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52"/>
  </p:notesMasterIdLst>
  <p:sldIdLst>
    <p:sldId id="412" r:id="rId2"/>
    <p:sldId id="413" r:id="rId3"/>
    <p:sldId id="446" r:id="rId4"/>
    <p:sldId id="432" r:id="rId5"/>
    <p:sldId id="421" r:id="rId6"/>
    <p:sldId id="422" r:id="rId7"/>
    <p:sldId id="429" r:id="rId8"/>
    <p:sldId id="466" r:id="rId9"/>
    <p:sldId id="464" r:id="rId10"/>
    <p:sldId id="467" r:id="rId11"/>
    <p:sldId id="465" r:id="rId12"/>
    <p:sldId id="439" r:id="rId13"/>
    <p:sldId id="468" r:id="rId14"/>
    <p:sldId id="452" r:id="rId15"/>
    <p:sldId id="469" r:id="rId16"/>
    <p:sldId id="470" r:id="rId17"/>
    <p:sldId id="433" r:id="rId18"/>
    <p:sldId id="414" r:id="rId19"/>
    <p:sldId id="380" r:id="rId20"/>
    <p:sldId id="427" r:id="rId21"/>
    <p:sldId id="454" r:id="rId22"/>
    <p:sldId id="436" r:id="rId23"/>
    <p:sldId id="474" r:id="rId24"/>
    <p:sldId id="444" r:id="rId25"/>
    <p:sldId id="476" r:id="rId26"/>
    <p:sldId id="475" r:id="rId27"/>
    <p:sldId id="481" r:id="rId28"/>
    <p:sldId id="478" r:id="rId29"/>
    <p:sldId id="479" r:id="rId30"/>
    <p:sldId id="437" r:id="rId31"/>
    <p:sldId id="471" r:id="rId32"/>
    <p:sldId id="443" r:id="rId33"/>
    <p:sldId id="461" r:id="rId34"/>
    <p:sldId id="462" r:id="rId35"/>
    <p:sldId id="420" r:id="rId36"/>
    <p:sldId id="472" r:id="rId37"/>
    <p:sldId id="473" r:id="rId38"/>
    <p:sldId id="440" r:id="rId39"/>
    <p:sldId id="482" r:id="rId40"/>
    <p:sldId id="484" r:id="rId41"/>
    <p:sldId id="459" r:id="rId42"/>
    <p:sldId id="460" r:id="rId43"/>
    <p:sldId id="438" r:id="rId44"/>
    <p:sldId id="487" r:id="rId45"/>
    <p:sldId id="485" r:id="rId46"/>
    <p:sldId id="445" r:id="rId47"/>
    <p:sldId id="463" r:id="rId48"/>
    <p:sldId id="455" r:id="rId49"/>
    <p:sldId id="483" r:id="rId50"/>
    <p:sldId id="264" r:id="rId51"/>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Maiandra GD" pitchFamily="34" charset="0"/>
        <a:ea typeface="+mn-ea"/>
        <a:cs typeface="+mn-cs"/>
      </a:defRPr>
    </a:lvl1pPr>
    <a:lvl2pPr marL="457200" algn="l" rtl="0" fontAlgn="base">
      <a:spcBef>
        <a:spcPct val="0"/>
      </a:spcBef>
      <a:spcAft>
        <a:spcPct val="0"/>
      </a:spcAft>
      <a:defRPr kern="1200">
        <a:solidFill>
          <a:schemeClr val="tx1"/>
        </a:solidFill>
        <a:latin typeface="Maiandra GD" pitchFamily="34" charset="0"/>
        <a:ea typeface="+mn-ea"/>
        <a:cs typeface="+mn-cs"/>
      </a:defRPr>
    </a:lvl2pPr>
    <a:lvl3pPr marL="914400" algn="l" rtl="0" fontAlgn="base">
      <a:spcBef>
        <a:spcPct val="0"/>
      </a:spcBef>
      <a:spcAft>
        <a:spcPct val="0"/>
      </a:spcAft>
      <a:defRPr kern="1200">
        <a:solidFill>
          <a:schemeClr val="tx1"/>
        </a:solidFill>
        <a:latin typeface="Maiandra GD" pitchFamily="34" charset="0"/>
        <a:ea typeface="+mn-ea"/>
        <a:cs typeface="+mn-cs"/>
      </a:defRPr>
    </a:lvl3pPr>
    <a:lvl4pPr marL="1371600" algn="l" rtl="0" fontAlgn="base">
      <a:spcBef>
        <a:spcPct val="0"/>
      </a:spcBef>
      <a:spcAft>
        <a:spcPct val="0"/>
      </a:spcAft>
      <a:defRPr kern="1200">
        <a:solidFill>
          <a:schemeClr val="tx1"/>
        </a:solidFill>
        <a:latin typeface="Maiandra GD" pitchFamily="34" charset="0"/>
        <a:ea typeface="+mn-ea"/>
        <a:cs typeface="+mn-cs"/>
      </a:defRPr>
    </a:lvl4pPr>
    <a:lvl5pPr marL="1828800" algn="l" rtl="0" fontAlgn="base">
      <a:spcBef>
        <a:spcPct val="0"/>
      </a:spcBef>
      <a:spcAft>
        <a:spcPct val="0"/>
      </a:spcAft>
      <a:defRPr kern="1200">
        <a:solidFill>
          <a:schemeClr val="tx1"/>
        </a:solidFill>
        <a:latin typeface="Maiandra GD" pitchFamily="34" charset="0"/>
        <a:ea typeface="+mn-ea"/>
        <a:cs typeface="+mn-cs"/>
      </a:defRPr>
    </a:lvl5pPr>
    <a:lvl6pPr marL="2286000" algn="l" defTabSz="914400" rtl="0" eaLnBrk="1" latinLnBrk="0" hangingPunct="1">
      <a:defRPr kern="1200">
        <a:solidFill>
          <a:schemeClr val="tx1"/>
        </a:solidFill>
        <a:latin typeface="Maiandra GD" pitchFamily="34" charset="0"/>
        <a:ea typeface="+mn-ea"/>
        <a:cs typeface="+mn-cs"/>
      </a:defRPr>
    </a:lvl6pPr>
    <a:lvl7pPr marL="2743200" algn="l" defTabSz="914400" rtl="0" eaLnBrk="1" latinLnBrk="0" hangingPunct="1">
      <a:defRPr kern="1200">
        <a:solidFill>
          <a:schemeClr val="tx1"/>
        </a:solidFill>
        <a:latin typeface="Maiandra GD" pitchFamily="34" charset="0"/>
        <a:ea typeface="+mn-ea"/>
        <a:cs typeface="+mn-cs"/>
      </a:defRPr>
    </a:lvl7pPr>
    <a:lvl8pPr marL="3200400" algn="l" defTabSz="914400" rtl="0" eaLnBrk="1" latinLnBrk="0" hangingPunct="1">
      <a:defRPr kern="1200">
        <a:solidFill>
          <a:schemeClr val="tx1"/>
        </a:solidFill>
        <a:latin typeface="Maiandra GD" pitchFamily="34" charset="0"/>
        <a:ea typeface="+mn-ea"/>
        <a:cs typeface="+mn-cs"/>
      </a:defRPr>
    </a:lvl8pPr>
    <a:lvl9pPr marL="3657600" algn="l" defTabSz="914400" rtl="0" eaLnBrk="1" latinLnBrk="0" hangingPunct="1">
      <a:defRPr kern="1200">
        <a:solidFill>
          <a:schemeClr val="tx1"/>
        </a:solidFill>
        <a:latin typeface="Maiandra GD"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798" autoAdjust="0"/>
    <p:restoredTop sz="99078" autoAdjust="0"/>
  </p:normalViewPr>
  <p:slideViewPr>
    <p:cSldViewPr>
      <p:cViewPr>
        <p:scale>
          <a:sx n="80" d="100"/>
          <a:sy n="80" d="100"/>
        </p:scale>
        <p:origin x="-594" y="-7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142" y="-10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atin typeface="Arial" charset="0"/>
              </a:defRPr>
            </a:lvl1pPr>
          </a:lstStyle>
          <a:p>
            <a:pPr>
              <a:defRPr/>
            </a:pPr>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atin typeface="Arial" charset="0"/>
              </a:defRPr>
            </a:lvl1pPr>
          </a:lstStyle>
          <a:p>
            <a:pPr>
              <a:defRPr/>
            </a:pPr>
            <a:fld id="{DCE77C8F-55AF-4291-8A9A-C1DE7B3FA934}" type="datetimeFigureOut">
              <a:rPr lang="fr-FR"/>
              <a:pPr>
                <a:defRPr/>
              </a:pPr>
              <a:t>08/06/2012</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atin typeface="Arial" charset="0"/>
              </a:defRPr>
            </a:lvl1pPr>
          </a:lstStyle>
          <a:p>
            <a:pPr>
              <a:defRPr/>
            </a:pPr>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atin typeface="Arial" charset="0"/>
              </a:defRPr>
            </a:lvl1pPr>
          </a:lstStyle>
          <a:p>
            <a:pPr>
              <a:defRPr/>
            </a:pPr>
            <a:fld id="{8901EC66-8221-4111-9785-B9C0D2BD658C}" type="slidenum">
              <a:rPr lang="fr-FR"/>
              <a:pPr>
                <a:defRPr/>
              </a:pPr>
              <a:t>‹N°›</a:t>
            </a:fld>
            <a:endParaRPr lang="fr-FR"/>
          </a:p>
        </p:txBody>
      </p:sp>
    </p:spTree>
    <p:extLst>
      <p:ext uri="{BB962C8B-B14F-4D97-AF65-F5344CB8AC3E}">
        <p14:creationId xmlns:p14="http://schemas.microsoft.com/office/powerpoint/2010/main" val="2888838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A17A128-6ACD-4DF2-85E8-B691484748E8}" type="slidenum">
              <a:rPr lang="fr-FR" smtClean="0"/>
              <a:pPr/>
              <a:t>6</a:t>
            </a:fld>
            <a:endParaRPr lang="fr-FR" smtClean="0"/>
          </a:p>
        </p:txBody>
      </p:sp>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lIns="99048" tIns="49524" rIns="99048" bIns="49524" numCol="1" anchor="t" anchorCtr="0" compatLnSpc="1">
            <a:prstTxWarp prst="textNoShape">
              <a:avLst/>
            </a:prstTxWarp>
          </a:bodyPr>
          <a:lstStyle/>
          <a:p>
            <a:pPr defTabSz="457200" eaLnBrk="1" hangingPunct="1">
              <a:spcBef>
                <a:spcPct val="0"/>
              </a:spcBef>
            </a:pPr>
            <a:endParaRPr lang="fr-FR" smtClean="0"/>
          </a:p>
        </p:txBody>
      </p:sp>
      <p:sp>
        <p:nvSpPr>
          <p:cNvPr id="23556" name="Espace réservé du numéro de diapositive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495300"/>
            <a:fld id="{DCB7427E-F900-443E-B010-BEB2417F9A60}" type="slidenum">
              <a:rPr lang="fr-FR" sz="1300">
                <a:latin typeface="Arial" charset="0"/>
                <a:ea typeface="ＭＳ Ｐゴシック" pitchFamily="34" charset="-128"/>
              </a:rPr>
              <a:pPr algn="r" defTabSz="495300"/>
              <a:t>6</a:t>
            </a:fld>
            <a:endParaRPr lang="fr-FR" sz="130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fr-FR" smtClean="0"/>
              <a:t>Cliquez pour modifier le style du titre</a:t>
            </a:r>
            <a:endParaRPr lang="en-US"/>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smtClean="0"/>
              <a:t>Cliquez pour modifier le style des sous-titres du masque</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CEFC4469-0D7B-4C05-A8DB-183AD927F8F4}"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0736180F-4572-4B13-87AD-AEFDA610AB3C}"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FEEA778A-6C2D-4F5F-B467-7BDA4B10FC0F}"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603408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e la date 13"/>
          <p:cNvSpPr>
            <a:spLocks noGrp="1"/>
          </p:cNvSpPr>
          <p:nvPr>
            <p:ph type="dt" sz="half" idx="10"/>
          </p:nvPr>
        </p:nvSpPr>
        <p:spPr/>
        <p:txBody>
          <a:bodyPr/>
          <a:lstStyle>
            <a:lvl1pPr>
              <a:defRPr/>
            </a:lvl1pPr>
          </a:lstStyle>
          <a:p>
            <a:pPr>
              <a:defRPr/>
            </a:pPr>
            <a:endParaRPr lang="fr-FR"/>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
        <p:nvSpPr>
          <p:cNvPr id="5" name="Espace réservé du numéro de diapositive 22"/>
          <p:cNvSpPr>
            <a:spLocks noGrp="1"/>
          </p:cNvSpPr>
          <p:nvPr>
            <p:ph type="sldNum" sz="quarter" idx="12"/>
          </p:nvPr>
        </p:nvSpPr>
        <p:spPr/>
        <p:txBody>
          <a:bodyPr/>
          <a:lstStyle>
            <a:lvl1pPr>
              <a:defRPr/>
            </a:lvl1pPr>
          </a:lstStyle>
          <a:p>
            <a:pPr>
              <a:defRPr/>
            </a:pPr>
            <a:fld id="{F66E7AF9-1CAB-4A3E-A386-5515B174F85E}"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240B8874-9322-4DE2-B7C0-1D4DF19F0194}"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83C9EDFE-93E6-446A-83A5-898B05356B78}"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5710ECDA-5482-4353-B980-E9F914060595}"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13"/>
          <p:cNvSpPr>
            <a:spLocks noGrp="1"/>
          </p:cNvSpPr>
          <p:nvPr>
            <p:ph type="dt" sz="half" idx="10"/>
          </p:nvPr>
        </p:nvSpPr>
        <p:spPr/>
        <p:txBody>
          <a:bodyPr/>
          <a:lstStyle>
            <a:lvl1pPr>
              <a:defRPr/>
            </a:lvl1pPr>
          </a:lstStyle>
          <a:p>
            <a:pPr>
              <a:defRPr/>
            </a:pPr>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pPr>
              <a:defRPr/>
            </a:pPr>
            <a:fld id="{CD4C6328-964D-4D77-BB9C-AAD0FB4F850F}"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13"/>
          <p:cNvSpPr>
            <a:spLocks noGrp="1"/>
          </p:cNvSpPr>
          <p:nvPr>
            <p:ph type="dt" sz="half" idx="10"/>
          </p:nvPr>
        </p:nvSpPr>
        <p:spPr/>
        <p:txBody>
          <a:bodyPr/>
          <a:lstStyle>
            <a:lvl1pPr>
              <a:defRPr/>
            </a:lvl1pPr>
          </a:lstStyle>
          <a:p>
            <a:pPr>
              <a:defRPr/>
            </a:pPr>
            <a:endParaRPr lang="fr-FR"/>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
        <p:nvSpPr>
          <p:cNvPr id="5" name="Espace réservé du numéro de diapositive 22"/>
          <p:cNvSpPr>
            <a:spLocks noGrp="1"/>
          </p:cNvSpPr>
          <p:nvPr>
            <p:ph type="sldNum" sz="quarter" idx="12"/>
          </p:nvPr>
        </p:nvSpPr>
        <p:spPr/>
        <p:txBody>
          <a:bodyPr/>
          <a:lstStyle>
            <a:lvl1pPr>
              <a:defRPr/>
            </a:lvl1pPr>
          </a:lstStyle>
          <a:p>
            <a:pPr>
              <a:defRPr/>
            </a:pPr>
            <a:fld id="{754A8634-8A9B-4221-BF0C-F964C07BF382}"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pPr>
              <a:defRPr/>
            </a:pPr>
            <a:fld id="{E8F68E37-3C2F-44F2-8D5E-7BF60D2D0A00}"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fr-FR" smtClean="0"/>
              <a:t>Cliquez pour modifier le style du titre</a:t>
            </a:r>
            <a:endParaRPr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fr-FR" smtClean="0"/>
              <a:t>Cliquez pour modifier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AC4DD4C8-85BD-49D6-A2EF-BE550F7F54D8}"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fr-FR" smtClean="0"/>
              <a:t>Cliquez pour modifier les styles du texte du masque</a:t>
            </a:r>
          </a:p>
        </p:txBody>
      </p:sp>
      <p:sp>
        <p:nvSpPr>
          <p:cNvPr id="5" name="Espace réservé de la date 13"/>
          <p:cNvSpPr>
            <a:spLocks noGrp="1"/>
          </p:cNvSpPr>
          <p:nvPr>
            <p:ph type="dt" sz="half" idx="10"/>
          </p:nvPr>
        </p:nvSpPr>
        <p:spPr/>
        <p:txBody>
          <a:bodyPr/>
          <a:lstStyle>
            <a:lvl1pPr>
              <a:defRPr/>
            </a:lvl1pPr>
          </a:lstStyle>
          <a:p>
            <a:pPr>
              <a:defRPr/>
            </a:pPr>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C552C619-45AB-46F6-9D06-77DC7D4DE96C}"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fr-FR" smtClean="0"/>
              <a:t>Cliquez pour modifier le style du titre</a:t>
            </a:r>
            <a:endParaRPr lang="en-US"/>
          </a:p>
        </p:txBody>
      </p:sp>
      <p:sp>
        <p:nvSpPr>
          <p:cNvPr id="1027" name="Espace réservé du texte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EDF46E38-86CE-4BB8-B85B-D2A7865C6248}" type="slidenum">
              <a:rPr lang="fr-FR"/>
              <a:pPr>
                <a:defRPr/>
              </a:pPr>
              <a:t>‹N°›</a:t>
            </a:fld>
            <a:endParaRPr lang="fr-FR"/>
          </a:p>
        </p:txBody>
      </p:sp>
    </p:spTree>
  </p:cSld>
  <p:clrMap bg1="dk1" tx1="lt1" bg2="dk2" tx2="lt2" accent1="accent1" accent2="accent2" accent3="accent3" accent4="accent4" accent5="accent5" accent6="accent6" hlink="hlink" folHlink="folHlink"/>
  <p:sldLayoutIdLst>
    <p:sldLayoutId id="2147483864" r:id="rId1"/>
    <p:sldLayoutId id="2147483863" r:id="rId2"/>
    <p:sldLayoutId id="2147483865" r:id="rId3"/>
    <p:sldLayoutId id="2147483862" r:id="rId4"/>
    <p:sldLayoutId id="2147483861" r:id="rId5"/>
    <p:sldLayoutId id="2147483860" r:id="rId6"/>
    <p:sldLayoutId id="2147483859" r:id="rId7"/>
    <p:sldLayoutId id="2147483858" r:id="rId8"/>
    <p:sldLayoutId id="2147483857" r:id="rId9"/>
    <p:sldLayoutId id="2147483856" r:id="rId10"/>
    <p:sldLayoutId id="2147483855" r:id="rId11"/>
    <p:sldLayoutId id="2147483854" r:id="rId12"/>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08.jpeg"/></Relationships>
</file>

<file path=ppt/slides/_rels/slide4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12.jpeg"/><Relationship Id="rId4" Type="http://schemas.openxmlformats.org/officeDocument/2006/relationships/image" Target="../media/image1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hyperlink" Target="mailto:cesar@croisierejaune.com" TargetMode="External"/><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hyperlink" Target="http://www.croisierejaun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ous-titre 2"/>
          <p:cNvSpPr>
            <a:spLocks noGrp="1"/>
          </p:cNvSpPr>
          <p:nvPr>
            <p:ph type="subTitle" idx="1"/>
          </p:nvPr>
        </p:nvSpPr>
        <p:spPr>
          <a:xfrm>
            <a:off x="323850" y="5308600"/>
            <a:ext cx="4632325" cy="568325"/>
          </a:xfrm>
        </p:spPr>
        <p:txBody>
          <a:bodyPr/>
          <a:lstStyle/>
          <a:p>
            <a:pPr algn="l" eaLnBrk="1" hangingPunct="1">
              <a:lnSpc>
                <a:spcPct val="80000"/>
              </a:lnSpc>
            </a:pPr>
            <a:r>
              <a:rPr lang="fr-FR" sz="2400" b="1" smtClean="0">
                <a:solidFill>
                  <a:srgbClr val="FFFFFF"/>
                </a:solidFill>
                <a:latin typeface="Arial" charset="0"/>
              </a:rPr>
              <a:t>Tous </a:t>
            </a:r>
            <a:r>
              <a:rPr lang="fr-FR" sz="2400" b="1" smtClean="0">
                <a:solidFill>
                  <a:srgbClr val="FFFFFF"/>
                </a:solidFill>
                <a:latin typeface="Maiandra GD" pitchFamily="34" charset="0"/>
              </a:rPr>
              <a:t>unis</a:t>
            </a:r>
            <a:r>
              <a:rPr lang="fr-FR" sz="2400" b="1" smtClean="0">
                <a:solidFill>
                  <a:srgbClr val="FFFFFF"/>
                </a:solidFill>
                <a:latin typeface="Arial" charset="0"/>
              </a:rPr>
              <a:t> pour vous accueillir</a:t>
            </a:r>
          </a:p>
        </p:txBody>
      </p:sp>
      <p:pic>
        <p:nvPicPr>
          <p:cNvPr id="15362"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23850"/>
            <a:ext cx="4270375" cy="4164013"/>
          </a:xfrm>
          <a:prstGeom prst="rect">
            <a:avLst/>
          </a:prstGeom>
          <a:noFill/>
          <a:ln w="9525">
            <a:noFill/>
            <a:miter lim="800000"/>
            <a:headEnd/>
            <a:tailEnd/>
          </a:ln>
        </p:spPr>
      </p:pic>
      <p:pic>
        <p:nvPicPr>
          <p:cNvPr id="15363" name="Image 11" descr="IMG_262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1800" y="4508500"/>
            <a:ext cx="3238500" cy="2159000"/>
          </a:xfrm>
          <a:prstGeom prst="rect">
            <a:avLst/>
          </a:prstGeom>
          <a:noFill/>
          <a:ln w="9525">
            <a:noFill/>
            <a:miter lim="800000"/>
            <a:headEnd/>
            <a:tailEnd/>
          </a:ln>
        </p:spPr>
      </p:pic>
      <p:pic>
        <p:nvPicPr>
          <p:cNvPr id="15364" name="Image 12" descr="IMG_898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1800" y="134938"/>
            <a:ext cx="3238500" cy="2159000"/>
          </a:xfrm>
          <a:prstGeom prst="rect">
            <a:avLst/>
          </a:prstGeom>
          <a:noFill/>
          <a:ln w="9525">
            <a:noFill/>
            <a:miter lim="800000"/>
            <a:headEnd/>
            <a:tailEnd/>
          </a:ln>
        </p:spPr>
      </p:pic>
      <p:pic>
        <p:nvPicPr>
          <p:cNvPr id="15365" name="Image 13" descr="IMG_947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1800" y="2328863"/>
            <a:ext cx="3238500" cy="215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91848" y="1800696"/>
            <a:ext cx="4653239" cy="4708525"/>
          </a:xfrm>
        </p:spPr>
        <p:txBody>
          <a:bodyPr/>
          <a:lstStyle/>
          <a:p>
            <a:pPr marL="136525" indent="0">
              <a:buNone/>
            </a:pPr>
            <a:r>
              <a:rPr lang="fr-FR" sz="1600" dirty="0">
                <a:latin typeface="Arial" pitchFamily="34" charset="0"/>
              </a:rPr>
              <a:t>Activités et Services</a:t>
            </a:r>
          </a:p>
          <a:p>
            <a:pPr marL="136525" indent="0">
              <a:buNone/>
            </a:pPr>
            <a:r>
              <a:rPr lang="fr-FR" sz="1600" dirty="0">
                <a:latin typeface="Arial" pitchFamily="34" charset="0"/>
              </a:rPr>
              <a:t>Sport, détente et loisirs*: </a:t>
            </a:r>
          </a:p>
          <a:p>
            <a:pPr marL="136525" indent="0">
              <a:buNone/>
            </a:pPr>
            <a:r>
              <a:rPr lang="fr-FR" sz="1600" dirty="0">
                <a:latin typeface="Arial" pitchFamily="34" charset="0"/>
              </a:rPr>
              <a:t>Pour les 4 à 12 ans : Mini-club, aire de jeu et piscine pour enfants. </a:t>
            </a:r>
          </a:p>
          <a:p>
            <a:pPr marL="136525" indent="0">
              <a:buNone/>
            </a:pPr>
            <a:r>
              <a:rPr lang="fr-FR" sz="1600" dirty="0" smtClean="0">
                <a:latin typeface="Arial" pitchFamily="34" charset="0"/>
              </a:rPr>
              <a:t>Piscine </a:t>
            </a:r>
            <a:r>
              <a:rPr lang="fr-FR" sz="1600" dirty="0">
                <a:latin typeface="Arial" pitchFamily="34" charset="0"/>
              </a:rPr>
              <a:t>d'eau douce extérieure avec pataugeoire, solarium </a:t>
            </a:r>
          </a:p>
          <a:p>
            <a:pPr marL="136525" indent="0">
              <a:buNone/>
            </a:pPr>
            <a:r>
              <a:rPr lang="fr-FR" sz="1600" dirty="0" smtClean="0">
                <a:latin typeface="Arial" pitchFamily="34" charset="0"/>
              </a:rPr>
              <a:t>Piscine </a:t>
            </a:r>
            <a:r>
              <a:rPr lang="fr-FR" sz="1600" dirty="0">
                <a:latin typeface="Arial" pitchFamily="34" charset="0"/>
              </a:rPr>
              <a:t>couverte (eau douce) chauffée en saison (du 15/11 au 15/04) </a:t>
            </a:r>
          </a:p>
          <a:p>
            <a:pPr marL="136525" indent="0">
              <a:buNone/>
            </a:pPr>
            <a:r>
              <a:rPr lang="fr-FR" sz="1600" dirty="0" smtClean="0">
                <a:latin typeface="Arial" pitchFamily="34" charset="0"/>
              </a:rPr>
              <a:t>à </a:t>
            </a:r>
            <a:r>
              <a:rPr lang="fr-FR" sz="1600" dirty="0">
                <a:latin typeface="Arial" pitchFamily="34" charset="0"/>
              </a:rPr>
              <a:t>la piscine : Transats et parasols gratuits, selon disponibilité et sans réservation </a:t>
            </a:r>
          </a:p>
          <a:p>
            <a:pPr marL="136525" indent="0">
              <a:buNone/>
            </a:pPr>
            <a:r>
              <a:rPr lang="fr-FR" sz="1600" dirty="0" smtClean="0">
                <a:latin typeface="Arial" pitchFamily="34" charset="0"/>
              </a:rPr>
              <a:t>A </a:t>
            </a:r>
            <a:r>
              <a:rPr lang="fr-FR" sz="1600" dirty="0">
                <a:latin typeface="Arial" pitchFamily="34" charset="0"/>
              </a:rPr>
              <a:t>la plage : Transats et/ou matelas payants, parasols gratuits selon disponibilité </a:t>
            </a:r>
          </a:p>
          <a:p>
            <a:pPr marL="136525" indent="0">
              <a:buNone/>
            </a:pPr>
            <a:r>
              <a:rPr lang="fr-FR" sz="1600" dirty="0" smtClean="0">
                <a:latin typeface="Arial" pitchFamily="34" charset="0"/>
              </a:rPr>
              <a:t>Payants </a:t>
            </a:r>
            <a:r>
              <a:rPr lang="fr-FR" sz="1600" dirty="0">
                <a:latin typeface="Arial" pitchFamily="34" charset="0"/>
              </a:rPr>
              <a:t>et indépendants de l’hôtel: Centre de thalassothérapie, salon de coiffure, bazar, espace internet, Taxiphone, billard, jeux électroniques, équitation, quad, scooter, sports nautiques.</a:t>
            </a:r>
          </a:p>
          <a:p>
            <a:endParaRPr lang="fr-FR" dirty="0"/>
          </a:p>
          <a:p>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484784"/>
            <a:ext cx="39989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087" y="4154959"/>
            <a:ext cx="39989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re 1"/>
          <p:cNvSpPr>
            <a:spLocks noGrp="1"/>
          </p:cNvSpPr>
          <p:nvPr>
            <p:ph type="title"/>
          </p:nvPr>
        </p:nvSpPr>
        <p:spPr>
          <a:xfrm>
            <a:off x="755576" y="260648"/>
            <a:ext cx="8229600" cy="1143000"/>
          </a:xfrm>
        </p:spPr>
        <p:txBody>
          <a:bodyPr/>
          <a:lstStyle/>
          <a:p>
            <a:r>
              <a:rPr lang="fr-FR" b="0" dirty="0" smtClean="0">
                <a:solidFill>
                  <a:schemeClr val="tx1"/>
                </a:solidFill>
                <a:latin typeface="Arial" pitchFamily="34" charset="0"/>
              </a:rPr>
              <a:t>Hôtel les Dunes Djerba 3*</a:t>
            </a:r>
            <a:endParaRPr lang="fr-FR" b="0" dirty="0">
              <a:solidFill>
                <a:schemeClr val="tx1"/>
              </a:solidFill>
              <a:latin typeface="Arial" pitchFamily="34" charset="0"/>
            </a:endParaRPr>
          </a:p>
        </p:txBody>
      </p:sp>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876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05064"/>
            <a:ext cx="4000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005064"/>
            <a:ext cx="3998913"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844824"/>
            <a:ext cx="802957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re 1"/>
          <p:cNvSpPr>
            <a:spLocks noGrp="1"/>
          </p:cNvSpPr>
          <p:nvPr>
            <p:ph type="title"/>
          </p:nvPr>
        </p:nvSpPr>
        <p:spPr>
          <a:xfrm>
            <a:off x="755576" y="260648"/>
            <a:ext cx="8229600" cy="1143000"/>
          </a:xfrm>
        </p:spPr>
        <p:txBody>
          <a:bodyPr/>
          <a:lstStyle/>
          <a:p>
            <a:r>
              <a:rPr lang="fr-FR" b="0" dirty="0" smtClean="0">
                <a:solidFill>
                  <a:schemeClr val="tx1"/>
                </a:solidFill>
                <a:latin typeface="Arial" pitchFamily="34" charset="0"/>
              </a:rPr>
              <a:t>Hôtel les Dunes Djerba 3*</a:t>
            </a:r>
            <a:endParaRPr lang="fr-FR" b="0" dirty="0">
              <a:solidFill>
                <a:schemeClr val="tx1"/>
              </a:solidFill>
              <a:latin typeface="Arial" pitchFamily="34" charset="0"/>
            </a:endParaRPr>
          </a:p>
        </p:txBody>
      </p:sp>
      <p:pic>
        <p:nvPicPr>
          <p:cNvPr id="1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478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p:cNvSpPr>
          <p:nvPr>
            <p:ph type="body" idx="4294967295"/>
          </p:nvPr>
        </p:nvSpPr>
        <p:spPr>
          <a:xfrm>
            <a:off x="467544" y="1916832"/>
            <a:ext cx="8229600" cy="4708525"/>
          </a:xfrm>
        </p:spPr>
        <p:txBody>
          <a:bodyPr/>
          <a:lstStyle/>
          <a:p>
            <a:pPr eaLnBrk="1" hangingPunct="1"/>
            <a:r>
              <a:rPr lang="fr-FR" sz="2400" dirty="0" smtClean="0">
                <a:latin typeface="Arial" pitchFamily="34" charset="0"/>
              </a:rPr>
              <a:t>Petit déjeuner sous forme de buffer à l’hôtel les Dunes Djerba 3*</a:t>
            </a:r>
          </a:p>
          <a:p>
            <a:pPr eaLnBrk="1" hangingPunct="1"/>
            <a:r>
              <a:rPr lang="fr-FR" sz="2400" dirty="0" smtClean="0">
                <a:latin typeface="Arial" pitchFamily="34" charset="0"/>
              </a:rPr>
              <a:t>Temps libre avec la possibilité de profiter des infrastructures de l’hôtel</a:t>
            </a:r>
          </a:p>
          <a:p>
            <a:pPr eaLnBrk="1" hangingPunct="1"/>
            <a:r>
              <a:rPr lang="fr-FR" sz="2400" dirty="0">
                <a:latin typeface="Arial" pitchFamily="34" charset="0"/>
              </a:rPr>
              <a:t>Départ de l’hôtel en direction de </a:t>
            </a:r>
            <a:r>
              <a:rPr lang="fr-FR" sz="2400" dirty="0" err="1" smtClean="0">
                <a:latin typeface="Arial" pitchFamily="34" charset="0"/>
              </a:rPr>
              <a:t>Houmt</a:t>
            </a:r>
            <a:r>
              <a:rPr lang="fr-FR" sz="2400" dirty="0" smtClean="0">
                <a:latin typeface="Arial" pitchFamily="34" charset="0"/>
              </a:rPr>
              <a:t> Souk</a:t>
            </a:r>
          </a:p>
          <a:p>
            <a:pPr eaLnBrk="1" hangingPunct="1"/>
            <a:r>
              <a:rPr lang="fr-FR" sz="2400" dirty="0" smtClean="0">
                <a:latin typeface="Arial" pitchFamily="34" charset="0"/>
              </a:rPr>
              <a:t>Déjeuner dans un restaurant traditionnel tunisien</a:t>
            </a:r>
          </a:p>
          <a:p>
            <a:pPr eaLnBrk="1" hangingPunct="1"/>
            <a:r>
              <a:rPr lang="fr-FR" sz="2400" dirty="0" smtClean="0">
                <a:latin typeface="Arial" pitchFamily="34" charset="0"/>
              </a:rPr>
              <a:t>Reprise des 4x4 pour un tour de l’île</a:t>
            </a:r>
          </a:p>
          <a:p>
            <a:pPr eaLnBrk="1" hangingPunct="1"/>
            <a:r>
              <a:rPr lang="fr-FR" sz="2400" dirty="0" smtClean="0">
                <a:latin typeface="Arial" pitchFamily="34" charset="0"/>
              </a:rPr>
              <a:t>Continuation en direction </a:t>
            </a:r>
            <a:r>
              <a:rPr lang="fr-FR" sz="2400" dirty="0">
                <a:latin typeface="Arial" pitchFamily="34" charset="0"/>
              </a:rPr>
              <a:t> </a:t>
            </a:r>
            <a:r>
              <a:rPr lang="fr-FR" sz="2400" dirty="0" smtClean="0">
                <a:latin typeface="Arial" pitchFamily="34" charset="0"/>
              </a:rPr>
              <a:t>de l’hôtel Les Dunes</a:t>
            </a:r>
            <a:endParaRPr lang="fr-FR" sz="2400" dirty="0" smtClean="0">
              <a:latin typeface="Arial" pitchFamily="34" charset="0"/>
            </a:endParaRPr>
          </a:p>
          <a:p>
            <a:pPr eaLnBrk="1" hangingPunct="1"/>
            <a:r>
              <a:rPr lang="fr-FR" sz="2400" dirty="0">
                <a:latin typeface="Arial" pitchFamily="34" charset="0"/>
              </a:rPr>
              <a:t>Dîner et Nuit base </a:t>
            </a:r>
            <a:r>
              <a:rPr lang="fr-FR" sz="2400" dirty="0" err="1">
                <a:latin typeface="Arial" pitchFamily="34" charset="0"/>
              </a:rPr>
              <a:t>twin</a:t>
            </a:r>
            <a:r>
              <a:rPr lang="fr-FR" sz="2400" dirty="0">
                <a:latin typeface="Arial" pitchFamily="34" charset="0"/>
              </a:rPr>
              <a:t> en All inclusive à l’hôtel les Dunes </a:t>
            </a:r>
            <a:r>
              <a:rPr lang="fr-FR" sz="2400" dirty="0" smtClean="0">
                <a:latin typeface="Arial" pitchFamily="34" charset="0"/>
              </a:rPr>
              <a:t>Djerba 3*</a:t>
            </a:r>
            <a:endParaRPr lang="fr-FR" sz="2400" dirty="0">
              <a:latin typeface="Arial" pitchFamily="34" charset="0"/>
            </a:endParaRPr>
          </a:p>
        </p:txBody>
      </p:sp>
      <p:sp>
        <p:nvSpPr>
          <p:cNvPr id="18434" name="Text Box 4"/>
          <p:cNvSpPr txBox="1">
            <a:spLocks noChangeArrowheads="1"/>
          </p:cNvSpPr>
          <p:nvPr/>
        </p:nvSpPr>
        <p:spPr bwMode="auto">
          <a:xfrm>
            <a:off x="3059113" y="476250"/>
            <a:ext cx="1657350" cy="579438"/>
          </a:xfrm>
          <a:prstGeom prst="rect">
            <a:avLst/>
          </a:prstGeom>
          <a:noFill/>
          <a:ln w="9525">
            <a:noFill/>
            <a:miter lim="800000"/>
            <a:headEnd/>
            <a:tailEnd/>
          </a:ln>
        </p:spPr>
        <p:txBody>
          <a:bodyPr>
            <a:spAutoFit/>
          </a:bodyPr>
          <a:lstStyle/>
          <a:p>
            <a:pPr>
              <a:spcBef>
                <a:spcPct val="50000"/>
              </a:spcBef>
            </a:pPr>
            <a:r>
              <a:rPr lang="fr-FR" sz="3200" dirty="0"/>
              <a:t>Jour 2</a:t>
            </a:r>
          </a:p>
        </p:txBody>
      </p:sp>
      <p:pic>
        <p:nvPicPr>
          <p:cNvPr id="4"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781175" cy="173672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bwMode="auto">
          <a:xfrm>
            <a:off x="539552" y="620688"/>
            <a:ext cx="8229600" cy="1143000"/>
          </a:xfrm>
        </p:spPr>
        <p:txBody>
          <a:bodyPr wrap="square" lIns="91440" tIns="45720" rIns="91440" bIns="45720" numCol="1" anchorCtr="0" compatLnSpc="1">
            <a:prstTxWarp prst="textNoShape">
              <a:avLst/>
            </a:prstTxWarp>
          </a:bodyPr>
          <a:lstStyle/>
          <a:p>
            <a:pPr eaLnBrk="1" hangingPunct="1">
              <a:defRPr/>
            </a:pPr>
            <a:r>
              <a:rPr lang="fr-FR" dirty="0" smtClean="0">
                <a:ln>
                  <a:noFill/>
                </a:ln>
                <a:solidFill>
                  <a:schemeClr val="tx1"/>
                </a:solidFill>
                <a:effectLst/>
              </a:rPr>
              <a:t>Tour de l’île</a:t>
            </a:r>
          </a:p>
        </p:txBody>
      </p:sp>
      <p:pic>
        <p:nvPicPr>
          <p:cNvPr id="3072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25391" t="28023" r="24986" b="24265"/>
          <a:stretch>
            <a:fillRect/>
          </a:stretch>
        </p:blipFill>
        <p:spPr bwMode="auto">
          <a:xfrm>
            <a:off x="0" y="4402138"/>
            <a:ext cx="3276600" cy="2455862"/>
          </a:xfrm>
          <a:prstGeom prst="rect">
            <a:avLst/>
          </a:prstGeom>
          <a:noFill/>
          <a:ln w="9525">
            <a:noFill/>
            <a:miter lim="800000"/>
            <a:headEnd/>
            <a:tailEnd/>
          </a:ln>
        </p:spPr>
      </p:pic>
      <p:pic>
        <p:nvPicPr>
          <p:cNvPr id="30724" name="Picture 6" descr="photo-centrewindsurf-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5500" y="4438650"/>
            <a:ext cx="3238500" cy="2419350"/>
          </a:xfrm>
          <a:prstGeom prst="rect">
            <a:avLst/>
          </a:prstGeom>
          <a:noFill/>
          <a:ln w="9525">
            <a:noFill/>
            <a:miter lim="800000"/>
            <a:headEnd/>
            <a:tailEnd/>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903" y="260648"/>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3" descr="LOGO CJ ENTIER2 BL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781175" cy="1736725"/>
          </a:xfrm>
          <a:prstGeom prst="rect">
            <a:avLst/>
          </a:prstGeom>
          <a:noFill/>
          <a:ln w="9525">
            <a:noFill/>
            <a:miter lim="800000"/>
            <a:headEnd/>
            <a:tailEnd/>
          </a:ln>
        </p:spPr>
      </p:pic>
      <p:pic>
        <p:nvPicPr>
          <p:cNvPr id="24578" name="Picture 2" descr="http://locationsautos.com/wp-content/uploads/2012/04/location-voiture-djerba-pas-ch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7576" y="1908501"/>
            <a:ext cx="3816424" cy="2530149"/>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vacancetunisie.fr/images/houmt_souk_djerba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867102"/>
            <a:ext cx="3347864" cy="251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7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Image 8" descr="PHOTOS-TAPIS-SOUK.jpg"/>
          <p:cNvPicPr>
            <a:picLocks noGrp="1" noChangeAspect="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4284663" y="4581103"/>
            <a:ext cx="1785937" cy="1800225"/>
          </a:xfrm>
          <a:noFill/>
        </p:spPr>
      </p:pic>
      <p:pic>
        <p:nvPicPr>
          <p:cNvPr id="79876" name="Image 12" descr="souks-marchan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4274716"/>
            <a:ext cx="2808287" cy="2106612"/>
          </a:xfrm>
          <a:prstGeom prst="rect">
            <a:avLst/>
          </a:prstGeom>
          <a:noFill/>
          <a:ln w="9525">
            <a:noFill/>
            <a:miter lim="800000"/>
            <a:headEnd/>
            <a:tailEnd/>
          </a:ln>
        </p:spPr>
      </p:pic>
      <p:pic>
        <p:nvPicPr>
          <p:cNvPr id="79877" name="Picture 7" descr="684937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132856"/>
            <a:ext cx="2590800" cy="3889375"/>
          </a:xfrm>
          <a:prstGeom prst="rect">
            <a:avLst/>
          </a:prstGeom>
          <a:noFill/>
          <a:ln w="9525">
            <a:noFill/>
            <a:miter lim="800000"/>
            <a:headEnd/>
            <a:tailEnd/>
          </a:ln>
        </p:spPr>
      </p:pic>
      <p:sp>
        <p:nvSpPr>
          <p:cNvPr id="79880" name="Rectangle 10"/>
          <p:cNvSpPr>
            <a:spLocks noChangeArrowheads="1"/>
          </p:cNvSpPr>
          <p:nvPr/>
        </p:nvSpPr>
        <p:spPr bwMode="auto">
          <a:xfrm>
            <a:off x="3779912" y="1484313"/>
            <a:ext cx="5544616" cy="2616101"/>
          </a:xfrm>
          <a:prstGeom prst="rect">
            <a:avLst/>
          </a:prstGeom>
          <a:noFill/>
          <a:ln w="9525">
            <a:noFill/>
            <a:miter lim="800000"/>
            <a:headEnd/>
            <a:tailEnd/>
          </a:ln>
        </p:spPr>
        <p:txBody>
          <a:bodyPr wrap="square">
            <a:spAutoFit/>
          </a:bodyPr>
          <a:lstStyle/>
          <a:p>
            <a:r>
              <a:rPr lang="fr-FR" sz="1400" dirty="0">
                <a:latin typeface="Arial" pitchFamily="34" charset="0"/>
              </a:rPr>
              <a:t>La médina de Djerba est une des plus belles de Tunisie.</a:t>
            </a:r>
          </a:p>
          <a:p>
            <a:endParaRPr lang="fr-FR" sz="800" dirty="0">
              <a:latin typeface="Arial" pitchFamily="34" charset="0"/>
            </a:endParaRPr>
          </a:p>
          <a:p>
            <a:r>
              <a:rPr lang="fr-FR" sz="1400" dirty="0">
                <a:latin typeface="Arial" pitchFamily="34" charset="0"/>
              </a:rPr>
              <a:t>Tout au long des rues pentues entrecoupées d'escaliers, les souks débordent d'étalages de tissus vifs, d'éponges, de poteries, d'épices, de bijoux.</a:t>
            </a:r>
          </a:p>
          <a:p>
            <a:endParaRPr lang="fr-FR" sz="800" dirty="0">
              <a:latin typeface="Arial" pitchFamily="34" charset="0"/>
            </a:endParaRPr>
          </a:p>
          <a:p>
            <a:r>
              <a:rPr lang="fr-FR" sz="1400" dirty="0">
                <a:latin typeface="Arial" pitchFamily="34" charset="0"/>
              </a:rPr>
              <a:t>Vous visitez le souk ERBA, le souk des Parfumeurs, le souk EL RAHBA.</a:t>
            </a:r>
          </a:p>
          <a:p>
            <a:r>
              <a:rPr lang="fr-FR" sz="1400" dirty="0">
                <a:latin typeface="Arial" pitchFamily="34" charset="0"/>
              </a:rPr>
              <a:t>Les participants découvriront leur itinéraire, répondront aux questions sur les lieux visités et trouveront une énigme à l'aide d'indices.</a:t>
            </a:r>
          </a:p>
          <a:p>
            <a:endParaRPr lang="fr-FR" sz="800" dirty="0">
              <a:latin typeface="Arial" pitchFamily="34" charset="0"/>
            </a:endParaRPr>
          </a:p>
          <a:p>
            <a:r>
              <a:rPr lang="fr-FR" sz="1400" dirty="0">
                <a:latin typeface="Arial" pitchFamily="34" charset="0"/>
              </a:rPr>
              <a:t>Ils vivront une journée peu ordinaire ! ! !</a:t>
            </a:r>
          </a:p>
        </p:txBody>
      </p:sp>
      <p:pic>
        <p:nvPicPr>
          <p:cNvPr id="9" name="Image 3" descr="LOGO CJ ENTIER2 BL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781175" cy="1736725"/>
          </a:xfrm>
          <a:prstGeom prst="rect">
            <a:avLst/>
          </a:prstGeom>
          <a:noFill/>
          <a:ln w="9525">
            <a:noFill/>
            <a:miter lim="800000"/>
            <a:headEnd/>
            <a:tailEnd/>
          </a:ln>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27384"/>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bwMode="auto">
          <a:xfrm>
            <a:off x="914400" y="455584"/>
            <a:ext cx="8229600" cy="1143000"/>
          </a:xfrm>
        </p:spPr>
        <p:txBody>
          <a:bodyPr wrap="square" lIns="91440" tIns="45720" rIns="91440" bIns="45720" numCol="1" anchorCtr="0" compatLnSpc="1">
            <a:prstTxWarp prst="textNoShape">
              <a:avLst/>
            </a:prstTxWarp>
            <a:normAutofit/>
          </a:bodyPr>
          <a:lstStyle/>
          <a:p>
            <a:pPr eaLnBrk="1" hangingPunct="1">
              <a:defRPr/>
            </a:pPr>
            <a:r>
              <a:rPr lang="fr-FR" sz="3200" dirty="0" smtClean="0">
                <a:ln>
                  <a:noFill/>
                </a:ln>
                <a:solidFill>
                  <a:schemeClr val="tx1"/>
                </a:solidFill>
                <a:effectLst/>
                <a:latin typeface="Arial" pitchFamily="34" charset="0"/>
                <a:cs typeface="Arial" pitchFamily="34" charset="0"/>
              </a:rPr>
              <a:t>Visite du souk de </a:t>
            </a:r>
            <a:r>
              <a:rPr lang="fr-FR" sz="3200" dirty="0" err="1" smtClean="0">
                <a:ln>
                  <a:noFill/>
                </a:ln>
                <a:solidFill>
                  <a:schemeClr val="tx1"/>
                </a:solidFill>
                <a:effectLst/>
                <a:latin typeface="Arial" pitchFamily="34" charset="0"/>
                <a:cs typeface="Arial" pitchFamily="34" charset="0"/>
              </a:rPr>
              <a:t>Houmt</a:t>
            </a:r>
            <a:r>
              <a:rPr lang="fr-FR" sz="3200" dirty="0" smtClean="0">
                <a:ln>
                  <a:noFill/>
                </a:ln>
                <a:solidFill>
                  <a:schemeClr val="tx1"/>
                </a:solidFill>
                <a:effectLst/>
                <a:latin typeface="Arial" pitchFamily="34" charset="0"/>
                <a:cs typeface="Arial" pitchFamily="34" charset="0"/>
              </a:rPr>
              <a:t> souk</a:t>
            </a:r>
          </a:p>
        </p:txBody>
      </p:sp>
      <p:pic>
        <p:nvPicPr>
          <p:cNvPr id="31746" name="Picture 5" descr="118748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9" y="4040280"/>
            <a:ext cx="3600400" cy="2701063"/>
          </a:xfrm>
          <a:prstGeom prst="rect">
            <a:avLst/>
          </a:prstGeom>
          <a:noFill/>
          <a:ln w="9525">
            <a:noFill/>
            <a:miter lim="800000"/>
            <a:headEnd/>
            <a:tailEnd/>
          </a:ln>
        </p:spPr>
      </p:pic>
      <p:pic>
        <p:nvPicPr>
          <p:cNvPr id="31747" name="Picture 9" descr="84472b1f885773d97190336f3b8a1b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0" y="3933056"/>
            <a:ext cx="3756025" cy="2817812"/>
          </a:xfrm>
          <a:prstGeom prst="rect">
            <a:avLst/>
          </a:prstGeom>
          <a:noFill/>
          <a:ln w="9525">
            <a:noFill/>
            <a:miter lim="800000"/>
            <a:headEnd/>
            <a:tailEnd/>
          </a:ln>
        </p:spPr>
      </p:pic>
      <p:pic>
        <p:nvPicPr>
          <p:cNvPr id="31748" name="Picture 11" descr="Marche-de-Houmt-Sou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557338"/>
            <a:ext cx="2786063" cy="2089150"/>
          </a:xfrm>
          <a:prstGeom prst="rect">
            <a:avLst/>
          </a:prstGeom>
          <a:noFill/>
          <a:ln w="9525">
            <a:noFill/>
            <a:miter lim="800000"/>
            <a:headEnd/>
            <a:tailEnd/>
          </a:ln>
        </p:spPr>
      </p:pic>
      <p:sp>
        <p:nvSpPr>
          <p:cNvPr id="31749" name="Text Box 12"/>
          <p:cNvSpPr txBox="1">
            <a:spLocks noChangeArrowheads="1"/>
          </p:cNvSpPr>
          <p:nvPr/>
        </p:nvSpPr>
        <p:spPr bwMode="auto">
          <a:xfrm>
            <a:off x="188774" y="1736725"/>
            <a:ext cx="5616575" cy="2576090"/>
          </a:xfrm>
          <a:prstGeom prst="rect">
            <a:avLst/>
          </a:prstGeom>
          <a:noFill/>
          <a:ln w="9525">
            <a:noFill/>
            <a:miter lim="800000"/>
            <a:headEnd/>
            <a:tailEnd/>
          </a:ln>
        </p:spPr>
        <p:txBody>
          <a:bodyPr>
            <a:spAutoFit/>
          </a:bodyPr>
          <a:lstStyle/>
          <a:p>
            <a:pPr>
              <a:spcBef>
                <a:spcPct val="20000"/>
              </a:spcBef>
              <a:buClr>
                <a:srgbClr val="F9F9F9"/>
              </a:buClr>
              <a:buSzPct val="65000"/>
              <a:buFont typeface="Wingdings 2" pitchFamily="18" charset="2"/>
              <a:buNone/>
            </a:pPr>
            <a:r>
              <a:rPr lang="fr-FR" sz="1600" dirty="0">
                <a:latin typeface="Arial" pitchFamily="34" charset="0"/>
              </a:rPr>
              <a:t>Continuation sur </a:t>
            </a:r>
            <a:r>
              <a:rPr lang="fr-FR" sz="1600" dirty="0" err="1">
                <a:latin typeface="Arial" pitchFamily="34" charset="0"/>
              </a:rPr>
              <a:t>Houmt</a:t>
            </a:r>
            <a:r>
              <a:rPr lang="fr-FR" sz="1600" dirty="0">
                <a:latin typeface="Arial" pitchFamily="34" charset="0"/>
              </a:rPr>
              <a:t> Souk (quartier des souks) ,</a:t>
            </a:r>
            <a:r>
              <a:rPr lang="fr-FR" sz="1600" dirty="0" smtClean="0">
                <a:latin typeface="Arial" pitchFamily="34" charset="0"/>
              </a:rPr>
              <a:t> capitale </a:t>
            </a:r>
            <a:r>
              <a:rPr lang="fr-FR" sz="1600" dirty="0">
                <a:latin typeface="Arial" pitchFamily="34" charset="0"/>
              </a:rPr>
              <a:t>administrative de l'île, vous flânerez dans les souks (le souk des Bijoutiers, le souk </a:t>
            </a:r>
            <a:r>
              <a:rPr lang="fr-FR" sz="1600" dirty="0" err="1">
                <a:latin typeface="Arial" pitchFamily="34" charset="0"/>
              </a:rPr>
              <a:t>Errbâa</a:t>
            </a:r>
            <a:r>
              <a:rPr lang="fr-FR" sz="1600" dirty="0">
                <a:latin typeface="Arial" pitchFamily="34" charset="0"/>
              </a:rPr>
              <a:t>), le quartier du port puis vous visiterez le musée </a:t>
            </a:r>
            <a:r>
              <a:rPr lang="fr-FR" sz="1600" dirty="0" err="1">
                <a:latin typeface="Arial" pitchFamily="34" charset="0"/>
              </a:rPr>
              <a:t>Borj</a:t>
            </a:r>
            <a:r>
              <a:rPr lang="fr-FR" sz="1600" dirty="0">
                <a:latin typeface="Arial" pitchFamily="34" charset="0"/>
              </a:rPr>
              <a:t> El </a:t>
            </a:r>
            <a:r>
              <a:rPr lang="fr-FR" sz="1600" dirty="0" err="1">
                <a:latin typeface="Arial" pitchFamily="34" charset="0"/>
              </a:rPr>
              <a:t>Kébir</a:t>
            </a:r>
            <a:r>
              <a:rPr lang="fr-FR" sz="1600" dirty="0">
                <a:latin typeface="Arial" pitchFamily="34" charset="0"/>
              </a:rPr>
              <a:t> appelé Fort Espagnol. </a:t>
            </a:r>
            <a:endParaRPr lang="fr-FR" sz="1600" dirty="0" smtClean="0">
              <a:latin typeface="Arial" pitchFamily="34" charset="0"/>
            </a:endParaRPr>
          </a:p>
          <a:p>
            <a:pPr>
              <a:spcBef>
                <a:spcPct val="20000"/>
              </a:spcBef>
              <a:buClr>
                <a:srgbClr val="F9F9F9"/>
              </a:buClr>
              <a:buSzPct val="65000"/>
              <a:buFont typeface="Wingdings 2" pitchFamily="18" charset="2"/>
              <a:buNone/>
            </a:pPr>
            <a:r>
              <a:rPr lang="fr-FR" sz="1600" dirty="0" smtClean="0">
                <a:latin typeface="Arial" pitchFamily="34" charset="0"/>
              </a:rPr>
              <a:t>Cette </a:t>
            </a:r>
            <a:r>
              <a:rPr lang="fr-FR" sz="1600" dirty="0">
                <a:latin typeface="Arial" pitchFamily="34" charset="0"/>
              </a:rPr>
              <a:t>forteresse a été construite au milieu du XVème siècle et abrite aujourd'hui des céramiques, des boulets de canon et divers objets retrouvés au cours des fouilles. </a:t>
            </a:r>
            <a:endParaRPr lang="fr-FR" sz="1600" dirty="0" smtClean="0">
              <a:latin typeface="Arial" pitchFamily="34" charset="0"/>
            </a:endParaRPr>
          </a:p>
          <a:p>
            <a:pPr>
              <a:spcBef>
                <a:spcPct val="20000"/>
              </a:spcBef>
              <a:buClr>
                <a:srgbClr val="F9F9F9"/>
              </a:buClr>
              <a:buSzPct val="65000"/>
              <a:buFont typeface="Wingdings 2" pitchFamily="18" charset="2"/>
              <a:buNone/>
            </a:pPr>
            <a:r>
              <a:rPr lang="fr-FR" sz="1600" dirty="0" smtClean="0">
                <a:latin typeface="Arial" pitchFamily="34" charset="0"/>
              </a:rPr>
              <a:t>Temps </a:t>
            </a:r>
            <a:r>
              <a:rPr lang="fr-FR" sz="1600" dirty="0">
                <a:latin typeface="Arial" pitchFamily="34" charset="0"/>
              </a:rPr>
              <a:t>libre pour flâner dans la ville.</a:t>
            </a:r>
          </a:p>
          <a:p>
            <a:pPr>
              <a:spcBef>
                <a:spcPct val="50000"/>
              </a:spcBef>
            </a:pPr>
            <a:endParaRPr lang="fr-FR" dirty="0">
              <a:latin typeface="Arial"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0"/>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3" descr="LOGO CJ ENTIER2 BLC.ep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81175" cy="1736725"/>
          </a:xfrm>
          <a:prstGeom prst="rect">
            <a:avLst/>
          </a:prstGeom>
          <a:noFill/>
          <a:ln w="9525">
            <a:noFill/>
            <a:miter lim="800000"/>
            <a:headEnd/>
            <a:tailEnd/>
          </a:ln>
        </p:spPr>
      </p:pic>
    </p:spTree>
    <p:extLst>
      <p:ext uri="{BB962C8B-B14F-4D97-AF65-F5344CB8AC3E}">
        <p14:creationId xmlns:p14="http://schemas.microsoft.com/office/powerpoint/2010/main" val="90755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1213M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1205" y="3698488"/>
            <a:ext cx="4036768" cy="3028338"/>
          </a:xfrm>
          <a:prstGeom prst="rect">
            <a:avLst/>
          </a:prstGeom>
          <a:noFill/>
        </p:spPr>
      </p:pic>
      <p:pic>
        <p:nvPicPr>
          <p:cNvPr id="5" name="Picture 12" descr="1675M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3524" y="742393"/>
            <a:ext cx="1756329" cy="2877654"/>
          </a:xfrm>
          <a:prstGeom prst="rect">
            <a:avLst/>
          </a:prstGeom>
          <a:noFill/>
        </p:spPr>
      </p:pic>
      <p:sp>
        <p:nvSpPr>
          <p:cNvPr id="6" name="Rectangle 2"/>
          <p:cNvSpPr>
            <a:spLocks noGrp="1"/>
          </p:cNvSpPr>
          <p:nvPr>
            <p:ph type="title"/>
          </p:nvPr>
        </p:nvSpPr>
        <p:spPr bwMode="auto">
          <a:xfrm>
            <a:off x="467544" y="35867"/>
            <a:ext cx="7416824" cy="1143000"/>
          </a:xfrm>
        </p:spPr>
        <p:txBody>
          <a:bodyPr wrap="square" lIns="91440" tIns="45720" rIns="91440" bIns="45720" numCol="1" anchorCtr="0" compatLnSpc="1">
            <a:prstTxWarp prst="textNoShape">
              <a:avLst/>
            </a:prstTxWarp>
            <a:normAutofit/>
          </a:bodyPr>
          <a:lstStyle/>
          <a:p>
            <a:pPr eaLnBrk="1" hangingPunct="1">
              <a:defRPr/>
            </a:pPr>
            <a:r>
              <a:rPr lang="fr-FR" sz="3200" dirty="0" smtClean="0">
                <a:ln>
                  <a:noFill/>
                </a:ln>
                <a:solidFill>
                  <a:schemeClr val="tx1"/>
                </a:solidFill>
                <a:effectLst/>
                <a:latin typeface="Arial" pitchFamily="34" charset="0"/>
                <a:cs typeface="Arial" pitchFamily="34" charset="0"/>
              </a:rPr>
              <a:t>Visite du souk de </a:t>
            </a:r>
            <a:r>
              <a:rPr lang="fr-FR" sz="3200" dirty="0" err="1" smtClean="0">
                <a:ln>
                  <a:noFill/>
                </a:ln>
                <a:solidFill>
                  <a:schemeClr val="tx1"/>
                </a:solidFill>
                <a:effectLst/>
                <a:latin typeface="Arial" pitchFamily="34" charset="0"/>
                <a:cs typeface="Arial" pitchFamily="34" charset="0"/>
              </a:rPr>
              <a:t>Houmt</a:t>
            </a:r>
            <a:r>
              <a:rPr lang="fr-FR" sz="3200" dirty="0" smtClean="0">
                <a:ln>
                  <a:noFill/>
                </a:ln>
                <a:solidFill>
                  <a:schemeClr val="tx1"/>
                </a:solidFill>
                <a:effectLst/>
                <a:latin typeface="Arial" pitchFamily="34" charset="0"/>
                <a:cs typeface="Arial" pitchFamily="34" charset="0"/>
              </a:rPr>
              <a:t> souk</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23142"/>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 3" descr="LOGO CJ ENTIER2 BL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
            <a:ext cx="1522786" cy="1484784"/>
          </a:xfrm>
          <a:prstGeom prst="rect">
            <a:avLst/>
          </a:prstGeom>
          <a:noFill/>
          <a:ln w="9525">
            <a:noFill/>
            <a:miter lim="800000"/>
            <a:headEnd/>
            <a:tailEnd/>
          </a:ln>
        </p:spPr>
      </p:pic>
      <p:pic>
        <p:nvPicPr>
          <p:cNvPr id="22530" name="Picture 2" descr="boutiques Houmt Souk Djerba Tunis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507613"/>
            <a:ext cx="2771480" cy="2060848"/>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i.istockimg.com/file_thumbview_approve/6273041/2/stock-photo-6273041-houmt-souk-poteries-djerba-tunisi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071" y="3678177"/>
            <a:ext cx="4600615" cy="306896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img.fotocommunity.com/photos/1554568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79912" y="1507613"/>
            <a:ext cx="3006496" cy="200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822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r>
              <a:rPr lang="fr-FR" dirty="0" smtClean="0">
                <a:ln>
                  <a:noFill/>
                </a:ln>
                <a:solidFill>
                  <a:schemeClr val="tx1"/>
                </a:solidFill>
                <a:effectLst/>
              </a:rPr>
              <a:t>Jour 3</a:t>
            </a:r>
          </a:p>
        </p:txBody>
      </p:sp>
      <p:sp>
        <p:nvSpPr>
          <p:cNvPr id="29698" name="Rectangle 3"/>
          <p:cNvSpPr>
            <a:spLocks noGrp="1"/>
          </p:cNvSpPr>
          <p:nvPr>
            <p:ph type="body" idx="1"/>
          </p:nvPr>
        </p:nvSpPr>
        <p:spPr/>
        <p:txBody>
          <a:bodyPr/>
          <a:lstStyle/>
          <a:p>
            <a:pPr eaLnBrk="1" hangingPunct="1"/>
            <a:r>
              <a:rPr lang="fr-FR" sz="2400" dirty="0" smtClean="0">
                <a:latin typeface="Arial" pitchFamily="34" charset="0"/>
                <a:cs typeface="Arial" pitchFamily="34" charset="0"/>
              </a:rPr>
              <a:t>Petit déjeuner en chambre d’hôtes</a:t>
            </a:r>
          </a:p>
          <a:p>
            <a:pPr eaLnBrk="1" hangingPunct="1"/>
            <a:r>
              <a:rPr lang="fr-FR" sz="2400" dirty="0" smtClean="0">
                <a:latin typeface="Arial" pitchFamily="34" charset="0"/>
                <a:cs typeface="Arial" pitchFamily="34" charset="0"/>
              </a:rPr>
              <a:t>Départ Tour de l’ île en 4x4 en direction </a:t>
            </a:r>
            <a:r>
              <a:rPr lang="fr-FR" sz="2400" dirty="0" err="1" smtClean="0">
                <a:latin typeface="Arial" pitchFamily="34" charset="0"/>
                <a:cs typeface="Arial" pitchFamily="34" charset="0"/>
              </a:rPr>
              <a:t>Houmt</a:t>
            </a:r>
            <a:r>
              <a:rPr lang="fr-FR" sz="2400" dirty="0" smtClean="0">
                <a:latin typeface="Arial" pitchFamily="34" charset="0"/>
                <a:cs typeface="Arial" pitchFamily="34" charset="0"/>
              </a:rPr>
              <a:t> Souk</a:t>
            </a:r>
          </a:p>
          <a:p>
            <a:pPr eaLnBrk="1" hangingPunct="1"/>
            <a:r>
              <a:rPr lang="fr-FR" sz="2400" dirty="0" smtClean="0">
                <a:latin typeface="Arial" pitchFamily="34" charset="0"/>
                <a:cs typeface="Arial" pitchFamily="34" charset="0"/>
              </a:rPr>
              <a:t>Visite du souk de </a:t>
            </a:r>
            <a:r>
              <a:rPr lang="fr-FR" sz="2400" dirty="0" err="1" smtClean="0">
                <a:latin typeface="Arial" pitchFamily="34" charset="0"/>
                <a:cs typeface="Arial" pitchFamily="34" charset="0"/>
              </a:rPr>
              <a:t>Houmt</a:t>
            </a:r>
            <a:r>
              <a:rPr lang="fr-FR" sz="2400" dirty="0" smtClean="0">
                <a:latin typeface="Arial" pitchFamily="34" charset="0"/>
                <a:cs typeface="Arial" pitchFamily="34" charset="0"/>
              </a:rPr>
              <a:t> Souk</a:t>
            </a:r>
          </a:p>
          <a:p>
            <a:pPr eaLnBrk="1" hangingPunct="1"/>
            <a:r>
              <a:rPr lang="fr-FR" sz="2400" dirty="0" smtClean="0">
                <a:latin typeface="Arial" pitchFamily="34" charset="0"/>
                <a:cs typeface="Arial" pitchFamily="34" charset="0"/>
              </a:rPr>
              <a:t>Déjeuner dans un restaurant de poisson « chez </a:t>
            </a:r>
            <a:r>
              <a:rPr lang="fr-FR" sz="2400" dirty="0" err="1" smtClean="0">
                <a:latin typeface="Arial" pitchFamily="34" charset="0"/>
                <a:cs typeface="Arial" pitchFamily="34" charset="0"/>
              </a:rPr>
              <a:t>Baccar</a:t>
            </a:r>
            <a:r>
              <a:rPr lang="fr-FR" sz="2400" dirty="0" smtClean="0">
                <a:latin typeface="Arial" pitchFamily="34" charset="0"/>
                <a:cs typeface="Arial" pitchFamily="34" charset="0"/>
              </a:rPr>
              <a:t> »</a:t>
            </a:r>
          </a:p>
          <a:p>
            <a:pPr eaLnBrk="1" hangingPunct="1"/>
            <a:r>
              <a:rPr lang="fr-FR" sz="2400" dirty="0" smtClean="0">
                <a:latin typeface="Arial" pitchFamily="34" charset="0"/>
                <a:cs typeface="Arial" pitchFamily="34" charset="0"/>
              </a:rPr>
              <a:t>Reprise des 4x4 en direction de Tataouine</a:t>
            </a:r>
          </a:p>
          <a:p>
            <a:pPr eaLnBrk="1" hangingPunct="1"/>
            <a:r>
              <a:rPr lang="fr-FR" sz="2400" dirty="0" smtClean="0">
                <a:latin typeface="Arial" pitchFamily="34" charset="0"/>
                <a:cs typeface="Arial" pitchFamily="34" charset="0"/>
              </a:rPr>
              <a:t>Arrêt pour une promenade dans le marché locale</a:t>
            </a:r>
          </a:p>
          <a:p>
            <a:pPr eaLnBrk="1" hangingPunct="1"/>
            <a:r>
              <a:rPr lang="fr-FR" sz="2400" dirty="0" smtClean="0">
                <a:latin typeface="Arial" pitchFamily="34" charset="0"/>
                <a:cs typeface="Arial" pitchFamily="34" charset="0"/>
              </a:rPr>
              <a:t>Reprise des 4x4 en direction de </a:t>
            </a:r>
            <a:r>
              <a:rPr lang="fr-FR" sz="2400" dirty="0" err="1" smtClean="0">
                <a:latin typeface="Arial" pitchFamily="34" charset="0"/>
                <a:cs typeface="Arial" pitchFamily="34" charset="0"/>
              </a:rPr>
              <a:t>Douiret</a:t>
            </a:r>
            <a:endParaRPr lang="fr-FR" sz="2400" dirty="0" smtClean="0">
              <a:latin typeface="Arial" pitchFamily="34" charset="0"/>
              <a:cs typeface="Arial" pitchFamily="34" charset="0"/>
            </a:endParaRPr>
          </a:p>
          <a:p>
            <a:pPr eaLnBrk="1" hangingPunct="1"/>
            <a:r>
              <a:rPr lang="fr-FR" sz="2400" dirty="0" smtClean="0">
                <a:latin typeface="Arial" pitchFamily="34" charset="0"/>
                <a:cs typeface="Arial" pitchFamily="34" charset="0"/>
              </a:rPr>
              <a:t>Arrivée dans la maison d’hôtes installation et remise des </a:t>
            </a:r>
            <a:r>
              <a:rPr lang="fr-FR" sz="2400" dirty="0" smtClean="0">
                <a:latin typeface="Arial" pitchFamily="34" charset="0"/>
                <a:cs typeface="Arial" pitchFamily="34" charset="0"/>
              </a:rPr>
              <a:t>clefs Ksar </a:t>
            </a:r>
            <a:r>
              <a:rPr lang="fr-FR" sz="2400" dirty="0" err="1" smtClean="0">
                <a:latin typeface="Arial" pitchFamily="34" charset="0"/>
                <a:cs typeface="Arial" pitchFamily="34" charset="0"/>
              </a:rPr>
              <a:t>Douiret</a:t>
            </a:r>
            <a:r>
              <a:rPr lang="fr-FR" sz="2400" dirty="0" smtClean="0">
                <a:latin typeface="Arial" pitchFamily="34" charset="0"/>
                <a:cs typeface="Arial" pitchFamily="34" charset="0"/>
              </a:rPr>
              <a:t> (ou similaire)</a:t>
            </a:r>
            <a:endParaRPr lang="fr-FR" sz="2400" dirty="0" smtClean="0">
              <a:latin typeface="Arial" pitchFamily="34" charset="0"/>
              <a:cs typeface="Arial" pitchFamily="34" charset="0"/>
            </a:endParaRPr>
          </a:p>
          <a:p>
            <a:pPr eaLnBrk="1" hangingPunct="1"/>
            <a:r>
              <a:rPr lang="fr-FR" sz="2400" dirty="0" smtClean="0">
                <a:latin typeface="Arial" pitchFamily="34" charset="0"/>
                <a:cs typeface="Arial" pitchFamily="34" charset="0"/>
              </a:rPr>
              <a:t>Dîner et nuit à la maison d’hôtes.</a:t>
            </a:r>
          </a:p>
          <a:p>
            <a:pPr eaLnBrk="1" hangingPunct="1"/>
            <a:endParaRPr lang="fr-FR" sz="2400" dirty="0" smtClean="0">
              <a:latin typeface="Arial" pitchFamily="34"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9" descr="dune_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31863"/>
            <a:ext cx="6586538" cy="4419600"/>
          </a:xfrm>
          <a:prstGeom prst="rect">
            <a:avLst/>
          </a:prstGeom>
          <a:noFill/>
          <a:ln w="9525">
            <a:noFill/>
            <a:miter lim="800000"/>
            <a:headEnd/>
            <a:tailEnd/>
          </a:ln>
        </p:spPr>
      </p:pic>
      <p:pic>
        <p:nvPicPr>
          <p:cNvPr id="32771" name="Image 12" descr="Carte-coul-Tunisi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5075" y="931863"/>
            <a:ext cx="4098925" cy="4419600"/>
          </a:xfrm>
          <a:prstGeom prst="rect">
            <a:avLst/>
          </a:prstGeom>
          <a:noFill/>
          <a:ln w="9525">
            <a:noFill/>
            <a:miter lim="800000"/>
            <a:headEnd/>
            <a:tailEnd/>
          </a:ln>
        </p:spPr>
      </p:pic>
      <p:sp>
        <p:nvSpPr>
          <p:cNvPr id="8" name="Rectangle 12"/>
          <p:cNvSpPr>
            <a:spLocks noChangeArrowheads="1"/>
          </p:cNvSpPr>
          <p:nvPr/>
        </p:nvSpPr>
        <p:spPr bwMode="auto">
          <a:xfrm>
            <a:off x="7451725" y="188913"/>
            <a:ext cx="1692275" cy="547687"/>
          </a:xfrm>
          <a:prstGeom prst="rect">
            <a:avLst/>
          </a:prstGeom>
          <a:noFill/>
          <a:ln w="9525">
            <a:noFill/>
            <a:miter lim="800000"/>
            <a:headEnd/>
            <a:tailEnd/>
          </a:ln>
        </p:spPr>
        <p:txBody>
          <a:bodyPr/>
          <a:lstStyle/>
          <a:p>
            <a:pPr marL="342900" indent="-342900" algn="ctr">
              <a:spcBef>
                <a:spcPct val="20000"/>
              </a:spcBef>
            </a:pPr>
            <a:r>
              <a:rPr lang="fr-FR" sz="3200" dirty="0">
                <a:latin typeface="Arial" pitchFamily="34" charset="0"/>
                <a:cs typeface="Arial" pitchFamily="34" charset="0"/>
              </a:rPr>
              <a:t>Jour  </a:t>
            </a:r>
            <a:r>
              <a:rPr lang="fr-FR" sz="3200" dirty="0" smtClean="0">
                <a:latin typeface="Arial" pitchFamily="34" charset="0"/>
                <a:cs typeface="Arial" pitchFamily="34" charset="0"/>
              </a:rPr>
              <a:t>3</a:t>
            </a:r>
            <a:endParaRPr lang="fr-FR"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9" descr="IMG_4350B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848594"/>
            <a:ext cx="3600450" cy="2397125"/>
          </a:xfrm>
          <a:prstGeom prst="rect">
            <a:avLst/>
          </a:prstGeom>
          <a:noFill/>
          <a:ln w="9525">
            <a:noFill/>
            <a:miter lim="800000"/>
            <a:headEnd/>
            <a:tailEnd/>
          </a:ln>
        </p:spPr>
      </p:pic>
      <p:pic>
        <p:nvPicPr>
          <p:cNvPr id="33794" name="Picture 10" descr="IMG_6468B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4245719"/>
            <a:ext cx="3600450" cy="2398713"/>
          </a:xfrm>
          <a:prstGeom prst="rect">
            <a:avLst/>
          </a:prstGeom>
          <a:noFill/>
          <a:ln w="9525">
            <a:noFill/>
            <a:miter lim="800000"/>
            <a:headEnd/>
            <a:tailEnd/>
          </a:ln>
        </p:spPr>
      </p:pic>
      <p:sp>
        <p:nvSpPr>
          <p:cNvPr id="33795" name="Rectangle 2"/>
          <p:cNvSpPr>
            <a:spLocks noChangeArrowheads="1"/>
          </p:cNvSpPr>
          <p:nvPr/>
        </p:nvSpPr>
        <p:spPr bwMode="auto">
          <a:xfrm>
            <a:off x="1430313" y="259442"/>
            <a:ext cx="6472411" cy="936625"/>
          </a:xfrm>
          <a:prstGeom prst="rect">
            <a:avLst/>
          </a:prstGeom>
          <a:noFill/>
          <a:ln w="9525">
            <a:noFill/>
            <a:miter lim="800000"/>
            <a:headEnd/>
            <a:tailEnd/>
          </a:ln>
        </p:spPr>
        <p:txBody>
          <a:bodyPr/>
          <a:lstStyle/>
          <a:p>
            <a:pPr marL="342900" indent="-342900" algn="ctr">
              <a:spcBef>
                <a:spcPct val="20000"/>
              </a:spcBef>
            </a:pPr>
            <a:r>
              <a:rPr lang="fr-FR" sz="2400" dirty="0" smtClean="0">
                <a:latin typeface="Arial" charset="0"/>
              </a:rPr>
              <a:t>Départ en 4x4 pour rejoindre le désert</a:t>
            </a:r>
            <a:endParaRPr lang="fr-FR" sz="2400" dirty="0">
              <a:latin typeface="Arial" charset="0"/>
            </a:endParaRPr>
          </a:p>
        </p:txBody>
      </p:sp>
      <p:pic>
        <p:nvPicPr>
          <p:cNvPr id="33796" name="Picture 13" descr="P10102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340768"/>
            <a:ext cx="4248150" cy="3187700"/>
          </a:xfrm>
          <a:prstGeom prst="rect">
            <a:avLst/>
          </a:prstGeom>
          <a:noFill/>
          <a:ln w="9525">
            <a:noFill/>
            <a:miter lim="800000"/>
            <a:headEnd/>
            <a:tailEnd/>
          </a:ln>
        </p:spPr>
      </p:pic>
      <p:pic>
        <p:nvPicPr>
          <p:cNvPr id="7" name="Picture 16" descr="607M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4725144"/>
            <a:ext cx="2736850" cy="1919288"/>
          </a:xfrm>
          <a:prstGeom prst="rect">
            <a:avLst/>
          </a:prstGeom>
          <a:noFill/>
        </p:spPr>
      </p:pic>
      <p:sp>
        <p:nvSpPr>
          <p:cNvPr id="8" name="Rectangle 12"/>
          <p:cNvSpPr>
            <a:spLocks noChangeArrowheads="1"/>
          </p:cNvSpPr>
          <p:nvPr/>
        </p:nvSpPr>
        <p:spPr bwMode="auto">
          <a:xfrm>
            <a:off x="7451725" y="188913"/>
            <a:ext cx="1692275" cy="547687"/>
          </a:xfrm>
          <a:prstGeom prst="rect">
            <a:avLst/>
          </a:prstGeom>
          <a:noFill/>
          <a:ln w="9525">
            <a:noFill/>
            <a:miter lim="800000"/>
            <a:headEnd/>
            <a:tailEnd/>
          </a:ln>
        </p:spPr>
        <p:txBody>
          <a:bodyPr/>
          <a:lstStyle/>
          <a:p>
            <a:pPr marL="342900" indent="-342900" algn="ctr">
              <a:spcBef>
                <a:spcPct val="20000"/>
              </a:spcBef>
            </a:pPr>
            <a:r>
              <a:rPr lang="fr-FR" sz="3200" dirty="0">
                <a:latin typeface="Arial" pitchFamily="34" charset="0"/>
                <a:cs typeface="Arial" pitchFamily="34" charset="0"/>
              </a:rPr>
              <a:t>Jour  </a:t>
            </a:r>
            <a:r>
              <a:rPr lang="fr-FR" sz="3200" dirty="0" smtClean="0">
                <a:latin typeface="Arial" pitchFamily="34" charset="0"/>
                <a:cs typeface="Arial" pitchFamily="34" charset="0"/>
              </a:rPr>
              <a:t>3</a:t>
            </a:r>
            <a:endParaRPr lang="fr-FR" sz="3200" dirty="0">
              <a:latin typeface="Arial" pitchFamily="34" charset="0"/>
              <a:cs typeface="Arial" pitchFamily="34" charset="0"/>
            </a:endParaRP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2"/>
          <p:cNvSpPr>
            <a:spLocks noChangeArrowheads="1"/>
          </p:cNvSpPr>
          <p:nvPr/>
        </p:nvSpPr>
        <p:spPr bwMode="auto">
          <a:xfrm>
            <a:off x="1871663" y="404813"/>
            <a:ext cx="7272337" cy="1152525"/>
          </a:xfrm>
          <a:prstGeom prst="rect">
            <a:avLst/>
          </a:prstGeom>
          <a:noFill/>
          <a:ln w="9525">
            <a:noFill/>
            <a:miter lim="800000"/>
            <a:headEnd/>
            <a:tailEnd/>
          </a:ln>
        </p:spPr>
        <p:txBody>
          <a:bodyPr/>
          <a:lstStyle/>
          <a:p>
            <a:pPr marL="342900" indent="-342900" algn="ctr">
              <a:spcBef>
                <a:spcPct val="20000"/>
              </a:spcBef>
            </a:pPr>
            <a:r>
              <a:rPr lang="fr-FR" sz="3200" i="1" dirty="0"/>
              <a:t>Les temps forts de votre séjour dans le </a:t>
            </a:r>
          </a:p>
          <a:p>
            <a:pPr marL="342900" indent="-342900" algn="ctr">
              <a:spcBef>
                <a:spcPct val="20000"/>
              </a:spcBef>
            </a:pPr>
            <a:r>
              <a:rPr lang="fr-FR" sz="3200" i="1" dirty="0"/>
              <a:t>grand erg oriental </a:t>
            </a:r>
          </a:p>
        </p:txBody>
      </p:sp>
      <p:pic>
        <p:nvPicPr>
          <p:cNvPr id="16386" name="Picture 7" descr="Terre sans homm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844675"/>
            <a:ext cx="10544176" cy="3716338"/>
          </a:xfrm>
          <a:prstGeom prst="rect">
            <a:avLst/>
          </a:prstGeom>
          <a:noFill/>
          <a:ln w="9525">
            <a:noFill/>
            <a:miter lim="800000"/>
            <a:headEnd/>
            <a:tailEnd/>
          </a:ln>
        </p:spPr>
      </p:pic>
      <p:pic>
        <p:nvPicPr>
          <p:cNvPr id="16387" name="Image 3" descr="LOGO CJ ENTIER2 BLC.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81175" cy="1736725"/>
          </a:xfrm>
          <a:prstGeom prst="rect">
            <a:avLst/>
          </a:prstGeom>
          <a:noFill/>
          <a:ln w="9525">
            <a:noFill/>
            <a:miter lim="800000"/>
            <a:headEnd/>
            <a:tailEnd/>
          </a:ln>
        </p:spPr>
      </p:pic>
      <p:sp>
        <p:nvSpPr>
          <p:cNvPr id="16388" name="Rectangle 12"/>
          <p:cNvSpPr>
            <a:spLocks noChangeArrowheads="1"/>
          </p:cNvSpPr>
          <p:nvPr/>
        </p:nvSpPr>
        <p:spPr bwMode="auto">
          <a:xfrm>
            <a:off x="250825" y="5949950"/>
            <a:ext cx="8786813" cy="647700"/>
          </a:xfrm>
          <a:prstGeom prst="rect">
            <a:avLst/>
          </a:prstGeom>
          <a:noFill/>
          <a:ln w="9525">
            <a:noFill/>
            <a:miter lim="800000"/>
            <a:headEnd/>
            <a:tailEnd/>
          </a:ln>
        </p:spPr>
        <p:txBody>
          <a:bodyPr/>
          <a:lstStyle/>
          <a:p>
            <a:pPr marL="342900" indent="-342900" algn="ctr">
              <a:spcBef>
                <a:spcPct val="20000"/>
              </a:spcBef>
            </a:pPr>
            <a:r>
              <a:rPr lang="fr-FR" sz="3200" i="1" dirty="0" smtClean="0"/>
              <a:t>8 </a:t>
            </a:r>
            <a:r>
              <a:rPr lang="fr-FR" sz="3200" i="1" dirty="0"/>
              <a:t>jours / </a:t>
            </a:r>
            <a:r>
              <a:rPr lang="fr-FR" sz="3200" i="1" dirty="0" smtClean="0"/>
              <a:t>7 </a:t>
            </a:r>
            <a:r>
              <a:rPr lang="fr-FR" sz="3200" i="1" dirty="0" smtClean="0"/>
              <a:t>nuits</a:t>
            </a:r>
            <a:endParaRPr lang="fr-FR" sz="32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2"/>
          <p:cNvSpPr>
            <a:spLocks noChangeArrowheads="1"/>
          </p:cNvSpPr>
          <p:nvPr/>
        </p:nvSpPr>
        <p:spPr bwMode="auto">
          <a:xfrm>
            <a:off x="0" y="214313"/>
            <a:ext cx="7993063" cy="1054100"/>
          </a:xfrm>
          <a:prstGeom prst="rect">
            <a:avLst/>
          </a:prstGeom>
          <a:noFill/>
          <a:ln w="9525">
            <a:noFill/>
            <a:miter lim="800000"/>
            <a:headEnd/>
            <a:tailEnd/>
          </a:ln>
        </p:spPr>
        <p:txBody>
          <a:bodyPr/>
          <a:lstStyle/>
          <a:p>
            <a:pPr marL="342900" indent="-342900" algn="ctr">
              <a:lnSpc>
                <a:spcPct val="80000"/>
              </a:lnSpc>
              <a:spcBef>
                <a:spcPct val="20000"/>
              </a:spcBef>
            </a:pPr>
            <a:r>
              <a:rPr lang="fr-FR" sz="2400" dirty="0">
                <a:latin typeface="Arial" charset="0"/>
              </a:rPr>
              <a:t>Arrêt a Tataouine pour un </a:t>
            </a:r>
            <a:r>
              <a:rPr lang="fr-FR" sz="2400" dirty="0" err="1">
                <a:latin typeface="Arial" charset="0"/>
              </a:rPr>
              <a:t>dejeuner</a:t>
            </a:r>
            <a:r>
              <a:rPr lang="fr-FR" sz="2400" dirty="0">
                <a:latin typeface="Arial" charset="0"/>
              </a:rPr>
              <a:t> dans des </a:t>
            </a:r>
            <a:r>
              <a:rPr lang="fr-FR" sz="2400" dirty="0" err="1">
                <a:latin typeface="Arial" charset="0"/>
              </a:rPr>
              <a:t>Ksours</a:t>
            </a:r>
            <a:r>
              <a:rPr lang="fr-FR" sz="2400" dirty="0">
                <a:latin typeface="Arial" charset="0"/>
              </a:rPr>
              <a:t> puis </a:t>
            </a:r>
            <a:r>
              <a:rPr lang="fr-FR" sz="2400" dirty="0" err="1">
                <a:latin typeface="Arial" charset="0"/>
              </a:rPr>
              <a:t>decouverte</a:t>
            </a:r>
            <a:r>
              <a:rPr lang="fr-FR" sz="2400" dirty="0">
                <a:latin typeface="Arial" charset="0"/>
              </a:rPr>
              <a:t> de Matmata / Chenini et les dunes de ksar </a:t>
            </a:r>
            <a:r>
              <a:rPr lang="fr-FR" sz="2400" dirty="0" err="1">
                <a:latin typeface="Arial" charset="0"/>
              </a:rPr>
              <a:t>Gilane</a:t>
            </a:r>
            <a:endParaRPr lang="fr-FR" sz="2400" dirty="0">
              <a:latin typeface="Arial" charset="0"/>
            </a:endParaRPr>
          </a:p>
        </p:txBody>
      </p:sp>
      <p:pic>
        <p:nvPicPr>
          <p:cNvPr id="34819" name="Picture 2" descr="http://www.journaldutrek.com/upload/de/de-tataouine-au-grand-erg-353/de-tataouine-au-grand-erg-3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341438"/>
            <a:ext cx="3673475" cy="2452687"/>
          </a:xfrm>
          <a:prstGeom prst="rect">
            <a:avLst/>
          </a:prstGeom>
          <a:noFill/>
          <a:ln w="9525">
            <a:noFill/>
            <a:miter lim="800000"/>
            <a:headEnd/>
            <a:tailEnd/>
          </a:ln>
        </p:spPr>
      </p:pic>
      <p:pic>
        <p:nvPicPr>
          <p:cNvPr id="34820" name="Picture 4" descr="http://img.kazeo.com/213/2131100/L/matmata-tataouine-chenin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1196975"/>
            <a:ext cx="3455987" cy="2589213"/>
          </a:xfrm>
          <a:prstGeom prst="rect">
            <a:avLst/>
          </a:prstGeom>
          <a:noFill/>
          <a:ln w="9525">
            <a:noFill/>
            <a:miter lim="800000"/>
            <a:headEnd/>
            <a:tailEnd/>
          </a:ln>
        </p:spPr>
      </p:pic>
      <p:pic>
        <p:nvPicPr>
          <p:cNvPr id="34821" name="Picture 6" descr="http://www.orpist.com/images_gen/tunisie-tataouine-piste_1252698215-750x4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3913188"/>
            <a:ext cx="4249738" cy="2828925"/>
          </a:xfrm>
          <a:prstGeom prst="rect">
            <a:avLst/>
          </a:prstGeom>
          <a:noFill/>
          <a:ln w="9525">
            <a:noFill/>
            <a:miter lim="800000"/>
            <a:headEnd/>
            <a:tailEnd/>
          </a:ln>
        </p:spPr>
      </p:pic>
      <p:pic>
        <p:nvPicPr>
          <p:cNvPr id="34822" name="Picture 8" descr="http://davidetvero2b.free.fr/Voyagesetnature/Tunisie%20-%20KsarGhilane_fichiers/KsarGhilane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9338" y="3952875"/>
            <a:ext cx="4043362" cy="2716213"/>
          </a:xfrm>
          <a:prstGeom prst="rect">
            <a:avLst/>
          </a:prstGeom>
          <a:noFill/>
          <a:ln w="9525">
            <a:noFill/>
            <a:miter lim="800000"/>
            <a:headEnd/>
            <a:tailEnd/>
          </a:ln>
        </p:spPr>
      </p:pic>
      <p:sp>
        <p:nvSpPr>
          <p:cNvPr id="8" name="Rectangle 12"/>
          <p:cNvSpPr>
            <a:spLocks noChangeArrowheads="1"/>
          </p:cNvSpPr>
          <p:nvPr/>
        </p:nvSpPr>
        <p:spPr bwMode="auto">
          <a:xfrm>
            <a:off x="7596336" y="22658"/>
            <a:ext cx="1692275" cy="547687"/>
          </a:xfrm>
          <a:prstGeom prst="rect">
            <a:avLst/>
          </a:prstGeom>
          <a:noFill/>
          <a:ln w="9525">
            <a:noFill/>
            <a:miter lim="800000"/>
            <a:headEnd/>
            <a:tailEnd/>
          </a:ln>
        </p:spPr>
        <p:txBody>
          <a:bodyPr/>
          <a:lstStyle/>
          <a:p>
            <a:pPr marL="342900" indent="-342900" algn="ctr">
              <a:spcBef>
                <a:spcPct val="20000"/>
              </a:spcBef>
            </a:pPr>
            <a:r>
              <a:rPr lang="fr-FR" sz="2400" dirty="0">
                <a:latin typeface="Arial" pitchFamily="34" charset="0"/>
                <a:cs typeface="Arial" pitchFamily="34" charset="0"/>
              </a:rPr>
              <a:t>Jour  </a:t>
            </a:r>
            <a:r>
              <a:rPr lang="fr-FR" sz="2400" dirty="0" smtClean="0">
                <a:latin typeface="Arial" pitchFamily="34" charset="0"/>
                <a:cs typeface="Arial" pitchFamily="34" charset="0"/>
              </a:rPr>
              <a:t>3</a:t>
            </a:r>
            <a:endParaRPr lang="fr-FR" sz="2400" dirty="0">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gabes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196975"/>
            <a:ext cx="4321175" cy="3038475"/>
          </a:xfrm>
          <a:prstGeom prst="rect">
            <a:avLst/>
          </a:prstGeom>
          <a:noFill/>
        </p:spPr>
      </p:pic>
      <p:pic>
        <p:nvPicPr>
          <p:cNvPr id="62470" name="Picture 6" descr="Gabes-tunis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4005263"/>
            <a:ext cx="4427537" cy="1958975"/>
          </a:xfrm>
          <a:prstGeom prst="rect">
            <a:avLst/>
          </a:prstGeom>
          <a:noFill/>
        </p:spPr>
      </p:pic>
      <p:pic>
        <p:nvPicPr>
          <p:cNvPr id="62474" name="Picture 10" descr="matmata-MaisTroglody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0525" y="1412875"/>
            <a:ext cx="1811338" cy="2665413"/>
          </a:xfrm>
          <a:prstGeom prst="rect">
            <a:avLst/>
          </a:prstGeom>
          <a:noFill/>
        </p:spPr>
      </p:pic>
      <p:pic>
        <p:nvPicPr>
          <p:cNvPr id="62475" name="Picture 11" descr="matmataVill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113" y="4005263"/>
            <a:ext cx="2952750" cy="1962150"/>
          </a:xfrm>
          <a:prstGeom prst="rect">
            <a:avLst/>
          </a:prstGeom>
          <a:noFill/>
        </p:spPr>
      </p:pic>
      <p:pic>
        <p:nvPicPr>
          <p:cNvPr id="62476" name="Picture 12" descr="matmataVillag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425" y="1412875"/>
            <a:ext cx="2736850" cy="2663825"/>
          </a:xfrm>
          <a:prstGeom prst="rect">
            <a:avLst/>
          </a:prstGeom>
          <a:noFill/>
        </p:spPr>
      </p:pic>
      <p:pic>
        <p:nvPicPr>
          <p:cNvPr id="62477" name="Picture 13" descr="Matmata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425" y="3968750"/>
            <a:ext cx="2735263" cy="2052638"/>
          </a:xfrm>
          <a:prstGeom prst="rect">
            <a:avLst/>
          </a:prstGeom>
          <a:noFill/>
        </p:spPr>
      </p:pic>
      <p:sp>
        <p:nvSpPr>
          <p:cNvPr id="62478" name="Rectangle 14"/>
          <p:cNvSpPr>
            <a:spLocks noChangeArrowheads="1"/>
          </p:cNvSpPr>
          <p:nvPr/>
        </p:nvSpPr>
        <p:spPr bwMode="auto">
          <a:xfrm>
            <a:off x="179388" y="1196975"/>
            <a:ext cx="288925" cy="3168650"/>
          </a:xfrm>
          <a:prstGeom prst="rect">
            <a:avLst/>
          </a:prstGeom>
          <a:solidFill>
            <a:schemeClr val="bg1"/>
          </a:solidFill>
          <a:ln w="9525">
            <a:noFill/>
            <a:miter lim="800000"/>
            <a:headEnd/>
            <a:tailEnd/>
          </a:ln>
          <a:effectLst/>
        </p:spPr>
        <p:txBody>
          <a:bodyPr wrap="none" anchor="ctr"/>
          <a:lstStyle/>
          <a:p>
            <a:endParaRPr lang="fr-FR"/>
          </a:p>
        </p:txBody>
      </p:sp>
      <p:sp>
        <p:nvSpPr>
          <p:cNvPr id="62479" name="Rectangle 15"/>
          <p:cNvSpPr>
            <a:spLocks noChangeArrowheads="1"/>
          </p:cNvSpPr>
          <p:nvPr/>
        </p:nvSpPr>
        <p:spPr bwMode="auto">
          <a:xfrm rot="5400000">
            <a:off x="4463257" y="-2797969"/>
            <a:ext cx="217488" cy="8207375"/>
          </a:xfrm>
          <a:prstGeom prst="rect">
            <a:avLst/>
          </a:prstGeom>
          <a:solidFill>
            <a:schemeClr val="bg1"/>
          </a:solidFill>
          <a:ln w="9525">
            <a:noFill/>
            <a:miter lim="800000"/>
            <a:headEnd/>
            <a:tailEnd/>
          </a:ln>
          <a:effectLst/>
        </p:spPr>
        <p:txBody>
          <a:bodyPr wrap="none" anchor="ctr"/>
          <a:lstStyle/>
          <a:p>
            <a:endParaRPr lang="fr-FR"/>
          </a:p>
        </p:txBody>
      </p:sp>
      <p:sp>
        <p:nvSpPr>
          <p:cNvPr id="14" name="Rectangle 12"/>
          <p:cNvSpPr>
            <a:spLocks noChangeArrowheads="1"/>
          </p:cNvSpPr>
          <p:nvPr/>
        </p:nvSpPr>
        <p:spPr bwMode="auto">
          <a:xfrm>
            <a:off x="7451725" y="188913"/>
            <a:ext cx="1692275" cy="547687"/>
          </a:xfrm>
          <a:prstGeom prst="rect">
            <a:avLst/>
          </a:prstGeom>
          <a:noFill/>
          <a:ln w="9525">
            <a:noFill/>
            <a:miter lim="800000"/>
            <a:headEnd/>
            <a:tailEnd/>
          </a:ln>
        </p:spPr>
        <p:txBody>
          <a:bodyPr/>
          <a:lstStyle/>
          <a:p>
            <a:pPr marL="342900" indent="-342900" algn="ctr">
              <a:spcBef>
                <a:spcPct val="20000"/>
              </a:spcBef>
            </a:pPr>
            <a:r>
              <a:rPr lang="fr-FR" sz="3200" dirty="0">
                <a:latin typeface="Arial" pitchFamily="34" charset="0"/>
                <a:cs typeface="Arial" pitchFamily="34" charset="0"/>
              </a:rPr>
              <a:t>Jour  </a:t>
            </a:r>
            <a:r>
              <a:rPr lang="fr-FR" sz="3200" dirty="0" smtClean="0">
                <a:latin typeface="Arial" pitchFamily="34" charset="0"/>
                <a:cs typeface="Arial" pitchFamily="34" charset="0"/>
              </a:rPr>
              <a:t>3</a:t>
            </a:r>
            <a:endParaRPr lang="fr-FR" sz="3200" dirty="0">
              <a:latin typeface="Arial" pitchFamily="34" charset="0"/>
              <a:cs typeface="Arial" pitchFamily="34" charset="0"/>
            </a:endParaRPr>
          </a:p>
        </p:txBody>
      </p:sp>
      <p:pic>
        <p:nvPicPr>
          <p:cNvPr id="1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bwMode="auto"/>
        <p:txBody>
          <a:bodyPr wrap="square" lIns="91440" tIns="45720" rIns="91440" bIns="45720" numCol="1" anchorCtr="0" compatLnSpc="1">
            <a:prstTxWarp prst="textNoShape">
              <a:avLst/>
            </a:prstTxWarp>
          </a:bodyPr>
          <a:lstStyle/>
          <a:p>
            <a:pPr eaLnBrk="1" hangingPunct="1">
              <a:defRPr/>
            </a:pPr>
            <a:r>
              <a:rPr lang="fr-FR" dirty="0" smtClean="0">
                <a:ln>
                  <a:noFill/>
                </a:ln>
                <a:solidFill>
                  <a:schemeClr val="tx1"/>
                </a:solidFill>
                <a:effectLst/>
              </a:rPr>
              <a:t>Jour 4</a:t>
            </a:r>
          </a:p>
        </p:txBody>
      </p:sp>
      <p:sp>
        <p:nvSpPr>
          <p:cNvPr id="36866" name="Rectangle 3"/>
          <p:cNvSpPr>
            <a:spLocks noGrp="1"/>
          </p:cNvSpPr>
          <p:nvPr>
            <p:ph type="body" idx="1"/>
          </p:nvPr>
        </p:nvSpPr>
        <p:spPr/>
        <p:txBody>
          <a:bodyPr/>
          <a:lstStyle/>
          <a:p>
            <a:pPr eaLnBrk="1" hangingPunct="1"/>
            <a:r>
              <a:rPr lang="fr-FR" sz="2400" dirty="0" smtClean="0">
                <a:latin typeface="Arial" charset="0"/>
              </a:rPr>
              <a:t>Petit D</a:t>
            </a:r>
            <a:r>
              <a:rPr lang="fr-FR" sz="2400" dirty="0" smtClean="0"/>
              <a:t>é</a:t>
            </a:r>
            <a:r>
              <a:rPr lang="fr-FR" sz="2400" dirty="0" smtClean="0">
                <a:latin typeface="Arial" charset="0"/>
              </a:rPr>
              <a:t>jeuner servis sous forme de buffet</a:t>
            </a:r>
          </a:p>
          <a:p>
            <a:pPr eaLnBrk="1" hangingPunct="1"/>
            <a:r>
              <a:rPr lang="fr-FR" sz="2400" dirty="0" smtClean="0">
                <a:latin typeface="Arial" charset="0"/>
              </a:rPr>
              <a:t>D</a:t>
            </a:r>
            <a:r>
              <a:rPr lang="fr-FR" sz="2400" dirty="0" smtClean="0"/>
              <a:t>é</a:t>
            </a:r>
            <a:r>
              <a:rPr lang="fr-FR" sz="2400" dirty="0" smtClean="0">
                <a:latin typeface="Arial" charset="0"/>
              </a:rPr>
              <a:t>part en 4x4 en direction de Chenini</a:t>
            </a:r>
          </a:p>
          <a:p>
            <a:pPr eaLnBrk="1" hangingPunct="1"/>
            <a:r>
              <a:rPr lang="fr-FR" sz="2400" dirty="0" smtClean="0">
                <a:latin typeface="Arial" charset="0"/>
              </a:rPr>
              <a:t>Visite de la r</a:t>
            </a:r>
            <a:r>
              <a:rPr lang="fr-FR" sz="2400" dirty="0" smtClean="0"/>
              <a:t>é</a:t>
            </a:r>
            <a:r>
              <a:rPr lang="fr-FR" sz="2400" dirty="0" smtClean="0">
                <a:latin typeface="Arial" charset="0"/>
              </a:rPr>
              <a:t>gion de Matmata</a:t>
            </a:r>
          </a:p>
          <a:p>
            <a:pPr eaLnBrk="1" hangingPunct="1"/>
            <a:r>
              <a:rPr lang="fr-FR" sz="2400" dirty="0" smtClean="0">
                <a:latin typeface="Arial" charset="0"/>
              </a:rPr>
              <a:t>D</a:t>
            </a:r>
            <a:r>
              <a:rPr lang="fr-FR" sz="2400" dirty="0" smtClean="0"/>
              <a:t>é</a:t>
            </a:r>
            <a:r>
              <a:rPr lang="fr-FR" sz="2400" dirty="0" smtClean="0">
                <a:latin typeface="Arial" charset="0"/>
              </a:rPr>
              <a:t>jeuner dans un restaurant troglodyte </a:t>
            </a:r>
            <a:r>
              <a:rPr lang="fr-FR" sz="2400" dirty="0" smtClean="0"/>
              <a:t>de Matmata</a:t>
            </a:r>
            <a:endParaRPr lang="fr-FR" sz="2400" dirty="0" smtClean="0">
              <a:latin typeface="Arial" charset="0"/>
            </a:endParaRPr>
          </a:p>
          <a:p>
            <a:pPr eaLnBrk="1" hangingPunct="1"/>
            <a:r>
              <a:rPr lang="fr-FR" sz="2400" dirty="0" smtClean="0">
                <a:latin typeface="Arial" charset="0"/>
              </a:rPr>
              <a:t>Reprise des 4x4 en direction de </a:t>
            </a:r>
            <a:r>
              <a:rPr lang="fr-FR" sz="2400" dirty="0" err="1" smtClean="0">
                <a:latin typeface="Arial" charset="0"/>
              </a:rPr>
              <a:t>Douz</a:t>
            </a:r>
            <a:endParaRPr lang="fr-FR" sz="2400" dirty="0" smtClean="0">
              <a:latin typeface="Arial" charset="0"/>
            </a:endParaRPr>
          </a:p>
          <a:p>
            <a:pPr eaLnBrk="1" hangingPunct="1"/>
            <a:r>
              <a:rPr lang="fr-FR" sz="2400" dirty="0" smtClean="0">
                <a:latin typeface="Arial" charset="0"/>
              </a:rPr>
              <a:t>Arriv</a:t>
            </a:r>
            <a:r>
              <a:rPr lang="fr-FR" sz="2400" dirty="0" smtClean="0"/>
              <a:t>é</a:t>
            </a:r>
            <a:r>
              <a:rPr lang="fr-FR" sz="2400" dirty="0" smtClean="0">
                <a:latin typeface="Arial" charset="0"/>
              </a:rPr>
              <a:t>e au Dar </a:t>
            </a:r>
            <a:r>
              <a:rPr lang="fr-FR" sz="2400" dirty="0" err="1" smtClean="0">
                <a:latin typeface="Arial" charset="0"/>
              </a:rPr>
              <a:t>Souleiman</a:t>
            </a:r>
            <a:r>
              <a:rPr lang="fr-FR" sz="2400" dirty="0" smtClean="0">
                <a:latin typeface="Arial" charset="0"/>
              </a:rPr>
              <a:t> (ou similaire)</a:t>
            </a:r>
            <a:endParaRPr lang="fr-FR" sz="2400" dirty="0" smtClean="0">
              <a:latin typeface="Arial" charset="0"/>
            </a:endParaRPr>
          </a:p>
          <a:p>
            <a:pPr eaLnBrk="1" hangingPunct="1"/>
            <a:r>
              <a:rPr lang="fr-FR" sz="2400" dirty="0" smtClean="0">
                <a:latin typeface="Arial" charset="0"/>
              </a:rPr>
              <a:t>D</a:t>
            </a:r>
            <a:r>
              <a:rPr lang="fr-FR" sz="2400" dirty="0" smtClean="0"/>
              <a:t>î</a:t>
            </a:r>
            <a:r>
              <a:rPr lang="fr-FR" sz="2400" dirty="0" smtClean="0">
                <a:latin typeface="Arial" charset="0"/>
              </a:rPr>
              <a:t>ner et nuit au </a:t>
            </a:r>
            <a:r>
              <a:rPr lang="fr-FR" sz="2400" dirty="0" smtClean="0">
                <a:latin typeface="Arial" charset="0"/>
              </a:rPr>
              <a:t>Dar ou chambre d’hôtes</a:t>
            </a:r>
            <a:endParaRPr lang="fr-FR" sz="2400" dirty="0" smtClean="0">
              <a:latin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16806" y="2492896"/>
            <a:ext cx="8003232" cy="604663"/>
          </a:xfrm>
        </p:spPr>
        <p:txBody>
          <a:bodyPr/>
          <a:lstStyle/>
          <a:p>
            <a:pPr marL="136525" indent="0" algn="ctr">
              <a:buNone/>
            </a:pPr>
            <a:r>
              <a:rPr lang="fr-FR" sz="2400" dirty="0" smtClean="0">
                <a:latin typeface="Arial" pitchFamily="34" charset="0"/>
              </a:rPr>
              <a:t>Visite</a:t>
            </a:r>
            <a:r>
              <a:rPr lang="fr-FR" dirty="0" smtClean="0">
                <a:latin typeface="Arial" pitchFamily="34" charset="0"/>
              </a:rPr>
              <a:t> </a:t>
            </a:r>
            <a:r>
              <a:rPr lang="fr-FR" sz="2400" dirty="0" smtClean="0">
                <a:latin typeface="Arial" pitchFamily="34" charset="0"/>
              </a:rPr>
              <a:t>de la région de Chenini</a:t>
            </a:r>
            <a:endParaRPr lang="fr-FR" sz="2400" dirty="0">
              <a:latin typeface="Arial" pitchFamily="34" charset="0"/>
            </a:endParaRPr>
          </a:p>
        </p:txBody>
      </p:sp>
      <p:pic>
        <p:nvPicPr>
          <p:cNvPr id="29698" name="Picture 2" descr="http://www.kirikou.com/tunez/chenini/chenini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32880"/>
            <a:ext cx="443891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www.routard.com/images_contenu/communaute/photos/publi/078/pt773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832880"/>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p:cNvSpPr>
          <p:nvPr>
            <p:ph type="title"/>
          </p:nvPr>
        </p:nvSpPr>
        <p:spPr bwMode="auto">
          <a:xfrm>
            <a:off x="457200" y="274638"/>
            <a:ext cx="8229600" cy="1143000"/>
          </a:xfrm>
        </p:spPr>
        <p:txBody>
          <a:bodyPr wrap="square" lIns="91440" tIns="45720" rIns="91440" bIns="45720" numCol="1" anchorCtr="0" compatLnSpc="1">
            <a:prstTxWarp prst="textNoShape">
              <a:avLst/>
            </a:prstTxWarp>
          </a:bodyPr>
          <a:lstStyle/>
          <a:p>
            <a:pPr eaLnBrk="1" hangingPunct="1">
              <a:defRPr/>
            </a:pPr>
            <a:r>
              <a:rPr lang="fr-FR" dirty="0" smtClean="0">
                <a:ln>
                  <a:noFill/>
                </a:ln>
                <a:solidFill>
                  <a:schemeClr val="tx1"/>
                </a:solidFill>
                <a:effectLst/>
              </a:rPr>
              <a:t>Jour 4</a:t>
            </a:r>
          </a:p>
        </p:txBody>
      </p:sp>
    </p:spTree>
    <p:extLst>
      <p:ext uri="{BB962C8B-B14F-4D97-AF65-F5344CB8AC3E}">
        <p14:creationId xmlns:p14="http://schemas.microsoft.com/office/powerpoint/2010/main" val="406013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bwMode="auto"/>
        <p:txBody>
          <a:bodyPr wrap="square" lIns="91440" tIns="45720" rIns="91440" bIns="45720" numCol="1" anchor="t" anchorCtr="0" compatLnSpc="1">
            <a:prstTxWarp prst="textNoShape">
              <a:avLst/>
            </a:prstTxWarp>
          </a:bodyPr>
          <a:lstStyle/>
          <a:p>
            <a:pPr eaLnBrk="1" hangingPunct="1">
              <a:defRPr/>
            </a:pPr>
            <a:r>
              <a:rPr lang="fr-FR" u="sng" dirty="0" smtClean="0">
                <a:ln>
                  <a:noFill/>
                </a:ln>
                <a:solidFill>
                  <a:schemeClr val="tx1"/>
                </a:solidFill>
                <a:effectLst/>
              </a:rPr>
              <a:t>Jour 4</a:t>
            </a:r>
          </a:p>
        </p:txBody>
      </p:sp>
      <p:sp>
        <p:nvSpPr>
          <p:cNvPr id="37890" name="Rectangle 3"/>
          <p:cNvSpPr>
            <a:spLocks noGrp="1" noChangeArrowheads="1"/>
          </p:cNvSpPr>
          <p:nvPr>
            <p:ph type="body" idx="4294967295"/>
          </p:nvPr>
        </p:nvSpPr>
        <p:spPr>
          <a:xfrm>
            <a:off x="494015" y="1767040"/>
            <a:ext cx="8229600" cy="4708525"/>
          </a:xfrm>
        </p:spPr>
        <p:txBody>
          <a:bodyPr/>
          <a:lstStyle/>
          <a:p>
            <a:pPr marL="342900" indent="-342900" eaLnBrk="1" hangingPunct="1">
              <a:buFont typeface="Wingdings 2" pitchFamily="18" charset="2"/>
              <a:buNone/>
            </a:pPr>
            <a:r>
              <a:rPr lang="fr-FR" sz="1800" b="1" u="sng" dirty="0" smtClean="0">
                <a:latin typeface="Arial" pitchFamily="34" charset="0"/>
              </a:rPr>
              <a:t>Arrêt à Matmata pour un déjeuner  dans un restaurant dans un restaurant traditionnel Tunisien. </a:t>
            </a:r>
          </a:p>
          <a:p>
            <a:pPr marL="342900" indent="-342900" eaLnBrk="1" hangingPunct="1">
              <a:buFont typeface="Wingdings 2" pitchFamily="18" charset="2"/>
              <a:buNone/>
            </a:pPr>
            <a:r>
              <a:rPr lang="fr-FR" sz="1800" dirty="0" smtClean="0">
                <a:latin typeface="Arial" pitchFamily="34" charset="0"/>
              </a:rPr>
              <a:t> Arrêt à Matmata : visite de Matmata, village troglodyte berbère, ayant une particularité originale : les habitations se trouvent au fond de puits verticaux, creusées dans un paysage lunaire.</a:t>
            </a:r>
          </a:p>
        </p:txBody>
      </p:sp>
      <p:pic>
        <p:nvPicPr>
          <p:cNvPr id="37893" name="Picture 7" descr="http://servboul1/Phototheque/Images_data/HD/4355M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86" y="3717032"/>
            <a:ext cx="3286125" cy="2465387"/>
          </a:xfrm>
          <a:prstGeom prst="rect">
            <a:avLst/>
          </a:prstGeom>
          <a:noFill/>
          <a:ln w="9525">
            <a:noFill/>
            <a:miter lim="800000"/>
            <a:headEnd/>
            <a:tailEnd/>
          </a:ln>
        </p:spPr>
      </p:pic>
      <p:pic>
        <p:nvPicPr>
          <p:cNvPr id="37894" name="Picture 9" descr="http://servboul1/Phototheque/Images_data/HD/3865M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5808" y="3658578"/>
            <a:ext cx="3381375" cy="2535237"/>
          </a:xfrm>
          <a:prstGeom prst="rect">
            <a:avLst/>
          </a:prstGeom>
          <a:noFill/>
          <a:ln w="9525">
            <a:noFill/>
            <a:miter lim="800000"/>
            <a:headEnd/>
            <a:tailEnd/>
          </a:ln>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ns3.riviera-tourisme.com/acuite/d/4959-4/_MG_21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76" y="4257692"/>
            <a:ext cx="3672408" cy="2444667"/>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matm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070466"/>
            <a:ext cx="3960440" cy="2646294"/>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www.top-depart.com/archive/dossiers/Image/tunisie_matmata/matmata_Pietro_Izz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33" y="1551465"/>
            <a:ext cx="3666380" cy="2519001"/>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http://www.top-depart.com/archive/dossiers/Image/tunisie_matmata/matmata_Gerard_Bijvan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500775"/>
            <a:ext cx="4055768" cy="24515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2313123" y="0"/>
            <a:ext cx="4032448" cy="1143000"/>
          </a:xfrm>
          <a:prstGeom prst="rect">
            <a:avLst/>
          </a:prstGeom>
        </p:spPr>
        <p:txBody>
          <a:bodyPr vert="horz" wrap="square" lIns="91440" tIns="45720" rIns="91440" bIns="45720" numCol="1" anchor="t" anchorCtr="0" compatLnSpc="1">
            <a:prstTxWarp prst="textNoShape">
              <a:avLst/>
            </a:prstTxWarp>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fr-FR" u="sng" dirty="0" smtClean="0">
                <a:ln>
                  <a:noFill/>
                </a:ln>
                <a:solidFill>
                  <a:schemeClr val="tx1"/>
                </a:solidFill>
                <a:effectLst/>
              </a:rPr>
              <a:t>Jour 4</a:t>
            </a:r>
          </a:p>
        </p:txBody>
      </p:sp>
      <p:pic>
        <p:nvPicPr>
          <p:cNvPr id="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6560"/>
            <a:ext cx="1619672" cy="158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517677" y="751924"/>
            <a:ext cx="1630387" cy="523220"/>
          </a:xfrm>
          <a:prstGeom prst="rect">
            <a:avLst/>
          </a:prstGeom>
          <a:noFill/>
        </p:spPr>
        <p:txBody>
          <a:bodyPr wrap="square" rtlCol="0">
            <a:spAutoFit/>
          </a:bodyPr>
          <a:lstStyle/>
          <a:p>
            <a:r>
              <a:rPr lang="fr-FR" sz="2800" dirty="0">
                <a:latin typeface="Arial" pitchFamily="34" charset="0"/>
              </a:rPr>
              <a:t>Matmata</a:t>
            </a:r>
            <a:endParaRPr lang="fr-FR" sz="2800" dirty="0"/>
          </a:p>
        </p:txBody>
      </p:sp>
    </p:spTree>
    <p:extLst>
      <p:ext uri="{BB962C8B-B14F-4D97-AF65-F5344CB8AC3E}">
        <p14:creationId xmlns:p14="http://schemas.microsoft.com/office/powerpoint/2010/main" val="375542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2"/>
          <p:cNvSpPr>
            <a:spLocks noChangeArrowheads="1"/>
          </p:cNvSpPr>
          <p:nvPr/>
        </p:nvSpPr>
        <p:spPr bwMode="auto">
          <a:xfrm>
            <a:off x="1763688" y="282572"/>
            <a:ext cx="6984776" cy="865188"/>
          </a:xfrm>
          <a:prstGeom prst="rect">
            <a:avLst/>
          </a:prstGeom>
          <a:noFill/>
          <a:ln w="9525">
            <a:noFill/>
            <a:miter lim="800000"/>
            <a:headEnd/>
            <a:tailEnd/>
          </a:ln>
        </p:spPr>
        <p:txBody>
          <a:bodyPr/>
          <a:lstStyle/>
          <a:p>
            <a:pPr marL="342900" indent="-342900" algn="ctr">
              <a:spcBef>
                <a:spcPct val="20000"/>
              </a:spcBef>
            </a:pPr>
            <a:r>
              <a:rPr lang="fr-FR" sz="3000" i="1" dirty="0" smtClean="0">
                <a:solidFill>
                  <a:srgbClr val="663300"/>
                </a:solidFill>
                <a:latin typeface="Maiandra GD" pitchFamily="34" charset="0"/>
              </a:rPr>
              <a:t> </a:t>
            </a:r>
            <a:r>
              <a:rPr lang="fr-FR" sz="3000" dirty="0" smtClean="0">
                <a:latin typeface="Arial" pitchFamily="34" charset="0"/>
              </a:rPr>
              <a:t>Reprise des 4x4 en direction de </a:t>
            </a:r>
            <a:r>
              <a:rPr lang="fr-FR" sz="3000" dirty="0" err="1" smtClean="0">
                <a:latin typeface="Arial" pitchFamily="34" charset="0"/>
              </a:rPr>
              <a:t>Douz</a:t>
            </a:r>
            <a:r>
              <a:rPr lang="fr-FR" sz="3000" dirty="0" smtClean="0">
                <a:latin typeface="Arial" pitchFamily="34" charset="0"/>
              </a:rPr>
              <a:t> à travers le </a:t>
            </a:r>
            <a:r>
              <a:rPr lang="fr-FR" sz="3000" dirty="0">
                <a:latin typeface="Arial" pitchFamily="34" charset="0"/>
              </a:rPr>
              <a:t>Grand Erg </a:t>
            </a:r>
            <a:r>
              <a:rPr lang="fr-FR" sz="3000" dirty="0" smtClean="0">
                <a:latin typeface="Arial" pitchFamily="34" charset="0"/>
              </a:rPr>
              <a:t>Oriental</a:t>
            </a:r>
            <a:endParaRPr lang="fr-FR" sz="3000" dirty="0">
              <a:latin typeface="Arial" pitchFamily="34" charset="0"/>
            </a:endParaRPr>
          </a:p>
        </p:txBody>
      </p:sp>
      <p:pic>
        <p:nvPicPr>
          <p:cNvPr id="41988" name="Picture 4" descr="P10102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775578"/>
            <a:ext cx="6408738" cy="4806950"/>
          </a:xfrm>
          <a:prstGeom prst="rect">
            <a:avLst/>
          </a:prstGeom>
          <a:noFill/>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203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179512" y="1628800"/>
            <a:ext cx="8856538" cy="4967957"/>
          </a:xfrm>
        </p:spPr>
        <p:txBody>
          <a:bodyPr/>
          <a:lstStyle/>
          <a:p>
            <a:pPr marL="136525" indent="0">
              <a:buNone/>
            </a:pPr>
            <a:r>
              <a:rPr lang="fr-FR" sz="1600" dirty="0" err="1" smtClean="0">
                <a:latin typeface="Arial" pitchFamily="34" charset="0"/>
                <a:cs typeface="Arial" pitchFamily="34" charset="0"/>
              </a:rPr>
              <a:t>Douz</a:t>
            </a:r>
            <a:r>
              <a:rPr lang="fr-FR" sz="1600" dirty="0" smtClean="0">
                <a:latin typeface="Arial" pitchFamily="34" charset="0"/>
                <a:cs typeface="Arial" pitchFamily="34" charset="0"/>
              </a:rPr>
              <a:t> est une petite ville de la région de </a:t>
            </a:r>
            <a:r>
              <a:rPr lang="fr-FR" sz="1600" dirty="0" err="1" smtClean="0">
                <a:latin typeface="Arial" pitchFamily="34" charset="0"/>
                <a:cs typeface="Arial" pitchFamily="34" charset="0"/>
              </a:rPr>
              <a:t>Nefzaoua</a:t>
            </a:r>
            <a:r>
              <a:rPr lang="fr-FR" sz="1600" dirty="0" smtClean="0">
                <a:latin typeface="Arial" pitchFamily="34" charset="0"/>
                <a:cs typeface="Arial" pitchFamily="34" charset="0"/>
              </a:rPr>
              <a:t>, de 17 000 habitants, sur la rive sud-est de Chott El </a:t>
            </a:r>
            <a:r>
              <a:rPr lang="fr-FR" sz="1600" dirty="0" err="1" smtClean="0">
                <a:latin typeface="Arial" pitchFamily="34" charset="0"/>
                <a:cs typeface="Arial" pitchFamily="34" charset="0"/>
              </a:rPr>
              <a:t>Jérid</a:t>
            </a:r>
            <a:r>
              <a:rPr lang="fr-FR" sz="1600" dirty="0" smtClean="0">
                <a:latin typeface="Arial" pitchFamily="34" charset="0"/>
                <a:cs typeface="Arial" pitchFamily="34" charset="0"/>
              </a:rPr>
              <a:t>. Sa principale ressource est la culture du palmier dattier. Ses oasis sont splendides et son souk (chaque Jeudi matin) est très beau. </a:t>
            </a:r>
            <a:r>
              <a:rPr lang="fr-FR" sz="1600" dirty="0" err="1" smtClean="0">
                <a:latin typeface="Arial" pitchFamily="34" charset="0"/>
                <a:cs typeface="Arial" pitchFamily="34" charset="0"/>
              </a:rPr>
              <a:t>Douz</a:t>
            </a:r>
            <a:r>
              <a:rPr lang="fr-FR" sz="1600" dirty="0" smtClean="0">
                <a:latin typeface="Arial" pitchFamily="34" charset="0"/>
                <a:cs typeface="Arial" pitchFamily="34" charset="0"/>
              </a:rPr>
              <a:t> est aussi la plaque tournante du tourisme saharien, vue sa situation géographique à la lisière de l'Erg Oriental. C'est le point de départ de la plupart des randonnées chamelières, des méharées et des excursions en 4x4 à travers les dunes en direction des sources d'eaux chaudes au milieu de l'Erg. </a:t>
            </a:r>
          </a:p>
        </p:txBody>
      </p:sp>
      <p:pic>
        <p:nvPicPr>
          <p:cNvPr id="54276" name="Picture 4" descr="DOUZ paysag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3573463"/>
            <a:ext cx="2292350" cy="2447925"/>
          </a:xfrm>
          <a:prstGeom prst="rect">
            <a:avLst/>
          </a:prstGeom>
          <a:noFill/>
          <a:ln w="9525">
            <a:noFill/>
            <a:miter lim="800000"/>
            <a:headEnd/>
            <a:tailEnd/>
          </a:ln>
        </p:spPr>
      </p:pic>
      <p:pic>
        <p:nvPicPr>
          <p:cNvPr id="54277" name="Picture 5" descr="DOUZ paysage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5" y="3573463"/>
            <a:ext cx="2736850" cy="2465387"/>
          </a:xfrm>
          <a:prstGeom prst="rect">
            <a:avLst/>
          </a:prstGeom>
          <a:noFill/>
          <a:ln w="9525">
            <a:noFill/>
            <a:miter lim="800000"/>
            <a:headEnd/>
            <a:tailEnd/>
          </a:ln>
        </p:spPr>
      </p:pic>
      <p:pic>
        <p:nvPicPr>
          <p:cNvPr id="54278" name="Picture 6" descr="Porte d'entrée Douz vue palmi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525" y="3573463"/>
            <a:ext cx="3311525" cy="2447925"/>
          </a:xfrm>
          <a:prstGeom prst="rect">
            <a:avLst/>
          </a:prstGeom>
          <a:noFill/>
          <a:ln w="9525">
            <a:noFill/>
            <a:miter lim="800000"/>
            <a:headEnd/>
            <a:tailEnd/>
          </a:ln>
        </p:spPr>
      </p:pic>
      <p:sp>
        <p:nvSpPr>
          <p:cNvPr id="7" name="Rectangle 2"/>
          <p:cNvSpPr txBox="1">
            <a:spLocks noChangeArrowheads="1"/>
          </p:cNvSpPr>
          <p:nvPr/>
        </p:nvSpPr>
        <p:spPr bwMode="auto">
          <a:xfrm>
            <a:off x="2313123" y="0"/>
            <a:ext cx="4032448" cy="1143000"/>
          </a:xfrm>
          <a:prstGeom prst="rect">
            <a:avLst/>
          </a:prstGeom>
        </p:spPr>
        <p:txBody>
          <a:bodyPr vert="horz" wrap="square" lIns="91440" tIns="45720" rIns="91440" bIns="45720" numCol="1" anchor="t" anchorCtr="0" compatLnSpc="1">
            <a:prstTxWarp prst="textNoShape">
              <a:avLst/>
            </a:prstTxWarp>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fr-FR" u="sng" dirty="0" smtClean="0">
                <a:ln>
                  <a:noFill/>
                </a:ln>
                <a:solidFill>
                  <a:schemeClr val="tx1"/>
                </a:solidFill>
                <a:effectLst/>
              </a:rPr>
              <a:t>Jour 4</a:t>
            </a:r>
          </a:p>
        </p:txBody>
      </p:sp>
    </p:spTree>
    <p:extLst>
      <p:ext uri="{BB962C8B-B14F-4D97-AF65-F5344CB8AC3E}">
        <p14:creationId xmlns:p14="http://schemas.microsoft.com/office/powerpoint/2010/main" val="3627375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fr-FR" sz="1500" dirty="0" smtClean="0">
                <a:solidFill>
                  <a:srgbClr val="663300"/>
                </a:solidFill>
              </a:rPr>
              <a:t/>
            </a:r>
            <a:br>
              <a:rPr lang="fr-FR" sz="1500" dirty="0" smtClean="0">
                <a:solidFill>
                  <a:srgbClr val="663300"/>
                </a:solidFill>
              </a:rPr>
            </a:br>
            <a:r>
              <a:rPr lang="fr-FR" sz="3600" dirty="0" smtClean="0">
                <a:solidFill>
                  <a:schemeClr val="tx1"/>
                </a:solidFill>
                <a:latin typeface="Arial" pitchFamily="34" charset="0"/>
                <a:cs typeface="Arial" pitchFamily="34" charset="0"/>
              </a:rPr>
              <a:t>Hôtel E</a:t>
            </a:r>
            <a:r>
              <a:rPr lang="fr-FR" sz="3600" b="1" dirty="0" smtClean="0">
                <a:solidFill>
                  <a:schemeClr val="tx1"/>
                </a:solidFill>
                <a:latin typeface="Arial" pitchFamily="34" charset="0"/>
                <a:cs typeface="Arial" pitchFamily="34" charset="0"/>
              </a:rPr>
              <a:t>l </a:t>
            </a:r>
            <a:r>
              <a:rPr lang="fr-FR" sz="3600" b="1" dirty="0" err="1" smtClean="0">
                <a:solidFill>
                  <a:schemeClr val="tx1"/>
                </a:solidFill>
                <a:latin typeface="Arial" pitchFamily="34" charset="0"/>
                <a:cs typeface="Arial" pitchFamily="34" charset="0"/>
              </a:rPr>
              <a:t>Mouradi</a:t>
            </a:r>
            <a:r>
              <a:rPr lang="fr-FR" sz="3600" b="1" dirty="0" smtClean="0">
                <a:solidFill>
                  <a:schemeClr val="tx1"/>
                </a:solidFill>
                <a:latin typeface="Arial" pitchFamily="34" charset="0"/>
                <a:cs typeface="Arial" pitchFamily="34" charset="0"/>
              </a:rPr>
              <a:t> 4*</a:t>
            </a:r>
          </a:p>
        </p:txBody>
      </p:sp>
      <p:sp>
        <p:nvSpPr>
          <p:cNvPr id="8195" name="Rectangle 3"/>
          <p:cNvSpPr>
            <a:spLocks noGrp="1" noChangeArrowheads="1"/>
          </p:cNvSpPr>
          <p:nvPr>
            <p:ph type="body" idx="1"/>
          </p:nvPr>
        </p:nvSpPr>
        <p:spPr>
          <a:xfrm>
            <a:off x="457200" y="1600201"/>
            <a:ext cx="4186238" cy="4349080"/>
          </a:xfrm>
        </p:spPr>
        <p:txBody>
          <a:bodyPr/>
          <a:lstStyle/>
          <a:p>
            <a:pPr eaLnBrk="1" hangingPunct="1">
              <a:lnSpc>
                <a:spcPct val="90000"/>
              </a:lnSpc>
              <a:buFont typeface="Wingdings" pitchFamily="2" charset="2"/>
              <a:buNone/>
            </a:pPr>
            <a:r>
              <a:rPr lang="fr-FR" sz="1600" b="1" dirty="0" smtClean="0">
                <a:latin typeface="Arial" pitchFamily="34" charset="0"/>
                <a:cs typeface="Arial" pitchFamily="34" charset="0"/>
              </a:rPr>
              <a:t>SITUATION</a:t>
            </a:r>
          </a:p>
          <a:p>
            <a:pPr eaLnBrk="1" hangingPunct="1">
              <a:lnSpc>
                <a:spcPct val="90000"/>
              </a:lnSpc>
              <a:buFont typeface="Wingdings" pitchFamily="2" charset="2"/>
              <a:buNone/>
            </a:pPr>
            <a:endParaRPr lang="fr-FR" sz="1100" b="1" u="sng" dirty="0" smtClean="0">
              <a:latin typeface="Arial" pitchFamily="34" charset="0"/>
              <a:cs typeface="Arial" pitchFamily="34" charset="0"/>
            </a:endParaRPr>
          </a:p>
          <a:p>
            <a:pPr marL="136525" indent="0" eaLnBrk="1" hangingPunct="1">
              <a:lnSpc>
                <a:spcPct val="90000"/>
              </a:lnSpc>
              <a:buNone/>
            </a:pPr>
            <a:r>
              <a:rPr lang="fr-FR" sz="1600" dirty="0" smtClean="0">
                <a:latin typeface="Arial" pitchFamily="34" charset="0"/>
                <a:cs typeface="Arial" pitchFamily="34" charset="0"/>
              </a:rPr>
              <a:t>A moins de 5 km de l'aéroport international et 3 km du centre ville de Tozeur, l'hôtel El </a:t>
            </a:r>
            <a:r>
              <a:rPr lang="fr-FR" sz="1600" dirty="0" err="1" smtClean="0">
                <a:latin typeface="Arial" pitchFamily="34" charset="0"/>
                <a:cs typeface="Arial" pitchFamily="34" charset="0"/>
              </a:rPr>
              <a:t>Mouradi</a:t>
            </a:r>
            <a:r>
              <a:rPr lang="fr-FR" sz="1600" dirty="0" smtClean="0">
                <a:latin typeface="Arial" pitchFamily="34" charset="0"/>
                <a:cs typeface="Arial" pitchFamily="34" charset="0"/>
              </a:rPr>
              <a:t> Tozeur s'insère parfaitement par son architecture stylée à l'authenticité du grand sud tunisien, aux portes du désert et vous offre la douceur de sa palmeraie surplombée d'un magnifique jardin au bord de l'oasis de Tozeur qui compte près de 200 000 palmiers.</a:t>
            </a:r>
          </a:p>
          <a:p>
            <a:pPr marL="136525" indent="0" eaLnBrk="1" hangingPunct="1">
              <a:lnSpc>
                <a:spcPct val="90000"/>
              </a:lnSpc>
              <a:buNone/>
            </a:pPr>
            <a:endParaRPr lang="fr-FR" sz="1600" dirty="0" smtClean="0">
              <a:solidFill>
                <a:srgbClr val="A50021"/>
              </a:solidFill>
              <a:latin typeface="Garamond" pitchFamily="18" charset="0"/>
            </a:endParaRPr>
          </a:p>
          <a:p>
            <a:pPr eaLnBrk="1" hangingPunct="1">
              <a:buFont typeface="Wingdings" pitchFamily="2" charset="2"/>
              <a:buNone/>
            </a:pPr>
            <a:r>
              <a:rPr lang="fr-FR" sz="1400" b="1" dirty="0" smtClean="0">
                <a:latin typeface="Arial" pitchFamily="34" charset="0"/>
                <a:cs typeface="Arial" pitchFamily="34" charset="0"/>
              </a:rPr>
              <a:t>HERBERGEMENT</a:t>
            </a:r>
          </a:p>
          <a:p>
            <a:pPr eaLnBrk="1" hangingPunct="1">
              <a:buFont typeface="Wingdings" pitchFamily="2" charset="2"/>
              <a:buNone/>
            </a:pPr>
            <a:endParaRPr lang="fr-FR" sz="1100" b="1" dirty="0">
              <a:latin typeface="Arial" pitchFamily="34" charset="0"/>
              <a:cs typeface="Arial" pitchFamily="34" charset="0"/>
            </a:endParaRPr>
          </a:p>
          <a:p>
            <a:pPr marL="136525" indent="0" eaLnBrk="1" hangingPunct="1">
              <a:buNone/>
            </a:pPr>
            <a:r>
              <a:rPr lang="fr-FR" sz="1600" dirty="0">
                <a:latin typeface="Arial" pitchFamily="34" charset="0"/>
                <a:cs typeface="Arial" pitchFamily="34" charset="0"/>
              </a:rPr>
              <a:t>Confortables, raffinées et climatisées, les 130 chambres de ce palace, dont 7 suites, sont toutes équipées de mini bar, radio, télévision par satellite, coin salon et salle de bain complète avec sèche-cheveux et toilettes séparées.</a:t>
            </a:r>
          </a:p>
          <a:p>
            <a:pPr marL="136525" indent="0" eaLnBrk="1" hangingPunct="1">
              <a:lnSpc>
                <a:spcPct val="90000"/>
              </a:lnSpc>
              <a:buNone/>
            </a:pPr>
            <a:endParaRPr lang="fr-FR" sz="1600" dirty="0" smtClean="0">
              <a:solidFill>
                <a:srgbClr val="A50021"/>
              </a:solidFill>
              <a:latin typeface="Garamond" pitchFamily="18" charset="0"/>
            </a:endParaRPr>
          </a:p>
        </p:txBody>
      </p:sp>
      <p:pic>
        <p:nvPicPr>
          <p:cNvPr id="819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3419475"/>
            <a:ext cx="1905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3419475"/>
            <a:ext cx="1905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3419475"/>
            <a:ext cx="19050" cy="1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6621" y="1556792"/>
            <a:ext cx="3426029" cy="25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042" y="4310521"/>
            <a:ext cx="3400474" cy="242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483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066800"/>
            <a:ext cx="4257675" cy="5064125"/>
          </a:xfrm>
        </p:spPr>
        <p:txBody>
          <a:bodyPr/>
          <a:lstStyle/>
          <a:p>
            <a:pPr eaLnBrk="1" hangingPunct="1">
              <a:buFont typeface="Wingdings" pitchFamily="2" charset="2"/>
              <a:buNone/>
            </a:pPr>
            <a:endParaRPr lang="fr-FR" sz="1400" b="1" dirty="0" smtClean="0">
              <a:latin typeface="Arial" pitchFamily="34" charset="0"/>
              <a:cs typeface="Arial" pitchFamily="34" charset="0"/>
            </a:endParaRPr>
          </a:p>
          <a:p>
            <a:pPr eaLnBrk="1" hangingPunct="1">
              <a:buFont typeface="Wingdings" pitchFamily="2" charset="2"/>
              <a:buNone/>
            </a:pPr>
            <a:r>
              <a:rPr lang="fr-FR" sz="1400" b="1" dirty="0" smtClean="0">
                <a:latin typeface="Arial" pitchFamily="34" charset="0"/>
                <a:cs typeface="Arial" pitchFamily="34" charset="0"/>
              </a:rPr>
              <a:t>DETENTE</a:t>
            </a:r>
          </a:p>
          <a:p>
            <a:pPr eaLnBrk="1" hangingPunct="1"/>
            <a:endParaRPr lang="fr-FR" sz="1100" dirty="0" smtClean="0">
              <a:latin typeface="Arial" pitchFamily="34" charset="0"/>
              <a:cs typeface="Arial" pitchFamily="34" charset="0"/>
            </a:endParaRPr>
          </a:p>
          <a:p>
            <a:pPr marL="136525" indent="0" eaLnBrk="1" hangingPunct="1">
              <a:buNone/>
            </a:pPr>
            <a:r>
              <a:rPr lang="fr-FR" sz="1600" dirty="0" smtClean="0">
                <a:latin typeface="Arial" pitchFamily="34" charset="0"/>
                <a:cs typeface="Arial" pitchFamily="34" charset="0"/>
              </a:rPr>
              <a:t>A votre disposition, vous trouverez une piscine (chauffée en hiver) avec bassin pour enfants, salle de gymnastique, solarium surplombant la palmeraie, tennis de table, troupe folklorique ou soirée avec orchestre un soir dans la semaine. Avec participation : sauna, hammam, massage, billard.</a:t>
            </a:r>
          </a:p>
          <a:p>
            <a:pPr marL="136525" indent="0" eaLnBrk="1" hangingPunct="1">
              <a:buNone/>
            </a:pPr>
            <a:endParaRPr lang="fr-FR" sz="1600" dirty="0" smtClean="0">
              <a:solidFill>
                <a:srgbClr val="990000"/>
              </a:solidFill>
              <a:latin typeface="Garamond" pitchFamily="18" charset="0"/>
            </a:endParaRPr>
          </a:p>
          <a:p>
            <a:pPr eaLnBrk="1" hangingPunct="1">
              <a:buFont typeface="Wingdings" pitchFamily="2" charset="2"/>
              <a:buNone/>
            </a:pPr>
            <a:r>
              <a:rPr lang="fr-FR" sz="1600" b="1" dirty="0" smtClean="0">
                <a:latin typeface="Arial" pitchFamily="34" charset="0"/>
                <a:cs typeface="Arial" pitchFamily="34" charset="0"/>
              </a:rPr>
              <a:t>RESTAURANT</a:t>
            </a:r>
          </a:p>
          <a:p>
            <a:pPr eaLnBrk="1" hangingPunct="1">
              <a:buFont typeface="Wingdings" pitchFamily="2" charset="2"/>
              <a:buNone/>
            </a:pPr>
            <a:endParaRPr lang="fr-FR" sz="1100" b="1" dirty="0">
              <a:latin typeface="Arial" pitchFamily="34" charset="0"/>
              <a:cs typeface="Arial" pitchFamily="34" charset="0"/>
            </a:endParaRPr>
          </a:p>
          <a:p>
            <a:pPr marL="136525" indent="0" eaLnBrk="1" hangingPunct="1">
              <a:buNone/>
            </a:pPr>
            <a:r>
              <a:rPr lang="fr-FR" sz="1600" dirty="0" smtClean="0">
                <a:latin typeface="Arial" pitchFamily="34" charset="0"/>
                <a:cs typeface="Arial" pitchFamily="34" charset="0"/>
              </a:rPr>
              <a:t>Pour </a:t>
            </a:r>
            <a:r>
              <a:rPr lang="fr-FR" sz="1600" dirty="0">
                <a:latin typeface="Arial" pitchFamily="34" charset="0"/>
                <a:cs typeface="Arial" pitchFamily="34" charset="0"/>
              </a:rPr>
              <a:t>vous servir : le restaurant " à la carte " avec cuisines internationale et Tunisienne, le restaurant " table d'hôte "  et le barbecue au bord de la piscine.</a:t>
            </a:r>
          </a:p>
          <a:p>
            <a:pPr marL="136525" indent="0" eaLnBrk="1" hangingPunct="1">
              <a:buNone/>
            </a:pPr>
            <a:endParaRPr lang="fr-FR" sz="1600" dirty="0">
              <a:latin typeface="Arial" pitchFamily="34" charset="0"/>
              <a:cs typeface="Arial" pitchFamily="34" charset="0"/>
            </a:endParaRPr>
          </a:p>
          <a:p>
            <a:pPr eaLnBrk="1" hangingPunct="1">
              <a:buFont typeface="Wingdings" pitchFamily="2" charset="2"/>
              <a:buNone/>
            </a:pPr>
            <a:endParaRPr lang="fr-FR" sz="2200" b="1" dirty="0" smtClean="0">
              <a:solidFill>
                <a:srgbClr val="663300"/>
              </a:solidFill>
              <a:latin typeface="Garamond" pitchFamily="18" charset="0"/>
            </a:endParaRPr>
          </a:p>
          <a:p>
            <a:pPr eaLnBrk="1" hangingPunct="1"/>
            <a:endParaRPr lang="fr-FR" sz="2800" b="1" dirty="0" smtClean="0">
              <a:solidFill>
                <a:srgbClr val="800000"/>
              </a:solidFill>
              <a:latin typeface="Garamond" pitchFamily="18" charset="0"/>
            </a:endParaRP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03975"/>
            <a:ext cx="1828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472877" y="23142"/>
            <a:ext cx="8229600" cy="1143000"/>
          </a:xfrm>
        </p:spPr>
        <p:txBody>
          <a:bodyPr/>
          <a:lstStyle/>
          <a:p>
            <a:pPr eaLnBrk="1" hangingPunct="1"/>
            <a:r>
              <a:rPr lang="fr-FR" sz="1500" dirty="0" smtClean="0">
                <a:solidFill>
                  <a:srgbClr val="663300"/>
                </a:solidFill>
              </a:rPr>
              <a:t/>
            </a:r>
            <a:br>
              <a:rPr lang="fr-FR" sz="1500" dirty="0" smtClean="0">
                <a:solidFill>
                  <a:srgbClr val="663300"/>
                </a:solidFill>
              </a:rPr>
            </a:br>
            <a:r>
              <a:rPr lang="fr-FR" sz="3600" dirty="0" smtClean="0">
                <a:solidFill>
                  <a:schemeClr val="tx1"/>
                </a:solidFill>
                <a:latin typeface="Arial" pitchFamily="34" charset="0"/>
                <a:cs typeface="Arial" pitchFamily="34" charset="0"/>
              </a:rPr>
              <a:t>Hôtel E</a:t>
            </a:r>
            <a:r>
              <a:rPr lang="fr-FR" sz="3600" b="1" dirty="0" smtClean="0">
                <a:solidFill>
                  <a:schemeClr val="tx1"/>
                </a:solidFill>
                <a:latin typeface="Arial" pitchFamily="34" charset="0"/>
                <a:cs typeface="Arial" pitchFamily="34" charset="0"/>
              </a:rPr>
              <a:t>l </a:t>
            </a:r>
            <a:r>
              <a:rPr lang="fr-FR" sz="3600" b="1" dirty="0" err="1" smtClean="0">
                <a:solidFill>
                  <a:schemeClr val="tx1"/>
                </a:solidFill>
                <a:latin typeface="Arial" pitchFamily="34" charset="0"/>
                <a:cs typeface="Arial" pitchFamily="34" charset="0"/>
              </a:rPr>
              <a:t>Mouradi</a:t>
            </a:r>
            <a:r>
              <a:rPr lang="fr-FR" sz="3600" b="1" dirty="0" smtClean="0">
                <a:solidFill>
                  <a:schemeClr val="tx1"/>
                </a:solidFill>
                <a:latin typeface="Arial" pitchFamily="34" charset="0"/>
                <a:cs typeface="Arial" pitchFamily="34" charset="0"/>
              </a:rPr>
              <a:t> 4*</a:t>
            </a:r>
          </a:p>
        </p:txBody>
      </p:sp>
      <p:pic>
        <p:nvPicPr>
          <p:cNvPr id="33794" name="Picture 2" descr="http://www.voyageentunisie.com/images/1806/1651860_4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389" y="1412776"/>
            <a:ext cx="2371105" cy="2901702"/>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www.voyageentunisie.com/images/1806/1651860_6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442493"/>
            <a:ext cx="3333750"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56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4624"/>
            <a:ext cx="8280920" cy="679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p:cNvSpPr>
          <p:nvPr>
            <p:ph type="body" idx="1"/>
          </p:nvPr>
        </p:nvSpPr>
        <p:spPr/>
        <p:txBody>
          <a:bodyPr/>
          <a:lstStyle/>
          <a:p>
            <a:r>
              <a:rPr lang="fr-FR" sz="2400" dirty="0" smtClean="0">
                <a:latin typeface="Arial" pitchFamily="34" charset="0"/>
                <a:cs typeface="Arial" pitchFamily="34" charset="0"/>
              </a:rPr>
              <a:t>Petit déjeuner buffet servis à l’hôtel El </a:t>
            </a:r>
            <a:r>
              <a:rPr lang="fr-FR" sz="2400" dirty="0" err="1" smtClean="0">
                <a:latin typeface="Arial" pitchFamily="34" charset="0"/>
                <a:cs typeface="Arial" pitchFamily="34" charset="0"/>
              </a:rPr>
              <a:t>Mouradi</a:t>
            </a:r>
            <a:r>
              <a:rPr lang="fr-FR" sz="2400" dirty="0" smtClean="0">
                <a:latin typeface="Arial" pitchFamily="34" charset="0"/>
                <a:cs typeface="Arial" pitchFamily="34" charset="0"/>
              </a:rPr>
              <a:t> 4*</a:t>
            </a:r>
            <a:endParaRPr lang="fr-FR" sz="2400" dirty="0" smtClean="0">
              <a:latin typeface="Arial" pitchFamily="34" charset="0"/>
              <a:cs typeface="Arial" pitchFamily="34" charset="0"/>
            </a:endParaRPr>
          </a:p>
          <a:p>
            <a:r>
              <a:rPr lang="fr-FR" sz="2400" dirty="0" smtClean="0">
                <a:latin typeface="Arial" pitchFamily="34" charset="0"/>
                <a:cs typeface="Arial" pitchFamily="34" charset="0"/>
              </a:rPr>
              <a:t>Départ pour une Méharée à dos de dromadaire dans les dunes.</a:t>
            </a:r>
          </a:p>
          <a:p>
            <a:r>
              <a:rPr lang="fr-FR" sz="2400" dirty="0" smtClean="0">
                <a:latin typeface="Arial" pitchFamily="34" charset="0"/>
                <a:cs typeface="Arial" pitchFamily="34" charset="0"/>
              </a:rPr>
              <a:t>Déjeuner au restaurant </a:t>
            </a:r>
            <a:r>
              <a:rPr lang="fr-FR" sz="2400" dirty="0" err="1" smtClean="0">
                <a:latin typeface="Arial" pitchFamily="34" charset="0"/>
                <a:cs typeface="Arial" pitchFamily="34" charset="0"/>
              </a:rPr>
              <a:t>Tej</a:t>
            </a:r>
            <a:r>
              <a:rPr lang="fr-FR" sz="2400" dirty="0" smtClean="0">
                <a:latin typeface="Arial" pitchFamily="34" charset="0"/>
                <a:cs typeface="Arial" pitchFamily="34" charset="0"/>
              </a:rPr>
              <a:t> </a:t>
            </a:r>
            <a:r>
              <a:rPr lang="fr-FR" sz="2400" dirty="0" err="1" smtClean="0">
                <a:latin typeface="Arial" pitchFamily="34" charset="0"/>
                <a:cs typeface="Arial" pitchFamily="34" charset="0"/>
              </a:rPr>
              <a:t>Kayem</a:t>
            </a:r>
            <a:r>
              <a:rPr lang="fr-FR" sz="2400" dirty="0" smtClean="0">
                <a:latin typeface="Arial" pitchFamily="34" charset="0"/>
                <a:cs typeface="Arial" pitchFamily="34" charset="0"/>
              </a:rPr>
              <a:t> </a:t>
            </a:r>
          </a:p>
          <a:p>
            <a:r>
              <a:rPr lang="fr-FR" sz="2400" dirty="0" smtClean="0">
                <a:latin typeface="Arial" pitchFamily="34" charset="0"/>
                <a:cs typeface="Arial" pitchFamily="34" charset="0"/>
              </a:rPr>
              <a:t>Reprise des 4x4 en direction du Chott el </a:t>
            </a:r>
            <a:r>
              <a:rPr lang="fr-FR" sz="2400" dirty="0" err="1" smtClean="0">
                <a:latin typeface="Arial" pitchFamily="34" charset="0"/>
                <a:cs typeface="Arial" pitchFamily="34" charset="0"/>
              </a:rPr>
              <a:t>Jerid</a:t>
            </a:r>
            <a:endParaRPr lang="fr-FR" sz="2400" dirty="0" smtClean="0">
              <a:latin typeface="Arial" pitchFamily="34" charset="0"/>
              <a:cs typeface="Arial" pitchFamily="34" charset="0"/>
            </a:endParaRPr>
          </a:p>
          <a:p>
            <a:r>
              <a:rPr lang="fr-FR" sz="2400" dirty="0" smtClean="0">
                <a:latin typeface="Arial" pitchFamily="34" charset="0"/>
                <a:cs typeface="Arial" pitchFamily="34" charset="0"/>
              </a:rPr>
              <a:t>Arrivée au </a:t>
            </a:r>
            <a:r>
              <a:rPr lang="fr-FR" sz="2400" dirty="0" smtClean="0">
                <a:latin typeface="Arial" pitchFamily="34" charset="0"/>
                <a:cs typeface="Arial" pitchFamily="34" charset="0"/>
              </a:rPr>
              <a:t>Dar </a:t>
            </a:r>
            <a:r>
              <a:rPr lang="fr-FR" sz="2400" dirty="0" err="1" smtClean="0">
                <a:latin typeface="Arial" pitchFamily="34" charset="0"/>
                <a:cs typeface="Arial" pitchFamily="34" charset="0"/>
              </a:rPr>
              <a:t>Houdini</a:t>
            </a:r>
            <a:r>
              <a:rPr lang="fr-FR" sz="2400" dirty="0" smtClean="0">
                <a:latin typeface="Arial" pitchFamily="34" charset="0"/>
                <a:cs typeface="Arial" pitchFamily="34" charset="0"/>
              </a:rPr>
              <a:t> (ou similaire) remise </a:t>
            </a:r>
            <a:r>
              <a:rPr lang="fr-FR" sz="2400" dirty="0" smtClean="0">
                <a:latin typeface="Arial" pitchFamily="34" charset="0"/>
                <a:cs typeface="Arial" pitchFamily="34" charset="0"/>
              </a:rPr>
              <a:t>des clefs et installation dans les chambres</a:t>
            </a:r>
          </a:p>
          <a:p>
            <a:r>
              <a:rPr lang="fr-FR" sz="2400" dirty="0" smtClean="0">
                <a:latin typeface="Arial" pitchFamily="34" charset="0"/>
                <a:cs typeface="Arial" pitchFamily="34" charset="0"/>
              </a:rPr>
              <a:t>Dîner et nuit </a:t>
            </a:r>
            <a:r>
              <a:rPr lang="fr-FR" sz="2400" dirty="0" smtClean="0">
                <a:latin typeface="Arial" pitchFamily="34" charset="0"/>
                <a:cs typeface="Arial" pitchFamily="34" charset="0"/>
              </a:rPr>
              <a:t>au Dar </a:t>
            </a:r>
            <a:r>
              <a:rPr lang="fr-FR" sz="2400" dirty="0" err="1" smtClean="0">
                <a:latin typeface="Arial" pitchFamily="34" charset="0"/>
                <a:cs typeface="Arial" pitchFamily="34" charset="0"/>
              </a:rPr>
              <a:t>Houdini</a:t>
            </a:r>
            <a:r>
              <a:rPr lang="fr-FR" sz="2400" dirty="0" smtClean="0">
                <a:latin typeface="Arial" pitchFamily="34" charset="0"/>
                <a:cs typeface="Arial" pitchFamily="34" charset="0"/>
              </a:rPr>
              <a:t> (ou similaire)</a:t>
            </a:r>
            <a:endParaRPr lang="fr-FR" sz="2400" dirty="0" smtClean="0">
              <a:latin typeface="Arial" pitchFamily="34" charset="0"/>
              <a:cs typeface="Arial" pitchFamily="34" charset="0"/>
            </a:endParaRPr>
          </a:p>
        </p:txBody>
      </p:sp>
      <p:sp>
        <p:nvSpPr>
          <p:cNvPr id="3" name="Rectangle 2"/>
          <p:cNvSpPr>
            <a:spLocks noGrp="1" noChangeArrowheads="1"/>
          </p:cNvSpPr>
          <p:nvPr>
            <p:ph type="title" idx="4294967295"/>
          </p:nvPr>
        </p:nvSpPr>
        <p:spPr bwMode="auto">
          <a:xfrm>
            <a:off x="457200" y="274638"/>
            <a:ext cx="8229600" cy="1143000"/>
          </a:xfrm>
        </p:spPr>
        <p:txBody>
          <a:bodyPr wrap="square" lIns="91440" tIns="45720" rIns="91440" bIns="45720" numCol="1" anchor="t" anchorCtr="0" compatLnSpc="1">
            <a:prstTxWarp prst="textNoShape">
              <a:avLst/>
            </a:prstTxWarp>
          </a:bodyPr>
          <a:lstStyle/>
          <a:p>
            <a:pPr eaLnBrk="1" hangingPunct="1">
              <a:defRPr/>
            </a:pPr>
            <a:r>
              <a:rPr lang="fr-FR" sz="3700" u="sng" dirty="0" smtClean="0">
                <a:ln>
                  <a:noFill/>
                </a:ln>
                <a:solidFill>
                  <a:schemeClr val="tx1"/>
                </a:solidFill>
                <a:effectLst/>
              </a:rPr>
              <a:t>Jour 5</a:t>
            </a:r>
            <a:r>
              <a:rPr lang="fr-FR" sz="3700" dirty="0" smtClean="0">
                <a:ln>
                  <a:noFill/>
                </a:ln>
                <a:solidFill>
                  <a:schemeClr val="tx1"/>
                </a:solidFill>
                <a:effectLst/>
              </a:rPr>
              <a:t> </a:t>
            </a:r>
            <a:r>
              <a:rPr lang="fr-FR" sz="2300" b="0" u="sng" dirty="0" smtClean="0">
                <a:ln>
                  <a:noFill/>
                </a:ln>
                <a:solidFill>
                  <a:srgbClr val="996633"/>
                </a:solidFill>
                <a:effectLst/>
              </a:rPr>
              <a:t/>
            </a:r>
            <a:br>
              <a:rPr lang="fr-FR" sz="2300" b="0" u="sng" dirty="0" smtClean="0">
                <a:ln>
                  <a:noFill/>
                </a:ln>
                <a:solidFill>
                  <a:srgbClr val="996633"/>
                </a:solidFill>
                <a:effectLst/>
              </a:rPr>
            </a:br>
            <a:endParaRPr lang="fr-FR" sz="2300" b="0" u="sng" dirty="0" smtClean="0">
              <a:ln>
                <a:noFill/>
              </a:ln>
              <a:solidFill>
                <a:srgbClr val="996633"/>
              </a:solidFill>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solidFill>
                  <a:schemeClr val="tx1"/>
                </a:solidFill>
                <a:latin typeface="Arial" pitchFamily="34" charset="0"/>
                <a:cs typeface="Arial" pitchFamily="34" charset="0"/>
              </a:rPr>
              <a:t>Jour 5</a:t>
            </a:r>
            <a:endParaRPr lang="fr-FR" sz="3600" dirty="0">
              <a:solidFill>
                <a:schemeClr val="tx1"/>
              </a:solidFill>
              <a:latin typeface="Arial" pitchFamily="34" charset="0"/>
              <a:cs typeface="Arial" pitchFamily="34" charset="0"/>
            </a:endParaRPr>
          </a:p>
        </p:txBody>
      </p:sp>
      <p:pic>
        <p:nvPicPr>
          <p:cNvPr id="4" name="Picture 4" descr="IMG_337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670" y="1854116"/>
            <a:ext cx="3587967" cy="22575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IMG_33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374" y="1831933"/>
            <a:ext cx="3595117" cy="227973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897923" y="1151446"/>
            <a:ext cx="7416824" cy="369332"/>
          </a:xfrm>
          <a:prstGeom prst="rect">
            <a:avLst/>
          </a:prstGeom>
          <a:noFill/>
        </p:spPr>
        <p:txBody>
          <a:bodyPr wrap="square" rtlCol="0">
            <a:spAutoFit/>
          </a:bodyPr>
          <a:lstStyle/>
          <a:p>
            <a:r>
              <a:rPr lang="fr-FR" dirty="0" smtClean="0"/>
              <a:t>Départ pour une méharée à dos de dromadaires dans les dunes de </a:t>
            </a:r>
            <a:r>
              <a:rPr lang="fr-FR" dirty="0" err="1" smtClean="0"/>
              <a:t>Sabia</a:t>
            </a:r>
            <a:endParaRPr lang="fr-FR" dirty="0"/>
          </a:p>
        </p:txBody>
      </p:sp>
      <p:pic>
        <p:nvPicPr>
          <p:cNvPr id="7" name="Picture 7" descr="\\192.168.1.5\cj\16 PHOTOTHEQUE\CJ Photothèque\Activités\Méharée\IMG_33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671" y="4365104"/>
            <a:ext cx="3587967" cy="224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92.168.1.5\cj\16 PHOTOTHEQUE\CJ Photothèque\Activités\Méharée\IMG_335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6622" y="4242241"/>
            <a:ext cx="3732623" cy="248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87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bwMode="auto"/>
        <p:txBody>
          <a:bodyPr wrap="square" lIns="91440" tIns="45720" rIns="91440" bIns="45720" numCol="1" anchor="t" anchorCtr="0" compatLnSpc="1">
            <a:prstTxWarp prst="textNoShape">
              <a:avLst/>
            </a:prstTxWarp>
          </a:bodyPr>
          <a:lstStyle/>
          <a:p>
            <a:pPr eaLnBrk="1" hangingPunct="1">
              <a:defRPr/>
            </a:pPr>
            <a:r>
              <a:rPr lang="fr-FR" sz="3700" u="sng" dirty="0" smtClean="0">
                <a:ln>
                  <a:noFill/>
                </a:ln>
                <a:solidFill>
                  <a:schemeClr val="tx1"/>
                </a:solidFill>
                <a:effectLst/>
              </a:rPr>
              <a:t>Jour 5</a:t>
            </a:r>
            <a:r>
              <a:rPr lang="fr-FR" sz="3700" dirty="0" smtClean="0">
                <a:ln>
                  <a:noFill/>
                </a:ln>
                <a:solidFill>
                  <a:schemeClr val="tx1"/>
                </a:solidFill>
                <a:effectLst/>
              </a:rPr>
              <a:t> </a:t>
            </a:r>
            <a:r>
              <a:rPr lang="fr-FR" sz="2300" b="0" u="sng" dirty="0" smtClean="0">
                <a:ln>
                  <a:noFill/>
                </a:ln>
                <a:solidFill>
                  <a:srgbClr val="996633"/>
                </a:solidFill>
                <a:effectLst/>
              </a:rPr>
              <a:t/>
            </a:r>
            <a:br>
              <a:rPr lang="fr-FR" sz="2300" b="0" u="sng" dirty="0" smtClean="0">
                <a:ln>
                  <a:noFill/>
                </a:ln>
                <a:solidFill>
                  <a:srgbClr val="996633"/>
                </a:solidFill>
                <a:effectLst/>
              </a:rPr>
            </a:br>
            <a:endParaRPr lang="fr-FR" sz="2300" b="0" u="sng" dirty="0" smtClean="0">
              <a:ln>
                <a:noFill/>
              </a:ln>
              <a:solidFill>
                <a:srgbClr val="996633"/>
              </a:solidFill>
              <a:effectLst/>
            </a:endParaRPr>
          </a:p>
        </p:txBody>
      </p:sp>
      <p:sp>
        <p:nvSpPr>
          <p:cNvPr id="39938" name="Rectangle 3"/>
          <p:cNvSpPr>
            <a:spLocks noGrp="1" noChangeArrowheads="1"/>
          </p:cNvSpPr>
          <p:nvPr>
            <p:ph type="body" idx="4294967295"/>
          </p:nvPr>
        </p:nvSpPr>
        <p:spPr>
          <a:xfrm>
            <a:off x="467544" y="1700809"/>
            <a:ext cx="8229600" cy="1204434"/>
          </a:xfrm>
        </p:spPr>
        <p:txBody>
          <a:bodyPr/>
          <a:lstStyle/>
          <a:p>
            <a:pPr marL="342900" indent="-342900" eaLnBrk="1" hangingPunct="1">
              <a:lnSpc>
                <a:spcPct val="90000"/>
              </a:lnSpc>
              <a:buFont typeface="Wingdings 2" pitchFamily="18" charset="2"/>
              <a:buNone/>
            </a:pPr>
            <a:endParaRPr lang="fr-FR" sz="1300" dirty="0" smtClean="0">
              <a:solidFill>
                <a:srgbClr val="800000"/>
              </a:solidFill>
              <a:latin typeface="Garamond" pitchFamily="18" charset="0"/>
            </a:endParaRPr>
          </a:p>
          <a:p>
            <a:pPr marL="342900" indent="-342900" eaLnBrk="1" hangingPunct="1">
              <a:lnSpc>
                <a:spcPct val="90000"/>
              </a:lnSpc>
            </a:pPr>
            <a:endParaRPr lang="fr-FR" sz="1300" dirty="0" smtClean="0">
              <a:solidFill>
                <a:srgbClr val="800000"/>
              </a:solidFill>
              <a:latin typeface="Garamond" pitchFamily="18" charset="0"/>
            </a:endParaRPr>
          </a:p>
        </p:txBody>
      </p:sp>
      <p:sp>
        <p:nvSpPr>
          <p:cNvPr id="39941" name="Rectangle 7"/>
          <p:cNvSpPr>
            <a:spLocks noChangeArrowheads="1"/>
          </p:cNvSpPr>
          <p:nvPr/>
        </p:nvSpPr>
        <p:spPr bwMode="auto">
          <a:xfrm>
            <a:off x="684213" y="1800312"/>
            <a:ext cx="8135937" cy="716222"/>
          </a:xfrm>
          <a:prstGeom prst="rect">
            <a:avLst/>
          </a:prstGeom>
          <a:noFill/>
          <a:ln w="9525">
            <a:noFill/>
            <a:miter lim="800000"/>
            <a:headEnd/>
            <a:tailEnd/>
          </a:ln>
        </p:spPr>
        <p:txBody>
          <a:bodyPr>
            <a:spAutoFit/>
          </a:bodyPr>
          <a:lstStyle/>
          <a:p>
            <a:pPr>
              <a:lnSpc>
                <a:spcPct val="80000"/>
              </a:lnSpc>
              <a:spcBef>
                <a:spcPct val="50000"/>
              </a:spcBef>
              <a:buClr>
                <a:schemeClr val="accent1"/>
              </a:buClr>
              <a:buSzPct val="65000"/>
              <a:buFont typeface="Wingdings" pitchFamily="2" charset="2"/>
              <a:buNone/>
            </a:pPr>
            <a:r>
              <a:rPr lang="fr-FR" sz="2400" dirty="0">
                <a:latin typeface="Arial" pitchFamily="34" charset="0"/>
              </a:rPr>
              <a:t>Arrêt sur le Chott El </a:t>
            </a:r>
            <a:r>
              <a:rPr lang="fr-FR" sz="2400" dirty="0" err="1" smtClean="0">
                <a:latin typeface="Arial" pitchFamily="34" charset="0"/>
              </a:rPr>
              <a:t>Jerid</a:t>
            </a:r>
            <a:endParaRPr lang="fr-FR" sz="2400" dirty="0">
              <a:latin typeface="Arial" pitchFamily="34" charset="0"/>
            </a:endParaRPr>
          </a:p>
          <a:p>
            <a:pPr>
              <a:lnSpc>
                <a:spcPct val="80000"/>
              </a:lnSpc>
              <a:spcBef>
                <a:spcPct val="50000"/>
              </a:spcBef>
              <a:buClr>
                <a:schemeClr val="accent1"/>
              </a:buClr>
              <a:buSzPct val="65000"/>
              <a:buFont typeface="Wingdings" pitchFamily="2" charset="2"/>
              <a:buChar char="n"/>
            </a:pPr>
            <a:endParaRPr lang="fr-FR" sz="1600" b="1" dirty="0">
              <a:solidFill>
                <a:srgbClr val="996600"/>
              </a:solidFill>
              <a:latin typeface="Garamond" pitchFamily="18" charset="0"/>
            </a:endParaRPr>
          </a:p>
        </p:txBody>
      </p:sp>
      <p:pic>
        <p:nvPicPr>
          <p:cNvPr id="39942" name="Picture 8" descr="sur chott 7B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875" y="2905242"/>
            <a:ext cx="4191000" cy="3143250"/>
          </a:xfrm>
          <a:prstGeom prst="rect">
            <a:avLst/>
          </a:prstGeom>
          <a:noFill/>
          <a:ln w="9525">
            <a:noFill/>
            <a:miter lim="800000"/>
            <a:headEnd/>
            <a:tailEnd/>
          </a:ln>
        </p:spPr>
      </p:pic>
      <p:pic>
        <p:nvPicPr>
          <p:cNvPr id="39943" name="Picture 9" descr="IMG_1211B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2852936"/>
            <a:ext cx="4225925" cy="3170238"/>
          </a:xfrm>
          <a:prstGeom prst="rect">
            <a:avLst/>
          </a:prstGeom>
          <a:noFill/>
          <a:ln w="9525">
            <a:noFill/>
            <a:miter lim="800000"/>
            <a:headEnd/>
            <a:tailEnd/>
          </a:ln>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630238"/>
            <a:ext cx="9144000" cy="1143000"/>
          </a:xfrm>
          <a:prstGeom prst="rect">
            <a:avLst/>
          </a:prstGeom>
          <a:noFill/>
          <a:ln w="9525">
            <a:noFill/>
            <a:miter lim="800000"/>
            <a:headEnd/>
            <a:tailEnd/>
          </a:ln>
          <a:effectLst/>
        </p:spPr>
        <p:txBody>
          <a:bodyPr anchor="ctr"/>
          <a:lstStyle/>
          <a:p>
            <a:pPr algn="ctr" eaLnBrk="0" hangingPunct="0"/>
            <a:r>
              <a:rPr lang="fr-FR" sz="2400" dirty="0">
                <a:latin typeface="Arial" pitchFamily="34" charset="0"/>
              </a:rPr>
              <a:t>Déjeuner sous 25 palmiers – </a:t>
            </a:r>
            <a:r>
              <a:rPr lang="fr-FR" sz="2400" dirty="0" err="1">
                <a:latin typeface="Arial" pitchFamily="34" charset="0"/>
              </a:rPr>
              <a:t>Tej</a:t>
            </a:r>
            <a:r>
              <a:rPr lang="fr-FR" sz="2400" dirty="0">
                <a:latin typeface="Arial" pitchFamily="34" charset="0"/>
              </a:rPr>
              <a:t> El </a:t>
            </a:r>
            <a:r>
              <a:rPr lang="fr-FR" sz="2400" dirty="0" err="1">
                <a:latin typeface="Arial" pitchFamily="34" charset="0"/>
              </a:rPr>
              <a:t>Khayem</a:t>
            </a:r>
            <a:endParaRPr lang="fr-FR" sz="2400" dirty="0">
              <a:latin typeface="Arial" pitchFamily="34" charset="0"/>
            </a:endParaRPr>
          </a:p>
        </p:txBody>
      </p:sp>
      <p:pic>
        <p:nvPicPr>
          <p:cNvPr id="39940" name="Picture 4" descr="tej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550" y="1773238"/>
            <a:ext cx="5651500" cy="4176712"/>
          </a:xfrm>
          <a:prstGeom prst="rect">
            <a:avLst/>
          </a:prstGeom>
          <a:noFill/>
        </p:spPr>
      </p:pic>
      <p:pic>
        <p:nvPicPr>
          <p:cNvPr id="39941" name="Picture 5" descr="tej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773238"/>
            <a:ext cx="3133725" cy="4176712"/>
          </a:xfrm>
          <a:prstGeom prst="rect">
            <a:avLst/>
          </a:prstGeom>
          <a:noFill/>
        </p:spPr>
      </p:pic>
      <p:sp>
        <p:nvSpPr>
          <p:cNvPr id="5" name="Rectangle 2"/>
          <p:cNvSpPr>
            <a:spLocks noGrp="1" noChangeArrowheads="1"/>
          </p:cNvSpPr>
          <p:nvPr>
            <p:ph type="title" idx="4294967295"/>
          </p:nvPr>
        </p:nvSpPr>
        <p:spPr bwMode="auto">
          <a:xfrm>
            <a:off x="457200" y="274638"/>
            <a:ext cx="8229600" cy="1143000"/>
          </a:xfrm>
        </p:spPr>
        <p:txBody>
          <a:bodyPr wrap="square" lIns="91440" tIns="45720" rIns="91440" bIns="45720" numCol="1" anchor="t" anchorCtr="0" compatLnSpc="1">
            <a:prstTxWarp prst="textNoShape">
              <a:avLst/>
            </a:prstTxWarp>
          </a:bodyPr>
          <a:lstStyle/>
          <a:p>
            <a:pPr eaLnBrk="1" hangingPunct="1">
              <a:defRPr/>
            </a:pPr>
            <a:r>
              <a:rPr lang="fr-FR" sz="3700" u="sng" dirty="0" smtClean="0">
                <a:ln>
                  <a:noFill/>
                </a:ln>
                <a:solidFill>
                  <a:schemeClr val="tx1"/>
                </a:solidFill>
                <a:effectLst/>
              </a:rPr>
              <a:t>Jour 5</a:t>
            </a:r>
            <a:r>
              <a:rPr lang="fr-FR" sz="3700" dirty="0" smtClean="0">
                <a:ln>
                  <a:noFill/>
                </a:ln>
                <a:solidFill>
                  <a:schemeClr val="tx1"/>
                </a:solidFill>
                <a:effectLst/>
              </a:rPr>
              <a:t> </a:t>
            </a:r>
            <a:r>
              <a:rPr lang="fr-FR" sz="2300" b="0" u="sng" dirty="0" smtClean="0">
                <a:ln>
                  <a:noFill/>
                </a:ln>
                <a:solidFill>
                  <a:srgbClr val="996633"/>
                </a:solidFill>
                <a:effectLst/>
              </a:rPr>
              <a:t/>
            </a:r>
            <a:br>
              <a:rPr lang="fr-FR" sz="2300" b="0" u="sng" dirty="0" smtClean="0">
                <a:ln>
                  <a:noFill/>
                </a:ln>
                <a:solidFill>
                  <a:srgbClr val="996633"/>
                </a:solidFill>
                <a:effectLst/>
              </a:rPr>
            </a:br>
            <a:endParaRPr lang="fr-FR" sz="2300" b="0" u="sng" dirty="0" smtClean="0">
              <a:ln>
                <a:noFill/>
              </a:ln>
              <a:solidFill>
                <a:srgbClr val="996633"/>
              </a:solidFill>
              <a:effectLst/>
            </a:endParaRPr>
          </a:p>
        </p:txBody>
      </p:sp>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1008MX"/>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547664" y="1988840"/>
            <a:ext cx="6040437" cy="4530725"/>
          </a:xfrm>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454840" y="58738"/>
            <a:ext cx="8229600" cy="1143000"/>
          </a:xfrm>
          <a:prstGeom prst="rect">
            <a:avLst/>
          </a:prstGeom>
        </p:spPr>
        <p:txBody>
          <a:bodyPr vert="horz" wrap="square" lIns="91440" tIns="45720" rIns="91440" bIns="45720" numCol="1" anchor="t" anchorCtr="0" compatLnSpc="1">
            <a:prstTxWarp prst="textNoShape">
              <a:avLst/>
            </a:prstTxWarp>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fr-FR" sz="3700" u="sng" dirty="0" smtClean="0">
                <a:ln>
                  <a:noFill/>
                </a:ln>
                <a:solidFill>
                  <a:schemeClr val="tx1"/>
                </a:solidFill>
                <a:effectLst/>
              </a:rPr>
              <a:t>Jour 5</a:t>
            </a:r>
            <a:r>
              <a:rPr lang="fr-FR" sz="3700" dirty="0" smtClean="0">
                <a:ln>
                  <a:noFill/>
                </a:ln>
                <a:solidFill>
                  <a:schemeClr val="tx1"/>
                </a:solidFill>
                <a:effectLst/>
              </a:rPr>
              <a:t> </a:t>
            </a:r>
            <a:r>
              <a:rPr lang="fr-FR" sz="2300" b="0" u="sng" dirty="0" smtClean="0">
                <a:ln>
                  <a:noFill/>
                </a:ln>
                <a:solidFill>
                  <a:srgbClr val="996633"/>
                </a:solidFill>
                <a:effectLst/>
              </a:rPr>
              <a:t/>
            </a:r>
            <a:br>
              <a:rPr lang="fr-FR" sz="2300" b="0" u="sng" dirty="0" smtClean="0">
                <a:ln>
                  <a:noFill/>
                </a:ln>
                <a:solidFill>
                  <a:srgbClr val="996633"/>
                </a:solidFill>
                <a:effectLst/>
              </a:rPr>
            </a:br>
            <a:endParaRPr lang="fr-FR" sz="2300" b="0" u="sng" dirty="0" smtClean="0">
              <a:ln>
                <a:noFill/>
              </a:ln>
              <a:solidFill>
                <a:srgbClr val="996633"/>
              </a:solidFill>
              <a:effectLst/>
            </a:endParaRPr>
          </a:p>
        </p:txBody>
      </p:sp>
      <p:sp>
        <p:nvSpPr>
          <p:cNvPr id="7" name="Rectangle 2"/>
          <p:cNvSpPr>
            <a:spLocks noChangeArrowheads="1"/>
          </p:cNvSpPr>
          <p:nvPr/>
        </p:nvSpPr>
        <p:spPr bwMode="auto">
          <a:xfrm>
            <a:off x="683568" y="630238"/>
            <a:ext cx="9144000" cy="1143000"/>
          </a:xfrm>
          <a:prstGeom prst="rect">
            <a:avLst/>
          </a:prstGeom>
          <a:noFill/>
          <a:ln w="9525">
            <a:noFill/>
            <a:miter lim="800000"/>
            <a:headEnd/>
            <a:tailEnd/>
          </a:ln>
          <a:effectLst/>
        </p:spPr>
        <p:txBody>
          <a:bodyPr anchor="ctr"/>
          <a:lstStyle/>
          <a:p>
            <a:pPr algn="ctr" eaLnBrk="0" hangingPunct="0"/>
            <a:r>
              <a:rPr lang="fr-FR" sz="2400" dirty="0">
                <a:latin typeface="Arial" pitchFamily="34" charset="0"/>
              </a:rPr>
              <a:t>Déjeuner sous 25 palmiers – </a:t>
            </a:r>
            <a:r>
              <a:rPr lang="fr-FR" sz="2400" dirty="0" err="1">
                <a:latin typeface="Arial" pitchFamily="34" charset="0"/>
              </a:rPr>
              <a:t>Tej</a:t>
            </a:r>
            <a:r>
              <a:rPr lang="fr-FR" sz="2400" dirty="0">
                <a:latin typeface="Arial" pitchFamily="34" charset="0"/>
              </a:rPr>
              <a:t> El </a:t>
            </a:r>
            <a:r>
              <a:rPr lang="fr-FR" sz="2400" dirty="0" err="1" smtClean="0">
                <a:latin typeface="Arial" pitchFamily="34" charset="0"/>
              </a:rPr>
              <a:t>Khayem</a:t>
            </a:r>
            <a:r>
              <a:rPr lang="fr-FR" sz="2400" dirty="0" smtClean="0">
                <a:latin typeface="Arial" pitchFamily="34" charset="0"/>
              </a:rPr>
              <a:t> (ou similaire)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DPSCamera_0257B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132" y="1810009"/>
            <a:ext cx="3779648" cy="2631301"/>
          </a:xfrm>
          <a:prstGeom prst="rect">
            <a:avLst/>
          </a:prstGeom>
          <a:noFill/>
          <a:ln w="9525">
            <a:noFill/>
            <a:miter lim="800000"/>
            <a:headEnd/>
            <a:tailEnd/>
          </a:ln>
        </p:spPr>
      </p:pic>
      <p:pic>
        <p:nvPicPr>
          <p:cNvPr id="41986" name="Picture 8" descr="IMG_40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831" y="1798945"/>
            <a:ext cx="3673475" cy="2447925"/>
          </a:xfrm>
          <a:prstGeom prst="rect">
            <a:avLst/>
          </a:prstGeom>
          <a:noFill/>
          <a:ln w="9525">
            <a:noFill/>
            <a:miter lim="800000"/>
            <a:headEnd/>
            <a:tailEnd/>
          </a:ln>
        </p:spPr>
      </p:pic>
      <p:pic>
        <p:nvPicPr>
          <p:cNvPr id="41987" name="Picture 8" descr="7529M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1632" y="4381332"/>
            <a:ext cx="3571875" cy="2381250"/>
          </a:xfrm>
          <a:prstGeom prst="rect">
            <a:avLst/>
          </a:prstGeom>
          <a:noFill/>
          <a:ln w="9525">
            <a:noFill/>
            <a:miter lim="800000"/>
            <a:headEnd/>
            <a:tailEnd/>
          </a:ln>
        </p:spPr>
      </p:pic>
      <p:pic>
        <p:nvPicPr>
          <p:cNvPr id="41988" name="Picture 7" descr="IMG_2969B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132" y="4509120"/>
            <a:ext cx="3779647" cy="2259012"/>
          </a:xfrm>
          <a:prstGeom prst="rect">
            <a:avLst/>
          </a:prstGeom>
          <a:noFill/>
          <a:ln w="9525">
            <a:noFill/>
            <a:miter lim="800000"/>
            <a:headEnd/>
            <a:tailEnd/>
          </a:ln>
        </p:spPr>
      </p:pic>
      <p:sp>
        <p:nvSpPr>
          <p:cNvPr id="6" name="Rectangle 2"/>
          <p:cNvSpPr txBox="1">
            <a:spLocks noChangeArrowheads="1"/>
          </p:cNvSpPr>
          <p:nvPr/>
        </p:nvSpPr>
        <p:spPr bwMode="auto">
          <a:xfrm>
            <a:off x="469297" y="37132"/>
            <a:ext cx="8229600" cy="1143000"/>
          </a:xfrm>
          <a:prstGeom prst="rect">
            <a:avLst/>
          </a:prstGeom>
        </p:spPr>
        <p:txBody>
          <a:bodyPr vert="horz" wrap="square" lIns="91440" tIns="45720" rIns="91440" bIns="45720" numCol="1" anchor="t" anchorCtr="0" compatLnSpc="1">
            <a:prstTxWarp prst="textNoShape">
              <a:avLst/>
            </a:prstTxWarp>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fr-FR" sz="3700" u="sng" dirty="0" smtClean="0">
                <a:ln>
                  <a:noFill/>
                </a:ln>
                <a:solidFill>
                  <a:schemeClr val="tx1"/>
                </a:solidFill>
                <a:effectLst/>
              </a:rPr>
              <a:t>Jour 5</a:t>
            </a:r>
            <a:r>
              <a:rPr lang="fr-FR" sz="3700" dirty="0" smtClean="0">
                <a:ln>
                  <a:noFill/>
                </a:ln>
                <a:solidFill>
                  <a:schemeClr val="tx1"/>
                </a:solidFill>
                <a:effectLst/>
              </a:rPr>
              <a:t> </a:t>
            </a:r>
            <a:r>
              <a:rPr lang="fr-FR" sz="2300" b="0" u="sng" dirty="0" smtClean="0">
                <a:ln>
                  <a:noFill/>
                </a:ln>
                <a:solidFill>
                  <a:srgbClr val="996633"/>
                </a:solidFill>
                <a:effectLst/>
              </a:rPr>
              <a:t/>
            </a:r>
            <a:br>
              <a:rPr lang="fr-FR" sz="2300" b="0" u="sng" dirty="0" smtClean="0">
                <a:ln>
                  <a:noFill/>
                </a:ln>
                <a:solidFill>
                  <a:srgbClr val="996633"/>
                </a:solidFill>
                <a:effectLst/>
              </a:rPr>
            </a:br>
            <a:endParaRPr lang="fr-FR" sz="2300" b="0" u="sng" dirty="0" smtClean="0">
              <a:ln>
                <a:noFill/>
              </a:ln>
              <a:solidFill>
                <a:srgbClr val="996633"/>
              </a:solidFill>
              <a:effectLst/>
            </a:endParaRPr>
          </a:p>
        </p:txBody>
      </p:sp>
      <p:pic>
        <p:nvPicPr>
          <p:cNvPr id="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4600" y="188640"/>
            <a:ext cx="5698976" cy="1143000"/>
          </a:xfrm>
        </p:spPr>
        <p:txBody>
          <a:bodyPr/>
          <a:lstStyle/>
          <a:p>
            <a:r>
              <a:rPr lang="fr-FR"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Dar </a:t>
            </a:r>
            <a:r>
              <a:rPr lang="fr-FR" b="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Houidi</a:t>
            </a:r>
            <a:endParaRPr lang="fr-FR" b="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6146" name="Picture 2" descr="Dar Houi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23544"/>
            <a:ext cx="445770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img-cdn1.iha.ma/uk/7249400001773/Guest-house-bed-and-breakfast-Tunisia-Tozeur-governorate-Neft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628800"/>
            <a:ext cx="3021601" cy="226620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img-cdn1.iha.ma/uk/7249400005003/Guest-house-bed-and-breakfast-Tunisia-Tozeur-governorate-Nefta.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282094"/>
            <a:ext cx="3099079" cy="23243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79512" y="2000904"/>
            <a:ext cx="4968552" cy="2031325"/>
          </a:xfrm>
          <a:prstGeom prst="rect">
            <a:avLst/>
          </a:prstGeom>
          <a:noFill/>
        </p:spPr>
        <p:txBody>
          <a:bodyPr wrap="square" rtlCol="0">
            <a:spAutoFit/>
          </a:bodyPr>
          <a:lstStyle/>
          <a:p>
            <a:r>
              <a:rPr lang="fr-FR" dirty="0"/>
              <a:t>Situé à seulement 800 mètres du centre-ville de </a:t>
            </a:r>
            <a:r>
              <a:rPr lang="fr-FR" dirty="0" err="1"/>
              <a:t>Nefta</a:t>
            </a:r>
            <a:r>
              <a:rPr lang="fr-FR" dirty="0"/>
              <a:t>, dans le sud-ouest de la Tunisie, ce bâtiment datant du XVIIe siècle est un musée doté de 5 chambres.</a:t>
            </a:r>
          </a:p>
          <a:p>
            <a:r>
              <a:rPr lang="fr-FR" dirty="0"/>
              <a:t>Les chambres du Dar </a:t>
            </a:r>
            <a:r>
              <a:rPr lang="fr-FR" dirty="0" err="1"/>
              <a:t>Houidi</a:t>
            </a:r>
            <a:r>
              <a:rPr lang="fr-FR" dirty="0"/>
              <a:t> possèdent une salle de bains privative et un salon. Elles sont décorées dans un style traditionnel. </a:t>
            </a:r>
            <a:endParaRPr lang="fr-FR" dirty="0">
              <a:effectLst/>
            </a:endParaRPr>
          </a:p>
        </p:txBody>
      </p:sp>
    </p:spTree>
    <p:extLst>
      <p:ext uri="{BB962C8B-B14F-4D97-AF65-F5344CB8AC3E}">
        <p14:creationId xmlns:p14="http://schemas.microsoft.com/office/powerpoint/2010/main" val="3541320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media.hotelscombined.com/HI521448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78904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img-cdn1.iha.ma/uk/7249400002023/Guest-house-bed-and-breakfast-Tunisia-Tozeur-governorate-Neft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78904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p:cNvSpPr>
            <a:spLocks noGrp="1"/>
          </p:cNvSpPr>
          <p:nvPr>
            <p:ph type="title"/>
          </p:nvPr>
        </p:nvSpPr>
        <p:spPr>
          <a:xfrm>
            <a:off x="457200" y="274638"/>
            <a:ext cx="8229600" cy="1143000"/>
          </a:xfrm>
        </p:spPr>
        <p:txBody>
          <a:bodyPr/>
          <a:lstStyle/>
          <a:p>
            <a:r>
              <a:rPr lang="fr-FR" b="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Dar </a:t>
            </a:r>
            <a:r>
              <a:rPr lang="fr-FR" b="0"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Houidi</a:t>
            </a:r>
            <a:endParaRPr lang="fr-FR" b="0" dirty="0">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Rectangle 3"/>
          <p:cNvSpPr/>
          <p:nvPr/>
        </p:nvSpPr>
        <p:spPr>
          <a:xfrm>
            <a:off x="889793" y="2132856"/>
            <a:ext cx="7632848" cy="1477328"/>
          </a:xfrm>
          <a:prstGeom prst="rect">
            <a:avLst/>
          </a:prstGeom>
        </p:spPr>
        <p:txBody>
          <a:bodyPr wrap="square">
            <a:spAutoFit/>
          </a:bodyPr>
          <a:lstStyle/>
          <a:p>
            <a:r>
              <a:rPr lang="fr-FR" dirty="0"/>
              <a:t>Dans le salon authentique, vous bénéficierez d'un accès à la télévision par satellite et à Internet.</a:t>
            </a:r>
          </a:p>
          <a:p>
            <a:r>
              <a:rPr lang="fr-FR" dirty="0"/>
              <a:t>L'aéroport de Tozeur se trouve à seulement 24 km du Dar </a:t>
            </a:r>
            <a:r>
              <a:rPr lang="fr-FR" dirty="0" err="1"/>
              <a:t>Houidi</a:t>
            </a:r>
            <a:r>
              <a:rPr lang="fr-FR" dirty="0"/>
              <a:t> et une navette d'aéroport est disponible sur demande. Les clients arrivant en voiture apprécieront le parking public gratuit à proximité.</a:t>
            </a:r>
          </a:p>
        </p:txBody>
      </p:sp>
    </p:spTree>
    <p:extLst>
      <p:ext uri="{BB962C8B-B14F-4D97-AF65-F5344CB8AC3E}">
        <p14:creationId xmlns:p14="http://schemas.microsoft.com/office/powerpoint/2010/main" val="319079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Grp="1"/>
          </p:cNvSpPr>
          <p:nvPr>
            <p:ph type="body" idx="4294967295"/>
          </p:nvPr>
        </p:nvSpPr>
        <p:spPr/>
        <p:txBody>
          <a:bodyPr/>
          <a:lstStyle/>
          <a:p>
            <a:r>
              <a:rPr lang="fr-FR" sz="2400" dirty="0" smtClean="0">
                <a:latin typeface="Arial" pitchFamily="34" charset="0"/>
                <a:cs typeface="Arial" pitchFamily="34" charset="0"/>
              </a:rPr>
              <a:t>Petit déjeuner au Dar </a:t>
            </a:r>
            <a:r>
              <a:rPr lang="fr-FR" sz="2400" dirty="0" err="1" smtClean="0">
                <a:latin typeface="Arial" pitchFamily="34" charset="0"/>
                <a:cs typeface="Arial" pitchFamily="34" charset="0"/>
              </a:rPr>
              <a:t>Houidi</a:t>
            </a:r>
            <a:endParaRPr lang="fr-FR" sz="2400" dirty="0" smtClean="0">
              <a:latin typeface="Arial" pitchFamily="34" charset="0"/>
              <a:cs typeface="Arial" pitchFamily="34" charset="0"/>
            </a:endParaRPr>
          </a:p>
          <a:p>
            <a:r>
              <a:rPr lang="fr-FR" sz="2400" dirty="0" smtClean="0">
                <a:latin typeface="Arial" pitchFamily="34" charset="0"/>
                <a:cs typeface="Arial" pitchFamily="34" charset="0"/>
              </a:rPr>
              <a:t>Départ en calèche pour une visite de la ville de </a:t>
            </a:r>
            <a:r>
              <a:rPr lang="fr-FR" sz="2400" dirty="0" err="1" smtClean="0">
                <a:latin typeface="Arial" pitchFamily="34" charset="0"/>
                <a:cs typeface="Arial" pitchFamily="34" charset="0"/>
              </a:rPr>
              <a:t>Nefta</a:t>
            </a:r>
            <a:endParaRPr lang="fr-FR" sz="2400" dirty="0" smtClean="0">
              <a:latin typeface="Arial" pitchFamily="34" charset="0"/>
              <a:cs typeface="Arial" pitchFamily="34" charset="0"/>
            </a:endParaRPr>
          </a:p>
          <a:p>
            <a:r>
              <a:rPr lang="fr-FR" sz="2400" dirty="0" smtClean="0">
                <a:latin typeface="Arial" pitchFamily="34" charset="0"/>
                <a:cs typeface="Arial" pitchFamily="34" charset="0"/>
              </a:rPr>
              <a:t>Déjeuner dans un restaurant traditionnelle tunisien de </a:t>
            </a:r>
            <a:r>
              <a:rPr lang="fr-FR" sz="2400" dirty="0" err="1" smtClean="0">
                <a:latin typeface="Arial" pitchFamily="34" charset="0"/>
                <a:cs typeface="Arial" pitchFamily="34" charset="0"/>
              </a:rPr>
              <a:t>Nefta</a:t>
            </a:r>
            <a:endParaRPr lang="fr-FR" sz="2400" dirty="0" smtClean="0">
              <a:latin typeface="Arial" pitchFamily="34" charset="0"/>
              <a:cs typeface="Arial" pitchFamily="34" charset="0"/>
            </a:endParaRPr>
          </a:p>
          <a:p>
            <a:r>
              <a:rPr lang="fr-FR" sz="2400" dirty="0" smtClean="0">
                <a:latin typeface="Arial" pitchFamily="34" charset="0"/>
                <a:cs typeface="Arial" pitchFamily="34" charset="0"/>
              </a:rPr>
              <a:t>Transfert de </a:t>
            </a:r>
            <a:r>
              <a:rPr lang="fr-FR" sz="2400" dirty="0" err="1" smtClean="0">
                <a:latin typeface="Arial" pitchFamily="34" charset="0"/>
                <a:cs typeface="Arial" pitchFamily="34" charset="0"/>
              </a:rPr>
              <a:t>Nefta</a:t>
            </a:r>
            <a:r>
              <a:rPr lang="fr-FR" sz="2400" dirty="0" smtClean="0">
                <a:latin typeface="Arial" pitchFamily="34" charset="0"/>
                <a:cs typeface="Arial" pitchFamily="34" charset="0"/>
              </a:rPr>
              <a:t> en direction de Tozeur</a:t>
            </a:r>
            <a:endParaRPr lang="fr-FR" sz="2400" dirty="0">
              <a:latin typeface="Arial" pitchFamily="34" charset="0"/>
              <a:cs typeface="Arial" pitchFamily="34" charset="0"/>
            </a:endParaRPr>
          </a:p>
          <a:p>
            <a:r>
              <a:rPr lang="fr-FR" sz="2400" dirty="0" smtClean="0">
                <a:latin typeface="Arial" pitchFamily="34" charset="0"/>
                <a:cs typeface="Arial" pitchFamily="34" charset="0"/>
              </a:rPr>
              <a:t>Visite libre de Tozeur</a:t>
            </a:r>
          </a:p>
          <a:p>
            <a:r>
              <a:rPr lang="fr-FR" sz="2400" dirty="0" smtClean="0">
                <a:latin typeface="Arial" pitchFamily="34" charset="0"/>
                <a:cs typeface="Arial" pitchFamily="34" charset="0"/>
              </a:rPr>
              <a:t>Arrivée à l’hôtel Ksar </a:t>
            </a:r>
            <a:r>
              <a:rPr lang="fr-FR" sz="2400" dirty="0" err="1" smtClean="0">
                <a:latin typeface="Arial" pitchFamily="34" charset="0"/>
                <a:cs typeface="Arial" pitchFamily="34" charset="0"/>
              </a:rPr>
              <a:t>Jerid</a:t>
            </a:r>
            <a:r>
              <a:rPr lang="fr-FR" sz="2400" dirty="0" smtClean="0">
                <a:latin typeface="Arial" pitchFamily="34" charset="0"/>
                <a:cs typeface="Arial" pitchFamily="34" charset="0"/>
              </a:rPr>
              <a:t> cocktail de bienvenue remise des clefs et installation dans les chambres</a:t>
            </a:r>
            <a:endParaRPr lang="fr-FR" sz="2400" dirty="0" smtClean="0">
              <a:latin typeface="Arial" pitchFamily="34" charset="0"/>
              <a:cs typeface="Arial" pitchFamily="34" charset="0"/>
            </a:endParaRPr>
          </a:p>
          <a:p>
            <a:r>
              <a:rPr lang="fr-FR" sz="2400" dirty="0" smtClean="0">
                <a:latin typeface="Arial" pitchFamily="34" charset="0"/>
                <a:cs typeface="Arial" pitchFamily="34" charset="0"/>
              </a:rPr>
              <a:t>Dîner et nuit à </a:t>
            </a:r>
            <a:r>
              <a:rPr lang="fr-FR" sz="2400" dirty="0" smtClean="0">
                <a:latin typeface="Arial" pitchFamily="34" charset="0"/>
                <a:cs typeface="Arial" pitchFamily="34" charset="0"/>
              </a:rPr>
              <a:t>l’hôtel Ksar </a:t>
            </a:r>
            <a:r>
              <a:rPr lang="fr-FR" sz="2400" dirty="0" err="1" smtClean="0">
                <a:latin typeface="Arial" pitchFamily="34" charset="0"/>
                <a:cs typeface="Arial" pitchFamily="34" charset="0"/>
              </a:rPr>
              <a:t>Jerid</a:t>
            </a:r>
            <a:endParaRPr lang="fr-FR" sz="2400" dirty="0" smtClean="0">
              <a:latin typeface="Arial" pitchFamily="34" charset="0"/>
              <a:cs typeface="Arial" pitchFamily="34" charset="0"/>
            </a:endParaRPr>
          </a:p>
          <a:p>
            <a:endParaRPr lang="fr-FR" dirty="0" smtClean="0"/>
          </a:p>
        </p:txBody>
      </p:sp>
      <p:sp>
        <p:nvSpPr>
          <p:cNvPr id="4" name="Rectangle 2"/>
          <p:cNvSpPr txBox="1">
            <a:spLocks noChangeArrowheads="1"/>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r>
              <a:rPr lang="fr-FR" sz="3600" b="0" dirty="0" smtClean="0">
                <a:solidFill>
                  <a:schemeClr val="tx1"/>
                </a:solidFill>
                <a:effectLst/>
              </a:rPr>
              <a:t>Jour 6</a:t>
            </a:r>
            <a:endParaRPr lang="fr-FR" sz="2400" dirty="0" smtClean="0">
              <a:solidFill>
                <a:schemeClr val="hlink"/>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fr-FR" sz="3600" b="0" dirty="0" smtClean="0">
                <a:solidFill>
                  <a:schemeClr val="tx1"/>
                </a:solidFill>
                <a:effectLst/>
              </a:rPr>
              <a:t>Jour 6: </a:t>
            </a:r>
            <a:r>
              <a:rPr lang="fr-FR" sz="3600" b="0" dirty="0" err="1" smtClean="0">
                <a:solidFill>
                  <a:schemeClr val="tx1"/>
                </a:solidFill>
                <a:effectLst/>
              </a:rPr>
              <a:t>Nefta</a:t>
            </a:r>
            <a:r>
              <a:rPr lang="fr-FR" sz="3600" u="sng" dirty="0" smtClean="0"/>
              <a:t/>
            </a:r>
            <a:br>
              <a:rPr lang="fr-FR" sz="3600" u="sng" dirty="0" smtClean="0"/>
            </a:br>
            <a:endParaRPr lang="fr-FR" sz="2400" b="1" dirty="0" smtClean="0">
              <a:solidFill>
                <a:schemeClr val="hlink"/>
              </a:solidFill>
            </a:endParaRPr>
          </a:p>
        </p:txBody>
      </p:sp>
      <p:sp>
        <p:nvSpPr>
          <p:cNvPr id="58371" name="Rectangle 8"/>
          <p:cNvSpPr>
            <a:spLocks noGrp="1" noChangeArrowheads="1"/>
          </p:cNvSpPr>
          <p:nvPr>
            <p:ph type="body" idx="1"/>
          </p:nvPr>
        </p:nvSpPr>
        <p:spPr/>
        <p:txBody>
          <a:bodyPr/>
          <a:lstStyle/>
          <a:p>
            <a:r>
              <a:rPr lang="fr-FR" sz="1600" u="sng" dirty="0" smtClean="0"/>
              <a:t>La</a:t>
            </a:r>
            <a:r>
              <a:rPr lang="fr-FR" sz="2900" u="sng" dirty="0" smtClean="0"/>
              <a:t> </a:t>
            </a:r>
            <a:r>
              <a:rPr lang="fr-FR" sz="1400" b="1" dirty="0" smtClean="0">
                <a:solidFill>
                  <a:schemeClr val="hlink"/>
                </a:solidFill>
                <a:latin typeface="Garamond" pitchFamily="18" charset="0"/>
              </a:rPr>
              <a:t>corbeille (Oasis au milieu d'un canyon).</a:t>
            </a:r>
          </a:p>
        </p:txBody>
      </p:sp>
      <p:pic>
        <p:nvPicPr>
          <p:cNvPr id="58374" name="Picture 11" descr="nefta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628775"/>
            <a:ext cx="3198813" cy="4176713"/>
          </a:xfrm>
          <a:prstGeom prst="rect">
            <a:avLst/>
          </a:prstGeom>
          <a:noFill/>
          <a:ln w="9525">
            <a:noFill/>
            <a:miter lim="800000"/>
            <a:headEnd/>
            <a:tailEnd/>
          </a:ln>
        </p:spPr>
      </p:pic>
      <p:pic>
        <p:nvPicPr>
          <p:cNvPr id="58375" name="Picture 12" descr="NEFTA oasi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050" y="4508500"/>
            <a:ext cx="1727200" cy="1574800"/>
          </a:xfrm>
          <a:prstGeom prst="rect">
            <a:avLst/>
          </a:prstGeom>
          <a:noFill/>
          <a:ln w="9525">
            <a:noFill/>
            <a:miter lim="800000"/>
            <a:headEnd/>
            <a:tailEnd/>
          </a:ln>
        </p:spPr>
      </p:pic>
      <p:pic>
        <p:nvPicPr>
          <p:cNvPr id="58376" name="Picture 13" descr="NEFTA oasi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1628775"/>
            <a:ext cx="3384550" cy="3103563"/>
          </a:xfrm>
          <a:prstGeom prst="rect">
            <a:avLst/>
          </a:prstGeom>
          <a:noFill/>
          <a:ln w="9525">
            <a:noFill/>
            <a:miter lim="800000"/>
            <a:headEnd/>
            <a:tailEnd/>
          </a:ln>
        </p:spPr>
      </p:pic>
      <p:sp>
        <p:nvSpPr>
          <p:cNvPr id="58377" name="Rectangle 14"/>
          <p:cNvSpPr>
            <a:spLocks noChangeArrowheads="1"/>
          </p:cNvSpPr>
          <p:nvPr/>
        </p:nvSpPr>
        <p:spPr bwMode="auto">
          <a:xfrm>
            <a:off x="2411413" y="5899943"/>
            <a:ext cx="4465637" cy="366713"/>
          </a:xfrm>
          <a:prstGeom prst="rect">
            <a:avLst/>
          </a:prstGeom>
          <a:noFill/>
          <a:ln w="9525">
            <a:noFill/>
            <a:miter lim="800000"/>
            <a:headEnd/>
            <a:tailEnd/>
          </a:ln>
        </p:spPr>
        <p:txBody>
          <a:bodyPr>
            <a:spAutoFit/>
          </a:bodyPr>
          <a:lstStyle/>
          <a:p>
            <a:r>
              <a:rPr lang="fr-FR" dirty="0"/>
              <a:t>La corbeille : Oasis au milieu d'un canyon.</a:t>
            </a:r>
          </a:p>
        </p:txBody>
      </p:sp>
    </p:spTree>
    <p:extLst>
      <p:ext uri="{BB962C8B-B14F-4D97-AF65-F5344CB8AC3E}">
        <p14:creationId xmlns:p14="http://schemas.microsoft.com/office/powerpoint/2010/main" val="2617139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p:cNvSpPr>
          <p:nvPr>
            <p:ph type="body" idx="1"/>
          </p:nvPr>
        </p:nvSpPr>
        <p:spPr>
          <a:xfrm>
            <a:off x="395536" y="2149475"/>
            <a:ext cx="8229600" cy="4708525"/>
          </a:xfrm>
        </p:spPr>
        <p:txBody>
          <a:bodyPr/>
          <a:lstStyle/>
          <a:p>
            <a:pPr eaLnBrk="1" hangingPunct="1"/>
            <a:r>
              <a:rPr lang="fr-FR" sz="2400" dirty="0" smtClean="0">
                <a:latin typeface="Arial" pitchFamily="34" charset="0"/>
              </a:rPr>
              <a:t>Arrivée et accueil par notre équipe Croisière Jaune</a:t>
            </a:r>
          </a:p>
          <a:p>
            <a:pPr eaLnBrk="1" hangingPunct="1"/>
            <a:r>
              <a:rPr lang="fr-FR" sz="2400" dirty="0" smtClean="0">
                <a:latin typeface="Arial" pitchFamily="34" charset="0"/>
              </a:rPr>
              <a:t>Départ en direction de </a:t>
            </a:r>
            <a:r>
              <a:rPr lang="fr-FR" sz="2400" dirty="0">
                <a:latin typeface="Arial" pitchFamily="34" charset="0"/>
              </a:rPr>
              <a:t>l</a:t>
            </a:r>
            <a:r>
              <a:rPr lang="fr-FR" sz="2400" dirty="0" smtClean="0">
                <a:latin typeface="Arial" pitchFamily="34" charset="0"/>
              </a:rPr>
              <a:t>’hôtel les Dunes</a:t>
            </a:r>
          </a:p>
          <a:p>
            <a:pPr eaLnBrk="1" hangingPunct="1"/>
            <a:r>
              <a:rPr lang="fr-FR" sz="2400" dirty="0" smtClean="0">
                <a:latin typeface="Arial" pitchFamily="34" charset="0"/>
              </a:rPr>
              <a:t>Cocktail de bienvenue, remise des clefs sous enveloppe nominative et installation dans les chambres</a:t>
            </a:r>
          </a:p>
          <a:p>
            <a:pPr eaLnBrk="1" hangingPunct="1"/>
            <a:r>
              <a:rPr lang="fr-FR" sz="2400" dirty="0" smtClean="0">
                <a:latin typeface="Arial" pitchFamily="34" charset="0"/>
              </a:rPr>
              <a:t>Dîner et Nuit base </a:t>
            </a:r>
            <a:r>
              <a:rPr lang="fr-FR" sz="2400" dirty="0" err="1" smtClean="0">
                <a:latin typeface="Arial" pitchFamily="34" charset="0"/>
              </a:rPr>
              <a:t>twin</a:t>
            </a:r>
            <a:r>
              <a:rPr lang="fr-FR" sz="2400" dirty="0" smtClean="0">
                <a:latin typeface="Arial" pitchFamily="34" charset="0"/>
              </a:rPr>
              <a:t> en All inclusive à l’hôtel les Dunes </a:t>
            </a:r>
          </a:p>
        </p:txBody>
      </p:sp>
      <p:sp>
        <p:nvSpPr>
          <p:cNvPr id="17410" name="Text Box 4"/>
          <p:cNvSpPr txBox="1">
            <a:spLocks noChangeArrowheads="1"/>
          </p:cNvSpPr>
          <p:nvPr/>
        </p:nvSpPr>
        <p:spPr bwMode="auto">
          <a:xfrm>
            <a:off x="3348038" y="476250"/>
            <a:ext cx="1296987" cy="519113"/>
          </a:xfrm>
          <a:prstGeom prst="rect">
            <a:avLst/>
          </a:prstGeom>
          <a:noFill/>
          <a:ln w="9525">
            <a:noFill/>
            <a:miter lim="800000"/>
            <a:headEnd/>
            <a:tailEnd/>
          </a:ln>
        </p:spPr>
        <p:txBody>
          <a:bodyPr>
            <a:spAutoFit/>
          </a:bodyPr>
          <a:lstStyle/>
          <a:p>
            <a:pPr>
              <a:spcBef>
                <a:spcPct val="50000"/>
              </a:spcBef>
            </a:pPr>
            <a:r>
              <a:rPr lang="fr-FR" sz="2800"/>
              <a:t>Jour 1</a:t>
            </a:r>
          </a:p>
        </p:txBody>
      </p:sp>
      <p:pic>
        <p:nvPicPr>
          <p:cNvPr id="4" name="Image 3" descr="LOGO CJ ENTIER2 BL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781175" cy="17367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232249" y="10783"/>
            <a:ext cx="6911751" cy="1143000"/>
          </a:xfrm>
          <a:prstGeom prst="rect">
            <a:avLst/>
          </a:prstGeom>
          <a:noFill/>
          <a:ln w="9525">
            <a:noFill/>
            <a:miter lim="800000"/>
            <a:headEnd/>
            <a:tailEnd/>
          </a:ln>
        </p:spPr>
        <p:txBody>
          <a:bodyPr anchor="ctr"/>
          <a:lstStyle/>
          <a:p>
            <a:pPr algn="ctr" eaLnBrk="0" hangingPunct="0"/>
            <a:r>
              <a:rPr lang="fr-FR" sz="2400" dirty="0">
                <a:latin typeface="Arial" pitchFamily="34" charset="0"/>
                <a:cs typeface="Arial" pitchFamily="34" charset="0"/>
              </a:rPr>
              <a:t>Visite libre de la médina de Tozeur</a:t>
            </a:r>
          </a:p>
        </p:txBody>
      </p:sp>
      <p:pic>
        <p:nvPicPr>
          <p:cNvPr id="21509" name="Picture 10" descr="to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3933056"/>
            <a:ext cx="4104134" cy="2721075"/>
          </a:xfrm>
          <a:prstGeom prst="rect">
            <a:avLst/>
          </a:prstGeom>
          <a:noFill/>
          <a:ln w="9525">
            <a:noFill/>
            <a:miter lim="800000"/>
            <a:headEnd/>
            <a:tailEnd/>
          </a:ln>
        </p:spPr>
      </p:pic>
      <p:pic>
        <p:nvPicPr>
          <p:cNvPr id="21510" name="Picture 11" descr="to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3933056"/>
            <a:ext cx="4393754" cy="2664396"/>
          </a:xfrm>
          <a:prstGeom prst="rect">
            <a:avLst/>
          </a:prstGeom>
          <a:noFill/>
          <a:ln w="9525">
            <a:noFill/>
            <a:miter lim="800000"/>
            <a:headEnd/>
            <a:tailEnd/>
          </a:ln>
        </p:spPr>
      </p:pic>
      <p:pic>
        <p:nvPicPr>
          <p:cNvPr id="6" name="Picture 7" descr="IMG_3648B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717" y="1030274"/>
            <a:ext cx="4021021" cy="2686758"/>
          </a:xfrm>
          <a:prstGeom prst="rect">
            <a:avLst/>
          </a:prstGeom>
          <a:noFill/>
          <a:ln w="9525">
            <a:noFill/>
            <a:miter lim="800000"/>
            <a:headEnd/>
            <a:tailEnd/>
          </a:ln>
        </p:spPr>
      </p:pic>
      <p:sp>
        <p:nvSpPr>
          <p:cNvPr id="2" name="ZoneTexte 1"/>
          <p:cNvSpPr txBox="1"/>
          <p:nvPr/>
        </p:nvSpPr>
        <p:spPr>
          <a:xfrm>
            <a:off x="251520" y="1624732"/>
            <a:ext cx="4549197" cy="2308324"/>
          </a:xfrm>
          <a:prstGeom prst="rect">
            <a:avLst/>
          </a:prstGeom>
          <a:noFill/>
        </p:spPr>
        <p:txBody>
          <a:bodyPr wrap="square" rtlCol="0">
            <a:spAutoFit/>
          </a:bodyPr>
          <a:lstStyle/>
          <a:p>
            <a:pPr marL="342900" indent="-342900" eaLnBrk="1" hangingPunct="1">
              <a:lnSpc>
                <a:spcPct val="90000"/>
              </a:lnSpc>
            </a:pPr>
            <a:r>
              <a:rPr lang="fr-FR" sz="1600" dirty="0">
                <a:latin typeface="Arial" pitchFamily="34" charset="0"/>
                <a:cs typeface="Arial" pitchFamily="34" charset="0"/>
              </a:rPr>
              <a:t>Arrivés à Tozeur en direction de la Médina, </a:t>
            </a:r>
            <a:r>
              <a:rPr lang="fr-FR" sz="1600" dirty="0" smtClean="0">
                <a:latin typeface="Arial" pitchFamily="34" charset="0"/>
                <a:cs typeface="Arial" pitchFamily="34" charset="0"/>
              </a:rPr>
              <a:t>les</a:t>
            </a:r>
          </a:p>
          <a:p>
            <a:pPr marL="342900" indent="-342900" eaLnBrk="1" hangingPunct="1">
              <a:lnSpc>
                <a:spcPct val="90000"/>
              </a:lnSpc>
            </a:pPr>
            <a:r>
              <a:rPr lang="fr-FR" sz="1600" dirty="0" smtClean="0">
                <a:latin typeface="Arial" pitchFamily="34" charset="0"/>
                <a:cs typeface="Arial" pitchFamily="34" charset="0"/>
              </a:rPr>
              <a:t>4x4 </a:t>
            </a:r>
            <a:r>
              <a:rPr lang="fr-FR" sz="1600" dirty="0">
                <a:latin typeface="Arial" pitchFamily="34" charset="0"/>
                <a:cs typeface="Arial" pitchFamily="34" charset="0"/>
              </a:rPr>
              <a:t>s'arrêtent ! Le choc culturel se </a:t>
            </a:r>
            <a:r>
              <a:rPr lang="fr-FR" sz="1600" dirty="0" smtClean="0">
                <a:latin typeface="Arial" pitchFamily="34" charset="0"/>
                <a:cs typeface="Arial" pitchFamily="34" charset="0"/>
              </a:rPr>
              <a:t>transforme</a:t>
            </a:r>
          </a:p>
          <a:p>
            <a:pPr marL="342900" indent="-342900" eaLnBrk="1" hangingPunct="1">
              <a:lnSpc>
                <a:spcPct val="90000"/>
              </a:lnSpc>
            </a:pPr>
            <a:r>
              <a:rPr lang="fr-FR" sz="1600" dirty="0" smtClean="0">
                <a:latin typeface="Arial" pitchFamily="34" charset="0"/>
                <a:cs typeface="Arial" pitchFamily="34" charset="0"/>
              </a:rPr>
              <a:t>en </a:t>
            </a:r>
            <a:r>
              <a:rPr lang="fr-FR" sz="1600" dirty="0">
                <a:latin typeface="Arial" pitchFamily="34" charset="0"/>
                <a:cs typeface="Arial" pitchFamily="34" charset="0"/>
              </a:rPr>
              <a:t>véritable surprise lorsque, au détour </a:t>
            </a:r>
            <a:r>
              <a:rPr lang="fr-FR" sz="1600" dirty="0" smtClean="0">
                <a:latin typeface="Arial" pitchFamily="34" charset="0"/>
                <a:cs typeface="Arial" pitchFamily="34" charset="0"/>
              </a:rPr>
              <a:t>d'une</a:t>
            </a:r>
          </a:p>
          <a:p>
            <a:pPr marL="342900" indent="-342900" eaLnBrk="1" hangingPunct="1">
              <a:lnSpc>
                <a:spcPct val="90000"/>
              </a:lnSpc>
            </a:pPr>
            <a:r>
              <a:rPr lang="fr-FR" sz="1600" dirty="0" smtClean="0">
                <a:latin typeface="Arial" pitchFamily="34" charset="0"/>
                <a:cs typeface="Arial" pitchFamily="34" charset="0"/>
              </a:rPr>
              <a:t>ruelle</a:t>
            </a:r>
            <a:r>
              <a:rPr lang="fr-FR" sz="1600" dirty="0">
                <a:latin typeface="Arial" pitchFamily="34" charset="0"/>
                <a:cs typeface="Arial" pitchFamily="34" charset="0"/>
              </a:rPr>
              <a:t>, un habitant en tenue locale ouvre </a:t>
            </a:r>
            <a:r>
              <a:rPr lang="fr-FR" sz="1600" dirty="0" smtClean="0">
                <a:latin typeface="Arial" pitchFamily="34" charset="0"/>
                <a:cs typeface="Arial" pitchFamily="34" charset="0"/>
              </a:rPr>
              <a:t>sa</a:t>
            </a:r>
          </a:p>
          <a:p>
            <a:pPr marL="342900" indent="-342900" eaLnBrk="1" hangingPunct="1">
              <a:lnSpc>
                <a:spcPct val="90000"/>
              </a:lnSpc>
            </a:pPr>
            <a:r>
              <a:rPr lang="fr-FR" sz="1600" dirty="0" smtClean="0">
                <a:latin typeface="Arial" pitchFamily="34" charset="0"/>
                <a:cs typeface="Arial" pitchFamily="34" charset="0"/>
              </a:rPr>
              <a:t>porte </a:t>
            </a:r>
            <a:r>
              <a:rPr lang="fr-FR" sz="1600" dirty="0">
                <a:latin typeface="Arial" pitchFamily="34" charset="0"/>
                <a:cs typeface="Arial" pitchFamily="34" charset="0"/>
              </a:rPr>
              <a:t>et vous appelle par votre nom.</a:t>
            </a:r>
          </a:p>
          <a:p>
            <a:pPr marL="342900" indent="-342900" eaLnBrk="1" hangingPunct="1">
              <a:lnSpc>
                <a:spcPct val="90000"/>
              </a:lnSpc>
            </a:pPr>
            <a:endParaRPr lang="fr-FR" sz="1600" dirty="0">
              <a:latin typeface="Arial" pitchFamily="34" charset="0"/>
              <a:cs typeface="Arial" pitchFamily="34" charset="0"/>
            </a:endParaRPr>
          </a:p>
          <a:p>
            <a:pPr marL="342900" indent="-342900" eaLnBrk="1" hangingPunct="1">
              <a:lnSpc>
                <a:spcPct val="90000"/>
              </a:lnSpc>
            </a:pPr>
            <a:r>
              <a:rPr lang="fr-FR" sz="1600" dirty="0">
                <a:latin typeface="Arial" pitchFamily="34" charset="0"/>
                <a:cs typeface="Arial" pitchFamily="34" charset="0"/>
              </a:rPr>
              <a:t>Stupéfaction du groupe... Cet </a:t>
            </a:r>
            <a:r>
              <a:rPr lang="fr-FR" sz="1600" dirty="0" smtClean="0">
                <a:latin typeface="Arial" pitchFamily="34" charset="0"/>
                <a:cs typeface="Arial" pitchFamily="34" charset="0"/>
              </a:rPr>
              <a:t>ambassadeur</a:t>
            </a:r>
          </a:p>
          <a:p>
            <a:pPr marL="342900" indent="-342900" eaLnBrk="1" hangingPunct="1">
              <a:lnSpc>
                <a:spcPct val="90000"/>
              </a:lnSpc>
            </a:pPr>
            <a:r>
              <a:rPr lang="fr-FR" sz="1600" dirty="0" smtClean="0">
                <a:latin typeface="Arial" pitchFamily="34" charset="0"/>
                <a:cs typeface="Arial" pitchFamily="34" charset="0"/>
              </a:rPr>
              <a:t>remet </a:t>
            </a:r>
            <a:r>
              <a:rPr lang="fr-FR" sz="1600" dirty="0">
                <a:latin typeface="Arial" pitchFamily="34" charset="0"/>
                <a:cs typeface="Arial" pitchFamily="34" charset="0"/>
              </a:rPr>
              <a:t>les clefs des chambres d'hôtel en </a:t>
            </a:r>
            <a:r>
              <a:rPr lang="fr-FR" sz="1600" dirty="0" smtClean="0">
                <a:latin typeface="Arial" pitchFamily="34" charset="0"/>
                <a:cs typeface="Arial" pitchFamily="34" charset="0"/>
              </a:rPr>
              <a:t>servant</a:t>
            </a:r>
          </a:p>
          <a:p>
            <a:pPr marL="342900" indent="-342900" eaLnBrk="1" hangingPunct="1">
              <a:lnSpc>
                <a:spcPct val="90000"/>
              </a:lnSpc>
            </a:pPr>
            <a:r>
              <a:rPr lang="fr-FR" sz="1600" dirty="0" smtClean="0">
                <a:latin typeface="Arial" pitchFamily="34" charset="0"/>
                <a:cs typeface="Arial" pitchFamily="34" charset="0"/>
              </a:rPr>
              <a:t>l'incontournable </a:t>
            </a:r>
            <a:r>
              <a:rPr lang="fr-FR" sz="1600" dirty="0">
                <a:latin typeface="Arial" pitchFamily="34" charset="0"/>
                <a:cs typeface="Arial" pitchFamily="34" charset="0"/>
              </a:rPr>
              <a:t>verre de thé à l'intérieur de </a:t>
            </a:r>
            <a:r>
              <a:rPr lang="fr-FR" sz="1600" dirty="0" smtClean="0">
                <a:latin typeface="Arial" pitchFamily="34" charset="0"/>
                <a:cs typeface="Arial" pitchFamily="34" charset="0"/>
              </a:rPr>
              <a:t>sa</a:t>
            </a:r>
          </a:p>
          <a:p>
            <a:pPr marL="342900" indent="-342900" eaLnBrk="1" hangingPunct="1">
              <a:lnSpc>
                <a:spcPct val="90000"/>
              </a:lnSpc>
            </a:pPr>
            <a:r>
              <a:rPr lang="fr-FR" sz="1600" dirty="0" smtClean="0">
                <a:latin typeface="Arial" pitchFamily="34" charset="0"/>
                <a:cs typeface="Arial" pitchFamily="34" charset="0"/>
              </a:rPr>
              <a:t>maison </a:t>
            </a:r>
            <a:r>
              <a:rPr lang="fr-FR" sz="1600" dirty="0">
                <a:latin typeface="Arial" pitchFamily="34" charset="0"/>
                <a:cs typeface="Arial" pitchFamily="34" charset="0"/>
              </a:rPr>
              <a:t>dans son patio.</a:t>
            </a:r>
          </a:p>
        </p:txBody>
      </p:sp>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6559"/>
            <a:ext cx="1647862" cy="160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0740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3347864" y="404664"/>
            <a:ext cx="4176464" cy="836612"/>
          </a:xfrm>
          <a:prstGeom prst="rect">
            <a:avLst/>
          </a:prstGeom>
          <a:noFill/>
          <a:ln w="9525">
            <a:noFill/>
            <a:miter lim="800000"/>
            <a:headEnd/>
            <a:tailEnd/>
          </a:ln>
        </p:spPr>
        <p:txBody>
          <a:bodyPr/>
          <a:lstStyle/>
          <a:p>
            <a:pPr marL="342900" indent="-342900">
              <a:spcBef>
                <a:spcPct val="20000"/>
              </a:spcBef>
            </a:pPr>
            <a:r>
              <a:rPr lang="fr-FR" sz="3000" dirty="0" smtClean="0">
                <a:latin typeface="Arial" pitchFamily="34" charset="0"/>
              </a:rPr>
              <a:t>Hôtel </a:t>
            </a:r>
            <a:r>
              <a:rPr lang="fr-FR" sz="3000" dirty="0">
                <a:latin typeface="Arial" pitchFamily="34" charset="0"/>
              </a:rPr>
              <a:t>Ksar El </a:t>
            </a:r>
            <a:r>
              <a:rPr lang="fr-FR" sz="3000" dirty="0" err="1">
                <a:latin typeface="Arial" pitchFamily="34" charset="0"/>
              </a:rPr>
              <a:t>Jerid</a:t>
            </a:r>
            <a:r>
              <a:rPr lang="fr-FR" sz="3000" dirty="0">
                <a:latin typeface="Arial" pitchFamily="34" charset="0"/>
              </a:rPr>
              <a:t> </a:t>
            </a:r>
            <a:r>
              <a:rPr lang="fr-FR" sz="3000" dirty="0" smtClean="0">
                <a:latin typeface="Arial" pitchFamily="34" charset="0"/>
              </a:rPr>
              <a:t>4*</a:t>
            </a:r>
          </a:p>
          <a:p>
            <a:pPr marL="342900" indent="-342900">
              <a:spcBef>
                <a:spcPct val="20000"/>
              </a:spcBef>
            </a:pPr>
            <a:r>
              <a:rPr lang="fr-FR" sz="3000" dirty="0" smtClean="0">
                <a:latin typeface="Arial" pitchFamily="34" charset="0"/>
              </a:rPr>
              <a:t>  </a:t>
            </a:r>
            <a:endParaRPr lang="fr-FR" sz="3000" dirty="0">
              <a:latin typeface="Arial" pitchFamily="34" charset="0"/>
            </a:endParaRPr>
          </a:p>
        </p:txBody>
      </p:sp>
      <p:pic>
        <p:nvPicPr>
          <p:cNvPr id="31752" name="Picture 8" descr="k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175" y="2205038"/>
            <a:ext cx="4445000" cy="3175000"/>
          </a:xfrm>
          <a:prstGeom prst="rect">
            <a:avLst/>
          </a:prstGeom>
          <a:noFill/>
        </p:spPr>
      </p:pic>
      <p:pic>
        <p:nvPicPr>
          <p:cNvPr id="31756" name="Picture 12" descr="ksar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700213"/>
            <a:ext cx="3390900" cy="4445000"/>
          </a:xfrm>
          <a:prstGeom prst="rect">
            <a:avLst/>
          </a:prstGeom>
          <a:noFill/>
        </p:spPr>
      </p:pic>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ksar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268413"/>
            <a:ext cx="3581400" cy="4895850"/>
          </a:xfrm>
          <a:prstGeom prst="rect">
            <a:avLst/>
          </a:prstGeom>
          <a:noFill/>
        </p:spPr>
      </p:pic>
      <p:pic>
        <p:nvPicPr>
          <p:cNvPr id="32775" name="Picture 7" descr="ksa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3716338"/>
            <a:ext cx="3960812" cy="2760662"/>
          </a:xfrm>
          <a:prstGeom prst="rect">
            <a:avLst/>
          </a:prstGeom>
          <a:noFill/>
        </p:spPr>
      </p:pic>
      <p:pic>
        <p:nvPicPr>
          <p:cNvPr id="32776" name="Picture 8" descr="KSAR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981075"/>
            <a:ext cx="4032250" cy="2568575"/>
          </a:xfrm>
          <a:prstGeom prst="rect">
            <a:avLst/>
          </a:prstGeom>
          <a:noFill/>
        </p:spPr>
      </p:pic>
      <p:sp>
        <p:nvSpPr>
          <p:cNvPr id="8" name="Rectangle 2"/>
          <p:cNvSpPr>
            <a:spLocks noChangeArrowheads="1"/>
          </p:cNvSpPr>
          <p:nvPr/>
        </p:nvSpPr>
        <p:spPr bwMode="auto">
          <a:xfrm>
            <a:off x="2268538" y="260648"/>
            <a:ext cx="6049962" cy="836612"/>
          </a:xfrm>
          <a:prstGeom prst="rect">
            <a:avLst/>
          </a:prstGeom>
          <a:noFill/>
          <a:ln w="9525">
            <a:noFill/>
            <a:miter lim="800000"/>
            <a:headEnd/>
            <a:tailEnd/>
          </a:ln>
        </p:spPr>
        <p:txBody>
          <a:bodyPr/>
          <a:lstStyle/>
          <a:p>
            <a:pPr marL="342900" indent="-342900">
              <a:spcBef>
                <a:spcPct val="20000"/>
              </a:spcBef>
            </a:pPr>
            <a:r>
              <a:rPr lang="fr-FR" sz="3000" dirty="0" smtClean="0">
                <a:latin typeface="Arial" pitchFamily="34" charset="0"/>
              </a:rPr>
              <a:t> </a:t>
            </a:r>
            <a:r>
              <a:rPr lang="fr-FR" sz="3000" dirty="0">
                <a:latin typeface="Arial" pitchFamily="34" charset="0"/>
              </a:rPr>
              <a:t>Arrivée à l’hôtel Ksar El </a:t>
            </a:r>
            <a:r>
              <a:rPr lang="fr-FR" sz="3000" dirty="0" err="1">
                <a:latin typeface="Arial" pitchFamily="34" charset="0"/>
              </a:rPr>
              <a:t>Jerid</a:t>
            </a:r>
            <a:r>
              <a:rPr lang="fr-FR" sz="3000" dirty="0">
                <a:latin typeface="Arial" pitchFamily="34" charset="0"/>
              </a:rPr>
              <a:t> </a:t>
            </a:r>
            <a:r>
              <a:rPr lang="fr-FR" sz="3000" dirty="0" smtClean="0">
                <a:latin typeface="Arial" pitchFamily="34" charset="0"/>
              </a:rPr>
              <a:t>4</a:t>
            </a:r>
          </a:p>
          <a:p>
            <a:pPr marL="342900" indent="-342900">
              <a:spcBef>
                <a:spcPct val="20000"/>
              </a:spcBef>
            </a:pPr>
            <a:r>
              <a:rPr lang="fr-FR" sz="3000" dirty="0" smtClean="0">
                <a:latin typeface="Arial" pitchFamily="34" charset="0"/>
              </a:rPr>
              <a:t>  </a:t>
            </a:r>
            <a:endParaRPr lang="fr-FR" sz="3000" dirty="0">
              <a:latin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Grp="1"/>
          </p:cNvSpPr>
          <p:nvPr>
            <p:ph type="body" idx="1"/>
          </p:nvPr>
        </p:nvSpPr>
        <p:spPr/>
        <p:txBody>
          <a:bodyPr/>
          <a:lstStyle/>
          <a:p>
            <a:r>
              <a:rPr lang="fr-FR" sz="2400" dirty="0" smtClean="0">
                <a:latin typeface="Arial" charset="0"/>
              </a:rPr>
              <a:t>Petit d</a:t>
            </a:r>
            <a:r>
              <a:rPr lang="fr-FR" sz="2400" dirty="0" smtClean="0"/>
              <a:t>é</a:t>
            </a:r>
            <a:r>
              <a:rPr lang="fr-FR" sz="2400" dirty="0" smtClean="0">
                <a:latin typeface="Arial" charset="0"/>
              </a:rPr>
              <a:t>jeuner à l’hôtel Ksar </a:t>
            </a:r>
            <a:r>
              <a:rPr lang="fr-FR" sz="2400" dirty="0" err="1" smtClean="0">
                <a:latin typeface="Arial" charset="0"/>
              </a:rPr>
              <a:t>Jerid</a:t>
            </a:r>
            <a:endParaRPr lang="fr-FR" sz="2400" dirty="0" smtClean="0">
              <a:latin typeface="Arial" charset="0"/>
            </a:endParaRPr>
          </a:p>
          <a:p>
            <a:r>
              <a:rPr lang="fr-FR" sz="2400" dirty="0" smtClean="0">
                <a:latin typeface="Arial" charset="0"/>
              </a:rPr>
              <a:t>D</a:t>
            </a:r>
            <a:r>
              <a:rPr lang="fr-FR" sz="2400" dirty="0" smtClean="0"/>
              <a:t>é</a:t>
            </a:r>
            <a:r>
              <a:rPr lang="fr-FR" sz="2400" dirty="0" smtClean="0">
                <a:latin typeface="Arial" charset="0"/>
              </a:rPr>
              <a:t>part de l’hôtel pour un rallye road book en 4x4 en direction de Gabes.</a:t>
            </a:r>
          </a:p>
          <a:p>
            <a:r>
              <a:rPr lang="fr-FR" sz="2400" dirty="0" smtClean="0">
                <a:latin typeface="Arial" charset="0"/>
              </a:rPr>
              <a:t>Arrêt d</a:t>
            </a:r>
            <a:r>
              <a:rPr lang="fr-FR" sz="2400" dirty="0" smtClean="0"/>
              <a:t>é</a:t>
            </a:r>
            <a:r>
              <a:rPr lang="fr-FR" sz="2400" dirty="0" smtClean="0">
                <a:latin typeface="Arial" charset="0"/>
              </a:rPr>
              <a:t>jeuner dans un restaurant traditionnelle tunisien de Gabes</a:t>
            </a:r>
          </a:p>
          <a:p>
            <a:r>
              <a:rPr lang="fr-FR" sz="2400" dirty="0" smtClean="0">
                <a:latin typeface="Arial" charset="0"/>
              </a:rPr>
              <a:t>Continuation en direction de l’hôtel les Dunes Djerba 3*</a:t>
            </a:r>
          </a:p>
          <a:p>
            <a:r>
              <a:rPr lang="fr-FR" sz="2400" dirty="0" smtClean="0">
                <a:latin typeface="Arial" charset="0"/>
              </a:rPr>
              <a:t>Temps libre pour profiter des infrastructures de l’hôtel</a:t>
            </a:r>
          </a:p>
          <a:p>
            <a:r>
              <a:rPr lang="fr-FR" sz="2400" dirty="0" smtClean="0">
                <a:latin typeface="Arial" charset="0"/>
              </a:rPr>
              <a:t>Dîner et nuit base </a:t>
            </a:r>
            <a:r>
              <a:rPr lang="fr-FR" sz="2400" dirty="0" err="1" smtClean="0">
                <a:latin typeface="Arial" charset="0"/>
              </a:rPr>
              <a:t>twin</a:t>
            </a:r>
            <a:r>
              <a:rPr lang="fr-FR" sz="2400" dirty="0" smtClean="0">
                <a:latin typeface="Arial" charset="0"/>
              </a:rPr>
              <a:t> en All inclusive à l’hôtel les Dunes Djerba 3*</a:t>
            </a:r>
            <a:endParaRPr lang="fr-FR" dirty="0" smtClean="0"/>
          </a:p>
          <a:p>
            <a:endParaRPr lang="fr-FR" dirty="0" smtClean="0"/>
          </a:p>
        </p:txBody>
      </p:sp>
      <p:sp>
        <p:nvSpPr>
          <p:cNvPr id="44034" name="Text Box 4"/>
          <p:cNvSpPr txBox="1">
            <a:spLocks noChangeArrowheads="1"/>
          </p:cNvSpPr>
          <p:nvPr/>
        </p:nvSpPr>
        <p:spPr bwMode="auto">
          <a:xfrm>
            <a:off x="1547813" y="333375"/>
            <a:ext cx="6048375" cy="457200"/>
          </a:xfrm>
          <a:prstGeom prst="rect">
            <a:avLst/>
          </a:prstGeom>
          <a:noFill/>
          <a:ln w="9525">
            <a:noFill/>
            <a:miter lim="800000"/>
            <a:headEnd/>
            <a:tailEnd/>
          </a:ln>
        </p:spPr>
        <p:txBody>
          <a:bodyPr>
            <a:spAutoFit/>
          </a:bodyPr>
          <a:lstStyle/>
          <a:p>
            <a:pPr algn="ctr">
              <a:spcBef>
                <a:spcPct val="50000"/>
              </a:spcBef>
            </a:pPr>
            <a:r>
              <a:rPr lang="fr-FR" sz="2400" dirty="0">
                <a:latin typeface="Arial" charset="0"/>
              </a:rPr>
              <a:t>Jour </a:t>
            </a:r>
            <a:r>
              <a:rPr lang="fr-FR" sz="2400" dirty="0" smtClean="0">
                <a:latin typeface="Arial" charset="0"/>
              </a:rPr>
              <a:t>7</a:t>
            </a:r>
            <a:endParaRPr lang="fr-FR" sz="2400" dirty="0">
              <a:latin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4572000" y="836613"/>
            <a:ext cx="41052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pPr>
            <a:r>
              <a:rPr lang="fr-FR" sz="2800" i="1">
                <a:latin typeface="Maiandra GD" pitchFamily="34" charset="0"/>
              </a:rPr>
              <a:t>Rallye en 4x4</a:t>
            </a:r>
            <a:r>
              <a:rPr lang="fr-FR" sz="2800">
                <a:latin typeface="Maiandra GD" pitchFamily="34" charset="0"/>
              </a:rPr>
              <a:t> </a:t>
            </a:r>
            <a:r>
              <a:rPr lang="fr-FR" sz="2800" i="1">
                <a:latin typeface="Maiandra GD" pitchFamily="34" charset="0"/>
              </a:rPr>
              <a:t>avec road book et GPS dans la région du Cap Bon</a:t>
            </a:r>
          </a:p>
        </p:txBody>
      </p:sp>
      <p:pic>
        <p:nvPicPr>
          <p:cNvPr id="25603" name="Picture 6" descr="4x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7" y="1621703"/>
            <a:ext cx="3492575" cy="266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IMG_2960B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2492375"/>
            <a:ext cx="47498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descr="6616M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2" y="4457700"/>
            <a:ext cx="35988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6559"/>
            <a:ext cx="1647862" cy="160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1796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0" dirty="0" err="1" smtClean="0">
                <a:solidFill>
                  <a:schemeClr val="tx1"/>
                </a:solidFill>
                <a:latin typeface="Arial" pitchFamily="34" charset="0"/>
                <a:cs typeface="Arial" pitchFamily="34" charset="0"/>
              </a:rPr>
              <a:t>Arret</a:t>
            </a:r>
            <a:r>
              <a:rPr lang="fr-FR" b="0" dirty="0" smtClean="0">
                <a:solidFill>
                  <a:schemeClr val="tx1"/>
                </a:solidFill>
                <a:latin typeface="Arial" pitchFamily="34" charset="0"/>
                <a:cs typeface="Arial" pitchFamily="34" charset="0"/>
              </a:rPr>
              <a:t> à Gabes</a:t>
            </a:r>
            <a:endParaRPr lang="fr-FR" b="0" dirty="0">
              <a:solidFill>
                <a:schemeClr val="tx1"/>
              </a:solidFill>
              <a:latin typeface="Arial" pitchFamily="34" charset="0"/>
              <a:cs typeface="Arial" pitchFamily="34" charset="0"/>
            </a:endParaRPr>
          </a:p>
        </p:txBody>
      </p:sp>
      <p:pic>
        <p:nvPicPr>
          <p:cNvPr id="34818" name="Picture 2" descr="http://photos.travel.free.fr/tunisie/voyage/jpg/15gabes/gabes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42" y="4334290"/>
            <a:ext cx="3442638" cy="2337282"/>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http://photos.travel.free.fr/tunisie/voyage/jpg/15gabes/palmera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58382"/>
            <a:ext cx="3528392" cy="2337988"/>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http://www.carnets-voyage.com/tunisie-gabes-mosqu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462" y="4364347"/>
            <a:ext cx="2115499" cy="2348880"/>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http://images.travelpod.com/users/ronamoon/1.1269109896.port-on-isle-de-gab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748" y="1624732"/>
            <a:ext cx="3656626" cy="2446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6559"/>
            <a:ext cx="1647862" cy="160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145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bwMode="auto"/>
        <p:txBody>
          <a:bodyPr wrap="square" lIns="91440" tIns="45720" rIns="91440" bIns="45720" numCol="1" anchor="t" anchorCtr="0" compatLnSpc="1">
            <a:prstTxWarp prst="textNoShape">
              <a:avLst/>
            </a:prstTxWarp>
            <a:normAutofit fontScale="90000"/>
          </a:bodyPr>
          <a:lstStyle/>
          <a:p>
            <a:pPr eaLnBrk="1" hangingPunct="1">
              <a:defRPr/>
            </a:pPr>
            <a:r>
              <a:rPr lang="fr-FR" sz="3700" u="sng" dirty="0" smtClean="0">
                <a:ln>
                  <a:noFill/>
                </a:ln>
                <a:solidFill>
                  <a:schemeClr val="tx1"/>
                </a:solidFill>
                <a:effectLst/>
              </a:rPr>
              <a:t>Jour 8 </a:t>
            </a:r>
            <a:r>
              <a:rPr lang="fr-FR" sz="3700" b="0" dirty="0" smtClean="0">
                <a:ln>
                  <a:noFill/>
                </a:ln>
                <a:solidFill>
                  <a:srgbClr val="800000"/>
                </a:solidFill>
                <a:effectLst/>
              </a:rPr>
              <a:t/>
            </a:r>
            <a:br>
              <a:rPr lang="fr-FR" sz="3700" b="0" dirty="0" smtClean="0">
                <a:ln>
                  <a:noFill/>
                </a:ln>
                <a:solidFill>
                  <a:srgbClr val="800000"/>
                </a:solidFill>
                <a:effectLst/>
              </a:rPr>
            </a:br>
            <a:endParaRPr lang="fr-FR" sz="3700" b="0" dirty="0" smtClean="0">
              <a:ln>
                <a:noFill/>
              </a:ln>
              <a:solidFill>
                <a:srgbClr val="800000"/>
              </a:solidFill>
              <a:effectLst/>
            </a:endParaRPr>
          </a:p>
        </p:txBody>
      </p:sp>
      <p:pic>
        <p:nvPicPr>
          <p:cNvPr id="4710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03975"/>
            <a:ext cx="1828800" cy="454025"/>
          </a:xfrm>
          <a:prstGeom prst="rect">
            <a:avLst/>
          </a:prstGeom>
          <a:noFill/>
          <a:ln w="9525">
            <a:noFill/>
            <a:miter lim="800000"/>
            <a:headEnd/>
            <a:tailEnd/>
          </a:ln>
        </p:spPr>
      </p:pic>
      <p:sp>
        <p:nvSpPr>
          <p:cNvPr id="47108" name="Rectangle 5"/>
          <p:cNvSpPr>
            <a:spLocks noGrp="1" noChangeArrowheads="1"/>
          </p:cNvSpPr>
          <p:nvPr>
            <p:ph type="body" idx="4294967295"/>
          </p:nvPr>
        </p:nvSpPr>
        <p:spPr/>
        <p:txBody>
          <a:bodyPr/>
          <a:lstStyle/>
          <a:p>
            <a:pPr marL="342900" indent="-342900" eaLnBrk="1" hangingPunct="1"/>
            <a:endParaRPr lang="fr-FR" dirty="0" smtClean="0"/>
          </a:p>
          <a:p>
            <a:pPr marL="342900" indent="-342900" eaLnBrk="1" hangingPunct="1">
              <a:buFont typeface="Wingdings 2" pitchFamily="18" charset="2"/>
              <a:buNone/>
            </a:pPr>
            <a:endParaRPr lang="fr-FR" sz="1500" b="1" dirty="0" smtClean="0">
              <a:solidFill>
                <a:srgbClr val="990000"/>
              </a:solidFill>
              <a:latin typeface="Garamond" pitchFamily="18" charset="0"/>
            </a:endParaRPr>
          </a:p>
        </p:txBody>
      </p:sp>
      <p:pic>
        <p:nvPicPr>
          <p:cNvPr id="471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5938" y="2571750"/>
            <a:ext cx="4392612" cy="3081338"/>
          </a:xfrm>
          <a:prstGeom prst="rect">
            <a:avLst/>
          </a:prstGeom>
          <a:noFill/>
          <a:ln w="9525">
            <a:noFill/>
            <a:miter lim="800000"/>
            <a:headEnd/>
            <a:tailEnd/>
          </a:ln>
        </p:spPr>
      </p:pic>
      <p:sp>
        <p:nvSpPr>
          <p:cNvPr id="7" name="Rectangle 3"/>
          <p:cNvSpPr txBox="1">
            <a:spLocks/>
          </p:cNvSpPr>
          <p:nvPr/>
        </p:nvSpPr>
        <p:spPr>
          <a:xfrm>
            <a:off x="609600" y="1484784"/>
            <a:ext cx="8229600" cy="819149"/>
          </a:xfrm>
          <a:prstGeom prst="rect">
            <a:avLst/>
          </a:prstGeom>
        </p:spPr>
        <p:txBody>
          <a:bodyPr/>
          <a:lst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fr-FR" sz="2000" dirty="0" smtClean="0">
                <a:latin typeface="Arial" pitchFamily="34" charset="0"/>
                <a:cs typeface="Arial" pitchFamily="34" charset="0"/>
              </a:rPr>
              <a:t>Petit déjeuner à l’hôtel les Dunes Djerba 3*</a:t>
            </a:r>
          </a:p>
          <a:p>
            <a:r>
              <a:rPr lang="fr-FR" sz="2000" dirty="0" smtClean="0">
                <a:latin typeface="Arial" pitchFamily="34" charset="0"/>
                <a:cs typeface="Arial" pitchFamily="34" charset="0"/>
              </a:rPr>
              <a:t>Transfert en direction de l’aéroport de Djerba </a:t>
            </a:r>
            <a:r>
              <a:rPr lang="fr-FR" sz="2000" dirty="0" err="1" smtClean="0">
                <a:latin typeface="Arial" pitchFamily="34" charset="0"/>
                <a:cs typeface="Arial" pitchFamily="34" charset="0"/>
              </a:rPr>
              <a:t>Zarzis</a:t>
            </a:r>
            <a:endParaRPr lang="fr-FR" sz="2000" dirty="0" smtClean="0">
              <a:latin typeface="Arial" pitchFamily="34" charset="0"/>
              <a:cs typeface="Arial" pitchFamily="34" charset="0"/>
            </a:endParaRPr>
          </a:p>
          <a:p>
            <a:endParaRPr lang="fr-FR"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5616" y="601524"/>
            <a:ext cx="7056784" cy="523220"/>
          </a:xfrm>
          <a:prstGeom prst="rect">
            <a:avLst/>
          </a:prstGeom>
          <a:noFill/>
        </p:spPr>
        <p:txBody>
          <a:bodyPr wrap="square" rtlCol="0">
            <a:spAutoFit/>
          </a:bodyPr>
          <a:lstStyle/>
          <a:p>
            <a:pPr algn="ctr"/>
            <a:r>
              <a:rPr lang="fr-FR" sz="2800" dirty="0" smtClean="0">
                <a:latin typeface="Arial" pitchFamily="34" charset="0"/>
                <a:cs typeface="Arial" pitchFamily="34" charset="0"/>
              </a:rPr>
              <a:t>PRESTATIONS OPTIONELLES</a:t>
            </a:r>
            <a:endParaRPr lang="fr-FR" sz="2800" dirty="0">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6" name="Rectangle 2"/>
          <p:cNvSpPr>
            <a:spLocks noChangeArrowheads="1"/>
          </p:cNvSpPr>
          <p:nvPr/>
        </p:nvSpPr>
        <p:spPr bwMode="auto">
          <a:xfrm>
            <a:off x="2700338" y="115888"/>
            <a:ext cx="5976937" cy="836612"/>
          </a:xfrm>
          <a:prstGeom prst="rect">
            <a:avLst/>
          </a:prstGeom>
          <a:noFill/>
          <a:ln w="9525">
            <a:noFill/>
            <a:miter lim="800000"/>
            <a:headEnd/>
            <a:tailEnd/>
          </a:ln>
        </p:spPr>
        <p:txBody>
          <a:bodyPr/>
          <a:lstStyle/>
          <a:p>
            <a:pPr marL="342900" indent="-342900">
              <a:spcBef>
                <a:spcPct val="20000"/>
              </a:spcBef>
            </a:pPr>
            <a:r>
              <a:rPr lang="fr-FR" sz="3000" i="1" dirty="0">
                <a:latin typeface="Maiandra GD" pitchFamily="34" charset="0"/>
              </a:rPr>
              <a:t>Découverte de Tozeur en calèche</a:t>
            </a:r>
          </a:p>
        </p:txBody>
      </p:sp>
      <p:pic>
        <p:nvPicPr>
          <p:cNvPr id="117768" name="Picture 8" descr="P100003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908050"/>
            <a:ext cx="4487863" cy="3365500"/>
          </a:xfrm>
          <a:prstGeom prst="rect">
            <a:avLst/>
          </a:prstGeom>
          <a:noFill/>
        </p:spPr>
      </p:pic>
      <p:pic>
        <p:nvPicPr>
          <p:cNvPr id="117769" name="Picture 9" descr="P101016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068638"/>
            <a:ext cx="4635500" cy="3476625"/>
          </a:xfrm>
          <a:prstGeom prst="rect">
            <a:avLst/>
          </a:prstGeom>
          <a:noFill/>
        </p:spPr>
      </p:pic>
      <p:sp>
        <p:nvSpPr>
          <p:cNvPr id="117770" name="Text Box 1028"/>
          <p:cNvSpPr txBox="1">
            <a:spLocks noChangeArrowheads="1"/>
          </p:cNvSpPr>
          <p:nvPr/>
        </p:nvSpPr>
        <p:spPr bwMode="auto">
          <a:xfrm>
            <a:off x="1908175" y="1557338"/>
            <a:ext cx="5184775" cy="396875"/>
          </a:xfrm>
          <a:prstGeom prst="rect">
            <a:avLst/>
          </a:prstGeom>
          <a:noFill/>
          <a:ln w="9525">
            <a:noFill/>
            <a:miter lim="800000"/>
            <a:headEnd/>
            <a:tailEnd/>
          </a:ln>
        </p:spPr>
        <p:txBody>
          <a:bodyPr>
            <a:spAutoFit/>
          </a:bodyPr>
          <a:lstStyle/>
          <a:p>
            <a:r>
              <a:rPr lang="fr-FR" sz="2000" dirty="0" smtClean="0">
                <a:latin typeface="Maiandra GD" pitchFamily="34" charset="0"/>
              </a:rPr>
              <a:t>Briqueterie</a:t>
            </a:r>
            <a:endParaRPr lang="fr-FR" sz="2000" i="1" dirty="0"/>
          </a:p>
        </p:txBody>
      </p:sp>
      <p:sp>
        <p:nvSpPr>
          <p:cNvPr id="117771" name="Text Box 1028"/>
          <p:cNvSpPr txBox="1">
            <a:spLocks noChangeArrowheads="1"/>
          </p:cNvSpPr>
          <p:nvPr/>
        </p:nvSpPr>
        <p:spPr bwMode="auto">
          <a:xfrm>
            <a:off x="5003800" y="4868863"/>
            <a:ext cx="5184775" cy="396875"/>
          </a:xfrm>
          <a:prstGeom prst="rect">
            <a:avLst/>
          </a:prstGeom>
          <a:noFill/>
          <a:ln w="9525">
            <a:noFill/>
            <a:miter lim="800000"/>
            <a:headEnd/>
            <a:tailEnd/>
          </a:ln>
        </p:spPr>
        <p:txBody>
          <a:bodyPr>
            <a:spAutoFit/>
          </a:bodyPr>
          <a:lstStyle/>
          <a:p>
            <a:r>
              <a:rPr lang="fr-FR" sz="2000" dirty="0">
                <a:latin typeface="Maiandra GD" pitchFamily="34" charset="0"/>
              </a:rPr>
              <a:t>Palmeraie</a:t>
            </a:r>
            <a:endParaRPr lang="fr-FR" sz="2000" i="1" dirty="0"/>
          </a:p>
        </p:txBody>
      </p:sp>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277813" y="206375"/>
            <a:ext cx="8532812" cy="479425"/>
          </a:xfrm>
          <a:prstGeom prst="rect">
            <a:avLst/>
          </a:prstGeom>
          <a:noFill/>
          <a:ln w="9525">
            <a:noFill/>
            <a:miter lim="800000"/>
            <a:headEnd/>
            <a:tailEnd/>
          </a:ln>
        </p:spPr>
        <p:txBody>
          <a:bodyPr/>
          <a:lstStyle/>
          <a:p>
            <a:pPr marL="342900" indent="-342900" algn="ctr" defTabSz="914400">
              <a:spcBef>
                <a:spcPct val="20000"/>
              </a:spcBef>
            </a:pPr>
            <a:r>
              <a:rPr lang="fr-FR" sz="2800" dirty="0">
                <a:latin typeface="Arial" pitchFamily="34" charset="0"/>
                <a:cs typeface="Arial" pitchFamily="34" charset="0"/>
              </a:rPr>
              <a:t>Découverte de Tozeur en calèche</a:t>
            </a:r>
          </a:p>
        </p:txBody>
      </p:sp>
      <p:pic>
        <p:nvPicPr>
          <p:cNvPr id="39939" name="Picture 6" descr="4372M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888" y="3861048"/>
            <a:ext cx="4435152" cy="2754065"/>
          </a:xfrm>
          <a:prstGeom prst="rect">
            <a:avLst/>
          </a:prstGeom>
          <a:noFill/>
          <a:ln w="9525">
            <a:noFill/>
            <a:miter lim="800000"/>
            <a:headEnd/>
            <a:tailEnd/>
          </a:ln>
        </p:spPr>
      </p:pic>
      <p:pic>
        <p:nvPicPr>
          <p:cNvPr id="39940" name="Picture 8" descr="1647M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149685"/>
            <a:ext cx="2779712" cy="2555875"/>
          </a:xfrm>
          <a:prstGeom prst="rect">
            <a:avLst/>
          </a:prstGeom>
          <a:noFill/>
          <a:ln w="9525">
            <a:noFill/>
            <a:miter lim="800000"/>
            <a:headEnd/>
            <a:tailEnd/>
          </a:ln>
        </p:spPr>
      </p:pic>
      <p:pic>
        <p:nvPicPr>
          <p:cNvPr id="39941" name="Picture 8" descr="IMG_4308B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7284" y="1050467"/>
            <a:ext cx="3536950" cy="5310187"/>
          </a:xfrm>
          <a:prstGeom prst="rect">
            <a:avLst/>
          </a:prstGeom>
          <a:noFill/>
          <a:ln w="9525">
            <a:noFill/>
            <a:miter lim="800000"/>
            <a:headEnd/>
            <a:tailEnd/>
          </a:ln>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0227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Image 10" descr="barque-pla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73238"/>
            <a:ext cx="3163888" cy="2109787"/>
          </a:xfrm>
          <a:prstGeom prst="rect">
            <a:avLst/>
          </a:prstGeom>
          <a:noFill/>
          <a:ln w="9525">
            <a:noFill/>
            <a:miter lim="800000"/>
            <a:headEnd/>
            <a:tailEnd/>
          </a:ln>
        </p:spPr>
      </p:pic>
      <p:pic>
        <p:nvPicPr>
          <p:cNvPr id="19458" name="Image 8" descr="carte-jerba 2.ep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1770063"/>
            <a:ext cx="5827712" cy="5087937"/>
          </a:xfrm>
          <a:prstGeom prst="rect">
            <a:avLst/>
          </a:prstGeom>
          <a:noFill/>
          <a:ln w="9525">
            <a:noFill/>
            <a:miter lim="800000"/>
            <a:headEnd/>
            <a:tailEnd/>
          </a:ln>
        </p:spPr>
      </p:pic>
      <p:sp>
        <p:nvSpPr>
          <p:cNvPr id="19459" name="ZoneTexte 6"/>
          <p:cNvSpPr txBox="1">
            <a:spLocks noChangeArrowheads="1"/>
          </p:cNvSpPr>
          <p:nvPr/>
        </p:nvSpPr>
        <p:spPr bwMode="auto">
          <a:xfrm>
            <a:off x="250825" y="101600"/>
            <a:ext cx="7620000" cy="1311275"/>
          </a:xfrm>
          <a:prstGeom prst="rect">
            <a:avLst/>
          </a:prstGeom>
          <a:noFill/>
          <a:ln w="9525">
            <a:noFill/>
            <a:miter lim="800000"/>
            <a:headEnd/>
            <a:tailEnd/>
          </a:ln>
        </p:spPr>
        <p:txBody>
          <a:bodyPr>
            <a:spAutoFit/>
          </a:bodyPr>
          <a:lstStyle/>
          <a:p>
            <a:pPr defTabSz="457200"/>
            <a:r>
              <a:rPr lang="fr-FR" sz="4000">
                <a:ea typeface="ＭＳ Ｐゴシック" pitchFamily="34" charset="-128"/>
              </a:rPr>
              <a:t>L</a:t>
            </a:r>
            <a:r>
              <a:rPr lang="fr-FR" sz="4000">
                <a:latin typeface="Pristina" pitchFamily="66" charset="0"/>
                <a:ea typeface="ＭＳ Ｐゴシック" pitchFamily="34" charset="-128"/>
              </a:rPr>
              <a:t>’</a:t>
            </a:r>
            <a:r>
              <a:rPr lang="fr-FR" sz="4000">
                <a:ea typeface="ＭＳ Ｐゴシック" pitchFamily="34" charset="-128"/>
              </a:rPr>
              <a:t>Ile</a:t>
            </a:r>
          </a:p>
          <a:p>
            <a:pPr defTabSz="457200"/>
            <a:r>
              <a:rPr lang="fr-FR" sz="4000">
                <a:ea typeface="ＭＳ Ｐゴシック" pitchFamily="34" charset="-128"/>
              </a:rPr>
              <a:t>des Lotophages</a:t>
            </a:r>
          </a:p>
        </p:txBody>
      </p:sp>
      <p:pic>
        <p:nvPicPr>
          <p:cNvPr id="19460" name="Image 3" descr="LOGO CJ ENTIER2 BLC.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188" y="0"/>
            <a:ext cx="1781175" cy="1736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a:spLocks noChangeArrowheads="1"/>
          </p:cNvSpPr>
          <p:nvPr/>
        </p:nvSpPr>
        <p:spPr bwMode="auto">
          <a:xfrm>
            <a:off x="1476375" y="692150"/>
            <a:ext cx="6408738" cy="4681538"/>
          </a:xfrm>
          <a:prstGeom prst="rect">
            <a:avLst/>
          </a:prstGeom>
          <a:noFill/>
          <a:ln w="9525">
            <a:noFill/>
            <a:miter lim="800000"/>
            <a:headEnd/>
            <a:tailEnd/>
          </a:ln>
        </p:spPr>
        <p:txBody>
          <a:bodyPr/>
          <a:lstStyle/>
          <a:p>
            <a:pPr marL="342900" indent="-342900" algn="ctr">
              <a:spcBef>
                <a:spcPct val="20000"/>
              </a:spcBef>
            </a:pPr>
            <a:endParaRPr lang="fr-FR" sz="3400" i="1">
              <a:solidFill>
                <a:srgbClr val="663300"/>
              </a:solidFill>
            </a:endParaRPr>
          </a:p>
        </p:txBody>
      </p:sp>
      <p:pic>
        <p:nvPicPr>
          <p:cNvPr id="48130" name="Picture 8" descr="Tozeu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9125" y="1844675"/>
            <a:ext cx="19940588" cy="1936750"/>
          </a:xfrm>
          <a:prstGeom prst="rect">
            <a:avLst/>
          </a:prstGeom>
          <a:noFill/>
          <a:ln w="9525">
            <a:noFill/>
            <a:miter lim="800000"/>
            <a:headEnd/>
            <a:tailEnd/>
          </a:ln>
        </p:spPr>
      </p:pic>
      <p:sp>
        <p:nvSpPr>
          <p:cNvPr id="48131" name="Text Box 6"/>
          <p:cNvSpPr txBox="1">
            <a:spLocks noChangeArrowheads="1"/>
          </p:cNvSpPr>
          <p:nvPr/>
        </p:nvSpPr>
        <p:spPr bwMode="auto">
          <a:xfrm>
            <a:off x="575469" y="3933825"/>
            <a:ext cx="7993062" cy="2492990"/>
          </a:xfrm>
          <a:prstGeom prst="rect">
            <a:avLst/>
          </a:prstGeom>
          <a:noFill/>
          <a:ln w="9525">
            <a:noFill/>
            <a:miter lim="800000"/>
            <a:headEnd/>
            <a:tailEnd/>
          </a:ln>
        </p:spPr>
        <p:txBody>
          <a:bodyPr>
            <a:spAutoFit/>
          </a:bodyPr>
          <a:lstStyle/>
          <a:p>
            <a:pPr algn="ctr">
              <a:spcBef>
                <a:spcPct val="50000"/>
              </a:spcBef>
            </a:pPr>
            <a:r>
              <a:rPr lang="fr-FR" sz="3000" dirty="0">
                <a:latin typeface="Pristina" pitchFamily="66" charset="0"/>
              </a:rPr>
              <a:t>01 49 650 650</a:t>
            </a:r>
          </a:p>
          <a:p>
            <a:pPr algn="ctr">
              <a:spcBef>
                <a:spcPct val="50000"/>
              </a:spcBef>
            </a:pPr>
            <a:r>
              <a:rPr lang="fr-FR" sz="2000" dirty="0">
                <a:solidFill>
                  <a:srgbClr val="663300"/>
                </a:solidFill>
                <a:hlinkClick r:id="rId3"/>
              </a:rPr>
              <a:t>cesar@croisierejaune.com</a:t>
            </a:r>
            <a:endParaRPr lang="fr-FR" sz="2000" dirty="0">
              <a:solidFill>
                <a:schemeClr val="tx2"/>
              </a:solidFill>
            </a:endParaRPr>
          </a:p>
          <a:p>
            <a:pPr algn="ctr">
              <a:spcBef>
                <a:spcPct val="50000"/>
              </a:spcBef>
            </a:pPr>
            <a:r>
              <a:rPr lang="fr-FR" sz="2400" dirty="0" smtClean="0">
                <a:solidFill>
                  <a:schemeClr val="tx2"/>
                </a:solidFill>
                <a:latin typeface="Arial" pitchFamily="34" charset="0"/>
                <a:cs typeface="Arial" pitchFamily="34" charset="0"/>
              </a:rPr>
              <a:t>TOTAL PRIX PACKAGE BASE 30 PAX: </a:t>
            </a:r>
            <a:r>
              <a:rPr lang="fr-FR" sz="2400" dirty="0" smtClean="0">
                <a:solidFill>
                  <a:schemeClr val="tx2"/>
                </a:solidFill>
                <a:latin typeface="Arial" pitchFamily="34" charset="0"/>
                <a:cs typeface="Arial" pitchFamily="34" charset="0"/>
              </a:rPr>
              <a:t>876€33 </a:t>
            </a:r>
            <a:r>
              <a:rPr lang="fr-FR" sz="2400" dirty="0" smtClean="0">
                <a:solidFill>
                  <a:schemeClr val="tx2"/>
                </a:solidFill>
                <a:latin typeface="Arial" pitchFamily="34" charset="0"/>
                <a:cs typeface="Arial" pitchFamily="34" charset="0"/>
              </a:rPr>
              <a:t>par pax</a:t>
            </a:r>
            <a:endParaRPr lang="fr-FR" sz="2400" dirty="0">
              <a:solidFill>
                <a:schemeClr val="tx2"/>
              </a:solidFill>
              <a:latin typeface="Arial" pitchFamily="34" charset="0"/>
              <a:cs typeface="Arial" pitchFamily="34" charset="0"/>
            </a:endParaRPr>
          </a:p>
          <a:p>
            <a:pPr algn="ctr">
              <a:spcBef>
                <a:spcPct val="50000"/>
              </a:spcBef>
            </a:pPr>
            <a:r>
              <a:rPr lang="fr-FR" sz="2000" dirty="0">
                <a:solidFill>
                  <a:srgbClr val="663300"/>
                </a:solidFill>
                <a:hlinkClick r:id="rId4"/>
              </a:rPr>
              <a:t>www.croisierejaune.com</a:t>
            </a:r>
            <a:endParaRPr lang="fr-FR" sz="2000" dirty="0">
              <a:solidFill>
                <a:srgbClr val="663300"/>
              </a:solidFill>
            </a:endParaRPr>
          </a:p>
          <a:p>
            <a:pPr algn="ctr">
              <a:spcBef>
                <a:spcPct val="50000"/>
              </a:spcBef>
            </a:pPr>
            <a:endParaRPr lang="fr-FR" sz="2000" dirty="0">
              <a:solidFill>
                <a:srgbClr val="663300"/>
              </a:solidFill>
            </a:endParaRPr>
          </a:p>
        </p:txBody>
      </p:sp>
      <p:sp>
        <p:nvSpPr>
          <p:cNvPr id="48132" name="Rectangle 7"/>
          <p:cNvSpPr>
            <a:spLocks noChangeArrowheads="1"/>
          </p:cNvSpPr>
          <p:nvPr/>
        </p:nvSpPr>
        <p:spPr bwMode="auto">
          <a:xfrm>
            <a:off x="0" y="404813"/>
            <a:ext cx="9144000" cy="1143000"/>
          </a:xfrm>
          <a:prstGeom prst="rect">
            <a:avLst/>
          </a:prstGeom>
          <a:noFill/>
          <a:ln w="9525">
            <a:noFill/>
            <a:miter lim="800000"/>
            <a:headEnd/>
            <a:tailEnd/>
          </a:ln>
        </p:spPr>
        <p:txBody>
          <a:bodyPr anchor="ctr"/>
          <a:lstStyle/>
          <a:p>
            <a:pPr algn="ctr" eaLnBrk="0" hangingPunct="0"/>
            <a:r>
              <a:rPr lang="fr-FR" sz="3400" b="1" i="1" dirty="0">
                <a:latin typeface="Arial" pitchFamily="34" charset="0"/>
              </a:rPr>
              <a:t>Contact</a:t>
            </a:r>
            <a:endParaRPr lang="fr-FR" sz="3400" i="1" dirty="0">
              <a:latin typeface="Arial" pitchFamily="34" charset="0"/>
            </a:endParaRPr>
          </a:p>
        </p:txBody>
      </p:sp>
      <p:pic>
        <p:nvPicPr>
          <p:cNvPr id="48133" name="Image 3" descr="LOGO CJ ENTIER2 BLC.eps"/>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619250" cy="1579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age 10" descr="musique-plag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6250"/>
            <a:ext cx="1643063" cy="2133600"/>
          </a:xfrm>
          <a:prstGeom prst="rect">
            <a:avLst/>
          </a:prstGeom>
          <a:noFill/>
          <a:ln w="9525">
            <a:noFill/>
            <a:miter lim="800000"/>
            <a:headEnd/>
            <a:tailEnd/>
          </a:ln>
        </p:spPr>
      </p:pic>
      <p:pic>
        <p:nvPicPr>
          <p:cNvPr id="22530" name="Image 8" descr="Tozeur-palmerai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476250"/>
            <a:ext cx="2844800" cy="2133600"/>
          </a:xfrm>
          <a:prstGeom prst="rect">
            <a:avLst/>
          </a:prstGeom>
          <a:noFill/>
          <a:ln w="9525">
            <a:noFill/>
            <a:miter lim="800000"/>
            <a:headEnd/>
            <a:tailEnd/>
          </a:ln>
        </p:spPr>
      </p:pic>
      <p:sp>
        <p:nvSpPr>
          <p:cNvPr id="22531" name="Text Box 4"/>
          <p:cNvSpPr txBox="1">
            <a:spLocks noChangeArrowheads="1"/>
          </p:cNvSpPr>
          <p:nvPr/>
        </p:nvSpPr>
        <p:spPr bwMode="auto">
          <a:xfrm>
            <a:off x="1042988" y="2852738"/>
            <a:ext cx="7132637" cy="4003675"/>
          </a:xfrm>
          <a:prstGeom prst="rect">
            <a:avLst/>
          </a:prstGeom>
          <a:noFill/>
          <a:ln w="9525">
            <a:noFill/>
            <a:miter lim="800000"/>
            <a:headEnd/>
            <a:tailEnd/>
          </a:ln>
        </p:spPr>
        <p:txBody>
          <a:bodyPr>
            <a:spAutoFit/>
          </a:bodyPr>
          <a:lstStyle/>
          <a:p>
            <a:pPr defTabSz="457200"/>
            <a:r>
              <a:rPr lang="fr-FR" sz="1600" dirty="0">
                <a:latin typeface="Arial" pitchFamily="34" charset="0"/>
                <a:ea typeface="ＭＳ Ｐゴシック" pitchFamily="34" charset="-128"/>
              </a:rPr>
              <a:t>Djerba se situe dans le sud de la Tunisie, à quelque 50 km au nord de Médenine, entre les péninsules de </a:t>
            </a:r>
            <a:r>
              <a:rPr lang="fr-FR" sz="1600" dirty="0" err="1">
                <a:latin typeface="Arial" pitchFamily="34" charset="0"/>
                <a:ea typeface="ＭＳ Ｐゴシック" pitchFamily="34" charset="-128"/>
              </a:rPr>
              <a:t>Jorf</a:t>
            </a:r>
            <a:r>
              <a:rPr lang="fr-FR" sz="1600" dirty="0">
                <a:latin typeface="Arial" pitchFamily="34" charset="0"/>
                <a:ea typeface="ＭＳ Ｐゴシック" pitchFamily="34" charset="-128"/>
              </a:rPr>
              <a:t> et de </a:t>
            </a:r>
            <a:r>
              <a:rPr lang="fr-FR" sz="1600" dirty="0" err="1">
                <a:latin typeface="Arial" pitchFamily="34" charset="0"/>
                <a:ea typeface="ＭＳ Ｐゴシック" pitchFamily="34" charset="-128"/>
              </a:rPr>
              <a:t>Zarzis</a:t>
            </a:r>
            <a:r>
              <a:rPr lang="fr-FR" sz="1600" dirty="0">
                <a:latin typeface="Arial" pitchFamily="34" charset="0"/>
                <a:ea typeface="ＭＳ Ｐゴシック" pitchFamily="34" charset="-128"/>
              </a:rPr>
              <a:t>. Sa superficie est de 514 km² (soit 28 par 22 kilomètres).</a:t>
            </a:r>
          </a:p>
          <a:p>
            <a:pPr defTabSz="457200"/>
            <a:r>
              <a:rPr lang="fr-FR" sz="1600" dirty="0">
                <a:latin typeface="Arial" pitchFamily="34" charset="0"/>
                <a:ea typeface="ＭＳ Ｐゴシック" pitchFamily="34" charset="-128"/>
              </a:rPr>
              <a:t> </a:t>
            </a:r>
          </a:p>
          <a:p>
            <a:pPr defTabSz="457200"/>
            <a:r>
              <a:rPr lang="fr-FR" sz="1600" dirty="0">
                <a:latin typeface="Arial" pitchFamily="34" charset="0"/>
                <a:ea typeface="ＭＳ Ｐゴシック" pitchFamily="34" charset="-128"/>
              </a:rPr>
              <a:t>Elle est rattachée au continent depuis l'époque romaine par un viaduc qui relie son extrémité sud-est à la péninsule de </a:t>
            </a:r>
            <a:r>
              <a:rPr lang="fr-FR" sz="1600" dirty="0" err="1">
                <a:latin typeface="Arial" pitchFamily="34" charset="0"/>
                <a:ea typeface="ＭＳ Ｐゴシック" pitchFamily="34" charset="-128"/>
              </a:rPr>
              <a:t>Zarzis</a:t>
            </a:r>
            <a:r>
              <a:rPr lang="fr-FR" sz="1600" dirty="0">
                <a:latin typeface="Arial" pitchFamily="34" charset="0"/>
                <a:ea typeface="ＭＳ Ｐゴシック" pitchFamily="34" charset="-128"/>
              </a:rPr>
              <a:t>. L'altitude maximale sur l'île n'est que de 30 mètres au-dessus du niveau de la mer, ce qui la rend facile à explorer en vélo ou à moto .</a:t>
            </a:r>
          </a:p>
          <a:p>
            <a:pPr defTabSz="457200"/>
            <a:r>
              <a:rPr lang="fr-FR" sz="1600" dirty="0">
                <a:latin typeface="Arial" pitchFamily="34" charset="0"/>
                <a:ea typeface="ＭＳ Ｐゴシック" pitchFamily="34" charset="-128"/>
              </a:rPr>
              <a:t> </a:t>
            </a:r>
          </a:p>
          <a:p>
            <a:pPr defTabSz="457200"/>
            <a:r>
              <a:rPr lang="fr-FR" sz="1600" dirty="0">
                <a:latin typeface="Arial" pitchFamily="34" charset="0"/>
                <a:ea typeface="ＭＳ Ｐゴシック" pitchFamily="34" charset="-128"/>
              </a:rPr>
              <a:t>Aujourd'hui, le tourisme étend ses réseaux sur le littoral, surtout là où le sable fin et blanc des plages scintille sous le soleil radieux du Sud Tunisien, côtoyant une mer tiède et accueillante.</a:t>
            </a:r>
          </a:p>
          <a:p>
            <a:pPr defTabSz="457200"/>
            <a:r>
              <a:rPr lang="fr-FR" sz="1600" dirty="0">
                <a:latin typeface="Arial" pitchFamily="34" charset="0"/>
                <a:ea typeface="ＭＳ Ｐゴシック" pitchFamily="34" charset="-128"/>
              </a:rPr>
              <a:t> </a:t>
            </a:r>
          </a:p>
          <a:p>
            <a:pPr defTabSz="457200"/>
            <a:r>
              <a:rPr lang="fr-FR" sz="1600" dirty="0">
                <a:latin typeface="Arial" pitchFamily="34" charset="0"/>
                <a:ea typeface="ＭＳ Ｐゴシック" pitchFamily="34" charset="-128"/>
              </a:rPr>
              <a:t>L'île de Djerba "la douce" est devenue la première destination touristique du pays.</a:t>
            </a:r>
          </a:p>
          <a:p>
            <a:pPr defTabSz="457200"/>
            <a:endParaRPr lang="fr-FR" sz="1600" dirty="0">
              <a:latin typeface="Arial" pitchFamily="34" charset="0"/>
              <a:ea typeface="ＭＳ Ｐゴシック" pitchFamily="34" charset="-128"/>
            </a:endParaRPr>
          </a:p>
        </p:txBody>
      </p:sp>
      <p:sp>
        <p:nvSpPr>
          <p:cNvPr id="22532" name="ZoneTexte 6"/>
          <p:cNvSpPr txBox="1">
            <a:spLocks noChangeArrowheads="1"/>
          </p:cNvSpPr>
          <p:nvPr/>
        </p:nvSpPr>
        <p:spPr bwMode="auto">
          <a:xfrm>
            <a:off x="4932363" y="1196975"/>
            <a:ext cx="3768725" cy="1066800"/>
          </a:xfrm>
          <a:prstGeom prst="rect">
            <a:avLst/>
          </a:prstGeom>
          <a:noFill/>
          <a:ln w="9525">
            <a:noFill/>
            <a:miter lim="800000"/>
            <a:headEnd/>
            <a:tailEnd/>
          </a:ln>
        </p:spPr>
        <p:txBody>
          <a:bodyPr>
            <a:spAutoFit/>
          </a:bodyPr>
          <a:lstStyle/>
          <a:p>
            <a:pPr defTabSz="457200"/>
            <a:r>
              <a:rPr lang="fr-FR" sz="3200">
                <a:ea typeface="ＭＳ Ｐゴシック" pitchFamily="34" charset="-128"/>
              </a:rPr>
              <a:t>L’ile des Lotophages</a:t>
            </a:r>
          </a:p>
          <a:p>
            <a:pPr defTabSz="457200"/>
            <a:r>
              <a:rPr lang="fr-FR" sz="3200">
                <a:ea typeface="ＭＳ Ｐゴシック" pitchFamily="34" charset="-128"/>
              </a:rPr>
              <a:t>aux portes du rêve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7" descr="IMG_4350B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4846638"/>
            <a:ext cx="2736850" cy="1822450"/>
          </a:xfrm>
          <a:prstGeom prst="rect">
            <a:avLst/>
          </a:prstGeom>
          <a:noFill/>
          <a:ln w="9525">
            <a:noFill/>
            <a:miter lim="800000"/>
            <a:headEnd/>
            <a:tailEnd/>
          </a:ln>
        </p:spPr>
      </p:pic>
      <p:pic>
        <p:nvPicPr>
          <p:cNvPr id="24578" name="Picture 18" descr="IMG_2807B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892675"/>
            <a:ext cx="2663825" cy="1776413"/>
          </a:xfrm>
          <a:prstGeom prst="rect">
            <a:avLst/>
          </a:prstGeom>
          <a:noFill/>
          <a:ln w="9525">
            <a:noFill/>
            <a:miter lim="800000"/>
            <a:headEnd/>
            <a:tailEnd/>
          </a:ln>
        </p:spPr>
      </p:pic>
      <p:pic>
        <p:nvPicPr>
          <p:cNvPr id="24579" name="Picture 20" descr="IMG_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7763" y="4894263"/>
            <a:ext cx="2771775" cy="1847850"/>
          </a:xfrm>
          <a:prstGeom prst="rect">
            <a:avLst/>
          </a:prstGeom>
          <a:noFill/>
          <a:ln w="9525">
            <a:noFill/>
            <a:miter lim="800000"/>
            <a:headEnd/>
            <a:tailEnd/>
          </a:ln>
        </p:spPr>
      </p:pic>
      <p:pic>
        <p:nvPicPr>
          <p:cNvPr id="24580" name="Picture 8" descr="DSC_0013-l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913" y="927100"/>
            <a:ext cx="5903912" cy="3797300"/>
          </a:xfrm>
          <a:prstGeom prst="rect">
            <a:avLst/>
          </a:prstGeom>
          <a:noFill/>
          <a:ln w="9525">
            <a:noFill/>
            <a:miter lim="800000"/>
            <a:headEnd/>
            <a:tailEnd/>
          </a:ln>
        </p:spPr>
      </p:pic>
      <p:sp>
        <p:nvSpPr>
          <p:cNvPr id="24581" name="Rectangle 12"/>
          <p:cNvSpPr>
            <a:spLocks noChangeArrowheads="1"/>
          </p:cNvSpPr>
          <p:nvPr/>
        </p:nvSpPr>
        <p:spPr bwMode="auto">
          <a:xfrm>
            <a:off x="7451725" y="188913"/>
            <a:ext cx="1692275" cy="547687"/>
          </a:xfrm>
          <a:prstGeom prst="rect">
            <a:avLst/>
          </a:prstGeom>
          <a:noFill/>
          <a:ln w="9525">
            <a:noFill/>
            <a:miter lim="800000"/>
            <a:headEnd/>
            <a:tailEnd/>
          </a:ln>
        </p:spPr>
        <p:txBody>
          <a:bodyPr/>
          <a:lstStyle/>
          <a:p>
            <a:pPr marL="342900" indent="-342900" algn="ctr">
              <a:spcBef>
                <a:spcPct val="20000"/>
              </a:spcBef>
            </a:pPr>
            <a:r>
              <a:rPr lang="fr-FR" sz="2400" i="1"/>
              <a:t>Jour 1</a:t>
            </a:r>
          </a:p>
        </p:txBody>
      </p:sp>
      <p:sp>
        <p:nvSpPr>
          <p:cNvPr id="24582" name="Text Box 10"/>
          <p:cNvSpPr txBox="1">
            <a:spLocks noChangeArrowheads="1"/>
          </p:cNvSpPr>
          <p:nvPr/>
        </p:nvSpPr>
        <p:spPr bwMode="auto">
          <a:xfrm>
            <a:off x="468313" y="85725"/>
            <a:ext cx="7343775" cy="701675"/>
          </a:xfrm>
          <a:prstGeom prst="rect">
            <a:avLst/>
          </a:prstGeom>
          <a:noFill/>
          <a:ln w="9525">
            <a:noFill/>
            <a:miter lim="800000"/>
            <a:headEnd/>
            <a:tailEnd/>
          </a:ln>
        </p:spPr>
        <p:txBody>
          <a:bodyPr>
            <a:spAutoFit/>
          </a:bodyPr>
          <a:lstStyle/>
          <a:p>
            <a:pPr>
              <a:spcBef>
                <a:spcPct val="50000"/>
              </a:spcBef>
            </a:pPr>
            <a:r>
              <a:rPr lang="fr-FR" sz="2000" dirty="0">
                <a:latin typeface="Arial" pitchFamily="34" charset="0"/>
                <a:cs typeface="Arial" pitchFamily="34" charset="0"/>
              </a:rPr>
              <a:t>Accueil par notre équipe à l’aéroport de Djerba pour un transfert en direction de votre </a:t>
            </a:r>
            <a:r>
              <a:rPr lang="fr-FR" sz="2000" dirty="0" smtClean="0">
                <a:latin typeface="Arial" pitchFamily="34" charset="0"/>
                <a:cs typeface="Arial" pitchFamily="34" charset="0"/>
              </a:rPr>
              <a:t>hôtel les Dunes Djerba 3*</a:t>
            </a:r>
            <a:endParaRPr lang="fr-FR"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51520" y="2204864"/>
            <a:ext cx="5400600" cy="1477328"/>
          </a:xfrm>
          <a:prstGeom prst="rect">
            <a:avLst/>
          </a:prstGeom>
          <a:noFill/>
        </p:spPr>
        <p:txBody>
          <a:bodyPr wrap="square" rtlCol="0">
            <a:spAutoFit/>
          </a:bodyPr>
          <a:lstStyle/>
          <a:p>
            <a:r>
              <a:rPr lang="fr-FR" dirty="0">
                <a:latin typeface="Arial" pitchFamily="34" charset="0"/>
              </a:rPr>
              <a:t>L'</a:t>
            </a:r>
            <a:r>
              <a:rPr lang="fr-FR" dirty="0" err="1">
                <a:latin typeface="Arial" pitchFamily="34" charset="0"/>
              </a:rPr>
              <a:t>hotel</a:t>
            </a:r>
            <a:r>
              <a:rPr lang="fr-FR" dirty="0">
                <a:latin typeface="Arial" pitchFamily="34" charset="0"/>
              </a:rPr>
              <a:t> Djerba les Dunes est situé à 12 kilomètres de </a:t>
            </a:r>
            <a:r>
              <a:rPr lang="fr-FR" dirty="0" err="1">
                <a:latin typeface="Arial" pitchFamily="34" charset="0"/>
              </a:rPr>
              <a:t>Houmt</a:t>
            </a:r>
            <a:r>
              <a:rPr lang="fr-FR" dirty="0">
                <a:latin typeface="Arial" pitchFamily="34" charset="0"/>
              </a:rPr>
              <a:t> Souk, chef lieu de Djerba, et à 300 mètres. d’une plage de sable fin, à proximité d’un terrain de golf de 27 trous (5 kilomètres). </a:t>
            </a:r>
          </a:p>
          <a:p>
            <a:endParaRPr lang="fr-FR"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622" y="4005063"/>
            <a:ext cx="4087866"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5" y="4005064"/>
            <a:ext cx="3998913"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484784"/>
            <a:ext cx="3218630" cy="241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725" y="156047"/>
            <a:ext cx="8229600"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34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60648"/>
            <a:ext cx="8229600" cy="1143000"/>
          </a:xfrm>
        </p:spPr>
        <p:txBody>
          <a:bodyPr/>
          <a:lstStyle/>
          <a:p>
            <a:r>
              <a:rPr lang="fr-FR" b="0" dirty="0" smtClean="0">
                <a:solidFill>
                  <a:schemeClr val="tx1"/>
                </a:solidFill>
                <a:latin typeface="Arial" pitchFamily="34" charset="0"/>
              </a:rPr>
              <a:t>Hôtel les Dunes Djerba 3*</a:t>
            </a:r>
            <a:endParaRPr lang="fr-FR" b="0" dirty="0">
              <a:solidFill>
                <a:schemeClr val="tx1"/>
              </a:solidFill>
              <a:latin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844824"/>
            <a:ext cx="3118500" cy="20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899" y="4377037"/>
            <a:ext cx="3063721" cy="216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530700" y="1801554"/>
            <a:ext cx="5337443" cy="4939814"/>
          </a:xfrm>
          <a:prstGeom prst="rect">
            <a:avLst/>
          </a:prstGeom>
          <a:noFill/>
        </p:spPr>
        <p:txBody>
          <a:bodyPr wrap="square" rtlCol="0">
            <a:spAutoFit/>
          </a:bodyPr>
          <a:lstStyle/>
          <a:p>
            <a:r>
              <a:rPr lang="fr-FR" sz="1500" dirty="0">
                <a:latin typeface="Arial" pitchFamily="34" charset="0"/>
                <a:cs typeface="Arial" pitchFamily="34" charset="0"/>
              </a:rPr>
              <a:t>Un restaurant principal, un snack bar au bord de la piscine (ouvert en saison), un snack-bar restaurant à la plage (payant, ouvert en saison), un bar intérieur avec terrasse, café maure. </a:t>
            </a:r>
          </a:p>
          <a:p>
            <a:endParaRPr lang="fr-FR" sz="1500" dirty="0">
              <a:latin typeface="Arial" pitchFamily="34" charset="0"/>
              <a:cs typeface="Arial" pitchFamily="34" charset="0"/>
            </a:endParaRPr>
          </a:p>
          <a:p>
            <a:r>
              <a:rPr lang="fr-FR" sz="1500" dirty="0">
                <a:latin typeface="Arial" pitchFamily="34" charset="0"/>
                <a:cs typeface="Arial" pitchFamily="34" charset="0"/>
              </a:rPr>
              <a:t>Au restaurant central : les 3 repas principaux sont servis sous forme de buffet. Un petit déjeuner continental est assuré pour les retardataires jusqu’à 11h00. </a:t>
            </a:r>
          </a:p>
          <a:p>
            <a:endParaRPr lang="fr-FR" sz="1500" dirty="0">
              <a:latin typeface="Arial" pitchFamily="34" charset="0"/>
              <a:cs typeface="Arial" pitchFamily="34" charset="0"/>
            </a:endParaRPr>
          </a:p>
          <a:p>
            <a:r>
              <a:rPr lang="fr-FR" sz="1500" dirty="0">
                <a:latin typeface="Arial" pitchFamily="34" charset="0"/>
                <a:cs typeface="Arial" pitchFamily="34" charset="0"/>
              </a:rPr>
              <a:t>Repas dressés en buffet de cuisine locale et internationale . Une soirée tunisienne par semaine. </a:t>
            </a:r>
          </a:p>
          <a:p>
            <a:r>
              <a:rPr lang="fr-FR" sz="1500" dirty="0" smtClean="0">
                <a:latin typeface="Arial" pitchFamily="34" charset="0"/>
                <a:cs typeface="Arial" pitchFamily="34" charset="0"/>
              </a:rPr>
              <a:t>Boissons </a:t>
            </a:r>
            <a:r>
              <a:rPr lang="fr-FR" sz="1500" dirty="0">
                <a:latin typeface="Arial" pitchFamily="34" charset="0"/>
                <a:cs typeface="Arial" pitchFamily="34" charset="0"/>
              </a:rPr>
              <a:t>aux repas : thé, café, lait, eau et jus au petit déjeuner. </a:t>
            </a:r>
          </a:p>
          <a:p>
            <a:r>
              <a:rPr lang="fr-FR" sz="1500" dirty="0" smtClean="0">
                <a:latin typeface="Arial" pitchFamily="34" charset="0"/>
                <a:cs typeface="Arial" pitchFamily="34" charset="0"/>
              </a:rPr>
              <a:t>Au </a:t>
            </a:r>
            <a:r>
              <a:rPr lang="fr-FR" sz="1500" dirty="0">
                <a:latin typeface="Arial" pitchFamily="34" charset="0"/>
                <a:cs typeface="Arial" pitchFamily="34" charset="0"/>
              </a:rPr>
              <a:t>déjeuner et dîner : eau, 2 sortes de jus, sodas (coca, Fanta, limonade), bière pression, vins locaux (rouge, blanc et rosé) </a:t>
            </a:r>
          </a:p>
          <a:p>
            <a:r>
              <a:rPr lang="fr-FR" sz="1500" dirty="0" smtClean="0">
                <a:latin typeface="Arial" pitchFamily="34" charset="0"/>
                <a:cs typeface="Arial" pitchFamily="34" charset="0"/>
              </a:rPr>
              <a:t>Goûter </a:t>
            </a:r>
            <a:r>
              <a:rPr lang="fr-FR" sz="1500" dirty="0">
                <a:latin typeface="Arial" pitchFamily="34" charset="0"/>
                <a:cs typeface="Arial" pitchFamily="34" charset="0"/>
              </a:rPr>
              <a:t>de 16h00 à 17h00 : cake, gâteau, crêpes, café, thé, eau, 2 sortes de jus, sodas </a:t>
            </a:r>
          </a:p>
          <a:p>
            <a:r>
              <a:rPr lang="fr-FR" sz="1500" dirty="0" smtClean="0">
                <a:latin typeface="Arial" pitchFamily="34" charset="0"/>
                <a:cs typeface="Arial" pitchFamily="34" charset="0"/>
              </a:rPr>
              <a:t>Au </a:t>
            </a:r>
            <a:r>
              <a:rPr lang="fr-FR" sz="1500" dirty="0">
                <a:latin typeface="Arial" pitchFamily="34" charset="0"/>
                <a:cs typeface="Arial" pitchFamily="34" charset="0"/>
              </a:rPr>
              <a:t>Bar de 09h00 à 23h00 : eau, sodas, café, thé, jus de fruits, vins locaux (rouge, blanc et rosé), bière locale pression, liqueurs locales : Boukha, </a:t>
            </a:r>
            <a:r>
              <a:rPr lang="fr-FR" sz="1500" dirty="0" err="1">
                <a:latin typeface="Arial" pitchFamily="34" charset="0"/>
                <a:cs typeface="Arial" pitchFamily="34" charset="0"/>
              </a:rPr>
              <a:t>Cedratine</a:t>
            </a:r>
            <a:r>
              <a:rPr lang="fr-FR" sz="1500" dirty="0" smtClean="0">
                <a:latin typeface="Arial" pitchFamily="34" charset="0"/>
                <a:cs typeface="Arial" pitchFamily="34" charset="0"/>
              </a:rPr>
              <a:t>.</a:t>
            </a:r>
            <a:endParaRPr lang="fr-FR" sz="1500" dirty="0">
              <a:latin typeface="Arial" pitchFamily="34" charset="0"/>
              <a:cs typeface="Arial" pitchFamily="34" charset="0"/>
            </a:endParaRPr>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59"/>
            <a:ext cx="177958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1331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2724</TotalTime>
  <Words>1792</Words>
  <Application>Microsoft Office PowerPoint</Application>
  <PresentationFormat>Affichage à l'écran (4:3)</PresentationFormat>
  <Paragraphs>189</Paragraphs>
  <Slides>50</Slides>
  <Notes>1</Notes>
  <HiddenSlides>0</HiddenSlides>
  <MMClips>0</MMClips>
  <ScaleCrop>false</ScaleCrop>
  <HeadingPairs>
    <vt:vector size="4" baseType="variant">
      <vt:variant>
        <vt:lpstr>Thème</vt:lpstr>
      </vt:variant>
      <vt:variant>
        <vt:i4>1</vt:i4>
      </vt:variant>
      <vt:variant>
        <vt:lpstr>Titres des diapositives</vt:lpstr>
      </vt:variant>
      <vt:variant>
        <vt:i4>50</vt:i4>
      </vt:variant>
    </vt:vector>
  </HeadingPairs>
  <TitlesOfParts>
    <vt:vector size="51" baseType="lpstr">
      <vt:lpstr>Apex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Hôtel les Dunes Djerba 3*</vt:lpstr>
      <vt:lpstr>Hôtel les Dunes Djerba 3*</vt:lpstr>
      <vt:lpstr>Hôtel les Dunes Djerba 3*</vt:lpstr>
      <vt:lpstr>Présentation PowerPoint</vt:lpstr>
      <vt:lpstr>Tour de l’île</vt:lpstr>
      <vt:lpstr>Présentation PowerPoint</vt:lpstr>
      <vt:lpstr>Visite du souk de Houmt souk</vt:lpstr>
      <vt:lpstr>Visite du souk de Houmt souk</vt:lpstr>
      <vt:lpstr>Jour 3</vt:lpstr>
      <vt:lpstr>Présentation PowerPoint</vt:lpstr>
      <vt:lpstr>Présentation PowerPoint</vt:lpstr>
      <vt:lpstr>Présentation PowerPoint</vt:lpstr>
      <vt:lpstr>Présentation PowerPoint</vt:lpstr>
      <vt:lpstr>Jour 4</vt:lpstr>
      <vt:lpstr>Jour 4</vt:lpstr>
      <vt:lpstr>Jour 4</vt:lpstr>
      <vt:lpstr>Présentation PowerPoint</vt:lpstr>
      <vt:lpstr>Présentation PowerPoint</vt:lpstr>
      <vt:lpstr>Présentation PowerPoint</vt:lpstr>
      <vt:lpstr> Hôtel El Mouradi 4*</vt:lpstr>
      <vt:lpstr> Hôtel El Mouradi 4*</vt:lpstr>
      <vt:lpstr>Jour 5  </vt:lpstr>
      <vt:lpstr>Jour 5</vt:lpstr>
      <vt:lpstr>Jour 5  </vt:lpstr>
      <vt:lpstr>Jour 5  </vt:lpstr>
      <vt:lpstr>Présentation PowerPoint</vt:lpstr>
      <vt:lpstr>Présentation PowerPoint</vt:lpstr>
      <vt:lpstr>Dar Houidi</vt:lpstr>
      <vt:lpstr>Dar Houidi</vt:lpstr>
      <vt:lpstr>Présentation PowerPoint</vt:lpstr>
      <vt:lpstr>Jour 6: Nefta </vt:lpstr>
      <vt:lpstr>Présentation PowerPoint</vt:lpstr>
      <vt:lpstr>Présentation PowerPoint</vt:lpstr>
      <vt:lpstr>Présentation PowerPoint</vt:lpstr>
      <vt:lpstr>Présentation PowerPoint</vt:lpstr>
      <vt:lpstr>Présentation PowerPoint</vt:lpstr>
      <vt:lpstr>Arret à Gabes</vt:lpstr>
      <vt:lpstr>Jour 8  </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camille</dc:creator>
  <cp:lastModifiedBy>Valued Acer Customer</cp:lastModifiedBy>
  <cp:revision>184</cp:revision>
  <dcterms:created xsi:type="dcterms:W3CDTF">2010-01-11T15:17:50Z</dcterms:created>
  <dcterms:modified xsi:type="dcterms:W3CDTF">2012-06-08T16:53:43Z</dcterms:modified>
</cp:coreProperties>
</file>