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757" r:id="rId2"/>
    <p:sldId id="888" r:id="rId3"/>
    <p:sldId id="893" r:id="rId4"/>
    <p:sldId id="894" r:id="rId5"/>
    <p:sldId id="798" r:id="rId6"/>
    <p:sldId id="807" r:id="rId7"/>
    <p:sldId id="851" r:id="rId8"/>
    <p:sldId id="896" r:id="rId9"/>
    <p:sldId id="854" r:id="rId10"/>
    <p:sldId id="895" r:id="rId11"/>
    <p:sldId id="826" r:id="rId12"/>
    <p:sldId id="863" r:id="rId13"/>
    <p:sldId id="864" r:id="rId14"/>
    <p:sldId id="868" r:id="rId15"/>
    <p:sldId id="890" r:id="rId16"/>
    <p:sldId id="840" r:id="rId17"/>
    <p:sldId id="841" r:id="rId18"/>
    <p:sldId id="848" r:id="rId19"/>
    <p:sldId id="842" r:id="rId20"/>
    <p:sldId id="876" r:id="rId21"/>
    <p:sldId id="843" r:id="rId22"/>
    <p:sldId id="844" r:id="rId23"/>
    <p:sldId id="845" r:id="rId24"/>
    <p:sldId id="846" r:id="rId25"/>
    <p:sldId id="847" r:id="rId26"/>
    <p:sldId id="887" r:id="rId27"/>
    <p:sldId id="874" r:id="rId28"/>
    <p:sldId id="875" r:id="rId29"/>
    <p:sldId id="833" r:id="rId30"/>
    <p:sldId id="892" r:id="rId31"/>
    <p:sldId id="877" r:id="rId32"/>
    <p:sldId id="834" r:id="rId33"/>
    <p:sldId id="885" r:id="rId34"/>
    <p:sldId id="886" r:id="rId35"/>
    <p:sldId id="883" r:id="rId36"/>
    <p:sldId id="884" r:id="rId37"/>
    <p:sldId id="869" r:id="rId38"/>
    <p:sldId id="855" r:id="rId39"/>
    <p:sldId id="856" r:id="rId40"/>
    <p:sldId id="857" r:id="rId41"/>
    <p:sldId id="859" r:id="rId42"/>
    <p:sldId id="860" r:id="rId43"/>
    <p:sldId id="866" r:id="rId44"/>
    <p:sldId id="867" r:id="rId45"/>
    <p:sldId id="882" r:id="rId46"/>
    <p:sldId id="873" r:id="rId47"/>
    <p:sldId id="871" r:id="rId48"/>
  </p:sldIdLst>
  <p:sldSz cx="9144000" cy="6858000" type="screen4x3"/>
  <p:notesSz cx="7099300" cy="10234613"/>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602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24" autoAdjust="0"/>
    <p:restoredTop sz="98208" autoAdjust="0"/>
  </p:normalViewPr>
  <p:slideViewPr>
    <p:cSldViewPr showGuides="1">
      <p:cViewPr>
        <p:scale>
          <a:sx n="57" d="100"/>
          <a:sy n="57" d="100"/>
        </p:scale>
        <p:origin x="-1746" y="-432"/>
      </p:cViewPr>
      <p:guideLst>
        <p:guide orient="horz" pos="2160"/>
        <p:guide pos="2881"/>
      </p:guideLst>
    </p:cSldViewPr>
  </p:slideViewPr>
  <p:notesTextViewPr>
    <p:cViewPr>
      <p:scale>
        <a:sx n="100" d="100"/>
        <a:sy n="100" d="100"/>
      </p:scale>
      <p:origin x="0" y="0"/>
    </p:cViewPr>
  </p:notesTextViewPr>
  <p:sorterViewPr>
    <p:cViewPr>
      <p:scale>
        <a:sx n="200" d="100"/>
        <a:sy n="200" d="100"/>
      </p:scale>
      <p:origin x="0" y="21438"/>
    </p:cViewPr>
  </p:sorterViewPr>
  <p:notesViewPr>
    <p:cSldViewPr showGuides="1">
      <p:cViewPr varScale="1">
        <p:scale>
          <a:sx n="52" d="100"/>
          <a:sy n="52" d="100"/>
        </p:scale>
        <p:origin x="-2640" y="-102"/>
      </p:cViewPr>
      <p:guideLst>
        <p:guide orient="horz" pos="3223"/>
        <p:guide pos="223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style val="34"/>
  <c:chart>
    <c:autoTitleDeleted val="1"/>
    <c:view3D>
      <c:rotX val="30"/>
      <c:perspective val="30"/>
    </c:view3D>
    <c:plotArea>
      <c:layout>
        <c:manualLayout>
          <c:layoutTarget val="inner"/>
          <c:xMode val="edge"/>
          <c:yMode val="edge"/>
          <c:x val="1.0909278935088381E-2"/>
          <c:y val="5.9604252551140935E-2"/>
          <c:w val="0.66722405811651475"/>
          <c:h val="0.89237385769517252"/>
        </c:manualLayout>
      </c:layout>
      <c:pie3DChart>
        <c:varyColors val="1"/>
        <c:ser>
          <c:idx val="0"/>
          <c:order val="0"/>
          <c:tx>
            <c:strRef>
              <c:f>Feuil1!$B$1</c:f>
              <c:strCache>
                <c:ptCount val="1"/>
                <c:pt idx="0">
                  <c:v>Ventes</c:v>
                </c:pt>
              </c:strCache>
            </c:strRef>
          </c:tx>
          <c:spPr>
            <a:effectLst>
              <a:outerShdw blurRad="203200" dist="292100" dir="6900000" sx="154000" sy="154000" algn="tl" rotWithShape="0">
                <a:prstClr val="black">
                  <a:alpha val="36000"/>
                </a:prstClr>
              </a:outerShdw>
            </a:effectLst>
            <a:scene3d>
              <a:camera prst="orthographicFront"/>
              <a:lightRig rig="threePt" dir="t"/>
            </a:scene3d>
            <a:sp3d prstMaterial="plastic">
              <a:bevelT w="254000" h="254000"/>
              <a:bevelB w="254000" h="254000"/>
              <a:contourClr>
                <a:srgbClr val="000000"/>
              </a:contourClr>
            </a:sp3d>
          </c:spPr>
          <c:explosion val="25"/>
          <c:dPt>
            <c:idx val="1"/>
            <c:explosion val="44"/>
          </c:dPt>
          <c:dPt>
            <c:idx val="2"/>
            <c:explosion val="11"/>
          </c:dPt>
          <c:dLbls>
            <c:dLbl>
              <c:idx val="0"/>
              <c:layout>
                <c:manualLayout>
                  <c:x val="-0.10820325519386736"/>
                  <c:y val="-0.17283735284642357"/>
                </c:manualLayout>
              </c:layout>
              <c:showPercent val="1"/>
            </c:dLbl>
            <c:dLbl>
              <c:idx val="1"/>
              <c:layout>
                <c:manualLayout>
                  <c:x val="9.5837975189301487E-3"/>
                  <c:y val="-1.9332057905430049E-3"/>
                </c:manualLayout>
              </c:layout>
              <c:showPercent val="1"/>
            </c:dLbl>
            <c:dLbl>
              <c:idx val="5"/>
              <c:layout>
                <c:manualLayout>
                  <c:x val="-2.4729668161233882E-4"/>
                  <c:y val="-0.10336164400239962"/>
                </c:manualLayout>
              </c:layout>
              <c:showPercent val="1"/>
            </c:dLbl>
            <c:dLbl>
              <c:idx val="6"/>
              <c:layout>
                <c:manualLayout>
                  <c:x val="7.0182696316107929E-3"/>
                  <c:y val="-2.8689375849724936E-2"/>
                </c:manualLayout>
              </c:layout>
              <c:showPercent val="1"/>
            </c:dLbl>
            <c:dLbl>
              <c:idx val="7"/>
              <c:layout>
                <c:manualLayout>
                  <c:x val="1.1814755037411804E-2"/>
                  <c:y val="-3.3689171790380252E-3"/>
                </c:manualLayout>
              </c:layout>
              <c:showPercent val="1"/>
            </c:dLbl>
            <c:showPercent val="1"/>
            <c:showLeaderLines val="1"/>
          </c:dLbls>
          <c:cat>
            <c:strRef>
              <c:f>Feuil1!$A$2:$A$9</c:f>
              <c:strCache>
                <c:ptCount val="8"/>
                <c:pt idx="0">
                  <c:v>Dépréciation (VR)</c:v>
                </c:pt>
                <c:pt idx="1">
                  <c:v>Assurance</c:v>
                </c:pt>
                <c:pt idx="2">
                  <c:v>Taxe (dont TVS)</c:v>
                </c:pt>
                <c:pt idx="3">
                  <c:v>Frais administratifs</c:v>
                </c:pt>
                <c:pt idx="4">
                  <c:v>Pneus</c:v>
                </c:pt>
                <c:pt idx="5">
                  <c:v>Frais financiers</c:v>
                </c:pt>
                <c:pt idx="6">
                  <c:v>Consommation (Pre CO2)</c:v>
                </c:pt>
                <c:pt idx="7">
                  <c:v>Entretien Réparation</c:v>
                </c:pt>
              </c:strCache>
            </c:strRef>
          </c:cat>
          <c:val>
            <c:numRef>
              <c:f>Feuil1!$B$2:$B$9</c:f>
              <c:numCache>
                <c:formatCode>General</c:formatCode>
                <c:ptCount val="8"/>
                <c:pt idx="0">
                  <c:v>47</c:v>
                </c:pt>
                <c:pt idx="1">
                  <c:v>12</c:v>
                </c:pt>
                <c:pt idx="2">
                  <c:v>5</c:v>
                </c:pt>
                <c:pt idx="3">
                  <c:v>1</c:v>
                </c:pt>
                <c:pt idx="4">
                  <c:v>5</c:v>
                </c:pt>
                <c:pt idx="5">
                  <c:v>8</c:v>
                </c:pt>
                <c:pt idx="6">
                  <c:v>14</c:v>
                </c:pt>
                <c:pt idx="7">
                  <c:v>8</c:v>
                </c:pt>
              </c:numCache>
            </c:numRef>
          </c:val>
        </c:ser>
        <c:dLbls>
          <c:showPercent val="1"/>
        </c:dLbls>
      </c:pie3DChart>
    </c:plotArea>
    <c:legend>
      <c:legendPos val="r"/>
      <c:layout>
        <c:manualLayout>
          <c:xMode val="edge"/>
          <c:yMode val="edge"/>
          <c:x val="0.66157177316374294"/>
          <c:y val="2.6480518944573293E-2"/>
          <c:w val="0.32871983781958847"/>
          <c:h val="0.90360487362114794"/>
        </c:manualLayout>
      </c:layout>
      <c:spPr>
        <a:noFill/>
        <a:ln>
          <a:noFill/>
        </a:ln>
        <a:effectLst/>
      </c:spPr>
    </c:legend>
    <c:plotVisOnly val="1"/>
    <c:dispBlanksAs val="zero"/>
  </c:chart>
  <c:spPr>
    <a:noFill/>
    <a:ln>
      <a:noFill/>
    </a:ln>
  </c:spPr>
  <c:txPr>
    <a:bodyPr/>
    <a:lstStyle/>
    <a:p>
      <a:pPr>
        <a:defRPr sz="1800"/>
      </a:pPr>
      <a:endParaRPr lang="fr-FR"/>
    </a:p>
  </c:txPr>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7137" cy="512304"/>
          </a:xfrm>
          <a:prstGeom prst="rect">
            <a:avLst/>
          </a:prstGeom>
        </p:spPr>
        <p:txBody>
          <a:bodyPr vert="horz" lIns="95537" tIns="47768" rIns="95537" bIns="47768" rtlCol="0"/>
          <a:lstStyle>
            <a:lvl1pPr algn="l">
              <a:defRPr sz="1300">
                <a:latin typeface="Arial" charset="0"/>
                <a:cs typeface="Arial" charset="0"/>
              </a:defRPr>
            </a:lvl1pPr>
          </a:lstStyle>
          <a:p>
            <a:pPr>
              <a:defRPr/>
            </a:pPr>
            <a:endParaRPr lang="fr-FR"/>
          </a:p>
        </p:txBody>
      </p:sp>
      <p:sp>
        <p:nvSpPr>
          <p:cNvPr id="3" name="Espace réservé de la date 2"/>
          <p:cNvSpPr>
            <a:spLocks noGrp="1"/>
          </p:cNvSpPr>
          <p:nvPr>
            <p:ph type="dt" sz="quarter" idx="1"/>
          </p:nvPr>
        </p:nvSpPr>
        <p:spPr>
          <a:xfrm>
            <a:off x="4020506" y="0"/>
            <a:ext cx="3077137" cy="512304"/>
          </a:xfrm>
          <a:prstGeom prst="rect">
            <a:avLst/>
          </a:prstGeom>
        </p:spPr>
        <p:txBody>
          <a:bodyPr vert="horz" lIns="95537" tIns="47768" rIns="95537" bIns="47768" rtlCol="0"/>
          <a:lstStyle>
            <a:lvl1pPr algn="r">
              <a:defRPr sz="1300">
                <a:latin typeface="Arial" charset="0"/>
                <a:cs typeface="Arial" charset="0"/>
              </a:defRPr>
            </a:lvl1pPr>
          </a:lstStyle>
          <a:p>
            <a:pPr>
              <a:defRPr/>
            </a:pPr>
            <a:fld id="{23708EC6-E918-4FD6-AB27-6C25ACAB9C84}" type="datetimeFigureOut">
              <a:rPr lang="fr-FR"/>
              <a:pPr>
                <a:defRPr/>
              </a:pPr>
              <a:t>31/05/2012</a:t>
            </a:fld>
            <a:endParaRPr lang="fr-FR"/>
          </a:p>
        </p:txBody>
      </p:sp>
      <p:sp>
        <p:nvSpPr>
          <p:cNvPr id="4" name="Espace réservé du pied de page 3"/>
          <p:cNvSpPr>
            <a:spLocks noGrp="1"/>
          </p:cNvSpPr>
          <p:nvPr>
            <p:ph type="ftr" sz="quarter" idx="2"/>
          </p:nvPr>
        </p:nvSpPr>
        <p:spPr>
          <a:xfrm>
            <a:off x="1" y="9720674"/>
            <a:ext cx="3077137" cy="512303"/>
          </a:xfrm>
          <a:prstGeom prst="rect">
            <a:avLst/>
          </a:prstGeom>
        </p:spPr>
        <p:txBody>
          <a:bodyPr vert="horz" lIns="95537" tIns="47768" rIns="95537" bIns="47768" rtlCol="0" anchor="b"/>
          <a:lstStyle>
            <a:lvl1pPr algn="l">
              <a:defRPr sz="1300">
                <a:latin typeface="Arial" charset="0"/>
                <a:cs typeface="Arial" charset="0"/>
              </a:defRPr>
            </a:lvl1pPr>
          </a:lstStyle>
          <a:p>
            <a:pPr>
              <a:defRPr/>
            </a:pPr>
            <a:endParaRPr lang="fr-FR"/>
          </a:p>
        </p:txBody>
      </p:sp>
      <p:sp>
        <p:nvSpPr>
          <p:cNvPr id="5" name="Espace réservé du numéro de diapositive 4"/>
          <p:cNvSpPr>
            <a:spLocks noGrp="1"/>
          </p:cNvSpPr>
          <p:nvPr>
            <p:ph type="sldNum" sz="quarter" idx="3"/>
          </p:nvPr>
        </p:nvSpPr>
        <p:spPr>
          <a:xfrm>
            <a:off x="4020506" y="9720674"/>
            <a:ext cx="3077137" cy="512303"/>
          </a:xfrm>
          <a:prstGeom prst="rect">
            <a:avLst/>
          </a:prstGeom>
        </p:spPr>
        <p:txBody>
          <a:bodyPr vert="horz" lIns="95537" tIns="47768" rIns="95537" bIns="47768" rtlCol="0" anchor="b"/>
          <a:lstStyle>
            <a:lvl1pPr algn="r">
              <a:defRPr sz="1300">
                <a:latin typeface="Arial" charset="0"/>
                <a:cs typeface="Arial" charset="0"/>
              </a:defRPr>
            </a:lvl1pPr>
          </a:lstStyle>
          <a:p>
            <a:pPr>
              <a:defRPr/>
            </a:pPr>
            <a:fld id="{E706A0AF-638F-4993-823B-6DBC33CE54E7}" type="slidenum">
              <a:rPr lang="fr-FR"/>
              <a:pPr>
                <a:defRPr/>
              </a:pPr>
              <a:t>‹N°›</a:t>
            </a:fld>
            <a:endParaRPr lang="fr-FR"/>
          </a:p>
        </p:txBody>
      </p:sp>
    </p:spTree>
    <p:extLst>
      <p:ext uri="{BB962C8B-B14F-4D97-AF65-F5344CB8AC3E}">
        <p14:creationId xmlns="" xmlns:p14="http://schemas.microsoft.com/office/powerpoint/2010/main" val="1505486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7137" cy="512304"/>
          </a:xfrm>
          <a:prstGeom prst="rect">
            <a:avLst/>
          </a:prstGeom>
        </p:spPr>
        <p:txBody>
          <a:bodyPr vert="horz" lIns="95537" tIns="47768" rIns="95537" bIns="47768" rtlCol="0"/>
          <a:lstStyle>
            <a:lvl1pPr algn="l" fontAlgn="auto">
              <a:spcBef>
                <a:spcPts val="0"/>
              </a:spcBef>
              <a:spcAft>
                <a:spcPts val="0"/>
              </a:spcAft>
              <a:defRPr sz="1300">
                <a:latin typeface="+mn-lt"/>
                <a:cs typeface="+mn-cs"/>
              </a:defRPr>
            </a:lvl1pPr>
          </a:lstStyle>
          <a:p>
            <a:pPr>
              <a:defRPr/>
            </a:pPr>
            <a:endParaRPr lang="fr-FR"/>
          </a:p>
        </p:txBody>
      </p:sp>
      <p:sp>
        <p:nvSpPr>
          <p:cNvPr id="3" name="Espace réservé de la date 2"/>
          <p:cNvSpPr>
            <a:spLocks noGrp="1"/>
          </p:cNvSpPr>
          <p:nvPr>
            <p:ph type="dt" idx="1"/>
          </p:nvPr>
        </p:nvSpPr>
        <p:spPr>
          <a:xfrm>
            <a:off x="4020506" y="0"/>
            <a:ext cx="3077137" cy="512304"/>
          </a:xfrm>
          <a:prstGeom prst="rect">
            <a:avLst/>
          </a:prstGeom>
        </p:spPr>
        <p:txBody>
          <a:bodyPr vert="horz" lIns="95537" tIns="47768" rIns="95537" bIns="47768" rtlCol="0"/>
          <a:lstStyle>
            <a:lvl1pPr algn="r" fontAlgn="auto">
              <a:spcBef>
                <a:spcPts val="0"/>
              </a:spcBef>
              <a:spcAft>
                <a:spcPts val="0"/>
              </a:spcAft>
              <a:defRPr sz="1300">
                <a:latin typeface="+mn-lt"/>
                <a:cs typeface="+mn-cs"/>
              </a:defRPr>
            </a:lvl1pPr>
          </a:lstStyle>
          <a:p>
            <a:pPr>
              <a:defRPr/>
            </a:pPr>
            <a:fld id="{F3B3B3BC-D047-4F8A-9BEE-69E09E499631}" type="datetimeFigureOut">
              <a:rPr lang="fr-FR"/>
              <a:pPr>
                <a:defRPr/>
              </a:pPr>
              <a:t>31/05/2012</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5537" tIns="47768" rIns="95537" bIns="47768" rtlCol="0" anchor="ctr"/>
          <a:lstStyle/>
          <a:p>
            <a:pPr lvl="0"/>
            <a:endParaRPr lang="fr-FR" noProof="0" smtClean="0"/>
          </a:p>
        </p:txBody>
      </p:sp>
      <p:sp>
        <p:nvSpPr>
          <p:cNvPr id="5" name="Espace réservé des commentaires 4"/>
          <p:cNvSpPr>
            <a:spLocks noGrp="1"/>
          </p:cNvSpPr>
          <p:nvPr>
            <p:ph type="body" sz="quarter" idx="3"/>
          </p:nvPr>
        </p:nvSpPr>
        <p:spPr>
          <a:xfrm>
            <a:off x="709600" y="4861156"/>
            <a:ext cx="5680103" cy="4605821"/>
          </a:xfrm>
          <a:prstGeom prst="rect">
            <a:avLst/>
          </a:prstGeom>
        </p:spPr>
        <p:txBody>
          <a:bodyPr vert="horz" lIns="95537" tIns="47768" rIns="95537" bIns="47768"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1" y="9720674"/>
            <a:ext cx="3077137" cy="512303"/>
          </a:xfrm>
          <a:prstGeom prst="rect">
            <a:avLst/>
          </a:prstGeom>
        </p:spPr>
        <p:txBody>
          <a:bodyPr vert="horz" lIns="95537" tIns="47768" rIns="95537" bIns="47768" rtlCol="0" anchor="b"/>
          <a:lstStyle>
            <a:lvl1pPr algn="l" fontAlgn="auto">
              <a:spcBef>
                <a:spcPts val="0"/>
              </a:spcBef>
              <a:spcAft>
                <a:spcPts val="0"/>
              </a:spcAft>
              <a:defRPr sz="13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4020506" y="9720674"/>
            <a:ext cx="3077137" cy="512303"/>
          </a:xfrm>
          <a:prstGeom prst="rect">
            <a:avLst/>
          </a:prstGeom>
        </p:spPr>
        <p:txBody>
          <a:bodyPr vert="horz" lIns="95537" tIns="47768" rIns="95537" bIns="47768" rtlCol="0" anchor="b"/>
          <a:lstStyle>
            <a:lvl1pPr algn="r" fontAlgn="auto">
              <a:spcBef>
                <a:spcPts val="0"/>
              </a:spcBef>
              <a:spcAft>
                <a:spcPts val="0"/>
              </a:spcAft>
              <a:defRPr sz="1300">
                <a:latin typeface="+mn-lt"/>
                <a:cs typeface="+mn-cs"/>
              </a:defRPr>
            </a:lvl1pPr>
          </a:lstStyle>
          <a:p>
            <a:pPr>
              <a:defRPr/>
            </a:pPr>
            <a:fld id="{1037B141-CD41-4169-8319-B3C304E612BC}" type="slidenum">
              <a:rPr lang="fr-FR"/>
              <a:pPr>
                <a:defRPr/>
              </a:pPr>
              <a:t>‹N°›</a:t>
            </a:fld>
            <a:endParaRPr lang="fr-FR"/>
          </a:p>
        </p:txBody>
      </p:sp>
    </p:spTree>
    <p:extLst>
      <p:ext uri="{BB962C8B-B14F-4D97-AF65-F5344CB8AC3E}">
        <p14:creationId xmlns="" xmlns:p14="http://schemas.microsoft.com/office/powerpoint/2010/main" val="42551825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79500" y="768350"/>
            <a:ext cx="8094663" cy="6072188"/>
          </a:xfrm>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lgn="r" rtl="0" fontAlgn="base">
              <a:spcBef>
                <a:spcPct val="0"/>
              </a:spcBef>
              <a:spcAft>
                <a:spcPct val="0"/>
              </a:spcAft>
              <a:defRPr/>
            </a:pPr>
            <a:fld id="{DD255345-DC85-4667-AE3D-B6F8276A63CC}" type="slidenum">
              <a:rPr lang="de-DE">
                <a:solidFill>
                  <a:prstClr val="black"/>
                </a:solidFill>
                <a:latin typeface="Arial" pitchFamily="34" charset="0"/>
              </a:rPr>
              <a:pPr algn="r" rtl="0" fontAlgn="base">
                <a:spcBef>
                  <a:spcPct val="0"/>
                </a:spcBef>
                <a:spcAft>
                  <a:spcPct val="0"/>
                </a:spcAft>
                <a:defRPr/>
              </a:pPr>
              <a:t>1</a:t>
            </a:fld>
            <a:endParaRPr lang="de-DE" dirty="0">
              <a:solidFill>
                <a:prstClr val="black"/>
              </a:solidFill>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2188" y="768350"/>
            <a:ext cx="5114925" cy="3836988"/>
          </a:xfrm>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9CFC7513-201C-453C-856C-5D094EE0D768}" type="slidenum">
              <a:rPr lang="fr-FR" smtClean="0"/>
              <a:pPr/>
              <a:t>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2188" y="768350"/>
            <a:ext cx="5114925" cy="3836988"/>
          </a:xfrm>
        </p:spPr>
      </p:sp>
      <p:sp>
        <p:nvSpPr>
          <p:cNvPr id="3" name="Espace réservé des commentaires 2"/>
          <p:cNvSpPr>
            <a:spLocks noGrp="1"/>
          </p:cNvSpPr>
          <p:nvPr>
            <p:ph type="body" idx="1"/>
          </p:nvPr>
        </p:nvSpPr>
        <p:spPr/>
        <p:txBody>
          <a:bodyPr>
            <a:normAutofit/>
          </a:bodyPr>
          <a:lstStyle/>
          <a:p>
            <a:pPr marL="477623" indent="-477623" algn="just">
              <a:buFontTx/>
              <a:buAutoNum type="arabicPlain" startAt="1938"/>
            </a:pPr>
            <a:r>
              <a:rPr lang="fr-FR" dirty="0" smtClean="0"/>
              <a:t> Volkswagen implante sa 1</a:t>
            </a:r>
            <a:r>
              <a:rPr lang="fr-FR" baseline="30000" dirty="0" smtClean="0"/>
              <a:t>ère</a:t>
            </a:r>
            <a:r>
              <a:rPr lang="fr-FR" dirty="0" smtClean="0"/>
              <a:t> usine à Wolfsburg (RFA)</a:t>
            </a:r>
          </a:p>
          <a:p>
            <a:pPr marL="477623" indent="-477623" algn="just"/>
            <a:r>
              <a:rPr lang="fr-FR" dirty="0" smtClean="0"/>
              <a:t>1960 	Installation de la filiale en France</a:t>
            </a:r>
          </a:p>
          <a:p>
            <a:pPr marL="477623" indent="-477623" algn="just"/>
            <a:r>
              <a:rPr lang="fr-FR" dirty="0" smtClean="0"/>
              <a:t>1967 	Absorption d’Audi NSU AG par VOLKSWAGEN AG</a:t>
            </a:r>
          </a:p>
          <a:p>
            <a:pPr marL="477623" indent="-477623" algn="just"/>
            <a:r>
              <a:rPr lang="fr-FR" dirty="0" smtClean="0"/>
              <a:t>1984 	Le Groupe VOLKSWAGEN AG devient 1</a:t>
            </a:r>
            <a:r>
              <a:rPr lang="fr-FR" baseline="30000" dirty="0" smtClean="0"/>
              <a:t>er</a:t>
            </a:r>
            <a:r>
              <a:rPr lang="fr-FR" dirty="0" smtClean="0"/>
              <a:t> constructeur européen</a:t>
            </a:r>
          </a:p>
          <a:p>
            <a:pPr marL="477623" indent="-477623" algn="just"/>
            <a:r>
              <a:rPr lang="fr-FR" dirty="0" smtClean="0"/>
              <a:t>1986 	VOLKSWAGEN AG se porte acquéreur de 75% du capital de Seat</a:t>
            </a:r>
          </a:p>
          <a:p>
            <a:pPr marL="477623" indent="-477623" algn="just"/>
            <a:r>
              <a:rPr lang="fr-FR" dirty="0" smtClean="0"/>
              <a:t>1990 	Prise de participation de 30% du capital de </a:t>
            </a:r>
            <a:r>
              <a:rPr lang="fr-FR" dirty="0" err="1" smtClean="0"/>
              <a:t>Škoda</a:t>
            </a:r>
            <a:r>
              <a:rPr lang="fr-FR" dirty="0" smtClean="0"/>
              <a:t> </a:t>
            </a:r>
          </a:p>
          <a:p>
            <a:pPr marL="477623" indent="-477623" algn="just"/>
            <a:r>
              <a:rPr lang="fr-FR" dirty="0" smtClean="0"/>
              <a:t>1995 	Prise de participation de 75% du capital de </a:t>
            </a:r>
            <a:r>
              <a:rPr lang="fr-FR" dirty="0" err="1" smtClean="0"/>
              <a:t>Škoda</a:t>
            </a:r>
            <a:endParaRPr lang="fr-FR" dirty="0" smtClean="0"/>
          </a:p>
          <a:p>
            <a:pPr marL="477623" indent="-477623">
              <a:buAutoNum type="arabicPlain" startAt="1998"/>
            </a:pPr>
            <a:r>
              <a:rPr lang="fr-FR" dirty="0" smtClean="0"/>
              <a:t>VOLKSWAGEN AG rachète Rolls Royce, Bentley, Lamborghini et les droits sur Bugatti.</a:t>
            </a:r>
          </a:p>
          <a:p>
            <a:pPr marL="477623" indent="-477623" algn="just">
              <a:buAutoNum type="arabicPlain" startAt="1998"/>
            </a:pPr>
            <a:r>
              <a:rPr lang="fr-FR" dirty="0" smtClean="0"/>
              <a:t>Construction d’Autostadt – Cité automobile près de Wolfsburg</a:t>
            </a:r>
          </a:p>
          <a:p>
            <a:pPr marL="477623" indent="-477623"/>
            <a:r>
              <a:rPr lang="fr-FR" dirty="0" smtClean="0"/>
              <a:t>2008 	Porsche devient l’actionnaire majoritaire du Groupe. 	</a:t>
            </a:r>
            <a:br>
              <a:rPr lang="fr-FR" dirty="0" smtClean="0"/>
            </a:br>
            <a:r>
              <a:rPr lang="fr-FR" dirty="0" smtClean="0"/>
              <a:t>VOLKSWAGEN AG rachète SCANIA.</a:t>
            </a:r>
          </a:p>
          <a:p>
            <a:pPr marL="477623" indent="-477623"/>
            <a:r>
              <a:rPr lang="fr-FR" dirty="0" smtClean="0"/>
              <a:t>2009	VOLKSWAGEN AG rachète 49,9% de  PORSCHE AG</a:t>
            </a:r>
            <a:br>
              <a:rPr lang="fr-FR" dirty="0" smtClean="0"/>
            </a:br>
            <a:r>
              <a:rPr lang="fr-FR" dirty="0" smtClean="0"/>
              <a:t>VOLKSWAGEN AG et Suzuki </a:t>
            </a:r>
            <a:r>
              <a:rPr lang="fr-FR" dirty="0" err="1" smtClean="0"/>
              <a:t>Motor</a:t>
            </a:r>
            <a:r>
              <a:rPr lang="fr-FR" dirty="0" smtClean="0"/>
              <a:t> Corporation se mettent d’accord sur</a:t>
            </a:r>
            <a:br>
              <a:rPr lang="fr-FR" dirty="0" smtClean="0"/>
            </a:br>
            <a:r>
              <a:rPr lang="fr-FR" dirty="0" smtClean="0"/>
              <a:t>le développement d’un partenariat stratégique à long terme et signent un accord cadre.</a:t>
            </a:r>
          </a:p>
          <a:p>
            <a:pPr marL="477623" indent="-477623"/>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1037B141-CD41-4169-8319-B3C304E612BC}" type="slidenum">
              <a:rPr lang="fr-FR" smtClean="0"/>
              <a:pPr>
                <a:defRPr/>
              </a:pPr>
              <a:t>5</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2188" y="768350"/>
            <a:ext cx="5114925" cy="383698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B57431C-F3B9-4706-B5B7-65DF4827C1E9}" type="slidenum">
              <a:rPr lang="fr-FR" smtClean="0"/>
              <a:pPr/>
              <a:t>6</a:t>
            </a:fld>
            <a:endParaRPr lang="fr-FR"/>
          </a:p>
        </p:txBody>
      </p:sp>
    </p:spTree>
    <p:extLst>
      <p:ext uri="{BB962C8B-B14F-4D97-AF65-F5344CB8AC3E}">
        <p14:creationId xmlns="" xmlns:p14="http://schemas.microsoft.com/office/powerpoint/2010/main" val="4007333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2188" y="768350"/>
            <a:ext cx="5114925" cy="3836988"/>
          </a:xfrm>
        </p:spPr>
      </p:sp>
      <p:sp>
        <p:nvSpPr>
          <p:cNvPr id="3" name="Espace réservé des commentaires 2"/>
          <p:cNvSpPr>
            <a:spLocks noGrp="1"/>
          </p:cNvSpPr>
          <p:nvPr>
            <p:ph type="body" idx="1"/>
          </p:nvPr>
        </p:nvSpPr>
        <p:spPr/>
        <p:txBody>
          <a:bodyPr>
            <a:normAutofit/>
          </a:bodyPr>
          <a:lstStyle/>
          <a:p>
            <a:pPr defTabSz="955244">
              <a:defRPr/>
            </a:pPr>
            <a:r>
              <a:rPr lang="fr-FR" b="1" dirty="0" smtClean="0">
                <a:solidFill>
                  <a:schemeClr val="bg1"/>
                </a:solidFill>
              </a:rPr>
              <a:t>GVF 250 518 m² </a:t>
            </a:r>
          </a:p>
          <a:p>
            <a:pPr marL="477623" indent="-477623"/>
            <a:r>
              <a:rPr lang="fr-FR" dirty="0" smtClean="0"/>
              <a:t>1960 	Création de Volkswagen France</a:t>
            </a:r>
          </a:p>
          <a:p>
            <a:pPr marL="477623" indent="-477623"/>
            <a:r>
              <a:rPr lang="fr-FR" dirty="0" smtClean="0"/>
              <a:t>1961 	Construction du site à Villers </a:t>
            </a:r>
            <a:r>
              <a:rPr lang="fr-FR" dirty="0" err="1" smtClean="0"/>
              <a:t>Cotterêts</a:t>
            </a:r>
            <a:endParaRPr lang="fr-FR" dirty="0" smtClean="0"/>
          </a:p>
          <a:p>
            <a:pPr marL="477623" indent="-477623">
              <a:buAutoNum type="arabicPlain" startAt="1962"/>
            </a:pPr>
            <a:r>
              <a:rPr lang="fr-FR" dirty="0" smtClean="0"/>
              <a:t>1</a:t>
            </a:r>
            <a:r>
              <a:rPr lang="fr-FR" baseline="30000" dirty="0" smtClean="0"/>
              <a:t>ère</a:t>
            </a:r>
            <a:r>
              <a:rPr lang="fr-FR" dirty="0" smtClean="0"/>
              <a:t> installation de l’entrepôt de pièces de rechange et accessoires</a:t>
            </a:r>
          </a:p>
          <a:p>
            <a:pPr marL="477623" indent="-477623">
              <a:buAutoNum type="arabicPlain" startAt="1962"/>
            </a:pPr>
            <a:r>
              <a:rPr lang="fr-FR" dirty="0" smtClean="0"/>
              <a:t>Création de Volkswagen Financement</a:t>
            </a:r>
          </a:p>
          <a:p>
            <a:pPr marL="477623" indent="-477623"/>
            <a:r>
              <a:rPr lang="fr-FR" dirty="0" smtClean="0"/>
              <a:t>1972 	La Marque Audi rejoint Volkswagen France</a:t>
            </a:r>
          </a:p>
          <a:p>
            <a:pPr marL="477623" indent="-477623"/>
            <a:r>
              <a:rPr lang="fr-FR" dirty="0" smtClean="0"/>
              <a:t>1981  	Volkswagen France devient V.A.G France</a:t>
            </a:r>
          </a:p>
          <a:p>
            <a:pPr marL="477623" indent="-477623"/>
            <a:r>
              <a:rPr lang="fr-FR" dirty="0" smtClean="0"/>
              <a:t>1992 	Naissance de </a:t>
            </a:r>
            <a:r>
              <a:rPr lang="fr-FR" dirty="0" err="1" smtClean="0"/>
              <a:t>Škoda</a:t>
            </a:r>
            <a:r>
              <a:rPr lang="fr-FR" dirty="0" smtClean="0"/>
              <a:t> France – </a:t>
            </a:r>
          </a:p>
          <a:p>
            <a:pPr marL="477623" indent="-477623"/>
            <a:r>
              <a:rPr lang="fr-FR" dirty="0" smtClean="0"/>
              <a:t>1995 	Seat rejoint VAG - Volkswagen Utilitaires devient la 5</a:t>
            </a:r>
            <a:r>
              <a:rPr lang="fr-FR" baseline="30000" dirty="0" smtClean="0"/>
              <a:t>ème</a:t>
            </a:r>
            <a:br>
              <a:rPr lang="fr-FR" baseline="30000" dirty="0" smtClean="0"/>
            </a:br>
            <a:r>
              <a:rPr lang="fr-FR" dirty="0" smtClean="0"/>
              <a:t>Marque du Groupe et VAG devient Groupe Volkswagen France </a:t>
            </a:r>
            <a:r>
              <a:rPr lang="fr-FR" dirty="0" err="1" smtClean="0"/>
              <a:t>s.a</a:t>
            </a:r>
            <a:r>
              <a:rPr lang="fr-FR" dirty="0" smtClean="0"/>
              <a:t>.</a:t>
            </a:r>
          </a:p>
          <a:p>
            <a:pPr marL="477623" indent="-477623"/>
            <a:r>
              <a:rPr lang="fr-FR" dirty="0" smtClean="0"/>
              <a:t>1997	Création de </a:t>
            </a:r>
            <a:r>
              <a:rPr lang="fr-FR" dirty="0" err="1" smtClean="0"/>
              <a:t>Gedas</a:t>
            </a:r>
            <a:r>
              <a:rPr lang="fr-FR" dirty="0" smtClean="0"/>
              <a:t> et de Volkswagen Transport</a:t>
            </a:r>
          </a:p>
          <a:p>
            <a:pPr marL="477623" indent="-477623"/>
            <a:r>
              <a:rPr lang="fr-FR" dirty="0" smtClean="0"/>
              <a:t>2002 	Certification ISO 9001</a:t>
            </a:r>
          </a:p>
          <a:p>
            <a:pPr marL="477623" indent="-477623">
              <a:buAutoNum type="arabicPlain" startAt="2006"/>
            </a:pPr>
            <a:r>
              <a:rPr lang="fr-FR" dirty="0" smtClean="0"/>
              <a:t>Volkswagen Transport devient Volkswagen </a:t>
            </a:r>
            <a:r>
              <a:rPr lang="fr-FR" dirty="0" err="1" smtClean="0"/>
              <a:t>Logistics</a:t>
            </a:r>
            <a:endParaRPr lang="fr-FR" dirty="0" smtClean="0"/>
          </a:p>
          <a:p>
            <a:pPr marL="477623" indent="-477623">
              <a:buAutoNum type="arabicPlain" startAt="2006"/>
            </a:pPr>
            <a:r>
              <a:rPr lang="fr-FR" dirty="0" smtClean="0"/>
              <a:t>Volkswagen Finance devient Volkswagen Bank</a:t>
            </a:r>
          </a:p>
          <a:p>
            <a:pPr marL="477623" indent="-477623"/>
            <a:r>
              <a:rPr lang="fr-FR" dirty="0" smtClean="0"/>
              <a:t>2008 	Porsche devient  l’actionnaire prioritaire du Groupe  et le Groupe rachète SCANIA</a:t>
            </a:r>
          </a:p>
          <a:p>
            <a:pPr marL="477623" indent="-477623"/>
            <a:r>
              <a:rPr lang="fr-FR" dirty="0" smtClean="0"/>
              <a:t>2010	Groupe Volkswagen France </a:t>
            </a:r>
            <a:r>
              <a:rPr lang="fr-FR" dirty="0" err="1" smtClean="0"/>
              <a:t>s.a</a:t>
            </a:r>
            <a:r>
              <a:rPr lang="fr-FR" dirty="0" smtClean="0"/>
              <a:t>. rentre dans le top 10 du Palmarès des Best </a:t>
            </a:r>
            <a:r>
              <a:rPr lang="fr-FR" dirty="0" err="1" smtClean="0"/>
              <a:t>Workplaces</a:t>
            </a:r>
            <a:r>
              <a:rPr lang="fr-FR" dirty="0" smtClean="0"/>
              <a:t>	</a:t>
            </a:r>
          </a:p>
          <a:p>
            <a:pPr defTabSz="955244">
              <a:defRPr/>
            </a:pPr>
            <a:endParaRPr lang="fr-FR" b="1" dirty="0" smtClean="0">
              <a:solidFill>
                <a:schemeClr val="bg1"/>
              </a:solidFill>
            </a:endParaRPr>
          </a:p>
          <a:p>
            <a:pPr algn="l"/>
            <a:endParaRPr lang="fr-FR" dirty="0"/>
          </a:p>
        </p:txBody>
      </p:sp>
      <p:sp>
        <p:nvSpPr>
          <p:cNvPr id="4" name="Espace réservé du numéro de diapositive 3"/>
          <p:cNvSpPr>
            <a:spLocks noGrp="1"/>
          </p:cNvSpPr>
          <p:nvPr>
            <p:ph type="sldNum" sz="quarter" idx="10"/>
          </p:nvPr>
        </p:nvSpPr>
        <p:spPr/>
        <p:txBody>
          <a:bodyPr/>
          <a:lstStyle/>
          <a:p>
            <a:pPr>
              <a:defRPr/>
            </a:pPr>
            <a:fld id="{1037B141-CD41-4169-8319-B3C304E612BC}" type="slidenum">
              <a:rPr lang="fr-FR" smtClean="0"/>
              <a:pPr>
                <a:defRPr/>
              </a:pPr>
              <a:t>7</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2188" y="768350"/>
            <a:ext cx="5114925"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1037B141-CD41-4169-8319-B3C304E612BC}" type="slidenum">
              <a:rPr lang="fr-FR" smtClean="0"/>
              <a:pPr>
                <a:defRPr/>
              </a:pPr>
              <a:t>11</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92188" y="768350"/>
            <a:ext cx="5114925" cy="3836988"/>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1037B141-CD41-4169-8319-B3C304E612BC}" type="slidenum">
              <a:rPr lang="fr-FR" smtClean="0"/>
              <a:pPr>
                <a:defRPr/>
              </a:pPr>
              <a:t>37</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5" name="Line 20"/>
          <p:cNvSpPr>
            <a:spLocks noChangeShapeType="1"/>
          </p:cNvSpPr>
          <p:nvPr/>
        </p:nvSpPr>
        <p:spPr bwMode="auto">
          <a:xfrm>
            <a:off x="330206" y="6057900"/>
            <a:ext cx="8472488" cy="0"/>
          </a:xfrm>
          <a:prstGeom prst="line">
            <a:avLst/>
          </a:prstGeom>
          <a:noFill/>
          <a:ln w="19050">
            <a:solidFill>
              <a:schemeClr val="tx1"/>
            </a:solidFill>
            <a:round/>
            <a:headEnd/>
            <a:tailEnd/>
          </a:ln>
          <a:effectLst/>
        </p:spPr>
        <p:txBody>
          <a:bodyPr wrap="none" lIns="80010" tIns="40005" rIns="80010" bIns="40005" anchor="ctr"/>
          <a:lstStyle/>
          <a:p>
            <a:pPr eaLnBrk="0" hangingPunct="0">
              <a:defRPr/>
            </a:pPr>
            <a:endParaRPr lang="fr-FR">
              <a:cs typeface="Arial" pitchFamily="34" charset="0"/>
            </a:endParaRPr>
          </a:p>
        </p:txBody>
      </p:sp>
      <p:sp>
        <p:nvSpPr>
          <p:cNvPr id="2" name="Titre 1"/>
          <p:cNvSpPr>
            <a:spLocks noGrp="1"/>
          </p:cNvSpPr>
          <p:nvPr>
            <p:ph type="ctrTitle"/>
          </p:nvPr>
        </p:nvSpPr>
        <p:spPr>
          <a:xfrm>
            <a:off x="685800" y="2130435"/>
            <a:ext cx="7772401"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10" name="Espace réservé du numéro de diapositive 14"/>
          <p:cNvSpPr>
            <a:spLocks noGrp="1"/>
          </p:cNvSpPr>
          <p:nvPr>
            <p:ph type="sldNum" sz="quarter" idx="11"/>
          </p:nvPr>
        </p:nvSpPr>
        <p:spPr>
          <a:xfrm>
            <a:off x="428597" y="6286521"/>
            <a:ext cx="2133600" cy="365125"/>
          </a:xfrm>
        </p:spPr>
        <p:txBody>
          <a:bodyPr/>
          <a:lstStyle/>
          <a:p>
            <a:pPr>
              <a:defRPr/>
            </a:pPr>
            <a:fld id="{B4D4ED1F-E0D9-4E6E-ABE0-61A9C1F7EC65}" type="slidenum">
              <a:rPr lang="fr-FR" smtClean="0"/>
              <a:pPr>
                <a:defRPr/>
              </a:pPr>
              <a:t>‹N°›</a:t>
            </a:fld>
            <a:endParaRPr lang="fr-F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C5768034-0DD9-4DAE-90F7-AE6B3B7BE734}" type="datetime1">
              <a:rPr lang="fr-FR" smtClean="0"/>
              <a:pPr>
                <a:defRPr/>
              </a:pPr>
              <a:t>31/05/2012</a:t>
            </a:fld>
            <a:endParaRPr lang="fr-FR"/>
          </a:p>
        </p:txBody>
      </p:sp>
      <p:sp>
        <p:nvSpPr>
          <p:cNvPr id="5" name="Espace réservé du numéro de diapositive 5"/>
          <p:cNvSpPr>
            <a:spLocks noGrp="1"/>
          </p:cNvSpPr>
          <p:nvPr>
            <p:ph type="sldNum" sz="quarter" idx="11"/>
          </p:nvPr>
        </p:nvSpPr>
        <p:spPr>
          <a:xfrm>
            <a:off x="3143251" y="6350011"/>
            <a:ext cx="2133600" cy="365125"/>
          </a:xfrm>
        </p:spPr>
        <p:txBody>
          <a:bodyPr/>
          <a:lstStyle>
            <a:lvl1pPr>
              <a:defRPr/>
            </a:lvl1pPr>
          </a:lstStyle>
          <a:p>
            <a:pPr>
              <a:defRPr/>
            </a:pPr>
            <a:fld id="{60EF5231-00D3-4EFF-A63E-6F7E0B193BBD}" type="slidenum">
              <a:rPr lang="fr-FR"/>
              <a:pPr>
                <a:defRPr/>
              </a:pPr>
              <a:t>‹N°›</a:t>
            </a:fld>
            <a:endParaRPr lang="fr-F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1" y="274640"/>
            <a:ext cx="6019799"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Sous-titre 2"/>
          <p:cNvSpPr>
            <a:spLocks noGrp="1"/>
          </p:cNvSpPr>
          <p:nvPr>
            <p:ph type="subTitle" idx="13"/>
          </p:nvPr>
        </p:nvSpPr>
        <p:spPr>
          <a:xfrm>
            <a:off x="142845" y="6000768"/>
            <a:ext cx="6399689" cy="625330"/>
          </a:xfrm>
          <a:prstGeom prst="rect">
            <a:avLst/>
          </a:prstGeom>
        </p:spPr>
        <p:txBody>
          <a:bodyPr lIns="91413" tIns="45707" rIns="91413" bIns="45707"/>
          <a:lstStyle>
            <a:lvl1pPr algn="l">
              <a:buFontTx/>
              <a:buNone/>
              <a:defRPr sz="1400">
                <a:latin typeface="Arial" pitchFamily="34" charset="0"/>
                <a:cs typeface="Arial" pitchFamily="34" charset="0"/>
              </a:defRPr>
            </a:lvl1pPr>
          </a:lstStyle>
          <a:p>
            <a:r>
              <a:rPr lang="fr-FR" smtClean="0"/>
              <a:t>Cliquez pour modifier le style des sous-titres du masque</a:t>
            </a:r>
            <a:endParaRPr lang="en-US" dirty="0" smtClean="0"/>
          </a:p>
        </p:txBody>
      </p:sp>
      <p:sp>
        <p:nvSpPr>
          <p:cNvPr id="5" name="Espace réservé de la date 3"/>
          <p:cNvSpPr>
            <a:spLocks noGrp="1"/>
          </p:cNvSpPr>
          <p:nvPr>
            <p:ph type="dt" sz="half" idx="14"/>
          </p:nvPr>
        </p:nvSpPr>
        <p:spPr/>
        <p:txBody>
          <a:bodyPr/>
          <a:lstStyle>
            <a:lvl1pPr>
              <a:defRPr/>
            </a:lvl1pPr>
          </a:lstStyle>
          <a:p>
            <a:pPr>
              <a:defRPr/>
            </a:pPr>
            <a:fld id="{831F8F00-F94D-4CAC-9B8C-75E7367F4BC4}" type="datetime1">
              <a:rPr lang="fr-FR" smtClean="0"/>
              <a:pPr>
                <a:defRPr/>
              </a:pPr>
              <a:t>31/05/2012</a:t>
            </a:fld>
            <a:endParaRPr lang="fr-FR"/>
          </a:p>
        </p:txBody>
      </p:sp>
      <p:sp>
        <p:nvSpPr>
          <p:cNvPr id="6" name="Espace réservé du pied de page 4"/>
          <p:cNvSpPr>
            <a:spLocks noGrp="1"/>
          </p:cNvSpPr>
          <p:nvPr>
            <p:ph type="ftr" sz="quarter" idx="15"/>
          </p:nvPr>
        </p:nvSpPr>
        <p:spPr/>
        <p:txBody>
          <a:bodyPr/>
          <a:lstStyle>
            <a:lvl1pPr>
              <a:defRPr/>
            </a:lvl1pPr>
          </a:lstStyle>
          <a:p>
            <a:pPr>
              <a:defRPr/>
            </a:pPr>
            <a:endParaRPr lang="fr-FR"/>
          </a:p>
        </p:txBody>
      </p:sp>
      <p:sp>
        <p:nvSpPr>
          <p:cNvPr id="8" name="Espace réservé du numéro de diapositive 5"/>
          <p:cNvSpPr>
            <a:spLocks noGrp="1"/>
          </p:cNvSpPr>
          <p:nvPr>
            <p:ph type="sldNum" sz="quarter" idx="16"/>
          </p:nvPr>
        </p:nvSpPr>
        <p:spPr/>
        <p:txBody>
          <a:bodyPr/>
          <a:lstStyle>
            <a:lvl1pPr>
              <a:defRPr/>
            </a:lvl1pPr>
          </a:lstStyle>
          <a:p>
            <a:pPr>
              <a:defRPr/>
            </a:pPr>
            <a:fld id="{D4D77563-8539-4000-A13D-13D75A6C7FE8}" type="slidenum">
              <a:rPr lang="fr-FR"/>
              <a:pPr>
                <a:defRPr/>
              </a:pPr>
              <a:t>‹N°›</a:t>
            </a:fld>
            <a:endParaRPr lang="fr-F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361952" y="898526"/>
            <a:ext cx="8403980" cy="684213"/>
          </a:xfrm>
        </p:spPr>
        <p:txBody>
          <a:bodyPr/>
          <a:lstStyle/>
          <a:p>
            <a:r>
              <a:rPr lang="fr-FR" smtClean="0"/>
              <a:t>Cliquez pour modifier le style du titre</a:t>
            </a:r>
            <a:endParaRPr lang="fr-FR"/>
          </a:p>
        </p:txBody>
      </p:sp>
      <p:sp>
        <p:nvSpPr>
          <p:cNvPr id="3" name="Espace réservé du graphique SmartArt 2"/>
          <p:cNvSpPr>
            <a:spLocks noGrp="1"/>
          </p:cNvSpPr>
          <p:nvPr>
            <p:ph type="dgm" idx="1"/>
          </p:nvPr>
        </p:nvSpPr>
        <p:spPr>
          <a:xfrm>
            <a:off x="361952" y="1757364"/>
            <a:ext cx="8403980" cy="4589462"/>
          </a:xfrm>
        </p:spPr>
        <p:txBody>
          <a:bodyPr/>
          <a:lstStyle/>
          <a:p>
            <a:endParaRPr lang="fr-FR"/>
          </a:p>
        </p:txBody>
      </p:sp>
      <p:sp>
        <p:nvSpPr>
          <p:cNvPr id="4" name="Espace réservé du numéro de diapositive 3"/>
          <p:cNvSpPr>
            <a:spLocks noGrp="1"/>
          </p:cNvSpPr>
          <p:nvPr>
            <p:ph type="sldNum" sz="quarter" idx="10"/>
          </p:nvPr>
        </p:nvSpPr>
        <p:spPr>
          <a:xfrm>
            <a:off x="8088923" y="6548454"/>
            <a:ext cx="677009" cy="179387"/>
          </a:xfrm>
        </p:spPr>
        <p:txBody>
          <a:bodyPr/>
          <a:lstStyle>
            <a:lvl1pPr>
              <a:defRPr/>
            </a:lvl1pPr>
          </a:lstStyle>
          <a:p>
            <a:pPr algn="r" defTabSz="958850" rtl="0" fontAlgn="base">
              <a:spcBef>
                <a:spcPct val="0"/>
              </a:spcBef>
              <a:spcAft>
                <a:spcPct val="0"/>
              </a:spcAft>
            </a:pPr>
            <a:fld id="{706A6181-F843-48C8-A583-3D15A6D1C21D}" type="slidenum">
              <a:rPr lang="de-DE" sz="1000" kern="1200">
                <a:solidFill>
                  <a:srgbClr val="000000"/>
                </a:solidFill>
                <a:latin typeface="Arial" charset="0"/>
                <a:ea typeface="+mn-ea"/>
                <a:cs typeface="+mn-cs"/>
              </a:rPr>
              <a:pPr algn="r" defTabSz="958850" rtl="0" fontAlgn="base">
                <a:spcBef>
                  <a:spcPct val="0"/>
                </a:spcBef>
                <a:spcAft>
                  <a:spcPct val="0"/>
                </a:spcAft>
              </a:pPr>
              <a:t>‹N°›</a:t>
            </a:fld>
            <a:endParaRPr lang="de-DE" sz="1000" kern="1200">
              <a:solidFill>
                <a:srgbClr val="000000"/>
              </a:solidFill>
              <a:latin typeface="Arial" charset="0"/>
              <a:ea typeface="+mn-ea"/>
              <a:cs typeface="+mn-cs"/>
            </a:endParaRPr>
          </a:p>
        </p:txBody>
      </p:sp>
      <p:sp>
        <p:nvSpPr>
          <p:cNvPr id="5" name="Espace réservé du pied de page 4"/>
          <p:cNvSpPr>
            <a:spLocks noGrp="1"/>
          </p:cNvSpPr>
          <p:nvPr>
            <p:ph type="ftr" sz="quarter" idx="11"/>
          </p:nvPr>
        </p:nvSpPr>
        <p:spPr>
          <a:xfrm>
            <a:off x="1940175" y="6548454"/>
            <a:ext cx="2699238" cy="179387"/>
          </a:xfrm>
        </p:spPr>
        <p:txBody>
          <a:bodyPr/>
          <a:lstStyle>
            <a:lvl1pPr>
              <a:defRPr/>
            </a:lvl1pPr>
          </a:lstStyle>
          <a:p>
            <a:pPr algn="l" defTabSz="674688" rtl="0" fontAlgn="base">
              <a:spcBef>
                <a:spcPct val="0"/>
              </a:spcBef>
              <a:spcAft>
                <a:spcPct val="0"/>
              </a:spcAft>
            </a:pPr>
            <a:endParaRPr lang="de-DE" sz="900" kern="1200">
              <a:solidFill>
                <a:srgbClr val="000000"/>
              </a:solidFill>
              <a:latin typeface="Arial" charset="0"/>
              <a:ea typeface="+mn-ea"/>
              <a:cs typeface="+mn-cs"/>
            </a:endParaRPr>
          </a:p>
        </p:txBody>
      </p:sp>
      <p:sp>
        <p:nvSpPr>
          <p:cNvPr id="6" name="Espace réservé de la date 5"/>
          <p:cNvSpPr>
            <a:spLocks noGrp="1"/>
          </p:cNvSpPr>
          <p:nvPr>
            <p:ph type="dt" sz="half" idx="12"/>
          </p:nvPr>
        </p:nvSpPr>
        <p:spPr>
          <a:xfrm>
            <a:off x="367814" y="6548454"/>
            <a:ext cx="1572357" cy="179387"/>
          </a:xfrm>
        </p:spPr>
        <p:txBody>
          <a:bodyPr/>
          <a:lstStyle>
            <a:lvl1pPr>
              <a:defRPr/>
            </a:lvl1pPr>
          </a:lstStyle>
          <a:p>
            <a:pPr algn="l" rtl="0" fontAlgn="base">
              <a:spcBef>
                <a:spcPct val="0"/>
              </a:spcBef>
              <a:spcAft>
                <a:spcPct val="0"/>
              </a:spcAft>
            </a:pPr>
            <a:fld id="{7419C1E2-E169-429B-8479-14C47B1C9D3C}" type="datetime1">
              <a:rPr lang="fr-FR" sz="900" kern="1200" smtClean="0">
                <a:solidFill>
                  <a:srgbClr val="000000"/>
                </a:solidFill>
                <a:latin typeface="Arial" charset="0"/>
                <a:ea typeface="+mn-ea"/>
                <a:cs typeface="+mn-cs"/>
              </a:rPr>
              <a:pPr algn="l" rtl="0" fontAlgn="base">
                <a:spcBef>
                  <a:spcPct val="0"/>
                </a:spcBef>
                <a:spcAft>
                  <a:spcPct val="0"/>
                </a:spcAft>
              </a:pPr>
              <a:t>31/05/2012</a:t>
            </a:fld>
            <a:endParaRPr lang="de-DE" sz="900" kern="1200">
              <a:solidFill>
                <a:srgbClr val="000000"/>
              </a:solidFill>
              <a:latin typeface="Arial" charset="0"/>
              <a:ea typeface="+mn-ea"/>
              <a:cs typeface="+mn-cs"/>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Volkswagen Titel- und Bildchart">
    <p:spTree>
      <p:nvGrpSpPr>
        <p:cNvPr id="1" name=""/>
        <p:cNvGrpSpPr/>
        <p:nvPr/>
      </p:nvGrpSpPr>
      <p:grpSpPr>
        <a:xfrm>
          <a:off x="0" y="0"/>
          <a:ext cx="0" cy="0"/>
          <a:chOff x="0" y="0"/>
          <a:chExt cx="0" cy="0"/>
        </a:xfrm>
      </p:grpSpPr>
      <p:sp>
        <p:nvSpPr>
          <p:cNvPr id="2" name="Titel 1"/>
          <p:cNvSpPr>
            <a:spLocks noGrp="1"/>
          </p:cNvSpPr>
          <p:nvPr>
            <p:ph type="title"/>
          </p:nvPr>
        </p:nvSpPr>
        <p:spPr>
          <a:xfrm>
            <a:off x="940779" y="287337"/>
            <a:ext cx="7341577" cy="900112"/>
          </a:xfrm>
          <a:prstGeom prst="rect">
            <a:avLst/>
          </a:prstGeom>
        </p:spPr>
        <p:txBody>
          <a:bodyPr/>
          <a:lstStyle/>
          <a:p>
            <a:r>
              <a:rPr lang="de-DE" smtClean="0"/>
              <a:t>Titelmasterformat durch Klicken bearbeiten</a:t>
            </a:r>
            <a:endParaRPr lang="de-DE" dirty="0"/>
          </a:p>
        </p:txBody>
      </p:sp>
      <p:sp>
        <p:nvSpPr>
          <p:cNvPr id="3" name="Inhaltsplatzhalter 2"/>
          <p:cNvSpPr>
            <a:spLocks noGrp="1"/>
          </p:cNvSpPr>
          <p:nvPr>
            <p:ph idx="1"/>
          </p:nvPr>
        </p:nvSpPr>
        <p:spPr>
          <a:xfrm>
            <a:off x="940779" y="1476001"/>
            <a:ext cx="7341577" cy="4210051"/>
          </a:xfrm>
          <a:prstGeom prst="rect">
            <a:avLst/>
          </a:prstGeom>
        </p:spPr>
        <p:txBody>
          <a:bodyPr/>
          <a:lstStyle>
            <a:lvl1pPr>
              <a:defRPr sz="2100"/>
            </a:lvl1pPr>
            <a:lvl2pPr>
              <a:defRPr sz="2100"/>
            </a:lvl2pPr>
            <a:lvl3pPr>
              <a:defRPr sz="2100"/>
            </a:lvl3pPr>
            <a:lvl4pPr>
              <a:defRPr sz="2100"/>
            </a:lvl4pPr>
            <a:lvl5pPr>
              <a:defRPr sz="2100"/>
            </a:lvl5pPr>
          </a:lstStyle>
          <a:p>
            <a:pPr lvl="0"/>
            <a:r>
              <a:rPr lang="de-DE" smtClean="0"/>
              <a:t>Textmasterformat bearbeiten</a:t>
            </a:r>
          </a:p>
        </p:txBody>
      </p:sp>
    </p:spTree>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5" name="Espace réservé du numéro de diapositive 14"/>
          <p:cNvSpPr>
            <a:spLocks noGrp="1"/>
          </p:cNvSpPr>
          <p:nvPr>
            <p:ph type="sldNum" sz="quarter" idx="11"/>
          </p:nvPr>
        </p:nvSpPr>
        <p:spPr>
          <a:xfrm>
            <a:off x="428597" y="6286521"/>
            <a:ext cx="2133600" cy="365125"/>
          </a:xfrm>
        </p:spPr>
        <p:txBody>
          <a:bodyPr/>
          <a:lstStyle/>
          <a:p>
            <a:pPr>
              <a:defRPr/>
            </a:pPr>
            <a:fld id="{B4D4ED1F-E0D9-4E6E-ABE0-61A9C1F7EC65}" type="slidenum">
              <a:rPr lang="fr-FR" smtClean="0"/>
              <a:pPr>
                <a:defRPr/>
              </a:pPr>
              <a:t>‹N°›</a:t>
            </a:fld>
            <a:endParaRPr lang="fr-F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2" y="4406910"/>
            <a:ext cx="7772401"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2" y="2906713"/>
            <a:ext cx="77724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7" name="Espace réservé du numéro de diapositive 14"/>
          <p:cNvSpPr>
            <a:spLocks noGrp="1"/>
          </p:cNvSpPr>
          <p:nvPr>
            <p:ph type="sldNum" sz="quarter" idx="11"/>
          </p:nvPr>
        </p:nvSpPr>
        <p:spPr>
          <a:xfrm>
            <a:off x="428597" y="6286521"/>
            <a:ext cx="2133600" cy="365125"/>
          </a:xfrm>
        </p:spPr>
        <p:txBody>
          <a:bodyPr/>
          <a:lstStyle/>
          <a:p>
            <a:pPr>
              <a:defRPr/>
            </a:pPr>
            <a:fld id="{B4D4ED1F-E0D9-4E6E-ABE0-61A9C1F7EC65}" type="slidenum">
              <a:rPr lang="fr-FR" smtClean="0"/>
              <a:pPr>
                <a:defRPr/>
              </a:pPr>
              <a:t>‹N°›</a:t>
            </a:fld>
            <a:endParaRPr lang="fr-FR"/>
          </a:p>
        </p:txBody>
      </p:sp>
      <p:pic>
        <p:nvPicPr>
          <p:cNvPr id="5" name="Image 4" descr="logo-GVF-2010-HD.jpg"/>
          <p:cNvPicPr>
            <a:picLocks noChangeAspect="1"/>
          </p:cNvPicPr>
          <p:nvPr userDrawn="1"/>
        </p:nvPicPr>
        <p:blipFill>
          <a:blip r:embed="rId2" cstate="email"/>
          <a:stretch>
            <a:fillRect/>
          </a:stretch>
        </p:blipFill>
        <p:spPr>
          <a:xfrm>
            <a:off x="7308304" y="6344153"/>
            <a:ext cx="1641327" cy="397216"/>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8" name="Espace réservé du numéro de diapositive 14"/>
          <p:cNvSpPr>
            <a:spLocks noGrp="1"/>
          </p:cNvSpPr>
          <p:nvPr>
            <p:ph type="sldNum" sz="quarter" idx="11"/>
          </p:nvPr>
        </p:nvSpPr>
        <p:spPr>
          <a:xfrm>
            <a:off x="428597" y="6286521"/>
            <a:ext cx="2133600" cy="365125"/>
          </a:xfrm>
        </p:spPr>
        <p:txBody>
          <a:bodyPr/>
          <a:lstStyle/>
          <a:p>
            <a:pPr>
              <a:defRPr/>
            </a:pPr>
            <a:fld id="{B4D4ED1F-E0D9-4E6E-ABE0-61A9C1F7EC65}" type="slidenum">
              <a:rPr lang="fr-FR" smtClean="0"/>
              <a:pPr>
                <a:defRPr/>
              </a:pPr>
              <a:t>‹N°›</a:t>
            </a:fld>
            <a:endParaRPr lang="fr-F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0" name="Espace réservé du numéro de diapositive 14"/>
          <p:cNvSpPr>
            <a:spLocks noGrp="1"/>
          </p:cNvSpPr>
          <p:nvPr>
            <p:ph type="sldNum" sz="quarter" idx="11"/>
          </p:nvPr>
        </p:nvSpPr>
        <p:spPr>
          <a:xfrm>
            <a:off x="428597" y="6286521"/>
            <a:ext cx="2133600" cy="365125"/>
          </a:xfrm>
        </p:spPr>
        <p:txBody>
          <a:bodyPr/>
          <a:lstStyle/>
          <a:p>
            <a:pPr>
              <a:defRPr/>
            </a:pPr>
            <a:fld id="{B4D4ED1F-E0D9-4E6E-ABE0-61A9C1F7EC65}" type="slidenum">
              <a:rPr lang="fr-FR" smtClean="0"/>
              <a:pPr>
                <a:defRPr/>
              </a:pPr>
              <a:t>‹N°›</a:t>
            </a:fld>
            <a:endParaRPr lang="fr-F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9" name="Espace réservé du numéro de diapositive 14"/>
          <p:cNvSpPr>
            <a:spLocks noGrp="1"/>
          </p:cNvSpPr>
          <p:nvPr>
            <p:ph type="sldNum" sz="quarter" idx="11"/>
          </p:nvPr>
        </p:nvSpPr>
        <p:spPr>
          <a:xfrm>
            <a:off x="428597" y="6286521"/>
            <a:ext cx="2133600" cy="365125"/>
          </a:xfrm>
        </p:spPr>
        <p:txBody>
          <a:bodyPr/>
          <a:lstStyle/>
          <a:p>
            <a:pPr>
              <a:defRPr/>
            </a:pPr>
            <a:fld id="{B4D4ED1F-E0D9-4E6E-ABE0-61A9C1F7EC65}" type="slidenum">
              <a:rPr lang="fr-FR" smtClean="0"/>
              <a:pPr>
                <a:defRPr/>
              </a:pPr>
              <a:t>‹N°›</a:t>
            </a:fld>
            <a:endParaRPr lang="fr-F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62FAFAE2-77A1-4EA0-AC9F-478C31B54B7E}" type="datetime1">
              <a:rPr lang="fr-FR" smtClean="0"/>
              <a:pPr>
                <a:defRPr/>
              </a:pPr>
              <a:t>31/05/2012</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B9C433F1-5856-4C49-AEE0-0C73FD451C49}" type="slidenum">
              <a:rPr lang="fr-FR"/>
              <a:pPr>
                <a:defRPr/>
              </a:pPr>
              <a:t>‹N°›</a:t>
            </a:fld>
            <a:endParaRPr lang="fr-F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2"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1"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2" y="1435103"/>
            <a:ext cx="30083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B552F28A-4F48-4CEF-8F4A-86EF90FE0F1D}" type="datetime1">
              <a:rPr lang="fr-FR" smtClean="0"/>
              <a:pPr>
                <a:defRPr/>
              </a:pPr>
              <a:t>31/05/2012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71D239A3-DEEF-459D-9F85-91D348761578}" type="slidenum">
              <a:rPr lang="fr-FR"/>
              <a:pPr>
                <a:defRPr/>
              </a:pPr>
              <a:t>‹N°›</a:t>
            </a:fld>
            <a:endParaRPr lang="fr-F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15144331-38E1-4F37-975D-17B8547F880A}" type="datetime1">
              <a:rPr lang="fr-FR" smtClean="0"/>
              <a:pPr>
                <a:defRPr/>
              </a:pPr>
              <a:t>31/05/2012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5907B7D7-4D09-4EA0-A12F-5D4AF2B3394D}" type="slidenum">
              <a:rPr lang="fr-FR"/>
              <a:pPr>
                <a:defRPr/>
              </a:pPr>
              <a:t>‹N°›</a:t>
            </a:fld>
            <a:endParaRPr lang="fr-F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457201"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2051" name="Espace réservé du texte 2"/>
          <p:cNvSpPr>
            <a:spLocks noGrp="1"/>
          </p:cNvSpPr>
          <p:nvPr>
            <p:ph type="body" idx="1"/>
          </p:nvPr>
        </p:nvSpPr>
        <p:spPr bwMode="auto">
          <a:xfrm>
            <a:off x="457201" y="1600205"/>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1" y="635636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263CAE3-A149-4F57-9FFA-B4747B81DAC3}" type="datetime1">
              <a:rPr lang="fr-FR" smtClean="0"/>
              <a:pPr>
                <a:defRPr/>
              </a:pPr>
              <a:t>31/05/2012</a:t>
            </a:fld>
            <a:endParaRPr lang="fr-FR"/>
          </a:p>
        </p:txBody>
      </p:sp>
      <p:sp>
        <p:nvSpPr>
          <p:cNvPr id="5" name="Espace réservé du pied de page 4"/>
          <p:cNvSpPr>
            <a:spLocks noGrp="1"/>
          </p:cNvSpPr>
          <p:nvPr>
            <p:ph type="ftr" sz="quarter" idx="3"/>
          </p:nvPr>
        </p:nvSpPr>
        <p:spPr>
          <a:xfrm>
            <a:off x="3124201" y="635636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1" y="635636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4D4ED1F-E0D9-4E6E-ABE0-61A9C1F7EC65}"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4791" r:id="rId1"/>
    <p:sldLayoutId id="2147484792" r:id="rId2"/>
    <p:sldLayoutId id="2147484785" r:id="rId3"/>
    <p:sldLayoutId id="2147484786" r:id="rId4"/>
    <p:sldLayoutId id="2147484787" r:id="rId5"/>
    <p:sldLayoutId id="2147484793" r:id="rId6"/>
    <p:sldLayoutId id="2147484788" r:id="rId7"/>
    <p:sldLayoutId id="2147484789" r:id="rId8"/>
    <p:sldLayoutId id="2147484794" r:id="rId9"/>
    <p:sldLayoutId id="2147484795" r:id="rId10"/>
    <p:sldLayoutId id="2147484790" r:id="rId11"/>
    <p:sldLayoutId id="2147484796" r:id="rId12"/>
    <p:sldLayoutId id="2147484797"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9.jpe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0.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3.png"/><Relationship Id="rId2" Type="http://schemas.openxmlformats.org/officeDocument/2006/relationships/image" Target="../media/image55.png"/><Relationship Id="rId16"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13.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89.png"/><Relationship Id="rId7" Type="http://schemas.openxmlformats.org/officeDocument/2006/relationships/image" Target="../media/image99.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98.jpeg"/><Relationship Id="rId11" Type="http://schemas.openxmlformats.org/officeDocument/2006/relationships/image" Target="../media/image102.png"/><Relationship Id="rId5" Type="http://schemas.openxmlformats.org/officeDocument/2006/relationships/image" Target="../media/image97.jpeg"/><Relationship Id="rId10" Type="http://schemas.openxmlformats.org/officeDocument/2006/relationships/image" Target="../media/image3.png"/><Relationship Id="rId4" Type="http://schemas.openxmlformats.org/officeDocument/2006/relationships/image" Target="../media/image96.jpeg"/><Relationship Id="rId9" Type="http://schemas.openxmlformats.org/officeDocument/2006/relationships/image" Target="../media/image101.jpeg"/></Relationships>
</file>

<file path=ppt/slides/_rels/slide3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3.png"/><Relationship Id="rId7" Type="http://schemas.openxmlformats.org/officeDocument/2006/relationships/image" Target="../media/image106.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9.png"/><Relationship Id="rId4" Type="http://schemas.openxmlformats.org/officeDocument/2006/relationships/image" Target="../media/image108.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110.wmf"/></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110.wmf"/></Relationships>
</file>

<file path=ppt/slides/_rels/slide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1.pn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24.jpeg"/><Relationship Id="rId18" Type="http://schemas.openxmlformats.org/officeDocument/2006/relationships/image" Target="../media/image28.png"/><Relationship Id="rId3" Type="http://schemas.openxmlformats.org/officeDocument/2006/relationships/notesSlide" Target="../notesSlides/notesSlide3.xml"/><Relationship Id="rId21" Type="http://schemas.openxmlformats.org/officeDocument/2006/relationships/image" Target="../media/image30.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7.jpeg"/><Relationship Id="rId2" Type="http://schemas.openxmlformats.org/officeDocument/2006/relationships/slideLayout" Target="../slideLayouts/slideLayout6.xml"/><Relationship Id="rId16" Type="http://schemas.openxmlformats.org/officeDocument/2006/relationships/image" Target="../media/image26.jpeg"/><Relationship Id="rId20" Type="http://schemas.openxmlformats.org/officeDocument/2006/relationships/image" Target="../media/image3.png"/><Relationship Id="rId1" Type="http://schemas.openxmlformats.org/officeDocument/2006/relationships/vmlDrawing" Target="../drawings/vmlDrawing1.vml"/><Relationship Id="rId6" Type="http://schemas.openxmlformats.org/officeDocument/2006/relationships/image" Target="../media/image18.jpeg"/><Relationship Id="rId11" Type="http://schemas.openxmlformats.org/officeDocument/2006/relationships/image" Target="../media/image22.jpeg"/><Relationship Id="rId5" Type="http://schemas.openxmlformats.org/officeDocument/2006/relationships/image" Target="../media/image17.png"/><Relationship Id="rId15" Type="http://schemas.openxmlformats.org/officeDocument/2006/relationships/oleObject" Target="../embeddings/oleObject2.bin"/><Relationship Id="rId10" Type="http://schemas.openxmlformats.org/officeDocument/2006/relationships/image" Target="../media/image21.jpeg"/><Relationship Id="rId19" Type="http://schemas.openxmlformats.org/officeDocument/2006/relationships/image" Target="../media/image29.jpeg"/><Relationship Id="rId4" Type="http://schemas.openxmlformats.org/officeDocument/2006/relationships/image" Target="../media/image16.jpe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10" Type="http://schemas.openxmlformats.org/officeDocument/2006/relationships/image" Target="../media/image39.emf"/><Relationship Id="rId4" Type="http://schemas.openxmlformats.org/officeDocument/2006/relationships/image" Target="../media/image33.jpeg"/><Relationship Id="rId9"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2.jpeg"/><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globus"/>
          <p:cNvPicPr>
            <a:picLocks noChangeAspect="1" noChangeArrowheads="1"/>
          </p:cNvPicPr>
          <p:nvPr>
            <p:custDataLst>
              <p:tags r:id="rId2"/>
            </p:custDataLst>
          </p:nvPr>
        </p:nvPicPr>
        <p:blipFill>
          <a:blip r:embed="rId5" cstate="print"/>
          <a:srcRect t="11908" b="1363"/>
          <a:stretch>
            <a:fillRect/>
          </a:stretch>
        </p:blipFill>
        <p:spPr bwMode="auto">
          <a:xfrm>
            <a:off x="179512" y="1689770"/>
            <a:ext cx="8719038" cy="3827462"/>
          </a:xfrm>
          <a:prstGeom prst="rect">
            <a:avLst/>
          </a:prstGeom>
          <a:noFill/>
          <a:ln w="9525">
            <a:noFill/>
            <a:miter lim="800000"/>
            <a:headEnd/>
            <a:tailEnd/>
          </a:ln>
        </p:spPr>
      </p:pic>
      <p:pic>
        <p:nvPicPr>
          <p:cNvPr id="475137" name="Picture 1"/>
          <p:cNvPicPr>
            <a:picLocks noChangeAspect="1" noChangeArrowheads="1"/>
          </p:cNvPicPr>
          <p:nvPr/>
        </p:nvPicPr>
        <p:blipFill>
          <a:blip r:embed="rId6" cstate="print"/>
          <a:srcRect/>
          <a:stretch>
            <a:fillRect/>
          </a:stretch>
        </p:blipFill>
        <p:spPr bwMode="auto">
          <a:xfrm>
            <a:off x="4833188" y="144016"/>
            <a:ext cx="4310812" cy="1196752"/>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gner un rectangle à un seul coin 4"/>
          <p:cNvSpPr/>
          <p:nvPr/>
        </p:nvSpPr>
        <p:spPr>
          <a:xfrm>
            <a:off x="239424" y="1274785"/>
            <a:ext cx="5832774" cy="2011339"/>
          </a:xfrm>
          <a:prstGeom prst="snip1Rect">
            <a:avLst>
              <a:gd name="adj" fmla="val 4689"/>
            </a:avLst>
          </a:prstGeom>
          <a:solidFill>
            <a:schemeClr val="bg1">
              <a:alpha val="83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6" name="Espace réservé du contenu 2"/>
          <p:cNvSpPr>
            <a:spLocks noGrp="1"/>
          </p:cNvSpPr>
          <p:nvPr>
            <p:ph idx="1"/>
          </p:nvPr>
        </p:nvSpPr>
        <p:spPr>
          <a:xfrm>
            <a:off x="457121" y="1214422"/>
            <a:ext cx="6400895" cy="4524915"/>
          </a:xfrm>
        </p:spPr>
        <p:txBody>
          <a:bodyPr/>
          <a:lstStyle/>
          <a:p>
            <a:pPr>
              <a:lnSpc>
                <a:spcPct val="200000"/>
              </a:lnSpc>
            </a:pPr>
            <a:r>
              <a:rPr lang="fr-FR" sz="2000" b="1" dirty="0" smtClean="0"/>
              <a:t>Vos contacts privilégiés :</a:t>
            </a:r>
          </a:p>
          <a:p>
            <a:pPr lvl="1">
              <a:lnSpc>
                <a:spcPct val="150000"/>
              </a:lnSpc>
            </a:pPr>
            <a:r>
              <a:rPr lang="fr-FR" sz="1800" b="1" dirty="0" smtClean="0"/>
              <a:t>Éric </a:t>
            </a:r>
            <a:r>
              <a:rPr lang="fr-FR" sz="1800" b="1" dirty="0" smtClean="0"/>
              <a:t>DELERUE</a:t>
            </a:r>
            <a:endParaRPr lang="fr-FR" sz="1800" b="1" dirty="0" smtClean="0"/>
          </a:p>
          <a:p>
            <a:pPr lvl="1">
              <a:lnSpc>
                <a:spcPct val="150000"/>
              </a:lnSpc>
            </a:pPr>
            <a:r>
              <a:rPr lang="fr-FR" sz="1800" dirty="0" smtClean="0"/>
              <a:t>Spécialiste </a:t>
            </a:r>
            <a:r>
              <a:rPr lang="fr-FR" sz="1800" dirty="0" smtClean="0"/>
              <a:t>Véhicules </a:t>
            </a:r>
            <a:r>
              <a:rPr lang="fr-FR" sz="1800" dirty="0" smtClean="0"/>
              <a:t>Utilitaires</a:t>
            </a:r>
            <a:endParaRPr lang="fr-FR" sz="1800" dirty="0" smtClean="0"/>
          </a:p>
          <a:p>
            <a:pPr lvl="1">
              <a:lnSpc>
                <a:spcPct val="150000"/>
              </a:lnSpc>
            </a:pPr>
            <a:r>
              <a:rPr lang="fr-FR" sz="1800" dirty="0" smtClean="0"/>
              <a:t>Tél.: </a:t>
            </a:r>
            <a:r>
              <a:rPr lang="en-GB" sz="1800" dirty="0" smtClean="0"/>
              <a:t>06 10 02 29 42</a:t>
            </a:r>
            <a:endParaRPr lang="fr-FR" sz="1800" dirty="0" smtClean="0"/>
          </a:p>
        </p:txBody>
      </p:sp>
      <p:sp>
        <p:nvSpPr>
          <p:cNvPr id="10" name="Titre 1"/>
          <p:cNvSpPr>
            <a:spLocks noGrp="1"/>
          </p:cNvSpPr>
          <p:nvPr>
            <p:ph type="title"/>
          </p:nvPr>
        </p:nvSpPr>
        <p:spPr>
          <a:xfrm>
            <a:off x="179512" y="647698"/>
            <a:ext cx="4464496" cy="466726"/>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a:solidFill>
                  <a:srgbClr val="006699"/>
                </a:solidFill>
                <a:latin typeface="Futura Md BT" pitchFamily="34" charset="0"/>
                <a:ea typeface="+mn-ea"/>
                <a:cs typeface="+mn-cs"/>
              </a:rPr>
              <a:t>Votre distributeur</a:t>
            </a:r>
          </a:p>
        </p:txBody>
      </p:sp>
      <p:pic>
        <p:nvPicPr>
          <p:cNvPr id="7" name="Picture 1"/>
          <p:cNvPicPr>
            <a:picLocks noChangeAspect="1" noChangeArrowheads="1"/>
          </p:cNvPicPr>
          <p:nvPr/>
        </p:nvPicPr>
        <p:blipFill>
          <a:blip r:embed="rId2" cstate="print"/>
          <a:srcRect/>
          <a:stretch>
            <a:fillRect/>
          </a:stretch>
        </p:blipFill>
        <p:spPr bwMode="auto">
          <a:xfrm>
            <a:off x="4833188" y="1140"/>
            <a:ext cx="4310812" cy="1196752"/>
          </a:xfrm>
          <a:prstGeom prst="rect">
            <a:avLst/>
          </a:prstGeom>
          <a:noFill/>
          <a:ln w="9525">
            <a:noFill/>
            <a:miter lim="800000"/>
            <a:headEnd/>
            <a:tailEnd/>
          </a:ln>
        </p:spPr>
      </p:pic>
      <p:sp>
        <p:nvSpPr>
          <p:cNvPr id="11" name="Rectangle 10"/>
          <p:cNvSpPr/>
          <p:nvPr/>
        </p:nvSpPr>
        <p:spPr>
          <a:xfrm>
            <a:off x="214282" y="3693502"/>
            <a:ext cx="8715436" cy="3393237"/>
          </a:xfrm>
          <a:prstGeom prst="rect">
            <a:avLst/>
          </a:prstGeom>
        </p:spPr>
        <p:txBody>
          <a:bodyPr wrap="square">
            <a:spAutoFit/>
          </a:bodyPr>
          <a:lstStyle/>
          <a:p>
            <a:pPr algn="just"/>
            <a:r>
              <a:rPr lang="fr-FR" sz="1300" dirty="0" smtClean="0"/>
              <a:t>Volkswagen </a:t>
            </a:r>
            <a:r>
              <a:rPr lang="fr-FR" sz="1300" dirty="0" smtClean="0"/>
              <a:t>véhicules utilitaires 1er vendeur de véhicules utilitaires européen  apporte de part  son réseau de spécialistes, toute sa compétence en matière de véhicules utilitaires. </a:t>
            </a:r>
            <a:endParaRPr lang="fr-FR" sz="1300" dirty="0" smtClean="0"/>
          </a:p>
          <a:p>
            <a:pPr algn="just"/>
            <a:endParaRPr lang="fr-FR" sz="1300" dirty="0" smtClean="0"/>
          </a:p>
          <a:p>
            <a:pPr algn="just"/>
            <a:r>
              <a:rPr lang="fr-FR" sz="1300" dirty="0" smtClean="0"/>
              <a:t>Notre réseau peut vous aider dans le choix et l’utilisation de vos futurs véhicules utilitaires, </a:t>
            </a:r>
            <a:r>
              <a:rPr lang="fr-FR" sz="1300" dirty="0" err="1" smtClean="0"/>
              <a:t>isothermie</a:t>
            </a:r>
            <a:r>
              <a:rPr lang="fr-FR" sz="1300" dirty="0" smtClean="0"/>
              <a:t>, bennes, bras </a:t>
            </a:r>
            <a:r>
              <a:rPr lang="fr-FR" sz="1300" dirty="0" err="1" smtClean="0"/>
              <a:t>ampliroll</a:t>
            </a:r>
            <a:r>
              <a:rPr lang="fr-FR" sz="1300" dirty="0" smtClean="0"/>
              <a:t>, nacelles, transports de personnes, je me ferais une joie de paramétrer avec vous le véhicule qui correspondra le mieux à l’utilisation dont vous avez besoin et ce quel que soit votre corps de métier</a:t>
            </a:r>
            <a:r>
              <a:rPr lang="fr-FR" sz="1300" dirty="0" smtClean="0"/>
              <a:t>.</a:t>
            </a:r>
          </a:p>
          <a:p>
            <a:pPr algn="just"/>
            <a:endParaRPr lang="fr-FR" sz="1300" dirty="0" smtClean="0"/>
          </a:p>
          <a:p>
            <a:pPr algn="just"/>
            <a:r>
              <a:rPr lang="fr-FR" sz="1300" dirty="0" smtClean="0"/>
              <a:t>Nous pourrons aussi étudier ensemble toutes les formules de financement réservées aux entreprises, </a:t>
            </a:r>
            <a:r>
              <a:rPr lang="fr-FR" sz="1300" dirty="0" err="1" smtClean="0"/>
              <a:t>lld</a:t>
            </a:r>
            <a:r>
              <a:rPr lang="fr-FR" sz="1300" dirty="0" smtClean="0"/>
              <a:t>, crédit bail </a:t>
            </a:r>
            <a:r>
              <a:rPr lang="fr-FR" sz="1300" dirty="0" err="1" smtClean="0"/>
              <a:t>etc</a:t>
            </a:r>
            <a:r>
              <a:rPr lang="fr-FR" sz="1300" dirty="0" smtClean="0"/>
              <a:t>…</a:t>
            </a:r>
          </a:p>
          <a:p>
            <a:pPr algn="just"/>
            <a:endParaRPr lang="fr-FR" sz="1300" dirty="0" smtClean="0"/>
          </a:p>
          <a:p>
            <a:pPr algn="just"/>
            <a:r>
              <a:rPr lang="fr-FR" sz="1300" dirty="0" smtClean="0"/>
              <a:t>Mon but , la satisfaction de vous avoir satisfait en vous aidant à réaliser au mieux le choix de vos futurs utilitaires.</a:t>
            </a:r>
          </a:p>
          <a:p>
            <a:pPr algn="just"/>
            <a:r>
              <a:rPr lang="fr-FR" sz="1300" dirty="0" smtClean="0"/>
              <a:t>Avec Volkswagen Véhicules Utilitaires Reims, vous n’aurez plus de soucis avec votre parc de véhicules.</a:t>
            </a:r>
          </a:p>
          <a:p>
            <a:pPr lvl="1" algn="just">
              <a:lnSpc>
                <a:spcPct val="150000"/>
              </a:lnSpc>
            </a:pPr>
            <a:endParaRPr lang="fr-FR" sz="1300" dirty="0" smtClean="0"/>
          </a:p>
          <a:p>
            <a:pPr lvl="1" algn="just">
              <a:lnSpc>
                <a:spcPct val="150000"/>
              </a:lnSpc>
            </a:pPr>
            <a:endParaRPr lang="fr-FR" sz="1300" dirty="0" smtClean="0"/>
          </a:p>
          <a:p>
            <a:pPr lvl="1" algn="just">
              <a:lnSpc>
                <a:spcPct val="150000"/>
              </a:lnSpc>
            </a:pPr>
            <a:endParaRPr lang="fr-FR" sz="1300" dirty="0" smtClean="0"/>
          </a:p>
        </p:txBody>
      </p:sp>
      <p:pic>
        <p:nvPicPr>
          <p:cNvPr id="9" name="Picture 3" descr="C:\Documents and Settings\marketingaca\Bureau\VW - AUDI\Mailing\Invitations petit dejeuner entreprise\IMGP2565.JPG"/>
          <p:cNvPicPr>
            <a:picLocks noChangeAspect="1" noChangeArrowheads="1"/>
          </p:cNvPicPr>
          <p:nvPr/>
        </p:nvPicPr>
        <p:blipFill>
          <a:blip r:embed="rId3"/>
          <a:srcRect/>
          <a:stretch>
            <a:fillRect/>
          </a:stretch>
        </p:blipFill>
        <p:spPr bwMode="auto">
          <a:xfrm>
            <a:off x="6215074" y="1285860"/>
            <a:ext cx="2706678" cy="2030009"/>
          </a:xfrm>
          <a:prstGeom prst="rect">
            <a:avLst/>
          </a:prstGeom>
          <a:noFill/>
          <a:ln>
            <a:solidFill>
              <a:schemeClr val="tx2">
                <a:lumMod val="75000"/>
              </a:schemeClr>
            </a:solidFill>
          </a:ln>
        </p:spPr>
      </p:pic>
    </p:spTree>
    <p:extLst>
      <p:ext uri="{BB962C8B-B14F-4D97-AF65-F5344CB8AC3E}">
        <p14:creationId xmlns="" xmlns:p14="http://schemas.microsoft.com/office/powerpoint/2010/main" val="3629458830"/>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man.png"/>
          <p:cNvPicPr>
            <a:picLocks noChangeAspect="1"/>
          </p:cNvPicPr>
          <p:nvPr/>
        </p:nvPicPr>
        <p:blipFill>
          <a:blip r:embed="rId3" cstate="print"/>
          <a:stretch>
            <a:fillRect/>
          </a:stretch>
        </p:blipFill>
        <p:spPr>
          <a:xfrm>
            <a:off x="4758000" y="785795"/>
            <a:ext cx="4386000" cy="5589239"/>
          </a:xfrm>
          <a:prstGeom prst="rect">
            <a:avLst/>
          </a:prstGeom>
        </p:spPr>
      </p:pic>
      <p:sp>
        <p:nvSpPr>
          <p:cNvPr id="6" name="Espace réservé du contenu 2"/>
          <p:cNvSpPr>
            <a:spLocks noGrp="1"/>
          </p:cNvSpPr>
          <p:nvPr>
            <p:ph idx="1"/>
          </p:nvPr>
        </p:nvSpPr>
        <p:spPr>
          <a:xfrm>
            <a:off x="357158" y="1214422"/>
            <a:ext cx="8229600" cy="4525963"/>
          </a:xfrm>
        </p:spPr>
        <p:txBody>
          <a:bodyPr/>
          <a:lstStyle/>
          <a:p>
            <a:r>
              <a:rPr lang="fr-FR" sz="2000" dirty="0" smtClean="0"/>
              <a:t>Un conseiller vente interlocuteur dédiée</a:t>
            </a:r>
            <a:br>
              <a:rPr lang="fr-FR" sz="2000" dirty="0" smtClean="0"/>
            </a:br>
            <a:r>
              <a:rPr lang="fr-FR" sz="2000" dirty="0" smtClean="0"/>
              <a:t>à</a:t>
            </a:r>
            <a:r>
              <a:rPr lang="fr-FR" sz="2000" dirty="0"/>
              <a:t> </a:t>
            </a:r>
            <a:r>
              <a:rPr lang="fr-FR" sz="2000" dirty="0" smtClean="0"/>
              <a:t>la clientèle professionnelle.</a:t>
            </a:r>
          </a:p>
          <a:p>
            <a:r>
              <a:rPr lang="fr-FR" sz="2000" dirty="0" smtClean="0"/>
              <a:t>Un conseiller service interlocuteur privilégié</a:t>
            </a:r>
            <a:br>
              <a:rPr lang="fr-FR" sz="2000" dirty="0" smtClean="0"/>
            </a:br>
            <a:r>
              <a:rPr lang="fr-FR" sz="2000" dirty="0" smtClean="0"/>
              <a:t>de</a:t>
            </a:r>
            <a:r>
              <a:rPr lang="fr-FR" sz="2000" dirty="0"/>
              <a:t> </a:t>
            </a:r>
            <a:r>
              <a:rPr lang="fr-FR" sz="2000" dirty="0" smtClean="0"/>
              <a:t>la clientèle professionnelle.</a:t>
            </a:r>
          </a:p>
          <a:p>
            <a:r>
              <a:rPr lang="fr-FR" sz="2000" dirty="0" smtClean="0"/>
              <a:t>Des plages horaires élargies pour la réception</a:t>
            </a:r>
            <a:br>
              <a:rPr lang="fr-FR" sz="2000" dirty="0" smtClean="0"/>
            </a:br>
            <a:r>
              <a:rPr lang="fr-FR" sz="2000" dirty="0" smtClean="0"/>
              <a:t>après vente.</a:t>
            </a:r>
          </a:p>
          <a:p>
            <a:r>
              <a:rPr lang="fr-FR" sz="2000" dirty="0" smtClean="0"/>
              <a:t>Pas de rendez vous pour opérations nécessitant </a:t>
            </a:r>
            <a:br>
              <a:rPr lang="fr-FR" sz="2000" dirty="0" smtClean="0"/>
            </a:br>
            <a:r>
              <a:rPr lang="fr-FR" sz="2000" dirty="0" smtClean="0"/>
              <a:t>moins de 2 heures d’intervention.</a:t>
            </a:r>
          </a:p>
          <a:p>
            <a:r>
              <a:rPr lang="fr-FR" sz="2000" dirty="0" smtClean="0"/>
              <a:t>Véhicules de remplacement.</a:t>
            </a:r>
          </a:p>
          <a:p>
            <a:r>
              <a:rPr lang="fr-FR" sz="2000" dirty="0" smtClean="0"/>
              <a:t>Service de nettoyage.</a:t>
            </a:r>
          </a:p>
          <a:p>
            <a:r>
              <a:rPr lang="fr-FR" sz="2000" dirty="0" smtClean="0"/>
              <a:t>Service de Jockey dans le cadre des opérations</a:t>
            </a:r>
            <a:br>
              <a:rPr lang="fr-FR" sz="2000" dirty="0" smtClean="0"/>
            </a:br>
            <a:r>
              <a:rPr lang="fr-FR" sz="2000" dirty="0" smtClean="0"/>
              <a:t>de maintenance (proposition).</a:t>
            </a:r>
          </a:p>
          <a:p>
            <a:endParaRPr lang="fr-FR" sz="2000" dirty="0" smtClean="0"/>
          </a:p>
          <a:p>
            <a:endParaRPr lang="fr-FR" sz="2000" dirty="0" smtClean="0"/>
          </a:p>
          <a:p>
            <a:endParaRPr lang="fr-FR" sz="2000" dirty="0" smtClean="0"/>
          </a:p>
          <a:p>
            <a:endParaRPr lang="fr-FR" sz="2000" dirty="0"/>
          </a:p>
        </p:txBody>
      </p:sp>
      <p:pic>
        <p:nvPicPr>
          <p:cNvPr id="8" name="Image 7" descr="diary.png"/>
          <p:cNvPicPr>
            <a:picLocks noChangeAspect="1"/>
          </p:cNvPicPr>
          <p:nvPr/>
        </p:nvPicPr>
        <p:blipFill>
          <a:blip r:embed="rId4" cstate="print"/>
          <a:srcRect r="27480"/>
          <a:stretch>
            <a:fillRect/>
          </a:stretch>
        </p:blipFill>
        <p:spPr>
          <a:xfrm>
            <a:off x="4485899" y="2583920"/>
            <a:ext cx="4651181" cy="4295784"/>
          </a:xfrm>
          <a:prstGeom prst="rect">
            <a:avLst/>
          </a:prstGeom>
        </p:spPr>
      </p:pic>
      <p:pic>
        <p:nvPicPr>
          <p:cNvPr id="10" name="Picture 3"/>
          <p:cNvPicPr>
            <a:picLocks noChangeAspect="1" noChangeArrowheads="1"/>
          </p:cNvPicPr>
          <p:nvPr/>
        </p:nvPicPr>
        <p:blipFill>
          <a:blip r:embed="rId5" cstate="print"/>
          <a:srcRect t="85482"/>
          <a:stretch>
            <a:fillRect/>
          </a:stretch>
        </p:blipFill>
        <p:spPr bwMode="auto">
          <a:xfrm>
            <a:off x="1" y="6286520"/>
            <a:ext cx="9144000" cy="571480"/>
          </a:xfrm>
          <a:prstGeom prst="rect">
            <a:avLst/>
          </a:prstGeom>
          <a:noFill/>
          <a:ln w="9525">
            <a:noFill/>
            <a:miter lim="800000"/>
            <a:headEnd/>
            <a:tailEnd/>
          </a:ln>
          <a:effectLst/>
        </p:spPr>
      </p:pic>
      <p:pic>
        <p:nvPicPr>
          <p:cNvPr id="11" name="Picture 3"/>
          <p:cNvPicPr>
            <a:picLocks noChangeAspect="1" noChangeArrowheads="1"/>
          </p:cNvPicPr>
          <p:nvPr/>
        </p:nvPicPr>
        <p:blipFill>
          <a:blip r:embed="rId5" cstate="print"/>
          <a:srcRect t="56257" b="18337"/>
          <a:stretch>
            <a:fillRect/>
          </a:stretch>
        </p:blipFill>
        <p:spPr bwMode="auto">
          <a:xfrm>
            <a:off x="1" y="0"/>
            <a:ext cx="9144000" cy="1000108"/>
          </a:xfrm>
          <a:prstGeom prst="rect">
            <a:avLst/>
          </a:prstGeom>
          <a:noFill/>
          <a:ln w="9525">
            <a:noFill/>
            <a:miter lim="800000"/>
            <a:headEnd/>
            <a:tailEnd/>
          </a:ln>
          <a:effectLst/>
        </p:spPr>
      </p:pic>
      <p:sp>
        <p:nvSpPr>
          <p:cNvPr id="12" name="Rectangle 11"/>
          <p:cNvSpPr/>
          <p:nvPr/>
        </p:nvSpPr>
        <p:spPr>
          <a:xfrm>
            <a:off x="1" y="785795"/>
            <a:ext cx="9144000" cy="21431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 name="Arrondir un rectangle avec un coin du même côté 12"/>
          <p:cNvSpPr/>
          <p:nvPr/>
        </p:nvSpPr>
        <p:spPr>
          <a:xfrm>
            <a:off x="142844" y="142876"/>
            <a:ext cx="2714644" cy="92867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32" y="6215084"/>
            <a:ext cx="9144000" cy="1428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 name="Titre 1"/>
          <p:cNvSpPr>
            <a:spLocks noGrp="1"/>
          </p:cNvSpPr>
          <p:nvPr>
            <p:ph type="title"/>
          </p:nvPr>
        </p:nvSpPr>
        <p:spPr>
          <a:xfrm>
            <a:off x="214283" y="372488"/>
            <a:ext cx="2500330" cy="484745"/>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a:solidFill>
                  <a:srgbClr val="006699"/>
                </a:solidFill>
                <a:latin typeface="Futura Md BT" pitchFamily="34" charset="0"/>
                <a:ea typeface="+mn-ea"/>
                <a:cs typeface="+mn-cs"/>
              </a:rPr>
              <a:t>Notre engagement :</a:t>
            </a:r>
          </a:p>
        </p:txBody>
      </p:sp>
      <p:pic>
        <p:nvPicPr>
          <p:cNvPr id="15" name="Picture 1"/>
          <p:cNvPicPr>
            <a:picLocks noChangeAspect="1" noChangeArrowheads="1"/>
          </p:cNvPicPr>
          <p:nvPr/>
        </p:nvPicPr>
        <p:blipFill>
          <a:blip r:embed="rId6" cstate="print"/>
          <a:srcRect/>
          <a:stretch>
            <a:fillRect/>
          </a:stretch>
        </p:blipFill>
        <p:spPr bwMode="auto">
          <a:xfrm>
            <a:off x="71407" y="5572140"/>
            <a:ext cx="2058613" cy="571504"/>
          </a:xfrm>
          <a:prstGeom prst="rect">
            <a:avLst/>
          </a:prstGeom>
          <a:noFill/>
          <a:ln w="9525">
            <a:noFill/>
            <a:miter lim="800000"/>
            <a:headEnd/>
            <a:tailEnd/>
          </a:ln>
        </p:spPr>
      </p:pic>
    </p:spTree>
    <p:extLst>
      <p:ext uri="{BB962C8B-B14F-4D97-AF65-F5344CB8AC3E}">
        <p14:creationId xmlns="" xmlns:p14="http://schemas.microsoft.com/office/powerpoint/2010/main" val="3629458830"/>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25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25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fill="hold" grpId="0"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additive="base">
                                        <p:cTn id="16" dur="25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7" dur="25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25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25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250"/>
                            </p:stCondLst>
                            <p:childTnLst>
                              <p:par>
                                <p:cTn id="24" presetID="2" presetClass="entr" presetSubtype="4" fill="hold" grpId="0" nodeType="after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25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25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grpId="0" nodeType="after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25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25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750"/>
                            </p:stCondLst>
                            <p:childTnLst>
                              <p:par>
                                <p:cTn id="34" presetID="2" presetClass="entr" presetSubtype="4" fill="hold" grpId="0" nodeType="after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 calcmode="lin" valueType="num">
                                      <p:cBhvr additive="base">
                                        <p:cTn id="36" dur="25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7" dur="25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2000"/>
                            </p:stCondLst>
                            <p:childTnLst>
                              <p:par>
                                <p:cTn id="39" presetID="2" presetClass="entr" presetSubtype="4" fill="hold" grpId="0" nodeType="after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 calcmode="lin" valueType="num">
                                      <p:cBhvr additive="base">
                                        <p:cTn id="41" dur="25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2" dur="25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36"/>
          <p:cNvPicPr>
            <a:picLocks noChangeAspect="1"/>
          </p:cNvPicPr>
          <p:nvPr/>
        </p:nvPicPr>
        <p:blipFill rotWithShape="1">
          <a:blip r:embed="rId2" cstate="print">
            <a:extLst>
              <a:ext uri="{28A0092B-C50C-407E-A947-70E740481C1C}">
                <a14:useLocalDpi xmlns="" xmlns:a14="http://schemas.microsoft.com/office/drawing/2010/main" val="0"/>
              </a:ext>
            </a:extLst>
          </a:blip>
          <a:srcRect r="14982"/>
          <a:stretch/>
        </p:blipFill>
        <p:spPr>
          <a:xfrm>
            <a:off x="2771801" y="1451580"/>
            <a:ext cx="6372199" cy="5420538"/>
          </a:xfrm>
          <a:prstGeom prst="rect">
            <a:avLst/>
          </a:prstGeom>
        </p:spPr>
      </p:pic>
      <p:sp>
        <p:nvSpPr>
          <p:cNvPr id="2" name="Titre 1"/>
          <p:cNvSpPr>
            <a:spLocks noGrp="1"/>
          </p:cNvSpPr>
          <p:nvPr>
            <p:ph type="title"/>
          </p:nvPr>
        </p:nvSpPr>
        <p:spPr>
          <a:xfrm>
            <a:off x="142876" y="809626"/>
            <a:ext cx="4501133" cy="466725"/>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500" b="1" dirty="0">
                <a:solidFill>
                  <a:srgbClr val="006699"/>
                </a:solidFill>
                <a:latin typeface="Futura Md BT" pitchFamily="34" charset="0"/>
                <a:ea typeface="+mn-ea"/>
                <a:cs typeface="+mn-cs"/>
              </a:rPr>
              <a:t>Un levier supplémentaire :</a:t>
            </a:r>
          </a:p>
        </p:txBody>
      </p:sp>
      <p:sp>
        <p:nvSpPr>
          <p:cNvPr id="3" name="Espace réservé du contenu 2"/>
          <p:cNvSpPr>
            <a:spLocks noGrp="1"/>
          </p:cNvSpPr>
          <p:nvPr>
            <p:ph idx="1"/>
          </p:nvPr>
        </p:nvSpPr>
        <p:spPr>
          <a:xfrm>
            <a:off x="457201" y="1340768"/>
            <a:ext cx="8229600" cy="1512168"/>
          </a:xfrm>
        </p:spPr>
        <p:txBody>
          <a:bodyPr/>
          <a:lstStyle/>
          <a:p>
            <a:r>
              <a:rPr lang="fr-FR" sz="2800" dirty="0"/>
              <a:t>Qu’est ce </a:t>
            </a:r>
            <a:r>
              <a:rPr lang="fr-FR" sz="2800" dirty="0" smtClean="0"/>
              <a:t>que                   ?</a:t>
            </a:r>
          </a:p>
          <a:p>
            <a:pPr lvl="1"/>
            <a:r>
              <a:rPr lang="fr-FR" sz="2000" i="1" dirty="0"/>
              <a:t>Volkswagen ambitionne d’être le constructeur le plus innovant. Et pour cela, nous avons une vision : faire de </a:t>
            </a:r>
            <a:r>
              <a:rPr lang="fr-FR" sz="2000" i="1" dirty="0" smtClean="0"/>
              <a:t>Volkswagen le </a:t>
            </a:r>
            <a:r>
              <a:rPr lang="fr-FR" sz="2000" i="1" dirty="0"/>
              <a:t>constructeur le plus éco-responsable</a:t>
            </a:r>
            <a:r>
              <a:rPr lang="fr-FR" sz="2400" i="1" dirty="0" smtClean="0"/>
              <a:t>.</a:t>
            </a:r>
            <a:endParaRPr lang="fr-FR" sz="2400" i="1" dirty="0"/>
          </a:p>
          <a:p>
            <a:endParaRPr lang="fr-FR" sz="2800" dirty="0"/>
          </a:p>
        </p:txBody>
      </p:sp>
      <p:pic>
        <p:nvPicPr>
          <p:cNvPr id="4" name="Imag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27583" y="5732797"/>
            <a:ext cx="2429852" cy="389732"/>
          </a:xfrm>
          <a:prstGeom prst="rect">
            <a:avLst/>
          </a:prstGeom>
        </p:spPr>
      </p:pic>
      <p:pic>
        <p:nvPicPr>
          <p:cNvPr id="5" name="Imag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930675" y="1509167"/>
            <a:ext cx="1449653" cy="210419"/>
          </a:xfrm>
          <a:prstGeom prst="rect">
            <a:avLst/>
          </a:prstGeom>
        </p:spPr>
      </p:pic>
      <p:grpSp>
        <p:nvGrpSpPr>
          <p:cNvPr id="7" name="Groupe 11"/>
          <p:cNvGrpSpPr/>
          <p:nvPr/>
        </p:nvGrpSpPr>
        <p:grpSpPr>
          <a:xfrm>
            <a:off x="511123" y="3212976"/>
            <a:ext cx="2953804" cy="1215491"/>
            <a:chOff x="28740" y="4066271"/>
            <a:chExt cx="2953803" cy="1215491"/>
          </a:xfrm>
        </p:grpSpPr>
        <p:sp>
          <p:nvSpPr>
            <p:cNvPr id="13" name="Rogner un rectangle à un seul coin 12"/>
            <p:cNvSpPr/>
            <p:nvPr/>
          </p:nvSpPr>
          <p:spPr>
            <a:xfrm>
              <a:off x="174231" y="4066271"/>
              <a:ext cx="2808312" cy="576064"/>
            </a:xfrm>
            <a:prstGeom prst="snip1Rect">
              <a:avLst/>
            </a:prstGeom>
            <a:solidFill>
              <a:schemeClr val="tx1">
                <a:alpha val="69804"/>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prstClr val="white"/>
                  </a:solidFill>
                  <a:latin typeface="Futura Md BT" pitchFamily="34" charset="0"/>
                </a:rPr>
                <a:t>Des produits et solutions</a:t>
              </a:r>
              <a:br>
                <a:rPr lang="fr-FR" sz="1400" dirty="0">
                  <a:solidFill>
                    <a:prstClr val="white"/>
                  </a:solidFill>
                  <a:latin typeface="Futura Md BT" pitchFamily="34" charset="0"/>
                </a:rPr>
              </a:br>
              <a:r>
                <a:rPr lang="fr-FR" sz="1400" dirty="0">
                  <a:solidFill>
                    <a:prstClr val="white"/>
                  </a:solidFill>
                  <a:latin typeface="Futura Md BT" pitchFamily="34" charset="0"/>
                </a:rPr>
                <a:t>« responsables »</a:t>
              </a:r>
            </a:p>
          </p:txBody>
        </p:sp>
        <p:grpSp>
          <p:nvGrpSpPr>
            <p:cNvPr id="12" name="Groupe 13"/>
            <p:cNvGrpSpPr/>
            <p:nvPr/>
          </p:nvGrpSpPr>
          <p:grpSpPr>
            <a:xfrm>
              <a:off x="28740" y="4422534"/>
              <a:ext cx="859228" cy="859228"/>
              <a:chOff x="1474755" y="5085184"/>
              <a:chExt cx="1097703" cy="1097703"/>
            </a:xfrm>
          </p:grpSpPr>
          <p:sp>
            <p:nvSpPr>
              <p:cNvPr id="15" name="Larme 14"/>
              <p:cNvSpPr/>
              <p:nvPr/>
            </p:nvSpPr>
            <p:spPr>
              <a:xfrm rot="5400000">
                <a:off x="1474755" y="5085184"/>
                <a:ext cx="1097703" cy="1097703"/>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16" name="Picture 2"/>
              <p:cNvPicPr>
                <a:picLocks noChangeAspect="1" noChangeArrowheads="1"/>
              </p:cNvPicPr>
              <p:nvPr/>
            </p:nvPicPr>
            <p:blipFill rotWithShape="1">
              <a:blip r:embed="rId4" cstate="print"/>
              <a:srcRect l="9979" t="68945" r="79314" b="2423"/>
              <a:stretch/>
            </p:blipFill>
            <p:spPr bwMode="auto">
              <a:xfrm>
                <a:off x="1663566" y="5273995"/>
                <a:ext cx="720080" cy="720080"/>
              </a:xfrm>
              <a:prstGeom prst="rect">
                <a:avLst/>
              </a:prstGeom>
              <a:noFill/>
              <a:ln w="9525">
                <a:noFill/>
                <a:miter lim="800000"/>
                <a:headEnd/>
                <a:tailEnd/>
              </a:ln>
            </p:spPr>
          </p:pic>
        </p:grpSp>
      </p:grpSp>
      <p:grpSp>
        <p:nvGrpSpPr>
          <p:cNvPr id="14" name="Groupe 16"/>
          <p:cNvGrpSpPr/>
          <p:nvPr/>
        </p:nvGrpSpPr>
        <p:grpSpPr>
          <a:xfrm>
            <a:off x="3429833" y="3212977"/>
            <a:ext cx="3005552" cy="1256215"/>
            <a:chOff x="2947452" y="4066271"/>
            <a:chExt cx="3005551" cy="1256215"/>
          </a:xfrm>
        </p:grpSpPr>
        <p:sp>
          <p:nvSpPr>
            <p:cNvPr id="18" name="Rogner un rectangle à un seul coin 17"/>
            <p:cNvSpPr/>
            <p:nvPr/>
          </p:nvSpPr>
          <p:spPr>
            <a:xfrm>
              <a:off x="3144691" y="4066271"/>
              <a:ext cx="2808312" cy="576064"/>
            </a:xfrm>
            <a:prstGeom prst="snip1Rect">
              <a:avLst/>
            </a:prstGeom>
            <a:solidFill>
              <a:schemeClr val="tx1">
                <a:alpha val="69804"/>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prstClr val="white"/>
                  </a:solidFill>
                  <a:latin typeface="Futura Md BT" pitchFamily="34" charset="0"/>
                </a:rPr>
                <a:t>Un comportement </a:t>
              </a:r>
              <a:r>
                <a:rPr lang="fr-FR" sz="1400" dirty="0" smtClean="0">
                  <a:solidFill>
                    <a:prstClr val="white"/>
                  </a:solidFill>
                  <a:latin typeface="Futura Md BT" pitchFamily="34" charset="0"/>
                </a:rPr>
                <a:t>respectueux de </a:t>
              </a:r>
              <a:r>
                <a:rPr lang="fr-FR" sz="1400" dirty="0">
                  <a:solidFill>
                    <a:prstClr val="white"/>
                  </a:solidFill>
                  <a:latin typeface="Futura Md BT" pitchFamily="34" charset="0"/>
                </a:rPr>
                <a:t>l’environnement</a:t>
              </a:r>
            </a:p>
          </p:txBody>
        </p:sp>
        <p:grpSp>
          <p:nvGrpSpPr>
            <p:cNvPr id="17" name="Groupe 18"/>
            <p:cNvGrpSpPr/>
            <p:nvPr/>
          </p:nvGrpSpPr>
          <p:grpSpPr>
            <a:xfrm>
              <a:off x="2947452" y="4463258"/>
              <a:ext cx="859228" cy="859228"/>
              <a:chOff x="3016708" y="4725143"/>
              <a:chExt cx="1097703" cy="1097703"/>
            </a:xfrm>
          </p:grpSpPr>
          <p:sp>
            <p:nvSpPr>
              <p:cNvPr id="20" name="Larme 19"/>
              <p:cNvSpPr/>
              <p:nvPr/>
            </p:nvSpPr>
            <p:spPr>
              <a:xfrm rot="5400000">
                <a:off x="3016708" y="4725143"/>
                <a:ext cx="1097703" cy="1097703"/>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21" name="Picture 2"/>
              <p:cNvPicPr>
                <a:picLocks noChangeAspect="1" noChangeArrowheads="1"/>
              </p:cNvPicPr>
              <p:nvPr/>
            </p:nvPicPr>
            <p:blipFill rotWithShape="1">
              <a:blip r:embed="rId4" cstate="print"/>
              <a:srcRect l="46647" t="68826" r="44067"/>
              <a:stretch/>
            </p:blipFill>
            <p:spPr bwMode="auto">
              <a:xfrm>
                <a:off x="3237321" y="4861928"/>
                <a:ext cx="656476" cy="824132"/>
              </a:xfrm>
              <a:prstGeom prst="rect">
                <a:avLst/>
              </a:prstGeom>
              <a:noFill/>
              <a:ln w="9525">
                <a:noFill/>
                <a:miter lim="800000"/>
                <a:headEnd/>
                <a:tailEnd/>
              </a:ln>
            </p:spPr>
          </p:pic>
        </p:grpSp>
      </p:grpSp>
      <p:sp>
        <p:nvSpPr>
          <p:cNvPr id="32" name="Rogner un rectangle à un seul coin 31"/>
          <p:cNvSpPr/>
          <p:nvPr/>
        </p:nvSpPr>
        <p:spPr>
          <a:xfrm>
            <a:off x="656614" y="4935641"/>
            <a:ext cx="2808312" cy="576064"/>
          </a:xfrm>
          <a:prstGeom prst="snip1Rect">
            <a:avLst/>
          </a:prstGeom>
          <a:solidFill>
            <a:schemeClr val="tx1">
              <a:alpha val="69804"/>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prstClr val="white"/>
                </a:solidFill>
                <a:latin typeface="Futura Md BT" pitchFamily="34" charset="0"/>
              </a:rPr>
              <a:t>BlueMotion</a:t>
            </a:r>
            <a:r>
              <a:rPr lang="en-US" sz="1400" dirty="0">
                <a:solidFill>
                  <a:prstClr val="white"/>
                </a:solidFill>
                <a:latin typeface="Futura Md BT" pitchFamily="34" charset="0"/>
              </a:rPr>
              <a:t>, hybrid, </a:t>
            </a:r>
            <a:r>
              <a:rPr lang="en-US" sz="1400" dirty="0" err="1">
                <a:solidFill>
                  <a:prstClr val="white"/>
                </a:solidFill>
                <a:latin typeface="Futura Md BT" pitchFamily="34" charset="0"/>
              </a:rPr>
              <a:t>Charteco</a:t>
            </a:r>
            <a:r>
              <a:rPr lang="en-US" sz="1400" dirty="0">
                <a:solidFill>
                  <a:prstClr val="white"/>
                </a:solidFill>
                <a:latin typeface="Futura Md BT" pitchFamily="34" charset="0"/>
              </a:rPr>
              <a:t>, </a:t>
            </a:r>
            <a:br>
              <a:rPr lang="en-US" sz="1400" dirty="0">
                <a:solidFill>
                  <a:prstClr val="white"/>
                </a:solidFill>
                <a:latin typeface="Futura Md BT" pitchFamily="34" charset="0"/>
              </a:rPr>
            </a:br>
            <a:r>
              <a:rPr lang="en-US" sz="1400" dirty="0">
                <a:solidFill>
                  <a:prstClr val="white"/>
                </a:solidFill>
                <a:latin typeface="Futura Md BT" pitchFamily="34" charset="0"/>
              </a:rPr>
              <a:t>Stop/start, blue-e-motion …</a:t>
            </a:r>
          </a:p>
        </p:txBody>
      </p:sp>
      <p:sp>
        <p:nvSpPr>
          <p:cNvPr id="33" name="Rogner un rectangle à un seul coin 32"/>
          <p:cNvSpPr/>
          <p:nvPr/>
        </p:nvSpPr>
        <p:spPr>
          <a:xfrm>
            <a:off x="3627074" y="4951968"/>
            <a:ext cx="2808312" cy="576064"/>
          </a:xfrm>
          <a:prstGeom prst="snip1Rect">
            <a:avLst/>
          </a:prstGeom>
          <a:solidFill>
            <a:schemeClr val="tx1">
              <a:alpha val="69804"/>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prstClr val="white"/>
                </a:solidFill>
                <a:latin typeface="Futura Md BT" pitchFamily="34" charset="0"/>
              </a:rPr>
              <a:t>PLV, Brochures, Programmes de conduite…</a:t>
            </a:r>
          </a:p>
        </p:txBody>
      </p:sp>
      <p:sp>
        <p:nvSpPr>
          <p:cNvPr id="38" name="ZoneTexte 37"/>
          <p:cNvSpPr txBox="1"/>
          <p:nvPr/>
        </p:nvSpPr>
        <p:spPr>
          <a:xfrm rot="674752">
            <a:off x="6839118" y="3075058"/>
            <a:ext cx="2160241" cy="707886"/>
          </a:xfrm>
          <a:prstGeom prst="rect">
            <a:avLst/>
          </a:prstGeom>
          <a:noFill/>
          <a:ln w="9525">
            <a:noFill/>
            <a:miter lim="800000"/>
            <a:headEnd/>
            <a:tailEnd/>
          </a:ln>
        </p:spPr>
        <p:txBody>
          <a:bodyPr wrap="square" rtlCol="0">
            <a:spAutoFit/>
          </a:bodyPr>
          <a:lstStyle>
            <a:defPPr>
              <a:defRPr lang="fr-FR"/>
            </a:defPPr>
          </a:lstStyle>
          <a:p>
            <a:pPr algn="ctr"/>
            <a:r>
              <a:rPr lang="fr-FR" sz="2000" b="1" dirty="0" err="1"/>
              <a:t>Think</a:t>
            </a:r>
            <a:r>
              <a:rPr lang="fr-FR" sz="2000" b="1" dirty="0"/>
              <a:t> </a:t>
            </a:r>
            <a:r>
              <a:rPr lang="fr-FR" sz="2000" b="1" dirty="0" err="1"/>
              <a:t>blue</a:t>
            </a:r>
            <a:r>
              <a:rPr lang="fr-FR" sz="2000" b="1" dirty="0"/>
              <a:t> expérience</a:t>
            </a:r>
          </a:p>
        </p:txBody>
      </p:sp>
      <p:pic>
        <p:nvPicPr>
          <p:cNvPr id="22" name="Picture 1"/>
          <p:cNvPicPr>
            <a:picLocks noChangeAspect="1" noChangeArrowheads="1"/>
          </p:cNvPicPr>
          <p:nvPr/>
        </p:nvPicPr>
        <p:blipFill>
          <a:blip r:embed="rId5" cstate="print"/>
          <a:srcRect/>
          <a:stretch>
            <a:fillRect/>
          </a:stretch>
        </p:blipFill>
        <p:spPr bwMode="auto">
          <a:xfrm>
            <a:off x="4833188" y="144016"/>
            <a:ext cx="4310812" cy="1196752"/>
          </a:xfrm>
          <a:prstGeom prst="rect">
            <a:avLst/>
          </a:prstGeom>
          <a:noFill/>
          <a:ln w="9525">
            <a:noFill/>
            <a:miter lim="800000"/>
            <a:headEnd/>
            <a:tailEnd/>
          </a:ln>
        </p:spPr>
      </p:pic>
    </p:spTree>
    <p:extLst>
      <p:ext uri="{BB962C8B-B14F-4D97-AF65-F5344CB8AC3E}">
        <p14:creationId xmlns="" xmlns:p14="http://schemas.microsoft.com/office/powerpoint/2010/main" val="3629458830"/>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par>
                          <p:cTn id="35" fill="hold">
                            <p:stCondLst>
                              <p:cond delay="3500"/>
                            </p:stCondLst>
                            <p:childTnLst>
                              <p:par>
                                <p:cTn id="36" presetID="23" presetClass="entr" presetSubtype="36"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strVal val="(6*min(max(#ppt_w*#ppt_h,.3),1)-7.4)/-.7*#ppt_w"/>
                                          </p:val>
                                        </p:tav>
                                        <p:tav tm="100000">
                                          <p:val>
                                            <p:strVal val="#ppt_w"/>
                                          </p:val>
                                        </p:tav>
                                      </p:tavLst>
                                    </p:anim>
                                    <p:anim calcmode="lin" valueType="num">
                                      <p:cBhvr>
                                        <p:cTn id="39" dur="500" fill="hold"/>
                                        <p:tgtEl>
                                          <p:spTgt spid="38"/>
                                        </p:tgtEl>
                                        <p:attrNameLst>
                                          <p:attrName>ppt_h</p:attrName>
                                        </p:attrNameLst>
                                      </p:cBhvr>
                                      <p:tavLst>
                                        <p:tav tm="0">
                                          <p:val>
                                            <p:strVal val="(6*min(max(#ppt_w*#ppt_h,.3),1)-7.4)/-.7*#ppt_h"/>
                                          </p:val>
                                        </p:tav>
                                        <p:tav tm="100000">
                                          <p:val>
                                            <p:strVal val="#ppt_h"/>
                                          </p:val>
                                        </p:tav>
                                      </p:tavLst>
                                    </p:anim>
                                    <p:anim calcmode="lin" valueType="num">
                                      <p:cBhvr>
                                        <p:cTn id="40" dur="500" fill="hold"/>
                                        <p:tgtEl>
                                          <p:spTgt spid="38"/>
                                        </p:tgtEl>
                                        <p:attrNameLst>
                                          <p:attrName>ppt_x</p:attrName>
                                        </p:attrNameLst>
                                      </p:cBhvr>
                                      <p:tavLst>
                                        <p:tav tm="0">
                                          <p:val>
                                            <p:fltVal val="0.5"/>
                                          </p:val>
                                        </p:tav>
                                        <p:tav tm="100000">
                                          <p:val>
                                            <p:strVal val="#ppt_x"/>
                                          </p:val>
                                        </p:tav>
                                      </p:tavLst>
                                    </p:anim>
                                    <p:anim calcmode="lin" valueType="num">
                                      <p:cBhvr>
                                        <p:cTn id="41" dur="500" fill="hold"/>
                                        <p:tgtEl>
                                          <p:spTgt spid="38"/>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2" grpId="0" animBg="1"/>
      <p:bldP spid="33" grpId="0" animBg="1"/>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Golf-photothéque.png"/>
          <p:cNvPicPr>
            <a:picLocks noChangeAspect="1"/>
          </p:cNvPicPr>
          <p:nvPr/>
        </p:nvPicPr>
        <p:blipFill>
          <a:blip r:embed="rId2" cstate="print"/>
          <a:stretch>
            <a:fillRect/>
          </a:stretch>
        </p:blipFill>
        <p:spPr>
          <a:xfrm>
            <a:off x="2915816" y="2355031"/>
            <a:ext cx="6226950" cy="4505970"/>
          </a:xfrm>
          <a:prstGeom prst="rect">
            <a:avLst/>
          </a:prstGeom>
          <a:noFill/>
          <a:ln>
            <a:noFill/>
          </a:ln>
        </p:spPr>
      </p:pic>
      <p:sp>
        <p:nvSpPr>
          <p:cNvPr id="2" name="Titre 1"/>
          <p:cNvSpPr>
            <a:spLocks noGrp="1"/>
          </p:cNvSpPr>
          <p:nvPr>
            <p:ph type="title"/>
          </p:nvPr>
        </p:nvSpPr>
        <p:spPr>
          <a:xfrm>
            <a:off x="457201" y="800101"/>
            <a:ext cx="8229600" cy="457200"/>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a:solidFill>
                  <a:srgbClr val="006699"/>
                </a:solidFill>
                <a:latin typeface="Futura Md BT" pitchFamily="34" charset="0"/>
                <a:ea typeface="+mn-ea"/>
                <a:cs typeface="+mn-cs"/>
              </a:rPr>
              <a:t>Gamme</a:t>
            </a:r>
            <a:r>
              <a:rPr lang="fr-FR" sz="2400" b="1" dirty="0">
                <a:solidFill>
                  <a:srgbClr val="006699"/>
                </a:solidFill>
                <a:latin typeface="Futura Md BT" pitchFamily="34" charset="0"/>
                <a:ea typeface="+mn-ea"/>
                <a:cs typeface="+mn-cs"/>
              </a:rPr>
              <a:t/>
            </a:r>
            <a:br>
              <a:rPr lang="fr-FR" sz="2400" b="1" dirty="0">
                <a:solidFill>
                  <a:srgbClr val="006699"/>
                </a:solidFill>
                <a:latin typeface="Futura Md BT" pitchFamily="34" charset="0"/>
                <a:ea typeface="+mn-ea"/>
                <a:cs typeface="+mn-cs"/>
              </a:rPr>
            </a:br>
            <a:r>
              <a:rPr lang="fr-FR" sz="1800" b="1" dirty="0">
                <a:solidFill>
                  <a:srgbClr val="006699"/>
                </a:solidFill>
                <a:latin typeface="Futura Md BT" pitchFamily="34" charset="0"/>
                <a:ea typeface="+mn-ea"/>
                <a:cs typeface="+mn-cs"/>
              </a:rPr>
              <a:t>( la recherche du CO² minimum)</a:t>
            </a:r>
          </a:p>
        </p:txBody>
      </p:sp>
      <p:sp>
        <p:nvSpPr>
          <p:cNvPr id="3" name="Espace réservé du contenu 2"/>
          <p:cNvSpPr>
            <a:spLocks noGrp="1"/>
          </p:cNvSpPr>
          <p:nvPr>
            <p:ph idx="1"/>
          </p:nvPr>
        </p:nvSpPr>
        <p:spPr>
          <a:xfrm>
            <a:off x="457201" y="1600205"/>
            <a:ext cx="8229600" cy="5260797"/>
          </a:xfrm>
        </p:spPr>
        <p:txBody>
          <a:bodyPr/>
          <a:lstStyle/>
          <a:p>
            <a:r>
              <a:rPr lang="fr-FR" sz="2000" dirty="0" smtClean="0"/>
              <a:t>Objectif:</a:t>
            </a:r>
          </a:p>
          <a:p>
            <a:pPr lvl="1"/>
            <a:r>
              <a:rPr lang="fr-FR" sz="1800" dirty="0" smtClean="0"/>
              <a:t>développer des véhicules toujours plus économiques et plus respectueux</a:t>
            </a:r>
            <a:br>
              <a:rPr lang="fr-FR" sz="1800" dirty="0" smtClean="0"/>
            </a:br>
            <a:r>
              <a:rPr lang="fr-FR" sz="1800" dirty="0" smtClean="0"/>
              <a:t>de l’environnement. </a:t>
            </a:r>
          </a:p>
          <a:p>
            <a:pPr lvl="1"/>
            <a:r>
              <a:rPr lang="fr-FR" sz="1800" dirty="0" smtClean="0"/>
              <a:t>Avoir des émissions de </a:t>
            </a:r>
            <a:r>
              <a:rPr lang="fr-FR" sz="1800" dirty="0" err="1" smtClean="0"/>
              <a:t>co</a:t>
            </a:r>
            <a:r>
              <a:rPr lang="fr-FR" sz="1800" dirty="0" smtClean="0"/>
              <a:t>² et des consommations identiques à celles</a:t>
            </a:r>
            <a:br>
              <a:rPr lang="fr-FR" sz="1800" dirty="0" smtClean="0"/>
            </a:br>
            <a:r>
              <a:rPr lang="fr-FR" sz="1800" dirty="0" smtClean="0"/>
              <a:t>d'un segment inférieur.</a:t>
            </a:r>
            <a:br>
              <a:rPr lang="fr-FR" sz="1800" dirty="0" smtClean="0"/>
            </a:br>
            <a:endParaRPr lang="fr-FR" sz="1050" dirty="0" smtClean="0"/>
          </a:p>
          <a:p>
            <a:r>
              <a:rPr lang="fr-FR" sz="2000" dirty="0" smtClean="0"/>
              <a:t>Grâce à un ensemble de mesures techniques:</a:t>
            </a:r>
          </a:p>
          <a:p>
            <a:pPr lvl="1"/>
            <a:r>
              <a:rPr lang="fr-FR" sz="1800" dirty="0" smtClean="0"/>
              <a:t>Travail sur l’aérodynamique,</a:t>
            </a:r>
          </a:p>
          <a:p>
            <a:pPr lvl="1"/>
            <a:r>
              <a:rPr lang="fr-FR" sz="1800" dirty="0"/>
              <a:t>A</a:t>
            </a:r>
            <a:r>
              <a:rPr lang="fr-FR" sz="1800" dirty="0" smtClean="0"/>
              <a:t>doption d’un filtre à particules</a:t>
            </a:r>
          </a:p>
          <a:p>
            <a:pPr lvl="1"/>
            <a:r>
              <a:rPr lang="fr-FR" sz="1800" dirty="0" smtClean="0"/>
              <a:t>Système ‘Stop-Start’ </a:t>
            </a:r>
          </a:p>
          <a:p>
            <a:pPr lvl="1"/>
            <a:r>
              <a:rPr lang="fr-FR" sz="1800" dirty="0"/>
              <a:t>U</a:t>
            </a:r>
            <a:r>
              <a:rPr lang="fr-FR" sz="1800" dirty="0" smtClean="0"/>
              <a:t>tilisation de pneus basse résistance</a:t>
            </a:r>
            <a:br>
              <a:rPr lang="fr-FR" sz="1800" dirty="0" smtClean="0"/>
            </a:br>
            <a:endParaRPr lang="fr-FR" sz="1100" dirty="0" smtClean="0"/>
          </a:p>
          <a:p>
            <a:r>
              <a:rPr lang="fr-FR" sz="2000" dirty="0" smtClean="0"/>
              <a:t>L’ensemble de la Gamme VW est proposé en </a:t>
            </a:r>
            <a:r>
              <a:rPr lang="fr-FR" sz="2000" dirty="0" err="1" smtClean="0"/>
              <a:t>BlueMotion</a:t>
            </a:r>
            <a:r>
              <a:rPr lang="fr-FR" sz="2000" dirty="0" smtClean="0"/>
              <a:t>.</a:t>
            </a:r>
          </a:p>
          <a:p>
            <a:endParaRPr lang="fr-FR" sz="2000" dirty="0"/>
          </a:p>
        </p:txBody>
      </p:sp>
      <p:pic>
        <p:nvPicPr>
          <p:cNvPr id="5" name="Image 4" descr="BlueMotiontechnologies_Logo.jpg"/>
          <p:cNvPicPr>
            <a:picLocks noChangeAspect="1"/>
          </p:cNvPicPr>
          <p:nvPr/>
        </p:nvPicPr>
        <p:blipFill rotWithShape="1">
          <a:blip r:embed="rId3" cstate="print"/>
          <a:srcRect l="4355" t="8749" r="4191" b="38755"/>
          <a:stretch/>
        </p:blipFill>
        <p:spPr bwMode="auto">
          <a:xfrm>
            <a:off x="2068617" y="763563"/>
            <a:ext cx="2378418" cy="288032"/>
          </a:xfrm>
          <a:prstGeom prst="rect">
            <a:avLst/>
          </a:prstGeom>
          <a:noFill/>
          <a:ln w="9525">
            <a:noFill/>
            <a:miter lim="800000"/>
            <a:headEnd/>
            <a:tailEnd/>
          </a:ln>
        </p:spPr>
      </p:pic>
      <p:pic>
        <p:nvPicPr>
          <p:cNvPr id="7" name="Picture 1"/>
          <p:cNvPicPr>
            <a:picLocks noChangeAspect="1" noChangeArrowheads="1"/>
          </p:cNvPicPr>
          <p:nvPr/>
        </p:nvPicPr>
        <p:blipFill>
          <a:blip r:embed="rId4" cstate="print"/>
          <a:srcRect/>
          <a:stretch>
            <a:fillRect/>
          </a:stretch>
        </p:blipFill>
        <p:spPr bwMode="auto">
          <a:xfrm>
            <a:off x="4833188" y="144016"/>
            <a:ext cx="4310812" cy="1196752"/>
          </a:xfrm>
          <a:prstGeom prst="rect">
            <a:avLst/>
          </a:prstGeom>
          <a:noFill/>
          <a:ln w="9525">
            <a:noFill/>
            <a:miter lim="800000"/>
            <a:headEnd/>
            <a:tailEnd/>
          </a:ln>
        </p:spPr>
      </p:pic>
    </p:spTree>
    <p:extLst>
      <p:ext uri="{BB962C8B-B14F-4D97-AF65-F5344CB8AC3E}">
        <p14:creationId xmlns="" xmlns:p14="http://schemas.microsoft.com/office/powerpoint/2010/main" val="3629458830"/>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left)">
                                      <p:cBhvr>
                                        <p:cTn id="24" dur="500"/>
                                        <p:tgtEl>
                                          <p:spTgt spid="3">
                                            <p:txEl>
                                              <p:pRg st="3" end="3"/>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500"/>
                                        <p:tgtEl>
                                          <p:spTgt spid="3">
                                            <p:txEl>
                                              <p:pRg st="5" end="5"/>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left)">
                                      <p:cBhvr>
                                        <p:cTn id="33" dur="500"/>
                                        <p:tgtEl>
                                          <p:spTgt spid="3">
                                            <p:txEl>
                                              <p:pRg st="6" end="6"/>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left)">
                                      <p:cBhvr>
                                        <p:cTn id="36" dur="500"/>
                                        <p:tgtEl>
                                          <p:spTgt spid="3">
                                            <p:txEl>
                                              <p:pRg st="7" end="7"/>
                                            </p:txEl>
                                          </p:spTgt>
                                        </p:tgtEl>
                                      </p:cBhvr>
                                    </p:animEffect>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wipe(left)">
                                      <p:cBhvr>
                                        <p:cTn id="4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ZoneTexte 70"/>
          <p:cNvSpPr txBox="1"/>
          <p:nvPr/>
        </p:nvSpPr>
        <p:spPr>
          <a:xfrm>
            <a:off x="2771800" y="909882"/>
            <a:ext cx="1364639" cy="430887"/>
          </a:xfrm>
          <a:prstGeom prst="rect">
            <a:avLst/>
          </a:prstGeom>
          <a:solidFill>
            <a:srgbClr val="080808">
              <a:alpha val="69804"/>
            </a:srgbClr>
          </a:solidFill>
        </p:spPr>
        <p:txBody>
          <a:bodyPr wrap="square" rtlCol="0">
            <a:spAutoFit/>
          </a:bodyPr>
          <a:lstStyle/>
          <a:p>
            <a:r>
              <a:rPr lang="fr-FR" sz="1100" b="1" dirty="0">
                <a:solidFill>
                  <a:prstClr val="white"/>
                </a:solidFill>
                <a:latin typeface="Futura Md BT" pitchFamily="34" charset="0"/>
              </a:rPr>
              <a:t>CO</a:t>
            </a:r>
            <a:r>
              <a:rPr lang="fr-FR" sz="1100" b="1" baseline="-25000" dirty="0">
                <a:solidFill>
                  <a:prstClr val="white"/>
                </a:solidFill>
                <a:latin typeface="Futura Md BT" pitchFamily="34" charset="0"/>
              </a:rPr>
              <a:t>2 </a:t>
            </a:r>
            <a:r>
              <a:rPr lang="fr-FR" sz="1100" b="1" dirty="0">
                <a:solidFill>
                  <a:prstClr val="white"/>
                </a:solidFill>
                <a:latin typeface="Futura Md BT" pitchFamily="34" charset="0"/>
              </a:rPr>
              <a:t>: </a:t>
            </a:r>
            <a:r>
              <a:rPr lang="fr-FR" sz="1100" b="1" dirty="0" smtClean="0">
                <a:solidFill>
                  <a:prstClr val="white"/>
                </a:solidFill>
                <a:latin typeface="Futura Md BT" pitchFamily="34" charset="0"/>
              </a:rPr>
              <a:t/>
            </a:r>
            <a:br>
              <a:rPr lang="fr-FR" sz="1100" b="1" dirty="0" smtClean="0">
                <a:solidFill>
                  <a:prstClr val="white"/>
                </a:solidFill>
                <a:latin typeface="Futura Md BT" pitchFamily="34" charset="0"/>
              </a:rPr>
            </a:br>
            <a:r>
              <a:rPr lang="fr-FR" sz="1100" dirty="0" smtClean="0">
                <a:solidFill>
                  <a:prstClr val="white"/>
                </a:solidFill>
                <a:latin typeface="Futura Md BT" pitchFamily="34" charset="0"/>
              </a:rPr>
              <a:t>97g/km</a:t>
            </a:r>
            <a:endParaRPr lang="fr-FR" sz="1100" dirty="0">
              <a:solidFill>
                <a:prstClr val="white"/>
              </a:solidFill>
              <a:latin typeface="Futura Md BT" pitchFamily="34" charset="0"/>
            </a:endParaRPr>
          </a:p>
        </p:txBody>
      </p:sp>
      <p:pic>
        <p:nvPicPr>
          <p:cNvPr id="65" name="Image 64" descr="route.png"/>
          <p:cNvPicPr>
            <a:picLocks noChangeAspect="1"/>
          </p:cNvPicPr>
          <p:nvPr/>
        </p:nvPicPr>
        <p:blipFill>
          <a:blip r:embed="rId2" cstate="print">
            <a:lum bright="70000" contrast="-70000"/>
          </a:blip>
          <a:stretch>
            <a:fillRect/>
          </a:stretch>
        </p:blipFill>
        <p:spPr>
          <a:xfrm>
            <a:off x="6660233" y="2852937"/>
            <a:ext cx="9144000" cy="7023179"/>
          </a:xfrm>
          <a:prstGeom prst="rect">
            <a:avLst/>
          </a:prstGeom>
        </p:spPr>
      </p:pic>
      <p:sp>
        <p:nvSpPr>
          <p:cNvPr id="2" name="Titre 1"/>
          <p:cNvSpPr>
            <a:spLocks noGrp="1"/>
          </p:cNvSpPr>
          <p:nvPr>
            <p:ph type="title"/>
          </p:nvPr>
        </p:nvSpPr>
        <p:spPr>
          <a:xfrm>
            <a:off x="251521" y="260648"/>
            <a:ext cx="4329877" cy="709714"/>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400" b="1" dirty="0" smtClean="0">
                <a:solidFill>
                  <a:srgbClr val="006699"/>
                </a:solidFill>
                <a:latin typeface="Futura Md BT" pitchFamily="34" charset="0"/>
                <a:ea typeface="+mn-ea"/>
                <a:cs typeface="+mn-cs"/>
              </a:rPr>
              <a:t>50 </a:t>
            </a:r>
            <a:r>
              <a:rPr lang="fr-FR" sz="2400" b="1" dirty="0">
                <a:solidFill>
                  <a:srgbClr val="006699"/>
                </a:solidFill>
                <a:latin typeface="Futura Md BT" pitchFamily="34" charset="0"/>
                <a:ea typeface="+mn-ea"/>
                <a:cs typeface="+mn-cs"/>
              </a:rPr>
              <a:t>modèles en dessous de 130gr de CO²…</a:t>
            </a:r>
          </a:p>
        </p:txBody>
      </p:sp>
      <p:grpSp>
        <p:nvGrpSpPr>
          <p:cNvPr id="39" name="Groupe 38"/>
          <p:cNvGrpSpPr/>
          <p:nvPr/>
        </p:nvGrpSpPr>
        <p:grpSpPr>
          <a:xfrm>
            <a:off x="952500" y="1624993"/>
            <a:ext cx="7363916" cy="1174075"/>
            <a:chOff x="952500" y="1628800"/>
            <a:chExt cx="7363916" cy="1174075"/>
          </a:xfrm>
        </p:grpSpPr>
        <p:grpSp>
          <p:nvGrpSpPr>
            <p:cNvPr id="12" name="Groupe 14"/>
            <p:cNvGrpSpPr/>
            <p:nvPr/>
          </p:nvGrpSpPr>
          <p:grpSpPr>
            <a:xfrm>
              <a:off x="2832265" y="1628800"/>
              <a:ext cx="1910388" cy="886454"/>
              <a:chOff x="144141" y="2492691"/>
              <a:chExt cx="2320072" cy="1076555"/>
            </a:xfrm>
          </p:grpSpPr>
          <p:sp>
            <p:nvSpPr>
              <p:cNvPr id="16" name="ZoneTexte 15"/>
              <p:cNvSpPr txBox="1"/>
              <p:nvPr/>
            </p:nvSpPr>
            <p:spPr>
              <a:xfrm>
                <a:off x="144141" y="2793187"/>
                <a:ext cx="1384663" cy="523291"/>
              </a:xfrm>
              <a:prstGeom prst="rect">
                <a:avLst/>
              </a:prstGeom>
              <a:solidFill>
                <a:srgbClr val="080808">
                  <a:alpha val="69804"/>
                </a:srgbClr>
              </a:solidFill>
            </p:spPr>
            <p:txBody>
              <a:bodyPr wrap="square" rtlCol="0">
                <a:spAutoFit/>
              </a:bodyPr>
              <a:lstStyle/>
              <a:p>
                <a:r>
                  <a:rPr lang="fr-FR" sz="1100" b="1" dirty="0">
                    <a:solidFill>
                      <a:prstClr val="white"/>
                    </a:solidFill>
                    <a:latin typeface="Futura Md BT" pitchFamily="34" charset="0"/>
                  </a:rPr>
                  <a:t>CO</a:t>
                </a:r>
                <a:r>
                  <a:rPr lang="fr-FR" sz="1100" b="1" baseline="-25000" dirty="0">
                    <a:solidFill>
                      <a:prstClr val="white"/>
                    </a:solidFill>
                    <a:latin typeface="Futura Md BT" pitchFamily="34" charset="0"/>
                  </a:rPr>
                  <a:t>2 </a:t>
                </a:r>
                <a:r>
                  <a:rPr lang="fr-FR" sz="1100" b="1" dirty="0" smtClean="0">
                    <a:solidFill>
                      <a:prstClr val="white"/>
                    </a:solidFill>
                    <a:latin typeface="Futura Md BT" pitchFamily="34" charset="0"/>
                  </a:rPr>
                  <a:t>:</a:t>
                </a:r>
                <a:br>
                  <a:rPr lang="fr-FR" sz="1100" b="1" dirty="0" smtClean="0">
                    <a:solidFill>
                      <a:prstClr val="white"/>
                    </a:solidFill>
                    <a:latin typeface="Futura Md BT" pitchFamily="34" charset="0"/>
                  </a:rPr>
                </a:br>
                <a:r>
                  <a:rPr lang="fr-FR" sz="1100" dirty="0" smtClean="0">
                    <a:solidFill>
                      <a:prstClr val="white"/>
                    </a:solidFill>
                    <a:latin typeface="Futura Md BT" pitchFamily="34" charset="0"/>
                  </a:rPr>
                  <a:t>99g/km</a:t>
                </a:r>
                <a:endParaRPr lang="fr-FR" sz="1100" dirty="0">
                  <a:solidFill>
                    <a:prstClr val="white"/>
                  </a:solidFill>
                  <a:latin typeface="Futura Md BT" pitchFamily="34" charset="0"/>
                </a:endParaRPr>
              </a:p>
            </p:txBody>
          </p:sp>
          <p:pic>
            <p:nvPicPr>
              <p:cNvPr id="17" name="Image 1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93398" y="2492691"/>
                <a:ext cx="1870815" cy="1076555"/>
              </a:xfrm>
              <a:prstGeom prst="rect">
                <a:avLst/>
              </a:prstGeom>
            </p:spPr>
          </p:pic>
        </p:grpSp>
        <p:grpSp>
          <p:nvGrpSpPr>
            <p:cNvPr id="5" name="Groupe 4"/>
            <p:cNvGrpSpPr/>
            <p:nvPr/>
          </p:nvGrpSpPr>
          <p:grpSpPr>
            <a:xfrm>
              <a:off x="952500" y="1688093"/>
              <a:ext cx="7363916" cy="1114782"/>
              <a:chOff x="952500" y="1688093"/>
              <a:chExt cx="7363916" cy="1114782"/>
            </a:xfrm>
          </p:grpSpPr>
          <p:grpSp>
            <p:nvGrpSpPr>
              <p:cNvPr id="3" name="Groupe 5"/>
              <p:cNvGrpSpPr/>
              <p:nvPr/>
            </p:nvGrpSpPr>
            <p:grpSpPr>
              <a:xfrm>
                <a:off x="952500" y="1688093"/>
                <a:ext cx="1642595" cy="776655"/>
                <a:chOff x="85300" y="2548876"/>
                <a:chExt cx="1813502" cy="943209"/>
              </a:xfrm>
            </p:grpSpPr>
            <p:sp>
              <p:nvSpPr>
                <p:cNvPr id="7" name="ZoneTexte 6"/>
                <p:cNvSpPr txBox="1"/>
                <p:nvPr/>
              </p:nvSpPr>
              <p:spPr>
                <a:xfrm>
                  <a:off x="85300" y="2793188"/>
                  <a:ext cx="1506624" cy="523291"/>
                </a:xfrm>
                <a:prstGeom prst="rect">
                  <a:avLst/>
                </a:prstGeom>
                <a:solidFill>
                  <a:srgbClr val="080808">
                    <a:alpha val="69804"/>
                  </a:srgbClr>
                </a:solidFill>
              </p:spPr>
              <p:txBody>
                <a:bodyPr wrap="square" rtlCol="0">
                  <a:spAutoFit/>
                </a:bodyPr>
                <a:lstStyle/>
                <a:p>
                  <a:r>
                    <a:rPr lang="fr-FR" sz="1100" b="1" dirty="0">
                      <a:solidFill>
                        <a:prstClr val="white"/>
                      </a:solidFill>
                      <a:latin typeface="Futura Md BT" pitchFamily="34" charset="0"/>
                    </a:rPr>
                    <a:t>CO</a:t>
                  </a:r>
                  <a:r>
                    <a:rPr lang="fr-FR" sz="1100" b="1" baseline="-25000" dirty="0">
                      <a:solidFill>
                        <a:prstClr val="white"/>
                      </a:solidFill>
                      <a:latin typeface="Futura Md BT" pitchFamily="34" charset="0"/>
                    </a:rPr>
                    <a:t>2 </a:t>
                  </a:r>
                  <a:r>
                    <a:rPr lang="fr-FR" sz="1100" b="1" dirty="0">
                      <a:solidFill>
                        <a:prstClr val="white"/>
                      </a:solidFill>
                      <a:latin typeface="Futura Md BT" pitchFamily="34" charset="0"/>
                    </a:rPr>
                    <a:t>: </a:t>
                  </a:r>
                  <a:r>
                    <a:rPr lang="fr-FR" sz="1100" b="1" dirty="0" smtClean="0">
                      <a:solidFill>
                        <a:prstClr val="white"/>
                      </a:solidFill>
                      <a:latin typeface="Futura Md BT" pitchFamily="34" charset="0"/>
                    </a:rPr>
                    <a:t/>
                  </a:r>
                  <a:br>
                    <a:rPr lang="fr-FR" sz="1100" b="1" dirty="0" smtClean="0">
                      <a:solidFill>
                        <a:prstClr val="white"/>
                      </a:solidFill>
                      <a:latin typeface="Futura Md BT" pitchFamily="34" charset="0"/>
                    </a:rPr>
                  </a:br>
                  <a:r>
                    <a:rPr lang="fr-FR" sz="1100" dirty="0" smtClean="0">
                      <a:solidFill>
                        <a:prstClr val="white"/>
                      </a:solidFill>
                      <a:latin typeface="Futura Md BT" pitchFamily="34" charset="0"/>
                    </a:rPr>
                    <a:t>89g/km</a:t>
                  </a:r>
                  <a:endParaRPr lang="fr-FR" sz="1100" dirty="0">
                    <a:solidFill>
                      <a:prstClr val="white"/>
                    </a:solidFill>
                    <a:latin typeface="Futura Md BT" pitchFamily="34" charset="0"/>
                  </a:endParaRPr>
                </a:p>
              </p:txBody>
            </p:sp>
            <p:pic>
              <p:nvPicPr>
                <p:cNvPr id="8" name="Imag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68799" y="2548876"/>
                  <a:ext cx="930003" cy="943209"/>
                </a:xfrm>
                <a:prstGeom prst="rect">
                  <a:avLst/>
                </a:prstGeom>
              </p:spPr>
            </p:pic>
          </p:grpSp>
          <p:grpSp>
            <p:nvGrpSpPr>
              <p:cNvPr id="6" name="Groupe 8"/>
              <p:cNvGrpSpPr/>
              <p:nvPr/>
            </p:nvGrpSpPr>
            <p:grpSpPr>
              <a:xfrm>
                <a:off x="4788922" y="1688093"/>
                <a:ext cx="1784056" cy="838939"/>
                <a:chOff x="207260" y="2548876"/>
                <a:chExt cx="2166649" cy="1018851"/>
              </a:xfrm>
            </p:grpSpPr>
            <p:sp>
              <p:nvSpPr>
                <p:cNvPr id="10" name="ZoneTexte 9"/>
                <p:cNvSpPr txBox="1"/>
                <p:nvPr/>
              </p:nvSpPr>
              <p:spPr>
                <a:xfrm>
                  <a:off x="207260" y="2793188"/>
                  <a:ext cx="1384665" cy="523292"/>
                </a:xfrm>
                <a:prstGeom prst="rect">
                  <a:avLst/>
                </a:prstGeom>
                <a:solidFill>
                  <a:srgbClr val="080808">
                    <a:alpha val="69804"/>
                  </a:srgbClr>
                </a:solidFill>
              </p:spPr>
              <p:txBody>
                <a:bodyPr wrap="square" rtlCol="0">
                  <a:spAutoFit/>
                </a:bodyPr>
                <a:lstStyle/>
                <a:p>
                  <a:r>
                    <a:rPr lang="fr-FR" sz="1100" b="1" dirty="0">
                      <a:solidFill>
                        <a:prstClr val="white"/>
                      </a:solidFill>
                      <a:latin typeface="Futura Md BT" pitchFamily="34" charset="0"/>
                    </a:rPr>
                    <a:t>CO</a:t>
                  </a:r>
                  <a:r>
                    <a:rPr lang="fr-FR" sz="1100" b="1" baseline="-25000" dirty="0">
                      <a:solidFill>
                        <a:prstClr val="white"/>
                      </a:solidFill>
                      <a:latin typeface="Futura Md BT" pitchFamily="34" charset="0"/>
                    </a:rPr>
                    <a:t>2 </a:t>
                  </a:r>
                  <a:r>
                    <a:rPr lang="fr-FR" sz="1100" b="1" dirty="0" smtClean="0">
                      <a:solidFill>
                        <a:prstClr val="white"/>
                      </a:solidFill>
                      <a:latin typeface="Futura Md BT" pitchFamily="34" charset="0"/>
                    </a:rPr>
                    <a:t>:</a:t>
                  </a:r>
                  <a:br>
                    <a:rPr lang="fr-FR" sz="1100" b="1" dirty="0" smtClean="0">
                      <a:solidFill>
                        <a:prstClr val="white"/>
                      </a:solidFill>
                      <a:latin typeface="Futura Md BT" pitchFamily="34" charset="0"/>
                    </a:rPr>
                  </a:br>
                  <a:r>
                    <a:rPr lang="fr-FR" sz="1100" dirty="0" smtClean="0">
                      <a:solidFill>
                        <a:prstClr val="white"/>
                      </a:solidFill>
                      <a:latin typeface="Futura Md BT" pitchFamily="34" charset="0"/>
                    </a:rPr>
                    <a:t>114g/km</a:t>
                  </a:r>
                  <a:endParaRPr lang="fr-FR" sz="1100" dirty="0">
                    <a:solidFill>
                      <a:prstClr val="white"/>
                    </a:solidFill>
                    <a:latin typeface="Futura Md BT" pitchFamily="34" charset="0"/>
                  </a:endParaRPr>
                </a:p>
              </p:txBody>
            </p:sp>
            <p:pic>
              <p:nvPicPr>
                <p:cNvPr id="11" name="Image 1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09941" y="2548876"/>
                  <a:ext cx="1563968" cy="1018851"/>
                </a:xfrm>
                <a:prstGeom prst="rect">
                  <a:avLst/>
                </a:prstGeom>
              </p:spPr>
            </p:pic>
          </p:grpSp>
          <p:grpSp>
            <p:nvGrpSpPr>
              <p:cNvPr id="9" name="Groupe 11"/>
              <p:cNvGrpSpPr/>
              <p:nvPr/>
            </p:nvGrpSpPr>
            <p:grpSpPr>
              <a:xfrm>
                <a:off x="6630581" y="1688093"/>
                <a:ext cx="1656607" cy="879135"/>
                <a:chOff x="207260" y="2548876"/>
                <a:chExt cx="2011868" cy="1067666"/>
              </a:xfrm>
            </p:grpSpPr>
            <p:sp>
              <p:nvSpPr>
                <p:cNvPr id="13" name="ZoneTexte 12"/>
                <p:cNvSpPr txBox="1"/>
                <p:nvPr/>
              </p:nvSpPr>
              <p:spPr>
                <a:xfrm>
                  <a:off x="207260" y="2793188"/>
                  <a:ext cx="1384665" cy="523291"/>
                </a:xfrm>
                <a:prstGeom prst="rect">
                  <a:avLst/>
                </a:prstGeom>
                <a:solidFill>
                  <a:srgbClr val="080808">
                    <a:alpha val="69804"/>
                  </a:srgbClr>
                </a:solidFill>
              </p:spPr>
              <p:txBody>
                <a:bodyPr wrap="square" rtlCol="0">
                  <a:spAutoFit/>
                </a:bodyPr>
                <a:lstStyle/>
                <a:p>
                  <a:r>
                    <a:rPr lang="fr-FR" sz="1100" b="1" dirty="0">
                      <a:solidFill>
                        <a:prstClr val="white"/>
                      </a:solidFill>
                      <a:latin typeface="Futura Md BT" pitchFamily="34" charset="0"/>
                    </a:rPr>
                    <a:t>CO</a:t>
                  </a:r>
                  <a:r>
                    <a:rPr lang="fr-FR" sz="1100" b="1" baseline="-25000" dirty="0">
                      <a:solidFill>
                        <a:prstClr val="white"/>
                      </a:solidFill>
                      <a:latin typeface="Futura Md BT" pitchFamily="34" charset="0"/>
                    </a:rPr>
                    <a:t>2 </a:t>
                  </a:r>
                  <a:r>
                    <a:rPr lang="fr-FR" sz="1100" b="1" dirty="0" smtClean="0">
                      <a:solidFill>
                        <a:prstClr val="white"/>
                      </a:solidFill>
                      <a:latin typeface="Futura Md BT" pitchFamily="34" charset="0"/>
                    </a:rPr>
                    <a:t>:</a:t>
                  </a:r>
                  <a:br>
                    <a:rPr lang="fr-FR" sz="1100" b="1" dirty="0" smtClean="0">
                      <a:solidFill>
                        <a:prstClr val="white"/>
                      </a:solidFill>
                      <a:latin typeface="Futura Md BT" pitchFamily="34" charset="0"/>
                    </a:rPr>
                  </a:br>
                  <a:r>
                    <a:rPr lang="fr-FR" sz="1100" dirty="0" smtClean="0">
                      <a:solidFill>
                        <a:prstClr val="white"/>
                      </a:solidFill>
                      <a:latin typeface="Futura Md BT" pitchFamily="34" charset="0"/>
                    </a:rPr>
                    <a:t>119g/km</a:t>
                  </a:r>
                  <a:endParaRPr lang="fr-FR" sz="1100" dirty="0">
                    <a:solidFill>
                      <a:prstClr val="white"/>
                    </a:solidFill>
                    <a:latin typeface="Futura Md BT" pitchFamily="34" charset="0"/>
                  </a:endParaRPr>
                </a:p>
              </p:txBody>
            </p:sp>
            <p:pic>
              <p:nvPicPr>
                <p:cNvPr id="14" name="Image 1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70761" y="2548876"/>
                  <a:ext cx="1448367" cy="1067666"/>
                </a:xfrm>
                <a:prstGeom prst="rect">
                  <a:avLst/>
                </a:prstGeom>
              </p:spPr>
            </p:pic>
          </p:grpSp>
          <p:sp>
            <p:nvSpPr>
              <p:cNvPr id="50" name="ZoneTexte 49"/>
              <p:cNvSpPr txBox="1"/>
              <p:nvPr/>
            </p:nvSpPr>
            <p:spPr>
              <a:xfrm>
                <a:off x="1527828" y="2458897"/>
                <a:ext cx="1027950" cy="338554"/>
              </a:xfrm>
              <a:prstGeom prst="rect">
                <a:avLst/>
              </a:prstGeom>
              <a:noFill/>
            </p:spPr>
            <p:txBody>
              <a:bodyPr wrap="square" rtlCol="0">
                <a:spAutoFit/>
              </a:bodyPr>
              <a:lstStyle/>
              <a:p>
                <a:r>
                  <a:rPr lang="fr-FR" sz="1600" dirty="0" smtClean="0"/>
                  <a:t>Polo</a:t>
                </a:r>
                <a:endParaRPr lang="fr-FR" sz="1600" dirty="0"/>
              </a:p>
            </p:txBody>
          </p:sp>
          <p:sp>
            <p:nvSpPr>
              <p:cNvPr id="51" name="ZoneTexte 50"/>
              <p:cNvSpPr txBox="1"/>
              <p:nvPr/>
            </p:nvSpPr>
            <p:spPr>
              <a:xfrm>
                <a:off x="3543777" y="2458897"/>
                <a:ext cx="592926" cy="338554"/>
              </a:xfrm>
              <a:prstGeom prst="rect">
                <a:avLst/>
              </a:prstGeom>
              <a:noFill/>
            </p:spPr>
            <p:txBody>
              <a:bodyPr wrap="square" rtlCol="0">
                <a:spAutoFit/>
              </a:bodyPr>
              <a:lstStyle/>
              <a:p>
                <a:r>
                  <a:rPr lang="fr-FR" sz="1600" dirty="0" smtClean="0"/>
                  <a:t>Golf</a:t>
                </a:r>
                <a:endParaRPr lang="fr-FR" sz="1600" dirty="0"/>
              </a:p>
            </p:txBody>
          </p:sp>
          <p:sp>
            <p:nvSpPr>
              <p:cNvPr id="52" name="ZoneTexte 51"/>
              <p:cNvSpPr txBox="1"/>
              <p:nvPr/>
            </p:nvSpPr>
            <p:spPr>
              <a:xfrm>
                <a:off x="5203971" y="2464321"/>
                <a:ext cx="1482317" cy="338554"/>
              </a:xfrm>
              <a:prstGeom prst="rect">
                <a:avLst/>
              </a:prstGeom>
              <a:noFill/>
            </p:spPr>
            <p:txBody>
              <a:bodyPr wrap="square" rtlCol="0">
                <a:spAutoFit/>
              </a:bodyPr>
              <a:lstStyle/>
              <a:p>
                <a:r>
                  <a:rPr lang="fr-FR" sz="1600" dirty="0" smtClean="0"/>
                  <a:t>Golf Plus</a:t>
                </a:r>
                <a:endParaRPr lang="fr-FR" sz="1600" dirty="0"/>
              </a:p>
            </p:txBody>
          </p:sp>
          <p:sp>
            <p:nvSpPr>
              <p:cNvPr id="53" name="ZoneTexte 52"/>
              <p:cNvSpPr txBox="1"/>
              <p:nvPr/>
            </p:nvSpPr>
            <p:spPr>
              <a:xfrm>
                <a:off x="7042044" y="2458897"/>
                <a:ext cx="1274372" cy="338554"/>
              </a:xfrm>
              <a:prstGeom prst="rect">
                <a:avLst/>
              </a:prstGeom>
              <a:noFill/>
            </p:spPr>
            <p:txBody>
              <a:bodyPr wrap="square" rtlCol="0">
                <a:spAutoFit/>
              </a:bodyPr>
              <a:lstStyle/>
              <a:p>
                <a:r>
                  <a:rPr lang="fr-FR" sz="1600" dirty="0" smtClean="0"/>
                  <a:t>Golf SW</a:t>
                </a:r>
                <a:endParaRPr lang="fr-FR" sz="1600" dirty="0"/>
              </a:p>
            </p:txBody>
          </p:sp>
        </p:grpSp>
      </p:grpSp>
      <p:grpSp>
        <p:nvGrpSpPr>
          <p:cNvPr id="22" name="Groupe 21"/>
          <p:cNvGrpSpPr/>
          <p:nvPr/>
        </p:nvGrpSpPr>
        <p:grpSpPr>
          <a:xfrm>
            <a:off x="962026" y="2921137"/>
            <a:ext cx="6580310" cy="1109358"/>
            <a:chOff x="962025" y="2924944"/>
            <a:chExt cx="6580310" cy="1109358"/>
          </a:xfrm>
        </p:grpSpPr>
        <p:grpSp>
          <p:nvGrpSpPr>
            <p:cNvPr id="25" name="Groupe 31"/>
            <p:cNvGrpSpPr/>
            <p:nvPr/>
          </p:nvGrpSpPr>
          <p:grpSpPr>
            <a:xfrm>
              <a:off x="3432816" y="2984236"/>
              <a:ext cx="1773518" cy="793837"/>
              <a:chOff x="1325484" y="4280819"/>
              <a:chExt cx="2153851" cy="964076"/>
            </a:xfrm>
          </p:grpSpPr>
          <p:sp>
            <p:nvSpPr>
              <p:cNvPr id="33" name="ZoneTexte 32"/>
              <p:cNvSpPr txBox="1"/>
              <p:nvPr/>
            </p:nvSpPr>
            <p:spPr>
              <a:xfrm>
                <a:off x="1325484" y="4547413"/>
                <a:ext cx="1270354" cy="504602"/>
              </a:xfrm>
              <a:prstGeom prst="rect">
                <a:avLst/>
              </a:prstGeom>
              <a:solidFill>
                <a:srgbClr val="080808">
                  <a:alpha val="69804"/>
                </a:srgbClr>
              </a:solidFill>
            </p:spPr>
            <p:txBody>
              <a:bodyPr wrap="square" rtlCol="0">
                <a:spAutoFit/>
              </a:bodyPr>
              <a:lstStyle/>
              <a:p>
                <a:r>
                  <a:rPr lang="fr-FR" sz="1050" b="1" dirty="0">
                    <a:solidFill>
                      <a:prstClr val="white"/>
                    </a:solidFill>
                    <a:latin typeface="Futura Md BT" pitchFamily="34" charset="0"/>
                  </a:rPr>
                  <a:t>CO</a:t>
                </a:r>
                <a:r>
                  <a:rPr lang="fr-FR" sz="1050" b="1" baseline="-25000" dirty="0">
                    <a:solidFill>
                      <a:prstClr val="white"/>
                    </a:solidFill>
                    <a:latin typeface="Futura Md BT" pitchFamily="34" charset="0"/>
                  </a:rPr>
                  <a:t>2 </a:t>
                </a:r>
                <a:r>
                  <a:rPr lang="fr-FR" sz="1050" b="1" dirty="0" smtClean="0">
                    <a:solidFill>
                      <a:prstClr val="white"/>
                    </a:solidFill>
                    <a:latin typeface="Futura Md BT" pitchFamily="34" charset="0"/>
                  </a:rPr>
                  <a:t>:</a:t>
                </a:r>
                <a:br>
                  <a:rPr lang="fr-FR" sz="1050" b="1" dirty="0" smtClean="0">
                    <a:solidFill>
                      <a:prstClr val="white"/>
                    </a:solidFill>
                    <a:latin typeface="Futura Md BT" pitchFamily="34" charset="0"/>
                  </a:rPr>
                </a:br>
                <a:r>
                  <a:rPr lang="fr-FR" sz="1050" dirty="0" smtClean="0">
                    <a:solidFill>
                      <a:prstClr val="white"/>
                    </a:solidFill>
                    <a:latin typeface="Futura Md BT" pitchFamily="34" charset="0"/>
                  </a:rPr>
                  <a:t>119g/km</a:t>
                </a:r>
                <a:endParaRPr lang="fr-FR" sz="1050" dirty="0">
                  <a:solidFill>
                    <a:prstClr val="white"/>
                  </a:solidFill>
                  <a:latin typeface="Futura Md BT" pitchFamily="34" charset="0"/>
                </a:endParaRPr>
              </a:p>
            </p:txBody>
          </p:sp>
          <p:pic>
            <p:nvPicPr>
              <p:cNvPr id="34" name="Image 3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090537" y="4280819"/>
                <a:ext cx="1388798" cy="964076"/>
              </a:xfrm>
              <a:prstGeom prst="rect">
                <a:avLst/>
              </a:prstGeom>
            </p:spPr>
          </p:pic>
        </p:grpSp>
        <p:grpSp>
          <p:nvGrpSpPr>
            <p:cNvPr id="28" name="Groupe 34"/>
            <p:cNvGrpSpPr/>
            <p:nvPr/>
          </p:nvGrpSpPr>
          <p:grpSpPr>
            <a:xfrm>
              <a:off x="962025" y="2984236"/>
              <a:ext cx="2003524" cy="788622"/>
              <a:chOff x="330722" y="2492319"/>
              <a:chExt cx="2433181" cy="957743"/>
            </a:xfrm>
          </p:grpSpPr>
          <p:sp>
            <p:nvSpPr>
              <p:cNvPr id="36" name="ZoneTexte 35"/>
              <p:cNvSpPr txBox="1"/>
              <p:nvPr/>
            </p:nvSpPr>
            <p:spPr>
              <a:xfrm>
                <a:off x="330722" y="2724518"/>
                <a:ext cx="1351722" cy="523291"/>
              </a:xfrm>
              <a:prstGeom prst="rect">
                <a:avLst/>
              </a:prstGeom>
              <a:solidFill>
                <a:srgbClr val="080808">
                  <a:alpha val="69804"/>
                </a:srgbClr>
              </a:solidFill>
            </p:spPr>
            <p:txBody>
              <a:bodyPr wrap="square" rtlCol="0">
                <a:spAutoFit/>
              </a:bodyPr>
              <a:lstStyle/>
              <a:p>
                <a:r>
                  <a:rPr lang="fr-FR" sz="1100" b="1" dirty="0" smtClean="0">
                    <a:solidFill>
                      <a:prstClr val="white"/>
                    </a:solidFill>
                    <a:latin typeface="Futura Md BT" pitchFamily="34" charset="0"/>
                  </a:rPr>
                  <a:t>CO</a:t>
                </a:r>
                <a:r>
                  <a:rPr lang="fr-FR" sz="1100" b="1" baseline="-25000" dirty="0" smtClean="0">
                    <a:solidFill>
                      <a:prstClr val="white"/>
                    </a:solidFill>
                    <a:latin typeface="Futura Md BT" pitchFamily="34" charset="0"/>
                  </a:rPr>
                  <a:t>2 </a:t>
                </a:r>
                <a:r>
                  <a:rPr lang="fr-FR" sz="1100" b="1" dirty="0" smtClean="0">
                    <a:solidFill>
                      <a:prstClr val="white"/>
                    </a:solidFill>
                    <a:latin typeface="Futura Md BT" pitchFamily="34" charset="0"/>
                  </a:rPr>
                  <a:t>:</a:t>
                </a:r>
                <a:br>
                  <a:rPr lang="fr-FR" sz="1100" b="1" dirty="0" smtClean="0">
                    <a:solidFill>
                      <a:prstClr val="white"/>
                    </a:solidFill>
                    <a:latin typeface="Futura Md BT" pitchFamily="34" charset="0"/>
                  </a:rPr>
                </a:br>
                <a:r>
                  <a:rPr lang="fr-FR" sz="1100" dirty="0" smtClean="0">
                    <a:solidFill>
                      <a:prstClr val="white"/>
                    </a:solidFill>
                    <a:latin typeface="Futura Md BT" pitchFamily="34" charset="0"/>
                  </a:rPr>
                  <a:t>127g/km</a:t>
                </a:r>
                <a:endParaRPr lang="fr-FR" sz="1100" dirty="0">
                  <a:solidFill>
                    <a:prstClr val="white"/>
                  </a:solidFill>
                  <a:latin typeface="Futura Md BT" pitchFamily="34" charset="0"/>
                </a:endParaRPr>
              </a:p>
            </p:txBody>
          </p:sp>
          <p:pic>
            <p:nvPicPr>
              <p:cNvPr id="37" name="Image 36"/>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76922" y="2492319"/>
                <a:ext cx="1886981" cy="957743"/>
              </a:xfrm>
              <a:prstGeom prst="rect">
                <a:avLst/>
              </a:prstGeom>
            </p:spPr>
          </p:pic>
        </p:grpSp>
        <p:grpSp>
          <p:nvGrpSpPr>
            <p:cNvPr id="44" name="Groupe 43"/>
            <p:cNvGrpSpPr/>
            <p:nvPr/>
          </p:nvGrpSpPr>
          <p:grpSpPr>
            <a:xfrm>
              <a:off x="5810988" y="2924944"/>
              <a:ext cx="1731347" cy="786504"/>
              <a:chOff x="1687705" y="3356992"/>
              <a:chExt cx="2102635" cy="955171"/>
            </a:xfrm>
          </p:grpSpPr>
          <p:sp>
            <p:nvSpPr>
              <p:cNvPr id="42" name="ZoneTexte 41"/>
              <p:cNvSpPr txBox="1"/>
              <p:nvPr/>
            </p:nvSpPr>
            <p:spPr>
              <a:xfrm>
                <a:off x="1687705" y="3717032"/>
                <a:ext cx="1270354" cy="504602"/>
              </a:xfrm>
              <a:prstGeom prst="rect">
                <a:avLst/>
              </a:prstGeom>
              <a:solidFill>
                <a:srgbClr val="080808">
                  <a:alpha val="69804"/>
                </a:srgbClr>
              </a:solidFill>
            </p:spPr>
            <p:txBody>
              <a:bodyPr wrap="square" rtlCol="0">
                <a:spAutoFit/>
              </a:bodyPr>
              <a:lstStyle/>
              <a:p>
                <a:r>
                  <a:rPr lang="fr-FR" sz="1050" b="1" dirty="0">
                    <a:solidFill>
                      <a:prstClr val="white"/>
                    </a:solidFill>
                    <a:latin typeface="Futura Md BT" pitchFamily="34" charset="0"/>
                  </a:rPr>
                  <a:t>CO</a:t>
                </a:r>
                <a:r>
                  <a:rPr lang="fr-FR" sz="1050" b="1" baseline="-25000" dirty="0">
                    <a:solidFill>
                      <a:prstClr val="white"/>
                    </a:solidFill>
                    <a:latin typeface="Futura Md BT" pitchFamily="34" charset="0"/>
                  </a:rPr>
                  <a:t>2 </a:t>
                </a:r>
                <a:r>
                  <a:rPr lang="fr-FR" sz="1050" b="1" dirty="0" smtClean="0">
                    <a:solidFill>
                      <a:prstClr val="white"/>
                    </a:solidFill>
                    <a:latin typeface="Futura Md BT" pitchFamily="34" charset="0"/>
                  </a:rPr>
                  <a:t>:</a:t>
                </a:r>
                <a:br>
                  <a:rPr lang="fr-FR" sz="1050" b="1" dirty="0" smtClean="0">
                    <a:solidFill>
                      <a:prstClr val="white"/>
                    </a:solidFill>
                    <a:latin typeface="Futura Md BT" pitchFamily="34" charset="0"/>
                  </a:rPr>
                </a:br>
                <a:r>
                  <a:rPr lang="fr-FR" sz="1050" dirty="0" smtClean="0">
                    <a:solidFill>
                      <a:prstClr val="white"/>
                    </a:solidFill>
                    <a:latin typeface="Futura Md BT" pitchFamily="34" charset="0"/>
                  </a:rPr>
                  <a:t>109g/km</a:t>
                </a:r>
                <a:endParaRPr lang="fr-FR" sz="1050" dirty="0">
                  <a:solidFill>
                    <a:prstClr val="white"/>
                  </a:solidFill>
                  <a:latin typeface="Futura Md BT" pitchFamily="34" charset="0"/>
                </a:endParaRPr>
              </a:p>
            </p:txBody>
          </p:sp>
          <p:pic>
            <p:nvPicPr>
              <p:cNvPr id="41" name="Image 40"/>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2263770" y="3356992"/>
                <a:ext cx="1526570" cy="955171"/>
              </a:xfrm>
              <a:prstGeom prst="rect">
                <a:avLst/>
              </a:prstGeom>
            </p:spPr>
          </p:pic>
        </p:grpSp>
        <p:sp>
          <p:nvSpPr>
            <p:cNvPr id="54" name="ZoneTexte 53"/>
            <p:cNvSpPr txBox="1"/>
            <p:nvPr/>
          </p:nvSpPr>
          <p:spPr>
            <a:xfrm>
              <a:off x="1527827" y="3695748"/>
              <a:ext cx="1304438" cy="338554"/>
            </a:xfrm>
            <a:prstGeom prst="rect">
              <a:avLst/>
            </a:prstGeom>
            <a:noFill/>
          </p:spPr>
          <p:txBody>
            <a:bodyPr wrap="square" rtlCol="0">
              <a:spAutoFit/>
            </a:bodyPr>
            <a:lstStyle/>
            <a:p>
              <a:r>
                <a:rPr lang="fr-FR" sz="1600" dirty="0" err="1" smtClean="0"/>
                <a:t>Scirocco</a:t>
              </a:r>
              <a:endParaRPr lang="fr-FR" sz="1600" dirty="0"/>
            </a:p>
          </p:txBody>
        </p:sp>
        <p:sp>
          <p:nvSpPr>
            <p:cNvPr id="55" name="ZoneTexte 54"/>
            <p:cNvSpPr txBox="1"/>
            <p:nvPr/>
          </p:nvSpPr>
          <p:spPr>
            <a:xfrm>
              <a:off x="4025742" y="3695748"/>
              <a:ext cx="1304438" cy="338554"/>
            </a:xfrm>
            <a:prstGeom prst="rect">
              <a:avLst/>
            </a:prstGeom>
            <a:noFill/>
          </p:spPr>
          <p:txBody>
            <a:bodyPr wrap="square" rtlCol="0">
              <a:spAutoFit/>
            </a:bodyPr>
            <a:lstStyle/>
            <a:p>
              <a:r>
                <a:rPr lang="fr-FR" sz="1600" dirty="0" smtClean="0"/>
                <a:t>Touran</a:t>
              </a:r>
              <a:endParaRPr lang="fr-FR" sz="1600" dirty="0"/>
            </a:p>
          </p:txBody>
        </p:sp>
        <p:sp>
          <p:nvSpPr>
            <p:cNvPr id="57" name="ZoneTexte 56"/>
            <p:cNvSpPr txBox="1"/>
            <p:nvPr/>
          </p:nvSpPr>
          <p:spPr>
            <a:xfrm>
              <a:off x="6505136" y="3688097"/>
              <a:ext cx="948681" cy="338554"/>
            </a:xfrm>
            <a:prstGeom prst="rect">
              <a:avLst/>
            </a:prstGeom>
            <a:noFill/>
          </p:spPr>
          <p:txBody>
            <a:bodyPr wrap="square" rtlCol="0">
              <a:spAutoFit/>
            </a:bodyPr>
            <a:lstStyle/>
            <a:p>
              <a:r>
                <a:rPr lang="fr-FR" sz="1600" dirty="0" err="1" smtClean="0"/>
                <a:t>Jetta</a:t>
              </a:r>
              <a:endParaRPr lang="fr-FR" sz="1600" dirty="0"/>
            </a:p>
          </p:txBody>
        </p:sp>
      </p:grpSp>
      <p:grpSp>
        <p:nvGrpSpPr>
          <p:cNvPr id="32" name="Groupe 31"/>
          <p:cNvGrpSpPr/>
          <p:nvPr/>
        </p:nvGrpSpPr>
        <p:grpSpPr>
          <a:xfrm>
            <a:off x="962025" y="4001257"/>
            <a:ext cx="7244345" cy="1227944"/>
            <a:chOff x="962025" y="4005064"/>
            <a:chExt cx="7244345" cy="1227944"/>
          </a:xfrm>
        </p:grpSpPr>
        <p:sp>
          <p:nvSpPr>
            <p:cNvPr id="30" name="ZoneTexte 29"/>
            <p:cNvSpPr txBox="1"/>
            <p:nvPr/>
          </p:nvSpPr>
          <p:spPr>
            <a:xfrm>
              <a:off x="962025" y="4351814"/>
              <a:ext cx="1152525" cy="415498"/>
            </a:xfrm>
            <a:prstGeom prst="rect">
              <a:avLst/>
            </a:prstGeom>
            <a:solidFill>
              <a:srgbClr val="080808">
                <a:alpha val="69804"/>
              </a:srgbClr>
            </a:solidFill>
          </p:spPr>
          <p:txBody>
            <a:bodyPr wrap="square" rtlCol="0">
              <a:spAutoFit/>
            </a:bodyPr>
            <a:lstStyle/>
            <a:p>
              <a:r>
                <a:rPr lang="fr-FR" sz="1050" b="1" dirty="0">
                  <a:solidFill>
                    <a:prstClr val="white"/>
                  </a:solidFill>
                  <a:latin typeface="Futura Md BT" pitchFamily="34" charset="0"/>
                </a:rPr>
                <a:t>CO</a:t>
              </a:r>
              <a:r>
                <a:rPr lang="fr-FR" sz="1050" b="1" baseline="-25000" dirty="0">
                  <a:solidFill>
                    <a:prstClr val="white"/>
                  </a:solidFill>
                  <a:latin typeface="Futura Md BT" pitchFamily="34" charset="0"/>
                </a:rPr>
                <a:t>2 </a:t>
              </a:r>
              <a:r>
                <a:rPr lang="fr-FR" sz="1050" b="1" dirty="0" smtClean="0">
                  <a:solidFill>
                    <a:prstClr val="white"/>
                  </a:solidFill>
                  <a:latin typeface="Futura Md BT" pitchFamily="34" charset="0"/>
                </a:rPr>
                <a:t>:</a:t>
              </a:r>
              <a:br>
                <a:rPr lang="fr-FR" sz="1050" b="1" dirty="0" smtClean="0">
                  <a:solidFill>
                    <a:prstClr val="white"/>
                  </a:solidFill>
                  <a:latin typeface="Futura Md BT" pitchFamily="34" charset="0"/>
                </a:rPr>
              </a:br>
              <a:r>
                <a:rPr lang="fr-FR" sz="1050" dirty="0" smtClean="0">
                  <a:solidFill>
                    <a:prstClr val="white"/>
                  </a:solidFill>
                  <a:latin typeface="Futura Md BT" pitchFamily="34" charset="0"/>
                </a:rPr>
                <a:t>109g/km</a:t>
              </a:r>
              <a:r>
                <a:rPr lang="fr-FR" sz="1050" dirty="0">
                  <a:solidFill>
                    <a:prstClr val="white"/>
                  </a:solidFill>
                  <a:latin typeface="Futura Md BT" pitchFamily="34" charset="0"/>
                </a:rPr>
                <a:t>	</a:t>
              </a:r>
            </a:p>
          </p:txBody>
        </p:sp>
        <p:pic>
          <p:nvPicPr>
            <p:cNvPr id="31" name="Image 30"/>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568139" y="4005064"/>
              <a:ext cx="1270604" cy="1000627"/>
            </a:xfrm>
            <a:prstGeom prst="rect">
              <a:avLst/>
            </a:prstGeom>
          </p:spPr>
        </p:pic>
        <p:sp>
          <p:nvSpPr>
            <p:cNvPr id="38" name="ZoneTexte 37"/>
            <p:cNvSpPr txBox="1"/>
            <p:nvPr/>
          </p:nvSpPr>
          <p:spPr>
            <a:xfrm>
              <a:off x="3425192" y="4361776"/>
              <a:ext cx="1036506" cy="415498"/>
            </a:xfrm>
            <a:prstGeom prst="rect">
              <a:avLst/>
            </a:prstGeom>
            <a:solidFill>
              <a:srgbClr val="080808">
                <a:alpha val="69804"/>
              </a:srgbClr>
            </a:solidFill>
          </p:spPr>
          <p:txBody>
            <a:bodyPr wrap="square" rtlCol="0">
              <a:spAutoFit/>
            </a:bodyPr>
            <a:lstStyle/>
            <a:p>
              <a:r>
                <a:rPr lang="fr-FR" sz="1050" b="1" dirty="0">
                  <a:solidFill>
                    <a:prstClr val="white"/>
                  </a:solidFill>
                  <a:latin typeface="Futura Md BT" pitchFamily="34" charset="0"/>
                </a:rPr>
                <a:t>CO</a:t>
              </a:r>
              <a:r>
                <a:rPr lang="fr-FR" sz="1050" b="1" baseline="-25000" dirty="0">
                  <a:solidFill>
                    <a:prstClr val="white"/>
                  </a:solidFill>
                  <a:latin typeface="Futura Md BT" pitchFamily="34" charset="0"/>
                </a:rPr>
                <a:t>2 </a:t>
              </a:r>
              <a:r>
                <a:rPr lang="fr-FR" sz="1050" b="1" dirty="0" smtClean="0">
                  <a:solidFill>
                    <a:prstClr val="white"/>
                  </a:solidFill>
                  <a:latin typeface="Futura Md BT" pitchFamily="34" charset="0"/>
                </a:rPr>
                <a:t>:</a:t>
              </a:r>
              <a:br>
                <a:rPr lang="fr-FR" sz="1050" b="1" dirty="0" smtClean="0">
                  <a:solidFill>
                    <a:prstClr val="white"/>
                  </a:solidFill>
                  <a:latin typeface="Futura Md BT" pitchFamily="34" charset="0"/>
                </a:rPr>
              </a:br>
              <a:r>
                <a:rPr lang="fr-FR" sz="1050" dirty="0" smtClean="0">
                  <a:solidFill>
                    <a:prstClr val="white"/>
                  </a:solidFill>
                  <a:latin typeface="Futura Md BT" pitchFamily="34" charset="0"/>
                </a:rPr>
                <a:t>113g/km</a:t>
              </a:r>
              <a:endParaRPr lang="fr-FR" sz="1050" dirty="0">
                <a:solidFill>
                  <a:prstClr val="white"/>
                </a:solidFill>
                <a:latin typeface="Futura Md BT" pitchFamily="34" charset="0"/>
              </a:endParaRPr>
            </a:p>
          </p:txBody>
        </p:sp>
        <p:pic>
          <p:nvPicPr>
            <p:cNvPr id="29" name="Image 28"/>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4077411" y="4182942"/>
              <a:ext cx="1125893" cy="770804"/>
            </a:xfrm>
            <a:prstGeom prst="rect">
              <a:avLst/>
            </a:prstGeom>
          </p:spPr>
        </p:pic>
        <p:grpSp>
          <p:nvGrpSpPr>
            <p:cNvPr id="48" name="Groupe 47"/>
            <p:cNvGrpSpPr/>
            <p:nvPr/>
          </p:nvGrpSpPr>
          <p:grpSpPr>
            <a:xfrm>
              <a:off x="5796897" y="4064357"/>
              <a:ext cx="2409473" cy="807548"/>
              <a:chOff x="35496" y="4581128"/>
              <a:chExt cx="2926187" cy="980728"/>
            </a:xfrm>
          </p:grpSpPr>
          <p:sp>
            <p:nvSpPr>
              <p:cNvPr id="43" name="ZoneTexte 42"/>
              <p:cNvSpPr txBox="1"/>
              <p:nvPr/>
            </p:nvSpPr>
            <p:spPr>
              <a:xfrm>
                <a:off x="35496" y="4941168"/>
                <a:ext cx="1270353" cy="504602"/>
              </a:xfrm>
              <a:prstGeom prst="rect">
                <a:avLst/>
              </a:prstGeom>
              <a:solidFill>
                <a:srgbClr val="080808">
                  <a:alpha val="69804"/>
                </a:srgbClr>
              </a:solidFill>
            </p:spPr>
            <p:txBody>
              <a:bodyPr wrap="square" rtlCol="0">
                <a:spAutoFit/>
              </a:bodyPr>
              <a:lstStyle/>
              <a:p>
                <a:r>
                  <a:rPr lang="fr-FR" sz="1050" b="1" dirty="0">
                    <a:solidFill>
                      <a:prstClr val="white"/>
                    </a:solidFill>
                    <a:latin typeface="Futura Md BT" pitchFamily="34" charset="0"/>
                  </a:rPr>
                  <a:t>CO</a:t>
                </a:r>
                <a:r>
                  <a:rPr lang="fr-FR" sz="1050" b="1" baseline="-25000" dirty="0">
                    <a:solidFill>
                      <a:prstClr val="white"/>
                    </a:solidFill>
                    <a:latin typeface="Futura Md BT" pitchFamily="34" charset="0"/>
                  </a:rPr>
                  <a:t>2 </a:t>
                </a:r>
                <a:r>
                  <a:rPr lang="fr-FR" sz="1050" b="1" dirty="0" smtClean="0">
                    <a:solidFill>
                      <a:prstClr val="white"/>
                    </a:solidFill>
                    <a:latin typeface="Futura Md BT" pitchFamily="34" charset="0"/>
                  </a:rPr>
                  <a:t>:</a:t>
                </a:r>
                <a:br>
                  <a:rPr lang="fr-FR" sz="1050" b="1" dirty="0" smtClean="0">
                    <a:solidFill>
                      <a:prstClr val="white"/>
                    </a:solidFill>
                    <a:latin typeface="Futura Md BT" pitchFamily="34" charset="0"/>
                  </a:rPr>
                </a:br>
                <a:r>
                  <a:rPr lang="fr-FR" sz="1050" dirty="0" smtClean="0">
                    <a:solidFill>
                      <a:prstClr val="white"/>
                    </a:solidFill>
                    <a:latin typeface="Futura Md BT" pitchFamily="34" charset="0"/>
                  </a:rPr>
                  <a:t>125g/km</a:t>
                </a:r>
                <a:endParaRPr lang="fr-FR" sz="1050" dirty="0">
                  <a:solidFill>
                    <a:prstClr val="white"/>
                  </a:solidFill>
                  <a:latin typeface="Futura Md BT" pitchFamily="34" charset="0"/>
                </a:endParaRPr>
              </a:p>
            </p:txBody>
          </p:sp>
          <p:pic>
            <p:nvPicPr>
              <p:cNvPr id="40" name="Image 39"/>
              <p:cNvPicPr>
                <a:picLocks noChangeAspect="1"/>
              </p:cNvPicPr>
              <p:nvPr/>
            </p:nvPicPr>
            <p:blipFill rotWithShape="1">
              <a:blip r:embed="rId12" cstate="print">
                <a:extLst>
                  <a:ext uri="{28A0092B-C50C-407E-A947-70E740481C1C}">
                    <a14:useLocalDpi xmlns="" xmlns:a14="http://schemas.microsoft.com/office/drawing/2010/main" val="0"/>
                  </a:ext>
                </a:extLst>
              </a:blip>
              <a:srcRect l="3344"/>
              <a:stretch/>
            </p:blipFill>
            <p:spPr>
              <a:xfrm>
                <a:off x="683568" y="4581128"/>
                <a:ext cx="2278115" cy="980728"/>
              </a:xfrm>
              <a:prstGeom prst="rect">
                <a:avLst/>
              </a:prstGeom>
            </p:spPr>
          </p:pic>
        </p:grpSp>
        <p:sp>
          <p:nvSpPr>
            <p:cNvPr id="58" name="ZoneTexte 57"/>
            <p:cNvSpPr txBox="1"/>
            <p:nvPr/>
          </p:nvSpPr>
          <p:spPr>
            <a:xfrm>
              <a:off x="1468535" y="4894454"/>
              <a:ext cx="1245145" cy="338554"/>
            </a:xfrm>
            <a:prstGeom prst="rect">
              <a:avLst/>
            </a:prstGeom>
            <a:noFill/>
          </p:spPr>
          <p:txBody>
            <a:bodyPr wrap="square" rtlCol="0">
              <a:spAutoFit/>
            </a:bodyPr>
            <a:lstStyle/>
            <a:p>
              <a:r>
                <a:rPr lang="fr-FR" sz="1600" dirty="0" err="1" smtClean="0"/>
                <a:t>Passat</a:t>
              </a:r>
              <a:r>
                <a:rPr lang="fr-FR" sz="1600" dirty="0" smtClean="0"/>
                <a:t> </a:t>
              </a:r>
              <a:endParaRPr lang="fr-FR" sz="1600" dirty="0"/>
            </a:p>
          </p:txBody>
        </p:sp>
        <p:sp>
          <p:nvSpPr>
            <p:cNvPr id="59" name="ZoneTexte 58"/>
            <p:cNvSpPr txBox="1"/>
            <p:nvPr/>
          </p:nvSpPr>
          <p:spPr>
            <a:xfrm>
              <a:off x="3543777" y="4894454"/>
              <a:ext cx="1304438" cy="338554"/>
            </a:xfrm>
            <a:prstGeom prst="rect">
              <a:avLst/>
            </a:prstGeom>
            <a:noFill/>
          </p:spPr>
          <p:txBody>
            <a:bodyPr wrap="square" rtlCol="0">
              <a:spAutoFit/>
            </a:bodyPr>
            <a:lstStyle/>
            <a:p>
              <a:r>
                <a:rPr lang="fr-FR" sz="1600" dirty="0" err="1" smtClean="0"/>
                <a:t>Passat</a:t>
              </a:r>
              <a:r>
                <a:rPr lang="fr-FR" sz="1600" dirty="0" smtClean="0"/>
                <a:t> SW</a:t>
              </a:r>
              <a:endParaRPr lang="fr-FR" sz="1600" dirty="0"/>
            </a:p>
          </p:txBody>
        </p:sp>
        <p:sp>
          <p:nvSpPr>
            <p:cNvPr id="60" name="ZoneTexte 59"/>
            <p:cNvSpPr txBox="1"/>
            <p:nvPr/>
          </p:nvSpPr>
          <p:spPr>
            <a:xfrm>
              <a:off x="6228185" y="4847533"/>
              <a:ext cx="1482316" cy="338554"/>
            </a:xfrm>
            <a:prstGeom prst="rect">
              <a:avLst/>
            </a:prstGeom>
            <a:noFill/>
          </p:spPr>
          <p:txBody>
            <a:bodyPr wrap="square" rtlCol="0">
              <a:spAutoFit/>
            </a:bodyPr>
            <a:lstStyle/>
            <a:p>
              <a:pPr algn="ctr"/>
              <a:r>
                <a:rPr lang="fr-FR" sz="1600" dirty="0" smtClean="0"/>
                <a:t>CC</a:t>
              </a:r>
              <a:endParaRPr lang="fr-FR" sz="1600" dirty="0"/>
            </a:p>
          </p:txBody>
        </p:sp>
      </p:grpSp>
      <p:grpSp>
        <p:nvGrpSpPr>
          <p:cNvPr id="35" name="Groupe 34"/>
          <p:cNvGrpSpPr/>
          <p:nvPr/>
        </p:nvGrpSpPr>
        <p:grpSpPr>
          <a:xfrm>
            <a:off x="994195" y="5357944"/>
            <a:ext cx="7766720" cy="1383422"/>
            <a:chOff x="994194" y="5343088"/>
            <a:chExt cx="7766720" cy="1383422"/>
          </a:xfrm>
        </p:grpSpPr>
        <p:grpSp>
          <p:nvGrpSpPr>
            <p:cNvPr id="15" name="Groupe 18"/>
            <p:cNvGrpSpPr/>
            <p:nvPr/>
          </p:nvGrpSpPr>
          <p:grpSpPr>
            <a:xfrm>
              <a:off x="4845910" y="5617152"/>
              <a:ext cx="1886330" cy="900140"/>
              <a:chOff x="1062887" y="2727700"/>
              <a:chExt cx="2290857" cy="1093176"/>
            </a:xfrm>
          </p:grpSpPr>
          <p:sp>
            <p:nvSpPr>
              <p:cNvPr id="20" name="ZoneTexte 19"/>
              <p:cNvSpPr txBox="1"/>
              <p:nvPr/>
            </p:nvSpPr>
            <p:spPr>
              <a:xfrm>
                <a:off x="1062887" y="2937832"/>
                <a:ext cx="1750847" cy="523291"/>
              </a:xfrm>
              <a:prstGeom prst="rect">
                <a:avLst/>
              </a:prstGeom>
              <a:solidFill>
                <a:srgbClr val="000000">
                  <a:alpha val="69804"/>
                </a:srgbClr>
              </a:solidFill>
            </p:spPr>
            <p:txBody>
              <a:bodyPr wrap="square" rtlCol="0">
                <a:spAutoFit/>
              </a:bodyPr>
              <a:lstStyle/>
              <a:p>
                <a:r>
                  <a:rPr lang="fr-FR" sz="1100" b="1" dirty="0">
                    <a:solidFill>
                      <a:prstClr val="white"/>
                    </a:solidFill>
                    <a:latin typeface="Futura Md BT" pitchFamily="34" charset="0"/>
                  </a:rPr>
                  <a:t>CO</a:t>
                </a:r>
                <a:r>
                  <a:rPr lang="fr-FR" sz="1100" b="1" baseline="-25000" dirty="0">
                    <a:solidFill>
                      <a:prstClr val="white"/>
                    </a:solidFill>
                    <a:latin typeface="Futura Md BT" pitchFamily="34" charset="0"/>
                  </a:rPr>
                  <a:t>2 </a:t>
                </a:r>
                <a:r>
                  <a:rPr lang="fr-FR" sz="1100" b="1" dirty="0" smtClean="0">
                    <a:solidFill>
                      <a:prstClr val="white"/>
                    </a:solidFill>
                    <a:latin typeface="Futura Md BT" pitchFamily="34" charset="0"/>
                  </a:rPr>
                  <a:t>:</a:t>
                </a:r>
                <a:br>
                  <a:rPr lang="fr-FR" sz="1100" b="1" dirty="0" smtClean="0">
                    <a:solidFill>
                      <a:prstClr val="white"/>
                    </a:solidFill>
                    <a:latin typeface="Futura Md BT" pitchFamily="34" charset="0"/>
                  </a:rPr>
                </a:br>
                <a:r>
                  <a:rPr lang="fr-FR" sz="1100" dirty="0" smtClean="0">
                    <a:solidFill>
                      <a:prstClr val="white"/>
                    </a:solidFill>
                    <a:latin typeface="Futura Md BT" pitchFamily="34" charset="0"/>
                  </a:rPr>
                  <a:t>195g/km</a:t>
                </a:r>
                <a:endParaRPr lang="fr-FR" sz="1100" dirty="0">
                  <a:solidFill>
                    <a:prstClr val="white"/>
                  </a:solidFill>
                  <a:latin typeface="Futura Md BT" pitchFamily="34" charset="0"/>
                </a:endParaRPr>
              </a:p>
            </p:txBody>
          </p:sp>
          <p:pic>
            <p:nvPicPr>
              <p:cNvPr id="21" name="Image 20"/>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1824126" y="2727700"/>
                <a:ext cx="1529618" cy="1093176"/>
              </a:xfrm>
              <a:prstGeom prst="rect">
                <a:avLst/>
              </a:prstGeom>
            </p:spPr>
          </p:pic>
        </p:grpSp>
        <p:grpSp>
          <p:nvGrpSpPr>
            <p:cNvPr id="18" name="Groupe 21"/>
            <p:cNvGrpSpPr/>
            <p:nvPr/>
          </p:nvGrpSpPr>
          <p:grpSpPr>
            <a:xfrm>
              <a:off x="6804248" y="5676445"/>
              <a:ext cx="1956657" cy="820497"/>
              <a:chOff x="7055277" y="4899596"/>
              <a:chExt cx="2376264" cy="996454"/>
            </a:xfrm>
          </p:grpSpPr>
          <p:sp>
            <p:nvSpPr>
              <p:cNvPr id="23" name="ZoneTexte 22"/>
              <p:cNvSpPr txBox="1"/>
              <p:nvPr/>
            </p:nvSpPr>
            <p:spPr>
              <a:xfrm>
                <a:off x="7055277" y="5096406"/>
                <a:ext cx="1350598" cy="523291"/>
              </a:xfrm>
              <a:prstGeom prst="rect">
                <a:avLst/>
              </a:prstGeom>
              <a:solidFill>
                <a:srgbClr val="080808">
                  <a:alpha val="69804"/>
                </a:srgbClr>
              </a:solidFill>
            </p:spPr>
            <p:txBody>
              <a:bodyPr wrap="square" rtlCol="0">
                <a:spAutoFit/>
              </a:bodyPr>
              <a:lstStyle/>
              <a:p>
                <a:r>
                  <a:rPr lang="fr-FR" sz="1100" b="1" dirty="0">
                    <a:solidFill>
                      <a:prstClr val="white"/>
                    </a:solidFill>
                    <a:latin typeface="Futura Md BT" pitchFamily="34" charset="0"/>
                  </a:rPr>
                  <a:t>CO</a:t>
                </a:r>
                <a:r>
                  <a:rPr lang="fr-FR" sz="1100" b="1" baseline="-25000" dirty="0">
                    <a:solidFill>
                      <a:prstClr val="white"/>
                    </a:solidFill>
                    <a:latin typeface="Futura Md BT" pitchFamily="34" charset="0"/>
                  </a:rPr>
                  <a:t>2 </a:t>
                </a:r>
                <a:r>
                  <a:rPr lang="fr-FR" sz="1100" b="1" dirty="0" smtClean="0">
                    <a:solidFill>
                      <a:prstClr val="white"/>
                    </a:solidFill>
                    <a:latin typeface="Futura Md BT" pitchFamily="34" charset="0"/>
                  </a:rPr>
                  <a:t>:</a:t>
                </a:r>
                <a:br>
                  <a:rPr lang="fr-FR" sz="1100" b="1" dirty="0" smtClean="0">
                    <a:solidFill>
                      <a:prstClr val="white"/>
                    </a:solidFill>
                    <a:latin typeface="Futura Md BT" pitchFamily="34" charset="0"/>
                  </a:rPr>
                </a:br>
                <a:r>
                  <a:rPr lang="fr-FR" sz="1100" dirty="0" smtClean="0">
                    <a:solidFill>
                      <a:prstClr val="white"/>
                    </a:solidFill>
                    <a:latin typeface="Futura Md BT" pitchFamily="34" charset="0"/>
                  </a:rPr>
                  <a:t>224g/km</a:t>
                </a:r>
                <a:r>
                  <a:rPr lang="fr-FR" sz="1100" dirty="0">
                    <a:solidFill>
                      <a:prstClr val="white"/>
                    </a:solidFill>
                    <a:latin typeface="Futura Md BT" pitchFamily="34" charset="0"/>
                  </a:rPr>
                  <a:t>	</a:t>
                </a:r>
              </a:p>
            </p:txBody>
          </p:sp>
          <p:pic>
            <p:nvPicPr>
              <p:cNvPr id="24" name="Image 23"/>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7932029" y="4899596"/>
                <a:ext cx="1499512" cy="996454"/>
              </a:xfrm>
              <a:prstGeom prst="rect">
                <a:avLst/>
              </a:prstGeom>
            </p:spPr>
          </p:pic>
        </p:grpSp>
        <p:grpSp>
          <p:nvGrpSpPr>
            <p:cNvPr id="19" name="Groupe 24"/>
            <p:cNvGrpSpPr/>
            <p:nvPr/>
          </p:nvGrpSpPr>
          <p:grpSpPr>
            <a:xfrm>
              <a:off x="2808715" y="5735737"/>
              <a:ext cx="1801422" cy="682921"/>
              <a:chOff x="4971025" y="3154692"/>
              <a:chExt cx="2187739" cy="829374"/>
            </a:xfrm>
          </p:grpSpPr>
          <p:sp>
            <p:nvSpPr>
              <p:cNvPr id="26" name="ZoneTexte 25"/>
              <p:cNvSpPr txBox="1"/>
              <p:nvPr/>
            </p:nvSpPr>
            <p:spPr>
              <a:xfrm>
                <a:off x="4971025" y="3178819"/>
                <a:ext cx="1636226" cy="523291"/>
              </a:xfrm>
              <a:prstGeom prst="rect">
                <a:avLst/>
              </a:prstGeom>
              <a:solidFill>
                <a:srgbClr val="080808">
                  <a:alpha val="69804"/>
                </a:srgbClr>
              </a:solidFill>
            </p:spPr>
            <p:txBody>
              <a:bodyPr wrap="square" rtlCol="0">
                <a:spAutoFit/>
              </a:bodyPr>
              <a:lstStyle/>
              <a:p>
                <a:r>
                  <a:rPr lang="fr-FR" sz="1100" b="1" dirty="0">
                    <a:solidFill>
                      <a:prstClr val="white"/>
                    </a:solidFill>
                    <a:latin typeface="Futura Md BT" pitchFamily="34" charset="0"/>
                  </a:rPr>
                  <a:t>CO</a:t>
                </a:r>
                <a:r>
                  <a:rPr lang="fr-FR" sz="1100" b="1" baseline="-25000" dirty="0">
                    <a:solidFill>
                      <a:prstClr val="white"/>
                    </a:solidFill>
                    <a:latin typeface="Futura Md BT" pitchFamily="34" charset="0"/>
                  </a:rPr>
                  <a:t>2 </a:t>
                </a:r>
                <a:r>
                  <a:rPr lang="fr-FR" sz="1100" b="1" dirty="0" smtClean="0">
                    <a:solidFill>
                      <a:prstClr val="white"/>
                    </a:solidFill>
                    <a:latin typeface="Futura Md BT" pitchFamily="34" charset="0"/>
                  </a:rPr>
                  <a:t>:</a:t>
                </a:r>
                <a:br>
                  <a:rPr lang="fr-FR" sz="1100" b="1" dirty="0" smtClean="0">
                    <a:solidFill>
                      <a:prstClr val="white"/>
                    </a:solidFill>
                    <a:latin typeface="Futura Md BT" pitchFamily="34" charset="0"/>
                  </a:rPr>
                </a:br>
                <a:r>
                  <a:rPr lang="fr-FR" sz="1100" dirty="0" smtClean="0">
                    <a:solidFill>
                      <a:prstClr val="white"/>
                    </a:solidFill>
                    <a:latin typeface="Futura Md BT" pitchFamily="34" charset="0"/>
                  </a:rPr>
                  <a:t>143g/km</a:t>
                </a:r>
                <a:endParaRPr lang="fr-FR" sz="1100" dirty="0">
                  <a:solidFill>
                    <a:prstClr val="white"/>
                  </a:solidFill>
                  <a:latin typeface="Futura Md BT" pitchFamily="34" charset="0"/>
                </a:endParaRPr>
              </a:p>
            </p:txBody>
          </p:sp>
          <p:pic>
            <p:nvPicPr>
              <p:cNvPr id="27" name="Image 26"/>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5900279" y="3154692"/>
                <a:ext cx="1258485" cy="829374"/>
              </a:xfrm>
              <a:prstGeom prst="rect">
                <a:avLst/>
              </a:prstGeom>
            </p:spPr>
          </p:pic>
        </p:grpSp>
        <p:sp>
          <p:nvSpPr>
            <p:cNvPr id="49" name="ZoneTexte 48"/>
            <p:cNvSpPr txBox="1"/>
            <p:nvPr/>
          </p:nvSpPr>
          <p:spPr>
            <a:xfrm>
              <a:off x="994194" y="5343088"/>
              <a:ext cx="6386118" cy="338554"/>
            </a:xfrm>
            <a:prstGeom prst="rect">
              <a:avLst/>
            </a:prstGeom>
            <a:noFill/>
          </p:spPr>
          <p:txBody>
            <a:bodyPr wrap="square" rtlCol="0">
              <a:spAutoFit/>
            </a:bodyPr>
            <a:lstStyle/>
            <a:p>
              <a:r>
                <a:rPr lang="fr-FR" sz="1600" b="1" dirty="0" smtClean="0"/>
                <a:t>Et des CO2 impressionnants sur les gammes supérieures</a:t>
              </a:r>
              <a:endParaRPr lang="fr-FR" sz="1600" b="1" dirty="0"/>
            </a:p>
          </p:txBody>
        </p:sp>
        <p:sp>
          <p:nvSpPr>
            <p:cNvPr id="61" name="ZoneTexte 60"/>
            <p:cNvSpPr txBox="1"/>
            <p:nvPr/>
          </p:nvSpPr>
          <p:spPr>
            <a:xfrm>
              <a:off x="3483586" y="6380304"/>
              <a:ext cx="1304439" cy="338554"/>
            </a:xfrm>
            <a:prstGeom prst="rect">
              <a:avLst/>
            </a:prstGeom>
            <a:noFill/>
          </p:spPr>
          <p:txBody>
            <a:bodyPr wrap="square" rtlCol="0">
              <a:spAutoFit/>
            </a:bodyPr>
            <a:lstStyle/>
            <a:p>
              <a:r>
                <a:rPr lang="fr-FR" sz="1600" dirty="0" smtClean="0"/>
                <a:t>Sharan</a:t>
              </a:r>
              <a:endParaRPr lang="fr-FR" sz="1600" dirty="0"/>
            </a:p>
          </p:txBody>
        </p:sp>
        <p:sp>
          <p:nvSpPr>
            <p:cNvPr id="62" name="ZoneTexte 61"/>
            <p:cNvSpPr txBox="1"/>
            <p:nvPr/>
          </p:nvSpPr>
          <p:spPr>
            <a:xfrm>
              <a:off x="5309216" y="6387956"/>
              <a:ext cx="1126561" cy="338554"/>
            </a:xfrm>
            <a:prstGeom prst="rect">
              <a:avLst/>
            </a:prstGeom>
            <a:noFill/>
          </p:spPr>
          <p:txBody>
            <a:bodyPr wrap="square" rtlCol="0">
              <a:spAutoFit/>
            </a:bodyPr>
            <a:lstStyle/>
            <a:p>
              <a:r>
                <a:rPr lang="fr-FR" sz="1600" dirty="0" smtClean="0"/>
                <a:t>Touareg</a:t>
              </a:r>
              <a:endParaRPr lang="fr-FR" sz="1600" dirty="0"/>
            </a:p>
          </p:txBody>
        </p:sp>
        <p:sp>
          <p:nvSpPr>
            <p:cNvPr id="63" name="ZoneTexte 62"/>
            <p:cNvSpPr txBox="1"/>
            <p:nvPr/>
          </p:nvSpPr>
          <p:spPr>
            <a:xfrm>
              <a:off x="7515769" y="6328666"/>
              <a:ext cx="1245145" cy="338554"/>
            </a:xfrm>
            <a:prstGeom prst="rect">
              <a:avLst/>
            </a:prstGeom>
            <a:noFill/>
          </p:spPr>
          <p:txBody>
            <a:bodyPr wrap="square" rtlCol="0">
              <a:spAutoFit/>
            </a:bodyPr>
            <a:lstStyle/>
            <a:p>
              <a:r>
                <a:rPr lang="fr-FR" sz="1600" dirty="0" err="1" smtClean="0"/>
                <a:t>Phaeton</a:t>
              </a:r>
              <a:endParaRPr lang="fr-FR" sz="1600" dirty="0"/>
            </a:p>
          </p:txBody>
        </p:sp>
      </p:grpSp>
      <p:grpSp>
        <p:nvGrpSpPr>
          <p:cNvPr id="4" name="Groupe 3"/>
          <p:cNvGrpSpPr/>
          <p:nvPr/>
        </p:nvGrpSpPr>
        <p:grpSpPr>
          <a:xfrm>
            <a:off x="916095" y="5626946"/>
            <a:ext cx="2193827" cy="1042415"/>
            <a:chOff x="9006918" y="4917772"/>
            <a:chExt cx="2193827" cy="1042415"/>
          </a:xfrm>
        </p:grpSpPr>
        <p:sp>
          <p:nvSpPr>
            <p:cNvPr id="66" name="ZoneTexte 65"/>
            <p:cNvSpPr txBox="1"/>
            <p:nvPr/>
          </p:nvSpPr>
          <p:spPr>
            <a:xfrm>
              <a:off x="9006918" y="5154942"/>
              <a:ext cx="1046032" cy="415498"/>
            </a:xfrm>
            <a:prstGeom prst="rect">
              <a:avLst/>
            </a:prstGeom>
            <a:solidFill>
              <a:srgbClr val="080808">
                <a:alpha val="69804"/>
              </a:srgbClr>
            </a:solidFill>
          </p:spPr>
          <p:txBody>
            <a:bodyPr wrap="square" rtlCol="0">
              <a:spAutoFit/>
            </a:bodyPr>
            <a:lstStyle/>
            <a:p>
              <a:r>
                <a:rPr lang="fr-FR" sz="1050" b="1" dirty="0">
                  <a:solidFill>
                    <a:prstClr val="white"/>
                  </a:solidFill>
                  <a:latin typeface="Futura Md BT" pitchFamily="34" charset="0"/>
                </a:rPr>
                <a:t>CO</a:t>
              </a:r>
              <a:r>
                <a:rPr lang="fr-FR" sz="1050" b="1" baseline="-25000" dirty="0">
                  <a:solidFill>
                    <a:prstClr val="white"/>
                  </a:solidFill>
                  <a:latin typeface="Futura Md BT" pitchFamily="34" charset="0"/>
                </a:rPr>
                <a:t>2 </a:t>
              </a:r>
              <a:r>
                <a:rPr lang="fr-FR" sz="1050" b="1" dirty="0" smtClean="0">
                  <a:solidFill>
                    <a:prstClr val="white"/>
                  </a:solidFill>
                  <a:latin typeface="Futura Md BT" pitchFamily="34" charset="0"/>
                </a:rPr>
                <a:t>:</a:t>
              </a:r>
              <a:br>
                <a:rPr lang="fr-FR" sz="1050" b="1" dirty="0" smtClean="0">
                  <a:solidFill>
                    <a:prstClr val="white"/>
                  </a:solidFill>
                  <a:latin typeface="Futura Md BT" pitchFamily="34" charset="0"/>
                </a:rPr>
              </a:br>
              <a:r>
                <a:rPr lang="fr-FR" sz="1050" dirty="0" smtClean="0">
                  <a:solidFill>
                    <a:prstClr val="white"/>
                  </a:solidFill>
                  <a:latin typeface="Futura Md BT" pitchFamily="34" charset="0"/>
                </a:rPr>
                <a:t>139g/km</a:t>
              </a:r>
              <a:endParaRPr lang="fr-FR" sz="1050" dirty="0">
                <a:solidFill>
                  <a:prstClr val="white"/>
                </a:solidFill>
                <a:latin typeface="Futura Md BT" pitchFamily="34" charset="0"/>
              </a:endParaRPr>
            </a:p>
          </p:txBody>
        </p:sp>
        <p:pic>
          <p:nvPicPr>
            <p:cNvPr id="67" name="Image 66"/>
            <p:cNvPicPr>
              <a:picLocks noChangeAspect="1"/>
            </p:cNvPicPr>
            <p:nvPr/>
          </p:nvPicPr>
          <p:blipFill>
            <a:blip r:embed="rId16" cstate="print">
              <a:extLst>
                <a:ext uri="{28A0092B-C50C-407E-A947-70E740481C1C}">
                  <a14:useLocalDpi xmlns="" xmlns:a14="http://schemas.microsoft.com/office/drawing/2010/main" val="0"/>
                </a:ext>
              </a:extLst>
            </a:blip>
            <a:stretch>
              <a:fillRect/>
            </a:stretch>
          </p:blipFill>
          <p:spPr>
            <a:xfrm>
              <a:off x="9540552" y="4917772"/>
              <a:ext cx="1272207" cy="817393"/>
            </a:xfrm>
            <a:prstGeom prst="rect">
              <a:avLst/>
            </a:prstGeom>
          </p:spPr>
        </p:pic>
        <p:sp>
          <p:nvSpPr>
            <p:cNvPr id="68" name="ZoneTexte 67"/>
            <p:cNvSpPr txBox="1"/>
            <p:nvPr/>
          </p:nvSpPr>
          <p:spPr>
            <a:xfrm>
              <a:off x="9718429" y="5621633"/>
              <a:ext cx="1482316" cy="338554"/>
            </a:xfrm>
            <a:prstGeom prst="rect">
              <a:avLst/>
            </a:prstGeom>
            <a:noFill/>
          </p:spPr>
          <p:txBody>
            <a:bodyPr wrap="square" rtlCol="0">
              <a:spAutoFit/>
            </a:bodyPr>
            <a:lstStyle/>
            <a:p>
              <a:r>
                <a:rPr lang="fr-FR" sz="1600" dirty="0" err="1" smtClean="0"/>
                <a:t>Tiguan</a:t>
              </a:r>
              <a:endParaRPr lang="fr-FR" sz="1600" dirty="0"/>
            </a:p>
          </p:txBody>
        </p:sp>
      </p:grpSp>
      <p:pic>
        <p:nvPicPr>
          <p:cNvPr id="69" name="Picture 1"/>
          <p:cNvPicPr>
            <a:picLocks noChangeAspect="1" noChangeArrowheads="1"/>
          </p:cNvPicPr>
          <p:nvPr/>
        </p:nvPicPr>
        <p:blipFill>
          <a:blip r:embed="rId17" cstate="print"/>
          <a:srcRect/>
          <a:stretch>
            <a:fillRect/>
          </a:stretch>
        </p:blipFill>
        <p:spPr bwMode="auto">
          <a:xfrm>
            <a:off x="4833188" y="144016"/>
            <a:ext cx="4310812" cy="1196752"/>
          </a:xfrm>
          <a:prstGeom prst="rect">
            <a:avLst/>
          </a:prstGeom>
          <a:noFill/>
          <a:ln w="9525">
            <a:noFill/>
            <a:miter lim="800000"/>
            <a:headEnd/>
            <a:tailEnd/>
          </a:ln>
        </p:spPr>
      </p:pic>
      <p:pic>
        <p:nvPicPr>
          <p:cNvPr id="70" name="Picture 4"/>
          <p:cNvPicPr>
            <a:picLocks noChangeAspect="1" noChangeArrowheads="1"/>
          </p:cNvPicPr>
          <p:nvPr/>
        </p:nvPicPr>
        <p:blipFill>
          <a:blip r:embed="rId18" cstate="print"/>
          <a:srcRect l="2855" t="14" r="6227" b="4877"/>
          <a:stretch>
            <a:fillRect/>
          </a:stretch>
        </p:blipFill>
        <p:spPr bwMode="auto">
          <a:xfrm>
            <a:off x="3565734" y="764704"/>
            <a:ext cx="1078274" cy="576064"/>
          </a:xfrm>
          <a:prstGeom prst="rect">
            <a:avLst/>
          </a:prstGeom>
          <a:noFill/>
          <a:ln w="9525">
            <a:noFill/>
            <a:miter lim="800000"/>
            <a:headEnd/>
            <a:tailEnd/>
          </a:ln>
        </p:spPr>
      </p:pic>
      <p:sp>
        <p:nvSpPr>
          <p:cNvPr id="72" name="ZoneTexte 71"/>
          <p:cNvSpPr txBox="1"/>
          <p:nvPr/>
        </p:nvSpPr>
        <p:spPr>
          <a:xfrm>
            <a:off x="3400034" y="1290246"/>
            <a:ext cx="1027950" cy="338554"/>
          </a:xfrm>
          <a:prstGeom prst="rect">
            <a:avLst/>
          </a:prstGeom>
          <a:noFill/>
        </p:spPr>
        <p:txBody>
          <a:bodyPr wrap="square" rtlCol="0">
            <a:spAutoFit/>
          </a:bodyPr>
          <a:lstStyle/>
          <a:p>
            <a:r>
              <a:rPr lang="fr-FR" sz="1600" dirty="0" smtClean="0"/>
              <a:t>UP</a:t>
            </a:r>
            <a:endParaRPr lang="fr-FR" sz="1600" dirty="0"/>
          </a:p>
        </p:txBody>
      </p:sp>
    </p:spTree>
    <p:extLst>
      <p:ext uri="{BB962C8B-B14F-4D97-AF65-F5344CB8AC3E}">
        <p14:creationId xmlns="" xmlns:p14="http://schemas.microsoft.com/office/powerpoint/2010/main" val="3186163231"/>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50" fill="hold"/>
                                        <p:tgtEl>
                                          <p:spTgt spid="39"/>
                                        </p:tgtEl>
                                        <p:attrNameLst>
                                          <p:attrName>ppt_x</p:attrName>
                                        </p:attrNameLst>
                                      </p:cBhvr>
                                      <p:tavLst>
                                        <p:tav tm="0">
                                          <p:val>
                                            <p:strVal val="0-#ppt_w/2"/>
                                          </p:val>
                                        </p:tav>
                                        <p:tav tm="100000">
                                          <p:val>
                                            <p:strVal val="#ppt_x"/>
                                          </p:val>
                                        </p:tav>
                                      </p:tavLst>
                                    </p:anim>
                                    <p:anim calcmode="lin" valueType="num">
                                      <p:cBhvr additive="base">
                                        <p:cTn id="12" dur="25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8"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250" fill="hold"/>
                                        <p:tgtEl>
                                          <p:spTgt spid="22"/>
                                        </p:tgtEl>
                                        <p:attrNameLst>
                                          <p:attrName>ppt_x</p:attrName>
                                        </p:attrNameLst>
                                      </p:cBhvr>
                                      <p:tavLst>
                                        <p:tav tm="0">
                                          <p:val>
                                            <p:strVal val="0-#ppt_w/2"/>
                                          </p:val>
                                        </p:tav>
                                        <p:tav tm="100000">
                                          <p:val>
                                            <p:strVal val="#ppt_x"/>
                                          </p:val>
                                        </p:tav>
                                      </p:tavLst>
                                    </p:anim>
                                    <p:anim calcmode="lin" valueType="num">
                                      <p:cBhvr additive="base">
                                        <p:cTn id="17" dur="250" fill="hold"/>
                                        <p:tgtEl>
                                          <p:spTgt spid="2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250" fill="hold"/>
                                        <p:tgtEl>
                                          <p:spTgt spid="32"/>
                                        </p:tgtEl>
                                        <p:attrNameLst>
                                          <p:attrName>ppt_x</p:attrName>
                                        </p:attrNameLst>
                                      </p:cBhvr>
                                      <p:tavLst>
                                        <p:tav tm="0">
                                          <p:val>
                                            <p:strVal val="0-#ppt_w/2"/>
                                          </p:val>
                                        </p:tav>
                                        <p:tav tm="100000">
                                          <p:val>
                                            <p:strVal val="#ppt_x"/>
                                          </p:val>
                                        </p:tav>
                                      </p:tavLst>
                                    </p:anim>
                                    <p:anim calcmode="lin" valueType="num">
                                      <p:cBhvr additive="base">
                                        <p:cTn id="22" dur="250" fill="hold"/>
                                        <p:tgtEl>
                                          <p:spTgt spid="32"/>
                                        </p:tgtEl>
                                        <p:attrNameLst>
                                          <p:attrName>ppt_y</p:attrName>
                                        </p:attrNameLst>
                                      </p:cBhvr>
                                      <p:tavLst>
                                        <p:tav tm="0">
                                          <p:val>
                                            <p:strVal val="#ppt_y"/>
                                          </p:val>
                                        </p:tav>
                                        <p:tav tm="100000">
                                          <p:val>
                                            <p:strVal val="#ppt_y"/>
                                          </p:val>
                                        </p:tav>
                                      </p:tavLst>
                                    </p:anim>
                                  </p:childTnLst>
                                </p:cTn>
                              </p:par>
                            </p:childTnLst>
                          </p:cTn>
                        </p:par>
                        <p:par>
                          <p:cTn id="23" fill="hold">
                            <p:stCondLst>
                              <p:cond delay="1750"/>
                            </p:stCondLst>
                            <p:childTnLst>
                              <p:par>
                                <p:cTn id="24" presetID="2" presetClass="entr" presetSubtype="8"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250" fill="hold"/>
                                        <p:tgtEl>
                                          <p:spTgt spid="35"/>
                                        </p:tgtEl>
                                        <p:attrNameLst>
                                          <p:attrName>ppt_x</p:attrName>
                                        </p:attrNameLst>
                                      </p:cBhvr>
                                      <p:tavLst>
                                        <p:tav tm="0">
                                          <p:val>
                                            <p:strVal val="0-#ppt_w/2"/>
                                          </p:val>
                                        </p:tav>
                                        <p:tav tm="100000">
                                          <p:val>
                                            <p:strVal val="#ppt_x"/>
                                          </p:val>
                                        </p:tav>
                                      </p:tavLst>
                                    </p:anim>
                                    <p:anim calcmode="lin" valueType="num">
                                      <p:cBhvr additive="base">
                                        <p:cTn id="27" dur="250" fill="hold"/>
                                        <p:tgtEl>
                                          <p:spTgt spid="35"/>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0-#ppt_w/2"/>
                                          </p:val>
                                        </p:tav>
                                        <p:tav tm="100000">
                                          <p:val>
                                            <p:strVal val="#ppt_x"/>
                                          </p:val>
                                        </p:tav>
                                      </p:tavLst>
                                    </p:anim>
                                    <p:anim calcmode="lin" valueType="num">
                                      <p:cBhvr additive="base">
                                        <p:cTn id="3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9"/>
          <p:cNvPicPr>
            <a:picLocks noChangeAspect="1" noChangeArrowheads="1"/>
          </p:cNvPicPr>
          <p:nvPr/>
        </p:nvPicPr>
        <p:blipFill>
          <a:blip r:embed="rId2" cstate="print"/>
          <a:srcRect b="96515"/>
          <a:stretch>
            <a:fillRect/>
          </a:stretch>
        </p:blipFill>
        <p:spPr bwMode="auto">
          <a:xfrm>
            <a:off x="1" y="0"/>
            <a:ext cx="9144000" cy="4357694"/>
          </a:xfrm>
          <a:prstGeom prst="rect">
            <a:avLst/>
          </a:prstGeom>
          <a:noFill/>
          <a:ln w="9525">
            <a:noFill/>
            <a:miter lim="800000"/>
            <a:headEnd/>
            <a:tailEnd/>
          </a:ln>
          <a:effectLst/>
        </p:spPr>
      </p:pic>
      <p:pic>
        <p:nvPicPr>
          <p:cNvPr id="11" name="Picture 9"/>
          <p:cNvPicPr>
            <a:picLocks noChangeAspect="1" noChangeArrowheads="1"/>
          </p:cNvPicPr>
          <p:nvPr/>
        </p:nvPicPr>
        <p:blipFill>
          <a:blip r:embed="rId2" cstate="print"/>
          <a:srcRect t="99877"/>
          <a:stretch>
            <a:fillRect/>
          </a:stretch>
        </p:blipFill>
        <p:spPr bwMode="auto">
          <a:xfrm>
            <a:off x="1" y="2571744"/>
            <a:ext cx="9144000" cy="4286256"/>
          </a:xfrm>
          <a:prstGeom prst="rect">
            <a:avLst/>
          </a:prstGeom>
          <a:noFill/>
          <a:ln w="9525">
            <a:noFill/>
            <a:miter lim="800000"/>
            <a:headEnd/>
            <a:tailEnd/>
          </a:ln>
          <a:effectLst/>
        </p:spPr>
      </p:pic>
      <p:pic>
        <p:nvPicPr>
          <p:cNvPr id="17417" name="Picture 9"/>
          <p:cNvPicPr>
            <a:picLocks noChangeAspect="1" noChangeArrowheads="1"/>
          </p:cNvPicPr>
          <p:nvPr/>
        </p:nvPicPr>
        <p:blipFill>
          <a:blip r:embed="rId2" cstate="print"/>
          <a:srcRect l="771"/>
          <a:stretch>
            <a:fillRect/>
          </a:stretch>
        </p:blipFill>
        <p:spPr bwMode="auto">
          <a:xfrm>
            <a:off x="3786182" y="129392"/>
            <a:ext cx="5357818" cy="2656666"/>
          </a:xfrm>
          <a:prstGeom prst="rect">
            <a:avLst/>
          </a:prstGeom>
          <a:ln>
            <a:noFill/>
          </a:ln>
          <a:effectLst>
            <a:softEdge rad="112500"/>
          </a:effectLst>
        </p:spPr>
      </p:pic>
      <p:pic>
        <p:nvPicPr>
          <p:cNvPr id="13" name="Picture 9"/>
          <p:cNvPicPr>
            <a:picLocks noChangeAspect="1" noChangeArrowheads="1"/>
          </p:cNvPicPr>
          <p:nvPr/>
        </p:nvPicPr>
        <p:blipFill>
          <a:blip r:embed="rId2" cstate="print"/>
          <a:srcRect l="83141" t="59737" b="34663"/>
          <a:stretch>
            <a:fillRect/>
          </a:stretch>
        </p:blipFill>
        <p:spPr bwMode="auto">
          <a:xfrm>
            <a:off x="5007137" y="4357298"/>
            <a:ext cx="1721081" cy="1428760"/>
          </a:xfrm>
          <a:prstGeom prst="rect">
            <a:avLst/>
          </a:prstGeom>
          <a:ln>
            <a:noFill/>
          </a:ln>
          <a:effectLst>
            <a:softEdge rad="112500"/>
          </a:effectLst>
        </p:spPr>
      </p:pic>
      <p:sp>
        <p:nvSpPr>
          <p:cNvPr id="15" name="Ellipse 14"/>
          <p:cNvSpPr/>
          <p:nvPr/>
        </p:nvSpPr>
        <p:spPr>
          <a:xfrm>
            <a:off x="-558278" y="-285776"/>
            <a:ext cx="3630080" cy="2100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611920" y="433968"/>
            <a:ext cx="1531188" cy="923330"/>
          </a:xfrm>
          <a:prstGeom prst="rect">
            <a:avLst/>
          </a:prstGeom>
          <a:noFill/>
        </p:spPr>
        <p:txBody>
          <a:bodyPr wrap="none" rtlCol="0">
            <a:spAutoFit/>
          </a:bodyPr>
          <a:lstStyle/>
          <a:p>
            <a:r>
              <a:rPr lang="fr-FR" sz="5400" b="1" dirty="0" smtClean="0">
                <a:solidFill>
                  <a:schemeClr val="accent1">
                    <a:lumMod val="75000"/>
                  </a:schemeClr>
                </a:solidFill>
              </a:rPr>
              <a:t>Up !</a:t>
            </a:r>
            <a:endParaRPr lang="fr-FR" sz="5400" b="1" dirty="0">
              <a:solidFill>
                <a:schemeClr val="accent1">
                  <a:lumMod val="75000"/>
                </a:schemeClr>
              </a:solidFill>
            </a:endParaRPr>
          </a:p>
        </p:txBody>
      </p:sp>
      <p:grpSp>
        <p:nvGrpSpPr>
          <p:cNvPr id="25" name="Groupe 24"/>
          <p:cNvGrpSpPr/>
          <p:nvPr/>
        </p:nvGrpSpPr>
        <p:grpSpPr>
          <a:xfrm>
            <a:off x="166402" y="2216020"/>
            <a:ext cx="6048672" cy="2016224"/>
            <a:chOff x="2104262" y="1772816"/>
            <a:chExt cx="6696744" cy="2016224"/>
          </a:xfrm>
          <a:solidFill>
            <a:schemeClr val="bg1"/>
          </a:solidFill>
        </p:grpSpPr>
        <p:sp>
          <p:nvSpPr>
            <p:cNvPr id="26" name="Rogner un rectangle à un seul coin 25"/>
            <p:cNvSpPr/>
            <p:nvPr/>
          </p:nvSpPr>
          <p:spPr>
            <a:xfrm>
              <a:off x="2104262" y="1772816"/>
              <a:ext cx="6696744" cy="2016224"/>
            </a:xfrm>
            <a:prstGeom prst="snip1Rect">
              <a:avLst>
                <a:gd name="adj" fmla="val 4689"/>
              </a:avLst>
            </a:prstGeom>
            <a:grp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27" name="Image 26" descr="BlueMotiontechnologies_Logo.jpg"/>
            <p:cNvPicPr>
              <a:picLocks noChangeAspect="1"/>
            </p:cNvPicPr>
            <p:nvPr/>
          </p:nvPicPr>
          <p:blipFill rotWithShape="1">
            <a:blip r:embed="rId3" cstate="print"/>
            <a:srcRect l="4355" t="8749" r="4191" b="38755"/>
            <a:stretch/>
          </p:blipFill>
          <p:spPr bwMode="auto">
            <a:xfrm>
              <a:off x="2254112" y="1920153"/>
              <a:ext cx="3134885" cy="379642"/>
            </a:xfrm>
            <a:prstGeom prst="rect">
              <a:avLst/>
            </a:prstGeom>
            <a:grpFill/>
            <a:ln w="9525">
              <a:noFill/>
              <a:miter lim="800000"/>
              <a:headEnd/>
              <a:tailEnd/>
            </a:ln>
          </p:spPr>
        </p:pic>
        <p:sp>
          <p:nvSpPr>
            <p:cNvPr id="28" name="Rectangle 27"/>
            <p:cNvSpPr/>
            <p:nvPr/>
          </p:nvSpPr>
          <p:spPr>
            <a:xfrm>
              <a:off x="5292079" y="1895029"/>
              <a:ext cx="2589720" cy="461665"/>
            </a:xfrm>
            <a:prstGeom prst="rect">
              <a:avLst/>
            </a:prstGeom>
            <a:grpFill/>
          </p:spPr>
          <p:txBody>
            <a:bodyPr wrap="none">
              <a:spAutoFit/>
            </a:bodyPr>
            <a:lstStyle/>
            <a:p>
              <a:pPr marL="1041400"/>
              <a:r>
                <a:rPr lang="fr-F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rPr>
                <a:t>ESSENCE</a:t>
              </a:r>
              <a:endParaRPr lang="fr-FR"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grpSp>
      <p:grpSp>
        <p:nvGrpSpPr>
          <p:cNvPr id="29" name="Groupe 28"/>
          <p:cNvGrpSpPr/>
          <p:nvPr/>
        </p:nvGrpSpPr>
        <p:grpSpPr>
          <a:xfrm>
            <a:off x="2051722" y="4643446"/>
            <a:ext cx="6902921" cy="1872208"/>
            <a:chOff x="1919858" y="4169505"/>
            <a:chExt cx="6718498" cy="2546741"/>
          </a:xfrm>
          <a:solidFill>
            <a:schemeClr val="bg1"/>
          </a:solidFill>
        </p:grpSpPr>
        <p:sp>
          <p:nvSpPr>
            <p:cNvPr id="30" name="Rogner un rectangle à un seul coin 29"/>
            <p:cNvSpPr/>
            <p:nvPr/>
          </p:nvSpPr>
          <p:spPr>
            <a:xfrm>
              <a:off x="1919858" y="4169505"/>
              <a:ext cx="6718498" cy="2546741"/>
            </a:xfrm>
            <a:prstGeom prst="snip1Rect">
              <a:avLst>
                <a:gd name="adj" fmla="val 4689"/>
              </a:avLst>
            </a:prstGeom>
            <a:grp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41400"/>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sp>
          <p:nvSpPr>
            <p:cNvPr id="31" name="Rectangle 30"/>
            <p:cNvSpPr/>
            <p:nvPr/>
          </p:nvSpPr>
          <p:spPr>
            <a:xfrm>
              <a:off x="5064377" y="4179030"/>
              <a:ext cx="2276609" cy="502398"/>
            </a:xfrm>
            <a:prstGeom prst="rect">
              <a:avLst/>
            </a:prstGeom>
            <a:grpFill/>
          </p:spPr>
          <p:txBody>
            <a:bodyPr wrap="none">
              <a:spAutoFit/>
            </a:bodyPr>
            <a:lstStyle/>
            <a:p>
              <a:pPr marL="1041400"/>
              <a:r>
                <a:rPr lang="fr-F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rPr>
                <a:t>ESSENCE</a:t>
              </a:r>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grpSp>
      <p:graphicFrame>
        <p:nvGraphicFramePr>
          <p:cNvPr id="32" name="Tableau 31"/>
          <p:cNvGraphicFramePr>
            <a:graphicFrameLocks noGrp="1"/>
          </p:cNvGraphicFramePr>
          <p:nvPr>
            <p:extLst>
              <p:ext uri="{D42A27DB-BD31-4B8C-83A1-F6EECF244321}">
                <p14:modId xmlns="" xmlns:p14="http://schemas.microsoft.com/office/powerpoint/2010/main" val="1883414595"/>
              </p:ext>
            </p:extLst>
          </p:nvPr>
        </p:nvGraphicFramePr>
        <p:xfrm>
          <a:off x="2483768" y="5140836"/>
          <a:ext cx="6120680" cy="1574312"/>
        </p:xfrm>
        <a:graphic>
          <a:graphicData uri="http://schemas.openxmlformats.org/drawingml/2006/table">
            <a:tbl>
              <a:tblPr firstRow="1" bandRow="1">
                <a:tableStyleId>{5C22544A-7EE6-4342-B048-85BDC9FD1C3A}</a:tableStyleId>
              </a:tblPr>
              <a:tblGrid>
                <a:gridCol w="1224136"/>
                <a:gridCol w="1224136"/>
                <a:gridCol w="1224136"/>
                <a:gridCol w="1224136"/>
                <a:gridCol w="1224136"/>
              </a:tblGrid>
              <a:tr h="951540">
                <a:tc>
                  <a:txBody>
                    <a:bodyPr/>
                    <a:lstStyle/>
                    <a:p>
                      <a:pPr algn="ctr"/>
                      <a:r>
                        <a:rPr lang="fr-FR" sz="1400" b="1" dirty="0" err="1" smtClean="0">
                          <a:latin typeface="Futura Md BT" pitchFamily="34" charset="0"/>
                          <a:cs typeface="Arial" pitchFamily="34" charset="0"/>
                        </a:rPr>
                        <a:t>Ch</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g CO² / km</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L / 100 km </a:t>
                      </a:r>
                      <a:endParaRPr lang="fr-FR" sz="1400" b="1" dirty="0">
                        <a:solidFill>
                          <a:schemeClr val="bg1"/>
                        </a:solidFill>
                        <a:latin typeface="Futura Md BT" pitchFamily="34" charset="0"/>
                        <a:cs typeface="Arial" pitchFamily="34" charset="0"/>
                      </a:endParaRPr>
                    </a:p>
                  </a:txBody>
                  <a:tcPr anchor="ct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Bonus /Malus</a:t>
                      </a:r>
                    </a:p>
                  </a:txBody>
                  <a:tcP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TVS</a:t>
                      </a:r>
                      <a:endParaRPr lang="fr-FR" sz="1400" b="1" kern="1200" dirty="0">
                        <a:solidFill>
                          <a:schemeClr val="lt1"/>
                        </a:solidFill>
                        <a:latin typeface="Futura Md BT" pitchFamily="34" charset="0"/>
                        <a:ea typeface="+mn-ea"/>
                        <a:cs typeface="Arial" pitchFamily="34" charset="0"/>
                      </a:endParaRPr>
                    </a:p>
                  </a:txBody>
                  <a:tcPr/>
                </a:tc>
              </a:tr>
              <a:tr h="311386">
                <a:tc>
                  <a:txBody>
                    <a:bodyPr/>
                    <a:lstStyle/>
                    <a:p>
                      <a:pPr algn="ctr"/>
                      <a:r>
                        <a:rPr lang="fr-FR" sz="1400" dirty="0" smtClean="0">
                          <a:latin typeface="Futura Md BT" pitchFamily="34" charset="0"/>
                          <a:cs typeface="Arial" pitchFamily="34" charset="0"/>
                        </a:rPr>
                        <a:t>60</a:t>
                      </a:r>
                      <a:endParaRPr lang="fr-FR" sz="1400" dirty="0">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105</a:t>
                      </a:r>
                      <a:endParaRPr lang="fr-FR" sz="1400" b="1"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4,5</a:t>
                      </a:r>
                      <a:endParaRPr lang="fr-FR" sz="1400" dirty="0">
                        <a:latin typeface="Futura Md BT" pitchFamily="34" charset="0"/>
                        <a:cs typeface="Arial" pitchFamily="34" charset="0"/>
                      </a:endParaRPr>
                    </a:p>
                  </a:txBody>
                  <a:tcPr anchor="ctr"/>
                </a:tc>
                <a:tc>
                  <a:txBody>
                    <a:bodyPr/>
                    <a:lstStyle/>
                    <a:p>
                      <a:pPr algn="ctr"/>
                      <a:r>
                        <a:rPr lang="fr-FR" sz="1400" b="1" dirty="0" smtClean="0">
                          <a:solidFill>
                            <a:schemeClr val="tx1"/>
                          </a:solidFill>
                          <a:latin typeface="Futura Md BT"/>
                        </a:rPr>
                        <a:t>0</a:t>
                      </a:r>
                      <a:endParaRPr lang="fr-FR" sz="1400" b="1" dirty="0">
                        <a:solidFill>
                          <a:schemeClr val="tx1"/>
                        </a:solidFill>
                        <a:latin typeface="Futura Md BT"/>
                      </a:endParaRPr>
                    </a:p>
                  </a:txBody>
                  <a:tcPr/>
                </a:tc>
                <a:tc>
                  <a:txBody>
                    <a:bodyPr/>
                    <a:lstStyle/>
                    <a:p>
                      <a:pPr algn="ctr"/>
                      <a:r>
                        <a:rPr lang="fr-FR" sz="1400" dirty="0" smtClean="0">
                          <a:latin typeface="Futura Md BT"/>
                        </a:rPr>
                        <a:t>420</a:t>
                      </a:r>
                      <a:endParaRPr lang="fr-FR" sz="1400" dirty="0">
                        <a:latin typeface="Futura Md BT"/>
                      </a:endParaRPr>
                    </a:p>
                  </a:txBody>
                  <a:tcPr/>
                </a:tc>
              </a:tr>
              <a:tr h="311386">
                <a:tc>
                  <a:txBody>
                    <a:bodyPr/>
                    <a:lstStyle/>
                    <a:p>
                      <a:pPr algn="ctr"/>
                      <a:r>
                        <a:rPr lang="fr-FR" sz="1400" dirty="0" smtClean="0">
                          <a:latin typeface="Futura Md BT" pitchFamily="34" charset="0"/>
                          <a:cs typeface="Arial" pitchFamily="34" charset="0"/>
                        </a:rPr>
                        <a:t>75</a:t>
                      </a:r>
                      <a:endParaRPr lang="fr-FR" sz="140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108</a:t>
                      </a:r>
                      <a:endParaRPr lang="fr-FR" sz="140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4,7</a:t>
                      </a:r>
                      <a:endParaRPr lang="fr-FR" sz="1400" dirty="0">
                        <a:latin typeface="Futura Md BT" pitchFamily="34" charset="0"/>
                        <a:cs typeface="Arial" pitchFamily="34" charset="0"/>
                      </a:endParaRPr>
                    </a:p>
                  </a:txBody>
                  <a:tcPr anchor="ctr"/>
                </a:tc>
                <a:tc>
                  <a:txBody>
                    <a:bodyPr/>
                    <a:lstStyle/>
                    <a:p>
                      <a:pPr algn="ctr"/>
                      <a:r>
                        <a:rPr lang="fr-FR" sz="1400" b="1" dirty="0" smtClean="0">
                          <a:solidFill>
                            <a:schemeClr val="tx1"/>
                          </a:solidFill>
                          <a:latin typeface="Futura Md BT"/>
                        </a:rPr>
                        <a:t>0</a:t>
                      </a:r>
                      <a:endParaRPr lang="fr-FR" sz="1400" b="1" dirty="0">
                        <a:solidFill>
                          <a:schemeClr val="tx1"/>
                        </a:solidFill>
                        <a:latin typeface="Futura Md BT"/>
                      </a:endParaRPr>
                    </a:p>
                  </a:txBody>
                  <a:tcPr/>
                </a:tc>
                <a:tc>
                  <a:txBody>
                    <a:bodyPr/>
                    <a:lstStyle/>
                    <a:p>
                      <a:pPr algn="ctr"/>
                      <a:r>
                        <a:rPr lang="fr-FR" sz="1400" dirty="0" smtClean="0">
                          <a:latin typeface="Futura Md BT"/>
                        </a:rPr>
                        <a:t>432</a:t>
                      </a:r>
                      <a:endParaRPr lang="fr-FR" sz="1400" dirty="0">
                        <a:latin typeface="Futura Md BT"/>
                      </a:endParaRPr>
                    </a:p>
                  </a:txBody>
                  <a:tcPr/>
                </a:tc>
              </a:tr>
            </a:tbl>
          </a:graphicData>
        </a:graphic>
      </p:graphicFrame>
      <p:graphicFrame>
        <p:nvGraphicFramePr>
          <p:cNvPr id="33" name="Tableau 32"/>
          <p:cNvGraphicFramePr>
            <a:graphicFrameLocks noGrp="1"/>
          </p:cNvGraphicFramePr>
          <p:nvPr>
            <p:extLst>
              <p:ext uri="{D42A27DB-BD31-4B8C-83A1-F6EECF244321}">
                <p14:modId xmlns="" xmlns:p14="http://schemas.microsoft.com/office/powerpoint/2010/main" val="1883414595"/>
              </p:ext>
            </p:extLst>
          </p:nvPr>
        </p:nvGraphicFramePr>
        <p:xfrm>
          <a:off x="238411" y="2936100"/>
          <a:ext cx="5832650" cy="1564470"/>
        </p:xfrm>
        <a:graphic>
          <a:graphicData uri="http://schemas.openxmlformats.org/drawingml/2006/table">
            <a:tbl>
              <a:tblPr firstRow="1" bandRow="1">
                <a:tableStyleId>{5C22544A-7EE6-4342-B048-85BDC9FD1C3A}</a:tableStyleId>
              </a:tblPr>
              <a:tblGrid>
                <a:gridCol w="1166530"/>
                <a:gridCol w="1166530"/>
                <a:gridCol w="1166530"/>
                <a:gridCol w="1166530"/>
                <a:gridCol w="1166530"/>
              </a:tblGrid>
              <a:tr h="951540">
                <a:tc>
                  <a:txBody>
                    <a:bodyPr/>
                    <a:lstStyle/>
                    <a:p>
                      <a:pPr algn="ctr"/>
                      <a:r>
                        <a:rPr lang="fr-FR" sz="1400" b="1" dirty="0" err="1" smtClean="0">
                          <a:latin typeface="Futura Md BT" pitchFamily="34" charset="0"/>
                          <a:cs typeface="Arial" pitchFamily="34" charset="0"/>
                        </a:rPr>
                        <a:t>Ch</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g CO² / km</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L / 100 km </a:t>
                      </a:r>
                      <a:endParaRPr lang="fr-FR" sz="1400" b="1" dirty="0">
                        <a:solidFill>
                          <a:schemeClr val="bg1"/>
                        </a:solidFill>
                        <a:latin typeface="Futura Md BT" pitchFamily="34" charset="0"/>
                        <a:cs typeface="Arial" pitchFamily="34" charset="0"/>
                      </a:endParaRPr>
                    </a:p>
                  </a:txBody>
                  <a:tcPr anchor="ct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Bonus /Malus</a:t>
                      </a:r>
                    </a:p>
                  </a:txBody>
                  <a:tcP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TVS</a:t>
                      </a:r>
                      <a:endParaRPr lang="fr-FR" sz="1400" b="1" kern="1200" dirty="0">
                        <a:solidFill>
                          <a:schemeClr val="lt1"/>
                        </a:solidFill>
                        <a:latin typeface="Futura Md BT" pitchFamily="34" charset="0"/>
                        <a:ea typeface="+mn-ea"/>
                        <a:cs typeface="Arial" pitchFamily="34" charset="0"/>
                      </a:endParaRPr>
                    </a:p>
                  </a:txBody>
                  <a:tcPr/>
                </a:tc>
              </a:tr>
              <a:tr h="306465">
                <a:tc>
                  <a:txBody>
                    <a:bodyPr/>
                    <a:lstStyle/>
                    <a:p>
                      <a:pPr algn="ctr"/>
                      <a:r>
                        <a:rPr lang="fr-FR" sz="1400" dirty="0" smtClean="0">
                          <a:latin typeface="Futura Md BT" pitchFamily="34" charset="0"/>
                          <a:cs typeface="Arial" pitchFamily="34" charset="0"/>
                        </a:rPr>
                        <a:t>60</a:t>
                      </a:r>
                      <a:endParaRPr lang="fr-FR" sz="1400" dirty="0">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97</a:t>
                      </a:r>
                      <a:endParaRPr lang="fr-FR" sz="1400" b="1"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4,2</a:t>
                      </a:r>
                      <a:endParaRPr lang="fr-FR" sz="1400" dirty="0">
                        <a:latin typeface="Futura Md BT" pitchFamily="34" charset="0"/>
                        <a:cs typeface="Arial" pitchFamily="34" charset="0"/>
                      </a:endParaRPr>
                    </a:p>
                  </a:txBody>
                  <a:tcPr anchor="ctr"/>
                </a:tc>
                <a:tc>
                  <a:txBody>
                    <a:bodyPr/>
                    <a:lstStyle/>
                    <a:p>
                      <a:pPr algn="ctr"/>
                      <a:r>
                        <a:rPr lang="fr-FR" sz="1400" b="1" dirty="0" smtClean="0">
                          <a:solidFill>
                            <a:srgbClr val="00B050"/>
                          </a:solidFill>
                          <a:latin typeface="Futura Md BT"/>
                        </a:rPr>
                        <a:t>100</a:t>
                      </a:r>
                      <a:endParaRPr lang="fr-FR" sz="1400" b="1" dirty="0">
                        <a:solidFill>
                          <a:srgbClr val="00B050"/>
                        </a:solidFill>
                        <a:latin typeface="Futura Md BT"/>
                      </a:endParaRPr>
                    </a:p>
                  </a:txBody>
                  <a:tcPr/>
                </a:tc>
                <a:tc>
                  <a:txBody>
                    <a:bodyPr/>
                    <a:lstStyle/>
                    <a:p>
                      <a:pPr algn="ctr"/>
                      <a:r>
                        <a:rPr lang="fr-FR" sz="1400" dirty="0" smtClean="0">
                          <a:latin typeface="Futura Md BT"/>
                        </a:rPr>
                        <a:t>194</a:t>
                      </a:r>
                      <a:endParaRPr lang="fr-FR" sz="1400" dirty="0">
                        <a:latin typeface="Futura Md BT"/>
                      </a:endParaRPr>
                    </a:p>
                  </a:txBody>
                  <a:tcPr/>
                </a:tc>
              </a:tr>
              <a:tr h="306465">
                <a:tc>
                  <a:txBody>
                    <a:bodyPr/>
                    <a:lstStyle/>
                    <a:p>
                      <a:pPr algn="ctr"/>
                      <a:r>
                        <a:rPr lang="fr-FR" sz="1400" dirty="0" smtClean="0">
                          <a:latin typeface="Futura Md BT" pitchFamily="34" charset="0"/>
                          <a:cs typeface="Arial" pitchFamily="34" charset="0"/>
                        </a:rPr>
                        <a:t>75</a:t>
                      </a:r>
                      <a:endParaRPr lang="fr-FR" sz="140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99</a:t>
                      </a:r>
                      <a:endParaRPr lang="fr-FR" sz="140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4,3</a:t>
                      </a:r>
                      <a:endParaRPr lang="fr-FR" sz="1400" dirty="0">
                        <a:latin typeface="Futura Md BT" pitchFamily="34" charset="0"/>
                        <a:cs typeface="Arial" pitchFamily="34" charset="0"/>
                      </a:endParaRPr>
                    </a:p>
                  </a:txBody>
                  <a:tcPr anchor="ctr"/>
                </a:tc>
                <a:tc>
                  <a:txBody>
                    <a:bodyPr/>
                    <a:lstStyle/>
                    <a:p>
                      <a:pPr algn="ctr"/>
                      <a:r>
                        <a:rPr lang="fr-FR" sz="1400" b="1" dirty="0" smtClean="0">
                          <a:solidFill>
                            <a:srgbClr val="00B050"/>
                          </a:solidFill>
                          <a:latin typeface="Futura Md BT"/>
                        </a:rPr>
                        <a:t>100</a:t>
                      </a:r>
                      <a:endParaRPr lang="fr-FR" sz="1400" b="1" dirty="0">
                        <a:solidFill>
                          <a:srgbClr val="00B050"/>
                        </a:solidFill>
                        <a:latin typeface="Futura Md BT"/>
                      </a:endParaRPr>
                    </a:p>
                  </a:txBody>
                  <a:tcPr/>
                </a:tc>
                <a:tc>
                  <a:txBody>
                    <a:bodyPr/>
                    <a:lstStyle/>
                    <a:p>
                      <a:pPr algn="ctr"/>
                      <a:r>
                        <a:rPr lang="fr-FR" sz="1400" dirty="0" smtClean="0">
                          <a:latin typeface="Futura Md BT"/>
                        </a:rPr>
                        <a:t>198</a:t>
                      </a:r>
                      <a:endParaRPr lang="fr-FR" sz="1400" dirty="0">
                        <a:latin typeface="Futura Md BT"/>
                      </a:endParaRPr>
                    </a:p>
                  </a:txBody>
                  <a:tcPr/>
                </a:tc>
              </a:tr>
            </a:tbl>
          </a:graphicData>
        </a:graphic>
      </p:graphicFrame>
      <p:pic>
        <p:nvPicPr>
          <p:cNvPr id="35" name="Picture 9"/>
          <p:cNvPicPr>
            <a:picLocks noChangeAspect="1" noChangeArrowheads="1"/>
          </p:cNvPicPr>
          <p:nvPr/>
        </p:nvPicPr>
        <p:blipFill>
          <a:blip r:embed="rId2" cstate="print"/>
          <a:srcRect l="83141" t="59737" b="34663"/>
          <a:stretch>
            <a:fillRect/>
          </a:stretch>
        </p:blipFill>
        <p:spPr bwMode="auto">
          <a:xfrm>
            <a:off x="8072462" y="1000108"/>
            <a:ext cx="1000100" cy="85725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route.png"/>
          <p:cNvPicPr>
            <a:picLocks noChangeAspect="1"/>
          </p:cNvPicPr>
          <p:nvPr/>
        </p:nvPicPr>
        <p:blipFill>
          <a:blip r:embed="rId2" cstate="print">
            <a:lum bright="70000" contrast="-70000"/>
          </a:blip>
          <a:stretch>
            <a:fillRect/>
          </a:stretch>
        </p:blipFill>
        <p:spPr>
          <a:xfrm>
            <a:off x="1" y="-165178"/>
            <a:ext cx="9144000" cy="7023179"/>
          </a:xfrm>
          <a:prstGeom prst="rect">
            <a:avLst/>
          </a:prstGeom>
        </p:spPr>
      </p:pic>
      <p:sp>
        <p:nvSpPr>
          <p:cNvPr id="2" name="Titre 1"/>
          <p:cNvSpPr>
            <a:spLocks noGrp="1"/>
          </p:cNvSpPr>
          <p:nvPr>
            <p:ph type="title"/>
          </p:nvPr>
        </p:nvSpPr>
        <p:spPr>
          <a:xfrm>
            <a:off x="457200" y="781051"/>
            <a:ext cx="4186807" cy="476250"/>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a:solidFill>
                  <a:srgbClr val="006699"/>
                </a:solidFill>
                <a:latin typeface="Futura Md BT" pitchFamily="34" charset="0"/>
                <a:ea typeface="+mn-ea"/>
                <a:cs typeface="+mn-cs"/>
              </a:rPr>
              <a:t>Polo est la nouvelle référence</a:t>
            </a:r>
          </a:p>
        </p:txBody>
      </p:sp>
      <p:grpSp>
        <p:nvGrpSpPr>
          <p:cNvPr id="5" name="Groupe 4"/>
          <p:cNvGrpSpPr/>
          <p:nvPr/>
        </p:nvGrpSpPr>
        <p:grpSpPr>
          <a:xfrm>
            <a:off x="179512" y="1772816"/>
            <a:ext cx="8621494" cy="2088232"/>
            <a:chOff x="179512" y="1772816"/>
            <a:chExt cx="8621494" cy="2088232"/>
          </a:xfrm>
        </p:grpSpPr>
        <p:sp>
          <p:nvSpPr>
            <p:cNvPr id="9" name="Rogner un rectangle à un seul coin 8"/>
            <p:cNvSpPr/>
            <p:nvPr/>
          </p:nvSpPr>
          <p:spPr>
            <a:xfrm>
              <a:off x="2104262" y="1772816"/>
              <a:ext cx="6696744" cy="2016224"/>
            </a:xfrm>
            <a:prstGeom prst="snip1Rect">
              <a:avLst>
                <a:gd name="adj" fmla="val 4689"/>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7" name="Image 6" descr="BlueMotiontechnologies_Logo.jpg"/>
            <p:cNvPicPr>
              <a:picLocks noChangeAspect="1"/>
            </p:cNvPicPr>
            <p:nvPr/>
          </p:nvPicPr>
          <p:blipFill rotWithShape="1">
            <a:blip r:embed="rId3" cstate="print"/>
            <a:srcRect l="4355" t="8749" r="4191" b="38755"/>
            <a:stretch/>
          </p:blipFill>
          <p:spPr bwMode="auto">
            <a:xfrm>
              <a:off x="2254112" y="1920153"/>
              <a:ext cx="3134885" cy="379642"/>
            </a:xfrm>
            <a:prstGeom prst="rect">
              <a:avLst/>
            </a:prstGeom>
            <a:noFill/>
            <a:ln w="9525">
              <a:noFill/>
              <a:miter lim="800000"/>
              <a:headEnd/>
              <a:tailEnd/>
            </a:ln>
          </p:spPr>
        </p:pic>
        <p:pic>
          <p:nvPicPr>
            <p:cNvPr id="4" name="Image 3"/>
            <p:cNvPicPr>
              <a:picLocks noChangeAspect="1"/>
            </p:cNvPicPr>
            <p:nvPr/>
          </p:nvPicPr>
          <p:blipFill rotWithShape="1">
            <a:blip r:embed="rId4" cstate="print">
              <a:extLst>
                <a:ext uri="{28A0092B-C50C-407E-A947-70E740481C1C}">
                  <a14:useLocalDpi xmlns="" xmlns:a14="http://schemas.microsoft.com/office/drawing/2010/main" val="0"/>
                </a:ext>
              </a:extLst>
            </a:blip>
            <a:srcRect t="27082" r="17727" b="8351"/>
            <a:stretch/>
          </p:blipFill>
          <p:spPr>
            <a:xfrm>
              <a:off x="179512" y="2101498"/>
              <a:ext cx="2802599" cy="1759550"/>
            </a:xfrm>
            <a:prstGeom prst="rect">
              <a:avLst/>
            </a:prstGeom>
          </p:spPr>
        </p:pic>
        <p:sp>
          <p:nvSpPr>
            <p:cNvPr id="14" name="Rectangle 13"/>
            <p:cNvSpPr/>
            <p:nvPr/>
          </p:nvSpPr>
          <p:spPr>
            <a:xfrm>
              <a:off x="5292080" y="1895029"/>
              <a:ext cx="2069797" cy="461665"/>
            </a:xfrm>
            <a:prstGeom prst="rect">
              <a:avLst/>
            </a:prstGeom>
          </p:spPr>
          <p:txBody>
            <a:bodyPr wrap="none">
              <a:spAutoFit/>
            </a:bodyPr>
            <a:lstStyle/>
            <a:p>
              <a:pPr marL="1041400"/>
              <a:r>
                <a:rPr lang="fr-F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rPr>
                <a:t>DIESEL</a:t>
              </a:r>
              <a:endParaRPr lang="fr-FR"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grpSp>
      <p:graphicFrame>
        <p:nvGraphicFramePr>
          <p:cNvPr id="19" name="Tableau 18"/>
          <p:cNvGraphicFramePr>
            <a:graphicFrameLocks noGrp="1"/>
          </p:cNvGraphicFramePr>
          <p:nvPr>
            <p:extLst>
              <p:ext uri="{D42A27DB-BD31-4B8C-83A1-F6EECF244321}">
                <p14:modId xmlns="" xmlns:p14="http://schemas.microsoft.com/office/powerpoint/2010/main" val="1883414595"/>
              </p:ext>
            </p:extLst>
          </p:nvPr>
        </p:nvGraphicFramePr>
        <p:xfrm>
          <a:off x="2824342" y="2420888"/>
          <a:ext cx="5616620" cy="1564470"/>
        </p:xfrm>
        <a:graphic>
          <a:graphicData uri="http://schemas.openxmlformats.org/drawingml/2006/table">
            <a:tbl>
              <a:tblPr firstRow="1" bandRow="1">
                <a:tableStyleId>{5C22544A-7EE6-4342-B048-85BDC9FD1C3A}</a:tableStyleId>
              </a:tblPr>
              <a:tblGrid>
                <a:gridCol w="1123324"/>
                <a:gridCol w="1123324"/>
                <a:gridCol w="1123324"/>
                <a:gridCol w="1123324"/>
                <a:gridCol w="1123324"/>
              </a:tblGrid>
              <a:tr h="951540">
                <a:tc>
                  <a:txBody>
                    <a:bodyPr/>
                    <a:lstStyle/>
                    <a:p>
                      <a:pPr algn="ctr"/>
                      <a:r>
                        <a:rPr lang="fr-FR" sz="1400" b="1" dirty="0" err="1" smtClean="0">
                          <a:latin typeface="Futura Md BT" pitchFamily="34" charset="0"/>
                          <a:cs typeface="Arial" pitchFamily="34" charset="0"/>
                        </a:rPr>
                        <a:t>Ch</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g CO² / km</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L / 100 km </a:t>
                      </a:r>
                      <a:endParaRPr lang="fr-FR" sz="1400" b="1" dirty="0">
                        <a:solidFill>
                          <a:schemeClr val="bg1"/>
                        </a:solidFill>
                        <a:latin typeface="Futura Md BT" pitchFamily="34" charset="0"/>
                        <a:cs typeface="Arial" pitchFamily="34" charset="0"/>
                      </a:endParaRPr>
                    </a:p>
                  </a:txBody>
                  <a:tcPr anchor="ct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Bonus /Malus</a:t>
                      </a:r>
                    </a:p>
                  </a:txBody>
                  <a:tcP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TVS</a:t>
                      </a:r>
                      <a:endParaRPr lang="fr-FR" sz="1400" b="1" kern="1200" dirty="0">
                        <a:solidFill>
                          <a:schemeClr val="lt1"/>
                        </a:solidFill>
                        <a:latin typeface="Futura Md BT" pitchFamily="34" charset="0"/>
                        <a:ea typeface="+mn-ea"/>
                        <a:cs typeface="Arial" pitchFamily="34" charset="0"/>
                      </a:endParaRPr>
                    </a:p>
                  </a:txBody>
                  <a:tcPr/>
                </a:tc>
              </a:tr>
              <a:tr h="306465">
                <a:tc>
                  <a:txBody>
                    <a:bodyPr/>
                    <a:lstStyle/>
                    <a:p>
                      <a:pPr algn="ctr"/>
                      <a:r>
                        <a:rPr lang="fr-FR" sz="1400" dirty="0" smtClean="0">
                          <a:latin typeface="Futura Md BT" pitchFamily="34" charset="0"/>
                          <a:cs typeface="Arial" pitchFamily="34" charset="0"/>
                        </a:rPr>
                        <a:t>75</a:t>
                      </a:r>
                      <a:endParaRPr lang="fr-FR" sz="1400" dirty="0">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89</a:t>
                      </a:r>
                      <a:endParaRPr lang="fr-FR" sz="1400" b="1"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3,4</a:t>
                      </a:r>
                      <a:endParaRPr lang="fr-FR" sz="1400" dirty="0">
                        <a:latin typeface="Futura Md BT" pitchFamily="34" charset="0"/>
                        <a:cs typeface="Arial" pitchFamily="34" charset="0"/>
                      </a:endParaRPr>
                    </a:p>
                  </a:txBody>
                  <a:tcPr anchor="ctr"/>
                </a:tc>
                <a:tc>
                  <a:txBody>
                    <a:bodyPr/>
                    <a:lstStyle/>
                    <a:p>
                      <a:pPr algn="ctr"/>
                      <a:r>
                        <a:rPr lang="fr-FR" sz="1400" b="1" dirty="0" smtClean="0">
                          <a:solidFill>
                            <a:srgbClr val="00B050"/>
                          </a:solidFill>
                          <a:latin typeface="Futura Md BT"/>
                        </a:rPr>
                        <a:t>400</a:t>
                      </a:r>
                      <a:endParaRPr lang="fr-FR" sz="1400" b="1" dirty="0">
                        <a:solidFill>
                          <a:srgbClr val="00B050"/>
                        </a:solidFill>
                        <a:latin typeface="Futura Md BT"/>
                      </a:endParaRPr>
                    </a:p>
                  </a:txBody>
                  <a:tcPr/>
                </a:tc>
                <a:tc>
                  <a:txBody>
                    <a:bodyPr/>
                    <a:lstStyle/>
                    <a:p>
                      <a:pPr algn="ctr"/>
                      <a:r>
                        <a:rPr lang="fr-FR" sz="1400" dirty="0" smtClean="0">
                          <a:latin typeface="Futura Md BT"/>
                        </a:rPr>
                        <a:t>178</a:t>
                      </a:r>
                      <a:endParaRPr lang="fr-FR" sz="1400" dirty="0">
                        <a:latin typeface="Futura Md BT"/>
                      </a:endParaRPr>
                    </a:p>
                  </a:txBody>
                  <a:tcPr/>
                </a:tc>
              </a:tr>
              <a:tr h="306465">
                <a:tc>
                  <a:txBody>
                    <a:bodyPr/>
                    <a:lstStyle/>
                    <a:p>
                      <a:pPr algn="ctr"/>
                      <a:r>
                        <a:rPr lang="fr-FR" sz="1400" dirty="0" smtClean="0">
                          <a:latin typeface="Futura Md BT" pitchFamily="34" charset="0"/>
                          <a:cs typeface="Arial" pitchFamily="34" charset="0"/>
                        </a:rPr>
                        <a:t>90</a:t>
                      </a:r>
                      <a:endParaRPr lang="fr-FR" sz="140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96</a:t>
                      </a:r>
                      <a:endParaRPr lang="fr-FR" sz="140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3,7</a:t>
                      </a:r>
                      <a:endParaRPr lang="fr-FR" sz="1400" dirty="0">
                        <a:latin typeface="Futura Md BT" pitchFamily="34" charset="0"/>
                        <a:cs typeface="Arial" pitchFamily="34" charset="0"/>
                      </a:endParaRPr>
                    </a:p>
                  </a:txBody>
                  <a:tcPr anchor="ctr"/>
                </a:tc>
                <a:tc>
                  <a:txBody>
                    <a:bodyPr/>
                    <a:lstStyle/>
                    <a:p>
                      <a:pPr algn="ctr"/>
                      <a:r>
                        <a:rPr lang="fr-FR" sz="1400" b="1" dirty="0" smtClean="0">
                          <a:solidFill>
                            <a:srgbClr val="00B050"/>
                          </a:solidFill>
                          <a:latin typeface="Futura Md BT"/>
                        </a:rPr>
                        <a:t>100</a:t>
                      </a:r>
                      <a:endParaRPr lang="fr-FR" sz="1400" b="1" dirty="0">
                        <a:solidFill>
                          <a:srgbClr val="00B050"/>
                        </a:solidFill>
                        <a:latin typeface="Futura Md BT"/>
                      </a:endParaRPr>
                    </a:p>
                  </a:txBody>
                  <a:tcPr/>
                </a:tc>
                <a:tc>
                  <a:txBody>
                    <a:bodyPr/>
                    <a:lstStyle/>
                    <a:p>
                      <a:pPr algn="ctr"/>
                      <a:r>
                        <a:rPr lang="fr-FR" sz="1400" dirty="0" smtClean="0">
                          <a:latin typeface="Futura Md BT"/>
                        </a:rPr>
                        <a:t>192</a:t>
                      </a:r>
                      <a:endParaRPr lang="fr-FR" sz="1400" dirty="0">
                        <a:latin typeface="Futura Md BT"/>
                      </a:endParaRPr>
                    </a:p>
                  </a:txBody>
                  <a:tcPr/>
                </a:tc>
              </a:tr>
            </a:tbl>
          </a:graphicData>
        </a:graphic>
      </p:graphicFrame>
      <p:grpSp>
        <p:nvGrpSpPr>
          <p:cNvPr id="6" name="Groupe 5"/>
          <p:cNvGrpSpPr/>
          <p:nvPr/>
        </p:nvGrpSpPr>
        <p:grpSpPr>
          <a:xfrm>
            <a:off x="1528198" y="4092996"/>
            <a:ext cx="7272808" cy="2326854"/>
            <a:chOff x="3563888" y="4226610"/>
            <a:chExt cx="7272808" cy="2326854"/>
          </a:xfrm>
        </p:grpSpPr>
        <p:sp>
          <p:nvSpPr>
            <p:cNvPr id="8" name="Rogner un rectangle à un seul coin 7"/>
            <p:cNvSpPr/>
            <p:nvPr/>
          </p:nvSpPr>
          <p:spPr>
            <a:xfrm>
              <a:off x="3563888" y="4226610"/>
              <a:ext cx="7272808" cy="2326854"/>
            </a:xfrm>
            <a:prstGeom prst="snip1Rect">
              <a:avLst>
                <a:gd name="adj" fmla="val 4689"/>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41400"/>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sp>
          <p:nvSpPr>
            <p:cNvPr id="21" name="Rectangle 20"/>
            <p:cNvSpPr/>
            <p:nvPr/>
          </p:nvSpPr>
          <p:spPr>
            <a:xfrm>
              <a:off x="7371203" y="4237648"/>
              <a:ext cx="2069797" cy="369332"/>
            </a:xfrm>
            <a:prstGeom prst="rect">
              <a:avLst/>
            </a:prstGeom>
          </p:spPr>
          <p:txBody>
            <a:bodyPr wrap="none">
              <a:spAutoFit/>
            </a:bodyPr>
            <a:lstStyle/>
            <a:p>
              <a:pPr marL="1041400"/>
              <a:r>
                <a:rPr lang="fr-F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rPr>
                <a:t>DIESEL</a:t>
              </a:r>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grpSp>
      <p:graphicFrame>
        <p:nvGraphicFramePr>
          <p:cNvPr id="20" name="Tableau 19"/>
          <p:cNvGraphicFramePr>
            <a:graphicFrameLocks noGrp="1"/>
          </p:cNvGraphicFramePr>
          <p:nvPr>
            <p:extLst>
              <p:ext uri="{D42A27DB-BD31-4B8C-83A1-F6EECF244321}">
                <p14:modId xmlns="" xmlns:p14="http://schemas.microsoft.com/office/powerpoint/2010/main" val="2858248685"/>
              </p:ext>
            </p:extLst>
          </p:nvPr>
        </p:nvGraphicFramePr>
        <p:xfrm>
          <a:off x="1619674" y="4456168"/>
          <a:ext cx="7084640" cy="2155500"/>
        </p:xfrm>
        <a:graphic>
          <a:graphicData uri="http://schemas.openxmlformats.org/drawingml/2006/table">
            <a:tbl>
              <a:tblPr firstRow="1" bandRow="1">
                <a:tableStyleId>{5C22544A-7EE6-4342-B048-85BDC9FD1C3A}</a:tableStyleId>
              </a:tblPr>
              <a:tblGrid>
                <a:gridCol w="1416928"/>
                <a:gridCol w="1416928"/>
                <a:gridCol w="1416928"/>
                <a:gridCol w="1416928"/>
                <a:gridCol w="1416928"/>
              </a:tblGrid>
              <a:tr h="521490">
                <a:tc>
                  <a:txBody>
                    <a:bodyPr/>
                    <a:lstStyle/>
                    <a:p>
                      <a:pPr algn="ctr"/>
                      <a:r>
                        <a:rPr lang="fr-FR" sz="1400" b="1" dirty="0" err="1" smtClean="0">
                          <a:latin typeface="Futura Md BT" pitchFamily="34" charset="0"/>
                          <a:cs typeface="Arial" pitchFamily="34" charset="0"/>
                        </a:rPr>
                        <a:t>Ch</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CO² / km</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L / 100 km </a:t>
                      </a:r>
                      <a:endParaRPr lang="fr-FR" sz="1400" b="1" dirty="0">
                        <a:solidFill>
                          <a:schemeClr val="bg1"/>
                        </a:solidFill>
                        <a:latin typeface="Futura Md BT" pitchFamily="34" charset="0"/>
                        <a:cs typeface="Arial" pitchFamily="34" charset="0"/>
                      </a:endParaRPr>
                    </a:p>
                  </a:txBody>
                  <a:tcPr anchor="ct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Bonus /Malus</a:t>
                      </a:r>
                    </a:p>
                  </a:txBody>
                  <a:tcP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TVS</a:t>
                      </a:r>
                      <a:endParaRPr lang="fr-FR" sz="1400" b="1" kern="1200" dirty="0">
                        <a:solidFill>
                          <a:schemeClr val="lt1"/>
                        </a:solidFill>
                        <a:latin typeface="Futura Md BT" pitchFamily="34" charset="0"/>
                        <a:ea typeface="+mn-ea"/>
                        <a:cs typeface="Arial" pitchFamily="34" charset="0"/>
                      </a:endParaRPr>
                    </a:p>
                  </a:txBody>
                  <a:tcPr/>
                </a:tc>
              </a:tr>
              <a:tr h="370840">
                <a:tc>
                  <a:txBody>
                    <a:bodyPr/>
                    <a:lstStyle/>
                    <a:p>
                      <a:pPr marL="0" algn="ctr" rtl="0" eaLnBrk="1" latinLnBrk="0" hangingPunct="1"/>
                      <a:r>
                        <a:rPr kumimoji="0" lang="fr-FR" sz="1400" kern="1200" dirty="0" smtClean="0">
                          <a:latin typeface="Futura Md BT" pitchFamily="34" charset="0"/>
                          <a:cs typeface="Arial" pitchFamily="34" charset="0"/>
                        </a:rPr>
                        <a:t>75</a:t>
                      </a:r>
                      <a:endParaRPr kumimoji="0" lang="fr-FR" sz="1400" kern="1200" dirty="0">
                        <a:solidFill>
                          <a:schemeClr val="tx1"/>
                        </a:solidFill>
                        <a:latin typeface="Futura Md BT" pitchFamily="34" charset="0"/>
                        <a:ea typeface="+mn-ea"/>
                        <a:cs typeface="Arial" pitchFamily="34" charset="0"/>
                      </a:endParaRPr>
                    </a:p>
                  </a:txBody>
                  <a:tcPr anchor="ctr"/>
                </a:tc>
                <a:tc>
                  <a:txBody>
                    <a:bodyPr/>
                    <a:lstStyle/>
                    <a:p>
                      <a:pPr marL="0" algn="ctr" rtl="0" eaLnBrk="1" latinLnBrk="0" hangingPunct="1"/>
                      <a:r>
                        <a:rPr kumimoji="0" lang="fr-FR" sz="1400" b="1" kern="1200" dirty="0" smtClean="0">
                          <a:solidFill>
                            <a:schemeClr val="tx1"/>
                          </a:solidFill>
                          <a:latin typeface="Futura Md BT" pitchFamily="34" charset="0"/>
                          <a:ea typeface="+mn-ea"/>
                          <a:cs typeface="Arial" pitchFamily="34" charset="0"/>
                        </a:rPr>
                        <a:t>99</a:t>
                      </a:r>
                      <a:r>
                        <a:rPr kumimoji="0" lang="fr-FR" sz="1400" b="1" kern="1200" baseline="0" dirty="0" smtClean="0">
                          <a:solidFill>
                            <a:schemeClr val="tx1"/>
                          </a:solidFill>
                          <a:latin typeface="Futura Md BT" pitchFamily="34" charset="0"/>
                          <a:ea typeface="+mn-ea"/>
                          <a:cs typeface="Arial" pitchFamily="34" charset="0"/>
                        </a:rPr>
                        <a:t> g</a:t>
                      </a:r>
                      <a:endParaRPr kumimoji="0" lang="fr-FR" sz="1400" b="1" kern="1200" dirty="0">
                        <a:solidFill>
                          <a:schemeClr val="tx1"/>
                        </a:solidFill>
                        <a:latin typeface="Futura Md BT" pitchFamily="34" charset="0"/>
                        <a:ea typeface="+mn-ea"/>
                        <a:cs typeface="Arial" pitchFamily="34" charset="0"/>
                      </a:endParaRPr>
                    </a:p>
                  </a:txBody>
                  <a:tcPr anchor="ctr"/>
                </a:tc>
                <a:tc>
                  <a:txBody>
                    <a:bodyPr/>
                    <a:lstStyle/>
                    <a:p>
                      <a:pPr marL="0" algn="ctr" rtl="0" eaLnBrk="1" latinLnBrk="0" hangingPunct="1"/>
                      <a:r>
                        <a:rPr kumimoji="0" lang="fr-FR" sz="1400" kern="1200" dirty="0" smtClean="0">
                          <a:solidFill>
                            <a:schemeClr val="tx1"/>
                          </a:solidFill>
                          <a:latin typeface="Futura Md BT" pitchFamily="34" charset="0"/>
                          <a:ea typeface="+mn-ea"/>
                          <a:cs typeface="Arial" pitchFamily="34" charset="0"/>
                        </a:rPr>
                        <a:t>3,8</a:t>
                      </a:r>
                      <a:endParaRPr kumimoji="0" lang="fr-FR" sz="1400" kern="1200" dirty="0">
                        <a:solidFill>
                          <a:schemeClr val="tx1"/>
                        </a:solidFill>
                        <a:latin typeface="Futura Md BT" pitchFamily="34" charset="0"/>
                        <a:ea typeface="+mn-ea"/>
                        <a:cs typeface="Arial" pitchFamily="34" charset="0"/>
                      </a:endParaRPr>
                    </a:p>
                  </a:txBody>
                  <a:tcPr anchor="ctr"/>
                </a:tc>
                <a:tc>
                  <a:txBody>
                    <a:bodyPr/>
                    <a:lstStyle/>
                    <a:p>
                      <a:pPr algn="ctr"/>
                      <a:r>
                        <a:rPr lang="fr-FR" sz="1400" b="1" dirty="0" smtClean="0">
                          <a:solidFill>
                            <a:srgbClr val="00B050"/>
                          </a:solidFill>
                          <a:latin typeface="Futura Md BT"/>
                        </a:rPr>
                        <a:t>100</a:t>
                      </a:r>
                      <a:endParaRPr lang="fr-FR" sz="1400" b="1" dirty="0">
                        <a:solidFill>
                          <a:srgbClr val="00B050"/>
                        </a:solidFill>
                        <a:latin typeface="Futura Md BT"/>
                      </a:endParaRPr>
                    </a:p>
                  </a:txBody>
                  <a:tcPr/>
                </a:tc>
                <a:tc>
                  <a:txBody>
                    <a:bodyPr/>
                    <a:lstStyle/>
                    <a:p>
                      <a:pPr algn="ctr"/>
                      <a:r>
                        <a:rPr lang="fr-FR" sz="1400" dirty="0" smtClean="0">
                          <a:latin typeface="Futura Md BT"/>
                        </a:rPr>
                        <a:t>198</a:t>
                      </a:r>
                      <a:endParaRPr lang="fr-FR" sz="1400" dirty="0">
                        <a:latin typeface="Futura Md BT"/>
                      </a:endParaRPr>
                    </a:p>
                  </a:txBody>
                  <a:tcPr/>
                </a:tc>
              </a:tr>
              <a:tr h="370840">
                <a:tc>
                  <a:txBody>
                    <a:bodyPr/>
                    <a:lstStyle/>
                    <a:p>
                      <a:pPr algn="ctr"/>
                      <a:r>
                        <a:rPr lang="fr-FR" sz="1400" dirty="0" smtClean="0">
                          <a:latin typeface="Futura Md BT" pitchFamily="34" charset="0"/>
                          <a:cs typeface="Arial" pitchFamily="34" charset="0"/>
                        </a:rPr>
                        <a:t>90</a:t>
                      </a:r>
                      <a:endParaRPr lang="fr-FR" sz="140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109</a:t>
                      </a:r>
                      <a:r>
                        <a:rPr lang="fr-FR" sz="1400" baseline="0" dirty="0" smtClean="0">
                          <a:latin typeface="Futura Md BT" pitchFamily="34" charset="0"/>
                          <a:cs typeface="Arial" pitchFamily="34" charset="0"/>
                        </a:rPr>
                        <a:t> g</a:t>
                      </a:r>
                      <a:endParaRPr lang="fr-FR" sz="140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4,2</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b="1" kern="1200" dirty="0" smtClean="0">
                          <a:solidFill>
                            <a:schemeClr val="dk1"/>
                          </a:solidFill>
                          <a:latin typeface="Futura Md BT"/>
                          <a:ea typeface="+mn-ea"/>
                          <a:cs typeface="+mn-cs"/>
                        </a:rPr>
                        <a:t>0</a:t>
                      </a:r>
                      <a:endParaRPr lang="fr-FR" sz="1400" b="1" kern="1200" dirty="0">
                        <a:solidFill>
                          <a:schemeClr val="dk1"/>
                        </a:solidFill>
                        <a:latin typeface="Futura Md BT"/>
                        <a:ea typeface="+mn-ea"/>
                        <a:cs typeface="+mn-cs"/>
                      </a:endParaRPr>
                    </a:p>
                  </a:txBody>
                  <a:tcPr/>
                </a:tc>
                <a:tc>
                  <a:txBody>
                    <a:bodyPr/>
                    <a:lstStyle/>
                    <a:p>
                      <a:pPr algn="ctr"/>
                      <a:r>
                        <a:rPr lang="fr-FR" sz="1400" dirty="0" smtClean="0">
                          <a:latin typeface="Futura Md BT"/>
                        </a:rPr>
                        <a:t>436</a:t>
                      </a:r>
                      <a:endParaRPr lang="fr-FR" sz="1400" dirty="0">
                        <a:latin typeface="Futura Md BT"/>
                      </a:endParaRPr>
                    </a:p>
                  </a:txBody>
                  <a:tcPr/>
                </a:tc>
              </a:tr>
              <a:tr h="52149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fr-FR" sz="1400" kern="1200" dirty="0" smtClean="0">
                          <a:latin typeface="Futura Md BT" pitchFamily="34" charset="0"/>
                          <a:cs typeface="Arial" pitchFamily="34" charset="0"/>
                        </a:rPr>
                        <a:t>90 (</a:t>
                      </a:r>
                      <a:r>
                        <a:rPr lang="fr-FR" sz="1000" b="1" dirty="0" smtClean="0">
                          <a:latin typeface="Futura Md BT" pitchFamily="34" charset="0"/>
                          <a:cs typeface="Arial" pitchFamily="34" charset="0"/>
                        </a:rPr>
                        <a:t>DSG7)</a:t>
                      </a:r>
                    </a:p>
                  </a:txBody>
                  <a:tcPr anchor="ctr"/>
                </a:tc>
                <a:tc>
                  <a:txBody>
                    <a:bodyPr/>
                    <a:lstStyle/>
                    <a:p>
                      <a:pPr marL="0" algn="ctr" rtl="0" eaLnBrk="1" latinLnBrk="0" hangingPunct="1"/>
                      <a:r>
                        <a:rPr kumimoji="0" lang="fr-FR" sz="1400" kern="1200" dirty="0" smtClean="0">
                          <a:solidFill>
                            <a:schemeClr val="tx1"/>
                          </a:solidFill>
                          <a:latin typeface="Futura Md BT" pitchFamily="34" charset="0"/>
                          <a:ea typeface="+mn-ea"/>
                          <a:cs typeface="Arial" pitchFamily="34" charset="0"/>
                        </a:rPr>
                        <a:t>112</a:t>
                      </a:r>
                      <a:r>
                        <a:rPr kumimoji="0" lang="fr-FR" sz="1400" kern="1200" baseline="0" dirty="0" smtClean="0">
                          <a:solidFill>
                            <a:schemeClr val="tx1"/>
                          </a:solidFill>
                          <a:latin typeface="Futura Md BT" pitchFamily="34" charset="0"/>
                          <a:ea typeface="+mn-ea"/>
                          <a:cs typeface="Arial" pitchFamily="34" charset="0"/>
                        </a:rPr>
                        <a:t> g</a:t>
                      </a:r>
                      <a:endParaRPr kumimoji="0" lang="fr-FR" sz="1400" kern="1200" dirty="0">
                        <a:solidFill>
                          <a:schemeClr val="tx1"/>
                        </a:solidFill>
                        <a:latin typeface="Futura Md BT" pitchFamily="34" charset="0"/>
                        <a:ea typeface="+mn-ea"/>
                        <a:cs typeface="Arial" pitchFamily="34" charset="0"/>
                      </a:endParaRPr>
                    </a:p>
                  </a:txBody>
                  <a:tcPr anchor="ctr"/>
                </a:tc>
                <a:tc>
                  <a:txBody>
                    <a:bodyPr/>
                    <a:lstStyle/>
                    <a:p>
                      <a:pPr marL="0" algn="ctr" rtl="0" eaLnBrk="1" latinLnBrk="0" hangingPunct="1"/>
                      <a:r>
                        <a:rPr kumimoji="0" lang="fr-FR" sz="1400" kern="1200" dirty="0" smtClean="0">
                          <a:solidFill>
                            <a:schemeClr val="tx1"/>
                          </a:solidFill>
                          <a:latin typeface="Futura Md BT" pitchFamily="34" charset="0"/>
                          <a:ea typeface="+mn-ea"/>
                          <a:cs typeface="Arial" pitchFamily="34" charset="0"/>
                        </a:rPr>
                        <a:t>4,3</a:t>
                      </a:r>
                      <a:endParaRPr kumimoji="0" lang="fr-FR" sz="1400" kern="1200" dirty="0">
                        <a:solidFill>
                          <a:schemeClr val="tx1"/>
                        </a:solidFill>
                        <a:latin typeface="Futura Md BT" pitchFamily="34" charset="0"/>
                        <a:ea typeface="+mn-ea"/>
                        <a:cs typeface="Arial" pitchFamily="34" charset="0"/>
                      </a:endParaRPr>
                    </a:p>
                  </a:txBody>
                  <a:tcPr anchor="ctr"/>
                </a:tc>
                <a:tc>
                  <a:txBody>
                    <a:bodyPr/>
                    <a:lstStyle/>
                    <a:p>
                      <a:pPr marL="0" algn="ctr" defTabSz="914400" rtl="0" eaLnBrk="1" latinLnBrk="0" hangingPunct="1"/>
                      <a:r>
                        <a:rPr lang="fr-FR" sz="1400" b="1" kern="1200" dirty="0" smtClean="0">
                          <a:solidFill>
                            <a:schemeClr val="dk1"/>
                          </a:solidFill>
                          <a:latin typeface="Futura Md BT"/>
                          <a:ea typeface="+mn-ea"/>
                          <a:cs typeface="+mn-cs"/>
                        </a:rPr>
                        <a:t>0</a:t>
                      </a:r>
                    </a:p>
                  </a:txBody>
                  <a:tcPr/>
                </a:tc>
                <a:tc>
                  <a:txBody>
                    <a:bodyPr/>
                    <a:lstStyle/>
                    <a:p>
                      <a:pPr marL="0" algn="ctr" defTabSz="914400" rtl="0" eaLnBrk="1" latinLnBrk="0" hangingPunct="1"/>
                      <a:r>
                        <a:rPr lang="fr-FR" sz="1400" kern="1200" dirty="0" smtClean="0">
                          <a:solidFill>
                            <a:schemeClr val="dk1"/>
                          </a:solidFill>
                          <a:latin typeface="Futura Md BT"/>
                          <a:ea typeface="+mn-ea"/>
                          <a:cs typeface="+mn-cs"/>
                        </a:rPr>
                        <a:t>448</a:t>
                      </a:r>
                    </a:p>
                  </a:txBody>
                  <a:tcPr/>
                </a:tc>
              </a:tr>
              <a:tr h="370840">
                <a:tc>
                  <a:txBody>
                    <a:bodyPr/>
                    <a:lstStyle/>
                    <a:p>
                      <a:pPr marL="0" algn="ctr" rtl="0" eaLnBrk="1" latinLnBrk="0" hangingPunct="1"/>
                      <a:r>
                        <a:rPr kumimoji="0" lang="fr-FR" sz="1400" kern="1200" dirty="0" smtClean="0">
                          <a:latin typeface="Futura Md BT" pitchFamily="34" charset="0"/>
                          <a:cs typeface="Arial" pitchFamily="34" charset="0"/>
                        </a:rPr>
                        <a:t>105</a:t>
                      </a:r>
                      <a:endParaRPr kumimoji="0" lang="fr-FR" sz="1400" kern="1200" dirty="0">
                        <a:solidFill>
                          <a:schemeClr val="tx1"/>
                        </a:solidFill>
                        <a:latin typeface="Futura Md BT" pitchFamily="34" charset="0"/>
                        <a:ea typeface="+mn-ea"/>
                        <a:cs typeface="Arial" pitchFamily="34" charset="0"/>
                      </a:endParaRPr>
                    </a:p>
                  </a:txBody>
                  <a:tcPr anchor="ctr"/>
                </a:tc>
                <a:tc>
                  <a:txBody>
                    <a:bodyPr/>
                    <a:lstStyle/>
                    <a:p>
                      <a:pPr marL="0" algn="ctr" rtl="0" eaLnBrk="1" latinLnBrk="0" hangingPunct="1"/>
                      <a:r>
                        <a:rPr kumimoji="0" lang="fr-FR" sz="1400" kern="1200" dirty="0" smtClean="0">
                          <a:solidFill>
                            <a:schemeClr val="tx1"/>
                          </a:solidFill>
                          <a:latin typeface="Futura Md BT" pitchFamily="34" charset="0"/>
                          <a:ea typeface="+mn-ea"/>
                          <a:cs typeface="Arial" pitchFamily="34" charset="0"/>
                        </a:rPr>
                        <a:t>109</a:t>
                      </a:r>
                      <a:r>
                        <a:rPr kumimoji="0" lang="fr-FR" sz="1400" kern="1200" baseline="0" dirty="0" smtClean="0">
                          <a:solidFill>
                            <a:schemeClr val="tx1"/>
                          </a:solidFill>
                          <a:latin typeface="Futura Md BT" pitchFamily="34" charset="0"/>
                          <a:ea typeface="+mn-ea"/>
                          <a:cs typeface="Arial" pitchFamily="34" charset="0"/>
                        </a:rPr>
                        <a:t> g</a:t>
                      </a:r>
                      <a:endParaRPr kumimoji="0" lang="fr-FR" sz="1400" kern="1200" dirty="0">
                        <a:solidFill>
                          <a:schemeClr val="tx1"/>
                        </a:solidFill>
                        <a:latin typeface="Futura Md BT" pitchFamily="34" charset="0"/>
                        <a:ea typeface="+mn-ea"/>
                        <a:cs typeface="Arial" pitchFamily="34" charset="0"/>
                      </a:endParaRPr>
                    </a:p>
                  </a:txBody>
                  <a:tcPr anchor="ctr"/>
                </a:tc>
                <a:tc>
                  <a:txBody>
                    <a:bodyPr/>
                    <a:lstStyle/>
                    <a:p>
                      <a:pPr marL="0" algn="ctr" rtl="0" eaLnBrk="1" latinLnBrk="0" hangingPunct="1"/>
                      <a:r>
                        <a:rPr kumimoji="0" lang="fr-FR" sz="1400" kern="1200" dirty="0" smtClean="0">
                          <a:solidFill>
                            <a:schemeClr val="tx1"/>
                          </a:solidFill>
                          <a:latin typeface="Futura Md BT" pitchFamily="34" charset="0"/>
                          <a:ea typeface="+mn-ea"/>
                          <a:cs typeface="Arial" pitchFamily="34" charset="0"/>
                        </a:rPr>
                        <a:t>4,2</a:t>
                      </a:r>
                      <a:endParaRPr kumimoji="0" lang="fr-FR" sz="1400" kern="1200" dirty="0">
                        <a:solidFill>
                          <a:schemeClr val="tx1"/>
                        </a:solidFill>
                        <a:latin typeface="Futura Md BT" pitchFamily="34" charset="0"/>
                        <a:ea typeface="+mn-ea"/>
                        <a:cs typeface="Arial" pitchFamily="34" charset="0"/>
                      </a:endParaRPr>
                    </a:p>
                  </a:txBody>
                  <a:tcPr anchor="ctr"/>
                </a:tc>
                <a:tc>
                  <a:txBody>
                    <a:bodyPr/>
                    <a:lstStyle/>
                    <a:p>
                      <a:pPr marL="0" algn="ctr" defTabSz="914400" rtl="0" eaLnBrk="1" latinLnBrk="0" hangingPunct="1"/>
                      <a:r>
                        <a:rPr lang="fr-FR" sz="1400" b="1" kern="1200" dirty="0" smtClean="0">
                          <a:solidFill>
                            <a:schemeClr val="dk1"/>
                          </a:solidFill>
                          <a:latin typeface="Futura Md BT"/>
                          <a:ea typeface="+mn-ea"/>
                          <a:cs typeface="+mn-cs"/>
                        </a:rPr>
                        <a:t>0</a:t>
                      </a:r>
                    </a:p>
                  </a:txBody>
                  <a:tcPr/>
                </a:tc>
                <a:tc>
                  <a:txBody>
                    <a:bodyPr/>
                    <a:lstStyle/>
                    <a:p>
                      <a:pPr marL="0" algn="ctr" defTabSz="914400" rtl="0" eaLnBrk="1" latinLnBrk="0" hangingPunct="1"/>
                      <a:r>
                        <a:rPr lang="fr-FR" sz="1400" kern="1200" dirty="0" smtClean="0">
                          <a:solidFill>
                            <a:schemeClr val="dk1"/>
                          </a:solidFill>
                          <a:latin typeface="Futura Md BT"/>
                          <a:ea typeface="+mn-ea"/>
                          <a:cs typeface="+mn-cs"/>
                        </a:rPr>
                        <a:t>436</a:t>
                      </a:r>
                    </a:p>
                  </a:txBody>
                  <a:tcPr/>
                </a:tc>
              </a:tr>
            </a:tbl>
          </a:graphicData>
        </a:graphic>
      </p:graphicFrame>
      <p:pic>
        <p:nvPicPr>
          <p:cNvPr id="16" name="Picture 1"/>
          <p:cNvPicPr>
            <a:picLocks noChangeAspect="1" noChangeArrowheads="1"/>
          </p:cNvPicPr>
          <p:nvPr/>
        </p:nvPicPr>
        <p:blipFill>
          <a:blip r:embed="rId5" cstate="print"/>
          <a:srcRect/>
          <a:stretch>
            <a:fillRect/>
          </a:stretch>
        </p:blipFill>
        <p:spPr bwMode="auto">
          <a:xfrm>
            <a:off x="4833188" y="144016"/>
            <a:ext cx="4310812" cy="1196752"/>
          </a:xfrm>
          <a:prstGeom prst="rect">
            <a:avLst/>
          </a:prstGeom>
          <a:noFill/>
          <a:ln w="9525">
            <a:noFill/>
            <a:miter lim="800000"/>
            <a:headEnd/>
            <a:tailEnd/>
          </a:ln>
        </p:spPr>
      </p:pic>
    </p:spTree>
    <p:extLst>
      <p:ext uri="{BB962C8B-B14F-4D97-AF65-F5344CB8AC3E}">
        <p14:creationId xmlns="" xmlns:p14="http://schemas.microsoft.com/office/powerpoint/2010/main" val="1661769232"/>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50"/>
                                        <p:tgtEl>
                                          <p:spTgt spid="6"/>
                                        </p:tgtEl>
                                      </p:cBhvr>
                                    </p:animEffect>
                                    <p:anim calcmode="lin" valueType="num">
                                      <p:cBhvr>
                                        <p:cTn id="17" dur="750" fill="hold"/>
                                        <p:tgtEl>
                                          <p:spTgt spid="6"/>
                                        </p:tgtEl>
                                        <p:attrNameLst>
                                          <p:attrName>ppt_x</p:attrName>
                                        </p:attrNameLst>
                                      </p:cBhvr>
                                      <p:tavLst>
                                        <p:tav tm="0">
                                          <p:val>
                                            <p:strVal val="#ppt_x"/>
                                          </p:val>
                                        </p:tav>
                                        <p:tav tm="100000">
                                          <p:val>
                                            <p:strVal val="#ppt_x"/>
                                          </p:val>
                                        </p:tav>
                                      </p:tavLst>
                                    </p:anim>
                                    <p:anim calcmode="lin" valueType="num">
                                      <p:cBhvr>
                                        <p:cTn id="18" dur="75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750"/>
                                        <p:tgtEl>
                                          <p:spTgt spid="20"/>
                                        </p:tgtEl>
                                      </p:cBhvr>
                                    </p:animEffect>
                                    <p:anim calcmode="lin" valueType="num">
                                      <p:cBhvr>
                                        <p:cTn id="22" dur="750" fill="hold"/>
                                        <p:tgtEl>
                                          <p:spTgt spid="20"/>
                                        </p:tgtEl>
                                        <p:attrNameLst>
                                          <p:attrName>ppt_x</p:attrName>
                                        </p:attrNameLst>
                                      </p:cBhvr>
                                      <p:tavLst>
                                        <p:tav tm="0">
                                          <p:val>
                                            <p:strVal val="#ppt_x"/>
                                          </p:val>
                                        </p:tav>
                                        <p:tav tm="100000">
                                          <p:val>
                                            <p:strVal val="#ppt_x"/>
                                          </p:val>
                                        </p:tav>
                                      </p:tavLst>
                                    </p:anim>
                                    <p:anim calcmode="lin" valueType="num">
                                      <p:cBhvr>
                                        <p:cTn id="23" dur="7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descr="route.png"/>
          <p:cNvPicPr>
            <a:picLocks noChangeAspect="1"/>
          </p:cNvPicPr>
          <p:nvPr/>
        </p:nvPicPr>
        <p:blipFill>
          <a:blip r:embed="rId2" cstate="print">
            <a:lum bright="70000" contrast="-70000"/>
          </a:blip>
          <a:stretch>
            <a:fillRect/>
          </a:stretch>
        </p:blipFill>
        <p:spPr>
          <a:xfrm>
            <a:off x="1" y="-165178"/>
            <a:ext cx="9144000" cy="7023179"/>
          </a:xfrm>
          <a:prstGeom prst="rect">
            <a:avLst/>
          </a:prstGeom>
        </p:spPr>
      </p:pic>
      <p:grpSp>
        <p:nvGrpSpPr>
          <p:cNvPr id="12" name="Groupe 11"/>
          <p:cNvGrpSpPr/>
          <p:nvPr/>
        </p:nvGrpSpPr>
        <p:grpSpPr>
          <a:xfrm>
            <a:off x="251521" y="1534363"/>
            <a:ext cx="8521005" cy="2504237"/>
            <a:chOff x="251520" y="1534362"/>
            <a:chExt cx="8358023" cy="2504237"/>
          </a:xfrm>
        </p:grpSpPr>
        <p:grpSp>
          <p:nvGrpSpPr>
            <p:cNvPr id="3" name="Groupe 3"/>
            <p:cNvGrpSpPr/>
            <p:nvPr/>
          </p:nvGrpSpPr>
          <p:grpSpPr>
            <a:xfrm>
              <a:off x="2562224" y="1534362"/>
              <a:ext cx="6047319" cy="2504237"/>
              <a:chOff x="3928219" y="3909269"/>
              <a:chExt cx="4767103" cy="2251380"/>
            </a:xfrm>
          </p:grpSpPr>
          <p:sp>
            <p:nvSpPr>
              <p:cNvPr id="5" name="Rogner un rectangle à un seul coin 4"/>
              <p:cNvSpPr/>
              <p:nvPr/>
            </p:nvSpPr>
            <p:spPr>
              <a:xfrm>
                <a:off x="3928219" y="3909269"/>
                <a:ext cx="4767103" cy="2251380"/>
              </a:xfrm>
              <a:prstGeom prst="snip1Rect">
                <a:avLst>
                  <a:gd name="adj" fmla="val 4689"/>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6" name="Image 5" descr="BlueMotiontechnologies_Logo.jpg"/>
              <p:cNvPicPr>
                <a:picLocks noChangeAspect="1"/>
              </p:cNvPicPr>
              <p:nvPr/>
            </p:nvPicPr>
            <p:blipFill rotWithShape="1">
              <a:blip r:embed="rId3" cstate="print"/>
              <a:srcRect l="4355" t="8749" r="4191" b="38755"/>
              <a:stretch/>
            </p:blipFill>
            <p:spPr bwMode="auto">
              <a:xfrm>
                <a:off x="4635022" y="3984563"/>
                <a:ext cx="1944216" cy="333294"/>
              </a:xfrm>
              <a:prstGeom prst="rect">
                <a:avLst/>
              </a:prstGeom>
              <a:noFill/>
              <a:ln w="9525">
                <a:noFill/>
                <a:miter lim="800000"/>
                <a:headEnd/>
                <a:tailEnd/>
              </a:ln>
            </p:spPr>
          </p:pic>
        </p:grpSp>
        <p:sp>
          <p:nvSpPr>
            <p:cNvPr id="18" name="Rectangle 17"/>
            <p:cNvSpPr/>
            <p:nvPr/>
          </p:nvSpPr>
          <p:spPr>
            <a:xfrm>
              <a:off x="5444931" y="1716711"/>
              <a:ext cx="2030208" cy="369332"/>
            </a:xfrm>
            <a:prstGeom prst="rect">
              <a:avLst/>
            </a:prstGeom>
          </p:spPr>
          <p:txBody>
            <a:bodyPr wrap="none">
              <a:spAutoFit/>
            </a:bodyPr>
            <a:lstStyle/>
            <a:p>
              <a:pPr marL="1041400"/>
              <a:r>
                <a:rPr lang="fr-F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rPr>
                <a:t>DIESEL</a:t>
              </a:r>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pic>
          <p:nvPicPr>
            <p:cNvPr id="11" name="Image 10"/>
            <p:cNvPicPr>
              <a:picLocks noChangeAspect="1"/>
            </p:cNvPicPr>
            <p:nvPr/>
          </p:nvPicPr>
          <p:blipFill rotWithShape="1">
            <a:blip r:embed="rId4" cstate="print">
              <a:extLst>
                <a:ext uri="{28A0092B-C50C-407E-A947-70E740481C1C}">
                  <a14:useLocalDpi xmlns="" xmlns:a14="http://schemas.microsoft.com/office/drawing/2010/main" val="0"/>
                </a:ext>
              </a:extLst>
            </a:blip>
            <a:srcRect l="10031" t="11737" r="5189" b="9942"/>
            <a:stretch/>
          </p:blipFill>
          <p:spPr>
            <a:xfrm>
              <a:off x="251520" y="1534362"/>
              <a:ext cx="3461479" cy="1872207"/>
            </a:xfrm>
            <a:prstGeom prst="rect">
              <a:avLst/>
            </a:prstGeom>
          </p:spPr>
        </p:pic>
      </p:grpSp>
      <p:sp>
        <p:nvSpPr>
          <p:cNvPr id="2" name="Titre 1"/>
          <p:cNvSpPr>
            <a:spLocks noGrp="1"/>
          </p:cNvSpPr>
          <p:nvPr>
            <p:ph type="title"/>
          </p:nvPr>
        </p:nvSpPr>
        <p:spPr>
          <a:xfrm>
            <a:off x="395537" y="773642"/>
            <a:ext cx="4248472" cy="533219"/>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a:solidFill>
                  <a:srgbClr val="006699"/>
                </a:solidFill>
                <a:latin typeface="Futura Md BT" pitchFamily="34" charset="0"/>
                <a:ea typeface="+mn-ea"/>
                <a:cs typeface="+mn-cs"/>
              </a:rPr>
              <a:t>Golf est la valeur sûre</a:t>
            </a:r>
          </a:p>
        </p:txBody>
      </p:sp>
      <p:graphicFrame>
        <p:nvGraphicFramePr>
          <p:cNvPr id="19" name="Tableau 18"/>
          <p:cNvGraphicFramePr>
            <a:graphicFrameLocks noGrp="1"/>
          </p:cNvGraphicFramePr>
          <p:nvPr>
            <p:extLst>
              <p:ext uri="{D42A27DB-BD31-4B8C-83A1-F6EECF244321}">
                <p14:modId xmlns="" xmlns:p14="http://schemas.microsoft.com/office/powerpoint/2010/main" val="1473479325"/>
              </p:ext>
            </p:extLst>
          </p:nvPr>
        </p:nvGraphicFramePr>
        <p:xfrm>
          <a:off x="3443943" y="2044080"/>
          <a:ext cx="5159900" cy="2424291"/>
        </p:xfrm>
        <a:graphic>
          <a:graphicData uri="http://schemas.openxmlformats.org/drawingml/2006/table">
            <a:tbl>
              <a:tblPr firstRow="1" bandRow="1">
                <a:tableStyleId>{5C22544A-7EE6-4342-B048-85BDC9FD1C3A}</a:tableStyleId>
              </a:tblPr>
              <a:tblGrid>
                <a:gridCol w="1031980"/>
                <a:gridCol w="1031980"/>
                <a:gridCol w="1031980"/>
                <a:gridCol w="1031980"/>
                <a:gridCol w="1031980"/>
              </a:tblGrid>
              <a:tr h="951540">
                <a:tc>
                  <a:txBody>
                    <a:bodyPr/>
                    <a:lstStyle/>
                    <a:p>
                      <a:pPr algn="ctr"/>
                      <a:r>
                        <a:rPr lang="fr-FR" sz="1400" b="1" dirty="0" err="1" smtClean="0">
                          <a:latin typeface="Futura Md BT" pitchFamily="34" charset="0"/>
                          <a:cs typeface="Arial" pitchFamily="34" charset="0"/>
                        </a:rPr>
                        <a:t>Ch</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g CO² / km</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L / 100 km </a:t>
                      </a:r>
                      <a:endParaRPr lang="fr-FR" sz="1400" b="1" dirty="0">
                        <a:solidFill>
                          <a:schemeClr val="bg1"/>
                        </a:solidFill>
                        <a:latin typeface="Futura Md BT" pitchFamily="34" charset="0"/>
                        <a:cs typeface="Arial" pitchFamily="34" charset="0"/>
                      </a:endParaRPr>
                    </a:p>
                  </a:txBody>
                  <a:tcPr anchor="ct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Bonus /Malus</a:t>
                      </a:r>
                    </a:p>
                  </a:txBody>
                  <a:tcP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TVS</a:t>
                      </a:r>
                      <a:endParaRPr lang="fr-FR" sz="1400" b="1" kern="1200" dirty="0">
                        <a:solidFill>
                          <a:schemeClr val="lt1"/>
                        </a:solidFill>
                        <a:latin typeface="Futura Md BT" pitchFamily="34" charset="0"/>
                        <a:ea typeface="+mn-ea"/>
                        <a:cs typeface="Arial" pitchFamily="34" charset="0"/>
                      </a:endParaRPr>
                    </a:p>
                  </a:txBody>
                  <a:tcPr/>
                </a:tc>
              </a:tr>
              <a:tr h="337059">
                <a:tc>
                  <a:txBody>
                    <a:bodyPr/>
                    <a:lstStyle/>
                    <a:p>
                      <a:pPr algn="ctr"/>
                      <a:r>
                        <a:rPr lang="fr-FR" sz="1400" dirty="0" smtClean="0">
                          <a:latin typeface="Futura Md BT" pitchFamily="34" charset="0"/>
                          <a:cs typeface="Arial" pitchFamily="34" charset="0"/>
                        </a:rPr>
                        <a:t>105</a:t>
                      </a:r>
                      <a:endParaRPr lang="fr-FR" sz="1400" dirty="0">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99</a:t>
                      </a:r>
                      <a:endParaRPr lang="fr-FR" sz="1400" b="1"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3.8</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b="0" kern="1200" dirty="0" smtClean="0">
                          <a:solidFill>
                            <a:srgbClr val="00B050"/>
                          </a:solidFill>
                          <a:latin typeface="Futura Md BT" pitchFamily="34" charset="0"/>
                          <a:ea typeface="+mn-ea"/>
                          <a:cs typeface="Arial" pitchFamily="34" charset="0"/>
                        </a:rPr>
                        <a:t>100</a:t>
                      </a:r>
                    </a:p>
                  </a:txBody>
                  <a:tcPr/>
                </a:tc>
                <a:tc>
                  <a:txBody>
                    <a:bodyPr/>
                    <a:lstStyle/>
                    <a:p>
                      <a:pPr marL="0" algn="ctr" defTabSz="914400" rtl="0" eaLnBrk="1" latinLnBrk="0" hangingPunct="1"/>
                      <a:r>
                        <a:rPr lang="fr-FR" sz="1400" b="0" kern="1200" dirty="0" smtClean="0">
                          <a:solidFill>
                            <a:schemeClr val="dk1"/>
                          </a:solidFill>
                          <a:latin typeface="Futura Md BT" pitchFamily="34" charset="0"/>
                          <a:ea typeface="+mn-ea"/>
                          <a:cs typeface="Arial" pitchFamily="34" charset="0"/>
                        </a:rPr>
                        <a:t>198</a:t>
                      </a:r>
                    </a:p>
                  </a:txBody>
                  <a:tcPr/>
                </a:tc>
              </a:tr>
              <a:tr h="337059">
                <a:tc>
                  <a:txBody>
                    <a:bodyPr/>
                    <a:lstStyle/>
                    <a:p>
                      <a:pPr algn="ctr"/>
                      <a:r>
                        <a:rPr lang="fr-FR" sz="1400" dirty="0" smtClean="0">
                          <a:latin typeface="Futura Md BT" pitchFamily="34" charset="0"/>
                          <a:cs typeface="Arial" pitchFamily="34" charset="0"/>
                        </a:rPr>
                        <a:t>105</a:t>
                      </a:r>
                      <a:endParaRPr lang="fr-FR" sz="1400" dirty="0">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107</a:t>
                      </a:r>
                      <a:endParaRPr lang="fr-FR" sz="1400" b="1"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4.1</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b="0" kern="1200" dirty="0" smtClean="0">
                          <a:solidFill>
                            <a:schemeClr val="tx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b="0" kern="1200" dirty="0" smtClean="0">
                          <a:solidFill>
                            <a:schemeClr val="dk1"/>
                          </a:solidFill>
                          <a:latin typeface="Futura Md BT" pitchFamily="34" charset="0"/>
                          <a:ea typeface="+mn-ea"/>
                          <a:cs typeface="Arial" pitchFamily="34" charset="0"/>
                        </a:rPr>
                        <a:t>428</a:t>
                      </a:r>
                    </a:p>
                  </a:txBody>
                  <a:tcPr/>
                </a:tc>
              </a:tr>
              <a:tr h="4921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smtClean="0">
                          <a:latin typeface="Futura Md BT" pitchFamily="34" charset="0"/>
                          <a:cs typeface="Arial" pitchFamily="34" charset="0"/>
                        </a:rPr>
                        <a:t> 105 </a:t>
                      </a:r>
                      <a:r>
                        <a:rPr kumimoji="0" lang="fr-FR" sz="1200" kern="1200" dirty="0" smtClean="0">
                          <a:latin typeface="Futura Md BT" pitchFamily="34" charset="0"/>
                          <a:cs typeface="Arial" pitchFamily="34" charset="0"/>
                        </a:rPr>
                        <a:t>(</a:t>
                      </a:r>
                      <a:r>
                        <a:rPr lang="fr-FR" sz="900" b="1" dirty="0" smtClean="0">
                          <a:latin typeface="Futura Md BT" pitchFamily="34" charset="0"/>
                          <a:cs typeface="Arial" pitchFamily="34" charset="0"/>
                        </a:rPr>
                        <a:t>DSG7)</a:t>
                      </a:r>
                    </a:p>
                  </a:txBody>
                  <a:tcPr anchor="ctr"/>
                </a:tc>
                <a:tc>
                  <a:txBody>
                    <a:bodyPr/>
                    <a:lstStyle/>
                    <a:p>
                      <a:pPr algn="ctr"/>
                      <a:r>
                        <a:rPr lang="fr-FR" sz="1400" b="0" dirty="0" smtClean="0">
                          <a:latin typeface="Futura Md BT" pitchFamily="34" charset="0"/>
                          <a:cs typeface="Arial" pitchFamily="34" charset="0"/>
                        </a:rPr>
                        <a:t>109</a:t>
                      </a:r>
                      <a:endParaRPr lang="fr-FR" sz="1400" b="0" dirty="0">
                        <a:latin typeface="Futura Md BT" pitchFamily="34" charset="0"/>
                        <a:cs typeface="Arial" pitchFamily="34" charset="0"/>
                      </a:endParaRPr>
                    </a:p>
                  </a:txBody>
                  <a:tcPr anchor="ctr"/>
                </a:tc>
                <a:tc>
                  <a:txBody>
                    <a:bodyPr/>
                    <a:lstStyle/>
                    <a:p>
                      <a:pPr algn="ctr"/>
                      <a:r>
                        <a:rPr lang="fr-FR" sz="1400" b="0" dirty="0" smtClean="0">
                          <a:latin typeface="Futura Md BT" pitchFamily="34" charset="0"/>
                          <a:cs typeface="Arial" pitchFamily="34" charset="0"/>
                        </a:rPr>
                        <a:t>4,2</a:t>
                      </a:r>
                      <a:endParaRPr lang="fr-FR" sz="1400" b="0" dirty="0">
                        <a:latin typeface="Futura Md BT" pitchFamily="34" charset="0"/>
                        <a:cs typeface="Arial" pitchFamily="34" charset="0"/>
                      </a:endParaRPr>
                    </a:p>
                  </a:txBody>
                  <a:tcPr anchor="ctr"/>
                </a:tc>
                <a:tc>
                  <a:txBody>
                    <a:bodyPr/>
                    <a:lstStyle/>
                    <a:p>
                      <a:pPr marL="0" algn="ctr" defTabSz="914400" rtl="0" eaLnBrk="1" latinLnBrk="0" hangingPunct="1"/>
                      <a:r>
                        <a:rPr lang="fr-FR" sz="1400" b="0" kern="1200" dirty="0" smtClean="0">
                          <a:solidFill>
                            <a:schemeClr val="tx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b="0" kern="1200" dirty="0" smtClean="0">
                          <a:solidFill>
                            <a:schemeClr val="dk1"/>
                          </a:solidFill>
                          <a:latin typeface="Futura Md BT" pitchFamily="34" charset="0"/>
                          <a:ea typeface="+mn-ea"/>
                          <a:cs typeface="Arial" pitchFamily="34" charset="0"/>
                        </a:rPr>
                        <a:t>436</a:t>
                      </a:r>
                    </a:p>
                  </a:txBody>
                  <a:tcPr/>
                </a:tc>
              </a:tr>
              <a:tr h="306465">
                <a:tc>
                  <a:txBody>
                    <a:bodyPr/>
                    <a:lstStyle/>
                    <a:p>
                      <a:pPr algn="ctr"/>
                      <a:r>
                        <a:rPr lang="fr-FR" sz="1400" b="0" dirty="0" smtClean="0">
                          <a:latin typeface="Futura Md BT" pitchFamily="34" charset="0"/>
                          <a:cs typeface="Arial" pitchFamily="34" charset="0"/>
                        </a:rPr>
                        <a:t>140</a:t>
                      </a:r>
                      <a:endParaRPr lang="fr-FR" sz="1400" b="0" dirty="0">
                        <a:latin typeface="Futura Md BT" pitchFamily="34" charset="0"/>
                        <a:cs typeface="Arial" pitchFamily="34" charset="0"/>
                      </a:endParaRPr>
                    </a:p>
                  </a:txBody>
                  <a:tcPr anchor="ctr"/>
                </a:tc>
                <a:tc>
                  <a:txBody>
                    <a:bodyPr/>
                    <a:lstStyle/>
                    <a:p>
                      <a:pPr algn="ctr"/>
                      <a:r>
                        <a:rPr lang="fr-FR" sz="1400" b="0" dirty="0" smtClean="0">
                          <a:latin typeface="Futura Md BT" pitchFamily="34" charset="0"/>
                          <a:cs typeface="Arial" pitchFamily="34" charset="0"/>
                        </a:rPr>
                        <a:t>114</a:t>
                      </a:r>
                      <a:endParaRPr lang="fr-FR" sz="1400" b="0" dirty="0">
                        <a:latin typeface="Futura Md BT" pitchFamily="34" charset="0"/>
                        <a:cs typeface="Arial" pitchFamily="34" charset="0"/>
                      </a:endParaRPr>
                    </a:p>
                  </a:txBody>
                  <a:tcPr anchor="ctr"/>
                </a:tc>
                <a:tc>
                  <a:txBody>
                    <a:bodyPr/>
                    <a:lstStyle/>
                    <a:p>
                      <a:pPr algn="ctr"/>
                      <a:r>
                        <a:rPr lang="fr-FR" sz="1400" b="0" dirty="0" smtClean="0">
                          <a:latin typeface="Futura Md BT" pitchFamily="34" charset="0"/>
                          <a:cs typeface="Arial" pitchFamily="34" charset="0"/>
                        </a:rPr>
                        <a:t>4,3</a:t>
                      </a:r>
                      <a:endParaRPr lang="fr-FR" sz="1400" b="0" dirty="0">
                        <a:latin typeface="Futura Md BT" pitchFamily="34" charset="0"/>
                        <a:cs typeface="Arial" pitchFamily="34" charset="0"/>
                      </a:endParaRPr>
                    </a:p>
                  </a:txBody>
                  <a:tcPr anchor="ctr"/>
                </a:tc>
                <a:tc>
                  <a:txBody>
                    <a:bodyPr/>
                    <a:lstStyle/>
                    <a:p>
                      <a:pPr marL="0" algn="ctr" defTabSz="914400" rtl="0" eaLnBrk="1" latinLnBrk="0" hangingPunct="1"/>
                      <a:r>
                        <a:rPr lang="fr-FR" sz="1400" b="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b="0" kern="1200" dirty="0" smtClean="0">
                          <a:solidFill>
                            <a:schemeClr val="dk1"/>
                          </a:solidFill>
                          <a:latin typeface="Futura Md BT" pitchFamily="34" charset="0"/>
                          <a:ea typeface="+mn-ea"/>
                          <a:cs typeface="Arial" pitchFamily="34" charset="0"/>
                        </a:rPr>
                        <a:t>456</a:t>
                      </a:r>
                    </a:p>
                  </a:txBody>
                  <a:tcPr/>
                </a:tc>
              </a:tr>
            </a:tbl>
          </a:graphicData>
        </a:graphic>
      </p:graphicFrame>
      <p:grpSp>
        <p:nvGrpSpPr>
          <p:cNvPr id="13" name="Groupe 12"/>
          <p:cNvGrpSpPr/>
          <p:nvPr/>
        </p:nvGrpSpPr>
        <p:grpSpPr>
          <a:xfrm>
            <a:off x="1898179" y="4105648"/>
            <a:ext cx="6902921" cy="2546741"/>
            <a:chOff x="1919858" y="4169505"/>
            <a:chExt cx="6718498" cy="2546741"/>
          </a:xfrm>
        </p:grpSpPr>
        <p:sp>
          <p:nvSpPr>
            <p:cNvPr id="7" name="Rogner un rectangle à un seul coin 6"/>
            <p:cNvSpPr/>
            <p:nvPr/>
          </p:nvSpPr>
          <p:spPr>
            <a:xfrm>
              <a:off x="1919858" y="4169505"/>
              <a:ext cx="6718498" cy="2546741"/>
            </a:xfrm>
            <a:prstGeom prst="snip1Rect">
              <a:avLst>
                <a:gd name="adj" fmla="val 4689"/>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41400"/>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sp>
          <p:nvSpPr>
            <p:cNvPr id="21" name="Rectangle 20"/>
            <p:cNvSpPr/>
            <p:nvPr/>
          </p:nvSpPr>
          <p:spPr>
            <a:xfrm>
              <a:off x="5064377" y="4179030"/>
              <a:ext cx="2014499" cy="369332"/>
            </a:xfrm>
            <a:prstGeom prst="rect">
              <a:avLst/>
            </a:prstGeom>
          </p:spPr>
          <p:txBody>
            <a:bodyPr wrap="none">
              <a:spAutoFit/>
            </a:bodyPr>
            <a:lstStyle/>
            <a:p>
              <a:pPr marL="1041400"/>
              <a:r>
                <a:rPr lang="fr-F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rPr>
                <a:t>DIESEL</a:t>
              </a:r>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grpSp>
      <p:graphicFrame>
        <p:nvGraphicFramePr>
          <p:cNvPr id="20" name="Tableau 19"/>
          <p:cNvGraphicFramePr>
            <a:graphicFrameLocks noGrp="1"/>
          </p:cNvGraphicFramePr>
          <p:nvPr>
            <p:extLst>
              <p:ext uri="{D42A27DB-BD31-4B8C-83A1-F6EECF244321}">
                <p14:modId xmlns="" xmlns:p14="http://schemas.microsoft.com/office/powerpoint/2010/main" val="83624980"/>
              </p:ext>
            </p:extLst>
          </p:nvPr>
        </p:nvGraphicFramePr>
        <p:xfrm>
          <a:off x="2173365" y="4484504"/>
          <a:ext cx="6352545" cy="2105546"/>
        </p:xfrm>
        <a:graphic>
          <a:graphicData uri="http://schemas.openxmlformats.org/drawingml/2006/table">
            <a:tbl>
              <a:tblPr firstRow="1" bandRow="1">
                <a:tableStyleId>{5C22544A-7EE6-4342-B048-85BDC9FD1C3A}</a:tableStyleId>
              </a:tblPr>
              <a:tblGrid>
                <a:gridCol w="1270509"/>
                <a:gridCol w="1270509"/>
                <a:gridCol w="1270509"/>
                <a:gridCol w="1270509"/>
                <a:gridCol w="1270509"/>
              </a:tblGrid>
              <a:tr h="719722">
                <a:tc>
                  <a:txBody>
                    <a:bodyPr/>
                    <a:lstStyle/>
                    <a:p>
                      <a:pPr algn="ctr"/>
                      <a:r>
                        <a:rPr lang="fr-FR" sz="1400" b="1" dirty="0" err="1" smtClean="0">
                          <a:latin typeface="Futura Md BT" pitchFamily="34" charset="0"/>
                          <a:cs typeface="Arial" pitchFamily="34" charset="0"/>
                        </a:rPr>
                        <a:t>Ch</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g CO² / km</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L / 100 km </a:t>
                      </a:r>
                      <a:endParaRPr lang="fr-FR" sz="1400" b="1" dirty="0">
                        <a:solidFill>
                          <a:schemeClr val="bg1"/>
                        </a:solidFill>
                        <a:latin typeface="Futura Md BT" pitchFamily="34" charset="0"/>
                        <a:cs typeface="Arial" pitchFamily="34" charset="0"/>
                      </a:endParaRPr>
                    </a:p>
                  </a:txBody>
                  <a:tcPr anchor="ct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Bonus /Malus</a:t>
                      </a:r>
                    </a:p>
                  </a:txBody>
                  <a:tcP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TVS</a:t>
                      </a:r>
                      <a:endParaRPr lang="fr-FR" sz="1400" b="1" kern="1200" dirty="0">
                        <a:solidFill>
                          <a:schemeClr val="lt1"/>
                        </a:solidFill>
                        <a:latin typeface="Futura Md BT" pitchFamily="34" charset="0"/>
                        <a:ea typeface="+mn-ea"/>
                        <a:cs typeface="Arial" pitchFamily="34" charset="0"/>
                      </a:endParaRPr>
                    </a:p>
                  </a:txBody>
                  <a:tcPr/>
                </a:tc>
              </a:tr>
              <a:tr h="432167">
                <a:tc>
                  <a:txBody>
                    <a:bodyPr/>
                    <a:lstStyle/>
                    <a:p>
                      <a:pPr marL="0" algn="ctr" rtl="0" eaLnBrk="1" latinLnBrk="0" hangingPunct="1"/>
                      <a:r>
                        <a:rPr kumimoji="0" lang="fr-FR" sz="1400" kern="1200" dirty="0" smtClean="0">
                          <a:solidFill>
                            <a:schemeClr val="tx1"/>
                          </a:solidFill>
                          <a:latin typeface="Futura Md BT" pitchFamily="34" charset="0"/>
                          <a:ea typeface="+mn-ea"/>
                          <a:cs typeface="Arial" pitchFamily="34" charset="0"/>
                        </a:rPr>
                        <a:t>90</a:t>
                      </a:r>
                      <a:endParaRPr kumimoji="0" lang="fr-FR" sz="1400" kern="1200" dirty="0">
                        <a:solidFill>
                          <a:schemeClr val="tx1"/>
                        </a:solidFill>
                        <a:latin typeface="Futura Md BT" pitchFamily="34" charset="0"/>
                        <a:ea typeface="+mn-ea"/>
                        <a:cs typeface="Arial" pitchFamily="34" charset="0"/>
                      </a:endParaRPr>
                    </a:p>
                  </a:txBody>
                  <a:tcPr anchor="ctr"/>
                </a:tc>
                <a:tc>
                  <a:txBody>
                    <a:bodyPr/>
                    <a:lstStyle/>
                    <a:p>
                      <a:pPr marL="0" algn="ctr" rtl="0" eaLnBrk="1" latinLnBrk="0" hangingPunct="1"/>
                      <a:r>
                        <a:rPr kumimoji="0" lang="fr-FR" sz="1400" b="1" kern="1200" dirty="0" smtClean="0">
                          <a:solidFill>
                            <a:schemeClr val="tx1"/>
                          </a:solidFill>
                          <a:latin typeface="Futura Md BT" pitchFamily="34" charset="0"/>
                          <a:ea typeface="+mn-ea"/>
                          <a:cs typeface="Arial" pitchFamily="34" charset="0"/>
                        </a:rPr>
                        <a:t>118</a:t>
                      </a:r>
                      <a:r>
                        <a:rPr kumimoji="0" lang="fr-FR" sz="1400" b="1" kern="1200" baseline="0" dirty="0" smtClean="0">
                          <a:solidFill>
                            <a:schemeClr val="tx1"/>
                          </a:solidFill>
                          <a:latin typeface="Futura Md BT" pitchFamily="34" charset="0"/>
                          <a:ea typeface="+mn-ea"/>
                          <a:cs typeface="Arial" pitchFamily="34" charset="0"/>
                        </a:rPr>
                        <a:t> g</a:t>
                      </a:r>
                      <a:endParaRPr kumimoji="0" lang="fr-FR" sz="1400" b="1" kern="1200" dirty="0">
                        <a:solidFill>
                          <a:schemeClr val="tx1"/>
                        </a:solidFill>
                        <a:latin typeface="Futura Md BT" pitchFamily="34" charset="0"/>
                        <a:ea typeface="+mn-ea"/>
                        <a:cs typeface="Arial" pitchFamily="34" charset="0"/>
                      </a:endParaRPr>
                    </a:p>
                  </a:txBody>
                  <a:tcPr anchor="ctr"/>
                </a:tc>
                <a:tc>
                  <a:txBody>
                    <a:bodyPr/>
                    <a:lstStyle/>
                    <a:p>
                      <a:pPr marL="0" algn="ctr" rtl="0" eaLnBrk="1" latinLnBrk="0" hangingPunct="1"/>
                      <a:r>
                        <a:rPr kumimoji="0" lang="fr-FR" sz="1400" kern="1200" dirty="0" smtClean="0">
                          <a:solidFill>
                            <a:schemeClr val="tx1"/>
                          </a:solidFill>
                          <a:latin typeface="Futura Md BT" pitchFamily="34" charset="0"/>
                          <a:ea typeface="+mn-ea"/>
                          <a:cs typeface="Arial" pitchFamily="34" charset="0"/>
                        </a:rPr>
                        <a:t>4.5</a:t>
                      </a:r>
                      <a:endParaRPr kumimoji="0" lang="fr-FR" sz="1400" kern="1200" dirty="0">
                        <a:solidFill>
                          <a:schemeClr val="tx1"/>
                        </a:solidFill>
                        <a:latin typeface="Futura Md BT" pitchFamily="34" charset="0"/>
                        <a:ea typeface="+mn-ea"/>
                        <a:cs typeface="Arial" pitchFamily="34" charset="0"/>
                      </a:endParaRPr>
                    </a:p>
                  </a:txBody>
                  <a:tcPr anchor="ctr"/>
                </a:tc>
                <a:tc>
                  <a:txBody>
                    <a:bodyPr/>
                    <a:lstStyle/>
                    <a:p>
                      <a:pPr marL="0" algn="ctr" defTabSz="914400" rtl="0" eaLnBrk="1" latinLnBrk="0" hangingPunct="1"/>
                      <a:r>
                        <a:rPr lang="fr-FR" sz="1400" b="0" kern="1200" dirty="0" smtClean="0">
                          <a:solidFill>
                            <a:schemeClr val="tx1"/>
                          </a:solidFill>
                          <a:latin typeface="Futura Md BT" pitchFamily="34" charset="0"/>
                          <a:ea typeface="+mn-ea"/>
                          <a:cs typeface="Arial" pitchFamily="34" charset="0"/>
                        </a:rPr>
                        <a:t>0</a:t>
                      </a:r>
                    </a:p>
                  </a:txBody>
                  <a:tcPr anchor="ctr"/>
                </a:tc>
                <a:tc>
                  <a:txBody>
                    <a:bodyPr/>
                    <a:lstStyle/>
                    <a:p>
                      <a:pPr marL="0" algn="ctr" defTabSz="914400" rtl="0" eaLnBrk="1" latinLnBrk="0" hangingPunct="1"/>
                      <a:r>
                        <a:rPr lang="fr-FR" sz="1400" b="0" kern="1200" dirty="0" smtClean="0">
                          <a:solidFill>
                            <a:schemeClr val="dk1"/>
                          </a:solidFill>
                          <a:latin typeface="Futura Md BT" pitchFamily="34" charset="0"/>
                          <a:ea typeface="+mn-ea"/>
                          <a:cs typeface="Arial" pitchFamily="34" charset="0"/>
                        </a:rPr>
                        <a:t>472</a:t>
                      </a:r>
                    </a:p>
                  </a:txBody>
                  <a:tcPr anchor="ctr"/>
                </a:tc>
              </a:tr>
              <a:tr h="5214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smtClean="0">
                          <a:latin typeface="Futura Md BT" pitchFamily="34" charset="0"/>
                          <a:cs typeface="Arial" pitchFamily="34" charset="0"/>
                        </a:rPr>
                        <a:t>  105 </a:t>
                      </a:r>
                      <a:r>
                        <a:rPr kumimoji="0" lang="fr-FR" sz="1400" kern="1200" dirty="0" smtClean="0">
                          <a:latin typeface="Futura Md BT" pitchFamily="34" charset="0"/>
                          <a:cs typeface="Arial" pitchFamily="34" charset="0"/>
                        </a:rPr>
                        <a:t>(</a:t>
                      </a:r>
                      <a:r>
                        <a:rPr lang="fr-FR" sz="1000" b="1" dirty="0" smtClean="0">
                          <a:latin typeface="Futura Md BT" pitchFamily="34" charset="0"/>
                          <a:cs typeface="Arial" pitchFamily="34" charset="0"/>
                        </a:rPr>
                        <a:t>DSG7)</a:t>
                      </a:r>
                    </a:p>
                  </a:txBody>
                  <a:tcPr anchor="ctr"/>
                </a:tc>
                <a:tc>
                  <a:txBody>
                    <a:bodyPr/>
                    <a:lstStyle/>
                    <a:p>
                      <a:pPr algn="ctr"/>
                      <a:r>
                        <a:rPr lang="fr-FR" sz="1400" dirty="0" smtClean="0">
                          <a:latin typeface="Futura Md BT" pitchFamily="34" charset="0"/>
                          <a:cs typeface="Arial" pitchFamily="34" charset="0"/>
                        </a:rPr>
                        <a:t>119</a:t>
                      </a:r>
                      <a:r>
                        <a:rPr lang="fr-FR" sz="1400" baseline="0" dirty="0" smtClean="0">
                          <a:latin typeface="Futura Md BT" pitchFamily="34" charset="0"/>
                          <a:cs typeface="Arial" pitchFamily="34" charset="0"/>
                        </a:rPr>
                        <a:t> g</a:t>
                      </a:r>
                      <a:endParaRPr lang="fr-FR" sz="140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4.5</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b="0" kern="1200" dirty="0" smtClean="0">
                          <a:solidFill>
                            <a:schemeClr val="tx1"/>
                          </a:solidFill>
                          <a:latin typeface="Futura Md BT" pitchFamily="34" charset="0"/>
                          <a:ea typeface="+mn-ea"/>
                          <a:cs typeface="Arial" pitchFamily="34" charset="0"/>
                        </a:rPr>
                        <a:t>0</a:t>
                      </a:r>
                    </a:p>
                  </a:txBody>
                  <a:tcPr anchor="ctr"/>
                </a:tc>
                <a:tc>
                  <a:txBody>
                    <a:bodyPr/>
                    <a:lstStyle/>
                    <a:p>
                      <a:pPr marL="0" algn="ctr" defTabSz="914400" rtl="0" eaLnBrk="1" latinLnBrk="0" hangingPunct="1"/>
                      <a:r>
                        <a:rPr lang="fr-FR" sz="1400" b="0" kern="1200" dirty="0" smtClean="0">
                          <a:solidFill>
                            <a:schemeClr val="dk1"/>
                          </a:solidFill>
                          <a:latin typeface="Futura Md BT" pitchFamily="34" charset="0"/>
                          <a:ea typeface="+mn-ea"/>
                          <a:cs typeface="Arial" pitchFamily="34" charset="0"/>
                        </a:rPr>
                        <a:t>476</a:t>
                      </a:r>
                    </a:p>
                  </a:txBody>
                  <a:tcPr anchor="ctr"/>
                </a:tc>
              </a:tr>
              <a:tr h="432167">
                <a:tc>
                  <a:txBody>
                    <a:bodyPr/>
                    <a:lstStyle/>
                    <a:p>
                      <a:pPr marL="0" algn="ctr" rtl="0" eaLnBrk="1" latinLnBrk="0" hangingPunct="1"/>
                      <a:r>
                        <a:rPr kumimoji="0" lang="fr-FR" sz="1400" kern="1200" dirty="0" smtClean="0">
                          <a:latin typeface="Futura Md BT" pitchFamily="34" charset="0"/>
                          <a:cs typeface="Arial" pitchFamily="34" charset="0"/>
                        </a:rPr>
                        <a:t>140</a:t>
                      </a:r>
                      <a:endParaRPr kumimoji="0" lang="fr-FR" sz="1400" kern="1200" dirty="0">
                        <a:solidFill>
                          <a:schemeClr val="tx1"/>
                        </a:solidFill>
                        <a:latin typeface="Futura Md BT" pitchFamily="34" charset="0"/>
                        <a:ea typeface="+mn-ea"/>
                        <a:cs typeface="Arial" pitchFamily="34" charset="0"/>
                      </a:endParaRPr>
                    </a:p>
                  </a:txBody>
                  <a:tcPr anchor="ctr"/>
                </a:tc>
                <a:tc>
                  <a:txBody>
                    <a:bodyPr/>
                    <a:lstStyle/>
                    <a:p>
                      <a:pPr marL="0" algn="ctr" rtl="0" eaLnBrk="1" latinLnBrk="0" hangingPunct="1"/>
                      <a:r>
                        <a:rPr kumimoji="0" lang="fr-FR" sz="1400" kern="1200" dirty="0" smtClean="0">
                          <a:solidFill>
                            <a:schemeClr val="tx1"/>
                          </a:solidFill>
                          <a:latin typeface="Futura Md BT" pitchFamily="34" charset="0"/>
                          <a:ea typeface="+mn-ea"/>
                          <a:cs typeface="Arial" pitchFamily="34" charset="0"/>
                        </a:rPr>
                        <a:t>126</a:t>
                      </a:r>
                      <a:r>
                        <a:rPr kumimoji="0" lang="fr-FR" sz="1400" kern="1200" baseline="0" dirty="0" smtClean="0">
                          <a:solidFill>
                            <a:schemeClr val="tx1"/>
                          </a:solidFill>
                          <a:latin typeface="Futura Md BT" pitchFamily="34" charset="0"/>
                          <a:ea typeface="+mn-ea"/>
                          <a:cs typeface="Arial" pitchFamily="34" charset="0"/>
                        </a:rPr>
                        <a:t> g</a:t>
                      </a:r>
                      <a:endParaRPr kumimoji="0" lang="fr-FR" sz="1400" kern="1200" dirty="0">
                        <a:solidFill>
                          <a:schemeClr val="tx1"/>
                        </a:solidFill>
                        <a:latin typeface="Futura Md BT" pitchFamily="34" charset="0"/>
                        <a:ea typeface="+mn-ea"/>
                        <a:cs typeface="Arial" pitchFamily="34" charset="0"/>
                      </a:endParaRPr>
                    </a:p>
                  </a:txBody>
                  <a:tcPr anchor="ctr"/>
                </a:tc>
                <a:tc>
                  <a:txBody>
                    <a:bodyPr/>
                    <a:lstStyle/>
                    <a:p>
                      <a:pPr marL="0" algn="ctr" rtl="0" eaLnBrk="1" latinLnBrk="0" hangingPunct="1"/>
                      <a:r>
                        <a:rPr kumimoji="0" lang="fr-FR" sz="1400" kern="1200" dirty="0" smtClean="0">
                          <a:solidFill>
                            <a:schemeClr val="tx1"/>
                          </a:solidFill>
                          <a:latin typeface="Futura Md BT" pitchFamily="34" charset="0"/>
                          <a:ea typeface="+mn-ea"/>
                          <a:cs typeface="Arial" pitchFamily="34" charset="0"/>
                        </a:rPr>
                        <a:t>4.3</a:t>
                      </a:r>
                      <a:endParaRPr kumimoji="0" lang="fr-FR" sz="1400" kern="1200" dirty="0">
                        <a:solidFill>
                          <a:schemeClr val="tx1"/>
                        </a:solidFill>
                        <a:latin typeface="Futura Md BT" pitchFamily="34" charset="0"/>
                        <a:ea typeface="+mn-ea"/>
                        <a:cs typeface="Arial" pitchFamily="34" charset="0"/>
                      </a:endParaRPr>
                    </a:p>
                  </a:txBody>
                  <a:tcPr anchor="ctr"/>
                </a:tc>
                <a:tc>
                  <a:txBody>
                    <a:bodyPr/>
                    <a:lstStyle/>
                    <a:p>
                      <a:pPr marL="0" algn="ctr" defTabSz="914400" rtl="0" eaLnBrk="1" latinLnBrk="0" hangingPunct="1"/>
                      <a:r>
                        <a:rPr lang="fr-FR" sz="1400" b="0" kern="1200" dirty="0" smtClean="0">
                          <a:solidFill>
                            <a:schemeClr val="dk1"/>
                          </a:solidFill>
                          <a:latin typeface="Futura Md BT" pitchFamily="34" charset="0"/>
                          <a:ea typeface="+mn-ea"/>
                          <a:cs typeface="Arial" pitchFamily="34" charset="0"/>
                        </a:rPr>
                        <a:t>0</a:t>
                      </a:r>
                    </a:p>
                  </a:txBody>
                  <a:tcPr anchor="ctr"/>
                </a:tc>
                <a:tc>
                  <a:txBody>
                    <a:bodyPr/>
                    <a:lstStyle/>
                    <a:p>
                      <a:pPr marL="0" algn="ctr" defTabSz="914400" rtl="0" eaLnBrk="1" latinLnBrk="0" hangingPunct="1"/>
                      <a:r>
                        <a:rPr lang="fr-FR" sz="1400" b="0" kern="1200" dirty="0" smtClean="0">
                          <a:solidFill>
                            <a:schemeClr val="dk1"/>
                          </a:solidFill>
                          <a:latin typeface="Futura Md BT" pitchFamily="34" charset="0"/>
                          <a:ea typeface="+mn-ea"/>
                          <a:cs typeface="Arial" pitchFamily="34" charset="0"/>
                        </a:rPr>
                        <a:t>693</a:t>
                      </a:r>
                    </a:p>
                  </a:txBody>
                  <a:tcPr anchor="ctr"/>
                </a:tc>
              </a:tr>
            </a:tbl>
          </a:graphicData>
        </a:graphic>
      </p:graphicFrame>
      <p:pic>
        <p:nvPicPr>
          <p:cNvPr id="16" name="Picture 1"/>
          <p:cNvPicPr>
            <a:picLocks noChangeAspect="1" noChangeArrowheads="1"/>
          </p:cNvPicPr>
          <p:nvPr/>
        </p:nvPicPr>
        <p:blipFill>
          <a:blip r:embed="rId5" cstate="print"/>
          <a:srcRect/>
          <a:stretch>
            <a:fillRect/>
          </a:stretch>
        </p:blipFill>
        <p:spPr bwMode="auto">
          <a:xfrm>
            <a:off x="4833188" y="144016"/>
            <a:ext cx="4310812" cy="1196752"/>
          </a:xfrm>
          <a:prstGeom prst="rect">
            <a:avLst/>
          </a:prstGeom>
          <a:noFill/>
          <a:ln w="9525">
            <a:noFill/>
            <a:miter lim="800000"/>
            <a:headEnd/>
            <a:tailEnd/>
          </a:ln>
        </p:spPr>
      </p:pic>
    </p:spTree>
    <p:extLst>
      <p:ext uri="{BB962C8B-B14F-4D97-AF65-F5344CB8AC3E}">
        <p14:creationId xmlns="" xmlns:p14="http://schemas.microsoft.com/office/powerpoint/2010/main" val="2001879885"/>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descr="route.png"/>
          <p:cNvPicPr>
            <a:picLocks noChangeAspect="1"/>
          </p:cNvPicPr>
          <p:nvPr/>
        </p:nvPicPr>
        <p:blipFill>
          <a:blip r:embed="rId2" cstate="print">
            <a:lum bright="70000" contrast="-70000"/>
          </a:blip>
          <a:stretch>
            <a:fillRect/>
          </a:stretch>
        </p:blipFill>
        <p:spPr>
          <a:xfrm>
            <a:off x="1" y="-165178"/>
            <a:ext cx="9144000" cy="7023179"/>
          </a:xfrm>
          <a:prstGeom prst="rect">
            <a:avLst/>
          </a:prstGeom>
        </p:spPr>
      </p:pic>
      <p:sp>
        <p:nvSpPr>
          <p:cNvPr id="2" name="Titre 1"/>
          <p:cNvSpPr>
            <a:spLocks noGrp="1"/>
          </p:cNvSpPr>
          <p:nvPr>
            <p:ph type="title"/>
          </p:nvPr>
        </p:nvSpPr>
        <p:spPr>
          <a:xfrm>
            <a:off x="457200" y="799650"/>
            <a:ext cx="4105472" cy="440677"/>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a:solidFill>
                  <a:srgbClr val="006699"/>
                </a:solidFill>
                <a:latin typeface="Futura Md BT" pitchFamily="34" charset="0"/>
                <a:ea typeface="+mn-ea"/>
                <a:cs typeface="+mn-cs"/>
              </a:rPr>
              <a:t>Nouvelle </a:t>
            </a:r>
            <a:r>
              <a:rPr lang="fr-FR" sz="2800" b="1" dirty="0" err="1">
                <a:solidFill>
                  <a:srgbClr val="006699"/>
                </a:solidFill>
                <a:latin typeface="Futura Md BT" pitchFamily="34" charset="0"/>
                <a:ea typeface="+mn-ea"/>
                <a:cs typeface="+mn-cs"/>
              </a:rPr>
              <a:t>Jetta</a:t>
            </a:r>
            <a:endParaRPr lang="fr-FR" sz="2800" b="1" dirty="0">
              <a:solidFill>
                <a:srgbClr val="006699"/>
              </a:solidFill>
              <a:latin typeface="Futura Md BT" pitchFamily="34" charset="0"/>
              <a:ea typeface="+mn-ea"/>
              <a:cs typeface="+mn-cs"/>
            </a:endParaRPr>
          </a:p>
        </p:txBody>
      </p:sp>
      <p:grpSp>
        <p:nvGrpSpPr>
          <p:cNvPr id="4" name="Groupe 3"/>
          <p:cNvGrpSpPr/>
          <p:nvPr/>
        </p:nvGrpSpPr>
        <p:grpSpPr>
          <a:xfrm>
            <a:off x="1547664" y="1556792"/>
            <a:ext cx="7416824" cy="1998254"/>
            <a:chOff x="3491882" y="3909270"/>
            <a:chExt cx="5203442" cy="1782230"/>
          </a:xfrm>
        </p:grpSpPr>
        <p:sp>
          <p:nvSpPr>
            <p:cNvPr id="5" name="Rogner un rectangle à un seul coin 4"/>
            <p:cNvSpPr/>
            <p:nvPr/>
          </p:nvSpPr>
          <p:spPr>
            <a:xfrm>
              <a:off x="3491882" y="3909270"/>
              <a:ext cx="5203442" cy="1782230"/>
            </a:xfrm>
            <a:prstGeom prst="snip1Rect">
              <a:avLst>
                <a:gd name="adj" fmla="val 4689"/>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6" name="Image 5" descr="BlueMotiontechnologies_Logo.jpg"/>
            <p:cNvPicPr>
              <a:picLocks noChangeAspect="1"/>
            </p:cNvPicPr>
            <p:nvPr/>
          </p:nvPicPr>
          <p:blipFill rotWithShape="1">
            <a:blip r:embed="rId3" cstate="print"/>
            <a:srcRect l="4355" t="8749" r="4191" b="38755"/>
            <a:stretch/>
          </p:blipFill>
          <p:spPr bwMode="auto">
            <a:xfrm>
              <a:off x="4635022" y="4038620"/>
              <a:ext cx="1944216" cy="333294"/>
            </a:xfrm>
            <a:prstGeom prst="rect">
              <a:avLst/>
            </a:prstGeom>
            <a:noFill/>
            <a:ln w="9525">
              <a:noFill/>
              <a:miter lim="800000"/>
              <a:headEnd/>
              <a:tailEnd/>
            </a:ln>
          </p:spPr>
        </p:pic>
      </p:grpSp>
      <p:sp>
        <p:nvSpPr>
          <p:cNvPr id="7" name="Rogner un rectangle à un seul coin 6"/>
          <p:cNvSpPr/>
          <p:nvPr/>
        </p:nvSpPr>
        <p:spPr>
          <a:xfrm>
            <a:off x="1547664" y="3892504"/>
            <a:ext cx="7416824" cy="2632841"/>
          </a:xfrm>
          <a:prstGeom prst="snip1Rect">
            <a:avLst>
              <a:gd name="adj" fmla="val 4689"/>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33463" indent="-7938"/>
            <a:r>
              <a:rPr lang="fr-F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rPr>
              <a:t>           DIESEL</a:t>
            </a:r>
          </a:p>
          <a:p>
            <a:pPr marL="1033463" indent="-7938"/>
            <a:endParaRPr lang="fr-FR" dirty="0">
              <a:solidFill>
                <a:prstClr val="white"/>
              </a:solidFill>
            </a:endParaRPr>
          </a:p>
        </p:txBody>
      </p:sp>
      <p:sp>
        <p:nvSpPr>
          <p:cNvPr id="19" name="Rectangle 18"/>
          <p:cNvSpPr/>
          <p:nvPr/>
        </p:nvSpPr>
        <p:spPr>
          <a:xfrm>
            <a:off x="6534652" y="1691516"/>
            <a:ext cx="2069797" cy="369332"/>
          </a:xfrm>
          <a:prstGeom prst="rect">
            <a:avLst/>
          </a:prstGeom>
        </p:spPr>
        <p:txBody>
          <a:bodyPr wrap="none">
            <a:spAutoFit/>
          </a:bodyPr>
          <a:lstStyle/>
          <a:p>
            <a:pPr marL="1041400"/>
            <a:r>
              <a:rPr lang="fr-F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rPr>
              <a:t>DIESEL</a:t>
            </a:r>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graphicFrame>
        <p:nvGraphicFramePr>
          <p:cNvPr id="20" name="Tableau 19"/>
          <p:cNvGraphicFramePr>
            <a:graphicFrameLocks noGrp="1"/>
          </p:cNvGraphicFramePr>
          <p:nvPr>
            <p:extLst>
              <p:ext uri="{D42A27DB-BD31-4B8C-83A1-F6EECF244321}">
                <p14:modId xmlns="" xmlns:p14="http://schemas.microsoft.com/office/powerpoint/2010/main" val="1778854409"/>
              </p:ext>
            </p:extLst>
          </p:nvPr>
        </p:nvGraphicFramePr>
        <p:xfrm>
          <a:off x="1657352" y="2204865"/>
          <a:ext cx="7210450" cy="1413820"/>
        </p:xfrm>
        <a:graphic>
          <a:graphicData uri="http://schemas.openxmlformats.org/drawingml/2006/table">
            <a:tbl>
              <a:tblPr firstRow="1" bandRow="1">
                <a:tableStyleId>{5C22544A-7EE6-4342-B048-85BDC9FD1C3A}</a:tableStyleId>
              </a:tblPr>
              <a:tblGrid>
                <a:gridCol w="1442090"/>
                <a:gridCol w="1442090"/>
                <a:gridCol w="1442090"/>
                <a:gridCol w="1442090"/>
                <a:gridCol w="1442090"/>
              </a:tblGrid>
              <a:tr h="521490">
                <a:tc>
                  <a:txBody>
                    <a:bodyPr/>
                    <a:lstStyle/>
                    <a:p>
                      <a:pPr algn="ctr"/>
                      <a:r>
                        <a:rPr lang="fr-FR" sz="1400" b="1" dirty="0" err="1" smtClean="0">
                          <a:latin typeface="Futura Md BT" pitchFamily="34" charset="0"/>
                          <a:cs typeface="Arial" pitchFamily="34" charset="0"/>
                        </a:rPr>
                        <a:t>Ch</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g CO² / km</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L / 100 km </a:t>
                      </a:r>
                      <a:endParaRPr lang="fr-FR" sz="1400" b="1" dirty="0">
                        <a:solidFill>
                          <a:schemeClr val="bg1"/>
                        </a:solidFill>
                        <a:latin typeface="Futura Md BT" pitchFamily="34" charset="0"/>
                        <a:cs typeface="Arial" pitchFamily="34" charset="0"/>
                      </a:endParaRPr>
                    </a:p>
                  </a:txBody>
                  <a:tcPr anchor="ct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Bonus /Malus</a:t>
                      </a:r>
                    </a:p>
                  </a:txBody>
                  <a:tcP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TVS</a:t>
                      </a:r>
                      <a:endParaRPr lang="fr-FR" sz="1400" b="1" kern="1200" dirty="0">
                        <a:solidFill>
                          <a:schemeClr val="lt1"/>
                        </a:solidFill>
                        <a:latin typeface="Futura Md BT" pitchFamily="34" charset="0"/>
                        <a:ea typeface="+mn-ea"/>
                        <a:cs typeface="Arial" pitchFamily="34" charset="0"/>
                      </a:endParaRPr>
                    </a:p>
                  </a:txBody>
                  <a:tcPr/>
                </a:tc>
              </a:tr>
              <a:tr h="370840">
                <a:tc>
                  <a:txBody>
                    <a:bodyPr/>
                    <a:lstStyle/>
                    <a:p>
                      <a:pPr algn="ctr"/>
                      <a:r>
                        <a:rPr lang="fr-FR" sz="1400" dirty="0" smtClean="0">
                          <a:latin typeface="Futura Md BT" pitchFamily="34" charset="0"/>
                          <a:cs typeface="Arial" pitchFamily="34" charset="0"/>
                        </a:rPr>
                        <a:t>105</a:t>
                      </a:r>
                      <a:endParaRPr lang="fr-FR" sz="1400" dirty="0">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109</a:t>
                      </a:r>
                      <a:endParaRPr lang="fr-FR" sz="1400" b="1"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4,2</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tx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436</a:t>
                      </a:r>
                    </a:p>
                  </a:txBody>
                  <a:tcPr/>
                </a:tc>
              </a:tr>
              <a:tr h="5214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smtClean="0">
                          <a:latin typeface="Futura Md BT" pitchFamily="34" charset="0"/>
                          <a:cs typeface="Arial" pitchFamily="34" charset="0"/>
                        </a:rPr>
                        <a:t>105 </a:t>
                      </a:r>
                      <a:r>
                        <a:rPr lang="fr-FR" sz="1200" dirty="0" smtClean="0">
                          <a:latin typeface="Futura Md BT" pitchFamily="34" charset="0"/>
                          <a:cs typeface="Arial" pitchFamily="34" charset="0"/>
                        </a:rPr>
                        <a:t>(</a:t>
                      </a:r>
                      <a:r>
                        <a:rPr lang="fr-FR" sz="1200" b="0" dirty="0" smtClean="0">
                          <a:latin typeface="Futura Md BT" pitchFamily="34" charset="0"/>
                          <a:cs typeface="Arial" pitchFamily="34" charset="0"/>
                        </a:rPr>
                        <a:t>DSG7)</a:t>
                      </a:r>
                      <a:endParaRPr lang="fr-FR" sz="1200" dirty="0" smtClean="0">
                        <a:latin typeface="Futura Md BT" pitchFamily="34" charset="0"/>
                        <a:cs typeface="Arial" pitchFamily="34" charset="0"/>
                      </a:endParaRPr>
                    </a:p>
                  </a:txBody>
                  <a:tcPr anchor="ctr"/>
                </a:tc>
                <a:tc>
                  <a:txBody>
                    <a:bodyPr/>
                    <a:lstStyle/>
                    <a:p>
                      <a:pPr algn="ctr"/>
                      <a:r>
                        <a:rPr lang="fr-FR" sz="1400" b="0" dirty="0" smtClean="0">
                          <a:latin typeface="Futura Md BT" pitchFamily="34" charset="0"/>
                          <a:cs typeface="Arial" pitchFamily="34" charset="0"/>
                        </a:rPr>
                        <a:t>113</a:t>
                      </a:r>
                      <a:endParaRPr lang="fr-FR" sz="1400" b="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4,3</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tx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452</a:t>
                      </a:r>
                    </a:p>
                  </a:txBody>
                  <a:tcPr/>
                </a:tc>
              </a:tr>
            </a:tbl>
          </a:graphicData>
        </a:graphic>
      </p:graphicFrame>
      <p:graphicFrame>
        <p:nvGraphicFramePr>
          <p:cNvPr id="21" name="Tableau 20"/>
          <p:cNvGraphicFramePr>
            <a:graphicFrameLocks noGrp="1"/>
          </p:cNvGraphicFramePr>
          <p:nvPr>
            <p:extLst>
              <p:ext uri="{D42A27DB-BD31-4B8C-83A1-F6EECF244321}">
                <p14:modId xmlns="" xmlns:p14="http://schemas.microsoft.com/office/powerpoint/2010/main" val="1635970529"/>
              </p:ext>
            </p:extLst>
          </p:nvPr>
        </p:nvGraphicFramePr>
        <p:xfrm>
          <a:off x="2483767" y="4414532"/>
          <a:ext cx="6384035" cy="2311427"/>
        </p:xfrm>
        <a:graphic>
          <a:graphicData uri="http://schemas.openxmlformats.org/drawingml/2006/table">
            <a:tbl>
              <a:tblPr firstRow="1" bandRow="1">
                <a:tableStyleId>{5C22544A-7EE6-4342-B048-85BDC9FD1C3A}</a:tableStyleId>
              </a:tblPr>
              <a:tblGrid>
                <a:gridCol w="1276807"/>
                <a:gridCol w="1276807"/>
                <a:gridCol w="1276807"/>
                <a:gridCol w="1276807"/>
                <a:gridCol w="1276807"/>
              </a:tblGrid>
              <a:tr h="521490">
                <a:tc>
                  <a:txBody>
                    <a:bodyPr/>
                    <a:lstStyle/>
                    <a:p>
                      <a:pPr algn="ctr"/>
                      <a:r>
                        <a:rPr lang="fr-FR" sz="1400" b="1" dirty="0" err="1" smtClean="0">
                          <a:latin typeface="Futura Md BT" pitchFamily="34" charset="0"/>
                          <a:cs typeface="Arial" pitchFamily="34" charset="0"/>
                        </a:rPr>
                        <a:t>Ch</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CO² / km</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L / 100 km </a:t>
                      </a:r>
                      <a:endParaRPr lang="fr-FR" sz="1400" b="1" dirty="0">
                        <a:solidFill>
                          <a:schemeClr val="bg1"/>
                        </a:solidFill>
                        <a:latin typeface="Futura Md BT" pitchFamily="34" charset="0"/>
                        <a:cs typeface="Arial" pitchFamily="34" charset="0"/>
                      </a:endParaRPr>
                    </a:p>
                  </a:txBody>
                  <a:tcPr anchor="ct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Bonus /Malus</a:t>
                      </a:r>
                    </a:p>
                  </a:txBody>
                  <a:tcP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TVS</a:t>
                      </a:r>
                      <a:endParaRPr lang="fr-FR" sz="1400" b="1" kern="1200" dirty="0">
                        <a:solidFill>
                          <a:schemeClr val="lt1"/>
                        </a:solidFill>
                        <a:latin typeface="Futura Md BT" pitchFamily="34" charset="0"/>
                        <a:ea typeface="+mn-ea"/>
                        <a:cs typeface="Arial" pitchFamily="34" charset="0"/>
                      </a:endParaRPr>
                    </a:p>
                  </a:txBody>
                  <a:tcPr/>
                </a:tc>
              </a:tr>
              <a:tr h="344157">
                <a:tc>
                  <a:txBody>
                    <a:bodyPr/>
                    <a:lstStyle/>
                    <a:p>
                      <a:pPr marL="0" algn="ctr" rtl="0" eaLnBrk="1" latinLnBrk="0" hangingPunct="1"/>
                      <a:r>
                        <a:rPr kumimoji="0" lang="fr-FR" sz="1600" kern="1200" dirty="0" smtClean="0">
                          <a:solidFill>
                            <a:schemeClr val="tx1"/>
                          </a:solidFill>
                          <a:latin typeface="Arial" pitchFamily="34" charset="0"/>
                          <a:ea typeface="+mn-ea"/>
                          <a:cs typeface="Arial" pitchFamily="34" charset="0"/>
                        </a:rPr>
                        <a:t>105</a:t>
                      </a:r>
                      <a:endParaRPr kumimoji="0" lang="fr-FR" sz="1600" kern="1200" dirty="0">
                        <a:solidFill>
                          <a:schemeClr val="tx1"/>
                        </a:solidFill>
                        <a:latin typeface="Arial" pitchFamily="34" charset="0"/>
                        <a:ea typeface="+mn-ea"/>
                        <a:cs typeface="Arial" pitchFamily="34" charset="0"/>
                      </a:endParaRPr>
                    </a:p>
                  </a:txBody>
                  <a:tcPr anchor="ctr"/>
                </a:tc>
                <a:tc>
                  <a:txBody>
                    <a:bodyPr/>
                    <a:lstStyle/>
                    <a:p>
                      <a:pPr marL="0" algn="ctr" rtl="0" eaLnBrk="1" latinLnBrk="0" hangingPunct="1"/>
                      <a:r>
                        <a:rPr kumimoji="0" lang="fr-FR" sz="1600" b="1" kern="1200" dirty="0" smtClean="0">
                          <a:solidFill>
                            <a:schemeClr val="tx1"/>
                          </a:solidFill>
                          <a:latin typeface="Arial" pitchFamily="34" charset="0"/>
                          <a:ea typeface="+mn-ea"/>
                          <a:cs typeface="Arial" pitchFamily="34" charset="0"/>
                        </a:rPr>
                        <a:t>119</a:t>
                      </a:r>
                      <a:endParaRPr kumimoji="0" lang="fr-FR" sz="1600" b="1" kern="1200" dirty="0">
                        <a:solidFill>
                          <a:schemeClr val="tx1"/>
                        </a:solidFill>
                        <a:latin typeface="Arial" pitchFamily="34" charset="0"/>
                        <a:ea typeface="+mn-ea"/>
                        <a:cs typeface="Arial" pitchFamily="34" charset="0"/>
                      </a:endParaRPr>
                    </a:p>
                  </a:txBody>
                  <a:tcPr anchor="ctr"/>
                </a:tc>
                <a:tc>
                  <a:txBody>
                    <a:bodyPr/>
                    <a:lstStyle/>
                    <a:p>
                      <a:pPr marL="0" algn="ctr" rtl="0" eaLnBrk="1" latinLnBrk="0" hangingPunct="1"/>
                      <a:r>
                        <a:rPr kumimoji="0" lang="fr-FR" sz="1600" kern="1200" dirty="0" smtClean="0">
                          <a:solidFill>
                            <a:schemeClr val="tx1"/>
                          </a:solidFill>
                          <a:latin typeface="Arial" pitchFamily="34" charset="0"/>
                          <a:ea typeface="+mn-ea"/>
                          <a:cs typeface="Arial" pitchFamily="34" charset="0"/>
                        </a:rPr>
                        <a:t>4,5</a:t>
                      </a:r>
                      <a:endParaRPr kumimoji="0" lang="fr-FR" sz="1600" kern="1200" dirty="0">
                        <a:solidFill>
                          <a:schemeClr val="tx1"/>
                        </a:solidFill>
                        <a:latin typeface="Arial" pitchFamily="34" charset="0"/>
                        <a:ea typeface="+mn-ea"/>
                        <a:cs typeface="Arial" pitchFamily="34" charset="0"/>
                      </a:endParaRPr>
                    </a:p>
                  </a:txBody>
                  <a:tcPr anchor="ctr"/>
                </a:tc>
                <a:tc>
                  <a:txBody>
                    <a:bodyPr/>
                    <a:lstStyle/>
                    <a:p>
                      <a:pPr marL="0" algn="ctr" defTabSz="914400" rtl="0" eaLnBrk="1" latinLnBrk="0" hangingPunct="1"/>
                      <a:r>
                        <a:rPr lang="fr-FR" sz="1600" kern="1200" dirty="0" smtClean="0">
                          <a:solidFill>
                            <a:schemeClr val="dk1"/>
                          </a:solidFill>
                          <a:latin typeface="Arial" pitchFamily="34" charset="0"/>
                          <a:ea typeface="+mn-ea"/>
                          <a:cs typeface="Arial" pitchFamily="34" charset="0"/>
                        </a:rPr>
                        <a:t>0</a:t>
                      </a:r>
                    </a:p>
                  </a:txBody>
                  <a:tcPr/>
                </a:tc>
                <a:tc>
                  <a:txBody>
                    <a:bodyPr/>
                    <a:lstStyle/>
                    <a:p>
                      <a:pPr marL="0" algn="ctr" defTabSz="914400" rtl="0" eaLnBrk="1" latinLnBrk="0" hangingPunct="1"/>
                      <a:r>
                        <a:rPr lang="fr-FR" sz="1600" kern="1200" dirty="0" smtClean="0">
                          <a:solidFill>
                            <a:schemeClr val="dk1"/>
                          </a:solidFill>
                          <a:latin typeface="Arial" pitchFamily="34" charset="0"/>
                          <a:ea typeface="+mn-ea"/>
                          <a:cs typeface="Arial" pitchFamily="34" charset="0"/>
                        </a:rPr>
                        <a:t>476</a:t>
                      </a:r>
                    </a:p>
                  </a:txBody>
                  <a:tcPr/>
                </a:tc>
              </a:tr>
              <a:tr h="5801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smtClean="0">
                          <a:latin typeface="Arial" pitchFamily="34" charset="0"/>
                          <a:cs typeface="Arial" pitchFamily="34" charset="0"/>
                        </a:rPr>
                        <a:t>105 </a:t>
                      </a:r>
                      <a:r>
                        <a:rPr lang="fr-FR" sz="1200" b="0" kern="1200" dirty="0" smtClean="0">
                          <a:solidFill>
                            <a:schemeClr val="dk1"/>
                          </a:solidFill>
                          <a:latin typeface="Futura Md BT" pitchFamily="34" charset="0"/>
                          <a:ea typeface="+mn-ea"/>
                          <a:cs typeface="Arial" pitchFamily="34" charset="0"/>
                        </a:rPr>
                        <a:t>(DSG7)</a:t>
                      </a:r>
                    </a:p>
                  </a:txBody>
                  <a:tcPr anchor="ctr"/>
                </a:tc>
                <a:tc>
                  <a:txBody>
                    <a:bodyPr/>
                    <a:lstStyle/>
                    <a:p>
                      <a:pPr algn="ctr"/>
                      <a:r>
                        <a:rPr lang="fr-FR" sz="1600" dirty="0" smtClean="0">
                          <a:latin typeface="Arial" pitchFamily="34" charset="0"/>
                          <a:cs typeface="Arial" pitchFamily="34" charset="0"/>
                        </a:rPr>
                        <a:t>123</a:t>
                      </a:r>
                      <a:endParaRPr lang="fr-FR" sz="1600" dirty="0">
                        <a:latin typeface="Arial" pitchFamily="34" charset="0"/>
                        <a:cs typeface="Arial" pitchFamily="34" charset="0"/>
                      </a:endParaRPr>
                    </a:p>
                  </a:txBody>
                  <a:tcPr anchor="ctr"/>
                </a:tc>
                <a:tc>
                  <a:txBody>
                    <a:bodyPr/>
                    <a:lstStyle/>
                    <a:p>
                      <a:pPr algn="ctr"/>
                      <a:r>
                        <a:rPr lang="fr-FR" sz="1600" dirty="0" smtClean="0">
                          <a:latin typeface="Arial" pitchFamily="34" charset="0"/>
                          <a:cs typeface="Arial" pitchFamily="34" charset="0"/>
                        </a:rPr>
                        <a:t>4,7</a:t>
                      </a:r>
                      <a:endParaRPr lang="fr-FR" sz="1600" dirty="0">
                        <a:latin typeface="Arial" pitchFamily="34" charset="0"/>
                        <a:cs typeface="Arial" pitchFamily="34" charset="0"/>
                      </a:endParaRPr>
                    </a:p>
                  </a:txBody>
                  <a:tcPr anchor="ctr"/>
                </a:tc>
                <a:tc>
                  <a:txBody>
                    <a:bodyPr/>
                    <a:lstStyle/>
                    <a:p>
                      <a:pPr marL="0" algn="ctr" defTabSz="914400" rtl="0" eaLnBrk="1" latinLnBrk="0" hangingPunct="1"/>
                      <a:r>
                        <a:rPr lang="fr-FR" sz="1600" kern="1200" dirty="0" smtClean="0">
                          <a:solidFill>
                            <a:schemeClr val="dk1"/>
                          </a:solidFill>
                          <a:latin typeface="Arial" pitchFamily="34" charset="0"/>
                          <a:ea typeface="+mn-ea"/>
                          <a:cs typeface="Arial" pitchFamily="34" charset="0"/>
                        </a:rPr>
                        <a:t>0</a:t>
                      </a:r>
                    </a:p>
                  </a:txBody>
                  <a:tcPr/>
                </a:tc>
                <a:tc>
                  <a:txBody>
                    <a:bodyPr/>
                    <a:lstStyle/>
                    <a:p>
                      <a:pPr marL="0" algn="ctr" defTabSz="914400" rtl="0" eaLnBrk="1" latinLnBrk="0" hangingPunct="1"/>
                      <a:r>
                        <a:rPr lang="fr-FR" sz="1600" kern="1200" dirty="0" smtClean="0">
                          <a:solidFill>
                            <a:schemeClr val="dk1"/>
                          </a:solidFill>
                          <a:latin typeface="Arial" pitchFamily="34" charset="0"/>
                          <a:ea typeface="+mn-ea"/>
                          <a:cs typeface="Arial" pitchFamily="34" charset="0"/>
                        </a:rPr>
                        <a:t>676,50</a:t>
                      </a:r>
                    </a:p>
                  </a:txBody>
                  <a:tcPr/>
                </a:tc>
              </a:tr>
              <a:tr h="344157">
                <a:tc>
                  <a:txBody>
                    <a:bodyPr/>
                    <a:lstStyle/>
                    <a:p>
                      <a:pPr algn="ctr"/>
                      <a:r>
                        <a:rPr lang="fr-FR" sz="1600" dirty="0" smtClean="0">
                          <a:latin typeface="Arial" pitchFamily="34" charset="0"/>
                          <a:cs typeface="Arial" pitchFamily="34" charset="0"/>
                        </a:rPr>
                        <a:t>140</a:t>
                      </a:r>
                      <a:endParaRPr lang="fr-FR" sz="1600" dirty="0">
                        <a:latin typeface="Arial" pitchFamily="34" charset="0"/>
                        <a:cs typeface="Arial" pitchFamily="34" charset="0"/>
                      </a:endParaRPr>
                    </a:p>
                  </a:txBody>
                  <a:tcPr anchor="ctr"/>
                </a:tc>
                <a:tc>
                  <a:txBody>
                    <a:bodyPr/>
                    <a:lstStyle/>
                    <a:p>
                      <a:pPr algn="ctr"/>
                      <a:r>
                        <a:rPr lang="fr-FR" sz="1600" dirty="0" smtClean="0">
                          <a:latin typeface="Arial" pitchFamily="34" charset="0"/>
                          <a:cs typeface="Arial" pitchFamily="34" charset="0"/>
                        </a:rPr>
                        <a:t>126</a:t>
                      </a:r>
                      <a:endParaRPr lang="fr-FR" sz="1600" dirty="0">
                        <a:latin typeface="Arial" pitchFamily="34" charset="0"/>
                        <a:cs typeface="Arial" pitchFamily="34" charset="0"/>
                      </a:endParaRPr>
                    </a:p>
                  </a:txBody>
                  <a:tcPr anchor="ctr"/>
                </a:tc>
                <a:tc>
                  <a:txBody>
                    <a:bodyPr/>
                    <a:lstStyle/>
                    <a:p>
                      <a:pPr algn="ctr"/>
                      <a:r>
                        <a:rPr lang="fr-FR" sz="1600" dirty="0" smtClean="0">
                          <a:latin typeface="Arial" pitchFamily="34" charset="0"/>
                          <a:cs typeface="Arial" pitchFamily="34" charset="0"/>
                        </a:rPr>
                        <a:t>4,8</a:t>
                      </a:r>
                      <a:endParaRPr lang="fr-FR" sz="1600" dirty="0">
                        <a:latin typeface="Arial" pitchFamily="34" charset="0"/>
                        <a:cs typeface="Arial" pitchFamily="34" charset="0"/>
                      </a:endParaRPr>
                    </a:p>
                  </a:txBody>
                  <a:tcPr anchor="ctr"/>
                </a:tc>
                <a:tc>
                  <a:txBody>
                    <a:bodyPr/>
                    <a:lstStyle/>
                    <a:p>
                      <a:pPr marL="0" algn="ctr" defTabSz="914400" rtl="0" eaLnBrk="1" latinLnBrk="0" hangingPunct="1"/>
                      <a:r>
                        <a:rPr lang="fr-FR" sz="1600" kern="1200" dirty="0" smtClean="0">
                          <a:solidFill>
                            <a:schemeClr val="dk1"/>
                          </a:solidFill>
                          <a:latin typeface="Arial" pitchFamily="34" charset="0"/>
                          <a:ea typeface="+mn-ea"/>
                          <a:cs typeface="Arial" pitchFamily="34" charset="0"/>
                        </a:rPr>
                        <a:t>0</a:t>
                      </a:r>
                    </a:p>
                  </a:txBody>
                  <a:tcPr/>
                </a:tc>
                <a:tc>
                  <a:txBody>
                    <a:bodyPr/>
                    <a:lstStyle/>
                    <a:p>
                      <a:pPr marL="0" algn="ctr" defTabSz="914400" rtl="0" eaLnBrk="1" latinLnBrk="0" hangingPunct="1"/>
                      <a:r>
                        <a:rPr lang="fr-FR" sz="1600" kern="1200" dirty="0" smtClean="0">
                          <a:solidFill>
                            <a:schemeClr val="dk1"/>
                          </a:solidFill>
                          <a:latin typeface="Arial" pitchFamily="34" charset="0"/>
                          <a:ea typeface="+mn-ea"/>
                          <a:cs typeface="Arial" pitchFamily="34" charset="0"/>
                        </a:rPr>
                        <a:t>693</a:t>
                      </a:r>
                    </a:p>
                  </a:txBody>
                  <a:tcPr/>
                </a:tc>
              </a:tr>
              <a:tr h="5214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smtClean="0">
                          <a:latin typeface="Arial" pitchFamily="34" charset="0"/>
                          <a:cs typeface="Arial" pitchFamily="34" charset="0"/>
                        </a:rPr>
                        <a:t>140 </a:t>
                      </a:r>
                      <a:r>
                        <a:rPr lang="fr-FR" sz="1200" b="0" kern="1200" dirty="0" smtClean="0">
                          <a:solidFill>
                            <a:schemeClr val="dk1"/>
                          </a:solidFill>
                          <a:latin typeface="Futura Md BT" pitchFamily="34" charset="0"/>
                          <a:ea typeface="+mn-ea"/>
                          <a:cs typeface="Arial" pitchFamily="34" charset="0"/>
                        </a:rPr>
                        <a:t>(DSG6)</a:t>
                      </a:r>
                    </a:p>
                  </a:txBody>
                  <a:tcPr anchor="ctr"/>
                </a:tc>
                <a:tc>
                  <a:txBody>
                    <a:bodyPr/>
                    <a:lstStyle/>
                    <a:p>
                      <a:pPr algn="ctr"/>
                      <a:r>
                        <a:rPr lang="fr-FR" sz="1600" dirty="0" smtClean="0">
                          <a:latin typeface="Arial" pitchFamily="34" charset="0"/>
                          <a:cs typeface="Arial" pitchFamily="34" charset="0"/>
                        </a:rPr>
                        <a:t>138</a:t>
                      </a:r>
                      <a:endParaRPr lang="fr-FR" sz="1600" dirty="0">
                        <a:latin typeface="Arial" pitchFamily="34" charset="0"/>
                        <a:cs typeface="Arial" pitchFamily="34" charset="0"/>
                      </a:endParaRPr>
                    </a:p>
                  </a:txBody>
                  <a:tcPr anchor="ctr"/>
                </a:tc>
                <a:tc>
                  <a:txBody>
                    <a:bodyPr/>
                    <a:lstStyle/>
                    <a:p>
                      <a:pPr algn="ctr"/>
                      <a:r>
                        <a:rPr lang="fr-FR" sz="1600" dirty="0" smtClean="0">
                          <a:latin typeface="Arial" pitchFamily="34" charset="0"/>
                          <a:cs typeface="Arial" pitchFamily="34" charset="0"/>
                        </a:rPr>
                        <a:t>5,3</a:t>
                      </a:r>
                      <a:endParaRPr lang="fr-FR" sz="1600" dirty="0">
                        <a:latin typeface="Arial" pitchFamily="34" charset="0"/>
                        <a:cs typeface="Arial" pitchFamily="34" charset="0"/>
                      </a:endParaRPr>
                    </a:p>
                  </a:txBody>
                  <a:tcPr anchor="ctr"/>
                </a:tc>
                <a:tc>
                  <a:txBody>
                    <a:bodyPr/>
                    <a:lstStyle/>
                    <a:p>
                      <a:pPr marL="0" algn="ctr" defTabSz="914400" rtl="0" eaLnBrk="1" latinLnBrk="0" hangingPunct="1"/>
                      <a:r>
                        <a:rPr lang="fr-FR" sz="1600" kern="1200" dirty="0" smtClean="0">
                          <a:solidFill>
                            <a:schemeClr val="dk1"/>
                          </a:solidFill>
                          <a:latin typeface="Arial" pitchFamily="34" charset="0"/>
                          <a:ea typeface="+mn-ea"/>
                          <a:cs typeface="Arial" pitchFamily="34" charset="0"/>
                        </a:rPr>
                        <a:t>0</a:t>
                      </a:r>
                    </a:p>
                  </a:txBody>
                  <a:tcPr/>
                </a:tc>
                <a:tc>
                  <a:txBody>
                    <a:bodyPr/>
                    <a:lstStyle/>
                    <a:p>
                      <a:pPr marL="0" algn="ctr" defTabSz="914400" rtl="0" eaLnBrk="1" latinLnBrk="0" hangingPunct="1"/>
                      <a:r>
                        <a:rPr lang="fr-FR" sz="1600" kern="1200" dirty="0" smtClean="0">
                          <a:solidFill>
                            <a:schemeClr val="dk1"/>
                          </a:solidFill>
                          <a:latin typeface="Arial" pitchFamily="34" charset="0"/>
                          <a:ea typeface="+mn-ea"/>
                          <a:cs typeface="Arial" pitchFamily="34" charset="0"/>
                        </a:rPr>
                        <a:t>759</a:t>
                      </a:r>
                    </a:p>
                  </a:txBody>
                  <a:tcPr/>
                </a:tc>
              </a:tr>
            </a:tbl>
          </a:graphicData>
        </a:graphic>
      </p:graphicFrame>
      <p:pic>
        <p:nvPicPr>
          <p:cNvPr id="3" name="Imag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0063" y="3346410"/>
            <a:ext cx="2976695" cy="1862513"/>
          </a:xfrm>
          <a:prstGeom prst="rect">
            <a:avLst/>
          </a:prstGeom>
        </p:spPr>
      </p:pic>
      <p:pic>
        <p:nvPicPr>
          <p:cNvPr id="13" name="Picture 1"/>
          <p:cNvPicPr>
            <a:picLocks noChangeAspect="1" noChangeArrowheads="1"/>
          </p:cNvPicPr>
          <p:nvPr/>
        </p:nvPicPr>
        <p:blipFill>
          <a:blip r:embed="rId5" cstate="print"/>
          <a:srcRect/>
          <a:stretch>
            <a:fillRect/>
          </a:stretch>
        </p:blipFill>
        <p:spPr bwMode="auto">
          <a:xfrm>
            <a:off x="4833188" y="144016"/>
            <a:ext cx="4310812" cy="1196752"/>
          </a:xfrm>
          <a:prstGeom prst="rect">
            <a:avLst/>
          </a:prstGeom>
          <a:noFill/>
          <a:ln w="9525">
            <a:noFill/>
            <a:miter lim="800000"/>
            <a:headEnd/>
            <a:tailEnd/>
          </a:ln>
        </p:spPr>
      </p:pic>
    </p:spTree>
    <p:extLst>
      <p:ext uri="{BB962C8B-B14F-4D97-AF65-F5344CB8AC3E}">
        <p14:creationId xmlns="" xmlns:p14="http://schemas.microsoft.com/office/powerpoint/2010/main" val="552383844"/>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 presetClass="entr" presetSubtype="1"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0-#ppt_h/2"/>
                                          </p:val>
                                        </p:tav>
                                        <p:tav tm="100000">
                                          <p:val>
                                            <p:strVal val="#ppt_y"/>
                                          </p:val>
                                        </p:tav>
                                      </p:tavLst>
                                    </p:anim>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2" presetClass="entr" presetSubtype="1"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route.png"/>
          <p:cNvPicPr>
            <a:picLocks noChangeAspect="1"/>
          </p:cNvPicPr>
          <p:nvPr/>
        </p:nvPicPr>
        <p:blipFill>
          <a:blip r:embed="rId2" cstate="print">
            <a:lum bright="70000" contrast="-70000"/>
          </a:blip>
          <a:stretch>
            <a:fillRect/>
          </a:stretch>
        </p:blipFill>
        <p:spPr>
          <a:xfrm>
            <a:off x="1" y="-165178"/>
            <a:ext cx="9144000" cy="7023179"/>
          </a:xfrm>
          <a:prstGeom prst="rect">
            <a:avLst/>
          </a:prstGeom>
        </p:spPr>
      </p:pic>
      <p:grpSp>
        <p:nvGrpSpPr>
          <p:cNvPr id="12" name="Groupe 11"/>
          <p:cNvGrpSpPr/>
          <p:nvPr/>
        </p:nvGrpSpPr>
        <p:grpSpPr>
          <a:xfrm>
            <a:off x="2118395" y="3286125"/>
            <a:ext cx="6368380" cy="2951187"/>
            <a:chOff x="2118395" y="3286125"/>
            <a:chExt cx="6368380" cy="2951187"/>
          </a:xfrm>
        </p:grpSpPr>
        <p:sp>
          <p:nvSpPr>
            <p:cNvPr id="7" name="Rogner un rectangle à un seul coin 6"/>
            <p:cNvSpPr/>
            <p:nvPr/>
          </p:nvSpPr>
          <p:spPr>
            <a:xfrm>
              <a:off x="2118395" y="3286125"/>
              <a:ext cx="6368380" cy="2951187"/>
            </a:xfrm>
            <a:prstGeom prst="snip1Rect">
              <a:avLst>
                <a:gd name="adj" fmla="val 4689"/>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41400"/>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sp>
          <p:nvSpPr>
            <p:cNvPr id="26" name="Rectangle 25"/>
            <p:cNvSpPr/>
            <p:nvPr/>
          </p:nvSpPr>
          <p:spPr>
            <a:xfrm>
              <a:off x="2123728" y="3289043"/>
              <a:ext cx="2652382" cy="369332"/>
            </a:xfrm>
            <a:prstGeom prst="rect">
              <a:avLst/>
            </a:prstGeom>
          </p:spPr>
          <p:txBody>
            <a:bodyPr wrap="square">
              <a:spAutoFit/>
            </a:bodyPr>
            <a:lstStyle/>
            <a:p>
              <a:pPr marL="1041400"/>
              <a:r>
                <a:rPr lang="fr-F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rPr>
                <a:t>DIESEL</a:t>
              </a:r>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grpSp>
      <p:sp>
        <p:nvSpPr>
          <p:cNvPr id="2" name="Titre 1"/>
          <p:cNvSpPr>
            <a:spLocks noGrp="1"/>
          </p:cNvSpPr>
          <p:nvPr>
            <p:ph type="title"/>
          </p:nvPr>
        </p:nvSpPr>
        <p:spPr>
          <a:xfrm>
            <a:off x="457200" y="810014"/>
            <a:ext cx="4186807" cy="440677"/>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a:solidFill>
                  <a:srgbClr val="006699"/>
                </a:solidFill>
                <a:latin typeface="Futura Md BT" pitchFamily="34" charset="0"/>
                <a:ea typeface="+mn-ea"/>
                <a:cs typeface="+mn-cs"/>
              </a:rPr>
              <a:t>Touran</a:t>
            </a:r>
          </a:p>
        </p:txBody>
      </p:sp>
      <p:grpSp>
        <p:nvGrpSpPr>
          <p:cNvPr id="11" name="Groupe 10"/>
          <p:cNvGrpSpPr/>
          <p:nvPr/>
        </p:nvGrpSpPr>
        <p:grpSpPr>
          <a:xfrm>
            <a:off x="2118395" y="1300387"/>
            <a:ext cx="6320755" cy="1887463"/>
            <a:chOff x="1835696" y="1546221"/>
            <a:chExt cx="6624736" cy="1887463"/>
          </a:xfrm>
        </p:grpSpPr>
        <p:grpSp>
          <p:nvGrpSpPr>
            <p:cNvPr id="3" name="Groupe 3"/>
            <p:cNvGrpSpPr/>
            <p:nvPr/>
          </p:nvGrpSpPr>
          <p:grpSpPr>
            <a:xfrm>
              <a:off x="1835696" y="1556792"/>
              <a:ext cx="6624736" cy="1876892"/>
              <a:chOff x="4503634" y="3909270"/>
              <a:chExt cx="4191689" cy="1782230"/>
            </a:xfrm>
          </p:grpSpPr>
          <p:sp>
            <p:nvSpPr>
              <p:cNvPr id="5" name="Rogner un rectangle à un seul coin 4"/>
              <p:cNvSpPr/>
              <p:nvPr/>
            </p:nvSpPr>
            <p:spPr>
              <a:xfrm>
                <a:off x="4503634" y="3909270"/>
                <a:ext cx="4191689" cy="1782230"/>
              </a:xfrm>
              <a:prstGeom prst="snip1Rect">
                <a:avLst>
                  <a:gd name="adj" fmla="val 4689"/>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6" name="Image 5" descr="BlueMotiontechnologies_Logo.jpg"/>
              <p:cNvPicPr>
                <a:picLocks noChangeAspect="1"/>
              </p:cNvPicPr>
              <p:nvPr/>
            </p:nvPicPr>
            <p:blipFill rotWithShape="1">
              <a:blip r:embed="rId3" cstate="print"/>
              <a:srcRect l="4355" t="8749" r="4191" b="38755"/>
              <a:stretch/>
            </p:blipFill>
            <p:spPr bwMode="auto">
              <a:xfrm>
                <a:off x="4635023" y="3966264"/>
                <a:ext cx="1161479" cy="199110"/>
              </a:xfrm>
              <a:prstGeom prst="rect">
                <a:avLst/>
              </a:prstGeom>
              <a:noFill/>
              <a:ln w="9525">
                <a:noFill/>
                <a:miter lim="800000"/>
                <a:headEnd/>
                <a:tailEnd/>
              </a:ln>
            </p:spPr>
          </p:pic>
        </p:grpSp>
        <p:sp>
          <p:nvSpPr>
            <p:cNvPr id="16" name="Rectangle 15"/>
            <p:cNvSpPr/>
            <p:nvPr/>
          </p:nvSpPr>
          <p:spPr>
            <a:xfrm>
              <a:off x="4844318" y="1546221"/>
              <a:ext cx="2169339" cy="369332"/>
            </a:xfrm>
            <a:prstGeom prst="rect">
              <a:avLst/>
            </a:prstGeom>
          </p:spPr>
          <p:txBody>
            <a:bodyPr wrap="none">
              <a:spAutoFit/>
            </a:bodyPr>
            <a:lstStyle/>
            <a:p>
              <a:pPr marL="1041400"/>
              <a:r>
                <a:rPr lang="fr-F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rPr>
                <a:t>DIESEL</a:t>
              </a:r>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grpSp>
      <p:graphicFrame>
        <p:nvGraphicFramePr>
          <p:cNvPr id="18" name="Tableau 17"/>
          <p:cNvGraphicFramePr>
            <a:graphicFrameLocks noGrp="1"/>
          </p:cNvGraphicFramePr>
          <p:nvPr>
            <p:extLst>
              <p:ext uri="{D42A27DB-BD31-4B8C-83A1-F6EECF244321}">
                <p14:modId xmlns="" xmlns:p14="http://schemas.microsoft.com/office/powerpoint/2010/main" val="1228164639"/>
              </p:ext>
            </p:extLst>
          </p:nvPr>
        </p:nvGraphicFramePr>
        <p:xfrm>
          <a:off x="2243361" y="3620379"/>
          <a:ext cx="6120680" cy="3091591"/>
        </p:xfrm>
        <a:graphic>
          <a:graphicData uri="http://schemas.openxmlformats.org/drawingml/2006/table">
            <a:tbl>
              <a:tblPr firstRow="1" bandRow="1">
                <a:tableStyleId>{5C22544A-7EE6-4342-B048-85BDC9FD1C3A}</a:tableStyleId>
              </a:tblPr>
              <a:tblGrid>
                <a:gridCol w="1224136"/>
                <a:gridCol w="1224136"/>
                <a:gridCol w="1224136"/>
                <a:gridCol w="1224136"/>
                <a:gridCol w="1224136"/>
              </a:tblGrid>
              <a:tr h="449937">
                <a:tc>
                  <a:txBody>
                    <a:bodyPr/>
                    <a:lstStyle/>
                    <a:p>
                      <a:pPr algn="ctr"/>
                      <a:r>
                        <a:rPr lang="fr-FR" sz="1200" b="1" dirty="0" err="1" smtClean="0">
                          <a:latin typeface="Futura Md BT" pitchFamily="34" charset="0"/>
                          <a:cs typeface="Arial" pitchFamily="34" charset="0"/>
                        </a:rPr>
                        <a:t>Ch</a:t>
                      </a:r>
                      <a:endParaRPr lang="fr-FR" sz="1200" b="1" dirty="0">
                        <a:solidFill>
                          <a:schemeClr val="bg1"/>
                        </a:solidFill>
                        <a:latin typeface="Futura Md BT" pitchFamily="34" charset="0"/>
                        <a:cs typeface="Arial" pitchFamily="34" charset="0"/>
                      </a:endParaRPr>
                    </a:p>
                  </a:txBody>
                  <a:tcPr marL="78531" marR="78531" marT="39265" marB="39265" anchor="ctr"/>
                </a:tc>
                <a:tc>
                  <a:txBody>
                    <a:bodyPr/>
                    <a:lstStyle/>
                    <a:p>
                      <a:pPr algn="ctr"/>
                      <a:r>
                        <a:rPr lang="fr-FR" sz="1200" b="1" dirty="0" smtClean="0">
                          <a:latin typeface="Futura Md BT" pitchFamily="34" charset="0"/>
                          <a:cs typeface="Arial" pitchFamily="34" charset="0"/>
                        </a:rPr>
                        <a:t>CO² / km</a:t>
                      </a:r>
                      <a:endParaRPr lang="fr-FR" sz="1200" b="1" dirty="0">
                        <a:solidFill>
                          <a:schemeClr val="bg1"/>
                        </a:solidFill>
                        <a:latin typeface="Futura Md BT" pitchFamily="34" charset="0"/>
                        <a:cs typeface="Arial" pitchFamily="34" charset="0"/>
                      </a:endParaRPr>
                    </a:p>
                  </a:txBody>
                  <a:tcPr marL="78531" marR="78531" marT="39265" marB="39265" anchor="ctr"/>
                </a:tc>
                <a:tc>
                  <a:txBody>
                    <a:bodyPr/>
                    <a:lstStyle/>
                    <a:p>
                      <a:pPr algn="ctr"/>
                      <a:r>
                        <a:rPr lang="fr-FR" sz="1200" b="1" dirty="0" smtClean="0">
                          <a:latin typeface="Futura Md BT" pitchFamily="34" charset="0"/>
                          <a:cs typeface="Arial" pitchFamily="34" charset="0"/>
                        </a:rPr>
                        <a:t>L / 100 km </a:t>
                      </a:r>
                      <a:endParaRPr lang="fr-FR" sz="1200" b="1" dirty="0">
                        <a:solidFill>
                          <a:schemeClr val="bg1"/>
                        </a:solidFill>
                        <a:latin typeface="Futura Md BT" pitchFamily="34" charset="0"/>
                        <a:cs typeface="Arial" pitchFamily="34" charset="0"/>
                      </a:endParaRPr>
                    </a:p>
                  </a:txBody>
                  <a:tcPr marL="78531" marR="78531" marT="39265" marB="39265" anchor="ctr"/>
                </a:tc>
                <a:tc>
                  <a:txBody>
                    <a:bodyPr/>
                    <a:lstStyle/>
                    <a:p>
                      <a:pPr marL="0" algn="ctr" defTabSz="914400" rtl="0" eaLnBrk="1" latinLnBrk="0" hangingPunct="1"/>
                      <a:r>
                        <a:rPr lang="fr-FR" sz="1200" b="1" kern="1200" dirty="0" smtClean="0">
                          <a:solidFill>
                            <a:schemeClr val="lt1"/>
                          </a:solidFill>
                          <a:latin typeface="Futura Md BT" pitchFamily="34" charset="0"/>
                          <a:ea typeface="+mn-ea"/>
                          <a:cs typeface="Arial" pitchFamily="34" charset="0"/>
                        </a:rPr>
                        <a:t>Bonus /Malus</a:t>
                      </a:r>
                    </a:p>
                  </a:txBody>
                  <a:tcPr marL="78531" marR="78531" marT="39265" marB="39265"/>
                </a:tc>
                <a:tc>
                  <a:txBody>
                    <a:bodyPr/>
                    <a:lstStyle/>
                    <a:p>
                      <a:pPr marL="0" algn="ctr" defTabSz="914400" rtl="0" eaLnBrk="1" latinLnBrk="0" hangingPunct="1"/>
                      <a:r>
                        <a:rPr lang="fr-FR" sz="1200" b="1" kern="1200" dirty="0" smtClean="0">
                          <a:solidFill>
                            <a:schemeClr val="lt1"/>
                          </a:solidFill>
                          <a:latin typeface="Futura Md BT" pitchFamily="34" charset="0"/>
                          <a:ea typeface="+mn-ea"/>
                          <a:cs typeface="Arial" pitchFamily="34" charset="0"/>
                        </a:rPr>
                        <a:t>TVS</a:t>
                      </a:r>
                      <a:endParaRPr lang="fr-FR" sz="1200" b="1" kern="1200" dirty="0">
                        <a:solidFill>
                          <a:schemeClr val="lt1"/>
                        </a:solidFill>
                        <a:latin typeface="Futura Md BT" pitchFamily="34" charset="0"/>
                        <a:ea typeface="+mn-ea"/>
                        <a:cs typeface="Arial" pitchFamily="34" charset="0"/>
                      </a:endParaRPr>
                    </a:p>
                  </a:txBody>
                  <a:tcPr marL="78531" marR="78531" marT="39265" marB="39265"/>
                </a:tc>
              </a:tr>
              <a:tr h="449937">
                <a:tc>
                  <a:txBody>
                    <a:bodyPr/>
                    <a:lstStyle/>
                    <a:p>
                      <a:pPr marL="0" algn="ctr" defTabSz="914400" rtl="0" eaLnBrk="1" latinLnBrk="0" hangingPunct="1"/>
                      <a:r>
                        <a:rPr lang="fr-FR" sz="1200" b="0" kern="1200" dirty="0" smtClean="0">
                          <a:solidFill>
                            <a:schemeClr val="dk1"/>
                          </a:solidFill>
                          <a:latin typeface="Futura Md BT" pitchFamily="34" charset="0"/>
                          <a:ea typeface="+mn-ea"/>
                          <a:cs typeface="Arial" pitchFamily="34" charset="0"/>
                        </a:rPr>
                        <a:t>105 </a:t>
                      </a:r>
                      <a:r>
                        <a:rPr lang="fr-FR" sz="1000" b="0" kern="1200" dirty="0" smtClean="0">
                          <a:solidFill>
                            <a:schemeClr val="dk1"/>
                          </a:solidFill>
                          <a:latin typeface="Futura Md BT" pitchFamily="34" charset="0"/>
                          <a:ea typeface="+mn-ea"/>
                          <a:cs typeface="Arial" pitchFamily="34" charset="0"/>
                        </a:rPr>
                        <a:t>(DSG7</a:t>
                      </a:r>
                      <a:r>
                        <a:rPr lang="fr-FR" sz="1200" b="0" kern="1200" dirty="0" smtClean="0">
                          <a:solidFill>
                            <a:schemeClr val="dk1"/>
                          </a:solidFill>
                          <a:latin typeface="Futura Md BT" pitchFamily="34" charset="0"/>
                          <a:ea typeface="+mn-ea"/>
                          <a:cs typeface="Arial" pitchFamily="34" charset="0"/>
                        </a:rPr>
                        <a:t>)</a:t>
                      </a:r>
                      <a:endParaRPr lang="fr-FR" sz="1200" b="0" kern="1200" dirty="0">
                        <a:solidFill>
                          <a:schemeClr val="dk1"/>
                        </a:solidFill>
                        <a:latin typeface="Futura Md BT" pitchFamily="34" charset="0"/>
                        <a:ea typeface="+mn-ea"/>
                        <a:cs typeface="Arial" pitchFamily="34" charset="0"/>
                      </a:endParaRPr>
                    </a:p>
                  </a:txBody>
                  <a:tcPr marL="78531" marR="78531" marT="39265" marB="39265" anchor="ctr"/>
                </a:tc>
                <a:tc>
                  <a:txBody>
                    <a:bodyPr/>
                    <a:lstStyle/>
                    <a:p>
                      <a:pPr algn="ctr"/>
                      <a:r>
                        <a:rPr lang="fr-FR" sz="1200" b="0" dirty="0" smtClean="0">
                          <a:latin typeface="Futura Md BT" pitchFamily="34" charset="0"/>
                          <a:cs typeface="Arial" pitchFamily="34" charset="0"/>
                        </a:rPr>
                        <a:t>132</a:t>
                      </a:r>
                      <a:endParaRPr lang="fr-FR" sz="1200" b="0" dirty="0">
                        <a:latin typeface="Futura Md BT" pitchFamily="34" charset="0"/>
                        <a:cs typeface="Arial" pitchFamily="34" charset="0"/>
                      </a:endParaRPr>
                    </a:p>
                  </a:txBody>
                  <a:tcPr marL="78531" marR="78531" marT="39265" marB="39265" anchor="ctr"/>
                </a:tc>
                <a:tc>
                  <a:txBody>
                    <a:bodyPr/>
                    <a:lstStyle/>
                    <a:p>
                      <a:pPr algn="ctr"/>
                      <a:r>
                        <a:rPr lang="fr-FR" sz="1200" dirty="0" smtClean="0">
                          <a:latin typeface="Futura Md BT" pitchFamily="34" charset="0"/>
                          <a:cs typeface="Arial" pitchFamily="34" charset="0"/>
                        </a:rPr>
                        <a:t>5,1</a:t>
                      </a:r>
                      <a:endParaRPr lang="fr-FR" sz="1200" dirty="0">
                        <a:latin typeface="Futura Md BT" pitchFamily="34" charset="0"/>
                        <a:cs typeface="Arial" pitchFamily="34" charset="0"/>
                      </a:endParaRPr>
                    </a:p>
                  </a:txBody>
                  <a:tcPr marL="78531" marR="78531" marT="39265" marB="39265" anchor="ctr"/>
                </a:tc>
                <a:tc>
                  <a:txBody>
                    <a:bodyPr/>
                    <a:lstStyle/>
                    <a:p>
                      <a:pPr marL="0" algn="ctr" defTabSz="914400" rtl="0" eaLnBrk="1" latinLnBrk="0" hangingPunct="1"/>
                      <a:r>
                        <a:rPr lang="fr-FR" sz="1200" b="0" kern="1200" dirty="0" smtClean="0">
                          <a:solidFill>
                            <a:schemeClr val="dk1"/>
                          </a:solidFill>
                          <a:latin typeface="Futura Md BT" pitchFamily="34" charset="0"/>
                          <a:ea typeface="+mn-ea"/>
                          <a:cs typeface="Arial" pitchFamily="34" charset="0"/>
                        </a:rPr>
                        <a:t>0</a:t>
                      </a:r>
                    </a:p>
                  </a:txBody>
                  <a:tcPr marL="78531" marR="78531" marT="39265" marB="39265"/>
                </a:tc>
                <a:tc>
                  <a:txBody>
                    <a:bodyPr/>
                    <a:lstStyle/>
                    <a:p>
                      <a:pPr marL="0" algn="ctr" defTabSz="914400" rtl="0" eaLnBrk="1" latinLnBrk="0" hangingPunct="1"/>
                      <a:r>
                        <a:rPr lang="fr-FR" sz="1200" b="0" kern="1200" dirty="0" smtClean="0">
                          <a:solidFill>
                            <a:schemeClr val="dk1"/>
                          </a:solidFill>
                          <a:latin typeface="Futura Md BT" pitchFamily="34" charset="0"/>
                          <a:ea typeface="+mn-ea"/>
                          <a:cs typeface="Arial" pitchFamily="34" charset="0"/>
                        </a:rPr>
                        <a:t>726</a:t>
                      </a:r>
                    </a:p>
                  </a:txBody>
                  <a:tcPr marL="78531" marR="78531" marT="39265" marB="39265"/>
                </a:tc>
              </a:tr>
              <a:tr h="264233">
                <a:tc>
                  <a:txBody>
                    <a:bodyPr/>
                    <a:lstStyle/>
                    <a:p>
                      <a:pPr algn="ctr"/>
                      <a:r>
                        <a:rPr lang="fr-FR" sz="1200" dirty="0" smtClean="0">
                          <a:latin typeface="Futura Md BT" pitchFamily="34" charset="0"/>
                          <a:cs typeface="Arial" pitchFamily="34" charset="0"/>
                        </a:rPr>
                        <a:t>90</a:t>
                      </a:r>
                      <a:endParaRPr lang="fr-FR" sz="1200" dirty="0">
                        <a:latin typeface="Futura Md BT" pitchFamily="34" charset="0"/>
                        <a:cs typeface="Arial" pitchFamily="34" charset="0"/>
                      </a:endParaRPr>
                    </a:p>
                  </a:txBody>
                  <a:tcPr marL="78531" marR="78531" marT="39265" marB="39265" anchor="ctr"/>
                </a:tc>
                <a:tc>
                  <a:txBody>
                    <a:bodyPr/>
                    <a:lstStyle/>
                    <a:p>
                      <a:pPr algn="ctr"/>
                      <a:r>
                        <a:rPr lang="fr-FR" sz="1200" b="0" dirty="0" smtClean="0">
                          <a:latin typeface="Futura Md BT" pitchFamily="34" charset="0"/>
                          <a:cs typeface="Arial" pitchFamily="34" charset="0"/>
                        </a:rPr>
                        <a:t>134</a:t>
                      </a:r>
                      <a:endParaRPr lang="fr-FR" sz="1200" b="0" dirty="0">
                        <a:latin typeface="Futura Md BT" pitchFamily="34" charset="0"/>
                        <a:cs typeface="Arial" pitchFamily="34" charset="0"/>
                      </a:endParaRPr>
                    </a:p>
                  </a:txBody>
                  <a:tcPr marL="78531" marR="78531" marT="39265" marB="39265" anchor="ctr"/>
                </a:tc>
                <a:tc>
                  <a:txBody>
                    <a:bodyPr/>
                    <a:lstStyle/>
                    <a:p>
                      <a:pPr algn="ctr"/>
                      <a:r>
                        <a:rPr lang="fr-FR" sz="1200" dirty="0" smtClean="0">
                          <a:latin typeface="Futura Md BT" pitchFamily="34" charset="0"/>
                          <a:cs typeface="Arial" pitchFamily="34" charset="0"/>
                        </a:rPr>
                        <a:t>5,1</a:t>
                      </a:r>
                      <a:endParaRPr lang="fr-FR" sz="1200" dirty="0">
                        <a:latin typeface="Futura Md BT" pitchFamily="34" charset="0"/>
                        <a:cs typeface="Arial" pitchFamily="34" charset="0"/>
                      </a:endParaRPr>
                    </a:p>
                  </a:txBody>
                  <a:tcPr marL="78531" marR="78531" marT="39265" marB="39265" anchor="ctr"/>
                </a:tc>
                <a:tc>
                  <a:txBody>
                    <a:bodyPr/>
                    <a:lstStyle/>
                    <a:p>
                      <a:pPr marL="0" algn="ctr" defTabSz="914400" rtl="0" eaLnBrk="1" latinLnBrk="0" hangingPunct="1"/>
                      <a:r>
                        <a:rPr lang="fr-FR" sz="1200" kern="1200" dirty="0" smtClean="0">
                          <a:solidFill>
                            <a:schemeClr val="dk1"/>
                          </a:solidFill>
                          <a:latin typeface="Futura Md BT" pitchFamily="34" charset="0"/>
                          <a:ea typeface="+mn-ea"/>
                          <a:cs typeface="Arial" pitchFamily="34" charset="0"/>
                        </a:rPr>
                        <a:t>0</a:t>
                      </a:r>
                    </a:p>
                  </a:txBody>
                  <a:tcPr marL="78531" marR="78531" marT="39265" marB="39265"/>
                </a:tc>
                <a:tc>
                  <a:txBody>
                    <a:bodyPr/>
                    <a:lstStyle/>
                    <a:p>
                      <a:pPr marL="0" algn="ctr" defTabSz="914400" rtl="0" eaLnBrk="1" latinLnBrk="0" hangingPunct="1"/>
                      <a:r>
                        <a:rPr lang="fr-FR" sz="1200" kern="1200" dirty="0" smtClean="0">
                          <a:solidFill>
                            <a:schemeClr val="dk1"/>
                          </a:solidFill>
                          <a:latin typeface="Futura Md BT" pitchFamily="34" charset="0"/>
                          <a:ea typeface="+mn-ea"/>
                          <a:cs typeface="Arial" pitchFamily="34" charset="0"/>
                        </a:rPr>
                        <a:t>737</a:t>
                      </a:r>
                    </a:p>
                  </a:txBody>
                  <a:tcPr marL="78531" marR="78531" marT="39265" marB="39265"/>
                </a:tc>
              </a:tr>
              <a:tr h="264233">
                <a:tc>
                  <a:txBody>
                    <a:bodyPr/>
                    <a:lstStyle/>
                    <a:p>
                      <a:pPr algn="ctr"/>
                      <a:r>
                        <a:rPr lang="fr-FR" sz="1200" dirty="0" smtClean="0">
                          <a:latin typeface="Futura Md BT" pitchFamily="34" charset="0"/>
                          <a:cs typeface="Arial" pitchFamily="34" charset="0"/>
                        </a:rPr>
                        <a:t>105</a:t>
                      </a:r>
                      <a:endParaRPr lang="fr-FR" sz="1200" dirty="0">
                        <a:latin typeface="Futura Md BT" pitchFamily="34" charset="0"/>
                        <a:cs typeface="Arial" pitchFamily="34" charset="0"/>
                      </a:endParaRPr>
                    </a:p>
                  </a:txBody>
                  <a:tcPr marL="78531" marR="78531" marT="39265" marB="39265" anchor="ctr"/>
                </a:tc>
                <a:tc>
                  <a:txBody>
                    <a:bodyPr/>
                    <a:lstStyle/>
                    <a:p>
                      <a:pPr algn="ctr"/>
                      <a:r>
                        <a:rPr lang="fr-FR" sz="1200" dirty="0" smtClean="0">
                          <a:latin typeface="Futura Md BT" pitchFamily="34" charset="0"/>
                          <a:cs typeface="Arial" pitchFamily="34" charset="0"/>
                        </a:rPr>
                        <a:t>134</a:t>
                      </a:r>
                      <a:endParaRPr lang="fr-FR" sz="1200" dirty="0">
                        <a:latin typeface="Futura Md BT" pitchFamily="34" charset="0"/>
                        <a:cs typeface="Arial" pitchFamily="34" charset="0"/>
                      </a:endParaRPr>
                    </a:p>
                  </a:txBody>
                  <a:tcPr marL="78531" marR="78531" marT="39265" marB="39265" anchor="ctr"/>
                </a:tc>
                <a:tc>
                  <a:txBody>
                    <a:bodyPr/>
                    <a:lstStyle/>
                    <a:p>
                      <a:pPr algn="ctr"/>
                      <a:r>
                        <a:rPr lang="fr-FR" sz="1200" dirty="0" smtClean="0">
                          <a:latin typeface="Futura Md BT" pitchFamily="34" charset="0"/>
                          <a:cs typeface="Arial" pitchFamily="34" charset="0"/>
                        </a:rPr>
                        <a:t>5,1</a:t>
                      </a:r>
                      <a:endParaRPr lang="fr-FR" sz="1200" dirty="0">
                        <a:latin typeface="Futura Md BT" pitchFamily="34" charset="0"/>
                        <a:cs typeface="Arial" pitchFamily="34" charset="0"/>
                      </a:endParaRPr>
                    </a:p>
                  </a:txBody>
                  <a:tcPr marL="78531" marR="78531" marT="39265" marB="39265" anchor="ctr"/>
                </a:tc>
                <a:tc>
                  <a:txBody>
                    <a:bodyPr/>
                    <a:lstStyle/>
                    <a:p>
                      <a:pPr marL="0" algn="ctr" defTabSz="914400" rtl="0" eaLnBrk="1" latinLnBrk="0" hangingPunct="1"/>
                      <a:r>
                        <a:rPr lang="fr-FR" sz="1200" kern="1200" dirty="0" smtClean="0">
                          <a:solidFill>
                            <a:schemeClr val="dk1"/>
                          </a:solidFill>
                          <a:latin typeface="Futura Md BT" pitchFamily="34" charset="0"/>
                          <a:ea typeface="+mn-ea"/>
                          <a:cs typeface="Arial" pitchFamily="34" charset="0"/>
                        </a:rPr>
                        <a:t>0</a:t>
                      </a:r>
                    </a:p>
                  </a:txBody>
                  <a:tcPr marL="78531" marR="78531" marT="39265" marB="39265"/>
                </a:tc>
                <a:tc>
                  <a:txBody>
                    <a:bodyPr/>
                    <a:lstStyle/>
                    <a:p>
                      <a:pPr marL="0" algn="ctr" defTabSz="914400" rtl="0" eaLnBrk="1" latinLnBrk="0" hangingPunct="1"/>
                      <a:r>
                        <a:rPr lang="fr-FR" sz="1200" kern="1200" dirty="0" smtClean="0">
                          <a:solidFill>
                            <a:schemeClr val="dk1"/>
                          </a:solidFill>
                          <a:latin typeface="Futura Md BT" pitchFamily="34" charset="0"/>
                          <a:ea typeface="+mn-ea"/>
                          <a:cs typeface="Arial" pitchFamily="34" charset="0"/>
                        </a:rPr>
                        <a:t>737</a:t>
                      </a:r>
                    </a:p>
                  </a:txBody>
                  <a:tcPr marL="78531" marR="78531" marT="39265" marB="39265"/>
                </a:tc>
              </a:tr>
              <a:tr h="264233">
                <a:tc>
                  <a:txBody>
                    <a:bodyPr/>
                    <a:lstStyle/>
                    <a:p>
                      <a:pPr algn="ctr"/>
                      <a:r>
                        <a:rPr lang="fr-FR" sz="1200" dirty="0" smtClean="0">
                          <a:latin typeface="Futura Md BT" pitchFamily="34" charset="0"/>
                          <a:cs typeface="Arial" pitchFamily="34" charset="0"/>
                        </a:rPr>
                        <a:t>140</a:t>
                      </a:r>
                      <a:endParaRPr lang="fr-FR" sz="1200" dirty="0">
                        <a:latin typeface="Futura Md BT" pitchFamily="34" charset="0"/>
                        <a:cs typeface="Arial" pitchFamily="34" charset="0"/>
                      </a:endParaRPr>
                    </a:p>
                  </a:txBody>
                  <a:tcPr marL="78531" marR="78531" marT="39265" marB="39265" anchor="ctr"/>
                </a:tc>
                <a:tc>
                  <a:txBody>
                    <a:bodyPr/>
                    <a:lstStyle/>
                    <a:p>
                      <a:pPr algn="ctr"/>
                      <a:r>
                        <a:rPr lang="fr-FR" sz="1200" b="0" dirty="0" smtClean="0">
                          <a:latin typeface="Futura Md BT" pitchFamily="34" charset="0"/>
                          <a:cs typeface="Arial" pitchFamily="34" charset="0"/>
                        </a:rPr>
                        <a:t>139</a:t>
                      </a:r>
                      <a:endParaRPr lang="fr-FR" sz="1200" b="0" dirty="0">
                        <a:latin typeface="Futura Md BT" pitchFamily="34" charset="0"/>
                        <a:cs typeface="Arial" pitchFamily="34" charset="0"/>
                      </a:endParaRPr>
                    </a:p>
                  </a:txBody>
                  <a:tcPr marL="78531" marR="78531" marT="39265" marB="39265" anchor="ctr"/>
                </a:tc>
                <a:tc>
                  <a:txBody>
                    <a:bodyPr/>
                    <a:lstStyle/>
                    <a:p>
                      <a:pPr algn="ctr"/>
                      <a:r>
                        <a:rPr lang="fr-FR" sz="1200" dirty="0" smtClean="0">
                          <a:latin typeface="Futura Md BT" pitchFamily="34" charset="0"/>
                          <a:cs typeface="Arial" pitchFamily="34" charset="0"/>
                        </a:rPr>
                        <a:t>5,3</a:t>
                      </a:r>
                      <a:endParaRPr lang="fr-FR" sz="1200" dirty="0">
                        <a:latin typeface="Futura Md BT" pitchFamily="34" charset="0"/>
                        <a:cs typeface="Arial" pitchFamily="34" charset="0"/>
                      </a:endParaRPr>
                    </a:p>
                  </a:txBody>
                  <a:tcPr marL="78531" marR="78531" marT="39265" marB="39265" anchor="ctr"/>
                </a:tc>
                <a:tc>
                  <a:txBody>
                    <a:bodyPr/>
                    <a:lstStyle/>
                    <a:p>
                      <a:pPr marL="0" algn="ctr" defTabSz="914400" rtl="0" eaLnBrk="1" latinLnBrk="0" hangingPunct="1"/>
                      <a:r>
                        <a:rPr lang="fr-FR" sz="1200" kern="1200" dirty="0" smtClean="0">
                          <a:solidFill>
                            <a:schemeClr val="dk1"/>
                          </a:solidFill>
                          <a:latin typeface="Futura Md BT" pitchFamily="34" charset="0"/>
                          <a:ea typeface="+mn-ea"/>
                          <a:cs typeface="Arial" pitchFamily="34" charset="0"/>
                        </a:rPr>
                        <a:t>0</a:t>
                      </a:r>
                    </a:p>
                  </a:txBody>
                  <a:tcPr marL="78531" marR="78531" marT="39265" marB="39265"/>
                </a:tc>
                <a:tc>
                  <a:txBody>
                    <a:bodyPr/>
                    <a:lstStyle/>
                    <a:p>
                      <a:pPr marL="0" algn="ctr" defTabSz="914400" rtl="0" eaLnBrk="1" latinLnBrk="0" hangingPunct="1"/>
                      <a:r>
                        <a:rPr lang="fr-FR" sz="1200" kern="1200" dirty="0" smtClean="0">
                          <a:solidFill>
                            <a:schemeClr val="dk1"/>
                          </a:solidFill>
                          <a:latin typeface="Futura Md BT" pitchFamily="34" charset="0"/>
                          <a:ea typeface="+mn-ea"/>
                          <a:cs typeface="Arial" pitchFamily="34" charset="0"/>
                        </a:rPr>
                        <a:t>764,50</a:t>
                      </a:r>
                    </a:p>
                  </a:txBody>
                  <a:tcPr marL="78531" marR="78531" marT="39265" marB="39265"/>
                </a:tc>
              </a:tr>
              <a:tr h="264233">
                <a:tc>
                  <a:txBody>
                    <a:bodyPr/>
                    <a:lstStyle/>
                    <a:p>
                      <a:pPr algn="ctr"/>
                      <a:r>
                        <a:rPr lang="fr-FR" sz="1200" dirty="0" smtClean="0">
                          <a:latin typeface="Futura Md BT" pitchFamily="34" charset="0"/>
                          <a:cs typeface="Arial" pitchFamily="34" charset="0"/>
                        </a:rPr>
                        <a:t>105</a:t>
                      </a:r>
                      <a:endParaRPr lang="fr-FR" sz="1200" dirty="0">
                        <a:latin typeface="Futura Md BT" pitchFamily="34" charset="0"/>
                        <a:cs typeface="Arial" pitchFamily="34" charset="0"/>
                      </a:endParaRPr>
                    </a:p>
                  </a:txBody>
                  <a:tcPr marL="78531" marR="78531" marT="39265" marB="39265" anchor="ctr"/>
                </a:tc>
                <a:tc>
                  <a:txBody>
                    <a:bodyPr/>
                    <a:lstStyle/>
                    <a:p>
                      <a:pPr algn="ctr"/>
                      <a:r>
                        <a:rPr lang="fr-FR" sz="1200" dirty="0" smtClean="0">
                          <a:latin typeface="Futura Md BT" pitchFamily="34" charset="0"/>
                          <a:cs typeface="Arial" pitchFamily="34" charset="0"/>
                        </a:rPr>
                        <a:t>140</a:t>
                      </a:r>
                      <a:endParaRPr lang="fr-FR" sz="1200" dirty="0">
                        <a:latin typeface="Futura Md BT" pitchFamily="34" charset="0"/>
                        <a:cs typeface="Arial" pitchFamily="34" charset="0"/>
                      </a:endParaRPr>
                    </a:p>
                  </a:txBody>
                  <a:tcPr marL="78531" marR="78531" marT="39265" marB="39265" anchor="ctr"/>
                </a:tc>
                <a:tc>
                  <a:txBody>
                    <a:bodyPr/>
                    <a:lstStyle/>
                    <a:p>
                      <a:pPr algn="ctr"/>
                      <a:r>
                        <a:rPr lang="fr-FR" sz="1200" dirty="0" smtClean="0">
                          <a:latin typeface="Futura Md BT" pitchFamily="34" charset="0"/>
                          <a:cs typeface="Arial" pitchFamily="34" charset="0"/>
                        </a:rPr>
                        <a:t>5,3</a:t>
                      </a:r>
                      <a:endParaRPr lang="fr-FR" sz="1200" dirty="0">
                        <a:latin typeface="Futura Md BT" pitchFamily="34" charset="0"/>
                        <a:cs typeface="Arial" pitchFamily="34" charset="0"/>
                      </a:endParaRPr>
                    </a:p>
                  </a:txBody>
                  <a:tcPr marL="78531" marR="78531" marT="39265" marB="39265" anchor="ctr"/>
                </a:tc>
                <a:tc>
                  <a:txBody>
                    <a:bodyPr/>
                    <a:lstStyle/>
                    <a:p>
                      <a:pPr marL="0" algn="ctr" defTabSz="914400" rtl="0" eaLnBrk="1" latinLnBrk="0" hangingPunct="1"/>
                      <a:r>
                        <a:rPr lang="fr-FR" sz="1200" kern="1200" dirty="0" smtClean="0">
                          <a:solidFill>
                            <a:schemeClr val="dk1"/>
                          </a:solidFill>
                          <a:latin typeface="Futura Md BT" pitchFamily="34" charset="0"/>
                          <a:ea typeface="+mn-ea"/>
                          <a:cs typeface="Arial" pitchFamily="34" charset="0"/>
                        </a:rPr>
                        <a:t>0</a:t>
                      </a:r>
                    </a:p>
                  </a:txBody>
                  <a:tcPr marL="78531" marR="78531" marT="39265" marB="39265"/>
                </a:tc>
                <a:tc>
                  <a:txBody>
                    <a:bodyPr/>
                    <a:lstStyle/>
                    <a:p>
                      <a:pPr marL="0" algn="ctr" defTabSz="914400" rtl="0" eaLnBrk="1" latinLnBrk="0" hangingPunct="1"/>
                      <a:r>
                        <a:rPr lang="fr-FR" sz="1200" kern="1200" dirty="0" smtClean="0">
                          <a:solidFill>
                            <a:schemeClr val="dk1"/>
                          </a:solidFill>
                          <a:latin typeface="Futura Md BT" pitchFamily="34" charset="0"/>
                          <a:ea typeface="+mn-ea"/>
                          <a:cs typeface="Arial" pitchFamily="34" charset="0"/>
                        </a:rPr>
                        <a:t>770</a:t>
                      </a:r>
                    </a:p>
                  </a:txBody>
                  <a:tcPr marL="78531" marR="78531" marT="39265" marB="39265"/>
                </a:tc>
              </a:tr>
              <a:tr h="449937">
                <a:tc>
                  <a:txBody>
                    <a:bodyPr/>
                    <a:lstStyle/>
                    <a:p>
                      <a:pPr marL="0" algn="ctr" defTabSz="914400" rtl="0" eaLnBrk="1" latinLnBrk="0" hangingPunct="1"/>
                      <a:r>
                        <a:rPr lang="fr-FR" sz="1200" b="0" kern="1200" dirty="0" smtClean="0">
                          <a:solidFill>
                            <a:schemeClr val="dk1"/>
                          </a:solidFill>
                          <a:latin typeface="Futura Md BT" pitchFamily="34" charset="0"/>
                          <a:ea typeface="+mn-ea"/>
                          <a:cs typeface="Arial" pitchFamily="34" charset="0"/>
                        </a:rPr>
                        <a:t>105 </a:t>
                      </a:r>
                      <a:r>
                        <a:rPr lang="fr-FR" sz="1000" b="0" kern="1200" dirty="0" smtClean="0">
                          <a:solidFill>
                            <a:schemeClr val="dk1"/>
                          </a:solidFill>
                          <a:latin typeface="Futura Md BT" pitchFamily="34" charset="0"/>
                          <a:ea typeface="+mn-ea"/>
                          <a:cs typeface="Arial" pitchFamily="34" charset="0"/>
                        </a:rPr>
                        <a:t>(DSG7</a:t>
                      </a:r>
                      <a:r>
                        <a:rPr lang="fr-FR" sz="1200" b="0" kern="1200" dirty="0" smtClean="0">
                          <a:solidFill>
                            <a:schemeClr val="dk1"/>
                          </a:solidFill>
                          <a:latin typeface="Futura Md BT" pitchFamily="34" charset="0"/>
                          <a:ea typeface="+mn-ea"/>
                          <a:cs typeface="Arial" pitchFamily="34" charset="0"/>
                        </a:rPr>
                        <a:t>)</a:t>
                      </a:r>
                      <a:endParaRPr lang="fr-FR" sz="1200" b="0" kern="1200" dirty="0">
                        <a:solidFill>
                          <a:schemeClr val="dk1"/>
                        </a:solidFill>
                        <a:latin typeface="Futura Md BT" pitchFamily="34" charset="0"/>
                        <a:ea typeface="+mn-ea"/>
                        <a:cs typeface="Arial" pitchFamily="34" charset="0"/>
                      </a:endParaRPr>
                    </a:p>
                  </a:txBody>
                  <a:tcPr marL="78531" marR="78531" marT="39265" marB="39265" anchor="ctr"/>
                </a:tc>
                <a:tc>
                  <a:txBody>
                    <a:bodyPr/>
                    <a:lstStyle/>
                    <a:p>
                      <a:pPr algn="ctr"/>
                      <a:r>
                        <a:rPr lang="fr-FR" sz="1200" b="0" dirty="0" smtClean="0">
                          <a:latin typeface="Futura Md BT" pitchFamily="34" charset="0"/>
                          <a:cs typeface="Arial" pitchFamily="34" charset="0"/>
                        </a:rPr>
                        <a:t>143</a:t>
                      </a:r>
                      <a:endParaRPr lang="fr-FR" sz="1200" b="0" dirty="0">
                        <a:latin typeface="Futura Md BT" pitchFamily="34" charset="0"/>
                        <a:cs typeface="Arial" pitchFamily="34" charset="0"/>
                      </a:endParaRPr>
                    </a:p>
                  </a:txBody>
                  <a:tcPr marL="78531" marR="78531" marT="39265" marB="39265" anchor="ctr"/>
                </a:tc>
                <a:tc>
                  <a:txBody>
                    <a:bodyPr/>
                    <a:lstStyle/>
                    <a:p>
                      <a:pPr algn="ctr"/>
                      <a:r>
                        <a:rPr lang="fr-FR" sz="1200" dirty="0" smtClean="0">
                          <a:latin typeface="Futura Md BT" pitchFamily="34" charset="0"/>
                          <a:cs typeface="Arial" pitchFamily="34" charset="0"/>
                        </a:rPr>
                        <a:t>5,4</a:t>
                      </a:r>
                      <a:endParaRPr lang="fr-FR" sz="1200" dirty="0">
                        <a:latin typeface="Futura Md BT" pitchFamily="34" charset="0"/>
                        <a:cs typeface="Arial" pitchFamily="34" charset="0"/>
                      </a:endParaRPr>
                    </a:p>
                  </a:txBody>
                  <a:tcPr marL="78531" marR="78531" marT="39265" marB="39265" anchor="ctr"/>
                </a:tc>
                <a:tc>
                  <a:txBody>
                    <a:bodyPr/>
                    <a:lstStyle/>
                    <a:p>
                      <a:pPr marL="0" algn="ctr" defTabSz="914400" rtl="0" eaLnBrk="1" latinLnBrk="0" hangingPunct="1"/>
                      <a:r>
                        <a:rPr lang="fr-FR" sz="1200" b="0" kern="1200" dirty="0" smtClean="0">
                          <a:solidFill>
                            <a:schemeClr val="dk1"/>
                          </a:solidFill>
                          <a:latin typeface="Futura Md BT" pitchFamily="34" charset="0"/>
                          <a:ea typeface="+mn-ea"/>
                          <a:cs typeface="Arial" pitchFamily="34" charset="0"/>
                        </a:rPr>
                        <a:t>0</a:t>
                      </a:r>
                    </a:p>
                  </a:txBody>
                  <a:tcPr marL="78531" marR="78531" marT="39265" marB="39265"/>
                </a:tc>
                <a:tc>
                  <a:txBody>
                    <a:bodyPr/>
                    <a:lstStyle/>
                    <a:p>
                      <a:pPr marL="0" algn="ctr" defTabSz="914400" rtl="0" eaLnBrk="1" latinLnBrk="0" hangingPunct="1"/>
                      <a:r>
                        <a:rPr lang="fr-FR" sz="1200" b="0" kern="1200" dirty="0" smtClean="0">
                          <a:solidFill>
                            <a:schemeClr val="dk1"/>
                          </a:solidFill>
                          <a:latin typeface="Futura Md BT" pitchFamily="34" charset="0"/>
                          <a:ea typeface="+mn-ea"/>
                          <a:cs typeface="Arial" pitchFamily="34" charset="0"/>
                        </a:rPr>
                        <a:t>1644,50</a:t>
                      </a:r>
                    </a:p>
                  </a:txBody>
                  <a:tcPr marL="78531" marR="78531" marT="39265" marB="39265"/>
                </a:tc>
              </a:tr>
              <a:tr h="264233">
                <a:tc>
                  <a:txBody>
                    <a:bodyPr/>
                    <a:lstStyle/>
                    <a:p>
                      <a:pPr algn="ctr"/>
                      <a:r>
                        <a:rPr lang="fr-FR" sz="1200" dirty="0" smtClean="0">
                          <a:latin typeface="Futura Md BT" pitchFamily="34" charset="0"/>
                          <a:cs typeface="Arial" pitchFamily="34" charset="0"/>
                        </a:rPr>
                        <a:t>140</a:t>
                      </a:r>
                      <a:endParaRPr lang="fr-FR" sz="1200" dirty="0">
                        <a:latin typeface="Futura Md BT" pitchFamily="34" charset="0"/>
                        <a:cs typeface="Arial" pitchFamily="34" charset="0"/>
                      </a:endParaRPr>
                    </a:p>
                  </a:txBody>
                  <a:tcPr marL="78531" marR="78531" marT="39265" marB="39265" anchor="ctr"/>
                </a:tc>
                <a:tc>
                  <a:txBody>
                    <a:bodyPr/>
                    <a:lstStyle/>
                    <a:p>
                      <a:pPr algn="ctr"/>
                      <a:r>
                        <a:rPr lang="fr-FR" sz="1200" dirty="0" smtClean="0">
                          <a:latin typeface="Futura Md BT" pitchFamily="34" charset="0"/>
                          <a:cs typeface="Arial" pitchFamily="34" charset="0"/>
                        </a:rPr>
                        <a:t>146</a:t>
                      </a:r>
                      <a:endParaRPr lang="fr-FR" sz="1200" dirty="0">
                        <a:latin typeface="Futura Md BT" pitchFamily="34" charset="0"/>
                        <a:cs typeface="Arial" pitchFamily="34" charset="0"/>
                      </a:endParaRPr>
                    </a:p>
                  </a:txBody>
                  <a:tcPr marL="78531" marR="78531" marT="39265" marB="39265" anchor="ctr"/>
                </a:tc>
                <a:tc>
                  <a:txBody>
                    <a:bodyPr/>
                    <a:lstStyle/>
                    <a:p>
                      <a:pPr algn="ctr"/>
                      <a:r>
                        <a:rPr lang="fr-FR" sz="1200" dirty="0" smtClean="0">
                          <a:latin typeface="Futura Md BT" pitchFamily="34" charset="0"/>
                          <a:cs typeface="Arial" pitchFamily="34" charset="0"/>
                        </a:rPr>
                        <a:t>5,6</a:t>
                      </a:r>
                      <a:endParaRPr lang="fr-FR" sz="1200" dirty="0">
                        <a:latin typeface="Futura Md BT" pitchFamily="34" charset="0"/>
                        <a:cs typeface="Arial" pitchFamily="34" charset="0"/>
                      </a:endParaRPr>
                    </a:p>
                  </a:txBody>
                  <a:tcPr marL="78531" marR="78531" marT="39265" marB="39265" anchor="ctr"/>
                </a:tc>
                <a:tc>
                  <a:txBody>
                    <a:bodyPr/>
                    <a:lstStyle/>
                    <a:p>
                      <a:pPr marL="0" algn="ctr" defTabSz="914400" rtl="0" eaLnBrk="1" latinLnBrk="0" hangingPunct="1"/>
                      <a:r>
                        <a:rPr lang="fr-FR" sz="1200" kern="1200" dirty="0" smtClean="0">
                          <a:solidFill>
                            <a:schemeClr val="dk1"/>
                          </a:solidFill>
                          <a:latin typeface="Futura Md BT" pitchFamily="34" charset="0"/>
                          <a:ea typeface="+mn-ea"/>
                          <a:cs typeface="Arial" pitchFamily="34" charset="0"/>
                        </a:rPr>
                        <a:t>0</a:t>
                      </a:r>
                    </a:p>
                  </a:txBody>
                  <a:tcPr marL="78531" marR="78531" marT="39265" marB="39265"/>
                </a:tc>
                <a:tc>
                  <a:txBody>
                    <a:bodyPr/>
                    <a:lstStyle/>
                    <a:p>
                      <a:pPr marL="0" algn="ctr" defTabSz="914400" rtl="0" eaLnBrk="1" latinLnBrk="0" hangingPunct="1"/>
                      <a:r>
                        <a:rPr lang="fr-FR" sz="1200" kern="1200" dirty="0" smtClean="0">
                          <a:solidFill>
                            <a:schemeClr val="dk1"/>
                          </a:solidFill>
                          <a:latin typeface="Futura Md BT" pitchFamily="34" charset="0"/>
                          <a:ea typeface="+mn-ea"/>
                          <a:cs typeface="Arial" pitchFamily="34" charset="0"/>
                        </a:rPr>
                        <a:t>1679</a:t>
                      </a:r>
                    </a:p>
                  </a:txBody>
                  <a:tcPr marL="78531" marR="78531" marT="39265" marB="39265"/>
                </a:tc>
              </a:tr>
              <a:tr h="4206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dk1"/>
                          </a:solidFill>
                          <a:latin typeface="Futura Md BT" pitchFamily="34" charset="0"/>
                          <a:ea typeface="+mn-ea"/>
                          <a:cs typeface="Arial" pitchFamily="34" charset="0"/>
                        </a:rPr>
                        <a:t>140 </a:t>
                      </a:r>
                      <a:r>
                        <a:rPr lang="fr-FR" sz="1000" b="0" kern="1200" dirty="0" smtClean="0">
                          <a:solidFill>
                            <a:schemeClr val="dk1"/>
                          </a:solidFill>
                          <a:latin typeface="Futura Md BT" pitchFamily="34" charset="0"/>
                          <a:ea typeface="+mn-ea"/>
                          <a:cs typeface="Arial" pitchFamily="34" charset="0"/>
                        </a:rPr>
                        <a:t>(DSG6)</a:t>
                      </a:r>
                    </a:p>
                  </a:txBody>
                  <a:tcPr marL="78531" marR="78531" marT="39265" marB="39265" anchor="ctr"/>
                </a:tc>
                <a:tc>
                  <a:txBody>
                    <a:bodyPr/>
                    <a:lstStyle/>
                    <a:p>
                      <a:pPr algn="ctr"/>
                      <a:r>
                        <a:rPr lang="fr-FR" sz="1200" dirty="0" smtClean="0">
                          <a:latin typeface="Futura Md BT" pitchFamily="34" charset="0"/>
                          <a:cs typeface="Arial" pitchFamily="34" charset="0"/>
                        </a:rPr>
                        <a:t>149</a:t>
                      </a:r>
                      <a:endParaRPr lang="fr-FR" sz="1200" dirty="0">
                        <a:latin typeface="Futura Md BT" pitchFamily="34" charset="0"/>
                        <a:cs typeface="Arial" pitchFamily="34" charset="0"/>
                      </a:endParaRPr>
                    </a:p>
                  </a:txBody>
                  <a:tcPr marL="78531" marR="78531" marT="39265" marB="3926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smtClean="0">
                          <a:latin typeface="Futura Md BT" pitchFamily="34" charset="0"/>
                          <a:cs typeface="Arial" pitchFamily="34" charset="0"/>
                        </a:rPr>
                        <a:t>5,7</a:t>
                      </a:r>
                    </a:p>
                  </a:txBody>
                  <a:tcPr marL="78531" marR="78531" marT="39265" marB="39265" anchor="ctr"/>
                </a:tc>
                <a:tc>
                  <a:txBody>
                    <a:bodyPr/>
                    <a:lstStyle/>
                    <a:p>
                      <a:pPr marL="0" algn="ctr" defTabSz="914400" rtl="0" eaLnBrk="1" latinLnBrk="0" hangingPunct="1"/>
                      <a:r>
                        <a:rPr lang="fr-FR" sz="1200" kern="1200" dirty="0" smtClean="0">
                          <a:solidFill>
                            <a:schemeClr val="dk1"/>
                          </a:solidFill>
                          <a:latin typeface="Futura Md BT" pitchFamily="34" charset="0"/>
                          <a:ea typeface="+mn-ea"/>
                          <a:cs typeface="Arial" pitchFamily="34" charset="0"/>
                        </a:rPr>
                        <a:t>0</a:t>
                      </a:r>
                    </a:p>
                  </a:txBody>
                  <a:tcPr marL="78531" marR="78531" marT="39265" marB="39265"/>
                </a:tc>
                <a:tc>
                  <a:txBody>
                    <a:bodyPr/>
                    <a:lstStyle/>
                    <a:p>
                      <a:pPr marL="0" algn="ctr" defTabSz="914400" rtl="0" eaLnBrk="1" latinLnBrk="0" hangingPunct="1"/>
                      <a:r>
                        <a:rPr lang="fr-FR" sz="1200" kern="1200" dirty="0" smtClean="0">
                          <a:solidFill>
                            <a:schemeClr val="dk1"/>
                          </a:solidFill>
                          <a:latin typeface="Futura Md BT" pitchFamily="34" charset="0"/>
                          <a:ea typeface="+mn-ea"/>
                          <a:cs typeface="Arial" pitchFamily="34" charset="0"/>
                        </a:rPr>
                        <a:t>1713,50</a:t>
                      </a:r>
                    </a:p>
                  </a:txBody>
                  <a:tcPr marL="78531" marR="78531" marT="39265" marB="39265"/>
                </a:tc>
              </a:tr>
            </a:tbl>
          </a:graphicData>
        </a:graphic>
      </p:graphicFrame>
      <p:graphicFrame>
        <p:nvGraphicFramePr>
          <p:cNvPr id="17" name="Tableau 16"/>
          <p:cNvGraphicFramePr>
            <a:graphicFrameLocks noGrp="1"/>
          </p:cNvGraphicFramePr>
          <p:nvPr>
            <p:extLst>
              <p:ext uri="{D42A27DB-BD31-4B8C-83A1-F6EECF244321}">
                <p14:modId xmlns="" xmlns:p14="http://schemas.microsoft.com/office/powerpoint/2010/main" val="2893497711"/>
              </p:ext>
            </p:extLst>
          </p:nvPr>
        </p:nvGraphicFramePr>
        <p:xfrm>
          <a:off x="2288349" y="1666786"/>
          <a:ext cx="5999895" cy="1723226"/>
        </p:xfrm>
        <a:graphic>
          <a:graphicData uri="http://schemas.openxmlformats.org/drawingml/2006/table">
            <a:tbl>
              <a:tblPr firstRow="1" bandRow="1">
                <a:tableStyleId>{5C22544A-7EE6-4342-B048-85BDC9FD1C3A}</a:tableStyleId>
              </a:tblPr>
              <a:tblGrid>
                <a:gridCol w="1199979"/>
                <a:gridCol w="1199979"/>
                <a:gridCol w="1199979"/>
                <a:gridCol w="1199979"/>
                <a:gridCol w="1199979"/>
              </a:tblGrid>
              <a:tr h="418238">
                <a:tc>
                  <a:txBody>
                    <a:bodyPr/>
                    <a:lstStyle/>
                    <a:p>
                      <a:pPr algn="ctr"/>
                      <a:r>
                        <a:rPr lang="fr-FR" sz="1100" b="1" dirty="0" err="1" smtClean="0">
                          <a:latin typeface="Futura Md BT" pitchFamily="34" charset="0"/>
                          <a:cs typeface="Arial" pitchFamily="34" charset="0"/>
                        </a:rPr>
                        <a:t>Ch</a:t>
                      </a:r>
                      <a:endParaRPr lang="fr-FR" sz="1100" b="1" dirty="0">
                        <a:solidFill>
                          <a:schemeClr val="bg1"/>
                        </a:solidFill>
                        <a:latin typeface="Futura Md BT" pitchFamily="34" charset="0"/>
                        <a:cs typeface="Arial" pitchFamily="34" charset="0"/>
                      </a:endParaRPr>
                    </a:p>
                  </a:txBody>
                  <a:tcPr marL="73807" marR="73807" marT="36903" marB="36903" anchor="ctr"/>
                </a:tc>
                <a:tc>
                  <a:txBody>
                    <a:bodyPr/>
                    <a:lstStyle/>
                    <a:p>
                      <a:pPr algn="ctr"/>
                      <a:r>
                        <a:rPr lang="fr-FR" sz="1100" b="1" dirty="0" smtClean="0">
                          <a:latin typeface="Futura Md BT" pitchFamily="34" charset="0"/>
                          <a:cs typeface="Arial" pitchFamily="34" charset="0"/>
                        </a:rPr>
                        <a:t>g CO² / km</a:t>
                      </a:r>
                      <a:endParaRPr lang="fr-FR" sz="1100" b="1" dirty="0">
                        <a:solidFill>
                          <a:schemeClr val="bg1"/>
                        </a:solidFill>
                        <a:latin typeface="Futura Md BT" pitchFamily="34" charset="0"/>
                        <a:cs typeface="Arial" pitchFamily="34" charset="0"/>
                      </a:endParaRPr>
                    </a:p>
                  </a:txBody>
                  <a:tcPr marL="73807" marR="73807" marT="36903" marB="36903" anchor="ctr"/>
                </a:tc>
                <a:tc>
                  <a:txBody>
                    <a:bodyPr/>
                    <a:lstStyle/>
                    <a:p>
                      <a:pPr algn="ctr"/>
                      <a:r>
                        <a:rPr lang="fr-FR" sz="1100" b="1" dirty="0" smtClean="0">
                          <a:latin typeface="Futura Md BT" pitchFamily="34" charset="0"/>
                          <a:cs typeface="Arial" pitchFamily="34" charset="0"/>
                        </a:rPr>
                        <a:t>L / 100 km </a:t>
                      </a:r>
                      <a:endParaRPr lang="fr-FR" sz="1100" b="1" dirty="0">
                        <a:solidFill>
                          <a:schemeClr val="bg1"/>
                        </a:solidFill>
                        <a:latin typeface="Futura Md BT" pitchFamily="34" charset="0"/>
                        <a:cs typeface="Arial" pitchFamily="34" charset="0"/>
                      </a:endParaRPr>
                    </a:p>
                  </a:txBody>
                  <a:tcPr marL="73807" marR="73807" marT="36903" marB="36903" anchor="ctr"/>
                </a:tc>
                <a:tc>
                  <a:txBody>
                    <a:bodyPr/>
                    <a:lstStyle/>
                    <a:p>
                      <a:pPr marL="0" algn="ctr" defTabSz="914400" rtl="0" eaLnBrk="1" latinLnBrk="0" hangingPunct="1"/>
                      <a:r>
                        <a:rPr lang="fr-FR" sz="1100" b="1" kern="1200" dirty="0" smtClean="0">
                          <a:solidFill>
                            <a:schemeClr val="lt1"/>
                          </a:solidFill>
                          <a:latin typeface="Futura Md BT" pitchFamily="34" charset="0"/>
                          <a:ea typeface="+mn-ea"/>
                          <a:cs typeface="Arial" pitchFamily="34" charset="0"/>
                        </a:rPr>
                        <a:t>Bonus /Malus</a:t>
                      </a:r>
                    </a:p>
                  </a:txBody>
                  <a:tcPr marL="73807" marR="73807" marT="36903" marB="36903"/>
                </a:tc>
                <a:tc>
                  <a:txBody>
                    <a:bodyPr/>
                    <a:lstStyle/>
                    <a:p>
                      <a:pPr marL="0" algn="ctr" defTabSz="914400" rtl="0" eaLnBrk="1" latinLnBrk="0" hangingPunct="1"/>
                      <a:r>
                        <a:rPr lang="fr-FR" sz="1100" b="1" kern="1200" dirty="0" smtClean="0">
                          <a:solidFill>
                            <a:schemeClr val="lt1"/>
                          </a:solidFill>
                          <a:latin typeface="Futura Md BT" pitchFamily="34" charset="0"/>
                          <a:ea typeface="+mn-ea"/>
                          <a:cs typeface="Arial" pitchFamily="34" charset="0"/>
                        </a:rPr>
                        <a:t>TVS</a:t>
                      </a:r>
                      <a:endParaRPr lang="fr-FR" sz="1100" b="1" kern="1200" dirty="0">
                        <a:solidFill>
                          <a:schemeClr val="lt1"/>
                        </a:solidFill>
                        <a:latin typeface="Futura Md BT" pitchFamily="34" charset="0"/>
                        <a:ea typeface="+mn-ea"/>
                        <a:cs typeface="Arial" pitchFamily="34" charset="0"/>
                      </a:endParaRPr>
                    </a:p>
                  </a:txBody>
                  <a:tcPr marL="73807" marR="73807" marT="36903" marB="36903"/>
                </a:tc>
              </a:tr>
              <a:tr h="406117">
                <a:tc>
                  <a:txBody>
                    <a:bodyPr/>
                    <a:lstStyle/>
                    <a:p>
                      <a:pPr marL="0" algn="ctr" defTabSz="914400" rtl="0" eaLnBrk="1" latinLnBrk="0" hangingPunct="1"/>
                      <a:r>
                        <a:rPr lang="fr-FR" sz="1100" b="0" kern="1200" dirty="0" smtClean="0">
                          <a:solidFill>
                            <a:schemeClr val="dk1"/>
                          </a:solidFill>
                          <a:latin typeface="Futura Md BT" pitchFamily="34" charset="0"/>
                          <a:ea typeface="+mn-ea"/>
                          <a:cs typeface="Arial" pitchFamily="34" charset="0"/>
                        </a:rPr>
                        <a:t>105 </a:t>
                      </a:r>
                      <a:r>
                        <a:rPr lang="fr-FR" sz="1000" b="0" kern="1200" dirty="0" smtClean="0">
                          <a:solidFill>
                            <a:schemeClr val="dk1"/>
                          </a:solidFill>
                          <a:latin typeface="Futura Md BT" pitchFamily="34" charset="0"/>
                          <a:ea typeface="+mn-ea"/>
                          <a:cs typeface="Arial" pitchFamily="34" charset="0"/>
                        </a:rPr>
                        <a:t>(DSG7</a:t>
                      </a:r>
                      <a:r>
                        <a:rPr lang="fr-FR" sz="1100" b="0" kern="1200" dirty="0" smtClean="0">
                          <a:solidFill>
                            <a:schemeClr val="dk1"/>
                          </a:solidFill>
                          <a:latin typeface="Futura Md BT" pitchFamily="34" charset="0"/>
                          <a:ea typeface="+mn-ea"/>
                          <a:cs typeface="Arial" pitchFamily="34" charset="0"/>
                        </a:rPr>
                        <a:t>)</a:t>
                      </a:r>
                      <a:endParaRPr lang="fr-FR" sz="1100" b="0" kern="1200" dirty="0">
                        <a:solidFill>
                          <a:schemeClr val="dk1"/>
                        </a:solidFill>
                        <a:latin typeface="Futura Md BT" pitchFamily="34" charset="0"/>
                        <a:ea typeface="+mn-ea"/>
                        <a:cs typeface="Arial" pitchFamily="34" charset="0"/>
                      </a:endParaRPr>
                    </a:p>
                  </a:txBody>
                  <a:tcPr marL="73807" marR="73807" marT="36903" marB="36903" anchor="ctr"/>
                </a:tc>
                <a:tc>
                  <a:txBody>
                    <a:bodyPr/>
                    <a:lstStyle/>
                    <a:p>
                      <a:pPr algn="ctr"/>
                      <a:r>
                        <a:rPr lang="fr-FR" sz="1100" b="0" dirty="0" smtClean="0">
                          <a:latin typeface="Futura Md BT" pitchFamily="34" charset="0"/>
                          <a:cs typeface="Arial" pitchFamily="34" charset="0"/>
                        </a:rPr>
                        <a:t>119</a:t>
                      </a:r>
                      <a:endParaRPr lang="fr-FR" sz="1100" b="0" dirty="0">
                        <a:latin typeface="Futura Md BT" pitchFamily="34" charset="0"/>
                        <a:cs typeface="Arial" pitchFamily="34" charset="0"/>
                      </a:endParaRPr>
                    </a:p>
                  </a:txBody>
                  <a:tcPr marL="73807" marR="73807" marT="36903" marB="36903" anchor="ctr"/>
                </a:tc>
                <a:tc>
                  <a:txBody>
                    <a:bodyPr/>
                    <a:lstStyle/>
                    <a:p>
                      <a:pPr algn="ctr"/>
                      <a:r>
                        <a:rPr lang="fr-FR" sz="1100" dirty="0" smtClean="0">
                          <a:latin typeface="Futura Md BT" pitchFamily="34" charset="0"/>
                          <a:cs typeface="Arial" pitchFamily="34" charset="0"/>
                        </a:rPr>
                        <a:t>4,5</a:t>
                      </a:r>
                      <a:endParaRPr lang="fr-FR" sz="1100" dirty="0">
                        <a:latin typeface="Futura Md BT" pitchFamily="34" charset="0"/>
                        <a:cs typeface="Arial" pitchFamily="34" charset="0"/>
                      </a:endParaRPr>
                    </a:p>
                  </a:txBody>
                  <a:tcPr marL="73807" marR="73807" marT="36903" marB="36903" anchor="ctr"/>
                </a:tc>
                <a:tc>
                  <a:txBody>
                    <a:bodyPr/>
                    <a:lstStyle/>
                    <a:p>
                      <a:pPr marL="0" algn="ctr" defTabSz="914400" rtl="0" eaLnBrk="1" latinLnBrk="0" hangingPunct="1"/>
                      <a:r>
                        <a:rPr lang="fr-FR" sz="1100" b="0" kern="1200" dirty="0" smtClean="0">
                          <a:solidFill>
                            <a:schemeClr val="dk1"/>
                          </a:solidFill>
                          <a:latin typeface="Futura Md BT" pitchFamily="34" charset="0"/>
                          <a:ea typeface="+mn-ea"/>
                          <a:cs typeface="Arial" pitchFamily="34" charset="0"/>
                        </a:rPr>
                        <a:t>0</a:t>
                      </a:r>
                    </a:p>
                  </a:txBody>
                  <a:tcPr marL="73807" marR="73807" marT="36903" marB="36903"/>
                </a:tc>
                <a:tc>
                  <a:txBody>
                    <a:bodyPr/>
                    <a:lstStyle/>
                    <a:p>
                      <a:pPr marL="0" algn="ctr" defTabSz="914400" rtl="0" eaLnBrk="1" latinLnBrk="0" hangingPunct="1"/>
                      <a:r>
                        <a:rPr lang="fr-FR" sz="1100" b="0" kern="1200" dirty="0" smtClean="0">
                          <a:solidFill>
                            <a:schemeClr val="dk1"/>
                          </a:solidFill>
                          <a:latin typeface="Futura Md BT" pitchFamily="34" charset="0"/>
                          <a:ea typeface="+mn-ea"/>
                          <a:cs typeface="Arial" pitchFamily="34" charset="0"/>
                        </a:rPr>
                        <a:t>476</a:t>
                      </a:r>
                    </a:p>
                  </a:txBody>
                  <a:tcPr marL="73807" marR="73807" marT="36903" marB="36903"/>
                </a:tc>
              </a:tr>
              <a:tr h="251264">
                <a:tc>
                  <a:txBody>
                    <a:bodyPr/>
                    <a:lstStyle/>
                    <a:p>
                      <a:pPr algn="ctr"/>
                      <a:r>
                        <a:rPr lang="fr-FR" sz="1100" dirty="0" smtClean="0">
                          <a:latin typeface="Futura Md BT" pitchFamily="34" charset="0"/>
                          <a:cs typeface="Arial" pitchFamily="34" charset="0"/>
                        </a:rPr>
                        <a:t>105</a:t>
                      </a:r>
                      <a:endParaRPr lang="fr-FR" sz="1100" dirty="0">
                        <a:latin typeface="Futura Md BT" pitchFamily="34" charset="0"/>
                        <a:cs typeface="Arial" pitchFamily="34" charset="0"/>
                      </a:endParaRPr>
                    </a:p>
                  </a:txBody>
                  <a:tcPr marL="73807" marR="73807" marT="36903" marB="36903" anchor="ctr"/>
                </a:tc>
                <a:tc>
                  <a:txBody>
                    <a:bodyPr/>
                    <a:lstStyle/>
                    <a:p>
                      <a:pPr algn="ctr"/>
                      <a:r>
                        <a:rPr lang="fr-FR" sz="1100" b="0" dirty="0" smtClean="0">
                          <a:latin typeface="Futura Md BT" pitchFamily="34" charset="0"/>
                          <a:cs typeface="Arial" pitchFamily="34" charset="0"/>
                        </a:rPr>
                        <a:t>121</a:t>
                      </a:r>
                      <a:endParaRPr lang="fr-FR" sz="1100" b="0" dirty="0">
                        <a:latin typeface="Futura Md BT" pitchFamily="34" charset="0"/>
                        <a:cs typeface="Arial" pitchFamily="34" charset="0"/>
                      </a:endParaRPr>
                    </a:p>
                  </a:txBody>
                  <a:tcPr marL="73807" marR="73807" marT="36903" marB="36903" anchor="ctr"/>
                </a:tc>
                <a:tc>
                  <a:txBody>
                    <a:bodyPr/>
                    <a:lstStyle/>
                    <a:p>
                      <a:pPr algn="ctr"/>
                      <a:r>
                        <a:rPr lang="fr-FR" sz="1100" dirty="0" smtClean="0">
                          <a:latin typeface="Futura Md BT" pitchFamily="34" charset="0"/>
                          <a:cs typeface="Arial" pitchFamily="34" charset="0"/>
                        </a:rPr>
                        <a:t>4,6</a:t>
                      </a:r>
                      <a:endParaRPr lang="fr-FR" sz="1100" dirty="0">
                        <a:latin typeface="Futura Md BT" pitchFamily="34" charset="0"/>
                        <a:cs typeface="Arial" pitchFamily="34" charset="0"/>
                      </a:endParaRPr>
                    </a:p>
                  </a:txBody>
                  <a:tcPr marL="73807" marR="73807" marT="36903" marB="36903" anchor="ctr"/>
                </a:tc>
                <a:tc>
                  <a:txBody>
                    <a:bodyPr/>
                    <a:lstStyle/>
                    <a:p>
                      <a:pPr marL="0" algn="ctr" defTabSz="914400" rtl="0" eaLnBrk="1" latinLnBrk="0" hangingPunct="1"/>
                      <a:r>
                        <a:rPr lang="fr-FR" sz="1100" b="0" kern="1200" dirty="0" smtClean="0">
                          <a:solidFill>
                            <a:schemeClr val="dk1"/>
                          </a:solidFill>
                          <a:latin typeface="Futura Md BT" pitchFamily="34" charset="0"/>
                          <a:ea typeface="+mn-ea"/>
                          <a:cs typeface="Arial" pitchFamily="34" charset="0"/>
                        </a:rPr>
                        <a:t>0</a:t>
                      </a:r>
                    </a:p>
                  </a:txBody>
                  <a:tcPr marL="73807" marR="73807" marT="36903" marB="36903"/>
                </a:tc>
                <a:tc>
                  <a:txBody>
                    <a:bodyPr/>
                    <a:lstStyle/>
                    <a:p>
                      <a:pPr marL="0" algn="ctr" defTabSz="914400" rtl="0" eaLnBrk="1" latinLnBrk="0" hangingPunct="1"/>
                      <a:r>
                        <a:rPr lang="fr-FR" sz="1100" b="0" kern="1200" dirty="0" smtClean="0">
                          <a:solidFill>
                            <a:schemeClr val="dk1"/>
                          </a:solidFill>
                          <a:latin typeface="Futura Md BT" pitchFamily="34" charset="0"/>
                          <a:ea typeface="+mn-ea"/>
                          <a:cs typeface="Arial" pitchFamily="34" charset="0"/>
                        </a:rPr>
                        <a:t>605</a:t>
                      </a:r>
                    </a:p>
                  </a:txBody>
                  <a:tcPr marL="73807" marR="73807" marT="36903" marB="36903"/>
                </a:tc>
              </a:tr>
              <a:tr h="251264">
                <a:tc>
                  <a:txBody>
                    <a:bodyPr/>
                    <a:lstStyle/>
                    <a:p>
                      <a:pPr algn="ctr"/>
                      <a:r>
                        <a:rPr lang="fr-FR" sz="1100" b="0" dirty="0" smtClean="0">
                          <a:latin typeface="Futura Md BT" pitchFamily="34" charset="0"/>
                          <a:cs typeface="Arial" pitchFamily="34" charset="0"/>
                        </a:rPr>
                        <a:t>140</a:t>
                      </a:r>
                      <a:endParaRPr lang="fr-FR" sz="1100" b="0" dirty="0">
                        <a:latin typeface="Futura Md BT" pitchFamily="34" charset="0"/>
                        <a:cs typeface="Arial" pitchFamily="34" charset="0"/>
                      </a:endParaRPr>
                    </a:p>
                  </a:txBody>
                  <a:tcPr marL="73807" marR="73807" marT="36903" marB="36903" anchor="ctr"/>
                </a:tc>
                <a:tc>
                  <a:txBody>
                    <a:bodyPr/>
                    <a:lstStyle/>
                    <a:p>
                      <a:pPr algn="ctr"/>
                      <a:r>
                        <a:rPr lang="fr-FR" sz="1100" b="0" dirty="0" smtClean="0">
                          <a:latin typeface="Futura Md BT" pitchFamily="34" charset="0"/>
                          <a:cs typeface="Arial" pitchFamily="34" charset="0"/>
                        </a:rPr>
                        <a:t>125</a:t>
                      </a:r>
                      <a:endParaRPr lang="fr-FR" sz="1100" b="0" dirty="0">
                        <a:latin typeface="Futura Md BT" pitchFamily="34" charset="0"/>
                        <a:cs typeface="Arial" pitchFamily="34" charset="0"/>
                      </a:endParaRPr>
                    </a:p>
                  </a:txBody>
                  <a:tcPr marL="73807" marR="73807" marT="36903" marB="36903" anchor="ctr"/>
                </a:tc>
                <a:tc>
                  <a:txBody>
                    <a:bodyPr/>
                    <a:lstStyle/>
                    <a:p>
                      <a:pPr algn="ctr"/>
                      <a:r>
                        <a:rPr lang="fr-FR" sz="1100" b="0" dirty="0" smtClean="0">
                          <a:latin typeface="Futura Md BT" pitchFamily="34" charset="0"/>
                          <a:cs typeface="Arial" pitchFamily="34" charset="0"/>
                        </a:rPr>
                        <a:t>4,8</a:t>
                      </a:r>
                      <a:endParaRPr lang="fr-FR" sz="1100" b="0" dirty="0">
                        <a:latin typeface="Futura Md BT" pitchFamily="34" charset="0"/>
                        <a:cs typeface="Arial" pitchFamily="34" charset="0"/>
                      </a:endParaRPr>
                    </a:p>
                  </a:txBody>
                  <a:tcPr marL="73807" marR="73807" marT="36903" marB="36903" anchor="ctr"/>
                </a:tc>
                <a:tc>
                  <a:txBody>
                    <a:bodyPr/>
                    <a:lstStyle/>
                    <a:p>
                      <a:pPr marL="0" algn="ctr" defTabSz="914400" rtl="0" eaLnBrk="1" latinLnBrk="0" hangingPunct="1"/>
                      <a:r>
                        <a:rPr lang="fr-FR" sz="1100" b="0" kern="1200" dirty="0" smtClean="0">
                          <a:solidFill>
                            <a:schemeClr val="dk1"/>
                          </a:solidFill>
                          <a:latin typeface="Futura Md BT" pitchFamily="34" charset="0"/>
                          <a:ea typeface="+mn-ea"/>
                          <a:cs typeface="Arial" pitchFamily="34" charset="0"/>
                        </a:rPr>
                        <a:t>0</a:t>
                      </a:r>
                    </a:p>
                  </a:txBody>
                  <a:tcPr marL="73807" marR="73807" marT="36903" marB="36903"/>
                </a:tc>
                <a:tc>
                  <a:txBody>
                    <a:bodyPr/>
                    <a:lstStyle/>
                    <a:p>
                      <a:pPr marL="0" algn="ctr" defTabSz="914400" rtl="0" eaLnBrk="1" latinLnBrk="0" hangingPunct="1"/>
                      <a:r>
                        <a:rPr lang="fr-FR" sz="1100" b="0" kern="1200" dirty="0" smtClean="0">
                          <a:solidFill>
                            <a:schemeClr val="dk1"/>
                          </a:solidFill>
                          <a:latin typeface="Futura Md BT" pitchFamily="34" charset="0"/>
                          <a:ea typeface="+mn-ea"/>
                          <a:cs typeface="Arial" pitchFamily="34" charset="0"/>
                        </a:rPr>
                        <a:t>625</a:t>
                      </a:r>
                    </a:p>
                  </a:txBody>
                  <a:tcPr marL="73807" marR="73807" marT="36903" marB="36903"/>
                </a:tc>
              </a:tr>
              <a:tr h="396343">
                <a:tc>
                  <a:txBody>
                    <a:bodyPr/>
                    <a:lstStyle/>
                    <a:p>
                      <a:pPr marL="0" algn="ctr" defTabSz="914400" rtl="0" eaLnBrk="1" latinLnBrk="0" hangingPunct="1"/>
                      <a:r>
                        <a:rPr lang="fr-FR" sz="1100" b="0" kern="1200" dirty="0" smtClean="0">
                          <a:solidFill>
                            <a:schemeClr val="dk1"/>
                          </a:solidFill>
                          <a:latin typeface="Futura Md BT" pitchFamily="34" charset="0"/>
                          <a:ea typeface="+mn-ea"/>
                          <a:cs typeface="Arial" pitchFamily="34" charset="0"/>
                        </a:rPr>
                        <a:t>140 </a:t>
                      </a:r>
                      <a:r>
                        <a:rPr lang="fr-FR" sz="1000" b="0" kern="1200" dirty="0" smtClean="0">
                          <a:solidFill>
                            <a:schemeClr val="dk1"/>
                          </a:solidFill>
                          <a:latin typeface="Futura Md BT" pitchFamily="34" charset="0"/>
                          <a:ea typeface="+mn-ea"/>
                          <a:cs typeface="Arial" pitchFamily="34" charset="0"/>
                        </a:rPr>
                        <a:t>(DSG6)</a:t>
                      </a:r>
                      <a:endParaRPr lang="fr-FR" sz="1000" b="0" kern="1200" dirty="0">
                        <a:solidFill>
                          <a:schemeClr val="dk1"/>
                        </a:solidFill>
                        <a:latin typeface="Futura Md BT" pitchFamily="34" charset="0"/>
                        <a:ea typeface="+mn-ea"/>
                        <a:cs typeface="Arial" pitchFamily="34" charset="0"/>
                      </a:endParaRPr>
                    </a:p>
                  </a:txBody>
                  <a:tcPr marL="73807" marR="73807" marT="36903" marB="36903" anchor="ctr"/>
                </a:tc>
                <a:tc>
                  <a:txBody>
                    <a:bodyPr/>
                    <a:lstStyle/>
                    <a:p>
                      <a:pPr algn="ctr"/>
                      <a:r>
                        <a:rPr lang="fr-FR" sz="1100" b="0" dirty="0" smtClean="0">
                          <a:latin typeface="Futura Md BT" pitchFamily="34" charset="0"/>
                          <a:cs typeface="Arial" pitchFamily="34" charset="0"/>
                        </a:rPr>
                        <a:t>135</a:t>
                      </a:r>
                      <a:endParaRPr lang="fr-FR" sz="1100" b="0" dirty="0">
                        <a:latin typeface="Futura Md BT" pitchFamily="34" charset="0"/>
                        <a:cs typeface="Arial" pitchFamily="34" charset="0"/>
                      </a:endParaRPr>
                    </a:p>
                  </a:txBody>
                  <a:tcPr marL="73807" marR="73807" marT="36903" marB="36903" anchor="ctr"/>
                </a:tc>
                <a:tc>
                  <a:txBody>
                    <a:bodyPr/>
                    <a:lstStyle/>
                    <a:p>
                      <a:pPr algn="ctr"/>
                      <a:r>
                        <a:rPr lang="fr-FR" sz="1100" b="0" dirty="0" smtClean="0">
                          <a:latin typeface="Futura Md BT" pitchFamily="34" charset="0"/>
                          <a:cs typeface="Arial" pitchFamily="34" charset="0"/>
                        </a:rPr>
                        <a:t>5,2</a:t>
                      </a:r>
                      <a:endParaRPr lang="fr-FR" sz="1100" b="0" dirty="0">
                        <a:latin typeface="Futura Md BT" pitchFamily="34" charset="0"/>
                        <a:cs typeface="Arial" pitchFamily="34" charset="0"/>
                      </a:endParaRPr>
                    </a:p>
                  </a:txBody>
                  <a:tcPr marL="73807" marR="73807" marT="36903" marB="36903" anchor="ctr"/>
                </a:tc>
                <a:tc>
                  <a:txBody>
                    <a:bodyPr/>
                    <a:lstStyle/>
                    <a:p>
                      <a:pPr marL="0" algn="ctr" defTabSz="914400" rtl="0" eaLnBrk="1" latinLnBrk="0" hangingPunct="1"/>
                      <a:r>
                        <a:rPr lang="fr-FR" sz="1100" b="0" kern="1200" dirty="0" smtClean="0">
                          <a:solidFill>
                            <a:schemeClr val="dk1"/>
                          </a:solidFill>
                          <a:latin typeface="Futura Md BT" pitchFamily="34" charset="0"/>
                          <a:ea typeface="+mn-ea"/>
                          <a:cs typeface="Arial" pitchFamily="34" charset="0"/>
                        </a:rPr>
                        <a:t>0</a:t>
                      </a:r>
                    </a:p>
                  </a:txBody>
                  <a:tcPr marL="73807" marR="73807" marT="36903" marB="36903"/>
                </a:tc>
                <a:tc>
                  <a:txBody>
                    <a:bodyPr/>
                    <a:lstStyle/>
                    <a:p>
                      <a:pPr marL="0" algn="ctr" defTabSz="914400" rtl="0" eaLnBrk="1" latinLnBrk="0" hangingPunct="1"/>
                      <a:r>
                        <a:rPr lang="fr-FR" sz="1100" b="0" kern="1200" dirty="0" smtClean="0">
                          <a:solidFill>
                            <a:schemeClr val="dk1"/>
                          </a:solidFill>
                          <a:latin typeface="Futura Md BT" pitchFamily="34" charset="0"/>
                          <a:ea typeface="+mn-ea"/>
                          <a:cs typeface="Arial" pitchFamily="34" charset="0"/>
                        </a:rPr>
                        <a:t>675</a:t>
                      </a:r>
                    </a:p>
                  </a:txBody>
                  <a:tcPr marL="73807" marR="73807" marT="36903" marB="36903"/>
                </a:tc>
              </a:tr>
            </a:tbl>
          </a:graphicData>
        </a:graphic>
      </p:graphicFrame>
      <p:pic>
        <p:nvPicPr>
          <p:cNvPr id="21" name="Picture 1"/>
          <p:cNvPicPr>
            <a:picLocks noChangeAspect="1" noChangeArrowheads="1"/>
          </p:cNvPicPr>
          <p:nvPr/>
        </p:nvPicPr>
        <p:blipFill>
          <a:blip r:embed="rId4" cstate="print"/>
          <a:srcRect/>
          <a:stretch>
            <a:fillRect/>
          </a:stretch>
        </p:blipFill>
        <p:spPr bwMode="auto">
          <a:xfrm>
            <a:off x="4833188" y="144016"/>
            <a:ext cx="4310812" cy="1196752"/>
          </a:xfrm>
          <a:prstGeom prst="rect">
            <a:avLst/>
          </a:prstGeom>
          <a:noFill/>
          <a:ln w="9525">
            <a:noFill/>
            <a:miter lim="800000"/>
            <a:headEnd/>
            <a:tailEnd/>
          </a:ln>
        </p:spPr>
      </p:pic>
      <p:pic>
        <p:nvPicPr>
          <p:cNvPr id="24" name="Image 2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7659" y="2643182"/>
            <a:ext cx="2689395" cy="1866926"/>
          </a:xfrm>
          <a:prstGeom prst="rect">
            <a:avLst/>
          </a:prstGeom>
        </p:spPr>
      </p:pic>
    </p:spTree>
    <p:extLst>
      <p:ext uri="{BB962C8B-B14F-4D97-AF65-F5344CB8AC3E}">
        <p14:creationId xmlns="" xmlns:p14="http://schemas.microsoft.com/office/powerpoint/2010/main" val="301386410"/>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anim calcmode="lin" valueType="num">
                                      <p:cBhvr>
                                        <p:cTn id="13" dur="250" fill="hold"/>
                                        <p:tgtEl>
                                          <p:spTgt spid="17"/>
                                        </p:tgtEl>
                                        <p:attrNameLst>
                                          <p:attrName>ppt_x</p:attrName>
                                        </p:attrNameLst>
                                      </p:cBhvr>
                                      <p:tavLst>
                                        <p:tav tm="0">
                                          <p:val>
                                            <p:strVal val="#ppt_x"/>
                                          </p:val>
                                        </p:tav>
                                        <p:tav tm="100000">
                                          <p:val>
                                            <p:strVal val="#ppt_x"/>
                                          </p:val>
                                        </p:tav>
                                      </p:tavLst>
                                    </p:anim>
                                    <p:anim calcmode="lin" valueType="num">
                                      <p:cBhvr>
                                        <p:cTn id="14" dur="25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250"/>
                                        <p:tgtEl>
                                          <p:spTgt spid="24"/>
                                        </p:tgtEl>
                                      </p:cBhvr>
                                    </p:animEffect>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250" fill="hold"/>
                                        <p:tgtEl>
                                          <p:spTgt spid="12"/>
                                        </p:tgtEl>
                                        <p:attrNameLst>
                                          <p:attrName>ppt_x</p:attrName>
                                        </p:attrNameLst>
                                      </p:cBhvr>
                                      <p:tavLst>
                                        <p:tav tm="0">
                                          <p:val>
                                            <p:strVal val="#ppt_x"/>
                                          </p:val>
                                        </p:tav>
                                        <p:tav tm="100000">
                                          <p:val>
                                            <p:strVal val="#ppt_x"/>
                                          </p:val>
                                        </p:tav>
                                      </p:tavLst>
                                    </p:anim>
                                    <p:anim calcmode="lin" valueType="num">
                                      <p:cBhvr additive="base">
                                        <p:cTn id="23" dur="25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anim calcmode="lin" valueType="num">
                                      <p:cBhvr>
                                        <p:cTn id="28" dur="250" fill="hold"/>
                                        <p:tgtEl>
                                          <p:spTgt spid="18"/>
                                        </p:tgtEl>
                                        <p:attrNameLst>
                                          <p:attrName>ppt_x</p:attrName>
                                        </p:attrNameLst>
                                      </p:cBhvr>
                                      <p:tavLst>
                                        <p:tav tm="0">
                                          <p:val>
                                            <p:strVal val="#ppt_x"/>
                                          </p:val>
                                        </p:tav>
                                        <p:tav tm="100000">
                                          <p:val>
                                            <p:strVal val="#ppt_x"/>
                                          </p:val>
                                        </p:tav>
                                      </p:tavLst>
                                    </p:anim>
                                    <p:anim calcmode="lin" valueType="num">
                                      <p:cBhvr>
                                        <p:cTn id="2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leroyjac\Mes documents\Mes images\stage_la_marque_vw_home.jpg"/>
          <p:cNvPicPr>
            <a:picLocks noChangeAspect="1" noChangeArrowheads="1"/>
          </p:cNvPicPr>
          <p:nvPr/>
        </p:nvPicPr>
        <p:blipFill>
          <a:blip r:embed="rId3" cstate="print"/>
          <a:srcRect l="7504" t="5972" r="23891" b="82088"/>
          <a:stretch>
            <a:fillRect/>
          </a:stretch>
        </p:blipFill>
        <p:spPr bwMode="auto">
          <a:xfrm>
            <a:off x="1" y="6715126"/>
            <a:ext cx="9144000" cy="142875"/>
          </a:xfrm>
          <a:prstGeom prst="rect">
            <a:avLst/>
          </a:prstGeom>
          <a:noFill/>
          <a:ln w="9525">
            <a:noFill/>
            <a:miter lim="800000"/>
            <a:headEnd/>
            <a:tailEnd/>
          </a:ln>
        </p:spPr>
      </p:pic>
      <p:sp>
        <p:nvSpPr>
          <p:cNvPr id="14" name="Rectangle 13"/>
          <p:cNvSpPr/>
          <p:nvPr/>
        </p:nvSpPr>
        <p:spPr>
          <a:xfrm>
            <a:off x="3190875" y="4214814"/>
            <a:ext cx="2952750" cy="1571625"/>
          </a:xfrm>
          <a:prstGeom prst="rect">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 name="Titre 1"/>
          <p:cNvSpPr txBox="1">
            <a:spLocks/>
          </p:cNvSpPr>
          <p:nvPr/>
        </p:nvSpPr>
        <p:spPr>
          <a:xfrm>
            <a:off x="3643314" y="3643314"/>
            <a:ext cx="2071687" cy="1071562"/>
          </a:xfrm>
          <a:prstGeom prst="rect">
            <a:avLst/>
          </a:prstGeom>
          <a:solidFill>
            <a:schemeClr val="bg1"/>
          </a:solidFill>
        </p:spPr>
        <p:txBody>
          <a:bodyPr anchor="ctr">
            <a:normAutofit/>
          </a:bodyPr>
          <a:lstStyle/>
          <a:p>
            <a:pPr algn="ctr" fontAlgn="auto">
              <a:spcAft>
                <a:spcPts val="0"/>
              </a:spcAft>
              <a:defRPr/>
            </a:pPr>
            <a:r>
              <a:rPr lang="fr-FR" sz="4400" dirty="0">
                <a:solidFill>
                  <a:schemeClr val="accent1">
                    <a:lumMod val="50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Schuller </a:t>
            </a:r>
          </a:p>
        </p:txBody>
      </p:sp>
      <p:sp>
        <p:nvSpPr>
          <p:cNvPr id="5" name="Sous-titre 2"/>
          <p:cNvSpPr txBox="1">
            <a:spLocks/>
          </p:cNvSpPr>
          <p:nvPr/>
        </p:nvSpPr>
        <p:spPr>
          <a:xfrm>
            <a:off x="0" y="6115050"/>
            <a:ext cx="4543426" cy="742950"/>
          </a:xfrm>
          <a:prstGeom prst="rect">
            <a:avLst/>
          </a:prstGeom>
        </p:spPr>
        <p:txBody>
          <a:bodyPr>
            <a:normAutofit/>
          </a:bodyPr>
          <a:lstStyle/>
          <a:p>
            <a:pPr marL="342900" indent="-342900" fontAlgn="auto">
              <a:spcBef>
                <a:spcPct val="20000"/>
              </a:spcBef>
              <a:spcAft>
                <a:spcPts val="0"/>
              </a:spcAft>
              <a:defRPr/>
            </a:pPr>
            <a:r>
              <a:rPr lang="fr-FR" sz="2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Reims – 01 Juin 2012</a:t>
            </a:r>
            <a:endParaRPr lang="fr-FR" sz="2200" dirty="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4" name="Picture 2" descr="C:\Documents and Settings\leroyjac\Mes documents\Mes images\stage_la_marque_vw_home.jpg"/>
          <p:cNvPicPr>
            <a:picLocks noChangeAspect="1" noChangeArrowheads="1"/>
          </p:cNvPicPr>
          <p:nvPr/>
        </p:nvPicPr>
        <p:blipFill>
          <a:blip r:embed="rId3" cstate="print"/>
          <a:srcRect/>
          <a:stretch>
            <a:fillRect/>
          </a:stretch>
        </p:blipFill>
        <p:spPr bwMode="auto">
          <a:xfrm>
            <a:off x="1" y="0"/>
            <a:ext cx="9144000" cy="820738"/>
          </a:xfrm>
          <a:prstGeom prst="rect">
            <a:avLst/>
          </a:prstGeom>
          <a:noFill/>
          <a:ln w="9525">
            <a:noFill/>
            <a:miter lim="800000"/>
            <a:headEnd/>
            <a:tailEnd/>
          </a:ln>
        </p:spPr>
      </p:pic>
      <p:sp>
        <p:nvSpPr>
          <p:cNvPr id="13" name="Rectangle 12"/>
          <p:cNvSpPr/>
          <p:nvPr/>
        </p:nvSpPr>
        <p:spPr>
          <a:xfrm>
            <a:off x="642939" y="1928814"/>
            <a:ext cx="7715250" cy="1785937"/>
          </a:xfrm>
          <a:prstGeom prst="rect">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Titre 1"/>
          <p:cNvSpPr txBox="1">
            <a:spLocks/>
          </p:cNvSpPr>
          <p:nvPr/>
        </p:nvSpPr>
        <p:spPr>
          <a:xfrm>
            <a:off x="1143001" y="1357314"/>
            <a:ext cx="6643689" cy="1041400"/>
          </a:xfrm>
          <a:prstGeom prst="rect">
            <a:avLst/>
          </a:prstGeom>
          <a:solidFill>
            <a:schemeClr val="bg1"/>
          </a:solidFill>
        </p:spPr>
        <p:txBody>
          <a:bodyPr anchor="ctr">
            <a:normAutofit/>
          </a:bodyPr>
          <a:lstStyle/>
          <a:p>
            <a:pPr algn="ctr" fontAlgn="auto">
              <a:spcAft>
                <a:spcPts val="0"/>
              </a:spcAft>
              <a:defRPr/>
            </a:pPr>
            <a:r>
              <a:rPr lang="fr-FR" sz="4400" dirty="0">
                <a:solidFill>
                  <a:schemeClr val="accent1">
                    <a:lumMod val="50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Groupe Volkswagen France</a:t>
            </a:r>
          </a:p>
        </p:txBody>
      </p:sp>
      <p:pic>
        <p:nvPicPr>
          <p:cNvPr id="2057" name="Picture 2"/>
          <p:cNvPicPr>
            <a:picLocks noChangeAspect="1" noChangeArrowheads="1"/>
          </p:cNvPicPr>
          <p:nvPr/>
        </p:nvPicPr>
        <p:blipFill>
          <a:blip r:embed="rId4" cstate="print"/>
          <a:srcRect/>
          <a:stretch>
            <a:fillRect/>
          </a:stretch>
        </p:blipFill>
        <p:spPr bwMode="auto">
          <a:xfrm>
            <a:off x="1544638" y="2395538"/>
            <a:ext cx="812800" cy="819150"/>
          </a:xfrm>
          <a:prstGeom prst="rect">
            <a:avLst/>
          </a:prstGeom>
          <a:noFill/>
          <a:ln w="9525">
            <a:noFill/>
            <a:miter lim="800000"/>
            <a:headEnd/>
            <a:tailEnd/>
          </a:ln>
        </p:spPr>
      </p:pic>
      <p:pic>
        <p:nvPicPr>
          <p:cNvPr id="2060" name="Picture 3" descr="Logo-frei"/>
          <p:cNvPicPr>
            <a:picLocks noChangeAspect="1" noChangeArrowheads="1"/>
          </p:cNvPicPr>
          <p:nvPr/>
        </p:nvPicPr>
        <p:blipFill>
          <a:blip r:embed="rId5" cstate="print"/>
          <a:srcRect/>
          <a:stretch>
            <a:fillRect/>
          </a:stretch>
        </p:blipFill>
        <p:spPr bwMode="auto">
          <a:xfrm>
            <a:off x="5286375" y="2419350"/>
            <a:ext cx="857250" cy="795338"/>
          </a:xfrm>
          <a:prstGeom prst="rect">
            <a:avLst/>
          </a:prstGeom>
          <a:noFill/>
          <a:ln w="9525">
            <a:noFill/>
            <a:miter lim="800000"/>
            <a:headEnd/>
            <a:tailEnd/>
          </a:ln>
        </p:spPr>
      </p:pic>
      <p:pic>
        <p:nvPicPr>
          <p:cNvPr id="2061" name="Picture 2" descr="C:\Documents and Settings\leroyjac\Mes documents\Mes images\audi reims.jpg"/>
          <p:cNvPicPr>
            <a:picLocks noChangeAspect="1" noChangeArrowheads="1"/>
          </p:cNvPicPr>
          <p:nvPr/>
        </p:nvPicPr>
        <p:blipFill>
          <a:blip r:embed="rId6" cstate="print"/>
          <a:srcRect b="28371"/>
          <a:stretch>
            <a:fillRect/>
          </a:stretch>
        </p:blipFill>
        <p:spPr bwMode="auto">
          <a:xfrm>
            <a:off x="3711576" y="2428876"/>
            <a:ext cx="1360488" cy="785813"/>
          </a:xfrm>
          <a:prstGeom prst="rect">
            <a:avLst/>
          </a:prstGeom>
          <a:noFill/>
          <a:ln w="9525">
            <a:noFill/>
            <a:miter lim="800000"/>
            <a:headEnd/>
            <a:tailEnd/>
          </a:ln>
        </p:spPr>
      </p:pic>
      <p:sp>
        <p:nvSpPr>
          <p:cNvPr id="24" name="Rectangle 23"/>
          <p:cNvSpPr/>
          <p:nvPr/>
        </p:nvSpPr>
        <p:spPr>
          <a:xfrm>
            <a:off x="1" y="6572251"/>
            <a:ext cx="9144000" cy="1428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5" name="Rectangle 24"/>
          <p:cNvSpPr/>
          <p:nvPr/>
        </p:nvSpPr>
        <p:spPr>
          <a:xfrm>
            <a:off x="1" y="785814"/>
            <a:ext cx="9144000" cy="35718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19" name="Picture 8" descr="C:\Documents and Settings\marketingaca\Bureau\VW - AUDI\Parutions\ACA\SUPPLEMENT AGRICULTURE\Logo VW Véhicules Utilitaires couleur fond transparent.png"/>
          <p:cNvPicPr>
            <a:picLocks noChangeAspect="1" noChangeArrowheads="1"/>
          </p:cNvPicPr>
          <p:nvPr/>
        </p:nvPicPr>
        <p:blipFill>
          <a:blip r:embed="rId7" cstate="print"/>
          <a:srcRect/>
          <a:stretch>
            <a:fillRect/>
          </a:stretch>
        </p:blipFill>
        <p:spPr bwMode="auto">
          <a:xfrm>
            <a:off x="6357951" y="2357430"/>
            <a:ext cx="714529" cy="895265"/>
          </a:xfrm>
          <a:prstGeom prst="rect">
            <a:avLst/>
          </a:prstGeom>
          <a:noFill/>
        </p:spPr>
      </p:pic>
      <p:pic>
        <p:nvPicPr>
          <p:cNvPr id="20" name="Picture 14" descr="C:\Documents and Settings\leroyjac\Bureau\VW - AUDI\Images\Bromures\skoda logo_jpg.png"/>
          <p:cNvPicPr>
            <a:picLocks noChangeAspect="1" noChangeArrowheads="1"/>
          </p:cNvPicPr>
          <p:nvPr/>
        </p:nvPicPr>
        <p:blipFill>
          <a:blip r:embed="rId8" cstate="print"/>
          <a:srcRect/>
          <a:stretch>
            <a:fillRect/>
          </a:stretch>
        </p:blipFill>
        <p:spPr bwMode="auto">
          <a:xfrm>
            <a:off x="2428860" y="2214555"/>
            <a:ext cx="1071198" cy="1286107"/>
          </a:xfrm>
          <a:prstGeom prst="rect">
            <a:avLst/>
          </a:prstGeom>
          <a:noFill/>
        </p:spPr>
      </p:pic>
      <p:pic>
        <p:nvPicPr>
          <p:cNvPr id="21" name="Picture 3" descr="C:\Documents and Settings\leroyjac\Bureau\SCHULLER-OK.jpg"/>
          <p:cNvPicPr>
            <a:picLocks noChangeAspect="1" noChangeArrowheads="1"/>
          </p:cNvPicPr>
          <p:nvPr/>
        </p:nvPicPr>
        <p:blipFill>
          <a:blip r:embed="rId9" cstate="print"/>
          <a:srcRect/>
          <a:stretch>
            <a:fillRect/>
          </a:stretch>
        </p:blipFill>
        <p:spPr bwMode="auto">
          <a:xfrm>
            <a:off x="3452054" y="4857760"/>
            <a:ext cx="2482803" cy="50006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2057"/>
                                        </p:tgtEl>
                                        <p:attrNameLst>
                                          <p:attrName>style.visibility</p:attrName>
                                        </p:attrNameLst>
                                      </p:cBhvr>
                                      <p:to>
                                        <p:strVal val="visible"/>
                                      </p:to>
                                    </p:set>
                                    <p:animEffect transition="in" filter="fade">
                                      <p:cBhvr>
                                        <p:cTn id="19" dur="2000"/>
                                        <p:tgtEl>
                                          <p:spTgt spid="2057"/>
                                        </p:tgtEl>
                                      </p:cBhvr>
                                    </p:animEffect>
                                  </p:childTnLst>
                                </p:cTn>
                              </p:par>
                              <p:par>
                                <p:cTn id="20" presetID="10" presetClass="entr" presetSubtype="0" fill="hold" nodeType="withEffect">
                                  <p:stCondLst>
                                    <p:cond delay="0"/>
                                  </p:stCondLst>
                                  <p:childTnLst>
                                    <p:set>
                                      <p:cBhvr>
                                        <p:cTn id="21" dur="1" fill="hold">
                                          <p:stCondLst>
                                            <p:cond delay="0"/>
                                          </p:stCondLst>
                                        </p:cTn>
                                        <p:tgtEl>
                                          <p:spTgt spid="2060"/>
                                        </p:tgtEl>
                                        <p:attrNameLst>
                                          <p:attrName>style.visibility</p:attrName>
                                        </p:attrNameLst>
                                      </p:cBhvr>
                                      <p:to>
                                        <p:strVal val="visible"/>
                                      </p:to>
                                    </p:set>
                                    <p:animEffect transition="in" filter="fade">
                                      <p:cBhvr>
                                        <p:cTn id="22" dur="2000"/>
                                        <p:tgtEl>
                                          <p:spTgt spid="2060"/>
                                        </p:tgtEl>
                                      </p:cBhvr>
                                    </p:animEffect>
                                  </p:childTnLst>
                                </p:cTn>
                              </p:par>
                              <p:par>
                                <p:cTn id="23" presetID="10" presetClass="entr" presetSubtype="0" fill="hold" nodeType="withEffect">
                                  <p:stCondLst>
                                    <p:cond delay="0"/>
                                  </p:stCondLst>
                                  <p:childTnLst>
                                    <p:set>
                                      <p:cBhvr>
                                        <p:cTn id="24" dur="1" fill="hold">
                                          <p:stCondLst>
                                            <p:cond delay="0"/>
                                          </p:stCondLst>
                                        </p:cTn>
                                        <p:tgtEl>
                                          <p:spTgt spid="2061"/>
                                        </p:tgtEl>
                                        <p:attrNameLst>
                                          <p:attrName>style.visibility</p:attrName>
                                        </p:attrNameLst>
                                      </p:cBhvr>
                                      <p:to>
                                        <p:strVal val="visible"/>
                                      </p:to>
                                    </p:set>
                                    <p:animEffect transition="in" filter="fade">
                                      <p:cBhvr>
                                        <p:cTn id="25" dur="2000"/>
                                        <p:tgtEl>
                                          <p:spTgt spid="2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3"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descr="route.png"/>
          <p:cNvPicPr>
            <a:picLocks noChangeAspect="1"/>
          </p:cNvPicPr>
          <p:nvPr/>
        </p:nvPicPr>
        <p:blipFill>
          <a:blip r:embed="rId2" cstate="print">
            <a:lum bright="70000" contrast="-70000"/>
          </a:blip>
          <a:stretch>
            <a:fillRect/>
          </a:stretch>
        </p:blipFill>
        <p:spPr>
          <a:xfrm>
            <a:off x="1" y="-165178"/>
            <a:ext cx="9144000" cy="7023179"/>
          </a:xfrm>
          <a:prstGeom prst="rect">
            <a:avLst/>
          </a:prstGeom>
        </p:spPr>
      </p:pic>
      <p:sp>
        <p:nvSpPr>
          <p:cNvPr id="34" name="Rogner un rectangle à un seul coin 33"/>
          <p:cNvSpPr/>
          <p:nvPr/>
        </p:nvSpPr>
        <p:spPr>
          <a:xfrm>
            <a:off x="1376751" y="1571626"/>
            <a:ext cx="6651633" cy="4086225"/>
          </a:xfrm>
          <a:prstGeom prst="snip1Rect">
            <a:avLst>
              <a:gd name="adj" fmla="val 4689"/>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 name="Titre 1"/>
          <p:cNvSpPr>
            <a:spLocks noGrp="1"/>
          </p:cNvSpPr>
          <p:nvPr>
            <p:ph type="title"/>
          </p:nvPr>
        </p:nvSpPr>
        <p:spPr>
          <a:xfrm>
            <a:off x="369515" y="794695"/>
            <a:ext cx="4269160" cy="440677"/>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err="1" smtClean="0">
                <a:solidFill>
                  <a:srgbClr val="006699"/>
                </a:solidFill>
                <a:latin typeface="Futura Md BT" pitchFamily="34" charset="0"/>
                <a:ea typeface="+mn-ea"/>
                <a:cs typeface="+mn-cs"/>
              </a:rPr>
              <a:t>Passat</a:t>
            </a:r>
            <a:r>
              <a:rPr lang="fr-FR" sz="2800" b="1" dirty="0" smtClean="0">
                <a:solidFill>
                  <a:srgbClr val="006699"/>
                </a:solidFill>
                <a:latin typeface="Futura Md BT" pitchFamily="34" charset="0"/>
                <a:ea typeface="+mn-ea"/>
                <a:cs typeface="+mn-cs"/>
              </a:rPr>
              <a:t> Berline </a:t>
            </a:r>
            <a:endParaRPr lang="fr-FR" sz="2800" b="1" dirty="0">
              <a:solidFill>
                <a:srgbClr val="006699"/>
              </a:solidFill>
              <a:latin typeface="Futura Md BT" pitchFamily="34" charset="0"/>
              <a:ea typeface="+mn-ea"/>
              <a:cs typeface="+mn-cs"/>
            </a:endParaRPr>
          </a:p>
        </p:txBody>
      </p:sp>
      <p:pic>
        <p:nvPicPr>
          <p:cNvPr id="33" name="Image 32" descr="BlueMotiontechnologies_Logo.jpg"/>
          <p:cNvPicPr>
            <a:picLocks noChangeAspect="1"/>
          </p:cNvPicPr>
          <p:nvPr/>
        </p:nvPicPr>
        <p:blipFill rotWithShape="1">
          <a:blip r:embed="rId3" cstate="print"/>
          <a:srcRect l="4355" t="8749" r="4191" b="38755"/>
          <a:stretch/>
        </p:blipFill>
        <p:spPr bwMode="auto">
          <a:xfrm>
            <a:off x="1500040" y="1661675"/>
            <a:ext cx="2054324" cy="308375"/>
          </a:xfrm>
          <a:prstGeom prst="rect">
            <a:avLst/>
          </a:prstGeom>
          <a:noFill/>
          <a:ln w="9525">
            <a:noFill/>
            <a:miter lim="800000"/>
            <a:headEnd/>
            <a:tailEnd/>
          </a:ln>
        </p:spPr>
      </p:pic>
      <p:graphicFrame>
        <p:nvGraphicFramePr>
          <p:cNvPr id="35" name="Tableau 34"/>
          <p:cNvGraphicFramePr>
            <a:graphicFrameLocks noGrp="1"/>
          </p:cNvGraphicFramePr>
          <p:nvPr>
            <p:extLst>
              <p:ext uri="{D42A27DB-BD31-4B8C-83A1-F6EECF244321}">
                <p14:modId xmlns="" xmlns:p14="http://schemas.microsoft.com/office/powerpoint/2010/main" val="3664897489"/>
              </p:ext>
            </p:extLst>
          </p:nvPr>
        </p:nvGraphicFramePr>
        <p:xfrm>
          <a:off x="1475658" y="2039354"/>
          <a:ext cx="6430090" cy="2995120"/>
        </p:xfrm>
        <a:graphic>
          <a:graphicData uri="http://schemas.openxmlformats.org/drawingml/2006/table">
            <a:tbl>
              <a:tblPr firstRow="1" bandRow="1">
                <a:tableStyleId>{5C22544A-7EE6-4342-B048-85BDC9FD1C3A}</a:tableStyleId>
              </a:tblPr>
              <a:tblGrid>
                <a:gridCol w="1286018"/>
                <a:gridCol w="1286018"/>
                <a:gridCol w="1286018"/>
                <a:gridCol w="1286018"/>
                <a:gridCol w="1286018"/>
              </a:tblGrid>
              <a:tr h="590962">
                <a:tc>
                  <a:txBody>
                    <a:bodyPr/>
                    <a:lstStyle/>
                    <a:p>
                      <a:pPr algn="ctr"/>
                      <a:r>
                        <a:rPr lang="fr-FR" sz="1400" b="1" dirty="0" err="1" smtClean="0">
                          <a:latin typeface="Futura Md BT" pitchFamily="34" charset="0"/>
                          <a:cs typeface="Arial" pitchFamily="34" charset="0"/>
                        </a:rPr>
                        <a:t>Ch</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g</a:t>
                      </a:r>
                      <a:r>
                        <a:rPr lang="fr-FR" sz="1400" b="1" baseline="0" dirty="0" smtClean="0">
                          <a:latin typeface="Futura Md BT" pitchFamily="34" charset="0"/>
                          <a:cs typeface="Arial" pitchFamily="34" charset="0"/>
                        </a:rPr>
                        <a:t> </a:t>
                      </a:r>
                      <a:r>
                        <a:rPr lang="fr-FR" sz="1400" b="1" dirty="0" smtClean="0">
                          <a:latin typeface="Futura Md BT" pitchFamily="34" charset="0"/>
                          <a:cs typeface="Arial" pitchFamily="34" charset="0"/>
                        </a:rPr>
                        <a:t>CO² / km</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L / 100 km </a:t>
                      </a:r>
                      <a:endParaRPr lang="fr-FR" sz="1400" b="1" dirty="0">
                        <a:solidFill>
                          <a:schemeClr val="bg1"/>
                        </a:solidFill>
                        <a:latin typeface="Futura Md BT" pitchFamily="34" charset="0"/>
                        <a:cs typeface="Arial" pitchFamily="34" charset="0"/>
                      </a:endParaRPr>
                    </a:p>
                  </a:txBody>
                  <a:tcPr anchor="ct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Bonus /Malus</a:t>
                      </a:r>
                    </a:p>
                  </a:txBody>
                  <a:tcP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TVS</a:t>
                      </a:r>
                      <a:endParaRPr lang="fr-FR" sz="1400" b="1" kern="1200" dirty="0">
                        <a:solidFill>
                          <a:schemeClr val="lt1"/>
                        </a:solidFill>
                        <a:latin typeface="Futura Md BT" pitchFamily="34" charset="0"/>
                        <a:ea typeface="+mn-ea"/>
                        <a:cs typeface="Arial" pitchFamily="34" charset="0"/>
                      </a:endParaRPr>
                    </a:p>
                  </a:txBody>
                  <a:tcPr/>
                </a:tc>
              </a:tr>
              <a:tr h="347625">
                <a:tc>
                  <a:txBody>
                    <a:bodyPr/>
                    <a:lstStyle/>
                    <a:p>
                      <a:pPr algn="ctr"/>
                      <a:r>
                        <a:rPr lang="fr-FR" sz="1400" dirty="0" smtClean="0">
                          <a:latin typeface="Futura Md BT" pitchFamily="34" charset="0"/>
                          <a:cs typeface="Arial" pitchFamily="34" charset="0"/>
                        </a:rPr>
                        <a:t>105</a:t>
                      </a:r>
                      <a:endParaRPr lang="fr-FR" sz="1400" dirty="0">
                        <a:latin typeface="Futura Md BT" pitchFamily="34" charset="0"/>
                        <a:cs typeface="Arial" pitchFamily="34" charset="0"/>
                      </a:endParaRPr>
                    </a:p>
                  </a:txBody>
                  <a:tcPr anchor="ctr"/>
                </a:tc>
                <a:tc>
                  <a:txBody>
                    <a:bodyPr/>
                    <a:lstStyle/>
                    <a:p>
                      <a:pPr algn="ctr"/>
                      <a:r>
                        <a:rPr lang="fr-FR" sz="1400" b="0" dirty="0" smtClean="0">
                          <a:latin typeface="Futura Md BT" pitchFamily="34" charset="0"/>
                          <a:cs typeface="Arial" pitchFamily="34" charset="0"/>
                        </a:rPr>
                        <a:t>109</a:t>
                      </a:r>
                      <a:endParaRPr lang="fr-FR" sz="1400" b="0" dirty="0">
                        <a:latin typeface="Futura Md BT" pitchFamily="34" charset="0"/>
                        <a:cs typeface="Arial" pitchFamily="34" charset="0"/>
                      </a:endParaRPr>
                    </a:p>
                  </a:txBody>
                  <a:tcPr anchor="ctr"/>
                </a:tc>
                <a:tc>
                  <a:txBody>
                    <a:bodyPr/>
                    <a:lstStyle/>
                    <a:p>
                      <a:pPr algn="ctr"/>
                      <a:r>
                        <a:rPr lang="fr-FR" sz="1400" b="0" dirty="0" smtClean="0">
                          <a:latin typeface="Futura Md BT" pitchFamily="34" charset="0"/>
                          <a:cs typeface="Arial" pitchFamily="34" charset="0"/>
                        </a:rPr>
                        <a:t>4,1</a:t>
                      </a:r>
                      <a:endParaRPr lang="fr-FR" sz="1400" b="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436</a:t>
                      </a:r>
                    </a:p>
                  </a:txBody>
                  <a:tcPr/>
                </a:tc>
              </a:tr>
              <a:tr h="347625">
                <a:tc>
                  <a:txBody>
                    <a:bodyPr/>
                    <a:lstStyle/>
                    <a:p>
                      <a:pPr algn="ctr"/>
                      <a:r>
                        <a:rPr lang="fr-FR" sz="1400" dirty="0" smtClean="0">
                          <a:latin typeface="Futura Md BT" pitchFamily="34" charset="0"/>
                          <a:cs typeface="Arial" pitchFamily="34" charset="0"/>
                        </a:rPr>
                        <a:t>105</a:t>
                      </a:r>
                      <a:endParaRPr lang="fr-FR" sz="1400" dirty="0">
                        <a:latin typeface="Futura Md BT" pitchFamily="34" charset="0"/>
                        <a:cs typeface="Arial" pitchFamily="34" charset="0"/>
                      </a:endParaRPr>
                    </a:p>
                  </a:txBody>
                  <a:tcPr anchor="ctr"/>
                </a:tc>
                <a:tc>
                  <a:txBody>
                    <a:bodyPr/>
                    <a:lstStyle/>
                    <a:p>
                      <a:pPr algn="ctr"/>
                      <a:r>
                        <a:rPr lang="fr-FR" sz="1400" b="0" dirty="0" smtClean="0">
                          <a:latin typeface="Futura Md BT" pitchFamily="34" charset="0"/>
                          <a:cs typeface="Arial" pitchFamily="34" charset="0"/>
                        </a:rPr>
                        <a:t>114</a:t>
                      </a:r>
                      <a:endParaRPr lang="fr-FR" sz="1400" b="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4,3</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456</a:t>
                      </a:r>
                    </a:p>
                  </a:txBody>
                  <a:tcPr/>
                </a:tc>
              </a:tr>
              <a:tr h="347625">
                <a:tc>
                  <a:txBody>
                    <a:bodyPr/>
                    <a:lstStyle/>
                    <a:p>
                      <a:pPr algn="ctr"/>
                      <a:r>
                        <a:rPr lang="fr-FR" sz="1400" dirty="0" smtClean="0">
                          <a:latin typeface="Futura Md BT" pitchFamily="34" charset="0"/>
                          <a:cs typeface="Arial" pitchFamily="34" charset="0"/>
                        </a:rPr>
                        <a:t>140</a:t>
                      </a:r>
                      <a:endParaRPr lang="fr-FR" sz="1400" dirty="0">
                        <a:latin typeface="Futura Md BT" pitchFamily="34" charset="0"/>
                        <a:cs typeface="Arial" pitchFamily="34" charset="0"/>
                      </a:endParaRPr>
                    </a:p>
                  </a:txBody>
                  <a:tcPr anchor="ctr"/>
                </a:tc>
                <a:tc>
                  <a:txBody>
                    <a:bodyPr/>
                    <a:lstStyle/>
                    <a:p>
                      <a:pPr algn="ctr"/>
                      <a:r>
                        <a:rPr lang="fr-FR" sz="1400" b="0" dirty="0" smtClean="0">
                          <a:latin typeface="Futura Md BT" pitchFamily="34" charset="0"/>
                          <a:cs typeface="Arial" pitchFamily="34" charset="0"/>
                        </a:rPr>
                        <a:t>119</a:t>
                      </a:r>
                      <a:endParaRPr lang="fr-FR" sz="1400" b="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4,6</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476</a:t>
                      </a:r>
                    </a:p>
                  </a:txBody>
                  <a:tcPr/>
                </a:tc>
              </a:tr>
              <a:tr h="347625">
                <a:tc>
                  <a:txBody>
                    <a:bodyPr/>
                    <a:lstStyle/>
                    <a:p>
                      <a:pPr algn="ctr"/>
                      <a:r>
                        <a:rPr lang="fr-FR" sz="1400" dirty="0" smtClean="0">
                          <a:latin typeface="Futura Md BT" pitchFamily="34" charset="0"/>
                          <a:cs typeface="Arial" pitchFamily="34" charset="0"/>
                        </a:rPr>
                        <a:t>170</a:t>
                      </a:r>
                      <a:endParaRPr lang="fr-FR" sz="1400" dirty="0">
                        <a:latin typeface="Futura Md BT" pitchFamily="34" charset="0"/>
                        <a:cs typeface="Arial" pitchFamily="34" charset="0"/>
                      </a:endParaRPr>
                    </a:p>
                  </a:txBody>
                  <a:tcPr anchor="ctr"/>
                </a:tc>
                <a:tc>
                  <a:txBody>
                    <a:bodyPr/>
                    <a:lstStyle/>
                    <a:p>
                      <a:pPr algn="ctr"/>
                      <a:r>
                        <a:rPr lang="fr-FR" sz="1400" b="0" dirty="0" smtClean="0">
                          <a:latin typeface="Futura Md BT" pitchFamily="34" charset="0"/>
                          <a:cs typeface="Arial" pitchFamily="34" charset="0"/>
                        </a:rPr>
                        <a:t>120</a:t>
                      </a:r>
                      <a:endParaRPr lang="fr-FR" sz="1400" b="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4,6</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480</a:t>
                      </a:r>
                    </a:p>
                  </a:txBody>
                  <a:tcPr/>
                </a:tc>
              </a:tr>
              <a:tr h="521490">
                <a:tc>
                  <a:txBody>
                    <a:bodyPr/>
                    <a:lstStyle/>
                    <a:p>
                      <a:pPr algn="ctr"/>
                      <a:r>
                        <a:rPr lang="fr-FR" sz="1400" dirty="0" smtClean="0">
                          <a:latin typeface="Futura Md BT" pitchFamily="34" charset="0"/>
                          <a:cs typeface="Arial" pitchFamily="34" charset="0"/>
                        </a:rPr>
                        <a:t>140 </a:t>
                      </a:r>
                      <a:r>
                        <a:rPr lang="fr-FR" sz="1400" b="0" kern="1200" dirty="0" smtClean="0">
                          <a:solidFill>
                            <a:schemeClr val="dk1"/>
                          </a:solidFill>
                          <a:latin typeface="Futura Md BT" pitchFamily="34" charset="0"/>
                          <a:ea typeface="+mn-ea"/>
                          <a:cs typeface="Arial" pitchFamily="34" charset="0"/>
                        </a:rPr>
                        <a:t>(</a:t>
                      </a:r>
                      <a:r>
                        <a:rPr lang="fr-FR" sz="1200" b="0" kern="1200" dirty="0" smtClean="0">
                          <a:solidFill>
                            <a:schemeClr val="dk1"/>
                          </a:solidFill>
                          <a:latin typeface="Futura Md BT" pitchFamily="34" charset="0"/>
                          <a:ea typeface="+mn-ea"/>
                          <a:cs typeface="Arial" pitchFamily="34" charset="0"/>
                        </a:rPr>
                        <a:t>DSG6)</a:t>
                      </a:r>
                      <a:endParaRPr lang="fr-FR" sz="1400" dirty="0">
                        <a:latin typeface="Futura Md BT" pitchFamily="34" charset="0"/>
                        <a:cs typeface="Arial" pitchFamily="34" charset="0"/>
                      </a:endParaRPr>
                    </a:p>
                  </a:txBody>
                  <a:tcPr anchor="ctr"/>
                </a:tc>
                <a:tc>
                  <a:txBody>
                    <a:bodyPr/>
                    <a:lstStyle/>
                    <a:p>
                      <a:pPr algn="ctr"/>
                      <a:r>
                        <a:rPr lang="fr-FR" sz="1400" b="0" dirty="0" smtClean="0">
                          <a:latin typeface="Futura Md BT" pitchFamily="34" charset="0"/>
                          <a:cs typeface="Arial" pitchFamily="34" charset="0"/>
                        </a:rPr>
                        <a:t>135</a:t>
                      </a:r>
                      <a:endParaRPr lang="fr-FR" sz="1400" b="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5,2</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742,50</a:t>
                      </a:r>
                    </a:p>
                  </a:txBody>
                  <a:tcPr/>
                </a:tc>
              </a:tr>
              <a:tr h="492168">
                <a:tc>
                  <a:txBody>
                    <a:bodyPr/>
                    <a:lstStyle/>
                    <a:p>
                      <a:pPr marL="0" algn="ctr" defTabSz="914400" rtl="0" eaLnBrk="1" latinLnBrk="0" hangingPunct="1"/>
                      <a:r>
                        <a:rPr lang="fr-FR" sz="1400" dirty="0" smtClean="0">
                          <a:latin typeface="Futura Md BT" pitchFamily="34" charset="0"/>
                          <a:cs typeface="Arial" pitchFamily="34" charset="0"/>
                        </a:rPr>
                        <a:t>170 </a:t>
                      </a:r>
                      <a:r>
                        <a:rPr lang="fr-FR" sz="1200" b="0" kern="1200" dirty="0" smtClean="0">
                          <a:solidFill>
                            <a:schemeClr val="dk1"/>
                          </a:solidFill>
                          <a:latin typeface="Futura Md BT" pitchFamily="34" charset="0"/>
                          <a:ea typeface="+mn-ea"/>
                          <a:cs typeface="Arial" pitchFamily="34" charset="0"/>
                        </a:rPr>
                        <a:t>(DSG6)</a:t>
                      </a:r>
                      <a:endParaRPr lang="fr-FR" sz="1200" b="0" kern="1200" dirty="0">
                        <a:solidFill>
                          <a:schemeClr val="dk1"/>
                        </a:solidFill>
                        <a:latin typeface="Futura Md BT" pitchFamily="34" charset="0"/>
                        <a:ea typeface="+mn-ea"/>
                        <a:cs typeface="Arial" pitchFamily="34" charset="0"/>
                      </a:endParaRPr>
                    </a:p>
                  </a:txBody>
                  <a:tcPr anchor="ctr"/>
                </a:tc>
                <a:tc>
                  <a:txBody>
                    <a:bodyPr/>
                    <a:lstStyle/>
                    <a:p>
                      <a:pPr algn="ctr"/>
                      <a:r>
                        <a:rPr lang="fr-FR" sz="1400" b="0" dirty="0" smtClean="0">
                          <a:latin typeface="Futura Md BT" pitchFamily="34" charset="0"/>
                          <a:cs typeface="Arial" pitchFamily="34" charset="0"/>
                        </a:rPr>
                        <a:t>139</a:t>
                      </a:r>
                      <a:endParaRPr lang="fr-FR" sz="1400" b="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5,3</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764,50</a:t>
                      </a:r>
                    </a:p>
                  </a:txBody>
                  <a:tcPr/>
                </a:tc>
              </a:tr>
            </a:tbl>
          </a:graphicData>
        </a:graphic>
      </p:graphicFrame>
      <p:sp>
        <p:nvSpPr>
          <p:cNvPr id="36" name="Rectangle 35"/>
          <p:cNvSpPr/>
          <p:nvPr/>
        </p:nvSpPr>
        <p:spPr>
          <a:xfrm>
            <a:off x="1981480" y="719425"/>
            <a:ext cx="2531462" cy="523220"/>
          </a:xfrm>
          <a:prstGeom prst="rect">
            <a:avLst/>
          </a:prstGeom>
        </p:spPr>
        <p:txBody>
          <a:bodyPr wrap="none">
            <a:spAutoFit/>
          </a:bodyPr>
          <a:lstStyle/>
          <a:p>
            <a:pPr marL="1041400"/>
            <a:r>
              <a:rPr lang="fr-FR"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rPr>
              <a:t>DIESEL</a:t>
            </a:r>
            <a:endParaRPr lang="fr-FR"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pic>
        <p:nvPicPr>
          <p:cNvPr id="10" name="Picture 1"/>
          <p:cNvPicPr>
            <a:picLocks noChangeAspect="1" noChangeArrowheads="1"/>
          </p:cNvPicPr>
          <p:nvPr/>
        </p:nvPicPr>
        <p:blipFill>
          <a:blip r:embed="rId4" cstate="print"/>
          <a:srcRect/>
          <a:stretch>
            <a:fillRect/>
          </a:stretch>
        </p:blipFill>
        <p:spPr bwMode="auto">
          <a:xfrm>
            <a:off x="4833188" y="144016"/>
            <a:ext cx="4310812" cy="1196752"/>
          </a:xfrm>
          <a:prstGeom prst="rect">
            <a:avLst/>
          </a:prstGeom>
          <a:noFill/>
          <a:ln w="9525">
            <a:noFill/>
            <a:miter lim="800000"/>
            <a:headEnd/>
            <a:tailEnd/>
          </a:ln>
        </p:spPr>
      </p:pic>
      <p:pic>
        <p:nvPicPr>
          <p:cNvPr id="31" name="Image 3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4616957"/>
            <a:ext cx="2664296" cy="2098191"/>
          </a:xfrm>
          <a:prstGeom prst="rect">
            <a:avLst/>
          </a:prstGeom>
        </p:spPr>
      </p:pic>
    </p:spTree>
    <p:extLst>
      <p:ext uri="{BB962C8B-B14F-4D97-AF65-F5344CB8AC3E}">
        <p14:creationId xmlns="" xmlns:p14="http://schemas.microsoft.com/office/powerpoint/2010/main" val="631137237"/>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descr="route.png"/>
          <p:cNvPicPr>
            <a:picLocks noChangeAspect="1"/>
          </p:cNvPicPr>
          <p:nvPr/>
        </p:nvPicPr>
        <p:blipFill>
          <a:blip r:embed="rId2" cstate="print">
            <a:lum bright="70000" contrast="-70000"/>
          </a:blip>
          <a:stretch>
            <a:fillRect/>
          </a:stretch>
        </p:blipFill>
        <p:spPr>
          <a:xfrm>
            <a:off x="1" y="-165178"/>
            <a:ext cx="9144000" cy="7023179"/>
          </a:xfrm>
          <a:prstGeom prst="rect">
            <a:avLst/>
          </a:prstGeom>
        </p:spPr>
      </p:pic>
      <p:sp>
        <p:nvSpPr>
          <p:cNvPr id="7" name="Rogner un rectangle à un seul coin 6"/>
          <p:cNvSpPr/>
          <p:nvPr/>
        </p:nvSpPr>
        <p:spPr>
          <a:xfrm>
            <a:off x="1376751" y="1700809"/>
            <a:ext cx="6651633" cy="3600400"/>
          </a:xfrm>
          <a:prstGeom prst="snip1Rect">
            <a:avLst>
              <a:gd name="adj" fmla="val 4689"/>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 name="Titre 1"/>
          <p:cNvSpPr>
            <a:spLocks noGrp="1"/>
          </p:cNvSpPr>
          <p:nvPr>
            <p:ph type="title"/>
          </p:nvPr>
        </p:nvSpPr>
        <p:spPr>
          <a:xfrm>
            <a:off x="369515" y="794695"/>
            <a:ext cx="4269160" cy="440677"/>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err="1" smtClean="0">
                <a:solidFill>
                  <a:srgbClr val="006699"/>
                </a:solidFill>
                <a:latin typeface="Futura Md BT" pitchFamily="34" charset="0"/>
                <a:ea typeface="+mn-ea"/>
                <a:cs typeface="+mn-cs"/>
              </a:rPr>
              <a:t>Passat</a:t>
            </a:r>
            <a:r>
              <a:rPr lang="fr-FR" sz="2800" b="1" dirty="0" smtClean="0">
                <a:solidFill>
                  <a:srgbClr val="006699"/>
                </a:solidFill>
                <a:latin typeface="Futura Md BT" pitchFamily="34" charset="0"/>
                <a:ea typeface="+mn-ea"/>
                <a:cs typeface="+mn-cs"/>
              </a:rPr>
              <a:t> SW </a:t>
            </a:r>
            <a:endParaRPr lang="fr-FR" sz="2800" b="1" dirty="0">
              <a:solidFill>
                <a:srgbClr val="006699"/>
              </a:solidFill>
              <a:latin typeface="Futura Md BT" pitchFamily="34" charset="0"/>
              <a:ea typeface="+mn-ea"/>
              <a:cs typeface="+mn-cs"/>
            </a:endParaRPr>
          </a:p>
        </p:txBody>
      </p:sp>
      <p:graphicFrame>
        <p:nvGraphicFramePr>
          <p:cNvPr id="24" name="Tableau 23"/>
          <p:cNvGraphicFramePr>
            <a:graphicFrameLocks noGrp="1"/>
          </p:cNvGraphicFramePr>
          <p:nvPr>
            <p:extLst>
              <p:ext uri="{D42A27DB-BD31-4B8C-83A1-F6EECF244321}">
                <p14:modId xmlns="" xmlns:p14="http://schemas.microsoft.com/office/powerpoint/2010/main" val="425313031"/>
              </p:ext>
            </p:extLst>
          </p:nvPr>
        </p:nvGraphicFramePr>
        <p:xfrm>
          <a:off x="1475658" y="1861989"/>
          <a:ext cx="6430090" cy="2965798"/>
        </p:xfrm>
        <a:graphic>
          <a:graphicData uri="http://schemas.openxmlformats.org/drawingml/2006/table">
            <a:tbl>
              <a:tblPr firstRow="1" bandRow="1">
                <a:tableStyleId>{5C22544A-7EE6-4342-B048-85BDC9FD1C3A}</a:tableStyleId>
              </a:tblPr>
              <a:tblGrid>
                <a:gridCol w="1286018"/>
                <a:gridCol w="1286018"/>
                <a:gridCol w="1286018"/>
                <a:gridCol w="1286018"/>
                <a:gridCol w="1286018"/>
              </a:tblGrid>
              <a:tr h="590962">
                <a:tc>
                  <a:txBody>
                    <a:bodyPr/>
                    <a:lstStyle/>
                    <a:p>
                      <a:pPr algn="ctr"/>
                      <a:r>
                        <a:rPr lang="fr-FR" sz="1400" b="1" dirty="0" err="1" smtClean="0">
                          <a:latin typeface="Futura Md BT" pitchFamily="34" charset="0"/>
                          <a:cs typeface="Arial" pitchFamily="34" charset="0"/>
                        </a:rPr>
                        <a:t>Ch</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g</a:t>
                      </a:r>
                      <a:r>
                        <a:rPr lang="fr-FR" sz="1400" b="1" baseline="0" dirty="0" smtClean="0">
                          <a:latin typeface="Futura Md BT" pitchFamily="34" charset="0"/>
                          <a:cs typeface="Arial" pitchFamily="34" charset="0"/>
                        </a:rPr>
                        <a:t> </a:t>
                      </a:r>
                      <a:r>
                        <a:rPr lang="fr-FR" sz="1400" b="1" dirty="0" smtClean="0">
                          <a:latin typeface="Futura Md BT" pitchFamily="34" charset="0"/>
                          <a:cs typeface="Arial" pitchFamily="34" charset="0"/>
                        </a:rPr>
                        <a:t>CO² / km</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L / 100 km </a:t>
                      </a:r>
                      <a:endParaRPr lang="fr-FR" sz="1400" b="1" dirty="0">
                        <a:solidFill>
                          <a:schemeClr val="bg1"/>
                        </a:solidFill>
                        <a:latin typeface="Futura Md BT" pitchFamily="34" charset="0"/>
                        <a:cs typeface="Arial" pitchFamily="34" charset="0"/>
                      </a:endParaRPr>
                    </a:p>
                  </a:txBody>
                  <a:tcPr anchor="ct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Bonus /Malus</a:t>
                      </a:r>
                    </a:p>
                  </a:txBody>
                  <a:tcP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TVS</a:t>
                      </a:r>
                      <a:endParaRPr lang="fr-FR" sz="1400" b="1" kern="1200" dirty="0">
                        <a:solidFill>
                          <a:schemeClr val="lt1"/>
                        </a:solidFill>
                        <a:latin typeface="Futura Md BT" pitchFamily="34" charset="0"/>
                        <a:ea typeface="+mn-ea"/>
                        <a:cs typeface="Arial" pitchFamily="34" charset="0"/>
                      </a:endParaRPr>
                    </a:p>
                  </a:txBody>
                  <a:tcPr/>
                </a:tc>
              </a:tr>
              <a:tr h="347625">
                <a:tc>
                  <a:txBody>
                    <a:bodyPr/>
                    <a:lstStyle/>
                    <a:p>
                      <a:pPr algn="ctr"/>
                      <a:r>
                        <a:rPr lang="fr-FR" sz="1400" dirty="0" smtClean="0">
                          <a:latin typeface="Futura Md BT" pitchFamily="34" charset="0"/>
                          <a:cs typeface="Arial" pitchFamily="34" charset="0"/>
                        </a:rPr>
                        <a:t>105</a:t>
                      </a:r>
                      <a:endParaRPr lang="fr-FR" sz="1400" dirty="0">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113</a:t>
                      </a:r>
                      <a:endParaRPr lang="fr-FR" sz="1400" b="1"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4,3</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452</a:t>
                      </a:r>
                    </a:p>
                  </a:txBody>
                  <a:tcPr/>
                </a:tc>
              </a:tr>
              <a:tr h="347625">
                <a:tc>
                  <a:txBody>
                    <a:bodyPr/>
                    <a:lstStyle/>
                    <a:p>
                      <a:pPr algn="ctr"/>
                      <a:r>
                        <a:rPr lang="fr-FR" sz="1400" dirty="0" smtClean="0">
                          <a:latin typeface="Futura Md BT" pitchFamily="34" charset="0"/>
                          <a:cs typeface="Arial" pitchFamily="34" charset="0"/>
                        </a:rPr>
                        <a:t>105</a:t>
                      </a:r>
                      <a:endParaRPr lang="fr-FR" sz="1400" dirty="0">
                        <a:latin typeface="Futura Md BT" pitchFamily="34" charset="0"/>
                        <a:cs typeface="Arial" pitchFamily="34" charset="0"/>
                      </a:endParaRPr>
                    </a:p>
                  </a:txBody>
                  <a:tcPr anchor="ctr"/>
                </a:tc>
                <a:tc>
                  <a:txBody>
                    <a:bodyPr/>
                    <a:lstStyle/>
                    <a:p>
                      <a:pPr algn="ctr"/>
                      <a:r>
                        <a:rPr lang="fr-FR" sz="1400" b="0" dirty="0" smtClean="0">
                          <a:latin typeface="Futura Md BT" pitchFamily="34" charset="0"/>
                          <a:cs typeface="Arial" pitchFamily="34" charset="0"/>
                        </a:rPr>
                        <a:t>116</a:t>
                      </a:r>
                      <a:endParaRPr lang="fr-FR" sz="1400" b="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4,4</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464</a:t>
                      </a:r>
                    </a:p>
                  </a:txBody>
                  <a:tcPr/>
                </a:tc>
              </a:tr>
              <a:tr h="347625">
                <a:tc>
                  <a:txBody>
                    <a:bodyPr/>
                    <a:lstStyle/>
                    <a:p>
                      <a:pPr algn="ctr"/>
                      <a:r>
                        <a:rPr lang="fr-FR" sz="1400" dirty="0" smtClean="0">
                          <a:latin typeface="Futura Md BT" pitchFamily="34" charset="0"/>
                          <a:cs typeface="Arial" pitchFamily="34" charset="0"/>
                        </a:rPr>
                        <a:t>140</a:t>
                      </a:r>
                      <a:endParaRPr lang="fr-FR" sz="1400" dirty="0">
                        <a:latin typeface="Futura Md BT" pitchFamily="34" charset="0"/>
                        <a:cs typeface="Arial" pitchFamily="34" charset="0"/>
                      </a:endParaRPr>
                    </a:p>
                  </a:txBody>
                  <a:tcPr anchor="ctr"/>
                </a:tc>
                <a:tc>
                  <a:txBody>
                    <a:bodyPr/>
                    <a:lstStyle/>
                    <a:p>
                      <a:pPr algn="ctr"/>
                      <a:r>
                        <a:rPr lang="fr-FR" sz="1400" b="0" dirty="0" smtClean="0">
                          <a:latin typeface="Futura Md BT" pitchFamily="34" charset="0"/>
                          <a:cs typeface="Arial" pitchFamily="34" charset="0"/>
                        </a:rPr>
                        <a:t>120</a:t>
                      </a:r>
                      <a:endParaRPr lang="fr-FR" sz="1400" b="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4,6</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480</a:t>
                      </a:r>
                    </a:p>
                  </a:txBody>
                  <a:tcPr/>
                </a:tc>
              </a:tr>
              <a:tr h="347625">
                <a:tc>
                  <a:txBody>
                    <a:bodyPr/>
                    <a:lstStyle/>
                    <a:p>
                      <a:pPr algn="ctr"/>
                      <a:r>
                        <a:rPr lang="fr-FR" sz="1400" dirty="0" smtClean="0">
                          <a:latin typeface="Futura Md BT" pitchFamily="34" charset="0"/>
                          <a:cs typeface="Arial" pitchFamily="34" charset="0"/>
                        </a:rPr>
                        <a:t>170</a:t>
                      </a:r>
                      <a:endParaRPr lang="fr-FR" sz="1400" dirty="0">
                        <a:latin typeface="Futura Md BT" pitchFamily="34" charset="0"/>
                        <a:cs typeface="Arial" pitchFamily="34" charset="0"/>
                      </a:endParaRPr>
                    </a:p>
                  </a:txBody>
                  <a:tcPr anchor="ctr"/>
                </a:tc>
                <a:tc>
                  <a:txBody>
                    <a:bodyPr/>
                    <a:lstStyle/>
                    <a:p>
                      <a:pPr algn="ctr"/>
                      <a:r>
                        <a:rPr lang="fr-FR" sz="1400" b="0" dirty="0" smtClean="0">
                          <a:latin typeface="Futura Md BT" pitchFamily="34" charset="0"/>
                          <a:cs typeface="Arial" pitchFamily="34" charset="0"/>
                        </a:rPr>
                        <a:t>123</a:t>
                      </a:r>
                      <a:endParaRPr lang="fr-FR" sz="1400" b="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4,7</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676,50</a:t>
                      </a:r>
                    </a:p>
                  </a:txBody>
                  <a:tcPr/>
                </a:tc>
              </a:tr>
              <a:tr h="4921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smtClean="0">
                          <a:latin typeface="Futura Md BT" pitchFamily="34" charset="0"/>
                          <a:cs typeface="Arial" pitchFamily="34" charset="0"/>
                        </a:rPr>
                        <a:t>140 </a:t>
                      </a:r>
                      <a:r>
                        <a:rPr lang="fr-FR" sz="1200" b="0" kern="1200" dirty="0" smtClean="0">
                          <a:solidFill>
                            <a:schemeClr val="dk1"/>
                          </a:solidFill>
                          <a:latin typeface="Futura Md BT" pitchFamily="34" charset="0"/>
                          <a:ea typeface="+mn-ea"/>
                          <a:cs typeface="Arial" pitchFamily="34" charset="0"/>
                        </a:rPr>
                        <a:t>(DSG6)</a:t>
                      </a:r>
                    </a:p>
                  </a:txBody>
                  <a:tcPr anchor="ctr"/>
                </a:tc>
                <a:tc>
                  <a:txBody>
                    <a:bodyPr/>
                    <a:lstStyle/>
                    <a:p>
                      <a:pPr algn="ctr"/>
                      <a:r>
                        <a:rPr lang="fr-FR" sz="1400" b="0" dirty="0" smtClean="0">
                          <a:latin typeface="Futura Md BT" pitchFamily="34" charset="0"/>
                          <a:cs typeface="Arial" pitchFamily="34" charset="0"/>
                        </a:rPr>
                        <a:t>135</a:t>
                      </a:r>
                      <a:endParaRPr lang="fr-FR" sz="1400" b="0" dirty="0">
                        <a:latin typeface="Futura Md BT" pitchFamily="34" charset="0"/>
                        <a:cs typeface="Arial" pitchFamily="34" charset="0"/>
                      </a:endParaRPr>
                    </a:p>
                  </a:txBody>
                  <a:tcPr anchor="ctr"/>
                </a:tc>
                <a:tc>
                  <a:txBody>
                    <a:bodyPr/>
                    <a:lstStyle/>
                    <a:p>
                      <a:pPr algn="ctr"/>
                      <a:r>
                        <a:rPr lang="fr-FR" sz="1400" smtClean="0">
                          <a:latin typeface="Futura Md BT" pitchFamily="34" charset="0"/>
                          <a:cs typeface="Arial" pitchFamily="34" charset="0"/>
                        </a:rPr>
                        <a:t>5,2</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742,50</a:t>
                      </a:r>
                    </a:p>
                  </a:txBody>
                  <a:tcPr/>
                </a:tc>
              </a:tr>
              <a:tr h="492168">
                <a:tc>
                  <a:txBody>
                    <a:bodyPr/>
                    <a:lstStyle/>
                    <a:p>
                      <a:pPr marL="0" algn="ctr" defTabSz="914400" rtl="0" eaLnBrk="1" latinLnBrk="0" hangingPunct="1"/>
                      <a:r>
                        <a:rPr lang="fr-FR" sz="1400" dirty="0" smtClean="0">
                          <a:latin typeface="Futura Md BT" pitchFamily="34" charset="0"/>
                          <a:cs typeface="Arial" pitchFamily="34" charset="0"/>
                        </a:rPr>
                        <a:t>170 </a:t>
                      </a:r>
                      <a:r>
                        <a:rPr lang="fr-FR" sz="1200" b="0" kern="1200" dirty="0" smtClean="0">
                          <a:solidFill>
                            <a:schemeClr val="dk1"/>
                          </a:solidFill>
                          <a:latin typeface="Futura Md BT" pitchFamily="34" charset="0"/>
                          <a:ea typeface="+mn-ea"/>
                          <a:cs typeface="Arial" pitchFamily="34" charset="0"/>
                        </a:rPr>
                        <a:t>(DSG6)</a:t>
                      </a:r>
                      <a:endParaRPr lang="fr-FR" sz="1200" b="0" kern="1200" dirty="0">
                        <a:solidFill>
                          <a:schemeClr val="dk1"/>
                        </a:solidFill>
                        <a:latin typeface="Futura Md BT" pitchFamily="34" charset="0"/>
                        <a:ea typeface="+mn-ea"/>
                        <a:cs typeface="Arial" pitchFamily="34" charset="0"/>
                      </a:endParaRPr>
                    </a:p>
                  </a:txBody>
                  <a:tcPr anchor="ctr"/>
                </a:tc>
                <a:tc>
                  <a:txBody>
                    <a:bodyPr/>
                    <a:lstStyle/>
                    <a:p>
                      <a:pPr algn="ctr"/>
                      <a:r>
                        <a:rPr lang="fr-FR" sz="1400" b="0" dirty="0" smtClean="0">
                          <a:latin typeface="Futura Md BT" pitchFamily="34" charset="0"/>
                          <a:cs typeface="Arial" pitchFamily="34" charset="0"/>
                        </a:rPr>
                        <a:t>139</a:t>
                      </a:r>
                      <a:endParaRPr lang="fr-FR" sz="1400" b="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5,3</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764,50</a:t>
                      </a:r>
                    </a:p>
                  </a:txBody>
                  <a:tcPr/>
                </a:tc>
              </a:tr>
            </a:tbl>
          </a:graphicData>
        </a:graphic>
      </p:graphicFrame>
      <p:pic>
        <p:nvPicPr>
          <p:cNvPr id="20" name="Image 1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39553" y="4941168"/>
            <a:ext cx="2547242" cy="1743882"/>
          </a:xfrm>
          <a:prstGeom prst="rect">
            <a:avLst/>
          </a:prstGeom>
        </p:spPr>
      </p:pic>
      <p:sp>
        <p:nvSpPr>
          <p:cNvPr id="33" name="Rectangle 32"/>
          <p:cNvSpPr/>
          <p:nvPr/>
        </p:nvSpPr>
        <p:spPr>
          <a:xfrm>
            <a:off x="1386033" y="719425"/>
            <a:ext cx="2531462" cy="523220"/>
          </a:xfrm>
          <a:prstGeom prst="rect">
            <a:avLst/>
          </a:prstGeom>
        </p:spPr>
        <p:txBody>
          <a:bodyPr wrap="none">
            <a:spAutoFit/>
          </a:bodyPr>
          <a:lstStyle/>
          <a:p>
            <a:pPr marL="1041400"/>
            <a:r>
              <a:rPr lang="fr-FR"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rPr>
              <a:t>DIESEL</a:t>
            </a:r>
            <a:endParaRPr lang="fr-FR"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pic>
        <p:nvPicPr>
          <p:cNvPr id="9" name="Picture 1"/>
          <p:cNvPicPr>
            <a:picLocks noChangeAspect="1" noChangeArrowheads="1"/>
          </p:cNvPicPr>
          <p:nvPr/>
        </p:nvPicPr>
        <p:blipFill>
          <a:blip r:embed="rId4" cstate="print"/>
          <a:srcRect/>
          <a:stretch>
            <a:fillRect/>
          </a:stretch>
        </p:blipFill>
        <p:spPr bwMode="auto">
          <a:xfrm>
            <a:off x="4833188" y="144016"/>
            <a:ext cx="4310812" cy="1196752"/>
          </a:xfrm>
          <a:prstGeom prst="rect">
            <a:avLst/>
          </a:prstGeom>
          <a:noFill/>
          <a:ln w="9525">
            <a:noFill/>
            <a:miter lim="800000"/>
            <a:headEnd/>
            <a:tailEnd/>
          </a:ln>
        </p:spPr>
      </p:pic>
    </p:spTree>
    <p:extLst>
      <p:ext uri="{BB962C8B-B14F-4D97-AF65-F5344CB8AC3E}">
        <p14:creationId xmlns="" xmlns:p14="http://schemas.microsoft.com/office/powerpoint/2010/main" val="1141751723"/>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route.png"/>
          <p:cNvPicPr>
            <a:picLocks noChangeAspect="1"/>
          </p:cNvPicPr>
          <p:nvPr/>
        </p:nvPicPr>
        <p:blipFill>
          <a:blip r:embed="rId2" cstate="print">
            <a:lum bright="70000" contrast="-70000"/>
          </a:blip>
          <a:stretch>
            <a:fillRect/>
          </a:stretch>
        </p:blipFill>
        <p:spPr>
          <a:xfrm>
            <a:off x="1" y="-165178"/>
            <a:ext cx="9144000" cy="7023179"/>
          </a:xfrm>
          <a:prstGeom prst="rect">
            <a:avLst/>
          </a:prstGeom>
        </p:spPr>
      </p:pic>
      <p:sp>
        <p:nvSpPr>
          <p:cNvPr id="33" name="Rogner un rectangle à un seul coin 32"/>
          <p:cNvSpPr/>
          <p:nvPr/>
        </p:nvSpPr>
        <p:spPr>
          <a:xfrm>
            <a:off x="3851919" y="5301208"/>
            <a:ext cx="4536505" cy="942140"/>
          </a:xfrm>
          <a:prstGeom prst="snip1Rect">
            <a:avLst/>
          </a:prstGeom>
          <a:solidFill>
            <a:srgbClr val="000000">
              <a:alpha val="72000"/>
            </a:srgbClr>
          </a:solidFill>
          <a:ln w="28575">
            <a:solidFill>
              <a:srgbClr val="708DA1"/>
            </a:solidFill>
          </a:ln>
        </p:spPr>
        <p:style>
          <a:lnRef idx="2">
            <a:schemeClr val="accent1">
              <a:shade val="50000"/>
            </a:schemeClr>
          </a:lnRef>
          <a:fillRef idx="1">
            <a:schemeClr val="accent1"/>
          </a:fillRef>
          <a:effectRef idx="0">
            <a:schemeClr val="accent1"/>
          </a:effectRef>
          <a:fontRef idx="minor">
            <a:schemeClr val="lt1"/>
          </a:fontRef>
        </p:style>
        <p:txBody>
          <a:bodyPr lIns="216000" tIns="0" rIns="180000" bIns="0" rtlCol="0" anchor="ctr"/>
          <a:lstStyle/>
          <a:p>
            <a:pPr algn="r">
              <a:lnSpc>
                <a:spcPts val="2500"/>
              </a:lnSpc>
            </a:pPr>
            <a:r>
              <a:rPr lang="fr-FR" sz="1700" b="1" dirty="0" smtClean="0">
                <a:solidFill>
                  <a:prstClr val="white"/>
                </a:solidFill>
                <a:latin typeface="Futura Md BT" pitchFamily="34" charset="0"/>
              </a:rPr>
              <a:t>CC disponible</a:t>
            </a:r>
            <a:br>
              <a:rPr lang="fr-FR" sz="1700" b="1" dirty="0" smtClean="0">
                <a:solidFill>
                  <a:prstClr val="white"/>
                </a:solidFill>
                <a:latin typeface="Futura Md BT" pitchFamily="34" charset="0"/>
              </a:rPr>
            </a:br>
            <a:r>
              <a:rPr lang="fr-FR" sz="1700" b="1" dirty="0" smtClean="0">
                <a:solidFill>
                  <a:prstClr val="white"/>
                </a:solidFill>
                <a:latin typeface="Futura Md BT" pitchFamily="34" charset="0"/>
              </a:rPr>
              <a:t>en 4 places (option gratuite)</a:t>
            </a:r>
            <a:endParaRPr lang="fr-FR" sz="1700" b="1" dirty="0">
              <a:solidFill>
                <a:prstClr val="white"/>
              </a:solidFill>
              <a:latin typeface="Futura Md BT" pitchFamily="34" charset="0"/>
            </a:endParaRPr>
          </a:p>
        </p:txBody>
      </p:sp>
      <p:sp>
        <p:nvSpPr>
          <p:cNvPr id="2" name="Titre 1"/>
          <p:cNvSpPr>
            <a:spLocks noGrp="1"/>
          </p:cNvSpPr>
          <p:nvPr>
            <p:ph type="title"/>
          </p:nvPr>
        </p:nvSpPr>
        <p:spPr>
          <a:xfrm>
            <a:off x="477070" y="817663"/>
            <a:ext cx="4166939" cy="440677"/>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smtClean="0">
                <a:solidFill>
                  <a:srgbClr val="006699"/>
                </a:solidFill>
                <a:latin typeface="Futura Md BT" pitchFamily="34" charset="0"/>
                <a:ea typeface="+mn-ea"/>
                <a:cs typeface="+mn-cs"/>
              </a:rPr>
              <a:t>CC</a:t>
            </a:r>
            <a:endParaRPr lang="fr-FR" sz="2800" b="1" dirty="0">
              <a:solidFill>
                <a:srgbClr val="006699"/>
              </a:solidFill>
              <a:latin typeface="Futura Md BT" pitchFamily="34" charset="0"/>
              <a:ea typeface="+mn-ea"/>
              <a:cs typeface="+mn-cs"/>
            </a:endParaRPr>
          </a:p>
        </p:txBody>
      </p:sp>
      <p:pic>
        <p:nvPicPr>
          <p:cNvPr id="31" name="Image 30"/>
          <p:cNvPicPr>
            <a:picLocks noChangeAspect="1"/>
          </p:cNvPicPr>
          <p:nvPr/>
        </p:nvPicPr>
        <p:blipFill rotWithShape="1">
          <a:blip r:embed="rId3" cstate="print">
            <a:extLst>
              <a:ext uri="{28A0092B-C50C-407E-A947-70E740481C1C}">
                <a14:useLocalDpi xmlns="" xmlns:a14="http://schemas.microsoft.com/office/drawing/2010/main" val="0"/>
              </a:ext>
            </a:extLst>
          </a:blip>
          <a:srcRect l="3344"/>
          <a:stretch/>
        </p:blipFill>
        <p:spPr>
          <a:xfrm>
            <a:off x="835282" y="4864526"/>
            <a:ext cx="4192416" cy="1804834"/>
          </a:xfrm>
          <a:prstGeom prst="rect">
            <a:avLst/>
          </a:prstGeom>
        </p:spPr>
      </p:pic>
      <p:grpSp>
        <p:nvGrpSpPr>
          <p:cNvPr id="4" name="Groupe 3"/>
          <p:cNvGrpSpPr/>
          <p:nvPr/>
        </p:nvGrpSpPr>
        <p:grpSpPr>
          <a:xfrm>
            <a:off x="467544" y="1556844"/>
            <a:ext cx="8352928" cy="3528340"/>
            <a:chOff x="467544" y="1556844"/>
            <a:chExt cx="8352928" cy="3528340"/>
          </a:xfrm>
        </p:grpSpPr>
        <p:grpSp>
          <p:nvGrpSpPr>
            <p:cNvPr id="3" name="Groupe 2"/>
            <p:cNvGrpSpPr/>
            <p:nvPr/>
          </p:nvGrpSpPr>
          <p:grpSpPr>
            <a:xfrm>
              <a:off x="467544" y="1556844"/>
              <a:ext cx="8352928" cy="3528340"/>
              <a:chOff x="3328997" y="1412778"/>
              <a:chExt cx="5563483" cy="3291535"/>
            </a:xfrm>
          </p:grpSpPr>
          <p:sp>
            <p:nvSpPr>
              <p:cNvPr id="7" name="Rogner un rectangle à un seul coin 6"/>
              <p:cNvSpPr/>
              <p:nvPr/>
            </p:nvSpPr>
            <p:spPr>
              <a:xfrm>
                <a:off x="3328997" y="1412778"/>
                <a:ext cx="5563483" cy="3291535"/>
              </a:xfrm>
              <a:prstGeom prst="snip1Rect">
                <a:avLst>
                  <a:gd name="adj" fmla="val 4689"/>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16" name="Image 15" descr="BlueMotiontechnologies_Logo.jpg"/>
              <p:cNvPicPr>
                <a:picLocks noChangeAspect="1"/>
              </p:cNvPicPr>
              <p:nvPr/>
            </p:nvPicPr>
            <p:blipFill rotWithShape="1">
              <a:blip r:embed="rId4" cstate="print"/>
              <a:srcRect l="4355" t="8749" r="4191" b="38755"/>
              <a:stretch/>
            </p:blipFill>
            <p:spPr bwMode="auto">
              <a:xfrm>
                <a:off x="3683371" y="1522608"/>
                <a:ext cx="1944216" cy="333294"/>
              </a:xfrm>
              <a:prstGeom prst="rect">
                <a:avLst/>
              </a:prstGeom>
              <a:noFill/>
              <a:ln w="9525">
                <a:noFill/>
                <a:miter lim="800000"/>
                <a:headEnd/>
                <a:tailEnd/>
              </a:ln>
            </p:spPr>
          </p:pic>
        </p:grpSp>
        <p:sp>
          <p:nvSpPr>
            <p:cNvPr id="17" name="Rectangle 16"/>
            <p:cNvSpPr/>
            <p:nvPr/>
          </p:nvSpPr>
          <p:spPr>
            <a:xfrm>
              <a:off x="5724128" y="1711459"/>
              <a:ext cx="2069797" cy="369332"/>
            </a:xfrm>
            <a:prstGeom prst="rect">
              <a:avLst/>
            </a:prstGeom>
          </p:spPr>
          <p:txBody>
            <a:bodyPr wrap="none">
              <a:spAutoFit/>
            </a:bodyPr>
            <a:lstStyle/>
            <a:p>
              <a:pPr marL="1041400"/>
              <a:r>
                <a:rPr lang="fr-F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rPr>
                <a:t>DIESEL</a:t>
              </a:r>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grpSp>
      <p:graphicFrame>
        <p:nvGraphicFramePr>
          <p:cNvPr id="18" name="Tableau 17"/>
          <p:cNvGraphicFramePr>
            <a:graphicFrameLocks noGrp="1"/>
          </p:cNvGraphicFramePr>
          <p:nvPr>
            <p:extLst>
              <p:ext uri="{D42A27DB-BD31-4B8C-83A1-F6EECF244321}">
                <p14:modId xmlns="" xmlns:p14="http://schemas.microsoft.com/office/powerpoint/2010/main" val="343301994"/>
              </p:ext>
            </p:extLst>
          </p:nvPr>
        </p:nvGraphicFramePr>
        <p:xfrm>
          <a:off x="638177" y="2208618"/>
          <a:ext cx="8013600" cy="2679424"/>
        </p:xfrm>
        <a:graphic>
          <a:graphicData uri="http://schemas.openxmlformats.org/drawingml/2006/table">
            <a:tbl>
              <a:tblPr firstRow="1" bandRow="1">
                <a:tableStyleId>{5C22544A-7EE6-4342-B048-85BDC9FD1C3A}</a:tableStyleId>
              </a:tblPr>
              <a:tblGrid>
                <a:gridCol w="3136800"/>
                <a:gridCol w="1219200"/>
                <a:gridCol w="1219200"/>
                <a:gridCol w="1219200"/>
                <a:gridCol w="1219200"/>
              </a:tblGrid>
              <a:tr h="951540">
                <a:tc>
                  <a:txBody>
                    <a:bodyPr/>
                    <a:lstStyle/>
                    <a:p>
                      <a:pPr algn="ctr"/>
                      <a:r>
                        <a:rPr lang="fr-FR" sz="1400" b="1" dirty="0" err="1" smtClean="0">
                          <a:latin typeface="Futura Md BT" pitchFamily="34" charset="0"/>
                          <a:cs typeface="Arial" pitchFamily="34" charset="0"/>
                        </a:rPr>
                        <a:t>Ch</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g</a:t>
                      </a:r>
                      <a:r>
                        <a:rPr lang="fr-FR" sz="1400" b="1" baseline="0" dirty="0" smtClean="0">
                          <a:latin typeface="Futura Md BT" pitchFamily="34" charset="0"/>
                          <a:cs typeface="Arial" pitchFamily="34" charset="0"/>
                        </a:rPr>
                        <a:t> </a:t>
                      </a:r>
                      <a:r>
                        <a:rPr lang="fr-FR" sz="1400" b="1" dirty="0" smtClean="0">
                          <a:latin typeface="Futura Md BT" pitchFamily="34" charset="0"/>
                          <a:cs typeface="Arial" pitchFamily="34" charset="0"/>
                        </a:rPr>
                        <a:t>CO</a:t>
                      </a:r>
                      <a:r>
                        <a:rPr lang="fr-FR" sz="1400" b="1" baseline="-25000" dirty="0" smtClean="0">
                          <a:latin typeface="Futura Md BT" pitchFamily="34" charset="0"/>
                          <a:cs typeface="Arial" pitchFamily="34" charset="0"/>
                        </a:rPr>
                        <a:t>²</a:t>
                      </a:r>
                      <a:r>
                        <a:rPr lang="fr-FR" sz="1400" b="1" dirty="0" smtClean="0">
                          <a:latin typeface="Futura Md BT" pitchFamily="34" charset="0"/>
                          <a:cs typeface="Arial" pitchFamily="34" charset="0"/>
                        </a:rPr>
                        <a:t> / km</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L / 100 km </a:t>
                      </a:r>
                      <a:endParaRPr lang="fr-FR" sz="1400" b="1" dirty="0">
                        <a:solidFill>
                          <a:schemeClr val="bg1"/>
                        </a:solidFill>
                        <a:latin typeface="Futura Md BT" pitchFamily="34" charset="0"/>
                        <a:cs typeface="Arial" pitchFamily="34" charset="0"/>
                      </a:endParaRPr>
                    </a:p>
                  </a:txBody>
                  <a:tcPr anchor="ct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Bonus /Malus</a:t>
                      </a:r>
                    </a:p>
                  </a:txBody>
                  <a:tcP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TVS</a:t>
                      </a:r>
                      <a:endParaRPr lang="fr-FR" sz="1400" b="1" kern="1200" dirty="0">
                        <a:solidFill>
                          <a:schemeClr val="lt1"/>
                        </a:solidFill>
                        <a:latin typeface="Futura Md BT" pitchFamily="34" charset="0"/>
                        <a:ea typeface="+mn-ea"/>
                        <a:cs typeface="Arial" pitchFamily="34" charset="0"/>
                      </a:endParaRPr>
                    </a:p>
                  </a:txBody>
                  <a:tcPr/>
                </a:tc>
              </a:tr>
              <a:tr h="431971">
                <a:tc>
                  <a:txBody>
                    <a:bodyPr/>
                    <a:lstStyle/>
                    <a:p>
                      <a:pPr algn="ctr"/>
                      <a:r>
                        <a:rPr lang="fr-FR" sz="1400" dirty="0" smtClean="0">
                          <a:latin typeface="Futura Md BT" pitchFamily="34" charset="0"/>
                          <a:cs typeface="Arial" pitchFamily="34" charset="0"/>
                        </a:rPr>
                        <a:t>140</a:t>
                      </a:r>
                      <a:endParaRPr lang="fr-FR" sz="1400" dirty="0">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125</a:t>
                      </a:r>
                      <a:endParaRPr lang="fr-FR" sz="1400" b="1"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4,7</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687,50</a:t>
                      </a:r>
                    </a:p>
                  </a:txBody>
                  <a:tcPr/>
                </a:tc>
              </a:tr>
              <a:tr h="431971">
                <a:tc>
                  <a:txBody>
                    <a:bodyPr/>
                    <a:lstStyle/>
                    <a:p>
                      <a:pPr algn="ctr"/>
                      <a:r>
                        <a:rPr lang="fr-FR" sz="1400" dirty="0" smtClean="0">
                          <a:latin typeface="Futura Md BT" pitchFamily="34" charset="0"/>
                          <a:cs typeface="Arial" pitchFamily="34" charset="0"/>
                        </a:rPr>
                        <a:t>170</a:t>
                      </a:r>
                      <a:endParaRPr lang="fr-FR" sz="1400" dirty="0">
                        <a:latin typeface="Futura Md BT" pitchFamily="34" charset="0"/>
                        <a:cs typeface="Arial" pitchFamily="34" charset="0"/>
                      </a:endParaRPr>
                    </a:p>
                  </a:txBody>
                  <a:tcPr anchor="ctr"/>
                </a:tc>
                <a:tc>
                  <a:txBody>
                    <a:bodyPr/>
                    <a:lstStyle/>
                    <a:p>
                      <a:pPr algn="ctr"/>
                      <a:r>
                        <a:rPr lang="fr-FR" sz="1400" b="0" dirty="0" smtClean="0">
                          <a:latin typeface="Futura Md BT" pitchFamily="34" charset="0"/>
                          <a:cs typeface="Arial" pitchFamily="34" charset="0"/>
                        </a:rPr>
                        <a:t>129</a:t>
                      </a:r>
                      <a:endParaRPr lang="fr-FR" sz="1400" b="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4,9</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709,50</a:t>
                      </a:r>
                    </a:p>
                  </a:txBody>
                  <a:tcPr/>
                </a:tc>
              </a:tr>
              <a:tr h="4319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smtClean="0">
                          <a:latin typeface="Futura Md BT" pitchFamily="34" charset="0"/>
                          <a:cs typeface="Arial" pitchFamily="34" charset="0"/>
                        </a:rPr>
                        <a:t>140 </a:t>
                      </a:r>
                      <a:r>
                        <a:rPr lang="fr-FR" sz="1200" dirty="0" smtClean="0">
                          <a:latin typeface="Futura Md BT" pitchFamily="34" charset="0"/>
                          <a:cs typeface="Arial" pitchFamily="34" charset="0"/>
                        </a:rPr>
                        <a:t>(</a:t>
                      </a:r>
                      <a:r>
                        <a:rPr lang="fr-FR" sz="1200" b="0" dirty="0" smtClean="0">
                          <a:latin typeface="Futura Md BT" pitchFamily="34" charset="0"/>
                          <a:cs typeface="Arial" pitchFamily="34" charset="0"/>
                        </a:rPr>
                        <a:t>DSG6</a:t>
                      </a:r>
                      <a:r>
                        <a:rPr lang="fr-FR" sz="1200" b="0" dirty="0">
                          <a:latin typeface="Futura Md BT" pitchFamily="34" charset="0"/>
                          <a:cs typeface="Arial" pitchFamily="34" charset="0"/>
                        </a:rPr>
                        <a:t>)</a:t>
                      </a:r>
                      <a:endParaRPr lang="fr-FR" sz="1200" b="1" dirty="0" smtClean="0">
                        <a:latin typeface="Futura Md BT" pitchFamily="34" charset="0"/>
                        <a:cs typeface="Arial" pitchFamily="34" charset="0"/>
                      </a:endParaRPr>
                    </a:p>
                  </a:txBody>
                  <a:tcPr anchor="ctr"/>
                </a:tc>
                <a:tc>
                  <a:txBody>
                    <a:bodyPr/>
                    <a:lstStyle/>
                    <a:p>
                      <a:pPr algn="ctr"/>
                      <a:r>
                        <a:rPr lang="fr-FR" sz="1400" b="0" dirty="0" smtClean="0">
                          <a:latin typeface="Futura Md BT" pitchFamily="34" charset="0"/>
                          <a:cs typeface="Arial" pitchFamily="34" charset="0"/>
                        </a:rPr>
                        <a:t>139</a:t>
                      </a:r>
                      <a:endParaRPr lang="fr-FR" sz="1400" b="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5,3</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764,50</a:t>
                      </a:r>
                    </a:p>
                  </a:txBody>
                  <a:tcPr/>
                </a:tc>
              </a:tr>
              <a:tr h="431971">
                <a:tc>
                  <a:txBody>
                    <a:bodyPr/>
                    <a:lstStyle/>
                    <a:p>
                      <a:pPr algn="ctr"/>
                      <a:r>
                        <a:rPr lang="fr-FR" sz="1400" dirty="0" smtClean="0">
                          <a:latin typeface="Futura Md BT" pitchFamily="34" charset="0"/>
                          <a:cs typeface="Arial" pitchFamily="34" charset="0"/>
                        </a:rPr>
                        <a:t>170 (</a:t>
                      </a:r>
                      <a:r>
                        <a:rPr lang="fr-FR" sz="1400" b="0" dirty="0" smtClean="0">
                          <a:latin typeface="Futura Md BT" pitchFamily="34" charset="0"/>
                          <a:cs typeface="Arial" pitchFamily="34" charset="0"/>
                        </a:rPr>
                        <a:t>DSG6)</a:t>
                      </a:r>
                      <a:endParaRPr lang="fr-FR" sz="1400" dirty="0">
                        <a:latin typeface="Futura Md BT" pitchFamily="34" charset="0"/>
                        <a:cs typeface="Arial" pitchFamily="34" charset="0"/>
                      </a:endParaRPr>
                    </a:p>
                  </a:txBody>
                  <a:tcPr anchor="ctr"/>
                </a:tc>
                <a:tc>
                  <a:txBody>
                    <a:bodyPr/>
                    <a:lstStyle/>
                    <a:p>
                      <a:pPr algn="ctr"/>
                      <a:r>
                        <a:rPr lang="fr-FR" sz="1400" b="0" dirty="0" smtClean="0">
                          <a:latin typeface="Futura Md BT" pitchFamily="34" charset="0"/>
                          <a:cs typeface="Arial" pitchFamily="34" charset="0"/>
                        </a:rPr>
                        <a:t>144</a:t>
                      </a:r>
                      <a:endParaRPr lang="fr-FR" sz="1400" b="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5,5</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1656</a:t>
                      </a:r>
                    </a:p>
                  </a:txBody>
                  <a:tcPr/>
                </a:tc>
              </a:tr>
            </a:tbl>
          </a:graphicData>
        </a:graphic>
      </p:graphicFrame>
      <p:pic>
        <p:nvPicPr>
          <p:cNvPr id="13" name="Picture 1"/>
          <p:cNvPicPr>
            <a:picLocks noChangeAspect="1" noChangeArrowheads="1"/>
          </p:cNvPicPr>
          <p:nvPr/>
        </p:nvPicPr>
        <p:blipFill>
          <a:blip r:embed="rId5" cstate="print"/>
          <a:srcRect/>
          <a:stretch>
            <a:fillRect/>
          </a:stretch>
        </p:blipFill>
        <p:spPr bwMode="auto">
          <a:xfrm>
            <a:off x="4833188" y="144016"/>
            <a:ext cx="4310812" cy="1196752"/>
          </a:xfrm>
          <a:prstGeom prst="rect">
            <a:avLst/>
          </a:prstGeom>
          <a:noFill/>
          <a:ln w="9525">
            <a:noFill/>
            <a:miter lim="800000"/>
            <a:headEnd/>
            <a:tailEnd/>
          </a:ln>
        </p:spPr>
      </p:pic>
    </p:spTree>
    <p:extLst>
      <p:ext uri="{BB962C8B-B14F-4D97-AF65-F5344CB8AC3E}">
        <p14:creationId xmlns="" xmlns:p14="http://schemas.microsoft.com/office/powerpoint/2010/main" val="2960153470"/>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1+#ppt_w/2"/>
                                          </p:val>
                                        </p:tav>
                                        <p:tav tm="100000">
                                          <p:val>
                                            <p:strVal val="#ppt_x"/>
                                          </p:val>
                                        </p:tav>
                                      </p:tavLst>
                                    </p:anim>
                                    <p:anim calcmode="lin" valueType="num">
                                      <p:cBhvr additive="base">
                                        <p:cTn id="19" dur="500" fill="hold"/>
                                        <p:tgtEl>
                                          <p:spTgt spid="31"/>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1+#ppt_w/2"/>
                                          </p:val>
                                        </p:tav>
                                        <p:tav tm="100000">
                                          <p:val>
                                            <p:strVal val="#ppt_x"/>
                                          </p:val>
                                        </p:tav>
                                      </p:tavLst>
                                    </p:anim>
                                    <p:anim calcmode="lin" valueType="num">
                                      <p:cBhvr additive="base">
                                        <p:cTn id="24"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descr="route.png"/>
          <p:cNvPicPr>
            <a:picLocks noChangeAspect="1"/>
          </p:cNvPicPr>
          <p:nvPr/>
        </p:nvPicPr>
        <p:blipFill>
          <a:blip r:embed="rId2" cstate="print">
            <a:lum bright="70000" contrast="-70000"/>
          </a:blip>
          <a:stretch>
            <a:fillRect/>
          </a:stretch>
        </p:blipFill>
        <p:spPr>
          <a:xfrm>
            <a:off x="1" y="-165178"/>
            <a:ext cx="9144000" cy="7023179"/>
          </a:xfrm>
          <a:prstGeom prst="rect">
            <a:avLst/>
          </a:prstGeom>
        </p:spPr>
      </p:pic>
      <p:grpSp>
        <p:nvGrpSpPr>
          <p:cNvPr id="11" name="Groupe 10"/>
          <p:cNvGrpSpPr/>
          <p:nvPr/>
        </p:nvGrpSpPr>
        <p:grpSpPr>
          <a:xfrm>
            <a:off x="1907704" y="4005064"/>
            <a:ext cx="6768752" cy="2209189"/>
            <a:chOff x="1907704" y="4005064"/>
            <a:chExt cx="6768752" cy="2209189"/>
          </a:xfrm>
        </p:grpSpPr>
        <p:sp>
          <p:nvSpPr>
            <p:cNvPr id="7" name="Rogner un rectangle à un seul coin 6"/>
            <p:cNvSpPr/>
            <p:nvPr/>
          </p:nvSpPr>
          <p:spPr>
            <a:xfrm>
              <a:off x="1907704" y="4005064"/>
              <a:ext cx="6768752" cy="2209189"/>
            </a:xfrm>
            <a:prstGeom prst="snip1Rect">
              <a:avLst>
                <a:gd name="adj" fmla="val 4689"/>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41400"/>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sp>
          <p:nvSpPr>
            <p:cNvPr id="18" name="ZoneTexte 17"/>
            <p:cNvSpPr txBox="1"/>
            <p:nvPr/>
          </p:nvSpPr>
          <p:spPr>
            <a:xfrm>
              <a:off x="2542963" y="4078040"/>
              <a:ext cx="569387" cy="369332"/>
            </a:xfrm>
            <a:prstGeom prst="rect">
              <a:avLst/>
            </a:prstGeom>
            <a:noFill/>
          </p:spPr>
          <p:txBody>
            <a:bodyPr wrap="none" rtlCol="0">
              <a:spAutoFit/>
            </a:bodyPr>
            <a:lstStyle/>
            <a:p>
              <a:r>
                <a:rPr lang="fr-FR" b="1" dirty="0" smtClean="0">
                  <a:solidFill>
                    <a:srgbClr val="000000"/>
                  </a:solidFill>
                  <a:latin typeface="Futura Md BT" pitchFamily="34" charset="0"/>
                </a:rPr>
                <a:t>4x4</a:t>
              </a:r>
              <a:endParaRPr lang="fr-FR" b="1" dirty="0">
                <a:solidFill>
                  <a:srgbClr val="000000"/>
                </a:solidFill>
                <a:latin typeface="Futura Md BT" pitchFamily="34" charset="0"/>
              </a:endParaRPr>
            </a:p>
          </p:txBody>
        </p:sp>
        <p:sp>
          <p:nvSpPr>
            <p:cNvPr id="23" name="Rectangle 22"/>
            <p:cNvSpPr/>
            <p:nvPr/>
          </p:nvSpPr>
          <p:spPr>
            <a:xfrm>
              <a:off x="5177780" y="4051855"/>
              <a:ext cx="2069797" cy="369332"/>
            </a:xfrm>
            <a:prstGeom prst="rect">
              <a:avLst/>
            </a:prstGeom>
          </p:spPr>
          <p:txBody>
            <a:bodyPr wrap="none">
              <a:spAutoFit/>
            </a:bodyPr>
            <a:lstStyle/>
            <a:p>
              <a:pPr marL="1041400"/>
              <a:r>
                <a:rPr lang="fr-F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rPr>
                <a:t>DIESEL</a:t>
              </a:r>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grpSp>
      <p:sp>
        <p:nvSpPr>
          <p:cNvPr id="2" name="Titre 1"/>
          <p:cNvSpPr>
            <a:spLocks noGrp="1"/>
          </p:cNvSpPr>
          <p:nvPr>
            <p:ph type="title"/>
          </p:nvPr>
        </p:nvSpPr>
        <p:spPr>
          <a:xfrm>
            <a:off x="318196" y="811349"/>
            <a:ext cx="4320480" cy="440677"/>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err="1">
                <a:solidFill>
                  <a:srgbClr val="006699"/>
                </a:solidFill>
                <a:latin typeface="Futura Md BT" pitchFamily="34" charset="0"/>
                <a:ea typeface="+mn-ea"/>
                <a:cs typeface="+mn-cs"/>
              </a:rPr>
              <a:t>Tiguan</a:t>
            </a:r>
            <a:endParaRPr lang="fr-FR" sz="2800" b="1" dirty="0">
              <a:solidFill>
                <a:srgbClr val="006699"/>
              </a:solidFill>
              <a:latin typeface="Futura Md BT" pitchFamily="34" charset="0"/>
              <a:ea typeface="+mn-ea"/>
              <a:cs typeface="+mn-cs"/>
            </a:endParaRPr>
          </a:p>
        </p:txBody>
      </p:sp>
      <p:grpSp>
        <p:nvGrpSpPr>
          <p:cNvPr id="8" name="Groupe 7"/>
          <p:cNvGrpSpPr/>
          <p:nvPr/>
        </p:nvGrpSpPr>
        <p:grpSpPr>
          <a:xfrm>
            <a:off x="2555776" y="1772817"/>
            <a:ext cx="6120680" cy="1823987"/>
            <a:chOff x="2555776" y="1772816"/>
            <a:chExt cx="6120680" cy="1823987"/>
          </a:xfrm>
        </p:grpSpPr>
        <p:grpSp>
          <p:nvGrpSpPr>
            <p:cNvPr id="3" name="Groupe 3"/>
            <p:cNvGrpSpPr/>
            <p:nvPr/>
          </p:nvGrpSpPr>
          <p:grpSpPr>
            <a:xfrm>
              <a:off x="2555776" y="1772816"/>
              <a:ext cx="6120680" cy="1823987"/>
              <a:chOff x="3473042" y="3909269"/>
              <a:chExt cx="5222281" cy="1823987"/>
            </a:xfrm>
          </p:grpSpPr>
          <p:sp>
            <p:nvSpPr>
              <p:cNvPr id="5" name="Rogner un rectangle à un seul coin 4"/>
              <p:cNvSpPr/>
              <p:nvPr/>
            </p:nvSpPr>
            <p:spPr>
              <a:xfrm>
                <a:off x="3473042" y="3909269"/>
                <a:ext cx="5222281" cy="1823987"/>
              </a:xfrm>
              <a:prstGeom prst="snip1Rect">
                <a:avLst>
                  <a:gd name="adj" fmla="val 4689"/>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pic>
            <p:nvPicPr>
              <p:cNvPr id="6" name="Image 5" descr="BlueMotiontechnologies_Logo.jpg"/>
              <p:cNvPicPr>
                <a:picLocks noChangeAspect="1"/>
              </p:cNvPicPr>
              <p:nvPr/>
            </p:nvPicPr>
            <p:blipFill rotWithShape="1">
              <a:blip r:embed="rId3" cstate="print"/>
              <a:srcRect l="4355" t="8749" r="4191" b="38755"/>
              <a:stretch/>
            </p:blipFill>
            <p:spPr bwMode="auto">
              <a:xfrm>
                <a:off x="4635022" y="4038620"/>
                <a:ext cx="1944216" cy="333294"/>
              </a:xfrm>
              <a:prstGeom prst="rect">
                <a:avLst/>
              </a:prstGeom>
              <a:noFill/>
              <a:ln w="9525">
                <a:noFill/>
                <a:miter lim="800000"/>
                <a:headEnd/>
                <a:tailEnd/>
              </a:ln>
            </p:spPr>
          </p:pic>
        </p:grpSp>
        <p:sp>
          <p:nvSpPr>
            <p:cNvPr id="20" name="ZoneTexte 19"/>
            <p:cNvSpPr txBox="1"/>
            <p:nvPr/>
          </p:nvSpPr>
          <p:spPr>
            <a:xfrm>
              <a:off x="3059832" y="1900907"/>
              <a:ext cx="569387" cy="369332"/>
            </a:xfrm>
            <a:prstGeom prst="rect">
              <a:avLst/>
            </a:prstGeom>
            <a:noFill/>
          </p:spPr>
          <p:txBody>
            <a:bodyPr wrap="none" rtlCol="0">
              <a:spAutoFit/>
            </a:bodyPr>
            <a:lstStyle/>
            <a:p>
              <a:r>
                <a:rPr lang="fr-FR" b="1" dirty="0" smtClean="0">
                  <a:solidFill>
                    <a:srgbClr val="000000"/>
                  </a:solidFill>
                  <a:latin typeface="Futura Md BT" pitchFamily="34" charset="0"/>
                </a:rPr>
                <a:t>4x2</a:t>
              </a:r>
              <a:endParaRPr lang="fr-FR" b="1" dirty="0">
                <a:solidFill>
                  <a:srgbClr val="000000"/>
                </a:solidFill>
                <a:latin typeface="Futura Md BT" pitchFamily="34" charset="0"/>
              </a:endParaRPr>
            </a:p>
          </p:txBody>
        </p:sp>
        <p:sp>
          <p:nvSpPr>
            <p:cNvPr id="17" name="Rectangle 16"/>
            <p:cNvSpPr/>
            <p:nvPr/>
          </p:nvSpPr>
          <p:spPr>
            <a:xfrm>
              <a:off x="5598547" y="1900907"/>
              <a:ext cx="2069797" cy="369332"/>
            </a:xfrm>
            <a:prstGeom prst="rect">
              <a:avLst/>
            </a:prstGeom>
          </p:spPr>
          <p:txBody>
            <a:bodyPr wrap="none">
              <a:spAutoFit/>
            </a:bodyPr>
            <a:lstStyle/>
            <a:p>
              <a:pPr marL="1041400"/>
              <a:r>
                <a:rPr lang="fr-F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rPr>
                <a:t>DIESEL</a:t>
              </a:r>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grpSp>
      <p:graphicFrame>
        <p:nvGraphicFramePr>
          <p:cNvPr id="21" name="Tableau 20"/>
          <p:cNvGraphicFramePr>
            <a:graphicFrameLocks noGrp="1"/>
          </p:cNvGraphicFramePr>
          <p:nvPr>
            <p:extLst>
              <p:ext uri="{D42A27DB-BD31-4B8C-83A1-F6EECF244321}">
                <p14:modId xmlns="" xmlns:p14="http://schemas.microsoft.com/office/powerpoint/2010/main" val="2448985141"/>
              </p:ext>
            </p:extLst>
          </p:nvPr>
        </p:nvGraphicFramePr>
        <p:xfrm>
          <a:off x="2915816" y="2260948"/>
          <a:ext cx="5688630" cy="1994520"/>
        </p:xfrm>
        <a:graphic>
          <a:graphicData uri="http://schemas.openxmlformats.org/drawingml/2006/table">
            <a:tbl>
              <a:tblPr firstRow="1" bandRow="1">
                <a:tableStyleId>{5C22544A-7EE6-4342-B048-85BDC9FD1C3A}</a:tableStyleId>
              </a:tblPr>
              <a:tblGrid>
                <a:gridCol w="1137726"/>
                <a:gridCol w="1137726"/>
                <a:gridCol w="1137726"/>
                <a:gridCol w="1137726"/>
                <a:gridCol w="1137726"/>
              </a:tblGrid>
              <a:tr h="951540">
                <a:tc>
                  <a:txBody>
                    <a:bodyPr/>
                    <a:lstStyle/>
                    <a:p>
                      <a:pPr algn="ctr"/>
                      <a:r>
                        <a:rPr lang="fr-FR" sz="1400" b="1" dirty="0" err="1" smtClean="0">
                          <a:latin typeface="Futura Md BT" pitchFamily="34" charset="0"/>
                          <a:cs typeface="Arial" pitchFamily="34" charset="0"/>
                        </a:rPr>
                        <a:t>Ch</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g CO² / km</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L / 100 km </a:t>
                      </a:r>
                      <a:endParaRPr lang="fr-FR" sz="1400" b="1" dirty="0">
                        <a:solidFill>
                          <a:schemeClr val="bg1"/>
                        </a:solidFill>
                        <a:latin typeface="Futura Md BT" pitchFamily="34" charset="0"/>
                        <a:cs typeface="Arial" pitchFamily="34" charset="0"/>
                      </a:endParaRPr>
                    </a:p>
                  </a:txBody>
                  <a:tcPr anchor="ct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Bonus /Malus</a:t>
                      </a:r>
                    </a:p>
                  </a:txBody>
                  <a:tcP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TVS</a:t>
                      </a:r>
                      <a:endParaRPr lang="fr-FR" sz="1400" b="1" kern="1200" dirty="0">
                        <a:solidFill>
                          <a:schemeClr val="lt1"/>
                        </a:solidFill>
                        <a:latin typeface="Futura Md BT" pitchFamily="34" charset="0"/>
                        <a:ea typeface="+mn-ea"/>
                        <a:cs typeface="Arial" pitchFamily="34" charset="0"/>
                      </a:endParaRPr>
                    </a:p>
                  </a:txBody>
                  <a:tcPr/>
                </a:tc>
              </a:tr>
              <a:tr h="521490">
                <a:tc>
                  <a:txBody>
                    <a:bodyPr/>
                    <a:lstStyle/>
                    <a:p>
                      <a:pPr algn="ctr"/>
                      <a:r>
                        <a:rPr lang="fr-FR" sz="1400" dirty="0" smtClean="0">
                          <a:latin typeface="Futura Md BT" pitchFamily="34" charset="0"/>
                          <a:cs typeface="Arial" pitchFamily="34" charset="0"/>
                        </a:rPr>
                        <a:t>110</a:t>
                      </a:r>
                      <a:endParaRPr lang="fr-FR" sz="1400" dirty="0">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139</a:t>
                      </a:r>
                      <a:endParaRPr lang="fr-FR" sz="1400" b="1"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5,3</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764,50</a:t>
                      </a:r>
                    </a:p>
                  </a:txBody>
                  <a:tcPr/>
                </a:tc>
              </a:tr>
              <a:tr h="521490">
                <a:tc>
                  <a:txBody>
                    <a:bodyPr/>
                    <a:lstStyle/>
                    <a:p>
                      <a:pPr algn="ctr"/>
                      <a:r>
                        <a:rPr lang="fr-FR" sz="1400" dirty="0" smtClean="0">
                          <a:latin typeface="Futura Md BT" pitchFamily="34" charset="0"/>
                          <a:cs typeface="Arial" pitchFamily="34" charset="0"/>
                        </a:rPr>
                        <a:t>140</a:t>
                      </a:r>
                      <a:endParaRPr lang="fr-FR" sz="1400" dirty="0">
                        <a:latin typeface="Futura Md BT" pitchFamily="34" charset="0"/>
                        <a:cs typeface="Arial" pitchFamily="34" charset="0"/>
                      </a:endParaRPr>
                    </a:p>
                  </a:txBody>
                  <a:tcPr anchor="ctr"/>
                </a:tc>
                <a:tc>
                  <a:txBody>
                    <a:bodyPr/>
                    <a:lstStyle/>
                    <a:p>
                      <a:pPr algn="ctr"/>
                      <a:r>
                        <a:rPr lang="fr-FR" sz="1400" b="1" dirty="0" smtClean="0">
                          <a:solidFill>
                            <a:srgbClr val="C00000"/>
                          </a:solidFill>
                          <a:latin typeface="Futura Md BT" pitchFamily="34" charset="0"/>
                          <a:cs typeface="Arial" pitchFamily="34" charset="0"/>
                        </a:rPr>
                        <a:t>139</a:t>
                      </a:r>
                      <a:endParaRPr lang="fr-FR" sz="1400" b="1" dirty="0">
                        <a:solidFill>
                          <a:srgbClr val="C00000"/>
                        </a:solidFill>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5,3</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764,50</a:t>
                      </a:r>
                    </a:p>
                  </a:txBody>
                  <a:tcPr/>
                </a:tc>
              </a:tr>
            </a:tbl>
          </a:graphicData>
        </a:graphic>
      </p:graphicFrame>
      <p:graphicFrame>
        <p:nvGraphicFramePr>
          <p:cNvPr id="22" name="Tableau 21"/>
          <p:cNvGraphicFramePr>
            <a:graphicFrameLocks noGrp="1"/>
          </p:cNvGraphicFramePr>
          <p:nvPr>
            <p:extLst>
              <p:ext uri="{D42A27DB-BD31-4B8C-83A1-F6EECF244321}">
                <p14:modId xmlns="" xmlns:p14="http://schemas.microsoft.com/office/powerpoint/2010/main" val="2559493474"/>
              </p:ext>
            </p:extLst>
          </p:nvPr>
        </p:nvGraphicFramePr>
        <p:xfrm>
          <a:off x="2123728" y="4446691"/>
          <a:ext cx="6456045" cy="1755338"/>
        </p:xfrm>
        <a:graphic>
          <a:graphicData uri="http://schemas.openxmlformats.org/drawingml/2006/table">
            <a:tbl>
              <a:tblPr firstRow="1" bandRow="1">
                <a:tableStyleId>{5C22544A-7EE6-4342-B048-85BDC9FD1C3A}</a:tableStyleId>
              </a:tblPr>
              <a:tblGrid>
                <a:gridCol w="1291209"/>
                <a:gridCol w="1291209"/>
                <a:gridCol w="1291209"/>
                <a:gridCol w="1291209"/>
                <a:gridCol w="1291209"/>
              </a:tblGrid>
              <a:tr h="521490">
                <a:tc>
                  <a:txBody>
                    <a:bodyPr/>
                    <a:lstStyle/>
                    <a:p>
                      <a:pPr algn="ctr"/>
                      <a:r>
                        <a:rPr lang="fr-FR" sz="1400" b="1" dirty="0" err="1" smtClean="0">
                          <a:latin typeface="Futura Md BT" pitchFamily="34" charset="0"/>
                          <a:cs typeface="Arial" pitchFamily="34" charset="0"/>
                        </a:rPr>
                        <a:t>Ch</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CO² / km</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L / 100 km </a:t>
                      </a:r>
                      <a:endParaRPr lang="fr-FR" sz="1400" b="1" dirty="0">
                        <a:solidFill>
                          <a:schemeClr val="bg1"/>
                        </a:solidFill>
                        <a:latin typeface="Futura Md BT" pitchFamily="34" charset="0"/>
                        <a:cs typeface="Arial" pitchFamily="34" charset="0"/>
                      </a:endParaRPr>
                    </a:p>
                  </a:txBody>
                  <a:tcPr anchor="ct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Bonus /Malus</a:t>
                      </a:r>
                    </a:p>
                  </a:txBody>
                  <a:tcP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TVS</a:t>
                      </a:r>
                      <a:endParaRPr lang="fr-FR" sz="1400" b="1" kern="1200" dirty="0">
                        <a:solidFill>
                          <a:schemeClr val="lt1"/>
                        </a:solidFill>
                        <a:latin typeface="Futura Md BT" pitchFamily="34" charset="0"/>
                        <a:ea typeface="+mn-ea"/>
                        <a:cs typeface="Arial" pitchFamily="34" charset="0"/>
                      </a:endParaRPr>
                    </a:p>
                  </a:txBody>
                  <a:tcPr/>
                </a:tc>
              </a:tr>
              <a:tr h="370840">
                <a:tc>
                  <a:txBody>
                    <a:bodyPr/>
                    <a:lstStyle/>
                    <a:p>
                      <a:pPr marL="0" algn="ctr" rtl="0" eaLnBrk="1" latinLnBrk="0" hangingPunct="1"/>
                      <a:r>
                        <a:rPr kumimoji="0" lang="fr-FR" sz="1400" kern="1200" dirty="0" smtClean="0">
                          <a:solidFill>
                            <a:schemeClr val="tx1"/>
                          </a:solidFill>
                          <a:latin typeface="Futura Md BT" pitchFamily="34" charset="0"/>
                          <a:ea typeface="+mn-ea"/>
                          <a:cs typeface="Arial" pitchFamily="34" charset="0"/>
                        </a:rPr>
                        <a:t>140</a:t>
                      </a:r>
                      <a:endParaRPr kumimoji="0" lang="fr-FR" sz="1400" kern="1200" dirty="0">
                        <a:solidFill>
                          <a:schemeClr val="tx1"/>
                        </a:solidFill>
                        <a:latin typeface="Futura Md BT" pitchFamily="34" charset="0"/>
                        <a:ea typeface="+mn-ea"/>
                        <a:cs typeface="Arial" pitchFamily="34" charset="0"/>
                      </a:endParaRPr>
                    </a:p>
                  </a:txBody>
                  <a:tcPr anchor="ctr"/>
                </a:tc>
                <a:tc>
                  <a:txBody>
                    <a:bodyPr/>
                    <a:lstStyle/>
                    <a:p>
                      <a:pPr marL="0" algn="ctr" rtl="0" eaLnBrk="1" latinLnBrk="0" hangingPunct="1"/>
                      <a:r>
                        <a:rPr kumimoji="0" lang="fr-FR" sz="1400" kern="1200" dirty="0" smtClean="0">
                          <a:solidFill>
                            <a:schemeClr val="tx1"/>
                          </a:solidFill>
                          <a:latin typeface="Futura Md BT" pitchFamily="34" charset="0"/>
                          <a:ea typeface="+mn-ea"/>
                          <a:cs typeface="Arial" pitchFamily="34" charset="0"/>
                        </a:rPr>
                        <a:t>150</a:t>
                      </a:r>
                      <a:endParaRPr kumimoji="0" lang="fr-FR" sz="1400" kern="1200" dirty="0">
                        <a:solidFill>
                          <a:schemeClr val="tx1"/>
                        </a:solidFill>
                        <a:latin typeface="Futura Md BT" pitchFamily="34" charset="0"/>
                        <a:ea typeface="+mn-ea"/>
                        <a:cs typeface="Arial" pitchFamily="34" charset="0"/>
                      </a:endParaRPr>
                    </a:p>
                  </a:txBody>
                  <a:tcPr anchor="ctr"/>
                </a:tc>
                <a:tc>
                  <a:txBody>
                    <a:bodyPr/>
                    <a:lstStyle/>
                    <a:p>
                      <a:pPr marL="0" algn="ctr" rtl="0" eaLnBrk="1" latinLnBrk="0" hangingPunct="1"/>
                      <a:r>
                        <a:rPr kumimoji="0" lang="fr-FR" sz="1400" kern="1200" dirty="0" smtClean="0">
                          <a:solidFill>
                            <a:schemeClr val="tx1"/>
                          </a:solidFill>
                          <a:latin typeface="Futura Md BT" pitchFamily="34" charset="0"/>
                          <a:ea typeface="+mn-ea"/>
                          <a:cs typeface="Arial" pitchFamily="34" charset="0"/>
                        </a:rPr>
                        <a:t>5,8</a:t>
                      </a:r>
                      <a:endParaRPr kumimoji="0" lang="fr-FR" sz="1400" kern="1200" dirty="0">
                        <a:solidFill>
                          <a:schemeClr val="tx1"/>
                        </a:solidFill>
                        <a:latin typeface="Futura Md BT" pitchFamily="34" charset="0"/>
                        <a:ea typeface="+mn-ea"/>
                        <a:cs typeface="Arial" pitchFamily="34" charset="0"/>
                      </a:endParaRPr>
                    </a:p>
                  </a:txBody>
                  <a:tcPr anchor="ctr"/>
                </a:tc>
                <a:tc>
                  <a:txBody>
                    <a:bodyPr/>
                    <a:lstStyle/>
                    <a:p>
                      <a:pPr marL="0" algn="ctr" defTabSz="914400" rtl="0" eaLnBrk="1" latinLnBrk="0" hangingPunct="1"/>
                      <a:r>
                        <a:rPr lang="fr-FR" sz="1400" kern="1200" dirty="0" smtClean="0">
                          <a:solidFill>
                            <a:srgbClr val="FF0000"/>
                          </a:solidFill>
                          <a:latin typeface="Futura Md BT" pitchFamily="34" charset="0"/>
                          <a:ea typeface="+mn-ea"/>
                          <a:cs typeface="Arial" pitchFamily="34" charset="0"/>
                        </a:rPr>
                        <a:t>-200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1725</a:t>
                      </a:r>
                    </a:p>
                  </a:txBody>
                  <a:tcPr/>
                </a:tc>
              </a:tr>
              <a:tr h="492168">
                <a:tc>
                  <a:txBody>
                    <a:bodyPr/>
                    <a:lstStyle/>
                    <a:p>
                      <a:pPr algn="ctr"/>
                      <a:r>
                        <a:rPr lang="fr-FR" sz="1400" dirty="0" smtClean="0">
                          <a:latin typeface="Futura Md BT" pitchFamily="34" charset="0"/>
                          <a:cs typeface="Arial" pitchFamily="34" charset="0"/>
                        </a:rPr>
                        <a:t>140 </a:t>
                      </a:r>
                      <a:r>
                        <a:rPr lang="fr-FR" sz="1200" dirty="0" smtClean="0">
                          <a:latin typeface="Futura Md BT" pitchFamily="34" charset="0"/>
                          <a:cs typeface="Arial" pitchFamily="34" charset="0"/>
                        </a:rPr>
                        <a:t>(</a:t>
                      </a:r>
                      <a:r>
                        <a:rPr lang="fr-FR" sz="1200" b="0" dirty="0" smtClean="0">
                          <a:latin typeface="Futura Md BT" pitchFamily="34" charset="0"/>
                          <a:cs typeface="Arial" pitchFamily="34" charset="0"/>
                        </a:rPr>
                        <a:t>DSG7)</a:t>
                      </a:r>
                      <a:endParaRPr lang="fr-FR" sz="120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158</a:t>
                      </a:r>
                      <a:endParaRPr lang="fr-FR" sz="140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6,0</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rgbClr val="FF0000"/>
                          </a:solidFill>
                          <a:latin typeface="Futura Md BT" pitchFamily="34" charset="0"/>
                          <a:ea typeface="+mn-ea"/>
                          <a:cs typeface="Arial" pitchFamily="34" charset="0"/>
                        </a:rPr>
                        <a:t>-750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1817</a:t>
                      </a:r>
                    </a:p>
                  </a:txBody>
                  <a:tcPr/>
                </a:tc>
              </a:tr>
              <a:tr h="370840">
                <a:tc>
                  <a:txBody>
                    <a:bodyPr/>
                    <a:lstStyle/>
                    <a:p>
                      <a:pPr algn="ctr"/>
                      <a:r>
                        <a:rPr lang="fr-FR" sz="1400" dirty="0" smtClean="0">
                          <a:latin typeface="Futura Md BT" pitchFamily="34" charset="0"/>
                          <a:cs typeface="Arial" pitchFamily="34" charset="0"/>
                        </a:rPr>
                        <a:t>170</a:t>
                      </a:r>
                      <a:endParaRPr lang="fr-FR" sz="140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158</a:t>
                      </a:r>
                      <a:endParaRPr lang="fr-FR" sz="140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6,0</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rgbClr val="FF0000"/>
                          </a:solidFill>
                          <a:latin typeface="Futura Md BT" pitchFamily="34" charset="0"/>
                          <a:ea typeface="+mn-ea"/>
                          <a:cs typeface="Arial" pitchFamily="34" charset="0"/>
                        </a:rPr>
                        <a:t>-750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1817</a:t>
                      </a:r>
                    </a:p>
                  </a:txBody>
                  <a:tcPr/>
                </a:tc>
              </a:tr>
            </a:tbl>
          </a:graphicData>
        </a:graphic>
      </p:graphicFrame>
      <p:pic>
        <p:nvPicPr>
          <p:cNvPr id="19" name="Image 1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58800" y="2557274"/>
            <a:ext cx="2901032" cy="1863914"/>
          </a:xfrm>
          <a:prstGeom prst="rect">
            <a:avLst/>
          </a:prstGeom>
        </p:spPr>
      </p:pic>
      <p:pic>
        <p:nvPicPr>
          <p:cNvPr id="26" name="Picture 1"/>
          <p:cNvPicPr>
            <a:picLocks noChangeAspect="1" noChangeArrowheads="1"/>
          </p:cNvPicPr>
          <p:nvPr/>
        </p:nvPicPr>
        <p:blipFill>
          <a:blip r:embed="rId5" cstate="print"/>
          <a:srcRect/>
          <a:stretch>
            <a:fillRect/>
          </a:stretch>
        </p:blipFill>
        <p:spPr bwMode="auto">
          <a:xfrm>
            <a:off x="4833188" y="144016"/>
            <a:ext cx="4310812" cy="1196752"/>
          </a:xfrm>
          <a:prstGeom prst="rect">
            <a:avLst/>
          </a:prstGeom>
          <a:noFill/>
          <a:ln w="9525">
            <a:noFill/>
            <a:miter lim="800000"/>
            <a:headEnd/>
            <a:tailEnd/>
          </a:ln>
        </p:spPr>
      </p:pic>
    </p:spTree>
    <p:extLst>
      <p:ext uri="{BB962C8B-B14F-4D97-AF65-F5344CB8AC3E}">
        <p14:creationId xmlns="" xmlns:p14="http://schemas.microsoft.com/office/powerpoint/2010/main" val="3003579604"/>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descr="route.png"/>
          <p:cNvPicPr>
            <a:picLocks noChangeAspect="1"/>
          </p:cNvPicPr>
          <p:nvPr/>
        </p:nvPicPr>
        <p:blipFill>
          <a:blip r:embed="rId2" cstate="print">
            <a:lum bright="70000" contrast="-70000"/>
          </a:blip>
          <a:stretch>
            <a:fillRect/>
          </a:stretch>
        </p:blipFill>
        <p:spPr>
          <a:xfrm>
            <a:off x="1" y="-165178"/>
            <a:ext cx="9144000" cy="7023179"/>
          </a:xfrm>
          <a:prstGeom prst="rect">
            <a:avLst/>
          </a:prstGeom>
        </p:spPr>
      </p:pic>
      <p:sp>
        <p:nvSpPr>
          <p:cNvPr id="2" name="Titre 1"/>
          <p:cNvSpPr>
            <a:spLocks noGrp="1"/>
          </p:cNvSpPr>
          <p:nvPr>
            <p:ph type="title"/>
          </p:nvPr>
        </p:nvSpPr>
        <p:spPr>
          <a:xfrm>
            <a:off x="395537" y="810493"/>
            <a:ext cx="4176464" cy="440677"/>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a:solidFill>
                  <a:srgbClr val="006699"/>
                </a:solidFill>
                <a:latin typeface="Futura Md BT" pitchFamily="34" charset="0"/>
                <a:ea typeface="+mn-ea"/>
                <a:cs typeface="+mn-cs"/>
              </a:rPr>
              <a:t> Sharan</a:t>
            </a:r>
          </a:p>
        </p:txBody>
      </p:sp>
      <p:sp>
        <p:nvSpPr>
          <p:cNvPr id="14" name="ZoneTexte 13"/>
          <p:cNvSpPr txBox="1"/>
          <p:nvPr/>
        </p:nvSpPr>
        <p:spPr>
          <a:xfrm>
            <a:off x="35497" y="6237313"/>
            <a:ext cx="9001000" cy="584775"/>
          </a:xfrm>
          <a:prstGeom prst="rect">
            <a:avLst/>
          </a:prstGeom>
          <a:noFill/>
        </p:spPr>
        <p:txBody>
          <a:bodyPr wrap="square" rtlCol="0">
            <a:spAutoFit/>
          </a:bodyPr>
          <a:lstStyle/>
          <a:p>
            <a:r>
              <a:rPr lang="fr-FR" sz="1600" b="1" dirty="0" smtClean="0"/>
              <a:t>Pour les versions 6 et 7 places des motorisations 115 et 140  : 3 gr de CO² supplémentaires (uniquement pour boite manuelle)</a:t>
            </a:r>
            <a:endParaRPr lang="fr-FR" sz="1600" b="1" dirty="0"/>
          </a:p>
        </p:txBody>
      </p:sp>
      <p:grpSp>
        <p:nvGrpSpPr>
          <p:cNvPr id="6" name="Groupe 5"/>
          <p:cNvGrpSpPr/>
          <p:nvPr/>
        </p:nvGrpSpPr>
        <p:grpSpPr>
          <a:xfrm>
            <a:off x="899593" y="1700809"/>
            <a:ext cx="7416822" cy="2952328"/>
            <a:chOff x="899592" y="1700808"/>
            <a:chExt cx="7416823" cy="2952328"/>
          </a:xfrm>
        </p:grpSpPr>
        <p:grpSp>
          <p:nvGrpSpPr>
            <p:cNvPr id="3" name="Groupe 13"/>
            <p:cNvGrpSpPr/>
            <p:nvPr/>
          </p:nvGrpSpPr>
          <p:grpSpPr>
            <a:xfrm>
              <a:off x="899592" y="1700808"/>
              <a:ext cx="7416823" cy="2952328"/>
              <a:chOff x="3328997" y="1346969"/>
              <a:chExt cx="5563483" cy="2698183"/>
            </a:xfrm>
          </p:grpSpPr>
          <p:sp>
            <p:nvSpPr>
              <p:cNvPr id="15" name="Rogner un rectangle à un seul coin 14"/>
              <p:cNvSpPr/>
              <p:nvPr/>
            </p:nvSpPr>
            <p:spPr>
              <a:xfrm>
                <a:off x="3328997" y="1346969"/>
                <a:ext cx="5563483" cy="2698183"/>
              </a:xfrm>
              <a:prstGeom prst="snip1Rect">
                <a:avLst>
                  <a:gd name="adj" fmla="val 4689"/>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16" name="Image 15" descr="BlueMotiontechnologies_Logo.jpg"/>
              <p:cNvPicPr>
                <a:picLocks noChangeAspect="1"/>
              </p:cNvPicPr>
              <p:nvPr/>
            </p:nvPicPr>
            <p:blipFill rotWithShape="1">
              <a:blip r:embed="rId3" cstate="print"/>
              <a:srcRect l="4355" t="8749" r="4191" b="38755"/>
              <a:stretch/>
            </p:blipFill>
            <p:spPr bwMode="auto">
              <a:xfrm>
                <a:off x="3683371" y="1522608"/>
                <a:ext cx="1944216" cy="333294"/>
              </a:xfrm>
              <a:prstGeom prst="rect">
                <a:avLst/>
              </a:prstGeom>
              <a:noFill/>
              <a:ln w="9525">
                <a:noFill/>
                <a:miter lim="800000"/>
                <a:headEnd/>
                <a:tailEnd/>
              </a:ln>
            </p:spPr>
          </p:pic>
        </p:grpSp>
        <p:sp>
          <p:nvSpPr>
            <p:cNvPr id="17" name="Rectangle 16"/>
            <p:cNvSpPr/>
            <p:nvPr/>
          </p:nvSpPr>
          <p:spPr>
            <a:xfrm>
              <a:off x="6030595" y="1916832"/>
              <a:ext cx="2069797" cy="369332"/>
            </a:xfrm>
            <a:prstGeom prst="rect">
              <a:avLst/>
            </a:prstGeom>
          </p:spPr>
          <p:txBody>
            <a:bodyPr wrap="none">
              <a:spAutoFit/>
            </a:bodyPr>
            <a:lstStyle/>
            <a:p>
              <a:pPr marL="1041400"/>
              <a:r>
                <a:rPr lang="fr-F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rPr>
                <a:t>DIESEL</a:t>
              </a:r>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grpSp>
      <p:graphicFrame>
        <p:nvGraphicFramePr>
          <p:cNvPr id="20" name="Tableau 19"/>
          <p:cNvGraphicFramePr>
            <a:graphicFrameLocks noGrp="1"/>
          </p:cNvGraphicFramePr>
          <p:nvPr>
            <p:extLst>
              <p:ext uri="{D42A27DB-BD31-4B8C-83A1-F6EECF244321}">
                <p14:modId xmlns="" xmlns:p14="http://schemas.microsoft.com/office/powerpoint/2010/main" val="1123544935"/>
              </p:ext>
            </p:extLst>
          </p:nvPr>
        </p:nvGraphicFramePr>
        <p:xfrm>
          <a:off x="1115615" y="2344688"/>
          <a:ext cx="7056785" cy="2618346"/>
        </p:xfrm>
        <a:graphic>
          <a:graphicData uri="http://schemas.openxmlformats.org/drawingml/2006/table">
            <a:tbl>
              <a:tblPr firstRow="1" bandRow="1">
                <a:tableStyleId>{5C22544A-7EE6-4342-B048-85BDC9FD1C3A}</a:tableStyleId>
              </a:tblPr>
              <a:tblGrid>
                <a:gridCol w="1411357"/>
                <a:gridCol w="1411357"/>
                <a:gridCol w="1411357"/>
                <a:gridCol w="1411357"/>
                <a:gridCol w="1411357"/>
              </a:tblGrid>
              <a:tr h="521490">
                <a:tc>
                  <a:txBody>
                    <a:bodyPr/>
                    <a:lstStyle/>
                    <a:p>
                      <a:pPr algn="ctr"/>
                      <a:r>
                        <a:rPr lang="fr-FR" sz="1400" b="1" dirty="0" err="1" smtClean="0">
                          <a:latin typeface="Futura Md BT" pitchFamily="34" charset="0"/>
                          <a:cs typeface="Arial" pitchFamily="34" charset="0"/>
                        </a:rPr>
                        <a:t>Ch</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g</a:t>
                      </a:r>
                      <a:r>
                        <a:rPr lang="fr-FR" sz="1400" b="1" baseline="0" dirty="0" smtClean="0">
                          <a:latin typeface="Futura Md BT" pitchFamily="34" charset="0"/>
                          <a:cs typeface="Arial" pitchFamily="34" charset="0"/>
                        </a:rPr>
                        <a:t> </a:t>
                      </a:r>
                      <a:r>
                        <a:rPr lang="fr-FR" sz="1400" b="1" dirty="0" smtClean="0">
                          <a:latin typeface="Futura Md BT" pitchFamily="34" charset="0"/>
                          <a:cs typeface="Arial" pitchFamily="34" charset="0"/>
                        </a:rPr>
                        <a:t>CO² / km</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L / 100 km </a:t>
                      </a:r>
                      <a:endParaRPr lang="fr-FR" sz="1400" b="1" dirty="0">
                        <a:solidFill>
                          <a:schemeClr val="bg1"/>
                        </a:solidFill>
                        <a:latin typeface="Futura Md BT" pitchFamily="34" charset="0"/>
                        <a:cs typeface="Arial" pitchFamily="34" charset="0"/>
                      </a:endParaRPr>
                    </a:p>
                  </a:txBody>
                  <a:tcPr anchor="ct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Bonus /Malus</a:t>
                      </a:r>
                    </a:p>
                  </a:txBody>
                  <a:tcP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TVS</a:t>
                      </a:r>
                      <a:endParaRPr lang="fr-FR" sz="1400" b="1" kern="1200" dirty="0">
                        <a:solidFill>
                          <a:schemeClr val="lt1"/>
                        </a:solidFill>
                        <a:latin typeface="Futura Md BT" pitchFamily="34" charset="0"/>
                        <a:ea typeface="+mn-ea"/>
                        <a:cs typeface="Arial" pitchFamily="34" charset="0"/>
                      </a:endParaRPr>
                    </a:p>
                  </a:txBody>
                  <a:tcPr/>
                </a:tc>
              </a:tr>
              <a:tr h="370840">
                <a:tc>
                  <a:txBody>
                    <a:bodyPr/>
                    <a:lstStyle/>
                    <a:p>
                      <a:pPr algn="ctr"/>
                      <a:r>
                        <a:rPr lang="fr-FR" sz="1400" dirty="0" smtClean="0">
                          <a:latin typeface="Futura Md BT" pitchFamily="34" charset="0"/>
                          <a:cs typeface="Arial" pitchFamily="34" charset="0"/>
                        </a:rPr>
                        <a:t>115</a:t>
                      </a:r>
                      <a:endParaRPr lang="fr-FR" sz="1400" dirty="0">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143</a:t>
                      </a:r>
                      <a:endParaRPr lang="fr-FR" sz="1400" b="1"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5,5</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1644,50</a:t>
                      </a:r>
                    </a:p>
                  </a:txBody>
                  <a:tcPr/>
                </a:tc>
              </a:tr>
              <a:tr h="370840">
                <a:tc>
                  <a:txBody>
                    <a:bodyPr/>
                    <a:lstStyle/>
                    <a:p>
                      <a:pPr algn="ctr"/>
                      <a:r>
                        <a:rPr lang="fr-FR" sz="1400" dirty="0" smtClean="0">
                          <a:latin typeface="Futura Md BT" pitchFamily="34" charset="0"/>
                          <a:cs typeface="Arial" pitchFamily="34" charset="0"/>
                        </a:rPr>
                        <a:t>140</a:t>
                      </a:r>
                      <a:endParaRPr lang="fr-FR" sz="1400" dirty="0">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143</a:t>
                      </a:r>
                      <a:endParaRPr lang="fr-FR" sz="1400" b="1"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5,5</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1644,50</a:t>
                      </a:r>
                    </a:p>
                  </a:txBody>
                  <a:tcPr/>
                </a:tc>
              </a:tr>
              <a:tr h="4921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smtClean="0">
                          <a:latin typeface="Futura Md BT" pitchFamily="34" charset="0"/>
                          <a:cs typeface="Arial" pitchFamily="34" charset="0"/>
                        </a:rPr>
                        <a:t>140 </a:t>
                      </a:r>
                      <a:r>
                        <a:rPr lang="fr-FR" sz="1200" dirty="0" smtClean="0">
                          <a:latin typeface="Futura Md BT" pitchFamily="34" charset="0"/>
                          <a:cs typeface="Arial" pitchFamily="34" charset="0"/>
                        </a:rPr>
                        <a:t>(</a:t>
                      </a:r>
                      <a:r>
                        <a:rPr lang="fr-FR" sz="1200" b="0" dirty="0" smtClean="0">
                          <a:latin typeface="Futura Md BT" pitchFamily="34" charset="0"/>
                          <a:cs typeface="Arial" pitchFamily="34" charset="0"/>
                        </a:rPr>
                        <a:t>DSG6)</a:t>
                      </a:r>
                      <a:endParaRPr lang="fr-FR" sz="1200" dirty="0" smtClean="0">
                        <a:latin typeface="Futura Md BT" pitchFamily="34" charset="0"/>
                        <a:cs typeface="Arial" pitchFamily="34" charset="0"/>
                      </a:endParaRPr>
                    </a:p>
                  </a:txBody>
                  <a:tcPr anchor="ctr"/>
                </a:tc>
                <a:tc>
                  <a:txBody>
                    <a:bodyPr/>
                    <a:lstStyle/>
                    <a:p>
                      <a:pPr algn="ctr"/>
                      <a:r>
                        <a:rPr lang="fr-FR" sz="1400" b="0" dirty="0" smtClean="0">
                          <a:latin typeface="Futura Md BT" pitchFamily="34" charset="0"/>
                          <a:cs typeface="Arial" pitchFamily="34" charset="0"/>
                        </a:rPr>
                        <a:t>149</a:t>
                      </a:r>
                      <a:endParaRPr lang="fr-FR" sz="1400" b="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5,7</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b="0" kern="1200" dirty="0" smtClean="0">
                          <a:solidFill>
                            <a:srgbClr val="FF0000"/>
                          </a:solidFill>
                          <a:latin typeface="Futura Md BT" pitchFamily="34" charset="0"/>
                          <a:ea typeface="+mn-ea"/>
                          <a:cs typeface="Arial" pitchFamily="34" charset="0"/>
                        </a:rPr>
                        <a:t>-200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1713,50</a:t>
                      </a:r>
                    </a:p>
                  </a:txBody>
                  <a:tcPr/>
                </a:tc>
              </a:tr>
              <a:tr h="370840">
                <a:tc>
                  <a:txBody>
                    <a:bodyPr/>
                    <a:lstStyle/>
                    <a:p>
                      <a:pPr algn="ctr"/>
                      <a:r>
                        <a:rPr lang="fr-FR" sz="1400" dirty="0" smtClean="0">
                          <a:latin typeface="Futura Md BT" pitchFamily="34" charset="0"/>
                          <a:cs typeface="Arial" pitchFamily="34" charset="0"/>
                        </a:rPr>
                        <a:t>170</a:t>
                      </a:r>
                      <a:endParaRPr lang="fr-FR" sz="1400" dirty="0">
                        <a:latin typeface="Futura Md BT" pitchFamily="34" charset="0"/>
                        <a:cs typeface="Arial" pitchFamily="34" charset="0"/>
                      </a:endParaRPr>
                    </a:p>
                  </a:txBody>
                  <a:tcPr anchor="ctr"/>
                </a:tc>
                <a:tc>
                  <a:txBody>
                    <a:bodyPr/>
                    <a:lstStyle/>
                    <a:p>
                      <a:pPr algn="ctr"/>
                      <a:r>
                        <a:rPr lang="fr-FR" sz="1400" b="0" dirty="0" smtClean="0">
                          <a:latin typeface="Futura Md BT" pitchFamily="34" charset="0"/>
                          <a:cs typeface="Arial" pitchFamily="34" charset="0"/>
                        </a:rPr>
                        <a:t>152</a:t>
                      </a:r>
                      <a:endParaRPr lang="fr-FR" sz="1400" b="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5,8</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b="0" kern="1200" dirty="0" smtClean="0">
                          <a:solidFill>
                            <a:srgbClr val="FF0000"/>
                          </a:solidFill>
                          <a:latin typeface="Futura Md BT" pitchFamily="34" charset="0"/>
                          <a:ea typeface="+mn-ea"/>
                          <a:cs typeface="Arial" pitchFamily="34" charset="0"/>
                        </a:rPr>
                        <a:t>-500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1748</a:t>
                      </a:r>
                    </a:p>
                  </a:txBody>
                  <a:tcPr/>
                </a:tc>
              </a:tr>
              <a:tr h="4921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smtClean="0">
                          <a:latin typeface="Futura Md BT" pitchFamily="34" charset="0"/>
                          <a:cs typeface="Arial" pitchFamily="34" charset="0"/>
                        </a:rPr>
                        <a:t>170 </a:t>
                      </a:r>
                      <a:r>
                        <a:rPr lang="fr-FR" sz="1200" dirty="0" smtClean="0">
                          <a:latin typeface="Futura Md BT" pitchFamily="34" charset="0"/>
                          <a:cs typeface="Arial" pitchFamily="34" charset="0"/>
                        </a:rPr>
                        <a:t>(</a:t>
                      </a:r>
                      <a:r>
                        <a:rPr lang="fr-FR" sz="1200" b="0" dirty="0" smtClean="0">
                          <a:latin typeface="Futura Md BT" pitchFamily="34" charset="0"/>
                          <a:cs typeface="Arial" pitchFamily="34" charset="0"/>
                        </a:rPr>
                        <a:t>DSG6)</a:t>
                      </a:r>
                      <a:endParaRPr lang="fr-FR" sz="1400" dirty="0" smtClean="0">
                        <a:latin typeface="Futura Md BT" pitchFamily="34" charset="0"/>
                        <a:cs typeface="Arial" pitchFamily="34" charset="0"/>
                      </a:endParaRPr>
                    </a:p>
                  </a:txBody>
                  <a:tcPr anchor="ctr"/>
                </a:tc>
                <a:tc>
                  <a:txBody>
                    <a:bodyPr/>
                    <a:lstStyle/>
                    <a:p>
                      <a:pPr algn="ctr"/>
                      <a:r>
                        <a:rPr lang="fr-FR" sz="1400" b="0" dirty="0" smtClean="0">
                          <a:latin typeface="Futura Md BT" pitchFamily="34" charset="0"/>
                          <a:cs typeface="Arial" pitchFamily="34" charset="0"/>
                        </a:rPr>
                        <a:t>154</a:t>
                      </a:r>
                      <a:endParaRPr lang="fr-FR" sz="1400" b="0"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5,9</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b="0" kern="1200" dirty="0" smtClean="0">
                          <a:solidFill>
                            <a:srgbClr val="FF0000"/>
                          </a:solidFill>
                          <a:latin typeface="Futura Md BT" pitchFamily="34" charset="0"/>
                          <a:ea typeface="+mn-ea"/>
                          <a:cs typeface="Arial" pitchFamily="34" charset="0"/>
                        </a:rPr>
                        <a:t>-500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1771</a:t>
                      </a:r>
                    </a:p>
                  </a:txBody>
                  <a:tcPr/>
                </a:tc>
              </a:tr>
            </a:tbl>
          </a:graphicData>
        </a:graphic>
      </p:graphicFrame>
      <p:pic>
        <p:nvPicPr>
          <p:cNvPr id="13" name="Picture 1"/>
          <p:cNvPicPr>
            <a:picLocks noChangeAspect="1" noChangeArrowheads="1"/>
          </p:cNvPicPr>
          <p:nvPr/>
        </p:nvPicPr>
        <p:blipFill>
          <a:blip r:embed="rId4" cstate="print"/>
          <a:srcRect/>
          <a:stretch>
            <a:fillRect/>
          </a:stretch>
        </p:blipFill>
        <p:spPr bwMode="auto">
          <a:xfrm>
            <a:off x="4833188" y="144016"/>
            <a:ext cx="4310812" cy="1196752"/>
          </a:xfrm>
          <a:prstGeom prst="rect">
            <a:avLst/>
          </a:prstGeom>
          <a:noFill/>
          <a:ln w="9525">
            <a:noFill/>
            <a:miter lim="800000"/>
            <a:headEnd/>
            <a:tailEnd/>
          </a:ln>
        </p:spPr>
      </p:pic>
      <p:sp>
        <p:nvSpPr>
          <p:cNvPr id="18" name="ZoneTexte 17"/>
          <p:cNvSpPr txBox="1"/>
          <p:nvPr/>
        </p:nvSpPr>
        <p:spPr>
          <a:xfrm>
            <a:off x="4139952" y="1844824"/>
            <a:ext cx="2664296" cy="369332"/>
          </a:xfrm>
          <a:prstGeom prst="rect">
            <a:avLst/>
          </a:prstGeom>
          <a:noFill/>
        </p:spPr>
        <p:txBody>
          <a:bodyPr wrap="square" rtlCol="0">
            <a:spAutoFit/>
          </a:bodyPr>
          <a:lstStyle/>
          <a:p>
            <a:r>
              <a:rPr lang="fr-FR" dirty="0" smtClean="0"/>
              <a:t>Technologie </a:t>
            </a:r>
            <a:r>
              <a:rPr lang="fr-FR" dirty="0" err="1" smtClean="0"/>
              <a:t>Add</a:t>
            </a:r>
            <a:r>
              <a:rPr lang="fr-FR" dirty="0" smtClean="0"/>
              <a:t>-Blue</a:t>
            </a:r>
            <a:endParaRPr lang="fr-FR" dirty="0"/>
          </a:p>
        </p:txBody>
      </p:sp>
      <p:pic>
        <p:nvPicPr>
          <p:cNvPr id="28" name="Image 2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58317" y="4839016"/>
            <a:ext cx="4385187" cy="1590380"/>
          </a:xfrm>
          <a:prstGeom prst="rect">
            <a:avLst/>
          </a:prstGeom>
        </p:spPr>
      </p:pic>
    </p:spTree>
    <p:extLst>
      <p:ext uri="{BB962C8B-B14F-4D97-AF65-F5344CB8AC3E}">
        <p14:creationId xmlns="" xmlns:p14="http://schemas.microsoft.com/office/powerpoint/2010/main" val="872231893"/>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route.png"/>
          <p:cNvPicPr>
            <a:picLocks noChangeAspect="1"/>
          </p:cNvPicPr>
          <p:nvPr/>
        </p:nvPicPr>
        <p:blipFill>
          <a:blip r:embed="rId2" cstate="print">
            <a:lum bright="70000" contrast="-70000"/>
          </a:blip>
          <a:stretch>
            <a:fillRect/>
          </a:stretch>
        </p:blipFill>
        <p:spPr>
          <a:xfrm>
            <a:off x="1" y="-165178"/>
            <a:ext cx="9144000" cy="7023179"/>
          </a:xfrm>
          <a:prstGeom prst="rect">
            <a:avLst/>
          </a:prstGeom>
        </p:spPr>
      </p:pic>
      <p:grpSp>
        <p:nvGrpSpPr>
          <p:cNvPr id="4" name="Groupe 3"/>
          <p:cNvGrpSpPr/>
          <p:nvPr/>
        </p:nvGrpSpPr>
        <p:grpSpPr>
          <a:xfrm>
            <a:off x="2411760" y="1431826"/>
            <a:ext cx="6192688" cy="2088232"/>
            <a:chOff x="4625141" y="1412778"/>
            <a:chExt cx="4267339" cy="1948080"/>
          </a:xfrm>
        </p:grpSpPr>
        <p:sp>
          <p:nvSpPr>
            <p:cNvPr id="5" name="Rogner un rectangle à un seul coin 4"/>
            <p:cNvSpPr/>
            <p:nvPr/>
          </p:nvSpPr>
          <p:spPr>
            <a:xfrm>
              <a:off x="4625141" y="1412778"/>
              <a:ext cx="4267339" cy="1948080"/>
            </a:xfrm>
            <a:prstGeom prst="snip1Rect">
              <a:avLst>
                <a:gd name="adj" fmla="val 4689"/>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6" name="Image 5" descr="BlueMotiontechnologies_Logo.jpg"/>
            <p:cNvPicPr>
              <a:picLocks noChangeAspect="1"/>
            </p:cNvPicPr>
            <p:nvPr/>
          </p:nvPicPr>
          <p:blipFill rotWithShape="1">
            <a:blip r:embed="rId3" cstate="print"/>
            <a:srcRect l="4355" t="8749" r="4191" b="38755"/>
            <a:stretch/>
          </p:blipFill>
          <p:spPr bwMode="auto">
            <a:xfrm>
              <a:off x="4832663" y="1522608"/>
              <a:ext cx="1944216" cy="333294"/>
            </a:xfrm>
            <a:prstGeom prst="rect">
              <a:avLst/>
            </a:prstGeom>
            <a:noFill/>
            <a:ln w="9525">
              <a:noFill/>
              <a:miter lim="800000"/>
              <a:headEnd/>
              <a:tailEnd/>
            </a:ln>
          </p:spPr>
        </p:pic>
      </p:grpSp>
      <p:sp>
        <p:nvSpPr>
          <p:cNvPr id="10" name="Rogner un rectangle à un seul coin 9"/>
          <p:cNvSpPr/>
          <p:nvPr/>
        </p:nvSpPr>
        <p:spPr>
          <a:xfrm>
            <a:off x="2339752" y="3590926"/>
            <a:ext cx="6264696" cy="1228725"/>
          </a:xfrm>
          <a:prstGeom prst="snip1Rect">
            <a:avLst>
              <a:gd name="adj" fmla="val 4689"/>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4938" indent="7938"/>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sp>
        <p:nvSpPr>
          <p:cNvPr id="2" name="Titre 1"/>
          <p:cNvSpPr>
            <a:spLocks noGrp="1"/>
          </p:cNvSpPr>
          <p:nvPr>
            <p:ph type="title"/>
          </p:nvPr>
        </p:nvSpPr>
        <p:spPr>
          <a:xfrm>
            <a:off x="179512" y="816681"/>
            <a:ext cx="4392488" cy="440677"/>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a:solidFill>
                  <a:srgbClr val="006699"/>
                </a:solidFill>
                <a:latin typeface="Futura Md BT" pitchFamily="34" charset="0"/>
                <a:ea typeface="+mn-ea"/>
                <a:cs typeface="+mn-cs"/>
              </a:rPr>
              <a:t>Touareg</a:t>
            </a:r>
          </a:p>
        </p:txBody>
      </p:sp>
      <p:sp>
        <p:nvSpPr>
          <p:cNvPr id="12" name="Rectangle 11"/>
          <p:cNvSpPr/>
          <p:nvPr/>
        </p:nvSpPr>
        <p:spPr>
          <a:xfrm>
            <a:off x="6246620" y="1567508"/>
            <a:ext cx="2069797" cy="369332"/>
          </a:xfrm>
          <a:prstGeom prst="rect">
            <a:avLst/>
          </a:prstGeom>
        </p:spPr>
        <p:txBody>
          <a:bodyPr wrap="none">
            <a:spAutoFit/>
          </a:bodyPr>
          <a:lstStyle/>
          <a:p>
            <a:pPr marL="1041400"/>
            <a:r>
              <a:rPr lang="fr-F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rPr>
              <a:t>DIESEL</a:t>
            </a:r>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graphicFrame>
        <p:nvGraphicFramePr>
          <p:cNvPr id="14" name="Tableau 13"/>
          <p:cNvGraphicFramePr>
            <a:graphicFrameLocks noGrp="1"/>
          </p:cNvGraphicFramePr>
          <p:nvPr>
            <p:extLst>
              <p:ext uri="{D42A27DB-BD31-4B8C-83A1-F6EECF244321}">
                <p14:modId xmlns="" xmlns:p14="http://schemas.microsoft.com/office/powerpoint/2010/main" val="2341804311"/>
              </p:ext>
            </p:extLst>
          </p:nvPr>
        </p:nvGraphicFramePr>
        <p:xfrm>
          <a:off x="3131840" y="1999556"/>
          <a:ext cx="5184575" cy="1994520"/>
        </p:xfrm>
        <a:graphic>
          <a:graphicData uri="http://schemas.openxmlformats.org/drawingml/2006/table">
            <a:tbl>
              <a:tblPr firstRow="1" bandRow="1">
                <a:tableStyleId>{5C22544A-7EE6-4342-B048-85BDC9FD1C3A}</a:tableStyleId>
              </a:tblPr>
              <a:tblGrid>
                <a:gridCol w="1036915"/>
                <a:gridCol w="1036915"/>
                <a:gridCol w="1036915"/>
                <a:gridCol w="1036915"/>
                <a:gridCol w="1036915"/>
              </a:tblGrid>
              <a:tr h="951540">
                <a:tc>
                  <a:txBody>
                    <a:bodyPr/>
                    <a:lstStyle/>
                    <a:p>
                      <a:pPr algn="ctr"/>
                      <a:r>
                        <a:rPr lang="fr-FR" sz="1400" b="1" dirty="0" err="1" smtClean="0">
                          <a:latin typeface="Futura Md BT" pitchFamily="34" charset="0"/>
                          <a:cs typeface="Arial" pitchFamily="34" charset="0"/>
                        </a:rPr>
                        <a:t>Ch</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g</a:t>
                      </a:r>
                      <a:r>
                        <a:rPr lang="fr-FR" sz="1400" b="1" baseline="0" dirty="0" smtClean="0">
                          <a:latin typeface="Futura Md BT" pitchFamily="34" charset="0"/>
                          <a:cs typeface="Arial" pitchFamily="34" charset="0"/>
                        </a:rPr>
                        <a:t> </a:t>
                      </a:r>
                      <a:r>
                        <a:rPr lang="fr-FR" sz="1400" b="1" dirty="0" smtClean="0">
                          <a:latin typeface="Futura Md BT" pitchFamily="34" charset="0"/>
                          <a:cs typeface="Arial" pitchFamily="34" charset="0"/>
                        </a:rPr>
                        <a:t>CO² / km</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L / 100 km </a:t>
                      </a:r>
                      <a:endParaRPr lang="fr-FR" sz="1400" b="1" dirty="0">
                        <a:solidFill>
                          <a:schemeClr val="bg1"/>
                        </a:solidFill>
                        <a:latin typeface="Futura Md BT" pitchFamily="34" charset="0"/>
                        <a:cs typeface="Arial" pitchFamily="34" charset="0"/>
                      </a:endParaRPr>
                    </a:p>
                  </a:txBody>
                  <a:tcPr anchor="ct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Bonus /Malus</a:t>
                      </a:r>
                    </a:p>
                  </a:txBody>
                  <a:tcP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TVS</a:t>
                      </a:r>
                      <a:endParaRPr lang="fr-FR" sz="1400" b="1" kern="1200" dirty="0">
                        <a:solidFill>
                          <a:schemeClr val="lt1"/>
                        </a:solidFill>
                        <a:latin typeface="Futura Md BT" pitchFamily="34" charset="0"/>
                        <a:ea typeface="+mn-ea"/>
                        <a:cs typeface="Arial" pitchFamily="34" charset="0"/>
                      </a:endParaRPr>
                    </a:p>
                  </a:txBody>
                  <a:tcPr/>
                </a:tc>
              </a:tr>
              <a:tr h="521490">
                <a:tc>
                  <a:txBody>
                    <a:bodyPr/>
                    <a:lstStyle/>
                    <a:p>
                      <a:pPr algn="ctr"/>
                      <a:r>
                        <a:rPr lang="fr-FR" sz="1400" dirty="0" smtClean="0">
                          <a:latin typeface="Futura Md BT" pitchFamily="34" charset="0"/>
                          <a:cs typeface="Arial" pitchFamily="34" charset="0"/>
                        </a:rPr>
                        <a:t>204</a:t>
                      </a:r>
                      <a:endParaRPr lang="fr-FR" sz="1400" dirty="0">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184</a:t>
                      </a:r>
                      <a:endParaRPr lang="fr-FR" sz="1400" b="1"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7</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rgbClr val="FF0000"/>
                          </a:solidFill>
                          <a:latin typeface="Futura Md BT" pitchFamily="34" charset="0"/>
                          <a:ea typeface="+mn-ea"/>
                          <a:cs typeface="Arial" pitchFamily="34" charset="0"/>
                        </a:rPr>
                        <a:t>-1300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3312</a:t>
                      </a:r>
                    </a:p>
                  </a:txBody>
                  <a:tcPr/>
                </a:tc>
              </a:tr>
              <a:tr h="521490">
                <a:tc>
                  <a:txBody>
                    <a:bodyPr/>
                    <a:lstStyle/>
                    <a:p>
                      <a:pPr algn="ctr"/>
                      <a:r>
                        <a:rPr lang="fr-FR" sz="1400" dirty="0" smtClean="0">
                          <a:latin typeface="Futura Md BT" pitchFamily="34" charset="0"/>
                          <a:cs typeface="Arial" pitchFamily="34" charset="0"/>
                        </a:rPr>
                        <a:t>245</a:t>
                      </a:r>
                      <a:endParaRPr lang="fr-FR" sz="1400" dirty="0">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189*</a:t>
                      </a:r>
                      <a:endParaRPr lang="fr-FR" sz="1400" b="1" dirty="0">
                        <a:latin typeface="Futura Md BT" pitchFamily="34" charset="0"/>
                        <a:cs typeface="Arial" pitchFamily="34" charset="0"/>
                      </a:endParaRPr>
                    </a:p>
                  </a:txBody>
                  <a:tcPr anchor="ctr"/>
                </a:tc>
                <a:tc>
                  <a:txBody>
                    <a:bodyPr/>
                    <a:lstStyle/>
                    <a:p>
                      <a:pPr algn="ctr"/>
                      <a:r>
                        <a:rPr lang="fr-FR" sz="1400" dirty="0" smtClean="0">
                          <a:latin typeface="Futura Md BT" pitchFamily="34" charset="0"/>
                          <a:cs typeface="Arial" pitchFamily="34" charset="0"/>
                        </a:rPr>
                        <a:t>7,2</a:t>
                      </a:r>
                      <a:endParaRPr lang="fr-FR" sz="1400" dirty="0">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rgbClr val="FF0000"/>
                          </a:solidFill>
                          <a:latin typeface="Futura Md BT" pitchFamily="34" charset="0"/>
                          <a:ea typeface="+mn-ea"/>
                          <a:cs typeface="Arial" pitchFamily="34" charset="0"/>
                        </a:rPr>
                        <a:t>-1300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3402</a:t>
                      </a:r>
                    </a:p>
                  </a:txBody>
                  <a:tcPr/>
                </a:tc>
              </a:tr>
            </a:tbl>
          </a:graphicData>
        </a:graphic>
      </p:graphicFrame>
      <p:graphicFrame>
        <p:nvGraphicFramePr>
          <p:cNvPr id="18" name="Tableau 17"/>
          <p:cNvGraphicFramePr>
            <a:graphicFrameLocks noGrp="1"/>
          </p:cNvGraphicFramePr>
          <p:nvPr>
            <p:extLst>
              <p:ext uri="{D42A27DB-BD31-4B8C-83A1-F6EECF244321}">
                <p14:modId xmlns="" xmlns:p14="http://schemas.microsoft.com/office/powerpoint/2010/main" val="2617682798"/>
              </p:ext>
            </p:extLst>
          </p:nvPr>
        </p:nvGraphicFramePr>
        <p:xfrm>
          <a:off x="3131840" y="3931916"/>
          <a:ext cx="5184575" cy="1473030"/>
        </p:xfrm>
        <a:graphic>
          <a:graphicData uri="http://schemas.openxmlformats.org/drawingml/2006/table">
            <a:tbl>
              <a:tblPr firstRow="1" bandRow="1">
                <a:tableStyleId>{5C22544A-7EE6-4342-B048-85BDC9FD1C3A}</a:tableStyleId>
              </a:tblPr>
              <a:tblGrid>
                <a:gridCol w="1036915"/>
                <a:gridCol w="1036915"/>
                <a:gridCol w="1036915"/>
                <a:gridCol w="1036915"/>
                <a:gridCol w="1036915"/>
              </a:tblGrid>
              <a:tr h="951540">
                <a:tc>
                  <a:txBody>
                    <a:bodyPr/>
                    <a:lstStyle/>
                    <a:p>
                      <a:pPr algn="ctr"/>
                      <a:r>
                        <a:rPr lang="fr-FR" sz="1400" b="1" dirty="0" err="1" smtClean="0">
                          <a:latin typeface="Futura Md BT" pitchFamily="34" charset="0"/>
                          <a:cs typeface="Arial" pitchFamily="34" charset="0"/>
                        </a:rPr>
                        <a:t>Ch</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g</a:t>
                      </a:r>
                      <a:r>
                        <a:rPr lang="fr-FR" sz="1400" b="1" baseline="0" dirty="0" smtClean="0">
                          <a:latin typeface="Futura Md BT" pitchFamily="34" charset="0"/>
                          <a:cs typeface="Arial" pitchFamily="34" charset="0"/>
                        </a:rPr>
                        <a:t> </a:t>
                      </a:r>
                      <a:r>
                        <a:rPr lang="fr-FR" sz="1400" b="1" dirty="0" smtClean="0">
                          <a:latin typeface="Futura Md BT" pitchFamily="34" charset="0"/>
                          <a:cs typeface="Arial" pitchFamily="34" charset="0"/>
                        </a:rPr>
                        <a:t>CO² / km</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L / 100 km </a:t>
                      </a:r>
                      <a:endParaRPr lang="fr-FR" sz="1400" b="1" dirty="0">
                        <a:solidFill>
                          <a:schemeClr val="bg1"/>
                        </a:solidFill>
                        <a:latin typeface="Futura Md BT" pitchFamily="34" charset="0"/>
                        <a:cs typeface="Arial" pitchFamily="34" charset="0"/>
                      </a:endParaRPr>
                    </a:p>
                  </a:txBody>
                  <a:tcPr anchor="ct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Bonus /Malus</a:t>
                      </a:r>
                    </a:p>
                  </a:txBody>
                  <a:tcP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TVS</a:t>
                      </a:r>
                      <a:endParaRPr lang="fr-FR" sz="1400" b="1" kern="1200" dirty="0">
                        <a:solidFill>
                          <a:schemeClr val="lt1"/>
                        </a:solidFill>
                        <a:latin typeface="Futura Md BT" pitchFamily="34" charset="0"/>
                        <a:ea typeface="+mn-ea"/>
                        <a:cs typeface="Arial" pitchFamily="34" charset="0"/>
                      </a:endParaRPr>
                    </a:p>
                  </a:txBody>
                  <a:tcPr/>
                </a:tc>
              </a:tr>
              <a:tr h="521490">
                <a:tc>
                  <a:txBody>
                    <a:bodyPr/>
                    <a:lstStyle/>
                    <a:p>
                      <a:pPr algn="ctr"/>
                      <a:r>
                        <a:rPr lang="fr-FR" sz="1400" b="0" dirty="0" smtClean="0">
                          <a:solidFill>
                            <a:schemeClr val="tx1"/>
                          </a:solidFill>
                          <a:latin typeface="Futura Md BT" pitchFamily="34" charset="0"/>
                          <a:cs typeface="Arial" pitchFamily="34" charset="0"/>
                        </a:rPr>
                        <a:t>379</a:t>
                      </a:r>
                      <a:endParaRPr lang="fr-FR" sz="1400" b="0" dirty="0">
                        <a:solidFill>
                          <a:schemeClr val="tx1"/>
                        </a:solidFill>
                        <a:latin typeface="Futura Md BT" pitchFamily="34" charset="0"/>
                        <a:cs typeface="Arial" pitchFamily="34" charset="0"/>
                      </a:endParaRPr>
                    </a:p>
                  </a:txBody>
                  <a:tcPr anchor="ctr"/>
                </a:tc>
                <a:tc>
                  <a:txBody>
                    <a:bodyPr/>
                    <a:lstStyle/>
                    <a:p>
                      <a:pPr algn="ctr"/>
                      <a:r>
                        <a:rPr lang="fr-FR" sz="1400" b="0" dirty="0" smtClean="0">
                          <a:solidFill>
                            <a:schemeClr val="tx1"/>
                          </a:solidFill>
                          <a:latin typeface="Futura Md BT" pitchFamily="34" charset="0"/>
                          <a:cs typeface="Arial" pitchFamily="34" charset="0"/>
                        </a:rPr>
                        <a:t>193</a:t>
                      </a:r>
                      <a:endParaRPr lang="fr-FR" sz="1400" b="0" dirty="0">
                        <a:solidFill>
                          <a:schemeClr val="tx1"/>
                        </a:solidFill>
                        <a:latin typeface="Futura Md BT" pitchFamily="34" charset="0"/>
                        <a:cs typeface="Arial" pitchFamily="34" charset="0"/>
                      </a:endParaRPr>
                    </a:p>
                  </a:txBody>
                  <a:tcPr anchor="ctr"/>
                </a:tc>
                <a:tc>
                  <a:txBody>
                    <a:bodyPr/>
                    <a:lstStyle/>
                    <a:p>
                      <a:pPr algn="ctr"/>
                      <a:r>
                        <a:rPr lang="fr-FR" sz="1400" b="0" dirty="0" smtClean="0">
                          <a:solidFill>
                            <a:schemeClr val="tx1"/>
                          </a:solidFill>
                          <a:latin typeface="Futura Md BT" pitchFamily="34" charset="0"/>
                          <a:cs typeface="Arial" pitchFamily="34" charset="0"/>
                        </a:rPr>
                        <a:t>8,2</a:t>
                      </a:r>
                      <a:endParaRPr lang="fr-FR" sz="1400" b="0" dirty="0">
                        <a:solidFill>
                          <a:schemeClr val="tx1"/>
                        </a:solidFill>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rgbClr val="FF0000"/>
                          </a:solidFill>
                          <a:latin typeface="Futura Md BT" pitchFamily="34" charset="0"/>
                          <a:ea typeface="+mn-ea"/>
                          <a:cs typeface="Arial" pitchFamily="34" charset="0"/>
                        </a:rPr>
                        <a:t>-2300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3474**</a:t>
                      </a:r>
                    </a:p>
                  </a:txBody>
                  <a:tcPr/>
                </a:tc>
              </a:tr>
            </a:tbl>
          </a:graphicData>
        </a:graphic>
      </p:graphicFrame>
      <p:pic>
        <p:nvPicPr>
          <p:cNvPr id="16" name="Image 1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9051" y="2113767"/>
            <a:ext cx="3610931" cy="2583969"/>
          </a:xfrm>
          <a:prstGeom prst="rect">
            <a:avLst/>
          </a:prstGeom>
        </p:spPr>
      </p:pic>
      <p:sp>
        <p:nvSpPr>
          <p:cNvPr id="21" name="Espace réservé du contenu 2"/>
          <p:cNvSpPr>
            <a:spLocks noGrp="1"/>
          </p:cNvSpPr>
          <p:nvPr>
            <p:ph idx="1"/>
          </p:nvPr>
        </p:nvSpPr>
        <p:spPr>
          <a:xfrm>
            <a:off x="611561" y="5949280"/>
            <a:ext cx="8229600" cy="648072"/>
          </a:xfrm>
        </p:spPr>
        <p:txBody>
          <a:bodyPr/>
          <a:lstStyle/>
          <a:p>
            <a:pPr marL="0" indent="0">
              <a:buNone/>
            </a:pPr>
            <a:r>
              <a:rPr lang="fr-FR" sz="1600" dirty="0" smtClean="0"/>
              <a:t>*Avec option Pack «</a:t>
            </a:r>
            <a:r>
              <a:rPr lang="fr-FR" sz="1600" dirty="0"/>
              <a:t> </a:t>
            </a:r>
            <a:r>
              <a:rPr lang="fr-FR" sz="1600" dirty="0" smtClean="0"/>
              <a:t>train </a:t>
            </a:r>
            <a:r>
              <a:rPr lang="fr-FR" sz="1600" dirty="0" err="1" smtClean="0"/>
              <a:t>tech</a:t>
            </a:r>
            <a:r>
              <a:rPr lang="fr-FR" sz="1600" dirty="0" smtClean="0"/>
              <a:t> » les émissions de Co2 sont de 193 gr/km</a:t>
            </a:r>
            <a:br>
              <a:rPr lang="fr-FR" sz="1600" dirty="0" smtClean="0"/>
            </a:br>
            <a:r>
              <a:rPr lang="fr-FR" sz="1600" dirty="0" smtClean="0"/>
              <a:t>  (Les malus passe donc à 2300€ et la TVS à 2895 € ) .</a:t>
            </a:r>
          </a:p>
          <a:p>
            <a:pPr marL="0" indent="0">
              <a:buNone/>
            </a:pPr>
            <a:r>
              <a:rPr lang="fr-FR" sz="1600" dirty="0" smtClean="0"/>
              <a:t>** Exonération de TVS sur les 8 premiers trimestres.</a:t>
            </a:r>
          </a:p>
        </p:txBody>
      </p:sp>
      <p:sp>
        <p:nvSpPr>
          <p:cNvPr id="23" name="Rogner un rectangle à un seul coin 22"/>
          <p:cNvSpPr/>
          <p:nvPr/>
        </p:nvSpPr>
        <p:spPr>
          <a:xfrm>
            <a:off x="2349277" y="4895850"/>
            <a:ext cx="6264696" cy="937989"/>
          </a:xfrm>
          <a:prstGeom prst="snip1Rect">
            <a:avLst>
              <a:gd name="adj" fmla="val 4689"/>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34938" indent="7938"/>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graphicFrame>
        <p:nvGraphicFramePr>
          <p:cNvPr id="24" name="Tableau 23"/>
          <p:cNvGraphicFramePr>
            <a:graphicFrameLocks noGrp="1"/>
          </p:cNvGraphicFramePr>
          <p:nvPr>
            <p:extLst>
              <p:ext uri="{D42A27DB-BD31-4B8C-83A1-F6EECF244321}">
                <p14:modId xmlns="" xmlns:p14="http://schemas.microsoft.com/office/powerpoint/2010/main" val="846739202"/>
              </p:ext>
            </p:extLst>
          </p:nvPr>
        </p:nvGraphicFramePr>
        <p:xfrm>
          <a:off x="3141366" y="4944195"/>
          <a:ext cx="5184575" cy="1473030"/>
        </p:xfrm>
        <a:graphic>
          <a:graphicData uri="http://schemas.openxmlformats.org/drawingml/2006/table">
            <a:tbl>
              <a:tblPr firstRow="1" bandRow="1">
                <a:tableStyleId>{5C22544A-7EE6-4342-B048-85BDC9FD1C3A}</a:tableStyleId>
              </a:tblPr>
              <a:tblGrid>
                <a:gridCol w="1036915"/>
                <a:gridCol w="1036915"/>
                <a:gridCol w="1036915"/>
                <a:gridCol w="1036915"/>
                <a:gridCol w="1036915"/>
              </a:tblGrid>
              <a:tr h="951540">
                <a:tc>
                  <a:txBody>
                    <a:bodyPr/>
                    <a:lstStyle/>
                    <a:p>
                      <a:pPr algn="ctr"/>
                      <a:r>
                        <a:rPr lang="fr-FR" sz="1400" b="1" dirty="0" err="1" smtClean="0">
                          <a:latin typeface="Futura Md BT" pitchFamily="34" charset="0"/>
                          <a:cs typeface="Arial" pitchFamily="34" charset="0"/>
                        </a:rPr>
                        <a:t>Ch</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g</a:t>
                      </a:r>
                      <a:r>
                        <a:rPr lang="fr-FR" sz="1400" b="1" baseline="0" dirty="0" smtClean="0">
                          <a:latin typeface="Futura Md BT" pitchFamily="34" charset="0"/>
                          <a:cs typeface="Arial" pitchFamily="34" charset="0"/>
                        </a:rPr>
                        <a:t> </a:t>
                      </a:r>
                      <a:r>
                        <a:rPr lang="fr-FR" sz="1400" b="1" dirty="0" smtClean="0">
                          <a:latin typeface="Futura Md BT" pitchFamily="34" charset="0"/>
                          <a:cs typeface="Arial" pitchFamily="34" charset="0"/>
                        </a:rPr>
                        <a:t>CO² / km</a:t>
                      </a:r>
                      <a:endParaRPr lang="fr-FR" sz="1400" b="1" dirty="0">
                        <a:solidFill>
                          <a:schemeClr val="bg1"/>
                        </a:solidFill>
                        <a:latin typeface="Futura Md BT" pitchFamily="34" charset="0"/>
                        <a:cs typeface="Arial" pitchFamily="34" charset="0"/>
                      </a:endParaRPr>
                    </a:p>
                  </a:txBody>
                  <a:tcPr anchor="ctr"/>
                </a:tc>
                <a:tc>
                  <a:txBody>
                    <a:bodyPr/>
                    <a:lstStyle/>
                    <a:p>
                      <a:pPr algn="ctr"/>
                      <a:r>
                        <a:rPr lang="fr-FR" sz="1400" b="1" dirty="0" smtClean="0">
                          <a:latin typeface="Futura Md BT" pitchFamily="34" charset="0"/>
                          <a:cs typeface="Arial" pitchFamily="34" charset="0"/>
                        </a:rPr>
                        <a:t>L / 100 km </a:t>
                      </a:r>
                      <a:endParaRPr lang="fr-FR" sz="1400" b="1" dirty="0">
                        <a:solidFill>
                          <a:schemeClr val="bg1"/>
                        </a:solidFill>
                        <a:latin typeface="Futura Md BT" pitchFamily="34" charset="0"/>
                        <a:cs typeface="Arial" pitchFamily="34" charset="0"/>
                      </a:endParaRPr>
                    </a:p>
                  </a:txBody>
                  <a:tcPr anchor="ct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Bonus /Malus</a:t>
                      </a:r>
                    </a:p>
                  </a:txBody>
                  <a:tcPr/>
                </a:tc>
                <a:tc>
                  <a:txBody>
                    <a:bodyPr/>
                    <a:lstStyle/>
                    <a:p>
                      <a:pPr marL="0" algn="ctr" defTabSz="914400" rtl="0" eaLnBrk="1" latinLnBrk="0" hangingPunct="1"/>
                      <a:r>
                        <a:rPr lang="fr-FR" sz="1400" b="1" kern="1200" dirty="0" smtClean="0">
                          <a:solidFill>
                            <a:schemeClr val="lt1"/>
                          </a:solidFill>
                          <a:latin typeface="Futura Md BT" pitchFamily="34" charset="0"/>
                          <a:ea typeface="+mn-ea"/>
                          <a:cs typeface="Arial" pitchFamily="34" charset="0"/>
                        </a:rPr>
                        <a:t>TVS</a:t>
                      </a:r>
                      <a:endParaRPr lang="fr-FR" sz="1400" b="1" kern="1200" dirty="0">
                        <a:solidFill>
                          <a:schemeClr val="lt1"/>
                        </a:solidFill>
                        <a:latin typeface="Futura Md BT" pitchFamily="34" charset="0"/>
                        <a:ea typeface="+mn-ea"/>
                        <a:cs typeface="Arial" pitchFamily="34" charset="0"/>
                      </a:endParaRPr>
                    </a:p>
                  </a:txBody>
                  <a:tcPr/>
                </a:tc>
              </a:tr>
              <a:tr h="521490">
                <a:tc>
                  <a:txBody>
                    <a:bodyPr/>
                    <a:lstStyle/>
                    <a:p>
                      <a:pPr algn="ctr"/>
                      <a:r>
                        <a:rPr lang="fr-FR" sz="1400" b="0" dirty="0" smtClean="0">
                          <a:solidFill>
                            <a:schemeClr val="tx1"/>
                          </a:solidFill>
                          <a:latin typeface="Futura Md BT" pitchFamily="34" charset="0"/>
                          <a:cs typeface="Arial" pitchFamily="34" charset="0"/>
                        </a:rPr>
                        <a:t>340</a:t>
                      </a:r>
                      <a:endParaRPr lang="fr-FR" sz="1400" b="0" dirty="0">
                        <a:solidFill>
                          <a:schemeClr val="tx1"/>
                        </a:solidFill>
                        <a:latin typeface="Futura Md BT" pitchFamily="34" charset="0"/>
                        <a:cs typeface="Arial" pitchFamily="34" charset="0"/>
                      </a:endParaRPr>
                    </a:p>
                  </a:txBody>
                  <a:tcPr anchor="ctr"/>
                </a:tc>
                <a:tc>
                  <a:txBody>
                    <a:bodyPr/>
                    <a:lstStyle/>
                    <a:p>
                      <a:pPr algn="ctr"/>
                      <a:r>
                        <a:rPr lang="fr-FR" sz="1400" b="0" dirty="0" smtClean="0">
                          <a:solidFill>
                            <a:schemeClr val="tx1"/>
                          </a:solidFill>
                          <a:latin typeface="Futura Md BT" pitchFamily="34" charset="0"/>
                          <a:cs typeface="Arial" pitchFamily="34" charset="0"/>
                        </a:rPr>
                        <a:t>239</a:t>
                      </a:r>
                      <a:endParaRPr lang="fr-FR" sz="1400" b="0" dirty="0">
                        <a:solidFill>
                          <a:schemeClr val="tx1"/>
                        </a:solidFill>
                        <a:latin typeface="Futura Md BT" pitchFamily="34" charset="0"/>
                        <a:cs typeface="Arial" pitchFamily="34" charset="0"/>
                      </a:endParaRPr>
                    </a:p>
                  </a:txBody>
                  <a:tcPr anchor="ctr"/>
                </a:tc>
                <a:tc>
                  <a:txBody>
                    <a:bodyPr/>
                    <a:lstStyle/>
                    <a:p>
                      <a:pPr algn="ctr"/>
                      <a:r>
                        <a:rPr lang="fr-FR" sz="1400" b="0" dirty="0" smtClean="0">
                          <a:solidFill>
                            <a:schemeClr val="tx1"/>
                          </a:solidFill>
                          <a:latin typeface="Futura Md BT" pitchFamily="34" charset="0"/>
                          <a:cs typeface="Arial" pitchFamily="34" charset="0"/>
                        </a:rPr>
                        <a:t>9,1</a:t>
                      </a:r>
                      <a:endParaRPr lang="fr-FR" sz="1400" b="0" dirty="0">
                        <a:solidFill>
                          <a:schemeClr val="tx1"/>
                        </a:solidFill>
                        <a:latin typeface="Futura Md BT" pitchFamily="34" charset="0"/>
                        <a:cs typeface="Arial" pitchFamily="34" charset="0"/>
                      </a:endParaRPr>
                    </a:p>
                  </a:txBody>
                  <a:tcPr anchor="ctr"/>
                </a:tc>
                <a:tc>
                  <a:txBody>
                    <a:bodyPr/>
                    <a:lstStyle/>
                    <a:p>
                      <a:pPr marL="0" algn="ctr" defTabSz="914400" rtl="0" eaLnBrk="1" latinLnBrk="0" hangingPunct="1"/>
                      <a:r>
                        <a:rPr lang="fr-FR" sz="1400" kern="1200" dirty="0" smtClean="0">
                          <a:solidFill>
                            <a:srgbClr val="FF0000"/>
                          </a:solidFill>
                          <a:latin typeface="Futura Md BT" pitchFamily="34" charset="0"/>
                          <a:ea typeface="+mn-ea"/>
                          <a:cs typeface="Arial" pitchFamily="34" charset="0"/>
                        </a:rPr>
                        <a:t>-3600</a:t>
                      </a:r>
                    </a:p>
                  </a:txBody>
                  <a:tcPr/>
                </a:tc>
                <a:tc>
                  <a:txBody>
                    <a:bodyPr/>
                    <a:lstStyle/>
                    <a:p>
                      <a:pPr marL="0" algn="ctr" defTabSz="914400" rtl="0" eaLnBrk="1" latinLnBrk="0" hangingPunct="1"/>
                      <a:r>
                        <a:rPr lang="fr-FR" sz="1400" kern="1200" dirty="0" smtClean="0">
                          <a:solidFill>
                            <a:schemeClr val="dk1"/>
                          </a:solidFill>
                          <a:latin typeface="Futura Md BT" pitchFamily="34" charset="0"/>
                          <a:ea typeface="+mn-ea"/>
                          <a:cs typeface="Arial" pitchFamily="34" charset="0"/>
                        </a:rPr>
                        <a:t>5138,50</a:t>
                      </a:r>
                    </a:p>
                  </a:txBody>
                  <a:tcPr/>
                </a:tc>
              </a:tr>
            </a:tbl>
          </a:graphicData>
        </a:graphic>
      </p:graphicFrame>
      <p:sp>
        <p:nvSpPr>
          <p:cNvPr id="25" name="Rectangle 24"/>
          <p:cNvSpPr/>
          <p:nvPr/>
        </p:nvSpPr>
        <p:spPr>
          <a:xfrm>
            <a:off x="4952231" y="3590925"/>
            <a:ext cx="3364984" cy="369332"/>
          </a:xfrm>
          <a:prstGeom prst="rect">
            <a:avLst/>
          </a:prstGeom>
        </p:spPr>
        <p:txBody>
          <a:bodyPr wrap="square">
            <a:spAutoFit/>
          </a:bodyPr>
          <a:lstStyle/>
          <a:p>
            <a:pPr marL="1041400"/>
            <a:r>
              <a:rPr lang="fr-FR"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rPr>
              <a:t>HYBRID 4MOTION</a:t>
            </a:r>
            <a:endParaRPr lang="fr-FR"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Futura Md BT" pitchFamily="34" charset="0"/>
            </a:endParaRPr>
          </a:p>
        </p:txBody>
      </p:sp>
      <p:pic>
        <p:nvPicPr>
          <p:cNvPr id="19" name="Picture 1"/>
          <p:cNvPicPr>
            <a:picLocks noChangeAspect="1" noChangeArrowheads="1"/>
          </p:cNvPicPr>
          <p:nvPr/>
        </p:nvPicPr>
        <p:blipFill>
          <a:blip r:embed="rId5" cstate="print"/>
          <a:srcRect/>
          <a:stretch>
            <a:fillRect/>
          </a:stretch>
        </p:blipFill>
        <p:spPr bwMode="auto">
          <a:xfrm>
            <a:off x="4833188" y="144016"/>
            <a:ext cx="4310812" cy="1196752"/>
          </a:xfrm>
          <a:prstGeom prst="rect">
            <a:avLst/>
          </a:prstGeom>
          <a:noFill/>
          <a:ln w="9525">
            <a:noFill/>
            <a:miter lim="800000"/>
            <a:headEnd/>
            <a:tailEnd/>
          </a:ln>
        </p:spPr>
      </p:pic>
    </p:spTree>
    <p:extLst>
      <p:ext uri="{BB962C8B-B14F-4D97-AF65-F5344CB8AC3E}">
        <p14:creationId xmlns="" xmlns:p14="http://schemas.microsoft.com/office/powerpoint/2010/main" val="1900141050"/>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wipe(left)">
                                      <p:cBhvr>
                                        <p:cTn id="23" dur="500"/>
                                        <p:tgtEl>
                                          <p:spTgt spid="2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
                                            <p:txEl>
                                              <p:pRg st="1" end="1"/>
                                            </p:txEl>
                                          </p:spTgt>
                                        </p:tgtEl>
                                        <p:attrNameLst>
                                          <p:attrName>style.visibility</p:attrName>
                                        </p:attrNameLst>
                                      </p:cBhvr>
                                      <p:to>
                                        <p:strVal val="visible"/>
                                      </p:to>
                                    </p:set>
                                    <p:animEffect transition="in" filter="wipe(left)">
                                      <p:cBhvr>
                                        <p:cTn id="28" dur="500"/>
                                        <p:tgtEl>
                                          <p:spTgt spid="21">
                                            <p:txEl>
                                              <p:pRg st="1" end="1"/>
                                            </p:txEl>
                                          </p:spTgt>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par>
                                <p:cTn id="33" presetID="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build="p"/>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3"/>
          <p:cNvSpPr>
            <a:spLocks noChangeArrowheads="1"/>
          </p:cNvSpPr>
          <p:nvPr/>
        </p:nvSpPr>
        <p:spPr bwMode="auto">
          <a:xfrm>
            <a:off x="2095499" y="4500570"/>
            <a:ext cx="2224088" cy="523220"/>
          </a:xfrm>
          <a:prstGeom prst="rect">
            <a:avLst/>
          </a:prstGeom>
          <a:noFill/>
          <a:ln w="9525">
            <a:noFill/>
            <a:miter lim="800000"/>
            <a:headEnd/>
            <a:tailEnd/>
          </a:ln>
        </p:spPr>
        <p:txBody>
          <a:bodyPr>
            <a:spAutoFit/>
          </a:bodyPr>
          <a:lstStyle/>
          <a:p>
            <a:pPr algn="ctr" defTabSz="1993900" rtl="0" fontAlgn="base">
              <a:spcBef>
                <a:spcPct val="0"/>
              </a:spcBef>
              <a:spcAft>
                <a:spcPct val="0"/>
              </a:spcAft>
            </a:pPr>
            <a:r>
              <a:rPr lang="fr-FR" sz="1600" b="1" kern="1200">
                <a:solidFill>
                  <a:srgbClr val="33434C"/>
                </a:solidFill>
                <a:latin typeface="Arial" pitchFamily="34" charset="0"/>
                <a:ea typeface="+mn-ea"/>
                <a:cs typeface="+mn-cs"/>
              </a:rPr>
              <a:t>Nouvelle Coccinelle</a:t>
            </a:r>
            <a:br>
              <a:rPr lang="fr-FR" sz="1600" b="1" kern="1200">
                <a:solidFill>
                  <a:srgbClr val="33434C"/>
                </a:solidFill>
                <a:latin typeface="Arial" pitchFamily="34" charset="0"/>
                <a:ea typeface="+mn-ea"/>
                <a:cs typeface="+mn-cs"/>
              </a:rPr>
            </a:br>
            <a:r>
              <a:rPr lang="fr-FR" sz="1200" b="1" kern="1200">
                <a:solidFill>
                  <a:srgbClr val="A6A6A6"/>
                </a:solidFill>
                <a:latin typeface="Arial" pitchFamily="34" charset="0"/>
                <a:ea typeface="+mn-ea"/>
                <a:cs typeface="+mn-cs"/>
              </a:rPr>
              <a:t> (mars 2012)</a:t>
            </a:r>
            <a:endParaRPr lang="fr-FR" sz="1600" b="1" kern="1200">
              <a:solidFill>
                <a:srgbClr val="33434C"/>
              </a:solidFill>
              <a:latin typeface="Arial" pitchFamily="34" charset="0"/>
              <a:ea typeface="+mn-ea"/>
              <a:cs typeface="+mn-cs"/>
            </a:endParaRPr>
          </a:p>
        </p:txBody>
      </p:sp>
      <p:pic>
        <p:nvPicPr>
          <p:cNvPr id="34821" name="Picture 5"/>
          <p:cNvPicPr>
            <a:picLocks noChangeAspect="1" noChangeArrowheads="1"/>
          </p:cNvPicPr>
          <p:nvPr/>
        </p:nvPicPr>
        <p:blipFill>
          <a:blip r:embed="rId2" cstate="print"/>
          <a:srcRect l="1342" t="1986" r="2963" b="8136"/>
          <a:stretch>
            <a:fillRect/>
          </a:stretch>
        </p:blipFill>
        <p:spPr bwMode="auto">
          <a:xfrm>
            <a:off x="277813" y="1830388"/>
            <a:ext cx="1727201" cy="115728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9" name="Rectangle 10"/>
          <p:cNvSpPr>
            <a:spLocks noChangeArrowheads="1"/>
          </p:cNvSpPr>
          <p:nvPr/>
        </p:nvSpPr>
        <p:spPr bwMode="auto">
          <a:xfrm>
            <a:off x="563563" y="1327150"/>
            <a:ext cx="1252266" cy="769441"/>
          </a:xfrm>
          <a:prstGeom prst="rect">
            <a:avLst/>
          </a:prstGeom>
          <a:noFill/>
          <a:ln w="9525">
            <a:noFill/>
            <a:miter lim="800000"/>
            <a:headEnd/>
            <a:tailEnd/>
          </a:ln>
        </p:spPr>
        <p:txBody>
          <a:bodyPr wrap="none">
            <a:spAutoFit/>
          </a:bodyPr>
          <a:lstStyle/>
          <a:p>
            <a:pPr algn="ctr" defTabSz="1993900" rtl="0" fontAlgn="base">
              <a:spcBef>
                <a:spcPct val="0"/>
              </a:spcBef>
              <a:spcAft>
                <a:spcPct val="0"/>
              </a:spcAft>
              <a:defRPr/>
            </a:pPr>
            <a:r>
              <a:rPr lang="fr-FR" sz="1600" b="1" kern="1200" dirty="0">
                <a:solidFill>
                  <a:srgbClr val="33434C"/>
                </a:solidFill>
                <a:latin typeface="Arial" pitchFamily="34" charset="0"/>
                <a:ea typeface="+mn-ea"/>
                <a:cs typeface="+mn-cs"/>
              </a:rPr>
              <a:t>up!</a:t>
            </a:r>
            <a:br>
              <a:rPr lang="fr-FR" sz="1600" b="1" kern="1200" dirty="0">
                <a:solidFill>
                  <a:srgbClr val="33434C"/>
                </a:solidFill>
                <a:latin typeface="Arial" pitchFamily="34" charset="0"/>
                <a:ea typeface="+mn-ea"/>
                <a:cs typeface="+mn-cs"/>
              </a:rPr>
            </a:br>
            <a:r>
              <a:rPr lang="fr-FR" sz="1200" b="1" kern="1200" dirty="0">
                <a:solidFill>
                  <a:srgbClr val="FFFFFF">
                    <a:lumMod val="65000"/>
                  </a:srgbClr>
                </a:solidFill>
                <a:latin typeface="Arial" pitchFamily="34" charset="0"/>
                <a:ea typeface="+mn-ea"/>
                <a:cs typeface="+mn-cs"/>
              </a:rPr>
              <a:t> (janvier 2012) </a:t>
            </a:r>
            <a:r>
              <a:rPr lang="fr-FR" sz="1600" b="1" kern="1200" dirty="0">
                <a:solidFill>
                  <a:srgbClr val="33434C"/>
                </a:solidFill>
                <a:latin typeface="Arial" pitchFamily="34" charset="0"/>
                <a:ea typeface="+mn-ea"/>
                <a:cs typeface="+mn-cs"/>
              </a:rPr>
              <a:t/>
            </a:r>
            <a:br>
              <a:rPr lang="fr-FR" sz="1600" b="1" kern="1200" dirty="0">
                <a:solidFill>
                  <a:srgbClr val="33434C"/>
                </a:solidFill>
                <a:latin typeface="Arial" pitchFamily="34" charset="0"/>
                <a:ea typeface="+mn-ea"/>
                <a:cs typeface="+mn-cs"/>
              </a:rPr>
            </a:br>
            <a:endParaRPr lang="fr-FR" sz="1600" b="1" kern="1200" dirty="0">
              <a:solidFill>
                <a:srgbClr val="FFFFFF">
                  <a:lumMod val="65000"/>
                </a:srgbClr>
              </a:solidFill>
              <a:latin typeface="Arial" pitchFamily="34" charset="0"/>
              <a:ea typeface="+mn-ea"/>
              <a:cs typeface="+mn-cs"/>
            </a:endParaRPr>
          </a:p>
        </p:txBody>
      </p:sp>
      <p:sp>
        <p:nvSpPr>
          <p:cNvPr id="20" name="Rectangle 10"/>
          <p:cNvSpPr>
            <a:spLocks noChangeArrowheads="1"/>
          </p:cNvSpPr>
          <p:nvPr/>
        </p:nvSpPr>
        <p:spPr bwMode="auto">
          <a:xfrm>
            <a:off x="1401764" y="2932113"/>
            <a:ext cx="1391727" cy="523220"/>
          </a:xfrm>
          <a:prstGeom prst="rect">
            <a:avLst/>
          </a:prstGeom>
          <a:noFill/>
          <a:ln w="9525">
            <a:noFill/>
            <a:miter lim="800000"/>
            <a:headEnd/>
            <a:tailEnd/>
          </a:ln>
        </p:spPr>
        <p:txBody>
          <a:bodyPr wrap="none">
            <a:spAutoFit/>
          </a:bodyPr>
          <a:lstStyle/>
          <a:p>
            <a:pPr algn="ctr" defTabSz="1993900" rtl="0" fontAlgn="base">
              <a:spcBef>
                <a:spcPct val="0"/>
              </a:spcBef>
              <a:spcAft>
                <a:spcPct val="0"/>
              </a:spcAft>
              <a:defRPr/>
            </a:pPr>
            <a:r>
              <a:rPr lang="fr-FR" sz="1600" b="1" kern="1200" dirty="0">
                <a:solidFill>
                  <a:srgbClr val="33434C"/>
                </a:solidFill>
                <a:latin typeface="Arial" pitchFamily="34" charset="0"/>
                <a:ea typeface="+mn-ea"/>
                <a:cs typeface="+mn-cs"/>
              </a:rPr>
              <a:t>Nouvelle CC</a:t>
            </a:r>
            <a:br>
              <a:rPr lang="fr-FR" sz="1600" b="1" kern="1200" dirty="0">
                <a:solidFill>
                  <a:srgbClr val="33434C"/>
                </a:solidFill>
                <a:latin typeface="Arial" pitchFamily="34" charset="0"/>
                <a:ea typeface="+mn-ea"/>
                <a:cs typeface="+mn-cs"/>
              </a:rPr>
            </a:br>
            <a:r>
              <a:rPr lang="fr-FR" sz="1200" b="1" kern="1200" dirty="0">
                <a:solidFill>
                  <a:srgbClr val="FFFFFF">
                    <a:lumMod val="65000"/>
                  </a:srgbClr>
                </a:solidFill>
                <a:latin typeface="Arial" pitchFamily="34" charset="0"/>
                <a:ea typeface="+mn-ea"/>
                <a:cs typeface="+mn-cs"/>
              </a:rPr>
              <a:t> (février 2012)</a:t>
            </a:r>
            <a:endParaRPr lang="fr-FR" sz="1600" b="1" kern="1200" dirty="0">
              <a:solidFill>
                <a:srgbClr val="FFFFFF">
                  <a:lumMod val="65000"/>
                </a:srgbClr>
              </a:solidFill>
              <a:latin typeface="Arial" pitchFamily="34" charset="0"/>
              <a:ea typeface="+mn-ea"/>
              <a:cs typeface="+mn-cs"/>
            </a:endParaRPr>
          </a:p>
        </p:txBody>
      </p:sp>
      <p:sp>
        <p:nvSpPr>
          <p:cNvPr id="8198" name="Rectangle 13"/>
          <p:cNvSpPr>
            <a:spLocks noChangeArrowheads="1"/>
          </p:cNvSpPr>
          <p:nvPr/>
        </p:nvSpPr>
        <p:spPr bwMode="auto">
          <a:xfrm>
            <a:off x="6283327" y="1957388"/>
            <a:ext cx="2016124" cy="584775"/>
          </a:xfrm>
          <a:prstGeom prst="rect">
            <a:avLst/>
          </a:prstGeom>
          <a:noFill/>
          <a:ln w="9525">
            <a:noFill/>
            <a:miter lim="800000"/>
            <a:headEnd/>
            <a:tailEnd/>
          </a:ln>
        </p:spPr>
        <p:txBody>
          <a:bodyPr>
            <a:spAutoFit/>
          </a:bodyPr>
          <a:lstStyle/>
          <a:p>
            <a:pPr algn="ctr" defTabSz="1993900" rtl="0" fontAlgn="base">
              <a:spcBef>
                <a:spcPct val="0"/>
              </a:spcBef>
              <a:spcAft>
                <a:spcPct val="0"/>
              </a:spcAft>
            </a:pPr>
            <a:r>
              <a:rPr lang="fr-FR" b="1" kern="1200">
                <a:solidFill>
                  <a:srgbClr val="33434C"/>
                </a:solidFill>
                <a:latin typeface="Arial" pitchFamily="34" charset="0"/>
                <a:ea typeface="+mn-ea"/>
                <a:cs typeface="+mn-cs"/>
              </a:rPr>
              <a:t>Golf 7</a:t>
            </a:r>
          </a:p>
          <a:p>
            <a:pPr algn="ctr" defTabSz="1993900" rtl="0" fontAlgn="base">
              <a:spcBef>
                <a:spcPct val="0"/>
              </a:spcBef>
              <a:spcAft>
                <a:spcPct val="0"/>
              </a:spcAft>
            </a:pPr>
            <a:r>
              <a:rPr lang="fr-FR" sz="1400" b="1" kern="1200">
                <a:solidFill>
                  <a:srgbClr val="A6A6A6"/>
                </a:solidFill>
                <a:latin typeface="Arial" pitchFamily="34" charset="0"/>
                <a:ea typeface="+mn-ea"/>
                <a:cs typeface="+mn-cs"/>
              </a:rPr>
              <a:t> (octobre 2012) </a:t>
            </a:r>
            <a:endParaRPr lang="fr-FR" b="1" kern="1200">
              <a:solidFill>
                <a:srgbClr val="33434C"/>
              </a:solidFill>
              <a:latin typeface="Arial" pitchFamily="34" charset="0"/>
              <a:ea typeface="+mn-ea"/>
              <a:cs typeface="+mn-cs"/>
            </a:endParaRPr>
          </a:p>
        </p:txBody>
      </p:sp>
      <p:pic>
        <p:nvPicPr>
          <p:cNvPr id="34823" name="Picture 7"/>
          <p:cNvPicPr>
            <a:picLocks noChangeAspect="1" noChangeArrowheads="1"/>
          </p:cNvPicPr>
          <p:nvPr/>
        </p:nvPicPr>
        <p:blipFill>
          <a:blip r:embed="rId3" cstate="print"/>
          <a:srcRect l="21107" t="22574" r="9621" b="10385"/>
          <a:stretch>
            <a:fillRect/>
          </a:stretch>
        </p:blipFill>
        <p:spPr bwMode="auto">
          <a:xfrm>
            <a:off x="2343149" y="4986344"/>
            <a:ext cx="1728788" cy="11176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2" name="Flèche droite rayée 31"/>
          <p:cNvSpPr/>
          <p:nvPr/>
        </p:nvSpPr>
        <p:spPr bwMode="auto">
          <a:xfrm>
            <a:off x="215901" y="477839"/>
            <a:ext cx="8794750" cy="1152525"/>
          </a:xfrm>
          <a:prstGeom prst="stripedRightArrow">
            <a:avLst/>
          </a:prstGeom>
          <a:solidFill>
            <a:schemeClr val="bg1">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0" tIns="0" rIns="0" bIns="0" anchor="ctr" anchorCtr="1"/>
          <a:lstStyle/>
          <a:p>
            <a:pPr algn="l" rtl="0" eaLnBrk="0" fontAlgn="base" hangingPunct="0">
              <a:spcBef>
                <a:spcPct val="50000"/>
              </a:spcBef>
              <a:spcAft>
                <a:spcPct val="0"/>
              </a:spcAft>
              <a:defRPr/>
            </a:pPr>
            <a:r>
              <a:rPr lang="fr-FR" sz="2000" i="1" kern="1200" dirty="0">
                <a:solidFill>
                  <a:srgbClr val="FFFFFF"/>
                </a:solidFill>
                <a:effectLst>
                  <a:outerShdw blurRad="38100" dist="38100" dir="2700000" algn="tl">
                    <a:srgbClr val="000000">
                      <a:alpha val="43137"/>
                    </a:srgbClr>
                  </a:outerShdw>
                </a:effectLst>
                <a:latin typeface="Arial" pitchFamily="34" charset="0"/>
                <a:ea typeface="+mn-ea"/>
                <a:cs typeface="+mn-cs"/>
              </a:rPr>
              <a:t>jan – </a:t>
            </a:r>
            <a:r>
              <a:rPr lang="fr-FR" sz="2000" i="1" kern="1200" dirty="0" err="1">
                <a:solidFill>
                  <a:srgbClr val="FFFFFF"/>
                </a:solidFill>
                <a:effectLst>
                  <a:outerShdw blurRad="38100" dist="38100" dir="2700000" algn="tl">
                    <a:srgbClr val="000000">
                      <a:alpha val="43137"/>
                    </a:srgbClr>
                  </a:outerShdw>
                </a:effectLst>
                <a:latin typeface="Arial" pitchFamily="34" charset="0"/>
                <a:ea typeface="+mn-ea"/>
                <a:cs typeface="+mn-cs"/>
              </a:rPr>
              <a:t>fev</a:t>
            </a:r>
            <a:r>
              <a:rPr lang="fr-FR" sz="2000" i="1" kern="1200" dirty="0">
                <a:solidFill>
                  <a:srgbClr val="FFFFFF"/>
                </a:solidFill>
                <a:effectLst>
                  <a:outerShdw blurRad="38100" dist="38100" dir="2700000" algn="tl">
                    <a:srgbClr val="000000">
                      <a:alpha val="43137"/>
                    </a:srgbClr>
                  </a:outerShdw>
                </a:effectLst>
                <a:latin typeface="Arial" pitchFamily="34" charset="0"/>
                <a:ea typeface="+mn-ea"/>
                <a:cs typeface="+mn-cs"/>
              </a:rPr>
              <a:t> –  mars – avril – mai – juin – </a:t>
            </a:r>
            <a:r>
              <a:rPr lang="fr-FR" sz="2000" i="1" kern="1200" dirty="0" err="1">
                <a:solidFill>
                  <a:srgbClr val="FFFFFF"/>
                </a:solidFill>
                <a:effectLst>
                  <a:outerShdw blurRad="38100" dist="38100" dir="2700000" algn="tl">
                    <a:srgbClr val="000000">
                      <a:alpha val="43137"/>
                    </a:srgbClr>
                  </a:outerShdw>
                </a:effectLst>
                <a:latin typeface="Arial" pitchFamily="34" charset="0"/>
                <a:ea typeface="+mn-ea"/>
                <a:cs typeface="+mn-cs"/>
              </a:rPr>
              <a:t>jui</a:t>
            </a:r>
            <a:r>
              <a:rPr lang="fr-FR" sz="2000" i="1" kern="1200" dirty="0">
                <a:solidFill>
                  <a:srgbClr val="FFFFFF"/>
                </a:solidFill>
                <a:effectLst>
                  <a:outerShdw blurRad="38100" dist="38100" dir="2700000" algn="tl">
                    <a:srgbClr val="000000">
                      <a:alpha val="43137"/>
                    </a:srgbClr>
                  </a:outerShdw>
                </a:effectLst>
                <a:latin typeface="Arial" pitchFamily="34" charset="0"/>
                <a:ea typeface="+mn-ea"/>
                <a:cs typeface="+mn-cs"/>
              </a:rPr>
              <a:t>– août – sept - </a:t>
            </a:r>
            <a:r>
              <a:rPr lang="fr-FR" sz="2000" i="1" kern="1200" dirty="0" err="1">
                <a:solidFill>
                  <a:srgbClr val="FFFFFF"/>
                </a:solidFill>
                <a:effectLst>
                  <a:outerShdw blurRad="38100" dist="38100" dir="2700000" algn="tl">
                    <a:srgbClr val="000000">
                      <a:alpha val="43137"/>
                    </a:srgbClr>
                  </a:outerShdw>
                </a:effectLst>
                <a:latin typeface="Arial" pitchFamily="34" charset="0"/>
                <a:ea typeface="+mn-ea"/>
                <a:cs typeface="+mn-cs"/>
              </a:rPr>
              <a:t>oct</a:t>
            </a:r>
            <a:r>
              <a:rPr lang="fr-FR" sz="2000" i="1" kern="1200" dirty="0">
                <a:solidFill>
                  <a:srgbClr val="FFFFFF"/>
                </a:solidFill>
                <a:effectLst>
                  <a:outerShdw blurRad="38100" dist="38100" dir="2700000" algn="tl">
                    <a:srgbClr val="000000">
                      <a:alpha val="43137"/>
                    </a:srgbClr>
                  </a:outerShdw>
                </a:effectLst>
                <a:latin typeface="Arial" pitchFamily="34" charset="0"/>
                <a:ea typeface="+mn-ea"/>
                <a:cs typeface="+mn-cs"/>
              </a:rPr>
              <a:t> -  </a:t>
            </a:r>
            <a:r>
              <a:rPr lang="fr-FR" sz="2000" i="1" kern="1200" dirty="0" err="1">
                <a:solidFill>
                  <a:srgbClr val="FFFFFF"/>
                </a:solidFill>
                <a:effectLst>
                  <a:outerShdw blurRad="38100" dist="38100" dir="2700000" algn="tl">
                    <a:srgbClr val="000000">
                      <a:alpha val="43137"/>
                    </a:srgbClr>
                  </a:outerShdw>
                </a:effectLst>
                <a:latin typeface="Arial" pitchFamily="34" charset="0"/>
                <a:ea typeface="+mn-ea"/>
                <a:cs typeface="+mn-cs"/>
              </a:rPr>
              <a:t>nov</a:t>
            </a:r>
            <a:r>
              <a:rPr lang="fr-FR" sz="2000" i="1" kern="1200" dirty="0">
                <a:solidFill>
                  <a:srgbClr val="FFFFFF"/>
                </a:solidFill>
                <a:effectLst>
                  <a:outerShdw blurRad="38100" dist="38100" dir="2700000" algn="tl">
                    <a:srgbClr val="000000">
                      <a:alpha val="43137"/>
                    </a:srgbClr>
                  </a:outerShdw>
                </a:effectLst>
                <a:latin typeface="Arial" pitchFamily="34" charset="0"/>
                <a:ea typeface="+mn-ea"/>
                <a:cs typeface="+mn-cs"/>
              </a:rPr>
              <a:t> -  </a:t>
            </a:r>
            <a:r>
              <a:rPr lang="fr-FR" sz="2000" i="1" kern="1200" dirty="0" err="1">
                <a:solidFill>
                  <a:srgbClr val="FFFFFF"/>
                </a:solidFill>
                <a:effectLst>
                  <a:outerShdw blurRad="38100" dist="38100" dir="2700000" algn="tl">
                    <a:srgbClr val="000000">
                      <a:alpha val="43137"/>
                    </a:srgbClr>
                  </a:outerShdw>
                </a:effectLst>
                <a:latin typeface="Arial" pitchFamily="34" charset="0"/>
                <a:ea typeface="+mn-ea"/>
                <a:cs typeface="+mn-cs"/>
              </a:rPr>
              <a:t>déc</a:t>
            </a:r>
            <a:endParaRPr lang="fr-FR" sz="2000" i="1" kern="1200" dirty="0">
              <a:solidFill>
                <a:srgbClr val="FFFFFF"/>
              </a:solidFill>
              <a:effectLst>
                <a:outerShdw blurRad="38100" dist="38100" dir="2700000" algn="tl">
                  <a:srgbClr val="000000">
                    <a:alpha val="43137"/>
                  </a:srgbClr>
                </a:outerShdw>
              </a:effectLst>
              <a:latin typeface="Arial" pitchFamily="34" charset="0"/>
              <a:ea typeface="+mn-ea"/>
              <a:cs typeface="+mn-cs"/>
            </a:endParaRPr>
          </a:p>
        </p:txBody>
      </p:sp>
      <p:sp>
        <p:nvSpPr>
          <p:cNvPr id="12" name="Titre 1"/>
          <p:cNvSpPr txBox="1">
            <a:spLocks/>
          </p:cNvSpPr>
          <p:nvPr/>
        </p:nvSpPr>
        <p:spPr bwMode="auto">
          <a:xfrm>
            <a:off x="247650" y="165100"/>
            <a:ext cx="7342188" cy="900113"/>
          </a:xfrm>
          <a:prstGeom prst="rect">
            <a:avLst/>
          </a:prstGeom>
          <a:noFill/>
          <a:ln>
            <a:noFill/>
          </a:ln>
          <a:effectLst/>
          <a:extLst>
            <a:ext uri="{909E8E84-426E-40DD-AFC4-6F175D3DCCD1}"/>
            <a:ext uri="{91240B29-F687-4F45-9708-019B960494DF}"/>
            <a:ext uri="{AF507438-7753-43E0-B8FC-AC1667EBCBE1}"/>
          </a:extLst>
        </p:spPr>
        <p:txBody>
          <a:bodyPr lIns="0" tIns="0" rIns="0" bIns="0"/>
          <a:lstStyle/>
          <a:p>
            <a:pPr algn="l" rtl="0" eaLnBrk="0" fontAlgn="base" hangingPunct="0">
              <a:lnSpc>
                <a:spcPts val="3350"/>
              </a:lnSpc>
              <a:spcBef>
                <a:spcPct val="0"/>
              </a:spcBef>
              <a:spcAft>
                <a:spcPct val="0"/>
              </a:spcAft>
              <a:defRPr/>
            </a:pPr>
            <a:r>
              <a:rPr lang="fr-FR" sz="2200" b="1" kern="1200" dirty="0">
                <a:solidFill>
                  <a:srgbClr val="33434C"/>
                </a:solidFill>
                <a:latin typeface="Arial" pitchFamily="34" charset="0"/>
                <a:ea typeface="+mn-ea"/>
                <a:cs typeface="Arial" pitchFamily="34" charset="0"/>
              </a:rPr>
              <a:t>Une année 2012 avec 4 principales nouveautés …</a:t>
            </a:r>
          </a:p>
        </p:txBody>
      </p:sp>
      <p:pic>
        <p:nvPicPr>
          <p:cNvPr id="1026" name="Picture 2"/>
          <p:cNvPicPr>
            <a:picLocks noChangeAspect="1" noChangeArrowheads="1"/>
          </p:cNvPicPr>
          <p:nvPr/>
        </p:nvPicPr>
        <p:blipFill>
          <a:blip r:embed="rId4" cstate="print"/>
          <a:srcRect l="11631" r="3385"/>
          <a:stretch>
            <a:fillRect/>
          </a:stretch>
        </p:blipFill>
        <p:spPr bwMode="auto">
          <a:xfrm>
            <a:off x="1179514" y="3394076"/>
            <a:ext cx="1728787" cy="107156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3" name="Flèche droite rayée 12"/>
          <p:cNvSpPr/>
          <p:nvPr/>
        </p:nvSpPr>
        <p:spPr bwMode="auto">
          <a:xfrm>
            <a:off x="179389" y="6021388"/>
            <a:ext cx="8794750" cy="692150"/>
          </a:xfrm>
          <a:prstGeom prst="stripedRightArrow">
            <a:avLst/>
          </a:prstGeom>
          <a:solidFill>
            <a:schemeClr val="bg1">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0" tIns="0" rIns="0" bIns="0" anchor="ctr" anchorCtr="1"/>
          <a:lstStyle/>
          <a:p>
            <a:pPr algn="r" rtl="0" eaLnBrk="0" fontAlgn="base" hangingPunct="0">
              <a:spcBef>
                <a:spcPct val="50000"/>
              </a:spcBef>
              <a:spcAft>
                <a:spcPct val="0"/>
              </a:spcAft>
              <a:defRPr/>
            </a:pPr>
            <a:r>
              <a:rPr lang="fr-FR" i="1" kern="1200" dirty="0">
                <a:solidFill>
                  <a:srgbClr val="FFFFFF"/>
                </a:solidFill>
                <a:effectLst>
                  <a:outerShdw blurRad="38100" dist="38100" dir="2700000" algn="tl">
                    <a:srgbClr val="000000">
                      <a:alpha val="43137"/>
                    </a:srgbClr>
                  </a:outerShdw>
                </a:effectLst>
                <a:latin typeface="Arial" pitchFamily="34" charset="0"/>
                <a:ea typeface="+mn-ea"/>
                <a:cs typeface="+mn-cs"/>
              </a:rPr>
              <a:t>Séries Spéciales à partir de mars : MATCH (Golf, Polo, Touran) EMBASSY (</a:t>
            </a:r>
            <a:r>
              <a:rPr lang="fr-FR" i="1" kern="1200" dirty="0" err="1">
                <a:solidFill>
                  <a:srgbClr val="FFFFFF"/>
                </a:solidFill>
                <a:effectLst>
                  <a:outerShdw blurRad="38100" dist="38100" dir="2700000" algn="tl">
                    <a:srgbClr val="000000">
                      <a:alpha val="43137"/>
                    </a:srgbClr>
                  </a:outerShdw>
                </a:effectLst>
                <a:latin typeface="Arial" pitchFamily="34" charset="0"/>
                <a:ea typeface="+mn-ea"/>
                <a:cs typeface="+mn-cs"/>
              </a:rPr>
              <a:t>Passat</a:t>
            </a:r>
            <a:r>
              <a:rPr lang="fr-FR" i="1" kern="1200" dirty="0">
                <a:solidFill>
                  <a:srgbClr val="FFFFFF"/>
                </a:solidFill>
                <a:effectLst>
                  <a:outerShdw blurRad="38100" dist="38100" dir="2700000" algn="tl">
                    <a:srgbClr val="000000">
                      <a:alpha val="43137"/>
                    </a:srgbClr>
                  </a:outerShdw>
                </a:effectLst>
                <a:latin typeface="Arial" pitchFamily="34" charset="0"/>
                <a:ea typeface="+mn-ea"/>
                <a:cs typeface="+mn-cs"/>
              </a:rPr>
              <a:t>)</a:t>
            </a:r>
          </a:p>
        </p:txBody>
      </p:sp>
      <p:pic>
        <p:nvPicPr>
          <p:cNvPr id="14" name="Image 6" descr="Golf (1).jpg"/>
          <p:cNvPicPr>
            <a:picLocks noChangeAspect="1"/>
          </p:cNvPicPr>
          <p:nvPr/>
        </p:nvPicPr>
        <p:blipFill>
          <a:blip r:embed="rId5" cstate="print"/>
          <a:srcRect l="9100" t="9080" r="7114"/>
          <a:stretch>
            <a:fillRect/>
          </a:stretch>
        </p:blipFill>
        <p:spPr bwMode="auto">
          <a:xfrm>
            <a:off x="6796088" y="2620964"/>
            <a:ext cx="1427162" cy="1168400"/>
          </a:xfrm>
          <a:prstGeom prst="rect">
            <a:avLst/>
          </a:prstGeom>
          <a:solidFill>
            <a:schemeClr val="bg1">
              <a:lumMod val="75000"/>
            </a:schemeClr>
          </a:solidFill>
          <a:ln>
            <a:solidFill>
              <a:schemeClr val="bg1"/>
            </a:solidFill>
          </a:ln>
          <a:effectLst>
            <a:outerShdw blurRad="50800" dist="38100" dir="2700000" algn="tl" rotWithShape="0">
              <a:prstClr val="black">
                <a:alpha val="40000"/>
              </a:prstClr>
            </a:outerShdw>
          </a:effectLst>
        </p:spPr>
      </p:pic>
      <p:pic>
        <p:nvPicPr>
          <p:cNvPr id="8205" name="Picture 1"/>
          <p:cNvPicPr>
            <a:picLocks noChangeAspect="1" noChangeArrowheads="1"/>
          </p:cNvPicPr>
          <p:nvPr/>
        </p:nvPicPr>
        <p:blipFill>
          <a:blip r:embed="rId6" cstate="print"/>
          <a:srcRect/>
          <a:stretch>
            <a:fillRect/>
          </a:stretch>
        </p:blipFill>
        <p:spPr bwMode="auto">
          <a:xfrm>
            <a:off x="3060701" y="2590801"/>
            <a:ext cx="1122363" cy="606425"/>
          </a:xfrm>
          <a:prstGeom prst="rect">
            <a:avLst/>
          </a:prstGeom>
          <a:noFill/>
          <a:ln w="9525">
            <a:noFill/>
            <a:miter lim="800000"/>
            <a:headEnd/>
            <a:tailEnd/>
          </a:ln>
        </p:spPr>
      </p:pic>
      <p:sp>
        <p:nvSpPr>
          <p:cNvPr id="16" name="Rectangle 10"/>
          <p:cNvSpPr>
            <a:spLocks noChangeArrowheads="1"/>
          </p:cNvSpPr>
          <p:nvPr/>
        </p:nvSpPr>
        <p:spPr bwMode="auto">
          <a:xfrm>
            <a:off x="3035300" y="2306639"/>
            <a:ext cx="1278620" cy="276999"/>
          </a:xfrm>
          <a:prstGeom prst="rect">
            <a:avLst/>
          </a:prstGeom>
          <a:noFill/>
          <a:ln w="9525">
            <a:noFill/>
            <a:miter lim="800000"/>
            <a:headEnd/>
            <a:tailEnd/>
          </a:ln>
        </p:spPr>
        <p:txBody>
          <a:bodyPr wrap="none">
            <a:spAutoFit/>
          </a:bodyPr>
          <a:lstStyle/>
          <a:p>
            <a:pPr algn="ctr" defTabSz="1993900" rtl="0" fontAlgn="base">
              <a:spcBef>
                <a:spcPct val="0"/>
              </a:spcBef>
              <a:spcAft>
                <a:spcPct val="0"/>
              </a:spcAft>
              <a:defRPr/>
            </a:pPr>
            <a:r>
              <a:rPr lang="fr-FR" sz="1200" b="1" kern="1200" dirty="0" err="1">
                <a:solidFill>
                  <a:srgbClr val="33434C"/>
                </a:solidFill>
                <a:latin typeface="Arial" pitchFamily="34" charset="0"/>
                <a:ea typeface="+mn-ea"/>
                <a:cs typeface="+mn-cs"/>
              </a:rPr>
              <a:t>Passat</a:t>
            </a:r>
            <a:r>
              <a:rPr lang="fr-FR" sz="1200" b="1" kern="1200" dirty="0">
                <a:solidFill>
                  <a:srgbClr val="33434C"/>
                </a:solidFill>
                <a:latin typeface="Arial" pitchFamily="34" charset="0"/>
                <a:ea typeface="+mn-ea"/>
                <a:cs typeface="+mn-cs"/>
              </a:rPr>
              <a:t> </a:t>
            </a:r>
            <a:r>
              <a:rPr lang="fr-FR" sz="1200" b="1" kern="1200" dirty="0" err="1">
                <a:solidFill>
                  <a:srgbClr val="33434C"/>
                </a:solidFill>
                <a:latin typeface="Arial" pitchFamily="34" charset="0"/>
                <a:ea typeface="+mn-ea"/>
                <a:cs typeface="+mn-cs"/>
              </a:rPr>
              <a:t>Alltrack</a:t>
            </a:r>
            <a:endParaRPr lang="fr-FR" sz="1200" b="1" kern="1200" dirty="0">
              <a:solidFill>
                <a:srgbClr val="FFFFFF">
                  <a:lumMod val="65000"/>
                </a:srgbClr>
              </a:solidFill>
              <a:latin typeface="Arial" pitchFamily="34" charset="0"/>
              <a:ea typeface="+mn-ea"/>
              <a:cs typeface="+mn-cs"/>
            </a:endParaRPr>
          </a:p>
        </p:txBody>
      </p:sp>
      <p:sp>
        <p:nvSpPr>
          <p:cNvPr id="17" name="Rectangle 10"/>
          <p:cNvSpPr>
            <a:spLocks noChangeArrowheads="1"/>
          </p:cNvSpPr>
          <p:nvPr/>
        </p:nvSpPr>
        <p:spPr bwMode="auto">
          <a:xfrm>
            <a:off x="4322764" y="1625601"/>
            <a:ext cx="1854995" cy="276999"/>
          </a:xfrm>
          <a:prstGeom prst="rect">
            <a:avLst/>
          </a:prstGeom>
          <a:noFill/>
          <a:ln w="9525">
            <a:noFill/>
            <a:miter lim="800000"/>
            <a:headEnd/>
            <a:tailEnd/>
          </a:ln>
        </p:spPr>
        <p:txBody>
          <a:bodyPr wrap="none">
            <a:spAutoFit/>
          </a:bodyPr>
          <a:lstStyle/>
          <a:p>
            <a:pPr algn="ctr" defTabSz="1993900" rtl="0" fontAlgn="base">
              <a:spcBef>
                <a:spcPct val="0"/>
              </a:spcBef>
              <a:spcAft>
                <a:spcPct val="0"/>
              </a:spcAft>
              <a:defRPr/>
            </a:pPr>
            <a:r>
              <a:rPr lang="fr-FR" sz="1200" b="1" kern="1200" dirty="0">
                <a:solidFill>
                  <a:srgbClr val="33434C"/>
                </a:solidFill>
                <a:latin typeface="Arial" pitchFamily="34" charset="0"/>
                <a:ea typeface="+mn-ea"/>
                <a:cs typeface="+mn-cs"/>
              </a:rPr>
              <a:t>up! Boite automatique </a:t>
            </a:r>
            <a:endParaRPr lang="fr-FR" sz="1200" b="1" kern="1200" dirty="0">
              <a:solidFill>
                <a:srgbClr val="FFFFFF">
                  <a:lumMod val="65000"/>
                </a:srgbClr>
              </a:solidFill>
              <a:latin typeface="Arial" pitchFamily="34" charset="0"/>
              <a:ea typeface="+mn-ea"/>
              <a:cs typeface="+mn-cs"/>
            </a:endParaRPr>
          </a:p>
        </p:txBody>
      </p:sp>
      <p:pic>
        <p:nvPicPr>
          <p:cNvPr id="18" name="Picture 5"/>
          <p:cNvPicPr>
            <a:picLocks noChangeAspect="1" noChangeArrowheads="1"/>
          </p:cNvPicPr>
          <p:nvPr/>
        </p:nvPicPr>
        <p:blipFill>
          <a:blip r:embed="rId7" cstate="print"/>
          <a:srcRect l="1342" t="1986" r="2963" b="8136"/>
          <a:stretch>
            <a:fillRect/>
          </a:stretch>
        </p:blipFill>
        <p:spPr bwMode="auto">
          <a:xfrm>
            <a:off x="4640264" y="1908175"/>
            <a:ext cx="915987" cy="61118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3" name="Picture 7"/>
          <p:cNvPicPr>
            <a:picLocks noChangeAspect="1" noChangeArrowheads="1"/>
          </p:cNvPicPr>
          <p:nvPr/>
        </p:nvPicPr>
        <p:blipFill>
          <a:blip r:embed="rId8" cstate="print"/>
          <a:srcRect l="21107" t="22574" r="9621" b="10385"/>
          <a:stretch>
            <a:fillRect/>
          </a:stretch>
        </p:blipFill>
        <p:spPr bwMode="auto">
          <a:xfrm>
            <a:off x="7191376" y="4940300"/>
            <a:ext cx="865187" cy="56038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4" name="Rectangle 10"/>
          <p:cNvSpPr>
            <a:spLocks noChangeArrowheads="1"/>
          </p:cNvSpPr>
          <p:nvPr/>
        </p:nvSpPr>
        <p:spPr bwMode="auto">
          <a:xfrm>
            <a:off x="6896100" y="4467226"/>
            <a:ext cx="1519238" cy="646331"/>
          </a:xfrm>
          <a:prstGeom prst="rect">
            <a:avLst/>
          </a:prstGeom>
          <a:noFill/>
          <a:ln w="9525">
            <a:noFill/>
            <a:miter lim="800000"/>
            <a:headEnd/>
            <a:tailEnd/>
          </a:ln>
        </p:spPr>
        <p:txBody>
          <a:bodyPr>
            <a:spAutoFit/>
          </a:bodyPr>
          <a:lstStyle/>
          <a:p>
            <a:pPr algn="ctr" defTabSz="1993900" rtl="0" fontAlgn="base">
              <a:spcBef>
                <a:spcPct val="0"/>
              </a:spcBef>
              <a:spcAft>
                <a:spcPct val="0"/>
              </a:spcAft>
              <a:defRPr/>
            </a:pPr>
            <a:r>
              <a:rPr lang="fr-FR" sz="1200" b="1" kern="1200" dirty="0">
                <a:solidFill>
                  <a:srgbClr val="33434C"/>
                </a:solidFill>
                <a:latin typeface="Arial" pitchFamily="34" charset="0"/>
                <a:ea typeface="+mn-ea"/>
                <a:cs typeface="+mn-cs"/>
              </a:rPr>
              <a:t>Coccinelle </a:t>
            </a:r>
            <a:r>
              <a:rPr lang="fr-FR" sz="1200" b="1" kern="1200" dirty="0" err="1">
                <a:solidFill>
                  <a:srgbClr val="33434C"/>
                </a:solidFill>
                <a:latin typeface="Arial" pitchFamily="34" charset="0"/>
                <a:ea typeface="+mn-ea"/>
                <a:cs typeface="+mn-cs"/>
              </a:rPr>
              <a:t>Fender</a:t>
            </a:r>
            <a:r>
              <a:rPr lang="fr-FR" sz="1200" b="1" kern="1200" dirty="0">
                <a:solidFill>
                  <a:srgbClr val="33434C"/>
                </a:solidFill>
                <a:latin typeface="Arial" pitchFamily="34" charset="0"/>
                <a:ea typeface="+mn-ea"/>
                <a:cs typeface="+mn-cs"/>
              </a:rPr>
              <a:t> et Edition spéciale</a:t>
            </a:r>
            <a:endParaRPr lang="fr-FR" sz="1200" b="1" kern="1200" dirty="0">
              <a:solidFill>
                <a:srgbClr val="FFFFFF">
                  <a:lumMod val="65000"/>
                </a:srgbClr>
              </a:solidFill>
              <a:latin typeface="Arial" pitchFamily="34" charset="0"/>
              <a:ea typeface="+mn-ea"/>
              <a:cs typeface="+mn-cs"/>
            </a:endParaRPr>
          </a:p>
        </p:txBody>
      </p:sp>
      <p:pic>
        <p:nvPicPr>
          <p:cNvPr id="21" name="Picture 5"/>
          <p:cNvPicPr>
            <a:picLocks noChangeAspect="1" noChangeArrowheads="1"/>
          </p:cNvPicPr>
          <p:nvPr/>
        </p:nvPicPr>
        <p:blipFill>
          <a:blip r:embed="rId7" cstate="print"/>
          <a:srcRect l="1342" t="1986" r="2963" b="8136"/>
          <a:stretch>
            <a:fillRect/>
          </a:stretch>
        </p:blipFill>
        <p:spPr bwMode="auto">
          <a:xfrm>
            <a:off x="4737100" y="2817814"/>
            <a:ext cx="1563688" cy="1042987"/>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ogner un rectangle à un seul coin 61"/>
          <p:cNvSpPr/>
          <p:nvPr/>
        </p:nvSpPr>
        <p:spPr>
          <a:xfrm>
            <a:off x="47626" y="1990725"/>
            <a:ext cx="9020175" cy="4772025"/>
          </a:xfrm>
          <a:prstGeom prst="snip1Rect">
            <a:avLst>
              <a:gd name="adj" fmla="val 2094"/>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Titre 1"/>
          <p:cNvSpPr txBox="1">
            <a:spLocks/>
          </p:cNvSpPr>
          <p:nvPr/>
        </p:nvSpPr>
        <p:spPr bwMode="auto">
          <a:xfrm>
            <a:off x="314325" y="476672"/>
            <a:ext cx="4329683" cy="1224136"/>
          </a:xfrm>
          <a:prstGeom prst="rect">
            <a:avLst/>
          </a:prstGeo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lvl1pPr defTabSz="777330" eaLnBrk="1" hangingPunct="1">
              <a:lnSpc>
                <a:spcPct val="80000"/>
              </a:lnSpc>
              <a:spcBef>
                <a:spcPct val="20000"/>
              </a:spcBef>
              <a:buSzPct val="80000"/>
              <a:tabLst>
                <a:tab pos="307758" algn="l"/>
                <a:tab pos="534611" algn="l"/>
              </a:tabLst>
              <a:defRPr sz="2800" b="1">
                <a:solidFill>
                  <a:srgbClr val="006699"/>
                </a:solidFill>
                <a:latin typeface="Futura Md BT" pitchFamily="34" charset="0"/>
                <a:cs typeface="+mn-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n-US" sz="2000" dirty="0"/>
              <a:t>La </a:t>
            </a:r>
            <a:r>
              <a:rPr lang="en-US" sz="2000" dirty="0" err="1"/>
              <a:t>stratégie</a:t>
            </a:r>
            <a:r>
              <a:rPr lang="en-US" sz="2000" dirty="0"/>
              <a:t> </a:t>
            </a:r>
            <a:r>
              <a:rPr lang="en-US" sz="2000" dirty="0" smtClean="0"/>
              <a:t>de Volkswagen </a:t>
            </a:r>
            <a:r>
              <a:rPr lang="en-US" sz="2000" dirty="0"/>
              <a:t>en </a:t>
            </a:r>
            <a:r>
              <a:rPr lang="en-US" sz="2000" dirty="0" err="1"/>
              <a:t>terme</a:t>
            </a:r>
            <a:r>
              <a:rPr lang="en-US" sz="2000" dirty="0"/>
              <a:t> de transmissions et </a:t>
            </a:r>
            <a:r>
              <a:rPr lang="en-US" sz="2000" dirty="0" err="1"/>
              <a:t>d’énergies</a:t>
            </a:r>
            <a:endParaRPr lang="fr-FR" sz="2000" dirty="0"/>
          </a:p>
        </p:txBody>
      </p:sp>
      <p:sp>
        <p:nvSpPr>
          <p:cNvPr id="8" name="Espace réservé du contenu 2"/>
          <p:cNvSpPr>
            <a:spLocks noGrp="1"/>
          </p:cNvSpPr>
          <p:nvPr>
            <p:ph idx="1"/>
          </p:nvPr>
        </p:nvSpPr>
        <p:spPr>
          <a:xfrm>
            <a:off x="592510" y="1556792"/>
            <a:ext cx="7986527" cy="404441"/>
          </a:xfrm>
          <a:noFill/>
          <a:ln w="9525">
            <a:noFill/>
            <a:miter lim="800000"/>
            <a:headEnd/>
            <a:tailEnd/>
          </a:ln>
        </p:spPr>
        <p:txBody>
          <a:bodyPr vert="horz" wrap="square" lIns="91440" tIns="45720" rIns="91440" bIns="45720" numCol="1" anchor="t" anchorCtr="0" compatLnSpc="1">
            <a:prstTxWarp prst="textNoShape">
              <a:avLst/>
            </a:prstTxWarp>
          </a:bodyPr>
          <a:lstStyle/>
          <a:p>
            <a:r>
              <a:rPr lang="en-US" sz="2000" dirty="0" err="1">
                <a:latin typeface="Arial" pitchFamily="34" charset="0"/>
                <a:cs typeface="Arial" pitchFamily="34" charset="0"/>
              </a:rPr>
              <a:t>Une</a:t>
            </a:r>
            <a:r>
              <a:rPr lang="en-US" sz="2000" dirty="0">
                <a:latin typeface="Arial" pitchFamily="34" charset="0"/>
                <a:cs typeface="Arial" pitchFamily="34" charset="0"/>
              </a:rPr>
              <a:t> </a:t>
            </a:r>
            <a:r>
              <a:rPr lang="en-US" sz="2000" dirty="0" err="1">
                <a:latin typeface="Arial" pitchFamily="34" charset="0"/>
                <a:cs typeface="Arial" pitchFamily="34" charset="0"/>
              </a:rPr>
              <a:t>réponse</a:t>
            </a:r>
            <a:r>
              <a:rPr lang="en-US" sz="2000" dirty="0">
                <a:latin typeface="Arial" pitchFamily="34" charset="0"/>
                <a:cs typeface="Arial" pitchFamily="34" charset="0"/>
              </a:rPr>
              <a:t> à </a:t>
            </a:r>
            <a:r>
              <a:rPr lang="en-US" sz="2000" dirty="0" err="1">
                <a:latin typeface="Arial" pitchFamily="34" charset="0"/>
                <a:cs typeface="Arial" pitchFamily="34" charset="0"/>
              </a:rPr>
              <a:t>chaque</a:t>
            </a:r>
            <a:r>
              <a:rPr lang="en-US" sz="2000" dirty="0">
                <a:latin typeface="Arial" pitchFamily="34" charset="0"/>
                <a:cs typeface="Arial" pitchFamily="34" charset="0"/>
              </a:rPr>
              <a:t> type de </a:t>
            </a:r>
            <a:r>
              <a:rPr lang="en-US" sz="2000" dirty="0" err="1">
                <a:latin typeface="Arial" pitchFamily="34" charset="0"/>
                <a:cs typeface="Arial" pitchFamily="34" charset="0"/>
              </a:rPr>
              <a:t>ressource</a:t>
            </a:r>
            <a:r>
              <a:rPr lang="en-US" sz="2000" dirty="0">
                <a:latin typeface="Arial" pitchFamily="34" charset="0"/>
                <a:cs typeface="Arial" pitchFamily="34" charset="0"/>
              </a:rPr>
              <a:t> </a:t>
            </a:r>
            <a:r>
              <a:rPr lang="en-US" sz="2000" dirty="0" err="1">
                <a:latin typeface="Arial" pitchFamily="34" charset="0"/>
                <a:cs typeface="Arial" pitchFamily="34" charset="0"/>
              </a:rPr>
              <a:t>énergétique</a:t>
            </a:r>
            <a:endParaRPr lang="fr-FR" sz="2000" dirty="0">
              <a:latin typeface="Arial" pitchFamily="34" charset="0"/>
              <a:cs typeface="Arial" pitchFamily="34" charset="0"/>
            </a:endParaRPr>
          </a:p>
          <a:p>
            <a:pPr marL="307758" lvl="1" indent="-307758" defTabSz="777330" eaLnBrk="1" hangingPunct="1">
              <a:lnSpc>
                <a:spcPct val="150000"/>
              </a:lnSpc>
              <a:buSzPct val="80000"/>
              <a:buBlip>
                <a:blip r:embed="rId2"/>
              </a:buBlip>
              <a:tabLst>
                <a:tab pos="307758" algn="l"/>
                <a:tab pos="534611" algn="l"/>
              </a:tabLst>
            </a:pPr>
            <a:endParaRPr lang="fr-FR" sz="2000" dirty="0">
              <a:solidFill>
                <a:schemeClr val="accent2"/>
              </a:solidFill>
              <a:latin typeface="Arial" pitchFamily="34" charset="0"/>
              <a:cs typeface="Arial" pitchFamily="34" charset="0"/>
            </a:endParaRPr>
          </a:p>
          <a:p>
            <a:pPr marL="307758" lvl="1" indent="-307758" defTabSz="777330" eaLnBrk="1" hangingPunct="1">
              <a:lnSpc>
                <a:spcPct val="150000"/>
              </a:lnSpc>
              <a:buSzPct val="80000"/>
              <a:buBlip>
                <a:blip r:embed="rId2"/>
              </a:buBlip>
              <a:tabLst>
                <a:tab pos="307758" algn="l"/>
                <a:tab pos="534611" algn="l"/>
              </a:tabLst>
            </a:pPr>
            <a:endParaRPr lang="fr-FR" sz="2000" dirty="0">
              <a:solidFill>
                <a:schemeClr val="accent2"/>
              </a:solidFill>
              <a:latin typeface="Arial" pitchFamily="34" charset="0"/>
              <a:cs typeface="Arial" pitchFamily="34" charset="0"/>
            </a:endParaRPr>
          </a:p>
          <a:p>
            <a:endParaRPr lang="fr-FR" sz="2000" dirty="0">
              <a:latin typeface="Arial" pitchFamily="34" charset="0"/>
              <a:cs typeface="Arial" pitchFamily="34" charset="0"/>
            </a:endParaRPr>
          </a:p>
          <a:p>
            <a:endParaRPr lang="fr-FR" sz="2000" dirty="0">
              <a:latin typeface="Arial" pitchFamily="34" charset="0"/>
              <a:cs typeface="Arial" pitchFamily="34" charset="0"/>
            </a:endParaRPr>
          </a:p>
        </p:txBody>
      </p:sp>
      <p:pic>
        <p:nvPicPr>
          <p:cNvPr id="32" name="Picture 2" descr="080420_AuK_Strategi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4774" y="2066752"/>
            <a:ext cx="8905876" cy="472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Rectangle 3"/>
          <p:cNvSpPr>
            <a:spLocks noChangeArrowheads="1"/>
          </p:cNvSpPr>
          <p:nvPr/>
        </p:nvSpPr>
        <p:spPr bwMode="auto">
          <a:xfrm>
            <a:off x="104775" y="2066752"/>
            <a:ext cx="8867776" cy="4716463"/>
          </a:xfrm>
          <a:prstGeom prst="rect">
            <a:avLst/>
          </a:prstGeom>
          <a:solidFill>
            <a:schemeClr val="bg1">
              <a:alpha val="74901"/>
            </a:schemeClr>
          </a:solidFill>
          <a:ln w="9525">
            <a:solidFill>
              <a:schemeClr val="bg1"/>
            </a:solidFill>
            <a:miter lim="800000"/>
            <a:headEnd/>
            <a:tailEnd/>
          </a:ln>
        </p:spPr>
        <p:txBody>
          <a:bodyPr wrap="none"/>
          <a:lstStyle/>
          <a:p>
            <a:pPr defTabSz="674688"/>
            <a:r>
              <a:rPr lang="en-US" sz="1800"/>
              <a:t/>
            </a:r>
            <a:br>
              <a:rPr lang="en-US" sz="1800"/>
            </a:br>
            <a:endParaRPr lang="en-US" sz="1800"/>
          </a:p>
        </p:txBody>
      </p:sp>
      <p:sp>
        <p:nvSpPr>
          <p:cNvPr id="34" name="AutoShape 4"/>
          <p:cNvSpPr>
            <a:spLocks noChangeAspect="1" noChangeArrowheads="1"/>
          </p:cNvSpPr>
          <p:nvPr/>
        </p:nvSpPr>
        <p:spPr bwMode="auto">
          <a:xfrm>
            <a:off x="2336349" y="5814839"/>
            <a:ext cx="2339410" cy="911225"/>
          </a:xfrm>
          <a:prstGeom prst="parallelogram">
            <a:avLst>
              <a:gd name="adj" fmla="val 51706"/>
            </a:avLst>
          </a:prstGeom>
          <a:solidFill>
            <a:srgbClr val="003366"/>
          </a:solidFill>
          <a:ln>
            <a:noFill/>
          </a:ln>
          <a:effectLst>
            <a:prstShdw prst="shdw17" dist="17961" dir="2700000">
              <a:srgbClr val="001F3D"/>
            </a:prst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fr-FR"/>
          </a:p>
        </p:txBody>
      </p:sp>
      <p:sp>
        <p:nvSpPr>
          <p:cNvPr id="35" name="AutoShape 5"/>
          <p:cNvSpPr>
            <a:spLocks noChangeAspect="1" noChangeArrowheads="1"/>
          </p:cNvSpPr>
          <p:nvPr/>
        </p:nvSpPr>
        <p:spPr bwMode="auto">
          <a:xfrm>
            <a:off x="5936671" y="2936701"/>
            <a:ext cx="1910912" cy="774700"/>
          </a:xfrm>
          <a:prstGeom prst="parallelogram">
            <a:avLst>
              <a:gd name="adj" fmla="val 55559"/>
            </a:avLst>
          </a:prstGeom>
          <a:gradFill rotWithShape="1">
            <a:gsLst>
              <a:gs pos="0">
                <a:srgbClr val="F6F6F6"/>
              </a:gs>
              <a:gs pos="100000">
                <a:srgbClr val="C0C0C0"/>
              </a:gs>
            </a:gsLst>
            <a:lin ang="5400000" scaled="1"/>
          </a:gradFill>
          <a:ln>
            <a:noFill/>
          </a:ln>
          <a:effectLst>
            <a:prstShdw prst="shdw17" dist="17961" dir="2700000">
              <a:srgbClr val="737373"/>
            </a:prst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fr-FR"/>
          </a:p>
        </p:txBody>
      </p:sp>
      <p:sp>
        <p:nvSpPr>
          <p:cNvPr id="36" name="Text Box 6"/>
          <p:cNvSpPr txBox="1">
            <a:spLocks noChangeAspect="1" noChangeArrowheads="1"/>
          </p:cNvSpPr>
          <p:nvPr/>
        </p:nvSpPr>
        <p:spPr bwMode="auto">
          <a:xfrm>
            <a:off x="2510093" y="6224414"/>
            <a:ext cx="18132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674688">
              <a:defRPr sz="1600">
                <a:solidFill>
                  <a:schemeClr val="tx1"/>
                </a:solidFill>
                <a:latin typeface="VW Headline OT-Book" pitchFamily="34" charset="0"/>
              </a:defRPr>
            </a:lvl1pPr>
            <a:lvl2pPr marL="742950" indent="-285750" defTabSz="674688">
              <a:defRPr sz="1600">
                <a:solidFill>
                  <a:schemeClr val="tx1"/>
                </a:solidFill>
                <a:latin typeface="VW Headline OT-Book" pitchFamily="34" charset="0"/>
              </a:defRPr>
            </a:lvl2pPr>
            <a:lvl3pPr marL="1143000" indent="-228600" defTabSz="674688">
              <a:defRPr sz="1600">
                <a:solidFill>
                  <a:schemeClr val="tx1"/>
                </a:solidFill>
                <a:latin typeface="VW Headline OT-Book" pitchFamily="34" charset="0"/>
              </a:defRPr>
            </a:lvl3pPr>
            <a:lvl4pPr marL="1600200" indent="-228600" defTabSz="674688">
              <a:defRPr sz="1600">
                <a:solidFill>
                  <a:schemeClr val="tx1"/>
                </a:solidFill>
                <a:latin typeface="VW Headline OT-Book" pitchFamily="34" charset="0"/>
              </a:defRPr>
            </a:lvl4pPr>
            <a:lvl5pPr marL="2057400" indent="-228600" defTabSz="674688">
              <a:defRPr sz="1600">
                <a:solidFill>
                  <a:schemeClr val="tx1"/>
                </a:solidFill>
                <a:latin typeface="VW Headline OT-Book" pitchFamily="34" charset="0"/>
              </a:defRPr>
            </a:lvl5pPr>
            <a:lvl6pPr marL="2514600" indent="-228600" algn="ctr" defTabSz="674688" eaLnBrk="0" fontAlgn="base" hangingPunct="0">
              <a:spcBef>
                <a:spcPct val="50000"/>
              </a:spcBef>
              <a:spcAft>
                <a:spcPct val="0"/>
              </a:spcAft>
              <a:defRPr sz="1600">
                <a:solidFill>
                  <a:schemeClr val="tx1"/>
                </a:solidFill>
                <a:latin typeface="VW Headline OT-Book" pitchFamily="34" charset="0"/>
              </a:defRPr>
            </a:lvl6pPr>
            <a:lvl7pPr marL="2971800" indent="-228600" algn="ctr" defTabSz="674688" eaLnBrk="0" fontAlgn="base" hangingPunct="0">
              <a:spcBef>
                <a:spcPct val="50000"/>
              </a:spcBef>
              <a:spcAft>
                <a:spcPct val="0"/>
              </a:spcAft>
              <a:defRPr sz="1600">
                <a:solidFill>
                  <a:schemeClr val="tx1"/>
                </a:solidFill>
                <a:latin typeface="VW Headline OT-Book" pitchFamily="34" charset="0"/>
              </a:defRPr>
            </a:lvl7pPr>
            <a:lvl8pPr marL="3429000" indent="-228600" algn="ctr" defTabSz="674688" eaLnBrk="0" fontAlgn="base" hangingPunct="0">
              <a:spcBef>
                <a:spcPct val="50000"/>
              </a:spcBef>
              <a:spcAft>
                <a:spcPct val="0"/>
              </a:spcAft>
              <a:defRPr sz="1600">
                <a:solidFill>
                  <a:schemeClr val="tx1"/>
                </a:solidFill>
                <a:latin typeface="VW Headline OT-Book" pitchFamily="34" charset="0"/>
              </a:defRPr>
            </a:lvl8pPr>
            <a:lvl9pPr marL="3886200" indent="-228600" algn="ctr" defTabSz="674688" eaLnBrk="0" fontAlgn="base" hangingPunct="0">
              <a:spcBef>
                <a:spcPct val="50000"/>
              </a:spcBef>
              <a:spcAft>
                <a:spcPct val="0"/>
              </a:spcAft>
              <a:defRPr sz="1600">
                <a:solidFill>
                  <a:schemeClr val="tx1"/>
                </a:solidFill>
                <a:latin typeface="VW Headline OT-Book" pitchFamily="34" charset="0"/>
              </a:defRPr>
            </a:lvl9pPr>
          </a:lstStyle>
          <a:p>
            <a:pPr algn="ctr"/>
            <a:r>
              <a:rPr lang="en-US" sz="1800" b="1" dirty="0">
                <a:solidFill>
                  <a:srgbClr val="FFFFFF"/>
                </a:solidFill>
              </a:rPr>
              <a:t>Essence</a:t>
            </a:r>
          </a:p>
        </p:txBody>
      </p:sp>
      <p:sp>
        <p:nvSpPr>
          <p:cNvPr id="37" name="AutoShape 7"/>
          <p:cNvSpPr>
            <a:spLocks noChangeAspect="1" noChangeArrowheads="1"/>
          </p:cNvSpPr>
          <p:nvPr/>
        </p:nvSpPr>
        <p:spPr bwMode="auto">
          <a:xfrm>
            <a:off x="6372132" y="2066751"/>
            <a:ext cx="1973926" cy="776288"/>
          </a:xfrm>
          <a:prstGeom prst="parallelogram">
            <a:avLst>
              <a:gd name="adj" fmla="val 54984"/>
            </a:avLst>
          </a:prstGeom>
          <a:solidFill>
            <a:srgbClr val="FFFFFF"/>
          </a:solidFill>
          <a:ln w="6350">
            <a:solidFill>
              <a:srgbClr val="C0C0C0"/>
            </a:solidFill>
            <a:miter lim="800000"/>
            <a:headEnd/>
            <a:tailEnd/>
          </a:ln>
          <a:effectLst>
            <a:prstShdw prst="shdw17" dist="17961" dir="2700000">
              <a:srgbClr val="737373"/>
            </a:prstShdw>
          </a:effectLst>
        </p:spPr>
        <p:txBody>
          <a:bodyPr wrap="none" anchor="ctr"/>
          <a:lstStyle/>
          <a:p>
            <a:endParaRPr lang="fr-FR"/>
          </a:p>
        </p:txBody>
      </p:sp>
      <p:sp>
        <p:nvSpPr>
          <p:cNvPr id="38" name="Text Box 8"/>
          <p:cNvSpPr txBox="1">
            <a:spLocks noChangeAspect="1" noChangeArrowheads="1"/>
          </p:cNvSpPr>
          <p:nvPr/>
        </p:nvSpPr>
        <p:spPr bwMode="auto">
          <a:xfrm>
            <a:off x="6600739" y="1996902"/>
            <a:ext cx="1624197" cy="7571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674688">
              <a:defRPr sz="1600">
                <a:solidFill>
                  <a:schemeClr val="tx1"/>
                </a:solidFill>
                <a:latin typeface="VW Headline OT-Book" pitchFamily="34" charset="0"/>
              </a:defRPr>
            </a:lvl1pPr>
            <a:lvl2pPr marL="742950" indent="-285750" defTabSz="674688">
              <a:defRPr sz="1600">
                <a:solidFill>
                  <a:schemeClr val="tx1"/>
                </a:solidFill>
                <a:latin typeface="VW Headline OT-Book" pitchFamily="34" charset="0"/>
              </a:defRPr>
            </a:lvl2pPr>
            <a:lvl3pPr marL="1143000" indent="-228600" defTabSz="674688">
              <a:defRPr sz="1600">
                <a:solidFill>
                  <a:schemeClr val="tx1"/>
                </a:solidFill>
                <a:latin typeface="VW Headline OT-Book" pitchFamily="34" charset="0"/>
              </a:defRPr>
            </a:lvl3pPr>
            <a:lvl4pPr marL="1600200" indent="-228600" defTabSz="674688">
              <a:defRPr sz="1600">
                <a:solidFill>
                  <a:schemeClr val="tx1"/>
                </a:solidFill>
                <a:latin typeface="VW Headline OT-Book" pitchFamily="34" charset="0"/>
              </a:defRPr>
            </a:lvl4pPr>
            <a:lvl5pPr marL="2057400" indent="-228600" defTabSz="674688">
              <a:defRPr sz="1600">
                <a:solidFill>
                  <a:schemeClr val="tx1"/>
                </a:solidFill>
                <a:latin typeface="VW Headline OT-Book" pitchFamily="34" charset="0"/>
              </a:defRPr>
            </a:lvl5pPr>
            <a:lvl6pPr marL="2514600" indent="-228600" algn="ctr" defTabSz="674688" eaLnBrk="0" fontAlgn="base" hangingPunct="0">
              <a:spcBef>
                <a:spcPct val="50000"/>
              </a:spcBef>
              <a:spcAft>
                <a:spcPct val="0"/>
              </a:spcAft>
              <a:defRPr sz="1600">
                <a:solidFill>
                  <a:schemeClr val="tx1"/>
                </a:solidFill>
                <a:latin typeface="VW Headline OT-Book" pitchFamily="34" charset="0"/>
              </a:defRPr>
            </a:lvl6pPr>
            <a:lvl7pPr marL="2971800" indent="-228600" algn="ctr" defTabSz="674688" eaLnBrk="0" fontAlgn="base" hangingPunct="0">
              <a:spcBef>
                <a:spcPct val="50000"/>
              </a:spcBef>
              <a:spcAft>
                <a:spcPct val="0"/>
              </a:spcAft>
              <a:defRPr sz="1600">
                <a:solidFill>
                  <a:schemeClr val="tx1"/>
                </a:solidFill>
                <a:latin typeface="VW Headline OT-Book" pitchFamily="34" charset="0"/>
              </a:defRPr>
            </a:lvl7pPr>
            <a:lvl8pPr marL="3429000" indent="-228600" algn="ctr" defTabSz="674688" eaLnBrk="0" fontAlgn="base" hangingPunct="0">
              <a:spcBef>
                <a:spcPct val="50000"/>
              </a:spcBef>
              <a:spcAft>
                <a:spcPct val="0"/>
              </a:spcAft>
              <a:defRPr sz="1600">
                <a:solidFill>
                  <a:schemeClr val="tx1"/>
                </a:solidFill>
                <a:latin typeface="VW Headline OT-Book" pitchFamily="34" charset="0"/>
              </a:defRPr>
            </a:lvl8pPr>
            <a:lvl9pPr marL="3886200" indent="-228600" algn="ctr" defTabSz="674688" eaLnBrk="0" fontAlgn="base" hangingPunct="0">
              <a:spcBef>
                <a:spcPct val="50000"/>
              </a:spcBef>
              <a:spcAft>
                <a:spcPct val="0"/>
              </a:spcAft>
              <a:defRPr sz="1600">
                <a:solidFill>
                  <a:schemeClr val="tx1"/>
                </a:solidFill>
                <a:latin typeface="VW Headline OT-Book" pitchFamily="34" charset="0"/>
              </a:defRPr>
            </a:lvl9pPr>
          </a:lstStyle>
          <a:p>
            <a:pPr algn="ctr">
              <a:lnSpc>
                <a:spcPct val="80000"/>
              </a:lnSpc>
            </a:pPr>
            <a:r>
              <a:rPr lang="en-US" sz="1800" dirty="0">
                <a:solidFill>
                  <a:srgbClr val="5F5F5F"/>
                </a:solidFill>
              </a:rPr>
              <a:t>      transmission </a:t>
            </a:r>
            <a:r>
              <a:rPr lang="en-US" sz="1800" dirty="0" err="1">
                <a:solidFill>
                  <a:srgbClr val="5F5F5F"/>
                </a:solidFill>
              </a:rPr>
              <a:t>électrique</a:t>
            </a:r>
            <a:endParaRPr lang="en-US" sz="1800" dirty="0">
              <a:solidFill>
                <a:srgbClr val="5F5F5F"/>
              </a:solidFill>
            </a:endParaRPr>
          </a:p>
        </p:txBody>
      </p:sp>
      <p:sp>
        <p:nvSpPr>
          <p:cNvPr id="40" name="Text Box 9"/>
          <p:cNvSpPr txBox="1">
            <a:spLocks noChangeAspect="1" noChangeArrowheads="1"/>
          </p:cNvSpPr>
          <p:nvPr/>
        </p:nvSpPr>
        <p:spPr bwMode="auto">
          <a:xfrm>
            <a:off x="5985266" y="3154190"/>
            <a:ext cx="1698804" cy="535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674688">
              <a:defRPr sz="1600">
                <a:solidFill>
                  <a:schemeClr val="tx1"/>
                </a:solidFill>
                <a:latin typeface="VW Headline OT-Book" pitchFamily="34" charset="0"/>
              </a:defRPr>
            </a:lvl1pPr>
            <a:lvl2pPr marL="742950" indent="-285750" defTabSz="674688">
              <a:defRPr sz="1600">
                <a:solidFill>
                  <a:schemeClr val="tx1"/>
                </a:solidFill>
                <a:latin typeface="VW Headline OT-Book" pitchFamily="34" charset="0"/>
              </a:defRPr>
            </a:lvl2pPr>
            <a:lvl3pPr marL="1143000" indent="-228600" defTabSz="674688">
              <a:defRPr sz="1600">
                <a:solidFill>
                  <a:schemeClr val="tx1"/>
                </a:solidFill>
                <a:latin typeface="VW Headline OT-Book" pitchFamily="34" charset="0"/>
              </a:defRPr>
            </a:lvl3pPr>
            <a:lvl4pPr marL="1600200" indent="-228600" defTabSz="674688">
              <a:defRPr sz="1600">
                <a:solidFill>
                  <a:schemeClr val="tx1"/>
                </a:solidFill>
                <a:latin typeface="VW Headline OT-Book" pitchFamily="34" charset="0"/>
              </a:defRPr>
            </a:lvl4pPr>
            <a:lvl5pPr marL="2057400" indent="-228600" defTabSz="674688">
              <a:defRPr sz="1600">
                <a:solidFill>
                  <a:schemeClr val="tx1"/>
                </a:solidFill>
                <a:latin typeface="VW Headline OT-Book" pitchFamily="34" charset="0"/>
              </a:defRPr>
            </a:lvl5pPr>
            <a:lvl6pPr marL="2514600" indent="-228600" algn="ctr" defTabSz="674688" eaLnBrk="0" fontAlgn="base" hangingPunct="0">
              <a:spcBef>
                <a:spcPct val="50000"/>
              </a:spcBef>
              <a:spcAft>
                <a:spcPct val="0"/>
              </a:spcAft>
              <a:defRPr sz="1600">
                <a:solidFill>
                  <a:schemeClr val="tx1"/>
                </a:solidFill>
                <a:latin typeface="VW Headline OT-Book" pitchFamily="34" charset="0"/>
              </a:defRPr>
            </a:lvl6pPr>
            <a:lvl7pPr marL="2971800" indent="-228600" algn="ctr" defTabSz="674688" eaLnBrk="0" fontAlgn="base" hangingPunct="0">
              <a:spcBef>
                <a:spcPct val="50000"/>
              </a:spcBef>
              <a:spcAft>
                <a:spcPct val="0"/>
              </a:spcAft>
              <a:defRPr sz="1600">
                <a:solidFill>
                  <a:schemeClr val="tx1"/>
                </a:solidFill>
                <a:latin typeface="VW Headline OT-Book" pitchFamily="34" charset="0"/>
              </a:defRPr>
            </a:lvl7pPr>
            <a:lvl8pPr marL="3429000" indent="-228600" algn="ctr" defTabSz="674688" eaLnBrk="0" fontAlgn="base" hangingPunct="0">
              <a:spcBef>
                <a:spcPct val="50000"/>
              </a:spcBef>
              <a:spcAft>
                <a:spcPct val="0"/>
              </a:spcAft>
              <a:defRPr sz="1600">
                <a:solidFill>
                  <a:schemeClr val="tx1"/>
                </a:solidFill>
                <a:latin typeface="VW Headline OT-Book" pitchFamily="34" charset="0"/>
              </a:defRPr>
            </a:lvl8pPr>
            <a:lvl9pPr marL="3886200" indent="-228600" algn="ctr" defTabSz="674688" eaLnBrk="0" fontAlgn="base" hangingPunct="0">
              <a:spcBef>
                <a:spcPct val="50000"/>
              </a:spcBef>
              <a:spcAft>
                <a:spcPct val="0"/>
              </a:spcAft>
              <a:defRPr sz="1600">
                <a:solidFill>
                  <a:schemeClr val="tx1"/>
                </a:solidFill>
                <a:latin typeface="VW Headline OT-Book" pitchFamily="34" charset="0"/>
              </a:defRPr>
            </a:lvl9pPr>
          </a:lstStyle>
          <a:p>
            <a:pPr algn="ctr">
              <a:lnSpc>
                <a:spcPct val="80000"/>
              </a:lnSpc>
            </a:pPr>
            <a:r>
              <a:rPr lang="en-US" sz="1800" dirty="0" smtClean="0">
                <a:solidFill>
                  <a:srgbClr val="5F5F5F"/>
                </a:solidFill>
              </a:rPr>
              <a:t>Piles </a:t>
            </a:r>
            <a:r>
              <a:rPr lang="en-US" sz="1800" dirty="0">
                <a:solidFill>
                  <a:srgbClr val="5F5F5F"/>
                </a:solidFill>
              </a:rPr>
              <a:t>à combustible</a:t>
            </a:r>
          </a:p>
        </p:txBody>
      </p:sp>
      <p:sp>
        <p:nvSpPr>
          <p:cNvPr id="42" name="AutoShape 10"/>
          <p:cNvSpPr>
            <a:spLocks noChangeAspect="1" noChangeArrowheads="1"/>
          </p:cNvSpPr>
          <p:nvPr/>
        </p:nvSpPr>
        <p:spPr bwMode="auto">
          <a:xfrm>
            <a:off x="2866573" y="4803601"/>
            <a:ext cx="2339410" cy="903288"/>
          </a:xfrm>
          <a:prstGeom prst="parallelogram">
            <a:avLst>
              <a:gd name="adj" fmla="val 53175"/>
            </a:avLst>
          </a:prstGeom>
          <a:solidFill>
            <a:srgbClr val="99CCFF"/>
          </a:solidFill>
          <a:ln>
            <a:noFill/>
          </a:ln>
          <a:effectLst>
            <a:prstShdw prst="shdw17" dist="17961" dir="2700000">
              <a:srgbClr val="5C7A99"/>
            </a:prst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fr-FR"/>
          </a:p>
        </p:txBody>
      </p:sp>
      <p:sp>
        <p:nvSpPr>
          <p:cNvPr id="43" name="AutoShape 11"/>
          <p:cNvSpPr>
            <a:spLocks noChangeAspect="1" noChangeArrowheads="1"/>
          </p:cNvSpPr>
          <p:nvPr/>
        </p:nvSpPr>
        <p:spPr bwMode="auto">
          <a:xfrm>
            <a:off x="3379542" y="3790777"/>
            <a:ext cx="2366192" cy="927100"/>
          </a:xfrm>
          <a:prstGeom prst="parallelogram">
            <a:avLst>
              <a:gd name="adj" fmla="val 54796"/>
            </a:avLst>
          </a:prstGeom>
          <a:solidFill>
            <a:srgbClr val="CCFFCC"/>
          </a:solidFill>
          <a:ln>
            <a:noFill/>
          </a:ln>
          <a:effectLst>
            <a:prstShdw prst="shdw17" dist="17961" dir="2700000">
              <a:srgbClr val="7A997A"/>
            </a:prst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fr-FR"/>
          </a:p>
        </p:txBody>
      </p:sp>
      <p:sp>
        <p:nvSpPr>
          <p:cNvPr id="44" name="AutoShape 12"/>
          <p:cNvSpPr>
            <a:spLocks noChangeAspect="1" noChangeArrowheads="1"/>
          </p:cNvSpPr>
          <p:nvPr/>
        </p:nvSpPr>
        <p:spPr bwMode="auto">
          <a:xfrm>
            <a:off x="3917134" y="2936701"/>
            <a:ext cx="2292148" cy="776288"/>
          </a:xfrm>
          <a:prstGeom prst="parallelogram">
            <a:avLst>
              <a:gd name="adj" fmla="val 55831"/>
            </a:avLst>
          </a:prstGeom>
          <a:gradFill rotWithShape="1">
            <a:gsLst>
              <a:gs pos="0">
                <a:srgbClr val="F6F6F6"/>
              </a:gs>
              <a:gs pos="100000">
                <a:srgbClr val="C0C0C0"/>
              </a:gs>
            </a:gsLst>
            <a:lin ang="5400000" scaled="1"/>
          </a:gradFill>
          <a:ln>
            <a:noFill/>
          </a:ln>
          <a:effectLst>
            <a:prstShdw prst="shdw17" dist="17961" dir="2700000">
              <a:srgbClr val="737373"/>
            </a:prstShdw>
          </a:effectLst>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p>
            <a:endParaRPr lang="fr-FR"/>
          </a:p>
        </p:txBody>
      </p:sp>
      <p:sp>
        <p:nvSpPr>
          <p:cNvPr id="45" name="AutoShape 13"/>
          <p:cNvSpPr>
            <a:spLocks noChangeAspect="1" noChangeArrowheads="1"/>
          </p:cNvSpPr>
          <p:nvPr/>
        </p:nvSpPr>
        <p:spPr bwMode="auto">
          <a:xfrm>
            <a:off x="1187843" y="4803602"/>
            <a:ext cx="2036940" cy="917575"/>
          </a:xfrm>
          <a:prstGeom prst="parallelogram">
            <a:avLst>
              <a:gd name="adj" fmla="val 57645"/>
            </a:avLst>
          </a:prstGeom>
          <a:solidFill>
            <a:srgbClr val="969696"/>
          </a:solidFill>
          <a:ln>
            <a:noFill/>
          </a:ln>
          <a:effectLst>
            <a:prstShdw prst="shdw17" dist="17961" dir="2700000">
              <a:srgbClr val="5A5A5A"/>
            </a:prst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fr-FR"/>
          </a:p>
        </p:txBody>
      </p:sp>
      <p:sp>
        <p:nvSpPr>
          <p:cNvPr id="46" name="AutoShape 14"/>
          <p:cNvSpPr>
            <a:spLocks noChangeAspect="1" noChangeArrowheads="1"/>
          </p:cNvSpPr>
          <p:nvPr/>
        </p:nvSpPr>
        <p:spPr bwMode="auto">
          <a:xfrm>
            <a:off x="586507" y="5803727"/>
            <a:ext cx="2079476" cy="938213"/>
          </a:xfrm>
          <a:prstGeom prst="parallelogram">
            <a:avLst>
              <a:gd name="adj" fmla="val 56272"/>
            </a:avLst>
          </a:prstGeom>
          <a:solidFill>
            <a:srgbClr val="969696"/>
          </a:solidFill>
          <a:ln>
            <a:noFill/>
          </a:ln>
          <a:effectLst>
            <a:prstShdw prst="shdw17" dist="17961" dir="2700000">
              <a:srgbClr val="5A5A5A"/>
            </a:prst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fr-FR"/>
          </a:p>
        </p:txBody>
      </p:sp>
      <p:sp>
        <p:nvSpPr>
          <p:cNvPr id="47" name="AutoShape 15"/>
          <p:cNvSpPr>
            <a:spLocks noChangeAspect="1" noChangeArrowheads="1"/>
          </p:cNvSpPr>
          <p:nvPr/>
        </p:nvSpPr>
        <p:spPr bwMode="auto">
          <a:xfrm>
            <a:off x="4306044" y="3759027"/>
            <a:ext cx="3112913" cy="2976563"/>
          </a:xfrm>
          <a:prstGeom prst="parallelogram">
            <a:avLst>
              <a:gd name="adj" fmla="val 54401"/>
            </a:avLst>
          </a:prstGeom>
          <a:solidFill>
            <a:srgbClr val="969696"/>
          </a:solidFill>
          <a:ln>
            <a:noFill/>
          </a:ln>
          <a:effectLst>
            <a:prstShdw prst="shdw17" dist="17961" dir="2700000">
              <a:srgbClr val="5A5A5A"/>
            </a:prst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fr-FR"/>
          </a:p>
        </p:txBody>
      </p:sp>
      <p:sp>
        <p:nvSpPr>
          <p:cNvPr id="48" name="Text Box 16"/>
          <p:cNvSpPr txBox="1">
            <a:spLocks noChangeAspect="1" noChangeArrowheads="1"/>
          </p:cNvSpPr>
          <p:nvPr/>
        </p:nvSpPr>
        <p:spPr bwMode="auto">
          <a:xfrm>
            <a:off x="911156" y="6070426"/>
            <a:ext cx="15006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674688">
              <a:defRPr sz="1600">
                <a:solidFill>
                  <a:schemeClr val="tx1"/>
                </a:solidFill>
                <a:latin typeface="VW Headline OT-Book" pitchFamily="34" charset="0"/>
              </a:defRPr>
            </a:lvl1pPr>
            <a:lvl2pPr marL="742950" indent="-285750" defTabSz="674688">
              <a:defRPr sz="1600">
                <a:solidFill>
                  <a:schemeClr val="tx1"/>
                </a:solidFill>
                <a:latin typeface="VW Headline OT-Book" pitchFamily="34" charset="0"/>
              </a:defRPr>
            </a:lvl2pPr>
            <a:lvl3pPr marL="1143000" indent="-228600" defTabSz="674688">
              <a:defRPr sz="1600">
                <a:solidFill>
                  <a:schemeClr val="tx1"/>
                </a:solidFill>
                <a:latin typeface="VW Headline OT-Book" pitchFamily="34" charset="0"/>
              </a:defRPr>
            </a:lvl3pPr>
            <a:lvl4pPr marL="1600200" indent="-228600" defTabSz="674688">
              <a:defRPr sz="1600">
                <a:solidFill>
                  <a:schemeClr val="tx1"/>
                </a:solidFill>
                <a:latin typeface="VW Headline OT-Book" pitchFamily="34" charset="0"/>
              </a:defRPr>
            </a:lvl4pPr>
            <a:lvl5pPr marL="2057400" indent="-228600" defTabSz="674688">
              <a:defRPr sz="1600">
                <a:solidFill>
                  <a:schemeClr val="tx1"/>
                </a:solidFill>
                <a:latin typeface="VW Headline OT-Book" pitchFamily="34" charset="0"/>
              </a:defRPr>
            </a:lvl5pPr>
            <a:lvl6pPr marL="2514600" indent="-228600" algn="ctr" defTabSz="674688" eaLnBrk="0" fontAlgn="base" hangingPunct="0">
              <a:spcBef>
                <a:spcPct val="50000"/>
              </a:spcBef>
              <a:spcAft>
                <a:spcPct val="0"/>
              </a:spcAft>
              <a:defRPr sz="1600">
                <a:solidFill>
                  <a:schemeClr val="tx1"/>
                </a:solidFill>
                <a:latin typeface="VW Headline OT-Book" pitchFamily="34" charset="0"/>
              </a:defRPr>
            </a:lvl6pPr>
            <a:lvl7pPr marL="2971800" indent="-228600" algn="ctr" defTabSz="674688" eaLnBrk="0" fontAlgn="base" hangingPunct="0">
              <a:spcBef>
                <a:spcPct val="50000"/>
              </a:spcBef>
              <a:spcAft>
                <a:spcPct val="0"/>
              </a:spcAft>
              <a:defRPr sz="1600">
                <a:solidFill>
                  <a:schemeClr val="tx1"/>
                </a:solidFill>
                <a:latin typeface="VW Headline OT-Book" pitchFamily="34" charset="0"/>
              </a:defRPr>
            </a:lvl7pPr>
            <a:lvl8pPr marL="3429000" indent="-228600" algn="ctr" defTabSz="674688" eaLnBrk="0" fontAlgn="base" hangingPunct="0">
              <a:spcBef>
                <a:spcPct val="50000"/>
              </a:spcBef>
              <a:spcAft>
                <a:spcPct val="0"/>
              </a:spcAft>
              <a:defRPr sz="1600">
                <a:solidFill>
                  <a:schemeClr val="tx1"/>
                </a:solidFill>
                <a:latin typeface="VW Headline OT-Book" pitchFamily="34" charset="0"/>
              </a:defRPr>
            </a:lvl8pPr>
            <a:lvl9pPr marL="3886200" indent="-228600" algn="ctr" defTabSz="674688" eaLnBrk="0" fontAlgn="base" hangingPunct="0">
              <a:spcBef>
                <a:spcPct val="50000"/>
              </a:spcBef>
              <a:spcAft>
                <a:spcPct val="0"/>
              </a:spcAft>
              <a:defRPr sz="1600">
                <a:solidFill>
                  <a:schemeClr val="tx1"/>
                </a:solidFill>
                <a:latin typeface="VW Headline OT-Book" pitchFamily="34" charset="0"/>
              </a:defRPr>
            </a:lvl9pPr>
          </a:lstStyle>
          <a:p>
            <a:pPr algn="ctr"/>
            <a:r>
              <a:rPr lang="en-US" sz="1800" b="1" dirty="0" err="1">
                <a:solidFill>
                  <a:srgbClr val="000000"/>
                </a:solidFill>
              </a:rPr>
              <a:t>Pétrole</a:t>
            </a:r>
            <a:endParaRPr lang="en-US" sz="1800" b="1" dirty="0">
              <a:solidFill>
                <a:srgbClr val="000000"/>
              </a:solidFill>
            </a:endParaRPr>
          </a:p>
        </p:txBody>
      </p:sp>
      <p:sp>
        <p:nvSpPr>
          <p:cNvPr id="49" name="Text Box 17"/>
          <p:cNvSpPr txBox="1">
            <a:spLocks noChangeAspect="1" noChangeArrowheads="1"/>
          </p:cNvSpPr>
          <p:nvPr/>
        </p:nvSpPr>
        <p:spPr bwMode="auto">
          <a:xfrm>
            <a:off x="1394124" y="5081414"/>
            <a:ext cx="158417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674688">
              <a:defRPr sz="1600">
                <a:solidFill>
                  <a:schemeClr val="tx1"/>
                </a:solidFill>
                <a:latin typeface="VW Headline OT-Book" pitchFamily="34" charset="0"/>
              </a:defRPr>
            </a:lvl1pPr>
            <a:lvl2pPr marL="742950" indent="-285750" defTabSz="674688">
              <a:defRPr sz="1600">
                <a:solidFill>
                  <a:schemeClr val="tx1"/>
                </a:solidFill>
                <a:latin typeface="VW Headline OT-Book" pitchFamily="34" charset="0"/>
              </a:defRPr>
            </a:lvl2pPr>
            <a:lvl3pPr marL="1143000" indent="-228600" defTabSz="674688">
              <a:defRPr sz="1600">
                <a:solidFill>
                  <a:schemeClr val="tx1"/>
                </a:solidFill>
                <a:latin typeface="VW Headline OT-Book" pitchFamily="34" charset="0"/>
              </a:defRPr>
            </a:lvl3pPr>
            <a:lvl4pPr marL="1600200" indent="-228600" defTabSz="674688">
              <a:defRPr sz="1600">
                <a:solidFill>
                  <a:schemeClr val="tx1"/>
                </a:solidFill>
                <a:latin typeface="VW Headline OT-Book" pitchFamily="34" charset="0"/>
              </a:defRPr>
            </a:lvl4pPr>
            <a:lvl5pPr marL="2057400" indent="-228600" defTabSz="674688">
              <a:defRPr sz="1600">
                <a:solidFill>
                  <a:schemeClr val="tx1"/>
                </a:solidFill>
                <a:latin typeface="VW Headline OT-Book" pitchFamily="34" charset="0"/>
              </a:defRPr>
            </a:lvl5pPr>
            <a:lvl6pPr marL="2514600" indent="-228600" algn="ctr" defTabSz="674688" eaLnBrk="0" fontAlgn="base" hangingPunct="0">
              <a:spcBef>
                <a:spcPct val="50000"/>
              </a:spcBef>
              <a:spcAft>
                <a:spcPct val="0"/>
              </a:spcAft>
              <a:defRPr sz="1600">
                <a:solidFill>
                  <a:schemeClr val="tx1"/>
                </a:solidFill>
                <a:latin typeface="VW Headline OT-Book" pitchFamily="34" charset="0"/>
              </a:defRPr>
            </a:lvl6pPr>
            <a:lvl7pPr marL="2971800" indent="-228600" algn="ctr" defTabSz="674688" eaLnBrk="0" fontAlgn="base" hangingPunct="0">
              <a:spcBef>
                <a:spcPct val="50000"/>
              </a:spcBef>
              <a:spcAft>
                <a:spcPct val="0"/>
              </a:spcAft>
              <a:defRPr sz="1600">
                <a:solidFill>
                  <a:schemeClr val="tx1"/>
                </a:solidFill>
                <a:latin typeface="VW Headline OT-Book" pitchFamily="34" charset="0"/>
              </a:defRPr>
            </a:lvl7pPr>
            <a:lvl8pPr marL="3429000" indent="-228600" algn="ctr" defTabSz="674688" eaLnBrk="0" fontAlgn="base" hangingPunct="0">
              <a:spcBef>
                <a:spcPct val="50000"/>
              </a:spcBef>
              <a:spcAft>
                <a:spcPct val="0"/>
              </a:spcAft>
              <a:defRPr sz="1600">
                <a:solidFill>
                  <a:schemeClr val="tx1"/>
                </a:solidFill>
                <a:latin typeface="VW Headline OT-Book" pitchFamily="34" charset="0"/>
              </a:defRPr>
            </a:lvl8pPr>
            <a:lvl9pPr marL="3886200" indent="-228600" algn="ctr" defTabSz="674688" eaLnBrk="0" fontAlgn="base" hangingPunct="0">
              <a:spcBef>
                <a:spcPct val="50000"/>
              </a:spcBef>
              <a:spcAft>
                <a:spcPct val="0"/>
              </a:spcAft>
              <a:defRPr sz="1600">
                <a:solidFill>
                  <a:schemeClr val="tx1"/>
                </a:solidFill>
                <a:latin typeface="VW Headline OT-Book" pitchFamily="34" charset="0"/>
              </a:defRPr>
            </a:lvl9pPr>
          </a:lstStyle>
          <a:p>
            <a:pPr algn="ctr"/>
            <a:r>
              <a:rPr lang="en-US" sz="1800" b="1" dirty="0">
                <a:solidFill>
                  <a:srgbClr val="000000"/>
                </a:solidFill>
              </a:rPr>
              <a:t> </a:t>
            </a:r>
            <a:r>
              <a:rPr lang="en-US" sz="1800" b="1" dirty="0" err="1">
                <a:solidFill>
                  <a:srgbClr val="000000"/>
                </a:solidFill>
              </a:rPr>
              <a:t>Gaz</a:t>
            </a:r>
            <a:r>
              <a:rPr lang="en-US" sz="1800" b="1" dirty="0">
                <a:solidFill>
                  <a:srgbClr val="000000"/>
                </a:solidFill>
              </a:rPr>
              <a:t> naturel</a:t>
            </a:r>
          </a:p>
        </p:txBody>
      </p:sp>
      <p:sp>
        <p:nvSpPr>
          <p:cNvPr id="50" name="Text Box 18"/>
          <p:cNvSpPr txBox="1">
            <a:spLocks noChangeAspect="1" noChangeArrowheads="1"/>
          </p:cNvSpPr>
          <p:nvPr/>
        </p:nvSpPr>
        <p:spPr bwMode="auto">
          <a:xfrm>
            <a:off x="3598953" y="4113039"/>
            <a:ext cx="210074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674688">
              <a:defRPr sz="1600">
                <a:solidFill>
                  <a:schemeClr val="tx1"/>
                </a:solidFill>
                <a:latin typeface="VW Headline OT-Book" pitchFamily="34" charset="0"/>
              </a:defRPr>
            </a:lvl1pPr>
            <a:lvl2pPr marL="742950" indent="-285750" defTabSz="674688">
              <a:defRPr sz="1600">
                <a:solidFill>
                  <a:schemeClr val="tx1"/>
                </a:solidFill>
                <a:latin typeface="VW Headline OT-Book" pitchFamily="34" charset="0"/>
              </a:defRPr>
            </a:lvl2pPr>
            <a:lvl3pPr marL="1143000" indent="-228600" defTabSz="674688">
              <a:defRPr sz="1600">
                <a:solidFill>
                  <a:schemeClr val="tx1"/>
                </a:solidFill>
                <a:latin typeface="VW Headline OT-Book" pitchFamily="34" charset="0"/>
              </a:defRPr>
            </a:lvl3pPr>
            <a:lvl4pPr marL="1600200" indent="-228600" defTabSz="674688">
              <a:defRPr sz="1600">
                <a:solidFill>
                  <a:schemeClr val="tx1"/>
                </a:solidFill>
                <a:latin typeface="VW Headline OT-Book" pitchFamily="34" charset="0"/>
              </a:defRPr>
            </a:lvl4pPr>
            <a:lvl5pPr marL="2057400" indent="-228600" defTabSz="674688">
              <a:defRPr sz="1600">
                <a:solidFill>
                  <a:schemeClr val="tx1"/>
                </a:solidFill>
                <a:latin typeface="VW Headline OT-Book" pitchFamily="34" charset="0"/>
              </a:defRPr>
            </a:lvl5pPr>
            <a:lvl6pPr marL="2514600" indent="-228600" algn="ctr" defTabSz="674688" eaLnBrk="0" fontAlgn="base" hangingPunct="0">
              <a:spcBef>
                <a:spcPct val="50000"/>
              </a:spcBef>
              <a:spcAft>
                <a:spcPct val="0"/>
              </a:spcAft>
              <a:defRPr sz="1600">
                <a:solidFill>
                  <a:schemeClr val="tx1"/>
                </a:solidFill>
                <a:latin typeface="VW Headline OT-Book" pitchFamily="34" charset="0"/>
              </a:defRPr>
            </a:lvl6pPr>
            <a:lvl7pPr marL="2971800" indent="-228600" algn="ctr" defTabSz="674688" eaLnBrk="0" fontAlgn="base" hangingPunct="0">
              <a:spcBef>
                <a:spcPct val="50000"/>
              </a:spcBef>
              <a:spcAft>
                <a:spcPct val="0"/>
              </a:spcAft>
              <a:defRPr sz="1600">
                <a:solidFill>
                  <a:schemeClr val="tx1"/>
                </a:solidFill>
                <a:latin typeface="VW Headline OT-Book" pitchFamily="34" charset="0"/>
              </a:defRPr>
            </a:lvl7pPr>
            <a:lvl8pPr marL="3429000" indent="-228600" algn="ctr" defTabSz="674688" eaLnBrk="0" fontAlgn="base" hangingPunct="0">
              <a:spcBef>
                <a:spcPct val="50000"/>
              </a:spcBef>
              <a:spcAft>
                <a:spcPct val="0"/>
              </a:spcAft>
              <a:defRPr sz="1600">
                <a:solidFill>
                  <a:schemeClr val="tx1"/>
                </a:solidFill>
                <a:latin typeface="VW Headline OT-Book" pitchFamily="34" charset="0"/>
              </a:defRPr>
            </a:lvl8pPr>
            <a:lvl9pPr marL="3886200" indent="-228600" algn="ctr" defTabSz="674688" eaLnBrk="0" fontAlgn="base" hangingPunct="0">
              <a:spcBef>
                <a:spcPct val="50000"/>
              </a:spcBef>
              <a:spcAft>
                <a:spcPct val="0"/>
              </a:spcAft>
              <a:defRPr sz="1600">
                <a:solidFill>
                  <a:schemeClr val="tx1"/>
                </a:solidFill>
                <a:latin typeface="VW Headline OT-Book" pitchFamily="34" charset="0"/>
              </a:defRPr>
            </a:lvl9pPr>
          </a:lstStyle>
          <a:p>
            <a:r>
              <a:rPr lang="en-US" b="1" dirty="0">
                <a:solidFill>
                  <a:srgbClr val="000000"/>
                </a:solidFill>
              </a:rPr>
              <a:t>Cellulose-Ethanol</a:t>
            </a:r>
          </a:p>
        </p:txBody>
      </p:sp>
      <p:sp>
        <p:nvSpPr>
          <p:cNvPr id="51" name="Text Box 19"/>
          <p:cNvSpPr txBox="1">
            <a:spLocks noChangeAspect="1" noChangeArrowheads="1"/>
          </p:cNvSpPr>
          <p:nvPr/>
        </p:nvSpPr>
        <p:spPr bwMode="auto">
          <a:xfrm>
            <a:off x="3130807" y="4967114"/>
            <a:ext cx="181324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674688">
              <a:defRPr sz="1600">
                <a:solidFill>
                  <a:schemeClr val="tx1"/>
                </a:solidFill>
                <a:latin typeface="VW Headline OT-Book" pitchFamily="34" charset="0"/>
              </a:defRPr>
            </a:lvl1pPr>
            <a:lvl2pPr marL="742950" indent="-285750" defTabSz="674688">
              <a:defRPr sz="1600">
                <a:solidFill>
                  <a:schemeClr val="tx1"/>
                </a:solidFill>
                <a:latin typeface="VW Headline OT-Book" pitchFamily="34" charset="0"/>
              </a:defRPr>
            </a:lvl2pPr>
            <a:lvl3pPr marL="1143000" indent="-228600" defTabSz="674688">
              <a:defRPr sz="1600">
                <a:solidFill>
                  <a:schemeClr val="tx1"/>
                </a:solidFill>
                <a:latin typeface="VW Headline OT-Book" pitchFamily="34" charset="0"/>
              </a:defRPr>
            </a:lvl3pPr>
            <a:lvl4pPr marL="1600200" indent="-228600" defTabSz="674688">
              <a:defRPr sz="1600">
                <a:solidFill>
                  <a:schemeClr val="tx1"/>
                </a:solidFill>
                <a:latin typeface="VW Headline OT-Book" pitchFamily="34" charset="0"/>
              </a:defRPr>
            </a:lvl4pPr>
            <a:lvl5pPr marL="2057400" indent="-228600" defTabSz="674688">
              <a:defRPr sz="1600">
                <a:solidFill>
                  <a:schemeClr val="tx1"/>
                </a:solidFill>
                <a:latin typeface="VW Headline OT-Book" pitchFamily="34" charset="0"/>
              </a:defRPr>
            </a:lvl5pPr>
            <a:lvl6pPr marL="2514600" indent="-228600" algn="ctr" defTabSz="674688" eaLnBrk="0" fontAlgn="base" hangingPunct="0">
              <a:spcBef>
                <a:spcPct val="50000"/>
              </a:spcBef>
              <a:spcAft>
                <a:spcPct val="0"/>
              </a:spcAft>
              <a:defRPr sz="1600">
                <a:solidFill>
                  <a:schemeClr val="tx1"/>
                </a:solidFill>
                <a:latin typeface="VW Headline OT-Book" pitchFamily="34" charset="0"/>
              </a:defRPr>
            </a:lvl6pPr>
            <a:lvl7pPr marL="2971800" indent="-228600" algn="ctr" defTabSz="674688" eaLnBrk="0" fontAlgn="base" hangingPunct="0">
              <a:spcBef>
                <a:spcPct val="50000"/>
              </a:spcBef>
              <a:spcAft>
                <a:spcPct val="0"/>
              </a:spcAft>
              <a:defRPr sz="1600">
                <a:solidFill>
                  <a:schemeClr val="tx1"/>
                </a:solidFill>
                <a:latin typeface="VW Headline OT-Book" pitchFamily="34" charset="0"/>
              </a:defRPr>
            </a:lvl7pPr>
            <a:lvl8pPr marL="3429000" indent="-228600" algn="ctr" defTabSz="674688" eaLnBrk="0" fontAlgn="base" hangingPunct="0">
              <a:spcBef>
                <a:spcPct val="50000"/>
              </a:spcBef>
              <a:spcAft>
                <a:spcPct val="0"/>
              </a:spcAft>
              <a:defRPr sz="1600">
                <a:solidFill>
                  <a:schemeClr val="tx1"/>
                </a:solidFill>
                <a:latin typeface="VW Headline OT-Book" pitchFamily="34" charset="0"/>
              </a:defRPr>
            </a:lvl8pPr>
            <a:lvl9pPr marL="3886200" indent="-228600" algn="ctr" defTabSz="674688" eaLnBrk="0" fontAlgn="base" hangingPunct="0">
              <a:spcBef>
                <a:spcPct val="50000"/>
              </a:spcBef>
              <a:spcAft>
                <a:spcPct val="0"/>
              </a:spcAft>
              <a:defRPr sz="1600">
                <a:solidFill>
                  <a:schemeClr val="tx1"/>
                </a:solidFill>
                <a:latin typeface="VW Headline OT-Book" pitchFamily="34" charset="0"/>
              </a:defRPr>
            </a:lvl9pPr>
          </a:lstStyle>
          <a:p>
            <a:pPr algn="ctr"/>
            <a:r>
              <a:rPr lang="en-US" sz="1800" b="1" dirty="0" smtClean="0">
                <a:solidFill>
                  <a:srgbClr val="000000"/>
                </a:solidFill>
              </a:rPr>
              <a:t> </a:t>
            </a:r>
            <a:r>
              <a:rPr lang="en-US" sz="1800" b="1" dirty="0" err="1" smtClean="0">
                <a:solidFill>
                  <a:srgbClr val="000000"/>
                </a:solidFill>
              </a:rPr>
              <a:t>SynFuel</a:t>
            </a:r>
            <a:endParaRPr lang="en-US" sz="1800" b="1" dirty="0" smtClean="0">
              <a:solidFill>
                <a:srgbClr val="000000"/>
              </a:solidFill>
            </a:endParaRPr>
          </a:p>
          <a:p>
            <a:pPr algn="ctr"/>
            <a:r>
              <a:rPr lang="en-US" sz="1800" b="1" dirty="0" smtClean="0">
                <a:solidFill>
                  <a:srgbClr val="000000"/>
                </a:solidFill>
              </a:rPr>
              <a:t>GN </a:t>
            </a:r>
            <a:r>
              <a:rPr lang="en-US" sz="1800" b="1" dirty="0" err="1">
                <a:solidFill>
                  <a:srgbClr val="000000"/>
                </a:solidFill>
              </a:rPr>
              <a:t>vert</a:t>
            </a:r>
            <a:r>
              <a:rPr lang="en-US" sz="1800" b="1" dirty="0">
                <a:solidFill>
                  <a:srgbClr val="000000"/>
                </a:solidFill>
              </a:rPr>
              <a:t> </a:t>
            </a:r>
          </a:p>
        </p:txBody>
      </p:sp>
      <p:sp>
        <p:nvSpPr>
          <p:cNvPr id="52" name="Text Box 20"/>
          <p:cNvSpPr txBox="1">
            <a:spLocks noChangeAspect="1" noChangeArrowheads="1"/>
          </p:cNvSpPr>
          <p:nvPr/>
        </p:nvSpPr>
        <p:spPr bwMode="auto">
          <a:xfrm>
            <a:off x="4721697" y="5657676"/>
            <a:ext cx="163522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674688">
              <a:defRPr sz="1600">
                <a:solidFill>
                  <a:schemeClr val="tx1"/>
                </a:solidFill>
                <a:latin typeface="VW Headline OT-Book" pitchFamily="34" charset="0"/>
              </a:defRPr>
            </a:lvl1pPr>
            <a:lvl2pPr marL="742950" indent="-285750" defTabSz="674688">
              <a:defRPr sz="1600">
                <a:solidFill>
                  <a:schemeClr val="tx1"/>
                </a:solidFill>
                <a:latin typeface="VW Headline OT-Book" pitchFamily="34" charset="0"/>
              </a:defRPr>
            </a:lvl2pPr>
            <a:lvl3pPr marL="1143000" indent="-228600" defTabSz="674688">
              <a:defRPr sz="1600">
                <a:solidFill>
                  <a:schemeClr val="tx1"/>
                </a:solidFill>
                <a:latin typeface="VW Headline OT-Book" pitchFamily="34" charset="0"/>
              </a:defRPr>
            </a:lvl3pPr>
            <a:lvl4pPr marL="1600200" indent="-228600" defTabSz="674688">
              <a:defRPr sz="1600">
                <a:solidFill>
                  <a:schemeClr val="tx1"/>
                </a:solidFill>
                <a:latin typeface="VW Headline OT-Book" pitchFamily="34" charset="0"/>
              </a:defRPr>
            </a:lvl4pPr>
            <a:lvl5pPr marL="2057400" indent="-228600" defTabSz="674688">
              <a:defRPr sz="1600">
                <a:solidFill>
                  <a:schemeClr val="tx1"/>
                </a:solidFill>
                <a:latin typeface="VW Headline OT-Book" pitchFamily="34" charset="0"/>
              </a:defRPr>
            </a:lvl5pPr>
            <a:lvl6pPr marL="2514600" indent="-228600" algn="ctr" defTabSz="674688" eaLnBrk="0" fontAlgn="base" hangingPunct="0">
              <a:spcBef>
                <a:spcPct val="50000"/>
              </a:spcBef>
              <a:spcAft>
                <a:spcPct val="0"/>
              </a:spcAft>
              <a:defRPr sz="1600">
                <a:solidFill>
                  <a:schemeClr val="tx1"/>
                </a:solidFill>
                <a:latin typeface="VW Headline OT-Book" pitchFamily="34" charset="0"/>
              </a:defRPr>
            </a:lvl6pPr>
            <a:lvl7pPr marL="2971800" indent="-228600" algn="ctr" defTabSz="674688" eaLnBrk="0" fontAlgn="base" hangingPunct="0">
              <a:spcBef>
                <a:spcPct val="50000"/>
              </a:spcBef>
              <a:spcAft>
                <a:spcPct val="0"/>
              </a:spcAft>
              <a:defRPr sz="1600">
                <a:solidFill>
                  <a:schemeClr val="tx1"/>
                </a:solidFill>
                <a:latin typeface="VW Headline OT-Book" pitchFamily="34" charset="0"/>
              </a:defRPr>
            </a:lvl7pPr>
            <a:lvl8pPr marL="3429000" indent="-228600" algn="ctr" defTabSz="674688" eaLnBrk="0" fontAlgn="base" hangingPunct="0">
              <a:spcBef>
                <a:spcPct val="50000"/>
              </a:spcBef>
              <a:spcAft>
                <a:spcPct val="0"/>
              </a:spcAft>
              <a:defRPr sz="1600">
                <a:solidFill>
                  <a:schemeClr val="tx1"/>
                </a:solidFill>
                <a:latin typeface="VW Headline OT-Book" pitchFamily="34" charset="0"/>
              </a:defRPr>
            </a:lvl8pPr>
            <a:lvl9pPr marL="3886200" indent="-228600" algn="ctr" defTabSz="674688" eaLnBrk="0" fontAlgn="base" hangingPunct="0">
              <a:spcBef>
                <a:spcPct val="50000"/>
              </a:spcBef>
              <a:spcAft>
                <a:spcPct val="0"/>
              </a:spcAft>
              <a:defRPr sz="1600">
                <a:solidFill>
                  <a:schemeClr val="tx1"/>
                </a:solidFill>
                <a:latin typeface="VW Headline OT-Book" pitchFamily="34" charset="0"/>
              </a:defRPr>
            </a:lvl9pPr>
          </a:lstStyle>
          <a:p>
            <a:pPr algn="ctr"/>
            <a:r>
              <a:rPr lang="en-US" sz="1800" b="1" dirty="0">
                <a:solidFill>
                  <a:srgbClr val="000000"/>
                </a:solidFill>
              </a:rPr>
              <a:t>TDI/TSI/DSG</a:t>
            </a:r>
          </a:p>
        </p:txBody>
      </p:sp>
      <p:sp>
        <p:nvSpPr>
          <p:cNvPr id="53" name="Text Box 21"/>
          <p:cNvSpPr txBox="1">
            <a:spLocks noChangeAspect="1" noChangeArrowheads="1"/>
          </p:cNvSpPr>
          <p:nvPr/>
        </p:nvSpPr>
        <p:spPr bwMode="auto">
          <a:xfrm>
            <a:off x="5369622" y="4587701"/>
            <a:ext cx="145850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674688">
              <a:defRPr sz="1600">
                <a:solidFill>
                  <a:schemeClr val="tx1"/>
                </a:solidFill>
                <a:latin typeface="VW Headline OT-Book" pitchFamily="34" charset="0"/>
              </a:defRPr>
            </a:lvl1pPr>
            <a:lvl2pPr marL="742950" indent="-285750" defTabSz="674688">
              <a:defRPr sz="1600">
                <a:solidFill>
                  <a:schemeClr val="tx1"/>
                </a:solidFill>
                <a:latin typeface="VW Headline OT-Book" pitchFamily="34" charset="0"/>
              </a:defRPr>
            </a:lvl2pPr>
            <a:lvl3pPr marL="1143000" indent="-228600" defTabSz="674688">
              <a:defRPr sz="1600">
                <a:solidFill>
                  <a:schemeClr val="tx1"/>
                </a:solidFill>
                <a:latin typeface="VW Headline OT-Book" pitchFamily="34" charset="0"/>
              </a:defRPr>
            </a:lvl3pPr>
            <a:lvl4pPr marL="1600200" indent="-228600" defTabSz="674688">
              <a:defRPr sz="1600">
                <a:solidFill>
                  <a:schemeClr val="tx1"/>
                </a:solidFill>
                <a:latin typeface="VW Headline OT-Book" pitchFamily="34" charset="0"/>
              </a:defRPr>
            </a:lvl4pPr>
            <a:lvl5pPr marL="2057400" indent="-228600" defTabSz="674688">
              <a:defRPr sz="1600">
                <a:solidFill>
                  <a:schemeClr val="tx1"/>
                </a:solidFill>
                <a:latin typeface="VW Headline OT-Book" pitchFamily="34" charset="0"/>
              </a:defRPr>
            </a:lvl5pPr>
            <a:lvl6pPr marL="2514600" indent="-228600" algn="ctr" defTabSz="674688" eaLnBrk="0" fontAlgn="base" hangingPunct="0">
              <a:spcBef>
                <a:spcPct val="50000"/>
              </a:spcBef>
              <a:spcAft>
                <a:spcPct val="0"/>
              </a:spcAft>
              <a:defRPr sz="1600">
                <a:solidFill>
                  <a:schemeClr val="tx1"/>
                </a:solidFill>
                <a:latin typeface="VW Headline OT-Book" pitchFamily="34" charset="0"/>
              </a:defRPr>
            </a:lvl6pPr>
            <a:lvl7pPr marL="2971800" indent="-228600" algn="ctr" defTabSz="674688" eaLnBrk="0" fontAlgn="base" hangingPunct="0">
              <a:spcBef>
                <a:spcPct val="50000"/>
              </a:spcBef>
              <a:spcAft>
                <a:spcPct val="0"/>
              </a:spcAft>
              <a:defRPr sz="1600">
                <a:solidFill>
                  <a:schemeClr val="tx1"/>
                </a:solidFill>
                <a:latin typeface="VW Headline OT-Book" pitchFamily="34" charset="0"/>
              </a:defRPr>
            </a:lvl7pPr>
            <a:lvl8pPr marL="3429000" indent="-228600" algn="ctr" defTabSz="674688" eaLnBrk="0" fontAlgn="base" hangingPunct="0">
              <a:spcBef>
                <a:spcPct val="50000"/>
              </a:spcBef>
              <a:spcAft>
                <a:spcPct val="0"/>
              </a:spcAft>
              <a:defRPr sz="1600">
                <a:solidFill>
                  <a:schemeClr val="tx1"/>
                </a:solidFill>
                <a:latin typeface="VW Headline OT-Book" pitchFamily="34" charset="0"/>
              </a:defRPr>
            </a:lvl8pPr>
            <a:lvl9pPr marL="3886200" indent="-228600" algn="ctr" defTabSz="674688" eaLnBrk="0" fontAlgn="base" hangingPunct="0">
              <a:spcBef>
                <a:spcPct val="50000"/>
              </a:spcBef>
              <a:spcAft>
                <a:spcPct val="0"/>
              </a:spcAft>
              <a:defRPr sz="1600">
                <a:solidFill>
                  <a:schemeClr val="tx1"/>
                </a:solidFill>
                <a:latin typeface="VW Headline OT-Book" pitchFamily="34" charset="0"/>
              </a:defRPr>
            </a:lvl9pPr>
          </a:lstStyle>
          <a:p>
            <a:pPr algn="ctr"/>
            <a:r>
              <a:rPr lang="en-US" sz="2000" b="1" dirty="0" err="1">
                <a:solidFill>
                  <a:srgbClr val="000000"/>
                </a:solidFill>
              </a:rPr>
              <a:t>Hybride</a:t>
            </a:r>
            <a:endParaRPr lang="en-US" sz="2000" b="1" dirty="0">
              <a:solidFill>
                <a:srgbClr val="000000"/>
              </a:solidFill>
            </a:endParaRPr>
          </a:p>
        </p:txBody>
      </p:sp>
      <p:sp>
        <p:nvSpPr>
          <p:cNvPr id="54" name="Text Box 22"/>
          <p:cNvSpPr txBox="1">
            <a:spLocks noChangeAspect="1" noChangeArrowheads="1"/>
          </p:cNvSpPr>
          <p:nvPr/>
        </p:nvSpPr>
        <p:spPr bwMode="auto">
          <a:xfrm>
            <a:off x="5624690" y="4035251"/>
            <a:ext cx="13910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674688">
              <a:defRPr sz="1600">
                <a:solidFill>
                  <a:schemeClr val="tx1"/>
                </a:solidFill>
                <a:latin typeface="VW Headline OT-Book" pitchFamily="34" charset="0"/>
              </a:defRPr>
            </a:lvl1pPr>
            <a:lvl2pPr marL="742950" indent="-285750" defTabSz="674688">
              <a:defRPr sz="1600">
                <a:solidFill>
                  <a:schemeClr val="tx1"/>
                </a:solidFill>
                <a:latin typeface="VW Headline OT-Book" pitchFamily="34" charset="0"/>
              </a:defRPr>
            </a:lvl2pPr>
            <a:lvl3pPr marL="1143000" indent="-228600" defTabSz="674688">
              <a:defRPr sz="1600">
                <a:solidFill>
                  <a:schemeClr val="tx1"/>
                </a:solidFill>
                <a:latin typeface="VW Headline OT-Book" pitchFamily="34" charset="0"/>
              </a:defRPr>
            </a:lvl3pPr>
            <a:lvl4pPr marL="1600200" indent="-228600" defTabSz="674688">
              <a:defRPr sz="1600">
                <a:solidFill>
                  <a:schemeClr val="tx1"/>
                </a:solidFill>
                <a:latin typeface="VW Headline OT-Book" pitchFamily="34" charset="0"/>
              </a:defRPr>
            </a:lvl4pPr>
            <a:lvl5pPr marL="2057400" indent="-228600" defTabSz="674688">
              <a:defRPr sz="1600">
                <a:solidFill>
                  <a:schemeClr val="tx1"/>
                </a:solidFill>
                <a:latin typeface="VW Headline OT-Book" pitchFamily="34" charset="0"/>
              </a:defRPr>
            </a:lvl5pPr>
            <a:lvl6pPr marL="2514600" indent="-228600" algn="ctr" defTabSz="674688" eaLnBrk="0" fontAlgn="base" hangingPunct="0">
              <a:spcBef>
                <a:spcPct val="50000"/>
              </a:spcBef>
              <a:spcAft>
                <a:spcPct val="0"/>
              </a:spcAft>
              <a:defRPr sz="1600">
                <a:solidFill>
                  <a:schemeClr val="tx1"/>
                </a:solidFill>
                <a:latin typeface="VW Headline OT-Book" pitchFamily="34" charset="0"/>
              </a:defRPr>
            </a:lvl6pPr>
            <a:lvl7pPr marL="2971800" indent="-228600" algn="ctr" defTabSz="674688" eaLnBrk="0" fontAlgn="base" hangingPunct="0">
              <a:spcBef>
                <a:spcPct val="50000"/>
              </a:spcBef>
              <a:spcAft>
                <a:spcPct val="0"/>
              </a:spcAft>
              <a:defRPr sz="1600">
                <a:solidFill>
                  <a:schemeClr val="tx1"/>
                </a:solidFill>
                <a:latin typeface="VW Headline OT-Book" pitchFamily="34" charset="0"/>
              </a:defRPr>
            </a:lvl7pPr>
            <a:lvl8pPr marL="3429000" indent="-228600" algn="ctr" defTabSz="674688" eaLnBrk="0" fontAlgn="base" hangingPunct="0">
              <a:spcBef>
                <a:spcPct val="50000"/>
              </a:spcBef>
              <a:spcAft>
                <a:spcPct val="0"/>
              </a:spcAft>
              <a:defRPr sz="1600">
                <a:solidFill>
                  <a:schemeClr val="tx1"/>
                </a:solidFill>
                <a:latin typeface="VW Headline OT-Book" pitchFamily="34" charset="0"/>
              </a:defRPr>
            </a:lvl8pPr>
            <a:lvl9pPr marL="3886200" indent="-228600" algn="ctr" defTabSz="674688" eaLnBrk="0" fontAlgn="base" hangingPunct="0">
              <a:spcBef>
                <a:spcPct val="50000"/>
              </a:spcBef>
              <a:spcAft>
                <a:spcPct val="0"/>
              </a:spcAft>
              <a:defRPr sz="1600">
                <a:solidFill>
                  <a:schemeClr val="tx1"/>
                </a:solidFill>
                <a:latin typeface="VW Headline OT-Book" pitchFamily="34" charset="0"/>
              </a:defRPr>
            </a:lvl9pPr>
          </a:lstStyle>
          <a:p>
            <a:endParaRPr lang="en-US" sz="1800">
              <a:solidFill>
                <a:srgbClr val="000000"/>
              </a:solidFill>
            </a:endParaRPr>
          </a:p>
        </p:txBody>
      </p:sp>
      <p:sp>
        <p:nvSpPr>
          <p:cNvPr id="55" name="Text Box 23"/>
          <p:cNvSpPr txBox="1">
            <a:spLocks noChangeAspect="1" noChangeArrowheads="1"/>
          </p:cNvSpPr>
          <p:nvPr/>
        </p:nvSpPr>
        <p:spPr bwMode="auto">
          <a:xfrm>
            <a:off x="4082102" y="3855864"/>
            <a:ext cx="145090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674688">
              <a:defRPr sz="1600">
                <a:solidFill>
                  <a:schemeClr val="tx1"/>
                </a:solidFill>
                <a:latin typeface="VW Headline OT-Book" pitchFamily="34" charset="0"/>
              </a:defRPr>
            </a:lvl1pPr>
            <a:lvl2pPr marL="742950" indent="-285750" defTabSz="674688">
              <a:defRPr sz="1600">
                <a:solidFill>
                  <a:schemeClr val="tx1"/>
                </a:solidFill>
                <a:latin typeface="VW Headline OT-Book" pitchFamily="34" charset="0"/>
              </a:defRPr>
            </a:lvl2pPr>
            <a:lvl3pPr marL="1143000" indent="-228600" defTabSz="674688">
              <a:defRPr sz="1600">
                <a:solidFill>
                  <a:schemeClr val="tx1"/>
                </a:solidFill>
                <a:latin typeface="VW Headline OT-Book" pitchFamily="34" charset="0"/>
              </a:defRPr>
            </a:lvl3pPr>
            <a:lvl4pPr marL="1600200" indent="-228600" defTabSz="674688">
              <a:defRPr sz="1600">
                <a:solidFill>
                  <a:schemeClr val="tx1"/>
                </a:solidFill>
                <a:latin typeface="VW Headline OT-Book" pitchFamily="34" charset="0"/>
              </a:defRPr>
            </a:lvl4pPr>
            <a:lvl5pPr marL="2057400" indent="-228600" defTabSz="674688">
              <a:defRPr sz="1600">
                <a:solidFill>
                  <a:schemeClr val="tx1"/>
                </a:solidFill>
                <a:latin typeface="VW Headline OT-Book" pitchFamily="34" charset="0"/>
              </a:defRPr>
            </a:lvl5pPr>
            <a:lvl6pPr marL="2514600" indent="-228600" algn="ctr" defTabSz="674688" eaLnBrk="0" fontAlgn="base" hangingPunct="0">
              <a:spcBef>
                <a:spcPct val="50000"/>
              </a:spcBef>
              <a:spcAft>
                <a:spcPct val="0"/>
              </a:spcAft>
              <a:defRPr sz="1600">
                <a:solidFill>
                  <a:schemeClr val="tx1"/>
                </a:solidFill>
                <a:latin typeface="VW Headline OT-Book" pitchFamily="34" charset="0"/>
              </a:defRPr>
            </a:lvl6pPr>
            <a:lvl7pPr marL="2971800" indent="-228600" algn="ctr" defTabSz="674688" eaLnBrk="0" fontAlgn="base" hangingPunct="0">
              <a:spcBef>
                <a:spcPct val="50000"/>
              </a:spcBef>
              <a:spcAft>
                <a:spcPct val="0"/>
              </a:spcAft>
              <a:defRPr sz="1600">
                <a:solidFill>
                  <a:schemeClr val="tx1"/>
                </a:solidFill>
                <a:latin typeface="VW Headline OT-Book" pitchFamily="34" charset="0"/>
              </a:defRPr>
            </a:lvl7pPr>
            <a:lvl8pPr marL="3429000" indent="-228600" algn="ctr" defTabSz="674688" eaLnBrk="0" fontAlgn="base" hangingPunct="0">
              <a:spcBef>
                <a:spcPct val="50000"/>
              </a:spcBef>
              <a:spcAft>
                <a:spcPct val="0"/>
              </a:spcAft>
              <a:defRPr sz="1600">
                <a:solidFill>
                  <a:schemeClr val="tx1"/>
                </a:solidFill>
                <a:latin typeface="VW Headline OT-Book" pitchFamily="34" charset="0"/>
              </a:defRPr>
            </a:lvl8pPr>
            <a:lvl9pPr marL="3886200" indent="-228600" algn="ctr" defTabSz="674688" eaLnBrk="0" fontAlgn="base" hangingPunct="0">
              <a:spcBef>
                <a:spcPct val="50000"/>
              </a:spcBef>
              <a:spcAft>
                <a:spcPct val="0"/>
              </a:spcAft>
              <a:defRPr sz="1600">
                <a:solidFill>
                  <a:schemeClr val="tx1"/>
                </a:solidFill>
                <a:latin typeface="VW Headline OT-Book" pitchFamily="34" charset="0"/>
              </a:defRPr>
            </a:lvl9pPr>
          </a:lstStyle>
          <a:p>
            <a:r>
              <a:rPr lang="en-US" sz="1800" b="1" dirty="0" err="1">
                <a:solidFill>
                  <a:srgbClr val="000000"/>
                </a:solidFill>
              </a:rPr>
              <a:t>SunFuel</a:t>
            </a:r>
            <a:r>
              <a:rPr lang="en-US" sz="1800" b="1" baseline="30000" dirty="0">
                <a:solidFill>
                  <a:srgbClr val="000000"/>
                </a:solidFill>
                <a:cs typeface="Arial" charset="0"/>
              </a:rPr>
              <a:t>®</a:t>
            </a:r>
            <a:r>
              <a:rPr lang="en-US" sz="1800" b="1" dirty="0">
                <a:solidFill>
                  <a:srgbClr val="000000"/>
                </a:solidFill>
              </a:rPr>
              <a:t> </a:t>
            </a:r>
          </a:p>
        </p:txBody>
      </p:sp>
      <p:sp>
        <p:nvSpPr>
          <p:cNvPr id="56" name="Text Box 24"/>
          <p:cNvSpPr txBox="1">
            <a:spLocks noChangeAspect="1" noChangeArrowheads="1"/>
          </p:cNvSpPr>
          <p:nvPr/>
        </p:nvSpPr>
        <p:spPr bwMode="auto">
          <a:xfrm>
            <a:off x="2672466" y="5935489"/>
            <a:ext cx="187152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674688">
              <a:defRPr sz="1600">
                <a:solidFill>
                  <a:schemeClr val="tx1"/>
                </a:solidFill>
                <a:latin typeface="VW Headline OT-Book" pitchFamily="34" charset="0"/>
              </a:defRPr>
            </a:lvl1pPr>
            <a:lvl2pPr marL="742950" indent="-285750" defTabSz="674688">
              <a:defRPr sz="1600">
                <a:solidFill>
                  <a:schemeClr val="tx1"/>
                </a:solidFill>
                <a:latin typeface="VW Headline OT-Book" pitchFamily="34" charset="0"/>
              </a:defRPr>
            </a:lvl2pPr>
            <a:lvl3pPr marL="1143000" indent="-228600" defTabSz="674688">
              <a:defRPr sz="1600">
                <a:solidFill>
                  <a:schemeClr val="tx1"/>
                </a:solidFill>
                <a:latin typeface="VW Headline OT-Book" pitchFamily="34" charset="0"/>
              </a:defRPr>
            </a:lvl3pPr>
            <a:lvl4pPr marL="1600200" indent="-228600" defTabSz="674688">
              <a:defRPr sz="1600">
                <a:solidFill>
                  <a:schemeClr val="tx1"/>
                </a:solidFill>
                <a:latin typeface="VW Headline OT-Book" pitchFamily="34" charset="0"/>
              </a:defRPr>
            </a:lvl4pPr>
            <a:lvl5pPr marL="2057400" indent="-228600" defTabSz="674688">
              <a:defRPr sz="1600">
                <a:solidFill>
                  <a:schemeClr val="tx1"/>
                </a:solidFill>
                <a:latin typeface="VW Headline OT-Book" pitchFamily="34" charset="0"/>
              </a:defRPr>
            </a:lvl5pPr>
            <a:lvl6pPr marL="2514600" indent="-228600" algn="ctr" defTabSz="674688" eaLnBrk="0" fontAlgn="base" hangingPunct="0">
              <a:spcBef>
                <a:spcPct val="50000"/>
              </a:spcBef>
              <a:spcAft>
                <a:spcPct val="0"/>
              </a:spcAft>
              <a:defRPr sz="1600">
                <a:solidFill>
                  <a:schemeClr val="tx1"/>
                </a:solidFill>
                <a:latin typeface="VW Headline OT-Book" pitchFamily="34" charset="0"/>
              </a:defRPr>
            </a:lvl6pPr>
            <a:lvl7pPr marL="2971800" indent="-228600" algn="ctr" defTabSz="674688" eaLnBrk="0" fontAlgn="base" hangingPunct="0">
              <a:spcBef>
                <a:spcPct val="50000"/>
              </a:spcBef>
              <a:spcAft>
                <a:spcPct val="0"/>
              </a:spcAft>
              <a:defRPr sz="1600">
                <a:solidFill>
                  <a:schemeClr val="tx1"/>
                </a:solidFill>
                <a:latin typeface="VW Headline OT-Book" pitchFamily="34" charset="0"/>
              </a:defRPr>
            </a:lvl7pPr>
            <a:lvl8pPr marL="3429000" indent="-228600" algn="ctr" defTabSz="674688" eaLnBrk="0" fontAlgn="base" hangingPunct="0">
              <a:spcBef>
                <a:spcPct val="50000"/>
              </a:spcBef>
              <a:spcAft>
                <a:spcPct val="0"/>
              </a:spcAft>
              <a:defRPr sz="1600">
                <a:solidFill>
                  <a:schemeClr val="tx1"/>
                </a:solidFill>
                <a:latin typeface="VW Headline OT-Book" pitchFamily="34" charset="0"/>
              </a:defRPr>
            </a:lvl8pPr>
            <a:lvl9pPr marL="3886200" indent="-228600" algn="ctr" defTabSz="674688" eaLnBrk="0" fontAlgn="base" hangingPunct="0">
              <a:spcBef>
                <a:spcPct val="50000"/>
              </a:spcBef>
              <a:spcAft>
                <a:spcPct val="0"/>
              </a:spcAft>
              <a:defRPr sz="1600">
                <a:solidFill>
                  <a:schemeClr val="tx1"/>
                </a:solidFill>
                <a:latin typeface="VW Headline OT-Book" pitchFamily="34" charset="0"/>
              </a:defRPr>
            </a:lvl9pPr>
          </a:lstStyle>
          <a:p>
            <a:pPr algn="ctr"/>
            <a:r>
              <a:rPr lang="en-US" sz="1800" b="1" dirty="0">
                <a:solidFill>
                  <a:srgbClr val="FFFFFF"/>
                </a:solidFill>
              </a:rPr>
              <a:t>Diesel</a:t>
            </a:r>
          </a:p>
        </p:txBody>
      </p:sp>
      <p:sp>
        <p:nvSpPr>
          <p:cNvPr id="57" name="AutoShape 25"/>
          <p:cNvSpPr>
            <a:spLocks noChangeAspect="1" noChangeArrowheads="1"/>
          </p:cNvSpPr>
          <p:nvPr/>
        </p:nvSpPr>
        <p:spPr bwMode="auto">
          <a:xfrm>
            <a:off x="1761536" y="2066752"/>
            <a:ext cx="2939623" cy="2651125"/>
          </a:xfrm>
          <a:prstGeom prst="parallelogram">
            <a:avLst>
              <a:gd name="adj" fmla="val 55387"/>
            </a:avLst>
          </a:prstGeom>
          <a:gradFill rotWithShape="1">
            <a:gsLst>
              <a:gs pos="0">
                <a:srgbClr val="FFFFFF"/>
              </a:gs>
              <a:gs pos="100000">
                <a:srgbClr val="969696"/>
              </a:gs>
            </a:gsLst>
            <a:lin ang="5400000" scaled="1"/>
          </a:gradFill>
          <a:ln w="6350">
            <a:solidFill>
              <a:srgbClr val="C0C0C0"/>
            </a:solidFill>
            <a:miter lim="800000"/>
            <a:headEnd/>
            <a:tailEnd/>
          </a:ln>
          <a:effectLst>
            <a:prstShdw prst="shdw17" dist="17961" dir="2700000">
              <a:srgbClr val="737373"/>
            </a:prstShdw>
          </a:effectLst>
        </p:spPr>
        <p:txBody>
          <a:bodyPr wrap="none" anchor="ctr"/>
          <a:lstStyle/>
          <a:p>
            <a:endParaRPr lang="fr-FR"/>
          </a:p>
        </p:txBody>
      </p:sp>
      <p:sp>
        <p:nvSpPr>
          <p:cNvPr id="58" name="Text Box 26"/>
          <p:cNvSpPr txBox="1">
            <a:spLocks noChangeAspect="1" noChangeArrowheads="1"/>
          </p:cNvSpPr>
          <p:nvPr/>
        </p:nvSpPr>
        <p:spPr bwMode="auto">
          <a:xfrm>
            <a:off x="2500059" y="3024014"/>
            <a:ext cx="167189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674688">
              <a:defRPr sz="1600">
                <a:solidFill>
                  <a:schemeClr val="tx1"/>
                </a:solidFill>
                <a:latin typeface="VW Headline OT-Book" pitchFamily="34" charset="0"/>
              </a:defRPr>
            </a:lvl1pPr>
            <a:lvl2pPr marL="742950" indent="-285750" defTabSz="674688">
              <a:defRPr sz="1600">
                <a:solidFill>
                  <a:schemeClr val="tx1"/>
                </a:solidFill>
                <a:latin typeface="VW Headline OT-Book" pitchFamily="34" charset="0"/>
              </a:defRPr>
            </a:lvl2pPr>
            <a:lvl3pPr marL="1143000" indent="-228600" defTabSz="674688">
              <a:defRPr sz="1600">
                <a:solidFill>
                  <a:schemeClr val="tx1"/>
                </a:solidFill>
                <a:latin typeface="VW Headline OT-Book" pitchFamily="34" charset="0"/>
              </a:defRPr>
            </a:lvl3pPr>
            <a:lvl4pPr marL="1600200" indent="-228600" defTabSz="674688">
              <a:defRPr sz="1600">
                <a:solidFill>
                  <a:schemeClr val="tx1"/>
                </a:solidFill>
                <a:latin typeface="VW Headline OT-Book" pitchFamily="34" charset="0"/>
              </a:defRPr>
            </a:lvl4pPr>
            <a:lvl5pPr marL="2057400" indent="-228600" defTabSz="674688">
              <a:defRPr sz="1600">
                <a:solidFill>
                  <a:schemeClr val="tx1"/>
                </a:solidFill>
                <a:latin typeface="VW Headline OT-Book" pitchFamily="34" charset="0"/>
              </a:defRPr>
            </a:lvl5pPr>
            <a:lvl6pPr marL="2514600" indent="-228600" algn="ctr" defTabSz="674688" eaLnBrk="0" fontAlgn="base" hangingPunct="0">
              <a:spcBef>
                <a:spcPct val="50000"/>
              </a:spcBef>
              <a:spcAft>
                <a:spcPct val="0"/>
              </a:spcAft>
              <a:defRPr sz="1600">
                <a:solidFill>
                  <a:schemeClr val="tx1"/>
                </a:solidFill>
                <a:latin typeface="VW Headline OT-Book" pitchFamily="34" charset="0"/>
              </a:defRPr>
            </a:lvl6pPr>
            <a:lvl7pPr marL="2971800" indent="-228600" algn="ctr" defTabSz="674688" eaLnBrk="0" fontAlgn="base" hangingPunct="0">
              <a:spcBef>
                <a:spcPct val="50000"/>
              </a:spcBef>
              <a:spcAft>
                <a:spcPct val="0"/>
              </a:spcAft>
              <a:defRPr sz="1600">
                <a:solidFill>
                  <a:schemeClr val="tx1"/>
                </a:solidFill>
                <a:latin typeface="VW Headline OT-Book" pitchFamily="34" charset="0"/>
              </a:defRPr>
            </a:lvl7pPr>
            <a:lvl8pPr marL="3429000" indent="-228600" algn="ctr" defTabSz="674688" eaLnBrk="0" fontAlgn="base" hangingPunct="0">
              <a:spcBef>
                <a:spcPct val="50000"/>
              </a:spcBef>
              <a:spcAft>
                <a:spcPct val="0"/>
              </a:spcAft>
              <a:defRPr sz="1600">
                <a:solidFill>
                  <a:schemeClr val="tx1"/>
                </a:solidFill>
                <a:latin typeface="VW Headline OT-Book" pitchFamily="34" charset="0"/>
              </a:defRPr>
            </a:lvl8pPr>
            <a:lvl9pPr marL="3886200" indent="-228600" algn="ctr" defTabSz="674688" eaLnBrk="0" fontAlgn="base" hangingPunct="0">
              <a:spcBef>
                <a:spcPct val="50000"/>
              </a:spcBef>
              <a:spcAft>
                <a:spcPct val="0"/>
              </a:spcAft>
              <a:defRPr sz="1600">
                <a:solidFill>
                  <a:schemeClr val="tx1"/>
                </a:solidFill>
                <a:latin typeface="VW Headline OT-Book" pitchFamily="34" charset="0"/>
              </a:defRPr>
            </a:lvl9pPr>
          </a:lstStyle>
          <a:p>
            <a:pPr algn="ctr"/>
            <a:r>
              <a:rPr lang="en-US" b="1" dirty="0" err="1">
                <a:solidFill>
                  <a:srgbClr val="000000"/>
                </a:solidFill>
              </a:rPr>
              <a:t>Renouvelable</a:t>
            </a:r>
            <a:endParaRPr lang="en-US" b="1" dirty="0">
              <a:solidFill>
                <a:srgbClr val="000000"/>
              </a:solidFill>
            </a:endParaRPr>
          </a:p>
        </p:txBody>
      </p:sp>
      <p:sp>
        <p:nvSpPr>
          <p:cNvPr id="59" name="AutoShape 27"/>
          <p:cNvSpPr>
            <a:spLocks noChangeAspect="1" noChangeArrowheads="1"/>
          </p:cNvSpPr>
          <p:nvPr/>
        </p:nvSpPr>
        <p:spPr bwMode="auto">
          <a:xfrm>
            <a:off x="4407367" y="2066751"/>
            <a:ext cx="2252766" cy="776288"/>
          </a:xfrm>
          <a:prstGeom prst="parallelogram">
            <a:avLst>
              <a:gd name="adj" fmla="val 55305"/>
            </a:avLst>
          </a:prstGeom>
          <a:solidFill>
            <a:srgbClr val="FFFFFF"/>
          </a:solidFill>
          <a:ln w="6350" algn="ctr">
            <a:solidFill>
              <a:srgbClr val="C0C0C0"/>
            </a:solidFill>
            <a:miter lim="800000"/>
            <a:headEnd/>
            <a:tailEnd/>
          </a:ln>
          <a:effectLst>
            <a:prstShdw prst="shdw17" dist="17961" dir="2700000">
              <a:srgbClr val="737373"/>
            </a:prstShdw>
          </a:effectLst>
        </p:spPr>
        <p:txBody>
          <a:bodyPr wrap="none" anchor="ctr"/>
          <a:lstStyle/>
          <a:p>
            <a:pPr defTabSz="674688"/>
            <a:endParaRPr lang="en-US" sz="1800"/>
          </a:p>
        </p:txBody>
      </p:sp>
      <p:sp>
        <p:nvSpPr>
          <p:cNvPr id="60" name="Text Box 28"/>
          <p:cNvSpPr txBox="1">
            <a:spLocks noChangeAspect="1" noChangeArrowheads="1"/>
          </p:cNvSpPr>
          <p:nvPr/>
        </p:nvSpPr>
        <p:spPr bwMode="auto">
          <a:xfrm>
            <a:off x="4509193" y="2277889"/>
            <a:ext cx="186995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674688">
              <a:defRPr sz="1600">
                <a:solidFill>
                  <a:schemeClr val="tx1"/>
                </a:solidFill>
                <a:latin typeface="VW Headline OT-Book" pitchFamily="34" charset="0"/>
              </a:defRPr>
            </a:lvl1pPr>
            <a:lvl2pPr marL="742950" indent="-285750" defTabSz="674688">
              <a:defRPr sz="1600">
                <a:solidFill>
                  <a:schemeClr val="tx1"/>
                </a:solidFill>
                <a:latin typeface="VW Headline OT-Book" pitchFamily="34" charset="0"/>
              </a:defRPr>
            </a:lvl2pPr>
            <a:lvl3pPr marL="1143000" indent="-228600" defTabSz="674688">
              <a:defRPr sz="1600">
                <a:solidFill>
                  <a:schemeClr val="tx1"/>
                </a:solidFill>
                <a:latin typeface="VW Headline OT-Book" pitchFamily="34" charset="0"/>
              </a:defRPr>
            </a:lvl3pPr>
            <a:lvl4pPr marL="1600200" indent="-228600" defTabSz="674688">
              <a:defRPr sz="1600">
                <a:solidFill>
                  <a:schemeClr val="tx1"/>
                </a:solidFill>
                <a:latin typeface="VW Headline OT-Book" pitchFamily="34" charset="0"/>
              </a:defRPr>
            </a:lvl4pPr>
            <a:lvl5pPr marL="2057400" indent="-228600" defTabSz="674688">
              <a:defRPr sz="1600">
                <a:solidFill>
                  <a:schemeClr val="tx1"/>
                </a:solidFill>
                <a:latin typeface="VW Headline OT-Book" pitchFamily="34" charset="0"/>
              </a:defRPr>
            </a:lvl5pPr>
            <a:lvl6pPr marL="2514600" indent="-228600" algn="ctr" defTabSz="674688" eaLnBrk="0" fontAlgn="base" hangingPunct="0">
              <a:spcBef>
                <a:spcPct val="50000"/>
              </a:spcBef>
              <a:spcAft>
                <a:spcPct val="0"/>
              </a:spcAft>
              <a:defRPr sz="1600">
                <a:solidFill>
                  <a:schemeClr val="tx1"/>
                </a:solidFill>
                <a:latin typeface="VW Headline OT-Book" pitchFamily="34" charset="0"/>
              </a:defRPr>
            </a:lvl6pPr>
            <a:lvl7pPr marL="2971800" indent="-228600" algn="ctr" defTabSz="674688" eaLnBrk="0" fontAlgn="base" hangingPunct="0">
              <a:spcBef>
                <a:spcPct val="50000"/>
              </a:spcBef>
              <a:spcAft>
                <a:spcPct val="0"/>
              </a:spcAft>
              <a:defRPr sz="1600">
                <a:solidFill>
                  <a:schemeClr val="tx1"/>
                </a:solidFill>
                <a:latin typeface="VW Headline OT-Book" pitchFamily="34" charset="0"/>
              </a:defRPr>
            </a:lvl7pPr>
            <a:lvl8pPr marL="3429000" indent="-228600" algn="ctr" defTabSz="674688" eaLnBrk="0" fontAlgn="base" hangingPunct="0">
              <a:spcBef>
                <a:spcPct val="50000"/>
              </a:spcBef>
              <a:spcAft>
                <a:spcPct val="0"/>
              </a:spcAft>
              <a:defRPr sz="1600">
                <a:solidFill>
                  <a:schemeClr val="tx1"/>
                </a:solidFill>
                <a:latin typeface="VW Headline OT-Book" pitchFamily="34" charset="0"/>
              </a:defRPr>
            </a:lvl8pPr>
            <a:lvl9pPr marL="3886200" indent="-228600" algn="ctr" defTabSz="674688" eaLnBrk="0" fontAlgn="base" hangingPunct="0">
              <a:spcBef>
                <a:spcPct val="50000"/>
              </a:spcBef>
              <a:spcAft>
                <a:spcPct val="0"/>
              </a:spcAft>
              <a:defRPr sz="1600">
                <a:solidFill>
                  <a:schemeClr val="tx1"/>
                </a:solidFill>
                <a:latin typeface="VW Headline OT-Book" pitchFamily="34" charset="0"/>
              </a:defRPr>
            </a:lvl9pPr>
          </a:lstStyle>
          <a:p>
            <a:pPr algn="ctr"/>
            <a:r>
              <a:rPr lang="en-US" sz="1800" dirty="0" err="1">
                <a:solidFill>
                  <a:srgbClr val="5F5F5F"/>
                </a:solidFill>
              </a:rPr>
              <a:t>Electricité</a:t>
            </a:r>
            <a:endParaRPr lang="en-US" sz="1800" dirty="0">
              <a:solidFill>
                <a:srgbClr val="5F5F5F"/>
              </a:solidFill>
            </a:endParaRPr>
          </a:p>
        </p:txBody>
      </p:sp>
      <p:sp>
        <p:nvSpPr>
          <p:cNvPr id="61" name="Text Box 29"/>
          <p:cNvSpPr txBox="1">
            <a:spLocks noChangeAspect="1" noChangeArrowheads="1"/>
          </p:cNvSpPr>
          <p:nvPr/>
        </p:nvSpPr>
        <p:spPr bwMode="auto">
          <a:xfrm>
            <a:off x="4091077" y="3167682"/>
            <a:ext cx="1997557" cy="313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674688">
              <a:defRPr sz="1600">
                <a:solidFill>
                  <a:schemeClr val="tx1"/>
                </a:solidFill>
                <a:latin typeface="VW Headline OT-Book" pitchFamily="34" charset="0"/>
              </a:defRPr>
            </a:lvl1pPr>
            <a:lvl2pPr marL="742950" indent="-285750" defTabSz="674688">
              <a:defRPr sz="1600">
                <a:solidFill>
                  <a:schemeClr val="tx1"/>
                </a:solidFill>
                <a:latin typeface="VW Headline OT-Book" pitchFamily="34" charset="0"/>
              </a:defRPr>
            </a:lvl2pPr>
            <a:lvl3pPr marL="1143000" indent="-228600" defTabSz="674688">
              <a:defRPr sz="1600">
                <a:solidFill>
                  <a:schemeClr val="tx1"/>
                </a:solidFill>
                <a:latin typeface="VW Headline OT-Book" pitchFamily="34" charset="0"/>
              </a:defRPr>
            </a:lvl3pPr>
            <a:lvl4pPr marL="1600200" indent="-228600" defTabSz="674688">
              <a:defRPr sz="1600">
                <a:solidFill>
                  <a:schemeClr val="tx1"/>
                </a:solidFill>
                <a:latin typeface="VW Headline OT-Book" pitchFamily="34" charset="0"/>
              </a:defRPr>
            </a:lvl4pPr>
            <a:lvl5pPr marL="2057400" indent="-228600" defTabSz="674688">
              <a:defRPr sz="1600">
                <a:solidFill>
                  <a:schemeClr val="tx1"/>
                </a:solidFill>
                <a:latin typeface="VW Headline OT-Book" pitchFamily="34" charset="0"/>
              </a:defRPr>
            </a:lvl5pPr>
            <a:lvl6pPr marL="2514600" indent="-228600" algn="ctr" defTabSz="674688" eaLnBrk="0" fontAlgn="base" hangingPunct="0">
              <a:spcBef>
                <a:spcPct val="50000"/>
              </a:spcBef>
              <a:spcAft>
                <a:spcPct val="0"/>
              </a:spcAft>
              <a:defRPr sz="1600">
                <a:solidFill>
                  <a:schemeClr val="tx1"/>
                </a:solidFill>
                <a:latin typeface="VW Headline OT-Book" pitchFamily="34" charset="0"/>
              </a:defRPr>
            </a:lvl6pPr>
            <a:lvl7pPr marL="2971800" indent="-228600" algn="ctr" defTabSz="674688" eaLnBrk="0" fontAlgn="base" hangingPunct="0">
              <a:spcBef>
                <a:spcPct val="50000"/>
              </a:spcBef>
              <a:spcAft>
                <a:spcPct val="0"/>
              </a:spcAft>
              <a:defRPr sz="1600">
                <a:solidFill>
                  <a:schemeClr val="tx1"/>
                </a:solidFill>
                <a:latin typeface="VW Headline OT-Book" pitchFamily="34" charset="0"/>
              </a:defRPr>
            </a:lvl7pPr>
            <a:lvl8pPr marL="3429000" indent="-228600" algn="ctr" defTabSz="674688" eaLnBrk="0" fontAlgn="base" hangingPunct="0">
              <a:spcBef>
                <a:spcPct val="50000"/>
              </a:spcBef>
              <a:spcAft>
                <a:spcPct val="0"/>
              </a:spcAft>
              <a:defRPr sz="1600">
                <a:solidFill>
                  <a:schemeClr val="tx1"/>
                </a:solidFill>
                <a:latin typeface="VW Headline OT-Book" pitchFamily="34" charset="0"/>
              </a:defRPr>
            </a:lvl8pPr>
            <a:lvl9pPr marL="3886200" indent="-228600" algn="ctr" defTabSz="674688" eaLnBrk="0" fontAlgn="base" hangingPunct="0">
              <a:spcBef>
                <a:spcPct val="50000"/>
              </a:spcBef>
              <a:spcAft>
                <a:spcPct val="0"/>
              </a:spcAft>
              <a:defRPr sz="1600">
                <a:solidFill>
                  <a:schemeClr val="tx1"/>
                </a:solidFill>
                <a:latin typeface="VW Headline OT-Book" pitchFamily="34" charset="0"/>
              </a:defRPr>
            </a:lvl9pPr>
          </a:lstStyle>
          <a:p>
            <a:pPr>
              <a:lnSpc>
                <a:spcPct val="80000"/>
              </a:lnSpc>
            </a:pPr>
            <a:r>
              <a:rPr lang="en-US" sz="1800" dirty="0">
                <a:solidFill>
                  <a:srgbClr val="5F5F5F"/>
                </a:solidFill>
              </a:rPr>
              <a:t>    </a:t>
            </a:r>
            <a:r>
              <a:rPr lang="en-US" sz="1800" dirty="0" err="1">
                <a:solidFill>
                  <a:srgbClr val="5F5F5F"/>
                </a:solidFill>
              </a:rPr>
              <a:t>Hydrogène</a:t>
            </a:r>
            <a:endParaRPr lang="en-US" sz="1800" dirty="0">
              <a:solidFill>
                <a:srgbClr val="5F5F5F"/>
              </a:solidFill>
            </a:endParaRPr>
          </a:p>
        </p:txBody>
      </p:sp>
      <p:pic>
        <p:nvPicPr>
          <p:cNvPr id="39" name="Picture 1"/>
          <p:cNvPicPr>
            <a:picLocks noChangeAspect="1" noChangeArrowheads="1"/>
          </p:cNvPicPr>
          <p:nvPr/>
        </p:nvPicPr>
        <p:blipFill>
          <a:blip r:embed="rId4" cstate="print"/>
          <a:srcRect/>
          <a:stretch>
            <a:fillRect/>
          </a:stretch>
        </p:blipFill>
        <p:spPr bwMode="auto">
          <a:xfrm>
            <a:off x="4833188" y="144016"/>
            <a:ext cx="4310812" cy="1196752"/>
          </a:xfrm>
          <a:prstGeom prst="rect">
            <a:avLst/>
          </a:prstGeom>
          <a:noFill/>
          <a:ln w="9525">
            <a:noFill/>
            <a:miter lim="800000"/>
            <a:headEnd/>
            <a:tailEnd/>
          </a:ln>
        </p:spPr>
      </p:pic>
    </p:spTree>
    <p:extLst>
      <p:ext uri="{BB962C8B-B14F-4D97-AF65-F5344CB8AC3E}">
        <p14:creationId xmlns="" xmlns:p14="http://schemas.microsoft.com/office/powerpoint/2010/main" val="2375880783"/>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gner un rectangle à un seul coin 12"/>
          <p:cNvSpPr/>
          <p:nvPr/>
        </p:nvSpPr>
        <p:spPr>
          <a:xfrm rot="10800000">
            <a:off x="360362" y="3717032"/>
            <a:ext cx="8228199" cy="2740918"/>
          </a:xfrm>
          <a:prstGeom prst="snip1Rect">
            <a:avLst>
              <a:gd name="adj" fmla="val 4689"/>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2" name="Rogner un rectangle à un seul coin 11"/>
          <p:cNvSpPr/>
          <p:nvPr/>
        </p:nvSpPr>
        <p:spPr>
          <a:xfrm>
            <a:off x="360362" y="1590675"/>
            <a:ext cx="8228199" cy="1967680"/>
          </a:xfrm>
          <a:prstGeom prst="snip1Rect">
            <a:avLst>
              <a:gd name="adj" fmla="val 4689"/>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Titre 1"/>
          <p:cNvSpPr txBox="1">
            <a:spLocks/>
          </p:cNvSpPr>
          <p:nvPr/>
        </p:nvSpPr>
        <p:spPr bwMode="auto">
          <a:xfrm>
            <a:off x="314325" y="619125"/>
            <a:ext cx="4329683" cy="847725"/>
          </a:xfrm>
          <a:prstGeom prst="rect">
            <a:avLst/>
          </a:prstGeo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lvl1pPr defTabSz="777330" eaLnBrk="1" hangingPunct="1">
              <a:lnSpc>
                <a:spcPct val="80000"/>
              </a:lnSpc>
              <a:spcBef>
                <a:spcPct val="20000"/>
              </a:spcBef>
              <a:buSzPct val="80000"/>
              <a:tabLst>
                <a:tab pos="307758" algn="l"/>
                <a:tab pos="534611" algn="l"/>
              </a:tabLst>
              <a:defRPr sz="2800" b="1">
                <a:solidFill>
                  <a:srgbClr val="006699"/>
                </a:solidFill>
                <a:latin typeface="Futura Md BT" pitchFamily="34" charset="0"/>
                <a:cs typeface="+mn-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fr-FR" sz="2400" dirty="0"/>
              <a:t>L’environnement : </a:t>
            </a:r>
            <a:r>
              <a:rPr lang="fr-FR" sz="2400" dirty="0" smtClean="0"/>
              <a:t>quelques exemples </a:t>
            </a:r>
            <a:r>
              <a:rPr lang="fr-FR" sz="2400" dirty="0"/>
              <a:t>à venir</a:t>
            </a:r>
          </a:p>
        </p:txBody>
      </p:sp>
      <p:sp>
        <p:nvSpPr>
          <p:cNvPr id="8" name="Espace réservé du contenu 2"/>
          <p:cNvSpPr>
            <a:spLocks noGrp="1"/>
          </p:cNvSpPr>
          <p:nvPr>
            <p:ph idx="1"/>
          </p:nvPr>
        </p:nvSpPr>
        <p:spPr>
          <a:xfrm rot="16200000">
            <a:off x="-32233" y="2228194"/>
            <a:ext cx="1315195" cy="404441"/>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buNone/>
              <a:defRPr/>
            </a:pPr>
            <a:r>
              <a:rPr lang="fr-FR" sz="2400" dirty="0" smtClean="0"/>
              <a:t>Hybride</a:t>
            </a:r>
            <a:endParaRPr lang="fr-FR" sz="2400" dirty="0">
              <a:solidFill>
                <a:schemeClr val="accent2"/>
              </a:solidFill>
              <a:latin typeface="Arial" pitchFamily="34" charset="0"/>
              <a:cs typeface="Arial" pitchFamily="34" charset="0"/>
            </a:endParaRPr>
          </a:p>
          <a:p>
            <a:pPr marL="307758" lvl="1" indent="-307758" defTabSz="777330" eaLnBrk="1" hangingPunct="1">
              <a:lnSpc>
                <a:spcPct val="150000"/>
              </a:lnSpc>
              <a:buSzPct val="80000"/>
              <a:buBlip>
                <a:blip r:embed="rId2"/>
              </a:buBlip>
              <a:tabLst>
                <a:tab pos="307758" algn="l"/>
                <a:tab pos="534611" algn="l"/>
              </a:tabLst>
            </a:pPr>
            <a:endParaRPr lang="fr-FR" sz="2400" dirty="0">
              <a:solidFill>
                <a:schemeClr val="accent2"/>
              </a:solidFill>
              <a:latin typeface="Arial" pitchFamily="34" charset="0"/>
              <a:cs typeface="Arial" pitchFamily="34" charset="0"/>
            </a:endParaRPr>
          </a:p>
          <a:p>
            <a:endParaRPr lang="fr-FR" sz="2400" dirty="0">
              <a:latin typeface="Arial" pitchFamily="34" charset="0"/>
              <a:cs typeface="Arial" pitchFamily="34" charset="0"/>
            </a:endParaRPr>
          </a:p>
          <a:p>
            <a:endParaRPr lang="fr-FR" sz="2400" dirty="0">
              <a:latin typeface="Arial" pitchFamily="34" charset="0"/>
              <a:cs typeface="Arial" pitchFamily="34" charset="0"/>
            </a:endParaRPr>
          </a:p>
        </p:txBody>
      </p:sp>
      <p:sp>
        <p:nvSpPr>
          <p:cNvPr id="39" name="Flèche droite 38"/>
          <p:cNvSpPr/>
          <p:nvPr/>
        </p:nvSpPr>
        <p:spPr>
          <a:xfrm>
            <a:off x="350839" y="3171825"/>
            <a:ext cx="8613650" cy="714375"/>
          </a:xfrm>
          <a:prstGeom prst="rightArrow">
            <a:avLst/>
          </a:prstGeom>
          <a:gradFill flip="none" rotWithShape="1">
            <a:gsLst>
              <a:gs pos="0">
                <a:srgbClr val="376026"/>
              </a:gs>
              <a:gs pos="100000">
                <a:srgbClr val="92D050"/>
              </a:gs>
            </a:gsLst>
            <a:lin ang="0" scaled="1"/>
            <a:tileRect/>
          </a:gradFill>
          <a:ln>
            <a:solidFill>
              <a:srgbClr val="00B05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dirty="0" smtClean="0"/>
              <a:t>	          </a:t>
            </a:r>
            <a:r>
              <a:rPr lang="fr-FR" sz="2400" b="1" dirty="0" smtClean="0"/>
              <a:t>2010           2011           2012            2013	         2014 </a:t>
            </a:r>
            <a:endParaRPr lang="fr-FR" sz="2400" b="1" dirty="0"/>
          </a:p>
        </p:txBody>
      </p:sp>
      <p:pic>
        <p:nvPicPr>
          <p:cNvPr id="4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t="17871"/>
          <a:stretch>
            <a:fillRect/>
          </a:stretch>
        </p:blipFill>
        <p:spPr bwMode="auto">
          <a:xfrm>
            <a:off x="5724129" y="3861048"/>
            <a:ext cx="1604827" cy="107774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3"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167699" y="5018039"/>
            <a:ext cx="1618661" cy="101974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5" name="Picture 14" descr="http://www.avem.fr/img/news/2010/touareg_hybrid_02.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t="10318" b="1982"/>
          <a:stretch>
            <a:fillRect/>
          </a:stretch>
        </p:blipFill>
        <p:spPr bwMode="auto">
          <a:xfrm>
            <a:off x="1115617" y="2169914"/>
            <a:ext cx="1935163" cy="1120775"/>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7" name="Picture 16" descr="http://static.blogo.it/autosblog/vw-golf-vi-gtd/VW_Golf_VI_GTD2.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l="13889" t="19170"/>
          <a:stretch>
            <a:fillRect/>
          </a:stretch>
        </p:blipFill>
        <p:spPr bwMode="auto">
          <a:xfrm>
            <a:off x="4474460" y="2048999"/>
            <a:ext cx="1537699" cy="1066877"/>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68" name="Espace réservé du contenu 2"/>
          <p:cNvSpPr txBox="1">
            <a:spLocks/>
          </p:cNvSpPr>
          <p:nvPr/>
        </p:nvSpPr>
        <p:spPr bwMode="auto">
          <a:xfrm rot="16200000">
            <a:off x="-591081" y="4925827"/>
            <a:ext cx="2387699" cy="4044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fr-FR" sz="2400" dirty="0"/>
              <a:t>100 % </a:t>
            </a:r>
            <a:r>
              <a:rPr lang="fr-FR" sz="2400" dirty="0" smtClean="0"/>
              <a:t>Electrique</a:t>
            </a:r>
            <a:endParaRPr lang="fr-FR" sz="2400" dirty="0" smtClean="0">
              <a:solidFill>
                <a:schemeClr val="accent2"/>
              </a:solidFill>
              <a:latin typeface="Arial" pitchFamily="34" charset="0"/>
              <a:cs typeface="Arial" pitchFamily="34" charset="0"/>
            </a:endParaRPr>
          </a:p>
          <a:p>
            <a:endParaRPr lang="fr-FR" sz="2400" dirty="0" smtClean="0">
              <a:latin typeface="Arial" pitchFamily="34" charset="0"/>
              <a:cs typeface="Arial" pitchFamily="34" charset="0"/>
            </a:endParaRPr>
          </a:p>
          <a:p>
            <a:endParaRPr lang="fr-FR" sz="2400" dirty="0">
              <a:latin typeface="Arial" pitchFamily="34" charset="0"/>
              <a:cs typeface="Arial" pitchFamily="34" charset="0"/>
            </a:endParaRPr>
          </a:p>
        </p:txBody>
      </p:sp>
      <p:pic>
        <p:nvPicPr>
          <p:cNvPr id="474114" name="Picture 2" descr="http://images.forum-auto.com/mesimages/595978/Jetta%204.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587496">
            <a:off x="5666597" y="2247502"/>
            <a:ext cx="1549655" cy="984892"/>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 xmlns:a14="http://schemas.microsoft.com/office/drawing/2010/main">
                <a:solidFill>
                  <a:srgbClr val="FFFFFF"/>
                </a:solidFill>
              </a14:hiddenFill>
            </a:ext>
          </a:extLst>
        </p:spPr>
      </p:pic>
      <p:sp>
        <p:nvSpPr>
          <p:cNvPr id="2" name="AutoShape 4" descr="http://static-jpeg.auto-buzz.com/wp-content/uploads/2009/12/volkswagen-golf-vii-7.jpg"/>
          <p:cNvSpPr>
            <a:spLocks noChangeAspect="1" noChangeArrowheads="1"/>
          </p:cNvSpPr>
          <p:nvPr/>
        </p:nvSpPr>
        <p:spPr bwMode="auto">
          <a:xfrm>
            <a:off x="155576"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6" name="Picture 1"/>
          <p:cNvPicPr>
            <a:picLocks noChangeAspect="1" noChangeArrowheads="1"/>
          </p:cNvPicPr>
          <p:nvPr/>
        </p:nvPicPr>
        <p:blipFill>
          <a:blip r:embed="rId8" cstate="print"/>
          <a:srcRect/>
          <a:stretch>
            <a:fillRect/>
          </a:stretch>
        </p:blipFill>
        <p:spPr bwMode="auto">
          <a:xfrm>
            <a:off x="4833188" y="144016"/>
            <a:ext cx="4310812" cy="1196752"/>
          </a:xfrm>
          <a:prstGeom prst="rect">
            <a:avLst/>
          </a:prstGeom>
          <a:noFill/>
          <a:ln w="9525">
            <a:noFill/>
            <a:miter lim="800000"/>
            <a:headEnd/>
            <a:tailEnd/>
          </a:ln>
        </p:spPr>
      </p:pic>
    </p:spTree>
    <p:extLst>
      <p:ext uri="{BB962C8B-B14F-4D97-AF65-F5344CB8AC3E}">
        <p14:creationId xmlns="" xmlns:p14="http://schemas.microsoft.com/office/powerpoint/2010/main" val="2234671963"/>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25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50" fill="hold"/>
                                        <p:tgtEl>
                                          <p:spTgt spid="12"/>
                                        </p:tgtEl>
                                        <p:attrNameLst>
                                          <p:attrName>ppt_x</p:attrName>
                                        </p:attrNameLst>
                                      </p:cBhvr>
                                      <p:tavLst>
                                        <p:tav tm="0">
                                          <p:val>
                                            <p:strVal val="0-#ppt_w/2"/>
                                          </p:val>
                                        </p:tav>
                                        <p:tav tm="100000">
                                          <p:val>
                                            <p:strVal val="#ppt_x"/>
                                          </p:val>
                                        </p:tav>
                                      </p:tavLst>
                                    </p:anim>
                                    <p:anim calcmode="lin" valueType="num">
                                      <p:cBhvr additive="base">
                                        <p:cTn id="12" dur="25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2" presetClass="entr" presetSubtype="8"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250" fill="hold"/>
                                        <p:tgtEl>
                                          <p:spTgt spid="39"/>
                                        </p:tgtEl>
                                        <p:attrNameLst>
                                          <p:attrName>ppt_x</p:attrName>
                                        </p:attrNameLst>
                                      </p:cBhvr>
                                      <p:tavLst>
                                        <p:tav tm="0">
                                          <p:val>
                                            <p:strVal val="0-#ppt_w/2"/>
                                          </p:val>
                                        </p:tav>
                                        <p:tav tm="100000">
                                          <p:val>
                                            <p:strVal val="#ppt_x"/>
                                          </p:val>
                                        </p:tav>
                                      </p:tavLst>
                                    </p:anim>
                                    <p:anim calcmode="lin" valueType="num">
                                      <p:cBhvr additive="base">
                                        <p:cTn id="17" dur="250" fill="hold"/>
                                        <p:tgtEl>
                                          <p:spTgt spid="39"/>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 presetClass="entr" presetSubtype="1"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250" fill="hold"/>
                                        <p:tgtEl>
                                          <p:spTgt spid="65"/>
                                        </p:tgtEl>
                                        <p:attrNameLst>
                                          <p:attrName>ppt_x</p:attrName>
                                        </p:attrNameLst>
                                      </p:cBhvr>
                                      <p:tavLst>
                                        <p:tav tm="0">
                                          <p:val>
                                            <p:strVal val="#ppt_x"/>
                                          </p:val>
                                        </p:tav>
                                        <p:tav tm="100000">
                                          <p:val>
                                            <p:strVal val="#ppt_x"/>
                                          </p:val>
                                        </p:tav>
                                      </p:tavLst>
                                    </p:anim>
                                    <p:anim calcmode="lin" valueType="num">
                                      <p:cBhvr additive="base">
                                        <p:cTn id="22" dur="250" fill="hold"/>
                                        <p:tgtEl>
                                          <p:spTgt spid="65"/>
                                        </p:tgtEl>
                                        <p:attrNameLst>
                                          <p:attrName>ppt_y</p:attrName>
                                        </p:attrNameLst>
                                      </p:cBhvr>
                                      <p:tavLst>
                                        <p:tav tm="0">
                                          <p:val>
                                            <p:strVal val="0-#ppt_h/2"/>
                                          </p:val>
                                        </p:tav>
                                        <p:tav tm="100000">
                                          <p:val>
                                            <p:strVal val="#ppt_y"/>
                                          </p:val>
                                        </p:tav>
                                      </p:tavLst>
                                    </p:anim>
                                  </p:childTnLst>
                                </p:cTn>
                              </p:par>
                            </p:childTnLst>
                          </p:cTn>
                        </p:par>
                        <p:par>
                          <p:cTn id="23" fill="hold">
                            <p:stCondLst>
                              <p:cond delay="750"/>
                            </p:stCondLst>
                            <p:childTnLst>
                              <p:par>
                                <p:cTn id="24" presetID="2" presetClass="entr" presetSubtype="4"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250" fill="hold"/>
                                        <p:tgtEl>
                                          <p:spTgt spid="13"/>
                                        </p:tgtEl>
                                        <p:attrNameLst>
                                          <p:attrName>ppt_x</p:attrName>
                                        </p:attrNameLst>
                                      </p:cBhvr>
                                      <p:tavLst>
                                        <p:tav tm="0">
                                          <p:val>
                                            <p:strVal val="#ppt_x"/>
                                          </p:val>
                                        </p:tav>
                                        <p:tav tm="100000">
                                          <p:val>
                                            <p:strVal val="#ppt_x"/>
                                          </p:val>
                                        </p:tav>
                                      </p:tavLst>
                                    </p:anim>
                                    <p:anim calcmode="lin" valueType="num">
                                      <p:cBhvr additive="base">
                                        <p:cTn id="27" dur="25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68"/>
                                        </p:tgtEl>
                                        <p:attrNameLst>
                                          <p:attrName>style.visibility</p:attrName>
                                        </p:attrNameLst>
                                      </p:cBhvr>
                                      <p:to>
                                        <p:strVal val="visible"/>
                                      </p:to>
                                    </p:set>
                                    <p:anim calcmode="lin" valueType="num">
                                      <p:cBhvr additive="base">
                                        <p:cTn id="30" dur="250" fill="hold"/>
                                        <p:tgtEl>
                                          <p:spTgt spid="68"/>
                                        </p:tgtEl>
                                        <p:attrNameLst>
                                          <p:attrName>ppt_x</p:attrName>
                                        </p:attrNameLst>
                                      </p:cBhvr>
                                      <p:tavLst>
                                        <p:tav tm="0">
                                          <p:val>
                                            <p:strVal val="#ppt_x"/>
                                          </p:val>
                                        </p:tav>
                                        <p:tav tm="100000">
                                          <p:val>
                                            <p:strVal val="#ppt_x"/>
                                          </p:val>
                                        </p:tav>
                                      </p:tavLst>
                                    </p:anim>
                                    <p:anim calcmode="lin" valueType="num">
                                      <p:cBhvr additive="base">
                                        <p:cTn id="31" dur="250" fill="hold"/>
                                        <p:tgtEl>
                                          <p:spTgt spid="68"/>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1" fill="hold" nodeType="afterEffect">
                                  <p:stCondLst>
                                    <p:cond delay="0"/>
                                  </p:stCondLst>
                                  <p:childTnLst>
                                    <p:set>
                                      <p:cBhvr>
                                        <p:cTn id="34" dur="1" fill="hold">
                                          <p:stCondLst>
                                            <p:cond delay="0"/>
                                          </p:stCondLst>
                                        </p:cTn>
                                        <p:tgtEl>
                                          <p:spTgt spid="67"/>
                                        </p:tgtEl>
                                        <p:attrNameLst>
                                          <p:attrName>style.visibility</p:attrName>
                                        </p:attrNameLst>
                                      </p:cBhvr>
                                      <p:to>
                                        <p:strVal val="visible"/>
                                      </p:to>
                                    </p:set>
                                    <p:anim calcmode="lin" valueType="num">
                                      <p:cBhvr additive="base">
                                        <p:cTn id="35" dur="250" fill="hold"/>
                                        <p:tgtEl>
                                          <p:spTgt spid="67"/>
                                        </p:tgtEl>
                                        <p:attrNameLst>
                                          <p:attrName>ppt_x</p:attrName>
                                        </p:attrNameLst>
                                      </p:cBhvr>
                                      <p:tavLst>
                                        <p:tav tm="0">
                                          <p:val>
                                            <p:strVal val="#ppt_x"/>
                                          </p:val>
                                        </p:tav>
                                        <p:tav tm="100000">
                                          <p:val>
                                            <p:strVal val="#ppt_x"/>
                                          </p:val>
                                        </p:tav>
                                      </p:tavLst>
                                    </p:anim>
                                    <p:anim calcmode="lin" valueType="num">
                                      <p:cBhvr additive="base">
                                        <p:cTn id="36" dur="250" fill="hold"/>
                                        <p:tgtEl>
                                          <p:spTgt spid="67"/>
                                        </p:tgtEl>
                                        <p:attrNameLst>
                                          <p:attrName>ppt_y</p:attrName>
                                        </p:attrNameLst>
                                      </p:cBhvr>
                                      <p:tavLst>
                                        <p:tav tm="0">
                                          <p:val>
                                            <p:strVal val="0-#ppt_h/2"/>
                                          </p:val>
                                        </p:tav>
                                        <p:tav tm="100000">
                                          <p:val>
                                            <p:strVal val="#ppt_y"/>
                                          </p:val>
                                        </p:tav>
                                      </p:tavLst>
                                    </p:anim>
                                  </p:childTnLst>
                                </p:cTn>
                              </p:par>
                            </p:childTnLst>
                          </p:cTn>
                        </p:par>
                        <p:par>
                          <p:cTn id="37" fill="hold">
                            <p:stCondLst>
                              <p:cond delay="1250"/>
                            </p:stCondLst>
                            <p:childTnLst>
                              <p:par>
                                <p:cTn id="38" presetID="2" presetClass="entr" presetSubtype="1" fill="hold" nodeType="afterEffect">
                                  <p:stCondLst>
                                    <p:cond delay="0"/>
                                  </p:stCondLst>
                                  <p:childTnLst>
                                    <p:set>
                                      <p:cBhvr>
                                        <p:cTn id="39" dur="1" fill="hold">
                                          <p:stCondLst>
                                            <p:cond delay="0"/>
                                          </p:stCondLst>
                                        </p:cTn>
                                        <p:tgtEl>
                                          <p:spTgt spid="474114"/>
                                        </p:tgtEl>
                                        <p:attrNameLst>
                                          <p:attrName>style.visibility</p:attrName>
                                        </p:attrNameLst>
                                      </p:cBhvr>
                                      <p:to>
                                        <p:strVal val="visible"/>
                                      </p:to>
                                    </p:set>
                                    <p:anim calcmode="lin" valueType="num">
                                      <p:cBhvr additive="base">
                                        <p:cTn id="40" dur="500" fill="hold"/>
                                        <p:tgtEl>
                                          <p:spTgt spid="474114"/>
                                        </p:tgtEl>
                                        <p:attrNameLst>
                                          <p:attrName>ppt_x</p:attrName>
                                        </p:attrNameLst>
                                      </p:cBhvr>
                                      <p:tavLst>
                                        <p:tav tm="0">
                                          <p:val>
                                            <p:strVal val="#ppt_x"/>
                                          </p:val>
                                        </p:tav>
                                        <p:tav tm="100000">
                                          <p:val>
                                            <p:strVal val="#ppt_x"/>
                                          </p:val>
                                        </p:tav>
                                      </p:tavLst>
                                    </p:anim>
                                    <p:anim calcmode="lin" valueType="num">
                                      <p:cBhvr additive="base">
                                        <p:cTn id="41" dur="500" fill="hold"/>
                                        <p:tgtEl>
                                          <p:spTgt spid="474114"/>
                                        </p:tgtEl>
                                        <p:attrNameLst>
                                          <p:attrName>ppt_y</p:attrName>
                                        </p:attrNameLst>
                                      </p:cBhvr>
                                      <p:tavLst>
                                        <p:tav tm="0">
                                          <p:val>
                                            <p:strVal val="0-#ppt_h/2"/>
                                          </p:val>
                                        </p:tav>
                                        <p:tav tm="100000">
                                          <p:val>
                                            <p:strVal val="#ppt_y"/>
                                          </p:val>
                                        </p:tav>
                                      </p:tavLst>
                                    </p:anim>
                                  </p:childTnLst>
                                </p:cTn>
                              </p:par>
                            </p:childTnLst>
                          </p:cTn>
                        </p:par>
                        <p:par>
                          <p:cTn id="42" fill="hold">
                            <p:stCondLst>
                              <p:cond delay="1750"/>
                            </p:stCondLst>
                            <p:childTnLst>
                              <p:par>
                                <p:cTn id="43" presetID="2" presetClass="entr" presetSubtype="4" fill="hold" nodeType="after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250" fill="hold"/>
                                        <p:tgtEl>
                                          <p:spTgt spid="41"/>
                                        </p:tgtEl>
                                        <p:attrNameLst>
                                          <p:attrName>ppt_x</p:attrName>
                                        </p:attrNameLst>
                                      </p:cBhvr>
                                      <p:tavLst>
                                        <p:tav tm="0">
                                          <p:val>
                                            <p:strVal val="#ppt_x"/>
                                          </p:val>
                                        </p:tav>
                                        <p:tav tm="100000">
                                          <p:val>
                                            <p:strVal val="#ppt_x"/>
                                          </p:val>
                                        </p:tav>
                                      </p:tavLst>
                                    </p:anim>
                                    <p:anim calcmode="lin" valueType="num">
                                      <p:cBhvr additive="base">
                                        <p:cTn id="46" dur="250" fill="hold"/>
                                        <p:tgtEl>
                                          <p:spTgt spid="41"/>
                                        </p:tgtEl>
                                        <p:attrNameLst>
                                          <p:attrName>ppt_y</p:attrName>
                                        </p:attrNameLst>
                                      </p:cBhvr>
                                      <p:tavLst>
                                        <p:tav tm="0">
                                          <p:val>
                                            <p:strVal val="1+#ppt_h/2"/>
                                          </p:val>
                                        </p:tav>
                                        <p:tav tm="100000">
                                          <p:val>
                                            <p:strVal val="#ppt_y"/>
                                          </p:val>
                                        </p:tav>
                                      </p:tavLst>
                                    </p:anim>
                                  </p:childTnLst>
                                </p:cTn>
                              </p:par>
                            </p:childTnLst>
                          </p:cTn>
                        </p:par>
                        <p:par>
                          <p:cTn id="47" fill="hold">
                            <p:stCondLst>
                              <p:cond delay="2000"/>
                            </p:stCondLst>
                            <p:childTnLst>
                              <p:par>
                                <p:cTn id="48" presetID="2" presetClass="entr" presetSubtype="4" fill="hold" nodeType="afterEffect">
                                  <p:stCondLst>
                                    <p:cond delay="0"/>
                                  </p:stCondLst>
                                  <p:childTnLst>
                                    <p:set>
                                      <p:cBhvr>
                                        <p:cTn id="49" dur="1" fill="hold">
                                          <p:stCondLst>
                                            <p:cond delay="0"/>
                                          </p:stCondLst>
                                        </p:cTn>
                                        <p:tgtEl>
                                          <p:spTgt spid="63"/>
                                        </p:tgtEl>
                                        <p:attrNameLst>
                                          <p:attrName>style.visibility</p:attrName>
                                        </p:attrNameLst>
                                      </p:cBhvr>
                                      <p:to>
                                        <p:strVal val="visible"/>
                                      </p:to>
                                    </p:set>
                                    <p:anim calcmode="lin" valueType="num">
                                      <p:cBhvr additive="base">
                                        <p:cTn id="50" dur="250" fill="hold"/>
                                        <p:tgtEl>
                                          <p:spTgt spid="63"/>
                                        </p:tgtEl>
                                        <p:attrNameLst>
                                          <p:attrName>ppt_x</p:attrName>
                                        </p:attrNameLst>
                                      </p:cBhvr>
                                      <p:tavLst>
                                        <p:tav tm="0">
                                          <p:val>
                                            <p:strVal val="#ppt_x"/>
                                          </p:val>
                                        </p:tav>
                                        <p:tav tm="100000">
                                          <p:val>
                                            <p:strVal val="#ppt_x"/>
                                          </p:val>
                                        </p:tav>
                                      </p:tavLst>
                                    </p:anim>
                                    <p:anim calcmode="lin" valueType="num">
                                      <p:cBhvr additive="base">
                                        <p:cTn id="51" dur="25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8" grpId="0" build="p"/>
      <p:bldP spid="39" grpId="0" animBg="1"/>
      <p:bldP spid="6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txBox="1">
            <a:spLocks/>
          </p:cNvSpPr>
          <p:nvPr/>
        </p:nvSpPr>
        <p:spPr bwMode="auto">
          <a:xfrm>
            <a:off x="179512" y="755179"/>
            <a:ext cx="4468688" cy="494434"/>
          </a:xfrm>
          <a:prstGeom prst="rect">
            <a:avLst/>
          </a:prstGeo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lvl1pPr defTabSz="777330" eaLnBrk="1" hangingPunct="1">
              <a:lnSpc>
                <a:spcPct val="80000"/>
              </a:lnSpc>
              <a:spcBef>
                <a:spcPct val="20000"/>
              </a:spcBef>
              <a:buSzPct val="80000"/>
              <a:tabLst>
                <a:tab pos="307758" algn="l"/>
                <a:tab pos="534611" algn="l"/>
              </a:tabLst>
              <a:defRPr sz="2800" b="1">
                <a:solidFill>
                  <a:srgbClr val="006699"/>
                </a:solidFill>
                <a:latin typeface="Futura Md BT" pitchFamily="34" charset="0"/>
                <a:cs typeface="+mn-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fr-FR" dirty="0"/>
              <a:t>Finition Business :</a:t>
            </a:r>
            <a:br>
              <a:rPr lang="fr-FR" dirty="0"/>
            </a:br>
            <a:r>
              <a:rPr lang="fr-FR" sz="2000" dirty="0"/>
              <a:t>La solution pour les entreprises</a:t>
            </a:r>
            <a:endParaRPr lang="fr-FR" dirty="0"/>
          </a:p>
        </p:txBody>
      </p:sp>
      <p:graphicFrame>
        <p:nvGraphicFramePr>
          <p:cNvPr id="2" name="Tableau 1"/>
          <p:cNvGraphicFramePr>
            <a:graphicFrameLocks noGrp="1"/>
          </p:cNvGraphicFramePr>
          <p:nvPr>
            <p:extLst>
              <p:ext uri="{D42A27DB-BD31-4B8C-83A1-F6EECF244321}">
                <p14:modId xmlns="" xmlns:p14="http://schemas.microsoft.com/office/powerpoint/2010/main" val="4068737927"/>
              </p:ext>
            </p:extLst>
          </p:nvPr>
        </p:nvGraphicFramePr>
        <p:xfrm>
          <a:off x="482403" y="1752625"/>
          <a:ext cx="8328223" cy="7608429"/>
        </p:xfrm>
        <a:graphic>
          <a:graphicData uri="http://schemas.openxmlformats.org/drawingml/2006/table">
            <a:tbl>
              <a:tblPr/>
              <a:tblGrid>
                <a:gridCol w="1165935"/>
                <a:gridCol w="1020194"/>
                <a:gridCol w="1093064"/>
                <a:gridCol w="1093064"/>
                <a:gridCol w="1020194"/>
                <a:gridCol w="1078028"/>
                <a:gridCol w="947323"/>
                <a:gridCol w="910421"/>
              </a:tblGrid>
              <a:tr h="436285">
                <a:tc>
                  <a:txBody>
                    <a:bodyPr/>
                    <a:lstStyle/>
                    <a:p>
                      <a:pPr algn="ctr" rtl="0" fontAlgn="ctr"/>
                      <a:r>
                        <a:rPr lang="fr-FR" sz="1400" b="1" i="0" u="none" strike="noStrike" dirty="0">
                          <a:solidFill>
                            <a:srgbClr val="FFFFFF"/>
                          </a:solidFill>
                          <a:effectLst/>
                          <a:latin typeface="Futura Md BT"/>
                        </a:rPr>
                        <a:t>Polo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rtl="0" fontAlgn="ctr"/>
                      <a:r>
                        <a:rPr lang="fr-FR" sz="1400" b="1" i="0" u="none" strike="noStrike" dirty="0">
                          <a:solidFill>
                            <a:srgbClr val="FFFFFF"/>
                          </a:solidFill>
                          <a:effectLst/>
                          <a:latin typeface="Futura Md BT"/>
                        </a:rPr>
                        <a:t>Golf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rtl="0" fontAlgn="ctr"/>
                      <a:r>
                        <a:rPr lang="fr-FR" sz="1400" b="1" i="0" u="none" strike="noStrike" dirty="0">
                          <a:solidFill>
                            <a:srgbClr val="FFFFFF"/>
                          </a:solidFill>
                          <a:effectLst/>
                          <a:latin typeface="Futura Md BT"/>
                        </a:rPr>
                        <a:t>Golf SW</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rtl="0" fontAlgn="ctr"/>
                      <a:r>
                        <a:rPr lang="fr-FR" sz="1400" b="1" i="0" u="none" strike="noStrike" dirty="0">
                          <a:solidFill>
                            <a:srgbClr val="FFFFFF"/>
                          </a:solidFill>
                          <a:effectLst/>
                          <a:latin typeface="Futura Md BT"/>
                        </a:rPr>
                        <a:t>Touran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rtl="0" fontAlgn="ctr"/>
                      <a:r>
                        <a:rPr lang="fr-FR" sz="1400" b="1" i="0" u="none" strike="noStrike" dirty="0">
                          <a:solidFill>
                            <a:srgbClr val="FFFFFF"/>
                          </a:solidFill>
                          <a:effectLst/>
                          <a:latin typeface="Futura Md BT"/>
                        </a:rPr>
                        <a:t>New </a:t>
                      </a:r>
                      <a:r>
                        <a:rPr lang="fr-FR" sz="1400" b="1" i="0" u="none" strike="noStrike" dirty="0" err="1">
                          <a:solidFill>
                            <a:srgbClr val="FFFFFF"/>
                          </a:solidFill>
                          <a:effectLst/>
                          <a:latin typeface="Futura Md BT"/>
                        </a:rPr>
                        <a:t>Jetta</a:t>
                      </a:r>
                      <a:r>
                        <a:rPr lang="fr-FR" sz="1400" b="1" i="0" u="none" strike="noStrike" dirty="0">
                          <a:solidFill>
                            <a:srgbClr val="FFFFFF"/>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rtl="0" fontAlgn="ctr"/>
                      <a:r>
                        <a:rPr lang="fr-FR" sz="1400" b="1" i="0" u="none" strike="noStrike" dirty="0" err="1">
                          <a:solidFill>
                            <a:srgbClr val="FFFFFF"/>
                          </a:solidFill>
                          <a:effectLst/>
                          <a:latin typeface="Futura Md BT"/>
                        </a:rPr>
                        <a:t>Passat</a:t>
                      </a:r>
                      <a:r>
                        <a:rPr lang="fr-FR" sz="1400" b="1" i="0" u="none" strike="noStrike" dirty="0">
                          <a:solidFill>
                            <a:srgbClr val="FFFFFF"/>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rtl="0" fontAlgn="ctr"/>
                      <a:r>
                        <a:rPr lang="fr-FR" sz="1400" b="1" i="0" u="none" strike="noStrike" dirty="0" err="1">
                          <a:solidFill>
                            <a:srgbClr val="FFFFFF"/>
                          </a:solidFill>
                          <a:effectLst/>
                          <a:latin typeface="Futura Md BT"/>
                        </a:rPr>
                        <a:t>Passat</a:t>
                      </a:r>
                      <a:r>
                        <a:rPr lang="fr-FR" sz="1400" b="1" i="0" u="none" strike="noStrike" dirty="0">
                          <a:solidFill>
                            <a:srgbClr val="FFFFFF"/>
                          </a:solidFill>
                          <a:effectLst/>
                          <a:latin typeface="Futura Md BT"/>
                        </a:rPr>
                        <a:t> CC</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rtl="0" fontAlgn="ctr"/>
                      <a:r>
                        <a:rPr lang="fr-FR" sz="1400" b="1" i="0" u="none" strike="noStrike" dirty="0">
                          <a:solidFill>
                            <a:srgbClr val="FFFFFF"/>
                          </a:solidFill>
                          <a:effectLst/>
                          <a:latin typeface="Futura Md BT"/>
                        </a:rPr>
                        <a:t>Sharan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r>
              <a:tr h="279903">
                <a:tc>
                  <a:txBody>
                    <a:bodyPr/>
                    <a:lstStyle/>
                    <a:p>
                      <a:pPr algn="ctr" rtl="0" fontAlgn="ctr"/>
                      <a:r>
                        <a:rPr lang="fr-FR" sz="900" b="0" i="0" u="none" strike="noStrike" dirty="0" err="1">
                          <a:solidFill>
                            <a:schemeClr val="tx1"/>
                          </a:solidFill>
                          <a:effectLst/>
                          <a:latin typeface="Futura Md BT"/>
                        </a:rPr>
                        <a:t>Trendline</a:t>
                      </a:r>
                      <a:r>
                        <a:rPr lang="fr-FR" sz="900" b="0" i="0" u="none" strike="noStrike" dirty="0">
                          <a:solidFill>
                            <a:schemeClr val="tx1"/>
                          </a:solidFill>
                          <a:effectLst/>
                          <a:latin typeface="Futura Md BT"/>
                        </a:rPr>
                        <a:t> Business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lumMod val="75000"/>
                      </a:schemeClr>
                    </a:solidFill>
                  </a:tcPr>
                </a:tc>
                <a:tc rowSpan="2">
                  <a:txBody>
                    <a:bodyPr/>
                    <a:lstStyle/>
                    <a:p>
                      <a:pPr algn="ctr" rtl="0" fontAlgn="ctr"/>
                      <a:r>
                        <a:rPr lang="fr-FR" sz="900" b="0" i="0" u="none" strike="noStrike" dirty="0" err="1">
                          <a:solidFill>
                            <a:schemeClr val="tx1"/>
                          </a:solidFill>
                          <a:effectLst/>
                          <a:latin typeface="Futura Md BT"/>
                        </a:rPr>
                        <a:t>Trendline</a:t>
                      </a:r>
                      <a:r>
                        <a:rPr lang="fr-FR" sz="900" b="0" i="0" u="none" strike="noStrike" dirty="0">
                          <a:solidFill>
                            <a:schemeClr val="tx1"/>
                          </a:solidFill>
                          <a:effectLst/>
                          <a:latin typeface="Futura Md BT"/>
                        </a:rPr>
                        <a:t> Business : </a:t>
                      </a:r>
                      <a:r>
                        <a:rPr lang="fr-FR" sz="900" b="0" i="0" u="none" strike="noStrike" dirty="0" err="1">
                          <a:solidFill>
                            <a:schemeClr val="tx1"/>
                          </a:solidFill>
                          <a:effectLst/>
                          <a:latin typeface="Futura Md BT"/>
                        </a:rPr>
                        <a:t>Trendline</a:t>
                      </a:r>
                      <a:r>
                        <a:rPr lang="fr-FR" sz="900" b="0" i="0" u="none" strike="noStrike" dirty="0">
                          <a:solidFill>
                            <a:schemeClr val="tx1"/>
                          </a:solidFill>
                          <a:effectLst/>
                          <a:latin typeface="Futura Md BT"/>
                        </a:rPr>
                        <a:t> +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lumMod val="75000"/>
                      </a:schemeClr>
                    </a:solidFill>
                  </a:tcPr>
                </a:tc>
                <a:tc rowSpan="2">
                  <a:txBody>
                    <a:bodyPr/>
                    <a:lstStyle/>
                    <a:p>
                      <a:pPr algn="ctr" rtl="0" fontAlgn="ctr"/>
                      <a:r>
                        <a:rPr lang="fr-FR" sz="900" b="0" i="0" u="none" strike="noStrike">
                          <a:solidFill>
                            <a:schemeClr val="tx1"/>
                          </a:solidFill>
                          <a:effectLst/>
                          <a:latin typeface="Futura Md BT"/>
                        </a:rPr>
                        <a:t>Trendline Business : Trendline +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lumMod val="75000"/>
                      </a:schemeClr>
                    </a:solidFill>
                  </a:tcPr>
                </a:tc>
                <a:tc rowSpan="2">
                  <a:txBody>
                    <a:bodyPr/>
                    <a:lstStyle/>
                    <a:p>
                      <a:pPr algn="ctr" rtl="0" fontAlgn="ctr"/>
                      <a:r>
                        <a:rPr lang="fr-FR" sz="900" b="0" i="0" u="none" strike="noStrike" dirty="0" err="1" smtClean="0">
                          <a:solidFill>
                            <a:schemeClr val="tx1"/>
                          </a:solidFill>
                          <a:effectLst/>
                          <a:latin typeface="Futura Md BT"/>
                        </a:rPr>
                        <a:t>Trendline</a:t>
                      </a:r>
                      <a:r>
                        <a:rPr lang="fr-FR" sz="900" b="0" i="0" u="none" strike="noStrike" dirty="0" smtClean="0">
                          <a:solidFill>
                            <a:schemeClr val="tx1"/>
                          </a:solidFill>
                          <a:effectLst/>
                          <a:latin typeface="Futura Md BT"/>
                        </a:rPr>
                        <a:t> Business : </a:t>
                      </a:r>
                      <a:r>
                        <a:rPr lang="fr-FR" sz="900" b="0" i="0" u="none" strike="noStrike" dirty="0" err="1">
                          <a:solidFill>
                            <a:schemeClr val="tx1"/>
                          </a:solidFill>
                          <a:effectLst/>
                          <a:latin typeface="Futura Md BT"/>
                        </a:rPr>
                        <a:t>Trendline</a:t>
                      </a:r>
                      <a:r>
                        <a:rPr lang="fr-FR" sz="900" b="0" i="0" u="none" strike="noStrike" dirty="0">
                          <a:solidFill>
                            <a:schemeClr val="tx1"/>
                          </a:solidFill>
                          <a:effectLst/>
                          <a:latin typeface="Futura Md BT"/>
                        </a:rPr>
                        <a:t> +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lumMod val="75000"/>
                      </a:schemeClr>
                    </a:solidFill>
                  </a:tcPr>
                </a:tc>
                <a:tc rowSpan="2">
                  <a:txBody>
                    <a:bodyPr/>
                    <a:lstStyle/>
                    <a:p>
                      <a:pPr algn="ctr" rtl="0" fontAlgn="ctr"/>
                      <a:r>
                        <a:rPr lang="fr-FR" sz="900" b="0" i="0" u="none" strike="noStrike" dirty="0" err="1">
                          <a:solidFill>
                            <a:schemeClr val="tx1"/>
                          </a:solidFill>
                          <a:effectLst/>
                          <a:latin typeface="Futura Md BT"/>
                        </a:rPr>
                        <a:t>Trendline</a:t>
                      </a:r>
                      <a:r>
                        <a:rPr lang="fr-FR" sz="900" b="0" i="0" u="none" strike="noStrike" dirty="0">
                          <a:solidFill>
                            <a:schemeClr val="tx1"/>
                          </a:solidFill>
                          <a:effectLst/>
                          <a:latin typeface="Futura Md BT"/>
                        </a:rPr>
                        <a:t> Business = </a:t>
                      </a:r>
                      <a:r>
                        <a:rPr lang="fr-FR" sz="900" b="0" i="0" u="none" strike="noStrike" dirty="0" err="1">
                          <a:solidFill>
                            <a:schemeClr val="tx1"/>
                          </a:solidFill>
                          <a:effectLst/>
                          <a:latin typeface="Futura Md BT"/>
                        </a:rPr>
                        <a:t>Trendline</a:t>
                      </a:r>
                      <a:r>
                        <a:rPr lang="fr-FR" sz="900" b="0" i="0" u="none" strike="noStrike" dirty="0">
                          <a:solidFill>
                            <a:schemeClr val="tx1"/>
                          </a:solidFill>
                          <a:effectLst/>
                          <a:latin typeface="Futura Md BT"/>
                        </a:rPr>
                        <a:t> +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lumMod val="75000"/>
                      </a:schemeClr>
                    </a:solidFill>
                  </a:tcPr>
                </a:tc>
                <a:tc rowSpan="2">
                  <a:txBody>
                    <a:bodyPr/>
                    <a:lstStyle/>
                    <a:p>
                      <a:pPr algn="ctr" rtl="0" fontAlgn="ctr"/>
                      <a:r>
                        <a:rPr lang="fr-FR" sz="900" b="0" i="0" u="none" strike="noStrike" dirty="0" err="1" smtClean="0">
                          <a:solidFill>
                            <a:schemeClr val="tx1"/>
                          </a:solidFill>
                          <a:effectLst/>
                          <a:latin typeface="Futura Md BT"/>
                        </a:rPr>
                        <a:t>Trendline</a:t>
                      </a:r>
                      <a:r>
                        <a:rPr lang="fr-FR" sz="900" b="0" i="0" u="none" strike="noStrike" dirty="0" smtClean="0">
                          <a:solidFill>
                            <a:schemeClr val="tx1"/>
                          </a:solidFill>
                          <a:effectLst/>
                          <a:latin typeface="Futura Md BT"/>
                        </a:rPr>
                        <a:t> Business </a:t>
                      </a:r>
                      <a:r>
                        <a:rPr lang="fr-FR" sz="900" b="0" i="0" u="none" strike="noStrike" dirty="0" err="1" smtClean="0">
                          <a:solidFill>
                            <a:schemeClr val="tx1"/>
                          </a:solidFill>
                          <a:effectLst/>
                          <a:latin typeface="Futura Md BT"/>
                        </a:rPr>
                        <a:t>Trendline</a:t>
                      </a:r>
                      <a:r>
                        <a:rPr lang="fr-FR" sz="900" b="0" i="0" u="none" strike="noStrike" dirty="0" smtClean="0">
                          <a:solidFill>
                            <a:schemeClr val="tx1"/>
                          </a:solidFill>
                          <a:effectLst/>
                          <a:latin typeface="Futura Md BT"/>
                        </a:rPr>
                        <a:t> </a:t>
                      </a:r>
                      <a:r>
                        <a:rPr lang="fr-FR" sz="900" b="0" i="0" u="none" strike="noStrike" dirty="0">
                          <a:solidFill>
                            <a:schemeClr val="tx1"/>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lumMod val="75000"/>
                      </a:schemeClr>
                    </a:solidFill>
                  </a:tcPr>
                </a:tc>
                <a:tc rowSpan="2">
                  <a:txBody>
                    <a:bodyPr/>
                    <a:lstStyle/>
                    <a:p>
                      <a:pPr algn="ctr" rtl="0" fontAlgn="ctr"/>
                      <a:r>
                        <a:rPr lang="fr-FR" sz="900" b="0" i="0" u="none" strike="noStrike" dirty="0" smtClean="0">
                          <a:solidFill>
                            <a:schemeClr val="tx1"/>
                          </a:solidFill>
                          <a:effectLst/>
                          <a:latin typeface="Futura Md BT"/>
                        </a:rPr>
                        <a:t>CC business</a:t>
                      </a:r>
                    </a:p>
                    <a:p>
                      <a:pPr algn="ctr" rtl="0" fontAlgn="ctr"/>
                      <a:r>
                        <a:rPr lang="fr-FR" sz="900" b="0" i="0" u="none" strike="noStrike" dirty="0" smtClean="0">
                          <a:solidFill>
                            <a:schemeClr val="tx1"/>
                          </a:solidFill>
                          <a:effectLst/>
                          <a:latin typeface="Futura Md BT"/>
                        </a:rPr>
                        <a:t>CC+</a:t>
                      </a:r>
                      <a:r>
                        <a:rPr lang="fr-FR" sz="900" b="0" i="0" u="none" strike="noStrike" dirty="0">
                          <a:solidFill>
                            <a:schemeClr val="tx1"/>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lumMod val="75000"/>
                      </a:schemeClr>
                    </a:solidFill>
                  </a:tcPr>
                </a:tc>
                <a:tc rowSpan="2">
                  <a:txBody>
                    <a:bodyPr/>
                    <a:lstStyle/>
                    <a:p>
                      <a:pPr algn="ctr" fontAlgn="ctr"/>
                      <a:r>
                        <a:rPr lang="fr-FR" sz="900" b="0" i="0" u="none" strike="noStrike" dirty="0">
                          <a:solidFill>
                            <a:schemeClr val="tx1"/>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lumMod val="75000"/>
                      </a:schemeClr>
                    </a:solidFill>
                  </a:tcPr>
                </a:tc>
              </a:tr>
              <a:tr h="410503">
                <a:tc>
                  <a:txBody>
                    <a:bodyPr/>
                    <a:lstStyle/>
                    <a:p>
                      <a:pPr algn="ctr" rtl="0" fontAlgn="ctr"/>
                      <a:r>
                        <a:rPr lang="fr-FR" sz="900" b="0" i="0" u="none" strike="noStrike" dirty="0" err="1">
                          <a:solidFill>
                            <a:schemeClr val="tx1"/>
                          </a:solidFill>
                          <a:effectLst/>
                          <a:latin typeface="Futura Md BT"/>
                        </a:rPr>
                        <a:t>Trendline</a:t>
                      </a:r>
                      <a:r>
                        <a:rPr lang="fr-FR" sz="900" b="0" i="0" u="none" strike="noStrike" dirty="0">
                          <a:solidFill>
                            <a:schemeClr val="tx1"/>
                          </a:solidFill>
                          <a:effectLst/>
                          <a:latin typeface="Futura Md BT"/>
                        </a:rPr>
                        <a:t> +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chemeClr val="bg1">
                        <a:lumMod val="75000"/>
                      </a:schemeClr>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r>
              <a:tr h="143395">
                <a:tc gridSpan="8">
                  <a:txBody>
                    <a:bodyPr/>
                    <a:lstStyle/>
                    <a:p>
                      <a:pPr algn="ctr" rtl="0" fontAlgn="ctr"/>
                      <a:r>
                        <a:rPr lang="fr-FR" sz="900" b="1" i="0" u="none" strike="noStrike" dirty="0">
                          <a:solidFill>
                            <a:schemeClr val="bg1"/>
                          </a:solidFill>
                          <a:effectLst/>
                          <a:latin typeface="Futura Md BT"/>
                        </a:rPr>
                        <a:t>+ Antibrouillards + Préparation Téléphone Bluetooth "Plus"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accent1"/>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964074">
                <a:tc>
                  <a:txBody>
                    <a:bodyPr/>
                    <a:lstStyle/>
                    <a:p>
                      <a:pPr algn="ctr" rtl="0" fontAlgn="ctr"/>
                      <a:r>
                        <a:rPr lang="en-US" sz="900" b="1" i="0" u="none" strike="noStrike">
                          <a:solidFill>
                            <a:srgbClr val="000000"/>
                          </a:solidFill>
                          <a:effectLst/>
                          <a:latin typeface="Futura Md BT"/>
                        </a:rPr>
                        <a:t>+ Pack Access </a:t>
                      </a:r>
                      <a:r>
                        <a:rPr lang="en-US" sz="900" b="0" i="1" u="none" strike="noStrike">
                          <a:solidFill>
                            <a:srgbClr val="000000"/>
                          </a:solidFill>
                          <a:effectLst/>
                          <a:latin typeface="Futura Md BT"/>
                        </a:rPr>
                        <a:t>(Climatic + RCD + Pack 210 + ordinateur de bord) </a:t>
                      </a:r>
                      <a:endParaRPr lang="en-US" sz="900" b="1" i="0" u="none" strike="noStrike">
                        <a:solidFill>
                          <a:srgbClr val="000000"/>
                        </a:solidFill>
                        <a:effectLst/>
                        <a:latin typeface="Futura Md BT"/>
                      </a:endParaRP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5E5E5"/>
                    </a:solidFill>
                  </a:tcPr>
                </a:tc>
                <a:tc rowSpan="2">
                  <a:txBody>
                    <a:bodyPr/>
                    <a:lstStyle/>
                    <a:p>
                      <a:pPr algn="ctr" rtl="0" fontAlgn="ctr"/>
                      <a:r>
                        <a:rPr lang="fr-FR" sz="900" b="1" i="0" u="none" strike="noStrike" dirty="0">
                          <a:solidFill>
                            <a:srgbClr val="000000"/>
                          </a:solidFill>
                          <a:effectLst/>
                          <a:latin typeface="Futura Md BT"/>
                        </a:rPr>
                        <a:t>+ Accoudoir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c rowSpan="2">
                  <a:txBody>
                    <a:bodyPr/>
                    <a:lstStyle/>
                    <a:p>
                      <a:pPr algn="ctr" rtl="0" fontAlgn="ctr"/>
                      <a:r>
                        <a:rPr lang="fr-FR" sz="900" b="1" i="0" u="none" strike="noStrike" dirty="0">
                          <a:solidFill>
                            <a:srgbClr val="000000"/>
                          </a:solidFill>
                          <a:effectLst/>
                          <a:latin typeface="Futura Md BT"/>
                        </a:rPr>
                        <a:t>+ Accoudoir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c>
                  <a:txBody>
                    <a:bodyPr/>
                    <a:lstStyle/>
                    <a:p>
                      <a:pPr algn="ctr" rtl="0" fontAlgn="ctr"/>
                      <a:r>
                        <a:rPr lang="fr-FR" sz="900" b="1" i="0" u="none" strike="noStrike" dirty="0">
                          <a:solidFill>
                            <a:srgbClr val="000000"/>
                          </a:solidFill>
                          <a:effectLst/>
                          <a:latin typeface="Futura Md BT"/>
                        </a:rPr>
                        <a:t>+ Pack Access</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5E5E5"/>
                    </a:solidFill>
                  </a:tcPr>
                </a:tc>
                <a:tc rowSpan="2">
                  <a:txBody>
                    <a:bodyPr/>
                    <a:lstStyle/>
                    <a:p>
                      <a:pPr algn="ctr" rtl="0" fontAlgn="ctr"/>
                      <a:r>
                        <a:rPr lang="fr-FR" sz="900" b="1" i="0" u="none" strike="noStrike" dirty="0">
                          <a:solidFill>
                            <a:srgbClr val="000000"/>
                          </a:solidFill>
                          <a:effectLst/>
                          <a:latin typeface="Futura Md BT"/>
                        </a:rPr>
                        <a:t>+ Park-Pilot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c rowSpan="2">
                  <a:txBody>
                    <a:bodyPr/>
                    <a:lstStyle/>
                    <a:p>
                      <a:pPr algn="ctr" rtl="0" fontAlgn="ctr"/>
                      <a:r>
                        <a:rPr lang="fr-FR" sz="900" b="1" i="0" u="none" strike="noStrike" dirty="0">
                          <a:solidFill>
                            <a:srgbClr val="000000"/>
                          </a:solidFill>
                          <a:effectLst/>
                          <a:latin typeface="Futura Md BT"/>
                        </a:rPr>
                        <a:t>+ Park Pilot</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900" b="1" i="0" u="none" strike="noStrike" dirty="0" smtClean="0">
                          <a:solidFill>
                            <a:srgbClr val="000000"/>
                          </a:solidFill>
                          <a:effectLst/>
                          <a:latin typeface="Futura Md BT"/>
                        </a:rPr>
                        <a:t>Pack City </a:t>
                      </a:r>
                      <a:r>
                        <a:rPr lang="fr-FR" sz="900" b="0" i="1" u="none" strike="noStrike" dirty="0" smtClean="0">
                          <a:solidFill>
                            <a:srgbClr val="000000"/>
                          </a:solidFill>
                          <a:effectLst/>
                          <a:latin typeface="Futura Md BT"/>
                        </a:rPr>
                        <a:t>(Radars d'aide au stationnement + MEDIA-IN + Rétroviseurs extérieurs rabattables </a:t>
                      </a:r>
                      <a:r>
                        <a:rPr lang="fr-FR" sz="900" b="0" i="1" u="none" strike="noStrike" dirty="0" err="1" smtClean="0">
                          <a:solidFill>
                            <a:srgbClr val="000000"/>
                          </a:solidFill>
                          <a:effectLst/>
                          <a:latin typeface="Futura Md BT"/>
                        </a:rPr>
                        <a:t>éléctriquement</a:t>
                      </a:r>
                      <a:r>
                        <a:rPr lang="fr-FR" sz="900" b="0" i="1" u="none" strike="noStrike" dirty="0" smtClean="0">
                          <a:solidFill>
                            <a:srgbClr val="000000"/>
                          </a:solidFill>
                          <a:effectLst/>
                          <a:latin typeface="Futura Md BT"/>
                        </a:rPr>
                        <a:t> + MEDIA-IN + Prise 230 V)</a:t>
                      </a:r>
                      <a:r>
                        <a:rPr lang="fr-FR" sz="900" b="1" i="0" u="none" strike="noStrike" dirty="0" smtClean="0">
                          <a:solidFill>
                            <a:srgbClr val="000000"/>
                          </a:solidFill>
                          <a:effectLst/>
                          <a:latin typeface="Futura Md BT"/>
                        </a:rPr>
                        <a:t> + RNS 315</a:t>
                      </a:r>
                      <a:r>
                        <a:rPr lang="fr-FR" sz="900" b="1" i="0" u="none" strike="noStrike" dirty="0">
                          <a:solidFill>
                            <a:srgbClr val="FF0000"/>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c rowSpan="2">
                  <a:txBody>
                    <a:bodyPr/>
                    <a:lstStyle/>
                    <a:p>
                      <a:pPr algn="ctr" fontAlgn="ctr"/>
                      <a:r>
                        <a:rPr lang="fr-FR" sz="900" b="1" i="0" u="none" strike="noStrike" dirty="0">
                          <a:solidFill>
                            <a:srgbClr val="000000"/>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r>
              <a:tr h="1915679">
                <a:tc>
                  <a:txBody>
                    <a:bodyPr/>
                    <a:lstStyle/>
                    <a:p>
                      <a:pPr algn="ctr" rtl="0" fontAlgn="ctr"/>
                      <a:r>
                        <a:rPr lang="fr-FR" sz="900" b="1" i="0" u="none" strike="noStrike">
                          <a:solidFill>
                            <a:srgbClr val="000000"/>
                          </a:solidFill>
                          <a:effectLst/>
                          <a:latin typeface="Futura Md BT"/>
                        </a:rPr>
                        <a:t>+ Accoudoir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5E5E5"/>
                    </a:solidFill>
                  </a:tcPr>
                </a:tc>
                <a:tc vMerge="1">
                  <a:txBody>
                    <a:bodyPr/>
                    <a:lstStyle/>
                    <a:p>
                      <a:endParaRPr lang="fr-FR"/>
                    </a:p>
                  </a:txBody>
                  <a:tcPr/>
                </a:tc>
                <a:tc vMerge="1">
                  <a:txBody>
                    <a:bodyPr/>
                    <a:lstStyle/>
                    <a:p>
                      <a:endParaRPr lang="fr-FR"/>
                    </a:p>
                  </a:txBody>
                  <a:tcPr/>
                </a:tc>
                <a:tc>
                  <a:txBody>
                    <a:bodyPr/>
                    <a:lstStyle/>
                    <a:p>
                      <a:pPr algn="ctr" rtl="0" fontAlgn="ctr"/>
                      <a:r>
                        <a:rPr lang="fr-FR" sz="900" b="0" i="1" u="none" strike="noStrike">
                          <a:solidFill>
                            <a:srgbClr val="000000"/>
                          </a:solidFill>
                          <a:effectLst/>
                          <a:latin typeface="Futura Md BT"/>
                        </a:rPr>
                        <a:t>(RCD 310 + Rampes de pavillon noires, Volant et Soufflet de levier de vitesses en cuir et autres matériaux)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5E5E5"/>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r>
              <a:tr h="553572">
                <a:tc>
                  <a:txBody>
                    <a:bodyPr/>
                    <a:lstStyle/>
                    <a:p>
                      <a:pPr algn="ctr" rtl="0" fontAlgn="ctr"/>
                      <a:r>
                        <a:rPr lang="fr-FR" sz="900" b="0" i="0" u="none" strike="noStrike">
                          <a:solidFill>
                            <a:srgbClr val="FFFFFF"/>
                          </a:solidFill>
                          <a:effectLst/>
                          <a:latin typeface="Futura Md BT"/>
                        </a:rPr>
                        <a:t>Confortline Business:</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Business:</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Business:</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Business:</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Business:</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Business:</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Business:</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Business: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5AABE"/>
                    </a:solidFill>
                  </a:tcPr>
                </a:tc>
              </a:tr>
              <a:tr h="279903">
                <a:tc>
                  <a:txBody>
                    <a:bodyPr/>
                    <a:lstStyle/>
                    <a:p>
                      <a:pPr algn="ctr" rtl="0" fontAlgn="ctr"/>
                      <a:r>
                        <a:rPr lang="fr-FR" sz="900" b="0" i="0" u="none" strike="noStrike">
                          <a:solidFill>
                            <a:srgbClr val="FFFFFF"/>
                          </a:solidFill>
                          <a:effectLst/>
                          <a:latin typeface="Futura Md BT"/>
                        </a:rPr>
                        <a:t>Confortline +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5AABE"/>
                    </a:solidFill>
                  </a:tcPr>
                </a:tc>
                <a:tc>
                  <a:txBody>
                    <a:bodyPr/>
                    <a:lstStyle/>
                    <a:p>
                      <a:pPr algn="ctr" rtl="0" fontAlgn="ctr"/>
                      <a:r>
                        <a:rPr lang="fr-FR" sz="900" b="0" i="0" u="none" strike="noStrike" dirty="0" err="1">
                          <a:solidFill>
                            <a:srgbClr val="FFFFFF"/>
                          </a:solidFill>
                          <a:effectLst/>
                          <a:latin typeface="Futura Md BT"/>
                        </a:rPr>
                        <a:t>Confortline</a:t>
                      </a:r>
                      <a:r>
                        <a:rPr lang="fr-FR" sz="900" b="0" i="0" u="none" strike="noStrike" dirty="0">
                          <a:solidFill>
                            <a:srgbClr val="FFFFFF"/>
                          </a:solidFill>
                          <a:effectLst/>
                          <a:latin typeface="Futura Md BT"/>
                        </a:rPr>
                        <a:t> +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5AABE"/>
                    </a:solidFill>
                  </a:tcPr>
                </a:tc>
              </a:tr>
              <a:tr h="143395">
                <a:tc gridSpan="8">
                  <a:txBody>
                    <a:bodyPr/>
                    <a:lstStyle/>
                    <a:p>
                      <a:pPr algn="ctr" rtl="0" fontAlgn="ctr"/>
                      <a:r>
                        <a:rPr lang="fr-FR" sz="900" b="1" i="0" u="none" strike="noStrike" dirty="0">
                          <a:solidFill>
                            <a:schemeClr val="bg1"/>
                          </a:solidFill>
                          <a:effectLst/>
                          <a:latin typeface="Futura Md BT"/>
                        </a:rPr>
                        <a:t>+ Antibrouillards + Préparation Téléphone Bluetooth "Plus"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accent1"/>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79903">
                <a:tc>
                  <a:txBody>
                    <a:bodyPr/>
                    <a:lstStyle/>
                    <a:p>
                      <a:pPr algn="ctr" rtl="0" fontAlgn="ctr"/>
                      <a:r>
                        <a:rPr lang="fr-FR" sz="900" b="1" i="0" u="none" strike="noStrike">
                          <a:solidFill>
                            <a:srgbClr val="000000"/>
                          </a:solidFill>
                          <a:effectLst/>
                          <a:latin typeface="Futura Md BT"/>
                        </a:rPr>
                        <a:t>+ Pack City</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5E5E5"/>
                    </a:solidFill>
                  </a:tcPr>
                </a:tc>
                <a:tc rowSpan="3">
                  <a:txBody>
                    <a:bodyPr/>
                    <a:lstStyle/>
                    <a:p>
                      <a:pPr algn="ctr" rtl="0" fontAlgn="ctr"/>
                      <a:r>
                        <a:rPr lang="fr-FR" sz="900" b="1" i="0" u="none" strike="noStrike" dirty="0">
                          <a:solidFill>
                            <a:srgbClr val="000000"/>
                          </a:solidFill>
                          <a:effectLst/>
                          <a:latin typeface="Futura Md BT"/>
                        </a:rPr>
                        <a:t>+Système de radionavigation "RNS 310«  + Pack City 2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c>
                  <a:txBody>
                    <a:bodyPr/>
                    <a:lstStyle/>
                    <a:p>
                      <a:pPr algn="ctr" rtl="0" fontAlgn="ctr"/>
                      <a:r>
                        <a:rPr lang="fr-FR" sz="900" b="1" i="0" u="none" strike="noStrike" dirty="0">
                          <a:solidFill>
                            <a:srgbClr val="000000"/>
                          </a:solidFill>
                          <a:effectLst/>
                          <a:latin typeface="Futura Md BT"/>
                        </a:rPr>
                        <a:t>   + Pack Techno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5E5E5"/>
                    </a:solidFill>
                  </a:tcPr>
                </a:tc>
                <a:tc rowSpan="3">
                  <a:txBody>
                    <a:bodyPr/>
                    <a:lstStyle/>
                    <a:p>
                      <a:pPr algn="ctr" rtl="0" fontAlgn="ctr"/>
                      <a:r>
                        <a:rPr lang="fr-FR" sz="900" b="1" i="0" u="none" strike="noStrike" dirty="0">
                          <a:solidFill>
                            <a:srgbClr val="000000"/>
                          </a:solidFill>
                          <a:effectLst/>
                          <a:latin typeface="Futura Md BT"/>
                        </a:rPr>
                        <a:t>+ Pack Business </a:t>
                      </a:r>
                      <a:r>
                        <a:rPr lang="fr-FR" sz="900" b="0" i="1" u="none" strike="noStrike" dirty="0">
                          <a:solidFill>
                            <a:srgbClr val="000000"/>
                          </a:solidFill>
                          <a:effectLst/>
                          <a:latin typeface="Futura Md BT"/>
                        </a:rPr>
                        <a:t>(RNS315 + Rétroviseurs extérieurs rabattables électriquement)</a:t>
                      </a:r>
                      <a:r>
                        <a:rPr lang="fr-FR" sz="900" b="1" i="1" u="none" strike="noStrike" dirty="0">
                          <a:solidFill>
                            <a:srgbClr val="000000"/>
                          </a:solidFill>
                          <a:effectLst/>
                          <a:latin typeface="Futura Md BT"/>
                        </a:rPr>
                        <a:t> </a:t>
                      </a:r>
                      <a:endParaRPr lang="fr-FR" sz="900" b="1" i="0" u="none" strike="noStrike" dirty="0">
                        <a:solidFill>
                          <a:srgbClr val="000000"/>
                        </a:solidFill>
                        <a:effectLst/>
                        <a:latin typeface="Futura Md BT"/>
                      </a:endParaRP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c>
                  <a:txBody>
                    <a:bodyPr/>
                    <a:lstStyle/>
                    <a:p>
                      <a:pPr algn="ctr" rtl="0" fontAlgn="ctr"/>
                      <a:r>
                        <a:rPr lang="fr-FR" sz="900" b="1" i="0" u="none" strike="noStrike" dirty="0">
                          <a:solidFill>
                            <a:srgbClr val="000000"/>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5E5E5"/>
                    </a:solidFill>
                  </a:tcPr>
                </a:tc>
                <a:tc rowSpan="3">
                  <a:txBody>
                    <a:bodyPr/>
                    <a:lstStyle/>
                    <a:p>
                      <a:pPr algn="ctr" rtl="0" fontAlgn="ctr"/>
                      <a:r>
                        <a:rPr lang="fr-FR" sz="900" b="1" i="0" u="none" strike="noStrike" dirty="0">
                          <a:solidFill>
                            <a:srgbClr val="000000"/>
                          </a:solidFill>
                          <a:effectLst/>
                          <a:latin typeface="Futura Md BT"/>
                        </a:rPr>
                        <a:t>+ Prise 230V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c rowSpan="3">
                  <a:txBody>
                    <a:bodyPr/>
                    <a:lstStyle/>
                    <a:p>
                      <a:endParaRPr lang="fr-FR" sz="1800" dirty="0"/>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c>
                  <a:txBody>
                    <a:bodyPr/>
                    <a:lstStyle/>
                    <a:p>
                      <a:pPr algn="ctr" rtl="0" fontAlgn="ctr"/>
                      <a:r>
                        <a:rPr lang="fr-FR" sz="900" b="1" i="0" u="none" strike="noStrike" dirty="0">
                          <a:solidFill>
                            <a:srgbClr val="000000"/>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5E5E5"/>
                    </a:solidFill>
                  </a:tcPr>
                </a:tc>
              </a:tr>
              <a:tr h="1921914">
                <a:tc>
                  <a:txBody>
                    <a:bodyPr/>
                    <a:lstStyle/>
                    <a:p>
                      <a:pPr algn="ctr" rtl="0" fontAlgn="ctr"/>
                      <a:r>
                        <a:rPr lang="fr-FR" sz="900" b="0" i="1" u="none" strike="noStrike">
                          <a:solidFill>
                            <a:srgbClr val="000000"/>
                          </a:solidFill>
                          <a:effectLst/>
                          <a:latin typeface="Futura Md BT"/>
                        </a:rPr>
                        <a:t>(Radars d'aide au stationnement + Accoudoir + MEDIA-IN) </a:t>
                      </a:r>
                      <a:r>
                        <a:rPr lang="fr-FR" sz="900" b="0" i="0" u="none" strike="noStrike">
                          <a:solidFill>
                            <a:srgbClr val="000000"/>
                          </a:solidFill>
                          <a:effectLst/>
                          <a:latin typeface="Futura Md BT"/>
                        </a:rPr>
                        <a:t>+ RNS 310 </a:t>
                      </a:r>
                      <a:r>
                        <a:rPr lang="fr-FR" sz="900" b="1" i="0" u="none" strike="noStrike">
                          <a:solidFill>
                            <a:srgbClr val="000000"/>
                          </a:solidFill>
                          <a:effectLst/>
                          <a:latin typeface="Futura Md BT"/>
                        </a:rPr>
                        <a:t> </a:t>
                      </a:r>
                      <a:endParaRPr lang="fr-FR" sz="900" b="0" i="1" u="none" strike="noStrike">
                        <a:solidFill>
                          <a:srgbClr val="000000"/>
                        </a:solidFill>
                        <a:effectLst/>
                        <a:latin typeface="Futura Md BT"/>
                      </a:endParaRP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5E5E5"/>
                    </a:solidFill>
                  </a:tcPr>
                </a:tc>
                <a:tc vMerge="1">
                  <a:txBody>
                    <a:bodyPr/>
                    <a:lstStyle/>
                    <a:p>
                      <a:endParaRPr lang="fr-FR"/>
                    </a:p>
                  </a:txBody>
                  <a:tcPr/>
                </a:tc>
                <a:tc>
                  <a:txBody>
                    <a:bodyPr/>
                    <a:lstStyle/>
                    <a:p>
                      <a:pPr algn="ctr" rtl="0" fontAlgn="ctr"/>
                      <a:r>
                        <a:rPr lang="fr-FR" sz="900" b="0" i="0" u="none" strike="noStrike">
                          <a:solidFill>
                            <a:srgbClr val="000000"/>
                          </a:solidFill>
                          <a:effectLst/>
                          <a:latin typeface="Futura Md BT"/>
                        </a:rPr>
                        <a:t>(pack techno : RNS 310 + média IN + Prise 230 V) + Rétroviseurs extérieurs rabattables éléctriquement + Pack rangement</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5E5E5"/>
                    </a:solidFill>
                  </a:tcPr>
                </a:tc>
                <a:tc vMerge="1">
                  <a:txBody>
                    <a:bodyPr/>
                    <a:lstStyle/>
                    <a:p>
                      <a:endParaRPr lang="fr-FR"/>
                    </a:p>
                  </a:txBody>
                  <a:tcPr/>
                </a:tc>
                <a:tc>
                  <a:txBody>
                    <a:bodyPr/>
                    <a:lstStyle/>
                    <a:p>
                      <a:pPr algn="ctr" rtl="0" fontAlgn="ctr"/>
                      <a:r>
                        <a:rPr lang="fr-FR" sz="900" b="0" i="1" u="none" strike="noStrike" dirty="0">
                          <a:solidFill>
                            <a:srgbClr val="000000"/>
                          </a:solidFill>
                          <a:effectLst/>
                          <a:latin typeface="Futura Md BT"/>
                        </a:rPr>
                        <a:t>RNS 310 + rétroviseurs rabattables + Prise 230 V</a:t>
                      </a:r>
                      <a:r>
                        <a:rPr lang="fr-FR" sz="900" b="1" i="1" u="none" strike="noStrike" dirty="0">
                          <a:solidFill>
                            <a:srgbClr val="000000"/>
                          </a:solidFill>
                          <a:effectLst/>
                          <a:latin typeface="Futura Md BT"/>
                        </a:rPr>
                        <a:t> </a:t>
                      </a:r>
                      <a:endParaRPr lang="fr-FR" sz="900" b="0" i="1" u="none" strike="noStrike" dirty="0">
                        <a:solidFill>
                          <a:srgbClr val="000000"/>
                        </a:solidFill>
                        <a:effectLst/>
                        <a:latin typeface="Futura Md BT"/>
                      </a:endParaRP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5E5E5"/>
                    </a:solidFill>
                  </a:tcPr>
                </a:tc>
                <a:tc vMerge="1">
                  <a:txBody>
                    <a:bodyPr/>
                    <a:lstStyle/>
                    <a:p>
                      <a:endParaRPr lang="fr-FR"/>
                    </a:p>
                  </a:txBody>
                  <a:tcPr/>
                </a:tc>
                <a:tc vMerge="1">
                  <a:txBody>
                    <a:bodyPr/>
                    <a:lstStyle/>
                    <a:p>
                      <a:endParaRPr lang="fr-FR"/>
                    </a:p>
                  </a:txBody>
                  <a:tcPr/>
                </a:tc>
                <a:tc>
                  <a:txBody>
                    <a:bodyPr/>
                    <a:lstStyle/>
                    <a:p>
                      <a:pPr algn="ctr" rtl="0" fontAlgn="ctr"/>
                      <a:r>
                        <a:rPr lang="fr-FR" sz="900" b="1" i="0" u="none" strike="noStrike">
                          <a:solidFill>
                            <a:srgbClr val="000000"/>
                          </a:solidFill>
                          <a:effectLst/>
                          <a:latin typeface="Futura Md BT"/>
                        </a:rPr>
                        <a:t>+ Rétroviseurs extérieurs rabattables électriquement</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5E5E5"/>
                    </a:solidFill>
                  </a:tcPr>
                </a:tc>
              </a:tr>
              <a:tr h="279903">
                <a:tc>
                  <a:txBody>
                    <a:bodyPr/>
                    <a:lstStyle/>
                    <a:p>
                      <a:pPr algn="ctr" fontAlgn="ctr"/>
                      <a:r>
                        <a:rPr lang="fr-FR" sz="900" b="0" i="0" u="none" strike="noStrike">
                          <a:solidFill>
                            <a:srgbClr val="000000"/>
                          </a:solidFill>
                          <a:effectLst/>
                          <a:latin typeface="Calibri"/>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5E5E5"/>
                    </a:solidFill>
                  </a:tcPr>
                </a:tc>
                <a:tc vMerge="1">
                  <a:txBody>
                    <a:bodyPr/>
                    <a:lstStyle/>
                    <a:p>
                      <a:endParaRPr lang="fr-FR"/>
                    </a:p>
                  </a:txBody>
                  <a:tcPr/>
                </a:tc>
                <a:tc>
                  <a:txBody>
                    <a:bodyPr/>
                    <a:lstStyle/>
                    <a:p>
                      <a:pPr algn="l" rtl="0" fontAlgn="ctr"/>
                      <a:r>
                        <a:rPr lang="fr-FR" sz="900" b="1" i="0" u="none" strike="noStrike">
                          <a:solidFill>
                            <a:srgbClr val="000000"/>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5E5E5"/>
                    </a:solidFill>
                  </a:tcPr>
                </a:tc>
                <a:tc vMerge="1">
                  <a:txBody>
                    <a:bodyPr/>
                    <a:lstStyle/>
                    <a:p>
                      <a:endParaRPr lang="fr-FR"/>
                    </a:p>
                  </a:txBody>
                  <a:tcPr/>
                </a:tc>
                <a:tc>
                  <a:txBody>
                    <a:bodyPr/>
                    <a:lstStyle/>
                    <a:p>
                      <a:pPr algn="ctr" fontAlgn="ctr"/>
                      <a:r>
                        <a:rPr lang="fr-FR" sz="900" b="0" i="0" u="none" strike="noStrike" dirty="0">
                          <a:solidFill>
                            <a:srgbClr val="000000"/>
                          </a:solidFill>
                          <a:effectLst/>
                          <a:latin typeface="Calibri"/>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5E5E5"/>
                    </a:solidFill>
                  </a:tcPr>
                </a:tc>
                <a:tc vMerge="1">
                  <a:txBody>
                    <a:bodyPr/>
                    <a:lstStyle/>
                    <a:p>
                      <a:endParaRPr lang="fr-FR"/>
                    </a:p>
                  </a:txBody>
                  <a:tcPr/>
                </a:tc>
                <a:tc vMerge="1">
                  <a:txBody>
                    <a:bodyPr/>
                    <a:lstStyle/>
                    <a:p>
                      <a:endParaRPr lang="fr-FR"/>
                    </a:p>
                  </a:txBody>
                  <a:tcPr/>
                </a:tc>
                <a:tc>
                  <a:txBody>
                    <a:bodyPr/>
                    <a:lstStyle/>
                    <a:p>
                      <a:pPr algn="ctr" rtl="0" fontAlgn="ctr"/>
                      <a:r>
                        <a:rPr lang="fr-FR" sz="900" b="1" i="0" u="none" strike="noStrike" dirty="0">
                          <a:solidFill>
                            <a:srgbClr val="000000"/>
                          </a:solidFill>
                          <a:effectLst/>
                          <a:latin typeface="Futura Md BT"/>
                        </a:rPr>
                        <a:t>+ Prise 230V.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5E5E5"/>
                    </a:solidFill>
                  </a:tcPr>
                </a:tc>
              </a:tr>
            </a:tbl>
          </a:graphicData>
        </a:graphic>
      </p:graphicFrame>
      <p:sp>
        <p:nvSpPr>
          <p:cNvPr id="6" name="Rogner un rectangle à un seul coin 5"/>
          <p:cNvSpPr/>
          <p:nvPr/>
        </p:nvSpPr>
        <p:spPr>
          <a:xfrm>
            <a:off x="409575" y="1654732"/>
            <a:ext cx="8401372" cy="4696881"/>
          </a:xfrm>
          <a:prstGeom prst="snip1Rect">
            <a:avLst>
              <a:gd name="adj" fmla="val 306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7" name="Picture 1"/>
          <p:cNvPicPr>
            <a:picLocks noChangeAspect="1" noChangeArrowheads="1"/>
          </p:cNvPicPr>
          <p:nvPr/>
        </p:nvPicPr>
        <p:blipFill>
          <a:blip r:embed="rId2" cstate="print"/>
          <a:srcRect/>
          <a:stretch>
            <a:fillRect/>
          </a:stretch>
        </p:blipFill>
        <p:spPr bwMode="auto">
          <a:xfrm>
            <a:off x="4833188" y="144016"/>
            <a:ext cx="4310812" cy="1196752"/>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leroyjac\Mes documents\Mes images\P0306_volkswage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3000364" y="0"/>
            <a:ext cx="5786449" cy="6858000"/>
          </a:xfrm>
          <a:prstGeom prst="rect">
            <a:avLst/>
          </a:prstGeom>
          <a:solidFill>
            <a:srgbClr val="FFFFFF">
              <a:alpha val="75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 name="Rectangle 6"/>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 name="Titre 1"/>
          <p:cNvSpPr>
            <a:spLocks noGrp="1"/>
          </p:cNvSpPr>
          <p:nvPr>
            <p:ph type="title"/>
          </p:nvPr>
        </p:nvSpPr>
        <p:spPr>
          <a:xfrm>
            <a:off x="2071688" y="1643057"/>
            <a:ext cx="7772400" cy="1143001"/>
          </a:xfrm>
        </p:spPr>
        <p:txBody>
          <a:bodyPr rtlCol="0">
            <a:normAutofit fontScale="90000"/>
          </a:bodyPr>
          <a:lstStyle/>
          <a:p>
            <a:pPr fontAlgn="auto">
              <a:spcAft>
                <a:spcPts val="0"/>
              </a:spcAft>
              <a:defRPr/>
            </a:pPr>
            <a:r>
              <a:rPr lang="fr-FR"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P</a:t>
            </a:r>
            <a:r>
              <a:rPr lang="fr-FR"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RÉSENTATION DE LA CELLULE ENTREPRISE</a:t>
            </a:r>
            <a:br>
              <a:rPr lang="fr-FR"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br>
            <a:endParaRPr lang="fr-FR" dirty="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11" name="Connecteur droit 10"/>
          <p:cNvCxnSpPr/>
          <p:nvPr/>
        </p:nvCxnSpPr>
        <p:spPr>
          <a:xfrm>
            <a:off x="6143625" y="2570158"/>
            <a:ext cx="1285875" cy="1587"/>
          </a:xfrm>
          <a:prstGeom prst="line">
            <a:avLst/>
          </a:prstGeom>
          <a:ln>
            <a:solidFill>
              <a:schemeClr val="accent1">
                <a:lumMod val="50000"/>
              </a:schemeClr>
            </a:solidFill>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 xmlns:p14="http://schemas.microsoft.com/office/powerpoint/2010/main" val="4068737927"/>
              </p:ext>
            </p:extLst>
          </p:nvPr>
        </p:nvGraphicFramePr>
        <p:xfrm>
          <a:off x="482403" y="-893281"/>
          <a:ext cx="8328223" cy="7608429"/>
        </p:xfrm>
        <a:graphic>
          <a:graphicData uri="http://schemas.openxmlformats.org/drawingml/2006/table">
            <a:tbl>
              <a:tblPr/>
              <a:tblGrid>
                <a:gridCol w="1165935"/>
                <a:gridCol w="1020194"/>
                <a:gridCol w="1093064"/>
                <a:gridCol w="1093064"/>
                <a:gridCol w="1020194"/>
                <a:gridCol w="1078028"/>
                <a:gridCol w="947323"/>
                <a:gridCol w="910421"/>
              </a:tblGrid>
              <a:tr h="436285">
                <a:tc>
                  <a:txBody>
                    <a:bodyPr/>
                    <a:lstStyle/>
                    <a:p>
                      <a:pPr algn="ctr" rtl="0" fontAlgn="ctr"/>
                      <a:r>
                        <a:rPr lang="fr-FR" sz="1400" b="1" i="0" u="none" strike="noStrike" dirty="0">
                          <a:solidFill>
                            <a:srgbClr val="FFFFFF"/>
                          </a:solidFill>
                          <a:effectLst/>
                          <a:latin typeface="Futura Md BT"/>
                        </a:rPr>
                        <a:t>Polo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rtl="0" fontAlgn="ctr"/>
                      <a:r>
                        <a:rPr lang="fr-FR" sz="1400" b="1" i="0" u="none" strike="noStrike" dirty="0">
                          <a:solidFill>
                            <a:srgbClr val="FFFFFF"/>
                          </a:solidFill>
                          <a:effectLst/>
                          <a:latin typeface="Futura Md BT"/>
                        </a:rPr>
                        <a:t>Golf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rtl="0" fontAlgn="ctr"/>
                      <a:r>
                        <a:rPr lang="fr-FR" sz="1400" b="1" i="0" u="none" strike="noStrike" dirty="0">
                          <a:solidFill>
                            <a:srgbClr val="FFFFFF"/>
                          </a:solidFill>
                          <a:effectLst/>
                          <a:latin typeface="Futura Md BT"/>
                        </a:rPr>
                        <a:t>Golf SW</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rtl="0" fontAlgn="ctr"/>
                      <a:r>
                        <a:rPr lang="fr-FR" sz="1400" b="1" i="0" u="none" strike="noStrike" dirty="0">
                          <a:solidFill>
                            <a:srgbClr val="FFFFFF"/>
                          </a:solidFill>
                          <a:effectLst/>
                          <a:latin typeface="Futura Md BT"/>
                        </a:rPr>
                        <a:t>Touran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rtl="0" fontAlgn="ctr"/>
                      <a:r>
                        <a:rPr lang="fr-FR" sz="1400" b="1" i="0" u="none" strike="noStrike" dirty="0">
                          <a:solidFill>
                            <a:srgbClr val="FFFFFF"/>
                          </a:solidFill>
                          <a:effectLst/>
                          <a:latin typeface="Futura Md BT"/>
                        </a:rPr>
                        <a:t>New </a:t>
                      </a:r>
                      <a:r>
                        <a:rPr lang="fr-FR" sz="1400" b="1" i="0" u="none" strike="noStrike" dirty="0" err="1">
                          <a:solidFill>
                            <a:srgbClr val="FFFFFF"/>
                          </a:solidFill>
                          <a:effectLst/>
                          <a:latin typeface="Futura Md BT"/>
                        </a:rPr>
                        <a:t>Jetta</a:t>
                      </a:r>
                      <a:r>
                        <a:rPr lang="fr-FR" sz="1400" b="1" i="0" u="none" strike="noStrike" dirty="0">
                          <a:solidFill>
                            <a:srgbClr val="FFFFFF"/>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rtl="0" fontAlgn="ctr"/>
                      <a:r>
                        <a:rPr lang="fr-FR" sz="1400" b="1" i="0" u="none" strike="noStrike" dirty="0" err="1">
                          <a:solidFill>
                            <a:srgbClr val="FFFFFF"/>
                          </a:solidFill>
                          <a:effectLst/>
                          <a:latin typeface="Futura Md BT"/>
                        </a:rPr>
                        <a:t>Passat</a:t>
                      </a:r>
                      <a:r>
                        <a:rPr lang="fr-FR" sz="1400" b="1" i="0" u="none" strike="noStrike" dirty="0">
                          <a:solidFill>
                            <a:srgbClr val="FFFFFF"/>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rtl="0" fontAlgn="ctr"/>
                      <a:r>
                        <a:rPr lang="fr-FR" sz="1400" b="1" i="0" u="none" strike="noStrike" dirty="0" err="1">
                          <a:solidFill>
                            <a:srgbClr val="FFFFFF"/>
                          </a:solidFill>
                          <a:effectLst/>
                          <a:latin typeface="Futura Md BT"/>
                        </a:rPr>
                        <a:t>Passat</a:t>
                      </a:r>
                      <a:r>
                        <a:rPr lang="fr-FR" sz="1400" b="1" i="0" u="none" strike="noStrike" dirty="0">
                          <a:solidFill>
                            <a:srgbClr val="FFFFFF"/>
                          </a:solidFill>
                          <a:effectLst/>
                          <a:latin typeface="Futura Md BT"/>
                        </a:rPr>
                        <a:t> CC</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c>
                  <a:txBody>
                    <a:bodyPr/>
                    <a:lstStyle/>
                    <a:p>
                      <a:pPr algn="ctr" rtl="0" fontAlgn="ctr"/>
                      <a:r>
                        <a:rPr lang="fr-FR" sz="1400" b="1" i="0" u="none" strike="noStrike" dirty="0">
                          <a:solidFill>
                            <a:srgbClr val="FFFFFF"/>
                          </a:solidFill>
                          <a:effectLst/>
                          <a:latin typeface="Futura Md BT"/>
                        </a:rPr>
                        <a:t>Sharan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solidFill>
                  </a:tcPr>
                </a:tc>
              </a:tr>
              <a:tr h="279903">
                <a:tc>
                  <a:txBody>
                    <a:bodyPr/>
                    <a:lstStyle/>
                    <a:p>
                      <a:pPr algn="ctr" rtl="0" fontAlgn="ctr"/>
                      <a:r>
                        <a:rPr lang="fr-FR" sz="900" b="0" i="0" u="none" strike="noStrike" dirty="0" err="1">
                          <a:solidFill>
                            <a:schemeClr val="tx1"/>
                          </a:solidFill>
                          <a:effectLst/>
                          <a:latin typeface="Futura Md BT"/>
                        </a:rPr>
                        <a:t>Trendline</a:t>
                      </a:r>
                      <a:r>
                        <a:rPr lang="fr-FR" sz="900" b="0" i="0" u="none" strike="noStrike" dirty="0">
                          <a:solidFill>
                            <a:schemeClr val="tx1"/>
                          </a:solidFill>
                          <a:effectLst/>
                          <a:latin typeface="Futura Md BT"/>
                        </a:rPr>
                        <a:t> Business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lumMod val="75000"/>
                      </a:schemeClr>
                    </a:solidFill>
                  </a:tcPr>
                </a:tc>
                <a:tc rowSpan="2">
                  <a:txBody>
                    <a:bodyPr/>
                    <a:lstStyle/>
                    <a:p>
                      <a:pPr algn="ctr" rtl="0" fontAlgn="ctr"/>
                      <a:r>
                        <a:rPr lang="fr-FR" sz="900" b="0" i="0" u="none" strike="noStrike" dirty="0" err="1">
                          <a:solidFill>
                            <a:schemeClr val="tx1"/>
                          </a:solidFill>
                          <a:effectLst/>
                          <a:latin typeface="Futura Md BT"/>
                        </a:rPr>
                        <a:t>Trendline</a:t>
                      </a:r>
                      <a:r>
                        <a:rPr lang="fr-FR" sz="900" b="0" i="0" u="none" strike="noStrike" dirty="0">
                          <a:solidFill>
                            <a:schemeClr val="tx1"/>
                          </a:solidFill>
                          <a:effectLst/>
                          <a:latin typeface="Futura Md BT"/>
                        </a:rPr>
                        <a:t> Business : </a:t>
                      </a:r>
                      <a:r>
                        <a:rPr lang="fr-FR" sz="900" b="0" i="0" u="none" strike="noStrike" dirty="0" err="1">
                          <a:solidFill>
                            <a:schemeClr val="tx1"/>
                          </a:solidFill>
                          <a:effectLst/>
                          <a:latin typeface="Futura Md BT"/>
                        </a:rPr>
                        <a:t>Trendline</a:t>
                      </a:r>
                      <a:r>
                        <a:rPr lang="fr-FR" sz="900" b="0" i="0" u="none" strike="noStrike" dirty="0">
                          <a:solidFill>
                            <a:schemeClr val="tx1"/>
                          </a:solidFill>
                          <a:effectLst/>
                          <a:latin typeface="Futura Md BT"/>
                        </a:rPr>
                        <a:t> +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lumMod val="75000"/>
                      </a:schemeClr>
                    </a:solidFill>
                  </a:tcPr>
                </a:tc>
                <a:tc rowSpan="2">
                  <a:txBody>
                    <a:bodyPr/>
                    <a:lstStyle/>
                    <a:p>
                      <a:pPr algn="ctr" rtl="0" fontAlgn="ctr"/>
                      <a:r>
                        <a:rPr lang="fr-FR" sz="900" b="0" i="0" u="none" strike="noStrike">
                          <a:solidFill>
                            <a:schemeClr val="tx1"/>
                          </a:solidFill>
                          <a:effectLst/>
                          <a:latin typeface="Futura Md BT"/>
                        </a:rPr>
                        <a:t>Trendline Business : Trendline +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lumMod val="75000"/>
                      </a:schemeClr>
                    </a:solidFill>
                  </a:tcPr>
                </a:tc>
                <a:tc rowSpan="2">
                  <a:txBody>
                    <a:bodyPr/>
                    <a:lstStyle/>
                    <a:p>
                      <a:pPr algn="ctr" rtl="0" fontAlgn="ctr"/>
                      <a:r>
                        <a:rPr lang="fr-FR" sz="900" b="0" i="0" u="none" strike="noStrike" dirty="0" err="1" smtClean="0">
                          <a:solidFill>
                            <a:schemeClr val="tx1"/>
                          </a:solidFill>
                          <a:effectLst/>
                          <a:latin typeface="Futura Md BT"/>
                        </a:rPr>
                        <a:t>Trendline</a:t>
                      </a:r>
                      <a:r>
                        <a:rPr lang="fr-FR" sz="900" b="0" i="0" u="none" strike="noStrike" dirty="0" smtClean="0">
                          <a:solidFill>
                            <a:schemeClr val="tx1"/>
                          </a:solidFill>
                          <a:effectLst/>
                          <a:latin typeface="Futura Md BT"/>
                        </a:rPr>
                        <a:t> Business : </a:t>
                      </a:r>
                      <a:r>
                        <a:rPr lang="fr-FR" sz="900" b="0" i="0" u="none" strike="noStrike" dirty="0" err="1">
                          <a:solidFill>
                            <a:schemeClr val="tx1"/>
                          </a:solidFill>
                          <a:effectLst/>
                          <a:latin typeface="Futura Md BT"/>
                        </a:rPr>
                        <a:t>Trendline</a:t>
                      </a:r>
                      <a:r>
                        <a:rPr lang="fr-FR" sz="900" b="0" i="0" u="none" strike="noStrike" dirty="0">
                          <a:solidFill>
                            <a:schemeClr val="tx1"/>
                          </a:solidFill>
                          <a:effectLst/>
                          <a:latin typeface="Futura Md BT"/>
                        </a:rPr>
                        <a:t> +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lumMod val="75000"/>
                      </a:schemeClr>
                    </a:solidFill>
                  </a:tcPr>
                </a:tc>
                <a:tc rowSpan="2">
                  <a:txBody>
                    <a:bodyPr/>
                    <a:lstStyle/>
                    <a:p>
                      <a:pPr algn="ctr" rtl="0" fontAlgn="ctr"/>
                      <a:r>
                        <a:rPr lang="fr-FR" sz="900" b="0" i="0" u="none" strike="noStrike" dirty="0" err="1">
                          <a:solidFill>
                            <a:schemeClr val="tx1"/>
                          </a:solidFill>
                          <a:effectLst/>
                          <a:latin typeface="Futura Md BT"/>
                        </a:rPr>
                        <a:t>Trendline</a:t>
                      </a:r>
                      <a:r>
                        <a:rPr lang="fr-FR" sz="900" b="0" i="0" u="none" strike="noStrike" dirty="0">
                          <a:solidFill>
                            <a:schemeClr val="tx1"/>
                          </a:solidFill>
                          <a:effectLst/>
                          <a:latin typeface="Futura Md BT"/>
                        </a:rPr>
                        <a:t> Business = </a:t>
                      </a:r>
                      <a:r>
                        <a:rPr lang="fr-FR" sz="900" b="0" i="0" u="none" strike="noStrike" dirty="0" err="1">
                          <a:solidFill>
                            <a:schemeClr val="tx1"/>
                          </a:solidFill>
                          <a:effectLst/>
                          <a:latin typeface="Futura Md BT"/>
                        </a:rPr>
                        <a:t>Trendline</a:t>
                      </a:r>
                      <a:r>
                        <a:rPr lang="fr-FR" sz="900" b="0" i="0" u="none" strike="noStrike" dirty="0">
                          <a:solidFill>
                            <a:schemeClr val="tx1"/>
                          </a:solidFill>
                          <a:effectLst/>
                          <a:latin typeface="Futura Md BT"/>
                        </a:rPr>
                        <a:t> +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lumMod val="75000"/>
                      </a:schemeClr>
                    </a:solidFill>
                  </a:tcPr>
                </a:tc>
                <a:tc rowSpan="2">
                  <a:txBody>
                    <a:bodyPr/>
                    <a:lstStyle/>
                    <a:p>
                      <a:pPr algn="ctr" rtl="0" fontAlgn="ctr"/>
                      <a:r>
                        <a:rPr lang="fr-FR" sz="900" b="0" i="0" u="none" strike="noStrike" dirty="0" err="1" smtClean="0">
                          <a:solidFill>
                            <a:schemeClr val="tx1"/>
                          </a:solidFill>
                          <a:effectLst/>
                          <a:latin typeface="Futura Md BT"/>
                        </a:rPr>
                        <a:t>Trendline</a:t>
                      </a:r>
                      <a:r>
                        <a:rPr lang="fr-FR" sz="900" b="0" i="0" u="none" strike="noStrike" dirty="0" smtClean="0">
                          <a:solidFill>
                            <a:schemeClr val="tx1"/>
                          </a:solidFill>
                          <a:effectLst/>
                          <a:latin typeface="Futura Md BT"/>
                        </a:rPr>
                        <a:t> Business </a:t>
                      </a:r>
                      <a:r>
                        <a:rPr lang="fr-FR" sz="900" b="0" i="0" u="none" strike="noStrike" dirty="0" err="1" smtClean="0">
                          <a:solidFill>
                            <a:schemeClr val="tx1"/>
                          </a:solidFill>
                          <a:effectLst/>
                          <a:latin typeface="Futura Md BT"/>
                        </a:rPr>
                        <a:t>Trendline</a:t>
                      </a:r>
                      <a:r>
                        <a:rPr lang="fr-FR" sz="900" b="0" i="0" u="none" strike="noStrike" dirty="0" smtClean="0">
                          <a:solidFill>
                            <a:schemeClr val="tx1"/>
                          </a:solidFill>
                          <a:effectLst/>
                          <a:latin typeface="Futura Md BT"/>
                        </a:rPr>
                        <a:t> </a:t>
                      </a:r>
                      <a:r>
                        <a:rPr lang="fr-FR" sz="900" b="0" i="0" u="none" strike="noStrike" dirty="0">
                          <a:solidFill>
                            <a:schemeClr val="tx1"/>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lumMod val="75000"/>
                      </a:schemeClr>
                    </a:solidFill>
                  </a:tcPr>
                </a:tc>
                <a:tc rowSpan="2">
                  <a:txBody>
                    <a:bodyPr/>
                    <a:lstStyle/>
                    <a:p>
                      <a:pPr algn="ctr" rtl="0" fontAlgn="ctr"/>
                      <a:r>
                        <a:rPr lang="fr-FR" sz="900" b="0" i="0" u="none" strike="noStrike" dirty="0" smtClean="0">
                          <a:solidFill>
                            <a:schemeClr val="tx1"/>
                          </a:solidFill>
                          <a:effectLst/>
                          <a:latin typeface="Futura Md BT"/>
                        </a:rPr>
                        <a:t>CC business</a:t>
                      </a:r>
                    </a:p>
                    <a:p>
                      <a:pPr algn="ctr" rtl="0" fontAlgn="ctr"/>
                      <a:r>
                        <a:rPr lang="fr-FR" sz="900" b="0" i="0" u="none" strike="noStrike" dirty="0" smtClean="0">
                          <a:solidFill>
                            <a:schemeClr val="tx1"/>
                          </a:solidFill>
                          <a:effectLst/>
                          <a:latin typeface="Futura Md BT"/>
                        </a:rPr>
                        <a:t>CC+</a:t>
                      </a:r>
                      <a:r>
                        <a:rPr lang="fr-FR" sz="900" b="0" i="0" u="none" strike="noStrike" dirty="0">
                          <a:solidFill>
                            <a:schemeClr val="tx1"/>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lumMod val="75000"/>
                      </a:schemeClr>
                    </a:solidFill>
                  </a:tcPr>
                </a:tc>
                <a:tc rowSpan="2">
                  <a:txBody>
                    <a:bodyPr/>
                    <a:lstStyle/>
                    <a:p>
                      <a:pPr algn="ctr" fontAlgn="ctr"/>
                      <a:r>
                        <a:rPr lang="fr-FR" sz="900" b="0" i="0" u="none" strike="noStrike" dirty="0">
                          <a:solidFill>
                            <a:schemeClr val="tx1"/>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lumMod val="75000"/>
                      </a:schemeClr>
                    </a:solidFill>
                  </a:tcPr>
                </a:tc>
              </a:tr>
              <a:tr h="410503">
                <a:tc>
                  <a:txBody>
                    <a:bodyPr/>
                    <a:lstStyle/>
                    <a:p>
                      <a:pPr algn="ctr" rtl="0" fontAlgn="ctr"/>
                      <a:r>
                        <a:rPr lang="fr-FR" sz="900" b="0" i="0" u="none" strike="noStrike" dirty="0" err="1">
                          <a:solidFill>
                            <a:schemeClr val="tx1"/>
                          </a:solidFill>
                          <a:effectLst/>
                          <a:latin typeface="Futura Md BT"/>
                        </a:rPr>
                        <a:t>Trendline</a:t>
                      </a:r>
                      <a:r>
                        <a:rPr lang="fr-FR" sz="900" b="0" i="0" u="none" strike="noStrike" dirty="0">
                          <a:solidFill>
                            <a:schemeClr val="tx1"/>
                          </a:solidFill>
                          <a:effectLst/>
                          <a:latin typeface="Futura Md BT"/>
                        </a:rPr>
                        <a:t> +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chemeClr val="bg1">
                        <a:lumMod val="75000"/>
                      </a:schemeClr>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r>
              <a:tr h="143395">
                <a:tc gridSpan="8">
                  <a:txBody>
                    <a:bodyPr/>
                    <a:lstStyle/>
                    <a:p>
                      <a:pPr algn="ctr" rtl="0" fontAlgn="ctr"/>
                      <a:r>
                        <a:rPr lang="fr-FR" sz="900" b="1" i="0" u="none" strike="noStrike" dirty="0">
                          <a:solidFill>
                            <a:schemeClr val="bg1"/>
                          </a:solidFill>
                          <a:effectLst/>
                          <a:latin typeface="Futura Md BT"/>
                        </a:rPr>
                        <a:t>+ Antibrouillards + Préparation Téléphone Bluetooth "Plus"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accent1"/>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964074">
                <a:tc>
                  <a:txBody>
                    <a:bodyPr/>
                    <a:lstStyle/>
                    <a:p>
                      <a:pPr algn="ctr" rtl="0" fontAlgn="ctr"/>
                      <a:r>
                        <a:rPr lang="en-US" sz="900" b="1" i="0" u="none" strike="noStrike">
                          <a:solidFill>
                            <a:srgbClr val="000000"/>
                          </a:solidFill>
                          <a:effectLst/>
                          <a:latin typeface="Futura Md BT"/>
                        </a:rPr>
                        <a:t>+ Pack Access </a:t>
                      </a:r>
                      <a:r>
                        <a:rPr lang="en-US" sz="900" b="0" i="1" u="none" strike="noStrike">
                          <a:solidFill>
                            <a:srgbClr val="000000"/>
                          </a:solidFill>
                          <a:effectLst/>
                          <a:latin typeface="Futura Md BT"/>
                        </a:rPr>
                        <a:t>(Climatic + RCD + Pack 210 + ordinateur de bord) </a:t>
                      </a:r>
                      <a:endParaRPr lang="en-US" sz="900" b="1" i="0" u="none" strike="noStrike">
                        <a:solidFill>
                          <a:srgbClr val="000000"/>
                        </a:solidFill>
                        <a:effectLst/>
                        <a:latin typeface="Futura Md BT"/>
                      </a:endParaRP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5E5E5"/>
                    </a:solidFill>
                  </a:tcPr>
                </a:tc>
                <a:tc rowSpan="2">
                  <a:txBody>
                    <a:bodyPr/>
                    <a:lstStyle/>
                    <a:p>
                      <a:pPr algn="ctr" rtl="0" fontAlgn="ctr"/>
                      <a:r>
                        <a:rPr lang="fr-FR" sz="900" b="1" i="0" u="none" strike="noStrike" dirty="0">
                          <a:solidFill>
                            <a:srgbClr val="000000"/>
                          </a:solidFill>
                          <a:effectLst/>
                          <a:latin typeface="Futura Md BT"/>
                        </a:rPr>
                        <a:t>+ Accoudoir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c rowSpan="2">
                  <a:txBody>
                    <a:bodyPr/>
                    <a:lstStyle/>
                    <a:p>
                      <a:pPr algn="ctr" rtl="0" fontAlgn="ctr"/>
                      <a:r>
                        <a:rPr lang="fr-FR" sz="900" b="1" i="0" u="none" strike="noStrike" dirty="0">
                          <a:solidFill>
                            <a:srgbClr val="000000"/>
                          </a:solidFill>
                          <a:effectLst/>
                          <a:latin typeface="Futura Md BT"/>
                        </a:rPr>
                        <a:t>+ Accoudoir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c>
                  <a:txBody>
                    <a:bodyPr/>
                    <a:lstStyle/>
                    <a:p>
                      <a:pPr algn="ctr" rtl="0" fontAlgn="ctr"/>
                      <a:r>
                        <a:rPr lang="fr-FR" sz="900" b="1" i="0" u="none" strike="noStrike" dirty="0">
                          <a:solidFill>
                            <a:srgbClr val="000000"/>
                          </a:solidFill>
                          <a:effectLst/>
                          <a:latin typeface="Futura Md BT"/>
                        </a:rPr>
                        <a:t>+ Pack Access</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5E5E5"/>
                    </a:solidFill>
                  </a:tcPr>
                </a:tc>
                <a:tc rowSpan="2">
                  <a:txBody>
                    <a:bodyPr/>
                    <a:lstStyle/>
                    <a:p>
                      <a:pPr algn="ctr" rtl="0" fontAlgn="ctr"/>
                      <a:r>
                        <a:rPr lang="fr-FR" sz="900" b="1" i="0" u="none" strike="noStrike" dirty="0">
                          <a:solidFill>
                            <a:srgbClr val="000000"/>
                          </a:solidFill>
                          <a:effectLst/>
                          <a:latin typeface="Futura Md BT"/>
                        </a:rPr>
                        <a:t>+ Park-Pilot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c rowSpan="2">
                  <a:txBody>
                    <a:bodyPr/>
                    <a:lstStyle/>
                    <a:p>
                      <a:pPr algn="ctr" rtl="0" fontAlgn="ctr"/>
                      <a:r>
                        <a:rPr lang="fr-FR" sz="900" b="1" i="0" u="none" strike="noStrike" dirty="0">
                          <a:solidFill>
                            <a:srgbClr val="000000"/>
                          </a:solidFill>
                          <a:effectLst/>
                          <a:latin typeface="Futura Md BT"/>
                        </a:rPr>
                        <a:t>+ Park Pilot</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900" b="1" i="0" u="none" strike="noStrike" dirty="0" smtClean="0">
                          <a:solidFill>
                            <a:srgbClr val="000000"/>
                          </a:solidFill>
                          <a:effectLst/>
                          <a:latin typeface="Futura Md BT"/>
                        </a:rPr>
                        <a:t>Pack City </a:t>
                      </a:r>
                      <a:r>
                        <a:rPr lang="fr-FR" sz="900" b="0" i="1" u="none" strike="noStrike" dirty="0" smtClean="0">
                          <a:solidFill>
                            <a:srgbClr val="000000"/>
                          </a:solidFill>
                          <a:effectLst/>
                          <a:latin typeface="Futura Md BT"/>
                        </a:rPr>
                        <a:t>(Radars d'aide au stationnement + MEDIA-IN + Rétroviseurs extérieurs rabattables </a:t>
                      </a:r>
                      <a:r>
                        <a:rPr lang="fr-FR" sz="900" b="0" i="1" u="none" strike="noStrike" dirty="0" err="1" smtClean="0">
                          <a:solidFill>
                            <a:srgbClr val="000000"/>
                          </a:solidFill>
                          <a:effectLst/>
                          <a:latin typeface="Futura Md BT"/>
                        </a:rPr>
                        <a:t>éléctriquement</a:t>
                      </a:r>
                      <a:r>
                        <a:rPr lang="fr-FR" sz="900" b="0" i="1" u="none" strike="noStrike" dirty="0" smtClean="0">
                          <a:solidFill>
                            <a:srgbClr val="000000"/>
                          </a:solidFill>
                          <a:effectLst/>
                          <a:latin typeface="Futura Md BT"/>
                        </a:rPr>
                        <a:t> + MEDIA-IN + Prise 230 V)</a:t>
                      </a:r>
                      <a:r>
                        <a:rPr lang="fr-FR" sz="900" b="1" i="0" u="none" strike="noStrike" dirty="0" smtClean="0">
                          <a:solidFill>
                            <a:srgbClr val="000000"/>
                          </a:solidFill>
                          <a:effectLst/>
                          <a:latin typeface="Futura Md BT"/>
                        </a:rPr>
                        <a:t> + RNS 315</a:t>
                      </a:r>
                      <a:r>
                        <a:rPr lang="fr-FR" sz="900" b="1" i="0" u="none" strike="noStrike" dirty="0">
                          <a:solidFill>
                            <a:srgbClr val="FF0000"/>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c rowSpan="2">
                  <a:txBody>
                    <a:bodyPr/>
                    <a:lstStyle/>
                    <a:p>
                      <a:pPr algn="ctr" fontAlgn="ctr"/>
                      <a:r>
                        <a:rPr lang="fr-FR" sz="900" b="1" i="0" u="none" strike="noStrike" dirty="0">
                          <a:solidFill>
                            <a:srgbClr val="000000"/>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r>
              <a:tr h="1915679">
                <a:tc>
                  <a:txBody>
                    <a:bodyPr/>
                    <a:lstStyle/>
                    <a:p>
                      <a:pPr algn="ctr" rtl="0" fontAlgn="ctr"/>
                      <a:r>
                        <a:rPr lang="fr-FR" sz="900" b="1" i="0" u="none" strike="noStrike">
                          <a:solidFill>
                            <a:srgbClr val="000000"/>
                          </a:solidFill>
                          <a:effectLst/>
                          <a:latin typeface="Futura Md BT"/>
                        </a:rPr>
                        <a:t>+ Accoudoir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5E5E5"/>
                    </a:solidFill>
                  </a:tcPr>
                </a:tc>
                <a:tc vMerge="1">
                  <a:txBody>
                    <a:bodyPr/>
                    <a:lstStyle/>
                    <a:p>
                      <a:endParaRPr lang="fr-FR"/>
                    </a:p>
                  </a:txBody>
                  <a:tcPr/>
                </a:tc>
                <a:tc vMerge="1">
                  <a:txBody>
                    <a:bodyPr/>
                    <a:lstStyle/>
                    <a:p>
                      <a:endParaRPr lang="fr-FR"/>
                    </a:p>
                  </a:txBody>
                  <a:tcPr/>
                </a:tc>
                <a:tc>
                  <a:txBody>
                    <a:bodyPr/>
                    <a:lstStyle/>
                    <a:p>
                      <a:pPr algn="ctr" rtl="0" fontAlgn="ctr"/>
                      <a:r>
                        <a:rPr lang="fr-FR" sz="900" b="0" i="1" u="none" strike="noStrike">
                          <a:solidFill>
                            <a:srgbClr val="000000"/>
                          </a:solidFill>
                          <a:effectLst/>
                          <a:latin typeface="Futura Md BT"/>
                        </a:rPr>
                        <a:t>(RCD 310 + Rampes de pavillon noires, Volant et Soufflet de levier de vitesses en cuir et autres matériaux)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5E5E5"/>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r>
              <a:tr h="553572">
                <a:tc>
                  <a:txBody>
                    <a:bodyPr/>
                    <a:lstStyle/>
                    <a:p>
                      <a:pPr algn="ctr" rtl="0" fontAlgn="ctr"/>
                      <a:r>
                        <a:rPr lang="fr-FR" sz="900" b="0" i="0" u="none" strike="noStrike">
                          <a:solidFill>
                            <a:srgbClr val="FFFFFF"/>
                          </a:solidFill>
                          <a:effectLst/>
                          <a:latin typeface="Futura Md BT"/>
                        </a:rPr>
                        <a:t>Confortline Business:</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Business:</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Business:</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Business:</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Business:</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Business:</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Business:</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Business: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95AABE"/>
                    </a:solidFill>
                  </a:tcPr>
                </a:tc>
              </a:tr>
              <a:tr h="279903">
                <a:tc>
                  <a:txBody>
                    <a:bodyPr/>
                    <a:lstStyle/>
                    <a:p>
                      <a:pPr algn="ctr" rtl="0" fontAlgn="ctr"/>
                      <a:r>
                        <a:rPr lang="fr-FR" sz="900" b="0" i="0" u="none" strike="noStrike">
                          <a:solidFill>
                            <a:srgbClr val="FFFFFF"/>
                          </a:solidFill>
                          <a:effectLst/>
                          <a:latin typeface="Futura Md BT"/>
                        </a:rPr>
                        <a:t>Confortline +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5AABE"/>
                    </a:solidFill>
                  </a:tcPr>
                </a:tc>
                <a:tc>
                  <a:txBody>
                    <a:bodyPr/>
                    <a:lstStyle/>
                    <a:p>
                      <a:pPr algn="ctr" rtl="0" fontAlgn="ctr"/>
                      <a:r>
                        <a:rPr lang="fr-FR" sz="900" b="0" i="0" u="none" strike="noStrike">
                          <a:solidFill>
                            <a:srgbClr val="FFFFFF"/>
                          </a:solidFill>
                          <a:effectLst/>
                          <a:latin typeface="Futura Md BT"/>
                        </a:rPr>
                        <a:t>Confortline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5AABE"/>
                    </a:solidFill>
                  </a:tcPr>
                </a:tc>
                <a:tc>
                  <a:txBody>
                    <a:bodyPr/>
                    <a:lstStyle/>
                    <a:p>
                      <a:pPr algn="ctr" rtl="0" fontAlgn="ctr"/>
                      <a:r>
                        <a:rPr lang="fr-FR" sz="900" b="0" i="0" u="none" strike="noStrike" dirty="0" err="1">
                          <a:solidFill>
                            <a:srgbClr val="FFFFFF"/>
                          </a:solidFill>
                          <a:effectLst/>
                          <a:latin typeface="Futura Md BT"/>
                        </a:rPr>
                        <a:t>Confortline</a:t>
                      </a:r>
                      <a:r>
                        <a:rPr lang="fr-FR" sz="900" b="0" i="0" u="none" strike="noStrike" dirty="0">
                          <a:solidFill>
                            <a:srgbClr val="FFFFFF"/>
                          </a:solidFill>
                          <a:effectLst/>
                          <a:latin typeface="Futura Md BT"/>
                        </a:rPr>
                        <a:t> +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5AABE"/>
                    </a:solidFill>
                  </a:tcPr>
                </a:tc>
              </a:tr>
              <a:tr h="143395">
                <a:tc gridSpan="8">
                  <a:txBody>
                    <a:bodyPr/>
                    <a:lstStyle/>
                    <a:p>
                      <a:pPr algn="ctr" rtl="0" fontAlgn="ctr"/>
                      <a:r>
                        <a:rPr lang="fr-FR" sz="900" b="1" i="0" u="none" strike="noStrike" dirty="0">
                          <a:solidFill>
                            <a:schemeClr val="bg1"/>
                          </a:solidFill>
                          <a:effectLst/>
                          <a:latin typeface="Futura Md BT"/>
                        </a:rPr>
                        <a:t>+ Antibrouillards + Préparation Téléphone Bluetooth "Plus"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accent1"/>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79903">
                <a:tc>
                  <a:txBody>
                    <a:bodyPr/>
                    <a:lstStyle/>
                    <a:p>
                      <a:pPr algn="ctr" rtl="0" fontAlgn="ctr"/>
                      <a:r>
                        <a:rPr lang="fr-FR" sz="900" b="1" i="0" u="none" strike="noStrike">
                          <a:solidFill>
                            <a:srgbClr val="000000"/>
                          </a:solidFill>
                          <a:effectLst/>
                          <a:latin typeface="Futura Md BT"/>
                        </a:rPr>
                        <a:t>+ Pack City</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5E5E5"/>
                    </a:solidFill>
                  </a:tcPr>
                </a:tc>
                <a:tc rowSpan="3">
                  <a:txBody>
                    <a:bodyPr/>
                    <a:lstStyle/>
                    <a:p>
                      <a:pPr algn="ctr" rtl="0" fontAlgn="ctr"/>
                      <a:r>
                        <a:rPr lang="fr-FR" sz="900" b="1" i="0" u="none" strike="noStrike" dirty="0">
                          <a:solidFill>
                            <a:srgbClr val="000000"/>
                          </a:solidFill>
                          <a:effectLst/>
                          <a:latin typeface="Futura Md BT"/>
                        </a:rPr>
                        <a:t>+Système de radionavigation "RNS 310«  + Pack City 2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c>
                  <a:txBody>
                    <a:bodyPr/>
                    <a:lstStyle/>
                    <a:p>
                      <a:pPr algn="ctr" rtl="0" fontAlgn="ctr"/>
                      <a:r>
                        <a:rPr lang="fr-FR" sz="900" b="1" i="0" u="none" strike="noStrike" dirty="0">
                          <a:solidFill>
                            <a:srgbClr val="000000"/>
                          </a:solidFill>
                          <a:effectLst/>
                          <a:latin typeface="Futura Md BT"/>
                        </a:rPr>
                        <a:t>   + Pack Techno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5E5E5"/>
                    </a:solidFill>
                  </a:tcPr>
                </a:tc>
                <a:tc rowSpan="3">
                  <a:txBody>
                    <a:bodyPr/>
                    <a:lstStyle/>
                    <a:p>
                      <a:pPr algn="ctr" rtl="0" fontAlgn="ctr"/>
                      <a:r>
                        <a:rPr lang="fr-FR" sz="900" b="1" i="0" u="none" strike="noStrike" dirty="0">
                          <a:solidFill>
                            <a:srgbClr val="000000"/>
                          </a:solidFill>
                          <a:effectLst/>
                          <a:latin typeface="Futura Md BT"/>
                        </a:rPr>
                        <a:t>+ Pack Business </a:t>
                      </a:r>
                      <a:r>
                        <a:rPr lang="fr-FR" sz="900" b="0" i="1" u="none" strike="noStrike" dirty="0">
                          <a:solidFill>
                            <a:srgbClr val="000000"/>
                          </a:solidFill>
                          <a:effectLst/>
                          <a:latin typeface="Futura Md BT"/>
                        </a:rPr>
                        <a:t>(RNS315 + Rétroviseurs extérieurs rabattables électriquement)</a:t>
                      </a:r>
                      <a:r>
                        <a:rPr lang="fr-FR" sz="900" b="1" i="1" u="none" strike="noStrike" dirty="0">
                          <a:solidFill>
                            <a:srgbClr val="000000"/>
                          </a:solidFill>
                          <a:effectLst/>
                          <a:latin typeface="Futura Md BT"/>
                        </a:rPr>
                        <a:t> </a:t>
                      </a:r>
                      <a:endParaRPr lang="fr-FR" sz="900" b="1" i="0" u="none" strike="noStrike" dirty="0">
                        <a:solidFill>
                          <a:srgbClr val="000000"/>
                        </a:solidFill>
                        <a:effectLst/>
                        <a:latin typeface="Futura Md BT"/>
                      </a:endParaRP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c>
                  <a:txBody>
                    <a:bodyPr/>
                    <a:lstStyle/>
                    <a:p>
                      <a:pPr algn="ctr" rtl="0" fontAlgn="ctr"/>
                      <a:r>
                        <a:rPr lang="fr-FR" sz="900" b="1" i="0" u="none" strike="noStrike" dirty="0">
                          <a:solidFill>
                            <a:srgbClr val="000000"/>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5E5E5"/>
                    </a:solidFill>
                  </a:tcPr>
                </a:tc>
                <a:tc rowSpan="3">
                  <a:txBody>
                    <a:bodyPr/>
                    <a:lstStyle/>
                    <a:p>
                      <a:pPr algn="ctr" rtl="0" fontAlgn="ctr"/>
                      <a:r>
                        <a:rPr lang="fr-FR" sz="900" b="1" i="0" u="none" strike="noStrike" dirty="0">
                          <a:solidFill>
                            <a:srgbClr val="000000"/>
                          </a:solidFill>
                          <a:effectLst/>
                          <a:latin typeface="Futura Md BT"/>
                        </a:rPr>
                        <a:t>+ Prise 230V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c rowSpan="3">
                  <a:txBody>
                    <a:bodyPr/>
                    <a:lstStyle/>
                    <a:p>
                      <a:endParaRPr lang="fr-FR" sz="1800" dirty="0"/>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5E5E5"/>
                    </a:solidFill>
                  </a:tcPr>
                </a:tc>
                <a:tc>
                  <a:txBody>
                    <a:bodyPr/>
                    <a:lstStyle/>
                    <a:p>
                      <a:pPr algn="ctr" rtl="0" fontAlgn="ctr"/>
                      <a:r>
                        <a:rPr lang="fr-FR" sz="900" b="1" i="0" u="none" strike="noStrike" dirty="0">
                          <a:solidFill>
                            <a:srgbClr val="000000"/>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5E5E5"/>
                    </a:solidFill>
                  </a:tcPr>
                </a:tc>
              </a:tr>
              <a:tr h="1921914">
                <a:tc>
                  <a:txBody>
                    <a:bodyPr/>
                    <a:lstStyle/>
                    <a:p>
                      <a:pPr algn="ctr" rtl="0" fontAlgn="ctr"/>
                      <a:r>
                        <a:rPr lang="fr-FR" sz="900" b="0" i="1" u="none" strike="noStrike">
                          <a:solidFill>
                            <a:srgbClr val="000000"/>
                          </a:solidFill>
                          <a:effectLst/>
                          <a:latin typeface="Futura Md BT"/>
                        </a:rPr>
                        <a:t>(Radars d'aide au stationnement + Accoudoir + MEDIA-IN) </a:t>
                      </a:r>
                      <a:r>
                        <a:rPr lang="fr-FR" sz="900" b="0" i="0" u="none" strike="noStrike">
                          <a:solidFill>
                            <a:srgbClr val="000000"/>
                          </a:solidFill>
                          <a:effectLst/>
                          <a:latin typeface="Futura Md BT"/>
                        </a:rPr>
                        <a:t>+ RNS 310 </a:t>
                      </a:r>
                      <a:r>
                        <a:rPr lang="fr-FR" sz="900" b="1" i="0" u="none" strike="noStrike">
                          <a:solidFill>
                            <a:srgbClr val="000000"/>
                          </a:solidFill>
                          <a:effectLst/>
                          <a:latin typeface="Futura Md BT"/>
                        </a:rPr>
                        <a:t> </a:t>
                      </a:r>
                      <a:endParaRPr lang="fr-FR" sz="900" b="0" i="1" u="none" strike="noStrike">
                        <a:solidFill>
                          <a:srgbClr val="000000"/>
                        </a:solidFill>
                        <a:effectLst/>
                        <a:latin typeface="Futura Md BT"/>
                      </a:endParaRP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5E5E5"/>
                    </a:solidFill>
                  </a:tcPr>
                </a:tc>
                <a:tc vMerge="1">
                  <a:txBody>
                    <a:bodyPr/>
                    <a:lstStyle/>
                    <a:p>
                      <a:endParaRPr lang="fr-FR"/>
                    </a:p>
                  </a:txBody>
                  <a:tcPr/>
                </a:tc>
                <a:tc>
                  <a:txBody>
                    <a:bodyPr/>
                    <a:lstStyle/>
                    <a:p>
                      <a:pPr algn="ctr" rtl="0" fontAlgn="ctr"/>
                      <a:r>
                        <a:rPr lang="fr-FR" sz="900" b="0" i="0" u="none" strike="noStrike">
                          <a:solidFill>
                            <a:srgbClr val="000000"/>
                          </a:solidFill>
                          <a:effectLst/>
                          <a:latin typeface="Futura Md BT"/>
                        </a:rPr>
                        <a:t>(pack techno : RNS 310 + média IN + Prise 230 V) + Rétroviseurs extérieurs rabattables éléctriquement + Pack rangement</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5E5E5"/>
                    </a:solidFill>
                  </a:tcPr>
                </a:tc>
                <a:tc vMerge="1">
                  <a:txBody>
                    <a:bodyPr/>
                    <a:lstStyle/>
                    <a:p>
                      <a:endParaRPr lang="fr-FR"/>
                    </a:p>
                  </a:txBody>
                  <a:tcPr/>
                </a:tc>
                <a:tc>
                  <a:txBody>
                    <a:bodyPr/>
                    <a:lstStyle/>
                    <a:p>
                      <a:pPr algn="ctr" rtl="0" fontAlgn="ctr"/>
                      <a:r>
                        <a:rPr lang="fr-FR" sz="900" b="0" i="1" u="none" strike="noStrike" dirty="0">
                          <a:solidFill>
                            <a:srgbClr val="000000"/>
                          </a:solidFill>
                          <a:effectLst/>
                          <a:latin typeface="Futura Md BT"/>
                        </a:rPr>
                        <a:t>RNS 310 + rétroviseurs rabattables + Prise 230 V</a:t>
                      </a:r>
                      <a:r>
                        <a:rPr lang="fr-FR" sz="900" b="1" i="1" u="none" strike="noStrike" dirty="0">
                          <a:solidFill>
                            <a:srgbClr val="000000"/>
                          </a:solidFill>
                          <a:effectLst/>
                          <a:latin typeface="Futura Md BT"/>
                        </a:rPr>
                        <a:t> </a:t>
                      </a:r>
                      <a:endParaRPr lang="fr-FR" sz="900" b="0" i="1" u="none" strike="noStrike" dirty="0">
                        <a:solidFill>
                          <a:srgbClr val="000000"/>
                        </a:solidFill>
                        <a:effectLst/>
                        <a:latin typeface="Futura Md BT"/>
                      </a:endParaRP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5E5E5"/>
                    </a:solidFill>
                  </a:tcPr>
                </a:tc>
                <a:tc vMerge="1">
                  <a:txBody>
                    <a:bodyPr/>
                    <a:lstStyle/>
                    <a:p>
                      <a:endParaRPr lang="fr-FR"/>
                    </a:p>
                  </a:txBody>
                  <a:tcPr/>
                </a:tc>
                <a:tc vMerge="1">
                  <a:txBody>
                    <a:bodyPr/>
                    <a:lstStyle/>
                    <a:p>
                      <a:endParaRPr lang="fr-FR"/>
                    </a:p>
                  </a:txBody>
                  <a:tcPr/>
                </a:tc>
                <a:tc>
                  <a:txBody>
                    <a:bodyPr/>
                    <a:lstStyle/>
                    <a:p>
                      <a:pPr algn="ctr" rtl="0" fontAlgn="ctr"/>
                      <a:r>
                        <a:rPr lang="fr-FR" sz="900" b="1" i="0" u="none" strike="noStrike">
                          <a:solidFill>
                            <a:srgbClr val="000000"/>
                          </a:solidFill>
                          <a:effectLst/>
                          <a:latin typeface="Futura Md BT"/>
                        </a:rPr>
                        <a:t>+ Rétroviseurs extérieurs rabattables électriquement</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5E5E5"/>
                    </a:solidFill>
                  </a:tcPr>
                </a:tc>
              </a:tr>
              <a:tr h="279903">
                <a:tc>
                  <a:txBody>
                    <a:bodyPr/>
                    <a:lstStyle/>
                    <a:p>
                      <a:pPr algn="ctr" fontAlgn="ctr"/>
                      <a:r>
                        <a:rPr lang="fr-FR" sz="900" b="0" i="0" u="none" strike="noStrike">
                          <a:solidFill>
                            <a:srgbClr val="000000"/>
                          </a:solidFill>
                          <a:effectLst/>
                          <a:latin typeface="Calibri"/>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5E5E5"/>
                    </a:solidFill>
                  </a:tcPr>
                </a:tc>
                <a:tc vMerge="1">
                  <a:txBody>
                    <a:bodyPr/>
                    <a:lstStyle/>
                    <a:p>
                      <a:endParaRPr lang="fr-FR"/>
                    </a:p>
                  </a:txBody>
                  <a:tcPr/>
                </a:tc>
                <a:tc>
                  <a:txBody>
                    <a:bodyPr/>
                    <a:lstStyle/>
                    <a:p>
                      <a:pPr algn="l" rtl="0" fontAlgn="ctr"/>
                      <a:r>
                        <a:rPr lang="fr-FR" sz="900" b="1" i="0" u="none" strike="noStrike">
                          <a:solidFill>
                            <a:srgbClr val="000000"/>
                          </a:solidFill>
                          <a:effectLst/>
                          <a:latin typeface="Futura Md BT"/>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5E5E5"/>
                    </a:solidFill>
                  </a:tcPr>
                </a:tc>
                <a:tc vMerge="1">
                  <a:txBody>
                    <a:bodyPr/>
                    <a:lstStyle/>
                    <a:p>
                      <a:endParaRPr lang="fr-FR"/>
                    </a:p>
                  </a:txBody>
                  <a:tcPr/>
                </a:tc>
                <a:tc>
                  <a:txBody>
                    <a:bodyPr/>
                    <a:lstStyle/>
                    <a:p>
                      <a:pPr algn="ctr" fontAlgn="ctr"/>
                      <a:r>
                        <a:rPr lang="fr-FR" sz="900" b="0" i="0" u="none" strike="noStrike" dirty="0">
                          <a:solidFill>
                            <a:srgbClr val="000000"/>
                          </a:solidFill>
                          <a:effectLst/>
                          <a:latin typeface="Calibri"/>
                        </a:rPr>
                        <a:t>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5E5E5"/>
                    </a:solidFill>
                  </a:tcPr>
                </a:tc>
                <a:tc vMerge="1">
                  <a:txBody>
                    <a:bodyPr/>
                    <a:lstStyle/>
                    <a:p>
                      <a:endParaRPr lang="fr-FR"/>
                    </a:p>
                  </a:txBody>
                  <a:tcPr/>
                </a:tc>
                <a:tc vMerge="1">
                  <a:txBody>
                    <a:bodyPr/>
                    <a:lstStyle/>
                    <a:p>
                      <a:endParaRPr lang="fr-FR"/>
                    </a:p>
                  </a:txBody>
                  <a:tcPr/>
                </a:tc>
                <a:tc>
                  <a:txBody>
                    <a:bodyPr/>
                    <a:lstStyle/>
                    <a:p>
                      <a:pPr algn="ctr" rtl="0" fontAlgn="ctr"/>
                      <a:r>
                        <a:rPr lang="fr-FR" sz="900" b="1" i="0" u="none" strike="noStrike" dirty="0">
                          <a:solidFill>
                            <a:srgbClr val="000000"/>
                          </a:solidFill>
                          <a:effectLst/>
                          <a:latin typeface="Futura Md BT"/>
                        </a:rPr>
                        <a:t>+ Prise 230V. </a:t>
                      </a:r>
                    </a:p>
                  </a:txBody>
                  <a:tcPr marL="6235" marR="6235" marT="623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5E5E5"/>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gner un rectangle à un seul coin 17"/>
          <p:cNvSpPr/>
          <p:nvPr/>
        </p:nvSpPr>
        <p:spPr>
          <a:xfrm>
            <a:off x="156990" y="1259929"/>
            <a:ext cx="8725966" cy="4933950"/>
          </a:xfrm>
          <a:prstGeom prst="snip1Rect">
            <a:avLst>
              <a:gd name="adj" fmla="val 2155"/>
            </a:avLst>
          </a:prstGeom>
          <a:solidFill>
            <a:schemeClr val="tx1">
              <a:alpha val="10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9" name="Titre 1"/>
          <p:cNvSpPr txBox="1">
            <a:spLocks/>
          </p:cNvSpPr>
          <p:nvPr/>
        </p:nvSpPr>
        <p:spPr bwMode="auto">
          <a:xfrm>
            <a:off x="179512" y="755179"/>
            <a:ext cx="4468688" cy="494434"/>
          </a:xfrm>
          <a:prstGeom prst="rect">
            <a:avLst/>
          </a:prstGeo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lvl1pPr defTabSz="777330" eaLnBrk="1" hangingPunct="1">
              <a:lnSpc>
                <a:spcPct val="80000"/>
              </a:lnSpc>
              <a:spcBef>
                <a:spcPct val="20000"/>
              </a:spcBef>
              <a:buSzPct val="80000"/>
              <a:tabLst>
                <a:tab pos="307758" algn="l"/>
                <a:tab pos="534611" algn="l"/>
              </a:tabLst>
              <a:defRPr sz="2800" b="1">
                <a:solidFill>
                  <a:srgbClr val="006699"/>
                </a:solidFill>
                <a:latin typeface="Futura Md BT" pitchFamily="34" charset="0"/>
                <a:cs typeface="+mn-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fr-FR" dirty="0" smtClean="0"/>
              <a:t>Golf 5 Portes Berline:</a:t>
            </a:r>
            <a:endParaRPr lang="fr-FR" dirty="0"/>
          </a:p>
        </p:txBody>
      </p:sp>
      <p:graphicFrame>
        <p:nvGraphicFramePr>
          <p:cNvPr id="10" name="Tableau 9"/>
          <p:cNvGraphicFramePr>
            <a:graphicFrameLocks noGrp="1"/>
          </p:cNvGraphicFramePr>
          <p:nvPr>
            <p:extLst>
              <p:ext uri="{D42A27DB-BD31-4B8C-83A1-F6EECF244321}">
                <p14:modId xmlns="" xmlns:p14="http://schemas.microsoft.com/office/powerpoint/2010/main" val="4119558605"/>
              </p:ext>
            </p:extLst>
          </p:nvPr>
        </p:nvGraphicFramePr>
        <p:xfrm>
          <a:off x="179513" y="1306433"/>
          <a:ext cx="2153697" cy="6512181"/>
        </p:xfrm>
        <a:graphic>
          <a:graphicData uri="http://schemas.openxmlformats.org/drawingml/2006/table">
            <a:tbl>
              <a:tblPr>
                <a:tableStyleId>{5C22544A-7EE6-4342-B048-85BDC9FD1C3A}</a:tableStyleId>
              </a:tblPr>
              <a:tblGrid>
                <a:gridCol w="2153697"/>
              </a:tblGrid>
              <a:tr h="723441">
                <a:tc>
                  <a:txBody>
                    <a:bodyPr/>
                    <a:lstStyle/>
                    <a:p>
                      <a:pPr algn="l" fontAlgn="b"/>
                      <a:r>
                        <a:rPr lang="fr-FR" sz="900" b="1" u="none" strike="noStrike" dirty="0">
                          <a:effectLst/>
                        </a:rPr>
                        <a:t> </a:t>
                      </a:r>
                      <a:endParaRPr lang="fr-FR" sz="900" b="1" i="0" u="none" strike="noStrike" dirty="0">
                        <a:effectLst/>
                        <a:latin typeface="Arial"/>
                      </a:endParaRPr>
                    </a:p>
                  </a:txBody>
                  <a:tcPr marL="7996" marR="7996" marT="7996" marB="0" anchor="b">
                    <a:noFill/>
                  </a:tcPr>
                </a:tc>
              </a:tr>
              <a:tr h="145832">
                <a:tc>
                  <a:txBody>
                    <a:bodyPr/>
                    <a:lstStyle/>
                    <a:p>
                      <a:pPr algn="l" fontAlgn="b"/>
                      <a:r>
                        <a:rPr lang="fr-FR" sz="900" b="1" u="none" strike="noStrike" dirty="0">
                          <a:effectLst/>
                        </a:rPr>
                        <a:t>Prix TTC</a:t>
                      </a:r>
                      <a:endParaRPr lang="fr-FR" sz="900" b="1" i="0" u="none" strike="noStrike" dirty="0">
                        <a:solidFill>
                          <a:srgbClr val="008080"/>
                        </a:solidFill>
                        <a:effectLst/>
                        <a:latin typeface="Calibri"/>
                      </a:endParaRPr>
                    </a:p>
                  </a:txBody>
                  <a:tcPr marL="7996" marR="7996" marT="7996" marB="0" anchor="b"/>
                </a:tc>
              </a:tr>
              <a:tr h="153945">
                <a:tc>
                  <a:txBody>
                    <a:bodyPr/>
                    <a:lstStyle/>
                    <a:p>
                      <a:pPr algn="l" fontAlgn="b"/>
                      <a:r>
                        <a:rPr lang="fr-FR" sz="900" b="1" u="none" strike="noStrike" dirty="0">
                          <a:effectLst/>
                        </a:rPr>
                        <a:t>Price Index</a:t>
                      </a:r>
                      <a:endParaRPr lang="fr-FR" sz="900" b="1" i="0" u="none" strike="noStrike" dirty="0">
                        <a:solidFill>
                          <a:srgbClr val="008080"/>
                        </a:solidFill>
                        <a:effectLst/>
                        <a:latin typeface="Calibri"/>
                      </a:endParaRPr>
                    </a:p>
                  </a:txBody>
                  <a:tcPr marL="7996" marR="7996" marT="7996" marB="0" anchor="b"/>
                </a:tc>
              </a:tr>
              <a:tr h="144170">
                <a:tc>
                  <a:txBody>
                    <a:bodyPr/>
                    <a:lstStyle/>
                    <a:p>
                      <a:pPr algn="l" fontAlgn="b"/>
                      <a:r>
                        <a:rPr lang="fr-FR" sz="800" b="1" u="none" strike="noStrike" dirty="0">
                          <a:effectLst/>
                        </a:rPr>
                        <a:t>  Roues, jantes</a:t>
                      </a:r>
                      <a:endParaRPr lang="fr-FR" sz="800" b="1" i="0" u="none" strike="noStrike" dirty="0">
                        <a:solidFill>
                          <a:srgbClr val="008080"/>
                        </a:solidFill>
                        <a:effectLst/>
                        <a:latin typeface="Calibri"/>
                      </a:endParaRPr>
                    </a:p>
                  </a:txBody>
                  <a:tcPr marL="7996" marR="7996" marT="7996" marB="0" anchor="b"/>
                </a:tc>
              </a:tr>
              <a:tr h="242569">
                <a:tc>
                  <a:txBody>
                    <a:bodyPr/>
                    <a:lstStyle/>
                    <a:p>
                      <a:pPr algn="l" fontAlgn="b"/>
                      <a:r>
                        <a:rPr lang="fr-FR" sz="800" b="1" u="none" strike="noStrike" dirty="0">
                          <a:effectLst/>
                        </a:rPr>
                        <a:t>  Roues, diamètre de la jante</a:t>
                      </a:r>
                      <a:endParaRPr lang="fr-FR" sz="800" b="1" i="0" u="none" strike="noStrike" dirty="0">
                        <a:solidFill>
                          <a:srgbClr val="008080"/>
                        </a:solidFill>
                        <a:effectLst/>
                        <a:latin typeface="Calibri"/>
                      </a:endParaRPr>
                    </a:p>
                  </a:txBody>
                  <a:tcPr marL="7996" marR="7996" marT="7996" marB="0" anchor="b"/>
                </a:tc>
              </a:tr>
              <a:tr h="242569">
                <a:tc>
                  <a:txBody>
                    <a:bodyPr/>
                    <a:lstStyle/>
                    <a:p>
                      <a:pPr algn="l" fontAlgn="b"/>
                      <a:r>
                        <a:rPr lang="fr-FR" sz="800" b="1" u="none" strike="noStrike" dirty="0">
                          <a:effectLst/>
                        </a:rPr>
                        <a:t>  Airbag de genoux, emplacement</a:t>
                      </a:r>
                      <a:endParaRPr lang="fr-FR" sz="800" b="1" i="0" u="none" strike="noStrike" dirty="0">
                        <a:solidFill>
                          <a:srgbClr val="008080"/>
                        </a:solidFill>
                        <a:effectLst/>
                        <a:latin typeface="Calibri"/>
                      </a:endParaRPr>
                    </a:p>
                  </a:txBody>
                  <a:tcPr marL="7996" marR="7996" marT="7996" marB="0" anchor="b"/>
                </a:tc>
              </a:tr>
              <a:tr h="144170">
                <a:tc>
                  <a:txBody>
                    <a:bodyPr/>
                    <a:lstStyle/>
                    <a:p>
                      <a:pPr algn="l" fontAlgn="b"/>
                      <a:r>
                        <a:rPr lang="fr-FR" sz="800" b="1" u="none" strike="noStrike" dirty="0">
                          <a:effectLst/>
                        </a:rPr>
                        <a:t>  Volant, type</a:t>
                      </a:r>
                      <a:endParaRPr lang="fr-FR" sz="800" b="1" i="0" u="none" strike="noStrike" dirty="0">
                        <a:solidFill>
                          <a:srgbClr val="008080"/>
                        </a:solidFill>
                        <a:effectLst/>
                        <a:latin typeface="Calibri"/>
                      </a:endParaRPr>
                    </a:p>
                  </a:txBody>
                  <a:tcPr marL="7996" marR="7996" marT="7996" marB="0" anchor="b"/>
                </a:tc>
              </a:tr>
              <a:tr h="144170">
                <a:tc>
                  <a:txBody>
                    <a:bodyPr/>
                    <a:lstStyle/>
                    <a:p>
                      <a:pPr algn="l" fontAlgn="b"/>
                      <a:r>
                        <a:rPr lang="fr-FR" sz="800" b="1" u="none" strike="noStrike" dirty="0">
                          <a:effectLst/>
                        </a:rPr>
                        <a:t>  Volant, </a:t>
                      </a:r>
                      <a:r>
                        <a:rPr lang="fr-FR" sz="800" b="1" u="none" strike="noStrike" dirty="0" err="1">
                          <a:effectLst/>
                        </a:rPr>
                        <a:t>multi-fonction</a:t>
                      </a:r>
                      <a:endParaRPr lang="fr-FR" sz="800" b="1" i="0" u="none" strike="noStrike" dirty="0">
                        <a:solidFill>
                          <a:srgbClr val="008080"/>
                        </a:solidFill>
                        <a:effectLst/>
                        <a:latin typeface="Calibri"/>
                      </a:endParaRPr>
                    </a:p>
                  </a:txBody>
                  <a:tcPr marL="7996" marR="7996" marT="7996" marB="0" anchor="b"/>
                </a:tc>
              </a:tr>
              <a:tr h="144170">
                <a:tc>
                  <a:txBody>
                    <a:bodyPr/>
                    <a:lstStyle/>
                    <a:p>
                      <a:pPr algn="l" fontAlgn="b"/>
                      <a:r>
                        <a:rPr lang="fr-FR" sz="800" b="1" u="none" strike="noStrike" dirty="0">
                          <a:effectLst/>
                        </a:rPr>
                        <a:t>  Garnissage, portes</a:t>
                      </a:r>
                      <a:endParaRPr lang="fr-FR" sz="800" b="1" i="0" u="none" strike="noStrike" dirty="0">
                        <a:solidFill>
                          <a:srgbClr val="008080"/>
                        </a:solidFill>
                        <a:effectLst/>
                        <a:latin typeface="Calibri"/>
                      </a:endParaRPr>
                    </a:p>
                  </a:txBody>
                  <a:tcPr marL="7996" marR="7996" marT="7996" marB="0" anchor="b"/>
                </a:tc>
              </a:tr>
              <a:tr h="242569">
                <a:tc>
                  <a:txBody>
                    <a:bodyPr/>
                    <a:lstStyle/>
                    <a:p>
                      <a:pPr algn="l" fontAlgn="b"/>
                      <a:r>
                        <a:rPr lang="fr-FR" sz="800" b="1" u="none" strike="noStrike" dirty="0">
                          <a:effectLst/>
                        </a:rPr>
                        <a:t>  Garnissage, planche de bord</a:t>
                      </a:r>
                      <a:endParaRPr lang="fr-FR" sz="800" b="1" i="0" u="none" strike="noStrike" dirty="0">
                        <a:solidFill>
                          <a:srgbClr val="008080"/>
                        </a:solidFill>
                        <a:effectLst/>
                        <a:latin typeface="Calibri"/>
                      </a:endParaRPr>
                    </a:p>
                  </a:txBody>
                  <a:tcPr marL="7996" marR="7996" marT="7996" marB="0" anchor="b"/>
                </a:tc>
              </a:tr>
              <a:tr h="242569">
                <a:tc>
                  <a:txBody>
                    <a:bodyPr/>
                    <a:lstStyle/>
                    <a:p>
                      <a:pPr algn="l" fontAlgn="b"/>
                      <a:r>
                        <a:rPr lang="fr-FR" sz="800" b="1" u="none" strike="noStrike" dirty="0">
                          <a:effectLst/>
                        </a:rPr>
                        <a:t>  Capteurs de distance au </a:t>
                      </a:r>
                      <a:r>
                        <a:rPr lang="fr-FR" sz="800" b="1" u="none" strike="noStrike" dirty="0" smtClean="0">
                          <a:effectLst/>
                        </a:rPr>
                        <a:t>stationnement</a:t>
                      </a:r>
                      <a:endParaRPr lang="fr-FR" sz="800" b="1" i="0" u="none" strike="noStrike" dirty="0">
                        <a:solidFill>
                          <a:srgbClr val="008080"/>
                        </a:solidFill>
                        <a:effectLst/>
                        <a:latin typeface="Calibri"/>
                      </a:endParaRPr>
                    </a:p>
                  </a:txBody>
                  <a:tcPr marL="7996" marR="7996" marT="7996" marB="0" anchor="b"/>
                </a:tc>
              </a:tr>
              <a:tr h="144170">
                <a:tc>
                  <a:txBody>
                    <a:bodyPr/>
                    <a:lstStyle/>
                    <a:p>
                      <a:pPr algn="l" fontAlgn="b"/>
                      <a:r>
                        <a:rPr lang="fr-FR" sz="800" b="1" u="none" strike="noStrike" dirty="0">
                          <a:effectLst/>
                        </a:rPr>
                        <a:t>  Siège AV, type</a:t>
                      </a:r>
                      <a:endParaRPr lang="fr-FR" sz="800" b="1" i="0" u="none" strike="noStrike" dirty="0">
                        <a:solidFill>
                          <a:srgbClr val="008080"/>
                        </a:solidFill>
                        <a:effectLst/>
                        <a:latin typeface="Calibri"/>
                      </a:endParaRPr>
                    </a:p>
                  </a:txBody>
                  <a:tcPr marL="7996" marR="7996" marT="7996" marB="0" anchor="b"/>
                </a:tc>
              </a:tr>
              <a:tr h="242569">
                <a:tc>
                  <a:txBody>
                    <a:bodyPr/>
                    <a:lstStyle/>
                    <a:p>
                      <a:pPr algn="l" fontAlgn="b"/>
                      <a:r>
                        <a:rPr lang="fr-FR" sz="800" b="1" u="none" strike="noStrike">
                          <a:effectLst/>
                        </a:rPr>
                        <a:t>  Siège AV, réglage en hauteur</a:t>
                      </a:r>
                      <a:endParaRPr lang="fr-FR" sz="800" b="1" i="0" u="none" strike="noStrike">
                        <a:solidFill>
                          <a:srgbClr val="008080"/>
                        </a:solidFill>
                        <a:effectLst/>
                        <a:latin typeface="Calibri"/>
                      </a:endParaRPr>
                    </a:p>
                  </a:txBody>
                  <a:tcPr marL="7996" marR="7996" marT="7996" marB="0" anchor="b"/>
                </a:tc>
              </a:tr>
              <a:tr h="144170">
                <a:tc>
                  <a:txBody>
                    <a:bodyPr/>
                    <a:lstStyle/>
                    <a:p>
                      <a:pPr algn="l" fontAlgn="b"/>
                      <a:r>
                        <a:rPr lang="fr-FR" sz="800" b="1" u="none" strike="noStrike" dirty="0">
                          <a:effectLst/>
                        </a:rPr>
                        <a:t>  Siège AV, réglage lombaire</a:t>
                      </a:r>
                      <a:endParaRPr lang="fr-FR" sz="800" b="1" i="0" u="none" strike="noStrike" dirty="0">
                        <a:solidFill>
                          <a:srgbClr val="008080"/>
                        </a:solidFill>
                        <a:effectLst/>
                        <a:latin typeface="Calibri"/>
                      </a:endParaRPr>
                    </a:p>
                  </a:txBody>
                  <a:tcPr marL="7996" marR="7996" marT="7996" marB="0" anchor="b"/>
                </a:tc>
              </a:tr>
              <a:tr h="144170">
                <a:tc>
                  <a:txBody>
                    <a:bodyPr/>
                    <a:lstStyle/>
                    <a:p>
                      <a:pPr algn="l" fontAlgn="b"/>
                      <a:r>
                        <a:rPr lang="fr-FR" sz="800" b="1" u="none" strike="noStrike" dirty="0">
                          <a:effectLst/>
                        </a:rPr>
                        <a:t>  Cache-bagages</a:t>
                      </a:r>
                      <a:endParaRPr lang="fr-FR" sz="800" b="1" i="0" u="none" strike="noStrike" dirty="0">
                        <a:solidFill>
                          <a:srgbClr val="008080"/>
                        </a:solidFill>
                        <a:effectLst/>
                        <a:latin typeface="Calibri"/>
                      </a:endParaRPr>
                    </a:p>
                  </a:txBody>
                  <a:tcPr marL="7996" marR="7996" marT="7996" marB="0" anchor="b"/>
                </a:tc>
              </a:tr>
              <a:tr h="242569">
                <a:tc>
                  <a:txBody>
                    <a:bodyPr/>
                    <a:lstStyle/>
                    <a:p>
                      <a:pPr algn="l" fontAlgn="b"/>
                      <a:r>
                        <a:rPr lang="fr-FR" sz="800" b="1" u="none" strike="noStrike">
                          <a:effectLst/>
                        </a:rPr>
                        <a:t>  Rétroviseurs rabattables, opération</a:t>
                      </a:r>
                      <a:endParaRPr lang="fr-FR" sz="800" b="1" i="0" u="none" strike="noStrike">
                        <a:solidFill>
                          <a:srgbClr val="008080"/>
                        </a:solidFill>
                        <a:effectLst/>
                        <a:latin typeface="Calibri"/>
                      </a:endParaRPr>
                    </a:p>
                  </a:txBody>
                  <a:tcPr marL="7996" marR="7996" marT="7996" marB="0" anchor="b"/>
                </a:tc>
              </a:tr>
              <a:tr h="242569">
                <a:tc>
                  <a:txBody>
                    <a:bodyPr/>
                    <a:lstStyle/>
                    <a:p>
                      <a:pPr algn="l" fontAlgn="b"/>
                      <a:r>
                        <a:rPr lang="fr-FR" sz="800" b="1" u="none" strike="noStrike" dirty="0">
                          <a:effectLst/>
                        </a:rPr>
                        <a:t>  Essuie glace, capteur de pluie</a:t>
                      </a:r>
                      <a:endParaRPr lang="fr-FR" sz="800" b="1" i="0" u="none" strike="noStrike" dirty="0">
                        <a:solidFill>
                          <a:srgbClr val="008080"/>
                        </a:solidFill>
                        <a:effectLst/>
                        <a:latin typeface="Calibri"/>
                      </a:endParaRPr>
                    </a:p>
                  </a:txBody>
                  <a:tcPr marL="7996" marR="7996" marT="7996" marB="0" anchor="b"/>
                </a:tc>
              </a:tr>
              <a:tr h="144170">
                <a:tc>
                  <a:txBody>
                    <a:bodyPr/>
                    <a:lstStyle/>
                    <a:p>
                      <a:pPr algn="l" fontAlgn="b"/>
                      <a:r>
                        <a:rPr lang="fr-FR" sz="800" b="1" u="none" strike="noStrike" dirty="0">
                          <a:effectLst/>
                        </a:rPr>
                        <a:t>  Antibrouillards AV</a:t>
                      </a:r>
                      <a:endParaRPr lang="fr-FR" sz="800" b="1" i="0" u="none" strike="noStrike" dirty="0">
                        <a:solidFill>
                          <a:srgbClr val="008080"/>
                        </a:solidFill>
                        <a:effectLst/>
                        <a:latin typeface="Calibri"/>
                      </a:endParaRPr>
                    </a:p>
                  </a:txBody>
                  <a:tcPr marL="7996" marR="7996" marT="7996" marB="0" anchor="b"/>
                </a:tc>
              </a:tr>
              <a:tr h="144170">
                <a:tc>
                  <a:txBody>
                    <a:bodyPr/>
                    <a:lstStyle/>
                    <a:p>
                      <a:pPr algn="l" fontAlgn="b"/>
                      <a:r>
                        <a:rPr lang="fr-FR" sz="800" b="1" u="none" strike="noStrike">
                          <a:effectLst/>
                        </a:rPr>
                        <a:t>  Haut-parleurs, nombre</a:t>
                      </a:r>
                      <a:endParaRPr lang="fr-FR" sz="800" b="1" i="0" u="none" strike="noStrike">
                        <a:solidFill>
                          <a:srgbClr val="008080"/>
                        </a:solidFill>
                        <a:effectLst/>
                        <a:latin typeface="Calibri"/>
                      </a:endParaRPr>
                    </a:p>
                  </a:txBody>
                  <a:tcPr marL="7996" marR="7996" marT="7996" marB="0" anchor="b"/>
                </a:tc>
              </a:tr>
              <a:tr h="242569">
                <a:tc>
                  <a:txBody>
                    <a:bodyPr/>
                    <a:lstStyle/>
                    <a:p>
                      <a:pPr algn="l" fontAlgn="b"/>
                      <a:r>
                        <a:rPr lang="fr-FR" sz="800" b="1" u="none" strike="noStrike" dirty="0">
                          <a:effectLst/>
                        </a:rPr>
                        <a:t>  Commande radio à distance</a:t>
                      </a:r>
                      <a:endParaRPr lang="fr-FR" sz="800" b="1" i="0" u="none" strike="noStrike" dirty="0">
                        <a:solidFill>
                          <a:srgbClr val="008080"/>
                        </a:solidFill>
                        <a:effectLst/>
                        <a:latin typeface="Calibri"/>
                      </a:endParaRPr>
                    </a:p>
                  </a:txBody>
                  <a:tcPr marL="7996" marR="7996" marT="7996" marB="0" anchor="b"/>
                </a:tc>
              </a:tr>
              <a:tr h="242569">
                <a:tc>
                  <a:txBody>
                    <a:bodyPr/>
                    <a:lstStyle/>
                    <a:p>
                      <a:pPr algn="l" fontAlgn="b"/>
                      <a:r>
                        <a:rPr lang="fr-FR" sz="800" b="1" u="none" strike="noStrike">
                          <a:effectLst/>
                        </a:rPr>
                        <a:t>  Système de navigation, type d'information</a:t>
                      </a:r>
                      <a:endParaRPr lang="fr-FR" sz="800" b="1" i="0" u="none" strike="noStrike">
                        <a:solidFill>
                          <a:srgbClr val="008080"/>
                        </a:solidFill>
                        <a:effectLst/>
                        <a:latin typeface="Calibri"/>
                      </a:endParaRPr>
                    </a:p>
                  </a:txBody>
                  <a:tcPr marL="7996" marR="7996" marT="7996" marB="0" anchor="b"/>
                </a:tc>
              </a:tr>
              <a:tr h="242569">
                <a:tc>
                  <a:txBody>
                    <a:bodyPr/>
                    <a:lstStyle/>
                    <a:p>
                      <a:pPr algn="l" fontAlgn="b"/>
                      <a:r>
                        <a:rPr lang="fr-FR" sz="800" b="1" u="none" strike="noStrike" dirty="0">
                          <a:effectLst/>
                        </a:rPr>
                        <a:t>  Système de navigation, alimentation en données</a:t>
                      </a:r>
                      <a:endParaRPr lang="fr-FR" sz="800" b="1" i="0" u="none" strike="noStrike" dirty="0">
                        <a:solidFill>
                          <a:srgbClr val="008080"/>
                        </a:solidFill>
                        <a:effectLst/>
                        <a:latin typeface="Calibri"/>
                      </a:endParaRPr>
                    </a:p>
                  </a:txBody>
                  <a:tcPr marL="7996" marR="7996" marT="7996" marB="0" anchor="b"/>
                </a:tc>
              </a:tr>
              <a:tr h="242569">
                <a:tc>
                  <a:txBody>
                    <a:bodyPr/>
                    <a:lstStyle/>
                    <a:p>
                      <a:pPr algn="l" fontAlgn="b"/>
                      <a:r>
                        <a:rPr lang="fr-FR" sz="800" b="1" u="none" strike="noStrike">
                          <a:effectLst/>
                        </a:rPr>
                        <a:t>  Vitres opaques, emplacement</a:t>
                      </a:r>
                      <a:endParaRPr lang="fr-FR" sz="800" b="1" i="0" u="none" strike="noStrike">
                        <a:solidFill>
                          <a:srgbClr val="008080"/>
                        </a:solidFill>
                        <a:effectLst/>
                        <a:latin typeface="Calibri"/>
                      </a:endParaRPr>
                    </a:p>
                  </a:txBody>
                  <a:tcPr marL="7996" marR="7996" marT="7996" marB="0" anchor="b"/>
                </a:tc>
              </a:tr>
              <a:tr h="281665">
                <a:tc>
                  <a:txBody>
                    <a:bodyPr/>
                    <a:lstStyle/>
                    <a:p>
                      <a:pPr algn="l" fontAlgn="b"/>
                      <a:r>
                        <a:rPr lang="fr-FR" sz="900" b="1" u="none" strike="noStrike" dirty="0">
                          <a:effectLst/>
                        </a:rPr>
                        <a:t>Total </a:t>
                      </a:r>
                      <a:r>
                        <a:rPr lang="fr-FR" sz="900" b="1" u="none" strike="noStrike" dirty="0" err="1">
                          <a:effectLst/>
                        </a:rPr>
                        <a:t>Specification</a:t>
                      </a:r>
                      <a:r>
                        <a:rPr lang="fr-FR" sz="900" b="1" u="none" strike="noStrike" dirty="0">
                          <a:effectLst/>
                        </a:rPr>
                        <a:t> </a:t>
                      </a:r>
                      <a:r>
                        <a:rPr lang="fr-FR" sz="900" b="1" u="none" strike="noStrike" dirty="0" err="1">
                          <a:effectLst/>
                        </a:rPr>
                        <a:t>Adjustment</a:t>
                      </a:r>
                      <a:endParaRPr lang="fr-FR" sz="900" b="1" i="0" u="none" strike="noStrike" dirty="0">
                        <a:solidFill>
                          <a:srgbClr val="008080"/>
                        </a:solidFill>
                        <a:effectLst/>
                        <a:latin typeface="Calibri"/>
                      </a:endParaRPr>
                    </a:p>
                  </a:txBody>
                  <a:tcPr marL="7996" marR="7996" marT="7996" marB="0" anchor="b"/>
                </a:tc>
              </a:tr>
              <a:tr h="281665">
                <a:tc>
                  <a:txBody>
                    <a:bodyPr/>
                    <a:lstStyle/>
                    <a:p>
                      <a:pPr algn="l" fontAlgn="b"/>
                      <a:r>
                        <a:rPr lang="fr-FR" sz="900" b="1" u="none" strike="noStrike" dirty="0">
                          <a:effectLst/>
                        </a:rPr>
                        <a:t>Prix avec spécifications ajustées</a:t>
                      </a:r>
                      <a:endParaRPr lang="fr-FR" sz="900" b="1" i="0" u="none" strike="noStrike" dirty="0">
                        <a:solidFill>
                          <a:srgbClr val="008080"/>
                        </a:solidFill>
                        <a:effectLst/>
                        <a:latin typeface="Calibri"/>
                      </a:endParaRPr>
                    </a:p>
                  </a:txBody>
                  <a:tcPr marL="7996" marR="7996" marT="7996" marB="0" anchor="b"/>
                </a:tc>
              </a:tr>
              <a:tr h="281665">
                <a:tc>
                  <a:txBody>
                    <a:bodyPr/>
                    <a:lstStyle/>
                    <a:p>
                      <a:pPr algn="l" fontAlgn="b"/>
                      <a:r>
                        <a:rPr lang="fr-FR" sz="900" b="1" u="none" strike="noStrike" dirty="0">
                          <a:effectLst/>
                        </a:rPr>
                        <a:t>Indice avec spécifications ajustées</a:t>
                      </a:r>
                      <a:endParaRPr lang="fr-FR" sz="900" b="1" i="0" u="none" strike="noStrike" dirty="0">
                        <a:solidFill>
                          <a:srgbClr val="008080"/>
                        </a:solidFill>
                        <a:effectLst/>
                        <a:latin typeface="Calibri"/>
                      </a:endParaRPr>
                    </a:p>
                  </a:txBody>
                  <a:tcPr marL="7996" marR="7996" marT="7996" marB="0" anchor="b"/>
                </a:tc>
              </a:tr>
              <a:tr h="153945">
                <a:tc>
                  <a:txBody>
                    <a:bodyPr/>
                    <a:lstStyle/>
                    <a:p>
                      <a:pPr algn="l" fontAlgn="b"/>
                      <a:r>
                        <a:rPr lang="fr-FR" sz="900" b="1" u="none" strike="noStrike" dirty="0" err="1">
                          <a:effectLst/>
                        </a:rPr>
                        <a:t>Ajustment</a:t>
                      </a:r>
                      <a:r>
                        <a:rPr lang="fr-FR" sz="900" b="1" u="none" strike="noStrike" dirty="0">
                          <a:effectLst/>
                        </a:rPr>
                        <a:t> moteur</a:t>
                      </a:r>
                      <a:endParaRPr lang="fr-FR" sz="900" b="1" i="0" u="none" strike="noStrike" dirty="0">
                        <a:solidFill>
                          <a:srgbClr val="008080"/>
                        </a:solidFill>
                        <a:effectLst/>
                        <a:latin typeface="Calibri"/>
                      </a:endParaRPr>
                    </a:p>
                  </a:txBody>
                  <a:tcPr marL="7996" marR="7996" marT="7996" marB="0" anchor="b"/>
                </a:tc>
              </a:tr>
              <a:tr h="281665">
                <a:tc>
                  <a:txBody>
                    <a:bodyPr/>
                    <a:lstStyle/>
                    <a:p>
                      <a:pPr algn="l" fontAlgn="b"/>
                      <a:r>
                        <a:rPr lang="fr-FR" sz="900" b="1" u="none" strike="noStrike" dirty="0">
                          <a:effectLst/>
                        </a:rPr>
                        <a:t>Prix avec spécifications et moteur ajustées</a:t>
                      </a:r>
                      <a:endParaRPr lang="fr-FR" sz="900" b="1" i="0" u="none" strike="noStrike" dirty="0">
                        <a:solidFill>
                          <a:srgbClr val="008080"/>
                        </a:solidFill>
                        <a:effectLst/>
                        <a:latin typeface="Calibri"/>
                      </a:endParaRPr>
                    </a:p>
                  </a:txBody>
                  <a:tcPr marL="7996" marR="7996" marT="7996" marB="0" anchor="b"/>
                </a:tc>
              </a:tr>
              <a:tr h="242569">
                <a:tc>
                  <a:txBody>
                    <a:bodyPr/>
                    <a:lstStyle/>
                    <a:p>
                      <a:pPr algn="l" fontAlgn="b"/>
                      <a:r>
                        <a:rPr lang="fr-FR" sz="800" b="1" u="none" strike="noStrike" dirty="0">
                          <a:effectLst/>
                        </a:rPr>
                        <a:t>Indice avec spécifications et moteur  ajustées</a:t>
                      </a:r>
                      <a:endParaRPr lang="fr-FR" sz="800" b="1" i="0" u="none" strike="noStrike" dirty="0">
                        <a:solidFill>
                          <a:srgbClr val="008080"/>
                        </a:solidFill>
                        <a:effectLst/>
                        <a:latin typeface="Calibri"/>
                      </a:endParaRPr>
                    </a:p>
                  </a:txBody>
                  <a:tcPr marL="7996" marR="7996" marT="7996" marB="0" anchor="b"/>
                </a:tc>
              </a:tr>
            </a:tbl>
          </a:graphicData>
        </a:graphic>
      </p:graphicFrame>
      <p:graphicFrame>
        <p:nvGraphicFramePr>
          <p:cNvPr id="11" name="Tableau 10"/>
          <p:cNvGraphicFramePr>
            <a:graphicFrameLocks noGrp="1"/>
          </p:cNvGraphicFramePr>
          <p:nvPr>
            <p:extLst>
              <p:ext uri="{D42A27DB-BD31-4B8C-83A1-F6EECF244321}">
                <p14:modId xmlns="" xmlns:p14="http://schemas.microsoft.com/office/powerpoint/2010/main" val="27097570"/>
              </p:ext>
            </p:extLst>
          </p:nvPr>
        </p:nvGraphicFramePr>
        <p:xfrm>
          <a:off x="2422426" y="1306438"/>
          <a:ext cx="965423" cy="5321646"/>
        </p:xfrm>
        <a:graphic>
          <a:graphicData uri="http://schemas.openxmlformats.org/drawingml/2006/table">
            <a:tbl>
              <a:tblPr>
                <a:tableStyleId>{5C22544A-7EE6-4342-B048-85BDC9FD1C3A}</a:tableStyleId>
              </a:tblPr>
              <a:tblGrid>
                <a:gridCol w="965423"/>
              </a:tblGrid>
              <a:tr h="1063574">
                <a:tc>
                  <a:txBody>
                    <a:bodyPr/>
                    <a:lstStyle/>
                    <a:p>
                      <a:pPr algn="ctr" fontAlgn="b"/>
                      <a:r>
                        <a:rPr lang="en-US" sz="800" b="1" u="none" strike="noStrike" dirty="0">
                          <a:solidFill>
                            <a:schemeClr val="bg1"/>
                          </a:solidFill>
                          <a:effectLst/>
                        </a:rPr>
                        <a:t>VOLKSWAGEN</a:t>
                      </a:r>
                      <a:br>
                        <a:rPr lang="en-US" sz="800" b="1" u="none" strike="noStrike" dirty="0">
                          <a:solidFill>
                            <a:schemeClr val="bg1"/>
                          </a:solidFill>
                          <a:effectLst/>
                        </a:rPr>
                      </a:br>
                      <a:r>
                        <a:rPr lang="en-US" sz="800" b="1" u="none" strike="noStrike" dirty="0" smtClean="0">
                          <a:solidFill>
                            <a:schemeClr val="bg1"/>
                          </a:solidFill>
                          <a:effectLst/>
                        </a:rPr>
                        <a:t>GOLF</a:t>
                      </a:r>
                      <a:r>
                        <a:rPr lang="en-US" sz="800" b="1" u="none" strike="noStrike" baseline="0" dirty="0" smtClean="0">
                          <a:solidFill>
                            <a:schemeClr val="bg1"/>
                          </a:solidFill>
                          <a:effectLst/>
                        </a:rPr>
                        <a:t> </a:t>
                      </a:r>
                      <a:r>
                        <a:rPr lang="en-US" sz="800" b="1" u="none" strike="noStrike" dirty="0" smtClean="0">
                          <a:solidFill>
                            <a:schemeClr val="bg1"/>
                          </a:solidFill>
                          <a:effectLst/>
                        </a:rPr>
                        <a:t>1.6 </a:t>
                      </a:r>
                      <a:r>
                        <a:rPr lang="en-US" sz="800" b="1" u="none" strike="noStrike" dirty="0">
                          <a:solidFill>
                            <a:schemeClr val="bg1"/>
                          </a:solidFill>
                          <a:effectLst/>
                        </a:rPr>
                        <a:t>TDI 105 </a:t>
                      </a:r>
                      <a:r>
                        <a:rPr lang="en-US" sz="800" b="1" u="none" strike="noStrike" dirty="0" smtClean="0">
                          <a:solidFill>
                            <a:schemeClr val="bg1"/>
                          </a:solidFill>
                          <a:effectLst/>
                        </a:rPr>
                        <a:t>FAPCR </a:t>
                      </a:r>
                      <a:r>
                        <a:rPr lang="en-US" sz="800" b="1" u="none" strike="noStrike" dirty="0">
                          <a:solidFill>
                            <a:schemeClr val="bg1"/>
                          </a:solidFill>
                          <a:effectLst/>
                        </a:rPr>
                        <a:t>BVM5 </a:t>
                      </a:r>
                      <a:r>
                        <a:rPr lang="en-US" sz="800" b="1" u="none" strike="noStrike" dirty="0" smtClean="0">
                          <a:solidFill>
                            <a:schemeClr val="bg1"/>
                          </a:solidFill>
                          <a:effectLst/>
                        </a:rPr>
                        <a:t>CONFT</a:t>
                      </a:r>
                    </a:p>
                    <a:p>
                      <a:pPr algn="ctr" fontAlgn="b"/>
                      <a:r>
                        <a:rPr lang="en-US" sz="800" b="1" u="none" strike="noStrike" dirty="0" smtClean="0">
                          <a:solidFill>
                            <a:schemeClr val="bg1"/>
                          </a:solidFill>
                          <a:effectLst/>
                        </a:rPr>
                        <a:t>BUSINES BM</a:t>
                      </a:r>
                      <a:r>
                        <a:rPr lang="en-US" sz="800" b="1" u="none" strike="noStrike" baseline="0" dirty="0" smtClean="0">
                          <a:solidFill>
                            <a:schemeClr val="bg1"/>
                          </a:solidFill>
                          <a:effectLst/>
                        </a:rPr>
                        <a:t> </a:t>
                      </a:r>
                      <a:r>
                        <a:rPr lang="en-US" sz="800" b="1" u="none" strike="noStrike" dirty="0" smtClean="0">
                          <a:solidFill>
                            <a:schemeClr val="bg1"/>
                          </a:solidFill>
                          <a:effectLst/>
                        </a:rPr>
                        <a:t>105 </a:t>
                      </a:r>
                      <a:r>
                        <a:rPr lang="en-US" sz="800" b="1" u="none" strike="noStrike" dirty="0">
                          <a:solidFill>
                            <a:schemeClr val="bg1"/>
                          </a:solidFill>
                          <a:effectLst/>
                        </a:rPr>
                        <a:t>PS</a:t>
                      </a:r>
                      <a:endParaRPr lang="en-US" sz="800" b="1" i="0" u="none" strike="noStrike" dirty="0">
                        <a:solidFill>
                          <a:schemeClr val="bg1"/>
                        </a:solidFill>
                        <a:effectLst/>
                        <a:latin typeface="Tahoma"/>
                      </a:endParaRPr>
                    </a:p>
                  </a:txBody>
                  <a:tcPr marL="7996" marR="7996" marT="7996" marB="0" anchor="ctr">
                    <a:solidFill>
                      <a:schemeClr val="accent1"/>
                    </a:solidFill>
                  </a:tcPr>
                </a:tc>
              </a:tr>
              <a:tr h="146588">
                <a:tc>
                  <a:txBody>
                    <a:bodyPr/>
                    <a:lstStyle/>
                    <a:p>
                      <a:pPr algn="ctr" fontAlgn="b"/>
                      <a:r>
                        <a:rPr lang="fr-FR" sz="900" u="none" strike="noStrike" dirty="0">
                          <a:effectLst/>
                        </a:rPr>
                        <a:t>25 840</a:t>
                      </a:r>
                      <a:endParaRPr lang="fr-FR" sz="900" b="0" i="0" u="none" strike="noStrike" dirty="0">
                        <a:solidFill>
                          <a:srgbClr val="000080"/>
                        </a:solidFill>
                        <a:effectLst/>
                        <a:latin typeface="Calibri"/>
                      </a:endParaRPr>
                    </a:p>
                  </a:txBody>
                  <a:tcPr marL="7996" marR="7996" marT="7996" marB="0" anchor="b"/>
                </a:tc>
              </a:tr>
              <a:tr h="146835">
                <a:tc>
                  <a:txBody>
                    <a:bodyPr/>
                    <a:lstStyle/>
                    <a:p>
                      <a:pPr algn="ctr" fontAlgn="b"/>
                      <a:r>
                        <a:rPr lang="fr-FR" sz="900" u="none" strike="noStrike" dirty="0">
                          <a:effectLst/>
                        </a:rPr>
                        <a:t>100</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a:effectLst/>
                        </a:rPr>
                        <a:t>Al</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a:effectLst/>
                        </a:rPr>
                        <a:t>16</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a:effectLst/>
                        </a:rPr>
                        <a:t>S</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a:effectLst/>
                        </a:rPr>
                        <a:t>cuir</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a:effectLst/>
                        </a:rPr>
                        <a:t>S</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a:effectLst/>
                        </a:rPr>
                        <a:t>chromées</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a:effectLst/>
                        </a:rPr>
                        <a:t>chromée</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a:effectLst/>
                        </a:rPr>
                        <a:t>S / -</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a:effectLst/>
                        </a:rPr>
                        <a:t>individuel</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a:effectLst/>
                        </a:rPr>
                        <a:t>S</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a:effectLst/>
                        </a:rPr>
                        <a:t>S</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a:effectLst/>
                        </a:rPr>
                        <a:t>S</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err="1">
                          <a:effectLst/>
                        </a:rPr>
                        <a:t>elec</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a:effectLst/>
                        </a:rPr>
                        <a:t>S</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a:effectLst/>
                        </a:rPr>
                        <a:t>S</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a:effectLst/>
                        </a:rPr>
                        <a:t>8</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a:effectLst/>
                        </a:rPr>
                        <a:t>S</a:t>
                      </a:r>
                      <a:endParaRPr lang="fr-FR" sz="900" b="0" i="0" u="none" strike="noStrike" dirty="0">
                        <a:solidFill>
                          <a:srgbClr val="000080"/>
                        </a:solidFill>
                        <a:effectLst/>
                        <a:latin typeface="Calibri"/>
                      </a:endParaRPr>
                    </a:p>
                  </a:txBody>
                  <a:tcPr marL="7996" marR="7996" marT="7996" marB="0" anchor="b"/>
                </a:tc>
              </a:tr>
              <a:tr h="281665">
                <a:tc>
                  <a:txBody>
                    <a:bodyPr/>
                    <a:lstStyle/>
                    <a:p>
                      <a:pPr algn="ctr" fontAlgn="b"/>
                      <a:r>
                        <a:rPr lang="fr-FR" sz="900" u="none" strike="noStrike" dirty="0">
                          <a:effectLst/>
                        </a:rPr>
                        <a:t>carte &amp; voix</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a:effectLst/>
                        </a:rPr>
                        <a:t>CD</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a:effectLst/>
                        </a:rPr>
                        <a:t>-</a:t>
                      </a:r>
                      <a:endParaRPr lang="fr-FR" sz="900" b="0" i="0" u="none" strike="noStrike" dirty="0">
                        <a:solidFill>
                          <a:srgbClr val="000000"/>
                        </a:solidFill>
                        <a:effectLst/>
                        <a:latin typeface="Calibri"/>
                      </a:endParaRPr>
                    </a:p>
                  </a:txBody>
                  <a:tcPr marL="7996" marR="7996" marT="7996" marB="0" anchor="b"/>
                </a:tc>
              </a:tr>
              <a:tr h="164378">
                <a:tc>
                  <a:txBody>
                    <a:bodyPr/>
                    <a:lstStyle/>
                    <a:p>
                      <a:pPr algn="ctr" fontAlgn="b"/>
                      <a:r>
                        <a:rPr lang="fr-FR" sz="1000" u="none" strike="noStrike" dirty="0">
                          <a:effectLst/>
                        </a:rPr>
                        <a:t> </a:t>
                      </a:r>
                      <a:endParaRPr lang="fr-FR" sz="1000" b="0" i="0" u="none" strike="noStrike" dirty="0">
                        <a:solidFill>
                          <a:srgbClr val="000080"/>
                        </a:solidFill>
                        <a:effectLst/>
                        <a:latin typeface="Tahoma"/>
                      </a:endParaRPr>
                    </a:p>
                  </a:txBody>
                  <a:tcPr marL="7996" marR="7996" marT="7996" marB="0" anchor="b"/>
                </a:tc>
              </a:tr>
              <a:tr h="146588">
                <a:tc>
                  <a:txBody>
                    <a:bodyPr/>
                    <a:lstStyle/>
                    <a:p>
                      <a:pPr algn="ctr" fontAlgn="b"/>
                      <a:r>
                        <a:rPr lang="fr-FR" sz="900" u="none" strike="noStrike" dirty="0">
                          <a:effectLst/>
                        </a:rPr>
                        <a:t>25 840</a:t>
                      </a:r>
                      <a:endParaRPr lang="fr-FR" sz="900" b="0" i="0" u="none" strike="noStrike" dirty="0">
                        <a:solidFill>
                          <a:srgbClr val="000080"/>
                        </a:solidFill>
                        <a:effectLst/>
                        <a:latin typeface="Calibri"/>
                      </a:endParaRPr>
                    </a:p>
                  </a:txBody>
                  <a:tcPr marL="7996" marR="7996" marT="7996" marB="0" anchor="b"/>
                </a:tc>
              </a:tr>
              <a:tr h="146835">
                <a:tc>
                  <a:txBody>
                    <a:bodyPr/>
                    <a:lstStyle/>
                    <a:p>
                      <a:pPr algn="ctr" fontAlgn="b"/>
                      <a:r>
                        <a:rPr lang="fr-FR" sz="900" u="none" strike="noStrike" dirty="0">
                          <a:effectLst/>
                        </a:rPr>
                        <a:t>100</a:t>
                      </a:r>
                      <a:endParaRPr lang="fr-FR" sz="900" b="0" i="0" u="none" strike="noStrike" dirty="0">
                        <a:solidFill>
                          <a:srgbClr val="000080"/>
                        </a:solidFill>
                        <a:effectLst/>
                        <a:latin typeface="Calibri"/>
                      </a:endParaRPr>
                    </a:p>
                  </a:txBody>
                  <a:tcPr marL="7996" marR="7996" marT="7996" marB="0" anchor="b"/>
                </a:tc>
              </a:tr>
              <a:tr h="146588">
                <a:tc>
                  <a:txBody>
                    <a:bodyPr/>
                    <a:lstStyle/>
                    <a:p>
                      <a:pPr algn="ctr" fontAlgn="b"/>
                      <a:r>
                        <a:rPr lang="fr-FR" sz="900" u="none" strike="noStrike" dirty="0">
                          <a:effectLst/>
                        </a:rPr>
                        <a:t> </a:t>
                      </a:r>
                      <a:endParaRPr lang="fr-FR" sz="900" b="0" i="0" u="none" strike="noStrike" dirty="0">
                        <a:solidFill>
                          <a:srgbClr val="000080"/>
                        </a:solidFill>
                        <a:effectLst/>
                        <a:latin typeface="Tahoma"/>
                      </a:endParaRPr>
                    </a:p>
                  </a:txBody>
                  <a:tcPr marL="7996" marR="7996" marT="7996" marB="0" anchor="b"/>
                </a:tc>
              </a:tr>
              <a:tr h="146588">
                <a:tc>
                  <a:txBody>
                    <a:bodyPr/>
                    <a:lstStyle/>
                    <a:p>
                      <a:pPr algn="ctr" fontAlgn="b"/>
                      <a:r>
                        <a:rPr lang="fr-FR" sz="900" u="none" strike="noStrike" dirty="0">
                          <a:effectLst/>
                        </a:rPr>
                        <a:t>25 840</a:t>
                      </a:r>
                      <a:endParaRPr lang="fr-FR" sz="900" b="0" i="0" u="none" strike="noStrike" dirty="0">
                        <a:solidFill>
                          <a:srgbClr val="000080"/>
                        </a:solidFill>
                        <a:effectLst/>
                        <a:latin typeface="Calibri"/>
                      </a:endParaRPr>
                    </a:p>
                  </a:txBody>
                  <a:tcPr marL="7996" marR="7996" marT="7996" marB="0" anchor="b"/>
                </a:tc>
              </a:tr>
              <a:tr h="146835">
                <a:tc>
                  <a:txBody>
                    <a:bodyPr/>
                    <a:lstStyle/>
                    <a:p>
                      <a:pPr algn="ctr" fontAlgn="b"/>
                      <a:r>
                        <a:rPr lang="fr-FR" sz="900" u="none" strike="noStrike" dirty="0">
                          <a:effectLst/>
                        </a:rPr>
                        <a:t>100</a:t>
                      </a:r>
                      <a:endParaRPr lang="fr-FR" sz="900" b="0" i="0" u="none" strike="noStrike" dirty="0">
                        <a:solidFill>
                          <a:srgbClr val="000080"/>
                        </a:solidFill>
                        <a:effectLst/>
                        <a:latin typeface="Calibri"/>
                      </a:endParaRPr>
                    </a:p>
                  </a:txBody>
                  <a:tcPr marL="7996" marR="7996" marT="7996" marB="0" anchor="b"/>
                </a:tc>
              </a:tr>
            </a:tbl>
          </a:graphicData>
        </a:graphic>
      </p:graphicFrame>
      <p:graphicFrame>
        <p:nvGraphicFramePr>
          <p:cNvPr id="12" name="Tableau 11"/>
          <p:cNvGraphicFramePr>
            <a:graphicFrameLocks noGrp="1"/>
          </p:cNvGraphicFramePr>
          <p:nvPr>
            <p:extLst>
              <p:ext uri="{D42A27DB-BD31-4B8C-83A1-F6EECF244321}">
                <p14:modId xmlns="" xmlns:p14="http://schemas.microsoft.com/office/powerpoint/2010/main" val="4213401159"/>
              </p:ext>
            </p:extLst>
          </p:nvPr>
        </p:nvGraphicFramePr>
        <p:xfrm>
          <a:off x="3469780" y="1306437"/>
          <a:ext cx="1016495" cy="5087639"/>
        </p:xfrm>
        <a:graphic>
          <a:graphicData uri="http://schemas.openxmlformats.org/drawingml/2006/table">
            <a:tbl>
              <a:tblPr>
                <a:tableStyleId>{5C22544A-7EE6-4342-B048-85BDC9FD1C3A}</a:tableStyleId>
              </a:tblPr>
              <a:tblGrid>
                <a:gridCol w="1016495"/>
              </a:tblGrid>
              <a:tr h="946288">
                <a:tc>
                  <a:txBody>
                    <a:bodyPr/>
                    <a:lstStyle/>
                    <a:p>
                      <a:pPr algn="ctr" fontAlgn="b"/>
                      <a:r>
                        <a:rPr lang="fr-FR" sz="800" b="1" u="none" strike="noStrike" dirty="0">
                          <a:solidFill>
                            <a:schemeClr val="bg1"/>
                          </a:solidFill>
                          <a:effectLst/>
                        </a:rPr>
                        <a:t>VOLKSWAGEN</a:t>
                      </a:r>
                      <a:br>
                        <a:rPr lang="fr-FR" sz="800" b="1" u="none" strike="noStrike" dirty="0">
                          <a:solidFill>
                            <a:schemeClr val="bg1"/>
                          </a:solidFill>
                          <a:effectLst/>
                        </a:rPr>
                      </a:br>
                      <a:r>
                        <a:rPr lang="fr-FR" sz="800" b="1" u="none" strike="noStrike" dirty="0" smtClean="0">
                          <a:solidFill>
                            <a:schemeClr val="bg1"/>
                          </a:solidFill>
                          <a:effectLst/>
                        </a:rPr>
                        <a:t>GOLF</a:t>
                      </a:r>
                      <a:r>
                        <a:rPr lang="fr-FR" sz="800" b="1" u="none" strike="noStrike" baseline="0" dirty="0" smtClean="0">
                          <a:solidFill>
                            <a:schemeClr val="bg1"/>
                          </a:solidFill>
                          <a:effectLst/>
                        </a:rPr>
                        <a:t> </a:t>
                      </a:r>
                      <a:r>
                        <a:rPr lang="fr-FR" sz="800" b="1" u="none" strike="noStrike" dirty="0" smtClean="0">
                          <a:solidFill>
                            <a:schemeClr val="bg1"/>
                          </a:solidFill>
                          <a:effectLst/>
                        </a:rPr>
                        <a:t>1.6 </a:t>
                      </a:r>
                      <a:r>
                        <a:rPr lang="fr-FR" sz="800" b="1" u="none" strike="noStrike" dirty="0">
                          <a:solidFill>
                            <a:schemeClr val="bg1"/>
                          </a:solidFill>
                          <a:effectLst/>
                        </a:rPr>
                        <a:t>TDI 105 </a:t>
                      </a:r>
                      <a:r>
                        <a:rPr lang="fr-FR" sz="800" b="1" u="none" strike="noStrike" dirty="0" smtClean="0">
                          <a:solidFill>
                            <a:schemeClr val="bg1"/>
                          </a:solidFill>
                          <a:effectLst/>
                        </a:rPr>
                        <a:t>FAP</a:t>
                      </a:r>
                    </a:p>
                    <a:p>
                      <a:pPr algn="ctr" fontAlgn="b"/>
                      <a:r>
                        <a:rPr lang="fr-FR" sz="800" b="1" u="none" strike="noStrike" dirty="0" smtClean="0">
                          <a:solidFill>
                            <a:schemeClr val="bg1"/>
                          </a:solidFill>
                          <a:effectLst/>
                        </a:rPr>
                        <a:t>CR </a:t>
                      </a:r>
                      <a:r>
                        <a:rPr lang="fr-FR" sz="800" b="1" u="none" strike="noStrike" dirty="0">
                          <a:solidFill>
                            <a:schemeClr val="bg1"/>
                          </a:solidFill>
                          <a:effectLst/>
                        </a:rPr>
                        <a:t>BVM5 </a:t>
                      </a:r>
                      <a:r>
                        <a:rPr lang="fr-FR" sz="800" b="1" u="none" strike="noStrike" dirty="0" smtClean="0">
                          <a:solidFill>
                            <a:schemeClr val="bg1"/>
                          </a:solidFill>
                          <a:effectLst/>
                        </a:rPr>
                        <a:t>CONFORT</a:t>
                      </a:r>
                    </a:p>
                    <a:p>
                      <a:pPr algn="ctr" fontAlgn="b"/>
                      <a:r>
                        <a:rPr lang="fr-FR" sz="800" b="1" u="none" strike="noStrike" dirty="0" smtClean="0">
                          <a:solidFill>
                            <a:schemeClr val="bg1"/>
                          </a:solidFill>
                          <a:effectLst/>
                        </a:rPr>
                        <a:t>BMOTION</a:t>
                      </a:r>
                      <a:r>
                        <a:rPr lang="fr-FR" sz="800" b="1" u="none" strike="noStrike" baseline="0" dirty="0" smtClean="0">
                          <a:solidFill>
                            <a:schemeClr val="bg1"/>
                          </a:solidFill>
                          <a:effectLst/>
                        </a:rPr>
                        <a:t> </a:t>
                      </a:r>
                      <a:r>
                        <a:rPr lang="fr-FR" sz="800" b="1" u="none" strike="noStrike" dirty="0" smtClean="0">
                          <a:solidFill>
                            <a:schemeClr val="bg1"/>
                          </a:solidFill>
                          <a:effectLst/>
                        </a:rPr>
                        <a:t>105 </a:t>
                      </a:r>
                      <a:r>
                        <a:rPr lang="fr-FR" sz="800" b="1" u="none" strike="noStrike" dirty="0">
                          <a:solidFill>
                            <a:schemeClr val="bg1"/>
                          </a:solidFill>
                          <a:effectLst/>
                        </a:rPr>
                        <a:t>PS</a:t>
                      </a:r>
                      <a:endParaRPr lang="fr-FR" sz="800" b="1" i="0" u="none" strike="noStrike" dirty="0">
                        <a:solidFill>
                          <a:schemeClr val="bg1"/>
                        </a:solidFill>
                        <a:effectLst/>
                        <a:latin typeface="Tahoma"/>
                      </a:endParaRPr>
                    </a:p>
                  </a:txBody>
                  <a:tcPr marL="7996" marR="7996" marT="7996" marB="0" anchor="ctr">
                    <a:solidFill>
                      <a:schemeClr val="accent1"/>
                    </a:solidFill>
                  </a:tcPr>
                </a:tc>
              </a:tr>
              <a:tr h="154401">
                <a:tc>
                  <a:txBody>
                    <a:bodyPr/>
                    <a:lstStyle/>
                    <a:p>
                      <a:pPr algn="ctr" fontAlgn="b"/>
                      <a:r>
                        <a:rPr lang="fr-FR" sz="900" u="none" strike="noStrike" dirty="0">
                          <a:effectLst/>
                        </a:rPr>
                        <a:t>24 480</a:t>
                      </a:r>
                      <a:endParaRPr lang="fr-FR" sz="900" b="0" i="0" u="none" strike="noStrike" dirty="0">
                        <a:solidFill>
                          <a:srgbClr val="000000"/>
                        </a:solidFill>
                        <a:effectLst/>
                        <a:latin typeface="Calibri"/>
                      </a:endParaRPr>
                    </a:p>
                  </a:txBody>
                  <a:tcPr marL="7996" marR="7996" marT="7996" marB="0" anchor="b"/>
                </a:tc>
              </a:tr>
              <a:tr h="147022">
                <a:tc>
                  <a:txBody>
                    <a:bodyPr/>
                    <a:lstStyle/>
                    <a:p>
                      <a:pPr algn="ctr" fontAlgn="b"/>
                      <a:r>
                        <a:rPr lang="fr-FR" sz="900" u="none" strike="noStrike" dirty="0">
                          <a:effectLst/>
                        </a:rPr>
                        <a:t>95</a:t>
                      </a:r>
                      <a:endParaRPr lang="fr-FR" sz="900" b="0" i="0" u="none" strike="noStrike" dirty="0">
                        <a:solidFill>
                          <a:srgbClr val="000000"/>
                        </a:solidFill>
                        <a:effectLst/>
                        <a:latin typeface="Calibri"/>
                      </a:endParaRPr>
                    </a:p>
                  </a:txBody>
                  <a:tcPr marL="7996" marR="7996" marT="7996" marB="0" anchor="b"/>
                </a:tc>
              </a:tr>
              <a:tr h="147022">
                <a:tc>
                  <a:txBody>
                    <a:bodyPr/>
                    <a:lstStyle/>
                    <a:p>
                      <a:pPr algn="ctr" fontAlgn="b"/>
                      <a:r>
                        <a:rPr lang="fr-FR" sz="900" u="none" strike="noStrike" dirty="0">
                          <a:effectLst/>
                        </a:rPr>
                        <a:t>Al</a:t>
                      </a:r>
                      <a:endParaRPr lang="fr-FR" sz="900" b="0" i="0" u="none" strike="noStrike" dirty="0">
                        <a:solidFill>
                          <a:srgbClr val="000000"/>
                        </a:solidFill>
                        <a:effectLst/>
                        <a:latin typeface="Calibri"/>
                      </a:endParaRPr>
                    </a:p>
                  </a:txBody>
                  <a:tcPr marL="7996" marR="7996" marT="7996" marB="0" anchor="b"/>
                </a:tc>
              </a:tr>
              <a:tr h="147022">
                <a:tc>
                  <a:txBody>
                    <a:bodyPr/>
                    <a:lstStyle/>
                    <a:p>
                      <a:pPr algn="ctr" fontAlgn="b"/>
                      <a:r>
                        <a:rPr lang="fr-FR" sz="900" u="none" strike="noStrike" dirty="0">
                          <a:effectLst/>
                        </a:rPr>
                        <a:t>16</a:t>
                      </a:r>
                      <a:endParaRPr lang="fr-FR" sz="900" b="0" i="0" u="none" strike="noStrike" dirty="0">
                        <a:solidFill>
                          <a:srgbClr val="000000"/>
                        </a:solidFill>
                        <a:effectLst/>
                        <a:latin typeface="Calibri"/>
                      </a:endParaRPr>
                    </a:p>
                  </a:txBody>
                  <a:tcPr marL="7996" marR="7996" marT="7996" marB="0" anchor="b"/>
                </a:tc>
              </a:tr>
              <a:tr h="147022">
                <a:tc>
                  <a:txBody>
                    <a:bodyPr/>
                    <a:lstStyle/>
                    <a:p>
                      <a:pPr algn="ctr" fontAlgn="b"/>
                      <a:r>
                        <a:rPr lang="fr-FR" sz="900" u="none" strike="noStrike" dirty="0">
                          <a:effectLst/>
                        </a:rPr>
                        <a:t>S</a:t>
                      </a:r>
                      <a:endParaRPr lang="fr-FR" sz="900" b="0" i="0" u="none" strike="noStrike" dirty="0">
                        <a:solidFill>
                          <a:srgbClr val="000000"/>
                        </a:solidFill>
                        <a:effectLst/>
                        <a:latin typeface="Calibri"/>
                      </a:endParaRPr>
                    </a:p>
                  </a:txBody>
                  <a:tcPr marL="7996" marR="7996" marT="7996" marB="0" anchor="b"/>
                </a:tc>
              </a:tr>
              <a:tr h="147022">
                <a:tc>
                  <a:txBody>
                    <a:bodyPr/>
                    <a:lstStyle/>
                    <a:p>
                      <a:pPr algn="ctr" fontAlgn="b"/>
                      <a:r>
                        <a:rPr lang="fr-FR" sz="900" u="none" strike="noStrike" dirty="0">
                          <a:effectLst/>
                        </a:rPr>
                        <a:t>cuir</a:t>
                      </a:r>
                      <a:endParaRPr lang="fr-FR" sz="900" b="0" i="0" u="none" strike="noStrike" dirty="0">
                        <a:solidFill>
                          <a:srgbClr val="000080"/>
                        </a:solidFill>
                        <a:effectLst/>
                        <a:latin typeface="Calibri"/>
                      </a:endParaRPr>
                    </a:p>
                  </a:txBody>
                  <a:tcPr marL="7996" marR="7996" marT="7996" marB="0" anchor="b"/>
                </a:tc>
              </a:tr>
              <a:tr h="147022">
                <a:tc>
                  <a:txBody>
                    <a:bodyPr/>
                    <a:lstStyle/>
                    <a:p>
                      <a:pPr algn="ctr" fontAlgn="b"/>
                      <a:r>
                        <a:rPr lang="fr-FR" sz="900" u="none" strike="noStrike" dirty="0">
                          <a:effectLst/>
                        </a:rPr>
                        <a:t>S</a:t>
                      </a:r>
                      <a:endParaRPr lang="fr-FR" sz="900" b="0" i="0" u="none" strike="noStrike" dirty="0">
                        <a:solidFill>
                          <a:srgbClr val="000000"/>
                        </a:solidFill>
                        <a:effectLst/>
                        <a:latin typeface="Calibri"/>
                      </a:endParaRPr>
                    </a:p>
                  </a:txBody>
                  <a:tcPr marL="7996" marR="7996" marT="7996" marB="0" anchor="b"/>
                </a:tc>
              </a:tr>
              <a:tr h="147022">
                <a:tc>
                  <a:txBody>
                    <a:bodyPr/>
                    <a:lstStyle/>
                    <a:p>
                      <a:pPr algn="ctr" fontAlgn="b"/>
                      <a:r>
                        <a:rPr lang="fr-FR" sz="900" u="none" strike="noStrike" dirty="0">
                          <a:effectLst/>
                        </a:rPr>
                        <a:t>chromées</a:t>
                      </a:r>
                      <a:endParaRPr lang="fr-FR" sz="900" b="0" i="0" u="none" strike="noStrike" dirty="0">
                        <a:solidFill>
                          <a:srgbClr val="000080"/>
                        </a:solidFill>
                        <a:effectLst/>
                        <a:latin typeface="Calibri"/>
                      </a:endParaRPr>
                    </a:p>
                  </a:txBody>
                  <a:tcPr marL="7996" marR="7996" marT="7996" marB="0" anchor="b"/>
                </a:tc>
              </a:tr>
              <a:tr h="147022">
                <a:tc>
                  <a:txBody>
                    <a:bodyPr/>
                    <a:lstStyle/>
                    <a:p>
                      <a:pPr algn="ctr" fontAlgn="b"/>
                      <a:r>
                        <a:rPr lang="fr-FR" sz="900" u="none" strike="noStrike" dirty="0">
                          <a:effectLst/>
                        </a:rPr>
                        <a:t>chromée</a:t>
                      </a:r>
                      <a:endParaRPr lang="fr-FR" sz="900" b="0" i="0" u="none" strike="noStrike" dirty="0">
                        <a:solidFill>
                          <a:srgbClr val="000080"/>
                        </a:solidFill>
                        <a:effectLst/>
                        <a:latin typeface="Calibri"/>
                      </a:endParaRPr>
                    </a:p>
                  </a:txBody>
                  <a:tcPr marL="7996" marR="7996" marT="7996" marB="0" anchor="b"/>
                </a:tc>
              </a:tr>
              <a:tr h="147022">
                <a:tc>
                  <a:txBody>
                    <a:bodyPr/>
                    <a:lstStyle/>
                    <a:p>
                      <a:pPr algn="ctr" fontAlgn="b"/>
                      <a:r>
                        <a:rPr lang="fr-FR" sz="900" u="none" strike="noStrike" dirty="0">
                          <a:effectLst/>
                        </a:rPr>
                        <a:t>S / -</a:t>
                      </a:r>
                      <a:endParaRPr lang="fr-FR" sz="900" b="0" i="0" u="none" strike="noStrike" dirty="0">
                        <a:solidFill>
                          <a:srgbClr val="000000"/>
                        </a:solidFill>
                        <a:effectLst/>
                        <a:latin typeface="Calibri"/>
                      </a:endParaRPr>
                    </a:p>
                  </a:txBody>
                  <a:tcPr marL="7996" marR="7996" marT="7996" marB="0" anchor="b"/>
                </a:tc>
              </a:tr>
              <a:tr h="147022">
                <a:tc>
                  <a:txBody>
                    <a:bodyPr/>
                    <a:lstStyle/>
                    <a:p>
                      <a:pPr algn="ctr" fontAlgn="b"/>
                      <a:r>
                        <a:rPr lang="fr-FR" sz="900" u="none" strike="noStrike" dirty="0">
                          <a:effectLst/>
                        </a:rPr>
                        <a:t>individuel</a:t>
                      </a:r>
                      <a:endParaRPr lang="fr-FR" sz="900" b="0" i="0" u="none" strike="noStrike" dirty="0">
                        <a:solidFill>
                          <a:srgbClr val="000080"/>
                        </a:solidFill>
                        <a:effectLst/>
                        <a:latin typeface="Calibri"/>
                      </a:endParaRPr>
                    </a:p>
                  </a:txBody>
                  <a:tcPr marL="7996" marR="7996" marT="7996" marB="0" anchor="b"/>
                </a:tc>
              </a:tr>
              <a:tr h="147022">
                <a:tc>
                  <a:txBody>
                    <a:bodyPr/>
                    <a:lstStyle/>
                    <a:p>
                      <a:pPr algn="ctr" fontAlgn="b"/>
                      <a:r>
                        <a:rPr lang="fr-FR" sz="900" u="none" strike="noStrike" dirty="0">
                          <a:effectLst/>
                        </a:rPr>
                        <a:t>S</a:t>
                      </a:r>
                      <a:endParaRPr lang="fr-FR" sz="900" b="0" i="0" u="none" strike="noStrike" dirty="0">
                        <a:solidFill>
                          <a:srgbClr val="000000"/>
                        </a:solidFill>
                        <a:effectLst/>
                        <a:latin typeface="Calibri"/>
                      </a:endParaRPr>
                    </a:p>
                  </a:txBody>
                  <a:tcPr marL="7996" marR="7996" marT="7996" marB="0" anchor="b"/>
                </a:tc>
              </a:tr>
              <a:tr h="147022">
                <a:tc>
                  <a:txBody>
                    <a:bodyPr/>
                    <a:lstStyle/>
                    <a:p>
                      <a:pPr algn="ctr" fontAlgn="b"/>
                      <a:r>
                        <a:rPr lang="fr-FR" sz="900" u="none" strike="noStrike" dirty="0">
                          <a:effectLst/>
                        </a:rPr>
                        <a:t>S</a:t>
                      </a:r>
                      <a:endParaRPr lang="fr-FR" sz="900" b="0" i="0" u="none" strike="noStrike" dirty="0">
                        <a:solidFill>
                          <a:srgbClr val="000000"/>
                        </a:solidFill>
                        <a:effectLst/>
                        <a:latin typeface="Calibri"/>
                      </a:endParaRPr>
                    </a:p>
                  </a:txBody>
                  <a:tcPr marL="7996" marR="7996" marT="7996" marB="0" anchor="b"/>
                </a:tc>
              </a:tr>
              <a:tr h="147022">
                <a:tc>
                  <a:txBody>
                    <a:bodyPr/>
                    <a:lstStyle/>
                    <a:p>
                      <a:pPr algn="ctr" fontAlgn="b"/>
                      <a:r>
                        <a:rPr lang="fr-FR" sz="900" u="none" strike="noStrike" dirty="0">
                          <a:effectLst/>
                        </a:rPr>
                        <a:t>S</a:t>
                      </a:r>
                      <a:endParaRPr lang="fr-FR" sz="900" b="0" i="0" u="none" strike="noStrike" dirty="0">
                        <a:solidFill>
                          <a:srgbClr val="000000"/>
                        </a:solidFill>
                        <a:effectLst/>
                        <a:latin typeface="Calibri"/>
                      </a:endParaRPr>
                    </a:p>
                  </a:txBody>
                  <a:tcPr marL="7996" marR="7996" marT="7996" marB="0" anchor="b"/>
                </a:tc>
              </a:tr>
              <a:tr h="147022">
                <a:tc>
                  <a:txBody>
                    <a:bodyPr/>
                    <a:lstStyle/>
                    <a:p>
                      <a:pPr algn="ctr" fontAlgn="b"/>
                      <a:r>
                        <a:rPr lang="fr-FR" sz="900" u="none" strike="noStrike" dirty="0">
                          <a:effectLst/>
                        </a:rPr>
                        <a:t>140</a:t>
                      </a:r>
                      <a:endParaRPr lang="fr-FR" sz="900" b="0" i="0" u="none" strike="noStrike" dirty="0">
                        <a:solidFill>
                          <a:srgbClr val="000000"/>
                        </a:solidFill>
                        <a:effectLst/>
                        <a:latin typeface="Calibri"/>
                      </a:endParaRPr>
                    </a:p>
                  </a:txBody>
                  <a:tcPr marL="7996" marR="7996" marT="7996" marB="0" anchor="b"/>
                </a:tc>
              </a:tr>
              <a:tr h="147022">
                <a:tc>
                  <a:txBody>
                    <a:bodyPr/>
                    <a:lstStyle/>
                    <a:p>
                      <a:pPr algn="ctr" fontAlgn="b"/>
                      <a:r>
                        <a:rPr lang="fr-FR" sz="900" u="none" strike="noStrike" dirty="0">
                          <a:effectLst/>
                        </a:rPr>
                        <a:t>S</a:t>
                      </a:r>
                      <a:endParaRPr lang="fr-FR" sz="900" b="0" i="0" u="none" strike="noStrike" dirty="0">
                        <a:solidFill>
                          <a:srgbClr val="000000"/>
                        </a:solidFill>
                        <a:effectLst/>
                        <a:latin typeface="Calibri"/>
                      </a:endParaRPr>
                    </a:p>
                  </a:txBody>
                  <a:tcPr marL="7996" marR="7996" marT="7996" marB="0" anchor="b"/>
                </a:tc>
              </a:tr>
              <a:tr h="147022">
                <a:tc>
                  <a:txBody>
                    <a:bodyPr/>
                    <a:lstStyle/>
                    <a:p>
                      <a:pPr algn="ctr" fontAlgn="b"/>
                      <a:r>
                        <a:rPr lang="fr-FR" sz="900" u="none" strike="noStrike">
                          <a:effectLst/>
                        </a:rPr>
                        <a:t>160</a:t>
                      </a:r>
                      <a:endParaRPr lang="fr-FR" sz="900" b="0" i="0" u="none" strike="noStrike">
                        <a:solidFill>
                          <a:srgbClr val="000000"/>
                        </a:solidFill>
                        <a:effectLst/>
                        <a:latin typeface="Calibri"/>
                      </a:endParaRPr>
                    </a:p>
                  </a:txBody>
                  <a:tcPr marL="7996" marR="7996" marT="7996" marB="0" anchor="b"/>
                </a:tc>
              </a:tr>
              <a:tr h="147022">
                <a:tc>
                  <a:txBody>
                    <a:bodyPr/>
                    <a:lstStyle/>
                    <a:p>
                      <a:pPr algn="ctr" fontAlgn="b"/>
                      <a:r>
                        <a:rPr lang="fr-FR" sz="900" u="none" strike="noStrike" dirty="0">
                          <a:effectLst/>
                        </a:rPr>
                        <a:t>8</a:t>
                      </a:r>
                      <a:endParaRPr lang="fr-FR" sz="900" b="0" i="0" u="none" strike="noStrike" dirty="0">
                        <a:solidFill>
                          <a:srgbClr val="000000"/>
                        </a:solidFill>
                        <a:effectLst/>
                        <a:latin typeface="Calibri"/>
                      </a:endParaRPr>
                    </a:p>
                  </a:txBody>
                  <a:tcPr marL="7996" marR="7996" marT="7996" marB="0" anchor="b"/>
                </a:tc>
              </a:tr>
              <a:tr h="147022">
                <a:tc>
                  <a:txBody>
                    <a:bodyPr/>
                    <a:lstStyle/>
                    <a:p>
                      <a:pPr algn="ctr" fontAlgn="b"/>
                      <a:r>
                        <a:rPr lang="fr-FR" sz="900" u="none" strike="noStrike">
                          <a:effectLst/>
                        </a:rPr>
                        <a:t>S</a:t>
                      </a:r>
                      <a:endParaRPr lang="fr-FR" sz="900" b="0" i="0" u="none" strike="noStrike">
                        <a:solidFill>
                          <a:srgbClr val="000000"/>
                        </a:solidFill>
                        <a:effectLst/>
                        <a:latin typeface="Calibri"/>
                      </a:endParaRPr>
                    </a:p>
                  </a:txBody>
                  <a:tcPr marL="7996" marR="7996" marT="7996" marB="0" anchor="b"/>
                </a:tc>
              </a:tr>
              <a:tr h="147022">
                <a:tc>
                  <a:txBody>
                    <a:bodyPr/>
                    <a:lstStyle/>
                    <a:p>
                      <a:pPr algn="ctr" fontAlgn="b"/>
                      <a:r>
                        <a:rPr lang="fr-FR" sz="900" u="none" strike="noStrike" dirty="0">
                          <a:effectLst/>
                        </a:rPr>
                        <a:t>900</a:t>
                      </a:r>
                      <a:endParaRPr lang="fr-FR" sz="900" b="0" i="0" u="none" strike="noStrike" dirty="0">
                        <a:solidFill>
                          <a:srgbClr val="000000"/>
                        </a:solidFill>
                        <a:effectLst/>
                        <a:latin typeface="Calibri"/>
                      </a:endParaRPr>
                    </a:p>
                  </a:txBody>
                  <a:tcPr marL="7996" marR="7996" marT="7996" marB="0" anchor="b"/>
                </a:tc>
              </a:tr>
              <a:tr h="147022">
                <a:tc>
                  <a:txBody>
                    <a:bodyPr/>
                    <a:lstStyle/>
                    <a:p>
                      <a:pPr algn="ctr" fontAlgn="b"/>
                      <a:r>
                        <a:rPr lang="fr-FR" sz="900" u="none" strike="noStrike" dirty="0">
                          <a:effectLst/>
                        </a:rPr>
                        <a:t>200</a:t>
                      </a:r>
                      <a:endParaRPr lang="fr-FR" sz="900" b="0" i="0" u="none" strike="noStrike" dirty="0">
                        <a:solidFill>
                          <a:srgbClr val="000000"/>
                        </a:solidFill>
                        <a:effectLst/>
                        <a:latin typeface="Calibri"/>
                      </a:endParaRPr>
                    </a:p>
                  </a:txBody>
                  <a:tcPr marL="7996" marR="7996" marT="7996" marB="0" anchor="b"/>
                </a:tc>
              </a:tr>
              <a:tr h="147022">
                <a:tc>
                  <a:txBody>
                    <a:bodyPr/>
                    <a:lstStyle/>
                    <a:p>
                      <a:pPr algn="ctr" fontAlgn="b"/>
                      <a:r>
                        <a:rPr lang="fr-FR" sz="900" u="none" strike="noStrike" dirty="0">
                          <a:effectLst/>
                        </a:rPr>
                        <a:t>-</a:t>
                      </a:r>
                      <a:endParaRPr lang="fr-FR" sz="900" b="0" i="0" u="none" strike="noStrike" dirty="0">
                        <a:solidFill>
                          <a:srgbClr val="000000"/>
                        </a:solidFill>
                        <a:effectLst/>
                        <a:latin typeface="Calibri"/>
                      </a:endParaRPr>
                    </a:p>
                  </a:txBody>
                  <a:tcPr marL="7996" marR="7996" marT="7996" marB="0" anchor="b"/>
                </a:tc>
              </a:tr>
              <a:tr h="164378">
                <a:tc>
                  <a:txBody>
                    <a:bodyPr/>
                    <a:lstStyle/>
                    <a:p>
                      <a:pPr algn="ctr" fontAlgn="b"/>
                      <a:r>
                        <a:rPr lang="fr-FR" sz="1000" u="none" strike="noStrike" dirty="0">
                          <a:effectLst/>
                        </a:rPr>
                        <a:t>1 400</a:t>
                      </a:r>
                      <a:endParaRPr lang="fr-FR" sz="1000" b="0" i="0" u="none" strike="noStrike" dirty="0">
                        <a:solidFill>
                          <a:srgbClr val="800080"/>
                        </a:solidFill>
                        <a:effectLst/>
                        <a:latin typeface="Tahoma"/>
                      </a:endParaRPr>
                    </a:p>
                  </a:txBody>
                  <a:tcPr marL="7996" marR="7996" marT="7996" marB="0" anchor="b"/>
                </a:tc>
              </a:tr>
              <a:tr h="147022">
                <a:tc>
                  <a:txBody>
                    <a:bodyPr/>
                    <a:lstStyle/>
                    <a:p>
                      <a:pPr algn="ctr" fontAlgn="b"/>
                      <a:r>
                        <a:rPr lang="fr-FR" sz="900" u="none" strike="noStrike" dirty="0">
                          <a:effectLst/>
                        </a:rPr>
                        <a:t>25 880</a:t>
                      </a:r>
                      <a:endParaRPr lang="fr-FR" sz="900" b="0" i="0" u="none" strike="noStrike" dirty="0">
                        <a:solidFill>
                          <a:srgbClr val="000000"/>
                        </a:solidFill>
                        <a:effectLst/>
                        <a:latin typeface="Calibri"/>
                      </a:endParaRPr>
                    </a:p>
                  </a:txBody>
                  <a:tcPr marL="7996" marR="7996" marT="7996" marB="0" anchor="b"/>
                </a:tc>
              </a:tr>
              <a:tr h="147022">
                <a:tc>
                  <a:txBody>
                    <a:bodyPr/>
                    <a:lstStyle/>
                    <a:p>
                      <a:pPr algn="ctr" fontAlgn="b"/>
                      <a:r>
                        <a:rPr lang="fr-FR" sz="900" u="none" strike="noStrike" dirty="0">
                          <a:effectLst/>
                        </a:rPr>
                        <a:t>100</a:t>
                      </a:r>
                      <a:endParaRPr lang="fr-FR" sz="900" b="0" i="0" u="none" strike="noStrike" dirty="0">
                        <a:solidFill>
                          <a:srgbClr val="000000"/>
                        </a:solidFill>
                        <a:effectLst/>
                        <a:latin typeface="Calibri"/>
                      </a:endParaRPr>
                    </a:p>
                  </a:txBody>
                  <a:tcPr marL="7996" marR="7996" marT="7996" marB="0" anchor="b"/>
                </a:tc>
              </a:tr>
              <a:tr h="147022">
                <a:tc>
                  <a:txBody>
                    <a:bodyPr/>
                    <a:lstStyle/>
                    <a:p>
                      <a:pPr algn="ctr" fontAlgn="b"/>
                      <a:r>
                        <a:rPr lang="fr-FR" sz="900" u="none" strike="noStrike" dirty="0">
                          <a:effectLst/>
                        </a:rPr>
                        <a:t> </a:t>
                      </a:r>
                      <a:endParaRPr lang="fr-FR" sz="900" b="0" i="0" u="none" strike="noStrike" dirty="0">
                        <a:solidFill>
                          <a:srgbClr val="800080"/>
                        </a:solidFill>
                        <a:effectLst/>
                        <a:latin typeface="Tahoma"/>
                      </a:endParaRPr>
                    </a:p>
                  </a:txBody>
                  <a:tcPr marL="7996" marR="7996" marT="7996" marB="0" anchor="b"/>
                </a:tc>
              </a:tr>
              <a:tr h="147022">
                <a:tc>
                  <a:txBody>
                    <a:bodyPr/>
                    <a:lstStyle/>
                    <a:p>
                      <a:pPr algn="ctr" fontAlgn="b"/>
                      <a:r>
                        <a:rPr lang="fr-FR" sz="900" u="none" strike="noStrike" dirty="0">
                          <a:effectLst/>
                        </a:rPr>
                        <a:t>25 880</a:t>
                      </a:r>
                      <a:endParaRPr lang="fr-FR" sz="900" b="0" i="0" u="none" strike="noStrike" dirty="0">
                        <a:solidFill>
                          <a:srgbClr val="000000"/>
                        </a:solidFill>
                        <a:effectLst/>
                        <a:latin typeface="Calibri"/>
                      </a:endParaRPr>
                    </a:p>
                  </a:txBody>
                  <a:tcPr marL="7996" marR="7996" marT="7996" marB="0" anchor="b"/>
                </a:tc>
              </a:tr>
              <a:tr h="147022">
                <a:tc>
                  <a:txBody>
                    <a:bodyPr/>
                    <a:lstStyle/>
                    <a:p>
                      <a:pPr algn="ctr" fontAlgn="b"/>
                      <a:r>
                        <a:rPr lang="fr-FR" sz="900" u="none" strike="noStrike" dirty="0">
                          <a:effectLst/>
                        </a:rPr>
                        <a:t>100</a:t>
                      </a:r>
                      <a:endParaRPr lang="fr-FR" sz="900" b="0" i="0" u="none" strike="noStrike" dirty="0">
                        <a:solidFill>
                          <a:srgbClr val="000000"/>
                        </a:solidFill>
                        <a:effectLst/>
                        <a:latin typeface="Calibri"/>
                      </a:endParaRPr>
                    </a:p>
                  </a:txBody>
                  <a:tcPr marL="7996" marR="7996" marT="7996" marB="0" anchor="b"/>
                </a:tc>
              </a:tr>
            </a:tbl>
          </a:graphicData>
        </a:graphic>
      </p:graphicFrame>
      <p:graphicFrame>
        <p:nvGraphicFramePr>
          <p:cNvPr id="13" name="Tableau 12"/>
          <p:cNvGraphicFramePr>
            <a:graphicFrameLocks noGrp="1"/>
          </p:cNvGraphicFramePr>
          <p:nvPr>
            <p:extLst>
              <p:ext uri="{D42A27DB-BD31-4B8C-83A1-F6EECF244321}">
                <p14:modId xmlns="" xmlns:p14="http://schemas.microsoft.com/office/powerpoint/2010/main" val="1683170807"/>
              </p:ext>
            </p:extLst>
          </p:nvPr>
        </p:nvGraphicFramePr>
        <p:xfrm>
          <a:off x="4541143" y="1306437"/>
          <a:ext cx="1013446" cy="4974377"/>
        </p:xfrm>
        <a:graphic>
          <a:graphicData uri="http://schemas.openxmlformats.org/drawingml/2006/table">
            <a:tbl>
              <a:tblPr>
                <a:tableStyleId>{5C22544A-7EE6-4342-B048-85BDC9FD1C3A}</a:tableStyleId>
              </a:tblPr>
              <a:tblGrid>
                <a:gridCol w="1013446"/>
              </a:tblGrid>
              <a:tr h="829001">
                <a:tc>
                  <a:txBody>
                    <a:bodyPr/>
                    <a:lstStyle/>
                    <a:p>
                      <a:pPr marL="0" algn="ctr" defTabSz="914400" rtl="0" eaLnBrk="1" fontAlgn="b" latinLnBrk="0" hangingPunct="1"/>
                      <a:r>
                        <a:rPr lang="en-US" sz="800" b="1" u="none" strike="noStrike" kern="1200" dirty="0">
                          <a:solidFill>
                            <a:schemeClr val="bg1"/>
                          </a:solidFill>
                          <a:effectLst/>
                          <a:latin typeface="+mn-lt"/>
                          <a:ea typeface="+mn-ea"/>
                          <a:cs typeface="+mn-cs"/>
                        </a:rPr>
                        <a:t>RENAULT</a:t>
                      </a:r>
                      <a:br>
                        <a:rPr lang="en-US" sz="800" b="1" u="none" strike="noStrike" kern="1200" dirty="0">
                          <a:solidFill>
                            <a:schemeClr val="bg1"/>
                          </a:solidFill>
                          <a:effectLst/>
                          <a:latin typeface="+mn-lt"/>
                          <a:ea typeface="+mn-ea"/>
                          <a:cs typeface="+mn-cs"/>
                        </a:rPr>
                      </a:br>
                      <a:r>
                        <a:rPr lang="en-US" sz="800" b="1" u="none" strike="noStrike" kern="1200" dirty="0" smtClean="0">
                          <a:solidFill>
                            <a:schemeClr val="bg1"/>
                          </a:solidFill>
                          <a:effectLst/>
                          <a:latin typeface="+mn-lt"/>
                          <a:ea typeface="+mn-ea"/>
                          <a:cs typeface="+mn-cs"/>
                        </a:rPr>
                        <a:t>MEGANE BUSINESS</a:t>
                      </a:r>
                    </a:p>
                    <a:p>
                      <a:pPr marL="0" algn="ctr" defTabSz="914400" rtl="0" eaLnBrk="1" fontAlgn="b" latinLnBrk="0" hangingPunct="1"/>
                      <a:r>
                        <a:rPr lang="en-US" sz="800" b="1" u="none" strike="noStrike" kern="1200" dirty="0" smtClean="0">
                          <a:solidFill>
                            <a:schemeClr val="bg1"/>
                          </a:solidFill>
                          <a:effectLst/>
                          <a:latin typeface="+mn-lt"/>
                          <a:ea typeface="+mn-ea"/>
                          <a:cs typeface="+mn-cs"/>
                        </a:rPr>
                        <a:t>1.5 DCI</a:t>
                      </a:r>
                      <a:r>
                        <a:rPr lang="en-US" sz="800" b="1" u="none" strike="noStrike" kern="1200" baseline="0" dirty="0" smtClean="0">
                          <a:solidFill>
                            <a:schemeClr val="bg1"/>
                          </a:solidFill>
                          <a:effectLst/>
                          <a:latin typeface="+mn-lt"/>
                          <a:ea typeface="+mn-ea"/>
                          <a:cs typeface="+mn-cs"/>
                        </a:rPr>
                        <a:t> </a:t>
                      </a:r>
                      <a:r>
                        <a:rPr lang="en-US" sz="800" b="1" u="none" strike="noStrike" kern="1200" dirty="0" smtClean="0">
                          <a:solidFill>
                            <a:schemeClr val="bg1"/>
                          </a:solidFill>
                          <a:effectLst/>
                          <a:latin typeface="+mn-lt"/>
                          <a:ea typeface="+mn-ea"/>
                          <a:cs typeface="+mn-cs"/>
                        </a:rPr>
                        <a:t>110 FAP</a:t>
                      </a:r>
                      <a:r>
                        <a:rPr lang="en-US" sz="800" b="1" u="none" strike="noStrike" kern="1200" baseline="0" dirty="0" smtClean="0">
                          <a:solidFill>
                            <a:schemeClr val="bg1"/>
                          </a:solidFill>
                          <a:effectLst/>
                          <a:latin typeface="+mn-lt"/>
                          <a:ea typeface="+mn-ea"/>
                          <a:cs typeface="+mn-cs"/>
                        </a:rPr>
                        <a:t> </a:t>
                      </a:r>
                      <a:r>
                        <a:rPr lang="en-US" sz="800" b="1" u="none" strike="noStrike" kern="1200" dirty="0" smtClean="0">
                          <a:solidFill>
                            <a:schemeClr val="bg1"/>
                          </a:solidFill>
                          <a:effectLst/>
                          <a:latin typeface="+mn-lt"/>
                          <a:ea typeface="+mn-ea"/>
                          <a:cs typeface="+mn-cs"/>
                        </a:rPr>
                        <a:t>CHAMPION</a:t>
                      </a:r>
                    </a:p>
                    <a:p>
                      <a:pPr marL="0" algn="ctr" defTabSz="914400" rtl="0" eaLnBrk="1" fontAlgn="b" latinLnBrk="0" hangingPunct="1"/>
                      <a:r>
                        <a:rPr lang="en-US" sz="800" b="1" u="none" strike="noStrike" kern="1200" dirty="0" smtClean="0">
                          <a:solidFill>
                            <a:schemeClr val="bg1"/>
                          </a:solidFill>
                          <a:effectLst/>
                          <a:latin typeface="+mn-lt"/>
                          <a:ea typeface="+mn-ea"/>
                          <a:cs typeface="+mn-cs"/>
                        </a:rPr>
                        <a:t>ECO2 110 </a:t>
                      </a:r>
                      <a:r>
                        <a:rPr lang="en-US" sz="800" b="1" u="none" strike="noStrike" kern="1200" dirty="0">
                          <a:solidFill>
                            <a:schemeClr val="bg1"/>
                          </a:solidFill>
                          <a:effectLst/>
                          <a:latin typeface="+mn-lt"/>
                          <a:ea typeface="+mn-ea"/>
                          <a:cs typeface="+mn-cs"/>
                        </a:rPr>
                        <a:t>PS</a:t>
                      </a:r>
                    </a:p>
                  </a:txBody>
                  <a:tcPr marL="7996" marR="7996" marT="7996" marB="0" anchor="ctr">
                    <a:solidFill>
                      <a:schemeClr val="accent1"/>
                    </a:solidFill>
                  </a:tcPr>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24 140</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93</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550</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200</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120</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200</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S</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100</a:t>
                      </a:r>
                    </a:p>
                  </a:txBody>
                  <a:tcPr marL="7996" marR="7996" marT="7996" marB="0" anchor="b"/>
                </a:tc>
              </a:tr>
              <a:tr h="163362">
                <a:tc>
                  <a:txBody>
                    <a:bodyPr/>
                    <a:lstStyle/>
                    <a:p>
                      <a:pPr marL="0" algn="ctr" defTabSz="914400" rtl="0" eaLnBrk="1" fontAlgn="b" latinLnBrk="0" hangingPunct="1"/>
                      <a:r>
                        <a:rPr lang="fr-FR" sz="900" u="none" strike="noStrike" kern="1200">
                          <a:solidFill>
                            <a:schemeClr val="dk1"/>
                          </a:solidFill>
                          <a:effectLst/>
                          <a:latin typeface="+mn-lt"/>
                          <a:ea typeface="+mn-ea"/>
                          <a:cs typeface="+mn-cs"/>
                        </a:rPr>
                        <a:t>200</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260</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individuel</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70</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40</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S</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140</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S</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S</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60</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S</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3D et voix</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200</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2 140</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26 280</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102</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(175)</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26 105</a:t>
                      </a:r>
                    </a:p>
                  </a:txBody>
                  <a:tcPr marL="7996" marR="7996" marT="7996" marB="0" anchor="b"/>
                </a:tc>
              </a:tr>
              <a:tr h="147482">
                <a:tc>
                  <a:txBody>
                    <a:bodyPr/>
                    <a:lstStyle/>
                    <a:p>
                      <a:pPr marL="0" algn="ctr" defTabSz="914400" rtl="0" eaLnBrk="1" fontAlgn="b" latinLnBrk="0" hangingPunct="1"/>
                      <a:r>
                        <a:rPr lang="fr-FR" sz="900" u="none" strike="noStrike" kern="1200" dirty="0">
                          <a:solidFill>
                            <a:schemeClr val="dk1"/>
                          </a:solidFill>
                          <a:effectLst/>
                          <a:latin typeface="+mn-lt"/>
                          <a:ea typeface="+mn-ea"/>
                          <a:cs typeface="+mn-cs"/>
                        </a:rPr>
                        <a:t>101</a:t>
                      </a:r>
                    </a:p>
                  </a:txBody>
                  <a:tcPr marL="7996" marR="7996" marT="7996" marB="0" anchor="b"/>
                </a:tc>
              </a:tr>
            </a:tbl>
          </a:graphicData>
        </a:graphic>
      </p:graphicFrame>
      <p:graphicFrame>
        <p:nvGraphicFramePr>
          <p:cNvPr id="14" name="Tableau 13"/>
          <p:cNvGraphicFramePr>
            <a:graphicFrameLocks noGrp="1"/>
          </p:cNvGraphicFramePr>
          <p:nvPr>
            <p:extLst>
              <p:ext uri="{D42A27DB-BD31-4B8C-83A1-F6EECF244321}">
                <p14:modId xmlns="" xmlns:p14="http://schemas.microsoft.com/office/powerpoint/2010/main" val="1629190420"/>
              </p:ext>
            </p:extLst>
          </p:nvPr>
        </p:nvGraphicFramePr>
        <p:xfrm>
          <a:off x="5618214" y="1306439"/>
          <a:ext cx="1049287" cy="4852902"/>
        </p:xfrm>
        <a:graphic>
          <a:graphicData uri="http://schemas.openxmlformats.org/drawingml/2006/table">
            <a:tbl>
              <a:tblPr>
                <a:tableStyleId>{5C22544A-7EE6-4342-B048-85BDC9FD1C3A}</a:tableStyleId>
              </a:tblPr>
              <a:tblGrid>
                <a:gridCol w="1049287"/>
              </a:tblGrid>
              <a:tr h="711715">
                <a:tc>
                  <a:txBody>
                    <a:bodyPr/>
                    <a:lstStyle/>
                    <a:p>
                      <a:pPr algn="ctr" fontAlgn="b"/>
                      <a:r>
                        <a:rPr lang="en-US" sz="800" b="1" u="none" strike="noStrike" dirty="0">
                          <a:solidFill>
                            <a:schemeClr val="bg1"/>
                          </a:solidFill>
                          <a:effectLst/>
                        </a:rPr>
                        <a:t>PEUGEOT</a:t>
                      </a:r>
                      <a:br>
                        <a:rPr lang="en-US" sz="800" b="1" u="none" strike="noStrike" dirty="0">
                          <a:solidFill>
                            <a:schemeClr val="bg1"/>
                          </a:solidFill>
                          <a:effectLst/>
                        </a:rPr>
                      </a:br>
                      <a:r>
                        <a:rPr lang="en-US" sz="800" b="1" u="none" strike="noStrike" dirty="0" smtClean="0">
                          <a:solidFill>
                            <a:schemeClr val="bg1"/>
                          </a:solidFill>
                          <a:effectLst/>
                        </a:rPr>
                        <a:t>308</a:t>
                      </a:r>
                      <a:r>
                        <a:rPr lang="en-US" sz="800" b="1" u="none" strike="noStrike" baseline="0" dirty="0" smtClean="0">
                          <a:solidFill>
                            <a:schemeClr val="bg1"/>
                          </a:solidFill>
                          <a:effectLst/>
                        </a:rPr>
                        <a:t> </a:t>
                      </a:r>
                      <a:r>
                        <a:rPr lang="en-US" sz="800" b="1" u="none" strike="noStrike" dirty="0" smtClean="0">
                          <a:solidFill>
                            <a:schemeClr val="bg1"/>
                          </a:solidFill>
                          <a:effectLst/>
                        </a:rPr>
                        <a:t>1.6 </a:t>
                      </a:r>
                      <a:r>
                        <a:rPr lang="en-US" sz="800" b="1" u="none" strike="noStrike" dirty="0">
                          <a:solidFill>
                            <a:schemeClr val="bg1"/>
                          </a:solidFill>
                          <a:effectLst/>
                        </a:rPr>
                        <a:t>E-HDI </a:t>
                      </a:r>
                      <a:r>
                        <a:rPr lang="en-US" sz="800" b="1" u="none" strike="noStrike" dirty="0" smtClean="0">
                          <a:solidFill>
                            <a:schemeClr val="bg1"/>
                          </a:solidFill>
                          <a:effectLst/>
                        </a:rPr>
                        <a:t>112</a:t>
                      </a:r>
                    </a:p>
                    <a:p>
                      <a:pPr algn="ctr" fontAlgn="b"/>
                      <a:r>
                        <a:rPr lang="en-US" sz="800" b="1" u="none" strike="noStrike" dirty="0" smtClean="0">
                          <a:solidFill>
                            <a:schemeClr val="bg1"/>
                          </a:solidFill>
                          <a:effectLst/>
                        </a:rPr>
                        <a:t>FAP BUSINESS</a:t>
                      </a:r>
                    </a:p>
                    <a:p>
                      <a:pPr algn="ctr" fontAlgn="b"/>
                      <a:r>
                        <a:rPr lang="en-US" sz="800" b="1" u="none" strike="noStrike" dirty="0" smtClean="0">
                          <a:solidFill>
                            <a:schemeClr val="bg1"/>
                          </a:solidFill>
                          <a:effectLst/>
                        </a:rPr>
                        <a:t>PACK</a:t>
                      </a:r>
                      <a:r>
                        <a:rPr lang="en-US" sz="800" b="1" u="none" strike="noStrike" baseline="0" dirty="0" smtClean="0">
                          <a:solidFill>
                            <a:schemeClr val="bg1"/>
                          </a:solidFill>
                          <a:effectLst/>
                        </a:rPr>
                        <a:t> </a:t>
                      </a:r>
                      <a:r>
                        <a:rPr lang="en-US" sz="800" b="1" u="none" strike="noStrike" dirty="0" smtClean="0">
                          <a:solidFill>
                            <a:schemeClr val="bg1"/>
                          </a:solidFill>
                          <a:effectLst/>
                        </a:rPr>
                        <a:t>112 </a:t>
                      </a:r>
                      <a:r>
                        <a:rPr lang="en-US" sz="800" b="1" u="none" strike="noStrike" dirty="0">
                          <a:solidFill>
                            <a:schemeClr val="bg1"/>
                          </a:solidFill>
                          <a:effectLst/>
                        </a:rPr>
                        <a:t>PS</a:t>
                      </a:r>
                      <a:endParaRPr lang="en-US" sz="800" b="1" i="0" u="none" strike="noStrike" dirty="0">
                        <a:solidFill>
                          <a:schemeClr val="bg1"/>
                        </a:solidFill>
                        <a:effectLst/>
                        <a:latin typeface="Tahoma"/>
                      </a:endParaRPr>
                    </a:p>
                  </a:txBody>
                  <a:tcPr marL="7996" marR="7996" marT="7996" marB="0" anchor="ctr">
                    <a:solidFill>
                      <a:schemeClr val="accent1"/>
                    </a:solidFill>
                  </a:tcPr>
                </a:tc>
              </a:tr>
              <a:tr h="147158">
                <a:tc>
                  <a:txBody>
                    <a:bodyPr/>
                    <a:lstStyle/>
                    <a:p>
                      <a:pPr algn="ctr" fontAlgn="b"/>
                      <a:r>
                        <a:rPr lang="fr-FR" sz="900" u="none" strike="noStrike" dirty="0">
                          <a:effectLst/>
                        </a:rPr>
                        <a:t>24 250</a:t>
                      </a:r>
                      <a:endParaRPr lang="fr-FR" sz="900" b="0" i="0"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94</a:t>
                      </a:r>
                      <a:endParaRPr lang="fr-FR" sz="900" b="0" i="0"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550</a:t>
                      </a:r>
                      <a:endParaRPr lang="fr-FR" sz="900" b="0" i="0"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16</a:t>
                      </a:r>
                      <a:endParaRPr lang="fr-FR" sz="900" b="0" i="0"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120</a:t>
                      </a:r>
                      <a:endParaRPr lang="fr-FR" sz="900" b="0" i="0"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cuir</a:t>
                      </a:r>
                      <a:endParaRPr lang="fr-FR" sz="900" b="0" i="0" u="none" strike="noStrike" dirty="0">
                        <a:solidFill>
                          <a:srgbClr val="000080"/>
                        </a:solidFill>
                        <a:effectLst/>
                        <a:latin typeface="Calibri"/>
                      </a:endParaRPr>
                    </a:p>
                  </a:txBody>
                  <a:tcPr marL="7996" marR="7996" marT="7996" marB="0" anchor="b"/>
                </a:tc>
              </a:tr>
              <a:tr h="147927">
                <a:tc>
                  <a:txBody>
                    <a:bodyPr/>
                    <a:lstStyle/>
                    <a:p>
                      <a:pPr algn="ctr" fontAlgn="b"/>
                      <a:r>
                        <a:rPr lang="fr-FR" sz="900" u="none" strike="noStrike" dirty="0">
                          <a:effectLst/>
                        </a:rPr>
                        <a:t>130</a:t>
                      </a:r>
                      <a:endParaRPr lang="fr-FR" sz="900" b="0" i="0"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100</a:t>
                      </a:r>
                      <a:endParaRPr lang="fr-FR" sz="900" b="0" i="0"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200</a:t>
                      </a:r>
                      <a:endParaRPr lang="fr-FR" sz="900" b="0" i="0"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a:effectLst/>
                        </a:rPr>
                        <a:t>260</a:t>
                      </a:r>
                      <a:endParaRPr lang="fr-FR" sz="900" b="0" i="0" u="none" strike="noStrike">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individuel</a:t>
                      </a:r>
                      <a:endParaRPr lang="fr-FR" sz="900" b="0" i="0" u="none" strike="noStrike" dirty="0">
                        <a:solidFill>
                          <a:srgbClr val="000080"/>
                        </a:solidFill>
                        <a:effectLst/>
                        <a:latin typeface="Calibri"/>
                      </a:endParaRPr>
                    </a:p>
                  </a:txBody>
                  <a:tcPr marL="7996" marR="7996" marT="7996" marB="0" anchor="b"/>
                </a:tc>
              </a:tr>
              <a:tr h="147927">
                <a:tc>
                  <a:txBody>
                    <a:bodyPr/>
                    <a:lstStyle/>
                    <a:p>
                      <a:pPr algn="ctr" fontAlgn="b"/>
                      <a:r>
                        <a:rPr lang="fr-FR" sz="900" u="none" strike="noStrike">
                          <a:effectLst/>
                        </a:rPr>
                        <a:t>S</a:t>
                      </a:r>
                      <a:endParaRPr lang="fr-FR" sz="900" b="0" i="0" u="none" strike="noStrike">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80</a:t>
                      </a:r>
                      <a:endParaRPr lang="fr-FR" sz="900" b="0" i="0"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S</a:t>
                      </a:r>
                      <a:endParaRPr lang="fr-FR" sz="900" b="0" i="0"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dirty="0" err="1">
                          <a:effectLst/>
                        </a:rPr>
                        <a:t>elec</a:t>
                      </a:r>
                      <a:endParaRPr lang="fr-FR" sz="900" b="0" i="0"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S</a:t>
                      </a:r>
                      <a:endParaRPr lang="fr-FR" sz="900" b="0" i="0"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S</a:t>
                      </a:r>
                      <a:endParaRPr lang="fr-FR" sz="900" b="0" i="0"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60</a:t>
                      </a:r>
                      <a:endParaRPr lang="fr-FR" sz="900" b="0" i="0"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a:effectLst/>
                        </a:rPr>
                        <a:t>(130)</a:t>
                      </a:r>
                      <a:endParaRPr lang="fr-FR" sz="900" b="0" i="0" u="none" strike="noStrike">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3D et voix</a:t>
                      </a:r>
                      <a:endParaRPr lang="fr-FR" sz="900" b="0" i="1"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200</a:t>
                      </a:r>
                      <a:endParaRPr lang="fr-FR" sz="900" b="0" i="0"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a:t>
                      </a:r>
                      <a:endParaRPr lang="fr-FR" sz="900" b="0" i="0"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1 570</a:t>
                      </a:r>
                      <a:endParaRPr lang="fr-FR" sz="900" b="0" i="0" u="none" strike="noStrike" dirty="0">
                        <a:solidFill>
                          <a:srgbClr val="800080"/>
                        </a:solidFill>
                        <a:effectLst/>
                        <a:latin typeface="Tahoma"/>
                      </a:endParaRPr>
                    </a:p>
                  </a:txBody>
                  <a:tcPr marL="7996" marR="7996" marT="7996" marB="0" anchor="b"/>
                </a:tc>
              </a:tr>
              <a:tr h="147927">
                <a:tc>
                  <a:txBody>
                    <a:bodyPr/>
                    <a:lstStyle/>
                    <a:p>
                      <a:pPr algn="ctr" fontAlgn="b"/>
                      <a:r>
                        <a:rPr lang="fr-FR" sz="900" u="none" strike="noStrike" dirty="0">
                          <a:effectLst/>
                        </a:rPr>
                        <a:t>25 820</a:t>
                      </a:r>
                      <a:endParaRPr lang="fr-FR" sz="900" b="0" i="0"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100</a:t>
                      </a:r>
                      <a:endParaRPr lang="fr-FR" sz="900" b="0" i="0"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(245)</a:t>
                      </a:r>
                      <a:endParaRPr lang="fr-FR" sz="900" b="0" i="0" u="none" strike="noStrike" dirty="0">
                        <a:solidFill>
                          <a:srgbClr val="800080"/>
                        </a:solidFill>
                        <a:effectLst/>
                        <a:latin typeface="Tahoma"/>
                      </a:endParaRPr>
                    </a:p>
                  </a:txBody>
                  <a:tcPr marL="7996" marR="7996" marT="7996" marB="0" anchor="b"/>
                </a:tc>
              </a:tr>
              <a:tr h="147927">
                <a:tc>
                  <a:txBody>
                    <a:bodyPr/>
                    <a:lstStyle/>
                    <a:p>
                      <a:pPr algn="ctr" fontAlgn="b"/>
                      <a:r>
                        <a:rPr lang="fr-FR" sz="900" u="none" strike="noStrike" dirty="0">
                          <a:effectLst/>
                        </a:rPr>
                        <a:t>25 575</a:t>
                      </a:r>
                      <a:endParaRPr lang="fr-FR" sz="900" b="0" i="0" u="none" strike="noStrike" dirty="0">
                        <a:solidFill>
                          <a:srgbClr val="000000"/>
                        </a:solidFill>
                        <a:effectLst/>
                        <a:latin typeface="Calibri"/>
                      </a:endParaRPr>
                    </a:p>
                  </a:txBody>
                  <a:tcPr marL="7996" marR="7996" marT="7996" marB="0" anchor="b"/>
                </a:tc>
              </a:tr>
              <a:tr h="147927">
                <a:tc>
                  <a:txBody>
                    <a:bodyPr/>
                    <a:lstStyle/>
                    <a:p>
                      <a:pPr algn="ctr" fontAlgn="b"/>
                      <a:r>
                        <a:rPr lang="fr-FR" sz="900" u="none" strike="noStrike" dirty="0">
                          <a:effectLst/>
                        </a:rPr>
                        <a:t>99</a:t>
                      </a:r>
                      <a:endParaRPr lang="fr-FR" sz="900" b="0" i="0" u="none" strike="noStrike" dirty="0">
                        <a:solidFill>
                          <a:srgbClr val="000000"/>
                        </a:solidFill>
                        <a:effectLst/>
                        <a:latin typeface="Calibri"/>
                      </a:endParaRPr>
                    </a:p>
                  </a:txBody>
                  <a:tcPr marL="7996" marR="7996" marT="7996" marB="0" anchor="b"/>
                </a:tc>
              </a:tr>
            </a:tbl>
          </a:graphicData>
        </a:graphic>
      </p:graphicFrame>
      <p:graphicFrame>
        <p:nvGraphicFramePr>
          <p:cNvPr id="16" name="Tableau 15"/>
          <p:cNvGraphicFramePr>
            <a:graphicFrameLocks noGrp="1"/>
          </p:cNvGraphicFramePr>
          <p:nvPr>
            <p:extLst>
              <p:ext uri="{D42A27DB-BD31-4B8C-83A1-F6EECF244321}">
                <p14:modId xmlns="" xmlns:p14="http://schemas.microsoft.com/office/powerpoint/2010/main" val="2398958508"/>
              </p:ext>
            </p:extLst>
          </p:nvPr>
        </p:nvGraphicFramePr>
        <p:xfrm>
          <a:off x="6726907" y="1306426"/>
          <a:ext cx="1008112" cy="5004515"/>
        </p:xfrm>
        <a:graphic>
          <a:graphicData uri="http://schemas.openxmlformats.org/drawingml/2006/table">
            <a:tbl>
              <a:tblPr>
                <a:tableStyleId>{5C22544A-7EE6-4342-B048-85BDC9FD1C3A}</a:tableStyleId>
              </a:tblPr>
              <a:tblGrid>
                <a:gridCol w="1008112"/>
              </a:tblGrid>
              <a:tr h="711715">
                <a:tc>
                  <a:txBody>
                    <a:bodyPr/>
                    <a:lstStyle/>
                    <a:p>
                      <a:pPr algn="ctr" fontAlgn="b"/>
                      <a:r>
                        <a:rPr lang="en-US" sz="800" b="1" u="none" strike="noStrike" dirty="0">
                          <a:solidFill>
                            <a:schemeClr val="bg1"/>
                          </a:solidFill>
                          <a:effectLst/>
                        </a:rPr>
                        <a:t>CITROEN</a:t>
                      </a:r>
                      <a:br>
                        <a:rPr lang="en-US" sz="800" b="1" u="none" strike="noStrike" dirty="0">
                          <a:solidFill>
                            <a:schemeClr val="bg1"/>
                          </a:solidFill>
                          <a:effectLst/>
                        </a:rPr>
                      </a:br>
                      <a:r>
                        <a:rPr lang="en-US" sz="800" b="1" u="none" strike="noStrike" dirty="0" smtClean="0">
                          <a:solidFill>
                            <a:schemeClr val="bg1"/>
                          </a:solidFill>
                          <a:effectLst/>
                        </a:rPr>
                        <a:t>C4</a:t>
                      </a:r>
                      <a:r>
                        <a:rPr lang="en-US" sz="800" b="1" u="none" strike="noStrike" baseline="0" dirty="0" smtClean="0">
                          <a:solidFill>
                            <a:schemeClr val="bg1"/>
                          </a:solidFill>
                          <a:effectLst/>
                        </a:rPr>
                        <a:t> </a:t>
                      </a:r>
                      <a:r>
                        <a:rPr lang="en-US" sz="800" b="1" u="none" strike="noStrike" dirty="0" smtClean="0">
                          <a:solidFill>
                            <a:schemeClr val="bg1"/>
                          </a:solidFill>
                          <a:effectLst/>
                        </a:rPr>
                        <a:t>1.6 </a:t>
                      </a:r>
                      <a:r>
                        <a:rPr lang="en-US" sz="800" b="1" u="none" strike="noStrike" dirty="0">
                          <a:solidFill>
                            <a:schemeClr val="bg1"/>
                          </a:solidFill>
                          <a:effectLst/>
                        </a:rPr>
                        <a:t>E-HDI 110 AIRDREAM BUSINESS</a:t>
                      </a:r>
                      <a:br>
                        <a:rPr lang="en-US" sz="800" b="1" u="none" strike="noStrike" dirty="0">
                          <a:solidFill>
                            <a:schemeClr val="bg1"/>
                          </a:solidFill>
                          <a:effectLst/>
                        </a:rPr>
                      </a:br>
                      <a:r>
                        <a:rPr lang="en-US" sz="800" b="1" u="none" strike="noStrike" dirty="0">
                          <a:solidFill>
                            <a:schemeClr val="bg1"/>
                          </a:solidFill>
                          <a:effectLst/>
                        </a:rPr>
                        <a:t>112 PS</a:t>
                      </a:r>
                      <a:endParaRPr lang="en-US" sz="800" b="1" i="0" u="none" strike="noStrike" dirty="0">
                        <a:solidFill>
                          <a:schemeClr val="bg1"/>
                        </a:solidFill>
                        <a:effectLst/>
                        <a:latin typeface="Tahoma"/>
                      </a:endParaRPr>
                    </a:p>
                  </a:txBody>
                  <a:tcPr marL="7996" marR="7996" marT="7996" marB="0" anchor="ctr">
                    <a:solidFill>
                      <a:schemeClr val="accent1"/>
                    </a:solidFill>
                  </a:tcPr>
                </a:tc>
              </a:tr>
              <a:tr h="147596">
                <a:tc>
                  <a:txBody>
                    <a:bodyPr/>
                    <a:lstStyle/>
                    <a:p>
                      <a:pPr algn="ctr" fontAlgn="b"/>
                      <a:r>
                        <a:rPr lang="fr-FR" sz="900" u="none" strike="noStrike" dirty="0">
                          <a:effectLst/>
                        </a:rPr>
                        <a:t>24 050</a:t>
                      </a:r>
                      <a:endParaRPr lang="fr-FR" sz="900" b="0" i="0" u="none" strike="noStrike" dirty="0">
                        <a:solidFill>
                          <a:srgbClr val="000000"/>
                        </a:solidFill>
                        <a:effectLst/>
                        <a:latin typeface="Calibri"/>
                      </a:endParaRPr>
                    </a:p>
                  </a:txBody>
                  <a:tcPr marL="7996" marR="7996" marT="7996" marB="0" anchor="b"/>
                </a:tc>
              </a:tr>
              <a:tr h="156277">
                <a:tc>
                  <a:txBody>
                    <a:bodyPr/>
                    <a:lstStyle/>
                    <a:p>
                      <a:pPr algn="ctr" fontAlgn="b"/>
                      <a:r>
                        <a:rPr lang="fr-FR" sz="900" u="none" strike="noStrike" dirty="0">
                          <a:effectLst/>
                        </a:rPr>
                        <a:t>93</a:t>
                      </a:r>
                      <a:endParaRPr lang="fr-FR" sz="900" b="0" i="0" u="none" strike="noStrike" dirty="0">
                        <a:solidFill>
                          <a:srgbClr val="000000"/>
                        </a:solidFill>
                        <a:effectLst/>
                        <a:latin typeface="Calibri"/>
                      </a:endParaRPr>
                    </a:p>
                  </a:txBody>
                  <a:tcPr marL="7996" marR="7996" marT="7996" marB="0" anchor="b"/>
                </a:tc>
              </a:tr>
              <a:tr h="147596">
                <a:tc>
                  <a:txBody>
                    <a:bodyPr/>
                    <a:lstStyle/>
                    <a:p>
                      <a:pPr algn="ctr" fontAlgn="b"/>
                      <a:r>
                        <a:rPr lang="fr-FR" sz="900" u="none" strike="noStrike" dirty="0">
                          <a:effectLst/>
                        </a:rPr>
                        <a:t>550</a:t>
                      </a:r>
                      <a:endParaRPr lang="fr-FR" sz="900" b="0" i="0" u="none" strike="noStrike" dirty="0">
                        <a:solidFill>
                          <a:srgbClr val="000000"/>
                        </a:solidFill>
                        <a:effectLst/>
                        <a:latin typeface="Calibri"/>
                      </a:endParaRPr>
                    </a:p>
                  </a:txBody>
                  <a:tcPr marL="7996" marR="7996" marT="7996" marB="0" anchor="b"/>
                </a:tc>
              </a:tr>
              <a:tr h="147596">
                <a:tc>
                  <a:txBody>
                    <a:bodyPr/>
                    <a:lstStyle/>
                    <a:p>
                      <a:pPr algn="ctr" fontAlgn="b"/>
                      <a:r>
                        <a:rPr lang="fr-FR" sz="900" u="none" strike="noStrike" dirty="0">
                          <a:effectLst/>
                        </a:rPr>
                        <a:t>16</a:t>
                      </a:r>
                      <a:endParaRPr lang="fr-FR" sz="900" b="0" i="0" u="none" strike="noStrike" dirty="0">
                        <a:solidFill>
                          <a:srgbClr val="000000"/>
                        </a:solidFill>
                        <a:effectLst/>
                        <a:latin typeface="Calibri"/>
                      </a:endParaRPr>
                    </a:p>
                  </a:txBody>
                  <a:tcPr marL="7996" marR="7996" marT="7996" marB="0" anchor="b"/>
                </a:tc>
              </a:tr>
              <a:tr h="147596">
                <a:tc>
                  <a:txBody>
                    <a:bodyPr/>
                    <a:lstStyle/>
                    <a:p>
                      <a:pPr algn="ctr" fontAlgn="b"/>
                      <a:r>
                        <a:rPr lang="fr-FR" sz="900" u="none" strike="noStrike" dirty="0">
                          <a:effectLst/>
                        </a:rPr>
                        <a:t>120</a:t>
                      </a:r>
                      <a:endParaRPr lang="fr-FR" sz="900" b="0" i="0" u="none" strike="noStrike" dirty="0">
                        <a:solidFill>
                          <a:srgbClr val="000000"/>
                        </a:solidFill>
                        <a:effectLst/>
                        <a:latin typeface="Calibri"/>
                      </a:endParaRPr>
                    </a:p>
                  </a:txBody>
                  <a:tcPr marL="7996" marR="7996" marT="7996" marB="0" anchor="b"/>
                </a:tc>
              </a:tr>
              <a:tr h="147596">
                <a:tc>
                  <a:txBody>
                    <a:bodyPr/>
                    <a:lstStyle/>
                    <a:p>
                      <a:pPr algn="ctr" fontAlgn="b"/>
                      <a:r>
                        <a:rPr lang="fr-FR" sz="900" u="none" strike="noStrike" dirty="0">
                          <a:effectLst/>
                        </a:rPr>
                        <a:t>cuir</a:t>
                      </a:r>
                      <a:endParaRPr lang="fr-FR" sz="900" b="0" i="0" u="none" strike="noStrike" dirty="0">
                        <a:solidFill>
                          <a:srgbClr val="000080"/>
                        </a:solidFill>
                        <a:effectLst/>
                        <a:latin typeface="Calibri"/>
                      </a:endParaRPr>
                    </a:p>
                  </a:txBody>
                  <a:tcPr marL="7996" marR="7996" marT="7996" marB="0" anchor="b"/>
                </a:tc>
              </a:tr>
              <a:tr h="147596">
                <a:tc>
                  <a:txBody>
                    <a:bodyPr/>
                    <a:lstStyle/>
                    <a:p>
                      <a:pPr algn="ctr" fontAlgn="b"/>
                      <a:r>
                        <a:rPr lang="fr-FR" sz="900" u="none" strike="noStrike">
                          <a:effectLst/>
                        </a:rPr>
                        <a:t>S</a:t>
                      </a:r>
                      <a:endParaRPr lang="fr-FR" sz="900" b="0" i="0" u="none" strike="noStrike">
                        <a:solidFill>
                          <a:srgbClr val="000000"/>
                        </a:solidFill>
                        <a:effectLst/>
                        <a:latin typeface="Calibri"/>
                      </a:endParaRPr>
                    </a:p>
                  </a:txBody>
                  <a:tcPr marL="7996" marR="7996" marT="7996" marB="0" anchor="b"/>
                </a:tc>
              </a:tr>
              <a:tr h="147596">
                <a:tc>
                  <a:txBody>
                    <a:bodyPr/>
                    <a:lstStyle/>
                    <a:p>
                      <a:pPr algn="ctr" fontAlgn="b"/>
                      <a:r>
                        <a:rPr lang="fr-FR" sz="900" u="none" strike="noStrike" dirty="0">
                          <a:effectLst/>
                        </a:rPr>
                        <a:t>100</a:t>
                      </a:r>
                      <a:endParaRPr lang="fr-FR" sz="900" b="0" i="0" u="none" strike="noStrike" dirty="0">
                        <a:solidFill>
                          <a:srgbClr val="000000"/>
                        </a:solidFill>
                        <a:effectLst/>
                        <a:latin typeface="Calibri"/>
                      </a:endParaRPr>
                    </a:p>
                  </a:txBody>
                  <a:tcPr marL="7996" marR="7996" marT="7996" marB="0" anchor="b"/>
                </a:tc>
              </a:tr>
              <a:tr h="147596">
                <a:tc>
                  <a:txBody>
                    <a:bodyPr/>
                    <a:lstStyle/>
                    <a:p>
                      <a:pPr algn="ctr" fontAlgn="b"/>
                      <a:r>
                        <a:rPr lang="fr-FR" sz="900" u="none" strike="noStrike" dirty="0">
                          <a:effectLst/>
                        </a:rPr>
                        <a:t>200</a:t>
                      </a:r>
                      <a:endParaRPr lang="fr-FR" sz="900" b="0" i="0" u="none" strike="noStrike" dirty="0">
                        <a:solidFill>
                          <a:srgbClr val="000000"/>
                        </a:solidFill>
                        <a:effectLst/>
                        <a:latin typeface="Calibri"/>
                      </a:endParaRPr>
                    </a:p>
                  </a:txBody>
                  <a:tcPr marL="7996" marR="7996" marT="7996" marB="0" anchor="b"/>
                </a:tc>
              </a:tr>
              <a:tr h="147596">
                <a:tc>
                  <a:txBody>
                    <a:bodyPr/>
                    <a:lstStyle/>
                    <a:p>
                      <a:pPr algn="ctr" fontAlgn="b"/>
                      <a:r>
                        <a:rPr lang="fr-FR" sz="900" u="none" strike="noStrike">
                          <a:effectLst/>
                        </a:rPr>
                        <a:t>260</a:t>
                      </a:r>
                      <a:endParaRPr lang="fr-FR" sz="900" b="0" i="0" u="none" strike="noStrike">
                        <a:solidFill>
                          <a:srgbClr val="000000"/>
                        </a:solidFill>
                        <a:effectLst/>
                        <a:latin typeface="Calibri"/>
                      </a:endParaRPr>
                    </a:p>
                  </a:txBody>
                  <a:tcPr marL="7996" marR="7996" marT="7996" marB="0" anchor="b"/>
                </a:tc>
              </a:tr>
              <a:tr h="147596">
                <a:tc>
                  <a:txBody>
                    <a:bodyPr/>
                    <a:lstStyle/>
                    <a:p>
                      <a:pPr algn="ctr" fontAlgn="b"/>
                      <a:r>
                        <a:rPr lang="fr-FR" sz="900" u="none" strike="noStrike">
                          <a:effectLst/>
                        </a:rPr>
                        <a:t>individuel</a:t>
                      </a:r>
                      <a:endParaRPr lang="fr-FR" sz="900" b="0" i="0" u="none" strike="noStrike">
                        <a:solidFill>
                          <a:srgbClr val="000080"/>
                        </a:solidFill>
                        <a:effectLst/>
                        <a:latin typeface="Calibri"/>
                      </a:endParaRPr>
                    </a:p>
                  </a:txBody>
                  <a:tcPr marL="7996" marR="7996" marT="7996" marB="0" anchor="b"/>
                </a:tc>
              </a:tr>
              <a:tr h="147596">
                <a:tc>
                  <a:txBody>
                    <a:bodyPr/>
                    <a:lstStyle/>
                    <a:p>
                      <a:pPr algn="ctr" fontAlgn="b"/>
                      <a:r>
                        <a:rPr lang="fr-FR" sz="900" u="none" strike="noStrike" dirty="0">
                          <a:effectLst/>
                        </a:rPr>
                        <a:t>S</a:t>
                      </a:r>
                      <a:endParaRPr lang="fr-FR" sz="900" b="0" i="0" u="none" strike="noStrike" dirty="0">
                        <a:solidFill>
                          <a:srgbClr val="000000"/>
                        </a:solidFill>
                        <a:effectLst/>
                        <a:latin typeface="Calibri"/>
                      </a:endParaRPr>
                    </a:p>
                  </a:txBody>
                  <a:tcPr marL="7996" marR="7996" marT="7996" marB="0" anchor="b"/>
                </a:tc>
              </a:tr>
              <a:tr h="147596">
                <a:tc>
                  <a:txBody>
                    <a:bodyPr/>
                    <a:lstStyle/>
                    <a:p>
                      <a:pPr algn="ctr" fontAlgn="b"/>
                      <a:r>
                        <a:rPr lang="fr-FR" sz="900" u="none" strike="noStrike" dirty="0">
                          <a:effectLst/>
                        </a:rPr>
                        <a:t>40</a:t>
                      </a:r>
                      <a:endParaRPr lang="fr-FR" sz="900" b="0" i="0" u="none" strike="noStrike" dirty="0">
                        <a:solidFill>
                          <a:srgbClr val="000000"/>
                        </a:solidFill>
                        <a:effectLst/>
                        <a:latin typeface="Calibri"/>
                      </a:endParaRPr>
                    </a:p>
                  </a:txBody>
                  <a:tcPr marL="7996" marR="7996" marT="7996" marB="0" anchor="b"/>
                </a:tc>
              </a:tr>
              <a:tr h="147596">
                <a:tc>
                  <a:txBody>
                    <a:bodyPr/>
                    <a:lstStyle/>
                    <a:p>
                      <a:pPr algn="ctr" fontAlgn="b"/>
                      <a:r>
                        <a:rPr lang="fr-FR" sz="900" u="none" strike="noStrike">
                          <a:effectLst/>
                        </a:rPr>
                        <a:t>S</a:t>
                      </a:r>
                      <a:endParaRPr lang="fr-FR" sz="900" b="0" i="0" u="none" strike="noStrike">
                        <a:solidFill>
                          <a:srgbClr val="000000"/>
                        </a:solidFill>
                        <a:effectLst/>
                        <a:latin typeface="Calibri"/>
                      </a:endParaRPr>
                    </a:p>
                  </a:txBody>
                  <a:tcPr marL="7996" marR="7996" marT="7996" marB="0" anchor="b"/>
                </a:tc>
              </a:tr>
              <a:tr h="147596">
                <a:tc>
                  <a:txBody>
                    <a:bodyPr/>
                    <a:lstStyle/>
                    <a:p>
                      <a:pPr algn="ctr" fontAlgn="b"/>
                      <a:r>
                        <a:rPr lang="fr-FR" sz="900" u="none" strike="noStrike" dirty="0" err="1">
                          <a:effectLst/>
                        </a:rPr>
                        <a:t>elec</a:t>
                      </a:r>
                      <a:endParaRPr lang="fr-FR" sz="900" b="0" i="0" u="none" strike="noStrike" dirty="0">
                        <a:solidFill>
                          <a:srgbClr val="000000"/>
                        </a:solidFill>
                        <a:effectLst/>
                        <a:latin typeface="Calibri"/>
                      </a:endParaRPr>
                    </a:p>
                  </a:txBody>
                  <a:tcPr marL="7996" marR="7996" marT="7996" marB="0" anchor="b"/>
                </a:tc>
              </a:tr>
              <a:tr h="147596">
                <a:tc>
                  <a:txBody>
                    <a:bodyPr/>
                    <a:lstStyle/>
                    <a:p>
                      <a:pPr algn="ctr" fontAlgn="b"/>
                      <a:r>
                        <a:rPr lang="fr-FR" sz="900" u="none" strike="noStrike" dirty="0">
                          <a:effectLst/>
                        </a:rPr>
                        <a:t>S</a:t>
                      </a:r>
                      <a:endParaRPr lang="fr-FR" sz="900" b="0" i="0" u="none" strike="noStrike" dirty="0">
                        <a:solidFill>
                          <a:srgbClr val="000000"/>
                        </a:solidFill>
                        <a:effectLst/>
                        <a:latin typeface="Calibri"/>
                      </a:endParaRPr>
                    </a:p>
                  </a:txBody>
                  <a:tcPr marL="7996" marR="7996" marT="7996" marB="0" anchor="b"/>
                </a:tc>
              </a:tr>
              <a:tr h="147596">
                <a:tc>
                  <a:txBody>
                    <a:bodyPr/>
                    <a:lstStyle/>
                    <a:p>
                      <a:pPr algn="ctr" fontAlgn="b"/>
                      <a:r>
                        <a:rPr lang="fr-FR" sz="900" u="none" strike="noStrike">
                          <a:effectLst/>
                        </a:rPr>
                        <a:t>S</a:t>
                      </a:r>
                      <a:endParaRPr lang="fr-FR" sz="900" b="0" i="0" u="none" strike="noStrike">
                        <a:solidFill>
                          <a:srgbClr val="000000"/>
                        </a:solidFill>
                        <a:effectLst/>
                        <a:latin typeface="Calibri"/>
                      </a:endParaRPr>
                    </a:p>
                  </a:txBody>
                  <a:tcPr marL="7996" marR="7996" marT="7996" marB="0" anchor="b"/>
                </a:tc>
              </a:tr>
              <a:tr h="147596">
                <a:tc>
                  <a:txBody>
                    <a:bodyPr/>
                    <a:lstStyle/>
                    <a:p>
                      <a:pPr algn="ctr" fontAlgn="b"/>
                      <a:r>
                        <a:rPr lang="fr-FR" sz="900" u="none" strike="noStrike" dirty="0">
                          <a:effectLst/>
                        </a:rPr>
                        <a:t>60</a:t>
                      </a:r>
                      <a:endParaRPr lang="fr-FR" sz="900" b="0" i="0" u="none" strike="noStrike" dirty="0">
                        <a:solidFill>
                          <a:srgbClr val="000000"/>
                        </a:solidFill>
                        <a:effectLst/>
                        <a:latin typeface="Calibri"/>
                      </a:endParaRPr>
                    </a:p>
                  </a:txBody>
                  <a:tcPr marL="7996" marR="7996" marT="7996" marB="0" anchor="b"/>
                </a:tc>
              </a:tr>
              <a:tr h="147596">
                <a:tc>
                  <a:txBody>
                    <a:bodyPr/>
                    <a:lstStyle/>
                    <a:p>
                      <a:pPr algn="ctr" fontAlgn="b"/>
                      <a:r>
                        <a:rPr lang="fr-FR" sz="900" u="none" strike="noStrike" dirty="0">
                          <a:effectLst/>
                        </a:rPr>
                        <a:t>S</a:t>
                      </a:r>
                      <a:endParaRPr lang="fr-FR" sz="900" b="0" i="0" u="none" strike="noStrike" dirty="0">
                        <a:solidFill>
                          <a:srgbClr val="000000"/>
                        </a:solidFill>
                        <a:effectLst/>
                        <a:latin typeface="Calibri"/>
                      </a:endParaRPr>
                    </a:p>
                  </a:txBody>
                  <a:tcPr marL="7996" marR="7996" marT="7996" marB="0" anchor="b"/>
                </a:tc>
              </a:tr>
              <a:tr h="281665">
                <a:tc>
                  <a:txBody>
                    <a:bodyPr/>
                    <a:lstStyle/>
                    <a:p>
                      <a:pPr algn="ctr" fontAlgn="b"/>
                      <a:r>
                        <a:rPr lang="fr-FR" sz="900" u="none" strike="noStrike" dirty="0">
                          <a:effectLst/>
                        </a:rPr>
                        <a:t>carte &amp; voix</a:t>
                      </a:r>
                      <a:endParaRPr lang="fr-FR" sz="900" b="0" i="0" u="none" strike="noStrike" dirty="0">
                        <a:solidFill>
                          <a:srgbClr val="000080"/>
                        </a:solidFill>
                        <a:effectLst/>
                        <a:latin typeface="Calibri"/>
                      </a:endParaRPr>
                    </a:p>
                  </a:txBody>
                  <a:tcPr marL="7996" marR="7996" marT="7996" marB="0" anchor="b"/>
                </a:tc>
              </a:tr>
              <a:tr h="147596">
                <a:tc>
                  <a:txBody>
                    <a:bodyPr/>
                    <a:lstStyle/>
                    <a:p>
                      <a:pPr algn="ctr" fontAlgn="b"/>
                      <a:r>
                        <a:rPr lang="fr-FR" sz="900" u="none" strike="noStrike" dirty="0">
                          <a:effectLst/>
                        </a:rPr>
                        <a:t>200</a:t>
                      </a:r>
                      <a:endParaRPr lang="fr-FR" sz="900" b="0" i="0" u="none" strike="noStrike" dirty="0">
                        <a:solidFill>
                          <a:srgbClr val="000000"/>
                        </a:solidFill>
                        <a:effectLst/>
                        <a:latin typeface="Calibri"/>
                      </a:endParaRPr>
                    </a:p>
                  </a:txBody>
                  <a:tcPr marL="7996" marR="7996" marT="7996" marB="0" anchor="b"/>
                </a:tc>
              </a:tr>
              <a:tr h="147596">
                <a:tc>
                  <a:txBody>
                    <a:bodyPr/>
                    <a:lstStyle/>
                    <a:p>
                      <a:pPr algn="ctr" fontAlgn="b"/>
                      <a:r>
                        <a:rPr lang="fr-FR" sz="900" u="none" strike="noStrike" dirty="0">
                          <a:effectLst/>
                        </a:rPr>
                        <a:t>(200)</a:t>
                      </a:r>
                      <a:endParaRPr lang="fr-FR" sz="900" b="0" i="0" u="none" strike="noStrike" dirty="0">
                        <a:solidFill>
                          <a:srgbClr val="000000"/>
                        </a:solidFill>
                        <a:effectLst/>
                        <a:latin typeface="Calibri"/>
                      </a:endParaRPr>
                    </a:p>
                  </a:txBody>
                  <a:tcPr marL="7996" marR="7996" marT="7996" marB="0" anchor="b"/>
                </a:tc>
              </a:tr>
              <a:tr h="147596">
                <a:tc>
                  <a:txBody>
                    <a:bodyPr/>
                    <a:lstStyle/>
                    <a:p>
                      <a:pPr algn="ctr" fontAlgn="b"/>
                      <a:r>
                        <a:rPr lang="fr-FR" sz="900" u="none" strike="noStrike" dirty="0">
                          <a:effectLst/>
                        </a:rPr>
                        <a:t>1 330</a:t>
                      </a:r>
                      <a:endParaRPr lang="fr-FR" sz="900" b="0" i="0" u="none" strike="noStrike" dirty="0">
                        <a:solidFill>
                          <a:srgbClr val="800080"/>
                        </a:solidFill>
                        <a:effectLst/>
                        <a:latin typeface="Tahoma"/>
                      </a:endParaRPr>
                    </a:p>
                  </a:txBody>
                  <a:tcPr marL="7996" marR="7996" marT="7996" marB="0" anchor="b"/>
                </a:tc>
              </a:tr>
              <a:tr h="147596">
                <a:tc>
                  <a:txBody>
                    <a:bodyPr/>
                    <a:lstStyle/>
                    <a:p>
                      <a:pPr algn="ctr" fontAlgn="b"/>
                      <a:r>
                        <a:rPr lang="fr-FR" sz="900" u="none" strike="noStrike" dirty="0">
                          <a:effectLst/>
                        </a:rPr>
                        <a:t>25 380</a:t>
                      </a:r>
                      <a:endParaRPr lang="fr-FR" sz="900" b="0" i="0" u="none" strike="noStrike" dirty="0">
                        <a:solidFill>
                          <a:srgbClr val="000000"/>
                        </a:solidFill>
                        <a:effectLst/>
                        <a:latin typeface="Calibri"/>
                      </a:endParaRPr>
                    </a:p>
                  </a:txBody>
                  <a:tcPr marL="7996" marR="7996" marT="7996" marB="0" anchor="b"/>
                </a:tc>
              </a:tr>
              <a:tr h="156277">
                <a:tc>
                  <a:txBody>
                    <a:bodyPr/>
                    <a:lstStyle/>
                    <a:p>
                      <a:pPr algn="ctr" fontAlgn="b"/>
                      <a:r>
                        <a:rPr lang="fr-FR" sz="900" u="none" strike="noStrike">
                          <a:effectLst/>
                        </a:rPr>
                        <a:t>98</a:t>
                      </a:r>
                      <a:endParaRPr lang="fr-FR" sz="900" b="0" i="0" u="none" strike="noStrike">
                        <a:solidFill>
                          <a:srgbClr val="000000"/>
                        </a:solidFill>
                        <a:effectLst/>
                        <a:latin typeface="Calibri"/>
                      </a:endParaRPr>
                    </a:p>
                  </a:txBody>
                  <a:tcPr marL="7996" marR="7996" marT="7996" marB="0" anchor="b"/>
                </a:tc>
              </a:tr>
              <a:tr h="147596">
                <a:tc>
                  <a:txBody>
                    <a:bodyPr/>
                    <a:lstStyle/>
                    <a:p>
                      <a:pPr algn="ctr" fontAlgn="b"/>
                      <a:r>
                        <a:rPr lang="fr-FR" sz="900" u="none" strike="noStrike" dirty="0">
                          <a:effectLst/>
                        </a:rPr>
                        <a:t>(245)</a:t>
                      </a:r>
                      <a:endParaRPr lang="fr-FR" sz="900" b="0" i="0" u="none" strike="noStrike" dirty="0">
                        <a:solidFill>
                          <a:srgbClr val="800080"/>
                        </a:solidFill>
                        <a:effectLst/>
                        <a:latin typeface="Tahoma"/>
                      </a:endParaRPr>
                    </a:p>
                  </a:txBody>
                  <a:tcPr marL="7996" marR="7996" marT="7996" marB="0" anchor="b"/>
                </a:tc>
              </a:tr>
              <a:tr h="147596">
                <a:tc>
                  <a:txBody>
                    <a:bodyPr/>
                    <a:lstStyle/>
                    <a:p>
                      <a:pPr algn="ctr" fontAlgn="b"/>
                      <a:r>
                        <a:rPr lang="fr-FR" sz="900" u="none" strike="noStrike">
                          <a:effectLst/>
                        </a:rPr>
                        <a:t>25 135</a:t>
                      </a:r>
                      <a:endParaRPr lang="fr-FR" sz="900" b="0" i="0" u="none" strike="noStrike">
                        <a:solidFill>
                          <a:srgbClr val="000000"/>
                        </a:solidFill>
                        <a:effectLst/>
                        <a:latin typeface="Calibri"/>
                      </a:endParaRPr>
                    </a:p>
                  </a:txBody>
                  <a:tcPr marL="7996" marR="7996" marT="7996" marB="0" anchor="b"/>
                </a:tc>
              </a:tr>
              <a:tr h="156277">
                <a:tc>
                  <a:txBody>
                    <a:bodyPr/>
                    <a:lstStyle/>
                    <a:p>
                      <a:pPr algn="ctr" fontAlgn="b"/>
                      <a:r>
                        <a:rPr lang="fr-FR" sz="900" u="none" strike="noStrike" dirty="0">
                          <a:effectLst/>
                        </a:rPr>
                        <a:t>97</a:t>
                      </a:r>
                      <a:endParaRPr lang="fr-FR" sz="900" b="0" i="0" u="none" strike="noStrike" dirty="0">
                        <a:solidFill>
                          <a:srgbClr val="000000"/>
                        </a:solidFill>
                        <a:effectLst/>
                        <a:latin typeface="Calibri"/>
                      </a:endParaRPr>
                    </a:p>
                  </a:txBody>
                  <a:tcPr marL="7996" marR="7996" marT="7996" marB="0" anchor="b"/>
                </a:tc>
              </a:tr>
            </a:tbl>
          </a:graphicData>
        </a:graphic>
      </p:graphicFrame>
      <p:graphicFrame>
        <p:nvGraphicFramePr>
          <p:cNvPr id="17" name="Tableau 16"/>
          <p:cNvGraphicFramePr>
            <a:graphicFrameLocks noGrp="1"/>
          </p:cNvGraphicFramePr>
          <p:nvPr>
            <p:extLst>
              <p:ext uri="{D42A27DB-BD31-4B8C-83A1-F6EECF244321}">
                <p14:modId xmlns="" xmlns:p14="http://schemas.microsoft.com/office/powerpoint/2010/main" val="2955294965"/>
              </p:ext>
            </p:extLst>
          </p:nvPr>
        </p:nvGraphicFramePr>
        <p:xfrm>
          <a:off x="7796363" y="1306442"/>
          <a:ext cx="1008111" cy="4969613"/>
        </p:xfrm>
        <a:graphic>
          <a:graphicData uri="http://schemas.openxmlformats.org/drawingml/2006/table">
            <a:tbl>
              <a:tblPr>
                <a:tableStyleId>{5C22544A-7EE6-4342-B048-85BDC9FD1C3A}</a:tableStyleId>
              </a:tblPr>
              <a:tblGrid>
                <a:gridCol w="1008111"/>
              </a:tblGrid>
              <a:tr h="829001">
                <a:tc>
                  <a:txBody>
                    <a:bodyPr/>
                    <a:lstStyle/>
                    <a:p>
                      <a:pPr algn="ctr" fontAlgn="b"/>
                      <a:r>
                        <a:rPr lang="fr-FR" sz="800" b="1" u="none" strike="noStrike" dirty="0">
                          <a:solidFill>
                            <a:schemeClr val="bg1"/>
                          </a:solidFill>
                          <a:effectLst/>
                        </a:rPr>
                        <a:t>FORD</a:t>
                      </a:r>
                      <a:br>
                        <a:rPr lang="fr-FR" sz="800" b="1" u="none" strike="noStrike" dirty="0">
                          <a:solidFill>
                            <a:schemeClr val="bg1"/>
                          </a:solidFill>
                          <a:effectLst/>
                        </a:rPr>
                      </a:br>
                      <a:r>
                        <a:rPr lang="fr-FR" sz="800" b="1" u="none" strike="noStrike" dirty="0" smtClean="0">
                          <a:solidFill>
                            <a:schemeClr val="bg1"/>
                          </a:solidFill>
                          <a:effectLst/>
                        </a:rPr>
                        <a:t>FOCUS</a:t>
                      </a:r>
                      <a:r>
                        <a:rPr lang="fr-FR" sz="800" b="1" u="none" strike="noStrike" baseline="0" dirty="0" smtClean="0">
                          <a:solidFill>
                            <a:schemeClr val="bg1"/>
                          </a:solidFill>
                          <a:effectLst/>
                        </a:rPr>
                        <a:t> </a:t>
                      </a:r>
                      <a:r>
                        <a:rPr lang="fr-FR" sz="800" b="1" u="none" strike="noStrike" dirty="0" smtClean="0">
                          <a:solidFill>
                            <a:schemeClr val="bg1"/>
                          </a:solidFill>
                          <a:effectLst/>
                        </a:rPr>
                        <a:t>1.6 </a:t>
                      </a:r>
                      <a:r>
                        <a:rPr lang="fr-FR" sz="800" b="1" u="none" strike="noStrike" dirty="0">
                          <a:solidFill>
                            <a:schemeClr val="bg1"/>
                          </a:solidFill>
                          <a:effectLst/>
                        </a:rPr>
                        <a:t>TDCI </a:t>
                      </a:r>
                      <a:r>
                        <a:rPr lang="fr-FR" sz="800" b="1" u="none" strike="noStrike" dirty="0" smtClean="0">
                          <a:solidFill>
                            <a:schemeClr val="bg1"/>
                          </a:solidFill>
                          <a:effectLst/>
                        </a:rPr>
                        <a:t>115</a:t>
                      </a:r>
                    </a:p>
                    <a:p>
                      <a:pPr algn="ctr" fontAlgn="b"/>
                      <a:r>
                        <a:rPr lang="fr-FR" sz="800" b="1" u="none" strike="noStrike" dirty="0" smtClean="0">
                          <a:solidFill>
                            <a:schemeClr val="bg1"/>
                          </a:solidFill>
                          <a:effectLst/>
                        </a:rPr>
                        <a:t>S/S</a:t>
                      </a:r>
                      <a:r>
                        <a:rPr lang="fr-FR" sz="800" b="1" u="none" strike="noStrike" baseline="0" dirty="0" smtClean="0">
                          <a:solidFill>
                            <a:schemeClr val="bg1"/>
                          </a:solidFill>
                          <a:effectLst/>
                        </a:rPr>
                        <a:t> </a:t>
                      </a:r>
                      <a:r>
                        <a:rPr lang="fr-FR" sz="800" b="1" u="none" strike="noStrike" dirty="0" smtClean="0">
                          <a:solidFill>
                            <a:schemeClr val="bg1"/>
                          </a:solidFill>
                          <a:effectLst/>
                        </a:rPr>
                        <a:t>FAP BVM6</a:t>
                      </a:r>
                    </a:p>
                    <a:p>
                      <a:pPr algn="ctr" fontAlgn="b"/>
                      <a:r>
                        <a:rPr lang="fr-FR" sz="800" b="1" u="none" strike="noStrike" dirty="0" smtClean="0">
                          <a:solidFill>
                            <a:schemeClr val="bg1"/>
                          </a:solidFill>
                          <a:effectLst/>
                        </a:rPr>
                        <a:t>TITANIUM</a:t>
                      </a:r>
                      <a:r>
                        <a:rPr lang="fr-FR" sz="800" b="1" u="none" strike="noStrike" baseline="0" dirty="0" smtClean="0">
                          <a:solidFill>
                            <a:schemeClr val="bg1"/>
                          </a:solidFill>
                          <a:effectLst/>
                        </a:rPr>
                        <a:t> </a:t>
                      </a:r>
                      <a:r>
                        <a:rPr lang="fr-FR" sz="800" b="1" u="none" strike="noStrike" dirty="0" smtClean="0">
                          <a:solidFill>
                            <a:schemeClr val="bg1"/>
                          </a:solidFill>
                          <a:effectLst/>
                        </a:rPr>
                        <a:t>115 </a:t>
                      </a:r>
                      <a:r>
                        <a:rPr lang="fr-FR" sz="800" b="1" u="none" strike="noStrike" dirty="0">
                          <a:solidFill>
                            <a:schemeClr val="bg1"/>
                          </a:solidFill>
                          <a:effectLst/>
                        </a:rPr>
                        <a:t>PS</a:t>
                      </a:r>
                      <a:endParaRPr lang="fr-FR" sz="800" b="1" i="0" u="none" strike="noStrike" dirty="0">
                        <a:solidFill>
                          <a:schemeClr val="bg1"/>
                        </a:solidFill>
                        <a:effectLst/>
                        <a:latin typeface="Tahoma"/>
                      </a:endParaRPr>
                    </a:p>
                  </a:txBody>
                  <a:tcPr marL="7996" marR="7996" marT="7996" marB="0" anchor="ctr">
                    <a:solidFill>
                      <a:schemeClr val="accent1"/>
                    </a:solidFill>
                  </a:tcPr>
                </a:tc>
              </a:tr>
              <a:tr h="147879">
                <a:tc>
                  <a:txBody>
                    <a:bodyPr/>
                    <a:lstStyle/>
                    <a:p>
                      <a:pPr algn="ctr" fontAlgn="b"/>
                      <a:r>
                        <a:rPr lang="fr-FR" sz="900" u="none" strike="noStrike" dirty="0">
                          <a:effectLst/>
                        </a:rPr>
                        <a:t>24 350</a:t>
                      </a:r>
                      <a:endParaRPr lang="fr-FR" sz="900" b="0" i="0" u="none" strike="noStrike" dirty="0">
                        <a:solidFill>
                          <a:srgbClr val="000000"/>
                        </a:solidFill>
                        <a:effectLst/>
                        <a:latin typeface="Calibri"/>
                      </a:endParaRPr>
                    </a:p>
                  </a:txBody>
                  <a:tcPr marL="7996" marR="7996" marT="7996" marB="0" anchor="b"/>
                </a:tc>
              </a:tr>
              <a:tr h="147879">
                <a:tc>
                  <a:txBody>
                    <a:bodyPr/>
                    <a:lstStyle/>
                    <a:p>
                      <a:pPr algn="ctr" fontAlgn="b"/>
                      <a:r>
                        <a:rPr lang="fr-FR" sz="900" u="none" strike="noStrike" dirty="0">
                          <a:effectLst/>
                        </a:rPr>
                        <a:t>94</a:t>
                      </a:r>
                      <a:endParaRPr lang="fr-FR" sz="900" b="0" i="0" u="none" strike="noStrike" dirty="0">
                        <a:solidFill>
                          <a:srgbClr val="000000"/>
                        </a:solidFill>
                        <a:effectLst/>
                        <a:latin typeface="Calibri"/>
                      </a:endParaRPr>
                    </a:p>
                  </a:txBody>
                  <a:tcPr marL="7996" marR="7996" marT="7996" marB="0" anchor="b"/>
                </a:tc>
              </a:tr>
              <a:tr h="147879">
                <a:tc>
                  <a:txBody>
                    <a:bodyPr/>
                    <a:lstStyle/>
                    <a:p>
                      <a:pPr algn="ctr" fontAlgn="b"/>
                      <a:r>
                        <a:rPr lang="fr-FR" sz="900" u="none" strike="noStrike" dirty="0">
                          <a:effectLst/>
                        </a:rPr>
                        <a:t>Al</a:t>
                      </a:r>
                      <a:endParaRPr lang="fr-FR" sz="900" b="0" i="0" u="none" strike="noStrike" dirty="0">
                        <a:solidFill>
                          <a:srgbClr val="000000"/>
                        </a:solidFill>
                        <a:effectLst/>
                        <a:latin typeface="Calibri"/>
                      </a:endParaRPr>
                    </a:p>
                  </a:txBody>
                  <a:tcPr marL="7996" marR="7996" marT="7996" marB="0" anchor="b"/>
                </a:tc>
              </a:tr>
              <a:tr h="147879">
                <a:tc>
                  <a:txBody>
                    <a:bodyPr/>
                    <a:lstStyle/>
                    <a:p>
                      <a:pPr algn="ctr" fontAlgn="b"/>
                      <a:r>
                        <a:rPr lang="fr-FR" sz="900" u="none" strike="noStrike" dirty="0">
                          <a:effectLst/>
                        </a:rPr>
                        <a:t>16</a:t>
                      </a:r>
                      <a:endParaRPr lang="fr-FR" sz="900" b="0" i="0" u="none" strike="noStrike" dirty="0">
                        <a:solidFill>
                          <a:srgbClr val="000000"/>
                        </a:solidFill>
                        <a:effectLst/>
                        <a:latin typeface="Calibri"/>
                      </a:endParaRPr>
                    </a:p>
                  </a:txBody>
                  <a:tcPr marL="7996" marR="7996" marT="7996" marB="0" anchor="b"/>
                </a:tc>
              </a:tr>
              <a:tr h="147879">
                <a:tc>
                  <a:txBody>
                    <a:bodyPr/>
                    <a:lstStyle/>
                    <a:p>
                      <a:pPr algn="ctr" fontAlgn="b"/>
                      <a:r>
                        <a:rPr lang="fr-FR" sz="900" u="none" strike="noStrike" dirty="0">
                          <a:effectLst/>
                        </a:rPr>
                        <a:t>120</a:t>
                      </a:r>
                      <a:endParaRPr lang="fr-FR" sz="900" b="0" i="0" u="none" strike="noStrike" dirty="0">
                        <a:solidFill>
                          <a:srgbClr val="000000"/>
                        </a:solidFill>
                        <a:effectLst/>
                        <a:latin typeface="Calibri"/>
                      </a:endParaRPr>
                    </a:p>
                  </a:txBody>
                  <a:tcPr marL="7996" marR="7996" marT="7996" marB="0" anchor="b"/>
                </a:tc>
              </a:tr>
              <a:tr h="147879">
                <a:tc>
                  <a:txBody>
                    <a:bodyPr/>
                    <a:lstStyle/>
                    <a:p>
                      <a:pPr algn="ctr" fontAlgn="b"/>
                      <a:r>
                        <a:rPr lang="fr-FR" sz="900" u="none" strike="noStrike" dirty="0">
                          <a:effectLst/>
                        </a:rPr>
                        <a:t>cuir</a:t>
                      </a:r>
                      <a:endParaRPr lang="fr-FR" sz="900" b="0" i="0" u="none" strike="noStrike" dirty="0">
                        <a:solidFill>
                          <a:srgbClr val="000080"/>
                        </a:solidFill>
                        <a:effectLst/>
                        <a:latin typeface="Calibri"/>
                      </a:endParaRPr>
                    </a:p>
                  </a:txBody>
                  <a:tcPr marL="7996" marR="7996" marT="7996" marB="0" anchor="b"/>
                </a:tc>
              </a:tr>
              <a:tr h="147879">
                <a:tc>
                  <a:txBody>
                    <a:bodyPr/>
                    <a:lstStyle/>
                    <a:p>
                      <a:pPr algn="ctr" fontAlgn="b"/>
                      <a:r>
                        <a:rPr lang="fr-FR" sz="900" u="none" strike="noStrike" dirty="0">
                          <a:effectLst/>
                        </a:rPr>
                        <a:t>S</a:t>
                      </a:r>
                      <a:endParaRPr lang="fr-FR" sz="900" b="0" i="0" u="none" strike="noStrike" dirty="0">
                        <a:solidFill>
                          <a:srgbClr val="000000"/>
                        </a:solidFill>
                        <a:effectLst/>
                        <a:latin typeface="Calibri"/>
                      </a:endParaRPr>
                    </a:p>
                  </a:txBody>
                  <a:tcPr marL="7996" marR="7996" marT="7996" marB="0" anchor="b"/>
                </a:tc>
              </a:tr>
              <a:tr h="147879">
                <a:tc>
                  <a:txBody>
                    <a:bodyPr/>
                    <a:lstStyle/>
                    <a:p>
                      <a:pPr algn="ctr" fontAlgn="b"/>
                      <a:r>
                        <a:rPr lang="fr-FR" sz="900" u="none" strike="noStrike" dirty="0">
                          <a:effectLst/>
                        </a:rPr>
                        <a:t>100</a:t>
                      </a:r>
                      <a:endParaRPr lang="fr-FR" sz="900" b="0" i="0" u="none" strike="noStrike" dirty="0">
                        <a:solidFill>
                          <a:srgbClr val="000000"/>
                        </a:solidFill>
                        <a:effectLst/>
                        <a:latin typeface="Calibri"/>
                      </a:endParaRPr>
                    </a:p>
                  </a:txBody>
                  <a:tcPr marL="7996" marR="7996" marT="7996" marB="0" anchor="b"/>
                </a:tc>
              </a:tr>
              <a:tr h="147879">
                <a:tc>
                  <a:txBody>
                    <a:bodyPr/>
                    <a:lstStyle/>
                    <a:p>
                      <a:pPr algn="ctr" fontAlgn="b"/>
                      <a:r>
                        <a:rPr lang="fr-FR" sz="900" u="none" strike="noStrike" dirty="0">
                          <a:effectLst/>
                        </a:rPr>
                        <a:t>200</a:t>
                      </a:r>
                      <a:endParaRPr lang="fr-FR" sz="900" b="0" i="0" u="none" strike="noStrike" dirty="0">
                        <a:solidFill>
                          <a:srgbClr val="000000"/>
                        </a:solidFill>
                        <a:effectLst/>
                        <a:latin typeface="Calibri"/>
                      </a:endParaRPr>
                    </a:p>
                  </a:txBody>
                  <a:tcPr marL="7996" marR="7996" marT="7996" marB="0" anchor="b"/>
                </a:tc>
              </a:tr>
              <a:tr h="147879">
                <a:tc>
                  <a:txBody>
                    <a:bodyPr/>
                    <a:lstStyle/>
                    <a:p>
                      <a:pPr algn="ctr" fontAlgn="b"/>
                      <a:r>
                        <a:rPr lang="fr-FR" sz="900" u="none" strike="noStrike">
                          <a:effectLst/>
                        </a:rPr>
                        <a:t>260</a:t>
                      </a:r>
                      <a:endParaRPr lang="fr-FR" sz="900" b="0" i="0" u="none" strike="noStrike">
                        <a:solidFill>
                          <a:srgbClr val="000000"/>
                        </a:solidFill>
                        <a:effectLst/>
                        <a:latin typeface="Calibri"/>
                      </a:endParaRPr>
                    </a:p>
                  </a:txBody>
                  <a:tcPr marL="7996" marR="7996" marT="7996" marB="0" anchor="b"/>
                </a:tc>
              </a:tr>
              <a:tr h="147879">
                <a:tc>
                  <a:txBody>
                    <a:bodyPr/>
                    <a:lstStyle/>
                    <a:p>
                      <a:pPr algn="ctr" fontAlgn="b"/>
                      <a:r>
                        <a:rPr lang="fr-FR" sz="900" u="none" strike="noStrike" dirty="0">
                          <a:effectLst/>
                        </a:rPr>
                        <a:t>(300)</a:t>
                      </a:r>
                      <a:endParaRPr lang="fr-FR" sz="900" b="0" i="0" u="none" strike="noStrike" dirty="0">
                        <a:solidFill>
                          <a:srgbClr val="000000"/>
                        </a:solidFill>
                        <a:effectLst/>
                        <a:latin typeface="Calibri"/>
                      </a:endParaRPr>
                    </a:p>
                  </a:txBody>
                  <a:tcPr marL="7996" marR="7996" marT="7996" marB="0" anchor="b"/>
                </a:tc>
              </a:tr>
              <a:tr h="147879">
                <a:tc>
                  <a:txBody>
                    <a:bodyPr/>
                    <a:lstStyle/>
                    <a:p>
                      <a:pPr algn="ctr" fontAlgn="b"/>
                      <a:r>
                        <a:rPr lang="fr-FR" sz="900" u="none" strike="noStrike" dirty="0">
                          <a:effectLst/>
                        </a:rPr>
                        <a:t>S</a:t>
                      </a:r>
                      <a:endParaRPr lang="fr-FR" sz="900" b="0" i="0" u="none" strike="noStrike" dirty="0">
                        <a:solidFill>
                          <a:srgbClr val="000000"/>
                        </a:solidFill>
                        <a:effectLst/>
                        <a:latin typeface="Calibri"/>
                      </a:endParaRPr>
                    </a:p>
                  </a:txBody>
                  <a:tcPr marL="7996" marR="7996" marT="7996" marB="0" anchor="b"/>
                </a:tc>
              </a:tr>
              <a:tr h="147879">
                <a:tc>
                  <a:txBody>
                    <a:bodyPr/>
                    <a:lstStyle/>
                    <a:p>
                      <a:pPr algn="ctr" fontAlgn="b"/>
                      <a:r>
                        <a:rPr lang="fr-FR" sz="900" u="none" strike="noStrike">
                          <a:effectLst/>
                        </a:rPr>
                        <a:t>S</a:t>
                      </a:r>
                      <a:endParaRPr lang="fr-FR" sz="900" b="0" i="0" u="none" strike="noStrike">
                        <a:solidFill>
                          <a:srgbClr val="000000"/>
                        </a:solidFill>
                        <a:effectLst/>
                        <a:latin typeface="Calibri"/>
                      </a:endParaRPr>
                    </a:p>
                  </a:txBody>
                  <a:tcPr marL="7996" marR="7996" marT="7996" marB="0" anchor="b"/>
                </a:tc>
              </a:tr>
              <a:tr h="147879">
                <a:tc>
                  <a:txBody>
                    <a:bodyPr/>
                    <a:lstStyle/>
                    <a:p>
                      <a:pPr algn="ctr" fontAlgn="b"/>
                      <a:r>
                        <a:rPr lang="fr-FR" sz="900" u="none" strike="noStrike" dirty="0">
                          <a:effectLst/>
                        </a:rPr>
                        <a:t>150</a:t>
                      </a:r>
                      <a:endParaRPr lang="fr-FR" sz="900" b="0" i="0" u="none" strike="noStrike" dirty="0">
                        <a:solidFill>
                          <a:srgbClr val="000000"/>
                        </a:solidFill>
                        <a:effectLst/>
                        <a:latin typeface="Calibri"/>
                      </a:endParaRPr>
                    </a:p>
                  </a:txBody>
                  <a:tcPr marL="7996" marR="7996" marT="7996" marB="0" anchor="b"/>
                </a:tc>
              </a:tr>
              <a:tr h="147879">
                <a:tc>
                  <a:txBody>
                    <a:bodyPr/>
                    <a:lstStyle/>
                    <a:p>
                      <a:pPr algn="ctr" fontAlgn="b"/>
                      <a:r>
                        <a:rPr lang="fr-FR" sz="900" u="none" strike="noStrike">
                          <a:effectLst/>
                        </a:rPr>
                        <a:t>elec</a:t>
                      </a:r>
                      <a:endParaRPr lang="fr-FR" sz="900" b="0" i="0" u="none" strike="noStrike">
                        <a:solidFill>
                          <a:srgbClr val="000000"/>
                        </a:solidFill>
                        <a:effectLst/>
                        <a:latin typeface="Calibri"/>
                      </a:endParaRPr>
                    </a:p>
                  </a:txBody>
                  <a:tcPr marL="7996" marR="7996" marT="7996" marB="0" anchor="b"/>
                </a:tc>
              </a:tr>
              <a:tr h="147879">
                <a:tc>
                  <a:txBody>
                    <a:bodyPr/>
                    <a:lstStyle/>
                    <a:p>
                      <a:pPr algn="ctr" fontAlgn="b"/>
                      <a:r>
                        <a:rPr lang="fr-FR" sz="900" u="none" strike="noStrike">
                          <a:effectLst/>
                        </a:rPr>
                        <a:t>S</a:t>
                      </a:r>
                      <a:endParaRPr lang="fr-FR" sz="900" b="0" i="0" u="none" strike="noStrike">
                        <a:solidFill>
                          <a:srgbClr val="000000"/>
                        </a:solidFill>
                        <a:effectLst/>
                        <a:latin typeface="Calibri"/>
                      </a:endParaRPr>
                    </a:p>
                  </a:txBody>
                  <a:tcPr marL="7996" marR="7996" marT="7996" marB="0" anchor="b"/>
                </a:tc>
              </a:tr>
              <a:tr h="147879">
                <a:tc>
                  <a:txBody>
                    <a:bodyPr/>
                    <a:lstStyle/>
                    <a:p>
                      <a:pPr algn="ctr" fontAlgn="b"/>
                      <a:r>
                        <a:rPr lang="fr-FR" sz="900" u="none" strike="noStrike" dirty="0">
                          <a:effectLst/>
                        </a:rPr>
                        <a:t>S</a:t>
                      </a:r>
                      <a:endParaRPr lang="fr-FR" sz="900" b="0" i="0" u="none" strike="noStrike" dirty="0">
                        <a:solidFill>
                          <a:srgbClr val="000000"/>
                        </a:solidFill>
                        <a:effectLst/>
                        <a:latin typeface="Calibri"/>
                      </a:endParaRPr>
                    </a:p>
                  </a:txBody>
                  <a:tcPr marL="7996" marR="7996" marT="7996" marB="0" anchor="b"/>
                </a:tc>
              </a:tr>
              <a:tr h="147879">
                <a:tc>
                  <a:txBody>
                    <a:bodyPr/>
                    <a:lstStyle/>
                    <a:p>
                      <a:pPr algn="ctr" fontAlgn="b"/>
                      <a:r>
                        <a:rPr lang="fr-FR" sz="900" u="none" strike="noStrike">
                          <a:effectLst/>
                        </a:rPr>
                        <a:t>60</a:t>
                      </a:r>
                      <a:endParaRPr lang="fr-FR" sz="900" b="0" i="0" u="none" strike="noStrike">
                        <a:solidFill>
                          <a:srgbClr val="000000"/>
                        </a:solidFill>
                        <a:effectLst/>
                        <a:latin typeface="Calibri"/>
                      </a:endParaRPr>
                    </a:p>
                  </a:txBody>
                  <a:tcPr marL="7996" marR="7996" marT="7996" marB="0" anchor="b"/>
                </a:tc>
              </a:tr>
              <a:tr h="147879">
                <a:tc>
                  <a:txBody>
                    <a:bodyPr/>
                    <a:lstStyle/>
                    <a:p>
                      <a:pPr algn="ctr" fontAlgn="b"/>
                      <a:r>
                        <a:rPr lang="fr-FR" sz="900" u="none" strike="noStrike" dirty="0">
                          <a:effectLst/>
                        </a:rPr>
                        <a:t>S</a:t>
                      </a:r>
                      <a:endParaRPr lang="fr-FR" sz="900" b="0" i="0" u="none" strike="noStrike" dirty="0">
                        <a:solidFill>
                          <a:srgbClr val="000000"/>
                        </a:solidFill>
                        <a:effectLst/>
                        <a:latin typeface="Calibri"/>
                      </a:endParaRPr>
                    </a:p>
                  </a:txBody>
                  <a:tcPr marL="7996" marR="7996" marT="7996" marB="0" anchor="b"/>
                </a:tc>
              </a:tr>
              <a:tr h="147879">
                <a:tc>
                  <a:txBody>
                    <a:bodyPr/>
                    <a:lstStyle/>
                    <a:p>
                      <a:pPr algn="ctr" fontAlgn="b"/>
                      <a:r>
                        <a:rPr lang="fr-FR" sz="900" u="none" strike="noStrike">
                          <a:effectLst/>
                        </a:rPr>
                        <a:t>900</a:t>
                      </a:r>
                      <a:endParaRPr lang="fr-FR" sz="900" b="0" i="0" u="none" strike="noStrike">
                        <a:solidFill>
                          <a:srgbClr val="000000"/>
                        </a:solidFill>
                        <a:effectLst/>
                        <a:latin typeface="Calibri"/>
                      </a:endParaRPr>
                    </a:p>
                  </a:txBody>
                  <a:tcPr marL="7996" marR="7996" marT="7996" marB="0" anchor="b"/>
                </a:tc>
              </a:tr>
              <a:tr h="147879">
                <a:tc>
                  <a:txBody>
                    <a:bodyPr/>
                    <a:lstStyle/>
                    <a:p>
                      <a:pPr algn="ctr" fontAlgn="b"/>
                      <a:r>
                        <a:rPr lang="fr-FR" sz="900" u="none" strike="noStrike">
                          <a:effectLst/>
                        </a:rPr>
                        <a:t>200</a:t>
                      </a:r>
                      <a:endParaRPr lang="fr-FR" sz="900" b="0" i="0" u="none" strike="noStrike">
                        <a:solidFill>
                          <a:srgbClr val="000000"/>
                        </a:solidFill>
                        <a:effectLst/>
                        <a:latin typeface="Calibri"/>
                      </a:endParaRPr>
                    </a:p>
                  </a:txBody>
                  <a:tcPr marL="7996" marR="7996" marT="7996" marB="0" anchor="b"/>
                </a:tc>
              </a:tr>
              <a:tr h="147879">
                <a:tc>
                  <a:txBody>
                    <a:bodyPr/>
                    <a:lstStyle/>
                    <a:p>
                      <a:pPr algn="ctr" fontAlgn="b"/>
                      <a:r>
                        <a:rPr lang="fr-FR" sz="900" u="none" strike="noStrike" dirty="0">
                          <a:effectLst/>
                        </a:rPr>
                        <a:t>-</a:t>
                      </a:r>
                      <a:endParaRPr lang="fr-FR" sz="900" b="0" i="0" u="none" strike="noStrike" dirty="0">
                        <a:solidFill>
                          <a:srgbClr val="000000"/>
                        </a:solidFill>
                        <a:effectLst/>
                        <a:latin typeface="Calibri"/>
                      </a:endParaRPr>
                    </a:p>
                  </a:txBody>
                  <a:tcPr marL="7996" marR="7996" marT="7996" marB="0" anchor="b"/>
                </a:tc>
              </a:tr>
              <a:tr h="147879">
                <a:tc>
                  <a:txBody>
                    <a:bodyPr/>
                    <a:lstStyle/>
                    <a:p>
                      <a:pPr algn="ctr" fontAlgn="b"/>
                      <a:r>
                        <a:rPr lang="fr-FR" sz="900" u="none" strike="noStrike">
                          <a:effectLst/>
                        </a:rPr>
                        <a:t>1 690</a:t>
                      </a:r>
                      <a:endParaRPr lang="fr-FR" sz="900" b="0" i="0" u="none" strike="noStrike">
                        <a:solidFill>
                          <a:srgbClr val="800080"/>
                        </a:solidFill>
                        <a:effectLst/>
                        <a:latin typeface="Tahoma"/>
                      </a:endParaRPr>
                    </a:p>
                  </a:txBody>
                  <a:tcPr marL="7996" marR="7996" marT="7996" marB="0" anchor="b"/>
                </a:tc>
              </a:tr>
              <a:tr h="147879">
                <a:tc>
                  <a:txBody>
                    <a:bodyPr/>
                    <a:lstStyle/>
                    <a:p>
                      <a:pPr algn="ctr" fontAlgn="b"/>
                      <a:r>
                        <a:rPr lang="fr-FR" sz="900" u="none" strike="noStrike">
                          <a:effectLst/>
                        </a:rPr>
                        <a:t>26 040</a:t>
                      </a:r>
                      <a:endParaRPr lang="fr-FR" sz="900" b="0" i="0" u="none" strike="noStrike">
                        <a:solidFill>
                          <a:srgbClr val="000000"/>
                        </a:solidFill>
                        <a:effectLst/>
                        <a:latin typeface="Calibri"/>
                      </a:endParaRPr>
                    </a:p>
                  </a:txBody>
                  <a:tcPr marL="7996" marR="7996" marT="7996" marB="0" anchor="b"/>
                </a:tc>
              </a:tr>
              <a:tr h="147879">
                <a:tc>
                  <a:txBody>
                    <a:bodyPr/>
                    <a:lstStyle/>
                    <a:p>
                      <a:pPr algn="ctr" fontAlgn="b"/>
                      <a:r>
                        <a:rPr lang="fr-FR" sz="900" u="none" strike="noStrike" dirty="0">
                          <a:effectLst/>
                        </a:rPr>
                        <a:t>101</a:t>
                      </a:r>
                      <a:endParaRPr lang="fr-FR" sz="900" b="0" i="0" u="none" strike="noStrike" dirty="0">
                        <a:solidFill>
                          <a:srgbClr val="000000"/>
                        </a:solidFill>
                        <a:effectLst/>
                        <a:latin typeface="Calibri"/>
                      </a:endParaRPr>
                    </a:p>
                  </a:txBody>
                  <a:tcPr marL="7996" marR="7996" marT="7996" marB="0" anchor="b"/>
                </a:tc>
              </a:tr>
              <a:tr h="147879">
                <a:tc>
                  <a:txBody>
                    <a:bodyPr/>
                    <a:lstStyle/>
                    <a:p>
                      <a:pPr algn="ctr" fontAlgn="b"/>
                      <a:r>
                        <a:rPr lang="fr-FR" sz="900" u="none" strike="noStrike">
                          <a:effectLst/>
                        </a:rPr>
                        <a:t>(350)</a:t>
                      </a:r>
                      <a:endParaRPr lang="fr-FR" sz="900" b="0" i="0" u="none" strike="noStrike">
                        <a:solidFill>
                          <a:srgbClr val="800080"/>
                        </a:solidFill>
                        <a:effectLst/>
                        <a:latin typeface="Tahoma"/>
                      </a:endParaRPr>
                    </a:p>
                  </a:txBody>
                  <a:tcPr marL="7996" marR="7996" marT="7996" marB="0" anchor="b"/>
                </a:tc>
              </a:tr>
              <a:tr h="147879">
                <a:tc>
                  <a:txBody>
                    <a:bodyPr/>
                    <a:lstStyle/>
                    <a:p>
                      <a:pPr algn="ctr" fontAlgn="b"/>
                      <a:r>
                        <a:rPr lang="fr-FR" sz="900" u="none" strike="noStrike" dirty="0">
                          <a:effectLst/>
                        </a:rPr>
                        <a:t>25 690</a:t>
                      </a:r>
                      <a:endParaRPr lang="fr-FR" sz="900" b="0" i="0" u="none" strike="noStrike" dirty="0">
                        <a:solidFill>
                          <a:srgbClr val="000000"/>
                        </a:solidFill>
                        <a:effectLst/>
                        <a:latin typeface="Calibri"/>
                      </a:endParaRPr>
                    </a:p>
                  </a:txBody>
                  <a:tcPr marL="7996" marR="7996" marT="7996" marB="0" anchor="b"/>
                </a:tc>
              </a:tr>
              <a:tr h="147879">
                <a:tc>
                  <a:txBody>
                    <a:bodyPr/>
                    <a:lstStyle/>
                    <a:p>
                      <a:pPr algn="ctr" fontAlgn="b"/>
                      <a:r>
                        <a:rPr lang="fr-FR" sz="900" u="none" strike="noStrike" dirty="0">
                          <a:effectLst/>
                        </a:rPr>
                        <a:t>99</a:t>
                      </a:r>
                      <a:endParaRPr lang="fr-FR" sz="900" b="0" i="0" u="none" strike="noStrike" dirty="0">
                        <a:solidFill>
                          <a:srgbClr val="000000"/>
                        </a:solidFill>
                        <a:effectLst/>
                        <a:latin typeface="Calibri"/>
                      </a:endParaRPr>
                    </a:p>
                  </a:txBody>
                  <a:tcPr marL="7996" marR="7996" marT="7996" marB="0" anchor="b"/>
                </a:tc>
              </a:tr>
            </a:tbl>
          </a:graphicData>
        </a:graphic>
      </p:graphicFrame>
      <p:sp>
        <p:nvSpPr>
          <p:cNvPr id="20" name="ZoneTexte 19"/>
          <p:cNvSpPr txBox="1"/>
          <p:nvPr/>
        </p:nvSpPr>
        <p:spPr>
          <a:xfrm>
            <a:off x="156989" y="6202636"/>
            <a:ext cx="2763898" cy="261610"/>
          </a:xfrm>
          <a:prstGeom prst="rect">
            <a:avLst/>
          </a:prstGeom>
          <a:noFill/>
        </p:spPr>
        <p:txBody>
          <a:bodyPr wrap="none" rtlCol="0">
            <a:spAutoFit/>
          </a:bodyPr>
          <a:lstStyle/>
          <a:p>
            <a:pPr marL="0" lvl="3"/>
            <a:r>
              <a:rPr lang="fr-FR" sz="1100" b="1" dirty="0"/>
              <a:t>Exemple : loyer 36 mois / 90 000 Kms </a:t>
            </a:r>
            <a:r>
              <a:rPr lang="fr-FR" sz="1100" b="1" dirty="0" smtClean="0"/>
              <a:t>:</a:t>
            </a:r>
            <a:endParaRPr lang="fr-FR" sz="1100" b="1" dirty="0"/>
          </a:p>
        </p:txBody>
      </p:sp>
      <p:sp>
        <p:nvSpPr>
          <p:cNvPr id="21" name="ZoneTexte 20"/>
          <p:cNvSpPr txBox="1"/>
          <p:nvPr/>
        </p:nvSpPr>
        <p:spPr>
          <a:xfrm>
            <a:off x="150938" y="6396186"/>
            <a:ext cx="3340942" cy="261610"/>
          </a:xfrm>
          <a:prstGeom prst="rect">
            <a:avLst/>
          </a:prstGeom>
          <a:noFill/>
        </p:spPr>
        <p:txBody>
          <a:bodyPr wrap="square" rtlCol="0">
            <a:spAutoFit/>
          </a:bodyPr>
          <a:lstStyle/>
          <a:p>
            <a:pPr marL="0" lvl="3"/>
            <a:r>
              <a:rPr lang="fr-FR" sz="1100" dirty="0" smtClean="0"/>
              <a:t>- Golf Confort </a:t>
            </a:r>
            <a:r>
              <a:rPr lang="fr-FR" sz="1100" dirty="0" err="1" smtClean="0"/>
              <a:t>BlueMotion</a:t>
            </a:r>
            <a:r>
              <a:rPr lang="fr-FR" sz="1100" dirty="0" smtClean="0"/>
              <a:t> TDI 105 : 396,07€/mois</a:t>
            </a:r>
            <a:endParaRPr lang="fr-FR" sz="1100" dirty="0"/>
          </a:p>
        </p:txBody>
      </p:sp>
      <p:sp>
        <p:nvSpPr>
          <p:cNvPr id="22" name="ZoneTexte 21"/>
          <p:cNvSpPr txBox="1"/>
          <p:nvPr/>
        </p:nvSpPr>
        <p:spPr>
          <a:xfrm>
            <a:off x="3365506" y="6406187"/>
            <a:ext cx="3942799" cy="261610"/>
          </a:xfrm>
          <a:prstGeom prst="rect">
            <a:avLst/>
          </a:prstGeom>
          <a:noFill/>
        </p:spPr>
        <p:txBody>
          <a:bodyPr wrap="square" rtlCol="0">
            <a:spAutoFit/>
          </a:bodyPr>
          <a:lstStyle/>
          <a:p>
            <a:pPr marL="0" lvl="3"/>
            <a:r>
              <a:rPr lang="fr-FR" sz="1100" dirty="0" smtClean="0"/>
              <a:t>- Golf Confort Business </a:t>
            </a:r>
            <a:r>
              <a:rPr lang="fr-FR" sz="1100" dirty="0" err="1" smtClean="0"/>
              <a:t>BlueMotion</a:t>
            </a:r>
            <a:r>
              <a:rPr lang="fr-FR" sz="1100" dirty="0" smtClean="0"/>
              <a:t> TDI 105 : 378,65€/mois</a:t>
            </a:r>
            <a:endParaRPr lang="fr-FR" sz="1100" dirty="0"/>
          </a:p>
        </p:txBody>
      </p:sp>
      <p:sp>
        <p:nvSpPr>
          <p:cNvPr id="23" name="ZoneTexte 22"/>
          <p:cNvSpPr txBox="1"/>
          <p:nvPr/>
        </p:nvSpPr>
        <p:spPr>
          <a:xfrm>
            <a:off x="157759" y="6558587"/>
            <a:ext cx="3942799" cy="261610"/>
          </a:xfrm>
          <a:prstGeom prst="rect">
            <a:avLst/>
          </a:prstGeom>
          <a:noFill/>
        </p:spPr>
        <p:txBody>
          <a:bodyPr wrap="square" rtlCol="0">
            <a:spAutoFit/>
          </a:bodyPr>
          <a:lstStyle/>
          <a:p>
            <a:pPr marL="0" lvl="3"/>
            <a:r>
              <a:rPr lang="fr-FR" sz="1100" dirty="0" smtClean="0"/>
              <a:t>- Soit un avantage de 17,42 €/ mois ou 627,12 € sur 36 mois</a:t>
            </a:r>
            <a:endParaRPr lang="fr-FR" sz="1100" dirty="0"/>
          </a:p>
        </p:txBody>
      </p:sp>
      <p:pic>
        <p:nvPicPr>
          <p:cNvPr id="19" name="Picture 1"/>
          <p:cNvPicPr>
            <a:picLocks noChangeAspect="1" noChangeArrowheads="1"/>
          </p:cNvPicPr>
          <p:nvPr/>
        </p:nvPicPr>
        <p:blipFill>
          <a:blip r:embed="rId2" cstate="print"/>
          <a:srcRect/>
          <a:stretch>
            <a:fillRect/>
          </a:stretch>
        </p:blipFill>
        <p:spPr bwMode="auto">
          <a:xfrm>
            <a:off x="4833188" y="44624"/>
            <a:ext cx="4310812" cy="1196752"/>
          </a:xfrm>
          <a:prstGeom prst="rect">
            <a:avLst/>
          </a:prstGeom>
          <a:noFill/>
          <a:ln w="9525">
            <a:noFill/>
            <a:miter lim="800000"/>
            <a:headEnd/>
            <a:tailEnd/>
          </a:ln>
        </p:spPr>
      </p:pic>
    </p:spTree>
    <p:extLst>
      <p:ext uri="{BB962C8B-B14F-4D97-AF65-F5344CB8AC3E}">
        <p14:creationId xmlns="" xmlns:p14="http://schemas.microsoft.com/office/powerpoint/2010/main" val="1144543645"/>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50" fill="hold"/>
                                        <p:tgtEl>
                                          <p:spTgt spid="18"/>
                                        </p:tgtEl>
                                        <p:attrNameLst>
                                          <p:attrName>ppt_x</p:attrName>
                                        </p:attrNameLst>
                                      </p:cBhvr>
                                      <p:tavLst>
                                        <p:tav tm="0">
                                          <p:val>
                                            <p:strVal val="#ppt_x"/>
                                          </p:val>
                                        </p:tav>
                                        <p:tav tm="100000">
                                          <p:val>
                                            <p:strVal val="#ppt_x"/>
                                          </p:val>
                                        </p:tav>
                                      </p:tavLst>
                                    </p:anim>
                                    <p:anim calcmode="lin" valueType="num">
                                      <p:cBhvr additive="base">
                                        <p:cTn id="8" dur="25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50" fill="hold"/>
                                        <p:tgtEl>
                                          <p:spTgt spid="10"/>
                                        </p:tgtEl>
                                        <p:attrNameLst>
                                          <p:attrName>ppt_x</p:attrName>
                                        </p:attrNameLst>
                                      </p:cBhvr>
                                      <p:tavLst>
                                        <p:tav tm="0">
                                          <p:val>
                                            <p:strVal val="#ppt_x"/>
                                          </p:val>
                                        </p:tav>
                                        <p:tav tm="100000">
                                          <p:val>
                                            <p:strVal val="#ppt_x"/>
                                          </p:val>
                                        </p:tav>
                                      </p:tavLst>
                                    </p:anim>
                                    <p:anim calcmode="lin" valueType="num">
                                      <p:cBhvr additive="base">
                                        <p:cTn id="13" dur="25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1"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250" fill="hold"/>
                                        <p:tgtEl>
                                          <p:spTgt spid="11"/>
                                        </p:tgtEl>
                                        <p:attrNameLst>
                                          <p:attrName>ppt_x</p:attrName>
                                        </p:attrNameLst>
                                      </p:cBhvr>
                                      <p:tavLst>
                                        <p:tav tm="0">
                                          <p:val>
                                            <p:strVal val="#ppt_x"/>
                                          </p:val>
                                        </p:tav>
                                        <p:tav tm="100000">
                                          <p:val>
                                            <p:strVal val="#ppt_x"/>
                                          </p:val>
                                        </p:tav>
                                      </p:tavLst>
                                    </p:anim>
                                    <p:anim calcmode="lin" valueType="num">
                                      <p:cBhvr additive="base">
                                        <p:cTn id="18" dur="250" fill="hold"/>
                                        <p:tgtEl>
                                          <p:spTgt spid="11"/>
                                        </p:tgtEl>
                                        <p:attrNameLst>
                                          <p:attrName>ppt_y</p:attrName>
                                        </p:attrNameLst>
                                      </p:cBhvr>
                                      <p:tavLst>
                                        <p:tav tm="0">
                                          <p:val>
                                            <p:strVal val="0-#ppt_h/2"/>
                                          </p:val>
                                        </p:tav>
                                        <p:tav tm="100000">
                                          <p:val>
                                            <p:strVal val="#ppt_y"/>
                                          </p:val>
                                        </p:tav>
                                      </p:tavLst>
                                    </p:anim>
                                  </p:childTnLst>
                                </p:cTn>
                              </p:par>
                            </p:childTnLst>
                          </p:cTn>
                        </p:par>
                        <p:par>
                          <p:cTn id="19" fill="hold">
                            <p:stCondLst>
                              <p:cond delay="750"/>
                            </p:stCondLst>
                            <p:childTnLst>
                              <p:par>
                                <p:cTn id="20" presetID="2" presetClass="entr" presetSubtype="1"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250" fill="hold"/>
                                        <p:tgtEl>
                                          <p:spTgt spid="12"/>
                                        </p:tgtEl>
                                        <p:attrNameLst>
                                          <p:attrName>ppt_x</p:attrName>
                                        </p:attrNameLst>
                                      </p:cBhvr>
                                      <p:tavLst>
                                        <p:tav tm="0">
                                          <p:val>
                                            <p:strVal val="#ppt_x"/>
                                          </p:val>
                                        </p:tav>
                                        <p:tav tm="100000">
                                          <p:val>
                                            <p:strVal val="#ppt_x"/>
                                          </p:val>
                                        </p:tav>
                                      </p:tavLst>
                                    </p:anim>
                                    <p:anim calcmode="lin" valueType="num">
                                      <p:cBhvr additive="base">
                                        <p:cTn id="23" dur="250" fill="hold"/>
                                        <p:tgtEl>
                                          <p:spTgt spid="12"/>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1"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250" fill="hold"/>
                                        <p:tgtEl>
                                          <p:spTgt spid="13"/>
                                        </p:tgtEl>
                                        <p:attrNameLst>
                                          <p:attrName>ppt_x</p:attrName>
                                        </p:attrNameLst>
                                      </p:cBhvr>
                                      <p:tavLst>
                                        <p:tav tm="0">
                                          <p:val>
                                            <p:strVal val="#ppt_x"/>
                                          </p:val>
                                        </p:tav>
                                        <p:tav tm="100000">
                                          <p:val>
                                            <p:strVal val="#ppt_x"/>
                                          </p:val>
                                        </p:tav>
                                      </p:tavLst>
                                    </p:anim>
                                    <p:anim calcmode="lin" valueType="num">
                                      <p:cBhvr additive="base">
                                        <p:cTn id="28" dur="250" fill="hold"/>
                                        <p:tgtEl>
                                          <p:spTgt spid="13"/>
                                        </p:tgtEl>
                                        <p:attrNameLst>
                                          <p:attrName>ppt_y</p:attrName>
                                        </p:attrNameLst>
                                      </p:cBhvr>
                                      <p:tavLst>
                                        <p:tav tm="0">
                                          <p:val>
                                            <p:strVal val="0-#ppt_h/2"/>
                                          </p:val>
                                        </p:tav>
                                        <p:tav tm="100000">
                                          <p:val>
                                            <p:strVal val="#ppt_y"/>
                                          </p:val>
                                        </p:tav>
                                      </p:tavLst>
                                    </p:anim>
                                  </p:childTnLst>
                                </p:cTn>
                              </p:par>
                            </p:childTnLst>
                          </p:cTn>
                        </p:par>
                        <p:par>
                          <p:cTn id="29" fill="hold">
                            <p:stCondLst>
                              <p:cond delay="1250"/>
                            </p:stCondLst>
                            <p:childTnLst>
                              <p:par>
                                <p:cTn id="30" presetID="2" presetClass="entr" presetSubtype="1"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250" fill="hold"/>
                                        <p:tgtEl>
                                          <p:spTgt spid="14"/>
                                        </p:tgtEl>
                                        <p:attrNameLst>
                                          <p:attrName>ppt_x</p:attrName>
                                        </p:attrNameLst>
                                      </p:cBhvr>
                                      <p:tavLst>
                                        <p:tav tm="0">
                                          <p:val>
                                            <p:strVal val="#ppt_x"/>
                                          </p:val>
                                        </p:tav>
                                        <p:tav tm="100000">
                                          <p:val>
                                            <p:strVal val="#ppt_x"/>
                                          </p:val>
                                        </p:tav>
                                      </p:tavLst>
                                    </p:anim>
                                    <p:anim calcmode="lin" valueType="num">
                                      <p:cBhvr additive="base">
                                        <p:cTn id="33" dur="250" fill="hold"/>
                                        <p:tgtEl>
                                          <p:spTgt spid="14"/>
                                        </p:tgtEl>
                                        <p:attrNameLst>
                                          <p:attrName>ppt_y</p:attrName>
                                        </p:attrNameLst>
                                      </p:cBhvr>
                                      <p:tavLst>
                                        <p:tav tm="0">
                                          <p:val>
                                            <p:strVal val="0-#ppt_h/2"/>
                                          </p:val>
                                        </p:tav>
                                        <p:tav tm="100000">
                                          <p:val>
                                            <p:strVal val="#ppt_y"/>
                                          </p:val>
                                        </p:tav>
                                      </p:tavLst>
                                    </p:anim>
                                  </p:childTnLst>
                                </p:cTn>
                              </p:par>
                            </p:childTnLst>
                          </p:cTn>
                        </p:par>
                        <p:par>
                          <p:cTn id="34" fill="hold">
                            <p:stCondLst>
                              <p:cond delay="1500"/>
                            </p:stCondLst>
                            <p:childTnLst>
                              <p:par>
                                <p:cTn id="35" presetID="2" presetClass="entr" presetSubtype="1"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250" fill="hold"/>
                                        <p:tgtEl>
                                          <p:spTgt spid="16"/>
                                        </p:tgtEl>
                                        <p:attrNameLst>
                                          <p:attrName>ppt_x</p:attrName>
                                        </p:attrNameLst>
                                      </p:cBhvr>
                                      <p:tavLst>
                                        <p:tav tm="0">
                                          <p:val>
                                            <p:strVal val="#ppt_x"/>
                                          </p:val>
                                        </p:tav>
                                        <p:tav tm="100000">
                                          <p:val>
                                            <p:strVal val="#ppt_x"/>
                                          </p:val>
                                        </p:tav>
                                      </p:tavLst>
                                    </p:anim>
                                    <p:anim calcmode="lin" valueType="num">
                                      <p:cBhvr additive="base">
                                        <p:cTn id="38" dur="250" fill="hold"/>
                                        <p:tgtEl>
                                          <p:spTgt spid="16"/>
                                        </p:tgtEl>
                                        <p:attrNameLst>
                                          <p:attrName>ppt_y</p:attrName>
                                        </p:attrNameLst>
                                      </p:cBhvr>
                                      <p:tavLst>
                                        <p:tav tm="0">
                                          <p:val>
                                            <p:strVal val="0-#ppt_h/2"/>
                                          </p:val>
                                        </p:tav>
                                        <p:tav tm="100000">
                                          <p:val>
                                            <p:strVal val="#ppt_y"/>
                                          </p:val>
                                        </p:tav>
                                      </p:tavLst>
                                    </p:anim>
                                  </p:childTnLst>
                                </p:cTn>
                              </p:par>
                            </p:childTnLst>
                          </p:cTn>
                        </p:par>
                        <p:par>
                          <p:cTn id="39" fill="hold">
                            <p:stCondLst>
                              <p:cond delay="1750"/>
                            </p:stCondLst>
                            <p:childTnLst>
                              <p:par>
                                <p:cTn id="40" presetID="2" presetClass="entr" presetSubtype="1"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250" fill="hold"/>
                                        <p:tgtEl>
                                          <p:spTgt spid="17"/>
                                        </p:tgtEl>
                                        <p:attrNameLst>
                                          <p:attrName>ppt_x</p:attrName>
                                        </p:attrNameLst>
                                      </p:cBhvr>
                                      <p:tavLst>
                                        <p:tav tm="0">
                                          <p:val>
                                            <p:strVal val="#ppt_x"/>
                                          </p:val>
                                        </p:tav>
                                        <p:tav tm="100000">
                                          <p:val>
                                            <p:strVal val="#ppt_x"/>
                                          </p:val>
                                        </p:tav>
                                      </p:tavLst>
                                    </p:anim>
                                    <p:anim calcmode="lin" valueType="num">
                                      <p:cBhvr additive="base">
                                        <p:cTn id="43" dur="250" fill="hold"/>
                                        <p:tgtEl>
                                          <p:spTgt spid="17"/>
                                        </p:tgtEl>
                                        <p:attrNameLst>
                                          <p:attrName>ppt_y</p:attrName>
                                        </p:attrNameLst>
                                      </p:cBhvr>
                                      <p:tavLst>
                                        <p:tav tm="0">
                                          <p:val>
                                            <p:strVal val="0-#ppt_h/2"/>
                                          </p:val>
                                        </p:tav>
                                        <p:tav tm="100000">
                                          <p:val>
                                            <p:strVal val="#ppt_y"/>
                                          </p:val>
                                        </p:tav>
                                      </p:tavLst>
                                    </p:anim>
                                  </p:childTnLst>
                                </p:cTn>
                              </p:par>
                            </p:childTnLst>
                          </p:cTn>
                        </p:par>
                        <p:par>
                          <p:cTn id="44" fill="hold">
                            <p:stCondLst>
                              <p:cond delay="2000"/>
                            </p:stCondLst>
                            <p:childTnLst>
                              <p:par>
                                <p:cTn id="45" presetID="2" presetClass="entr" presetSubtype="8"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0-#ppt_w/2"/>
                                          </p:val>
                                        </p:tav>
                                        <p:tav tm="100000">
                                          <p:val>
                                            <p:strVal val="#ppt_x"/>
                                          </p:val>
                                        </p:tav>
                                      </p:tavLst>
                                    </p:anim>
                                    <p:anim calcmode="lin" valueType="num">
                                      <p:cBhvr additive="base">
                                        <p:cTn id="48" dur="500" fill="hold"/>
                                        <p:tgtEl>
                                          <p:spTgt spid="2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0-#ppt_w/2"/>
                                          </p:val>
                                        </p:tav>
                                        <p:tav tm="100000">
                                          <p:val>
                                            <p:strVal val="#ppt_x"/>
                                          </p:val>
                                        </p:tav>
                                      </p:tavLst>
                                    </p:anim>
                                    <p:anim calcmode="lin" valueType="num">
                                      <p:cBhvr additive="base">
                                        <p:cTn id="52" dur="500" fill="hold"/>
                                        <p:tgtEl>
                                          <p:spTgt spid="21"/>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0-#ppt_w/2"/>
                                          </p:val>
                                        </p:tav>
                                        <p:tav tm="100000">
                                          <p:val>
                                            <p:strVal val="#ppt_x"/>
                                          </p:val>
                                        </p:tav>
                                      </p:tavLst>
                                    </p:anim>
                                    <p:anim calcmode="lin" valueType="num">
                                      <p:cBhvr additive="base">
                                        <p:cTn id="56" dur="500" fill="hold"/>
                                        <p:tgtEl>
                                          <p:spTgt spid="23"/>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250" fill="hold"/>
                                        <p:tgtEl>
                                          <p:spTgt spid="22"/>
                                        </p:tgtEl>
                                        <p:attrNameLst>
                                          <p:attrName>ppt_x</p:attrName>
                                        </p:attrNameLst>
                                      </p:cBhvr>
                                      <p:tavLst>
                                        <p:tav tm="0">
                                          <p:val>
                                            <p:strVal val="1+#ppt_w/2"/>
                                          </p:val>
                                        </p:tav>
                                        <p:tav tm="100000">
                                          <p:val>
                                            <p:strVal val="#ppt_x"/>
                                          </p:val>
                                        </p:tav>
                                      </p:tavLst>
                                    </p:anim>
                                    <p:anim calcmode="lin" valueType="num">
                                      <p:cBhvr additive="base">
                                        <p:cTn id="60" dur="2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p:bldP spid="22"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 40" descr="man.png"/>
          <p:cNvPicPr>
            <a:picLocks noChangeAspect="1"/>
          </p:cNvPicPr>
          <p:nvPr/>
        </p:nvPicPr>
        <p:blipFill>
          <a:blip r:embed="rId2" cstate="print"/>
          <a:stretch>
            <a:fillRect/>
          </a:stretch>
        </p:blipFill>
        <p:spPr>
          <a:xfrm>
            <a:off x="4751078" y="1268760"/>
            <a:ext cx="4386000" cy="5589239"/>
          </a:xfrm>
          <a:prstGeom prst="rect">
            <a:avLst/>
          </a:prstGeom>
        </p:spPr>
      </p:pic>
      <p:sp>
        <p:nvSpPr>
          <p:cNvPr id="7" name="Titre 1"/>
          <p:cNvSpPr txBox="1">
            <a:spLocks/>
          </p:cNvSpPr>
          <p:nvPr/>
        </p:nvSpPr>
        <p:spPr bwMode="auto">
          <a:xfrm>
            <a:off x="314325" y="620689"/>
            <a:ext cx="4257676" cy="598267"/>
          </a:xfrm>
          <a:prstGeom prst="rect">
            <a:avLst/>
          </a:prstGeo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lvl1pPr defTabSz="777330" eaLnBrk="1" hangingPunct="1">
              <a:lnSpc>
                <a:spcPct val="80000"/>
              </a:lnSpc>
              <a:spcBef>
                <a:spcPct val="20000"/>
              </a:spcBef>
              <a:buSzPct val="80000"/>
              <a:tabLst>
                <a:tab pos="307758" algn="l"/>
                <a:tab pos="534611" algn="l"/>
              </a:tabLst>
              <a:defRPr sz="2800" b="1">
                <a:solidFill>
                  <a:srgbClr val="006699"/>
                </a:solidFill>
                <a:latin typeface="Futura Md BT" pitchFamily="34" charset="0"/>
                <a:cs typeface="+mn-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fr-FR" dirty="0"/>
              <a:t>La Gamme société :</a:t>
            </a:r>
            <a:br>
              <a:rPr lang="fr-FR" dirty="0"/>
            </a:br>
            <a:r>
              <a:rPr lang="fr-FR" dirty="0"/>
              <a:t>véhicules 2 places</a:t>
            </a:r>
          </a:p>
        </p:txBody>
      </p:sp>
      <p:sp>
        <p:nvSpPr>
          <p:cNvPr id="8" name="Espace réservé du contenu 2"/>
          <p:cNvSpPr>
            <a:spLocks noGrp="1"/>
          </p:cNvSpPr>
          <p:nvPr>
            <p:ph idx="1"/>
          </p:nvPr>
        </p:nvSpPr>
        <p:spPr>
          <a:xfrm>
            <a:off x="592510" y="1556792"/>
            <a:ext cx="3979490" cy="404441"/>
          </a:xfrm>
        </p:spPr>
        <p:txBody>
          <a:bodyPr/>
          <a:lstStyle/>
          <a:p>
            <a:r>
              <a:rPr lang="fr-FR" sz="2000" dirty="0" smtClean="0">
                <a:latin typeface="Arial" pitchFamily="34" charset="0"/>
                <a:cs typeface="Arial" pitchFamily="34" charset="0"/>
              </a:rPr>
              <a:t>Modèles concernés  : </a:t>
            </a:r>
            <a:endParaRPr lang="fr-FR" sz="2000" dirty="0" smtClean="0">
              <a:solidFill>
                <a:schemeClr val="accent2"/>
              </a:solidFill>
              <a:latin typeface="Arial" pitchFamily="34" charset="0"/>
              <a:cs typeface="Arial" pitchFamily="34" charset="0"/>
            </a:endParaRPr>
          </a:p>
          <a:p>
            <a:pPr marL="1179207" lvl="3" indent="-307758" defTabSz="777330" eaLnBrk="1" hangingPunct="1">
              <a:lnSpc>
                <a:spcPct val="150000"/>
              </a:lnSpc>
              <a:buSzPct val="80000"/>
              <a:buFont typeface="Wingdings" pitchFamily="2" charset="2"/>
              <a:buChar char="q"/>
              <a:tabLst>
                <a:tab pos="307758" algn="l"/>
                <a:tab pos="534611" algn="l"/>
              </a:tabLst>
            </a:pPr>
            <a:endParaRPr lang="fr-FR" sz="1400" dirty="0" smtClean="0">
              <a:solidFill>
                <a:schemeClr val="accent2"/>
              </a:solidFill>
              <a:latin typeface="Arial" pitchFamily="34" charset="0"/>
              <a:cs typeface="Arial" pitchFamily="34" charset="0"/>
            </a:endParaRPr>
          </a:p>
          <a:p>
            <a:pPr marL="307758" lvl="1" indent="-307758" defTabSz="777330" eaLnBrk="1" hangingPunct="1">
              <a:lnSpc>
                <a:spcPct val="150000"/>
              </a:lnSpc>
              <a:buSzPct val="80000"/>
              <a:buBlip>
                <a:blip r:embed="rId3"/>
              </a:buBlip>
              <a:tabLst>
                <a:tab pos="307758" algn="l"/>
                <a:tab pos="534611" algn="l"/>
              </a:tabLst>
            </a:pPr>
            <a:endParaRPr lang="fr-FR" sz="2000" dirty="0" smtClean="0">
              <a:solidFill>
                <a:schemeClr val="accent2"/>
              </a:solidFill>
              <a:latin typeface="Arial" pitchFamily="34" charset="0"/>
              <a:cs typeface="Arial" pitchFamily="34" charset="0"/>
            </a:endParaRPr>
          </a:p>
          <a:p>
            <a:pPr lvl="1"/>
            <a:endParaRPr lang="fr-FR" sz="2000" dirty="0" smtClean="0">
              <a:solidFill>
                <a:schemeClr val="accent2"/>
              </a:solidFill>
              <a:latin typeface="Arial" pitchFamily="34" charset="0"/>
              <a:cs typeface="Arial" pitchFamily="34" charset="0"/>
            </a:endParaRPr>
          </a:p>
          <a:p>
            <a:endParaRPr lang="fr-FR" sz="2000" dirty="0" smtClean="0">
              <a:solidFill>
                <a:schemeClr val="accent2"/>
              </a:solidFill>
              <a:latin typeface="Arial" pitchFamily="34" charset="0"/>
              <a:cs typeface="Arial" pitchFamily="34" charset="0"/>
            </a:endParaRPr>
          </a:p>
          <a:p>
            <a:pPr>
              <a:buFont typeface="Wingdings" pitchFamily="2" charset="2"/>
              <a:buChar char="q"/>
            </a:pPr>
            <a:endParaRPr lang="fr-FR" sz="2000" dirty="0" smtClean="0">
              <a:solidFill>
                <a:schemeClr val="accent2"/>
              </a:solidFill>
              <a:latin typeface="Arial" pitchFamily="34" charset="0"/>
              <a:cs typeface="Arial" pitchFamily="34" charset="0"/>
            </a:endParaRPr>
          </a:p>
        </p:txBody>
      </p:sp>
      <p:sp>
        <p:nvSpPr>
          <p:cNvPr id="25" name="Rogner un rectangle à un seul coin 24"/>
          <p:cNvSpPr/>
          <p:nvPr/>
        </p:nvSpPr>
        <p:spPr>
          <a:xfrm>
            <a:off x="335099" y="2048022"/>
            <a:ext cx="3556767" cy="532446"/>
          </a:xfrm>
          <a:prstGeom prst="snip1Rect">
            <a:avLst>
              <a:gd name="adj" fmla="val 4689"/>
            </a:avLst>
          </a:prstGeom>
          <a:no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b="1" dirty="0" smtClean="0">
                <a:solidFill>
                  <a:schemeClr val="tx1">
                    <a:lumMod val="65000"/>
                    <a:lumOff val="35000"/>
                  </a:schemeClr>
                </a:solidFill>
                <a:latin typeface="Arial" pitchFamily="34" charset="0"/>
                <a:cs typeface="Arial" pitchFamily="34" charset="0"/>
              </a:rPr>
              <a:t>UP</a:t>
            </a:r>
            <a:r>
              <a:rPr lang="fr-FR" sz="800" b="1" dirty="0" smtClean="0">
                <a:solidFill>
                  <a:schemeClr val="tx1">
                    <a:lumMod val="65000"/>
                    <a:lumOff val="35000"/>
                  </a:schemeClr>
                </a:solidFill>
                <a:latin typeface="Arial" pitchFamily="34" charset="0"/>
                <a:cs typeface="Arial" pitchFamily="34" charset="0"/>
              </a:rPr>
              <a:t>(disponible à partir d’ avril 2012)</a:t>
            </a:r>
            <a:endParaRPr lang="fr-FR" sz="800" b="1" dirty="0">
              <a:solidFill>
                <a:schemeClr val="tx1">
                  <a:lumMod val="65000"/>
                  <a:lumOff val="35000"/>
                </a:schemeClr>
              </a:solidFill>
              <a:latin typeface="Arial" pitchFamily="34" charset="0"/>
              <a:cs typeface="Arial" pitchFamily="34" charset="0"/>
            </a:endParaRPr>
          </a:p>
        </p:txBody>
      </p:sp>
      <p:grpSp>
        <p:nvGrpSpPr>
          <p:cNvPr id="10" name="Groupe 9"/>
          <p:cNvGrpSpPr/>
          <p:nvPr/>
        </p:nvGrpSpPr>
        <p:grpSpPr>
          <a:xfrm>
            <a:off x="333054" y="2712637"/>
            <a:ext cx="3556767" cy="554585"/>
            <a:chOff x="592510" y="2769640"/>
            <a:chExt cx="3556766" cy="554585"/>
          </a:xfrm>
        </p:grpSpPr>
        <p:pic>
          <p:nvPicPr>
            <p:cNvPr id="516098" name="Picture 2" descr="nouvelle_polo"/>
            <p:cNvPicPr>
              <a:picLocks noChangeAspect="1" noChangeArrowheads="1"/>
            </p:cNvPicPr>
            <p:nvPr/>
          </p:nvPicPr>
          <p:blipFill>
            <a:blip r:embed="rId4" cstate="print"/>
            <a:srcRect l="11111" r="11111"/>
            <a:stretch>
              <a:fillRect/>
            </a:stretch>
          </p:blipFill>
          <p:spPr bwMode="auto">
            <a:xfrm>
              <a:off x="3171825" y="2780119"/>
              <a:ext cx="949177" cy="544106"/>
            </a:xfrm>
            <a:prstGeom prst="rect">
              <a:avLst/>
            </a:prstGeom>
            <a:noFill/>
          </p:spPr>
        </p:pic>
        <p:sp>
          <p:nvSpPr>
            <p:cNvPr id="26" name="Rogner un rectangle à un seul coin 25"/>
            <p:cNvSpPr/>
            <p:nvPr/>
          </p:nvSpPr>
          <p:spPr>
            <a:xfrm>
              <a:off x="592510" y="2769640"/>
              <a:ext cx="3556766" cy="532446"/>
            </a:xfrm>
            <a:prstGeom prst="snip1Rect">
              <a:avLst>
                <a:gd name="adj" fmla="val 4689"/>
              </a:avLst>
            </a:prstGeom>
            <a:no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b="1" dirty="0">
                  <a:solidFill>
                    <a:schemeClr val="tx1">
                      <a:lumMod val="65000"/>
                      <a:lumOff val="35000"/>
                    </a:schemeClr>
                  </a:solidFill>
                  <a:latin typeface="Arial" pitchFamily="34" charset="0"/>
                  <a:cs typeface="Arial" pitchFamily="34" charset="0"/>
                </a:rPr>
                <a:t>Polo</a:t>
              </a:r>
            </a:p>
          </p:txBody>
        </p:sp>
      </p:grpSp>
      <p:grpSp>
        <p:nvGrpSpPr>
          <p:cNvPr id="11" name="Groupe 10"/>
          <p:cNvGrpSpPr/>
          <p:nvPr/>
        </p:nvGrpSpPr>
        <p:grpSpPr>
          <a:xfrm>
            <a:off x="333255" y="3337111"/>
            <a:ext cx="3558611" cy="580770"/>
            <a:chOff x="592711" y="3394113"/>
            <a:chExt cx="3558611" cy="580770"/>
          </a:xfrm>
        </p:grpSpPr>
        <p:pic>
          <p:nvPicPr>
            <p:cNvPr id="516099" name="Picture 3" descr="http://www.volkswagen.fr/content/medialib/vwd4/fr/modeles/golf/visuel/_jcr_content/renditions/rendition.450.213.file/pic10go866574deaad.jpg"/>
            <p:cNvPicPr>
              <a:picLocks noChangeAspect="1" noChangeArrowheads="1"/>
            </p:cNvPicPr>
            <p:nvPr/>
          </p:nvPicPr>
          <p:blipFill>
            <a:blip r:embed="rId5" cstate="print"/>
            <a:srcRect l="13636" t="9603" r="4545"/>
            <a:stretch>
              <a:fillRect/>
            </a:stretch>
          </p:blipFill>
          <p:spPr bwMode="auto">
            <a:xfrm>
              <a:off x="3040783" y="3394113"/>
              <a:ext cx="1110539" cy="580770"/>
            </a:xfrm>
            <a:prstGeom prst="rect">
              <a:avLst/>
            </a:prstGeom>
            <a:noFill/>
          </p:spPr>
        </p:pic>
        <p:sp>
          <p:nvSpPr>
            <p:cNvPr id="27" name="Rogner un rectangle à un seul coin 26"/>
            <p:cNvSpPr/>
            <p:nvPr/>
          </p:nvSpPr>
          <p:spPr>
            <a:xfrm>
              <a:off x="592711" y="3429000"/>
              <a:ext cx="3556766" cy="532446"/>
            </a:xfrm>
            <a:prstGeom prst="snip1Rect">
              <a:avLst>
                <a:gd name="adj" fmla="val 4689"/>
              </a:avLst>
            </a:prstGeom>
            <a:no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b="1" dirty="0">
                  <a:solidFill>
                    <a:schemeClr val="tx1">
                      <a:lumMod val="65000"/>
                      <a:lumOff val="35000"/>
                    </a:schemeClr>
                  </a:solidFill>
                  <a:latin typeface="Arial" pitchFamily="34" charset="0"/>
                  <a:cs typeface="Arial" pitchFamily="34" charset="0"/>
                </a:rPr>
                <a:t>Golf</a:t>
              </a:r>
            </a:p>
          </p:txBody>
        </p:sp>
      </p:grpSp>
      <p:grpSp>
        <p:nvGrpSpPr>
          <p:cNvPr id="12" name="Groupe 11"/>
          <p:cNvGrpSpPr/>
          <p:nvPr/>
        </p:nvGrpSpPr>
        <p:grpSpPr>
          <a:xfrm>
            <a:off x="333054" y="4047504"/>
            <a:ext cx="3556767" cy="557873"/>
            <a:chOff x="592510" y="4094981"/>
            <a:chExt cx="3556766" cy="557873"/>
          </a:xfrm>
        </p:grpSpPr>
        <p:pic>
          <p:nvPicPr>
            <p:cNvPr id="516100" name="Picture 4" descr="http://www.volkswagen.fr/content/medialib/vwd4/global/mom/golf_variant/wallpaper/golf_variant_aussen_front_beifahrer/_jcr_content/renditions/item.450.213.file/golf_variant_aussen_front_beifahrer.jpg"/>
            <p:cNvPicPr>
              <a:picLocks noChangeAspect="1" noChangeArrowheads="1"/>
            </p:cNvPicPr>
            <p:nvPr/>
          </p:nvPicPr>
          <p:blipFill>
            <a:blip r:embed="rId6" cstate="print"/>
            <a:srcRect l="16667" t="8803" r="20833" b="11972"/>
            <a:stretch>
              <a:fillRect/>
            </a:stretch>
          </p:blipFill>
          <p:spPr bwMode="auto">
            <a:xfrm>
              <a:off x="3177319" y="4094981"/>
              <a:ext cx="929788" cy="557873"/>
            </a:xfrm>
            <a:prstGeom prst="rect">
              <a:avLst/>
            </a:prstGeom>
            <a:noFill/>
          </p:spPr>
        </p:pic>
        <p:sp>
          <p:nvSpPr>
            <p:cNvPr id="28" name="Rogner un rectangle à un seul coin 27"/>
            <p:cNvSpPr/>
            <p:nvPr/>
          </p:nvSpPr>
          <p:spPr>
            <a:xfrm>
              <a:off x="592510" y="4096122"/>
              <a:ext cx="3556766" cy="532446"/>
            </a:xfrm>
            <a:prstGeom prst="snip1Rect">
              <a:avLst>
                <a:gd name="adj" fmla="val 4689"/>
              </a:avLst>
            </a:prstGeom>
            <a:no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b="1" dirty="0">
                  <a:solidFill>
                    <a:schemeClr val="tx1">
                      <a:lumMod val="65000"/>
                      <a:lumOff val="35000"/>
                    </a:schemeClr>
                  </a:solidFill>
                  <a:latin typeface="Arial" pitchFamily="34" charset="0"/>
                  <a:cs typeface="Arial" pitchFamily="34" charset="0"/>
                </a:rPr>
                <a:t>Golf SW</a:t>
              </a:r>
            </a:p>
          </p:txBody>
        </p:sp>
      </p:grpSp>
      <p:grpSp>
        <p:nvGrpSpPr>
          <p:cNvPr id="13" name="Groupe 12"/>
          <p:cNvGrpSpPr/>
          <p:nvPr/>
        </p:nvGrpSpPr>
        <p:grpSpPr>
          <a:xfrm>
            <a:off x="333054" y="4551560"/>
            <a:ext cx="3700983" cy="683121"/>
            <a:chOff x="592510" y="4646662"/>
            <a:chExt cx="3700983" cy="683121"/>
          </a:xfrm>
        </p:grpSpPr>
        <p:pic>
          <p:nvPicPr>
            <p:cNvPr id="516101" name="Picture 5" descr="http://www.volkswagen.fr/content/medialib/vwd4/global/mom/tiguan/keyvisuals/tiguan_sportstyle/_jcr_content/renditions/rendition.450.213.file/keyvisual_2010_tiguan__sportstyle.png"/>
            <p:cNvPicPr>
              <a:picLocks noChangeAspect="1" noChangeArrowheads="1"/>
            </p:cNvPicPr>
            <p:nvPr/>
          </p:nvPicPr>
          <p:blipFill>
            <a:blip r:embed="rId7" cstate="print"/>
            <a:srcRect/>
            <a:stretch>
              <a:fillRect/>
            </a:stretch>
          </p:blipFill>
          <p:spPr bwMode="auto">
            <a:xfrm>
              <a:off x="2898812" y="4646662"/>
              <a:ext cx="1394681" cy="660149"/>
            </a:xfrm>
            <a:prstGeom prst="rect">
              <a:avLst/>
            </a:prstGeom>
            <a:noFill/>
          </p:spPr>
        </p:pic>
        <p:sp>
          <p:nvSpPr>
            <p:cNvPr id="29" name="Rogner un rectangle à un seul coin 28"/>
            <p:cNvSpPr/>
            <p:nvPr/>
          </p:nvSpPr>
          <p:spPr>
            <a:xfrm>
              <a:off x="592510" y="4797337"/>
              <a:ext cx="3556766" cy="532446"/>
            </a:xfrm>
            <a:prstGeom prst="snip1Rect">
              <a:avLst>
                <a:gd name="adj" fmla="val 4689"/>
              </a:avLst>
            </a:prstGeom>
            <a:no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b="1" dirty="0" err="1">
                  <a:solidFill>
                    <a:schemeClr val="tx1">
                      <a:lumMod val="65000"/>
                      <a:lumOff val="35000"/>
                    </a:schemeClr>
                  </a:solidFill>
                  <a:latin typeface="Arial" pitchFamily="34" charset="0"/>
                  <a:cs typeface="Arial" pitchFamily="34" charset="0"/>
                </a:rPr>
                <a:t>Tiguan</a:t>
              </a:r>
              <a:endParaRPr lang="fr-FR" b="1" dirty="0">
                <a:solidFill>
                  <a:schemeClr val="tx1">
                    <a:lumMod val="65000"/>
                    <a:lumOff val="35000"/>
                  </a:schemeClr>
                </a:solidFill>
                <a:latin typeface="Arial" pitchFamily="34" charset="0"/>
                <a:cs typeface="Arial" pitchFamily="34" charset="0"/>
              </a:endParaRPr>
            </a:p>
          </p:txBody>
        </p:sp>
      </p:grpSp>
      <p:grpSp>
        <p:nvGrpSpPr>
          <p:cNvPr id="16" name="Groupe 15"/>
          <p:cNvGrpSpPr/>
          <p:nvPr/>
        </p:nvGrpSpPr>
        <p:grpSpPr>
          <a:xfrm>
            <a:off x="323528" y="5359646"/>
            <a:ext cx="3556767" cy="577007"/>
            <a:chOff x="592510" y="5445224"/>
            <a:chExt cx="3556766" cy="577007"/>
          </a:xfrm>
        </p:grpSpPr>
        <p:pic>
          <p:nvPicPr>
            <p:cNvPr id="516102" name="Picture 6" descr="http://www.volkswagen.fr/content/medialib/vwd4/fr/modeles/nouveau_touran/visuel/_jcr_content/renditions/rendition.450.213.file/pic11to864873deaad.jpg"/>
            <p:cNvPicPr>
              <a:picLocks noChangeAspect="1" noChangeArrowheads="1"/>
            </p:cNvPicPr>
            <p:nvPr/>
          </p:nvPicPr>
          <p:blipFill rotWithShape="1">
            <a:blip r:embed="rId8" cstate="print"/>
            <a:srcRect l="24573" t="14238" r="6559" b="-3082"/>
            <a:stretch/>
          </p:blipFill>
          <p:spPr bwMode="auto">
            <a:xfrm>
              <a:off x="3177319" y="5445224"/>
              <a:ext cx="944947" cy="577007"/>
            </a:xfrm>
            <a:prstGeom prst="rect">
              <a:avLst/>
            </a:prstGeom>
            <a:noFill/>
          </p:spPr>
        </p:pic>
        <p:sp>
          <p:nvSpPr>
            <p:cNvPr id="30" name="Rogner un rectangle à un seul coin 29"/>
            <p:cNvSpPr/>
            <p:nvPr/>
          </p:nvSpPr>
          <p:spPr>
            <a:xfrm>
              <a:off x="592510" y="5460452"/>
              <a:ext cx="3556766" cy="532446"/>
            </a:xfrm>
            <a:prstGeom prst="snip1Rect">
              <a:avLst>
                <a:gd name="adj" fmla="val 4689"/>
              </a:avLst>
            </a:prstGeom>
            <a:no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b="1" dirty="0">
                  <a:solidFill>
                    <a:schemeClr val="tx1">
                      <a:lumMod val="65000"/>
                      <a:lumOff val="35000"/>
                    </a:schemeClr>
                  </a:solidFill>
                  <a:latin typeface="Arial" pitchFamily="34" charset="0"/>
                  <a:cs typeface="Arial" pitchFamily="34" charset="0"/>
                </a:rPr>
                <a:t>Touran</a:t>
              </a:r>
            </a:p>
          </p:txBody>
        </p:sp>
      </p:grpSp>
      <p:grpSp>
        <p:nvGrpSpPr>
          <p:cNvPr id="17" name="Groupe 16"/>
          <p:cNvGrpSpPr/>
          <p:nvPr/>
        </p:nvGrpSpPr>
        <p:grpSpPr>
          <a:xfrm>
            <a:off x="323528" y="6026768"/>
            <a:ext cx="3556767" cy="545178"/>
            <a:chOff x="611560" y="6102821"/>
            <a:chExt cx="3556766" cy="545178"/>
          </a:xfrm>
        </p:grpSpPr>
        <p:pic>
          <p:nvPicPr>
            <p:cNvPr id="516103" name="Picture 7" descr="http://www.volkswagen.fr/content/medialib/vwd4/fr/modeles/touareg/visuel/_jcr_content/renditions/rendition.450.213.file/pic11tg863472deali.jpg"/>
            <p:cNvPicPr>
              <a:picLocks noChangeAspect="1" noChangeArrowheads="1"/>
            </p:cNvPicPr>
            <p:nvPr/>
          </p:nvPicPr>
          <p:blipFill rotWithShape="1">
            <a:blip r:embed="rId9" cstate="print"/>
            <a:srcRect l="20988" t="10761" r="5093" b="5520"/>
            <a:stretch/>
          </p:blipFill>
          <p:spPr bwMode="auto">
            <a:xfrm>
              <a:off x="3105311" y="6102821"/>
              <a:ext cx="1016955" cy="545178"/>
            </a:xfrm>
            <a:prstGeom prst="rect">
              <a:avLst/>
            </a:prstGeom>
            <a:noFill/>
          </p:spPr>
        </p:pic>
        <p:sp>
          <p:nvSpPr>
            <p:cNvPr id="31" name="Rogner un rectangle à un seul coin 30"/>
            <p:cNvSpPr/>
            <p:nvPr/>
          </p:nvSpPr>
          <p:spPr>
            <a:xfrm>
              <a:off x="611560" y="6102821"/>
              <a:ext cx="3556766" cy="532447"/>
            </a:xfrm>
            <a:prstGeom prst="snip1Rect">
              <a:avLst>
                <a:gd name="adj" fmla="val 4689"/>
              </a:avLst>
            </a:prstGeom>
            <a:no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b="1" dirty="0">
                  <a:solidFill>
                    <a:schemeClr val="tx1">
                      <a:lumMod val="65000"/>
                      <a:lumOff val="35000"/>
                    </a:schemeClr>
                  </a:solidFill>
                  <a:latin typeface="Arial" pitchFamily="34" charset="0"/>
                  <a:cs typeface="Arial" pitchFamily="34" charset="0"/>
                </a:rPr>
                <a:t>Touareg</a:t>
              </a:r>
            </a:p>
          </p:txBody>
        </p:sp>
      </p:grpSp>
      <p:pic>
        <p:nvPicPr>
          <p:cNvPr id="32" name="Picture 1"/>
          <p:cNvPicPr>
            <a:picLocks noChangeAspect="1" noChangeArrowheads="1"/>
          </p:cNvPicPr>
          <p:nvPr/>
        </p:nvPicPr>
        <p:blipFill>
          <a:blip r:embed="rId10" cstate="print"/>
          <a:srcRect/>
          <a:stretch>
            <a:fillRect/>
          </a:stretch>
        </p:blipFill>
        <p:spPr bwMode="auto">
          <a:xfrm>
            <a:off x="4833188" y="144016"/>
            <a:ext cx="4310812" cy="1196752"/>
          </a:xfrm>
          <a:prstGeom prst="rect">
            <a:avLst/>
          </a:prstGeom>
          <a:noFill/>
          <a:ln w="9525">
            <a:noFill/>
            <a:miter lim="800000"/>
            <a:headEnd/>
            <a:tailEnd/>
          </a:ln>
        </p:spPr>
      </p:pic>
      <p:pic>
        <p:nvPicPr>
          <p:cNvPr id="33" name="Picture 4"/>
          <p:cNvPicPr>
            <a:picLocks noChangeAspect="1" noChangeArrowheads="1"/>
          </p:cNvPicPr>
          <p:nvPr/>
        </p:nvPicPr>
        <p:blipFill>
          <a:blip r:embed="rId11" cstate="print"/>
          <a:srcRect l="2855" t="14" r="6227" b="4877"/>
          <a:stretch>
            <a:fillRect/>
          </a:stretch>
        </p:blipFill>
        <p:spPr bwMode="auto">
          <a:xfrm>
            <a:off x="2872382" y="2060848"/>
            <a:ext cx="1008112" cy="538580"/>
          </a:xfrm>
          <a:prstGeom prst="rect">
            <a:avLst/>
          </a:prstGeom>
          <a:noFill/>
          <a:ln w="9525">
            <a:noFill/>
            <a:miter lim="800000"/>
            <a:headEnd/>
            <a:tailEnd/>
          </a:ln>
        </p:spPr>
      </p:pic>
      <p:sp>
        <p:nvSpPr>
          <p:cNvPr id="37" name="ZoneTexte 36"/>
          <p:cNvSpPr txBox="1"/>
          <p:nvPr/>
        </p:nvSpPr>
        <p:spPr>
          <a:xfrm>
            <a:off x="5364089" y="2132857"/>
            <a:ext cx="2952328" cy="2554545"/>
          </a:xfrm>
          <a:prstGeom prst="rect">
            <a:avLst/>
          </a:prstGeom>
          <a:noFill/>
        </p:spPr>
        <p:txBody>
          <a:bodyPr wrap="square" rtlCol="0">
            <a:spAutoFit/>
          </a:bodyPr>
          <a:lstStyle/>
          <a:p>
            <a:pPr algn="ctr"/>
            <a:r>
              <a:rPr lang="fr-FR" sz="2000" dirty="0" smtClean="0"/>
              <a:t>Les kits ci-joint sont proposés en accessoires </a:t>
            </a:r>
          </a:p>
          <a:p>
            <a:pPr algn="ctr"/>
            <a:r>
              <a:rPr lang="fr-FR" sz="2000" dirty="0" smtClean="0"/>
              <a:t>(pour Polo et Golf, 2 possibilités, soit dans le cadre du programme Polo Golf société, soit en accessoire</a:t>
            </a:r>
            <a:endParaRPr lang="fr-FR" sz="2000" dirty="0"/>
          </a:p>
        </p:txBody>
      </p:sp>
      <p:sp>
        <p:nvSpPr>
          <p:cNvPr id="34" name="ZoneTexte 33"/>
          <p:cNvSpPr txBox="1"/>
          <p:nvPr/>
        </p:nvSpPr>
        <p:spPr>
          <a:xfrm>
            <a:off x="5796135" y="5013176"/>
            <a:ext cx="2304256" cy="1631216"/>
          </a:xfrm>
          <a:prstGeom prst="rect">
            <a:avLst/>
          </a:prstGeom>
          <a:noFill/>
        </p:spPr>
        <p:txBody>
          <a:bodyPr wrap="square" rtlCol="0">
            <a:spAutoFit/>
          </a:bodyPr>
          <a:lstStyle/>
          <a:p>
            <a:pPr algn="ctr"/>
            <a:r>
              <a:rPr lang="fr-FR" sz="2000" dirty="0" smtClean="0"/>
              <a:t>Pour la </a:t>
            </a:r>
            <a:r>
              <a:rPr lang="fr-FR" sz="2000" dirty="0" err="1" smtClean="0"/>
              <a:t>Passat</a:t>
            </a:r>
            <a:r>
              <a:rPr lang="fr-FR" sz="2000" dirty="0" smtClean="0"/>
              <a:t> SW, un kit VU a été développé par le carrossier Gruau</a:t>
            </a:r>
            <a:endParaRPr lang="fr-FR" sz="2000" dirty="0"/>
          </a:p>
        </p:txBody>
      </p:sp>
    </p:spTree>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25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25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250" fill="hold"/>
                                        <p:tgtEl>
                                          <p:spTgt spid="10"/>
                                        </p:tgtEl>
                                        <p:attrNameLst>
                                          <p:attrName>ppt_x</p:attrName>
                                        </p:attrNameLst>
                                      </p:cBhvr>
                                      <p:tavLst>
                                        <p:tav tm="0">
                                          <p:val>
                                            <p:strVal val="0-#ppt_w/2"/>
                                          </p:val>
                                        </p:tav>
                                        <p:tav tm="100000">
                                          <p:val>
                                            <p:strVal val="#ppt_x"/>
                                          </p:val>
                                        </p:tav>
                                      </p:tavLst>
                                    </p:anim>
                                    <p:anim calcmode="lin" valueType="num">
                                      <p:cBhvr additive="base">
                                        <p:cTn id="17" dur="250" fill="hold"/>
                                        <p:tgtEl>
                                          <p:spTgt spid="10"/>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50" fill="hold"/>
                                        <p:tgtEl>
                                          <p:spTgt spid="11"/>
                                        </p:tgtEl>
                                        <p:attrNameLst>
                                          <p:attrName>ppt_x</p:attrName>
                                        </p:attrNameLst>
                                      </p:cBhvr>
                                      <p:tavLst>
                                        <p:tav tm="0">
                                          <p:val>
                                            <p:strVal val="0-#ppt_w/2"/>
                                          </p:val>
                                        </p:tav>
                                        <p:tav tm="100000">
                                          <p:val>
                                            <p:strVal val="#ppt_x"/>
                                          </p:val>
                                        </p:tav>
                                      </p:tavLst>
                                    </p:anim>
                                    <p:anim calcmode="lin" valueType="num">
                                      <p:cBhvr additive="base">
                                        <p:cTn id="22" dur="25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1250"/>
                            </p:stCondLst>
                            <p:childTnLst>
                              <p:par>
                                <p:cTn id="24" presetID="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250" fill="hold"/>
                                        <p:tgtEl>
                                          <p:spTgt spid="12"/>
                                        </p:tgtEl>
                                        <p:attrNameLst>
                                          <p:attrName>ppt_x</p:attrName>
                                        </p:attrNameLst>
                                      </p:cBhvr>
                                      <p:tavLst>
                                        <p:tav tm="0">
                                          <p:val>
                                            <p:strVal val="0-#ppt_w/2"/>
                                          </p:val>
                                        </p:tav>
                                        <p:tav tm="100000">
                                          <p:val>
                                            <p:strVal val="#ppt_x"/>
                                          </p:val>
                                        </p:tav>
                                      </p:tavLst>
                                    </p:anim>
                                    <p:anim calcmode="lin" valueType="num">
                                      <p:cBhvr additive="base">
                                        <p:cTn id="27" dur="250" fill="hold"/>
                                        <p:tgtEl>
                                          <p:spTgt spid="12"/>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 presetClass="entr" presetSubtype="8"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250" fill="hold"/>
                                        <p:tgtEl>
                                          <p:spTgt spid="13"/>
                                        </p:tgtEl>
                                        <p:attrNameLst>
                                          <p:attrName>ppt_x</p:attrName>
                                        </p:attrNameLst>
                                      </p:cBhvr>
                                      <p:tavLst>
                                        <p:tav tm="0">
                                          <p:val>
                                            <p:strVal val="0-#ppt_w/2"/>
                                          </p:val>
                                        </p:tav>
                                        <p:tav tm="100000">
                                          <p:val>
                                            <p:strVal val="#ppt_x"/>
                                          </p:val>
                                        </p:tav>
                                      </p:tavLst>
                                    </p:anim>
                                    <p:anim calcmode="lin" valueType="num">
                                      <p:cBhvr additive="base">
                                        <p:cTn id="32" dur="250" fill="hold"/>
                                        <p:tgtEl>
                                          <p:spTgt spid="13"/>
                                        </p:tgtEl>
                                        <p:attrNameLst>
                                          <p:attrName>ppt_y</p:attrName>
                                        </p:attrNameLst>
                                      </p:cBhvr>
                                      <p:tavLst>
                                        <p:tav tm="0">
                                          <p:val>
                                            <p:strVal val="#ppt_y"/>
                                          </p:val>
                                        </p:tav>
                                        <p:tav tm="100000">
                                          <p:val>
                                            <p:strVal val="#ppt_y"/>
                                          </p:val>
                                        </p:tav>
                                      </p:tavLst>
                                    </p:anim>
                                  </p:childTnLst>
                                </p:cTn>
                              </p:par>
                            </p:childTnLst>
                          </p:cTn>
                        </p:par>
                        <p:par>
                          <p:cTn id="33" fill="hold">
                            <p:stCondLst>
                              <p:cond delay="1750"/>
                            </p:stCondLst>
                            <p:childTnLst>
                              <p:par>
                                <p:cTn id="34" presetID="2" presetClass="entr" presetSubtype="8"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250" fill="hold"/>
                                        <p:tgtEl>
                                          <p:spTgt spid="16"/>
                                        </p:tgtEl>
                                        <p:attrNameLst>
                                          <p:attrName>ppt_x</p:attrName>
                                        </p:attrNameLst>
                                      </p:cBhvr>
                                      <p:tavLst>
                                        <p:tav tm="0">
                                          <p:val>
                                            <p:strVal val="0-#ppt_w/2"/>
                                          </p:val>
                                        </p:tav>
                                        <p:tav tm="100000">
                                          <p:val>
                                            <p:strVal val="#ppt_x"/>
                                          </p:val>
                                        </p:tav>
                                      </p:tavLst>
                                    </p:anim>
                                    <p:anim calcmode="lin" valueType="num">
                                      <p:cBhvr additive="base">
                                        <p:cTn id="37" dur="250" fill="hold"/>
                                        <p:tgtEl>
                                          <p:spTgt spid="16"/>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2" presetClass="entr" presetSubtype="8"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250" fill="hold"/>
                                        <p:tgtEl>
                                          <p:spTgt spid="17"/>
                                        </p:tgtEl>
                                        <p:attrNameLst>
                                          <p:attrName>ppt_x</p:attrName>
                                        </p:attrNameLst>
                                      </p:cBhvr>
                                      <p:tavLst>
                                        <p:tav tm="0">
                                          <p:val>
                                            <p:strVal val="0-#ppt_w/2"/>
                                          </p:val>
                                        </p:tav>
                                        <p:tav tm="100000">
                                          <p:val>
                                            <p:strVal val="#ppt_x"/>
                                          </p:val>
                                        </p:tav>
                                      </p:tavLst>
                                    </p:anim>
                                    <p:anim calcmode="lin" valueType="num">
                                      <p:cBhvr additive="base">
                                        <p:cTn id="42" dur="250" fill="hold"/>
                                        <p:tgtEl>
                                          <p:spTgt spid="17"/>
                                        </p:tgtEl>
                                        <p:attrNameLst>
                                          <p:attrName>ppt_y</p:attrName>
                                        </p:attrNameLst>
                                      </p:cBhvr>
                                      <p:tavLst>
                                        <p:tav tm="0">
                                          <p:val>
                                            <p:strVal val="#ppt_y"/>
                                          </p:val>
                                        </p:tav>
                                        <p:tav tm="100000">
                                          <p:val>
                                            <p:strVal val="#ppt_y"/>
                                          </p:val>
                                        </p:tav>
                                      </p:tavLst>
                                    </p:anim>
                                  </p:childTnLst>
                                </p:cTn>
                              </p:par>
                            </p:childTnLst>
                          </p:cTn>
                        </p:par>
                        <p:par>
                          <p:cTn id="43" fill="hold">
                            <p:stCondLst>
                              <p:cond delay="2250"/>
                            </p:stCondLst>
                            <p:childTnLst>
                              <p:par>
                                <p:cTn id="44" presetID="53" presetClass="entr" presetSubtype="16"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ppt_w</p:attrName>
                                        </p:attrNameLst>
                                      </p:cBhvr>
                                      <p:tavLst>
                                        <p:tav tm="0">
                                          <p:val>
                                            <p:fltVal val="0"/>
                                          </p:val>
                                        </p:tav>
                                        <p:tav tm="100000">
                                          <p:val>
                                            <p:strVal val="#ppt_w"/>
                                          </p:val>
                                        </p:tav>
                                      </p:tavLst>
                                    </p:anim>
                                    <p:anim calcmode="lin" valueType="num">
                                      <p:cBhvr>
                                        <p:cTn id="47" dur="500" fill="hold"/>
                                        <p:tgtEl>
                                          <p:spTgt spid="37"/>
                                        </p:tgtEl>
                                        <p:attrNameLst>
                                          <p:attrName>ppt_h</p:attrName>
                                        </p:attrNameLst>
                                      </p:cBhvr>
                                      <p:tavLst>
                                        <p:tav tm="0">
                                          <p:val>
                                            <p:fltVal val="0"/>
                                          </p:val>
                                        </p:tav>
                                        <p:tav tm="100000">
                                          <p:val>
                                            <p:strVal val="#ppt_h"/>
                                          </p:val>
                                        </p:tav>
                                      </p:tavLst>
                                    </p:anim>
                                    <p:animEffect transition="in" filter="fade">
                                      <p:cBhvr>
                                        <p:cTn id="48" dur="500"/>
                                        <p:tgtEl>
                                          <p:spTgt spid="37"/>
                                        </p:tgtEl>
                                      </p:cBhvr>
                                    </p:animEffect>
                                  </p:childTnLst>
                                </p:cTn>
                              </p:par>
                            </p:childTnLst>
                          </p:cTn>
                        </p:par>
                        <p:par>
                          <p:cTn id="49" fill="hold">
                            <p:stCondLst>
                              <p:cond delay="2750"/>
                            </p:stCondLst>
                            <p:childTnLst>
                              <p:par>
                                <p:cTn id="50" presetID="53" presetClass="entr" presetSubtype="16"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p:cTn id="52" dur="500" fill="hold"/>
                                        <p:tgtEl>
                                          <p:spTgt spid="34"/>
                                        </p:tgtEl>
                                        <p:attrNameLst>
                                          <p:attrName>ppt_w</p:attrName>
                                        </p:attrNameLst>
                                      </p:cBhvr>
                                      <p:tavLst>
                                        <p:tav tm="0">
                                          <p:val>
                                            <p:fltVal val="0"/>
                                          </p:val>
                                        </p:tav>
                                        <p:tav tm="100000">
                                          <p:val>
                                            <p:strVal val="#ppt_w"/>
                                          </p:val>
                                        </p:tav>
                                      </p:tavLst>
                                    </p:anim>
                                    <p:anim calcmode="lin" valueType="num">
                                      <p:cBhvr>
                                        <p:cTn id="53" dur="500" fill="hold"/>
                                        <p:tgtEl>
                                          <p:spTgt spid="34"/>
                                        </p:tgtEl>
                                        <p:attrNameLst>
                                          <p:attrName>ppt_h</p:attrName>
                                        </p:attrNameLst>
                                      </p:cBhvr>
                                      <p:tavLst>
                                        <p:tav tm="0">
                                          <p:val>
                                            <p:fltVal val="0"/>
                                          </p:val>
                                        </p:tav>
                                        <p:tav tm="100000">
                                          <p:val>
                                            <p:strVal val="#ppt_h"/>
                                          </p:val>
                                        </p:tav>
                                      </p:tavLst>
                                    </p:anim>
                                    <p:animEffect transition="in" filter="fade">
                                      <p:cBhvr>
                                        <p:cTn id="5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37" grpId="0"/>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 40" descr="man.png"/>
          <p:cNvPicPr>
            <a:picLocks noChangeAspect="1"/>
          </p:cNvPicPr>
          <p:nvPr/>
        </p:nvPicPr>
        <p:blipFill>
          <a:blip r:embed="rId2" cstate="print"/>
          <a:stretch>
            <a:fillRect/>
          </a:stretch>
        </p:blipFill>
        <p:spPr>
          <a:xfrm>
            <a:off x="4751078" y="1268760"/>
            <a:ext cx="4386000" cy="5589239"/>
          </a:xfrm>
          <a:prstGeom prst="rect">
            <a:avLst/>
          </a:prstGeom>
        </p:spPr>
      </p:pic>
      <p:sp>
        <p:nvSpPr>
          <p:cNvPr id="7" name="Titre 1"/>
          <p:cNvSpPr txBox="1">
            <a:spLocks/>
          </p:cNvSpPr>
          <p:nvPr/>
        </p:nvSpPr>
        <p:spPr bwMode="auto">
          <a:xfrm>
            <a:off x="314325" y="404665"/>
            <a:ext cx="4257676" cy="598267"/>
          </a:xfrm>
          <a:prstGeom prst="rect">
            <a:avLst/>
          </a:prstGeo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lvl1pPr defTabSz="777330" eaLnBrk="1" hangingPunct="1">
              <a:lnSpc>
                <a:spcPct val="80000"/>
              </a:lnSpc>
              <a:spcBef>
                <a:spcPct val="20000"/>
              </a:spcBef>
              <a:buSzPct val="80000"/>
              <a:tabLst>
                <a:tab pos="307758" algn="l"/>
                <a:tab pos="534611" algn="l"/>
              </a:tabLst>
              <a:defRPr sz="2800" b="1">
                <a:solidFill>
                  <a:srgbClr val="006699"/>
                </a:solidFill>
                <a:latin typeface="Futura Md BT" pitchFamily="34" charset="0"/>
                <a:cs typeface="+mn-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fr-FR" dirty="0"/>
              <a:t>La Gamme société :</a:t>
            </a:r>
            <a:br>
              <a:rPr lang="fr-FR" dirty="0"/>
            </a:br>
            <a:r>
              <a:rPr lang="fr-FR" dirty="0"/>
              <a:t>véhicules 2 places</a:t>
            </a:r>
          </a:p>
        </p:txBody>
      </p:sp>
      <p:pic>
        <p:nvPicPr>
          <p:cNvPr id="32" name="Picture 1"/>
          <p:cNvPicPr>
            <a:picLocks noChangeAspect="1" noChangeArrowheads="1"/>
          </p:cNvPicPr>
          <p:nvPr/>
        </p:nvPicPr>
        <p:blipFill>
          <a:blip r:embed="rId3" cstate="print"/>
          <a:srcRect/>
          <a:stretch>
            <a:fillRect/>
          </a:stretch>
        </p:blipFill>
        <p:spPr bwMode="auto">
          <a:xfrm>
            <a:off x="4833188" y="144016"/>
            <a:ext cx="4310812" cy="1196752"/>
          </a:xfrm>
          <a:prstGeom prst="rect">
            <a:avLst/>
          </a:prstGeom>
          <a:noFill/>
          <a:ln w="9525">
            <a:noFill/>
            <a:miter lim="800000"/>
            <a:headEnd/>
            <a:tailEnd/>
          </a:ln>
        </p:spPr>
      </p:pic>
      <p:pic>
        <p:nvPicPr>
          <p:cNvPr id="490498" name="Picture 2"/>
          <p:cNvPicPr>
            <a:picLocks noChangeAspect="1" noChangeArrowheads="1"/>
          </p:cNvPicPr>
          <p:nvPr/>
        </p:nvPicPr>
        <p:blipFill>
          <a:blip r:embed="rId4" cstate="print"/>
          <a:srcRect/>
          <a:stretch>
            <a:fillRect/>
          </a:stretch>
        </p:blipFill>
        <p:spPr bwMode="auto">
          <a:xfrm>
            <a:off x="251521" y="1430610"/>
            <a:ext cx="4977593" cy="2502446"/>
          </a:xfrm>
          <a:prstGeom prst="rect">
            <a:avLst/>
          </a:prstGeom>
          <a:noFill/>
          <a:ln w="9525">
            <a:noFill/>
            <a:miter lim="800000"/>
            <a:headEnd/>
            <a:tailEnd/>
          </a:ln>
        </p:spPr>
      </p:pic>
      <p:pic>
        <p:nvPicPr>
          <p:cNvPr id="490499" name="Picture 3"/>
          <p:cNvPicPr>
            <a:picLocks noChangeAspect="1" noChangeArrowheads="1"/>
          </p:cNvPicPr>
          <p:nvPr/>
        </p:nvPicPr>
        <p:blipFill>
          <a:blip r:embed="rId5" cstate="print"/>
          <a:srcRect/>
          <a:stretch>
            <a:fillRect/>
          </a:stretch>
        </p:blipFill>
        <p:spPr bwMode="auto">
          <a:xfrm>
            <a:off x="4211962" y="4221089"/>
            <a:ext cx="4752974" cy="2209800"/>
          </a:xfrm>
          <a:prstGeom prst="rect">
            <a:avLst/>
          </a:prstGeom>
          <a:noFill/>
          <a:ln w="9525">
            <a:noFill/>
            <a:miter lim="800000"/>
            <a:headEnd/>
            <a:tailEnd/>
          </a:ln>
        </p:spPr>
      </p:pic>
      <p:pic>
        <p:nvPicPr>
          <p:cNvPr id="490500" name="Picture 4"/>
          <p:cNvPicPr>
            <a:picLocks noChangeAspect="1" noChangeArrowheads="1"/>
          </p:cNvPicPr>
          <p:nvPr/>
        </p:nvPicPr>
        <p:blipFill>
          <a:blip r:embed="rId6" cstate="print"/>
          <a:srcRect/>
          <a:stretch>
            <a:fillRect/>
          </a:stretch>
        </p:blipFill>
        <p:spPr bwMode="auto">
          <a:xfrm>
            <a:off x="899592" y="4723978"/>
            <a:ext cx="2286000" cy="1657350"/>
          </a:xfrm>
          <a:prstGeom prst="rect">
            <a:avLst/>
          </a:prstGeom>
          <a:noFill/>
          <a:ln w="9525">
            <a:noFill/>
            <a:miter lim="800000"/>
            <a:headEnd/>
            <a:tailEnd/>
          </a:ln>
        </p:spPr>
      </p:pic>
      <p:pic>
        <p:nvPicPr>
          <p:cNvPr id="22" name="Picture 2"/>
          <p:cNvPicPr>
            <a:picLocks noChangeAspect="1" noChangeArrowheads="1"/>
          </p:cNvPicPr>
          <p:nvPr/>
        </p:nvPicPr>
        <p:blipFill>
          <a:blip r:embed="rId7" cstate="print"/>
          <a:srcRect/>
          <a:stretch>
            <a:fillRect/>
          </a:stretch>
        </p:blipFill>
        <p:spPr bwMode="auto">
          <a:xfrm>
            <a:off x="5508105" y="2132856"/>
            <a:ext cx="1660619" cy="1302943"/>
          </a:xfrm>
          <a:prstGeom prst="rect">
            <a:avLst/>
          </a:prstGeom>
          <a:noFill/>
          <a:ln w="9525">
            <a:noFill/>
            <a:miter lim="800000"/>
            <a:headEnd/>
            <a:tailEnd/>
          </a:ln>
          <a:effectLst/>
        </p:spPr>
      </p:pic>
      <p:sp>
        <p:nvSpPr>
          <p:cNvPr id="24" name="ZoneTexte 23"/>
          <p:cNvSpPr txBox="1"/>
          <p:nvPr/>
        </p:nvSpPr>
        <p:spPr>
          <a:xfrm>
            <a:off x="6372201" y="1484785"/>
            <a:ext cx="1944216" cy="646331"/>
          </a:xfrm>
          <a:prstGeom prst="rect">
            <a:avLst/>
          </a:prstGeom>
          <a:noFill/>
        </p:spPr>
        <p:txBody>
          <a:bodyPr wrap="square" rtlCol="0">
            <a:spAutoFit/>
          </a:bodyPr>
          <a:lstStyle/>
          <a:p>
            <a:pPr algn="ctr"/>
            <a:r>
              <a:rPr lang="fr-FR" sz="1200" b="1" dirty="0" smtClean="0"/>
              <a:t>Plancher bois recouvert d’un tapis moquette sur</a:t>
            </a:r>
          </a:p>
          <a:p>
            <a:pPr algn="ctr"/>
            <a:r>
              <a:rPr lang="fr-FR" sz="1200" b="1" dirty="0" smtClean="0"/>
              <a:t> version non réversible</a:t>
            </a:r>
            <a:endParaRPr lang="fr-FR" sz="1200" b="1" dirty="0"/>
          </a:p>
        </p:txBody>
      </p:sp>
      <p:sp>
        <p:nvSpPr>
          <p:cNvPr id="25" name="ZoneTexte 24"/>
          <p:cNvSpPr txBox="1"/>
          <p:nvPr/>
        </p:nvSpPr>
        <p:spPr>
          <a:xfrm>
            <a:off x="899593" y="4006806"/>
            <a:ext cx="2304256" cy="646331"/>
          </a:xfrm>
          <a:prstGeom prst="rect">
            <a:avLst/>
          </a:prstGeom>
          <a:noFill/>
        </p:spPr>
        <p:txBody>
          <a:bodyPr wrap="square" rtlCol="0">
            <a:spAutoFit/>
          </a:bodyPr>
          <a:lstStyle/>
          <a:p>
            <a:pPr algn="ctr"/>
            <a:r>
              <a:rPr lang="fr-FR" sz="1200" b="1" dirty="0" smtClean="0"/>
              <a:t>Kit Thermoformé  sur version réversible</a:t>
            </a:r>
          </a:p>
          <a:p>
            <a:pPr algn="ctr"/>
            <a:r>
              <a:rPr lang="fr-FR" sz="1200" b="1" dirty="0" smtClean="0"/>
              <a:t> (cache bagage en option)</a:t>
            </a:r>
            <a:endParaRPr lang="fr-FR" sz="1200" b="1" dirty="0"/>
          </a:p>
        </p:txBody>
      </p:sp>
      <p:pic>
        <p:nvPicPr>
          <p:cNvPr id="11" name="Picture 2"/>
          <p:cNvPicPr>
            <a:picLocks noChangeAspect="1" noChangeArrowheads="1"/>
          </p:cNvPicPr>
          <p:nvPr/>
        </p:nvPicPr>
        <p:blipFill>
          <a:blip r:embed="rId8" cstate="print"/>
          <a:srcRect/>
          <a:stretch>
            <a:fillRect/>
          </a:stretch>
        </p:blipFill>
        <p:spPr bwMode="auto">
          <a:xfrm>
            <a:off x="7524328" y="2780929"/>
            <a:ext cx="1265786" cy="1096144"/>
          </a:xfrm>
          <a:prstGeom prst="rect">
            <a:avLst/>
          </a:prstGeom>
          <a:noFill/>
          <a:ln w="9525">
            <a:noFill/>
            <a:miter lim="800000"/>
            <a:headEnd/>
            <a:tailEnd/>
          </a:ln>
        </p:spPr>
      </p:pic>
      <p:sp>
        <p:nvSpPr>
          <p:cNvPr id="12" name="Rectangle 11"/>
          <p:cNvSpPr/>
          <p:nvPr/>
        </p:nvSpPr>
        <p:spPr>
          <a:xfrm>
            <a:off x="5580112" y="1412776"/>
            <a:ext cx="3384376" cy="25922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6012160" y="4221088"/>
            <a:ext cx="1368152" cy="253916"/>
          </a:xfrm>
          <a:prstGeom prst="rect">
            <a:avLst/>
          </a:prstGeom>
          <a:solidFill>
            <a:schemeClr val="bg1">
              <a:lumMod val="65000"/>
            </a:schemeClr>
          </a:solidFill>
        </p:spPr>
        <p:txBody>
          <a:bodyPr wrap="square" rtlCol="0">
            <a:spAutoFit/>
          </a:bodyPr>
          <a:lstStyle/>
          <a:p>
            <a:r>
              <a:rPr lang="fr-FR" sz="1050" b="1" dirty="0" smtClean="0">
                <a:solidFill>
                  <a:schemeClr val="bg1"/>
                </a:solidFill>
              </a:rPr>
              <a:t>POLO SOCIETE</a:t>
            </a:r>
            <a:endParaRPr lang="fr-FR" sz="1050" b="1" dirty="0">
              <a:solidFill>
                <a:schemeClr val="bg1"/>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 40" descr="man.png"/>
          <p:cNvPicPr>
            <a:picLocks noChangeAspect="1"/>
          </p:cNvPicPr>
          <p:nvPr/>
        </p:nvPicPr>
        <p:blipFill>
          <a:blip r:embed="rId2" cstate="print"/>
          <a:stretch>
            <a:fillRect/>
          </a:stretch>
        </p:blipFill>
        <p:spPr>
          <a:xfrm>
            <a:off x="4751078" y="1268760"/>
            <a:ext cx="4386000" cy="5589239"/>
          </a:xfrm>
          <a:prstGeom prst="rect">
            <a:avLst/>
          </a:prstGeom>
        </p:spPr>
      </p:pic>
      <p:sp>
        <p:nvSpPr>
          <p:cNvPr id="7" name="Titre 1"/>
          <p:cNvSpPr txBox="1">
            <a:spLocks/>
          </p:cNvSpPr>
          <p:nvPr/>
        </p:nvSpPr>
        <p:spPr bwMode="auto">
          <a:xfrm>
            <a:off x="314325" y="404665"/>
            <a:ext cx="4257676" cy="598267"/>
          </a:xfrm>
          <a:prstGeom prst="rect">
            <a:avLst/>
          </a:prstGeo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lvl1pPr defTabSz="777330" eaLnBrk="1" hangingPunct="1">
              <a:lnSpc>
                <a:spcPct val="80000"/>
              </a:lnSpc>
              <a:spcBef>
                <a:spcPct val="20000"/>
              </a:spcBef>
              <a:buSzPct val="80000"/>
              <a:tabLst>
                <a:tab pos="307758" algn="l"/>
                <a:tab pos="534611" algn="l"/>
              </a:tabLst>
              <a:defRPr sz="2800" b="1">
                <a:solidFill>
                  <a:srgbClr val="006699"/>
                </a:solidFill>
                <a:latin typeface="Futura Md BT" pitchFamily="34" charset="0"/>
                <a:cs typeface="+mn-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fr-FR" dirty="0"/>
              <a:t>La Gamme société :</a:t>
            </a:r>
            <a:br>
              <a:rPr lang="fr-FR" dirty="0"/>
            </a:br>
            <a:r>
              <a:rPr lang="fr-FR" dirty="0"/>
              <a:t>véhicules 2 places</a:t>
            </a:r>
          </a:p>
        </p:txBody>
      </p:sp>
      <p:pic>
        <p:nvPicPr>
          <p:cNvPr id="32" name="Picture 1"/>
          <p:cNvPicPr>
            <a:picLocks noChangeAspect="1" noChangeArrowheads="1"/>
          </p:cNvPicPr>
          <p:nvPr/>
        </p:nvPicPr>
        <p:blipFill>
          <a:blip r:embed="rId3" cstate="print"/>
          <a:srcRect/>
          <a:stretch>
            <a:fillRect/>
          </a:stretch>
        </p:blipFill>
        <p:spPr bwMode="auto">
          <a:xfrm>
            <a:off x="4833188" y="144016"/>
            <a:ext cx="4310812" cy="1196752"/>
          </a:xfrm>
          <a:prstGeom prst="rect">
            <a:avLst/>
          </a:prstGeom>
          <a:noFill/>
          <a:ln w="9525">
            <a:noFill/>
            <a:miter lim="800000"/>
            <a:headEnd/>
            <a:tailEnd/>
          </a:ln>
        </p:spPr>
      </p:pic>
      <p:pic>
        <p:nvPicPr>
          <p:cNvPr id="491522" name="Picture 2"/>
          <p:cNvPicPr>
            <a:picLocks noChangeAspect="1" noChangeArrowheads="1"/>
          </p:cNvPicPr>
          <p:nvPr/>
        </p:nvPicPr>
        <p:blipFill>
          <a:blip r:embed="rId4" cstate="print"/>
          <a:srcRect/>
          <a:stretch>
            <a:fillRect/>
          </a:stretch>
        </p:blipFill>
        <p:spPr bwMode="auto">
          <a:xfrm>
            <a:off x="323529" y="1412776"/>
            <a:ext cx="4639330" cy="2340868"/>
          </a:xfrm>
          <a:prstGeom prst="rect">
            <a:avLst/>
          </a:prstGeom>
          <a:noFill/>
          <a:ln w="9525">
            <a:noFill/>
            <a:miter lim="800000"/>
            <a:headEnd/>
            <a:tailEnd/>
          </a:ln>
        </p:spPr>
      </p:pic>
      <p:pic>
        <p:nvPicPr>
          <p:cNvPr id="491523" name="Picture 3"/>
          <p:cNvPicPr>
            <a:picLocks noChangeAspect="1" noChangeArrowheads="1"/>
          </p:cNvPicPr>
          <p:nvPr/>
        </p:nvPicPr>
        <p:blipFill>
          <a:blip r:embed="rId5" cstate="print"/>
          <a:srcRect/>
          <a:stretch>
            <a:fillRect/>
          </a:stretch>
        </p:blipFill>
        <p:spPr bwMode="auto">
          <a:xfrm>
            <a:off x="4211960" y="4149080"/>
            <a:ext cx="4762500" cy="2476500"/>
          </a:xfrm>
          <a:prstGeom prst="rect">
            <a:avLst/>
          </a:prstGeom>
          <a:noFill/>
          <a:ln w="9525">
            <a:noFill/>
            <a:miter lim="800000"/>
            <a:headEnd/>
            <a:tailEnd/>
          </a:ln>
        </p:spPr>
      </p:pic>
      <p:pic>
        <p:nvPicPr>
          <p:cNvPr id="22" name="Picture 4"/>
          <p:cNvPicPr>
            <a:picLocks noChangeAspect="1" noChangeArrowheads="1"/>
          </p:cNvPicPr>
          <p:nvPr/>
        </p:nvPicPr>
        <p:blipFill>
          <a:blip r:embed="rId6" cstate="print"/>
          <a:srcRect/>
          <a:stretch>
            <a:fillRect/>
          </a:stretch>
        </p:blipFill>
        <p:spPr bwMode="auto">
          <a:xfrm>
            <a:off x="899592" y="4723978"/>
            <a:ext cx="2286000" cy="1657350"/>
          </a:xfrm>
          <a:prstGeom prst="rect">
            <a:avLst/>
          </a:prstGeom>
          <a:noFill/>
          <a:ln w="9525">
            <a:noFill/>
            <a:miter lim="800000"/>
            <a:headEnd/>
            <a:tailEnd/>
          </a:ln>
        </p:spPr>
      </p:pic>
      <p:sp>
        <p:nvSpPr>
          <p:cNvPr id="9" name="ZoneTexte 8"/>
          <p:cNvSpPr txBox="1"/>
          <p:nvPr/>
        </p:nvSpPr>
        <p:spPr>
          <a:xfrm>
            <a:off x="899593" y="4006806"/>
            <a:ext cx="2304256" cy="646331"/>
          </a:xfrm>
          <a:prstGeom prst="rect">
            <a:avLst/>
          </a:prstGeom>
          <a:noFill/>
        </p:spPr>
        <p:txBody>
          <a:bodyPr wrap="square" rtlCol="0">
            <a:spAutoFit/>
          </a:bodyPr>
          <a:lstStyle/>
          <a:p>
            <a:pPr algn="ctr"/>
            <a:r>
              <a:rPr lang="fr-FR" sz="1200" b="1" dirty="0" smtClean="0"/>
              <a:t>Kit Thermoformé </a:t>
            </a:r>
          </a:p>
          <a:p>
            <a:pPr algn="ctr"/>
            <a:r>
              <a:rPr lang="fr-FR" sz="1200" b="1" dirty="0" smtClean="0"/>
              <a:t>version réversible</a:t>
            </a:r>
          </a:p>
          <a:p>
            <a:pPr algn="ctr"/>
            <a:r>
              <a:rPr lang="fr-FR" sz="1200" b="1" dirty="0" smtClean="0"/>
              <a:t> (cache bagage en option)</a:t>
            </a:r>
            <a:endParaRPr lang="fr-FR" sz="1200" b="1" dirty="0"/>
          </a:p>
        </p:txBody>
      </p:sp>
      <p:sp>
        <p:nvSpPr>
          <p:cNvPr id="10" name="ZoneTexte 9"/>
          <p:cNvSpPr txBox="1"/>
          <p:nvPr/>
        </p:nvSpPr>
        <p:spPr>
          <a:xfrm>
            <a:off x="6012160" y="4149080"/>
            <a:ext cx="1368152" cy="253916"/>
          </a:xfrm>
          <a:prstGeom prst="rect">
            <a:avLst/>
          </a:prstGeom>
          <a:solidFill>
            <a:schemeClr val="bg1">
              <a:lumMod val="65000"/>
            </a:schemeClr>
          </a:solidFill>
        </p:spPr>
        <p:txBody>
          <a:bodyPr wrap="square" rtlCol="0">
            <a:spAutoFit/>
          </a:bodyPr>
          <a:lstStyle/>
          <a:p>
            <a:r>
              <a:rPr lang="fr-FR" sz="1050" b="1" dirty="0" smtClean="0">
                <a:solidFill>
                  <a:schemeClr val="bg1"/>
                </a:solidFill>
              </a:rPr>
              <a:t>GOLF SOCIETE</a:t>
            </a:r>
            <a:endParaRPr lang="fr-FR" sz="1050" b="1" dirty="0">
              <a:solidFill>
                <a:schemeClr val="bg1"/>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 40" descr="man.png"/>
          <p:cNvPicPr>
            <a:picLocks noChangeAspect="1"/>
          </p:cNvPicPr>
          <p:nvPr/>
        </p:nvPicPr>
        <p:blipFill>
          <a:blip r:embed="rId2" cstate="print"/>
          <a:stretch>
            <a:fillRect/>
          </a:stretch>
        </p:blipFill>
        <p:spPr>
          <a:xfrm>
            <a:off x="4751078" y="1268760"/>
            <a:ext cx="4386000" cy="5589239"/>
          </a:xfrm>
          <a:prstGeom prst="rect">
            <a:avLst/>
          </a:prstGeom>
        </p:spPr>
      </p:pic>
      <p:sp>
        <p:nvSpPr>
          <p:cNvPr id="7" name="Titre 1"/>
          <p:cNvSpPr txBox="1">
            <a:spLocks/>
          </p:cNvSpPr>
          <p:nvPr/>
        </p:nvSpPr>
        <p:spPr bwMode="auto">
          <a:xfrm>
            <a:off x="314325" y="260649"/>
            <a:ext cx="4257676" cy="598267"/>
          </a:xfrm>
          <a:prstGeom prst="rect">
            <a:avLst/>
          </a:prstGeo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lvl1pPr defTabSz="777330" eaLnBrk="1" hangingPunct="1">
              <a:lnSpc>
                <a:spcPct val="80000"/>
              </a:lnSpc>
              <a:spcBef>
                <a:spcPct val="20000"/>
              </a:spcBef>
              <a:buSzPct val="80000"/>
              <a:tabLst>
                <a:tab pos="307758" algn="l"/>
                <a:tab pos="534611" algn="l"/>
              </a:tabLst>
              <a:defRPr sz="2800" b="1">
                <a:solidFill>
                  <a:srgbClr val="006699"/>
                </a:solidFill>
                <a:latin typeface="Futura Md BT" pitchFamily="34" charset="0"/>
                <a:cs typeface="+mn-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fr-FR" dirty="0"/>
              <a:t>La Gamme société :</a:t>
            </a:r>
            <a:br>
              <a:rPr lang="fr-FR" dirty="0"/>
            </a:br>
            <a:r>
              <a:rPr lang="fr-FR" dirty="0"/>
              <a:t>véhicules 2 places</a:t>
            </a:r>
          </a:p>
        </p:txBody>
      </p:sp>
      <p:pic>
        <p:nvPicPr>
          <p:cNvPr id="32" name="Picture 1"/>
          <p:cNvPicPr>
            <a:picLocks noChangeAspect="1" noChangeArrowheads="1"/>
          </p:cNvPicPr>
          <p:nvPr/>
        </p:nvPicPr>
        <p:blipFill>
          <a:blip r:embed="rId3" cstate="print"/>
          <a:srcRect/>
          <a:stretch>
            <a:fillRect/>
          </a:stretch>
        </p:blipFill>
        <p:spPr bwMode="auto">
          <a:xfrm>
            <a:off x="4833188" y="144016"/>
            <a:ext cx="4310812" cy="1196752"/>
          </a:xfrm>
          <a:prstGeom prst="rect">
            <a:avLst/>
          </a:prstGeom>
          <a:noFill/>
          <a:ln w="9525">
            <a:noFill/>
            <a:miter lim="800000"/>
            <a:headEnd/>
            <a:tailEnd/>
          </a:ln>
        </p:spPr>
      </p:pic>
      <p:pic>
        <p:nvPicPr>
          <p:cNvPr id="43" name="Picture 2" descr="C:\Program Files\Microsoft Office\MEDIA\CAGCAT10\j0285360.wmf"/>
          <p:cNvPicPr>
            <a:picLocks noChangeAspect="1" noChangeArrowheads="1"/>
          </p:cNvPicPr>
          <p:nvPr/>
        </p:nvPicPr>
        <p:blipFill>
          <a:blip r:embed="rId4" cstate="print"/>
          <a:srcRect/>
          <a:stretch>
            <a:fillRect/>
          </a:stretch>
        </p:blipFill>
        <p:spPr bwMode="auto">
          <a:xfrm>
            <a:off x="467545" y="1124744"/>
            <a:ext cx="1087339" cy="1340961"/>
          </a:xfrm>
          <a:prstGeom prst="rect">
            <a:avLst/>
          </a:prstGeom>
          <a:noFill/>
        </p:spPr>
      </p:pic>
      <p:pic>
        <p:nvPicPr>
          <p:cNvPr id="44" name="Picture 2" descr="C:\Program Files\Microsoft Office\MEDIA\CAGCAT10\j0285360.wmf"/>
          <p:cNvPicPr>
            <a:picLocks noChangeAspect="1" noChangeArrowheads="1"/>
          </p:cNvPicPr>
          <p:nvPr/>
        </p:nvPicPr>
        <p:blipFill>
          <a:blip r:embed="rId4" cstate="print"/>
          <a:srcRect/>
          <a:stretch>
            <a:fillRect/>
          </a:stretch>
        </p:blipFill>
        <p:spPr bwMode="auto">
          <a:xfrm>
            <a:off x="395537" y="3068960"/>
            <a:ext cx="1087339" cy="1340961"/>
          </a:xfrm>
          <a:prstGeom prst="rect">
            <a:avLst/>
          </a:prstGeom>
          <a:noFill/>
        </p:spPr>
      </p:pic>
      <p:sp>
        <p:nvSpPr>
          <p:cNvPr id="45" name="Flèche droite 44"/>
          <p:cNvSpPr/>
          <p:nvPr/>
        </p:nvSpPr>
        <p:spPr bwMode="auto">
          <a:xfrm>
            <a:off x="1475658" y="2132857"/>
            <a:ext cx="2088231" cy="21602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27100" rtl="0" eaLnBrk="1" fontAlgn="base" latinLnBrk="0" hangingPunct="1">
              <a:lnSpc>
                <a:spcPct val="100000"/>
              </a:lnSpc>
              <a:spcBef>
                <a:spcPct val="0"/>
              </a:spcBef>
              <a:spcAft>
                <a:spcPct val="0"/>
              </a:spcAft>
              <a:buClrTx/>
              <a:buSzTx/>
              <a:buFontTx/>
              <a:buNone/>
              <a:tabLst/>
            </a:pPr>
            <a:endParaRPr kumimoji="0" lang="fr-FR" sz="1500" b="0" i="0" u="none" strike="noStrike" cap="none" normalizeH="0" baseline="0" smtClean="0">
              <a:ln>
                <a:noFill/>
              </a:ln>
              <a:solidFill>
                <a:schemeClr val="tx1"/>
              </a:solidFill>
              <a:effectLst/>
              <a:latin typeface="Arial" charset="0"/>
            </a:endParaRPr>
          </a:p>
        </p:txBody>
      </p:sp>
      <p:sp>
        <p:nvSpPr>
          <p:cNvPr id="46" name="Flèche droite 45"/>
          <p:cNvSpPr/>
          <p:nvPr/>
        </p:nvSpPr>
        <p:spPr bwMode="auto">
          <a:xfrm>
            <a:off x="1475657" y="3789040"/>
            <a:ext cx="2016224" cy="21602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27100" rtl="0" eaLnBrk="1" fontAlgn="base" latinLnBrk="0" hangingPunct="1">
              <a:lnSpc>
                <a:spcPct val="100000"/>
              </a:lnSpc>
              <a:spcBef>
                <a:spcPct val="0"/>
              </a:spcBef>
              <a:spcAft>
                <a:spcPct val="0"/>
              </a:spcAft>
              <a:buClrTx/>
              <a:buSzTx/>
              <a:buFontTx/>
              <a:buNone/>
              <a:tabLst/>
            </a:pPr>
            <a:endParaRPr kumimoji="0" lang="fr-FR" sz="1500" b="0" i="0" u="none" strike="noStrike" cap="none" normalizeH="0" baseline="0" smtClean="0">
              <a:ln>
                <a:noFill/>
              </a:ln>
              <a:solidFill>
                <a:schemeClr val="tx1"/>
              </a:solidFill>
              <a:effectLst/>
              <a:latin typeface="Arial" charset="0"/>
            </a:endParaRPr>
          </a:p>
        </p:txBody>
      </p:sp>
      <p:sp>
        <p:nvSpPr>
          <p:cNvPr id="47" name="Rectangle 46"/>
          <p:cNvSpPr/>
          <p:nvPr/>
        </p:nvSpPr>
        <p:spPr bwMode="auto">
          <a:xfrm>
            <a:off x="3635896" y="1268761"/>
            <a:ext cx="3888431" cy="144016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27100" rtl="0" eaLnBrk="1" fontAlgn="base" latinLnBrk="0" hangingPunct="1">
              <a:lnSpc>
                <a:spcPct val="100000"/>
              </a:lnSpc>
              <a:spcBef>
                <a:spcPct val="0"/>
              </a:spcBef>
              <a:spcAft>
                <a:spcPct val="0"/>
              </a:spcAft>
              <a:buClrTx/>
              <a:buSzTx/>
              <a:buFontTx/>
              <a:buNone/>
              <a:tabLst/>
            </a:pPr>
            <a:endParaRPr kumimoji="0" lang="fr-FR" sz="1500" b="0" i="0" u="none" strike="noStrike" cap="none" normalizeH="0" baseline="0" smtClean="0">
              <a:ln>
                <a:noFill/>
              </a:ln>
              <a:solidFill>
                <a:schemeClr val="tx1"/>
              </a:solidFill>
              <a:effectLst/>
              <a:latin typeface="Arial" charset="0"/>
            </a:endParaRPr>
          </a:p>
        </p:txBody>
      </p:sp>
      <p:sp>
        <p:nvSpPr>
          <p:cNvPr id="48" name="Rectangle 47"/>
          <p:cNvSpPr/>
          <p:nvPr/>
        </p:nvSpPr>
        <p:spPr bwMode="auto">
          <a:xfrm>
            <a:off x="3635896" y="2852936"/>
            <a:ext cx="3888431" cy="172819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27100" rtl="0" eaLnBrk="1" fontAlgn="base" latinLnBrk="0" hangingPunct="1">
              <a:lnSpc>
                <a:spcPct val="100000"/>
              </a:lnSpc>
              <a:spcBef>
                <a:spcPct val="0"/>
              </a:spcBef>
              <a:spcAft>
                <a:spcPct val="0"/>
              </a:spcAft>
              <a:buClrTx/>
              <a:buSzTx/>
              <a:buFontTx/>
              <a:buNone/>
              <a:tabLst/>
            </a:pPr>
            <a:endParaRPr kumimoji="0" lang="fr-FR" sz="1500" b="0" i="0" u="none" strike="noStrike" cap="none" normalizeH="0" baseline="0" smtClean="0">
              <a:ln>
                <a:noFill/>
              </a:ln>
              <a:solidFill>
                <a:schemeClr val="tx1"/>
              </a:solidFill>
              <a:effectLst/>
              <a:latin typeface="Arial" charset="0"/>
            </a:endParaRPr>
          </a:p>
        </p:txBody>
      </p:sp>
      <p:sp>
        <p:nvSpPr>
          <p:cNvPr id="49" name="ZoneTexte 48"/>
          <p:cNvSpPr txBox="1"/>
          <p:nvPr/>
        </p:nvSpPr>
        <p:spPr>
          <a:xfrm>
            <a:off x="3707904" y="1268761"/>
            <a:ext cx="3816424" cy="1231106"/>
          </a:xfrm>
          <a:prstGeom prst="rect">
            <a:avLst/>
          </a:prstGeom>
          <a:noFill/>
        </p:spPr>
        <p:txBody>
          <a:bodyPr wrap="square" rtlCol="0">
            <a:spAutoFit/>
          </a:bodyPr>
          <a:lstStyle/>
          <a:p>
            <a:r>
              <a:rPr lang="fr-FR" sz="1600" b="1" dirty="0" smtClean="0"/>
              <a:t>Parc de Tarnos</a:t>
            </a:r>
            <a:r>
              <a:rPr lang="fr-FR" dirty="0" smtClean="0"/>
              <a:t>:</a:t>
            </a:r>
          </a:p>
          <a:p>
            <a:pPr>
              <a:buFont typeface="Arial" pitchFamily="34" charset="0"/>
              <a:buChar char="•"/>
            </a:pPr>
            <a:r>
              <a:rPr lang="fr-FR" sz="1400" dirty="0" smtClean="0"/>
              <a:t> </a:t>
            </a:r>
            <a:r>
              <a:rPr lang="fr-FR" sz="1400" b="1" dirty="0" smtClean="0"/>
              <a:t>Montage</a:t>
            </a:r>
            <a:r>
              <a:rPr lang="fr-FR" sz="1400" dirty="0" smtClean="0"/>
              <a:t> du kit + cache-bagages (</a:t>
            </a:r>
            <a:r>
              <a:rPr lang="fr-FR" sz="1400" b="1" dirty="0" smtClean="0"/>
              <a:t>option)</a:t>
            </a:r>
          </a:p>
          <a:p>
            <a:pPr>
              <a:buFont typeface="Arial" pitchFamily="34" charset="0"/>
              <a:buChar char="•"/>
            </a:pPr>
            <a:r>
              <a:rPr lang="fr-FR" sz="1400" dirty="0" smtClean="0"/>
              <a:t> </a:t>
            </a:r>
            <a:r>
              <a:rPr lang="fr-FR" sz="1400" b="1" dirty="0" smtClean="0"/>
              <a:t>Délai de 4 semaines </a:t>
            </a:r>
            <a:r>
              <a:rPr lang="fr-FR" sz="1400" dirty="0" smtClean="0"/>
              <a:t>à partir de la demande   d’expédition du distributeur pour livraison du véhicule à la concession.</a:t>
            </a:r>
          </a:p>
        </p:txBody>
      </p:sp>
      <p:sp>
        <p:nvSpPr>
          <p:cNvPr id="50" name="ZoneTexte 49"/>
          <p:cNvSpPr txBox="1"/>
          <p:nvPr/>
        </p:nvSpPr>
        <p:spPr>
          <a:xfrm>
            <a:off x="1691681" y="1414517"/>
            <a:ext cx="2232248" cy="646331"/>
          </a:xfrm>
          <a:prstGeom prst="rect">
            <a:avLst/>
          </a:prstGeom>
          <a:noFill/>
        </p:spPr>
        <p:txBody>
          <a:bodyPr wrap="square" rtlCol="0">
            <a:spAutoFit/>
          </a:bodyPr>
          <a:lstStyle/>
          <a:p>
            <a:r>
              <a:rPr lang="fr-FR" dirty="0" smtClean="0"/>
              <a:t>Polo VU non- réversible (EN0)</a:t>
            </a:r>
            <a:endParaRPr lang="fr-FR" dirty="0"/>
          </a:p>
        </p:txBody>
      </p:sp>
      <p:sp>
        <p:nvSpPr>
          <p:cNvPr id="51" name="ZoneTexte 50"/>
          <p:cNvSpPr txBox="1"/>
          <p:nvPr/>
        </p:nvSpPr>
        <p:spPr>
          <a:xfrm>
            <a:off x="1547664" y="3068961"/>
            <a:ext cx="2304256" cy="646331"/>
          </a:xfrm>
          <a:prstGeom prst="rect">
            <a:avLst/>
          </a:prstGeom>
          <a:noFill/>
        </p:spPr>
        <p:txBody>
          <a:bodyPr wrap="square" rtlCol="0">
            <a:spAutoFit/>
          </a:bodyPr>
          <a:lstStyle/>
          <a:p>
            <a:r>
              <a:rPr lang="fr-FR" dirty="0" smtClean="0"/>
              <a:t>Polo dérivé de VP réversible (EN1)</a:t>
            </a:r>
            <a:endParaRPr lang="fr-FR" dirty="0"/>
          </a:p>
        </p:txBody>
      </p:sp>
      <p:sp>
        <p:nvSpPr>
          <p:cNvPr id="52" name="ZoneTexte 51"/>
          <p:cNvSpPr txBox="1"/>
          <p:nvPr/>
        </p:nvSpPr>
        <p:spPr>
          <a:xfrm>
            <a:off x="3635896" y="2852937"/>
            <a:ext cx="3888431" cy="1631216"/>
          </a:xfrm>
          <a:prstGeom prst="rect">
            <a:avLst/>
          </a:prstGeom>
          <a:noFill/>
        </p:spPr>
        <p:txBody>
          <a:bodyPr wrap="square" rtlCol="0">
            <a:spAutoFit/>
          </a:bodyPr>
          <a:lstStyle/>
          <a:p>
            <a:r>
              <a:rPr lang="fr-FR" sz="1600" b="1" dirty="0" smtClean="0"/>
              <a:t>Parc de Tarnos:</a:t>
            </a:r>
            <a:endParaRPr lang="fr-FR" sz="1400" b="1" dirty="0" smtClean="0"/>
          </a:p>
          <a:p>
            <a:pPr>
              <a:buFont typeface="Arial" pitchFamily="34" charset="0"/>
              <a:buChar char="•"/>
            </a:pPr>
            <a:r>
              <a:rPr lang="fr-FR" sz="1400" b="1" dirty="0" smtClean="0"/>
              <a:t>Démontage</a:t>
            </a:r>
            <a:r>
              <a:rPr lang="fr-FR" sz="1400" dirty="0" smtClean="0"/>
              <a:t> banquette et ceintures d’origine.</a:t>
            </a:r>
          </a:p>
          <a:p>
            <a:pPr>
              <a:buFont typeface="Arial" pitchFamily="34" charset="0"/>
              <a:buChar char="•"/>
            </a:pPr>
            <a:r>
              <a:rPr lang="fr-FR" sz="1400" b="1" dirty="0" smtClean="0"/>
              <a:t>Montage</a:t>
            </a:r>
            <a:r>
              <a:rPr lang="fr-FR" sz="1400" dirty="0" smtClean="0"/>
              <a:t> du kit et du cache-bagages (</a:t>
            </a:r>
            <a:r>
              <a:rPr lang="fr-FR" sz="1400" b="1" dirty="0" smtClean="0"/>
              <a:t>option)</a:t>
            </a:r>
          </a:p>
          <a:p>
            <a:pPr>
              <a:buFont typeface="Arial" pitchFamily="34" charset="0"/>
              <a:buChar char="•"/>
            </a:pPr>
            <a:endParaRPr lang="fr-FR" sz="1400" dirty="0" smtClean="0"/>
          </a:p>
          <a:p>
            <a:pPr>
              <a:buFont typeface="Arial" pitchFamily="34" charset="0"/>
              <a:buChar char="•"/>
            </a:pPr>
            <a:r>
              <a:rPr lang="fr-FR" sz="1400" b="1" dirty="0" smtClean="0"/>
              <a:t>Délai de 4 semaines </a:t>
            </a:r>
            <a:r>
              <a:rPr lang="fr-FR" sz="1400" dirty="0" smtClean="0"/>
              <a:t>à partir de la demande   d’expédition du distributeur pour livraison du véhicule à la concession.</a:t>
            </a:r>
          </a:p>
        </p:txBody>
      </p:sp>
      <p:sp>
        <p:nvSpPr>
          <p:cNvPr id="53" name="Flèche droite 52"/>
          <p:cNvSpPr/>
          <p:nvPr/>
        </p:nvSpPr>
        <p:spPr bwMode="auto">
          <a:xfrm rot="10800000">
            <a:off x="5868145" y="5301208"/>
            <a:ext cx="432050" cy="21602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27100" rtl="0" eaLnBrk="1" fontAlgn="base" latinLnBrk="0" hangingPunct="1">
              <a:lnSpc>
                <a:spcPct val="100000"/>
              </a:lnSpc>
              <a:spcBef>
                <a:spcPct val="0"/>
              </a:spcBef>
              <a:spcAft>
                <a:spcPct val="0"/>
              </a:spcAft>
              <a:buClrTx/>
              <a:buSzTx/>
              <a:buFontTx/>
              <a:buNone/>
              <a:tabLst/>
            </a:pPr>
            <a:endParaRPr kumimoji="0" lang="fr-FR" sz="1500" b="0" i="0" u="none" strike="noStrike" cap="none" normalizeH="0" baseline="0" dirty="0" smtClean="0">
              <a:ln>
                <a:noFill/>
              </a:ln>
              <a:solidFill>
                <a:schemeClr val="tx1"/>
              </a:solidFill>
              <a:effectLst/>
              <a:latin typeface="Arial" charset="0"/>
            </a:endParaRPr>
          </a:p>
        </p:txBody>
      </p:sp>
      <p:sp>
        <p:nvSpPr>
          <p:cNvPr id="54" name="ZoneTexte 53"/>
          <p:cNvSpPr txBox="1"/>
          <p:nvPr/>
        </p:nvSpPr>
        <p:spPr>
          <a:xfrm>
            <a:off x="6372201" y="4851738"/>
            <a:ext cx="2520280" cy="954107"/>
          </a:xfrm>
          <a:prstGeom prst="rect">
            <a:avLst/>
          </a:prstGeom>
          <a:noFill/>
        </p:spPr>
        <p:txBody>
          <a:bodyPr wrap="square" rtlCol="0">
            <a:spAutoFit/>
          </a:bodyPr>
          <a:lstStyle/>
          <a:p>
            <a:r>
              <a:rPr lang="fr-FR" sz="1400" b="1" dirty="0" smtClean="0"/>
              <a:t>Stockage des banquettes </a:t>
            </a:r>
            <a:r>
              <a:rPr lang="fr-FR" sz="1400" dirty="0" smtClean="0"/>
              <a:t>chez </a:t>
            </a:r>
            <a:r>
              <a:rPr lang="fr-FR" sz="1400" dirty="0" err="1" smtClean="0"/>
              <a:t>Novetud</a:t>
            </a:r>
            <a:r>
              <a:rPr lang="fr-FR" sz="1400" dirty="0" smtClean="0"/>
              <a:t> : 48 mois maxi.</a:t>
            </a:r>
          </a:p>
          <a:p>
            <a:r>
              <a:rPr lang="fr-FR" sz="1400" dirty="0" smtClean="0"/>
              <a:t>Prestation incluse dans le prix tarif.</a:t>
            </a:r>
            <a:endParaRPr lang="fr-FR" sz="1400" dirty="0"/>
          </a:p>
        </p:txBody>
      </p:sp>
      <p:sp>
        <p:nvSpPr>
          <p:cNvPr id="55" name="Rectangle 54"/>
          <p:cNvSpPr/>
          <p:nvPr/>
        </p:nvSpPr>
        <p:spPr bwMode="auto">
          <a:xfrm>
            <a:off x="6444208" y="4797152"/>
            <a:ext cx="2448272" cy="129614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27100" rtl="0" eaLnBrk="1" fontAlgn="base" latinLnBrk="0" hangingPunct="1">
              <a:lnSpc>
                <a:spcPct val="100000"/>
              </a:lnSpc>
              <a:spcBef>
                <a:spcPct val="0"/>
              </a:spcBef>
              <a:spcAft>
                <a:spcPct val="0"/>
              </a:spcAft>
              <a:buClrTx/>
              <a:buSzTx/>
              <a:buFontTx/>
              <a:buNone/>
              <a:tabLst/>
            </a:pPr>
            <a:endParaRPr kumimoji="0" lang="fr-FR" sz="1500" b="0" i="0" u="none" strike="noStrike" cap="none" normalizeH="0" baseline="0" smtClean="0">
              <a:ln>
                <a:noFill/>
              </a:ln>
              <a:solidFill>
                <a:schemeClr val="tx1"/>
              </a:solidFill>
              <a:effectLst/>
              <a:latin typeface="Arial" charset="0"/>
            </a:endParaRPr>
          </a:p>
        </p:txBody>
      </p:sp>
      <p:sp>
        <p:nvSpPr>
          <p:cNvPr id="56" name="Flèche à angle droit 55"/>
          <p:cNvSpPr/>
          <p:nvPr/>
        </p:nvSpPr>
        <p:spPr bwMode="auto">
          <a:xfrm rot="10800000" flipH="1">
            <a:off x="7668346" y="3284984"/>
            <a:ext cx="504055" cy="1080120"/>
          </a:xfrm>
          <a:prstGeom prst="bentUpArrow">
            <a:avLst>
              <a:gd name="adj1" fmla="val 25000"/>
              <a:gd name="adj2" fmla="val 22445"/>
              <a:gd name="adj3" fmla="val 25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27100" rtl="0" eaLnBrk="1" fontAlgn="base" latinLnBrk="0" hangingPunct="1">
              <a:lnSpc>
                <a:spcPct val="100000"/>
              </a:lnSpc>
              <a:spcBef>
                <a:spcPct val="0"/>
              </a:spcBef>
              <a:spcAft>
                <a:spcPct val="0"/>
              </a:spcAft>
              <a:buClrTx/>
              <a:buSzTx/>
              <a:buFontTx/>
              <a:buNone/>
              <a:tabLst/>
            </a:pPr>
            <a:endParaRPr kumimoji="0" lang="fr-FR" sz="1500" b="0" i="0" u="none" strike="noStrike" cap="none" normalizeH="0" baseline="0" smtClean="0">
              <a:ln>
                <a:noFill/>
              </a:ln>
              <a:solidFill>
                <a:schemeClr val="tx1"/>
              </a:solidFill>
              <a:effectLst/>
              <a:latin typeface="Arial" charset="0"/>
            </a:endParaRPr>
          </a:p>
        </p:txBody>
      </p:sp>
      <p:sp>
        <p:nvSpPr>
          <p:cNvPr id="57" name="ZoneTexte 56"/>
          <p:cNvSpPr txBox="1"/>
          <p:nvPr/>
        </p:nvSpPr>
        <p:spPr>
          <a:xfrm>
            <a:off x="3635896" y="4797153"/>
            <a:ext cx="2160241" cy="1169551"/>
          </a:xfrm>
          <a:prstGeom prst="rect">
            <a:avLst/>
          </a:prstGeom>
          <a:noFill/>
        </p:spPr>
        <p:txBody>
          <a:bodyPr wrap="square" rtlCol="0">
            <a:spAutoFit/>
          </a:bodyPr>
          <a:lstStyle/>
          <a:p>
            <a:r>
              <a:rPr lang="fr-FR" sz="1400" b="1" dirty="0" smtClean="0"/>
              <a:t>Livraison </a:t>
            </a:r>
            <a:r>
              <a:rPr lang="fr-FR" sz="1400" dirty="0" smtClean="0"/>
              <a:t>des éléments à la demande du distributeur VW auprès  de </a:t>
            </a:r>
            <a:r>
              <a:rPr lang="fr-FR" sz="1400" dirty="0" err="1" smtClean="0"/>
              <a:t>Novetud</a:t>
            </a:r>
            <a:r>
              <a:rPr lang="fr-FR" sz="1400" dirty="0" smtClean="0"/>
              <a:t> ( délai  de livraison 7 à 10 jours)</a:t>
            </a:r>
            <a:endParaRPr lang="fr-FR" sz="1400" dirty="0"/>
          </a:p>
        </p:txBody>
      </p:sp>
      <p:sp>
        <p:nvSpPr>
          <p:cNvPr id="58" name="Rectangle 57"/>
          <p:cNvSpPr/>
          <p:nvPr/>
        </p:nvSpPr>
        <p:spPr bwMode="auto">
          <a:xfrm>
            <a:off x="3563888" y="4797152"/>
            <a:ext cx="2160241" cy="129614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27100" rtl="0" eaLnBrk="1" fontAlgn="base" latinLnBrk="0" hangingPunct="1">
              <a:lnSpc>
                <a:spcPct val="100000"/>
              </a:lnSpc>
              <a:spcBef>
                <a:spcPct val="0"/>
              </a:spcBef>
              <a:spcAft>
                <a:spcPct val="0"/>
              </a:spcAft>
              <a:buClrTx/>
              <a:buSzTx/>
              <a:buFontTx/>
              <a:buNone/>
              <a:tabLst/>
            </a:pPr>
            <a:endParaRPr kumimoji="0" lang="fr-FR" sz="1500" b="0" i="0" u="none" strike="noStrike" cap="none" normalizeH="0" baseline="0" dirty="0" smtClean="0">
              <a:ln>
                <a:noFill/>
              </a:ln>
              <a:solidFill>
                <a:schemeClr val="tx1"/>
              </a:solidFill>
              <a:effectLst/>
              <a:latin typeface="Arial" charset="0"/>
            </a:endParaRPr>
          </a:p>
        </p:txBody>
      </p:sp>
      <p:sp>
        <p:nvSpPr>
          <p:cNvPr id="59" name="Flèche gauche 58"/>
          <p:cNvSpPr/>
          <p:nvPr/>
        </p:nvSpPr>
        <p:spPr bwMode="auto">
          <a:xfrm>
            <a:off x="2843809" y="5301208"/>
            <a:ext cx="576064" cy="216024"/>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27100" rtl="0" eaLnBrk="1" fontAlgn="base" latinLnBrk="0" hangingPunct="1">
              <a:lnSpc>
                <a:spcPct val="100000"/>
              </a:lnSpc>
              <a:spcBef>
                <a:spcPct val="0"/>
              </a:spcBef>
              <a:spcAft>
                <a:spcPct val="0"/>
              </a:spcAft>
              <a:buClrTx/>
              <a:buSzTx/>
              <a:buFontTx/>
              <a:buNone/>
              <a:tabLst/>
            </a:pPr>
            <a:endParaRPr kumimoji="0" lang="fr-FR" sz="1500" b="0" i="0" u="none" strike="noStrike" cap="none" normalizeH="0" baseline="0" smtClean="0">
              <a:ln>
                <a:noFill/>
              </a:ln>
              <a:solidFill>
                <a:schemeClr val="tx1"/>
              </a:solidFill>
              <a:effectLst/>
              <a:latin typeface="Arial" charset="0"/>
            </a:endParaRPr>
          </a:p>
        </p:txBody>
      </p:sp>
      <p:sp>
        <p:nvSpPr>
          <p:cNvPr id="60" name="Rectangle 59"/>
          <p:cNvSpPr/>
          <p:nvPr/>
        </p:nvSpPr>
        <p:spPr bwMode="auto">
          <a:xfrm>
            <a:off x="539552" y="4797152"/>
            <a:ext cx="2160241" cy="129614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27100" rtl="0" eaLnBrk="1" fontAlgn="base" latinLnBrk="0" hangingPunct="1">
              <a:lnSpc>
                <a:spcPct val="100000"/>
              </a:lnSpc>
              <a:spcBef>
                <a:spcPct val="0"/>
              </a:spcBef>
              <a:spcAft>
                <a:spcPct val="0"/>
              </a:spcAft>
              <a:buClrTx/>
              <a:buSzTx/>
              <a:buFontTx/>
              <a:buNone/>
              <a:tabLst/>
            </a:pPr>
            <a:endParaRPr kumimoji="0" lang="fr-FR" sz="1500" b="0" i="0" u="none" strike="noStrike" cap="none" normalizeH="0" baseline="0" dirty="0" smtClean="0">
              <a:ln>
                <a:noFill/>
              </a:ln>
              <a:solidFill>
                <a:schemeClr val="tx1"/>
              </a:solidFill>
              <a:effectLst/>
              <a:latin typeface="Arial" charset="0"/>
            </a:endParaRPr>
          </a:p>
        </p:txBody>
      </p:sp>
      <p:sp>
        <p:nvSpPr>
          <p:cNvPr id="61" name="ZoneTexte 60"/>
          <p:cNvSpPr txBox="1"/>
          <p:nvPr/>
        </p:nvSpPr>
        <p:spPr>
          <a:xfrm>
            <a:off x="539552" y="4941169"/>
            <a:ext cx="2304256" cy="954107"/>
          </a:xfrm>
          <a:prstGeom prst="rect">
            <a:avLst/>
          </a:prstGeom>
          <a:noFill/>
        </p:spPr>
        <p:txBody>
          <a:bodyPr wrap="square" rtlCol="0">
            <a:spAutoFit/>
          </a:bodyPr>
          <a:lstStyle/>
          <a:p>
            <a:r>
              <a:rPr lang="fr-FR" sz="1400" b="1" dirty="0" smtClean="0"/>
              <a:t>Montage</a:t>
            </a:r>
            <a:r>
              <a:rPr lang="fr-FR" sz="1400" dirty="0" smtClean="0"/>
              <a:t> des éléments chez le distributeur VW. Coût </a:t>
            </a:r>
            <a:r>
              <a:rPr lang="fr-FR" sz="1400" b="1" dirty="0" smtClean="0"/>
              <a:t>à la charge du client final.</a:t>
            </a:r>
            <a:endParaRPr lang="fr-FR" sz="1400" b="1" dirty="0"/>
          </a:p>
        </p:txBody>
      </p:sp>
    </p:spTree>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 40" descr="man.png"/>
          <p:cNvPicPr>
            <a:picLocks noChangeAspect="1"/>
          </p:cNvPicPr>
          <p:nvPr/>
        </p:nvPicPr>
        <p:blipFill>
          <a:blip r:embed="rId2" cstate="print"/>
          <a:stretch>
            <a:fillRect/>
          </a:stretch>
        </p:blipFill>
        <p:spPr>
          <a:xfrm>
            <a:off x="4751078" y="1268760"/>
            <a:ext cx="4386000" cy="5589239"/>
          </a:xfrm>
          <a:prstGeom prst="rect">
            <a:avLst/>
          </a:prstGeom>
        </p:spPr>
      </p:pic>
      <p:sp>
        <p:nvSpPr>
          <p:cNvPr id="7" name="Titre 1"/>
          <p:cNvSpPr txBox="1">
            <a:spLocks/>
          </p:cNvSpPr>
          <p:nvPr/>
        </p:nvSpPr>
        <p:spPr bwMode="auto">
          <a:xfrm>
            <a:off x="314325" y="404665"/>
            <a:ext cx="4257676" cy="598267"/>
          </a:xfrm>
          <a:prstGeom prst="rect">
            <a:avLst/>
          </a:prstGeo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lvl1pPr defTabSz="777330" eaLnBrk="1" hangingPunct="1">
              <a:lnSpc>
                <a:spcPct val="80000"/>
              </a:lnSpc>
              <a:spcBef>
                <a:spcPct val="20000"/>
              </a:spcBef>
              <a:buSzPct val="80000"/>
              <a:tabLst>
                <a:tab pos="307758" algn="l"/>
                <a:tab pos="534611" algn="l"/>
              </a:tabLst>
              <a:defRPr sz="2800" b="1">
                <a:solidFill>
                  <a:srgbClr val="006699"/>
                </a:solidFill>
                <a:latin typeface="Futura Md BT" pitchFamily="34" charset="0"/>
                <a:cs typeface="+mn-cs"/>
              </a:defRPr>
            </a:lvl1pPr>
            <a:lvl2pPr algn="ctr" eaLnBrk="0" hangingPunct="0">
              <a:defRPr sz="4400">
                <a:latin typeface="Calibri" pitchFamily="34" charset="0"/>
              </a:defRPr>
            </a:lvl2pPr>
            <a:lvl3pPr algn="ctr" eaLnBrk="0" hangingPunct="0">
              <a:defRPr sz="4400">
                <a:latin typeface="Calibri" pitchFamily="34" charset="0"/>
              </a:defRPr>
            </a:lvl3pPr>
            <a:lvl4pPr algn="ctr" eaLnBrk="0" hangingPunct="0">
              <a:defRPr sz="4400">
                <a:latin typeface="Calibri" pitchFamily="34" charset="0"/>
              </a:defRPr>
            </a:lvl4pPr>
            <a:lvl5pPr algn="ctr" eaLnBrk="0" hangingPunct="0">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fr-FR" dirty="0"/>
              <a:t>La Gamme société :</a:t>
            </a:r>
            <a:br>
              <a:rPr lang="fr-FR" dirty="0"/>
            </a:br>
            <a:r>
              <a:rPr lang="fr-FR" dirty="0"/>
              <a:t>véhicules 2 places</a:t>
            </a:r>
          </a:p>
        </p:txBody>
      </p:sp>
      <p:pic>
        <p:nvPicPr>
          <p:cNvPr id="32" name="Picture 1"/>
          <p:cNvPicPr>
            <a:picLocks noChangeAspect="1" noChangeArrowheads="1"/>
          </p:cNvPicPr>
          <p:nvPr/>
        </p:nvPicPr>
        <p:blipFill>
          <a:blip r:embed="rId3" cstate="print"/>
          <a:srcRect/>
          <a:stretch>
            <a:fillRect/>
          </a:stretch>
        </p:blipFill>
        <p:spPr bwMode="auto">
          <a:xfrm>
            <a:off x="4833188" y="144016"/>
            <a:ext cx="4310812" cy="1196752"/>
          </a:xfrm>
          <a:prstGeom prst="rect">
            <a:avLst/>
          </a:prstGeom>
          <a:noFill/>
          <a:ln w="9525">
            <a:noFill/>
            <a:miter lim="800000"/>
            <a:headEnd/>
            <a:tailEnd/>
          </a:ln>
        </p:spPr>
      </p:pic>
      <p:pic>
        <p:nvPicPr>
          <p:cNvPr id="43" name="Picture 2" descr="C:\Program Files\Microsoft Office\MEDIA\CAGCAT10\j0285360.wmf"/>
          <p:cNvPicPr>
            <a:picLocks noChangeAspect="1" noChangeArrowheads="1"/>
          </p:cNvPicPr>
          <p:nvPr/>
        </p:nvPicPr>
        <p:blipFill>
          <a:blip r:embed="rId4" cstate="print"/>
          <a:srcRect/>
          <a:stretch>
            <a:fillRect/>
          </a:stretch>
        </p:blipFill>
        <p:spPr bwMode="auto">
          <a:xfrm>
            <a:off x="395537" y="1772816"/>
            <a:ext cx="1087339" cy="1340961"/>
          </a:xfrm>
          <a:prstGeom prst="rect">
            <a:avLst/>
          </a:prstGeom>
          <a:noFill/>
        </p:spPr>
      </p:pic>
      <p:sp>
        <p:nvSpPr>
          <p:cNvPr id="44" name="Flèche droite 43"/>
          <p:cNvSpPr/>
          <p:nvPr/>
        </p:nvSpPr>
        <p:spPr bwMode="auto">
          <a:xfrm>
            <a:off x="1475657" y="2636913"/>
            <a:ext cx="2016224" cy="21602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27100" rtl="0" eaLnBrk="1" fontAlgn="base" latinLnBrk="0" hangingPunct="1">
              <a:lnSpc>
                <a:spcPct val="100000"/>
              </a:lnSpc>
              <a:spcBef>
                <a:spcPct val="0"/>
              </a:spcBef>
              <a:spcAft>
                <a:spcPct val="0"/>
              </a:spcAft>
              <a:buClrTx/>
              <a:buSzTx/>
              <a:buFontTx/>
              <a:buNone/>
              <a:tabLst/>
            </a:pPr>
            <a:endParaRPr kumimoji="0" lang="fr-FR" sz="1500" b="0" i="0" u="none" strike="noStrike" cap="none" normalizeH="0" baseline="0" smtClean="0">
              <a:ln>
                <a:noFill/>
              </a:ln>
              <a:solidFill>
                <a:schemeClr val="tx1"/>
              </a:solidFill>
              <a:effectLst/>
              <a:latin typeface="Arial" charset="0"/>
            </a:endParaRPr>
          </a:p>
        </p:txBody>
      </p:sp>
      <p:sp>
        <p:nvSpPr>
          <p:cNvPr id="45" name="Rectangle 44"/>
          <p:cNvSpPr/>
          <p:nvPr/>
        </p:nvSpPr>
        <p:spPr bwMode="auto">
          <a:xfrm>
            <a:off x="3635897" y="1556793"/>
            <a:ext cx="4176464" cy="223224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27100" rtl="0" eaLnBrk="1" fontAlgn="base" latinLnBrk="0" hangingPunct="1">
              <a:lnSpc>
                <a:spcPct val="100000"/>
              </a:lnSpc>
              <a:spcBef>
                <a:spcPct val="0"/>
              </a:spcBef>
              <a:spcAft>
                <a:spcPct val="0"/>
              </a:spcAft>
              <a:buClrTx/>
              <a:buSzTx/>
              <a:buFontTx/>
              <a:buNone/>
              <a:tabLst/>
            </a:pPr>
            <a:endParaRPr kumimoji="0" lang="fr-FR" sz="1500" b="0" i="0" u="none" strike="noStrike" cap="none" normalizeH="0" baseline="0" smtClean="0">
              <a:ln>
                <a:noFill/>
              </a:ln>
              <a:solidFill>
                <a:schemeClr val="tx1"/>
              </a:solidFill>
              <a:effectLst/>
              <a:latin typeface="Arial" charset="0"/>
            </a:endParaRPr>
          </a:p>
        </p:txBody>
      </p:sp>
      <p:sp>
        <p:nvSpPr>
          <p:cNvPr id="46" name="ZoneTexte 45"/>
          <p:cNvSpPr txBox="1"/>
          <p:nvPr/>
        </p:nvSpPr>
        <p:spPr>
          <a:xfrm>
            <a:off x="1547664" y="1990581"/>
            <a:ext cx="2304256" cy="646331"/>
          </a:xfrm>
          <a:prstGeom prst="rect">
            <a:avLst/>
          </a:prstGeom>
          <a:noFill/>
        </p:spPr>
        <p:txBody>
          <a:bodyPr wrap="square" rtlCol="0">
            <a:spAutoFit/>
          </a:bodyPr>
          <a:lstStyle/>
          <a:p>
            <a:r>
              <a:rPr lang="fr-FR" dirty="0" smtClean="0"/>
              <a:t>Golf dérivé de VP réversible (EN1)</a:t>
            </a:r>
            <a:endParaRPr lang="fr-FR" dirty="0"/>
          </a:p>
        </p:txBody>
      </p:sp>
      <p:sp>
        <p:nvSpPr>
          <p:cNvPr id="47" name="ZoneTexte 46"/>
          <p:cNvSpPr txBox="1"/>
          <p:nvPr/>
        </p:nvSpPr>
        <p:spPr>
          <a:xfrm>
            <a:off x="3635897" y="1724616"/>
            <a:ext cx="4320480" cy="2062103"/>
          </a:xfrm>
          <a:prstGeom prst="rect">
            <a:avLst/>
          </a:prstGeom>
          <a:noFill/>
        </p:spPr>
        <p:txBody>
          <a:bodyPr wrap="square" rtlCol="0">
            <a:spAutoFit/>
          </a:bodyPr>
          <a:lstStyle/>
          <a:p>
            <a:r>
              <a:rPr lang="fr-FR" sz="1600" b="1" dirty="0" smtClean="0"/>
              <a:t>Parc de Villers-Cotterêts</a:t>
            </a:r>
          </a:p>
          <a:p>
            <a:endParaRPr lang="fr-FR" sz="1400" b="1" dirty="0" smtClean="0"/>
          </a:p>
          <a:p>
            <a:pPr>
              <a:buFont typeface="Arial" pitchFamily="34" charset="0"/>
              <a:buChar char="•"/>
            </a:pPr>
            <a:r>
              <a:rPr lang="fr-FR" sz="1400" b="1" dirty="0" smtClean="0"/>
              <a:t>Démontage</a:t>
            </a:r>
            <a:r>
              <a:rPr lang="fr-FR" sz="1400" dirty="0" smtClean="0"/>
              <a:t>: banquette et ceintures d’origine.</a:t>
            </a:r>
          </a:p>
          <a:p>
            <a:pPr>
              <a:buFont typeface="Arial" pitchFamily="34" charset="0"/>
              <a:buChar char="•"/>
            </a:pPr>
            <a:endParaRPr lang="fr-FR" sz="1400" dirty="0" smtClean="0"/>
          </a:p>
          <a:p>
            <a:pPr>
              <a:buFont typeface="Arial" pitchFamily="34" charset="0"/>
              <a:buChar char="•"/>
            </a:pPr>
            <a:r>
              <a:rPr lang="fr-FR" sz="1400" b="1" dirty="0" smtClean="0"/>
              <a:t>Montage</a:t>
            </a:r>
            <a:r>
              <a:rPr lang="fr-FR" sz="1400" dirty="0" smtClean="0"/>
              <a:t> du kit et du cache-bagages (</a:t>
            </a:r>
            <a:r>
              <a:rPr lang="fr-FR" sz="1400" b="1" dirty="0" smtClean="0"/>
              <a:t>option</a:t>
            </a:r>
            <a:r>
              <a:rPr lang="fr-FR" sz="1400" dirty="0" smtClean="0"/>
              <a:t>)</a:t>
            </a:r>
          </a:p>
          <a:p>
            <a:pPr>
              <a:buFont typeface="Arial" pitchFamily="34" charset="0"/>
              <a:buChar char="•"/>
            </a:pPr>
            <a:endParaRPr lang="fr-FR" sz="1400" dirty="0" smtClean="0"/>
          </a:p>
          <a:p>
            <a:pPr>
              <a:buFont typeface="Arial" pitchFamily="34" charset="0"/>
              <a:buChar char="•"/>
            </a:pPr>
            <a:r>
              <a:rPr lang="fr-FR" sz="1400" dirty="0" smtClean="0"/>
              <a:t> </a:t>
            </a:r>
            <a:r>
              <a:rPr lang="fr-FR" sz="1400" b="1" dirty="0" smtClean="0"/>
              <a:t>Délai de 4 semaines </a:t>
            </a:r>
            <a:r>
              <a:rPr lang="fr-FR" sz="1400" dirty="0" smtClean="0"/>
              <a:t>à partir de la demande   d’expédition du distributeur pour livraison du véhicule à la concession.</a:t>
            </a:r>
          </a:p>
        </p:txBody>
      </p:sp>
      <p:sp>
        <p:nvSpPr>
          <p:cNvPr id="48" name="Flèche droite 47"/>
          <p:cNvSpPr/>
          <p:nvPr/>
        </p:nvSpPr>
        <p:spPr bwMode="auto">
          <a:xfrm rot="10800000">
            <a:off x="6516217" y="5013176"/>
            <a:ext cx="504056" cy="21602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27100" rtl="0" eaLnBrk="1" fontAlgn="base" latinLnBrk="0" hangingPunct="1">
              <a:lnSpc>
                <a:spcPct val="100000"/>
              </a:lnSpc>
              <a:spcBef>
                <a:spcPct val="0"/>
              </a:spcBef>
              <a:spcAft>
                <a:spcPct val="0"/>
              </a:spcAft>
              <a:buClrTx/>
              <a:buSzTx/>
              <a:buFontTx/>
              <a:buNone/>
              <a:tabLst/>
            </a:pPr>
            <a:endParaRPr kumimoji="0" lang="fr-FR" sz="1500" b="0" i="0" u="none" strike="noStrike" cap="none" normalizeH="0" baseline="0" dirty="0" smtClean="0">
              <a:ln>
                <a:noFill/>
              </a:ln>
              <a:solidFill>
                <a:schemeClr val="tx1"/>
              </a:solidFill>
              <a:effectLst/>
              <a:latin typeface="Arial" charset="0"/>
            </a:endParaRPr>
          </a:p>
        </p:txBody>
      </p:sp>
      <p:sp>
        <p:nvSpPr>
          <p:cNvPr id="49" name="ZoneTexte 48"/>
          <p:cNvSpPr txBox="1"/>
          <p:nvPr/>
        </p:nvSpPr>
        <p:spPr>
          <a:xfrm>
            <a:off x="7092281" y="4357554"/>
            <a:ext cx="1872208" cy="1384995"/>
          </a:xfrm>
          <a:prstGeom prst="rect">
            <a:avLst/>
          </a:prstGeom>
          <a:noFill/>
        </p:spPr>
        <p:txBody>
          <a:bodyPr wrap="square" rtlCol="0">
            <a:spAutoFit/>
          </a:bodyPr>
          <a:lstStyle/>
          <a:p>
            <a:r>
              <a:rPr lang="fr-FR" sz="1400" b="1" dirty="0" smtClean="0"/>
              <a:t>Stockage  des banquettes </a:t>
            </a:r>
            <a:r>
              <a:rPr lang="fr-FR" sz="1400" dirty="0" smtClean="0"/>
              <a:t>chez </a:t>
            </a:r>
            <a:r>
              <a:rPr lang="fr-FR" sz="1400" dirty="0" err="1" smtClean="0"/>
              <a:t>Novetud</a:t>
            </a:r>
            <a:r>
              <a:rPr lang="fr-FR" sz="1400" dirty="0" smtClean="0"/>
              <a:t> : 48 mois maxi.</a:t>
            </a:r>
          </a:p>
          <a:p>
            <a:r>
              <a:rPr lang="fr-FR" sz="1400" dirty="0" smtClean="0"/>
              <a:t>Prestation incluse dans le prix tarif</a:t>
            </a:r>
            <a:endParaRPr lang="fr-FR" sz="1400" dirty="0"/>
          </a:p>
        </p:txBody>
      </p:sp>
      <p:sp>
        <p:nvSpPr>
          <p:cNvPr id="50" name="Rectangle 49"/>
          <p:cNvSpPr/>
          <p:nvPr/>
        </p:nvSpPr>
        <p:spPr bwMode="auto">
          <a:xfrm>
            <a:off x="7092281" y="4365105"/>
            <a:ext cx="1728192" cy="129614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27100" rtl="0" eaLnBrk="1" fontAlgn="base" latinLnBrk="0" hangingPunct="1">
              <a:lnSpc>
                <a:spcPct val="100000"/>
              </a:lnSpc>
              <a:spcBef>
                <a:spcPct val="0"/>
              </a:spcBef>
              <a:spcAft>
                <a:spcPct val="0"/>
              </a:spcAft>
              <a:buClrTx/>
              <a:buSzTx/>
              <a:buFontTx/>
              <a:buNone/>
              <a:tabLst/>
            </a:pPr>
            <a:endParaRPr kumimoji="0" lang="fr-FR" sz="1500" b="0" i="0" u="none" strike="noStrike" cap="none" normalizeH="0" baseline="0" smtClean="0">
              <a:ln>
                <a:noFill/>
              </a:ln>
              <a:solidFill>
                <a:schemeClr val="tx1"/>
              </a:solidFill>
              <a:effectLst/>
              <a:latin typeface="Arial" charset="0"/>
            </a:endParaRPr>
          </a:p>
        </p:txBody>
      </p:sp>
      <p:sp>
        <p:nvSpPr>
          <p:cNvPr id="51" name="Flèche à angle droit 50"/>
          <p:cNvSpPr/>
          <p:nvPr/>
        </p:nvSpPr>
        <p:spPr bwMode="auto">
          <a:xfrm rot="10800000" flipH="1">
            <a:off x="8100394" y="2636913"/>
            <a:ext cx="432047" cy="1584176"/>
          </a:xfrm>
          <a:prstGeom prst="bentUpArrow">
            <a:avLst>
              <a:gd name="adj1" fmla="val 25000"/>
              <a:gd name="adj2" fmla="val 22445"/>
              <a:gd name="adj3" fmla="val 25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27100" rtl="0" eaLnBrk="1" fontAlgn="base" latinLnBrk="0" hangingPunct="1">
              <a:lnSpc>
                <a:spcPct val="100000"/>
              </a:lnSpc>
              <a:spcBef>
                <a:spcPct val="0"/>
              </a:spcBef>
              <a:spcAft>
                <a:spcPct val="0"/>
              </a:spcAft>
              <a:buClrTx/>
              <a:buSzTx/>
              <a:buFontTx/>
              <a:buNone/>
              <a:tabLst/>
            </a:pPr>
            <a:endParaRPr kumimoji="0" lang="fr-FR" sz="1500" b="0" i="0" u="none" strike="noStrike" cap="none" normalizeH="0" baseline="0" smtClean="0">
              <a:ln>
                <a:noFill/>
              </a:ln>
              <a:solidFill>
                <a:schemeClr val="tx1"/>
              </a:solidFill>
              <a:effectLst/>
              <a:latin typeface="Arial" charset="0"/>
            </a:endParaRPr>
          </a:p>
        </p:txBody>
      </p:sp>
      <p:sp>
        <p:nvSpPr>
          <p:cNvPr id="52" name="ZoneTexte 51"/>
          <p:cNvSpPr txBox="1"/>
          <p:nvPr/>
        </p:nvSpPr>
        <p:spPr>
          <a:xfrm>
            <a:off x="4283968" y="4509121"/>
            <a:ext cx="2160241" cy="1169551"/>
          </a:xfrm>
          <a:prstGeom prst="rect">
            <a:avLst/>
          </a:prstGeom>
          <a:noFill/>
        </p:spPr>
        <p:txBody>
          <a:bodyPr wrap="square" rtlCol="0">
            <a:spAutoFit/>
          </a:bodyPr>
          <a:lstStyle/>
          <a:p>
            <a:r>
              <a:rPr lang="fr-FR" sz="1400" b="1" dirty="0" smtClean="0"/>
              <a:t>Livraison </a:t>
            </a:r>
            <a:r>
              <a:rPr lang="fr-FR" sz="1400" dirty="0" smtClean="0"/>
              <a:t>des éléments à la demande du distributeur VW auprès  de </a:t>
            </a:r>
            <a:r>
              <a:rPr lang="fr-FR" sz="1400" dirty="0" err="1" smtClean="0"/>
              <a:t>Novetud</a:t>
            </a:r>
            <a:r>
              <a:rPr lang="fr-FR" sz="1400" dirty="0" smtClean="0"/>
              <a:t> ( délai de livraison 7 à 10 jours)</a:t>
            </a:r>
            <a:endParaRPr lang="fr-FR" sz="1400" dirty="0"/>
          </a:p>
        </p:txBody>
      </p:sp>
      <p:sp>
        <p:nvSpPr>
          <p:cNvPr id="53" name="Rectangle 52"/>
          <p:cNvSpPr/>
          <p:nvPr/>
        </p:nvSpPr>
        <p:spPr bwMode="auto">
          <a:xfrm>
            <a:off x="4283968" y="4437112"/>
            <a:ext cx="2160241" cy="129614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27100" rtl="0" eaLnBrk="1" fontAlgn="base" latinLnBrk="0" hangingPunct="1">
              <a:lnSpc>
                <a:spcPct val="100000"/>
              </a:lnSpc>
              <a:spcBef>
                <a:spcPct val="0"/>
              </a:spcBef>
              <a:spcAft>
                <a:spcPct val="0"/>
              </a:spcAft>
              <a:buClrTx/>
              <a:buSzTx/>
              <a:buFontTx/>
              <a:buNone/>
              <a:tabLst/>
            </a:pPr>
            <a:endParaRPr kumimoji="0" lang="fr-FR" sz="1500" b="0" i="0" u="none" strike="noStrike" cap="none" normalizeH="0" baseline="0" dirty="0" smtClean="0">
              <a:ln>
                <a:noFill/>
              </a:ln>
              <a:solidFill>
                <a:schemeClr val="tx1"/>
              </a:solidFill>
              <a:effectLst/>
              <a:latin typeface="Arial" charset="0"/>
            </a:endParaRPr>
          </a:p>
        </p:txBody>
      </p:sp>
      <p:sp>
        <p:nvSpPr>
          <p:cNvPr id="54" name="Flèche gauche 53"/>
          <p:cNvSpPr/>
          <p:nvPr/>
        </p:nvSpPr>
        <p:spPr bwMode="auto">
          <a:xfrm>
            <a:off x="3563889" y="5085184"/>
            <a:ext cx="576064" cy="216024"/>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27100" rtl="0" eaLnBrk="1" fontAlgn="base" latinLnBrk="0" hangingPunct="1">
              <a:lnSpc>
                <a:spcPct val="100000"/>
              </a:lnSpc>
              <a:spcBef>
                <a:spcPct val="0"/>
              </a:spcBef>
              <a:spcAft>
                <a:spcPct val="0"/>
              </a:spcAft>
              <a:buClrTx/>
              <a:buSzTx/>
              <a:buFontTx/>
              <a:buNone/>
              <a:tabLst/>
            </a:pPr>
            <a:endParaRPr kumimoji="0" lang="fr-FR" sz="1500" b="0" i="0" u="none" strike="noStrike" cap="none" normalizeH="0" baseline="0" smtClean="0">
              <a:ln>
                <a:noFill/>
              </a:ln>
              <a:solidFill>
                <a:schemeClr val="tx1"/>
              </a:solidFill>
              <a:effectLst/>
              <a:latin typeface="Arial" charset="0"/>
            </a:endParaRPr>
          </a:p>
        </p:txBody>
      </p:sp>
      <p:sp>
        <p:nvSpPr>
          <p:cNvPr id="55" name="Rectangle 54"/>
          <p:cNvSpPr/>
          <p:nvPr/>
        </p:nvSpPr>
        <p:spPr bwMode="auto">
          <a:xfrm>
            <a:off x="1259632" y="4437112"/>
            <a:ext cx="2160241" cy="129614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27100" rtl="0" eaLnBrk="1" fontAlgn="base" latinLnBrk="0" hangingPunct="1">
              <a:lnSpc>
                <a:spcPct val="100000"/>
              </a:lnSpc>
              <a:spcBef>
                <a:spcPct val="0"/>
              </a:spcBef>
              <a:spcAft>
                <a:spcPct val="0"/>
              </a:spcAft>
              <a:buClrTx/>
              <a:buSzTx/>
              <a:buFontTx/>
              <a:buNone/>
              <a:tabLst/>
            </a:pPr>
            <a:endParaRPr kumimoji="0" lang="fr-FR" sz="1500" b="0" i="0" u="none" strike="noStrike" cap="none" normalizeH="0" baseline="0" dirty="0" smtClean="0">
              <a:ln>
                <a:noFill/>
              </a:ln>
              <a:solidFill>
                <a:schemeClr val="tx1"/>
              </a:solidFill>
              <a:effectLst/>
              <a:latin typeface="Arial" charset="0"/>
            </a:endParaRPr>
          </a:p>
        </p:txBody>
      </p:sp>
      <p:sp>
        <p:nvSpPr>
          <p:cNvPr id="56" name="ZoneTexte 55"/>
          <p:cNvSpPr txBox="1"/>
          <p:nvPr/>
        </p:nvSpPr>
        <p:spPr>
          <a:xfrm>
            <a:off x="1259632" y="4581129"/>
            <a:ext cx="2304256" cy="954107"/>
          </a:xfrm>
          <a:prstGeom prst="rect">
            <a:avLst/>
          </a:prstGeom>
          <a:noFill/>
        </p:spPr>
        <p:txBody>
          <a:bodyPr wrap="square" rtlCol="0">
            <a:spAutoFit/>
          </a:bodyPr>
          <a:lstStyle/>
          <a:p>
            <a:r>
              <a:rPr lang="fr-FR" sz="1400" b="1" dirty="0" smtClean="0"/>
              <a:t>Montage</a:t>
            </a:r>
            <a:r>
              <a:rPr lang="fr-FR" sz="1400" dirty="0" smtClean="0"/>
              <a:t> des éléments chez le distributeur VW. Coût </a:t>
            </a:r>
            <a:r>
              <a:rPr lang="fr-FR" sz="1400" b="1" dirty="0" smtClean="0"/>
              <a:t>à la charge du client final.</a:t>
            </a:r>
            <a:endParaRPr lang="fr-FR" sz="1400" b="1" dirty="0"/>
          </a:p>
        </p:txBody>
      </p:sp>
    </p:spTree>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3" cstate="print"/>
          <a:srcRect/>
          <a:stretch>
            <a:fillRect/>
          </a:stretch>
        </p:blipFill>
        <p:spPr bwMode="auto">
          <a:xfrm>
            <a:off x="214282" y="6215063"/>
            <a:ext cx="2381250" cy="628650"/>
          </a:xfrm>
          <a:prstGeom prst="rect">
            <a:avLst/>
          </a:prstGeom>
          <a:noFill/>
          <a:ln w="9525">
            <a:noFill/>
            <a:miter lim="800000"/>
            <a:headEnd/>
            <a:tailEnd/>
          </a:ln>
        </p:spPr>
      </p:pic>
      <p:pic>
        <p:nvPicPr>
          <p:cNvPr id="8" name="Picture 1"/>
          <p:cNvPicPr>
            <a:picLocks noChangeAspect="1" noChangeArrowheads="1"/>
          </p:cNvPicPr>
          <p:nvPr/>
        </p:nvPicPr>
        <p:blipFill>
          <a:blip r:embed="rId4" cstate="print"/>
          <a:srcRect/>
          <a:stretch>
            <a:fillRect/>
          </a:stretch>
        </p:blipFill>
        <p:spPr bwMode="auto">
          <a:xfrm>
            <a:off x="-32" y="71438"/>
            <a:ext cx="3859808" cy="1071546"/>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2214563" y="1285875"/>
            <a:ext cx="6929437" cy="4905375"/>
          </a:xfrm>
          <a:prstGeom prst="rect">
            <a:avLst/>
          </a:prstGeom>
          <a:noFill/>
          <a:ln w="9525">
            <a:solidFill>
              <a:schemeClr val="bg1">
                <a:lumMod val="75000"/>
              </a:schemeClr>
            </a:solidFill>
            <a:miter lim="800000"/>
            <a:headEnd/>
            <a:tailEnd/>
          </a:ln>
          <a:effectLst/>
        </p:spPr>
      </p:pic>
      <p:pic>
        <p:nvPicPr>
          <p:cNvPr id="11" name="Picture 2"/>
          <p:cNvPicPr>
            <a:picLocks noChangeAspect="1" noChangeArrowheads="1"/>
          </p:cNvPicPr>
          <p:nvPr/>
        </p:nvPicPr>
        <p:blipFill>
          <a:blip r:embed="rId5" cstate="print"/>
          <a:srcRect/>
          <a:stretch>
            <a:fillRect/>
          </a:stretch>
        </p:blipFill>
        <p:spPr bwMode="auto">
          <a:xfrm>
            <a:off x="0" y="1285875"/>
            <a:ext cx="6929438" cy="4905375"/>
          </a:xfrm>
          <a:prstGeom prst="rect">
            <a:avLst/>
          </a:prstGeom>
          <a:noFill/>
          <a:ln w="9525">
            <a:solidFill>
              <a:schemeClr val="bg1">
                <a:lumMod val="75000"/>
              </a:schemeClr>
            </a:solidFill>
            <a:miter lim="800000"/>
            <a:headEnd/>
            <a:tailEnd/>
          </a:ln>
          <a:effectLst/>
        </p:spPr>
      </p:pic>
      <p:sp>
        <p:nvSpPr>
          <p:cNvPr id="12" name="Rectangle 11"/>
          <p:cNvSpPr/>
          <p:nvPr/>
        </p:nvSpPr>
        <p:spPr>
          <a:xfrm>
            <a:off x="2928926" y="0"/>
            <a:ext cx="6000792" cy="685800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ln>
                <a:solidFill>
                  <a:schemeClr val="bg1">
                    <a:lumMod val="75000"/>
                  </a:schemeClr>
                </a:solidFill>
              </a:ln>
            </a:endParaRPr>
          </a:p>
        </p:txBody>
      </p:sp>
      <p:sp>
        <p:nvSpPr>
          <p:cNvPr id="2" name="Titre 1"/>
          <p:cNvSpPr>
            <a:spLocks noGrp="1"/>
          </p:cNvSpPr>
          <p:nvPr>
            <p:ph type="title"/>
          </p:nvPr>
        </p:nvSpPr>
        <p:spPr>
          <a:xfrm>
            <a:off x="3897138" y="1050177"/>
            <a:ext cx="4032448" cy="944628"/>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a:solidFill>
                  <a:srgbClr val="006699"/>
                </a:solidFill>
                <a:latin typeface="Futura Md BT" pitchFamily="34" charset="0"/>
                <a:ea typeface="+mn-ea"/>
                <a:cs typeface="+mn-cs"/>
              </a:rPr>
              <a:t>Les solutions de financement</a:t>
            </a:r>
            <a:br>
              <a:rPr lang="fr-FR" sz="2800" b="1" dirty="0">
                <a:solidFill>
                  <a:srgbClr val="006699"/>
                </a:solidFill>
                <a:latin typeface="Futura Md BT" pitchFamily="34" charset="0"/>
                <a:ea typeface="+mn-ea"/>
                <a:cs typeface="+mn-cs"/>
              </a:rPr>
            </a:br>
            <a:r>
              <a:rPr lang="fr-FR" sz="2800" b="1" dirty="0">
                <a:solidFill>
                  <a:srgbClr val="006699"/>
                </a:solidFill>
                <a:latin typeface="Futura Md BT" pitchFamily="34" charset="0"/>
                <a:ea typeface="+mn-ea"/>
                <a:cs typeface="+mn-cs"/>
              </a:rPr>
              <a:t>Volkswagen Bank</a:t>
            </a:r>
          </a:p>
        </p:txBody>
      </p:sp>
      <p:sp>
        <p:nvSpPr>
          <p:cNvPr id="6" name="Espace réservé du contenu 2"/>
          <p:cNvSpPr>
            <a:spLocks noGrp="1"/>
          </p:cNvSpPr>
          <p:nvPr>
            <p:ph idx="1"/>
          </p:nvPr>
        </p:nvSpPr>
        <p:spPr>
          <a:xfrm>
            <a:off x="3742777" y="2409300"/>
            <a:ext cx="4186807" cy="3377154"/>
          </a:xfrm>
        </p:spPr>
        <p:txBody>
          <a:bodyPr/>
          <a:lstStyle/>
          <a:p>
            <a:r>
              <a:rPr lang="fr-FR" sz="2400" b="1" dirty="0" smtClean="0"/>
              <a:t>Les 3 produits financiers :</a:t>
            </a:r>
          </a:p>
          <a:p>
            <a:pPr lvl="1"/>
            <a:r>
              <a:rPr lang="fr-FR" sz="2000" dirty="0" smtClean="0"/>
              <a:t>La LLD</a:t>
            </a:r>
          </a:p>
          <a:p>
            <a:pPr lvl="1"/>
            <a:r>
              <a:rPr lang="fr-FR" sz="2000" dirty="0" smtClean="0"/>
              <a:t>Le Crédit bail</a:t>
            </a:r>
          </a:p>
          <a:p>
            <a:pPr lvl="1"/>
            <a:r>
              <a:rPr lang="fr-FR" sz="2000" dirty="0" smtClean="0"/>
              <a:t>Le Crédit classique</a:t>
            </a:r>
          </a:p>
          <a:p>
            <a:endParaRPr lang="fr-FR" sz="2400" dirty="0" smtClean="0"/>
          </a:p>
          <a:p>
            <a:r>
              <a:rPr lang="fr-FR" sz="2400" b="1" dirty="0" smtClean="0"/>
              <a:t>Les prestations :</a:t>
            </a:r>
          </a:p>
          <a:p>
            <a:pPr lvl="1"/>
            <a:r>
              <a:rPr lang="fr-FR" sz="2000" dirty="0" smtClean="0"/>
              <a:t>L’extension de garantie</a:t>
            </a:r>
          </a:p>
          <a:p>
            <a:pPr lvl="1"/>
            <a:r>
              <a:rPr lang="fr-FR" sz="2000" dirty="0" smtClean="0"/>
              <a:t>Le contrat de maintenance</a:t>
            </a:r>
          </a:p>
          <a:p>
            <a:endParaRPr lang="fr-FR" sz="2400" dirty="0" smtClean="0"/>
          </a:p>
          <a:p>
            <a:endParaRPr lang="fr-FR" sz="2400" dirty="0" smtClean="0"/>
          </a:p>
          <a:p>
            <a:endParaRPr lang="fr-FR" sz="2400" dirty="0"/>
          </a:p>
        </p:txBody>
      </p:sp>
    </p:spTree>
    <p:extLst>
      <p:ext uri="{BB962C8B-B14F-4D97-AF65-F5344CB8AC3E}">
        <p14:creationId xmlns="" xmlns:p14="http://schemas.microsoft.com/office/powerpoint/2010/main" val="3629458830"/>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
                                        <p:tgtEl>
                                          <p:spTgt spid="6">
                                            <p:txEl>
                                              <p:pRg st="0" end="0"/>
                                            </p:txEl>
                                          </p:spTgt>
                                        </p:tgtEl>
                                      </p:cBhvr>
                                    </p:animEffect>
                                    <p:anim calcmode="lin" valueType="num">
                                      <p:cBhvr>
                                        <p:cTn id="8" dur="2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2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
                            </p:stCondLst>
                            <p:childTnLst>
                              <p:par>
                                <p:cTn id="11" presetID="42" presetClass="entr" presetSubtype="0" fill="hold" grpId="0"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200"/>
                                        <p:tgtEl>
                                          <p:spTgt spid="6">
                                            <p:txEl>
                                              <p:pRg st="1" end="1"/>
                                            </p:txEl>
                                          </p:spTgt>
                                        </p:tgtEl>
                                      </p:cBhvr>
                                    </p:animEffect>
                                    <p:anim calcmode="lin" valueType="num">
                                      <p:cBhvr>
                                        <p:cTn id="14" dur="2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2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
                            </p:stCondLst>
                            <p:childTnLst>
                              <p:par>
                                <p:cTn id="17" presetID="42"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200"/>
                                        <p:tgtEl>
                                          <p:spTgt spid="6">
                                            <p:txEl>
                                              <p:pRg st="2" end="2"/>
                                            </p:txEl>
                                          </p:spTgt>
                                        </p:tgtEl>
                                      </p:cBhvr>
                                    </p:animEffect>
                                    <p:anim calcmode="lin" valueType="num">
                                      <p:cBhvr>
                                        <p:cTn id="20" dur="2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2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
                            </p:stCondLst>
                            <p:childTnLst>
                              <p:par>
                                <p:cTn id="23" presetID="42" presetClass="entr" presetSubtype="0" fill="hold" grpId="0" nodeType="after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200"/>
                                        <p:tgtEl>
                                          <p:spTgt spid="6">
                                            <p:txEl>
                                              <p:pRg st="3" end="3"/>
                                            </p:txEl>
                                          </p:spTgt>
                                        </p:tgtEl>
                                      </p:cBhvr>
                                    </p:animEffect>
                                    <p:anim calcmode="lin" valueType="num">
                                      <p:cBhvr>
                                        <p:cTn id="26" dur="2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7" dur="2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800"/>
                            </p:stCondLst>
                            <p:childTnLst>
                              <p:par>
                                <p:cTn id="29" presetID="42" presetClass="entr" presetSubtype="0" fill="hold" grpId="0" nodeType="after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200"/>
                                        <p:tgtEl>
                                          <p:spTgt spid="6">
                                            <p:txEl>
                                              <p:pRg st="5" end="5"/>
                                            </p:txEl>
                                          </p:spTgt>
                                        </p:tgtEl>
                                      </p:cBhvr>
                                    </p:animEffect>
                                    <p:anim calcmode="lin" valueType="num">
                                      <p:cBhvr>
                                        <p:cTn id="32" dur="2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3" dur="2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200"/>
                                        <p:tgtEl>
                                          <p:spTgt spid="6">
                                            <p:txEl>
                                              <p:pRg st="6" end="6"/>
                                            </p:txEl>
                                          </p:spTgt>
                                        </p:tgtEl>
                                      </p:cBhvr>
                                    </p:animEffect>
                                    <p:anim calcmode="lin" valueType="num">
                                      <p:cBhvr>
                                        <p:cTn id="38" dur="2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9" dur="2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40" fill="hold">
                            <p:stCondLst>
                              <p:cond delay="1200"/>
                            </p:stCondLst>
                            <p:childTnLst>
                              <p:par>
                                <p:cTn id="41" presetID="42" presetClass="entr" presetSubtype="0" fill="hold" grpId="0" nodeType="after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animEffect transition="in" filter="fade">
                                      <p:cBhvr>
                                        <p:cTn id="43" dur="200"/>
                                        <p:tgtEl>
                                          <p:spTgt spid="6">
                                            <p:txEl>
                                              <p:pRg st="7" end="7"/>
                                            </p:txEl>
                                          </p:spTgt>
                                        </p:tgtEl>
                                      </p:cBhvr>
                                    </p:animEffect>
                                    <p:anim calcmode="lin" valueType="num">
                                      <p:cBhvr>
                                        <p:cTn id="44" dur="2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5" dur="2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etail"/>
          <p:cNvPicPr>
            <a:picLocks noChangeAspect="1" noChangeArrowheads="1"/>
          </p:cNvPicPr>
          <p:nvPr/>
        </p:nvPicPr>
        <p:blipFill>
          <a:blip r:embed="rId2" cstate="print">
            <a:duotone>
              <a:schemeClr val="accent1">
                <a:shade val="45000"/>
                <a:satMod val="135000"/>
              </a:schemeClr>
              <a:prstClr val="white"/>
            </a:duotone>
          </a:blip>
          <a:srcRect l="18065"/>
          <a:stretch>
            <a:fillRect/>
          </a:stretch>
        </p:blipFill>
        <p:spPr bwMode="auto">
          <a:xfrm>
            <a:off x="1691688" y="1268761"/>
            <a:ext cx="7452345" cy="5589239"/>
          </a:xfrm>
          <a:prstGeom prst="rect">
            <a:avLst/>
          </a:prstGeom>
          <a:noFill/>
          <a:ln w="9525">
            <a:noFill/>
            <a:miter lim="800000"/>
            <a:headEnd/>
            <a:tailEnd/>
          </a:ln>
        </p:spPr>
      </p:pic>
      <p:sp>
        <p:nvSpPr>
          <p:cNvPr id="2" name="Titre 1"/>
          <p:cNvSpPr>
            <a:spLocks noGrp="1"/>
          </p:cNvSpPr>
          <p:nvPr>
            <p:ph type="title"/>
          </p:nvPr>
        </p:nvSpPr>
        <p:spPr>
          <a:xfrm>
            <a:off x="457200" y="800101"/>
            <a:ext cx="4186807" cy="457200"/>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a:solidFill>
                  <a:srgbClr val="006699"/>
                </a:solidFill>
                <a:latin typeface="Futura Md BT" pitchFamily="34" charset="0"/>
                <a:ea typeface="+mn-ea"/>
                <a:cs typeface="+mn-cs"/>
              </a:rPr>
              <a:t>La LLD</a:t>
            </a:r>
          </a:p>
        </p:txBody>
      </p:sp>
      <p:sp>
        <p:nvSpPr>
          <p:cNvPr id="5" name="Espace réservé du contenu 4"/>
          <p:cNvSpPr>
            <a:spLocks noGrp="1"/>
          </p:cNvSpPr>
          <p:nvPr>
            <p:ph idx="1"/>
          </p:nvPr>
        </p:nvSpPr>
        <p:spPr>
          <a:xfrm>
            <a:off x="457201" y="2065738"/>
            <a:ext cx="8229600" cy="4876796"/>
          </a:xfrm>
        </p:spPr>
        <p:txBody>
          <a:bodyPr/>
          <a:lstStyle/>
          <a:p>
            <a:r>
              <a:rPr lang="fr-FR" sz="1800" b="1" dirty="0"/>
              <a:t>Les principes :</a:t>
            </a:r>
          </a:p>
          <a:p>
            <a:pPr lvl="1">
              <a:lnSpc>
                <a:spcPts val="1200"/>
              </a:lnSpc>
            </a:pPr>
            <a:r>
              <a:rPr lang="fr-FR" sz="1400" dirty="0" smtClean="0"/>
              <a:t>Vous choisissez votre véhicule et ses options. </a:t>
            </a:r>
          </a:p>
          <a:p>
            <a:pPr lvl="1">
              <a:lnSpc>
                <a:spcPts val="1200"/>
              </a:lnSpc>
            </a:pPr>
            <a:r>
              <a:rPr lang="fr-FR" sz="1400" dirty="0" smtClean="0"/>
              <a:t>Vous déterminez le kilométrage et la durée (de 12 à 60 mois). </a:t>
            </a:r>
          </a:p>
          <a:p>
            <a:pPr lvl="1">
              <a:lnSpc>
                <a:spcPts val="1200"/>
              </a:lnSpc>
            </a:pPr>
            <a:r>
              <a:rPr lang="fr-FR" sz="1400" dirty="0" smtClean="0"/>
              <a:t>Vous choisissez les assurances et services complémentaires adaptés à votre usage. </a:t>
            </a:r>
          </a:p>
          <a:p>
            <a:pPr lvl="1">
              <a:lnSpc>
                <a:spcPts val="1200"/>
              </a:lnSpc>
            </a:pPr>
            <a:r>
              <a:rPr lang="fr-FR" sz="1400" dirty="0" smtClean="0"/>
              <a:t>Vos loyers sont payés mensuellement ou trimestriellement. </a:t>
            </a:r>
          </a:p>
          <a:p>
            <a:pPr lvl="1">
              <a:lnSpc>
                <a:spcPts val="1200"/>
              </a:lnSpc>
            </a:pPr>
            <a:r>
              <a:rPr lang="fr-FR" sz="1400" dirty="0" smtClean="0"/>
              <a:t>Vous restituez votre véhicule à la fin du contrat. </a:t>
            </a:r>
            <a:r>
              <a:rPr lang="fr-FR" sz="600" dirty="0" smtClean="0"/>
              <a:t> </a:t>
            </a:r>
          </a:p>
          <a:p>
            <a:r>
              <a:rPr lang="fr-FR" sz="1800" b="1" dirty="0"/>
              <a:t>Les incidences comptables et fiscales :</a:t>
            </a:r>
          </a:p>
          <a:p>
            <a:pPr lvl="1">
              <a:lnSpc>
                <a:spcPts val="1200"/>
              </a:lnSpc>
            </a:pPr>
            <a:r>
              <a:rPr lang="fr-FR" sz="1400" dirty="0" smtClean="0"/>
              <a:t>Pas d’inscription en immobilisation à l’actif du bilan. </a:t>
            </a:r>
          </a:p>
          <a:p>
            <a:pPr lvl="1">
              <a:lnSpc>
                <a:spcPts val="1200"/>
              </a:lnSpc>
            </a:pPr>
            <a:r>
              <a:rPr lang="fr-FR" sz="1400" dirty="0" smtClean="0"/>
              <a:t>Pas d’engagement hors bilan. </a:t>
            </a:r>
          </a:p>
          <a:p>
            <a:pPr lvl="1">
              <a:lnSpc>
                <a:spcPts val="1200"/>
              </a:lnSpc>
            </a:pPr>
            <a:r>
              <a:rPr lang="fr-FR" sz="1400" dirty="0" smtClean="0"/>
              <a:t>Loyers comptabilisés en charges dans le compte de résultat. </a:t>
            </a:r>
          </a:p>
          <a:p>
            <a:pPr lvl="1">
              <a:lnSpc>
                <a:spcPts val="1200"/>
              </a:lnSpc>
            </a:pPr>
            <a:r>
              <a:rPr lang="fr-FR" sz="1400" dirty="0" smtClean="0"/>
              <a:t>Pour les véhicules de tourisme, ils sont déductibles dans la limite d’un montant de 18 300 € TTC (ou 9 900 € TTC pour les véhicules émettant plus de 200 g de CO2/km) répartis sur la durée d’amortissement pratiquée par Volkswagen Bank : 4 ans. </a:t>
            </a:r>
          </a:p>
          <a:p>
            <a:endParaRPr lang="fr-FR" sz="500" dirty="0" smtClean="0"/>
          </a:p>
          <a:p>
            <a:r>
              <a:rPr lang="fr-FR" sz="1800" b="1" dirty="0"/>
              <a:t> Gains financiers pour l’entreprise :</a:t>
            </a:r>
          </a:p>
          <a:p>
            <a:pPr lvl="1">
              <a:lnSpc>
                <a:spcPts val="1200"/>
              </a:lnSpc>
            </a:pPr>
            <a:r>
              <a:rPr lang="fr-FR" sz="1400" dirty="0" smtClean="0"/>
              <a:t>Pas d’à-coups de trésorerie grâce aux loyers fixes, </a:t>
            </a:r>
          </a:p>
          <a:p>
            <a:pPr lvl="1">
              <a:lnSpc>
                <a:spcPts val="1200"/>
              </a:lnSpc>
            </a:pPr>
            <a:r>
              <a:rPr lang="fr-FR" sz="1400" dirty="0" smtClean="0"/>
              <a:t>Préservation de la capacité d’emprunt de l’entreprise. </a:t>
            </a:r>
          </a:p>
          <a:p>
            <a:endParaRPr lang="fr-FR" sz="700" dirty="0" smtClean="0"/>
          </a:p>
          <a:p>
            <a:r>
              <a:rPr lang="fr-FR" sz="1800" b="1" dirty="0"/>
              <a:t>Gestion optimisée du parc : </a:t>
            </a:r>
          </a:p>
          <a:p>
            <a:pPr lvl="1">
              <a:lnSpc>
                <a:spcPts val="1200"/>
              </a:lnSpc>
            </a:pPr>
            <a:r>
              <a:rPr lang="fr-FR" sz="1400" dirty="0" smtClean="0"/>
              <a:t>Pas de soucis de revente. </a:t>
            </a:r>
          </a:p>
          <a:p>
            <a:pPr lvl="1">
              <a:lnSpc>
                <a:spcPts val="1200"/>
              </a:lnSpc>
            </a:pPr>
            <a:r>
              <a:rPr lang="fr-FR" sz="1400" dirty="0" smtClean="0"/>
              <a:t>Souplesse de la formule : possibilité de moduler le kilométrage et/ou la durée </a:t>
            </a:r>
          </a:p>
          <a:p>
            <a:endParaRPr lang="fr-FR" sz="2000" dirty="0"/>
          </a:p>
        </p:txBody>
      </p:sp>
      <p:grpSp>
        <p:nvGrpSpPr>
          <p:cNvPr id="7" name="Groupe 6"/>
          <p:cNvGrpSpPr/>
          <p:nvPr/>
        </p:nvGrpSpPr>
        <p:grpSpPr>
          <a:xfrm>
            <a:off x="539553" y="1419432"/>
            <a:ext cx="8136903" cy="609393"/>
            <a:chOff x="463352" y="1419431"/>
            <a:chExt cx="8136904" cy="609393"/>
          </a:xfrm>
        </p:grpSpPr>
        <p:sp>
          <p:nvSpPr>
            <p:cNvPr id="6" name="Rectangle 5"/>
            <p:cNvSpPr/>
            <p:nvPr/>
          </p:nvSpPr>
          <p:spPr>
            <a:xfrm>
              <a:off x="539553" y="1465619"/>
              <a:ext cx="7992888" cy="523220"/>
            </a:xfrm>
            <a:prstGeom prst="rect">
              <a:avLst/>
            </a:prstGeom>
            <a:noFill/>
            <a:ln w="9525">
              <a:noFill/>
              <a:miter lim="800000"/>
              <a:headEnd/>
              <a:tailEnd/>
            </a:ln>
          </p:spPr>
          <p:txBody>
            <a:bodyPr wrap="square">
              <a:spAutoFit/>
            </a:bodyPr>
            <a:lstStyle/>
            <a:p>
              <a:pPr algn="ctr"/>
              <a:r>
                <a:rPr lang="fr-FR" sz="1400" b="1" dirty="0">
                  <a:solidFill>
                    <a:schemeClr val="accent1">
                      <a:lumMod val="75000"/>
                    </a:schemeClr>
                  </a:solidFill>
                </a:rPr>
                <a:t>Plus qu’un contrat de financement, la location longue durée est un ensemble de services qui facilite l’utilisation d’un ou plusieurs véhicules dans un cadre professionnel.</a:t>
              </a:r>
            </a:p>
          </p:txBody>
        </p:sp>
        <p:sp>
          <p:nvSpPr>
            <p:cNvPr id="8" name="Rogner un rectangle à un seul coin 7"/>
            <p:cNvSpPr/>
            <p:nvPr/>
          </p:nvSpPr>
          <p:spPr>
            <a:xfrm>
              <a:off x="463352" y="1419431"/>
              <a:ext cx="8136904" cy="609393"/>
            </a:xfrm>
            <a:prstGeom prst="snip1Rect">
              <a:avLst>
                <a:gd name="adj" fmla="val 15630"/>
              </a:avLst>
            </a:prstGeom>
            <a:no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fr-FR" b="1" dirty="0">
                <a:solidFill>
                  <a:schemeClr val="tx1">
                    <a:lumMod val="65000"/>
                    <a:lumOff val="35000"/>
                  </a:schemeClr>
                </a:solidFill>
                <a:latin typeface="Arial" pitchFamily="34" charset="0"/>
                <a:cs typeface="Arial" pitchFamily="34" charset="0"/>
              </a:endParaRPr>
            </a:p>
          </p:txBody>
        </p:sp>
      </p:grpSp>
      <p:pic>
        <p:nvPicPr>
          <p:cNvPr id="9" name="Picture 1"/>
          <p:cNvPicPr>
            <a:picLocks noChangeAspect="1" noChangeArrowheads="1"/>
          </p:cNvPicPr>
          <p:nvPr/>
        </p:nvPicPr>
        <p:blipFill>
          <a:blip r:embed="rId3" cstate="print"/>
          <a:srcRect/>
          <a:stretch>
            <a:fillRect/>
          </a:stretch>
        </p:blipFill>
        <p:spPr bwMode="auto">
          <a:xfrm>
            <a:off x="4833188" y="144016"/>
            <a:ext cx="4310812" cy="1196752"/>
          </a:xfrm>
          <a:prstGeom prst="rect">
            <a:avLst/>
          </a:prstGeom>
          <a:noFill/>
          <a:ln w="9525">
            <a:noFill/>
            <a:miter lim="800000"/>
            <a:headEnd/>
            <a:tailEnd/>
          </a:ln>
        </p:spPr>
      </p:pic>
    </p:spTree>
    <p:extLst>
      <p:ext uri="{BB962C8B-B14F-4D97-AF65-F5344CB8AC3E}">
        <p14:creationId xmlns="" xmlns:p14="http://schemas.microsoft.com/office/powerpoint/2010/main" val="3629458830"/>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anim calcmode="lin" valueType="num">
                                      <p:cBhvr>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5">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anim calcmode="lin" valueType="num">
                                      <p:cBhvr>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5">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anim calcmode="lin" valueType="num">
                                      <p:cBhvr>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anim calcmode="lin" valueType="num">
                                      <p:cBhvr>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500"/>
                                        <p:tgtEl>
                                          <p:spTgt spid="5">
                                            <p:txEl>
                                              <p:pRg st="4" end="4"/>
                                            </p:txEl>
                                          </p:spTgt>
                                        </p:tgtEl>
                                      </p:cBhvr>
                                    </p:animEffect>
                                    <p:anim calcmode="lin" valueType="num">
                                      <p:cBhvr>
                                        <p:cTn id="3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5">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500"/>
                                        <p:tgtEl>
                                          <p:spTgt spid="5">
                                            <p:txEl>
                                              <p:pRg st="5" end="5"/>
                                            </p:txEl>
                                          </p:spTgt>
                                        </p:tgtEl>
                                      </p:cBhvr>
                                    </p:animEffect>
                                    <p:anim calcmode="lin" valueType="num">
                                      <p:cBhvr>
                                        <p:cTn id="3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0"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Effect transition="in" filter="fade">
                                      <p:cBhvr>
                                        <p:cTn id="44" dur="500"/>
                                        <p:tgtEl>
                                          <p:spTgt spid="5">
                                            <p:txEl>
                                              <p:pRg st="6" end="6"/>
                                            </p:txEl>
                                          </p:spTgt>
                                        </p:tgtEl>
                                      </p:cBhvr>
                                    </p:animEffect>
                                    <p:anim calcmode="lin" valueType="num">
                                      <p:cBhvr>
                                        <p:cTn id="4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6" dur="500" fill="hold"/>
                                        <p:tgtEl>
                                          <p:spTgt spid="5">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Effect transition="in" filter="fade">
                                      <p:cBhvr>
                                        <p:cTn id="49" dur="500"/>
                                        <p:tgtEl>
                                          <p:spTgt spid="5">
                                            <p:txEl>
                                              <p:pRg st="7" end="7"/>
                                            </p:txEl>
                                          </p:spTgt>
                                        </p:tgtEl>
                                      </p:cBhvr>
                                    </p:animEffect>
                                    <p:anim calcmode="lin" valueType="num">
                                      <p:cBhvr>
                                        <p:cTn id="50"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5">
                                            <p:txEl>
                                              <p:pRg st="7" end="7"/>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5">
                                            <p:txEl>
                                              <p:pRg st="8" end="8"/>
                                            </p:txEl>
                                          </p:spTgt>
                                        </p:tgtEl>
                                        <p:attrNameLst>
                                          <p:attrName>style.visibility</p:attrName>
                                        </p:attrNameLst>
                                      </p:cBhvr>
                                      <p:to>
                                        <p:strVal val="visible"/>
                                      </p:to>
                                    </p:set>
                                    <p:animEffect transition="in" filter="fade">
                                      <p:cBhvr>
                                        <p:cTn id="54" dur="500"/>
                                        <p:tgtEl>
                                          <p:spTgt spid="5">
                                            <p:txEl>
                                              <p:pRg st="8" end="8"/>
                                            </p:txEl>
                                          </p:spTgt>
                                        </p:tgtEl>
                                      </p:cBhvr>
                                    </p:animEffect>
                                    <p:anim calcmode="lin" valueType="num">
                                      <p:cBhvr>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6" dur="500" fill="hold"/>
                                        <p:tgtEl>
                                          <p:spTgt spid="5">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
                                            <p:txEl>
                                              <p:pRg st="9" end="9"/>
                                            </p:txEl>
                                          </p:spTgt>
                                        </p:tgtEl>
                                        <p:attrNameLst>
                                          <p:attrName>style.visibility</p:attrName>
                                        </p:attrNameLst>
                                      </p:cBhvr>
                                      <p:to>
                                        <p:strVal val="visible"/>
                                      </p:to>
                                    </p:set>
                                    <p:animEffect transition="in" filter="fade">
                                      <p:cBhvr>
                                        <p:cTn id="59" dur="500"/>
                                        <p:tgtEl>
                                          <p:spTgt spid="5">
                                            <p:txEl>
                                              <p:pRg st="9" end="9"/>
                                            </p:txEl>
                                          </p:spTgt>
                                        </p:tgtEl>
                                      </p:cBhvr>
                                    </p:animEffect>
                                    <p:anim calcmode="lin" valueType="num">
                                      <p:cBhvr>
                                        <p:cTn id="60"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61" dur="500" fill="hold"/>
                                        <p:tgtEl>
                                          <p:spTgt spid="5">
                                            <p:txEl>
                                              <p:pRg st="9" end="9"/>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5">
                                            <p:txEl>
                                              <p:pRg st="10" end="10"/>
                                            </p:txEl>
                                          </p:spTgt>
                                        </p:tgtEl>
                                        <p:attrNameLst>
                                          <p:attrName>style.visibility</p:attrName>
                                        </p:attrNameLst>
                                      </p:cBhvr>
                                      <p:to>
                                        <p:strVal val="visible"/>
                                      </p:to>
                                    </p:set>
                                    <p:animEffect transition="in" filter="fade">
                                      <p:cBhvr>
                                        <p:cTn id="64" dur="500"/>
                                        <p:tgtEl>
                                          <p:spTgt spid="5">
                                            <p:txEl>
                                              <p:pRg st="10" end="10"/>
                                            </p:txEl>
                                          </p:spTgt>
                                        </p:tgtEl>
                                      </p:cBhvr>
                                    </p:animEffect>
                                    <p:anim calcmode="lin" valueType="num">
                                      <p:cBhvr>
                                        <p:cTn id="65"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66" dur="5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par>
                          <p:cTn id="67" fill="hold">
                            <p:stCondLst>
                              <p:cond delay="1500"/>
                            </p:stCondLst>
                            <p:childTnLst>
                              <p:par>
                                <p:cTn id="68" presetID="42" presetClass="entr" presetSubtype="0" fill="hold" grpId="0" nodeType="afterEffect">
                                  <p:stCondLst>
                                    <p:cond delay="0"/>
                                  </p:stCondLst>
                                  <p:childTnLst>
                                    <p:set>
                                      <p:cBhvr>
                                        <p:cTn id="69" dur="1" fill="hold">
                                          <p:stCondLst>
                                            <p:cond delay="0"/>
                                          </p:stCondLst>
                                        </p:cTn>
                                        <p:tgtEl>
                                          <p:spTgt spid="5">
                                            <p:txEl>
                                              <p:pRg st="12" end="12"/>
                                            </p:txEl>
                                          </p:spTgt>
                                        </p:tgtEl>
                                        <p:attrNameLst>
                                          <p:attrName>style.visibility</p:attrName>
                                        </p:attrNameLst>
                                      </p:cBhvr>
                                      <p:to>
                                        <p:strVal val="visible"/>
                                      </p:to>
                                    </p:set>
                                    <p:animEffect transition="in" filter="fade">
                                      <p:cBhvr>
                                        <p:cTn id="70" dur="500"/>
                                        <p:tgtEl>
                                          <p:spTgt spid="5">
                                            <p:txEl>
                                              <p:pRg st="12" end="12"/>
                                            </p:txEl>
                                          </p:spTgt>
                                        </p:tgtEl>
                                      </p:cBhvr>
                                    </p:animEffect>
                                    <p:anim calcmode="lin" valueType="num">
                                      <p:cBhvr>
                                        <p:cTn id="71"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72" dur="500" fill="hold"/>
                                        <p:tgtEl>
                                          <p:spTgt spid="5">
                                            <p:txEl>
                                              <p:pRg st="12" end="12"/>
                                            </p:txEl>
                                          </p:spTgt>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5">
                                            <p:txEl>
                                              <p:pRg st="13" end="13"/>
                                            </p:txEl>
                                          </p:spTgt>
                                        </p:tgtEl>
                                        <p:attrNameLst>
                                          <p:attrName>style.visibility</p:attrName>
                                        </p:attrNameLst>
                                      </p:cBhvr>
                                      <p:to>
                                        <p:strVal val="visible"/>
                                      </p:to>
                                    </p:set>
                                    <p:animEffect transition="in" filter="fade">
                                      <p:cBhvr>
                                        <p:cTn id="75" dur="500"/>
                                        <p:tgtEl>
                                          <p:spTgt spid="5">
                                            <p:txEl>
                                              <p:pRg st="13" end="13"/>
                                            </p:txEl>
                                          </p:spTgt>
                                        </p:tgtEl>
                                      </p:cBhvr>
                                    </p:animEffect>
                                    <p:anim calcmode="lin" valueType="num">
                                      <p:cBhvr>
                                        <p:cTn id="76"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77" dur="500" fill="hold"/>
                                        <p:tgtEl>
                                          <p:spTgt spid="5">
                                            <p:txEl>
                                              <p:pRg st="13" end="13"/>
                                            </p:txEl>
                                          </p:spTgt>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5">
                                            <p:txEl>
                                              <p:pRg st="14" end="14"/>
                                            </p:txEl>
                                          </p:spTgt>
                                        </p:tgtEl>
                                        <p:attrNameLst>
                                          <p:attrName>style.visibility</p:attrName>
                                        </p:attrNameLst>
                                      </p:cBhvr>
                                      <p:to>
                                        <p:strVal val="visible"/>
                                      </p:to>
                                    </p:set>
                                    <p:animEffect transition="in" filter="fade">
                                      <p:cBhvr>
                                        <p:cTn id="80" dur="500"/>
                                        <p:tgtEl>
                                          <p:spTgt spid="5">
                                            <p:txEl>
                                              <p:pRg st="14" end="14"/>
                                            </p:txEl>
                                          </p:spTgt>
                                        </p:tgtEl>
                                      </p:cBhvr>
                                    </p:animEffect>
                                    <p:anim calcmode="lin" valueType="num">
                                      <p:cBhvr>
                                        <p:cTn id="81" dur="500" fill="hold"/>
                                        <p:tgtEl>
                                          <p:spTgt spid="5">
                                            <p:txEl>
                                              <p:pRg st="14" end="14"/>
                                            </p:txEl>
                                          </p:spTgt>
                                        </p:tgtEl>
                                        <p:attrNameLst>
                                          <p:attrName>ppt_x</p:attrName>
                                        </p:attrNameLst>
                                      </p:cBhvr>
                                      <p:tavLst>
                                        <p:tav tm="0">
                                          <p:val>
                                            <p:strVal val="#ppt_x"/>
                                          </p:val>
                                        </p:tav>
                                        <p:tav tm="100000">
                                          <p:val>
                                            <p:strVal val="#ppt_x"/>
                                          </p:val>
                                        </p:tav>
                                      </p:tavLst>
                                    </p:anim>
                                    <p:anim calcmode="lin" valueType="num">
                                      <p:cBhvr>
                                        <p:cTn id="82" dur="500" fill="hold"/>
                                        <p:tgtEl>
                                          <p:spTgt spid="5">
                                            <p:txEl>
                                              <p:pRg st="14" end="14"/>
                                            </p:txEl>
                                          </p:spTgt>
                                        </p:tgtEl>
                                        <p:attrNameLst>
                                          <p:attrName>ppt_y</p:attrName>
                                        </p:attrNameLst>
                                      </p:cBhvr>
                                      <p:tavLst>
                                        <p:tav tm="0">
                                          <p:val>
                                            <p:strVal val="#ppt_y+.1"/>
                                          </p:val>
                                        </p:tav>
                                        <p:tav tm="100000">
                                          <p:val>
                                            <p:strVal val="#ppt_y"/>
                                          </p:val>
                                        </p:tav>
                                      </p:tavLst>
                                    </p:anim>
                                  </p:childTnLst>
                                </p:cTn>
                              </p:par>
                            </p:childTnLst>
                          </p:cTn>
                        </p:par>
                        <p:par>
                          <p:cTn id="83" fill="hold">
                            <p:stCondLst>
                              <p:cond delay="2000"/>
                            </p:stCondLst>
                            <p:childTnLst>
                              <p:par>
                                <p:cTn id="84" presetID="42" presetClass="entr" presetSubtype="0" fill="hold" grpId="0" nodeType="afterEffect">
                                  <p:stCondLst>
                                    <p:cond delay="0"/>
                                  </p:stCondLst>
                                  <p:childTnLst>
                                    <p:set>
                                      <p:cBhvr>
                                        <p:cTn id="85" dur="1" fill="hold">
                                          <p:stCondLst>
                                            <p:cond delay="0"/>
                                          </p:stCondLst>
                                        </p:cTn>
                                        <p:tgtEl>
                                          <p:spTgt spid="5">
                                            <p:txEl>
                                              <p:pRg st="16" end="16"/>
                                            </p:txEl>
                                          </p:spTgt>
                                        </p:tgtEl>
                                        <p:attrNameLst>
                                          <p:attrName>style.visibility</p:attrName>
                                        </p:attrNameLst>
                                      </p:cBhvr>
                                      <p:to>
                                        <p:strVal val="visible"/>
                                      </p:to>
                                    </p:set>
                                    <p:animEffect transition="in" filter="fade">
                                      <p:cBhvr>
                                        <p:cTn id="86" dur="500"/>
                                        <p:tgtEl>
                                          <p:spTgt spid="5">
                                            <p:txEl>
                                              <p:pRg st="16" end="16"/>
                                            </p:txEl>
                                          </p:spTgt>
                                        </p:tgtEl>
                                      </p:cBhvr>
                                    </p:animEffect>
                                    <p:anim calcmode="lin" valueType="num">
                                      <p:cBhvr>
                                        <p:cTn id="87" dur="500" fill="hold"/>
                                        <p:tgtEl>
                                          <p:spTgt spid="5">
                                            <p:txEl>
                                              <p:pRg st="16" end="16"/>
                                            </p:txEl>
                                          </p:spTgt>
                                        </p:tgtEl>
                                        <p:attrNameLst>
                                          <p:attrName>ppt_x</p:attrName>
                                        </p:attrNameLst>
                                      </p:cBhvr>
                                      <p:tavLst>
                                        <p:tav tm="0">
                                          <p:val>
                                            <p:strVal val="#ppt_x"/>
                                          </p:val>
                                        </p:tav>
                                        <p:tav tm="100000">
                                          <p:val>
                                            <p:strVal val="#ppt_x"/>
                                          </p:val>
                                        </p:tav>
                                      </p:tavLst>
                                    </p:anim>
                                    <p:anim calcmode="lin" valueType="num">
                                      <p:cBhvr>
                                        <p:cTn id="88" dur="500" fill="hold"/>
                                        <p:tgtEl>
                                          <p:spTgt spid="5">
                                            <p:txEl>
                                              <p:pRg st="16" end="16"/>
                                            </p:txEl>
                                          </p:spTgt>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5">
                                            <p:txEl>
                                              <p:pRg st="17" end="17"/>
                                            </p:txEl>
                                          </p:spTgt>
                                        </p:tgtEl>
                                        <p:attrNameLst>
                                          <p:attrName>style.visibility</p:attrName>
                                        </p:attrNameLst>
                                      </p:cBhvr>
                                      <p:to>
                                        <p:strVal val="visible"/>
                                      </p:to>
                                    </p:set>
                                    <p:animEffect transition="in" filter="fade">
                                      <p:cBhvr>
                                        <p:cTn id="91" dur="500"/>
                                        <p:tgtEl>
                                          <p:spTgt spid="5">
                                            <p:txEl>
                                              <p:pRg st="17" end="17"/>
                                            </p:txEl>
                                          </p:spTgt>
                                        </p:tgtEl>
                                      </p:cBhvr>
                                    </p:animEffect>
                                    <p:anim calcmode="lin" valueType="num">
                                      <p:cBhvr>
                                        <p:cTn id="92" dur="500" fill="hold"/>
                                        <p:tgtEl>
                                          <p:spTgt spid="5">
                                            <p:txEl>
                                              <p:pRg st="17" end="17"/>
                                            </p:txEl>
                                          </p:spTgt>
                                        </p:tgtEl>
                                        <p:attrNameLst>
                                          <p:attrName>ppt_x</p:attrName>
                                        </p:attrNameLst>
                                      </p:cBhvr>
                                      <p:tavLst>
                                        <p:tav tm="0">
                                          <p:val>
                                            <p:strVal val="#ppt_x"/>
                                          </p:val>
                                        </p:tav>
                                        <p:tav tm="100000">
                                          <p:val>
                                            <p:strVal val="#ppt_x"/>
                                          </p:val>
                                        </p:tav>
                                      </p:tavLst>
                                    </p:anim>
                                    <p:anim calcmode="lin" valueType="num">
                                      <p:cBhvr>
                                        <p:cTn id="93" dur="500" fill="hold"/>
                                        <p:tgtEl>
                                          <p:spTgt spid="5">
                                            <p:txEl>
                                              <p:pRg st="17" end="17"/>
                                            </p:txEl>
                                          </p:spTgt>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5">
                                            <p:txEl>
                                              <p:pRg st="18" end="18"/>
                                            </p:txEl>
                                          </p:spTgt>
                                        </p:tgtEl>
                                        <p:attrNameLst>
                                          <p:attrName>style.visibility</p:attrName>
                                        </p:attrNameLst>
                                      </p:cBhvr>
                                      <p:to>
                                        <p:strVal val="visible"/>
                                      </p:to>
                                    </p:set>
                                    <p:animEffect transition="in" filter="fade">
                                      <p:cBhvr>
                                        <p:cTn id="96" dur="500"/>
                                        <p:tgtEl>
                                          <p:spTgt spid="5">
                                            <p:txEl>
                                              <p:pRg st="18" end="18"/>
                                            </p:txEl>
                                          </p:spTgt>
                                        </p:tgtEl>
                                      </p:cBhvr>
                                    </p:animEffect>
                                    <p:anim calcmode="lin" valueType="num">
                                      <p:cBhvr>
                                        <p:cTn id="97" dur="500" fill="hold"/>
                                        <p:tgtEl>
                                          <p:spTgt spid="5">
                                            <p:txEl>
                                              <p:pRg st="18" end="18"/>
                                            </p:txEl>
                                          </p:spTgt>
                                        </p:tgtEl>
                                        <p:attrNameLst>
                                          <p:attrName>ppt_x</p:attrName>
                                        </p:attrNameLst>
                                      </p:cBhvr>
                                      <p:tavLst>
                                        <p:tav tm="0">
                                          <p:val>
                                            <p:strVal val="#ppt_x"/>
                                          </p:val>
                                        </p:tav>
                                        <p:tav tm="100000">
                                          <p:val>
                                            <p:strVal val="#ppt_x"/>
                                          </p:val>
                                        </p:tav>
                                      </p:tavLst>
                                    </p:anim>
                                    <p:anim calcmode="lin" valueType="num">
                                      <p:cBhvr>
                                        <p:cTn id="98" dur="500" fill="hold"/>
                                        <p:tgtEl>
                                          <p:spTgt spid="5">
                                            <p:txEl>
                                              <p:pRg st="18" end="1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person.png"/>
          <p:cNvPicPr>
            <a:picLocks noChangeAspect="1"/>
          </p:cNvPicPr>
          <p:nvPr/>
        </p:nvPicPr>
        <p:blipFill>
          <a:blip r:embed="rId2" cstate="print">
            <a:duotone>
              <a:schemeClr val="accent1">
                <a:shade val="45000"/>
                <a:satMod val="135000"/>
              </a:schemeClr>
              <a:prstClr val="white"/>
            </a:duotone>
          </a:blip>
          <a:srcRect l="8051" r="6076"/>
          <a:stretch>
            <a:fillRect/>
          </a:stretch>
        </p:blipFill>
        <p:spPr>
          <a:xfrm>
            <a:off x="1" y="-24"/>
            <a:ext cx="9144000" cy="6858025"/>
          </a:xfrm>
          <a:prstGeom prst="rect">
            <a:avLst/>
          </a:prstGeom>
        </p:spPr>
      </p:pic>
      <p:sp>
        <p:nvSpPr>
          <p:cNvPr id="2" name="Titre 1"/>
          <p:cNvSpPr>
            <a:spLocks noGrp="1"/>
          </p:cNvSpPr>
          <p:nvPr>
            <p:ph type="title"/>
          </p:nvPr>
        </p:nvSpPr>
        <p:spPr>
          <a:xfrm>
            <a:off x="457201" y="815575"/>
            <a:ext cx="8229600" cy="440677"/>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a:solidFill>
                  <a:srgbClr val="006699"/>
                </a:solidFill>
                <a:latin typeface="Futura Md BT" pitchFamily="34" charset="0"/>
                <a:ea typeface="+mn-ea"/>
                <a:cs typeface="+mn-cs"/>
              </a:rPr>
              <a:t>Le Crédit Bail</a:t>
            </a:r>
          </a:p>
        </p:txBody>
      </p:sp>
      <p:sp>
        <p:nvSpPr>
          <p:cNvPr id="5" name="Espace réservé du contenu 4"/>
          <p:cNvSpPr>
            <a:spLocks noGrp="1"/>
          </p:cNvSpPr>
          <p:nvPr>
            <p:ph idx="1"/>
          </p:nvPr>
        </p:nvSpPr>
        <p:spPr>
          <a:xfrm>
            <a:off x="457201" y="2234455"/>
            <a:ext cx="8229600" cy="4525963"/>
          </a:xfrm>
        </p:spPr>
        <p:txBody>
          <a:bodyPr/>
          <a:lstStyle/>
          <a:p>
            <a:r>
              <a:rPr lang="fr-FR" sz="1800" b="1" dirty="0" smtClean="0"/>
              <a:t>Les principes :</a:t>
            </a:r>
          </a:p>
          <a:p>
            <a:pPr lvl="1"/>
            <a:r>
              <a:rPr lang="fr-FR" sz="1400" dirty="0" smtClean="0"/>
              <a:t>Vous louez un véhicule neuf pendant 36, 48 ou 60 mois. </a:t>
            </a:r>
          </a:p>
          <a:p>
            <a:pPr lvl="1"/>
            <a:r>
              <a:rPr lang="fr-FR" sz="1400" dirty="0" smtClean="0"/>
              <a:t>Vous pouvez acheter le véhicule en fin de contrat, en levant l’option d’achat finale. </a:t>
            </a:r>
          </a:p>
          <a:p>
            <a:pPr lvl="1"/>
            <a:r>
              <a:rPr lang="fr-FR" sz="1400" dirty="0" smtClean="0"/>
              <a:t>L’apport éventuel (jusqu’à 30% maximum) prend la forme d’un premier loyer majoré. </a:t>
            </a:r>
            <a:br>
              <a:rPr lang="fr-FR" sz="1400" dirty="0" smtClean="0"/>
            </a:br>
            <a:endParaRPr lang="fr-FR" sz="700" dirty="0" smtClean="0"/>
          </a:p>
          <a:p>
            <a:r>
              <a:rPr lang="fr-FR" sz="1800" b="1" dirty="0" smtClean="0"/>
              <a:t>Les incidences comptables et fiscales :</a:t>
            </a:r>
          </a:p>
          <a:p>
            <a:pPr lvl="1"/>
            <a:r>
              <a:rPr lang="fr-FR" sz="1400" dirty="0" smtClean="0"/>
              <a:t>La valeur du véhicule ne figure pas à l’actif du bilan ; les loyers non échus sont comptabilisés dans les engagements hors bilans : la capacité d’emprunt de l’entreprise est préservée. </a:t>
            </a:r>
          </a:p>
          <a:p>
            <a:pPr lvl="1"/>
            <a:r>
              <a:rPr lang="fr-FR" sz="1400" dirty="0" smtClean="0"/>
              <a:t>Les loyers payés sont comptabilisés en tant que charges dans le compte de résultat. Pour les véhicules de tourisme, ils sont déductibles dans la limite d’un montant de 18 300 € TTC (ou 9 900 € TTC pour les véhicules émettant plus de 200g de CO2/km) réparti sur la durée d’amortissement pratiquée par Volkswagen Bank : 4 ans. </a:t>
            </a:r>
          </a:p>
          <a:p>
            <a:pPr lvl="1"/>
            <a:r>
              <a:rPr lang="fr-FR" sz="1400" dirty="0" smtClean="0"/>
              <a:t>Possibilité de racheter le véhicule dès le 13e mois. </a:t>
            </a:r>
          </a:p>
          <a:p>
            <a:pPr lvl="1"/>
            <a:r>
              <a:rPr lang="fr-FR" sz="1400" dirty="0" smtClean="0"/>
              <a:t>Pas d’immobilisation de capitaux. </a:t>
            </a:r>
          </a:p>
          <a:p>
            <a:pPr lvl="1"/>
            <a:r>
              <a:rPr lang="fr-FR" sz="1400" dirty="0" smtClean="0"/>
              <a:t>Loyers TTC comptabilisés en charges et déductibles. </a:t>
            </a:r>
          </a:p>
          <a:p>
            <a:pPr lvl="1"/>
            <a:r>
              <a:rPr lang="fr-FR" sz="1400" dirty="0" smtClean="0"/>
              <a:t>Payer un premier loyer majoré permet de : </a:t>
            </a:r>
            <a:br>
              <a:rPr lang="fr-FR" sz="1400" dirty="0" smtClean="0"/>
            </a:br>
            <a:r>
              <a:rPr lang="fr-FR" sz="1400" dirty="0" smtClean="0"/>
              <a:t>- Diminuer les loyers suivants.</a:t>
            </a:r>
            <a:br>
              <a:rPr lang="fr-FR" sz="1400" dirty="0" smtClean="0"/>
            </a:br>
            <a:r>
              <a:rPr lang="fr-FR" sz="1400" dirty="0" smtClean="0"/>
              <a:t>- D’avoir un impact fiscal plus important la 1ère année</a:t>
            </a:r>
            <a:br>
              <a:rPr lang="fr-FR" sz="1400" dirty="0" smtClean="0"/>
            </a:br>
            <a:endParaRPr lang="fr-FR" sz="1400" dirty="0"/>
          </a:p>
        </p:txBody>
      </p:sp>
      <p:grpSp>
        <p:nvGrpSpPr>
          <p:cNvPr id="7" name="Groupe 6"/>
          <p:cNvGrpSpPr/>
          <p:nvPr/>
        </p:nvGrpSpPr>
        <p:grpSpPr>
          <a:xfrm>
            <a:off x="526977" y="1509931"/>
            <a:ext cx="8136903" cy="630963"/>
            <a:chOff x="463352" y="1419431"/>
            <a:chExt cx="8136904" cy="630963"/>
          </a:xfrm>
        </p:grpSpPr>
        <p:sp>
          <p:nvSpPr>
            <p:cNvPr id="8" name="Rectangle 7"/>
            <p:cNvSpPr/>
            <p:nvPr/>
          </p:nvSpPr>
          <p:spPr>
            <a:xfrm>
              <a:off x="539553" y="1465619"/>
              <a:ext cx="7992888" cy="584775"/>
            </a:xfrm>
            <a:prstGeom prst="rect">
              <a:avLst/>
            </a:prstGeom>
            <a:noFill/>
            <a:ln w="9525">
              <a:noFill/>
              <a:miter lim="800000"/>
              <a:headEnd/>
              <a:tailEnd/>
            </a:ln>
          </p:spPr>
          <p:txBody>
            <a:bodyPr wrap="square">
              <a:spAutoFit/>
            </a:bodyPr>
            <a:lstStyle/>
            <a:p>
              <a:pPr algn="ctr"/>
              <a:r>
                <a:rPr lang="fr-FR" sz="1600" b="1" dirty="0">
                  <a:solidFill>
                    <a:schemeClr val="accent1">
                      <a:lumMod val="75000"/>
                    </a:schemeClr>
                  </a:solidFill>
                </a:rPr>
                <a:t>La location avec option d’achat pour les professionnels. Vous louez un véhicule, en gardant la possibilité d’en devenir propriétaire</a:t>
              </a:r>
              <a:r>
                <a:rPr lang="fr-FR" sz="1600" b="1" dirty="0" smtClean="0">
                  <a:solidFill>
                    <a:schemeClr val="accent1">
                      <a:lumMod val="75000"/>
                    </a:schemeClr>
                  </a:solidFill>
                </a:rPr>
                <a:t>.</a:t>
              </a:r>
              <a:endParaRPr lang="fr-FR" sz="1600" b="1" dirty="0">
                <a:solidFill>
                  <a:schemeClr val="accent1">
                    <a:lumMod val="75000"/>
                  </a:schemeClr>
                </a:solidFill>
              </a:endParaRPr>
            </a:p>
          </p:txBody>
        </p:sp>
        <p:sp>
          <p:nvSpPr>
            <p:cNvPr id="9" name="Rogner un rectangle à un seul coin 8"/>
            <p:cNvSpPr/>
            <p:nvPr/>
          </p:nvSpPr>
          <p:spPr>
            <a:xfrm>
              <a:off x="463352" y="1419431"/>
              <a:ext cx="8136904" cy="609393"/>
            </a:xfrm>
            <a:prstGeom prst="snip1Rect">
              <a:avLst>
                <a:gd name="adj" fmla="val 15630"/>
              </a:avLst>
            </a:prstGeom>
            <a:no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fr-FR" sz="2000" dirty="0">
                <a:solidFill>
                  <a:schemeClr val="accent1">
                    <a:lumMod val="75000"/>
                  </a:schemeClr>
                </a:solidFill>
                <a:latin typeface="Arial" pitchFamily="34" charset="0"/>
                <a:cs typeface="Arial" pitchFamily="34" charset="0"/>
              </a:endParaRPr>
            </a:p>
          </p:txBody>
        </p:sp>
      </p:grpSp>
      <p:pic>
        <p:nvPicPr>
          <p:cNvPr id="10" name="Picture 1"/>
          <p:cNvPicPr>
            <a:picLocks noChangeAspect="1" noChangeArrowheads="1"/>
          </p:cNvPicPr>
          <p:nvPr/>
        </p:nvPicPr>
        <p:blipFill>
          <a:blip r:embed="rId3" cstate="print"/>
          <a:srcRect/>
          <a:stretch>
            <a:fillRect/>
          </a:stretch>
        </p:blipFill>
        <p:spPr bwMode="auto">
          <a:xfrm>
            <a:off x="4833188" y="144016"/>
            <a:ext cx="4310812" cy="1196752"/>
          </a:xfrm>
          <a:prstGeom prst="rect">
            <a:avLst/>
          </a:prstGeom>
          <a:noFill/>
          <a:ln w="9525">
            <a:noFill/>
            <a:miter lim="800000"/>
            <a:headEnd/>
            <a:tailEnd/>
          </a:ln>
        </p:spPr>
      </p:pic>
    </p:spTree>
    <p:extLst>
      <p:ext uri="{BB962C8B-B14F-4D97-AF65-F5344CB8AC3E}">
        <p14:creationId xmlns="" xmlns:p14="http://schemas.microsoft.com/office/powerpoint/2010/main" val="3629458830"/>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25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25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250"/>
                            </p:stCondLst>
                            <p:childTnLst>
                              <p:par>
                                <p:cTn id="20" presetID="2" presetClass="entr" presetSubtype="4" fill="hold" grpId="0"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additive="base">
                                        <p:cTn id="22" dur="25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3" dur="25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25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25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750"/>
                            </p:stCondLst>
                            <p:childTnLst>
                              <p:par>
                                <p:cTn id="30" presetID="2" presetClass="entr" presetSubtype="4" fill="hold" grpId="0"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additive="base">
                                        <p:cTn id="32" dur="25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3" dur="25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2" presetClass="entr" presetSubtype="4" fill="hold" grpId="0" nodeType="after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25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25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250"/>
                            </p:stCondLst>
                            <p:childTnLst>
                              <p:par>
                                <p:cTn id="40" presetID="2" presetClass="entr" presetSubtype="4" fill="hold" grpId="0" nodeType="after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additive="base">
                                        <p:cTn id="42" dur="25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3" dur="25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500"/>
                            </p:stCondLst>
                            <p:childTnLst>
                              <p:par>
                                <p:cTn id="45" presetID="2" presetClass="entr" presetSubtype="4" fill="hold" grpId="0" nodeType="after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 calcmode="lin" valueType="num">
                                      <p:cBhvr additive="base">
                                        <p:cTn id="47" dur="25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8" dur="25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50"/>
                            </p:stCondLst>
                            <p:childTnLst>
                              <p:par>
                                <p:cTn id="50" presetID="2" presetClass="entr" presetSubtype="4" fill="hold" grpId="0" nodeType="after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 calcmode="lin" valueType="num">
                                      <p:cBhvr additive="base">
                                        <p:cTn id="52" dur="25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3" dur="25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par>
                          <p:cTn id="54" fill="hold">
                            <p:stCondLst>
                              <p:cond delay="3000"/>
                            </p:stCondLst>
                            <p:childTnLst>
                              <p:par>
                                <p:cTn id="55" presetID="2" presetClass="entr" presetSubtype="4" fill="hold" grpId="0" nodeType="after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anim calcmode="lin" valueType="num">
                                      <p:cBhvr additive="base">
                                        <p:cTn id="57" dur="25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8" dur="25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par>
                          <p:cTn id="59" fill="hold">
                            <p:stCondLst>
                              <p:cond delay="3250"/>
                            </p:stCondLst>
                            <p:childTnLst>
                              <p:par>
                                <p:cTn id="60" presetID="2" presetClass="entr" presetSubtype="4" fill="hold" grpId="0" nodeType="afterEffect">
                                  <p:stCondLst>
                                    <p:cond delay="0"/>
                                  </p:stCondLst>
                                  <p:childTnLst>
                                    <p:set>
                                      <p:cBhvr>
                                        <p:cTn id="61" dur="1" fill="hold">
                                          <p:stCondLst>
                                            <p:cond delay="0"/>
                                          </p:stCondLst>
                                        </p:cTn>
                                        <p:tgtEl>
                                          <p:spTgt spid="5">
                                            <p:txEl>
                                              <p:pRg st="9" end="9"/>
                                            </p:txEl>
                                          </p:spTgt>
                                        </p:tgtEl>
                                        <p:attrNameLst>
                                          <p:attrName>style.visibility</p:attrName>
                                        </p:attrNameLst>
                                      </p:cBhvr>
                                      <p:to>
                                        <p:strVal val="visible"/>
                                      </p:to>
                                    </p:set>
                                    <p:anim calcmode="lin" valueType="num">
                                      <p:cBhvr additive="base">
                                        <p:cTn id="62" dur="25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3" dur="25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par>
                          <p:cTn id="64" fill="hold">
                            <p:stCondLst>
                              <p:cond delay="3500"/>
                            </p:stCondLst>
                            <p:childTnLst>
                              <p:par>
                                <p:cTn id="65" presetID="2" presetClass="entr" presetSubtype="4" fill="hold" grpId="0" nodeType="after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anim calcmode="lin" valueType="num">
                                      <p:cBhvr additive="base">
                                        <p:cTn id="67" dur="25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8" dur="25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2" descr="C:\Documents and Settings\marketingaca\Bureau\VW - AUDI\Mailing\Invitations petit dejeuner entreprise\IMGP2569.JPG"/>
          <p:cNvPicPr>
            <a:picLocks noChangeAspect="1" noChangeArrowheads="1"/>
          </p:cNvPicPr>
          <p:nvPr/>
        </p:nvPicPr>
        <p:blipFill>
          <a:blip r:embed="rId2" cstate="print"/>
          <a:srcRect/>
          <a:stretch>
            <a:fillRect/>
          </a:stretch>
        </p:blipFill>
        <p:spPr bwMode="auto">
          <a:xfrm>
            <a:off x="6500826" y="1135893"/>
            <a:ext cx="2643174" cy="1982381"/>
          </a:xfrm>
          <a:prstGeom prst="rect">
            <a:avLst/>
          </a:prstGeom>
          <a:noFill/>
        </p:spPr>
      </p:pic>
      <p:pic>
        <p:nvPicPr>
          <p:cNvPr id="491523" name="Picture 3" descr="C:\Documents and Settings\marketingaca\Bureau\VW - AUDI\Mailing\Invitations petit dejeuner entreprise\IMGP2565.JPG"/>
          <p:cNvPicPr>
            <a:picLocks noChangeAspect="1" noChangeArrowheads="1"/>
          </p:cNvPicPr>
          <p:nvPr/>
        </p:nvPicPr>
        <p:blipFill>
          <a:blip r:embed="rId3"/>
          <a:srcRect/>
          <a:stretch>
            <a:fillRect/>
          </a:stretch>
        </p:blipFill>
        <p:spPr bwMode="auto">
          <a:xfrm>
            <a:off x="1643042" y="1500174"/>
            <a:ext cx="2706678" cy="2030009"/>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evolution.png"/>
          <p:cNvPicPr>
            <a:picLocks noChangeAspect="1"/>
          </p:cNvPicPr>
          <p:nvPr/>
        </p:nvPicPr>
        <p:blipFill>
          <a:blip r:embed="rId2" cstate="print">
            <a:duotone>
              <a:schemeClr val="accent1">
                <a:shade val="45000"/>
                <a:satMod val="135000"/>
              </a:schemeClr>
              <a:prstClr val="white"/>
            </a:duotone>
          </a:blip>
          <a:srcRect/>
          <a:stretch>
            <a:fillRect/>
          </a:stretch>
        </p:blipFill>
        <p:spPr bwMode="auto">
          <a:xfrm>
            <a:off x="2451142" y="2420889"/>
            <a:ext cx="6692858" cy="4444905"/>
          </a:xfrm>
          <a:prstGeom prst="rect">
            <a:avLst/>
          </a:prstGeom>
          <a:noFill/>
          <a:ln w="9525">
            <a:noFill/>
            <a:miter lim="800000"/>
            <a:headEnd/>
            <a:tailEnd/>
          </a:ln>
        </p:spPr>
      </p:pic>
      <p:sp>
        <p:nvSpPr>
          <p:cNvPr id="2" name="Titre 1"/>
          <p:cNvSpPr>
            <a:spLocks noGrp="1"/>
          </p:cNvSpPr>
          <p:nvPr>
            <p:ph type="title"/>
          </p:nvPr>
        </p:nvSpPr>
        <p:spPr>
          <a:xfrm>
            <a:off x="457200" y="800100"/>
            <a:ext cx="4186807" cy="469057"/>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a:solidFill>
                  <a:srgbClr val="006699"/>
                </a:solidFill>
                <a:latin typeface="Futura Md BT" pitchFamily="34" charset="0"/>
                <a:ea typeface="+mn-ea"/>
                <a:cs typeface="+mn-cs"/>
              </a:rPr>
              <a:t>Le Crédit Classique</a:t>
            </a:r>
          </a:p>
        </p:txBody>
      </p:sp>
      <p:sp>
        <p:nvSpPr>
          <p:cNvPr id="5" name="Espace réservé du contenu 4"/>
          <p:cNvSpPr>
            <a:spLocks noGrp="1"/>
          </p:cNvSpPr>
          <p:nvPr>
            <p:ph idx="1"/>
          </p:nvPr>
        </p:nvSpPr>
        <p:spPr>
          <a:xfrm>
            <a:off x="476251" y="2156099"/>
            <a:ext cx="8229600" cy="4534644"/>
          </a:xfrm>
          <a:noFill/>
          <a:ln w="9525">
            <a:noFill/>
            <a:miter lim="800000"/>
            <a:headEnd/>
            <a:tailEnd/>
          </a:ln>
        </p:spPr>
        <p:txBody>
          <a:bodyPr vert="horz" wrap="square" lIns="91440" tIns="45720" rIns="91440" bIns="45720" numCol="1" anchor="t" anchorCtr="0" compatLnSpc="1">
            <a:prstTxWarp prst="textNoShape">
              <a:avLst/>
            </a:prstTxWarp>
          </a:bodyPr>
          <a:lstStyle/>
          <a:p>
            <a:r>
              <a:rPr lang="fr-FR" sz="1800" b="1" dirty="0"/>
              <a:t>Les principes :</a:t>
            </a:r>
          </a:p>
          <a:p>
            <a:pPr lvl="1">
              <a:lnSpc>
                <a:spcPts val="1400"/>
              </a:lnSpc>
            </a:pPr>
            <a:r>
              <a:rPr lang="fr-FR" sz="1600" dirty="0"/>
              <a:t>Volkswagen Bank vous prête la différence entre le prix de vente HT</a:t>
            </a:r>
            <a:br>
              <a:rPr lang="fr-FR" sz="1600" dirty="0"/>
            </a:br>
            <a:r>
              <a:rPr lang="fr-FR" sz="1600" dirty="0"/>
              <a:t>du véhicule et votre apport initial éventuel. </a:t>
            </a:r>
          </a:p>
          <a:p>
            <a:pPr lvl="1">
              <a:lnSpc>
                <a:spcPts val="1400"/>
              </a:lnSpc>
            </a:pPr>
            <a:r>
              <a:rPr lang="fr-FR" sz="1600" dirty="0"/>
              <a:t>Vous remboursez le montant financé et les intérêts sous forme</a:t>
            </a:r>
            <a:br>
              <a:rPr lang="fr-FR" sz="1600" dirty="0"/>
            </a:br>
            <a:r>
              <a:rPr lang="fr-FR" sz="1600" dirty="0"/>
              <a:t>d’échéances constantes. </a:t>
            </a:r>
          </a:p>
          <a:p>
            <a:pPr lvl="1">
              <a:lnSpc>
                <a:spcPts val="1400"/>
              </a:lnSpc>
            </a:pPr>
            <a:r>
              <a:rPr lang="fr-FR" sz="1600" dirty="0"/>
              <a:t>Durée du contrat : de 12 à 60 mois. </a:t>
            </a:r>
          </a:p>
          <a:p>
            <a:endParaRPr lang="fr-FR" sz="500" b="1" dirty="0"/>
          </a:p>
          <a:p>
            <a:r>
              <a:rPr lang="fr-FR" sz="1800" b="1" dirty="0"/>
              <a:t>Les incidences comptables et fiscales :</a:t>
            </a:r>
          </a:p>
          <a:p>
            <a:pPr lvl="1">
              <a:lnSpc>
                <a:spcPts val="1400"/>
              </a:lnSpc>
            </a:pPr>
            <a:r>
              <a:rPr lang="fr-FR" sz="1600" dirty="0"/>
              <a:t>Le prix d’achat du véhicule est comptabilisé pour un montant HT ou TTC</a:t>
            </a:r>
            <a:br>
              <a:rPr lang="fr-FR" sz="1600" dirty="0"/>
            </a:br>
            <a:r>
              <a:rPr lang="fr-FR" sz="1600" dirty="0"/>
              <a:t>(selon la possibilité de déduction de la TVA) à l’actif du bilan (immobilisation). </a:t>
            </a:r>
          </a:p>
          <a:p>
            <a:pPr lvl="1">
              <a:lnSpc>
                <a:spcPts val="1400"/>
              </a:lnSpc>
            </a:pPr>
            <a:r>
              <a:rPr lang="fr-FR" sz="1600" dirty="0"/>
              <a:t>Le montant est inscrit à l’actif du bilan. </a:t>
            </a:r>
          </a:p>
          <a:p>
            <a:pPr lvl="1">
              <a:lnSpc>
                <a:spcPts val="1400"/>
              </a:lnSpc>
            </a:pPr>
            <a:r>
              <a:rPr lang="fr-FR" sz="1600" dirty="0"/>
              <a:t>Les intérêts sont comptabilisés en tant que charges financières dans</a:t>
            </a:r>
            <a:br>
              <a:rPr lang="fr-FR" sz="1600" dirty="0"/>
            </a:br>
            <a:r>
              <a:rPr lang="fr-FR" sz="1600" dirty="0"/>
              <a:t>le compte de résultats</a:t>
            </a:r>
            <a:r>
              <a:rPr lang="fr-FR" sz="1600" dirty="0" smtClean="0"/>
              <a:t>.</a:t>
            </a:r>
            <a:endParaRPr lang="fr-FR" sz="1600" dirty="0"/>
          </a:p>
          <a:p>
            <a:pPr lvl="1">
              <a:lnSpc>
                <a:spcPts val="1400"/>
              </a:lnSpc>
            </a:pPr>
            <a:r>
              <a:rPr lang="fr-FR" sz="1600" dirty="0"/>
              <a:t>Pas d’immobilisation de capitaux. </a:t>
            </a:r>
            <a:r>
              <a:rPr lang="fr-FR" sz="1400" dirty="0" smtClean="0"/>
              <a:t/>
            </a:r>
            <a:br>
              <a:rPr lang="fr-FR" sz="1400" dirty="0" smtClean="0"/>
            </a:br>
            <a:endParaRPr lang="fr-FR" sz="300" dirty="0"/>
          </a:p>
          <a:p>
            <a:pPr>
              <a:lnSpc>
                <a:spcPts val="1400"/>
              </a:lnSpc>
            </a:pPr>
            <a:r>
              <a:rPr lang="fr-FR" sz="1800" b="1" dirty="0"/>
              <a:t>Pour les taxis : </a:t>
            </a:r>
            <a:br>
              <a:rPr lang="fr-FR" sz="1800" b="1" dirty="0"/>
            </a:br>
            <a:r>
              <a:rPr lang="fr-FR" sz="2200" b="1" dirty="0" smtClean="0"/>
              <a:t>	</a:t>
            </a:r>
            <a:r>
              <a:rPr lang="fr-FR" sz="1400" b="1" dirty="0" smtClean="0"/>
              <a:t>- </a:t>
            </a:r>
            <a:r>
              <a:rPr lang="fr-FR" sz="1400" dirty="0" smtClean="0"/>
              <a:t>Possibilité </a:t>
            </a:r>
            <a:r>
              <a:rPr lang="fr-FR" sz="1400" dirty="0"/>
              <a:t>de financer le TTC</a:t>
            </a:r>
            <a:br>
              <a:rPr lang="fr-FR" sz="1400" dirty="0"/>
            </a:br>
            <a:r>
              <a:rPr lang="fr-FR" sz="1400" dirty="0"/>
              <a:t>	- Prélèvement de la TVA décalé au 6ème mois</a:t>
            </a:r>
          </a:p>
        </p:txBody>
      </p:sp>
      <p:grpSp>
        <p:nvGrpSpPr>
          <p:cNvPr id="7" name="Groupe 6"/>
          <p:cNvGrpSpPr/>
          <p:nvPr/>
        </p:nvGrpSpPr>
        <p:grpSpPr>
          <a:xfrm>
            <a:off x="546027" y="1436486"/>
            <a:ext cx="8136903" cy="646331"/>
            <a:chOff x="463352" y="1417994"/>
            <a:chExt cx="8136904" cy="646331"/>
          </a:xfrm>
        </p:grpSpPr>
        <p:sp>
          <p:nvSpPr>
            <p:cNvPr id="8" name="Rectangle 7"/>
            <p:cNvSpPr/>
            <p:nvPr/>
          </p:nvSpPr>
          <p:spPr>
            <a:xfrm>
              <a:off x="539553" y="1417994"/>
              <a:ext cx="7992888" cy="646331"/>
            </a:xfrm>
            <a:prstGeom prst="rect">
              <a:avLst/>
            </a:prstGeom>
            <a:noFill/>
            <a:ln w="9525">
              <a:noFill/>
              <a:miter lim="800000"/>
              <a:headEnd/>
              <a:tailEnd/>
            </a:ln>
          </p:spPr>
          <p:txBody>
            <a:bodyPr wrap="square">
              <a:spAutoFit/>
            </a:bodyPr>
            <a:lstStyle/>
            <a:p>
              <a:pPr algn="ctr"/>
              <a:r>
                <a:rPr lang="fr-FR" b="1" dirty="0">
                  <a:solidFill>
                    <a:schemeClr val="accent1">
                      <a:lumMod val="75000"/>
                    </a:schemeClr>
                  </a:solidFill>
                </a:rPr>
                <a:t>La formule la plus simple pour financer votre véhicule neuf ou d’occasion dont vous êtes immédiatement propriétaire.</a:t>
              </a:r>
            </a:p>
          </p:txBody>
        </p:sp>
        <p:sp>
          <p:nvSpPr>
            <p:cNvPr id="9" name="Rogner un rectangle à un seul coin 8"/>
            <p:cNvSpPr/>
            <p:nvPr/>
          </p:nvSpPr>
          <p:spPr>
            <a:xfrm>
              <a:off x="463352" y="1419431"/>
              <a:ext cx="8136904" cy="609393"/>
            </a:xfrm>
            <a:prstGeom prst="snip1Rect">
              <a:avLst>
                <a:gd name="adj" fmla="val 15630"/>
              </a:avLst>
            </a:prstGeom>
            <a:no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fr-FR" sz="2000" dirty="0">
                <a:solidFill>
                  <a:schemeClr val="accent1">
                    <a:lumMod val="75000"/>
                  </a:schemeClr>
                </a:solidFill>
                <a:latin typeface="Arial" pitchFamily="34" charset="0"/>
                <a:cs typeface="Arial" pitchFamily="34" charset="0"/>
              </a:endParaRPr>
            </a:p>
          </p:txBody>
        </p:sp>
      </p:grpSp>
      <p:pic>
        <p:nvPicPr>
          <p:cNvPr id="11" name="Picture 1"/>
          <p:cNvPicPr>
            <a:picLocks noChangeAspect="1" noChangeArrowheads="1"/>
          </p:cNvPicPr>
          <p:nvPr/>
        </p:nvPicPr>
        <p:blipFill>
          <a:blip r:embed="rId3" cstate="print"/>
          <a:srcRect/>
          <a:stretch>
            <a:fillRect/>
          </a:stretch>
        </p:blipFill>
        <p:spPr bwMode="auto">
          <a:xfrm>
            <a:off x="4833188" y="144016"/>
            <a:ext cx="4310812" cy="1196752"/>
          </a:xfrm>
          <a:prstGeom prst="rect">
            <a:avLst/>
          </a:prstGeom>
          <a:noFill/>
          <a:ln w="9525">
            <a:noFill/>
            <a:miter lim="800000"/>
            <a:headEnd/>
            <a:tailEnd/>
          </a:ln>
        </p:spPr>
      </p:pic>
    </p:spTree>
    <p:extLst>
      <p:ext uri="{BB962C8B-B14F-4D97-AF65-F5344CB8AC3E}">
        <p14:creationId xmlns="" xmlns:p14="http://schemas.microsoft.com/office/powerpoint/2010/main" val="3629458830"/>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25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7" dur="25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8" fill="hold">
                            <p:stCondLst>
                              <p:cond delay="750"/>
                            </p:stCondLst>
                            <p:childTnLst>
                              <p:par>
                                <p:cTn id="19" presetID="2" presetClass="entr" presetSubtype="4"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25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25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additive="base">
                                        <p:cTn id="26" dur="25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7" dur="25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28" fill="hold">
                            <p:stCondLst>
                              <p:cond delay="1250"/>
                            </p:stCondLst>
                            <p:childTnLst>
                              <p:par>
                                <p:cTn id="29" presetID="2" presetClass="entr" presetSubtype="4" fill="hold" grpId="0" nodeType="after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25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25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fill="hold" grpId="0" nodeType="after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 calcmode="lin" valueType="num">
                                      <p:cBhvr additive="base">
                                        <p:cTn id="36" dur="25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7" dur="25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750"/>
                            </p:stCondLst>
                            <p:childTnLst>
                              <p:par>
                                <p:cTn id="39" presetID="2" presetClass="entr" presetSubtype="4" fill="hold" grpId="0" nodeType="after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 calcmode="lin" valueType="num">
                                      <p:cBhvr additive="base">
                                        <p:cTn id="41" dur="25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2" dur="25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 calcmode="lin" valueType="num">
                                      <p:cBhvr additive="base">
                                        <p:cTn id="46" dur="25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7" dur="25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par>
                          <p:cTn id="48" fill="hold">
                            <p:stCondLst>
                              <p:cond delay="2250"/>
                            </p:stCondLst>
                            <p:childTnLst>
                              <p:par>
                                <p:cTn id="49" presetID="2" presetClass="entr" presetSubtype="4" fill="hold" grpId="0" nodeType="after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anim calcmode="lin" valueType="num">
                                      <p:cBhvr additive="base">
                                        <p:cTn id="51" dur="25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2" dur="25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2" presetClass="entr" presetSubtype="4" fill="hold" grpId="0" nodeType="afterEffect">
                                  <p:stCondLst>
                                    <p:cond delay="0"/>
                                  </p:stCondLst>
                                  <p:childTnLst>
                                    <p:set>
                                      <p:cBhvr>
                                        <p:cTn id="55" dur="1" fill="hold">
                                          <p:stCondLst>
                                            <p:cond delay="0"/>
                                          </p:stCondLst>
                                        </p:cTn>
                                        <p:tgtEl>
                                          <p:spTgt spid="5">
                                            <p:txEl>
                                              <p:pRg st="9" end="9"/>
                                            </p:txEl>
                                          </p:spTgt>
                                        </p:tgtEl>
                                        <p:attrNameLst>
                                          <p:attrName>style.visibility</p:attrName>
                                        </p:attrNameLst>
                                      </p:cBhvr>
                                      <p:to>
                                        <p:strVal val="visible"/>
                                      </p:to>
                                    </p:set>
                                    <p:anim calcmode="lin" valueType="num">
                                      <p:cBhvr additive="base">
                                        <p:cTn id="56" dur="25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7" dur="25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par>
                          <p:cTn id="58" fill="hold">
                            <p:stCondLst>
                              <p:cond delay="2750"/>
                            </p:stCondLst>
                            <p:childTnLst>
                              <p:par>
                                <p:cTn id="59" presetID="2" presetClass="entr" presetSubtype="4" fill="hold" grpId="0" nodeType="afterEffect">
                                  <p:stCondLst>
                                    <p:cond delay="0"/>
                                  </p:stCondLst>
                                  <p:childTnLst>
                                    <p:set>
                                      <p:cBhvr>
                                        <p:cTn id="60" dur="1" fill="hold">
                                          <p:stCondLst>
                                            <p:cond delay="0"/>
                                          </p:stCondLst>
                                        </p:cTn>
                                        <p:tgtEl>
                                          <p:spTgt spid="5">
                                            <p:txEl>
                                              <p:pRg st="10" end="10"/>
                                            </p:txEl>
                                          </p:spTgt>
                                        </p:tgtEl>
                                        <p:attrNameLst>
                                          <p:attrName>style.visibility</p:attrName>
                                        </p:attrNameLst>
                                      </p:cBhvr>
                                      <p:to>
                                        <p:strVal val="visible"/>
                                      </p:to>
                                    </p:set>
                                    <p:anim calcmode="lin" valueType="num">
                                      <p:cBhvr additive="base">
                                        <p:cTn id="61" dur="25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2" dur="25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pencel.png"/>
          <p:cNvPicPr>
            <a:picLocks noChangeAspect="1"/>
          </p:cNvPicPr>
          <p:nvPr/>
        </p:nvPicPr>
        <p:blipFill>
          <a:blip r:embed="rId2" cstate="print">
            <a:duotone>
              <a:schemeClr val="accent1">
                <a:shade val="45000"/>
                <a:satMod val="135000"/>
              </a:schemeClr>
              <a:prstClr val="white"/>
            </a:duotone>
          </a:blip>
          <a:srcRect t="26041"/>
          <a:stretch>
            <a:fillRect/>
          </a:stretch>
        </p:blipFill>
        <p:spPr>
          <a:xfrm>
            <a:off x="3853965" y="1260426"/>
            <a:ext cx="5297972" cy="5597574"/>
          </a:xfrm>
          <a:prstGeom prst="rect">
            <a:avLst/>
          </a:prstGeom>
        </p:spPr>
      </p:pic>
      <p:sp>
        <p:nvSpPr>
          <p:cNvPr id="2" name="Titre 1"/>
          <p:cNvSpPr>
            <a:spLocks noGrp="1"/>
          </p:cNvSpPr>
          <p:nvPr>
            <p:ph type="title"/>
          </p:nvPr>
        </p:nvSpPr>
        <p:spPr>
          <a:xfrm>
            <a:off x="457200" y="800101"/>
            <a:ext cx="4114800" cy="447675"/>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a:solidFill>
                  <a:srgbClr val="006699"/>
                </a:solidFill>
                <a:latin typeface="Futura Md BT" pitchFamily="34" charset="0"/>
                <a:ea typeface="+mn-ea"/>
                <a:cs typeface="+mn-cs"/>
              </a:rPr>
              <a:t>L’extension de garantie :</a:t>
            </a:r>
          </a:p>
        </p:txBody>
      </p:sp>
      <p:sp>
        <p:nvSpPr>
          <p:cNvPr id="5" name="Espace réservé du contenu 4"/>
          <p:cNvSpPr>
            <a:spLocks noGrp="1"/>
          </p:cNvSpPr>
          <p:nvPr>
            <p:ph idx="1"/>
          </p:nvPr>
        </p:nvSpPr>
        <p:spPr>
          <a:xfrm>
            <a:off x="573461" y="2544713"/>
            <a:ext cx="8229600" cy="4065637"/>
          </a:xfrm>
        </p:spPr>
        <p:txBody>
          <a:bodyPr/>
          <a:lstStyle/>
          <a:p>
            <a:r>
              <a:rPr lang="fr-FR" sz="2000" b="1" dirty="0" smtClean="0"/>
              <a:t>Principes : </a:t>
            </a:r>
          </a:p>
          <a:p>
            <a:pPr lvl="1">
              <a:lnSpc>
                <a:spcPts val="1600"/>
              </a:lnSpc>
            </a:pPr>
            <a:r>
              <a:rPr lang="fr-FR" sz="1600" dirty="0" smtClean="0"/>
              <a:t>Prise en charge des frais de réparation (Pièces et main d’œuvre) en cas de pannes mécaniques, électriques ou électronique, (cf. dispositions générales disponibles chez votre Partenaire Volkswagen).</a:t>
            </a:r>
            <a:br>
              <a:rPr lang="fr-FR" sz="1600" dirty="0" smtClean="0"/>
            </a:br>
            <a:endParaRPr lang="fr-FR" sz="300" dirty="0" smtClean="0"/>
          </a:p>
          <a:p>
            <a:r>
              <a:rPr lang="fr-FR" sz="2000" b="1" dirty="0" smtClean="0"/>
              <a:t>3 modes de souscriptions : </a:t>
            </a:r>
          </a:p>
          <a:p>
            <a:pPr lvl="1">
              <a:lnSpc>
                <a:spcPts val="1600"/>
              </a:lnSpc>
            </a:pPr>
            <a:r>
              <a:rPr lang="fr-FR" sz="1600" dirty="0" smtClean="0"/>
              <a:t>Au comptant (pendant les 23 premiers mois de la garantie conventionnelle). </a:t>
            </a:r>
          </a:p>
          <a:p>
            <a:pPr lvl="1">
              <a:lnSpc>
                <a:spcPts val="1600"/>
              </a:lnSpc>
            </a:pPr>
            <a:r>
              <a:rPr lang="fr-FR" sz="1600" dirty="0" smtClean="0"/>
              <a:t>Mensualisé hors financement (pendant les 6 premiers mois de la garantie conventionnelle). </a:t>
            </a:r>
          </a:p>
          <a:p>
            <a:pPr lvl="1">
              <a:lnSpc>
                <a:spcPts val="1600"/>
              </a:lnSpc>
            </a:pPr>
            <a:r>
              <a:rPr lang="fr-FR" sz="1600" dirty="0" smtClean="0"/>
              <a:t>Mensualisé, lié à un financement Volkswagen Bank.</a:t>
            </a:r>
            <a:br>
              <a:rPr lang="fr-FR" sz="1600" dirty="0" smtClean="0"/>
            </a:br>
            <a:endParaRPr lang="fr-FR" sz="600" dirty="0" smtClean="0"/>
          </a:p>
          <a:p>
            <a:r>
              <a:rPr lang="fr-FR" sz="2000" b="1" dirty="0" smtClean="0"/>
              <a:t>Pas de franchise : </a:t>
            </a:r>
          </a:p>
          <a:p>
            <a:pPr lvl="1">
              <a:lnSpc>
                <a:spcPts val="1600"/>
              </a:lnSpc>
            </a:pPr>
            <a:r>
              <a:rPr lang="fr-FR" sz="1600" dirty="0" smtClean="0"/>
              <a:t>Kilométrage illimité. </a:t>
            </a:r>
          </a:p>
          <a:p>
            <a:pPr lvl="1">
              <a:lnSpc>
                <a:spcPts val="1600"/>
              </a:lnSpc>
            </a:pPr>
            <a:r>
              <a:rPr lang="fr-FR" sz="1600" dirty="0" smtClean="0"/>
              <a:t>Taxis* : Extension de garantie 1 an (hors financement), ou liée à un financement Volkswagen Bank (jusqu’à 60 mois). *une seule offre disponible supplémentaire</a:t>
            </a:r>
            <a:endParaRPr lang="fr-FR" sz="1600" dirty="0"/>
          </a:p>
        </p:txBody>
      </p:sp>
      <p:grpSp>
        <p:nvGrpSpPr>
          <p:cNvPr id="9" name="Groupe 8"/>
          <p:cNvGrpSpPr/>
          <p:nvPr/>
        </p:nvGrpSpPr>
        <p:grpSpPr>
          <a:xfrm>
            <a:off x="683569" y="1564234"/>
            <a:ext cx="8136903" cy="923330"/>
            <a:chOff x="463352" y="1417994"/>
            <a:chExt cx="8136904" cy="923330"/>
          </a:xfrm>
        </p:grpSpPr>
        <p:sp>
          <p:nvSpPr>
            <p:cNvPr id="10" name="Rectangle 9"/>
            <p:cNvSpPr/>
            <p:nvPr/>
          </p:nvSpPr>
          <p:spPr>
            <a:xfrm>
              <a:off x="539553" y="1417994"/>
              <a:ext cx="7992888" cy="923330"/>
            </a:xfrm>
            <a:prstGeom prst="rect">
              <a:avLst/>
            </a:prstGeom>
            <a:noFill/>
            <a:ln w="9525">
              <a:noFill/>
              <a:miter lim="800000"/>
              <a:headEnd/>
              <a:tailEnd/>
            </a:ln>
          </p:spPr>
          <p:txBody>
            <a:bodyPr wrap="square">
              <a:spAutoFit/>
            </a:bodyPr>
            <a:lstStyle/>
            <a:p>
              <a:pPr algn="ctr"/>
              <a:r>
                <a:rPr lang="fr-FR" b="1" dirty="0">
                  <a:solidFill>
                    <a:schemeClr val="accent1">
                      <a:lumMod val="75000"/>
                    </a:schemeClr>
                  </a:solidFill>
                </a:rPr>
                <a:t>En complément de la garantie conventionnelle de votre voiture (2 ans), vous pouvez choisir de prolonger votre garantie pendant, un, deux ou trois ans grâce au contrat d’extension de garantie.</a:t>
              </a:r>
            </a:p>
          </p:txBody>
        </p:sp>
        <p:sp>
          <p:nvSpPr>
            <p:cNvPr id="11" name="Rogner un rectangle à un seul coin 10"/>
            <p:cNvSpPr/>
            <p:nvPr/>
          </p:nvSpPr>
          <p:spPr>
            <a:xfrm>
              <a:off x="463352" y="1419431"/>
              <a:ext cx="8136904" cy="907300"/>
            </a:xfrm>
            <a:prstGeom prst="snip1Rect">
              <a:avLst>
                <a:gd name="adj" fmla="val 15630"/>
              </a:avLst>
            </a:prstGeom>
            <a:no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fr-FR" sz="2000" dirty="0">
                <a:solidFill>
                  <a:schemeClr val="accent1">
                    <a:lumMod val="75000"/>
                  </a:schemeClr>
                </a:solidFill>
                <a:latin typeface="Arial" pitchFamily="34" charset="0"/>
                <a:cs typeface="Arial" pitchFamily="34" charset="0"/>
              </a:endParaRPr>
            </a:p>
          </p:txBody>
        </p:sp>
      </p:grpSp>
      <p:pic>
        <p:nvPicPr>
          <p:cNvPr id="12" name="Picture 1"/>
          <p:cNvPicPr>
            <a:picLocks noChangeAspect="1" noChangeArrowheads="1"/>
          </p:cNvPicPr>
          <p:nvPr/>
        </p:nvPicPr>
        <p:blipFill>
          <a:blip r:embed="rId3" cstate="print"/>
          <a:srcRect/>
          <a:stretch>
            <a:fillRect/>
          </a:stretch>
        </p:blipFill>
        <p:spPr bwMode="auto">
          <a:xfrm>
            <a:off x="4833188" y="144016"/>
            <a:ext cx="4310812" cy="1196752"/>
          </a:xfrm>
          <a:prstGeom prst="rect">
            <a:avLst/>
          </a:prstGeom>
          <a:noFill/>
          <a:ln w="9525">
            <a:noFill/>
            <a:miter lim="800000"/>
            <a:headEnd/>
            <a:tailEnd/>
          </a:ln>
        </p:spPr>
      </p:pic>
    </p:spTree>
    <p:extLst>
      <p:ext uri="{BB962C8B-B14F-4D97-AF65-F5344CB8AC3E}">
        <p14:creationId xmlns="" xmlns:p14="http://schemas.microsoft.com/office/powerpoint/2010/main" val="3629458830"/>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25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25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4" fill="hold" grpId="0"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additive="base">
                                        <p:cTn id="22" dur="25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3" dur="25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25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25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250"/>
                            </p:stCondLst>
                            <p:childTnLst>
                              <p:par>
                                <p:cTn id="30" presetID="2" presetClass="entr" presetSubtype="4" fill="hold" grpId="0"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additive="base">
                                        <p:cTn id="32" dur="25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3" dur="25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grpId="0" nodeType="after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25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25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750"/>
                            </p:stCondLst>
                            <p:childTnLst>
                              <p:par>
                                <p:cTn id="40" presetID="2" presetClass="entr" presetSubtype="4" fill="hold" grpId="0" nodeType="after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additive="base">
                                        <p:cTn id="42" dur="25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3" dur="25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44" fill="hold">
                            <p:stCondLst>
                              <p:cond delay="3000"/>
                            </p:stCondLst>
                            <p:childTnLst>
                              <p:par>
                                <p:cTn id="45" presetID="2" presetClass="entr" presetSubtype="4" fill="hold" grpId="0" nodeType="after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 calcmode="lin" valueType="num">
                                      <p:cBhvr additive="base">
                                        <p:cTn id="47" dur="25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8" dur="25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par>
                          <p:cTn id="49" fill="hold">
                            <p:stCondLst>
                              <p:cond delay="3250"/>
                            </p:stCondLst>
                            <p:childTnLst>
                              <p:par>
                                <p:cTn id="50" presetID="2" presetClass="entr" presetSubtype="4" fill="hold" grpId="0" nodeType="after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 calcmode="lin" valueType="num">
                                      <p:cBhvr additive="base">
                                        <p:cTn id="52" dur="25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3" dur="25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par>
                          <p:cTn id="54" fill="hold">
                            <p:stCondLst>
                              <p:cond delay="3500"/>
                            </p:stCondLst>
                            <p:childTnLst>
                              <p:par>
                                <p:cTn id="55" presetID="2" presetClass="entr" presetSubtype="4" fill="hold" grpId="0" nodeType="after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anim calcmode="lin" valueType="num">
                                      <p:cBhvr additive="base">
                                        <p:cTn id="57" dur="25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8" dur="25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md_polo_9_.png"/>
          <p:cNvPicPr>
            <a:picLocks noChangeAspect="1"/>
          </p:cNvPicPr>
          <p:nvPr/>
        </p:nvPicPr>
        <p:blipFill rotWithShape="1">
          <a:blip r:embed="rId2" cstate="print">
            <a:duotone>
              <a:schemeClr val="accent1">
                <a:shade val="45000"/>
                <a:satMod val="135000"/>
              </a:schemeClr>
              <a:prstClr val="white"/>
            </a:duotone>
          </a:blip>
          <a:srcRect r="73257"/>
          <a:stretch/>
        </p:blipFill>
        <p:spPr>
          <a:xfrm>
            <a:off x="7043062" y="2516138"/>
            <a:ext cx="2100938" cy="4429156"/>
          </a:xfrm>
          <a:prstGeom prst="rect">
            <a:avLst/>
          </a:prstGeom>
        </p:spPr>
      </p:pic>
      <p:sp>
        <p:nvSpPr>
          <p:cNvPr id="2" name="Titre 1"/>
          <p:cNvSpPr>
            <a:spLocks noGrp="1"/>
          </p:cNvSpPr>
          <p:nvPr>
            <p:ph type="title"/>
          </p:nvPr>
        </p:nvSpPr>
        <p:spPr>
          <a:xfrm>
            <a:off x="457200" y="809034"/>
            <a:ext cx="4186807" cy="440677"/>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a:solidFill>
                  <a:srgbClr val="006699"/>
                </a:solidFill>
                <a:latin typeface="Futura Md BT" pitchFamily="34" charset="0"/>
                <a:ea typeface="+mn-ea"/>
                <a:cs typeface="+mn-cs"/>
              </a:rPr>
              <a:t>Le contrat de maintenance :</a:t>
            </a:r>
          </a:p>
        </p:txBody>
      </p:sp>
      <p:sp>
        <p:nvSpPr>
          <p:cNvPr id="5" name="Espace réservé du contenu 4"/>
          <p:cNvSpPr>
            <a:spLocks noGrp="1"/>
          </p:cNvSpPr>
          <p:nvPr>
            <p:ph idx="1"/>
          </p:nvPr>
        </p:nvSpPr>
        <p:spPr>
          <a:xfrm>
            <a:off x="529208" y="2065730"/>
            <a:ext cx="8147248" cy="4426847"/>
          </a:xfrm>
          <a:noFill/>
          <a:ln w="9525">
            <a:noFill/>
            <a:miter lim="800000"/>
            <a:headEnd/>
            <a:tailEnd/>
          </a:ln>
        </p:spPr>
        <p:txBody>
          <a:bodyPr vert="horz" wrap="square" lIns="91440" tIns="45720" rIns="91440" bIns="45720" numCol="1" anchor="t" anchorCtr="0" compatLnSpc="1">
            <a:prstTxWarp prst="textNoShape">
              <a:avLst/>
            </a:prstTxWarp>
          </a:bodyPr>
          <a:lstStyle/>
          <a:p>
            <a:pPr>
              <a:lnSpc>
                <a:spcPts val="1600"/>
              </a:lnSpc>
            </a:pPr>
            <a:r>
              <a:rPr lang="fr-FR" sz="1600" dirty="0" smtClean="0"/>
              <a:t>Sa </a:t>
            </a:r>
            <a:r>
              <a:rPr lang="fr-FR" sz="1600" dirty="0"/>
              <a:t>durée : 24, 36 ou 48 mois, </a:t>
            </a:r>
          </a:p>
          <a:p>
            <a:pPr>
              <a:lnSpc>
                <a:spcPts val="1600"/>
              </a:lnSpc>
            </a:pPr>
            <a:r>
              <a:rPr lang="fr-FR" sz="1600" dirty="0"/>
              <a:t>Et le nombre de kilomètres, de 40 000 à 120 000 km (par tranche de 10 000 km), </a:t>
            </a:r>
          </a:p>
          <a:p>
            <a:pPr>
              <a:lnSpc>
                <a:spcPts val="1600"/>
              </a:lnSpc>
            </a:pPr>
            <a:r>
              <a:rPr lang="fr-FR" sz="1600" dirty="0"/>
              <a:t>Le Contrat de Maintenance vous permet de bénéficier :</a:t>
            </a:r>
          </a:p>
          <a:p>
            <a:pPr>
              <a:lnSpc>
                <a:spcPts val="1600"/>
              </a:lnSpc>
            </a:pPr>
            <a:r>
              <a:rPr lang="fr-FR" sz="1600" dirty="0"/>
              <a:t>De l'assistance 24h24 et 7J/7 </a:t>
            </a:r>
          </a:p>
          <a:p>
            <a:pPr>
              <a:lnSpc>
                <a:spcPts val="1600"/>
              </a:lnSpc>
            </a:pPr>
            <a:r>
              <a:rPr lang="fr-FR" sz="1600" dirty="0"/>
              <a:t>De la prise en charge en cas de panne des frais de réparation et/ou du remplacement des pièces suivantes : le moteur, la boîte de vitesses, la boîte de transfert, l'embrayage (hors disques), la transmission, le système de refroidissement, la direction, le système d'alimentation en carburant, le circuit électrique, les suspensions, les </a:t>
            </a:r>
            <a:r>
              <a:rPr lang="fr-FR" sz="1600" dirty="0" smtClean="0"/>
              <a:t>carters,</a:t>
            </a:r>
            <a:br>
              <a:rPr lang="fr-FR" sz="1600" dirty="0" smtClean="0"/>
            </a:br>
            <a:r>
              <a:rPr lang="fr-FR" sz="1600" dirty="0" smtClean="0"/>
              <a:t>les </a:t>
            </a:r>
            <a:r>
              <a:rPr lang="fr-FR" sz="1600" dirty="0"/>
              <a:t>équipements intérieurs (autoradio, changeur CD, système de </a:t>
            </a:r>
            <a:r>
              <a:rPr lang="fr-FR" sz="1600" dirty="0" smtClean="0"/>
              <a:t>navigation</a:t>
            </a:r>
            <a:br>
              <a:rPr lang="fr-FR" sz="1600" dirty="0" smtClean="0"/>
            </a:br>
            <a:r>
              <a:rPr lang="fr-FR" sz="1600" dirty="0" smtClean="0"/>
              <a:t> </a:t>
            </a:r>
            <a:r>
              <a:rPr lang="fr-FR" sz="1600" dirty="0"/>
              <a:t>alarme, enrouleur de ceintures de sécurité et coussins </a:t>
            </a:r>
            <a:r>
              <a:rPr lang="fr-FR" sz="1600" dirty="0" smtClean="0"/>
              <a:t>gonflables</a:t>
            </a:r>
            <a:br>
              <a:rPr lang="fr-FR" sz="1600" dirty="0" smtClean="0"/>
            </a:br>
            <a:r>
              <a:rPr lang="fr-FR" sz="1600" dirty="0" smtClean="0"/>
              <a:t>de </a:t>
            </a:r>
            <a:r>
              <a:rPr lang="fr-FR" sz="1600" dirty="0"/>
              <a:t>sécurité)* </a:t>
            </a:r>
          </a:p>
          <a:p>
            <a:pPr>
              <a:lnSpc>
                <a:spcPts val="1600"/>
              </a:lnSpc>
            </a:pPr>
            <a:r>
              <a:rPr lang="fr-FR" sz="1600" dirty="0"/>
              <a:t>De la prise en charge de toutes les opérations prévues dans le </a:t>
            </a:r>
            <a:r>
              <a:rPr lang="fr-FR" sz="1600" dirty="0" smtClean="0"/>
              <a:t>carnet</a:t>
            </a:r>
            <a:br>
              <a:rPr lang="fr-FR" sz="1600" dirty="0" smtClean="0"/>
            </a:br>
            <a:r>
              <a:rPr lang="fr-FR" sz="1600" dirty="0" smtClean="0"/>
              <a:t>d'entretien </a:t>
            </a:r>
            <a:r>
              <a:rPr lang="fr-FR" sz="1600" dirty="0"/>
              <a:t>(pièces et </a:t>
            </a:r>
            <a:r>
              <a:rPr lang="fr-FR" sz="1600" dirty="0" err="1"/>
              <a:t>main-d'oeuvre</a:t>
            </a:r>
            <a:r>
              <a:rPr lang="fr-FR" sz="1600" dirty="0"/>
              <a:t>) </a:t>
            </a:r>
          </a:p>
          <a:p>
            <a:pPr>
              <a:lnSpc>
                <a:spcPts val="1600"/>
              </a:lnSpc>
            </a:pPr>
            <a:r>
              <a:rPr lang="fr-FR" sz="1600" dirty="0"/>
              <a:t>De la fourniture des lubrifiants </a:t>
            </a:r>
          </a:p>
          <a:p>
            <a:pPr>
              <a:lnSpc>
                <a:spcPts val="1600"/>
              </a:lnSpc>
            </a:pPr>
            <a:r>
              <a:rPr lang="fr-FR" sz="1600" dirty="0"/>
              <a:t>Du remplacement des pièces d'usure (voir liste des pièces </a:t>
            </a:r>
            <a:r>
              <a:rPr lang="fr-FR" sz="1600" dirty="0" smtClean="0"/>
              <a:t>sur</a:t>
            </a:r>
            <a:br>
              <a:rPr lang="fr-FR" sz="1600" dirty="0" smtClean="0"/>
            </a:br>
            <a:r>
              <a:rPr lang="fr-FR" sz="1600" dirty="0" smtClean="0"/>
              <a:t>le </a:t>
            </a:r>
            <a:r>
              <a:rPr lang="fr-FR" sz="1600" dirty="0"/>
              <a:t>Contrat d'Entretien)  </a:t>
            </a:r>
          </a:p>
          <a:p>
            <a:pPr>
              <a:lnSpc>
                <a:spcPts val="1600"/>
              </a:lnSpc>
            </a:pPr>
            <a:r>
              <a:rPr lang="fr-FR" sz="1600" dirty="0"/>
              <a:t>Vous pouvez souscrire à votre Contrat d’Entretien le jour de la livraison de votre véhicule neuf mais aussi jusqu'à 6 mois après la livraison si vous souhaitez payer par prélèvements mensuels, et jusqu'à 12 mois suivant la livraison pour une adhésion payée au comptant. </a:t>
            </a:r>
            <a:br>
              <a:rPr lang="fr-FR" sz="1600" dirty="0"/>
            </a:br>
            <a:r>
              <a:rPr lang="fr-FR" sz="1600" dirty="0"/>
              <a:t/>
            </a:r>
            <a:br>
              <a:rPr lang="fr-FR" sz="1600" dirty="0"/>
            </a:br>
            <a:endParaRPr lang="fr-FR" sz="1600" dirty="0"/>
          </a:p>
        </p:txBody>
      </p:sp>
      <p:grpSp>
        <p:nvGrpSpPr>
          <p:cNvPr id="7" name="Groupe 6"/>
          <p:cNvGrpSpPr/>
          <p:nvPr/>
        </p:nvGrpSpPr>
        <p:grpSpPr>
          <a:xfrm>
            <a:off x="575557" y="1506850"/>
            <a:ext cx="8136903" cy="553998"/>
            <a:chOff x="463352" y="1417994"/>
            <a:chExt cx="8136904" cy="553998"/>
          </a:xfrm>
        </p:grpSpPr>
        <p:sp>
          <p:nvSpPr>
            <p:cNvPr id="8" name="Rectangle 7"/>
            <p:cNvSpPr/>
            <p:nvPr/>
          </p:nvSpPr>
          <p:spPr>
            <a:xfrm>
              <a:off x="539553" y="1417994"/>
              <a:ext cx="7992888" cy="553998"/>
            </a:xfrm>
            <a:prstGeom prst="rect">
              <a:avLst/>
            </a:prstGeom>
            <a:noFill/>
            <a:ln w="9525">
              <a:noFill/>
              <a:miter lim="800000"/>
              <a:headEnd/>
              <a:tailEnd/>
            </a:ln>
          </p:spPr>
          <p:txBody>
            <a:bodyPr wrap="square">
              <a:spAutoFit/>
            </a:bodyPr>
            <a:lstStyle/>
            <a:p>
              <a:pPr algn="ctr">
                <a:lnSpc>
                  <a:spcPts val="1800"/>
                </a:lnSpc>
              </a:pPr>
              <a:r>
                <a:rPr lang="fr-FR" b="1" dirty="0">
                  <a:solidFill>
                    <a:schemeClr val="accent1">
                      <a:lumMod val="75000"/>
                    </a:schemeClr>
                  </a:solidFill>
                </a:rPr>
                <a:t>Le Contrat de Maintenance s’adapte à vos besoins et vous laisse la possibilité de le moduler selon les deux critères suivants :</a:t>
              </a:r>
            </a:p>
          </p:txBody>
        </p:sp>
        <p:sp>
          <p:nvSpPr>
            <p:cNvPr id="9" name="Rogner un rectangle à un seul coin 8"/>
            <p:cNvSpPr/>
            <p:nvPr/>
          </p:nvSpPr>
          <p:spPr>
            <a:xfrm>
              <a:off x="463352" y="1419431"/>
              <a:ext cx="8136904" cy="541368"/>
            </a:xfrm>
            <a:prstGeom prst="snip1Rect">
              <a:avLst>
                <a:gd name="adj" fmla="val 15630"/>
              </a:avLst>
            </a:prstGeom>
            <a:no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fr-FR" sz="2000" dirty="0">
                <a:solidFill>
                  <a:schemeClr val="accent1">
                    <a:lumMod val="75000"/>
                  </a:schemeClr>
                </a:solidFill>
                <a:latin typeface="Arial" pitchFamily="34" charset="0"/>
                <a:cs typeface="Arial" pitchFamily="34" charset="0"/>
              </a:endParaRPr>
            </a:p>
          </p:txBody>
        </p:sp>
      </p:grpSp>
      <p:pic>
        <p:nvPicPr>
          <p:cNvPr id="10" name="Picture 1"/>
          <p:cNvPicPr>
            <a:picLocks noChangeAspect="1" noChangeArrowheads="1"/>
          </p:cNvPicPr>
          <p:nvPr/>
        </p:nvPicPr>
        <p:blipFill>
          <a:blip r:embed="rId3" cstate="print"/>
          <a:srcRect/>
          <a:stretch>
            <a:fillRect/>
          </a:stretch>
        </p:blipFill>
        <p:spPr bwMode="auto">
          <a:xfrm>
            <a:off x="4833188" y="144016"/>
            <a:ext cx="4310812" cy="1196752"/>
          </a:xfrm>
          <a:prstGeom prst="rect">
            <a:avLst/>
          </a:prstGeom>
          <a:noFill/>
          <a:ln w="9525">
            <a:noFill/>
            <a:miter lim="800000"/>
            <a:headEnd/>
            <a:tailEnd/>
          </a:ln>
        </p:spPr>
      </p:pic>
    </p:spTree>
    <p:extLst>
      <p:ext uri="{BB962C8B-B14F-4D97-AF65-F5344CB8AC3E}">
        <p14:creationId xmlns="" xmlns:p14="http://schemas.microsoft.com/office/powerpoint/2010/main" val="3629458830"/>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25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25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750"/>
                            </p:stCondLst>
                            <p:childTnLst>
                              <p:par>
                                <p:cTn id="16" presetID="2" presetClass="entr" presetSubtype="4" fill="hold" grpId="0" nodeType="after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25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25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25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25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250"/>
                            </p:stCondLst>
                            <p:childTnLst>
                              <p:par>
                                <p:cTn id="26" presetID="2" presetClass="entr" presetSubtype="4" fill="hold" grpId="0" nodeType="after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additive="base">
                                        <p:cTn id="28" dur="25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9" dur="25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additive="base">
                                        <p:cTn id="33" dur="25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4" dur="25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750"/>
                            </p:stCondLst>
                            <p:childTnLst>
                              <p:par>
                                <p:cTn id="36" presetID="2" presetClass="entr" presetSubtype="4" fill="hold" grpId="0" nodeType="after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 calcmode="lin" valueType="num">
                                      <p:cBhvr additive="base">
                                        <p:cTn id="38" dur="25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9" dur="25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40" fill="hold">
                            <p:stCondLst>
                              <p:cond delay="2000"/>
                            </p:stCondLst>
                            <p:childTnLst>
                              <p:par>
                                <p:cTn id="41" presetID="2" presetClass="entr" presetSubtype="4" fill="hold" grpId="0" nodeType="after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25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25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par>
                          <p:cTn id="45" fill="hold">
                            <p:stCondLst>
                              <p:cond delay="2250"/>
                            </p:stCondLst>
                            <p:childTnLst>
                              <p:par>
                                <p:cTn id="46" presetID="2" presetClass="entr" presetSubtype="4" fill="hold" grpId="0" nodeType="afterEffect">
                                  <p:stCondLst>
                                    <p:cond delay="0"/>
                                  </p:stCondLst>
                                  <p:childTnLst>
                                    <p:set>
                                      <p:cBhvr>
                                        <p:cTn id="47" dur="1" fill="hold">
                                          <p:stCondLst>
                                            <p:cond delay="0"/>
                                          </p:stCondLst>
                                        </p:cTn>
                                        <p:tgtEl>
                                          <p:spTgt spid="5">
                                            <p:txEl>
                                              <p:pRg st="7" end="7"/>
                                            </p:txEl>
                                          </p:spTgt>
                                        </p:tgtEl>
                                        <p:attrNameLst>
                                          <p:attrName>style.visibility</p:attrName>
                                        </p:attrNameLst>
                                      </p:cBhvr>
                                      <p:to>
                                        <p:strVal val="visible"/>
                                      </p:to>
                                    </p:set>
                                    <p:anim calcmode="lin" valueType="num">
                                      <p:cBhvr additive="base">
                                        <p:cTn id="48" dur="25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9" dur="25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par>
                          <p:cTn id="50" fill="hold">
                            <p:stCondLst>
                              <p:cond delay="2500"/>
                            </p:stCondLst>
                            <p:childTnLst>
                              <p:par>
                                <p:cTn id="51" presetID="2" presetClass="entr" presetSubtype="4" fill="hold" grpId="0" nodeType="afterEffect">
                                  <p:stCondLst>
                                    <p:cond delay="0"/>
                                  </p:stCondLst>
                                  <p:childTnLst>
                                    <p:set>
                                      <p:cBhvr>
                                        <p:cTn id="52" dur="1" fill="hold">
                                          <p:stCondLst>
                                            <p:cond delay="0"/>
                                          </p:stCondLst>
                                        </p:cTn>
                                        <p:tgtEl>
                                          <p:spTgt spid="5">
                                            <p:txEl>
                                              <p:pRg st="8" end="8"/>
                                            </p:txEl>
                                          </p:spTgt>
                                        </p:tgtEl>
                                        <p:attrNameLst>
                                          <p:attrName>style.visibility</p:attrName>
                                        </p:attrNameLst>
                                      </p:cBhvr>
                                      <p:to>
                                        <p:strVal val="visible"/>
                                      </p:to>
                                    </p:set>
                                    <p:anim calcmode="lin" valueType="num">
                                      <p:cBhvr additive="base">
                                        <p:cTn id="53" dur="25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4" dur="25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md_polo_4_.png"/>
          <p:cNvPicPr>
            <a:picLocks noChangeAspect="1"/>
          </p:cNvPicPr>
          <p:nvPr/>
        </p:nvPicPr>
        <p:blipFill rotWithShape="1">
          <a:blip r:embed="rId2" cstate="print">
            <a:duotone>
              <a:schemeClr val="accent1">
                <a:shade val="45000"/>
                <a:satMod val="135000"/>
              </a:schemeClr>
              <a:prstClr val="white"/>
            </a:duotone>
          </a:blip>
          <a:srcRect r="9167" b="19526"/>
          <a:stretch/>
        </p:blipFill>
        <p:spPr>
          <a:xfrm>
            <a:off x="1389901" y="2276872"/>
            <a:ext cx="7754100" cy="4581128"/>
          </a:xfrm>
          <a:prstGeom prst="rect">
            <a:avLst/>
          </a:prstGeom>
        </p:spPr>
      </p:pic>
      <p:sp>
        <p:nvSpPr>
          <p:cNvPr id="3" name="Espace réservé du contenu 2"/>
          <p:cNvSpPr>
            <a:spLocks noGrp="1"/>
          </p:cNvSpPr>
          <p:nvPr>
            <p:ph idx="1"/>
          </p:nvPr>
        </p:nvSpPr>
        <p:spPr>
          <a:xfrm>
            <a:off x="457201" y="2475419"/>
            <a:ext cx="8229600" cy="3545869"/>
          </a:xfrm>
        </p:spPr>
        <p:txBody>
          <a:bodyPr/>
          <a:lstStyle/>
          <a:p>
            <a:r>
              <a:rPr lang="fr-FR" sz="2000" dirty="0" smtClean="0"/>
              <a:t>Une technologie TDI </a:t>
            </a:r>
            <a:r>
              <a:rPr lang="fr-FR" sz="2000" dirty="0" err="1" smtClean="0"/>
              <a:t>BlueMotion</a:t>
            </a:r>
            <a:r>
              <a:rPr lang="fr-FR" sz="2000" dirty="0" smtClean="0"/>
              <a:t> maîtrisée,</a:t>
            </a:r>
            <a:br>
              <a:rPr lang="fr-FR" sz="2000" dirty="0" smtClean="0"/>
            </a:br>
            <a:r>
              <a:rPr lang="fr-FR" sz="2000" dirty="0" smtClean="0"/>
              <a:t>sobre et performante,</a:t>
            </a:r>
          </a:p>
          <a:p>
            <a:endParaRPr lang="fr-FR" sz="700" dirty="0" smtClean="0"/>
          </a:p>
          <a:p>
            <a:r>
              <a:rPr lang="fr-FR" sz="2000" dirty="0" smtClean="0"/>
              <a:t>Des Valeurs Résiduelles élevées</a:t>
            </a:r>
            <a:br>
              <a:rPr lang="fr-FR" sz="2000" dirty="0" smtClean="0"/>
            </a:br>
            <a:r>
              <a:rPr lang="fr-FR" sz="1800" dirty="0" smtClean="0"/>
              <a:t>(ex : études </a:t>
            </a:r>
            <a:r>
              <a:rPr lang="fr-FR" sz="1800" dirty="0" err="1" smtClean="0"/>
              <a:t>Eurotax</a:t>
            </a:r>
            <a:r>
              <a:rPr lang="fr-FR" sz="1800" dirty="0" smtClean="0"/>
              <a:t> Golf et </a:t>
            </a:r>
            <a:r>
              <a:rPr lang="fr-FR" sz="1800" dirty="0" err="1" smtClean="0"/>
              <a:t>Passat</a:t>
            </a:r>
            <a:r>
              <a:rPr lang="fr-FR" sz="1800" dirty="0" smtClean="0"/>
              <a:t>  ci-après)</a:t>
            </a:r>
          </a:p>
          <a:p>
            <a:endParaRPr lang="fr-FR" sz="600" dirty="0" smtClean="0"/>
          </a:p>
          <a:p>
            <a:r>
              <a:rPr lang="fr-FR" sz="2000" dirty="0" smtClean="0"/>
              <a:t>Une immobilisation réduite au</a:t>
            </a:r>
            <a:br>
              <a:rPr lang="fr-FR" sz="2000" dirty="0" smtClean="0"/>
            </a:br>
            <a:r>
              <a:rPr lang="fr-FR" sz="2000" dirty="0" smtClean="0"/>
              <a:t>minimum</a:t>
            </a:r>
            <a:r>
              <a:rPr lang="fr-FR" sz="2000" dirty="0"/>
              <a:t> </a:t>
            </a:r>
            <a:r>
              <a:rPr lang="fr-FR" sz="2000" dirty="0" smtClean="0"/>
              <a:t>lors de nos interventions</a:t>
            </a:r>
            <a:br>
              <a:rPr lang="fr-FR" sz="2000" dirty="0" smtClean="0"/>
            </a:br>
            <a:r>
              <a:rPr lang="fr-FR" sz="2000" dirty="0" smtClean="0"/>
              <a:t>dans nos  ateliers, et des tarifs justes,</a:t>
            </a:r>
          </a:p>
          <a:p>
            <a:endParaRPr lang="fr-FR" sz="800" dirty="0" smtClean="0"/>
          </a:p>
          <a:p>
            <a:r>
              <a:rPr lang="fr-FR" sz="2000" dirty="0" smtClean="0"/>
              <a:t>Une tarification transparente,</a:t>
            </a:r>
          </a:p>
          <a:p>
            <a:endParaRPr lang="fr-FR" sz="700" dirty="0" smtClean="0"/>
          </a:p>
          <a:p>
            <a:r>
              <a:rPr lang="fr-FR" sz="2000" dirty="0" smtClean="0"/>
              <a:t>Une fiabilité reconnue.</a:t>
            </a:r>
            <a:endParaRPr lang="fr-FR" sz="2000" dirty="0"/>
          </a:p>
        </p:txBody>
      </p:sp>
      <p:sp>
        <p:nvSpPr>
          <p:cNvPr id="6" name="Titre 5"/>
          <p:cNvSpPr txBox="1">
            <a:spLocks/>
          </p:cNvSpPr>
          <p:nvPr/>
        </p:nvSpPr>
        <p:spPr bwMode="auto">
          <a:xfrm>
            <a:off x="467545" y="803444"/>
            <a:ext cx="4104456" cy="450459"/>
          </a:xfrm>
          <a:prstGeom prst="rect">
            <a:avLst/>
          </a:prstGeo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lvl1pPr defTabSz="777330" eaLnBrk="1" hangingPunct="1">
              <a:lnSpc>
                <a:spcPct val="80000"/>
              </a:lnSpc>
              <a:spcBef>
                <a:spcPct val="20000"/>
              </a:spcBef>
              <a:buSzPct val="80000"/>
              <a:tabLst>
                <a:tab pos="307758" algn="l"/>
                <a:tab pos="534611" algn="l"/>
              </a:tabLst>
              <a:defRPr sz="2800" b="1">
                <a:solidFill>
                  <a:srgbClr val="006699"/>
                </a:solidFill>
                <a:latin typeface="Futura Md BT" pitchFamily="34" charset="0"/>
              </a:defRPr>
            </a:lvl1pPr>
            <a:lvl2pPr algn="ctr" eaLnBrk="0" hangingPunct="0">
              <a:defRPr sz="4400">
                <a:solidFill>
                  <a:schemeClr val="tx1"/>
                </a:solidFill>
                <a:latin typeface="Calibri" pitchFamily="34" charset="0"/>
              </a:defRPr>
            </a:lvl2pPr>
            <a:lvl3pPr algn="ctr" eaLnBrk="0" hangingPunct="0">
              <a:defRPr sz="4400">
                <a:solidFill>
                  <a:schemeClr val="tx1"/>
                </a:solidFill>
                <a:latin typeface="Calibri" pitchFamily="34" charset="0"/>
              </a:defRPr>
            </a:lvl3pPr>
            <a:lvl4pPr algn="ctr" eaLnBrk="0" hangingPunct="0">
              <a:defRPr sz="4400">
                <a:solidFill>
                  <a:schemeClr val="tx1"/>
                </a:solidFill>
                <a:latin typeface="Calibri" pitchFamily="34" charset="0"/>
              </a:defRPr>
            </a:lvl4pPr>
            <a:lvl5pPr algn="ctr" eaLnBrk="0" hangingPunct="0">
              <a:defRPr sz="4400">
                <a:solidFill>
                  <a:schemeClr val="tx1"/>
                </a:solidFill>
                <a:latin typeface="Calibri" pitchFamily="34" charset="0"/>
              </a:defRPr>
            </a:lvl5pPr>
            <a:lvl6pPr marL="457200" algn="ctr" fontAlgn="base">
              <a:spcBef>
                <a:spcPct val="0"/>
              </a:spcBef>
              <a:spcAft>
                <a:spcPct val="0"/>
              </a:spcAft>
              <a:defRPr sz="4400">
                <a:solidFill>
                  <a:schemeClr val="tx1"/>
                </a:solidFill>
                <a:latin typeface="Calibri" pitchFamily="34" charset="0"/>
              </a:defRPr>
            </a:lvl6pPr>
            <a:lvl7pPr marL="914400" algn="ctr" fontAlgn="base">
              <a:spcBef>
                <a:spcPct val="0"/>
              </a:spcBef>
              <a:spcAft>
                <a:spcPct val="0"/>
              </a:spcAft>
              <a:defRPr sz="4400">
                <a:solidFill>
                  <a:schemeClr val="tx1"/>
                </a:solidFill>
                <a:latin typeface="Calibri" pitchFamily="34" charset="0"/>
              </a:defRPr>
            </a:lvl7pPr>
            <a:lvl8pPr marL="1371600" algn="ctr" fontAlgn="base">
              <a:spcBef>
                <a:spcPct val="0"/>
              </a:spcBef>
              <a:spcAft>
                <a:spcPct val="0"/>
              </a:spcAft>
              <a:defRPr sz="4400">
                <a:solidFill>
                  <a:schemeClr val="tx1"/>
                </a:solidFill>
                <a:latin typeface="Calibri" pitchFamily="34" charset="0"/>
              </a:defRPr>
            </a:lvl8pPr>
            <a:lvl9pPr marL="1828800" algn="ctr" fontAlgn="base">
              <a:spcBef>
                <a:spcPct val="0"/>
              </a:spcBef>
              <a:spcAft>
                <a:spcPct val="0"/>
              </a:spcAft>
              <a:defRPr sz="4400">
                <a:solidFill>
                  <a:schemeClr val="tx1"/>
                </a:solidFill>
                <a:latin typeface="Calibri" pitchFamily="34" charset="0"/>
              </a:defRPr>
            </a:lvl9pPr>
          </a:lstStyle>
          <a:p>
            <a:r>
              <a:rPr lang="fr-FR" dirty="0"/>
              <a:t>Pourquoi rouler en Volkswagen ?</a:t>
            </a:r>
          </a:p>
        </p:txBody>
      </p:sp>
      <p:grpSp>
        <p:nvGrpSpPr>
          <p:cNvPr id="10" name="Groupe 9"/>
          <p:cNvGrpSpPr/>
          <p:nvPr/>
        </p:nvGrpSpPr>
        <p:grpSpPr>
          <a:xfrm>
            <a:off x="683569" y="1669702"/>
            <a:ext cx="8136903" cy="463155"/>
            <a:chOff x="463352" y="1419431"/>
            <a:chExt cx="8136904" cy="463155"/>
          </a:xfrm>
        </p:grpSpPr>
        <p:sp>
          <p:nvSpPr>
            <p:cNvPr id="11" name="Rectangle 10"/>
            <p:cNvSpPr/>
            <p:nvPr/>
          </p:nvSpPr>
          <p:spPr>
            <a:xfrm>
              <a:off x="539553" y="1484669"/>
              <a:ext cx="7992888" cy="369332"/>
            </a:xfrm>
            <a:prstGeom prst="rect">
              <a:avLst/>
            </a:prstGeom>
            <a:noFill/>
            <a:ln w="9525">
              <a:noFill/>
              <a:miter lim="800000"/>
              <a:headEnd/>
              <a:tailEnd/>
            </a:ln>
          </p:spPr>
          <p:txBody>
            <a:bodyPr wrap="square">
              <a:spAutoFit/>
            </a:bodyPr>
            <a:lstStyle/>
            <a:p>
              <a:pPr algn="ctr" eaLnBrk="1" hangingPunct="1">
                <a:lnSpc>
                  <a:spcPct val="90000"/>
                </a:lnSpc>
                <a:buFont typeface="Arial" charset="0"/>
                <a:buNone/>
                <a:defRPr/>
              </a:pPr>
              <a:r>
                <a:rPr lang="fr-FR" sz="2000" dirty="0">
                  <a:solidFill>
                    <a:schemeClr val="accent1">
                      <a:lumMod val="75000"/>
                    </a:schemeClr>
                  </a:solidFill>
                  <a:latin typeface="Arial" pitchFamily="34" charset="0"/>
                  <a:cs typeface="Arial" pitchFamily="34" charset="0"/>
                </a:rPr>
                <a:t>Un </a:t>
              </a:r>
              <a:r>
                <a:rPr lang="fr-FR" sz="2000" b="1" dirty="0">
                  <a:solidFill>
                    <a:schemeClr val="accent1">
                      <a:lumMod val="75000"/>
                    </a:schemeClr>
                  </a:solidFill>
                  <a:latin typeface="Arial" pitchFamily="34" charset="0"/>
                  <a:cs typeface="Arial" pitchFamily="34" charset="0"/>
                </a:rPr>
                <a:t>T.C.O (cout de détention)</a:t>
              </a:r>
              <a:r>
                <a:rPr lang="fr-FR" sz="2000" dirty="0">
                  <a:solidFill>
                    <a:schemeClr val="accent1">
                      <a:lumMod val="75000"/>
                    </a:schemeClr>
                  </a:solidFill>
                  <a:latin typeface="Arial" pitchFamily="34" charset="0"/>
                  <a:cs typeface="Arial" pitchFamily="34" charset="0"/>
                </a:rPr>
                <a:t> maîtrisé:</a:t>
              </a:r>
            </a:p>
          </p:txBody>
        </p:sp>
        <p:sp>
          <p:nvSpPr>
            <p:cNvPr id="12" name="Rogner un rectangle à un seul coin 11"/>
            <p:cNvSpPr/>
            <p:nvPr/>
          </p:nvSpPr>
          <p:spPr>
            <a:xfrm>
              <a:off x="463352" y="1419431"/>
              <a:ext cx="8136904" cy="463155"/>
            </a:xfrm>
            <a:prstGeom prst="snip1Rect">
              <a:avLst>
                <a:gd name="adj" fmla="val 15630"/>
              </a:avLst>
            </a:prstGeom>
            <a:no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fr-FR" sz="2400" dirty="0">
                <a:solidFill>
                  <a:schemeClr val="accent1">
                    <a:lumMod val="75000"/>
                  </a:schemeClr>
                </a:solidFill>
                <a:latin typeface="Arial" pitchFamily="34" charset="0"/>
                <a:cs typeface="Arial" pitchFamily="34" charset="0"/>
              </a:endParaRPr>
            </a:p>
          </p:txBody>
        </p:sp>
      </p:grpSp>
      <p:pic>
        <p:nvPicPr>
          <p:cNvPr id="16" name="Image 15" descr="BlueMotiontechnologies_Logo.jpg"/>
          <p:cNvPicPr>
            <a:picLocks noChangeAspect="1"/>
          </p:cNvPicPr>
          <p:nvPr/>
        </p:nvPicPr>
        <p:blipFill rotWithShape="1">
          <a:blip r:embed="rId3" cstate="print"/>
          <a:srcRect l="4355" t="8749" r="4191" b="38755"/>
          <a:stretch/>
        </p:blipFill>
        <p:spPr bwMode="auto">
          <a:xfrm>
            <a:off x="5483299" y="5967050"/>
            <a:ext cx="2821412" cy="357272"/>
          </a:xfrm>
          <a:prstGeom prst="rect">
            <a:avLst/>
          </a:prstGeom>
          <a:noFill/>
          <a:ln w="9525">
            <a:noFill/>
            <a:miter lim="800000"/>
            <a:headEnd/>
            <a:tailEnd/>
          </a:ln>
        </p:spPr>
      </p:pic>
      <p:pic>
        <p:nvPicPr>
          <p:cNvPr id="13" name="Picture 1"/>
          <p:cNvPicPr>
            <a:picLocks noChangeAspect="1" noChangeArrowheads="1"/>
          </p:cNvPicPr>
          <p:nvPr/>
        </p:nvPicPr>
        <p:blipFill>
          <a:blip r:embed="rId4" cstate="print"/>
          <a:srcRect/>
          <a:stretch>
            <a:fillRect/>
          </a:stretch>
        </p:blipFill>
        <p:spPr bwMode="auto">
          <a:xfrm>
            <a:off x="4833188" y="144016"/>
            <a:ext cx="4310812" cy="1196752"/>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50"/>
                                        <p:tgtEl>
                                          <p:spTgt spid="3">
                                            <p:txEl>
                                              <p:pRg st="0" end="0"/>
                                            </p:txEl>
                                          </p:spTgt>
                                        </p:tgtEl>
                                      </p:cBhvr>
                                    </p:animEffect>
                                    <p:anim calcmode="lin" valueType="num">
                                      <p:cBhvr>
                                        <p:cTn id="14"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75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50"/>
                                        <p:tgtEl>
                                          <p:spTgt spid="3">
                                            <p:txEl>
                                              <p:pRg st="2" end="2"/>
                                            </p:txEl>
                                          </p:spTgt>
                                        </p:tgtEl>
                                      </p:cBhvr>
                                    </p:animEffect>
                                    <p:anim calcmode="lin" valueType="num">
                                      <p:cBhvr>
                                        <p:cTn id="20"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50"/>
                                        <p:tgtEl>
                                          <p:spTgt spid="3">
                                            <p:txEl>
                                              <p:pRg st="4" end="4"/>
                                            </p:txEl>
                                          </p:spTgt>
                                        </p:tgtEl>
                                      </p:cBhvr>
                                    </p:animEffect>
                                    <p:anim calcmode="lin" valueType="num">
                                      <p:cBhvr>
                                        <p:cTn id="26"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2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50"/>
                            </p:stCondLst>
                            <p:childTnLst>
                              <p:par>
                                <p:cTn id="29" presetID="42"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50"/>
                                        <p:tgtEl>
                                          <p:spTgt spid="3">
                                            <p:txEl>
                                              <p:pRg st="6" end="6"/>
                                            </p:txEl>
                                          </p:spTgt>
                                        </p:tgtEl>
                                      </p:cBhvr>
                                    </p:animEffect>
                                    <p:anim calcmode="lin" valueType="num">
                                      <p:cBhvr>
                                        <p:cTn id="32" dur="25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25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2" presetClass="entr" presetSubtype="0" fill="hold" grpId="0" nodeType="after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250"/>
                                        <p:tgtEl>
                                          <p:spTgt spid="3">
                                            <p:txEl>
                                              <p:pRg st="8" end="8"/>
                                            </p:txEl>
                                          </p:spTgt>
                                        </p:tgtEl>
                                      </p:cBhvr>
                                    </p:animEffect>
                                    <p:anim calcmode="lin" valueType="num">
                                      <p:cBhvr>
                                        <p:cTn id="38" dur="25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9" dur="25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evolution.png"/>
          <p:cNvPicPr>
            <a:picLocks noChangeAspect="1"/>
          </p:cNvPicPr>
          <p:nvPr/>
        </p:nvPicPr>
        <p:blipFill>
          <a:blip r:embed="rId2" cstate="print">
            <a:duotone>
              <a:schemeClr val="accent1">
                <a:shade val="45000"/>
                <a:satMod val="135000"/>
              </a:schemeClr>
              <a:prstClr val="white"/>
            </a:duotone>
          </a:blip>
          <a:srcRect/>
          <a:stretch>
            <a:fillRect/>
          </a:stretch>
        </p:blipFill>
        <p:spPr bwMode="auto">
          <a:xfrm>
            <a:off x="1784460" y="915868"/>
            <a:ext cx="7362144" cy="4889396"/>
          </a:xfrm>
          <a:prstGeom prst="rect">
            <a:avLst/>
          </a:prstGeom>
          <a:noFill/>
          <a:ln w="9525">
            <a:noFill/>
            <a:miter lim="800000"/>
            <a:headEnd/>
            <a:tailEnd/>
          </a:ln>
        </p:spPr>
      </p:pic>
      <p:sp>
        <p:nvSpPr>
          <p:cNvPr id="6" name="Titre 5"/>
          <p:cNvSpPr txBox="1">
            <a:spLocks/>
          </p:cNvSpPr>
          <p:nvPr/>
        </p:nvSpPr>
        <p:spPr bwMode="auto">
          <a:xfrm>
            <a:off x="428625" y="787680"/>
            <a:ext cx="4250531" cy="495505"/>
          </a:xfrm>
          <a:prstGeom prst="rect">
            <a:avLst/>
          </a:prstGeo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defPPr>
              <a:defRPr lang="fr-FR"/>
            </a:defPPr>
            <a:lvl1pPr defTabSz="777330" eaLnBrk="1" hangingPunct="1">
              <a:lnSpc>
                <a:spcPct val="80000"/>
              </a:lnSpc>
              <a:spcBef>
                <a:spcPct val="20000"/>
              </a:spcBef>
              <a:buSzPct val="80000"/>
              <a:tabLst>
                <a:tab pos="307758" algn="l"/>
                <a:tab pos="534611" algn="l"/>
              </a:tabLst>
              <a:defRPr sz="2800" b="1">
                <a:solidFill>
                  <a:srgbClr val="006699"/>
                </a:solidFill>
                <a:latin typeface="Futura Md BT" pitchFamily="34" charset="0"/>
                <a:cs typeface="Arial" charset="0"/>
              </a:defRPr>
            </a:lvl1pPr>
            <a:lvl2pPr algn="ctr" eaLnBrk="0" hangingPunct="0">
              <a:defRPr sz="4400">
                <a:solidFill>
                  <a:schemeClr val="tx1"/>
                </a:solidFill>
                <a:latin typeface="Calibri" pitchFamily="34" charset="0"/>
                <a:cs typeface="Arial" charset="0"/>
              </a:defRPr>
            </a:lvl2pPr>
            <a:lvl3pPr algn="ctr" eaLnBrk="0" hangingPunct="0">
              <a:defRPr sz="4400">
                <a:solidFill>
                  <a:schemeClr val="tx1"/>
                </a:solidFill>
                <a:latin typeface="Calibri" pitchFamily="34" charset="0"/>
                <a:cs typeface="Arial" charset="0"/>
              </a:defRPr>
            </a:lvl3pPr>
            <a:lvl4pPr algn="ctr" eaLnBrk="0" hangingPunct="0">
              <a:defRPr sz="4400">
                <a:solidFill>
                  <a:schemeClr val="tx1"/>
                </a:solidFill>
                <a:latin typeface="Calibri" pitchFamily="34" charset="0"/>
                <a:cs typeface="Arial" charset="0"/>
              </a:defRPr>
            </a:lvl4pPr>
            <a:lvl5pPr algn="ctr" eaLnBrk="0" hangingPunct="0">
              <a:defRPr sz="4400">
                <a:solidFill>
                  <a:schemeClr val="tx1"/>
                </a:solidFill>
                <a:latin typeface="Calibri" pitchFamily="34" charset="0"/>
                <a:cs typeface="Arial" charset="0"/>
              </a:defRPr>
            </a:lvl5pPr>
            <a:lvl6pPr marL="457200" algn="ctr" fontAlgn="base">
              <a:spcBef>
                <a:spcPct val="0"/>
              </a:spcBef>
              <a:spcAft>
                <a:spcPct val="0"/>
              </a:spcAft>
              <a:defRPr sz="4400">
                <a:solidFill>
                  <a:schemeClr val="tx1"/>
                </a:solidFill>
                <a:latin typeface="Calibri" pitchFamily="34" charset="0"/>
                <a:cs typeface="Arial" charset="0"/>
              </a:defRPr>
            </a:lvl6pPr>
            <a:lvl7pPr marL="914400" algn="ctr" fontAlgn="base">
              <a:spcBef>
                <a:spcPct val="0"/>
              </a:spcBef>
              <a:spcAft>
                <a:spcPct val="0"/>
              </a:spcAft>
              <a:defRPr sz="4400">
                <a:solidFill>
                  <a:schemeClr val="tx1"/>
                </a:solidFill>
                <a:latin typeface="Calibri" pitchFamily="34" charset="0"/>
                <a:cs typeface="Arial" charset="0"/>
              </a:defRPr>
            </a:lvl7pPr>
            <a:lvl8pPr marL="1371600" algn="ctr" fontAlgn="base">
              <a:spcBef>
                <a:spcPct val="0"/>
              </a:spcBef>
              <a:spcAft>
                <a:spcPct val="0"/>
              </a:spcAft>
              <a:defRPr sz="4400">
                <a:solidFill>
                  <a:schemeClr val="tx1"/>
                </a:solidFill>
                <a:latin typeface="Calibri" pitchFamily="34" charset="0"/>
                <a:cs typeface="Arial" charset="0"/>
              </a:defRPr>
            </a:lvl8pPr>
            <a:lvl9pPr marL="1828800" algn="ctr" fontAlgn="base">
              <a:spcBef>
                <a:spcPct val="0"/>
              </a:spcBef>
              <a:spcAft>
                <a:spcPct val="0"/>
              </a:spcAft>
              <a:defRPr sz="4400">
                <a:solidFill>
                  <a:schemeClr val="tx1"/>
                </a:solidFill>
                <a:latin typeface="Calibri" pitchFamily="34" charset="0"/>
                <a:cs typeface="Arial" charset="0"/>
              </a:defRPr>
            </a:lvl9pPr>
          </a:lstStyle>
          <a:p>
            <a:r>
              <a:rPr lang="fr-FR" dirty="0"/>
              <a:t>La constitution du TCO</a:t>
            </a:r>
          </a:p>
        </p:txBody>
      </p:sp>
      <p:grpSp>
        <p:nvGrpSpPr>
          <p:cNvPr id="2" name="Groupe 1"/>
          <p:cNvGrpSpPr/>
          <p:nvPr/>
        </p:nvGrpSpPr>
        <p:grpSpPr>
          <a:xfrm>
            <a:off x="428626" y="5558602"/>
            <a:ext cx="8501063" cy="750718"/>
            <a:chOff x="428625" y="5846634"/>
            <a:chExt cx="8501063" cy="750718"/>
          </a:xfrm>
        </p:grpSpPr>
        <p:sp>
          <p:nvSpPr>
            <p:cNvPr id="7" name="Rogner un rectangle à un seul coin 6"/>
            <p:cNvSpPr/>
            <p:nvPr/>
          </p:nvSpPr>
          <p:spPr>
            <a:xfrm>
              <a:off x="438151" y="5846634"/>
              <a:ext cx="8448674" cy="750718"/>
            </a:xfrm>
            <a:prstGeom prst="snip1Rect">
              <a:avLst>
                <a:gd name="adj" fmla="val 15630"/>
              </a:avLst>
            </a:prstGeom>
            <a:no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fr-FR" sz="2400" dirty="0">
                <a:solidFill>
                  <a:schemeClr val="accent1">
                    <a:lumMod val="75000"/>
                  </a:schemeClr>
                </a:solidFill>
                <a:latin typeface="Arial" pitchFamily="34" charset="0"/>
                <a:cs typeface="Arial" pitchFamily="34" charset="0"/>
              </a:endParaRPr>
            </a:p>
          </p:txBody>
        </p:sp>
        <p:sp>
          <p:nvSpPr>
            <p:cNvPr id="11" name="ZoneTexte 10"/>
            <p:cNvSpPr txBox="1"/>
            <p:nvPr/>
          </p:nvSpPr>
          <p:spPr>
            <a:xfrm>
              <a:off x="428625" y="5940366"/>
              <a:ext cx="8501063" cy="590931"/>
            </a:xfrm>
            <a:prstGeom prst="rect">
              <a:avLst/>
            </a:prstGeom>
            <a:noFill/>
          </p:spPr>
          <p:txBody>
            <a:bodyPr>
              <a:spAutoFit/>
            </a:bodyPr>
            <a:lstStyle/>
            <a:p>
              <a:pPr algn="ctr">
                <a:lnSpc>
                  <a:spcPct val="90000"/>
                </a:lnSpc>
                <a:defRPr/>
              </a:pPr>
              <a:r>
                <a:rPr lang="fr-FR" b="1" dirty="0">
                  <a:solidFill>
                    <a:schemeClr val="accent1">
                      <a:lumMod val="75000"/>
                    </a:schemeClr>
                  </a:solidFill>
                  <a:latin typeface="Arial" pitchFamily="34" charset="0"/>
                  <a:cs typeface="Arial" pitchFamily="34" charset="0"/>
                </a:rPr>
                <a:t>Le coût total d'utilisation comprend tous les frais engagés dans l'utilisation quotidienne du véhicule : </a:t>
              </a:r>
              <a:r>
                <a:rPr lang="fr-FR" dirty="0">
                  <a:solidFill>
                    <a:schemeClr val="accent1">
                      <a:lumMod val="75000"/>
                    </a:schemeClr>
                  </a:solidFill>
                  <a:latin typeface="Arial" pitchFamily="34" charset="0"/>
                  <a:cs typeface="Arial" pitchFamily="34" charset="0"/>
                </a:rPr>
                <a:t>entretien, assurance, taxes, dépréciation, ...</a:t>
              </a:r>
            </a:p>
          </p:txBody>
        </p:sp>
      </p:grpSp>
      <p:graphicFrame>
        <p:nvGraphicFramePr>
          <p:cNvPr id="8" name="Graphique 7"/>
          <p:cNvGraphicFramePr/>
          <p:nvPr>
            <p:extLst>
              <p:ext uri="{D42A27DB-BD31-4B8C-83A1-F6EECF244321}">
                <p14:modId xmlns="" xmlns:p14="http://schemas.microsoft.com/office/powerpoint/2010/main" val="500553278"/>
              </p:ext>
            </p:extLst>
          </p:nvPr>
        </p:nvGraphicFramePr>
        <p:xfrm>
          <a:off x="323528" y="1296993"/>
          <a:ext cx="8606160" cy="4385979"/>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1"/>
          <p:cNvPicPr>
            <a:picLocks noChangeAspect="1" noChangeArrowheads="1"/>
          </p:cNvPicPr>
          <p:nvPr/>
        </p:nvPicPr>
        <p:blipFill>
          <a:blip r:embed="rId4" cstate="print"/>
          <a:srcRect/>
          <a:stretch>
            <a:fillRect/>
          </a:stretch>
        </p:blipFill>
        <p:spPr bwMode="auto">
          <a:xfrm>
            <a:off x="4833188" y="144016"/>
            <a:ext cx="4310812" cy="1196752"/>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ppt_x"/>
                                          </p:val>
                                        </p:tav>
                                        <p:tav tm="100000">
                                          <p:val>
                                            <p:strVal val="#ppt_x"/>
                                          </p:val>
                                        </p:tav>
                                      </p:tavLst>
                                    </p:anim>
                                    <p:anim calcmode="lin" valueType="num">
                                      <p:cBhvr additive="base">
                                        <p:cTn id="8" dur="25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evolution.png"/>
          <p:cNvPicPr>
            <a:picLocks noChangeAspect="1"/>
          </p:cNvPicPr>
          <p:nvPr/>
        </p:nvPicPr>
        <p:blipFill>
          <a:blip r:embed="rId2" cstate="print">
            <a:duotone>
              <a:schemeClr val="accent1">
                <a:shade val="45000"/>
                <a:satMod val="135000"/>
              </a:schemeClr>
              <a:prstClr val="white"/>
            </a:duotone>
          </a:blip>
          <a:srcRect/>
          <a:stretch>
            <a:fillRect/>
          </a:stretch>
        </p:blipFill>
        <p:spPr bwMode="auto">
          <a:xfrm>
            <a:off x="1784460" y="915868"/>
            <a:ext cx="7362144" cy="4889396"/>
          </a:xfrm>
          <a:prstGeom prst="rect">
            <a:avLst/>
          </a:prstGeom>
          <a:noFill/>
          <a:ln w="9525">
            <a:noFill/>
            <a:miter lim="800000"/>
            <a:headEnd/>
            <a:tailEnd/>
          </a:ln>
        </p:spPr>
      </p:pic>
      <p:sp>
        <p:nvSpPr>
          <p:cNvPr id="6" name="Titre 5"/>
          <p:cNvSpPr txBox="1">
            <a:spLocks/>
          </p:cNvSpPr>
          <p:nvPr/>
        </p:nvSpPr>
        <p:spPr bwMode="auto">
          <a:xfrm>
            <a:off x="179512" y="260649"/>
            <a:ext cx="4680520" cy="495505"/>
          </a:xfrm>
          <a:prstGeom prst="rect">
            <a:avLst/>
          </a:prstGeo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defPPr>
              <a:defRPr lang="fr-FR"/>
            </a:defPPr>
            <a:lvl1pPr defTabSz="777330" eaLnBrk="1" hangingPunct="1">
              <a:lnSpc>
                <a:spcPct val="80000"/>
              </a:lnSpc>
              <a:spcBef>
                <a:spcPct val="20000"/>
              </a:spcBef>
              <a:buSzPct val="80000"/>
              <a:tabLst>
                <a:tab pos="307758" algn="l"/>
                <a:tab pos="534611" algn="l"/>
              </a:tabLst>
              <a:defRPr sz="2800" b="1">
                <a:solidFill>
                  <a:srgbClr val="006699"/>
                </a:solidFill>
                <a:latin typeface="Futura Md BT" pitchFamily="34" charset="0"/>
                <a:cs typeface="Arial" charset="0"/>
              </a:defRPr>
            </a:lvl1pPr>
            <a:lvl2pPr algn="ctr" eaLnBrk="0" hangingPunct="0">
              <a:defRPr sz="4400">
                <a:solidFill>
                  <a:schemeClr val="tx1"/>
                </a:solidFill>
                <a:latin typeface="Calibri" pitchFamily="34" charset="0"/>
                <a:cs typeface="Arial" charset="0"/>
              </a:defRPr>
            </a:lvl2pPr>
            <a:lvl3pPr algn="ctr" eaLnBrk="0" hangingPunct="0">
              <a:defRPr sz="4400">
                <a:solidFill>
                  <a:schemeClr val="tx1"/>
                </a:solidFill>
                <a:latin typeface="Calibri" pitchFamily="34" charset="0"/>
                <a:cs typeface="Arial" charset="0"/>
              </a:defRPr>
            </a:lvl3pPr>
            <a:lvl4pPr algn="ctr" eaLnBrk="0" hangingPunct="0">
              <a:defRPr sz="4400">
                <a:solidFill>
                  <a:schemeClr val="tx1"/>
                </a:solidFill>
                <a:latin typeface="Calibri" pitchFamily="34" charset="0"/>
                <a:cs typeface="Arial" charset="0"/>
              </a:defRPr>
            </a:lvl4pPr>
            <a:lvl5pPr algn="ctr" eaLnBrk="0" hangingPunct="0">
              <a:defRPr sz="4400">
                <a:solidFill>
                  <a:schemeClr val="tx1"/>
                </a:solidFill>
                <a:latin typeface="Calibri" pitchFamily="34" charset="0"/>
                <a:cs typeface="Arial" charset="0"/>
              </a:defRPr>
            </a:lvl5pPr>
            <a:lvl6pPr marL="457200" algn="ctr" fontAlgn="base">
              <a:spcBef>
                <a:spcPct val="0"/>
              </a:spcBef>
              <a:spcAft>
                <a:spcPct val="0"/>
              </a:spcAft>
              <a:defRPr sz="4400">
                <a:solidFill>
                  <a:schemeClr val="tx1"/>
                </a:solidFill>
                <a:latin typeface="Calibri" pitchFamily="34" charset="0"/>
                <a:cs typeface="Arial" charset="0"/>
              </a:defRPr>
            </a:lvl6pPr>
            <a:lvl7pPr marL="914400" algn="ctr" fontAlgn="base">
              <a:spcBef>
                <a:spcPct val="0"/>
              </a:spcBef>
              <a:spcAft>
                <a:spcPct val="0"/>
              </a:spcAft>
              <a:defRPr sz="4400">
                <a:solidFill>
                  <a:schemeClr val="tx1"/>
                </a:solidFill>
                <a:latin typeface="Calibri" pitchFamily="34" charset="0"/>
                <a:cs typeface="Arial" charset="0"/>
              </a:defRPr>
            </a:lvl7pPr>
            <a:lvl8pPr marL="1371600" algn="ctr" fontAlgn="base">
              <a:spcBef>
                <a:spcPct val="0"/>
              </a:spcBef>
              <a:spcAft>
                <a:spcPct val="0"/>
              </a:spcAft>
              <a:defRPr sz="4400">
                <a:solidFill>
                  <a:schemeClr val="tx1"/>
                </a:solidFill>
                <a:latin typeface="Calibri" pitchFamily="34" charset="0"/>
                <a:cs typeface="Arial" charset="0"/>
              </a:defRPr>
            </a:lvl8pPr>
            <a:lvl9pPr marL="1828800" algn="ctr" fontAlgn="base">
              <a:spcBef>
                <a:spcPct val="0"/>
              </a:spcBef>
              <a:spcAft>
                <a:spcPct val="0"/>
              </a:spcAft>
              <a:defRPr sz="4400">
                <a:solidFill>
                  <a:schemeClr val="tx1"/>
                </a:solidFill>
                <a:latin typeface="Calibri" pitchFamily="34" charset="0"/>
                <a:cs typeface="Arial" charset="0"/>
              </a:defRPr>
            </a:lvl9pPr>
          </a:lstStyle>
          <a:p>
            <a:r>
              <a:rPr lang="fr-BE" sz="2400" dirty="0" smtClean="0"/>
              <a:t>Impact budgétaire mensuel </a:t>
            </a:r>
          </a:p>
          <a:p>
            <a:r>
              <a:rPr lang="fr-BE" sz="2400" dirty="0" smtClean="0"/>
              <a:t>de la valeur résiduelle</a:t>
            </a:r>
            <a:endParaRPr lang="fr-FR" sz="2400" dirty="0"/>
          </a:p>
        </p:txBody>
      </p:sp>
      <p:pic>
        <p:nvPicPr>
          <p:cNvPr id="9" name="Picture 1"/>
          <p:cNvPicPr>
            <a:picLocks noChangeAspect="1" noChangeArrowheads="1"/>
          </p:cNvPicPr>
          <p:nvPr/>
        </p:nvPicPr>
        <p:blipFill>
          <a:blip r:embed="rId3" cstate="print"/>
          <a:srcRect/>
          <a:stretch>
            <a:fillRect/>
          </a:stretch>
        </p:blipFill>
        <p:spPr bwMode="auto">
          <a:xfrm>
            <a:off x="4833188" y="144016"/>
            <a:ext cx="4310812" cy="1196752"/>
          </a:xfrm>
          <a:prstGeom prst="rect">
            <a:avLst/>
          </a:prstGeom>
          <a:noFill/>
          <a:ln w="9525">
            <a:noFill/>
            <a:miter lim="800000"/>
            <a:headEnd/>
            <a:tailEnd/>
          </a:ln>
        </p:spPr>
      </p:pic>
      <p:graphicFrame>
        <p:nvGraphicFramePr>
          <p:cNvPr id="41" name="Group 41"/>
          <p:cNvGraphicFramePr>
            <a:graphicFrameLocks noGrp="1"/>
          </p:cNvGraphicFramePr>
          <p:nvPr/>
        </p:nvGraphicFramePr>
        <p:xfrm>
          <a:off x="468086" y="1741648"/>
          <a:ext cx="8281307" cy="2709569"/>
        </p:xfrm>
        <a:graphic>
          <a:graphicData uri="http://schemas.openxmlformats.org/drawingml/2006/table">
            <a:tbl>
              <a:tblPr/>
              <a:tblGrid>
                <a:gridCol w="1381125"/>
                <a:gridCol w="1379764"/>
                <a:gridCol w="1381125"/>
                <a:gridCol w="1378404"/>
                <a:gridCol w="1381125"/>
                <a:gridCol w="1379764"/>
              </a:tblGrid>
              <a:tr h="677886">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900" b="1" i="0" u="none" strike="noStrike" cap="none" normalizeH="0" baseline="0" dirty="0" smtClean="0">
                          <a:ln>
                            <a:noFill/>
                          </a:ln>
                          <a:solidFill>
                            <a:schemeClr val="bg1"/>
                          </a:solidFill>
                          <a:effectLst/>
                          <a:latin typeface="Arial" pitchFamily="34" charset="0"/>
                          <a:cs typeface="Arial" pitchFamily="34" charset="0"/>
                        </a:rPr>
                        <a:t>36 mois</a:t>
                      </a:r>
                      <a:endParaRPr kumimoji="0" lang="fr-FR" sz="1900" b="1" i="0" u="none" strike="noStrike" cap="none" normalizeH="0" baseline="0" dirty="0" smtClean="0">
                        <a:ln>
                          <a:noFill/>
                        </a:ln>
                        <a:solidFill>
                          <a:schemeClr val="bg1"/>
                        </a:solidFill>
                        <a:effectLst/>
                        <a:latin typeface="Arial" pitchFamily="34" charset="0"/>
                        <a:cs typeface="Arial" pitchFamily="34" charset="0"/>
                      </a:endParaRPr>
                    </a:p>
                  </a:txBody>
                  <a:tcPr marL="91446" marR="91446"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26A94"/>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900" b="1" i="0" u="none" strike="noStrike" cap="none" normalizeH="0" baseline="0" smtClean="0">
                          <a:ln>
                            <a:noFill/>
                          </a:ln>
                          <a:solidFill>
                            <a:schemeClr val="bg1"/>
                          </a:solidFill>
                          <a:effectLst/>
                          <a:latin typeface="Arial" pitchFamily="34" charset="0"/>
                          <a:cs typeface="Arial" pitchFamily="34" charset="0"/>
                        </a:rPr>
                        <a:t>10.000€</a:t>
                      </a:r>
                      <a:endParaRPr kumimoji="0" lang="fr-FR" sz="1900" b="1" i="0" u="none" strike="noStrike" cap="none" normalizeH="0" baseline="0" smtClean="0">
                        <a:ln>
                          <a:noFill/>
                        </a:ln>
                        <a:solidFill>
                          <a:schemeClr val="bg1"/>
                        </a:solidFill>
                        <a:effectLst/>
                        <a:latin typeface="Arial" pitchFamily="34" charset="0"/>
                        <a:cs typeface="Arial" pitchFamily="34" charset="0"/>
                      </a:endParaRPr>
                    </a:p>
                  </a:txBody>
                  <a:tcPr marL="91446" marR="91446"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26A94"/>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900" b="1" i="0" u="none" strike="noStrike" cap="none" normalizeH="0" baseline="0" smtClean="0">
                          <a:ln>
                            <a:noFill/>
                          </a:ln>
                          <a:solidFill>
                            <a:schemeClr val="bg1"/>
                          </a:solidFill>
                          <a:effectLst/>
                          <a:latin typeface="Arial" pitchFamily="34" charset="0"/>
                          <a:cs typeface="Arial" pitchFamily="34" charset="0"/>
                        </a:rPr>
                        <a:t>15.000€</a:t>
                      </a:r>
                      <a:endParaRPr kumimoji="0" lang="fr-FR" sz="1900" b="1" i="0" u="none" strike="noStrike" cap="none" normalizeH="0" baseline="0" smtClean="0">
                        <a:ln>
                          <a:noFill/>
                        </a:ln>
                        <a:solidFill>
                          <a:schemeClr val="bg1"/>
                        </a:solidFill>
                        <a:effectLst/>
                        <a:latin typeface="Arial" pitchFamily="34" charset="0"/>
                        <a:cs typeface="Arial" pitchFamily="34" charset="0"/>
                      </a:endParaRPr>
                    </a:p>
                  </a:txBody>
                  <a:tcPr marL="91446" marR="91446"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26A94"/>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900" b="1" i="0" u="none" strike="noStrike" cap="none" normalizeH="0" baseline="0" smtClean="0">
                          <a:ln>
                            <a:noFill/>
                          </a:ln>
                          <a:solidFill>
                            <a:schemeClr val="bg1"/>
                          </a:solidFill>
                          <a:effectLst/>
                          <a:latin typeface="Arial" pitchFamily="34" charset="0"/>
                          <a:cs typeface="Arial" pitchFamily="34" charset="0"/>
                        </a:rPr>
                        <a:t>20.000€</a:t>
                      </a:r>
                      <a:endParaRPr kumimoji="0" lang="fr-FR" sz="1900" b="1" i="0" u="none" strike="noStrike" cap="none" normalizeH="0" baseline="0" smtClean="0">
                        <a:ln>
                          <a:noFill/>
                        </a:ln>
                        <a:solidFill>
                          <a:schemeClr val="bg1"/>
                        </a:solidFill>
                        <a:effectLst/>
                        <a:latin typeface="Arial" pitchFamily="34" charset="0"/>
                        <a:cs typeface="Arial" pitchFamily="34" charset="0"/>
                      </a:endParaRPr>
                    </a:p>
                  </a:txBody>
                  <a:tcPr marL="91446" marR="91446"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26A94"/>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900" b="1" i="0" u="none" strike="noStrike" cap="none" normalizeH="0" baseline="0" smtClean="0">
                          <a:ln>
                            <a:noFill/>
                          </a:ln>
                          <a:solidFill>
                            <a:schemeClr val="bg1"/>
                          </a:solidFill>
                          <a:effectLst/>
                          <a:latin typeface="Arial" pitchFamily="34" charset="0"/>
                          <a:cs typeface="Arial" pitchFamily="34" charset="0"/>
                        </a:rPr>
                        <a:t>25.000€</a:t>
                      </a:r>
                      <a:endParaRPr kumimoji="0" lang="fr-FR" sz="1900" b="1" i="0" u="none" strike="noStrike" cap="none" normalizeH="0" baseline="0" smtClean="0">
                        <a:ln>
                          <a:noFill/>
                        </a:ln>
                        <a:solidFill>
                          <a:schemeClr val="bg1"/>
                        </a:solidFill>
                        <a:effectLst/>
                        <a:latin typeface="Arial" pitchFamily="34" charset="0"/>
                        <a:cs typeface="Arial" pitchFamily="34" charset="0"/>
                      </a:endParaRPr>
                    </a:p>
                  </a:txBody>
                  <a:tcPr marL="91446" marR="91446"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26A94"/>
                    </a:solid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900" b="1" i="0" u="none" strike="noStrike" cap="none" normalizeH="0" baseline="0" smtClean="0">
                          <a:ln>
                            <a:noFill/>
                          </a:ln>
                          <a:solidFill>
                            <a:schemeClr val="bg1"/>
                          </a:solidFill>
                          <a:effectLst/>
                          <a:latin typeface="Arial" pitchFamily="34" charset="0"/>
                          <a:cs typeface="Arial" pitchFamily="34" charset="0"/>
                        </a:rPr>
                        <a:t>30.000€</a:t>
                      </a:r>
                      <a:endParaRPr kumimoji="0" lang="fr-FR" sz="1900" b="1" i="0" u="none" strike="noStrike" cap="none" normalizeH="0" baseline="0" smtClean="0">
                        <a:ln>
                          <a:noFill/>
                        </a:ln>
                        <a:solidFill>
                          <a:schemeClr val="bg1"/>
                        </a:solidFill>
                        <a:effectLst/>
                        <a:latin typeface="Arial" pitchFamily="34" charset="0"/>
                        <a:cs typeface="Arial" pitchFamily="34" charset="0"/>
                      </a:endParaRPr>
                    </a:p>
                  </a:txBody>
                  <a:tcPr marL="91446" marR="91446"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26A94"/>
                    </a:solidFill>
                  </a:tcPr>
                </a:tc>
              </a:tr>
              <a:tr h="1014413">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900" b="1" i="0" u="none" strike="noStrike" cap="none" normalizeH="0" baseline="0" smtClean="0">
                          <a:ln>
                            <a:noFill/>
                          </a:ln>
                          <a:solidFill>
                            <a:schemeClr val="tx1"/>
                          </a:solidFill>
                          <a:effectLst/>
                          <a:latin typeface="Arial" pitchFamily="34" charset="0"/>
                          <a:cs typeface="Arial" pitchFamily="34" charset="0"/>
                        </a:rPr>
                        <a:t>+1%</a:t>
                      </a:r>
                      <a:endParaRPr kumimoji="0" lang="fr-FR" sz="1900" b="1" i="0" u="none" strike="noStrike" cap="none" normalizeH="0" baseline="0" smtClean="0">
                        <a:ln>
                          <a:noFill/>
                        </a:ln>
                        <a:solidFill>
                          <a:schemeClr val="tx1"/>
                        </a:solidFill>
                        <a:effectLst/>
                        <a:latin typeface="Arial" pitchFamily="34" charset="0"/>
                        <a:cs typeface="Arial" pitchFamily="34" charset="0"/>
                      </a:endParaRPr>
                    </a:p>
                  </a:txBody>
                  <a:tcPr marL="91446" marR="91446"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900" b="1" i="0" u="none" strike="noStrike" cap="none" normalizeH="0" baseline="0" smtClean="0">
                          <a:ln>
                            <a:noFill/>
                          </a:ln>
                          <a:solidFill>
                            <a:schemeClr val="tx1"/>
                          </a:solidFill>
                          <a:effectLst/>
                          <a:latin typeface="Arial" pitchFamily="34" charset="0"/>
                          <a:cs typeface="Arial" pitchFamily="34" charset="0"/>
                        </a:rPr>
                        <a:t>2.5</a:t>
                      </a:r>
                      <a:endParaRPr kumimoji="0" lang="fr-FR" sz="1900" b="1" i="0" u="none" strike="noStrike" cap="none" normalizeH="0" baseline="0" smtClean="0">
                        <a:ln>
                          <a:noFill/>
                        </a:ln>
                        <a:solidFill>
                          <a:schemeClr val="tx1"/>
                        </a:solidFill>
                        <a:effectLst/>
                        <a:latin typeface="Arial" pitchFamily="34" charset="0"/>
                        <a:cs typeface="Arial" pitchFamily="34" charset="0"/>
                      </a:endParaRPr>
                    </a:p>
                  </a:txBody>
                  <a:tcPr marL="91446" marR="91446"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900" b="1" i="0" u="none" strike="noStrike" cap="none" normalizeH="0" baseline="0" smtClean="0">
                          <a:ln>
                            <a:noFill/>
                          </a:ln>
                          <a:solidFill>
                            <a:schemeClr val="tx1"/>
                          </a:solidFill>
                          <a:effectLst/>
                          <a:latin typeface="Arial" pitchFamily="34" charset="0"/>
                          <a:cs typeface="Arial" pitchFamily="34" charset="0"/>
                        </a:rPr>
                        <a:t>3.8</a:t>
                      </a:r>
                      <a:endParaRPr kumimoji="0" lang="fr-FR" sz="1900" b="1" i="0" u="none" strike="noStrike" cap="none" normalizeH="0" baseline="0" smtClean="0">
                        <a:ln>
                          <a:noFill/>
                        </a:ln>
                        <a:solidFill>
                          <a:schemeClr val="tx1"/>
                        </a:solidFill>
                        <a:effectLst/>
                        <a:latin typeface="Arial" pitchFamily="34" charset="0"/>
                        <a:cs typeface="Arial" pitchFamily="34" charset="0"/>
                      </a:endParaRPr>
                    </a:p>
                  </a:txBody>
                  <a:tcPr marL="91446" marR="91446"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900" b="1" i="0" u="none" strike="noStrike" cap="none" normalizeH="0" baseline="0" smtClean="0">
                          <a:ln>
                            <a:noFill/>
                          </a:ln>
                          <a:solidFill>
                            <a:schemeClr val="tx1"/>
                          </a:solidFill>
                          <a:effectLst/>
                          <a:latin typeface="Arial" pitchFamily="34" charset="0"/>
                          <a:cs typeface="Arial" pitchFamily="34" charset="0"/>
                        </a:rPr>
                        <a:t>5.0</a:t>
                      </a:r>
                      <a:endParaRPr kumimoji="0" lang="fr-FR" sz="1900" b="1" i="0" u="none" strike="noStrike" cap="none" normalizeH="0" baseline="0" smtClean="0">
                        <a:ln>
                          <a:noFill/>
                        </a:ln>
                        <a:solidFill>
                          <a:schemeClr val="tx1"/>
                        </a:solidFill>
                        <a:effectLst/>
                        <a:latin typeface="Arial" pitchFamily="34" charset="0"/>
                        <a:cs typeface="Arial" pitchFamily="34" charset="0"/>
                      </a:endParaRPr>
                    </a:p>
                  </a:txBody>
                  <a:tcPr marL="91446" marR="91446"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900" b="1" i="0" u="none" strike="noStrike" cap="none" normalizeH="0" baseline="0" smtClean="0">
                          <a:ln>
                            <a:noFill/>
                          </a:ln>
                          <a:solidFill>
                            <a:schemeClr val="tx1"/>
                          </a:solidFill>
                          <a:effectLst/>
                          <a:latin typeface="Arial" pitchFamily="34" charset="0"/>
                          <a:cs typeface="Arial" pitchFamily="34" charset="0"/>
                        </a:rPr>
                        <a:t>6.2</a:t>
                      </a:r>
                      <a:endParaRPr kumimoji="0" lang="fr-FR" sz="1900" b="1" i="0" u="none" strike="noStrike" cap="none" normalizeH="0" baseline="0" smtClean="0">
                        <a:ln>
                          <a:noFill/>
                        </a:ln>
                        <a:solidFill>
                          <a:schemeClr val="tx1"/>
                        </a:solidFill>
                        <a:effectLst/>
                        <a:latin typeface="Arial" pitchFamily="34" charset="0"/>
                        <a:cs typeface="Arial" pitchFamily="34" charset="0"/>
                      </a:endParaRPr>
                    </a:p>
                  </a:txBody>
                  <a:tcPr marL="91446" marR="91446"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900" b="1" i="0" u="none" strike="noStrike" cap="none" normalizeH="0" baseline="0" smtClean="0">
                          <a:ln>
                            <a:noFill/>
                          </a:ln>
                          <a:solidFill>
                            <a:schemeClr val="tx1"/>
                          </a:solidFill>
                          <a:effectLst/>
                          <a:latin typeface="Arial" pitchFamily="34" charset="0"/>
                          <a:cs typeface="Arial" pitchFamily="34" charset="0"/>
                        </a:rPr>
                        <a:t>7.5</a:t>
                      </a:r>
                      <a:endParaRPr kumimoji="0" lang="fr-FR" sz="1900" b="1" i="0" u="none" strike="noStrike" cap="none" normalizeH="0" baseline="0" smtClean="0">
                        <a:ln>
                          <a:noFill/>
                        </a:ln>
                        <a:solidFill>
                          <a:schemeClr val="tx1"/>
                        </a:solidFill>
                        <a:effectLst/>
                        <a:latin typeface="Arial" pitchFamily="34" charset="0"/>
                        <a:cs typeface="Arial" pitchFamily="34" charset="0"/>
                      </a:endParaRPr>
                    </a:p>
                  </a:txBody>
                  <a:tcPr marL="91446" marR="91446"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7270">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900" b="1" i="0" u="none" strike="noStrike" cap="none" normalizeH="0" baseline="0" dirty="0" smtClean="0">
                          <a:ln>
                            <a:noFill/>
                          </a:ln>
                          <a:solidFill>
                            <a:schemeClr val="tx1"/>
                          </a:solidFill>
                          <a:effectLst/>
                          <a:latin typeface="Arial" pitchFamily="34" charset="0"/>
                          <a:cs typeface="Arial" pitchFamily="34" charset="0"/>
                        </a:rPr>
                        <a:t>+5%</a:t>
                      </a:r>
                      <a:endParaRPr kumimoji="0" lang="fr-FR" sz="1900" b="1" i="0" u="none" strike="noStrike" cap="none" normalizeH="0" baseline="0" dirty="0" smtClean="0">
                        <a:ln>
                          <a:noFill/>
                        </a:ln>
                        <a:solidFill>
                          <a:schemeClr val="tx1"/>
                        </a:solidFill>
                        <a:effectLst/>
                        <a:latin typeface="Arial" pitchFamily="34" charset="0"/>
                        <a:cs typeface="Arial" pitchFamily="34" charset="0"/>
                      </a:endParaRPr>
                    </a:p>
                  </a:txBody>
                  <a:tcPr marL="91446" marR="91446" marT="45727" marB="4572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900" b="1" i="0" u="none" strike="noStrike" cap="none" normalizeH="0" baseline="0" smtClean="0">
                          <a:ln>
                            <a:noFill/>
                          </a:ln>
                          <a:solidFill>
                            <a:schemeClr val="tx1"/>
                          </a:solidFill>
                          <a:effectLst/>
                          <a:latin typeface="Arial" pitchFamily="34" charset="0"/>
                          <a:cs typeface="Arial" pitchFamily="34" charset="0"/>
                        </a:rPr>
                        <a:t>12.5</a:t>
                      </a:r>
                      <a:endParaRPr kumimoji="0" lang="fr-FR" sz="1900" b="1" i="0" u="none" strike="noStrike" cap="none" normalizeH="0" baseline="0" smtClean="0">
                        <a:ln>
                          <a:noFill/>
                        </a:ln>
                        <a:solidFill>
                          <a:schemeClr val="tx1"/>
                        </a:solidFill>
                        <a:effectLst/>
                        <a:latin typeface="Arial" pitchFamily="34" charset="0"/>
                        <a:cs typeface="Arial" pitchFamily="34" charset="0"/>
                      </a:endParaRPr>
                    </a:p>
                  </a:txBody>
                  <a:tcPr marL="91446" marR="91446"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900" b="1" i="0" u="none" strike="noStrike" cap="none" normalizeH="0" baseline="0" smtClean="0">
                          <a:ln>
                            <a:noFill/>
                          </a:ln>
                          <a:solidFill>
                            <a:schemeClr val="tx1"/>
                          </a:solidFill>
                          <a:effectLst/>
                          <a:latin typeface="Arial" pitchFamily="34" charset="0"/>
                          <a:cs typeface="Arial" pitchFamily="34" charset="0"/>
                        </a:rPr>
                        <a:t>18.7</a:t>
                      </a:r>
                      <a:endParaRPr kumimoji="0" lang="fr-FR" sz="1900" b="1" i="0" u="none" strike="noStrike" cap="none" normalizeH="0" baseline="0" smtClean="0">
                        <a:ln>
                          <a:noFill/>
                        </a:ln>
                        <a:solidFill>
                          <a:schemeClr val="tx1"/>
                        </a:solidFill>
                        <a:effectLst/>
                        <a:latin typeface="Arial" pitchFamily="34" charset="0"/>
                        <a:cs typeface="Arial" pitchFamily="34" charset="0"/>
                      </a:endParaRPr>
                    </a:p>
                  </a:txBody>
                  <a:tcPr marL="91446" marR="91446"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900" b="1" i="0" u="none" strike="noStrike" cap="none" normalizeH="0" baseline="0" smtClean="0">
                          <a:ln>
                            <a:noFill/>
                          </a:ln>
                          <a:solidFill>
                            <a:schemeClr val="tx1"/>
                          </a:solidFill>
                          <a:effectLst/>
                          <a:latin typeface="Arial" pitchFamily="34" charset="0"/>
                          <a:cs typeface="Arial" pitchFamily="34" charset="0"/>
                        </a:rPr>
                        <a:t>24.9</a:t>
                      </a:r>
                      <a:endParaRPr kumimoji="0" lang="fr-FR" sz="1900" b="1" i="0" u="none" strike="noStrike" cap="none" normalizeH="0" baseline="0" smtClean="0">
                        <a:ln>
                          <a:noFill/>
                        </a:ln>
                        <a:solidFill>
                          <a:schemeClr val="tx1"/>
                        </a:solidFill>
                        <a:effectLst/>
                        <a:latin typeface="Arial" pitchFamily="34" charset="0"/>
                        <a:cs typeface="Arial" pitchFamily="34" charset="0"/>
                      </a:endParaRPr>
                    </a:p>
                  </a:txBody>
                  <a:tcPr marL="91446" marR="91446"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900" b="1" i="0" u="none" strike="noStrike" cap="none" normalizeH="0" baseline="0" smtClean="0">
                          <a:ln>
                            <a:noFill/>
                          </a:ln>
                          <a:solidFill>
                            <a:schemeClr val="tx1"/>
                          </a:solidFill>
                          <a:effectLst/>
                          <a:latin typeface="Arial" pitchFamily="34" charset="0"/>
                          <a:cs typeface="Arial" pitchFamily="34" charset="0"/>
                        </a:rPr>
                        <a:t>31.2</a:t>
                      </a:r>
                      <a:endParaRPr kumimoji="0" lang="fr-FR" sz="1900" b="1" i="0" u="none" strike="noStrike" cap="none" normalizeH="0" baseline="0" smtClean="0">
                        <a:ln>
                          <a:noFill/>
                        </a:ln>
                        <a:solidFill>
                          <a:schemeClr val="tx1"/>
                        </a:solidFill>
                        <a:effectLst/>
                        <a:latin typeface="Arial" pitchFamily="34" charset="0"/>
                        <a:cs typeface="Arial" pitchFamily="34" charset="0"/>
                      </a:endParaRPr>
                    </a:p>
                  </a:txBody>
                  <a:tcPr marL="91446" marR="91446"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35000"/>
                        </a:spcBef>
                        <a:spcAft>
                          <a:spcPct val="0"/>
                        </a:spcAft>
                        <a:buClr>
                          <a:srgbClr val="F7B100"/>
                        </a:buClr>
                        <a:buSzTx/>
                        <a:buFont typeface="Wingdings" pitchFamily="2" charset="2"/>
                        <a:buNone/>
                        <a:tabLst/>
                      </a:pPr>
                      <a:r>
                        <a:rPr kumimoji="0" lang="fr-BE" sz="1900" b="1" i="0" u="none" strike="noStrike" cap="none" normalizeH="0" baseline="0" dirty="0" smtClean="0">
                          <a:ln>
                            <a:noFill/>
                          </a:ln>
                          <a:solidFill>
                            <a:schemeClr val="tx1"/>
                          </a:solidFill>
                          <a:effectLst/>
                          <a:latin typeface="Arial" pitchFamily="34" charset="0"/>
                          <a:cs typeface="Arial" pitchFamily="34" charset="0"/>
                        </a:rPr>
                        <a:t>37.4</a:t>
                      </a:r>
                      <a:endParaRPr kumimoji="0" lang="fr-FR" sz="1900" b="1" i="0" u="none" strike="noStrike" cap="none" normalizeH="0" baseline="0" dirty="0" smtClean="0">
                        <a:ln>
                          <a:noFill/>
                        </a:ln>
                        <a:solidFill>
                          <a:schemeClr val="tx1"/>
                        </a:solidFill>
                        <a:effectLst/>
                        <a:latin typeface="Arial" pitchFamily="34" charset="0"/>
                        <a:cs typeface="Arial" pitchFamily="34" charset="0"/>
                      </a:endParaRPr>
                    </a:p>
                  </a:txBody>
                  <a:tcPr marL="91446" marR="91446" marT="45727" marB="4572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19" y="560084"/>
            <a:ext cx="4536505" cy="780685"/>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000" b="1" dirty="0">
                <a:solidFill>
                  <a:srgbClr val="006699"/>
                </a:solidFill>
                <a:latin typeface="Futura Md BT" pitchFamily="34" charset="0"/>
                <a:ea typeface="+mn-ea"/>
                <a:cs typeface="Arial" charset="0"/>
              </a:rPr>
              <a:t>Diesel Segment A </a:t>
            </a:r>
            <a:r>
              <a:rPr lang="fr-FR" sz="2000" b="1" dirty="0" smtClean="0">
                <a:solidFill>
                  <a:srgbClr val="006699"/>
                </a:solidFill>
                <a:latin typeface="Futura Md BT" pitchFamily="34" charset="0"/>
                <a:ea typeface="+mn-ea"/>
                <a:cs typeface="Arial" charset="0"/>
              </a:rPr>
              <a:t>: valeur résiduelle</a:t>
            </a:r>
            <a:br>
              <a:rPr lang="fr-FR" sz="2000" b="1" dirty="0" smtClean="0">
                <a:solidFill>
                  <a:srgbClr val="006699"/>
                </a:solidFill>
                <a:latin typeface="Futura Md BT" pitchFamily="34" charset="0"/>
                <a:ea typeface="+mn-ea"/>
                <a:cs typeface="Arial" charset="0"/>
              </a:rPr>
            </a:br>
            <a:r>
              <a:rPr lang="fr-FR" sz="2000" b="1" dirty="0" smtClean="0">
                <a:solidFill>
                  <a:srgbClr val="006699"/>
                </a:solidFill>
                <a:latin typeface="Futura Md BT" pitchFamily="34" charset="0"/>
                <a:ea typeface="+mn-ea"/>
                <a:cs typeface="Arial" charset="0"/>
              </a:rPr>
              <a:t>% </a:t>
            </a:r>
            <a:r>
              <a:rPr lang="fr-FR" sz="2000" b="1" dirty="0">
                <a:solidFill>
                  <a:srgbClr val="006699"/>
                </a:solidFill>
                <a:latin typeface="Futura Md BT" pitchFamily="34" charset="0"/>
                <a:ea typeface="+mn-ea"/>
                <a:cs typeface="Arial" charset="0"/>
              </a:rPr>
              <a:t>B to </a:t>
            </a:r>
            <a:r>
              <a:rPr lang="fr-FR" sz="2000" b="1" dirty="0" smtClean="0">
                <a:solidFill>
                  <a:srgbClr val="006699"/>
                </a:solidFill>
                <a:latin typeface="Futura Md BT" pitchFamily="34" charset="0"/>
                <a:ea typeface="+mn-ea"/>
                <a:cs typeface="Arial" charset="0"/>
              </a:rPr>
              <a:t>C - 36 </a:t>
            </a:r>
            <a:r>
              <a:rPr lang="fr-FR" sz="2000" b="1" dirty="0">
                <a:solidFill>
                  <a:srgbClr val="006699"/>
                </a:solidFill>
                <a:latin typeface="Futura Md BT" pitchFamily="34" charset="0"/>
                <a:ea typeface="+mn-ea"/>
                <a:cs typeface="Arial" charset="0"/>
              </a:rPr>
              <a:t>mois / 75 000 km</a:t>
            </a:r>
          </a:p>
        </p:txBody>
      </p:sp>
      <p:pic>
        <p:nvPicPr>
          <p:cNvPr id="5" name="Picture 1"/>
          <p:cNvPicPr>
            <a:picLocks noChangeAspect="1" noChangeArrowheads="1"/>
          </p:cNvPicPr>
          <p:nvPr/>
        </p:nvPicPr>
        <p:blipFill rotWithShape="1">
          <a:blip r:embed="rId2" cstate="print"/>
          <a:srcRect l="1742" t="9450" r="1904" b="35201"/>
          <a:stretch/>
        </p:blipFill>
        <p:spPr bwMode="auto">
          <a:xfrm>
            <a:off x="1132341" y="1443540"/>
            <a:ext cx="6821034" cy="2466274"/>
          </a:xfrm>
          <a:prstGeom prst="rect">
            <a:avLst/>
          </a:prstGeom>
          <a:noFill/>
          <a:ln w="9525">
            <a:noFill/>
            <a:miter lim="800000"/>
            <a:headEnd/>
            <a:tailEnd/>
          </a:ln>
          <a:effectLst>
            <a:outerShdw blurRad="50800" dist="38100" dir="2700000" algn="tl" rotWithShape="0">
              <a:prstClr val="black">
                <a:alpha val="40000"/>
              </a:prstClr>
            </a:outerShdw>
          </a:effectLst>
        </p:spPr>
      </p:pic>
      <p:graphicFrame>
        <p:nvGraphicFramePr>
          <p:cNvPr id="6" name="Tableau 5"/>
          <p:cNvGraphicFramePr>
            <a:graphicFrameLocks noGrp="1"/>
          </p:cNvGraphicFramePr>
          <p:nvPr>
            <p:extLst>
              <p:ext uri="{D42A27DB-BD31-4B8C-83A1-F6EECF244321}">
                <p14:modId xmlns="" xmlns:p14="http://schemas.microsoft.com/office/powerpoint/2010/main" val="244430683"/>
              </p:ext>
            </p:extLst>
          </p:nvPr>
        </p:nvGraphicFramePr>
        <p:xfrm>
          <a:off x="1162050" y="4075764"/>
          <a:ext cx="4381710" cy="2451437"/>
        </p:xfrm>
        <a:graphic>
          <a:graphicData uri="http://schemas.openxmlformats.org/drawingml/2006/table">
            <a:tbl>
              <a:tblPr firstRow="1" bandRow="1">
                <a:tableStyleId>{5C22544A-7EE6-4342-B048-85BDC9FD1C3A}</a:tableStyleId>
              </a:tblPr>
              <a:tblGrid>
                <a:gridCol w="1460570"/>
                <a:gridCol w="1460570"/>
                <a:gridCol w="1460570"/>
              </a:tblGrid>
              <a:tr h="231140">
                <a:tc>
                  <a:txBody>
                    <a:bodyPr/>
                    <a:lstStyle/>
                    <a:p>
                      <a:pPr algn="ctr">
                        <a:lnSpc>
                          <a:spcPts val="1100"/>
                        </a:lnSpc>
                      </a:pPr>
                      <a:r>
                        <a:rPr lang="fr-FR" sz="900" b="1" dirty="0" err="1" smtClean="0">
                          <a:latin typeface="Futura Md BT" pitchFamily="34" charset="0"/>
                        </a:rPr>
                        <a:t>Modeles</a:t>
                      </a:r>
                      <a:endParaRPr lang="fr-FR" sz="900" b="1"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6A96">
                        <a:alpha val="69804"/>
                      </a:srgbClr>
                    </a:solidFill>
                  </a:tcPr>
                </a:tc>
                <a:tc>
                  <a:txBody>
                    <a:bodyPr/>
                    <a:lstStyle/>
                    <a:p>
                      <a:pPr algn="ctr">
                        <a:lnSpc>
                          <a:spcPts val="1100"/>
                        </a:lnSpc>
                      </a:pPr>
                      <a:r>
                        <a:rPr lang="fr-FR" sz="900" b="1" dirty="0" smtClean="0">
                          <a:latin typeface="Futura Md BT" pitchFamily="34" charset="0"/>
                        </a:rPr>
                        <a:t>RV in  %</a:t>
                      </a:r>
                      <a:endParaRPr lang="fr-FR" sz="900" b="1"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6A96">
                        <a:alpha val="69804"/>
                      </a:srgbClr>
                    </a:solidFill>
                  </a:tcPr>
                </a:tc>
                <a:tc>
                  <a:txBody>
                    <a:bodyPr/>
                    <a:lstStyle/>
                    <a:p>
                      <a:pPr algn="ctr">
                        <a:lnSpc>
                          <a:spcPts val="1100"/>
                        </a:lnSpc>
                      </a:pPr>
                      <a:r>
                        <a:rPr lang="fr-FR" sz="900" b="1" dirty="0" err="1" smtClean="0">
                          <a:latin typeface="Futura Md BT" pitchFamily="34" charset="0"/>
                        </a:rPr>
                        <a:t>Ranking</a:t>
                      </a:r>
                      <a:endParaRPr lang="fr-FR" sz="900" b="1"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6A96">
                        <a:alpha val="69804"/>
                      </a:srgbClr>
                    </a:solidFill>
                  </a:tcPr>
                </a:tc>
              </a:tr>
              <a:tr h="218440">
                <a:tc>
                  <a:txBody>
                    <a:bodyPr/>
                    <a:lstStyle/>
                    <a:p>
                      <a:pPr algn="l">
                        <a:lnSpc>
                          <a:spcPts val="1000"/>
                        </a:lnSpc>
                      </a:pPr>
                      <a:r>
                        <a:rPr lang="fr-FR" sz="800" b="1" dirty="0" smtClean="0">
                          <a:solidFill>
                            <a:srgbClr val="C00000"/>
                          </a:solidFill>
                          <a:latin typeface="Futura Md BT" pitchFamily="34" charset="0"/>
                        </a:rPr>
                        <a:t>VW Golf</a:t>
                      </a:r>
                      <a:endParaRPr lang="fr-FR" sz="800" b="1" dirty="0">
                        <a:solidFill>
                          <a:srgbClr val="C00000"/>
                        </a:solidFill>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c>
                  <a:txBody>
                    <a:bodyPr/>
                    <a:lstStyle/>
                    <a:p>
                      <a:pPr algn="ctr">
                        <a:lnSpc>
                          <a:spcPts val="1000"/>
                        </a:lnSpc>
                      </a:pPr>
                      <a:r>
                        <a:rPr lang="fr-FR" sz="800" b="1" dirty="0" smtClean="0">
                          <a:solidFill>
                            <a:srgbClr val="C00000"/>
                          </a:solidFill>
                          <a:latin typeface="Futura Md BT" pitchFamily="34" charset="0"/>
                        </a:rPr>
                        <a:t>55,7%</a:t>
                      </a:r>
                      <a:endParaRPr lang="fr-FR" sz="800" b="1" dirty="0">
                        <a:solidFill>
                          <a:srgbClr val="C00000"/>
                        </a:solidFill>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c>
                  <a:txBody>
                    <a:bodyPr/>
                    <a:lstStyle/>
                    <a:p>
                      <a:pPr algn="ctr">
                        <a:lnSpc>
                          <a:spcPts val="1000"/>
                        </a:lnSpc>
                      </a:pPr>
                      <a:r>
                        <a:rPr lang="fr-FR" sz="800" b="1" dirty="0" smtClean="0">
                          <a:solidFill>
                            <a:srgbClr val="C00000"/>
                          </a:solidFill>
                          <a:latin typeface="Futura Md BT" pitchFamily="34" charset="0"/>
                        </a:rPr>
                        <a:t>1</a:t>
                      </a:r>
                      <a:endParaRPr lang="fr-FR" sz="800" b="1" dirty="0">
                        <a:solidFill>
                          <a:srgbClr val="C00000"/>
                        </a:solidFill>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r>
              <a:tr h="218440">
                <a:tc>
                  <a:txBody>
                    <a:bodyPr/>
                    <a:lstStyle/>
                    <a:p>
                      <a:pPr algn="l">
                        <a:lnSpc>
                          <a:spcPts val="1000"/>
                        </a:lnSpc>
                      </a:pPr>
                      <a:r>
                        <a:rPr lang="fr-FR" sz="800" b="0" dirty="0" smtClean="0">
                          <a:solidFill>
                            <a:schemeClr val="tx1"/>
                          </a:solidFill>
                          <a:latin typeface="Futura Md BT" pitchFamily="34" charset="0"/>
                        </a:rPr>
                        <a:t>Toyota Auris</a:t>
                      </a:r>
                      <a:endParaRPr lang="fr-FR" sz="800" b="0" dirty="0">
                        <a:solidFill>
                          <a:schemeClr val="tx1"/>
                        </a:solidFill>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c>
                  <a:txBody>
                    <a:bodyPr/>
                    <a:lstStyle/>
                    <a:p>
                      <a:pPr algn="ctr">
                        <a:lnSpc>
                          <a:spcPts val="1000"/>
                        </a:lnSpc>
                      </a:pPr>
                      <a:r>
                        <a:rPr lang="fr-FR" sz="800" b="0" dirty="0" smtClean="0">
                          <a:solidFill>
                            <a:schemeClr val="tx1"/>
                          </a:solidFill>
                          <a:latin typeface="Futura Md BT" pitchFamily="34" charset="0"/>
                        </a:rPr>
                        <a:t>52,4%</a:t>
                      </a:r>
                      <a:endParaRPr lang="fr-FR" sz="800" b="0" dirty="0">
                        <a:solidFill>
                          <a:schemeClr val="tx1"/>
                        </a:solidFill>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c>
                  <a:txBody>
                    <a:bodyPr/>
                    <a:lstStyle/>
                    <a:p>
                      <a:pPr algn="ctr">
                        <a:lnSpc>
                          <a:spcPts val="1000"/>
                        </a:lnSpc>
                      </a:pPr>
                      <a:r>
                        <a:rPr lang="fr-FR" sz="800" b="0" dirty="0" smtClean="0">
                          <a:solidFill>
                            <a:schemeClr val="tx1"/>
                          </a:solidFill>
                          <a:latin typeface="Futura Md BT" pitchFamily="34" charset="0"/>
                        </a:rPr>
                        <a:t>2</a:t>
                      </a:r>
                      <a:endParaRPr lang="fr-FR" sz="800" b="0" dirty="0">
                        <a:solidFill>
                          <a:schemeClr val="tx1"/>
                        </a:solidFill>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r>
              <a:tr h="218440">
                <a:tc>
                  <a:txBody>
                    <a:bodyPr/>
                    <a:lstStyle/>
                    <a:p>
                      <a:pPr algn="l">
                        <a:lnSpc>
                          <a:spcPts val="1000"/>
                        </a:lnSpc>
                      </a:pPr>
                      <a:r>
                        <a:rPr lang="fr-FR" sz="800" b="1" dirty="0" smtClean="0">
                          <a:solidFill>
                            <a:srgbClr val="C00000"/>
                          </a:solidFill>
                          <a:latin typeface="Futura Md BT" pitchFamily="34" charset="0"/>
                        </a:rPr>
                        <a:t>Seat </a:t>
                      </a:r>
                      <a:r>
                        <a:rPr lang="fr-FR" sz="800" b="1" dirty="0" err="1" smtClean="0">
                          <a:solidFill>
                            <a:srgbClr val="C00000"/>
                          </a:solidFill>
                          <a:latin typeface="Futura Md BT" pitchFamily="34" charset="0"/>
                        </a:rPr>
                        <a:t>Leon</a:t>
                      </a:r>
                      <a:endParaRPr lang="fr-FR" sz="800" b="1" dirty="0">
                        <a:solidFill>
                          <a:srgbClr val="C00000"/>
                        </a:solidFill>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c>
                  <a:txBody>
                    <a:bodyPr/>
                    <a:lstStyle/>
                    <a:p>
                      <a:pPr algn="ctr">
                        <a:lnSpc>
                          <a:spcPts val="1000"/>
                        </a:lnSpc>
                      </a:pPr>
                      <a:r>
                        <a:rPr lang="fr-FR" sz="800" b="1" dirty="0" smtClean="0">
                          <a:solidFill>
                            <a:srgbClr val="C00000"/>
                          </a:solidFill>
                          <a:latin typeface="Futura Md BT" pitchFamily="34" charset="0"/>
                        </a:rPr>
                        <a:t>52,2%</a:t>
                      </a:r>
                      <a:endParaRPr lang="fr-FR" sz="800" b="1" dirty="0">
                        <a:solidFill>
                          <a:srgbClr val="C00000"/>
                        </a:solidFill>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c>
                  <a:txBody>
                    <a:bodyPr/>
                    <a:lstStyle/>
                    <a:p>
                      <a:pPr algn="ctr">
                        <a:lnSpc>
                          <a:spcPts val="1000"/>
                        </a:lnSpc>
                      </a:pPr>
                      <a:r>
                        <a:rPr lang="fr-FR" sz="800" b="1" dirty="0" smtClean="0">
                          <a:solidFill>
                            <a:srgbClr val="C00000"/>
                          </a:solidFill>
                          <a:latin typeface="Futura Md BT" pitchFamily="34" charset="0"/>
                        </a:rPr>
                        <a:t>3</a:t>
                      </a:r>
                      <a:endParaRPr lang="fr-FR" sz="800" b="1" dirty="0">
                        <a:solidFill>
                          <a:srgbClr val="C00000"/>
                        </a:solidFill>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r>
              <a:tr h="218440">
                <a:tc>
                  <a:txBody>
                    <a:bodyPr/>
                    <a:lstStyle/>
                    <a:p>
                      <a:pPr algn="l">
                        <a:lnSpc>
                          <a:spcPts val="1000"/>
                        </a:lnSpc>
                      </a:pPr>
                      <a:r>
                        <a:rPr lang="fr-FR" sz="800" dirty="0" smtClean="0">
                          <a:latin typeface="Futura Md BT" pitchFamily="34" charset="0"/>
                        </a:rPr>
                        <a:t>Peugeot 308</a:t>
                      </a:r>
                      <a:endParaRPr lang="fr-FR" sz="800"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c>
                  <a:txBody>
                    <a:bodyPr/>
                    <a:lstStyle/>
                    <a:p>
                      <a:pPr algn="ctr">
                        <a:lnSpc>
                          <a:spcPts val="1000"/>
                        </a:lnSpc>
                      </a:pPr>
                      <a:r>
                        <a:rPr lang="fr-FR" sz="800" dirty="0" smtClean="0">
                          <a:latin typeface="Futura Md BT" pitchFamily="34" charset="0"/>
                        </a:rPr>
                        <a:t>51,8%</a:t>
                      </a:r>
                      <a:endParaRPr lang="fr-FR" sz="800"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c>
                  <a:txBody>
                    <a:bodyPr/>
                    <a:lstStyle/>
                    <a:p>
                      <a:pPr algn="ctr">
                        <a:lnSpc>
                          <a:spcPts val="1000"/>
                        </a:lnSpc>
                      </a:pPr>
                      <a:r>
                        <a:rPr lang="fr-FR" sz="800" dirty="0" smtClean="0">
                          <a:latin typeface="Futura Md BT" pitchFamily="34" charset="0"/>
                        </a:rPr>
                        <a:t>4</a:t>
                      </a:r>
                      <a:endParaRPr lang="fr-FR" sz="800"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r>
              <a:tr h="218440">
                <a:tc>
                  <a:txBody>
                    <a:bodyPr/>
                    <a:lstStyle/>
                    <a:p>
                      <a:pPr algn="l">
                        <a:lnSpc>
                          <a:spcPts val="1000"/>
                        </a:lnSpc>
                      </a:pPr>
                      <a:r>
                        <a:rPr lang="fr-FR" sz="800" b="1" dirty="0" smtClean="0">
                          <a:solidFill>
                            <a:srgbClr val="C00000"/>
                          </a:solidFill>
                          <a:latin typeface="Futura Md BT" pitchFamily="34" charset="0"/>
                        </a:rPr>
                        <a:t>Skoda Octavia</a:t>
                      </a:r>
                      <a:endParaRPr lang="fr-FR" sz="800" b="1" dirty="0">
                        <a:solidFill>
                          <a:srgbClr val="C00000"/>
                        </a:solidFill>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c>
                  <a:txBody>
                    <a:bodyPr/>
                    <a:lstStyle/>
                    <a:p>
                      <a:pPr algn="ctr">
                        <a:lnSpc>
                          <a:spcPts val="1000"/>
                        </a:lnSpc>
                      </a:pPr>
                      <a:r>
                        <a:rPr lang="fr-FR" sz="800" b="1" dirty="0" smtClean="0">
                          <a:solidFill>
                            <a:srgbClr val="C00000"/>
                          </a:solidFill>
                          <a:latin typeface="Futura Md BT" pitchFamily="34" charset="0"/>
                        </a:rPr>
                        <a:t>51,0%</a:t>
                      </a:r>
                      <a:endParaRPr lang="fr-FR" sz="800" b="1" dirty="0">
                        <a:solidFill>
                          <a:srgbClr val="C00000"/>
                        </a:solidFill>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c>
                  <a:txBody>
                    <a:bodyPr/>
                    <a:lstStyle/>
                    <a:p>
                      <a:pPr algn="ctr">
                        <a:lnSpc>
                          <a:spcPts val="1000"/>
                        </a:lnSpc>
                      </a:pPr>
                      <a:r>
                        <a:rPr lang="fr-FR" sz="800" b="1" dirty="0" smtClean="0">
                          <a:solidFill>
                            <a:srgbClr val="C00000"/>
                          </a:solidFill>
                          <a:latin typeface="Futura Md BT" pitchFamily="34" charset="0"/>
                        </a:rPr>
                        <a:t>5</a:t>
                      </a:r>
                      <a:endParaRPr lang="fr-FR" sz="800" b="1" dirty="0">
                        <a:solidFill>
                          <a:srgbClr val="C00000"/>
                        </a:solidFill>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r>
              <a:tr h="218440">
                <a:tc>
                  <a:txBody>
                    <a:bodyPr/>
                    <a:lstStyle/>
                    <a:p>
                      <a:pPr algn="l">
                        <a:lnSpc>
                          <a:spcPts val="1000"/>
                        </a:lnSpc>
                      </a:pPr>
                      <a:r>
                        <a:rPr lang="fr-FR" sz="800" dirty="0" smtClean="0">
                          <a:latin typeface="Futura Md BT" pitchFamily="34" charset="0"/>
                        </a:rPr>
                        <a:t>Peugeot 307</a:t>
                      </a:r>
                      <a:endParaRPr lang="fr-FR" sz="800"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c>
                  <a:txBody>
                    <a:bodyPr/>
                    <a:lstStyle/>
                    <a:p>
                      <a:pPr algn="ctr">
                        <a:lnSpc>
                          <a:spcPts val="1000"/>
                        </a:lnSpc>
                      </a:pPr>
                      <a:r>
                        <a:rPr lang="fr-FR" sz="800" dirty="0" smtClean="0">
                          <a:latin typeface="Futura Md BT" pitchFamily="34" charset="0"/>
                        </a:rPr>
                        <a:t>49,1%</a:t>
                      </a:r>
                      <a:endParaRPr lang="fr-FR" sz="800"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c>
                  <a:txBody>
                    <a:bodyPr/>
                    <a:lstStyle/>
                    <a:p>
                      <a:pPr algn="ctr">
                        <a:lnSpc>
                          <a:spcPts val="1000"/>
                        </a:lnSpc>
                      </a:pPr>
                      <a:r>
                        <a:rPr lang="fr-FR" sz="800" dirty="0" smtClean="0">
                          <a:latin typeface="Futura Md BT" pitchFamily="34" charset="0"/>
                        </a:rPr>
                        <a:t>6</a:t>
                      </a:r>
                      <a:endParaRPr lang="fr-FR" sz="800"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r>
              <a:tr h="218440">
                <a:tc>
                  <a:txBody>
                    <a:bodyPr/>
                    <a:lstStyle/>
                    <a:p>
                      <a:pPr algn="l">
                        <a:lnSpc>
                          <a:spcPts val="1000"/>
                        </a:lnSpc>
                      </a:pPr>
                      <a:r>
                        <a:rPr lang="fr-FR" sz="800" dirty="0" smtClean="0">
                          <a:latin typeface="Futura Md BT" pitchFamily="34" charset="0"/>
                        </a:rPr>
                        <a:t>Citroën C4</a:t>
                      </a:r>
                      <a:endParaRPr lang="fr-FR" sz="800"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c>
                  <a:txBody>
                    <a:bodyPr/>
                    <a:lstStyle/>
                    <a:p>
                      <a:pPr algn="ctr">
                        <a:lnSpc>
                          <a:spcPts val="1000"/>
                        </a:lnSpc>
                      </a:pPr>
                      <a:r>
                        <a:rPr lang="fr-FR" sz="800" dirty="0" smtClean="0">
                          <a:latin typeface="Futura Md BT" pitchFamily="34" charset="0"/>
                        </a:rPr>
                        <a:t>48,3%</a:t>
                      </a:r>
                      <a:endParaRPr lang="fr-FR" sz="800"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c>
                  <a:txBody>
                    <a:bodyPr/>
                    <a:lstStyle/>
                    <a:p>
                      <a:pPr algn="ctr">
                        <a:lnSpc>
                          <a:spcPts val="1000"/>
                        </a:lnSpc>
                      </a:pPr>
                      <a:r>
                        <a:rPr lang="fr-FR" sz="800" dirty="0" smtClean="0">
                          <a:latin typeface="Futura Md BT" pitchFamily="34" charset="0"/>
                        </a:rPr>
                        <a:t>7</a:t>
                      </a:r>
                      <a:endParaRPr lang="fr-FR" sz="800"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r>
              <a:tr h="218440">
                <a:tc>
                  <a:txBody>
                    <a:bodyPr/>
                    <a:lstStyle/>
                    <a:p>
                      <a:pPr algn="l">
                        <a:lnSpc>
                          <a:spcPts val="1000"/>
                        </a:lnSpc>
                      </a:pPr>
                      <a:r>
                        <a:rPr lang="fr-FR" sz="800" dirty="0" smtClean="0">
                          <a:latin typeface="Futura Md BT" pitchFamily="34" charset="0"/>
                        </a:rPr>
                        <a:t>Opel Astra</a:t>
                      </a:r>
                      <a:endParaRPr lang="fr-FR" sz="800"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c>
                  <a:txBody>
                    <a:bodyPr/>
                    <a:lstStyle/>
                    <a:p>
                      <a:pPr algn="ctr">
                        <a:lnSpc>
                          <a:spcPts val="1000"/>
                        </a:lnSpc>
                      </a:pPr>
                      <a:r>
                        <a:rPr lang="fr-FR" sz="800" dirty="0" smtClean="0">
                          <a:latin typeface="Futura Md BT" pitchFamily="34" charset="0"/>
                        </a:rPr>
                        <a:t>48,0%</a:t>
                      </a:r>
                      <a:endParaRPr lang="fr-FR" sz="800"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c>
                  <a:txBody>
                    <a:bodyPr/>
                    <a:lstStyle/>
                    <a:p>
                      <a:pPr algn="ctr">
                        <a:lnSpc>
                          <a:spcPts val="1000"/>
                        </a:lnSpc>
                      </a:pPr>
                      <a:r>
                        <a:rPr lang="fr-FR" sz="800" dirty="0" smtClean="0">
                          <a:latin typeface="Futura Md BT" pitchFamily="34" charset="0"/>
                        </a:rPr>
                        <a:t>8</a:t>
                      </a:r>
                      <a:endParaRPr lang="fr-FR" sz="800"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r>
              <a:tr h="254337">
                <a:tc>
                  <a:txBody>
                    <a:bodyPr/>
                    <a:lstStyle/>
                    <a:p>
                      <a:pPr algn="l">
                        <a:lnSpc>
                          <a:spcPts val="1000"/>
                        </a:lnSpc>
                      </a:pPr>
                      <a:r>
                        <a:rPr lang="fr-FR" sz="800" dirty="0" smtClean="0">
                          <a:latin typeface="Futura Md BT" pitchFamily="34" charset="0"/>
                        </a:rPr>
                        <a:t>Renault </a:t>
                      </a:r>
                      <a:r>
                        <a:rPr lang="fr-FR" sz="800" dirty="0" err="1" smtClean="0">
                          <a:latin typeface="Futura Md BT" pitchFamily="34" charset="0"/>
                        </a:rPr>
                        <a:t>Megane</a:t>
                      </a:r>
                      <a:r>
                        <a:rPr lang="fr-FR" sz="800" dirty="0" smtClean="0">
                          <a:latin typeface="Futura Md BT" pitchFamily="34" charset="0"/>
                        </a:rPr>
                        <a:t> II</a:t>
                      </a:r>
                      <a:endParaRPr lang="fr-FR" sz="800"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c>
                  <a:txBody>
                    <a:bodyPr/>
                    <a:lstStyle/>
                    <a:p>
                      <a:pPr algn="ctr">
                        <a:lnSpc>
                          <a:spcPts val="1000"/>
                        </a:lnSpc>
                      </a:pPr>
                      <a:r>
                        <a:rPr lang="fr-FR" sz="800" dirty="0" smtClean="0">
                          <a:latin typeface="Futura Md BT" pitchFamily="34" charset="0"/>
                        </a:rPr>
                        <a:t>46,4%</a:t>
                      </a:r>
                      <a:endParaRPr lang="fr-FR" sz="800"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c>
                  <a:txBody>
                    <a:bodyPr/>
                    <a:lstStyle/>
                    <a:p>
                      <a:pPr algn="ctr">
                        <a:lnSpc>
                          <a:spcPts val="1000"/>
                        </a:lnSpc>
                      </a:pPr>
                      <a:r>
                        <a:rPr lang="fr-FR" sz="800" dirty="0" smtClean="0">
                          <a:latin typeface="Futura Md BT" pitchFamily="34" charset="0"/>
                        </a:rPr>
                        <a:t>9</a:t>
                      </a:r>
                      <a:endParaRPr lang="fr-FR" sz="800"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r>
              <a:tr h="218440">
                <a:tc>
                  <a:txBody>
                    <a:bodyPr/>
                    <a:lstStyle/>
                    <a:p>
                      <a:pPr algn="l">
                        <a:lnSpc>
                          <a:spcPts val="1000"/>
                        </a:lnSpc>
                      </a:pPr>
                      <a:r>
                        <a:rPr lang="fr-FR" sz="800" dirty="0" smtClean="0">
                          <a:latin typeface="Futura Md BT" pitchFamily="34" charset="0"/>
                        </a:rPr>
                        <a:t>Ford Focus</a:t>
                      </a:r>
                      <a:endParaRPr lang="fr-FR" sz="800"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c>
                  <a:txBody>
                    <a:bodyPr/>
                    <a:lstStyle/>
                    <a:p>
                      <a:pPr algn="ctr">
                        <a:lnSpc>
                          <a:spcPts val="1000"/>
                        </a:lnSpc>
                      </a:pPr>
                      <a:r>
                        <a:rPr lang="fr-FR" sz="800" dirty="0" smtClean="0">
                          <a:latin typeface="Futura Md BT" pitchFamily="34" charset="0"/>
                        </a:rPr>
                        <a:t>46,1%</a:t>
                      </a:r>
                      <a:endParaRPr lang="fr-FR" sz="800"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c>
                  <a:txBody>
                    <a:bodyPr/>
                    <a:lstStyle/>
                    <a:p>
                      <a:pPr algn="ctr">
                        <a:lnSpc>
                          <a:spcPts val="1000"/>
                        </a:lnSpc>
                      </a:pPr>
                      <a:r>
                        <a:rPr lang="fr-FR" sz="800" dirty="0" smtClean="0">
                          <a:latin typeface="Futura Md BT" pitchFamily="34" charset="0"/>
                        </a:rPr>
                        <a:t>10</a:t>
                      </a:r>
                      <a:endParaRPr lang="fr-FR" sz="800" dirty="0">
                        <a:latin typeface="Futura Md BT" pitchFamily="34" charset="0"/>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r>
            </a:tbl>
          </a:graphicData>
        </a:graphic>
      </p:graphicFrame>
      <p:pic>
        <p:nvPicPr>
          <p:cNvPr id="7" name="Image 6"/>
          <p:cNvPicPr>
            <a:picLocks noChangeAspect="1"/>
          </p:cNvPicPr>
          <p:nvPr/>
        </p:nvPicPr>
        <p:blipFill rotWithShape="1">
          <a:blip r:embed="rId3" cstate="print">
            <a:extLst>
              <a:ext uri="{BEBA8EAE-BF5A-486C-A8C5-ECC9F3942E4B}">
                <a14:imgProps xmlns="" xmlns:a14="http://schemas.microsoft.com/office/drawing/2010/main">
                  <a14:imgLayer r:embed="rId4">
                    <a14:imgEffect>
                      <a14:brightnessContrast bright="20000"/>
                    </a14:imgEffect>
                  </a14:imgLayer>
                </a14:imgProps>
              </a:ext>
              <a:ext uri="{28A0092B-C50C-407E-A947-70E740481C1C}">
                <a14:useLocalDpi xmlns="" xmlns:a14="http://schemas.microsoft.com/office/drawing/2010/main" val="0"/>
              </a:ext>
            </a:extLst>
          </a:blip>
          <a:srcRect l="10031" t="11737" r="5189" b="9942"/>
          <a:stretch/>
        </p:blipFill>
        <p:spPr>
          <a:xfrm>
            <a:off x="5076055" y="4111913"/>
            <a:ext cx="3816424" cy="2393475"/>
          </a:xfrm>
          <a:prstGeom prst="rect">
            <a:avLst/>
          </a:prstGeom>
        </p:spPr>
      </p:pic>
      <p:sp>
        <p:nvSpPr>
          <p:cNvPr id="9" name="ZoneTexte 8"/>
          <p:cNvSpPr txBox="1"/>
          <p:nvPr/>
        </p:nvSpPr>
        <p:spPr>
          <a:xfrm>
            <a:off x="107505" y="6505387"/>
            <a:ext cx="6408712" cy="315819"/>
          </a:xfrm>
          <a:prstGeom prst="rect">
            <a:avLst/>
          </a:prstGeom>
          <a:noFill/>
        </p:spPr>
        <p:txBody>
          <a:bodyPr wrap="square" rtlCol="0">
            <a:spAutoFit/>
          </a:bodyPr>
          <a:lstStyle/>
          <a:p>
            <a:r>
              <a:rPr lang="fr-FR" sz="1400" dirty="0" smtClean="0"/>
              <a:t>*</a:t>
            </a:r>
            <a:r>
              <a:rPr lang="fr-FR" sz="1200" dirty="0" smtClean="0"/>
              <a:t>Les valeurs indiquées correspondent à un véhicule mis à la route il y a 36 mois..</a:t>
            </a:r>
            <a:endParaRPr lang="fr-FR" sz="1200" dirty="0"/>
          </a:p>
        </p:txBody>
      </p:sp>
      <p:pic>
        <p:nvPicPr>
          <p:cNvPr id="8" name="Picture 1"/>
          <p:cNvPicPr>
            <a:picLocks noChangeAspect="1" noChangeArrowheads="1"/>
          </p:cNvPicPr>
          <p:nvPr/>
        </p:nvPicPr>
        <p:blipFill rotWithShape="1">
          <a:blip r:embed="rId5" cstate="print"/>
          <a:srcRect l="5828" t="93654" r="75807" b="3173"/>
          <a:stretch/>
        </p:blipFill>
        <p:spPr bwMode="auto">
          <a:xfrm>
            <a:off x="5784168" y="6601300"/>
            <a:ext cx="1224136" cy="134998"/>
          </a:xfrm>
          <a:prstGeom prst="rect">
            <a:avLst/>
          </a:prstGeom>
          <a:noFill/>
          <a:ln w="9525">
            <a:noFill/>
            <a:miter lim="800000"/>
            <a:headEnd/>
            <a:tailEnd/>
          </a:ln>
        </p:spPr>
      </p:pic>
      <p:pic>
        <p:nvPicPr>
          <p:cNvPr id="11" name="Picture 1"/>
          <p:cNvPicPr>
            <a:picLocks noChangeAspect="1" noChangeArrowheads="1"/>
          </p:cNvPicPr>
          <p:nvPr/>
        </p:nvPicPr>
        <p:blipFill>
          <a:blip r:embed="rId6" cstate="print"/>
          <a:srcRect/>
          <a:stretch>
            <a:fillRect/>
          </a:stretch>
        </p:blipFill>
        <p:spPr bwMode="auto">
          <a:xfrm>
            <a:off x="4833188" y="144016"/>
            <a:ext cx="4310812" cy="1196752"/>
          </a:xfrm>
          <a:prstGeom prst="rect">
            <a:avLst/>
          </a:prstGeom>
          <a:noFill/>
          <a:ln w="9525">
            <a:noFill/>
            <a:miter lim="800000"/>
            <a:headEnd/>
            <a:tailEnd/>
          </a:ln>
        </p:spPr>
      </p:pic>
    </p:spTree>
    <p:extLst>
      <p:ext uri="{BB962C8B-B14F-4D97-AF65-F5344CB8AC3E}">
        <p14:creationId xmlns="" xmlns:p14="http://schemas.microsoft.com/office/powerpoint/2010/main" val="3232794603"/>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485800"/>
            <a:ext cx="4608512" cy="1143000"/>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000" b="1" dirty="0">
                <a:solidFill>
                  <a:srgbClr val="006699"/>
                </a:solidFill>
                <a:latin typeface="Futura Md BT" pitchFamily="34" charset="0"/>
                <a:ea typeface="+mn-ea"/>
                <a:cs typeface="Arial" charset="0"/>
              </a:rPr>
              <a:t>Diesel Segment B : </a:t>
            </a:r>
            <a:r>
              <a:rPr lang="fr-FR" sz="2000" b="1" dirty="0" smtClean="0">
                <a:solidFill>
                  <a:srgbClr val="006699"/>
                </a:solidFill>
                <a:latin typeface="Futura Md BT" pitchFamily="34" charset="0"/>
                <a:ea typeface="+mn-ea"/>
                <a:cs typeface="Arial" charset="0"/>
              </a:rPr>
              <a:t>Valeur </a:t>
            </a:r>
            <a:r>
              <a:rPr lang="fr-FR" sz="2000" b="1" dirty="0">
                <a:solidFill>
                  <a:srgbClr val="006699"/>
                </a:solidFill>
                <a:latin typeface="Futura Md BT" pitchFamily="34" charset="0"/>
                <a:ea typeface="+mn-ea"/>
                <a:cs typeface="Arial" charset="0"/>
              </a:rPr>
              <a:t>résiduelle </a:t>
            </a:r>
            <a:r>
              <a:rPr lang="fr-FR" sz="2000" b="1" dirty="0" smtClean="0">
                <a:solidFill>
                  <a:srgbClr val="006699"/>
                </a:solidFill>
                <a:latin typeface="Futura Md BT" pitchFamily="34" charset="0"/>
                <a:ea typeface="+mn-ea"/>
                <a:cs typeface="Arial" charset="0"/>
              </a:rPr>
              <a:t/>
            </a:r>
            <a:br>
              <a:rPr lang="fr-FR" sz="2000" b="1" dirty="0" smtClean="0">
                <a:solidFill>
                  <a:srgbClr val="006699"/>
                </a:solidFill>
                <a:latin typeface="Futura Md BT" pitchFamily="34" charset="0"/>
                <a:ea typeface="+mn-ea"/>
                <a:cs typeface="Arial" charset="0"/>
              </a:rPr>
            </a:br>
            <a:r>
              <a:rPr lang="fr-FR" sz="2000" b="1" dirty="0" smtClean="0">
                <a:solidFill>
                  <a:srgbClr val="006699"/>
                </a:solidFill>
                <a:latin typeface="Futura Md BT" pitchFamily="34" charset="0"/>
                <a:ea typeface="+mn-ea"/>
                <a:cs typeface="Arial" charset="0"/>
              </a:rPr>
              <a:t>% </a:t>
            </a:r>
            <a:r>
              <a:rPr lang="fr-FR" sz="2000" b="1" dirty="0">
                <a:solidFill>
                  <a:srgbClr val="006699"/>
                </a:solidFill>
                <a:latin typeface="Futura Md BT" pitchFamily="34" charset="0"/>
                <a:ea typeface="+mn-ea"/>
                <a:cs typeface="Arial" charset="0"/>
              </a:rPr>
              <a:t>B to C </a:t>
            </a:r>
            <a:r>
              <a:rPr lang="fr-FR" sz="2000" b="1" dirty="0" smtClean="0">
                <a:solidFill>
                  <a:srgbClr val="006699"/>
                </a:solidFill>
                <a:latin typeface="Futura Md BT" pitchFamily="34" charset="0"/>
                <a:ea typeface="+mn-ea"/>
                <a:cs typeface="Arial" charset="0"/>
              </a:rPr>
              <a:t>- 36 </a:t>
            </a:r>
            <a:r>
              <a:rPr lang="fr-FR" sz="2000" b="1" dirty="0">
                <a:solidFill>
                  <a:srgbClr val="006699"/>
                </a:solidFill>
                <a:latin typeface="Futura Md BT" pitchFamily="34" charset="0"/>
                <a:ea typeface="+mn-ea"/>
                <a:cs typeface="Arial" charset="0"/>
              </a:rPr>
              <a:t>mois / 75 000 km</a:t>
            </a:r>
          </a:p>
        </p:txBody>
      </p:sp>
      <p:pic>
        <p:nvPicPr>
          <p:cNvPr id="4" name="Picture 1"/>
          <p:cNvPicPr>
            <a:picLocks noChangeAspect="1" noChangeArrowheads="1"/>
          </p:cNvPicPr>
          <p:nvPr/>
        </p:nvPicPr>
        <p:blipFill rotWithShape="1">
          <a:blip r:embed="rId2" cstate="print"/>
          <a:srcRect l="1114" t="9062" r="1114" b="25437"/>
          <a:stretch/>
        </p:blipFill>
        <p:spPr bwMode="auto">
          <a:xfrm>
            <a:off x="1209734" y="1457386"/>
            <a:ext cx="6674635" cy="2801803"/>
          </a:xfrm>
          <a:prstGeom prst="rect">
            <a:avLst/>
          </a:prstGeom>
          <a:noFill/>
          <a:ln w="9525">
            <a:noFill/>
            <a:miter lim="800000"/>
            <a:headEnd/>
            <a:tailEnd/>
          </a:ln>
          <a:effectLst>
            <a:outerShdw blurRad="50800" dist="38100" dir="2700000" algn="tl" rotWithShape="0">
              <a:prstClr val="black">
                <a:alpha val="40000"/>
              </a:prstClr>
            </a:outerShdw>
          </a:effectLst>
        </p:spPr>
      </p:pic>
      <p:graphicFrame>
        <p:nvGraphicFramePr>
          <p:cNvPr id="5" name="Tableau 4"/>
          <p:cNvGraphicFramePr>
            <a:graphicFrameLocks noGrp="1"/>
          </p:cNvGraphicFramePr>
          <p:nvPr>
            <p:extLst>
              <p:ext uri="{D42A27DB-BD31-4B8C-83A1-F6EECF244321}">
                <p14:modId xmlns="" xmlns:p14="http://schemas.microsoft.com/office/powerpoint/2010/main" val="2858295301"/>
              </p:ext>
            </p:extLst>
          </p:nvPr>
        </p:nvGraphicFramePr>
        <p:xfrm>
          <a:off x="1220340" y="4407500"/>
          <a:ext cx="3730596" cy="1829973"/>
        </p:xfrm>
        <a:graphic>
          <a:graphicData uri="http://schemas.openxmlformats.org/drawingml/2006/table">
            <a:tbl>
              <a:tblPr firstRow="1" bandRow="1">
                <a:tableStyleId>{5C22544A-7EE6-4342-B048-85BDC9FD1C3A}</a:tableStyleId>
              </a:tblPr>
              <a:tblGrid>
                <a:gridCol w="1243532"/>
                <a:gridCol w="1243532"/>
                <a:gridCol w="1243532"/>
              </a:tblGrid>
              <a:tr h="258848">
                <a:tc>
                  <a:txBody>
                    <a:bodyPr/>
                    <a:lstStyle/>
                    <a:p>
                      <a:pPr algn="ctr">
                        <a:lnSpc>
                          <a:spcPts val="1100"/>
                        </a:lnSpc>
                      </a:pPr>
                      <a:r>
                        <a:rPr lang="fr-FR" sz="1000" b="1" dirty="0" err="1" smtClean="0">
                          <a:latin typeface="Futura Md BT" pitchFamily="34" charset="0"/>
                        </a:rPr>
                        <a:t>Modeles</a:t>
                      </a:r>
                      <a:endParaRPr lang="fr-FR" sz="1000" b="1" dirty="0">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6A96">
                        <a:alpha val="69804"/>
                      </a:srgbClr>
                    </a:solidFill>
                  </a:tcPr>
                </a:tc>
                <a:tc>
                  <a:txBody>
                    <a:bodyPr/>
                    <a:lstStyle/>
                    <a:p>
                      <a:pPr algn="ctr">
                        <a:lnSpc>
                          <a:spcPts val="1100"/>
                        </a:lnSpc>
                      </a:pPr>
                      <a:r>
                        <a:rPr lang="fr-FR" sz="1000" b="1" dirty="0" smtClean="0">
                          <a:latin typeface="Futura Md BT" pitchFamily="34" charset="0"/>
                        </a:rPr>
                        <a:t>RV in  %</a:t>
                      </a:r>
                      <a:endParaRPr lang="fr-FR" sz="1000" b="1" dirty="0">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6A96">
                        <a:alpha val="69804"/>
                      </a:srgbClr>
                    </a:solidFill>
                  </a:tcPr>
                </a:tc>
                <a:tc>
                  <a:txBody>
                    <a:bodyPr/>
                    <a:lstStyle/>
                    <a:p>
                      <a:pPr algn="ctr">
                        <a:lnSpc>
                          <a:spcPts val="1100"/>
                        </a:lnSpc>
                      </a:pPr>
                      <a:r>
                        <a:rPr lang="fr-FR" sz="1000" b="1" dirty="0" err="1" smtClean="0">
                          <a:latin typeface="Futura Md BT" pitchFamily="34" charset="0"/>
                        </a:rPr>
                        <a:t>Ranking</a:t>
                      </a:r>
                      <a:endParaRPr lang="fr-FR" sz="1000" b="1" dirty="0">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006A96">
                        <a:alpha val="69804"/>
                      </a:srgbClr>
                    </a:solidFill>
                  </a:tcPr>
                </a:tc>
              </a:tr>
              <a:tr h="265300">
                <a:tc>
                  <a:txBody>
                    <a:bodyPr/>
                    <a:lstStyle/>
                    <a:p>
                      <a:pPr algn="l">
                        <a:lnSpc>
                          <a:spcPts val="1000"/>
                        </a:lnSpc>
                      </a:pPr>
                      <a:r>
                        <a:rPr lang="fr-FR" sz="900" b="1" dirty="0" smtClean="0">
                          <a:solidFill>
                            <a:srgbClr val="C00000"/>
                          </a:solidFill>
                          <a:latin typeface="Futura Md BT" pitchFamily="34" charset="0"/>
                        </a:rPr>
                        <a:t>VW </a:t>
                      </a:r>
                      <a:r>
                        <a:rPr lang="fr-FR" sz="900" b="1" dirty="0" err="1" smtClean="0">
                          <a:solidFill>
                            <a:srgbClr val="C00000"/>
                          </a:solidFill>
                          <a:latin typeface="Futura Md BT" pitchFamily="34" charset="0"/>
                        </a:rPr>
                        <a:t>Passat</a:t>
                      </a:r>
                      <a:endParaRPr lang="fr-FR" sz="900" b="1" dirty="0">
                        <a:solidFill>
                          <a:srgbClr val="C00000"/>
                        </a:solidFill>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c>
                  <a:txBody>
                    <a:bodyPr/>
                    <a:lstStyle/>
                    <a:p>
                      <a:pPr algn="ctr">
                        <a:lnSpc>
                          <a:spcPts val="1000"/>
                        </a:lnSpc>
                      </a:pPr>
                      <a:r>
                        <a:rPr lang="fr-FR" sz="900" b="1" dirty="0" smtClean="0">
                          <a:solidFill>
                            <a:srgbClr val="C00000"/>
                          </a:solidFill>
                          <a:latin typeface="Futura Md BT" pitchFamily="34" charset="0"/>
                        </a:rPr>
                        <a:t>52,6%</a:t>
                      </a:r>
                      <a:endParaRPr lang="fr-FR" sz="900" b="1" dirty="0">
                        <a:solidFill>
                          <a:srgbClr val="C00000"/>
                        </a:solidFill>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c>
                  <a:txBody>
                    <a:bodyPr/>
                    <a:lstStyle/>
                    <a:p>
                      <a:pPr algn="ctr">
                        <a:lnSpc>
                          <a:spcPts val="1000"/>
                        </a:lnSpc>
                      </a:pPr>
                      <a:r>
                        <a:rPr lang="fr-FR" sz="900" b="1" dirty="0" smtClean="0">
                          <a:solidFill>
                            <a:srgbClr val="C00000"/>
                          </a:solidFill>
                          <a:latin typeface="Futura Md BT" pitchFamily="34" charset="0"/>
                        </a:rPr>
                        <a:t>1</a:t>
                      </a:r>
                      <a:endParaRPr lang="fr-FR" sz="900" b="1" dirty="0">
                        <a:solidFill>
                          <a:srgbClr val="C00000"/>
                        </a:solidFill>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r>
              <a:tr h="265300">
                <a:tc>
                  <a:txBody>
                    <a:bodyPr/>
                    <a:lstStyle/>
                    <a:p>
                      <a:pPr algn="l">
                        <a:lnSpc>
                          <a:spcPts val="1000"/>
                        </a:lnSpc>
                      </a:pPr>
                      <a:r>
                        <a:rPr lang="fr-FR" sz="900" b="0" dirty="0" smtClean="0">
                          <a:solidFill>
                            <a:schemeClr val="tx1"/>
                          </a:solidFill>
                          <a:latin typeface="Futura Md BT" pitchFamily="34" charset="0"/>
                        </a:rPr>
                        <a:t>Ford </a:t>
                      </a:r>
                      <a:r>
                        <a:rPr lang="fr-FR" sz="900" b="0" dirty="0" err="1" smtClean="0">
                          <a:solidFill>
                            <a:schemeClr val="tx1"/>
                          </a:solidFill>
                          <a:latin typeface="Futura Md BT" pitchFamily="34" charset="0"/>
                        </a:rPr>
                        <a:t>Mondeo</a:t>
                      </a:r>
                      <a:endParaRPr lang="fr-FR" sz="900" b="0" dirty="0">
                        <a:solidFill>
                          <a:schemeClr val="tx1"/>
                        </a:solidFill>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c>
                  <a:txBody>
                    <a:bodyPr/>
                    <a:lstStyle/>
                    <a:p>
                      <a:pPr algn="ctr">
                        <a:lnSpc>
                          <a:spcPts val="1000"/>
                        </a:lnSpc>
                      </a:pPr>
                      <a:r>
                        <a:rPr lang="fr-FR" sz="900" b="0" dirty="0" smtClean="0">
                          <a:solidFill>
                            <a:schemeClr val="tx1"/>
                          </a:solidFill>
                          <a:latin typeface="Futura Md BT" pitchFamily="34" charset="0"/>
                        </a:rPr>
                        <a:t>51,4%</a:t>
                      </a:r>
                      <a:endParaRPr lang="fr-FR" sz="900" b="0" dirty="0">
                        <a:solidFill>
                          <a:schemeClr val="tx1"/>
                        </a:solidFill>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c>
                  <a:txBody>
                    <a:bodyPr/>
                    <a:lstStyle/>
                    <a:p>
                      <a:pPr algn="ctr">
                        <a:lnSpc>
                          <a:spcPts val="1000"/>
                        </a:lnSpc>
                      </a:pPr>
                      <a:r>
                        <a:rPr lang="fr-FR" sz="900" b="0" dirty="0" smtClean="0">
                          <a:solidFill>
                            <a:schemeClr val="tx1"/>
                          </a:solidFill>
                          <a:latin typeface="Futura Md BT" pitchFamily="34" charset="0"/>
                        </a:rPr>
                        <a:t>2</a:t>
                      </a:r>
                      <a:endParaRPr lang="fr-FR" sz="900" b="0" dirty="0">
                        <a:solidFill>
                          <a:schemeClr val="tx1"/>
                        </a:solidFill>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r>
              <a:tr h="265300">
                <a:tc>
                  <a:txBody>
                    <a:bodyPr/>
                    <a:lstStyle/>
                    <a:p>
                      <a:pPr algn="l">
                        <a:lnSpc>
                          <a:spcPts val="1000"/>
                        </a:lnSpc>
                      </a:pPr>
                      <a:r>
                        <a:rPr lang="fr-FR" sz="900" dirty="0" smtClean="0">
                          <a:latin typeface="Futura Md BT" pitchFamily="34" charset="0"/>
                        </a:rPr>
                        <a:t>Renault </a:t>
                      </a:r>
                      <a:r>
                        <a:rPr lang="fr-FR" sz="900" dirty="0" err="1" smtClean="0">
                          <a:latin typeface="Futura Md BT" pitchFamily="34" charset="0"/>
                        </a:rPr>
                        <a:t>Laguna</a:t>
                      </a:r>
                      <a:r>
                        <a:rPr lang="fr-FR" sz="900" dirty="0" smtClean="0">
                          <a:latin typeface="Futura Md BT" pitchFamily="34" charset="0"/>
                        </a:rPr>
                        <a:t> III</a:t>
                      </a:r>
                      <a:endParaRPr lang="fr-FR" sz="900" dirty="0">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c>
                  <a:txBody>
                    <a:bodyPr/>
                    <a:lstStyle/>
                    <a:p>
                      <a:pPr algn="ctr">
                        <a:lnSpc>
                          <a:spcPts val="1000"/>
                        </a:lnSpc>
                      </a:pPr>
                      <a:r>
                        <a:rPr lang="fr-FR" sz="900" dirty="0" smtClean="0">
                          <a:latin typeface="Futura Md BT" pitchFamily="34" charset="0"/>
                        </a:rPr>
                        <a:t>49,0%</a:t>
                      </a:r>
                      <a:endParaRPr lang="fr-FR" sz="900" dirty="0">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c>
                  <a:txBody>
                    <a:bodyPr/>
                    <a:lstStyle/>
                    <a:p>
                      <a:pPr algn="ctr">
                        <a:lnSpc>
                          <a:spcPts val="1000"/>
                        </a:lnSpc>
                      </a:pPr>
                      <a:r>
                        <a:rPr lang="fr-FR" sz="900" dirty="0" smtClean="0">
                          <a:latin typeface="Futura Md BT" pitchFamily="34" charset="0"/>
                        </a:rPr>
                        <a:t>3</a:t>
                      </a:r>
                      <a:endParaRPr lang="fr-FR" sz="900" dirty="0">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r>
              <a:tr h="265300">
                <a:tc>
                  <a:txBody>
                    <a:bodyPr/>
                    <a:lstStyle/>
                    <a:p>
                      <a:pPr algn="l">
                        <a:lnSpc>
                          <a:spcPts val="1000"/>
                        </a:lnSpc>
                      </a:pPr>
                      <a:r>
                        <a:rPr lang="fr-FR" sz="900" b="1" dirty="0" smtClean="0">
                          <a:solidFill>
                            <a:srgbClr val="C00000"/>
                          </a:solidFill>
                          <a:latin typeface="Futura Md BT" pitchFamily="34" charset="0"/>
                        </a:rPr>
                        <a:t>Skoda </a:t>
                      </a:r>
                      <a:r>
                        <a:rPr lang="fr-FR" sz="900" b="1" dirty="0" err="1" smtClean="0">
                          <a:solidFill>
                            <a:srgbClr val="C00000"/>
                          </a:solidFill>
                          <a:latin typeface="Futura Md BT" pitchFamily="34" charset="0"/>
                        </a:rPr>
                        <a:t>Superb</a:t>
                      </a:r>
                      <a:endParaRPr lang="fr-FR" sz="900" b="1" dirty="0">
                        <a:solidFill>
                          <a:srgbClr val="C00000"/>
                        </a:solidFill>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c>
                  <a:txBody>
                    <a:bodyPr/>
                    <a:lstStyle/>
                    <a:p>
                      <a:pPr algn="ctr">
                        <a:lnSpc>
                          <a:spcPts val="1000"/>
                        </a:lnSpc>
                      </a:pPr>
                      <a:r>
                        <a:rPr lang="fr-FR" sz="900" b="1" dirty="0" smtClean="0">
                          <a:solidFill>
                            <a:srgbClr val="C00000"/>
                          </a:solidFill>
                          <a:latin typeface="Futura Md BT" pitchFamily="34" charset="0"/>
                        </a:rPr>
                        <a:t>46,6%</a:t>
                      </a:r>
                      <a:endParaRPr lang="fr-FR" sz="900" b="1" dirty="0">
                        <a:solidFill>
                          <a:srgbClr val="C00000"/>
                        </a:solidFill>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c>
                  <a:txBody>
                    <a:bodyPr/>
                    <a:lstStyle/>
                    <a:p>
                      <a:pPr algn="ctr">
                        <a:lnSpc>
                          <a:spcPts val="1000"/>
                        </a:lnSpc>
                      </a:pPr>
                      <a:r>
                        <a:rPr lang="fr-FR" sz="900" b="1" dirty="0" smtClean="0">
                          <a:solidFill>
                            <a:srgbClr val="C00000"/>
                          </a:solidFill>
                          <a:latin typeface="Futura Md BT" pitchFamily="34" charset="0"/>
                        </a:rPr>
                        <a:t>4</a:t>
                      </a:r>
                      <a:endParaRPr lang="fr-FR" sz="900" b="1" dirty="0">
                        <a:solidFill>
                          <a:srgbClr val="C00000"/>
                        </a:solidFill>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r>
              <a:tr h="265300">
                <a:tc>
                  <a:txBody>
                    <a:bodyPr/>
                    <a:lstStyle/>
                    <a:p>
                      <a:pPr algn="l">
                        <a:lnSpc>
                          <a:spcPts val="1000"/>
                        </a:lnSpc>
                      </a:pPr>
                      <a:r>
                        <a:rPr lang="fr-FR" sz="900" b="0" dirty="0" smtClean="0">
                          <a:solidFill>
                            <a:schemeClr val="tx1"/>
                          </a:solidFill>
                          <a:latin typeface="Futura Md BT" pitchFamily="34" charset="0"/>
                        </a:rPr>
                        <a:t>Peugeot 407</a:t>
                      </a:r>
                      <a:endParaRPr lang="fr-FR" sz="900" b="0" dirty="0">
                        <a:solidFill>
                          <a:schemeClr val="tx1"/>
                        </a:solidFill>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c>
                  <a:txBody>
                    <a:bodyPr/>
                    <a:lstStyle/>
                    <a:p>
                      <a:pPr algn="ctr">
                        <a:lnSpc>
                          <a:spcPts val="1000"/>
                        </a:lnSpc>
                      </a:pPr>
                      <a:r>
                        <a:rPr lang="fr-FR" sz="900" b="0" dirty="0" smtClean="0">
                          <a:solidFill>
                            <a:schemeClr val="tx1"/>
                          </a:solidFill>
                          <a:latin typeface="Futura Md BT" pitchFamily="34" charset="0"/>
                        </a:rPr>
                        <a:t>46,4%</a:t>
                      </a:r>
                      <a:endParaRPr lang="fr-FR" sz="900" b="0" dirty="0">
                        <a:solidFill>
                          <a:schemeClr val="tx1"/>
                        </a:solidFill>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c>
                  <a:txBody>
                    <a:bodyPr/>
                    <a:lstStyle/>
                    <a:p>
                      <a:pPr algn="ctr">
                        <a:lnSpc>
                          <a:spcPts val="1000"/>
                        </a:lnSpc>
                      </a:pPr>
                      <a:r>
                        <a:rPr lang="fr-FR" sz="900" b="0" dirty="0" smtClean="0">
                          <a:solidFill>
                            <a:schemeClr val="tx1"/>
                          </a:solidFill>
                          <a:latin typeface="Futura Md BT" pitchFamily="34" charset="0"/>
                        </a:rPr>
                        <a:t>5</a:t>
                      </a:r>
                      <a:endParaRPr lang="fr-FR" sz="900" b="0" dirty="0">
                        <a:solidFill>
                          <a:schemeClr val="tx1"/>
                        </a:solidFill>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50000"/>
                        <a:alpha val="69804"/>
                      </a:schemeClr>
                    </a:solidFill>
                  </a:tcPr>
                </a:tc>
              </a:tr>
              <a:tr h="244625">
                <a:tc>
                  <a:txBody>
                    <a:bodyPr/>
                    <a:lstStyle/>
                    <a:p>
                      <a:pPr algn="l">
                        <a:lnSpc>
                          <a:spcPts val="1000"/>
                        </a:lnSpc>
                      </a:pPr>
                      <a:r>
                        <a:rPr lang="fr-FR" sz="900" dirty="0" smtClean="0">
                          <a:latin typeface="Futura Md BT" pitchFamily="34" charset="0"/>
                        </a:rPr>
                        <a:t>Citroën C5</a:t>
                      </a:r>
                      <a:endParaRPr lang="fr-FR" sz="900" dirty="0">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c>
                  <a:txBody>
                    <a:bodyPr/>
                    <a:lstStyle/>
                    <a:p>
                      <a:pPr algn="ctr">
                        <a:lnSpc>
                          <a:spcPts val="1000"/>
                        </a:lnSpc>
                      </a:pPr>
                      <a:r>
                        <a:rPr lang="fr-FR" sz="900" dirty="0" smtClean="0">
                          <a:latin typeface="Futura Md BT" pitchFamily="34" charset="0"/>
                        </a:rPr>
                        <a:t>44,3%</a:t>
                      </a:r>
                      <a:endParaRPr lang="fr-FR" sz="900" dirty="0">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c>
                  <a:txBody>
                    <a:bodyPr/>
                    <a:lstStyle/>
                    <a:p>
                      <a:pPr algn="ctr">
                        <a:lnSpc>
                          <a:spcPts val="1000"/>
                        </a:lnSpc>
                      </a:pPr>
                      <a:r>
                        <a:rPr lang="fr-FR" sz="900" dirty="0" smtClean="0">
                          <a:latin typeface="Futura Md BT" pitchFamily="34" charset="0"/>
                        </a:rPr>
                        <a:t>6</a:t>
                      </a:r>
                      <a:endParaRPr lang="fr-FR" sz="900" dirty="0">
                        <a:latin typeface="Futura Md BT" pitchFamily="34" charset="0"/>
                      </a:endParaRPr>
                    </a:p>
                  </a:txBody>
                  <a:tcPr marL="102401" marR="102401" marT="51201" marB="5120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alpha val="69804"/>
                      </a:schemeClr>
                    </a:solidFill>
                  </a:tcPr>
                </a:tc>
              </a:tr>
            </a:tbl>
          </a:graphicData>
        </a:graphic>
      </p:graphicFrame>
      <p:pic>
        <p:nvPicPr>
          <p:cNvPr id="8" name="Image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328840" y="3607136"/>
            <a:ext cx="3888431" cy="3062225"/>
          </a:xfrm>
          <a:prstGeom prst="rect">
            <a:avLst/>
          </a:prstGeom>
        </p:spPr>
      </p:pic>
      <p:sp>
        <p:nvSpPr>
          <p:cNvPr id="11" name="ZoneTexte 10"/>
          <p:cNvSpPr txBox="1"/>
          <p:nvPr/>
        </p:nvSpPr>
        <p:spPr>
          <a:xfrm>
            <a:off x="5076056" y="980728"/>
            <a:ext cx="2808312" cy="338554"/>
          </a:xfrm>
          <a:prstGeom prst="rect">
            <a:avLst/>
          </a:prstGeom>
          <a:noFill/>
        </p:spPr>
        <p:txBody>
          <a:bodyPr wrap="square" rtlCol="0">
            <a:spAutoFit/>
          </a:bodyPr>
          <a:lstStyle/>
          <a:p>
            <a:r>
              <a:rPr lang="fr-FR" sz="1600" b="1" dirty="0" smtClean="0">
                <a:solidFill>
                  <a:schemeClr val="bg1"/>
                </a:solidFill>
              </a:rPr>
              <a:t>Lancement </a:t>
            </a:r>
            <a:r>
              <a:rPr lang="fr-FR" sz="1600" b="1" dirty="0" err="1" smtClean="0">
                <a:solidFill>
                  <a:schemeClr val="bg1"/>
                </a:solidFill>
              </a:rPr>
              <a:t>Laguna</a:t>
            </a:r>
            <a:r>
              <a:rPr lang="fr-FR" sz="1600" b="1" dirty="0" smtClean="0">
                <a:solidFill>
                  <a:schemeClr val="bg1"/>
                </a:solidFill>
              </a:rPr>
              <a:t> III</a:t>
            </a:r>
            <a:endParaRPr lang="fr-FR" sz="1600" b="1" dirty="0">
              <a:solidFill>
                <a:schemeClr val="bg1"/>
              </a:solidFill>
            </a:endParaRPr>
          </a:p>
        </p:txBody>
      </p:sp>
      <p:sp>
        <p:nvSpPr>
          <p:cNvPr id="13" name="ZoneTexte 12"/>
          <p:cNvSpPr txBox="1"/>
          <p:nvPr/>
        </p:nvSpPr>
        <p:spPr>
          <a:xfrm>
            <a:off x="107505" y="6505387"/>
            <a:ext cx="6408712" cy="315819"/>
          </a:xfrm>
          <a:prstGeom prst="rect">
            <a:avLst/>
          </a:prstGeom>
          <a:noFill/>
        </p:spPr>
        <p:txBody>
          <a:bodyPr wrap="square" rtlCol="0">
            <a:spAutoFit/>
          </a:bodyPr>
          <a:lstStyle/>
          <a:p>
            <a:r>
              <a:rPr lang="fr-FR" sz="1400" dirty="0" smtClean="0"/>
              <a:t>*</a:t>
            </a:r>
            <a:r>
              <a:rPr lang="fr-FR" sz="1200" dirty="0" smtClean="0"/>
              <a:t>Les valeurs indiquées correspondent à un véhicule mis à la route il y a 36 mois..</a:t>
            </a:r>
            <a:endParaRPr lang="fr-FR" sz="1200" dirty="0"/>
          </a:p>
        </p:txBody>
      </p:sp>
      <p:pic>
        <p:nvPicPr>
          <p:cNvPr id="14" name="Picture 1"/>
          <p:cNvPicPr>
            <a:picLocks noChangeAspect="1" noChangeArrowheads="1"/>
          </p:cNvPicPr>
          <p:nvPr/>
        </p:nvPicPr>
        <p:blipFill rotWithShape="1">
          <a:blip r:embed="rId4" cstate="print"/>
          <a:srcRect l="5828" t="93654" r="75807" b="3173"/>
          <a:stretch/>
        </p:blipFill>
        <p:spPr bwMode="auto">
          <a:xfrm>
            <a:off x="5784168" y="6601300"/>
            <a:ext cx="1224136" cy="134998"/>
          </a:xfrm>
          <a:prstGeom prst="rect">
            <a:avLst/>
          </a:prstGeom>
          <a:noFill/>
          <a:ln w="9525">
            <a:noFill/>
            <a:miter lim="800000"/>
            <a:headEnd/>
            <a:tailEnd/>
          </a:ln>
        </p:spPr>
      </p:pic>
      <p:pic>
        <p:nvPicPr>
          <p:cNvPr id="12" name="Picture 1"/>
          <p:cNvPicPr>
            <a:picLocks noChangeAspect="1" noChangeArrowheads="1"/>
          </p:cNvPicPr>
          <p:nvPr/>
        </p:nvPicPr>
        <p:blipFill>
          <a:blip r:embed="rId5" cstate="print"/>
          <a:srcRect/>
          <a:stretch>
            <a:fillRect/>
          </a:stretch>
        </p:blipFill>
        <p:spPr bwMode="auto">
          <a:xfrm>
            <a:off x="4833188" y="144016"/>
            <a:ext cx="4310812" cy="1196752"/>
          </a:xfrm>
          <a:prstGeom prst="rect">
            <a:avLst/>
          </a:prstGeom>
          <a:noFill/>
          <a:ln w="9525">
            <a:noFill/>
            <a:miter lim="800000"/>
            <a:headEnd/>
            <a:tailEnd/>
          </a:ln>
        </p:spPr>
      </p:pic>
    </p:spTree>
    <p:extLst>
      <p:ext uri="{BB962C8B-B14F-4D97-AF65-F5344CB8AC3E}">
        <p14:creationId xmlns="" xmlns:p14="http://schemas.microsoft.com/office/powerpoint/2010/main" val="3848720440"/>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p:cNvSpPr>
            <a:spLocks noGrp="1" noChangeArrowheads="1"/>
          </p:cNvSpPr>
          <p:nvPr>
            <p:ph type="title"/>
          </p:nvPr>
        </p:nvSpPr>
        <p:spPr>
          <a:xfrm>
            <a:off x="0" y="710168"/>
            <a:ext cx="4644008" cy="721202"/>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400" b="1" dirty="0">
                <a:solidFill>
                  <a:srgbClr val="006699"/>
                </a:solidFill>
                <a:latin typeface="Futura Md BT" pitchFamily="34" charset="0"/>
                <a:ea typeface="+mn-ea"/>
                <a:cs typeface="+mn-cs"/>
              </a:rPr>
              <a:t/>
            </a:r>
            <a:br>
              <a:rPr lang="fr-FR" sz="2400" b="1" dirty="0">
                <a:solidFill>
                  <a:srgbClr val="006699"/>
                </a:solidFill>
                <a:latin typeface="Futura Md BT" pitchFamily="34" charset="0"/>
                <a:ea typeface="+mn-ea"/>
                <a:cs typeface="+mn-cs"/>
              </a:rPr>
            </a:br>
            <a:r>
              <a:rPr lang="fr-FR" sz="2400" b="1" dirty="0">
                <a:solidFill>
                  <a:srgbClr val="006699"/>
                </a:solidFill>
                <a:latin typeface="Futura Md BT" pitchFamily="34" charset="0"/>
                <a:ea typeface="+mn-ea"/>
                <a:cs typeface="+mn-cs"/>
              </a:rPr>
              <a:t> Le Groupe Volkswagen AG : </a:t>
            </a:r>
            <a:br>
              <a:rPr lang="fr-FR" sz="2400" b="1" dirty="0">
                <a:solidFill>
                  <a:srgbClr val="006699"/>
                </a:solidFill>
                <a:latin typeface="Futura Md BT" pitchFamily="34" charset="0"/>
                <a:ea typeface="+mn-ea"/>
                <a:cs typeface="+mn-cs"/>
              </a:rPr>
            </a:br>
            <a:r>
              <a:rPr lang="fr-FR" sz="2400" b="1" dirty="0">
                <a:solidFill>
                  <a:srgbClr val="006699"/>
                </a:solidFill>
                <a:latin typeface="Futura Md BT" pitchFamily="34" charset="0"/>
                <a:ea typeface="+mn-ea"/>
                <a:cs typeface="+mn-cs"/>
              </a:rPr>
              <a:t>				</a:t>
            </a:r>
          </a:p>
        </p:txBody>
      </p:sp>
      <p:grpSp>
        <p:nvGrpSpPr>
          <p:cNvPr id="5" name="Groupe 4"/>
          <p:cNvGrpSpPr/>
          <p:nvPr/>
        </p:nvGrpSpPr>
        <p:grpSpPr>
          <a:xfrm>
            <a:off x="435521" y="2007890"/>
            <a:ext cx="1400175" cy="1692104"/>
            <a:chOff x="190500" y="2007890"/>
            <a:chExt cx="1400175" cy="1692104"/>
          </a:xfrm>
          <a:effectLst>
            <a:outerShdw blurRad="76200" dir="18900000" sy="23000" kx="-1200000" algn="bl" rotWithShape="0">
              <a:prstClr val="black">
                <a:alpha val="20000"/>
              </a:prstClr>
            </a:outerShdw>
            <a:reflection blurRad="6350" stA="52000" endA="300" endPos="35000" dir="5400000" sy="-100000" algn="bl" rotWithShape="0"/>
          </a:effectLst>
        </p:grpSpPr>
        <p:pic>
          <p:nvPicPr>
            <p:cNvPr id="31" name="Picture 3" descr="Chart 850 - 459 - Passat und Passat Variant neu - 10-2010"/>
            <p:cNvPicPr>
              <a:picLocks noChangeAspect="1" noChangeArrowheads="1"/>
            </p:cNvPicPr>
            <p:nvPr/>
          </p:nvPicPr>
          <p:blipFill>
            <a:blip r:embed="rId4" cstate="email"/>
            <a:srcRect l="54144" t="15096" b="37918"/>
            <a:stretch>
              <a:fillRect/>
            </a:stretch>
          </p:blipFill>
          <p:spPr>
            <a:xfrm>
              <a:off x="212180" y="2943994"/>
              <a:ext cx="1366618" cy="756000"/>
            </a:xfrm>
            <a:prstGeom prst="rect">
              <a:avLst/>
            </a:prstGeom>
            <a:noFill/>
            <a:ln w="19050">
              <a:noFill/>
            </a:ln>
          </p:spPr>
        </p:pic>
        <p:sp>
          <p:nvSpPr>
            <p:cNvPr id="4" name="Rectangle à coins arrondis 3"/>
            <p:cNvSpPr/>
            <p:nvPr/>
          </p:nvSpPr>
          <p:spPr>
            <a:xfrm>
              <a:off x="190500" y="2007890"/>
              <a:ext cx="1400175" cy="1692000"/>
            </a:xfrm>
            <a:prstGeom prst="roundRect">
              <a:avLst>
                <a:gd name="adj" fmla="val 5134"/>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noFill/>
              </a:endParaRPr>
            </a:p>
          </p:txBody>
        </p:sp>
        <p:pic>
          <p:nvPicPr>
            <p:cNvPr id="21" name="Picture 7" descr="LOGO VW"/>
            <p:cNvPicPr>
              <a:picLocks noChangeAspect="1" noChangeArrowheads="1"/>
            </p:cNvPicPr>
            <p:nvPr/>
          </p:nvPicPr>
          <p:blipFill>
            <a:blip r:embed="rId5" cstate="print"/>
            <a:srcRect/>
            <a:stretch>
              <a:fillRect/>
            </a:stretch>
          </p:blipFill>
          <p:spPr bwMode="auto">
            <a:xfrm>
              <a:off x="601754" y="2200672"/>
              <a:ext cx="573969" cy="576064"/>
            </a:xfrm>
            <a:prstGeom prst="rect">
              <a:avLst/>
            </a:prstGeom>
            <a:noFill/>
            <a:ln w="9525">
              <a:noFill/>
              <a:miter lim="800000"/>
              <a:headEnd/>
              <a:tailEnd/>
            </a:ln>
            <a:effectLst>
              <a:glow rad="101600">
                <a:schemeClr val="bg1">
                  <a:alpha val="60000"/>
                </a:schemeClr>
              </a:glow>
            </a:effectLst>
          </p:spPr>
        </p:pic>
      </p:grpSp>
      <p:sp>
        <p:nvSpPr>
          <p:cNvPr id="30" name="ZoneTexte 29"/>
          <p:cNvSpPr txBox="1"/>
          <p:nvPr/>
        </p:nvSpPr>
        <p:spPr>
          <a:xfrm>
            <a:off x="251521" y="1412777"/>
            <a:ext cx="8496944" cy="4445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lvl="0" indent="-342900" eaLnBrk="0" hangingPunct="0">
              <a:spcBef>
                <a:spcPct val="20000"/>
              </a:spcBef>
              <a:buFont typeface="Arial" charset="0"/>
              <a:buChar char="•"/>
              <a:defRPr sz="3200">
                <a:latin typeface="+mn-lt"/>
                <a:cs typeface="+mn-cs"/>
              </a:defRPr>
            </a:lvl1pPr>
            <a:lvl2pPr marL="742950" lvl="1" indent="-285750" eaLnBrk="0" hangingPunct="0">
              <a:spcBef>
                <a:spcPct val="20000"/>
              </a:spcBef>
              <a:buFont typeface="Arial" charset="0"/>
              <a:buChar char="–"/>
              <a:defRPr sz="2800">
                <a:latin typeface="+mn-lt"/>
                <a:cs typeface="+mn-cs"/>
              </a:defRPr>
            </a:lvl2pPr>
            <a:lvl3pPr marL="1143000" lvl="2" indent="-228600" eaLnBrk="0" hangingPunct="0">
              <a:spcBef>
                <a:spcPct val="20000"/>
              </a:spcBef>
              <a:buFont typeface="Arial" charset="0"/>
              <a:buChar char="•"/>
              <a:defRPr sz="2400">
                <a:latin typeface="+mn-lt"/>
                <a:cs typeface="+mn-cs"/>
              </a:defRPr>
            </a:lvl3pPr>
            <a:lvl4pPr marL="1600200" lvl="3" indent="-228600" eaLnBrk="0" hangingPunct="0">
              <a:spcBef>
                <a:spcPct val="20000"/>
              </a:spcBef>
              <a:buFont typeface="Arial" charset="0"/>
              <a:buChar char="–"/>
              <a:defRPr sz="2000">
                <a:latin typeface="+mn-lt"/>
                <a:cs typeface="+mn-cs"/>
              </a:defRPr>
            </a:lvl4pPr>
            <a:lvl5pPr marL="2057400" lvl="4" indent="-228600" eaLnBrk="0" hangingPunct="0">
              <a:spcBef>
                <a:spcPct val="20000"/>
              </a:spcBef>
              <a:buFont typeface="Arial" charset="0"/>
              <a:buChar char="»"/>
              <a:defRPr sz="2000">
                <a:latin typeface="+mn-lt"/>
                <a:cs typeface="+mn-cs"/>
              </a:defRPr>
            </a:lvl5pPr>
            <a:lvl6pPr marL="2514600" indent="-228600">
              <a:spcBef>
                <a:spcPct val="20000"/>
              </a:spcBef>
              <a:buFont typeface="Arial" pitchFamily="34" charset="0"/>
              <a:buChar char="•"/>
              <a:defRPr sz="2000">
                <a:latin typeface="+mn-lt"/>
                <a:cs typeface="+mn-cs"/>
              </a:defRPr>
            </a:lvl6pPr>
            <a:lvl7pPr marL="2971800" indent="-228600">
              <a:spcBef>
                <a:spcPct val="20000"/>
              </a:spcBef>
              <a:buFont typeface="Arial" pitchFamily="34" charset="0"/>
              <a:buChar char="•"/>
              <a:defRPr sz="2000">
                <a:latin typeface="+mn-lt"/>
                <a:cs typeface="+mn-cs"/>
              </a:defRPr>
            </a:lvl7pPr>
            <a:lvl8pPr marL="3429000" indent="-228600">
              <a:spcBef>
                <a:spcPct val="20000"/>
              </a:spcBef>
              <a:buFont typeface="Arial" pitchFamily="34" charset="0"/>
              <a:buChar char="•"/>
              <a:defRPr sz="2000">
                <a:latin typeface="+mn-lt"/>
                <a:cs typeface="+mn-cs"/>
              </a:defRPr>
            </a:lvl8pPr>
            <a:lvl9pPr marL="3886200" indent="-228600">
              <a:spcBef>
                <a:spcPct val="20000"/>
              </a:spcBef>
              <a:buFont typeface="Arial" pitchFamily="34" charset="0"/>
              <a:buChar char="•"/>
              <a:defRPr sz="2000">
                <a:latin typeface="+mn-lt"/>
                <a:cs typeface="+mn-cs"/>
              </a:defRPr>
            </a:lvl9pPr>
          </a:lstStyle>
          <a:p>
            <a:r>
              <a:rPr lang="fr-FR" sz="2400" dirty="0"/>
              <a:t>Une histoire qui a débuté en </a:t>
            </a:r>
            <a:r>
              <a:rPr lang="fr-FR" sz="2400" b="1" dirty="0">
                <a:solidFill>
                  <a:srgbClr val="0070C0"/>
                </a:solidFill>
              </a:rPr>
              <a:t>1938 </a:t>
            </a:r>
            <a:r>
              <a:rPr lang="fr-FR" sz="2400" b="1" dirty="0" smtClean="0">
                <a:solidFill>
                  <a:srgbClr val="0070C0"/>
                </a:solidFill>
              </a:rPr>
              <a:t>à </a:t>
            </a:r>
            <a:r>
              <a:rPr lang="fr-FR" sz="2400" b="1" dirty="0">
                <a:solidFill>
                  <a:srgbClr val="0070C0"/>
                </a:solidFill>
              </a:rPr>
              <a:t>Wolfsburg </a:t>
            </a:r>
            <a:r>
              <a:rPr lang="fr-FR" sz="2400" dirty="0"/>
              <a:t>(Allemagne)</a:t>
            </a:r>
          </a:p>
        </p:txBody>
      </p:sp>
      <p:sp>
        <p:nvSpPr>
          <p:cNvPr id="43" name="ZoneTexte 42"/>
          <p:cNvSpPr txBox="1"/>
          <p:nvPr/>
        </p:nvSpPr>
        <p:spPr>
          <a:xfrm>
            <a:off x="1" y="6627168"/>
            <a:ext cx="1909497" cy="230832"/>
          </a:xfrm>
          <a:prstGeom prst="rect">
            <a:avLst/>
          </a:prstGeom>
          <a:noFill/>
        </p:spPr>
        <p:txBody>
          <a:bodyPr wrap="none" rtlCol="0">
            <a:spAutoFit/>
          </a:bodyPr>
          <a:lstStyle/>
          <a:p>
            <a:r>
              <a:rPr lang="fr-FR" sz="900" dirty="0" smtClean="0"/>
              <a:t>* Achat 49,9% de  PORSCHE AG</a:t>
            </a:r>
            <a:endParaRPr lang="fr-FR" sz="900" dirty="0"/>
          </a:p>
        </p:txBody>
      </p:sp>
      <p:grpSp>
        <p:nvGrpSpPr>
          <p:cNvPr id="6" name="Groupe 5"/>
          <p:cNvGrpSpPr/>
          <p:nvPr/>
        </p:nvGrpSpPr>
        <p:grpSpPr>
          <a:xfrm>
            <a:off x="2090960" y="2007890"/>
            <a:ext cx="1400919" cy="1692000"/>
            <a:chOff x="1875681" y="2007890"/>
            <a:chExt cx="1400920" cy="1692000"/>
          </a:xfrm>
          <a:effectLst>
            <a:outerShdw blurRad="76200" dir="18900000" sy="23000" kx="-1200000" algn="bl" rotWithShape="0">
              <a:prstClr val="black">
                <a:alpha val="20000"/>
              </a:prstClr>
            </a:outerShdw>
            <a:reflection blurRad="6350" stA="52000" endA="300" endPos="35000" dir="5400000" sy="-100000" algn="bl" rotWithShape="0"/>
          </a:effectLst>
        </p:grpSpPr>
        <p:pic>
          <p:nvPicPr>
            <p:cNvPr id="36" name="Picture 3" descr="Chart 850 x 459 - Skoda Octavia GreenLine - 10-2010"/>
            <p:cNvPicPr>
              <a:picLocks noChangeAspect="1" noChangeArrowheads="1"/>
            </p:cNvPicPr>
            <p:nvPr/>
          </p:nvPicPr>
          <p:blipFill>
            <a:blip r:embed="rId6" cstate="print"/>
            <a:srcRect/>
            <a:stretch>
              <a:fillRect/>
            </a:stretch>
          </p:blipFill>
          <p:spPr bwMode="auto">
            <a:xfrm>
              <a:off x="1885951" y="2941155"/>
              <a:ext cx="1390650" cy="756143"/>
            </a:xfrm>
            <a:prstGeom prst="rect">
              <a:avLst/>
            </a:prstGeom>
            <a:noFill/>
            <a:ln w="19050">
              <a:solidFill>
                <a:schemeClr val="bg1"/>
              </a:solidFill>
            </a:ln>
          </p:spPr>
        </p:pic>
        <p:sp>
          <p:nvSpPr>
            <p:cNvPr id="38" name="Rectangle à coins arrondis 37"/>
            <p:cNvSpPr/>
            <p:nvPr/>
          </p:nvSpPr>
          <p:spPr>
            <a:xfrm>
              <a:off x="1875681" y="2007890"/>
              <a:ext cx="1400175" cy="1692000"/>
            </a:xfrm>
            <a:prstGeom prst="roundRect">
              <a:avLst>
                <a:gd name="adj" fmla="val 5134"/>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noFill/>
              </a:endParaRPr>
            </a:p>
          </p:txBody>
        </p:sp>
      </p:grpSp>
      <p:grpSp>
        <p:nvGrpSpPr>
          <p:cNvPr id="7" name="Groupe 6"/>
          <p:cNvGrpSpPr/>
          <p:nvPr/>
        </p:nvGrpSpPr>
        <p:grpSpPr>
          <a:xfrm>
            <a:off x="3817244" y="2007994"/>
            <a:ext cx="1402829" cy="1692000"/>
            <a:chOff x="3635896" y="2007994"/>
            <a:chExt cx="1402829" cy="1692000"/>
          </a:xfrm>
          <a:effectLst>
            <a:outerShdw blurRad="76200" dir="18900000" sy="23000" kx="-1200000" algn="bl" rotWithShape="0">
              <a:prstClr val="black">
                <a:alpha val="20000"/>
              </a:prstClr>
            </a:outerShdw>
            <a:reflection blurRad="6350" stA="52000" endA="300" endPos="35000" dir="5400000" sy="-100000" algn="bl" rotWithShape="0"/>
          </a:effectLst>
        </p:grpSpPr>
        <p:pic>
          <p:nvPicPr>
            <p:cNvPr id="23" name="Image 22" descr="audi.png"/>
            <p:cNvPicPr>
              <a:picLocks noChangeAspect="1"/>
            </p:cNvPicPr>
            <p:nvPr/>
          </p:nvPicPr>
          <p:blipFill rotWithShape="1">
            <a:blip r:embed="rId7" cstate="print">
              <a:clrChange>
                <a:clrFrom>
                  <a:srgbClr val="FFFFFF"/>
                </a:clrFrom>
                <a:clrTo>
                  <a:srgbClr val="FFFFFF">
                    <a:alpha val="0"/>
                  </a:srgbClr>
                </a:clrTo>
              </a:clrChange>
            </a:blip>
            <a:srcRect l="6519" t="9012" r="5423" b="9872"/>
            <a:stretch/>
          </p:blipFill>
          <p:spPr>
            <a:xfrm>
              <a:off x="3858321" y="2132856"/>
              <a:ext cx="1077951" cy="648072"/>
            </a:xfrm>
            <a:prstGeom prst="rect">
              <a:avLst/>
            </a:prstGeom>
            <a:effectLst>
              <a:glow rad="101600">
                <a:schemeClr val="bg1">
                  <a:alpha val="60000"/>
                </a:schemeClr>
              </a:glow>
            </a:effectLst>
          </p:spPr>
        </p:pic>
        <p:graphicFrame>
          <p:nvGraphicFramePr>
            <p:cNvPr id="82947" name="Object 3"/>
            <p:cNvGraphicFramePr>
              <a:graphicFrameLocks noChangeAspect="1"/>
            </p:cNvGraphicFramePr>
            <p:nvPr>
              <p:extLst>
                <p:ext uri="{D42A27DB-BD31-4B8C-83A1-F6EECF244321}">
                  <p14:modId xmlns="" xmlns:p14="http://schemas.microsoft.com/office/powerpoint/2010/main" val="2357555132"/>
                </p:ext>
              </p:extLst>
            </p:nvPr>
          </p:nvGraphicFramePr>
          <p:xfrm>
            <a:off x="3654567" y="2942174"/>
            <a:ext cx="1384158" cy="747538"/>
          </p:xfrm>
          <a:graphic>
            <a:graphicData uri="http://schemas.openxmlformats.org/presentationml/2006/ole">
              <p:oleObj spid="_x0000_s473426" name="Photo Editor-Foto" r:id="rId8" imgW="8097380" imgH="4371429" progId="">
                <p:embed/>
              </p:oleObj>
            </a:graphicData>
          </a:graphic>
        </p:graphicFrame>
        <p:sp>
          <p:nvSpPr>
            <p:cNvPr id="40" name="Rectangle à coins arrondis 39"/>
            <p:cNvSpPr/>
            <p:nvPr/>
          </p:nvSpPr>
          <p:spPr>
            <a:xfrm>
              <a:off x="3635896" y="2007994"/>
              <a:ext cx="1400175" cy="1692000"/>
            </a:xfrm>
            <a:prstGeom prst="roundRect">
              <a:avLst>
                <a:gd name="adj" fmla="val 5134"/>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noFill/>
              </a:endParaRPr>
            </a:p>
          </p:txBody>
        </p:sp>
      </p:grpSp>
      <p:grpSp>
        <p:nvGrpSpPr>
          <p:cNvPr id="8" name="Groupe 7"/>
          <p:cNvGrpSpPr/>
          <p:nvPr/>
        </p:nvGrpSpPr>
        <p:grpSpPr>
          <a:xfrm>
            <a:off x="5527155" y="1999964"/>
            <a:ext cx="1410760" cy="1692000"/>
            <a:chOff x="5477061" y="1999963"/>
            <a:chExt cx="1410760" cy="1692000"/>
          </a:xfrm>
          <a:effectLst>
            <a:outerShdw blurRad="76200" dir="18900000" sy="23000" kx="-1200000" algn="bl" rotWithShape="0">
              <a:prstClr val="black">
                <a:alpha val="20000"/>
              </a:prstClr>
            </a:outerShdw>
            <a:reflection blurRad="6350" stA="52000" endA="300" endPos="35000" dir="5400000" sy="-100000" algn="bl" rotWithShape="0"/>
          </a:effectLst>
        </p:grpSpPr>
        <p:pic>
          <p:nvPicPr>
            <p:cNvPr id="24" name="Picture 10" descr="SEAT_AE"/>
            <p:cNvPicPr>
              <a:picLocks noChangeAspect="1" noChangeArrowheads="1"/>
            </p:cNvPicPr>
            <p:nvPr/>
          </p:nvPicPr>
          <p:blipFill>
            <a:blip r:embed="rId9" cstate="print"/>
            <a:srcRect/>
            <a:stretch>
              <a:fillRect/>
            </a:stretch>
          </p:blipFill>
          <p:spPr bwMode="auto">
            <a:xfrm>
              <a:off x="5831017" y="2204864"/>
              <a:ext cx="748559" cy="576064"/>
            </a:xfrm>
            <a:prstGeom prst="rect">
              <a:avLst/>
            </a:prstGeom>
            <a:noFill/>
            <a:ln w="9525">
              <a:noFill/>
              <a:miter lim="800000"/>
              <a:headEnd/>
              <a:tailEnd/>
            </a:ln>
            <a:effectLst>
              <a:glow rad="101600">
                <a:schemeClr val="bg1">
                  <a:alpha val="60000"/>
                </a:schemeClr>
              </a:glow>
            </a:effectLst>
          </p:spPr>
        </p:pic>
        <p:pic>
          <p:nvPicPr>
            <p:cNvPr id="35" name="Picture 3" descr="Chart 850 x 459 - SEAT Exeo - 09-2010"/>
            <p:cNvPicPr>
              <a:picLocks noChangeAspect="1" noChangeArrowheads="1"/>
            </p:cNvPicPr>
            <p:nvPr/>
          </p:nvPicPr>
          <p:blipFill>
            <a:blip r:embed="rId10" cstate="print"/>
            <a:srcRect/>
            <a:stretch>
              <a:fillRect/>
            </a:stretch>
          </p:blipFill>
          <p:spPr>
            <a:xfrm>
              <a:off x="5495291" y="2934365"/>
              <a:ext cx="1392530" cy="751810"/>
            </a:xfrm>
            <a:prstGeom prst="rect">
              <a:avLst/>
            </a:prstGeom>
            <a:noFill/>
            <a:ln w="19050">
              <a:solidFill>
                <a:schemeClr val="bg1"/>
              </a:solidFill>
            </a:ln>
          </p:spPr>
        </p:pic>
        <p:sp>
          <p:nvSpPr>
            <p:cNvPr id="44" name="Rectangle à coins arrondis 43"/>
            <p:cNvSpPr/>
            <p:nvPr/>
          </p:nvSpPr>
          <p:spPr>
            <a:xfrm>
              <a:off x="5477061" y="1999963"/>
              <a:ext cx="1400175" cy="1692000"/>
            </a:xfrm>
            <a:prstGeom prst="roundRect">
              <a:avLst>
                <a:gd name="adj" fmla="val 5134"/>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noFill/>
              </a:endParaRPr>
            </a:p>
          </p:txBody>
        </p:sp>
      </p:grpSp>
      <p:grpSp>
        <p:nvGrpSpPr>
          <p:cNvPr id="9" name="Groupe 8"/>
          <p:cNvGrpSpPr/>
          <p:nvPr/>
        </p:nvGrpSpPr>
        <p:grpSpPr>
          <a:xfrm>
            <a:off x="7236297" y="1988840"/>
            <a:ext cx="1400175" cy="1692000"/>
            <a:chOff x="7236296" y="1988840"/>
            <a:chExt cx="1400175" cy="1692000"/>
          </a:xfrm>
          <a:effectLst>
            <a:outerShdw blurRad="76200" dir="18900000" sy="23000" kx="-1200000" algn="bl" rotWithShape="0">
              <a:prstClr val="black">
                <a:alpha val="20000"/>
              </a:prstClr>
            </a:outerShdw>
            <a:reflection blurRad="6350" stA="52000" endA="300" endPos="35000" dir="5400000" sy="-100000" algn="bl" rotWithShape="0"/>
          </a:effectLst>
        </p:grpSpPr>
        <p:pic>
          <p:nvPicPr>
            <p:cNvPr id="37" name="Picture 3" descr="Chart 2 - VWN Amarok - 01-2010"/>
            <p:cNvPicPr>
              <a:picLocks noChangeAspect="1" noChangeArrowheads="1"/>
            </p:cNvPicPr>
            <p:nvPr/>
          </p:nvPicPr>
          <p:blipFill rotWithShape="1">
            <a:blip r:embed="rId11" cstate="print"/>
            <a:srcRect l="5574"/>
            <a:stretch/>
          </p:blipFill>
          <p:spPr>
            <a:xfrm>
              <a:off x="7236296" y="2925049"/>
              <a:ext cx="1400175" cy="742076"/>
            </a:xfrm>
            <a:prstGeom prst="rect">
              <a:avLst/>
            </a:prstGeom>
            <a:noFill/>
            <a:ln w="19050">
              <a:solidFill>
                <a:schemeClr val="bg1"/>
              </a:solidFill>
            </a:ln>
          </p:spPr>
        </p:pic>
        <p:sp>
          <p:nvSpPr>
            <p:cNvPr id="49" name="Rectangle à coins arrondis 48"/>
            <p:cNvSpPr/>
            <p:nvPr/>
          </p:nvSpPr>
          <p:spPr>
            <a:xfrm>
              <a:off x="7236296" y="1988840"/>
              <a:ext cx="1400175" cy="1692000"/>
            </a:xfrm>
            <a:prstGeom prst="roundRect">
              <a:avLst>
                <a:gd name="adj" fmla="val 5134"/>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noFill/>
              </a:endParaRPr>
            </a:p>
          </p:txBody>
        </p:sp>
      </p:grpSp>
      <p:grpSp>
        <p:nvGrpSpPr>
          <p:cNvPr id="10" name="Groupe 9"/>
          <p:cNvGrpSpPr/>
          <p:nvPr/>
        </p:nvGrpSpPr>
        <p:grpSpPr>
          <a:xfrm>
            <a:off x="1230344" y="4181083"/>
            <a:ext cx="1400175" cy="1692000"/>
            <a:chOff x="878710" y="4185272"/>
            <a:chExt cx="1400175" cy="1692000"/>
          </a:xfrm>
          <a:effectLst>
            <a:outerShdw blurRad="76200" dir="18900000" sy="23000" kx="-1200000" algn="bl" rotWithShape="0">
              <a:prstClr val="black">
                <a:alpha val="20000"/>
              </a:prstClr>
            </a:outerShdw>
            <a:reflection blurRad="6350" stA="52000" endA="300" endPos="35000" dir="5400000" sy="-100000" algn="bl" rotWithShape="0"/>
          </a:effectLst>
        </p:grpSpPr>
        <p:pic>
          <p:nvPicPr>
            <p:cNvPr id="26" name="Picture 22" descr="bentley"/>
            <p:cNvPicPr>
              <a:picLocks noChangeAspect="1" noChangeArrowheads="1"/>
            </p:cNvPicPr>
            <p:nvPr/>
          </p:nvPicPr>
          <p:blipFill>
            <a:blip r:embed="rId12" cstate="print"/>
            <a:srcRect/>
            <a:stretch>
              <a:fillRect/>
            </a:stretch>
          </p:blipFill>
          <p:spPr bwMode="auto">
            <a:xfrm>
              <a:off x="1068136" y="4447091"/>
              <a:ext cx="1064127" cy="451697"/>
            </a:xfrm>
            <a:prstGeom prst="rect">
              <a:avLst/>
            </a:prstGeom>
            <a:noFill/>
            <a:ln w="9525">
              <a:noFill/>
              <a:miter lim="800000"/>
              <a:headEnd/>
              <a:tailEnd/>
            </a:ln>
            <a:effectLst>
              <a:glow rad="101600">
                <a:schemeClr val="bg1">
                  <a:alpha val="60000"/>
                </a:schemeClr>
              </a:glow>
            </a:effectLst>
          </p:spPr>
        </p:pic>
        <p:pic>
          <p:nvPicPr>
            <p:cNvPr id="41" name="Picture 3" descr="Chart 850 x 459 - Bentley Continental  GT Coupe - 09-10"/>
            <p:cNvPicPr>
              <a:picLocks noChangeAspect="1" noChangeArrowheads="1"/>
            </p:cNvPicPr>
            <p:nvPr/>
          </p:nvPicPr>
          <p:blipFill>
            <a:blip r:embed="rId13" cstate="print"/>
            <a:srcRect/>
            <a:stretch>
              <a:fillRect/>
            </a:stretch>
          </p:blipFill>
          <p:spPr>
            <a:xfrm>
              <a:off x="900004" y="5132590"/>
              <a:ext cx="1378881" cy="744682"/>
            </a:xfrm>
            <a:prstGeom prst="rect">
              <a:avLst/>
            </a:prstGeom>
            <a:noFill/>
            <a:ln w="19050">
              <a:solidFill>
                <a:schemeClr val="bg1"/>
              </a:solidFill>
            </a:ln>
          </p:spPr>
        </p:pic>
        <p:sp>
          <p:nvSpPr>
            <p:cNvPr id="50" name="Rectangle à coins arrondis 49"/>
            <p:cNvSpPr/>
            <p:nvPr/>
          </p:nvSpPr>
          <p:spPr>
            <a:xfrm>
              <a:off x="878710" y="4185272"/>
              <a:ext cx="1400175" cy="1692000"/>
            </a:xfrm>
            <a:prstGeom prst="roundRect">
              <a:avLst>
                <a:gd name="adj" fmla="val 5134"/>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noFill/>
              </a:endParaRPr>
            </a:p>
          </p:txBody>
        </p:sp>
      </p:grpSp>
      <p:grpSp>
        <p:nvGrpSpPr>
          <p:cNvPr id="11" name="Groupe 10"/>
          <p:cNvGrpSpPr/>
          <p:nvPr/>
        </p:nvGrpSpPr>
        <p:grpSpPr>
          <a:xfrm>
            <a:off x="2975227" y="4185272"/>
            <a:ext cx="1405483" cy="1692000"/>
            <a:chOff x="2699792" y="4189462"/>
            <a:chExt cx="1405483" cy="1692000"/>
          </a:xfrm>
          <a:effectLst>
            <a:outerShdw blurRad="76200" dir="18900000" sy="23000" kx="-1200000" algn="bl" rotWithShape="0">
              <a:prstClr val="black">
                <a:alpha val="20000"/>
              </a:prstClr>
            </a:outerShdw>
            <a:reflection blurRad="6350" stA="52000" endA="300" endPos="35000" dir="5400000" sy="-100000" algn="bl" rotWithShape="0"/>
          </a:effectLst>
        </p:grpSpPr>
        <p:pic>
          <p:nvPicPr>
            <p:cNvPr id="27" name="Picture 18" descr="Lamborghini_logo"/>
            <p:cNvPicPr>
              <a:picLocks noChangeAspect="1" noChangeArrowheads="1"/>
            </p:cNvPicPr>
            <p:nvPr/>
          </p:nvPicPr>
          <p:blipFill>
            <a:blip r:embed="rId14" cstate="print"/>
            <a:srcRect/>
            <a:stretch>
              <a:fillRect/>
            </a:stretch>
          </p:blipFill>
          <p:spPr bwMode="auto">
            <a:xfrm>
              <a:off x="3087164" y="4365104"/>
              <a:ext cx="576064" cy="576064"/>
            </a:xfrm>
            <a:prstGeom prst="rect">
              <a:avLst/>
            </a:prstGeom>
            <a:noFill/>
            <a:ln w="9525">
              <a:noFill/>
              <a:miter lim="800000"/>
              <a:headEnd/>
              <a:tailEnd/>
            </a:ln>
            <a:effectLst>
              <a:glow rad="101600">
                <a:schemeClr val="bg1">
                  <a:alpha val="60000"/>
                </a:schemeClr>
              </a:glow>
            </a:effectLst>
          </p:spPr>
        </p:pic>
        <p:graphicFrame>
          <p:nvGraphicFramePr>
            <p:cNvPr id="82949" name="Object 5"/>
            <p:cNvGraphicFramePr>
              <a:graphicFrameLocks noChangeAspect="1"/>
            </p:cNvGraphicFramePr>
            <p:nvPr>
              <p:extLst>
                <p:ext uri="{D42A27DB-BD31-4B8C-83A1-F6EECF244321}">
                  <p14:modId xmlns="" xmlns:p14="http://schemas.microsoft.com/office/powerpoint/2010/main" val="953556501"/>
                </p:ext>
              </p:extLst>
            </p:nvPr>
          </p:nvGraphicFramePr>
          <p:xfrm>
            <a:off x="2714625" y="5094490"/>
            <a:ext cx="1390650" cy="769582"/>
          </p:xfrm>
          <a:graphic>
            <a:graphicData uri="http://schemas.openxmlformats.org/presentationml/2006/ole">
              <p:oleObj spid="_x0000_s473427" name="Photo Editor-Foto" r:id="rId15" imgW="8097380" imgH="4371429" progId="">
                <p:embed/>
              </p:oleObj>
            </a:graphicData>
          </a:graphic>
        </p:graphicFrame>
        <p:sp>
          <p:nvSpPr>
            <p:cNvPr id="51" name="Rectangle à coins arrondis 50"/>
            <p:cNvSpPr/>
            <p:nvPr/>
          </p:nvSpPr>
          <p:spPr>
            <a:xfrm>
              <a:off x="2699792" y="4189462"/>
              <a:ext cx="1400175" cy="1692000"/>
            </a:xfrm>
            <a:prstGeom prst="roundRect">
              <a:avLst>
                <a:gd name="adj" fmla="val 5134"/>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noFill/>
              </a:endParaRPr>
            </a:p>
          </p:txBody>
        </p:sp>
      </p:grpSp>
      <p:grpSp>
        <p:nvGrpSpPr>
          <p:cNvPr id="12" name="Groupe 11"/>
          <p:cNvGrpSpPr/>
          <p:nvPr/>
        </p:nvGrpSpPr>
        <p:grpSpPr>
          <a:xfrm>
            <a:off x="4739942" y="4185272"/>
            <a:ext cx="1402892" cy="1692000"/>
            <a:chOff x="4388308" y="4189462"/>
            <a:chExt cx="1402892" cy="1692000"/>
          </a:xfrm>
          <a:effectLst>
            <a:outerShdw blurRad="76200" dir="18900000" sy="23000" kx="-1200000" algn="bl" rotWithShape="0">
              <a:prstClr val="black">
                <a:alpha val="20000"/>
              </a:prstClr>
            </a:outerShdw>
            <a:reflection blurRad="6350" stA="52000" endA="300" endPos="35000" dir="5400000" sy="-100000" algn="bl" rotWithShape="0"/>
          </a:effectLst>
        </p:grpSpPr>
        <p:pic>
          <p:nvPicPr>
            <p:cNvPr id="29" name="Image 28" descr="logo porsche.jpg"/>
            <p:cNvPicPr>
              <a:picLocks noChangeAspect="1"/>
            </p:cNvPicPr>
            <p:nvPr/>
          </p:nvPicPr>
          <p:blipFill>
            <a:blip r:embed="rId16" cstate="print">
              <a:clrChange>
                <a:clrFrom>
                  <a:srgbClr val="FFFFFF"/>
                </a:clrFrom>
                <a:clrTo>
                  <a:srgbClr val="FFFFFF">
                    <a:alpha val="0"/>
                  </a:srgbClr>
                </a:clrTo>
              </a:clrChange>
            </a:blip>
            <a:stretch>
              <a:fillRect/>
            </a:stretch>
          </p:blipFill>
          <p:spPr>
            <a:xfrm>
              <a:off x="4451906" y="4293096"/>
              <a:ext cx="1272978" cy="802779"/>
            </a:xfrm>
            <a:prstGeom prst="rect">
              <a:avLst/>
            </a:prstGeom>
            <a:effectLst>
              <a:glow rad="101600">
                <a:schemeClr val="bg1">
                  <a:alpha val="60000"/>
                </a:schemeClr>
              </a:glow>
            </a:effectLst>
          </p:spPr>
        </p:pic>
        <p:pic>
          <p:nvPicPr>
            <p:cNvPr id="82953" name="Picture 9" descr="zoom"/>
            <p:cNvPicPr>
              <a:picLocks noChangeAspect="1" noChangeArrowheads="1"/>
            </p:cNvPicPr>
            <p:nvPr/>
          </p:nvPicPr>
          <p:blipFill>
            <a:blip r:embed="rId17" cstate="print"/>
            <a:srcRect/>
            <a:stretch>
              <a:fillRect/>
            </a:stretch>
          </p:blipFill>
          <p:spPr bwMode="auto">
            <a:xfrm>
              <a:off x="4400550" y="5132590"/>
              <a:ext cx="1390650" cy="744682"/>
            </a:xfrm>
            <a:prstGeom prst="rect">
              <a:avLst/>
            </a:prstGeom>
            <a:noFill/>
            <a:ln w="19050">
              <a:solidFill>
                <a:schemeClr val="bg1"/>
              </a:solidFill>
            </a:ln>
          </p:spPr>
        </p:pic>
        <p:sp>
          <p:nvSpPr>
            <p:cNvPr id="42" name="ZoneTexte 41"/>
            <p:cNvSpPr txBox="1"/>
            <p:nvPr/>
          </p:nvSpPr>
          <p:spPr>
            <a:xfrm>
              <a:off x="5386854" y="4738464"/>
              <a:ext cx="237566" cy="253916"/>
            </a:xfrm>
            <a:prstGeom prst="rect">
              <a:avLst/>
            </a:prstGeom>
            <a:noFill/>
          </p:spPr>
          <p:txBody>
            <a:bodyPr wrap="none" rtlCol="0">
              <a:spAutoFit/>
            </a:bodyPr>
            <a:lstStyle/>
            <a:p>
              <a:r>
                <a:rPr lang="fr-FR" sz="1050" dirty="0" smtClean="0"/>
                <a:t>*</a:t>
              </a:r>
              <a:endParaRPr lang="fr-FR" sz="1050" dirty="0"/>
            </a:p>
          </p:txBody>
        </p:sp>
        <p:sp>
          <p:nvSpPr>
            <p:cNvPr id="52" name="Rectangle à coins arrondis 51"/>
            <p:cNvSpPr/>
            <p:nvPr/>
          </p:nvSpPr>
          <p:spPr>
            <a:xfrm>
              <a:off x="4388308" y="4189462"/>
              <a:ext cx="1400175" cy="1692000"/>
            </a:xfrm>
            <a:prstGeom prst="roundRect">
              <a:avLst>
                <a:gd name="adj" fmla="val 5134"/>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noFill/>
              </a:endParaRPr>
            </a:p>
          </p:txBody>
        </p:sp>
      </p:grpSp>
      <p:grpSp>
        <p:nvGrpSpPr>
          <p:cNvPr id="13" name="Groupe 12"/>
          <p:cNvGrpSpPr/>
          <p:nvPr/>
        </p:nvGrpSpPr>
        <p:grpSpPr>
          <a:xfrm>
            <a:off x="6522293" y="4181083"/>
            <a:ext cx="1400175" cy="1692000"/>
            <a:chOff x="6522293" y="4181082"/>
            <a:chExt cx="1400175" cy="1692000"/>
          </a:xfrm>
          <a:effectLst>
            <a:outerShdw blurRad="76200" dir="18900000" sy="23000" kx="-1200000" algn="bl" rotWithShape="0">
              <a:prstClr val="black">
                <a:alpha val="20000"/>
              </a:prstClr>
            </a:outerShdw>
            <a:reflection blurRad="6350" stA="52000" endA="300" endPos="35000" dir="5400000" sy="-100000" algn="bl" rotWithShape="0"/>
          </a:effectLst>
        </p:grpSpPr>
        <p:pic>
          <p:nvPicPr>
            <p:cNvPr id="28" name="Picture 19" descr="311px-Bugatti_logo_svg"/>
            <p:cNvPicPr>
              <a:picLocks noChangeAspect="1" noChangeArrowheads="1"/>
            </p:cNvPicPr>
            <p:nvPr/>
          </p:nvPicPr>
          <p:blipFill>
            <a:blip r:embed="rId18" cstate="print"/>
            <a:srcRect/>
            <a:stretch>
              <a:fillRect/>
            </a:stretch>
          </p:blipFill>
          <p:spPr bwMode="auto">
            <a:xfrm>
              <a:off x="6849648" y="4395064"/>
              <a:ext cx="821663" cy="436509"/>
            </a:xfrm>
            <a:prstGeom prst="rect">
              <a:avLst/>
            </a:prstGeom>
            <a:noFill/>
            <a:ln w="9525">
              <a:noFill/>
              <a:miter lim="800000"/>
              <a:headEnd/>
              <a:tailEnd/>
            </a:ln>
            <a:effectLst>
              <a:glow rad="101600">
                <a:schemeClr val="bg1">
                  <a:alpha val="60000"/>
                </a:schemeClr>
              </a:glow>
            </a:effectLst>
          </p:spPr>
        </p:pic>
        <p:pic>
          <p:nvPicPr>
            <p:cNvPr id="33" name="Picture 3" descr="Chart 850 x 459 - Bugatti Veyron 16"/>
            <p:cNvPicPr>
              <a:picLocks noChangeAspect="1" noChangeArrowheads="1"/>
            </p:cNvPicPr>
            <p:nvPr/>
          </p:nvPicPr>
          <p:blipFill>
            <a:blip r:embed="rId19" cstate="print"/>
            <a:srcRect/>
            <a:stretch>
              <a:fillRect/>
            </a:stretch>
          </p:blipFill>
          <p:spPr>
            <a:xfrm>
              <a:off x="6522293" y="5116898"/>
              <a:ext cx="1400175" cy="756184"/>
            </a:xfrm>
            <a:prstGeom prst="rect">
              <a:avLst/>
            </a:prstGeom>
            <a:noFill/>
            <a:ln w="19050">
              <a:solidFill>
                <a:schemeClr val="bg1"/>
              </a:solidFill>
            </a:ln>
          </p:spPr>
        </p:pic>
        <p:sp>
          <p:nvSpPr>
            <p:cNvPr id="53" name="Rectangle à coins arrondis 52"/>
            <p:cNvSpPr/>
            <p:nvPr/>
          </p:nvSpPr>
          <p:spPr>
            <a:xfrm>
              <a:off x="6522293" y="4181082"/>
              <a:ext cx="1400175" cy="1692000"/>
            </a:xfrm>
            <a:prstGeom prst="roundRect">
              <a:avLst>
                <a:gd name="adj" fmla="val 5134"/>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noFill/>
              </a:endParaRPr>
            </a:p>
          </p:txBody>
        </p:sp>
      </p:grpSp>
      <p:pic>
        <p:nvPicPr>
          <p:cNvPr id="46" name="Picture 1"/>
          <p:cNvPicPr>
            <a:picLocks noChangeAspect="1" noChangeArrowheads="1"/>
          </p:cNvPicPr>
          <p:nvPr/>
        </p:nvPicPr>
        <p:blipFill>
          <a:blip r:embed="rId20" cstate="print"/>
          <a:srcRect/>
          <a:stretch>
            <a:fillRect/>
          </a:stretch>
        </p:blipFill>
        <p:spPr bwMode="auto">
          <a:xfrm>
            <a:off x="4833188" y="144016"/>
            <a:ext cx="4310812" cy="1196752"/>
          </a:xfrm>
          <a:prstGeom prst="rect">
            <a:avLst/>
          </a:prstGeom>
          <a:noFill/>
          <a:ln w="9525">
            <a:noFill/>
            <a:miter lim="800000"/>
            <a:headEnd/>
            <a:tailEnd/>
          </a:ln>
        </p:spPr>
      </p:pic>
      <p:pic>
        <p:nvPicPr>
          <p:cNvPr id="45" name="Picture 8" descr="C:\Documents and Settings\marketingaca\Bureau\VW - AUDI\Parutions\ACA\SUPPLEMENT AGRICULTURE\Logo VW Véhicules Utilitaires couleur fond transparent.png"/>
          <p:cNvPicPr>
            <a:picLocks noChangeAspect="1" noChangeArrowheads="1"/>
          </p:cNvPicPr>
          <p:nvPr/>
        </p:nvPicPr>
        <p:blipFill>
          <a:blip r:embed="rId21" cstate="print"/>
          <a:srcRect/>
          <a:stretch>
            <a:fillRect/>
          </a:stretch>
        </p:blipFill>
        <p:spPr bwMode="auto">
          <a:xfrm>
            <a:off x="7643834" y="2071679"/>
            <a:ext cx="571504" cy="716063"/>
          </a:xfrm>
          <a:prstGeom prst="rect">
            <a:avLst/>
          </a:prstGeom>
          <a:noFill/>
        </p:spPr>
      </p:pic>
      <p:pic>
        <p:nvPicPr>
          <p:cNvPr id="47" name="Picture 14" descr="C:\Documents and Settings\leroyjac\Bureau\VW - AUDI\Images\Bromures\skoda logo_jpg.png"/>
          <p:cNvPicPr>
            <a:picLocks noChangeAspect="1" noChangeArrowheads="1"/>
          </p:cNvPicPr>
          <p:nvPr/>
        </p:nvPicPr>
        <p:blipFill>
          <a:blip r:embed="rId22" cstate="print"/>
          <a:srcRect/>
          <a:stretch>
            <a:fillRect/>
          </a:stretch>
        </p:blipFill>
        <p:spPr bwMode="auto">
          <a:xfrm>
            <a:off x="2428860" y="2071678"/>
            <a:ext cx="714008" cy="857256"/>
          </a:xfrm>
          <a:prstGeom prst="rect">
            <a:avLst/>
          </a:prstGeom>
          <a:noFill/>
        </p:spPr>
      </p:pic>
    </p:spTree>
    <p:extLst>
      <p:ext uri="{BB962C8B-B14F-4D97-AF65-F5344CB8AC3E}">
        <p14:creationId xmlns="" xmlns:p14="http://schemas.microsoft.com/office/powerpoint/2010/main" val="3976793361"/>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50" fill="hold"/>
                                        <p:tgtEl>
                                          <p:spTgt spid="5"/>
                                        </p:tgtEl>
                                        <p:attrNameLst>
                                          <p:attrName>ppt_x</p:attrName>
                                        </p:attrNameLst>
                                      </p:cBhvr>
                                      <p:tavLst>
                                        <p:tav tm="0">
                                          <p:val>
                                            <p:strVal val="#ppt_x"/>
                                          </p:val>
                                        </p:tav>
                                        <p:tav tm="100000">
                                          <p:val>
                                            <p:strVal val="#ppt_x"/>
                                          </p:val>
                                        </p:tav>
                                      </p:tavLst>
                                    </p:anim>
                                    <p:anim calcmode="lin" valueType="num">
                                      <p:cBhvr additive="base">
                                        <p:cTn id="13" dur="25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750"/>
                            </p:stCondLst>
                            <p:childTnLst>
                              <p:par>
                                <p:cTn id="15" presetID="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50" fill="hold"/>
                                        <p:tgtEl>
                                          <p:spTgt spid="6"/>
                                        </p:tgtEl>
                                        <p:attrNameLst>
                                          <p:attrName>ppt_x</p:attrName>
                                        </p:attrNameLst>
                                      </p:cBhvr>
                                      <p:tavLst>
                                        <p:tav tm="0">
                                          <p:val>
                                            <p:strVal val="#ppt_x"/>
                                          </p:val>
                                        </p:tav>
                                        <p:tav tm="100000">
                                          <p:val>
                                            <p:strVal val="#ppt_x"/>
                                          </p:val>
                                        </p:tav>
                                      </p:tavLst>
                                    </p:anim>
                                    <p:anim calcmode="lin" valueType="num">
                                      <p:cBhvr additive="base">
                                        <p:cTn id="18" dur="25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250" fill="hold"/>
                                        <p:tgtEl>
                                          <p:spTgt spid="7"/>
                                        </p:tgtEl>
                                        <p:attrNameLst>
                                          <p:attrName>ppt_x</p:attrName>
                                        </p:attrNameLst>
                                      </p:cBhvr>
                                      <p:tavLst>
                                        <p:tav tm="0">
                                          <p:val>
                                            <p:strVal val="#ppt_x"/>
                                          </p:val>
                                        </p:tav>
                                        <p:tav tm="100000">
                                          <p:val>
                                            <p:strVal val="#ppt_x"/>
                                          </p:val>
                                        </p:tav>
                                      </p:tavLst>
                                    </p:anim>
                                    <p:anim calcmode="lin" valueType="num">
                                      <p:cBhvr additive="base">
                                        <p:cTn id="23" dur="25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1250"/>
                            </p:stCondLst>
                            <p:childTnLst>
                              <p:par>
                                <p:cTn id="25" presetID="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250" fill="hold"/>
                                        <p:tgtEl>
                                          <p:spTgt spid="8"/>
                                        </p:tgtEl>
                                        <p:attrNameLst>
                                          <p:attrName>ppt_x</p:attrName>
                                        </p:attrNameLst>
                                      </p:cBhvr>
                                      <p:tavLst>
                                        <p:tav tm="0">
                                          <p:val>
                                            <p:strVal val="#ppt_x"/>
                                          </p:val>
                                        </p:tav>
                                        <p:tav tm="100000">
                                          <p:val>
                                            <p:strVal val="#ppt_x"/>
                                          </p:val>
                                        </p:tav>
                                      </p:tavLst>
                                    </p:anim>
                                    <p:anim calcmode="lin" valueType="num">
                                      <p:cBhvr additive="base">
                                        <p:cTn id="28" dur="25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2" presetClass="entr" presetSubtype="1"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250" fill="hold"/>
                                        <p:tgtEl>
                                          <p:spTgt spid="9"/>
                                        </p:tgtEl>
                                        <p:attrNameLst>
                                          <p:attrName>ppt_x</p:attrName>
                                        </p:attrNameLst>
                                      </p:cBhvr>
                                      <p:tavLst>
                                        <p:tav tm="0">
                                          <p:val>
                                            <p:strVal val="#ppt_x"/>
                                          </p:val>
                                        </p:tav>
                                        <p:tav tm="100000">
                                          <p:val>
                                            <p:strVal val="#ppt_x"/>
                                          </p:val>
                                        </p:tav>
                                      </p:tavLst>
                                    </p:anim>
                                    <p:anim calcmode="lin" valueType="num">
                                      <p:cBhvr additive="base">
                                        <p:cTn id="33" dur="250" fill="hold"/>
                                        <p:tgtEl>
                                          <p:spTgt spid="9"/>
                                        </p:tgtEl>
                                        <p:attrNameLst>
                                          <p:attrName>ppt_y</p:attrName>
                                        </p:attrNameLst>
                                      </p:cBhvr>
                                      <p:tavLst>
                                        <p:tav tm="0">
                                          <p:val>
                                            <p:strVal val="0-#ppt_h/2"/>
                                          </p:val>
                                        </p:tav>
                                        <p:tav tm="100000">
                                          <p:val>
                                            <p:strVal val="#ppt_y"/>
                                          </p:val>
                                        </p:tav>
                                      </p:tavLst>
                                    </p:anim>
                                  </p:childTnLst>
                                </p:cTn>
                              </p:par>
                            </p:childTnLst>
                          </p:cTn>
                        </p:par>
                        <p:par>
                          <p:cTn id="34" fill="hold">
                            <p:stCondLst>
                              <p:cond delay="1750"/>
                            </p:stCondLst>
                            <p:childTnLst>
                              <p:par>
                                <p:cTn id="35" presetID="2" presetClass="entr" presetSubtype="1"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250" fill="hold"/>
                                        <p:tgtEl>
                                          <p:spTgt spid="10"/>
                                        </p:tgtEl>
                                        <p:attrNameLst>
                                          <p:attrName>ppt_x</p:attrName>
                                        </p:attrNameLst>
                                      </p:cBhvr>
                                      <p:tavLst>
                                        <p:tav tm="0">
                                          <p:val>
                                            <p:strVal val="#ppt_x"/>
                                          </p:val>
                                        </p:tav>
                                        <p:tav tm="100000">
                                          <p:val>
                                            <p:strVal val="#ppt_x"/>
                                          </p:val>
                                        </p:tav>
                                      </p:tavLst>
                                    </p:anim>
                                    <p:anim calcmode="lin" valueType="num">
                                      <p:cBhvr additive="base">
                                        <p:cTn id="38" dur="250" fill="hold"/>
                                        <p:tgtEl>
                                          <p:spTgt spid="10"/>
                                        </p:tgtEl>
                                        <p:attrNameLst>
                                          <p:attrName>ppt_y</p:attrName>
                                        </p:attrNameLst>
                                      </p:cBhvr>
                                      <p:tavLst>
                                        <p:tav tm="0">
                                          <p:val>
                                            <p:strVal val="0-#ppt_h/2"/>
                                          </p:val>
                                        </p:tav>
                                        <p:tav tm="100000">
                                          <p:val>
                                            <p:strVal val="#ppt_y"/>
                                          </p:val>
                                        </p:tav>
                                      </p:tavLst>
                                    </p:anim>
                                  </p:childTnLst>
                                </p:cTn>
                              </p:par>
                            </p:childTnLst>
                          </p:cTn>
                        </p:par>
                        <p:par>
                          <p:cTn id="39" fill="hold">
                            <p:stCondLst>
                              <p:cond delay="2000"/>
                            </p:stCondLst>
                            <p:childTnLst>
                              <p:par>
                                <p:cTn id="40" presetID="2" presetClass="entr" presetSubtype="1"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250" fill="hold"/>
                                        <p:tgtEl>
                                          <p:spTgt spid="11"/>
                                        </p:tgtEl>
                                        <p:attrNameLst>
                                          <p:attrName>ppt_x</p:attrName>
                                        </p:attrNameLst>
                                      </p:cBhvr>
                                      <p:tavLst>
                                        <p:tav tm="0">
                                          <p:val>
                                            <p:strVal val="#ppt_x"/>
                                          </p:val>
                                        </p:tav>
                                        <p:tav tm="100000">
                                          <p:val>
                                            <p:strVal val="#ppt_x"/>
                                          </p:val>
                                        </p:tav>
                                      </p:tavLst>
                                    </p:anim>
                                    <p:anim calcmode="lin" valueType="num">
                                      <p:cBhvr additive="base">
                                        <p:cTn id="43" dur="250" fill="hold"/>
                                        <p:tgtEl>
                                          <p:spTgt spid="11"/>
                                        </p:tgtEl>
                                        <p:attrNameLst>
                                          <p:attrName>ppt_y</p:attrName>
                                        </p:attrNameLst>
                                      </p:cBhvr>
                                      <p:tavLst>
                                        <p:tav tm="0">
                                          <p:val>
                                            <p:strVal val="0-#ppt_h/2"/>
                                          </p:val>
                                        </p:tav>
                                        <p:tav tm="100000">
                                          <p:val>
                                            <p:strVal val="#ppt_y"/>
                                          </p:val>
                                        </p:tav>
                                      </p:tavLst>
                                    </p:anim>
                                  </p:childTnLst>
                                </p:cTn>
                              </p:par>
                            </p:childTnLst>
                          </p:cTn>
                        </p:par>
                        <p:par>
                          <p:cTn id="44" fill="hold">
                            <p:stCondLst>
                              <p:cond delay="2250"/>
                            </p:stCondLst>
                            <p:childTnLst>
                              <p:par>
                                <p:cTn id="45" presetID="2" presetClass="entr" presetSubtype="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250" fill="hold"/>
                                        <p:tgtEl>
                                          <p:spTgt spid="12"/>
                                        </p:tgtEl>
                                        <p:attrNameLst>
                                          <p:attrName>ppt_x</p:attrName>
                                        </p:attrNameLst>
                                      </p:cBhvr>
                                      <p:tavLst>
                                        <p:tav tm="0">
                                          <p:val>
                                            <p:strVal val="#ppt_x"/>
                                          </p:val>
                                        </p:tav>
                                        <p:tav tm="100000">
                                          <p:val>
                                            <p:strVal val="#ppt_x"/>
                                          </p:val>
                                        </p:tav>
                                      </p:tavLst>
                                    </p:anim>
                                    <p:anim calcmode="lin" valueType="num">
                                      <p:cBhvr additive="base">
                                        <p:cTn id="48" dur="250" fill="hold"/>
                                        <p:tgtEl>
                                          <p:spTgt spid="12"/>
                                        </p:tgtEl>
                                        <p:attrNameLst>
                                          <p:attrName>ppt_y</p:attrName>
                                        </p:attrNameLst>
                                      </p:cBhvr>
                                      <p:tavLst>
                                        <p:tav tm="0">
                                          <p:val>
                                            <p:strVal val="0-#ppt_h/2"/>
                                          </p:val>
                                        </p:tav>
                                        <p:tav tm="100000">
                                          <p:val>
                                            <p:strVal val="#ppt_y"/>
                                          </p:val>
                                        </p:tav>
                                      </p:tavLst>
                                    </p:anim>
                                  </p:childTnLst>
                                </p:cTn>
                              </p:par>
                            </p:childTnLst>
                          </p:cTn>
                        </p:par>
                        <p:par>
                          <p:cTn id="49" fill="hold">
                            <p:stCondLst>
                              <p:cond delay="2500"/>
                            </p:stCondLst>
                            <p:childTnLst>
                              <p:par>
                                <p:cTn id="50" presetID="2" presetClass="entr" presetSubtype="1"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250" fill="hold"/>
                                        <p:tgtEl>
                                          <p:spTgt spid="13"/>
                                        </p:tgtEl>
                                        <p:attrNameLst>
                                          <p:attrName>ppt_x</p:attrName>
                                        </p:attrNameLst>
                                      </p:cBhvr>
                                      <p:tavLst>
                                        <p:tav tm="0">
                                          <p:val>
                                            <p:strVal val="#ppt_x"/>
                                          </p:val>
                                        </p:tav>
                                        <p:tav tm="100000">
                                          <p:val>
                                            <p:strVal val="#ppt_x"/>
                                          </p:val>
                                        </p:tav>
                                      </p:tavLst>
                                    </p:anim>
                                    <p:anim calcmode="lin" valueType="num">
                                      <p:cBhvr additive="base">
                                        <p:cTn id="53" dur="25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
          <p:cNvPicPr>
            <a:picLocks noChangeAspect="1" noChangeArrowheads="1"/>
          </p:cNvPicPr>
          <p:nvPr/>
        </p:nvPicPr>
        <p:blipFill>
          <a:blip r:embed="rId3" cstate="print"/>
          <a:srcRect/>
          <a:stretch>
            <a:fillRect/>
          </a:stretch>
        </p:blipFill>
        <p:spPr bwMode="auto">
          <a:xfrm>
            <a:off x="71406" y="6239172"/>
            <a:ext cx="1714512" cy="475976"/>
          </a:xfrm>
          <a:prstGeom prst="rect">
            <a:avLst/>
          </a:prstGeom>
          <a:noFill/>
          <a:ln w="9525">
            <a:noFill/>
            <a:miter lim="800000"/>
            <a:headEnd/>
            <a:tailEnd/>
          </a:ln>
        </p:spPr>
      </p:pic>
      <p:pic>
        <p:nvPicPr>
          <p:cNvPr id="13" name="Picture 7" descr="Produktion"/>
          <p:cNvPicPr>
            <a:picLocks noChangeAspect="1" noChangeArrowheads="1"/>
          </p:cNvPicPr>
          <p:nvPr/>
        </p:nvPicPr>
        <p:blipFill>
          <a:blip r:embed="rId4" cstate="print"/>
          <a:srcRect/>
          <a:stretch>
            <a:fillRect/>
          </a:stretch>
        </p:blipFill>
        <p:spPr bwMode="auto">
          <a:xfrm>
            <a:off x="6948265" y="1725737"/>
            <a:ext cx="1464841" cy="1775664"/>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4"/>
          <p:cNvPicPr>
            <a:picLocks noChangeAspect="1" noChangeArrowheads="1"/>
          </p:cNvPicPr>
          <p:nvPr/>
        </p:nvPicPr>
        <p:blipFill>
          <a:blip r:embed="rId5" cstate="print"/>
          <a:srcRect/>
          <a:stretch>
            <a:fillRect/>
          </a:stretch>
        </p:blipFill>
        <p:spPr bwMode="auto">
          <a:xfrm rot="284015">
            <a:off x="3636769" y="1907968"/>
            <a:ext cx="2386721" cy="1569244"/>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5"/>
          <p:cNvPicPr>
            <a:picLocks noChangeAspect="1" noChangeArrowheads="1"/>
          </p:cNvPicPr>
          <p:nvPr/>
        </p:nvPicPr>
        <p:blipFill rotWithShape="1">
          <a:blip r:embed="rId6" cstate="print"/>
          <a:srcRect t="3529" r="7007" b="4534"/>
          <a:stretch/>
        </p:blipFill>
        <p:spPr bwMode="auto">
          <a:xfrm rot="565533">
            <a:off x="1309606" y="4144342"/>
            <a:ext cx="903739" cy="1618259"/>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7"/>
          <p:cNvPicPr>
            <a:picLocks noChangeAspect="1" noChangeArrowheads="1"/>
          </p:cNvPicPr>
          <p:nvPr/>
        </p:nvPicPr>
        <p:blipFill>
          <a:blip r:embed="rId7" cstate="print"/>
          <a:srcRect/>
          <a:stretch>
            <a:fillRect/>
          </a:stretch>
        </p:blipFill>
        <p:spPr bwMode="auto">
          <a:xfrm rot="548846">
            <a:off x="3883222" y="4099755"/>
            <a:ext cx="1329036" cy="1722272"/>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Picture 8"/>
          <p:cNvPicPr>
            <a:picLocks noChangeAspect="1" noChangeArrowheads="1"/>
          </p:cNvPicPr>
          <p:nvPr/>
        </p:nvPicPr>
        <p:blipFill>
          <a:blip r:embed="rId8" cstate="print"/>
          <a:srcRect/>
          <a:stretch>
            <a:fillRect/>
          </a:stretch>
        </p:blipFill>
        <p:spPr bwMode="auto">
          <a:xfrm rot="230233">
            <a:off x="6778422" y="4191913"/>
            <a:ext cx="1337804" cy="1723614"/>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Rectangle 18"/>
          <p:cNvSpPr/>
          <p:nvPr/>
        </p:nvSpPr>
        <p:spPr>
          <a:xfrm>
            <a:off x="3132178" y="3619038"/>
            <a:ext cx="2706190" cy="338554"/>
          </a:xfrm>
          <a:prstGeom prst="rect">
            <a:avLst/>
          </a:prstGeom>
        </p:spPr>
        <p:txBody>
          <a:bodyPr wrap="none">
            <a:spAutoFit/>
          </a:bodyPr>
          <a:lstStyle/>
          <a:p>
            <a:pPr marL="342900" indent="-342900" algn="ctr">
              <a:spcAft>
                <a:spcPct val="25000"/>
              </a:spcAft>
            </a:pPr>
            <a:r>
              <a:rPr lang="en-US" sz="1600" b="1" dirty="0" smtClean="0">
                <a:solidFill>
                  <a:srgbClr val="445968"/>
                </a:solidFill>
                <a:latin typeface="Futura Md BT" pitchFamily="34" charset="0"/>
              </a:rPr>
              <a:t>7 139 000</a:t>
            </a:r>
            <a:r>
              <a:rPr lang="de-DE" sz="1600" b="1" dirty="0" smtClean="0">
                <a:solidFill>
                  <a:srgbClr val="445968"/>
                </a:solidFill>
                <a:latin typeface="Futura Md BT" pitchFamily="34" charset="0"/>
              </a:rPr>
              <a:t> </a:t>
            </a:r>
            <a:r>
              <a:rPr lang="de-DE" sz="1600" b="1" dirty="0" err="1" smtClean="0">
                <a:latin typeface="Futura Md BT" pitchFamily="34" charset="0"/>
              </a:rPr>
              <a:t>Véhicules</a:t>
            </a:r>
            <a:r>
              <a:rPr lang="de-DE" sz="1600" b="1" dirty="0" smtClean="0">
                <a:latin typeface="Futura Md BT" pitchFamily="34" charset="0"/>
              </a:rPr>
              <a:t> </a:t>
            </a:r>
            <a:r>
              <a:rPr lang="de-DE" sz="1600" b="1" dirty="0" err="1" smtClean="0">
                <a:latin typeface="Futura Md BT" pitchFamily="34" charset="0"/>
              </a:rPr>
              <a:t>livrés</a:t>
            </a:r>
            <a:endParaRPr lang="de-DE" sz="1600" b="1" dirty="0">
              <a:latin typeface="Futura Md BT" pitchFamily="34" charset="0"/>
            </a:endParaRPr>
          </a:p>
        </p:txBody>
      </p:sp>
      <p:sp>
        <p:nvSpPr>
          <p:cNvPr id="20" name="Rectangle 19"/>
          <p:cNvSpPr/>
          <p:nvPr/>
        </p:nvSpPr>
        <p:spPr>
          <a:xfrm>
            <a:off x="6516217" y="3619038"/>
            <a:ext cx="2271776" cy="338554"/>
          </a:xfrm>
          <a:prstGeom prst="rect">
            <a:avLst/>
          </a:prstGeom>
        </p:spPr>
        <p:txBody>
          <a:bodyPr wrap="none">
            <a:spAutoFit/>
          </a:bodyPr>
          <a:lstStyle/>
          <a:p>
            <a:pPr marL="342900" indent="-342900" algn="ctr">
              <a:spcAft>
                <a:spcPct val="25000"/>
              </a:spcAft>
            </a:pPr>
            <a:r>
              <a:rPr lang="de-DE" sz="1600" b="1" dirty="0" smtClean="0">
                <a:solidFill>
                  <a:srgbClr val="445968"/>
                </a:solidFill>
                <a:latin typeface="Futura Md BT" pitchFamily="34" charset="0"/>
              </a:rPr>
              <a:t>30 000 </a:t>
            </a:r>
            <a:r>
              <a:rPr lang="de-DE" sz="1600" b="1" dirty="0" err="1" smtClean="0">
                <a:latin typeface="Futura Md BT" pitchFamily="34" charset="0"/>
              </a:rPr>
              <a:t>Véhicules</a:t>
            </a:r>
            <a:r>
              <a:rPr lang="de-DE" sz="1600" b="1" dirty="0" smtClean="0">
                <a:latin typeface="Futura Md BT" pitchFamily="34" charset="0"/>
              </a:rPr>
              <a:t>/jour</a:t>
            </a:r>
            <a:endParaRPr lang="de-DE" sz="1600" b="1" dirty="0">
              <a:latin typeface="Futura Md BT" pitchFamily="34" charset="0"/>
            </a:endParaRPr>
          </a:p>
        </p:txBody>
      </p:sp>
      <p:sp>
        <p:nvSpPr>
          <p:cNvPr id="21" name="Rectangle 20"/>
          <p:cNvSpPr/>
          <p:nvPr/>
        </p:nvSpPr>
        <p:spPr>
          <a:xfrm>
            <a:off x="1163014" y="5977855"/>
            <a:ext cx="1141659" cy="338554"/>
          </a:xfrm>
          <a:prstGeom prst="rect">
            <a:avLst/>
          </a:prstGeom>
        </p:spPr>
        <p:txBody>
          <a:bodyPr wrap="none">
            <a:spAutoFit/>
          </a:bodyPr>
          <a:lstStyle/>
          <a:p>
            <a:pPr marL="342900" indent="-342900" algn="ctr">
              <a:spcAft>
                <a:spcPct val="25000"/>
              </a:spcAft>
            </a:pPr>
            <a:r>
              <a:rPr lang="de-DE" sz="1600" b="1" dirty="0" smtClean="0">
                <a:solidFill>
                  <a:srgbClr val="445968"/>
                </a:solidFill>
                <a:latin typeface="Futura Md BT" pitchFamily="34" charset="0"/>
              </a:rPr>
              <a:t>62</a:t>
            </a:r>
            <a:r>
              <a:rPr lang="de-DE" sz="1600" b="1" dirty="0" smtClean="0">
                <a:latin typeface="Futura Md BT" pitchFamily="34" charset="0"/>
              </a:rPr>
              <a:t> </a:t>
            </a:r>
            <a:r>
              <a:rPr lang="de-DE" sz="1600" b="1" dirty="0" err="1" smtClean="0">
                <a:latin typeface="Futura Md BT" pitchFamily="34" charset="0"/>
              </a:rPr>
              <a:t>U</a:t>
            </a:r>
            <a:r>
              <a:rPr lang="de-DE" sz="1600" b="1" dirty="0" err="1" smtClean="0">
                <a:latin typeface="Futura Md BT" pitchFamily="34" charset="0"/>
              </a:rPr>
              <a:t>sines</a:t>
            </a:r>
            <a:endParaRPr lang="de-DE" sz="1600" b="1" dirty="0">
              <a:latin typeface="Futura Md BT" pitchFamily="34" charset="0"/>
            </a:endParaRPr>
          </a:p>
        </p:txBody>
      </p:sp>
      <p:sp>
        <p:nvSpPr>
          <p:cNvPr id="22" name="Rectangle 21"/>
          <p:cNvSpPr/>
          <p:nvPr/>
        </p:nvSpPr>
        <p:spPr>
          <a:xfrm>
            <a:off x="3327318" y="5983188"/>
            <a:ext cx="2430474" cy="338554"/>
          </a:xfrm>
          <a:prstGeom prst="rect">
            <a:avLst/>
          </a:prstGeom>
        </p:spPr>
        <p:txBody>
          <a:bodyPr wrap="none">
            <a:spAutoFit/>
          </a:bodyPr>
          <a:lstStyle/>
          <a:p>
            <a:pPr marL="342900" indent="-342900">
              <a:spcAft>
                <a:spcPct val="25000"/>
              </a:spcAft>
            </a:pPr>
            <a:r>
              <a:rPr lang="de-DE" sz="1600" b="1" dirty="0" smtClean="0">
                <a:solidFill>
                  <a:srgbClr val="445968"/>
                </a:solidFill>
                <a:latin typeface="Futura Md BT" pitchFamily="34" charset="0"/>
              </a:rPr>
              <a:t>400 000 </a:t>
            </a:r>
            <a:r>
              <a:rPr lang="de-DE" sz="1600" b="1" dirty="0" err="1" smtClean="0">
                <a:latin typeface="Futura Md BT" pitchFamily="34" charset="0"/>
              </a:rPr>
              <a:t>Collaborateurs</a:t>
            </a:r>
            <a:endParaRPr lang="de-DE" sz="1600" b="1" dirty="0">
              <a:latin typeface="Futura Md BT" pitchFamily="34" charset="0"/>
            </a:endParaRPr>
          </a:p>
        </p:txBody>
      </p:sp>
      <p:sp>
        <p:nvSpPr>
          <p:cNvPr id="23" name="Rectangle 22"/>
          <p:cNvSpPr/>
          <p:nvPr/>
        </p:nvSpPr>
        <p:spPr>
          <a:xfrm>
            <a:off x="6516217" y="5983188"/>
            <a:ext cx="1582484" cy="338554"/>
          </a:xfrm>
          <a:prstGeom prst="rect">
            <a:avLst/>
          </a:prstGeom>
        </p:spPr>
        <p:txBody>
          <a:bodyPr wrap="none">
            <a:spAutoFit/>
          </a:bodyPr>
          <a:lstStyle/>
          <a:p>
            <a:pPr marL="342900" indent="-342900">
              <a:spcAft>
                <a:spcPct val="25000"/>
              </a:spcAft>
            </a:pPr>
            <a:r>
              <a:rPr lang="de-DE" sz="1600" b="1" dirty="0" smtClean="0">
                <a:latin typeface="Futura Md BT" pitchFamily="34" charset="0"/>
              </a:rPr>
              <a:t>&gt;</a:t>
            </a:r>
            <a:r>
              <a:rPr lang="de-DE" sz="1600" b="1" dirty="0" smtClean="0">
                <a:solidFill>
                  <a:srgbClr val="445968"/>
                </a:solidFill>
                <a:latin typeface="Futura Md BT" pitchFamily="34" charset="0"/>
              </a:rPr>
              <a:t> 200 </a:t>
            </a:r>
            <a:r>
              <a:rPr lang="de-DE" sz="1600" b="1" dirty="0" err="1" smtClean="0">
                <a:latin typeface="Futura Md BT" pitchFamily="34" charset="0"/>
              </a:rPr>
              <a:t>Modèles</a:t>
            </a:r>
            <a:endParaRPr lang="de-DE" sz="1600" b="1" dirty="0">
              <a:latin typeface="Futura Md BT" pitchFamily="34" charset="0"/>
            </a:endParaRPr>
          </a:p>
        </p:txBody>
      </p:sp>
      <p:sp>
        <p:nvSpPr>
          <p:cNvPr id="24" name="Rectangle 23"/>
          <p:cNvSpPr/>
          <p:nvPr/>
        </p:nvSpPr>
        <p:spPr>
          <a:xfrm>
            <a:off x="506309" y="3619038"/>
            <a:ext cx="2177583" cy="338554"/>
          </a:xfrm>
          <a:prstGeom prst="rect">
            <a:avLst/>
          </a:prstGeom>
        </p:spPr>
        <p:txBody>
          <a:bodyPr wrap="none">
            <a:spAutoFit/>
          </a:bodyPr>
          <a:lstStyle/>
          <a:p>
            <a:pPr marL="342900" indent="-342900" algn="ctr">
              <a:spcBef>
                <a:spcPct val="20000"/>
              </a:spcBef>
            </a:pPr>
            <a:r>
              <a:rPr lang="de-DE" sz="1600" b="1" dirty="0" smtClean="0">
                <a:latin typeface="Futura Md BT" pitchFamily="34" charset="0"/>
              </a:rPr>
              <a:t>C.A  : </a:t>
            </a:r>
            <a:r>
              <a:rPr lang="de-DE" sz="1600" b="1" dirty="0" smtClean="0">
                <a:solidFill>
                  <a:srgbClr val="445968"/>
                </a:solidFill>
                <a:latin typeface="Futura Md BT" pitchFamily="34" charset="0"/>
              </a:rPr>
              <a:t>120 </a:t>
            </a:r>
            <a:r>
              <a:rPr lang="de-DE" sz="1600" b="1" dirty="0" err="1" smtClean="0">
                <a:solidFill>
                  <a:srgbClr val="445968"/>
                </a:solidFill>
                <a:latin typeface="Futura Md BT" pitchFamily="34" charset="0"/>
              </a:rPr>
              <a:t>Milliards</a:t>
            </a:r>
            <a:r>
              <a:rPr lang="de-DE" sz="1600" b="1" dirty="0" smtClean="0">
                <a:solidFill>
                  <a:srgbClr val="445968"/>
                </a:solidFill>
                <a:latin typeface="Futura Md BT" pitchFamily="34" charset="0"/>
              </a:rPr>
              <a:t> €</a:t>
            </a:r>
            <a:endParaRPr lang="de-DE" sz="1600" b="1" dirty="0">
              <a:solidFill>
                <a:srgbClr val="445968"/>
              </a:solidFill>
              <a:latin typeface="Futura Md BT" pitchFamily="34" charset="0"/>
            </a:endParaRPr>
          </a:p>
        </p:txBody>
      </p:sp>
      <p:sp>
        <p:nvSpPr>
          <p:cNvPr id="26" name="Rectangle 25"/>
          <p:cNvSpPr/>
          <p:nvPr/>
        </p:nvSpPr>
        <p:spPr>
          <a:xfrm>
            <a:off x="1" y="785814"/>
            <a:ext cx="9144000" cy="2142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27" name="Picture 2" descr="C:\Documents and Settings\leroyjac\Mes documents\Mes images\stage_innovation.jpg"/>
          <p:cNvPicPr>
            <a:picLocks noChangeAspect="1" noChangeArrowheads="1"/>
          </p:cNvPicPr>
          <p:nvPr/>
        </p:nvPicPr>
        <p:blipFill>
          <a:blip r:embed="rId9" cstate="print"/>
          <a:srcRect/>
          <a:stretch>
            <a:fillRect/>
          </a:stretch>
        </p:blipFill>
        <p:spPr bwMode="auto">
          <a:xfrm>
            <a:off x="1" y="1"/>
            <a:ext cx="9144000" cy="820615"/>
          </a:xfrm>
          <a:prstGeom prst="rect">
            <a:avLst/>
          </a:prstGeom>
          <a:noFill/>
        </p:spPr>
      </p:pic>
      <p:cxnSp>
        <p:nvCxnSpPr>
          <p:cNvPr id="28" name="Connecteur droit 27"/>
          <p:cNvCxnSpPr/>
          <p:nvPr/>
        </p:nvCxnSpPr>
        <p:spPr>
          <a:xfrm>
            <a:off x="2285985" y="1000108"/>
            <a:ext cx="1285875" cy="1588"/>
          </a:xfrm>
          <a:prstGeom prst="line">
            <a:avLst/>
          </a:prstGeom>
          <a:ln>
            <a:solidFill>
              <a:schemeClr val="accent1">
                <a:lumMod val="50000"/>
              </a:schemeClr>
            </a:solidFill>
          </a:ln>
        </p:spPr>
        <p:style>
          <a:lnRef idx="2">
            <a:schemeClr val="dk1"/>
          </a:lnRef>
          <a:fillRef idx="0">
            <a:schemeClr val="dk1"/>
          </a:fillRef>
          <a:effectRef idx="1">
            <a:schemeClr val="dk1"/>
          </a:effectRef>
          <a:fontRef idx="minor">
            <a:schemeClr val="tx1"/>
          </a:fontRef>
        </p:style>
      </p:cxnSp>
      <p:sp>
        <p:nvSpPr>
          <p:cNvPr id="29" name="Rectangle 28"/>
          <p:cNvSpPr/>
          <p:nvPr/>
        </p:nvSpPr>
        <p:spPr>
          <a:xfrm flipV="1">
            <a:off x="1" y="6750000"/>
            <a:ext cx="9144000" cy="10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0" name="Rectangle à coins arrondis 29"/>
          <p:cNvSpPr/>
          <p:nvPr/>
        </p:nvSpPr>
        <p:spPr>
          <a:xfrm>
            <a:off x="357159" y="357167"/>
            <a:ext cx="3857652" cy="1357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Picture 6"/>
          <p:cNvPicPr>
            <a:picLocks noChangeAspect="1" noChangeArrowheads="1"/>
          </p:cNvPicPr>
          <p:nvPr/>
        </p:nvPicPr>
        <p:blipFill>
          <a:blip r:embed="rId10" cstate="print"/>
          <a:srcRect/>
          <a:stretch>
            <a:fillRect/>
          </a:stretch>
        </p:blipFill>
        <p:spPr bwMode="auto">
          <a:xfrm rot="549873">
            <a:off x="635260" y="1711094"/>
            <a:ext cx="2080173" cy="1778768"/>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re 1"/>
          <p:cNvSpPr>
            <a:spLocks noGrp="1"/>
          </p:cNvSpPr>
          <p:nvPr>
            <p:ph type="title"/>
          </p:nvPr>
        </p:nvSpPr>
        <p:spPr>
          <a:xfrm>
            <a:off x="285720" y="357166"/>
            <a:ext cx="3963860" cy="944628"/>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defTabSz="777330" eaLnBrk="1" hangingPunct="1">
              <a:lnSpc>
                <a:spcPct val="80000"/>
              </a:lnSpc>
              <a:spcBef>
                <a:spcPct val="20000"/>
              </a:spcBef>
              <a:buSzPct val="80000"/>
              <a:tabLst>
                <a:tab pos="307758" algn="l"/>
                <a:tab pos="534611" algn="l"/>
              </a:tabLst>
            </a:pPr>
            <a:r>
              <a:rPr lang="fr-FR" sz="2000" b="1" dirty="0">
                <a:solidFill>
                  <a:srgbClr val="006699"/>
                </a:solidFill>
                <a:latin typeface="Futura Md BT" pitchFamily="34" charset="0"/>
                <a:ea typeface="+mn-ea"/>
                <a:cs typeface="+mn-cs"/>
              </a:rPr>
              <a:t>Quelques chiffres clefs du Groupe Volkswagen en 2011</a:t>
            </a:r>
          </a:p>
        </p:txBody>
      </p:sp>
    </p:spTree>
    <p:extLst>
      <p:ext uri="{BB962C8B-B14F-4D97-AF65-F5344CB8AC3E}">
        <p14:creationId xmlns="" xmlns:p14="http://schemas.microsoft.com/office/powerpoint/2010/main" val="2053136636"/>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cTn>
                              </p:par>
                            </p:childTnLst>
                          </p:cTn>
                        </p:par>
                        <p:par>
                          <p:cTn id="48" fill="hold">
                            <p:stCondLst>
                              <p:cond delay="2000"/>
                            </p:stCondLst>
                            <p:childTnLst>
                              <p:par>
                                <p:cTn id="49" presetID="53" presetClass="entr" presetSubtype="16"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childTnLst>
                          </p:cTn>
                        </p:par>
                        <p:par>
                          <p:cTn id="59" fill="hold">
                            <p:stCondLst>
                              <p:cond delay="2500"/>
                            </p:stCondLst>
                            <p:childTnLst>
                              <p:par>
                                <p:cTn id="60" presetID="53" presetClass="entr" presetSubtype="16" fill="hold" nodeType="after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Effect transition="in" filter="fade">
                                      <p:cBhvr>
                                        <p:cTn id="64" dur="500"/>
                                        <p:tgtEl>
                                          <p:spTgt spid="1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par>
                                <p:cTn id="70" presetID="5" presetClass="entr" presetSubtype="10"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checkerboard(across)">
                                      <p:cBhvr>
                                        <p:cTn id="7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75" y="709643"/>
            <a:ext cx="4717157" cy="684213"/>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400" b="1" dirty="0">
                <a:solidFill>
                  <a:srgbClr val="006699"/>
                </a:solidFill>
                <a:latin typeface="Futura Md BT" pitchFamily="34" charset="0"/>
                <a:ea typeface="+mn-ea"/>
                <a:cs typeface="+mn-cs"/>
              </a:rPr>
              <a:t>Le Groupe VOLKSWAGEN </a:t>
            </a:r>
            <a:br>
              <a:rPr lang="fr-FR" sz="2400" b="1" dirty="0">
                <a:solidFill>
                  <a:srgbClr val="006699"/>
                </a:solidFill>
                <a:latin typeface="Futura Md BT" pitchFamily="34" charset="0"/>
                <a:ea typeface="+mn-ea"/>
                <a:cs typeface="+mn-cs"/>
              </a:rPr>
            </a:br>
            <a:r>
              <a:rPr lang="fr-FR" sz="2400" b="1" dirty="0">
                <a:solidFill>
                  <a:srgbClr val="006699"/>
                </a:solidFill>
                <a:latin typeface="Futura Md BT" pitchFamily="34" charset="0"/>
                <a:ea typeface="+mn-ea"/>
                <a:cs typeface="+mn-cs"/>
              </a:rPr>
              <a:t>en France</a:t>
            </a:r>
          </a:p>
        </p:txBody>
      </p:sp>
      <p:sp>
        <p:nvSpPr>
          <p:cNvPr id="33" name="ZoneTexte 32"/>
          <p:cNvSpPr txBox="1"/>
          <p:nvPr/>
        </p:nvSpPr>
        <p:spPr>
          <a:xfrm>
            <a:off x="323529" y="1556793"/>
            <a:ext cx="8820473" cy="945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fr-FR"/>
            </a:defPPr>
            <a:lvl1pPr marL="342900" lvl="0" indent="-342900" eaLnBrk="0" hangingPunct="0">
              <a:spcBef>
                <a:spcPct val="20000"/>
              </a:spcBef>
              <a:buFont typeface="Arial" charset="0"/>
              <a:buChar char="•"/>
              <a:defRPr sz="2400">
                <a:latin typeface="+mn-lt"/>
                <a:cs typeface="+mn-cs"/>
              </a:defRPr>
            </a:lvl1pPr>
            <a:lvl2pPr marL="742950" lvl="1" indent="-285750" eaLnBrk="0" hangingPunct="0">
              <a:spcBef>
                <a:spcPct val="20000"/>
              </a:spcBef>
              <a:buFont typeface="Arial" charset="0"/>
              <a:buChar char="–"/>
              <a:defRPr sz="2800">
                <a:latin typeface="+mn-lt"/>
                <a:cs typeface="+mn-cs"/>
              </a:defRPr>
            </a:lvl2pPr>
            <a:lvl3pPr marL="1143000" lvl="2" indent="-228600" eaLnBrk="0" hangingPunct="0">
              <a:spcBef>
                <a:spcPct val="20000"/>
              </a:spcBef>
              <a:buFont typeface="Arial" charset="0"/>
              <a:buChar char="•"/>
              <a:defRPr sz="2400">
                <a:latin typeface="+mn-lt"/>
                <a:cs typeface="+mn-cs"/>
              </a:defRPr>
            </a:lvl3pPr>
            <a:lvl4pPr marL="1600200" lvl="3" indent="-228600" eaLnBrk="0" hangingPunct="0">
              <a:spcBef>
                <a:spcPct val="20000"/>
              </a:spcBef>
              <a:buFont typeface="Arial" charset="0"/>
              <a:buChar char="–"/>
              <a:defRPr sz="2000">
                <a:latin typeface="+mn-lt"/>
                <a:cs typeface="+mn-cs"/>
              </a:defRPr>
            </a:lvl4pPr>
            <a:lvl5pPr marL="2057400" lvl="4" indent="-228600" eaLnBrk="0" hangingPunct="0">
              <a:spcBef>
                <a:spcPct val="20000"/>
              </a:spcBef>
              <a:buFont typeface="Arial" charset="0"/>
              <a:buChar char="»"/>
              <a:defRPr sz="2000">
                <a:latin typeface="+mn-lt"/>
                <a:cs typeface="+mn-cs"/>
              </a:defRPr>
            </a:lvl5pPr>
            <a:lvl6pPr marL="2514600" indent="-228600">
              <a:spcBef>
                <a:spcPct val="20000"/>
              </a:spcBef>
              <a:buFont typeface="Arial" pitchFamily="34" charset="0"/>
              <a:buChar char="•"/>
              <a:defRPr sz="2000">
                <a:latin typeface="+mn-lt"/>
                <a:cs typeface="+mn-cs"/>
              </a:defRPr>
            </a:lvl6pPr>
            <a:lvl7pPr marL="2971800" indent="-228600">
              <a:spcBef>
                <a:spcPct val="20000"/>
              </a:spcBef>
              <a:buFont typeface="Arial" pitchFamily="34" charset="0"/>
              <a:buChar char="•"/>
              <a:defRPr sz="2000">
                <a:latin typeface="+mn-lt"/>
                <a:cs typeface="+mn-cs"/>
              </a:defRPr>
            </a:lvl7pPr>
            <a:lvl8pPr marL="3429000" indent="-228600">
              <a:spcBef>
                <a:spcPct val="20000"/>
              </a:spcBef>
              <a:buFont typeface="Arial" pitchFamily="34" charset="0"/>
              <a:buChar char="•"/>
              <a:defRPr sz="2000">
                <a:latin typeface="+mn-lt"/>
                <a:cs typeface="+mn-cs"/>
              </a:defRPr>
            </a:lvl8pPr>
            <a:lvl9pPr marL="3886200" indent="-228600">
              <a:spcBef>
                <a:spcPct val="20000"/>
              </a:spcBef>
              <a:buFont typeface="Arial" pitchFamily="34" charset="0"/>
              <a:buChar char="•"/>
              <a:defRPr sz="2000">
                <a:latin typeface="+mn-lt"/>
                <a:cs typeface="+mn-cs"/>
              </a:defRPr>
            </a:lvl9pPr>
          </a:lstStyle>
          <a:p>
            <a:r>
              <a:rPr lang="fr-FR" dirty="0"/>
              <a:t>Groupe VOLKSWAGEN France </a:t>
            </a:r>
            <a:r>
              <a:rPr lang="fr-FR" dirty="0" err="1"/>
              <a:t>s.a</a:t>
            </a:r>
            <a:r>
              <a:rPr lang="fr-FR" dirty="0" err="1" smtClean="0"/>
              <a:t>.</a:t>
            </a:r>
            <a:r>
              <a:rPr lang="fr-FR" dirty="0" smtClean="0"/>
              <a:t>:</a:t>
            </a:r>
            <a:br>
              <a:rPr lang="fr-FR" dirty="0" smtClean="0"/>
            </a:br>
            <a:r>
              <a:rPr lang="fr-FR" dirty="0" smtClean="0"/>
              <a:t>implanté </a:t>
            </a:r>
            <a:r>
              <a:rPr lang="fr-FR" dirty="0"/>
              <a:t>à </a:t>
            </a:r>
            <a:r>
              <a:rPr lang="fr-FR" b="1" dirty="0">
                <a:solidFill>
                  <a:srgbClr val="0070C0"/>
                </a:solidFill>
              </a:rPr>
              <a:t>Villers </a:t>
            </a:r>
            <a:r>
              <a:rPr lang="fr-FR" b="1" dirty="0" err="1">
                <a:solidFill>
                  <a:srgbClr val="0070C0"/>
                </a:solidFill>
              </a:rPr>
              <a:t>Cotterêts</a:t>
            </a:r>
            <a:r>
              <a:rPr lang="fr-FR" b="1" dirty="0">
                <a:solidFill>
                  <a:srgbClr val="0070C0"/>
                </a:solidFill>
              </a:rPr>
              <a:t> </a:t>
            </a:r>
            <a:r>
              <a:rPr lang="fr-FR" dirty="0"/>
              <a:t>(02) depuis </a:t>
            </a:r>
            <a:r>
              <a:rPr lang="fr-FR" b="1" dirty="0">
                <a:solidFill>
                  <a:srgbClr val="0070C0"/>
                </a:solidFill>
              </a:rPr>
              <a:t>1960</a:t>
            </a:r>
          </a:p>
        </p:txBody>
      </p:sp>
      <p:grpSp>
        <p:nvGrpSpPr>
          <p:cNvPr id="3" name="Groupe 2"/>
          <p:cNvGrpSpPr/>
          <p:nvPr/>
        </p:nvGrpSpPr>
        <p:grpSpPr>
          <a:xfrm>
            <a:off x="149484" y="2636913"/>
            <a:ext cx="3486413" cy="3929081"/>
            <a:chOff x="149483" y="2636912"/>
            <a:chExt cx="3486413" cy="3929082"/>
          </a:xfrm>
        </p:grpSpPr>
        <p:sp>
          <p:nvSpPr>
            <p:cNvPr id="8" name="ZoneTexte 7"/>
            <p:cNvSpPr txBox="1"/>
            <p:nvPr/>
          </p:nvSpPr>
          <p:spPr>
            <a:xfrm>
              <a:off x="149483" y="5334888"/>
              <a:ext cx="3486413" cy="1231106"/>
            </a:xfrm>
            <a:prstGeom prst="rect">
              <a:avLst/>
            </a:prstGeom>
          </p:spPr>
          <p:txBody>
            <a:bodyPr wrap="square" anchor="t" anchorCtr="1">
              <a:spAutoFit/>
            </a:bodyPr>
            <a:lstStyle>
              <a:defPPr>
                <a:defRPr lang="fr-FR"/>
              </a:defPPr>
              <a:lvl1pPr marL="342900" indent="-342900" algn="ctr">
                <a:spcAft>
                  <a:spcPct val="25000"/>
                </a:spcAft>
                <a:defRPr sz="1600" b="1">
                  <a:solidFill>
                    <a:srgbClr val="445968"/>
                  </a:solidFill>
                  <a:latin typeface="Futura Md BT" pitchFamily="34" charset="0"/>
                </a:defRPr>
              </a:lvl1pPr>
            </a:lstStyle>
            <a:p>
              <a:pPr>
                <a:lnSpc>
                  <a:spcPts val="1500"/>
                </a:lnSpc>
              </a:pPr>
              <a:r>
                <a:rPr lang="fr-FR" dirty="0" smtClean="0"/>
                <a:t>1</a:t>
              </a:r>
              <a:r>
                <a:rPr lang="fr-FR" baseline="30000" dirty="0" smtClean="0"/>
                <a:t>er</a:t>
              </a:r>
              <a:r>
                <a:rPr lang="fr-FR" dirty="0" smtClean="0"/>
                <a:t> </a:t>
              </a:r>
              <a:r>
                <a:rPr lang="fr-FR" sz="1400" dirty="0">
                  <a:solidFill>
                    <a:schemeClr val="tx1"/>
                  </a:solidFill>
                </a:rPr>
                <a:t>importateur </a:t>
              </a:r>
              <a:r>
                <a:rPr lang="fr-FR" sz="1400" dirty="0" smtClean="0">
                  <a:solidFill>
                    <a:schemeClr val="tx1"/>
                  </a:solidFill>
                </a:rPr>
                <a:t>français</a:t>
              </a:r>
              <a:r>
                <a:rPr lang="fr-FR" sz="1400" dirty="0">
                  <a:solidFill>
                    <a:schemeClr val="tx1"/>
                  </a:solidFill>
                </a:rPr>
                <a:t> </a:t>
              </a:r>
              <a:r>
                <a:rPr lang="fr-FR" sz="1200" dirty="0" smtClean="0"/>
                <a:t>(11,2</a:t>
              </a:r>
              <a:r>
                <a:rPr lang="fr-FR" sz="1200" dirty="0"/>
                <a:t>% MS</a:t>
              </a:r>
              <a:r>
                <a:rPr lang="fr-FR" sz="1200" dirty="0" smtClean="0"/>
                <a:t>)</a:t>
              </a:r>
            </a:p>
            <a:p>
              <a:pPr>
                <a:lnSpc>
                  <a:spcPts val="1500"/>
                </a:lnSpc>
              </a:pPr>
              <a:r>
                <a:rPr lang="fr-FR" dirty="0"/>
                <a:t>1</a:t>
              </a:r>
              <a:r>
                <a:rPr lang="fr-FR" baseline="30000" dirty="0"/>
                <a:t>er</a:t>
              </a:r>
              <a:r>
                <a:rPr lang="fr-FR" dirty="0"/>
                <a:t> </a:t>
              </a:r>
              <a:r>
                <a:rPr lang="fr-FR" dirty="0" smtClean="0"/>
                <a:t> </a:t>
              </a:r>
              <a:r>
                <a:rPr lang="fr-FR" sz="1400" dirty="0">
                  <a:solidFill>
                    <a:schemeClr val="tx1"/>
                  </a:solidFill>
                </a:rPr>
                <a:t>importateur</a:t>
              </a:r>
              <a:r>
                <a:rPr lang="fr-FR" sz="1400" dirty="0" smtClean="0"/>
                <a:t> </a:t>
              </a:r>
              <a:r>
                <a:rPr lang="fr-FR" sz="1400" dirty="0" smtClean="0">
                  <a:solidFill>
                    <a:schemeClr val="tx1"/>
                  </a:solidFill>
                </a:rPr>
                <a:t>Vente Entreprises</a:t>
              </a:r>
              <a:r>
                <a:rPr lang="fr-FR" sz="1400" dirty="0" smtClean="0"/>
                <a:t/>
              </a:r>
              <a:br>
                <a:rPr lang="fr-FR" sz="1400" dirty="0" smtClean="0"/>
              </a:br>
              <a:endParaRPr lang="fr-FR" dirty="0"/>
            </a:p>
            <a:p>
              <a:pPr>
                <a:lnSpc>
                  <a:spcPts val="1500"/>
                </a:lnSpc>
              </a:pPr>
              <a:r>
                <a:rPr lang="fr-FR" sz="1400" dirty="0" smtClean="0"/>
                <a:t>5 </a:t>
              </a:r>
              <a:r>
                <a:rPr lang="fr-FR" sz="1400" dirty="0">
                  <a:solidFill>
                    <a:schemeClr val="tx1"/>
                  </a:solidFill>
                </a:rPr>
                <a:t>marques distribuées</a:t>
              </a:r>
            </a:p>
            <a:p>
              <a:pPr>
                <a:lnSpc>
                  <a:spcPts val="1500"/>
                </a:lnSpc>
              </a:pPr>
              <a:r>
                <a:rPr lang="fr-FR" sz="1400" dirty="0" smtClean="0"/>
                <a:t>4 </a:t>
              </a:r>
              <a:r>
                <a:rPr lang="fr-FR" sz="1400" dirty="0">
                  <a:solidFill>
                    <a:schemeClr val="tx1"/>
                  </a:solidFill>
                </a:rPr>
                <a:t>Directions régionales</a:t>
              </a:r>
            </a:p>
          </p:txBody>
        </p:sp>
        <p:sp>
          <p:nvSpPr>
            <p:cNvPr id="12" name="Text Box 5"/>
            <p:cNvSpPr txBox="1">
              <a:spLocks noChangeArrowheads="1"/>
            </p:cNvSpPr>
            <p:nvPr/>
          </p:nvSpPr>
          <p:spPr bwMode="auto">
            <a:xfrm>
              <a:off x="437952" y="2636912"/>
              <a:ext cx="2571080" cy="276999"/>
            </a:xfrm>
            <a:prstGeom prst="rect">
              <a:avLst/>
            </a:prstGeom>
            <a:solidFill>
              <a:srgbClr val="00235A"/>
            </a:solidFill>
            <a:ln w="9525" algn="ctr">
              <a:noFill/>
              <a:miter lim="800000"/>
              <a:headEnd/>
              <a:tailEnd/>
            </a:ln>
            <a:effectLst/>
          </p:spPr>
          <p:txBody>
            <a:bodyPr wrap="square" lIns="0" tIns="0" rIns="0" bIns="0">
              <a:spAutoFit/>
            </a:bodyPr>
            <a:lstStyle/>
            <a:p>
              <a:pPr algn="ctr" defTabSz="546100" eaLnBrk="0" hangingPunct="0">
                <a:spcBef>
                  <a:spcPct val="50000"/>
                </a:spcBef>
                <a:defRPr/>
              </a:pPr>
              <a:r>
                <a:rPr lang="fr-FR" b="1" dirty="0" smtClean="0">
                  <a:solidFill>
                    <a:schemeClr val="bg1"/>
                  </a:solidFill>
                  <a:latin typeface="+mn-lt"/>
                  <a:cs typeface="+mn-cs"/>
                </a:rPr>
                <a:t>Siège</a:t>
              </a:r>
              <a:endParaRPr lang="fr-FR" b="1" dirty="0">
                <a:solidFill>
                  <a:schemeClr val="bg1"/>
                </a:solidFill>
                <a:latin typeface="+mn-lt"/>
                <a:cs typeface="+mn-cs"/>
              </a:endParaRPr>
            </a:p>
          </p:txBody>
        </p:sp>
        <p:pic>
          <p:nvPicPr>
            <p:cNvPr id="11" name="Image 10" descr="site.jpg"/>
            <p:cNvPicPr>
              <a:picLocks noChangeAspect="1"/>
            </p:cNvPicPr>
            <p:nvPr/>
          </p:nvPicPr>
          <p:blipFill>
            <a:blip r:embed="rId3" cstate="print"/>
            <a:stretch>
              <a:fillRect/>
            </a:stretch>
          </p:blipFill>
          <p:spPr>
            <a:xfrm>
              <a:off x="452748" y="3318664"/>
              <a:ext cx="2556284" cy="1704189"/>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grpSp>
        <p:nvGrpSpPr>
          <p:cNvPr id="4" name="Groupe 3"/>
          <p:cNvGrpSpPr/>
          <p:nvPr/>
        </p:nvGrpSpPr>
        <p:grpSpPr>
          <a:xfrm>
            <a:off x="3214752" y="2636912"/>
            <a:ext cx="2574018" cy="3488323"/>
            <a:chOff x="3214750" y="2636912"/>
            <a:chExt cx="2574019" cy="3488323"/>
          </a:xfrm>
        </p:grpSpPr>
        <p:sp>
          <p:nvSpPr>
            <p:cNvPr id="15" name="Text Box 5"/>
            <p:cNvSpPr txBox="1">
              <a:spLocks noChangeArrowheads="1"/>
            </p:cNvSpPr>
            <p:nvPr/>
          </p:nvSpPr>
          <p:spPr bwMode="auto">
            <a:xfrm>
              <a:off x="3217689" y="2636912"/>
              <a:ext cx="2571080" cy="276999"/>
            </a:xfrm>
            <a:prstGeom prst="rect">
              <a:avLst/>
            </a:prstGeom>
            <a:solidFill>
              <a:srgbClr val="00235A"/>
            </a:solidFill>
            <a:ln w="9525" algn="ctr">
              <a:noFill/>
              <a:miter lim="800000"/>
              <a:headEnd/>
              <a:tailEnd/>
            </a:ln>
            <a:effectLst/>
          </p:spPr>
          <p:txBody>
            <a:bodyPr wrap="square" lIns="0" tIns="0" rIns="0" bIns="0">
              <a:spAutoFit/>
            </a:bodyPr>
            <a:lstStyle/>
            <a:p>
              <a:pPr algn="ctr" defTabSz="546100" eaLnBrk="0" hangingPunct="0">
                <a:spcBef>
                  <a:spcPct val="50000"/>
                </a:spcBef>
                <a:defRPr/>
              </a:pPr>
              <a:r>
                <a:rPr lang="fr-FR" b="1" dirty="0" smtClean="0">
                  <a:solidFill>
                    <a:schemeClr val="bg1"/>
                  </a:solidFill>
                  <a:latin typeface="+mn-lt"/>
                  <a:cs typeface="+mn-cs"/>
                </a:rPr>
                <a:t>Collaborateurs</a:t>
              </a:r>
              <a:endParaRPr lang="fr-FR" b="1" dirty="0">
                <a:solidFill>
                  <a:schemeClr val="bg1"/>
                </a:solidFill>
                <a:latin typeface="+mn-lt"/>
                <a:cs typeface="+mn-cs"/>
              </a:endParaRPr>
            </a:p>
          </p:txBody>
        </p:sp>
        <p:sp>
          <p:nvSpPr>
            <p:cNvPr id="17" name="Rectangle 16"/>
            <p:cNvSpPr/>
            <p:nvPr/>
          </p:nvSpPr>
          <p:spPr>
            <a:xfrm>
              <a:off x="3576547" y="5478904"/>
              <a:ext cx="1632179" cy="646331"/>
            </a:xfrm>
            <a:prstGeom prst="rect">
              <a:avLst/>
            </a:prstGeom>
          </p:spPr>
          <p:txBody>
            <a:bodyPr wrap="none">
              <a:spAutoFit/>
            </a:bodyPr>
            <a:lstStyle/>
            <a:p>
              <a:pPr marL="342900" indent="-342900" algn="ctr">
                <a:spcAft>
                  <a:spcPct val="25000"/>
                </a:spcAft>
              </a:pPr>
              <a:r>
                <a:rPr lang="fr-FR" sz="1600" b="1" dirty="0" smtClean="0">
                  <a:solidFill>
                    <a:srgbClr val="445968"/>
                  </a:solidFill>
                  <a:latin typeface="Futura Md BT" pitchFamily="34" charset="0"/>
                </a:rPr>
                <a:t>650</a:t>
              </a:r>
            </a:p>
            <a:p>
              <a:pPr marL="342900" indent="-342900" algn="ctr">
                <a:spcAft>
                  <a:spcPct val="25000"/>
                </a:spcAft>
              </a:pPr>
              <a:r>
                <a:rPr lang="fr-FR" sz="1600" b="1" dirty="0" smtClean="0">
                  <a:latin typeface="Futura Md BT" pitchFamily="34" charset="0"/>
                </a:rPr>
                <a:t>Collaborateurs</a:t>
              </a:r>
              <a:endParaRPr lang="fr-FR" sz="1600" b="1" dirty="0">
                <a:latin typeface="Futura Md BT" pitchFamily="34" charset="0"/>
              </a:endParaRPr>
            </a:p>
          </p:txBody>
        </p:sp>
        <p:pic>
          <p:nvPicPr>
            <p:cNvPr id="18" name="Picture 4" descr="http://flyingchef.files.wordpress.com/2010/05/team-building11.jpg"/>
            <p:cNvPicPr>
              <a:picLocks noChangeAspect="1" noChangeArrowheads="1"/>
            </p:cNvPicPr>
            <p:nvPr/>
          </p:nvPicPr>
          <p:blipFill>
            <a:blip r:embed="rId4" cstate="print"/>
            <a:srcRect l="-4420" r="-6329"/>
            <a:stretch>
              <a:fillRect/>
            </a:stretch>
          </p:blipFill>
          <p:spPr bwMode="auto">
            <a:xfrm rot="839479">
              <a:off x="3214750" y="3385751"/>
              <a:ext cx="2554188" cy="1729724"/>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grpSp>
        <p:nvGrpSpPr>
          <p:cNvPr id="5" name="Groupe 4"/>
          <p:cNvGrpSpPr/>
          <p:nvPr/>
        </p:nvGrpSpPr>
        <p:grpSpPr>
          <a:xfrm>
            <a:off x="6033367" y="2638421"/>
            <a:ext cx="2600304" cy="3486815"/>
            <a:chOff x="6033368" y="2638420"/>
            <a:chExt cx="2600304" cy="3486815"/>
          </a:xfrm>
        </p:grpSpPr>
        <p:sp>
          <p:nvSpPr>
            <p:cNvPr id="16" name="Text Box 5"/>
            <p:cNvSpPr txBox="1">
              <a:spLocks noChangeArrowheads="1"/>
            </p:cNvSpPr>
            <p:nvPr/>
          </p:nvSpPr>
          <p:spPr bwMode="auto">
            <a:xfrm>
              <a:off x="6033368" y="2638420"/>
              <a:ext cx="2571081" cy="276999"/>
            </a:xfrm>
            <a:prstGeom prst="rect">
              <a:avLst/>
            </a:prstGeom>
            <a:solidFill>
              <a:srgbClr val="00235A"/>
            </a:solidFill>
            <a:ln w="9525" algn="ctr">
              <a:noFill/>
              <a:miter lim="800000"/>
              <a:headEnd/>
              <a:tailEnd/>
            </a:ln>
            <a:effectLst/>
          </p:spPr>
          <p:txBody>
            <a:bodyPr wrap="square" lIns="0" tIns="0" rIns="0" bIns="0">
              <a:spAutoFit/>
            </a:bodyPr>
            <a:lstStyle/>
            <a:p>
              <a:pPr algn="ctr" defTabSz="546100" eaLnBrk="0" hangingPunct="0">
                <a:spcBef>
                  <a:spcPct val="50000"/>
                </a:spcBef>
                <a:defRPr/>
              </a:pPr>
              <a:r>
                <a:rPr lang="fr-FR" b="1" dirty="0" smtClean="0">
                  <a:solidFill>
                    <a:schemeClr val="bg1"/>
                  </a:solidFill>
                  <a:latin typeface="+mn-lt"/>
                  <a:cs typeface="+mn-cs"/>
                </a:rPr>
                <a:t>Réseaux</a:t>
              </a:r>
              <a:endParaRPr lang="fr-FR" b="1" dirty="0">
                <a:solidFill>
                  <a:schemeClr val="bg1"/>
                </a:solidFill>
                <a:latin typeface="+mn-lt"/>
                <a:cs typeface="+mn-cs"/>
              </a:endParaRPr>
            </a:p>
          </p:txBody>
        </p:sp>
        <p:sp>
          <p:nvSpPr>
            <p:cNvPr id="19" name="Rectangle 18"/>
            <p:cNvSpPr/>
            <p:nvPr/>
          </p:nvSpPr>
          <p:spPr>
            <a:xfrm>
              <a:off x="6097400" y="5478904"/>
              <a:ext cx="2536272" cy="646331"/>
            </a:xfrm>
            <a:prstGeom prst="rect">
              <a:avLst/>
            </a:prstGeom>
          </p:spPr>
          <p:txBody>
            <a:bodyPr wrap="none">
              <a:spAutoFit/>
            </a:bodyPr>
            <a:lstStyle/>
            <a:p>
              <a:pPr marL="342900" indent="-342900" algn="ctr">
                <a:spcAft>
                  <a:spcPct val="25000"/>
                </a:spcAft>
              </a:pPr>
              <a:r>
                <a:rPr lang="fr-FR" sz="1600" b="1" dirty="0">
                  <a:solidFill>
                    <a:srgbClr val="445968"/>
                  </a:solidFill>
                  <a:latin typeface="Futura Md BT" pitchFamily="34" charset="0"/>
                </a:rPr>
                <a:t>700 </a:t>
              </a:r>
              <a:r>
                <a:rPr lang="fr-FR" sz="1600" b="1" dirty="0">
                  <a:latin typeface="Futura Md BT" pitchFamily="34" charset="0"/>
                </a:rPr>
                <a:t>sites de distribution</a:t>
              </a:r>
            </a:p>
            <a:p>
              <a:pPr marL="342900" indent="-342900" algn="ctr">
                <a:spcAft>
                  <a:spcPct val="25000"/>
                </a:spcAft>
              </a:pPr>
              <a:r>
                <a:rPr lang="fr-FR" sz="1600" b="1" dirty="0">
                  <a:solidFill>
                    <a:srgbClr val="445968"/>
                  </a:solidFill>
                  <a:latin typeface="Futura Md BT" pitchFamily="34" charset="0"/>
                </a:rPr>
                <a:t>790 </a:t>
              </a:r>
              <a:r>
                <a:rPr lang="fr-FR" sz="1600" b="1" dirty="0">
                  <a:latin typeface="Futura Md BT" pitchFamily="34" charset="0"/>
                </a:rPr>
                <a:t>sites de service</a:t>
              </a:r>
            </a:p>
          </p:txBody>
        </p:sp>
        <p:pic>
          <p:nvPicPr>
            <p:cNvPr id="39" name="Picture 9"/>
            <p:cNvPicPr>
              <a:picLocks noChangeArrowheads="1"/>
            </p:cNvPicPr>
            <p:nvPr/>
          </p:nvPicPr>
          <p:blipFill>
            <a:blip r:embed="rId5" cstate="print"/>
            <a:srcRect l="51170" r="4852"/>
            <a:stretch>
              <a:fillRect/>
            </a:stretch>
          </p:blipFill>
          <p:spPr bwMode="auto">
            <a:xfrm>
              <a:off x="6049405" y="3318664"/>
              <a:ext cx="2544632" cy="1728179"/>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20" name="Picture 1"/>
          <p:cNvPicPr>
            <a:picLocks noChangeAspect="1" noChangeArrowheads="1"/>
          </p:cNvPicPr>
          <p:nvPr/>
        </p:nvPicPr>
        <p:blipFill>
          <a:blip r:embed="rId6" cstate="print"/>
          <a:srcRect/>
          <a:stretch>
            <a:fillRect/>
          </a:stretch>
        </p:blipFill>
        <p:spPr bwMode="auto">
          <a:xfrm>
            <a:off x="4833188" y="144016"/>
            <a:ext cx="4310812" cy="1196752"/>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3643313" y="444413"/>
            <a:ext cx="5214937" cy="4462760"/>
          </a:xfrm>
          <a:prstGeom prst="rect">
            <a:avLst/>
          </a:prstGeom>
          <a:noFill/>
        </p:spPr>
        <p:txBody>
          <a:bodyPr>
            <a:spAutoFit/>
          </a:bodyPr>
          <a:lstStyle/>
          <a:p>
            <a:pPr algn="r" fontAlgn="auto">
              <a:spcBef>
                <a:spcPts val="0"/>
              </a:spcBef>
              <a:spcAft>
                <a:spcPts val="0"/>
              </a:spcAft>
              <a:defRPr/>
            </a:pPr>
            <a:r>
              <a:rPr lang="fr-FR" sz="2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AUTO AVENIR DISTRIBUTION</a:t>
            </a:r>
          </a:p>
          <a:p>
            <a:pPr algn="r" fontAlgn="auto">
              <a:spcBef>
                <a:spcPts val="0"/>
              </a:spcBef>
              <a:spcAft>
                <a:spcPts val="0"/>
              </a:spcAft>
              <a:defRPr/>
            </a:pPr>
            <a:endParaRPr lang="fr-FR" sz="2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r" fontAlgn="auto">
              <a:spcBef>
                <a:spcPts val="0"/>
              </a:spcBef>
              <a:spcAft>
                <a:spcPts val="0"/>
              </a:spcAft>
              <a:defRPr/>
            </a:pPr>
            <a:endParaRPr lang="fr-FR" sz="2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r" fontAlgn="auto">
              <a:spcBef>
                <a:spcPts val="0"/>
              </a:spcBef>
              <a:spcAft>
                <a:spcPts val="0"/>
              </a:spcAft>
              <a:defRPr/>
            </a:pPr>
            <a:endParaRPr lang="fr-FR" sz="2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r" fontAlgn="auto">
              <a:spcBef>
                <a:spcPts val="0"/>
              </a:spcBef>
              <a:spcAft>
                <a:spcPts val="0"/>
              </a:spcAft>
              <a:defRPr/>
            </a:pPr>
            <a:endParaRPr lang="fr-FR" sz="2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r" fontAlgn="auto">
              <a:spcBef>
                <a:spcPts val="0"/>
              </a:spcBef>
              <a:spcAft>
                <a:spcPts val="0"/>
              </a:spcAft>
              <a:defRPr/>
            </a:pPr>
            <a:endParaRPr lang="fr-FR" sz="2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r" fontAlgn="auto">
              <a:spcBef>
                <a:spcPts val="0"/>
              </a:spcBef>
              <a:spcAft>
                <a:spcPts val="0"/>
              </a:spcAft>
              <a:defRPr/>
            </a:pPr>
            <a:r>
              <a:rPr lang="fr-FR" sz="2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endParaRPr lang="fr-FR" sz="2200" dirty="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r" fontAlgn="auto">
              <a:spcBef>
                <a:spcPts val="0"/>
              </a:spcBef>
              <a:spcAft>
                <a:spcPts val="0"/>
              </a:spcAft>
              <a:defRPr/>
            </a:pPr>
            <a:r>
              <a:rPr lang="fr-FR" sz="1200" dirty="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412 Avenue de Laon 51100 </a:t>
            </a:r>
            <a:r>
              <a:rPr lang="fr-FR" sz="1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Reims</a:t>
            </a:r>
          </a:p>
          <a:p>
            <a:pPr algn="r" fontAlgn="auto">
              <a:spcBef>
                <a:spcPts val="0"/>
              </a:spcBef>
              <a:spcAft>
                <a:spcPts val="0"/>
              </a:spcAft>
              <a:defRPr/>
            </a:pPr>
            <a:r>
              <a:rPr lang="fr-FR" sz="1200" b="1"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03 26 77 33 </a:t>
            </a:r>
            <a:r>
              <a:rPr lang="fr-FR" sz="1200" b="1" dirty="0" err="1"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33</a:t>
            </a:r>
            <a:r>
              <a:rPr lang="fr-FR" sz="1200" b="1"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p>
          <a:p>
            <a:pPr algn="r" fontAlgn="auto">
              <a:spcBef>
                <a:spcPts val="0"/>
              </a:spcBef>
              <a:spcAft>
                <a:spcPts val="0"/>
              </a:spcAft>
              <a:defRPr/>
            </a:pPr>
            <a:endParaRPr lang="fr-FR" sz="1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r" fontAlgn="auto">
              <a:spcBef>
                <a:spcPts val="0"/>
              </a:spcBef>
              <a:spcAft>
                <a:spcPts val="0"/>
              </a:spcAft>
              <a:defRPr/>
            </a:pPr>
            <a:endParaRPr lang="fr-FR" sz="1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r" fontAlgn="auto">
              <a:spcBef>
                <a:spcPts val="0"/>
              </a:spcBef>
              <a:spcAft>
                <a:spcPts val="0"/>
              </a:spcAft>
              <a:defRPr/>
            </a:pPr>
            <a:endParaRPr lang="fr-FR" sz="1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r" fontAlgn="auto">
              <a:spcBef>
                <a:spcPts val="0"/>
              </a:spcBef>
              <a:spcAft>
                <a:spcPts val="0"/>
              </a:spcAft>
              <a:defRPr/>
            </a:pPr>
            <a:endParaRPr lang="fr-FR" sz="1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r" fontAlgn="auto">
              <a:spcBef>
                <a:spcPts val="0"/>
              </a:spcBef>
              <a:spcAft>
                <a:spcPts val="0"/>
              </a:spcAft>
              <a:defRPr/>
            </a:pPr>
            <a:r>
              <a:rPr lang="fr-FR" sz="1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Avenue Anatole Thévenet 51530 </a:t>
            </a:r>
            <a:r>
              <a:rPr lang="fr-FR" sz="1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Magenta</a:t>
            </a:r>
          </a:p>
          <a:p>
            <a:pPr algn="r" fontAlgn="auto">
              <a:spcBef>
                <a:spcPts val="0"/>
              </a:spcBef>
              <a:spcAft>
                <a:spcPts val="0"/>
              </a:spcAft>
              <a:defRPr/>
            </a:pPr>
            <a:r>
              <a:rPr lang="fr-FR" sz="1200" b="1"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03 26 51 64 51</a:t>
            </a:r>
          </a:p>
          <a:p>
            <a:pPr algn="r" fontAlgn="auto">
              <a:spcBef>
                <a:spcPts val="0"/>
              </a:spcBef>
              <a:spcAft>
                <a:spcPts val="0"/>
              </a:spcAft>
              <a:defRPr/>
            </a:pPr>
            <a:r>
              <a:rPr lang="fr-FR" sz="1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endParaRPr lang="fr-FR" sz="1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algn="r" fontAlgn="auto">
              <a:spcBef>
                <a:spcPts val="0"/>
              </a:spcBef>
              <a:spcAft>
                <a:spcPts val="0"/>
              </a:spcAft>
              <a:defRPr/>
            </a:pPr>
            <a:r>
              <a:rPr lang="fr-FR" sz="1200" dirty="0" smtClean="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  </a:t>
            </a:r>
            <a:endParaRPr lang="fr-FR" sz="1200" dirty="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2" name="Picture 2"/>
          <p:cNvPicPr>
            <a:picLocks noChangeAspect="1" noChangeArrowheads="1"/>
          </p:cNvPicPr>
          <p:nvPr/>
        </p:nvPicPr>
        <p:blipFill>
          <a:blip r:embed="rId2"/>
          <a:srcRect/>
          <a:stretch>
            <a:fillRect/>
          </a:stretch>
        </p:blipFill>
        <p:spPr bwMode="auto">
          <a:xfrm>
            <a:off x="5143504" y="3768732"/>
            <a:ext cx="660400" cy="660400"/>
          </a:xfrm>
          <a:prstGeom prst="rect">
            <a:avLst/>
          </a:prstGeom>
          <a:noFill/>
          <a:ln w="9525">
            <a:noFill/>
            <a:miter lim="800000"/>
            <a:headEnd/>
            <a:tailEnd/>
          </a:ln>
        </p:spPr>
      </p:pic>
      <p:sp>
        <p:nvSpPr>
          <p:cNvPr id="6" name="Rectangle 5"/>
          <p:cNvSpPr/>
          <p:nvPr/>
        </p:nvSpPr>
        <p:spPr>
          <a:xfrm>
            <a:off x="3500438" y="2000240"/>
            <a:ext cx="5429250" cy="292895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3076" name="Picture 3" descr="C:\Documents and Settings\leroyjac\Mes documents\Mes images\meaux.jpg"/>
          <p:cNvPicPr>
            <a:picLocks noChangeAspect="1" noChangeArrowheads="1"/>
          </p:cNvPicPr>
          <p:nvPr/>
        </p:nvPicPr>
        <p:blipFill>
          <a:blip r:embed="rId3"/>
          <a:srcRect l="4111"/>
          <a:stretch>
            <a:fillRect/>
          </a:stretch>
        </p:blipFill>
        <p:spPr bwMode="auto">
          <a:xfrm>
            <a:off x="357188" y="714403"/>
            <a:ext cx="3333750" cy="2941637"/>
          </a:xfrm>
          <a:prstGeom prst="rect">
            <a:avLst/>
          </a:prstGeom>
          <a:noFill/>
          <a:ln w="9525">
            <a:noFill/>
            <a:miter lim="800000"/>
            <a:headEnd/>
            <a:tailEnd/>
          </a:ln>
        </p:spPr>
      </p:pic>
      <p:sp>
        <p:nvSpPr>
          <p:cNvPr id="3077" name="Text Box 4"/>
          <p:cNvSpPr txBox="1">
            <a:spLocks noChangeArrowheads="1"/>
          </p:cNvSpPr>
          <p:nvPr/>
        </p:nvSpPr>
        <p:spPr bwMode="auto">
          <a:xfrm>
            <a:off x="942975" y="2371753"/>
            <a:ext cx="914400" cy="914400"/>
          </a:xfrm>
          <a:prstGeom prst="rect">
            <a:avLst/>
          </a:prstGeom>
          <a:noFill/>
          <a:ln w="9525">
            <a:noFill/>
            <a:miter lim="800000"/>
            <a:headEnd/>
            <a:tailEnd/>
          </a:ln>
        </p:spPr>
        <p:txBody>
          <a:bodyPr/>
          <a:lstStyle/>
          <a:p>
            <a:pPr algn="ctr">
              <a:spcAft>
                <a:spcPts val="1000"/>
              </a:spcAft>
            </a:pPr>
            <a:r>
              <a:rPr lang="fr-FR" sz="1000">
                <a:solidFill>
                  <a:srgbClr val="FF0000"/>
                </a:solidFill>
                <a:latin typeface="Times New Roman" pitchFamily="18" charset="0"/>
                <a:sym typeface="Wingdings 2" pitchFamily="18" charset="2"/>
              </a:rPr>
              <a:t></a:t>
            </a:r>
            <a:endParaRPr lang="fr-FR" sz="1000">
              <a:solidFill>
                <a:srgbClr val="FF0000"/>
              </a:solidFill>
              <a:latin typeface="Times New Roman" pitchFamily="18" charset="0"/>
            </a:endParaRPr>
          </a:p>
          <a:p>
            <a:endParaRPr lang="fr-FR" sz="1000">
              <a:solidFill>
                <a:srgbClr val="FF0000"/>
              </a:solidFill>
            </a:endParaRPr>
          </a:p>
        </p:txBody>
      </p:sp>
      <p:sp>
        <p:nvSpPr>
          <p:cNvPr id="9" name="Rectangle 8"/>
          <p:cNvSpPr/>
          <p:nvPr/>
        </p:nvSpPr>
        <p:spPr>
          <a:xfrm>
            <a:off x="395288" y="714403"/>
            <a:ext cx="3319462" cy="292735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3124" name="Picture 2"/>
          <p:cNvPicPr>
            <a:picLocks noChangeAspect="1" noChangeArrowheads="1"/>
          </p:cNvPicPr>
          <p:nvPr/>
        </p:nvPicPr>
        <p:blipFill>
          <a:blip r:embed="rId4"/>
          <a:srcRect/>
          <a:stretch>
            <a:fillRect/>
          </a:stretch>
        </p:blipFill>
        <p:spPr bwMode="auto">
          <a:xfrm>
            <a:off x="4287835" y="2643182"/>
            <a:ext cx="638175" cy="642937"/>
          </a:xfrm>
          <a:prstGeom prst="rect">
            <a:avLst/>
          </a:prstGeom>
          <a:noFill/>
          <a:ln w="9525">
            <a:noFill/>
            <a:miter lim="800000"/>
            <a:headEnd/>
            <a:tailEnd/>
          </a:ln>
        </p:spPr>
      </p:pic>
      <p:pic>
        <p:nvPicPr>
          <p:cNvPr id="22" name="Picture 8" descr="C:\Documents and Settings\marketingaca\Bureau\VW - AUDI\Parutions\ACA\SUPPLEMENT AGRICULTURE\Logo VW Véhicules Utilitaires couleur fond transparent.png"/>
          <p:cNvPicPr>
            <a:picLocks noChangeAspect="1" noChangeArrowheads="1"/>
          </p:cNvPicPr>
          <p:nvPr/>
        </p:nvPicPr>
        <p:blipFill>
          <a:blip r:embed="rId5" cstate="print"/>
          <a:srcRect/>
          <a:stretch>
            <a:fillRect/>
          </a:stretch>
        </p:blipFill>
        <p:spPr bwMode="auto">
          <a:xfrm>
            <a:off x="5214942" y="2714620"/>
            <a:ext cx="500216" cy="626742"/>
          </a:xfrm>
          <a:prstGeom prst="rect">
            <a:avLst/>
          </a:prstGeom>
          <a:noFill/>
        </p:spPr>
      </p:pic>
      <p:sp>
        <p:nvSpPr>
          <p:cNvPr id="24" name="Titre 1"/>
          <p:cNvSpPr>
            <a:spLocks noGrp="1"/>
          </p:cNvSpPr>
          <p:nvPr>
            <p:ph type="title"/>
          </p:nvPr>
        </p:nvSpPr>
        <p:spPr>
          <a:xfrm>
            <a:off x="179512" y="33316"/>
            <a:ext cx="4464496" cy="466726"/>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a:solidFill>
                  <a:srgbClr val="006699"/>
                </a:solidFill>
                <a:latin typeface="Futura Md BT" pitchFamily="34" charset="0"/>
                <a:ea typeface="+mn-ea"/>
                <a:cs typeface="+mn-cs"/>
              </a:rPr>
              <a:t>Votre distributeur</a:t>
            </a:r>
          </a:p>
        </p:txBody>
      </p:sp>
      <p:pic>
        <p:nvPicPr>
          <p:cNvPr id="25" name="Picture 3" descr="C:\Documents and Settings\leroyjac\Mes documents\Mes images\meaux.jpg"/>
          <p:cNvPicPr>
            <a:picLocks noChangeAspect="1" noChangeArrowheads="1"/>
          </p:cNvPicPr>
          <p:nvPr/>
        </p:nvPicPr>
        <p:blipFill>
          <a:blip r:embed="rId3"/>
          <a:srcRect l="4111"/>
          <a:stretch>
            <a:fillRect/>
          </a:stretch>
        </p:blipFill>
        <p:spPr bwMode="auto">
          <a:xfrm>
            <a:off x="357218" y="3857627"/>
            <a:ext cx="3333750" cy="2941637"/>
          </a:xfrm>
          <a:prstGeom prst="rect">
            <a:avLst/>
          </a:prstGeom>
          <a:noFill/>
          <a:ln w="9525">
            <a:noFill/>
            <a:miter lim="800000"/>
            <a:headEnd/>
            <a:tailEnd/>
          </a:ln>
        </p:spPr>
      </p:pic>
      <p:sp>
        <p:nvSpPr>
          <p:cNvPr id="26" name="Text Box 4"/>
          <p:cNvSpPr txBox="1">
            <a:spLocks noChangeArrowheads="1"/>
          </p:cNvSpPr>
          <p:nvPr/>
        </p:nvSpPr>
        <p:spPr bwMode="auto">
          <a:xfrm>
            <a:off x="827118" y="6208714"/>
            <a:ext cx="914400" cy="914400"/>
          </a:xfrm>
          <a:prstGeom prst="rect">
            <a:avLst/>
          </a:prstGeom>
          <a:noFill/>
          <a:ln w="9525">
            <a:noFill/>
            <a:miter lim="800000"/>
            <a:headEnd/>
            <a:tailEnd/>
          </a:ln>
        </p:spPr>
        <p:txBody>
          <a:bodyPr/>
          <a:lstStyle/>
          <a:p>
            <a:pPr algn="ctr">
              <a:spcAft>
                <a:spcPts val="1000"/>
              </a:spcAft>
            </a:pPr>
            <a:r>
              <a:rPr lang="fr-FR" sz="1000">
                <a:solidFill>
                  <a:srgbClr val="FF0000"/>
                </a:solidFill>
                <a:latin typeface="Times New Roman" pitchFamily="18" charset="0"/>
                <a:sym typeface="Wingdings 2" pitchFamily="18" charset="2"/>
              </a:rPr>
              <a:t></a:t>
            </a:r>
            <a:endParaRPr lang="fr-FR" sz="1000">
              <a:solidFill>
                <a:srgbClr val="FF0000"/>
              </a:solidFill>
              <a:latin typeface="Times New Roman" pitchFamily="18" charset="0"/>
            </a:endParaRPr>
          </a:p>
          <a:p>
            <a:endParaRPr lang="fr-FR" sz="1000">
              <a:solidFill>
                <a:srgbClr val="FF0000"/>
              </a:solidFill>
            </a:endParaRPr>
          </a:p>
        </p:txBody>
      </p:sp>
      <p:sp>
        <p:nvSpPr>
          <p:cNvPr id="27" name="Rectangle 26"/>
          <p:cNvSpPr/>
          <p:nvPr/>
        </p:nvSpPr>
        <p:spPr>
          <a:xfrm>
            <a:off x="395318" y="3857627"/>
            <a:ext cx="3319462" cy="292735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9" name="ZoneTexte 28"/>
          <p:cNvSpPr txBox="1"/>
          <p:nvPr/>
        </p:nvSpPr>
        <p:spPr>
          <a:xfrm>
            <a:off x="0" y="3857629"/>
            <a:ext cx="3714744" cy="307777"/>
          </a:xfrm>
          <a:prstGeom prst="rect">
            <a:avLst/>
          </a:prstGeom>
          <a:solidFill>
            <a:schemeClr val="bg1">
              <a:lumMod val="85000"/>
            </a:schemeClr>
          </a:solidFill>
        </p:spPr>
        <p:txBody>
          <a:bodyPr wrap="square">
            <a:spAutoFit/>
          </a:bodyPr>
          <a:lstStyle/>
          <a:p>
            <a:pPr fontAlgn="auto">
              <a:spcBef>
                <a:spcPts val="0"/>
              </a:spcBef>
              <a:spcAft>
                <a:spcPts val="0"/>
              </a:spcAft>
              <a:defRPr/>
            </a:pPr>
            <a:r>
              <a:rPr lang="fr-FR" sz="1400" b="1" dirty="0">
                <a:solidFill>
                  <a:schemeClr val="accent1">
                    <a:lumMod val="50000"/>
                  </a:schemeClr>
                </a:solidFill>
                <a:latin typeface="Times New Roman" pitchFamily="18" charset="0"/>
                <a:cs typeface="Times New Roman" pitchFamily="18" charset="0"/>
              </a:rPr>
              <a:t>EPERNAY :</a:t>
            </a:r>
          </a:p>
        </p:txBody>
      </p:sp>
      <p:sp>
        <p:nvSpPr>
          <p:cNvPr id="35" name="ZoneTexte 34"/>
          <p:cNvSpPr txBox="1"/>
          <p:nvPr/>
        </p:nvSpPr>
        <p:spPr>
          <a:xfrm>
            <a:off x="-32" y="500042"/>
            <a:ext cx="3714744" cy="307777"/>
          </a:xfrm>
          <a:prstGeom prst="rect">
            <a:avLst/>
          </a:prstGeom>
          <a:solidFill>
            <a:schemeClr val="bg1">
              <a:lumMod val="85000"/>
            </a:schemeClr>
          </a:solidFill>
        </p:spPr>
        <p:txBody>
          <a:bodyPr wrap="square">
            <a:spAutoFit/>
          </a:bodyPr>
          <a:lstStyle/>
          <a:p>
            <a:pPr fontAlgn="auto">
              <a:spcBef>
                <a:spcPts val="0"/>
              </a:spcBef>
              <a:spcAft>
                <a:spcPts val="0"/>
              </a:spcAft>
              <a:defRPr/>
            </a:pPr>
            <a:r>
              <a:rPr lang="fr-FR" sz="1400" b="1" dirty="0" smtClean="0">
                <a:solidFill>
                  <a:schemeClr val="accent1">
                    <a:lumMod val="50000"/>
                  </a:schemeClr>
                </a:solidFill>
                <a:latin typeface="Times New Roman" pitchFamily="18" charset="0"/>
                <a:cs typeface="Times New Roman" pitchFamily="18" charset="0"/>
              </a:rPr>
              <a:t>REIMS </a:t>
            </a:r>
            <a:r>
              <a:rPr lang="fr-FR" sz="1400" b="1" dirty="0">
                <a:solidFill>
                  <a:schemeClr val="accent1">
                    <a:lumMod val="50000"/>
                  </a:schemeClr>
                </a:solidFill>
                <a:latin typeface="Times New Roman" pitchFamily="18" charset="0"/>
                <a:cs typeface="Times New Roman" pitchFamily="18" charset="0"/>
              </a:rPr>
              <a:t>:</a:t>
            </a:r>
          </a:p>
        </p:txBody>
      </p:sp>
      <p:pic>
        <p:nvPicPr>
          <p:cNvPr id="36" name="Picture 2"/>
          <p:cNvPicPr>
            <a:picLocks noChangeAspect="1" noChangeArrowheads="1"/>
          </p:cNvPicPr>
          <p:nvPr/>
        </p:nvPicPr>
        <p:blipFill>
          <a:blip r:embed="rId4"/>
          <a:srcRect/>
          <a:stretch>
            <a:fillRect/>
          </a:stretch>
        </p:blipFill>
        <p:spPr bwMode="auto">
          <a:xfrm>
            <a:off x="4286248" y="3768692"/>
            <a:ext cx="638175" cy="642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gner un rectangle à un seul coin 4"/>
          <p:cNvSpPr/>
          <p:nvPr/>
        </p:nvSpPr>
        <p:spPr>
          <a:xfrm>
            <a:off x="239424" y="1274785"/>
            <a:ext cx="5832774" cy="2011339"/>
          </a:xfrm>
          <a:prstGeom prst="snip1Rect">
            <a:avLst>
              <a:gd name="adj" fmla="val 4689"/>
            </a:avLst>
          </a:prstGeom>
          <a:solidFill>
            <a:schemeClr val="bg1">
              <a:alpha val="83000"/>
            </a:schemeClr>
          </a:solidFill>
          <a:ln w="12700">
            <a:solidFill>
              <a:srgbClr val="6494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6" name="Espace réservé du contenu 2"/>
          <p:cNvSpPr>
            <a:spLocks noGrp="1"/>
          </p:cNvSpPr>
          <p:nvPr>
            <p:ph idx="1"/>
          </p:nvPr>
        </p:nvSpPr>
        <p:spPr>
          <a:xfrm>
            <a:off x="457121" y="1214422"/>
            <a:ext cx="6400895" cy="4524915"/>
          </a:xfrm>
        </p:spPr>
        <p:txBody>
          <a:bodyPr/>
          <a:lstStyle/>
          <a:p>
            <a:pPr>
              <a:lnSpc>
                <a:spcPct val="200000"/>
              </a:lnSpc>
            </a:pPr>
            <a:r>
              <a:rPr lang="fr-FR" sz="2000" b="1" dirty="0" smtClean="0"/>
              <a:t>Vos contacts privilégiés :</a:t>
            </a:r>
          </a:p>
          <a:p>
            <a:pPr lvl="1">
              <a:lnSpc>
                <a:spcPct val="150000"/>
              </a:lnSpc>
            </a:pPr>
            <a:r>
              <a:rPr lang="fr-FR" sz="1800" b="1" dirty="0" smtClean="0"/>
              <a:t>Cédric ROUALET</a:t>
            </a:r>
            <a:endParaRPr lang="fr-FR" sz="1800" b="1" dirty="0" smtClean="0"/>
          </a:p>
          <a:p>
            <a:pPr lvl="1">
              <a:lnSpc>
                <a:spcPct val="150000"/>
              </a:lnSpc>
            </a:pPr>
            <a:r>
              <a:rPr lang="fr-FR" sz="1800" dirty="0" smtClean="0"/>
              <a:t>Conseiller commercial </a:t>
            </a:r>
            <a:r>
              <a:rPr lang="fr-FR" sz="1800" dirty="0" smtClean="0"/>
              <a:t>Entreprises</a:t>
            </a:r>
          </a:p>
          <a:p>
            <a:pPr lvl="1">
              <a:lnSpc>
                <a:spcPct val="150000"/>
              </a:lnSpc>
            </a:pPr>
            <a:r>
              <a:rPr lang="fr-FR" sz="1800" dirty="0" smtClean="0"/>
              <a:t>Tél.: 06 10 02 30 29</a:t>
            </a:r>
            <a:endParaRPr lang="fr-FR" sz="1800" dirty="0" smtClean="0"/>
          </a:p>
        </p:txBody>
      </p:sp>
      <p:sp>
        <p:nvSpPr>
          <p:cNvPr id="10" name="Titre 1"/>
          <p:cNvSpPr>
            <a:spLocks noGrp="1"/>
          </p:cNvSpPr>
          <p:nvPr>
            <p:ph type="title"/>
          </p:nvPr>
        </p:nvSpPr>
        <p:spPr>
          <a:xfrm>
            <a:off x="179512" y="647698"/>
            <a:ext cx="4464496" cy="466726"/>
          </a:xfrm>
          <a:noFill/>
          <a:ln w="9525">
            <a:noFill/>
            <a:miter lim="800000"/>
            <a:headEnd/>
            <a:tailEnd/>
          </a:ln>
        </p:spPr>
        <p:txBody>
          <a:bodyPr vert="horz" wrap="square" lIns="91377" tIns="45691" rIns="91377" bIns="45691" numCol="1" rtlCol="0" anchor="ctr" anchorCtr="0" compatLnSpc="1">
            <a:prstTxWarp prst="textNoShape">
              <a:avLst/>
            </a:prstTxWarp>
            <a:noAutofit/>
            <a:scene3d>
              <a:camera prst="orthographicFront"/>
              <a:lightRig rig="threePt" dir="t"/>
            </a:scene3d>
            <a:sp3d prstMaterial="dkEdge"/>
          </a:bodyPr>
          <a:lstStyle/>
          <a:p>
            <a:pPr algn="l" defTabSz="777330" eaLnBrk="1" hangingPunct="1">
              <a:lnSpc>
                <a:spcPct val="80000"/>
              </a:lnSpc>
              <a:spcBef>
                <a:spcPct val="20000"/>
              </a:spcBef>
              <a:buSzPct val="80000"/>
              <a:tabLst>
                <a:tab pos="307758" algn="l"/>
                <a:tab pos="534611" algn="l"/>
              </a:tabLst>
            </a:pPr>
            <a:r>
              <a:rPr lang="fr-FR" sz="2800" b="1" dirty="0">
                <a:solidFill>
                  <a:srgbClr val="006699"/>
                </a:solidFill>
                <a:latin typeface="Futura Md BT" pitchFamily="34" charset="0"/>
                <a:ea typeface="+mn-ea"/>
                <a:cs typeface="+mn-cs"/>
              </a:rPr>
              <a:t>Votre distributeur</a:t>
            </a:r>
          </a:p>
        </p:txBody>
      </p:sp>
      <p:pic>
        <p:nvPicPr>
          <p:cNvPr id="7" name="Picture 1"/>
          <p:cNvPicPr>
            <a:picLocks noChangeAspect="1" noChangeArrowheads="1"/>
          </p:cNvPicPr>
          <p:nvPr/>
        </p:nvPicPr>
        <p:blipFill>
          <a:blip r:embed="rId2" cstate="print"/>
          <a:srcRect/>
          <a:stretch>
            <a:fillRect/>
          </a:stretch>
        </p:blipFill>
        <p:spPr bwMode="auto">
          <a:xfrm>
            <a:off x="4833188" y="1140"/>
            <a:ext cx="4310812" cy="1196752"/>
          </a:xfrm>
          <a:prstGeom prst="rect">
            <a:avLst/>
          </a:prstGeom>
          <a:noFill/>
          <a:ln w="9525">
            <a:noFill/>
            <a:miter lim="800000"/>
            <a:headEnd/>
            <a:tailEnd/>
          </a:ln>
        </p:spPr>
      </p:pic>
      <p:pic>
        <p:nvPicPr>
          <p:cNvPr id="8" name="Picture 2" descr="C:\Documents and Settings\marketingaca\Bureau\VW - AUDI\Mailing\Invitations petit dejeuner entreprise\IMGP2569.JPG"/>
          <p:cNvPicPr>
            <a:picLocks noChangeAspect="1" noChangeArrowheads="1"/>
          </p:cNvPicPr>
          <p:nvPr/>
        </p:nvPicPr>
        <p:blipFill>
          <a:blip r:embed="rId3" cstate="print"/>
          <a:srcRect/>
          <a:stretch>
            <a:fillRect/>
          </a:stretch>
        </p:blipFill>
        <p:spPr bwMode="auto">
          <a:xfrm>
            <a:off x="6215074" y="1303743"/>
            <a:ext cx="2643174" cy="1982381"/>
          </a:xfrm>
          <a:prstGeom prst="rect">
            <a:avLst/>
          </a:prstGeom>
          <a:noFill/>
          <a:ln>
            <a:solidFill>
              <a:schemeClr val="tx2">
                <a:lumMod val="75000"/>
              </a:schemeClr>
            </a:solidFill>
          </a:ln>
        </p:spPr>
      </p:pic>
      <p:sp>
        <p:nvSpPr>
          <p:cNvPr id="11" name="Rectangle 10"/>
          <p:cNvSpPr/>
          <p:nvPr/>
        </p:nvSpPr>
        <p:spPr>
          <a:xfrm>
            <a:off x="-285784" y="3364689"/>
            <a:ext cx="9215502" cy="3993401"/>
          </a:xfrm>
          <a:prstGeom prst="rect">
            <a:avLst/>
          </a:prstGeom>
        </p:spPr>
        <p:txBody>
          <a:bodyPr wrap="square">
            <a:spAutoFit/>
          </a:bodyPr>
          <a:lstStyle/>
          <a:p>
            <a:pPr lvl="1" algn="just">
              <a:lnSpc>
                <a:spcPct val="150000"/>
              </a:lnSpc>
              <a:buNone/>
            </a:pPr>
            <a:r>
              <a:rPr lang="fr-FR" sz="1300" dirty="0" smtClean="0"/>
              <a:t>En créant FLEET SOLUTION, VOLKSWAGEN met à la disposition </a:t>
            </a:r>
            <a:r>
              <a:rPr lang="fr-FR" sz="1300" dirty="0" smtClean="0"/>
              <a:t>des</a:t>
            </a:r>
          </a:p>
          <a:p>
            <a:pPr lvl="1" algn="just">
              <a:lnSpc>
                <a:spcPct val="150000"/>
              </a:lnSpc>
              <a:buNone/>
            </a:pPr>
            <a:r>
              <a:rPr lang="fr-FR" sz="1300" dirty="0" smtClean="0"/>
              <a:t>professionnels </a:t>
            </a:r>
            <a:r>
              <a:rPr lang="fr-FR" sz="1300" dirty="0" smtClean="0"/>
              <a:t>l’expertise de son réseau pour vous accompagner dans votre choix</a:t>
            </a:r>
            <a:r>
              <a:rPr lang="fr-FR" sz="1300" dirty="0" smtClean="0"/>
              <a:t>.</a:t>
            </a:r>
            <a:r>
              <a:rPr lang="fr-FR" sz="1300" dirty="0" smtClean="0"/>
              <a:t> </a:t>
            </a:r>
          </a:p>
          <a:p>
            <a:pPr lvl="1" algn="just">
              <a:lnSpc>
                <a:spcPct val="150000"/>
              </a:lnSpc>
            </a:pPr>
            <a:r>
              <a:rPr lang="fr-FR" sz="1300" dirty="0" smtClean="0"/>
              <a:t>J’ai le plaisir de vous offrir mes services et d’être votre interlocuteur privilégié, de vous accompagner dans tous vos projets de renouvellement de parc ou d’acquisition de votre véhicule.</a:t>
            </a:r>
          </a:p>
          <a:p>
            <a:pPr lvl="1" algn="just">
              <a:lnSpc>
                <a:spcPct val="150000"/>
              </a:lnSpc>
            </a:pPr>
            <a:r>
              <a:rPr lang="fr-FR" sz="1300" dirty="0" smtClean="0"/>
              <a:t>Je </a:t>
            </a:r>
            <a:r>
              <a:rPr lang="fr-FR" sz="1300" dirty="0" smtClean="0"/>
              <a:t>vous accompagne dans le choix du véhicule, de ses équipements, j’organise avec vous ou vos collaborateurs la présentation et un essai personnalisé le jour à votre </a:t>
            </a:r>
            <a:r>
              <a:rPr lang="fr-FR" sz="1300" dirty="0" smtClean="0"/>
              <a:t>convenance.</a:t>
            </a:r>
            <a:endParaRPr lang="fr-FR" sz="1300" dirty="0" smtClean="0"/>
          </a:p>
          <a:p>
            <a:pPr lvl="1" algn="just">
              <a:lnSpc>
                <a:spcPct val="150000"/>
              </a:lnSpc>
            </a:pPr>
            <a:r>
              <a:rPr lang="fr-FR" sz="1300" dirty="0" smtClean="0"/>
              <a:t>Je vous fais découvrir tous les avantages réservés aux entreprises, les offres de locations, de crédit bail, ainsi que les offres de service, la maintenance, les pneumatiques, l’assurance, carte carburant, véhicule de remplacement,</a:t>
            </a:r>
          </a:p>
          <a:p>
            <a:pPr lvl="1" algn="just">
              <a:lnSpc>
                <a:spcPct val="150000"/>
              </a:lnSpc>
            </a:pPr>
            <a:r>
              <a:rPr lang="fr-FR" sz="1300" dirty="0" smtClean="0"/>
              <a:t>Mon </a:t>
            </a:r>
            <a:r>
              <a:rPr lang="fr-FR" sz="1300" dirty="0" smtClean="0"/>
              <a:t>objectif, c’est de vous donner un coup de pouce à atteindre le vôtre. (avec le TCO et VOLKSWAGEN, aucune dépense n’est oublié</a:t>
            </a:r>
            <a:r>
              <a:rPr lang="fr-FR" sz="1300" dirty="0" smtClean="0"/>
              <a:t>).</a:t>
            </a:r>
            <a:endParaRPr lang="fr-FR" sz="1300" dirty="0" smtClean="0"/>
          </a:p>
          <a:p>
            <a:pPr lvl="1" algn="just">
              <a:lnSpc>
                <a:spcPct val="150000"/>
              </a:lnSpc>
            </a:pPr>
            <a:r>
              <a:rPr lang="fr-FR" sz="1300" dirty="0" smtClean="0"/>
              <a:t>Avec moi à vos cotés, vous allez adorer votre nouveau parc automobile. </a:t>
            </a:r>
          </a:p>
          <a:p>
            <a:pPr lvl="1" algn="just">
              <a:lnSpc>
                <a:spcPct val="150000"/>
              </a:lnSpc>
            </a:pPr>
            <a:endParaRPr lang="fr-FR" sz="1300" dirty="0" smtClean="0"/>
          </a:p>
          <a:p>
            <a:pPr lvl="1" algn="just">
              <a:lnSpc>
                <a:spcPct val="150000"/>
              </a:lnSpc>
            </a:pPr>
            <a:endParaRPr lang="fr-FR" sz="1300" dirty="0" smtClean="0"/>
          </a:p>
        </p:txBody>
      </p:sp>
    </p:spTree>
    <p:extLst>
      <p:ext uri="{BB962C8B-B14F-4D97-AF65-F5344CB8AC3E}">
        <p14:creationId xmlns="" xmlns:p14="http://schemas.microsoft.com/office/powerpoint/2010/main" val="3629458830"/>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OOL" val="Visual"/>
  <p:tag name="NAME" val="v_424"/>
</p:tagLst>
</file>

<file path=ppt/tags/tag2.xml><?xml version="1.0" encoding="utf-8"?>
<p:tagLst xmlns:a="http://schemas.openxmlformats.org/drawingml/2006/main" xmlns:r="http://schemas.openxmlformats.org/officeDocument/2006/relationships" xmlns:p="http://schemas.openxmlformats.org/presentationml/2006/main">
  <p:tag name="TWNOCDCHECK"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10378</TotalTime>
  <Words>3282</Words>
  <Application>Microsoft Office PowerPoint</Application>
  <PresentationFormat>Affichage à l'écran (4:3)</PresentationFormat>
  <Paragraphs>1231</Paragraphs>
  <Slides>47</Slides>
  <Notes>7</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47</vt:i4>
      </vt:variant>
    </vt:vector>
  </HeadingPairs>
  <TitlesOfParts>
    <vt:vector size="49" baseType="lpstr">
      <vt:lpstr>Thème Office</vt:lpstr>
      <vt:lpstr>Photo Editor-Foto</vt:lpstr>
      <vt:lpstr>Diapositive 1</vt:lpstr>
      <vt:lpstr>Diapositive 2</vt:lpstr>
      <vt:lpstr>PRÉSENTATION DE LA CELLULE ENTREPRISE </vt:lpstr>
      <vt:lpstr>Diapositive 4</vt:lpstr>
      <vt:lpstr>  Le Groupe Volkswagen AG :      </vt:lpstr>
      <vt:lpstr>Quelques chiffres clefs du Groupe Volkswagen en 2011</vt:lpstr>
      <vt:lpstr>Le Groupe VOLKSWAGEN  en France</vt:lpstr>
      <vt:lpstr>Votre distributeur</vt:lpstr>
      <vt:lpstr>Votre distributeur</vt:lpstr>
      <vt:lpstr>Votre distributeur</vt:lpstr>
      <vt:lpstr>Notre engagement :</vt:lpstr>
      <vt:lpstr>Un levier supplémentaire :</vt:lpstr>
      <vt:lpstr>Gamme ( la recherche du CO² minimum)</vt:lpstr>
      <vt:lpstr>50 modèles en dessous de 130gr de CO²…</vt:lpstr>
      <vt:lpstr>Diapositive 15</vt:lpstr>
      <vt:lpstr>Polo est la nouvelle référence</vt:lpstr>
      <vt:lpstr>Golf est la valeur sûre</vt:lpstr>
      <vt:lpstr>Nouvelle Jetta</vt:lpstr>
      <vt:lpstr>Touran</vt:lpstr>
      <vt:lpstr>Passat Berline </vt:lpstr>
      <vt:lpstr>Passat SW </vt:lpstr>
      <vt:lpstr>CC</vt:lpstr>
      <vt:lpstr>Tiguan</vt:lpstr>
      <vt:lpstr> Sharan</vt:lpstr>
      <vt:lpstr>Touareg</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Les solutions de financement Volkswagen Bank</vt:lpstr>
      <vt:lpstr>La LLD</vt:lpstr>
      <vt:lpstr>Le Crédit Bail</vt:lpstr>
      <vt:lpstr>Le Crédit Classique</vt:lpstr>
      <vt:lpstr>L’extension de garantie :</vt:lpstr>
      <vt:lpstr>Le contrat de maintenance :</vt:lpstr>
      <vt:lpstr>Diapositive 43</vt:lpstr>
      <vt:lpstr>Diapositive 44</vt:lpstr>
      <vt:lpstr>Diapositive 45</vt:lpstr>
      <vt:lpstr>Diesel Segment A : valeur résiduelle % B to C - 36 mois / 75 000 km</vt:lpstr>
      <vt:lpstr>Diesel Segment B : Valeur résiduelle  % B to C - 36 mois / 75 000 km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a.amsallem</dc:creator>
  <cp:lastModifiedBy> </cp:lastModifiedBy>
  <cp:revision>563</cp:revision>
  <dcterms:created xsi:type="dcterms:W3CDTF">2008-10-07T15:39:13Z</dcterms:created>
  <dcterms:modified xsi:type="dcterms:W3CDTF">2012-05-31T17:04:10Z</dcterms:modified>
</cp:coreProperties>
</file>