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9" r:id="rId3"/>
    <p:sldId id="257" r:id="rId4"/>
    <p:sldId id="260" r:id="rId5"/>
    <p:sldId id="267" r:id="rId6"/>
    <p:sldId id="264" r:id="rId7"/>
    <p:sldId id="265" r:id="rId8"/>
    <p:sldId id="261" r:id="rId9"/>
    <p:sldId id="262" r:id="rId10"/>
    <p:sldId id="266" r:id="rId11"/>
    <p:sldId id="268"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94660"/>
  </p:normalViewPr>
  <p:slideViewPr>
    <p:cSldViewPr>
      <p:cViewPr varScale="1">
        <p:scale>
          <a:sx n="89" d="100"/>
          <a:sy n="89" d="100"/>
        </p:scale>
        <p:origin x="-105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9841F-59CC-4CEE-8DAC-2D7F7C99B55B}" type="datetimeFigureOut">
              <a:rPr lang="fr-FR" smtClean="0"/>
              <a:pPr/>
              <a:t>08/03/2012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6E82FB-2E15-40A2-A06A-90D9ECCFBE1D}" type="slidenum">
              <a:rPr lang="fr-FR" smtClean="0"/>
              <a:pPr/>
              <a:t>‹N°›</a:t>
            </a:fld>
            <a:endParaRPr lang="fr-FR"/>
          </a:p>
        </p:txBody>
      </p:sp>
    </p:spTree>
    <p:extLst>
      <p:ext uri="{BB962C8B-B14F-4D97-AF65-F5344CB8AC3E}">
        <p14:creationId xmlns:p14="http://schemas.microsoft.com/office/powerpoint/2010/main" val="157996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66E82FB-2E15-40A2-A06A-90D9ECCFBE1D}" type="slidenum">
              <a:rPr lang="fr-FR" smtClean="0"/>
              <a:pPr/>
              <a:t>4</a:t>
            </a:fld>
            <a:endParaRPr lang="fr-FR"/>
          </a:p>
        </p:txBody>
      </p:sp>
    </p:spTree>
    <p:extLst>
      <p:ext uri="{BB962C8B-B14F-4D97-AF65-F5344CB8AC3E}">
        <p14:creationId xmlns:p14="http://schemas.microsoft.com/office/powerpoint/2010/main" val="102562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399736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142900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233858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40360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81504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187831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2197928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125139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228932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280922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1A62A34-FB33-4887-902C-1BE4A945FA7A}" type="datetimeFigureOut">
              <a:rPr lang="fr-FR" smtClean="0"/>
              <a:pPr/>
              <a:t>08/03/2012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F07B8A-750D-42AA-A7CE-6A3A7B0B178C}" type="slidenum">
              <a:rPr lang="fr-FR" smtClean="0"/>
              <a:pPr/>
              <a:t>‹N°›</a:t>
            </a:fld>
            <a:endParaRPr lang="fr-FR"/>
          </a:p>
        </p:txBody>
      </p:sp>
    </p:spTree>
    <p:extLst>
      <p:ext uri="{BB962C8B-B14F-4D97-AF65-F5344CB8AC3E}">
        <p14:creationId xmlns:p14="http://schemas.microsoft.com/office/powerpoint/2010/main" val="930919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000">
              <a:schemeClr val="tx1">
                <a:lumMod val="48000"/>
              </a:schemeClr>
            </a:gs>
            <a:gs pos="99000">
              <a:schemeClr val="bg1"/>
            </a:gs>
            <a:gs pos="35000">
              <a:srgbClr val="91858E"/>
            </a:gs>
            <a:gs pos="82000">
              <a:srgbClr val="FFEBFA"/>
            </a:gs>
          </a:gsLst>
          <a:lin ang="54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62A34-FB33-4887-902C-1BE4A945FA7A}" type="datetimeFigureOut">
              <a:rPr lang="fr-FR" smtClean="0"/>
              <a:pPr/>
              <a:t>08/03/2012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07B8A-750D-42AA-A7CE-6A3A7B0B178C}" type="slidenum">
              <a:rPr lang="fr-FR" smtClean="0"/>
              <a:pPr/>
              <a:t>‹N°›</a:t>
            </a:fld>
            <a:endParaRPr lang="fr-FR"/>
          </a:p>
        </p:txBody>
      </p:sp>
    </p:spTree>
    <p:extLst>
      <p:ext uri="{BB962C8B-B14F-4D97-AF65-F5344CB8AC3E}">
        <p14:creationId xmlns:p14="http://schemas.microsoft.com/office/powerpoint/2010/main" val="309815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60" y="404664"/>
            <a:ext cx="9145016" cy="1470025"/>
          </a:xfrm>
          <a:noFill/>
          <a:ln w="0">
            <a:noFill/>
          </a:ln>
          <a:effectLst>
            <a:innerShdw blurRad="114300" dir="19680000">
              <a:prstClr val="black"/>
            </a:innerShdw>
          </a:effectLst>
          <a:scene3d>
            <a:camera prst="orthographicFront"/>
            <a:lightRig rig="threePt" dir="t"/>
          </a:scene3d>
          <a:sp3d>
            <a:bevelT w="19050" h="95250"/>
          </a:sp3d>
        </p:spPr>
        <p:txBody>
          <a:bodyPr/>
          <a:lstStyle/>
          <a:p>
            <a:r>
              <a:rPr lang="fr-FR" b="1"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2700000" algn="tl" rotWithShape="0">
                    <a:prstClr val="black">
                      <a:alpha val="40000"/>
                    </a:prstClr>
                  </a:outerShdw>
                  <a:reflection blurRad="6350" stA="55000" endA="300" endPos="45500" dir="5400000" sy="-100000" algn="bl" rotWithShape="0"/>
                </a:effectLst>
                <a:latin typeface="Century Gothic" pitchFamily="34" charset="0"/>
              </a:rPr>
              <a:t>Evolution des maisons dans </a:t>
            </a:r>
            <a:br>
              <a:rPr lang="fr-FR" b="1"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2700000" algn="tl" rotWithShape="0">
                    <a:prstClr val="black">
                      <a:alpha val="40000"/>
                    </a:prstClr>
                  </a:outerShdw>
                  <a:reflection blurRad="6350" stA="55000" endA="300" endPos="45500" dir="5400000" sy="-100000" algn="bl" rotWithShape="0"/>
                </a:effectLst>
                <a:latin typeface="Century Gothic" pitchFamily="34" charset="0"/>
              </a:rPr>
            </a:br>
            <a:r>
              <a:rPr lang="fr-FR" b="1"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2700000" algn="tl" rotWithShape="0">
                    <a:prstClr val="black">
                      <a:alpha val="40000"/>
                    </a:prstClr>
                  </a:outerShdw>
                  <a:reflection blurRad="6350" stA="55000" endA="300" endPos="45500" dir="5400000" sy="-100000" algn="bl" rotWithShape="0"/>
                </a:effectLst>
                <a:latin typeface="Century Gothic" pitchFamily="34" charset="0"/>
              </a:rPr>
              <a:t>le temps.</a:t>
            </a:r>
            <a:endParaRPr lang="fr-FR" b="1"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outerShdw blurRad="50800" dist="38100" dir="2700000" algn="tl" rotWithShape="0">
                  <a:prstClr val="black">
                    <a:alpha val="40000"/>
                  </a:prstClr>
                </a:outerShdw>
                <a:reflection blurRad="6350" stA="55000" endA="300" endPos="45500" dir="5400000" sy="-100000" algn="bl" rotWithShape="0"/>
              </a:effectLst>
              <a:latin typeface="Century Gothic" pitchFamily="34" charset="0"/>
            </a:endParaRPr>
          </a:p>
        </p:txBody>
      </p:sp>
      <p:sp>
        <p:nvSpPr>
          <p:cNvPr id="3" name="Sous-titre 2"/>
          <p:cNvSpPr>
            <a:spLocks noGrp="1"/>
          </p:cNvSpPr>
          <p:nvPr>
            <p:ph type="subTitle" idx="1"/>
          </p:nvPr>
        </p:nvSpPr>
        <p:spPr>
          <a:xfrm>
            <a:off x="5652120" y="2996952"/>
            <a:ext cx="2520280" cy="1752600"/>
          </a:xfrm>
        </p:spPr>
        <p:txBody>
          <a:bodyPr>
            <a:noAutofit/>
          </a:bodyPr>
          <a:lstStyle/>
          <a:p>
            <a:pPr marL="457200" indent="-457200" algn="l">
              <a:buFont typeface="Arial" pitchFamily="34" charset="0"/>
              <a:buChar char="•"/>
            </a:pPr>
            <a:r>
              <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Jennifer R.</a:t>
            </a:r>
          </a:p>
          <a:p>
            <a:pPr marL="457200" indent="-457200" algn="l">
              <a:buFont typeface="Arial" pitchFamily="34" charset="0"/>
              <a:buChar char="•"/>
            </a:pPr>
            <a:r>
              <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Yassine S.</a:t>
            </a:r>
          </a:p>
          <a:p>
            <a:pPr marL="457200" indent="-457200" algn="l">
              <a:buFont typeface="Arial" pitchFamily="34" charset="0"/>
              <a:buChar char="•"/>
            </a:pPr>
            <a:r>
              <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Romane L.</a:t>
            </a:r>
          </a:p>
          <a:p>
            <a:pPr marL="457200" indent="-457200" algn="l">
              <a:buFont typeface="Arial" pitchFamily="34" charset="0"/>
              <a:buChar char="•"/>
            </a:pPr>
            <a:r>
              <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Vittorio Z.</a:t>
            </a:r>
          </a:p>
          <a:p>
            <a:pPr marL="457200" indent="-457200" algn="l">
              <a:buFont typeface="Arial" pitchFamily="34" charset="0"/>
              <a:buChar char="•"/>
            </a:pPr>
            <a:r>
              <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Théo C.</a:t>
            </a:r>
            <a:endParaRPr lang="fr-F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PencilGrayscale trans="31000" pencilSize="41"/>
                    </a14:imgEffect>
                  </a14:imgLayer>
                </a14:imgProps>
              </a:ext>
              <a:ext uri="{28A0092B-C50C-407E-A947-70E740481C1C}">
                <a14:useLocalDpi xmlns:a14="http://schemas.microsoft.com/office/drawing/2010/main" val="0"/>
              </a:ext>
            </a:extLst>
          </a:blip>
          <a:srcRect/>
          <a:stretch>
            <a:fillRect/>
          </a:stretch>
        </p:blipFill>
        <p:spPr bwMode="auto">
          <a:xfrm>
            <a:off x="1043608" y="2348880"/>
            <a:ext cx="3096344" cy="3927070"/>
          </a:xfrm>
          <a:prstGeom prst="rect">
            <a:avLst/>
          </a:prstGeom>
          <a:ln w="9525">
            <a:solidFill>
              <a:schemeClr val="tx1"/>
            </a:solidFill>
            <a:miter lim="800000"/>
            <a:headEnd/>
            <a:tailEnd/>
          </a:ln>
          <a:effectLst>
            <a:softEdge rad="1270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5267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XXe </a:t>
            </a:r>
            <a:r>
              <a:rPr lang="fr-FR"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siècle</a:t>
            </a:r>
            <a:endParaRPr lang="fr-FR" dirty="0"/>
          </a:p>
        </p:txBody>
      </p:sp>
      <p:sp>
        <p:nvSpPr>
          <p:cNvPr id="3" name="Espace réservé du contenu 2"/>
          <p:cNvSpPr>
            <a:spLocks noGrp="1"/>
          </p:cNvSpPr>
          <p:nvPr>
            <p:ph idx="1"/>
          </p:nvPr>
        </p:nvSpPr>
        <p:spPr>
          <a:xfrm>
            <a:off x="395536" y="1454050"/>
            <a:ext cx="8229600" cy="4525963"/>
          </a:xfrm>
        </p:spPr>
        <p:txBody>
          <a:bodyPr/>
          <a:lstStyle/>
          <a:p>
            <a:r>
              <a:rPr lang="fr-FR" sz="1600" b="1" dirty="0" smtClean="0">
                <a:latin typeface="Gabriola" pitchFamily="82" charset="0"/>
              </a:rPr>
              <a:t>En 197, a lieu le premier choc pétrolier qui  fait émerger un nouveau type de construction utilisant l’isolation thermique.  Avec le Protocole de Tokyo en 1997 qui vise à réduire les émissions de gaz à effet de serre, les états améliorent la performance énergétique des bâtiments et leur dépendance aux sources d’énergies fossiles en s’armant de batteries de règlements. Il y a alors beaucoup de nouveaux caractéristiques thermiques de la conception des bâtiments : les installations de climatisation, la ventilation, les systèmes solaires, l’éclairage naturel, les protections solaires.</a:t>
            </a:r>
          </a:p>
          <a:p>
            <a:r>
              <a:rPr lang="fr-FR" sz="1600" b="1" dirty="0" smtClean="0">
                <a:latin typeface="Gabriola" pitchFamily="82" charset="0"/>
              </a:rPr>
              <a:t>En 1969, le microprocesseur est inventé et les premiers ordinateurs personnels apparaissent dans les années 1970. Les logiciels à destination de la construction transforment le travail de construction des bâtiments et se développent à partir des années 90. Les logiciels BIM sont des logiciels utilisant les trois dimensions et visant à faciliter les échanges d’informations. </a:t>
            </a:r>
          </a:p>
          <a:p>
            <a:endParaRPr lang="fr-FR" sz="1600" b="1" dirty="0">
              <a:latin typeface="Gabriola" pitchFamily="82" charset="0"/>
            </a:endParaRPr>
          </a:p>
          <a:p>
            <a:endParaRPr lang="fr-F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17032"/>
            <a:ext cx="3960440" cy="2728303"/>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105980" y="6445335"/>
            <a:ext cx="4572000" cy="276999"/>
          </a:xfrm>
          <a:prstGeom prst="rect">
            <a:avLst/>
          </a:prstGeom>
        </p:spPr>
        <p:txBody>
          <a:bodyPr>
            <a:spAutoFit/>
          </a:bodyPr>
          <a:lstStyle/>
          <a:p>
            <a:pPr algn="ctr"/>
            <a:r>
              <a:rPr lang="fr-FR" sz="1200" dirty="0" smtClean="0">
                <a:latin typeface="Monotype Corsiva" pitchFamily="66" charset="0"/>
              </a:rPr>
              <a:t>Musée Guggenheim (Bilbao-Espagne)</a:t>
            </a:r>
            <a:endParaRPr lang="fr-FR" sz="1200" dirty="0">
              <a:latin typeface="Monotype Corsiva" pitchFamily="66" charset="0"/>
            </a:endParaRPr>
          </a:p>
        </p:txBody>
      </p:sp>
    </p:spTree>
    <p:extLst>
      <p:ext uri="{BB962C8B-B14F-4D97-AF65-F5344CB8AC3E}">
        <p14:creationId xmlns:p14="http://schemas.microsoft.com/office/powerpoint/2010/main" val="3596830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L’Age moderne</a:t>
            </a:r>
            <a:endParaRPr lang="fr-FR" dirty="0"/>
          </a:p>
        </p:txBody>
      </p:sp>
      <p:sp>
        <p:nvSpPr>
          <p:cNvPr id="3" name="Espace réservé du contenu 2"/>
          <p:cNvSpPr>
            <a:spLocks noGrp="1"/>
          </p:cNvSpPr>
          <p:nvPr>
            <p:ph idx="1"/>
          </p:nvPr>
        </p:nvSpPr>
        <p:spPr/>
        <p:txBody>
          <a:bodyPr>
            <a:normAutofit/>
          </a:bodyPr>
          <a:lstStyle/>
          <a:p>
            <a:r>
              <a:rPr lang="fr-FR" sz="1800" b="1" dirty="0" smtClean="0">
                <a:latin typeface="Gabriola" pitchFamily="82" charset="0"/>
              </a:rPr>
              <a:t>Des nouveaux logiciels informatiques servent </a:t>
            </a:r>
            <a:r>
              <a:rPr lang="fr-FR" sz="1800" b="1" dirty="0" smtClean="0">
                <a:latin typeface="Gabriola" pitchFamily="82" charset="0"/>
              </a:rPr>
              <a:t>à </a:t>
            </a:r>
            <a:r>
              <a:rPr lang="fr-FR" sz="1800" b="1" dirty="0" smtClean="0">
                <a:latin typeface="Gabriola" pitchFamily="82" charset="0"/>
              </a:rPr>
              <a:t>travailler les dimensions et le travail de conception et de construction des bâtiments. Les maisons sont de nos jours  construits </a:t>
            </a:r>
            <a:r>
              <a:rPr lang="fr-FR" sz="1800" b="1" dirty="0" smtClean="0">
                <a:latin typeface="Gabriola" pitchFamily="82" charset="0"/>
              </a:rPr>
              <a:t>à </a:t>
            </a:r>
            <a:r>
              <a:rPr lang="fr-FR" sz="1800" b="1" dirty="0" smtClean="0">
                <a:latin typeface="Gabriola" pitchFamily="82" charset="0"/>
              </a:rPr>
              <a:t>partir de plusieurs matériaux dont l’utilisation dépend de l’endroit où la maison est </a:t>
            </a:r>
            <a:r>
              <a:rPr lang="fr-FR" sz="1800" b="1" dirty="0" smtClean="0">
                <a:latin typeface="Gabriola" pitchFamily="82" charset="0"/>
              </a:rPr>
              <a:t>placée. </a:t>
            </a:r>
            <a:r>
              <a:rPr lang="fr-FR" sz="1800" b="1" dirty="0" smtClean="0">
                <a:latin typeface="Gabriola" pitchFamily="82" charset="0"/>
              </a:rPr>
              <a:t>Ces matériaux peuvent être le bois, la brique, la pierre ,  le béton. Les maisons agréables et confortables composées d’un jardin sont appelées Villa.</a:t>
            </a:r>
            <a:endParaRPr lang="fr-FR" sz="1800" dirty="0"/>
          </a:p>
        </p:txBody>
      </p:sp>
    </p:spTree>
    <p:extLst>
      <p:ext uri="{BB962C8B-B14F-4D97-AF65-F5344CB8AC3E}">
        <p14:creationId xmlns:p14="http://schemas.microsoft.com/office/powerpoint/2010/main" val="1295390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171400"/>
            <a:ext cx="8229600" cy="1143000"/>
          </a:xfrm>
        </p:spPr>
        <p:txBody>
          <a:bodyPr/>
          <a:lstStyle/>
          <a:p>
            <a:r>
              <a:rPr lang="fr-FR" b="1"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Frise Chronologique</a:t>
            </a:r>
            <a:endParaRPr lang="en-US"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22" y="908720"/>
            <a:ext cx="7736540" cy="5688632"/>
          </a:xfrm>
          <a:prstGeom prst="roundRect">
            <a:avLst>
              <a:gd name="adj" fmla="val 8594"/>
            </a:avLst>
          </a:prstGeom>
          <a:solidFill>
            <a:srgbClr val="FFFFFF">
              <a:shade val="85000"/>
            </a:srgbClr>
          </a:solidFill>
          <a:ln w="9525">
            <a:solidFill>
              <a:schemeClr val="tx1"/>
            </a:solidFill>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normAutofit/>
          </a:bodyPr>
          <a:lstStyle/>
          <a:p>
            <a:r>
              <a:rPr lang="fr-FR" b="1"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cs typeface="Arial" pitchFamily="34" charset="0"/>
              </a:rPr>
              <a:t>L’Age néolithique</a:t>
            </a:r>
            <a:endParaRPr lang="fr-FR" b="1"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cs typeface="Arial" pitchFamily="34" charset="0"/>
            </a:endParaRPr>
          </a:p>
        </p:txBody>
      </p:sp>
      <p:sp>
        <p:nvSpPr>
          <p:cNvPr id="3" name="Espace réservé du contenu 2"/>
          <p:cNvSpPr>
            <a:spLocks noGrp="1"/>
          </p:cNvSpPr>
          <p:nvPr>
            <p:ph idx="1"/>
          </p:nvPr>
        </p:nvSpPr>
        <p:spPr/>
        <p:txBody>
          <a:bodyPr>
            <a:normAutofit/>
          </a:bodyPr>
          <a:lstStyle/>
          <a:p>
            <a:r>
              <a:rPr lang="fr-FR" sz="2400" b="1" dirty="0" smtClean="0">
                <a:latin typeface="Gabriola" pitchFamily="82" charset="0"/>
              </a:rPr>
              <a:t>Les constructions des maisons et des villages remontent au début de l'Age néolithique c’est-à-dire vers 9000 ans avant J.C. En ces temps, les maisons étaient faites d’argile, de bois, de feuilles, et de peaux d’animaux.</a:t>
            </a:r>
            <a:endParaRPr lang="fr-FR" sz="2400" b="1" dirty="0">
              <a:latin typeface="Gabriola"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045306"/>
            <a:ext cx="4745261" cy="3312368"/>
          </a:xfrm>
          <a:prstGeom prst="roundRect">
            <a:avLst>
              <a:gd name="adj" fmla="val 8594"/>
            </a:avLst>
          </a:prstGeom>
          <a:solidFill>
            <a:srgbClr val="FFFFFF">
              <a:shade val="85000"/>
            </a:srgbClr>
          </a:solidFill>
          <a:ln w="12700">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818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La Rome Antique</a:t>
            </a:r>
            <a:endParaRPr lang="fr-FR" dirty="0"/>
          </a:p>
        </p:txBody>
      </p:sp>
      <p:sp>
        <p:nvSpPr>
          <p:cNvPr id="3" name="Espace réservé du contenu 2"/>
          <p:cNvSpPr>
            <a:spLocks noGrp="1"/>
          </p:cNvSpPr>
          <p:nvPr>
            <p:ph idx="1"/>
          </p:nvPr>
        </p:nvSpPr>
        <p:spPr>
          <a:xfrm>
            <a:off x="467544" y="1340768"/>
            <a:ext cx="8229600" cy="4525963"/>
          </a:xfrm>
        </p:spPr>
        <p:txBody>
          <a:bodyPr>
            <a:normAutofit/>
          </a:bodyPr>
          <a:lstStyle/>
          <a:p>
            <a:r>
              <a:rPr lang="fr-FR" sz="2000" b="1" dirty="0" smtClean="0">
                <a:latin typeface="Gabriola" pitchFamily="82" charset="0"/>
              </a:rPr>
              <a:t>Pendant la Rome Antique, les constructions sont urbanisés; les aqueducs sont mis en place et des chefs-d'œuvre tels le Panthéon sont construits. Les techniques d’ingénierie Romaines excelleront avec l’emploi du béton, des briques, et du marbre (techniques héritées des Grecs). Au IIIe siècle après J.C., le christianisme émerge et plusieurs églises sont construites plus tard telles l’église de Sainte-Sophie à Constantinople et la cathédrale d’Aix-La-Chapelle.</a:t>
            </a:r>
            <a:endParaRPr lang="fr-FR" sz="2000" b="1" dirty="0">
              <a:latin typeface="Gabriola" pitchFamily="8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3453424"/>
            <a:ext cx="2244989" cy="2890544"/>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045473"/>
            <a:ext cx="3456384" cy="2298495"/>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2846715"/>
            <a:ext cx="1944216" cy="3497253"/>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23530" y="6382951"/>
            <a:ext cx="2244988" cy="261610"/>
          </a:xfrm>
          <a:prstGeom prst="rect">
            <a:avLst/>
          </a:prstGeom>
          <a:noFill/>
        </p:spPr>
        <p:txBody>
          <a:bodyPr wrap="square" rtlCol="0">
            <a:spAutoFit/>
          </a:bodyPr>
          <a:lstStyle/>
          <a:p>
            <a:pPr algn="ctr"/>
            <a:r>
              <a:rPr lang="fr-FR" sz="1100" dirty="0" smtClean="0">
                <a:latin typeface="Monotype Corsiva" pitchFamily="66" charset="0"/>
              </a:rPr>
              <a:t>Panthéon</a:t>
            </a:r>
            <a:endParaRPr lang="fr-FR" sz="1100" dirty="0">
              <a:latin typeface="Monotype Corsiva" pitchFamily="66" charset="0"/>
            </a:endParaRPr>
          </a:p>
        </p:txBody>
      </p:sp>
      <p:sp>
        <p:nvSpPr>
          <p:cNvPr id="5" name="ZoneTexte 4"/>
          <p:cNvSpPr txBox="1"/>
          <p:nvPr/>
        </p:nvSpPr>
        <p:spPr>
          <a:xfrm>
            <a:off x="2915816" y="6382951"/>
            <a:ext cx="3456384" cy="261610"/>
          </a:xfrm>
          <a:prstGeom prst="rect">
            <a:avLst/>
          </a:prstGeom>
          <a:noFill/>
        </p:spPr>
        <p:txBody>
          <a:bodyPr wrap="square" rtlCol="0">
            <a:spAutoFit/>
          </a:bodyPr>
          <a:lstStyle/>
          <a:p>
            <a:pPr algn="ctr"/>
            <a:r>
              <a:rPr lang="fr-FR" sz="1100" dirty="0" smtClean="0">
                <a:latin typeface="Monotype Corsiva" pitchFamily="66" charset="0"/>
              </a:rPr>
              <a:t>Pont du Gard</a:t>
            </a:r>
            <a:endParaRPr lang="fr-FR" sz="1100" dirty="0">
              <a:latin typeface="Monotype Corsiva" pitchFamily="66" charset="0"/>
            </a:endParaRPr>
          </a:p>
        </p:txBody>
      </p:sp>
      <p:sp>
        <p:nvSpPr>
          <p:cNvPr id="6" name="ZoneTexte 5"/>
          <p:cNvSpPr txBox="1"/>
          <p:nvPr/>
        </p:nvSpPr>
        <p:spPr>
          <a:xfrm>
            <a:off x="6876256" y="6382951"/>
            <a:ext cx="1800200" cy="261610"/>
          </a:xfrm>
          <a:prstGeom prst="rect">
            <a:avLst/>
          </a:prstGeom>
          <a:noFill/>
        </p:spPr>
        <p:txBody>
          <a:bodyPr wrap="square" rtlCol="0">
            <a:spAutoFit/>
          </a:bodyPr>
          <a:lstStyle/>
          <a:p>
            <a:pPr algn="ctr"/>
            <a:r>
              <a:rPr lang="fr-FR" sz="1100" dirty="0" smtClean="0">
                <a:latin typeface="Monotype Corsiva" pitchFamily="66" charset="0"/>
              </a:rPr>
              <a:t>Cathédrale  Aix-La-Chapelle</a:t>
            </a:r>
            <a:endParaRPr lang="fr-FR" sz="1100" dirty="0">
              <a:latin typeface="Monotype Corsiva" pitchFamily="66" charset="0"/>
            </a:endParaRPr>
          </a:p>
        </p:txBody>
      </p:sp>
    </p:spTree>
    <p:extLst>
      <p:ext uri="{BB962C8B-B14F-4D97-AF65-F5344CB8AC3E}">
        <p14:creationId xmlns:p14="http://schemas.microsoft.com/office/powerpoint/2010/main" val="2206975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Le Moyen Age</a:t>
            </a:r>
            <a:endParaRPr lang="fr-FR" dirty="0"/>
          </a:p>
        </p:txBody>
      </p:sp>
      <p:sp>
        <p:nvSpPr>
          <p:cNvPr id="3" name="Espace réservé du contenu 2"/>
          <p:cNvSpPr>
            <a:spLocks noGrp="1"/>
          </p:cNvSpPr>
          <p:nvPr>
            <p:ph idx="1"/>
          </p:nvPr>
        </p:nvSpPr>
        <p:spPr/>
        <p:txBody>
          <a:bodyPr>
            <a:normAutofit/>
          </a:bodyPr>
          <a:lstStyle/>
          <a:p>
            <a:r>
              <a:rPr lang="fr-FR" sz="1600" b="1" dirty="0" smtClean="0">
                <a:latin typeface="Gabriola" pitchFamily="82" charset="0"/>
              </a:rPr>
              <a:t>Le Moyen Âge est introduit par les châteaux forts avec la chute de l’empire Romain au Ve siècle. Les châteaux forts ont trois principales propriétés. Ils servent à la fois d’habitation pour les rois ou les seigneurs et de défense contre les attaques ennemies. C’est aussi un symbole de l’architecture. Puis, par l’intermédiaire du château le roi rappelle sa puissance, ses droits, et son rôle à la population. Au IXe siècle, les châteaux  étaient encore composés d’un donjon en bois et d’une basse-cour, le tout protégé par un fossé. Au XIe siècle, on commence à utiliser la pierre car c’est plus solide et elle résiste plus au feu. A partir du XIIIe siècle, les châteaux forts deviennent des forteresses avec des tours à chaque angle. Le Moyen-Age  est marqué par deux grands courants artistiques: l’art roman et l’art gothique. </a:t>
            </a:r>
            <a:endParaRPr lang="fr-FR"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669114"/>
            <a:ext cx="3528392" cy="2347984"/>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17" y="3669114"/>
            <a:ext cx="3361914" cy="2347984"/>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043608" y="6017098"/>
            <a:ext cx="2454642" cy="261610"/>
          </a:xfrm>
          <a:prstGeom prst="rect">
            <a:avLst/>
          </a:prstGeom>
          <a:noFill/>
        </p:spPr>
        <p:txBody>
          <a:bodyPr wrap="square" rtlCol="0">
            <a:spAutoFit/>
          </a:bodyPr>
          <a:lstStyle/>
          <a:p>
            <a:pPr algn="ctr"/>
            <a:r>
              <a:rPr lang="fr-FR" sz="1100" dirty="0" smtClean="0">
                <a:latin typeface="Monotype Corsiva" pitchFamily="66" charset="0"/>
              </a:rPr>
              <a:t>Château de Sedan - France</a:t>
            </a:r>
            <a:endParaRPr lang="fr-FR" sz="1100" dirty="0">
              <a:latin typeface="Monotype Corsiva" pitchFamily="66" charset="0"/>
            </a:endParaRPr>
          </a:p>
        </p:txBody>
      </p:sp>
      <p:sp>
        <p:nvSpPr>
          <p:cNvPr id="8" name="ZoneTexte 7"/>
          <p:cNvSpPr txBox="1"/>
          <p:nvPr/>
        </p:nvSpPr>
        <p:spPr>
          <a:xfrm>
            <a:off x="5069686" y="6000869"/>
            <a:ext cx="2244988" cy="261610"/>
          </a:xfrm>
          <a:prstGeom prst="rect">
            <a:avLst/>
          </a:prstGeom>
          <a:noFill/>
        </p:spPr>
        <p:txBody>
          <a:bodyPr wrap="square" rtlCol="0">
            <a:spAutoFit/>
          </a:bodyPr>
          <a:lstStyle/>
          <a:p>
            <a:pPr algn="ctr"/>
            <a:r>
              <a:rPr lang="fr-FR" sz="1100" dirty="0" smtClean="0">
                <a:latin typeface="Monotype Corsiva" pitchFamily="66" charset="0"/>
              </a:rPr>
              <a:t>Château de Fougères – France</a:t>
            </a:r>
          </a:p>
        </p:txBody>
      </p:sp>
    </p:spTree>
    <p:extLst>
      <p:ext uri="{BB962C8B-B14F-4D97-AF65-F5344CB8AC3E}">
        <p14:creationId xmlns:p14="http://schemas.microsoft.com/office/powerpoint/2010/main" val="86819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1143000"/>
          </a:xfrm>
        </p:spPr>
        <p:txBody>
          <a:bodyPr/>
          <a:lstStyle/>
          <a:p>
            <a:r>
              <a:rPr lang="fr-FR" b="1" dirty="0" smtClean="0">
                <a:ln w="10541" cmpd="sng">
                  <a:solidFill>
                    <a:schemeClr val="tx1"/>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La Renaissance</a:t>
            </a:r>
            <a:endParaRPr lang="fr-FR" dirty="0"/>
          </a:p>
        </p:txBody>
      </p:sp>
      <p:sp>
        <p:nvSpPr>
          <p:cNvPr id="3" name="Espace réservé du contenu 2"/>
          <p:cNvSpPr>
            <a:spLocks noGrp="1"/>
          </p:cNvSpPr>
          <p:nvPr>
            <p:ph idx="1"/>
          </p:nvPr>
        </p:nvSpPr>
        <p:spPr>
          <a:xfrm>
            <a:off x="467544" y="1412776"/>
            <a:ext cx="8229600" cy="4525963"/>
          </a:xfrm>
        </p:spPr>
        <p:txBody>
          <a:bodyPr>
            <a:normAutofit/>
          </a:bodyPr>
          <a:lstStyle/>
          <a:p>
            <a:r>
              <a:rPr lang="fr-FR" sz="1800" b="1" dirty="0" smtClean="0">
                <a:latin typeface="Gabriola" pitchFamily="82" charset="0"/>
              </a:rPr>
              <a:t>La Renaissance commence avec un mouvement architectural en Italie, avec le début de l’architecture  gothique. Ce mouvement se répandra rapidement en France et plus tard en Europe. L’art atteint son apogée, des artistes tels que  Léonard de Vinci, Michel-Ange , Pierre Lescott  sont polyvalents,  et cherchent à obtenir le savoir absolu. Il y a des nouvelles techniques d’architecture, la proportion et la symétrie  sont réintroduites, des techniques antiques (la colonne et le dôme) sont redécouvertes. Michel-Ange fut l’un des architectes qui  ont conçu les plans de la Basilique Saint-Pierre au Vatican. Le château de Versailles est construit plus tard sous le règne de Louis XIV.</a:t>
            </a:r>
            <a:endParaRPr lang="fr-FR" sz="1800" b="1" dirty="0">
              <a:latin typeface="Gabriola"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00083"/>
            <a:ext cx="3816424" cy="2719648"/>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600083"/>
            <a:ext cx="4021964" cy="2689715"/>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253262" y="6341853"/>
            <a:ext cx="2244988" cy="261610"/>
          </a:xfrm>
          <a:prstGeom prst="rect">
            <a:avLst/>
          </a:prstGeom>
          <a:noFill/>
        </p:spPr>
        <p:txBody>
          <a:bodyPr wrap="square" rtlCol="0">
            <a:spAutoFit/>
          </a:bodyPr>
          <a:lstStyle/>
          <a:p>
            <a:pPr algn="ctr"/>
            <a:r>
              <a:rPr lang="fr-FR" sz="1100" dirty="0" smtClean="0">
                <a:latin typeface="Monotype Corsiva" pitchFamily="66" charset="0"/>
              </a:rPr>
              <a:t>Château de Versailles - France</a:t>
            </a:r>
            <a:endParaRPr lang="fr-FR" sz="1100" dirty="0">
              <a:latin typeface="Monotype Corsiva" pitchFamily="66" charset="0"/>
            </a:endParaRPr>
          </a:p>
        </p:txBody>
      </p:sp>
      <p:sp>
        <p:nvSpPr>
          <p:cNvPr id="8" name="ZoneTexte 7"/>
          <p:cNvSpPr txBox="1"/>
          <p:nvPr/>
        </p:nvSpPr>
        <p:spPr>
          <a:xfrm>
            <a:off x="5106818" y="6341853"/>
            <a:ext cx="3096344" cy="261610"/>
          </a:xfrm>
          <a:prstGeom prst="rect">
            <a:avLst/>
          </a:prstGeom>
          <a:noFill/>
        </p:spPr>
        <p:txBody>
          <a:bodyPr wrap="square" rtlCol="0">
            <a:spAutoFit/>
          </a:bodyPr>
          <a:lstStyle/>
          <a:p>
            <a:pPr algn="ctr"/>
            <a:r>
              <a:rPr lang="fr-FR" sz="1100" dirty="0" smtClean="0">
                <a:latin typeface="Monotype Corsiva" pitchFamily="66" charset="0"/>
              </a:rPr>
              <a:t>Dôme de la Basilique Saint-Pierre - Vatican</a:t>
            </a:r>
            <a:endParaRPr lang="fr-FR" sz="1100" dirty="0">
              <a:latin typeface="Monotype Corsiva" pitchFamily="66" charset="0"/>
            </a:endParaRPr>
          </a:p>
        </p:txBody>
      </p:sp>
    </p:spTree>
    <p:extLst>
      <p:ext uri="{BB962C8B-B14F-4D97-AF65-F5344CB8AC3E}">
        <p14:creationId xmlns:p14="http://schemas.microsoft.com/office/powerpoint/2010/main" val="3315954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2088793"/>
          </a:xfrm>
        </p:spPr>
        <p:txBody>
          <a:bodyPr>
            <a:normAutofit/>
          </a:bodyPr>
          <a:lstStyle/>
          <a:p>
            <a:r>
              <a:rPr lang="fr-FR" sz="1600" b="1" dirty="0" smtClean="0">
                <a:latin typeface="Gabriola" pitchFamily="82" charset="0"/>
              </a:rPr>
              <a:t>La révolution industrielle est caractérisée par le passage d’une société dominée par l’agriculture et l’artisanat à une société industrielle et commerciale dont l’idéologie  est rationaliste et technicienne. Une société se développe sur le modèle de la croissance : Une croissance démographique, celle des moyens de productions, des moyens de communications, et de la consommation des matières premières (minerai de fer et houille en premier, etc.) </a:t>
            </a:r>
            <a:br>
              <a:rPr lang="fr-FR" sz="1600" b="1" dirty="0" smtClean="0">
                <a:latin typeface="Gabriola" pitchFamily="82" charset="0"/>
              </a:rPr>
            </a:br>
            <a:r>
              <a:rPr lang="fr-FR" sz="1600" b="1" dirty="0" smtClean="0">
                <a:latin typeface="Gabriola" pitchFamily="82" charset="0"/>
              </a:rPr>
              <a:t/>
            </a:r>
            <a:br>
              <a:rPr lang="fr-FR" sz="1600" b="1" dirty="0" smtClean="0">
                <a:latin typeface="Gabriola" pitchFamily="82" charset="0"/>
              </a:rPr>
            </a:br>
            <a:r>
              <a:rPr lang="fr-FR" sz="1600" b="1" dirty="0" smtClean="0">
                <a:latin typeface="Gabriola" pitchFamily="82" charset="0"/>
              </a:rPr>
              <a:t>A la fin du  XVIIIe siècle les premiers espaces à s’être industrialisés sont : la  Grande-Bretagne, puis la France au début du XIXe siècle. Plus tard s’industrialiseront l’Allemagne et les Etats-Unis au milieu du XIXe. A la fin du même siècle sera le tour du Japon et de la Russie.</a:t>
            </a:r>
            <a:endParaRPr lang="fr-FR" sz="1600" b="1" dirty="0">
              <a:latin typeface="Gabriola" pitchFamily="82" charset="0"/>
            </a:endParaRPr>
          </a:p>
          <a:p>
            <a:endParaRPr lang="fr-FR" sz="1600" dirty="0"/>
          </a:p>
        </p:txBody>
      </p:sp>
      <p:sp>
        <p:nvSpPr>
          <p:cNvPr id="4" name="Titre 1"/>
          <p:cNvSpPr>
            <a:spLocks noGrp="1"/>
          </p:cNvSpPr>
          <p:nvPr>
            <p:ph type="title"/>
          </p:nvPr>
        </p:nvSpPr>
        <p:spPr/>
        <p:txBody>
          <a:bodyPr>
            <a:normAutofit/>
          </a:bodyPr>
          <a:lstStyle/>
          <a:p>
            <a:r>
              <a:rPr lang="fr-FR" b="1"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La Révolution </a:t>
            </a:r>
            <a:r>
              <a:rPr lang="fr-FR"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I</a:t>
            </a:r>
            <a:r>
              <a:rPr lang="fr-FR" b="1"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ndustrielle</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624" y="3688993"/>
            <a:ext cx="3698552" cy="2743576"/>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871210" y="6429617"/>
            <a:ext cx="3347391" cy="430887"/>
          </a:xfrm>
          <a:prstGeom prst="rect">
            <a:avLst/>
          </a:prstGeom>
        </p:spPr>
        <p:txBody>
          <a:bodyPr wrap="none">
            <a:spAutoFit/>
          </a:bodyPr>
          <a:lstStyle/>
          <a:p>
            <a:pPr algn="ctr"/>
            <a:r>
              <a:rPr lang="fr-FR" sz="1100" dirty="0" smtClean="0">
                <a:latin typeface="Monotype Corsiva" pitchFamily="66" charset="0"/>
              </a:rPr>
              <a:t>Machine à vapeur créée par James Watt favorise l’émergence de </a:t>
            </a:r>
          </a:p>
          <a:p>
            <a:pPr algn="ctr"/>
            <a:r>
              <a:rPr lang="fr-FR" sz="1100" dirty="0">
                <a:latin typeface="Monotype Corsiva" pitchFamily="66" charset="0"/>
              </a:rPr>
              <a:t> </a:t>
            </a:r>
            <a:r>
              <a:rPr lang="fr-FR" sz="1100" dirty="0" smtClean="0">
                <a:latin typeface="Monotype Corsiva" pitchFamily="66" charset="0"/>
              </a:rPr>
              <a:t>cette révolution.</a:t>
            </a:r>
            <a:endParaRPr lang="fr-FR" sz="1100" dirty="0">
              <a:latin typeface="Monotype Corsiva" pitchFamily="66" charset="0"/>
            </a:endParaRPr>
          </a:p>
        </p:txBody>
      </p:sp>
    </p:spTree>
    <p:extLst>
      <p:ext uri="{BB962C8B-B14F-4D97-AF65-F5344CB8AC3E}">
        <p14:creationId xmlns:p14="http://schemas.microsoft.com/office/powerpoint/2010/main" val="359885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L'ère </a:t>
            </a:r>
            <a:r>
              <a:rPr lang="fr-FR"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de </a:t>
            </a:r>
            <a:r>
              <a:rPr lang="fr-FR" b="1"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l'acier et du béton</a:t>
            </a:r>
            <a:endParaRPr lang="fr-FR" dirty="0"/>
          </a:p>
        </p:txBody>
      </p:sp>
      <p:sp>
        <p:nvSpPr>
          <p:cNvPr id="3" name="Espace réservé du contenu 2"/>
          <p:cNvSpPr>
            <a:spLocks noGrp="1"/>
          </p:cNvSpPr>
          <p:nvPr>
            <p:ph idx="1"/>
          </p:nvPr>
        </p:nvSpPr>
        <p:spPr/>
        <p:txBody>
          <a:bodyPr>
            <a:normAutofit/>
          </a:bodyPr>
          <a:lstStyle/>
          <a:p>
            <a:r>
              <a:rPr lang="fr-FR" sz="1900" b="1" dirty="0" smtClean="0">
                <a:latin typeface="Gabriola" pitchFamily="82" charset="0"/>
              </a:rPr>
              <a:t>Dès le début du XIXe siècle  l’essor  de la production d’acier modifie fondamentalement la manière de construire. Jusque là la construction était limitée par l’utilisation du bois, la pierre et la brique.  L’utilisation de l’acier permet la construction des gares et des ponts.</a:t>
            </a:r>
          </a:p>
          <a:p>
            <a:r>
              <a:rPr lang="fr-FR" sz="1800" b="1" dirty="0" smtClean="0">
                <a:latin typeface="Gabriola" pitchFamily="82" charset="0"/>
              </a:rPr>
              <a:t>Au XXe siècle le béton remplace l’acier . Louis Vicat étudie le mécanisme de prise des chaux et découvre alors leurs principes d’hydraulicité. Plus tard, en 1824, Joseph Aspidin dépose le brevet d’un ciment, prompt naturel, appelé alors « Ciment Portland ». Le ciment armé est inventé plus tard, ainsi que le béton précontraint en 1928.</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54253"/>
            <a:ext cx="3816424" cy="2862318"/>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554252"/>
            <a:ext cx="2146739" cy="2862319"/>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580112" y="6446572"/>
            <a:ext cx="2592288" cy="276999"/>
          </a:xfrm>
          <a:prstGeom prst="rect">
            <a:avLst/>
          </a:prstGeom>
        </p:spPr>
        <p:txBody>
          <a:bodyPr wrap="square">
            <a:spAutoFit/>
          </a:bodyPr>
          <a:lstStyle/>
          <a:p>
            <a:pPr algn="ctr"/>
            <a:r>
              <a:rPr lang="fr-FR" sz="1200" dirty="0">
                <a:latin typeface="Monotype Corsiva" pitchFamily="66" charset="0"/>
              </a:rPr>
              <a:t>William Van Alen - Chrysler Building </a:t>
            </a:r>
          </a:p>
        </p:txBody>
      </p:sp>
      <p:sp>
        <p:nvSpPr>
          <p:cNvPr id="8" name="Rectangle 7"/>
          <p:cNvSpPr/>
          <p:nvPr/>
        </p:nvSpPr>
        <p:spPr>
          <a:xfrm>
            <a:off x="449796" y="6446572"/>
            <a:ext cx="4572000" cy="276999"/>
          </a:xfrm>
          <a:prstGeom prst="rect">
            <a:avLst/>
          </a:prstGeom>
        </p:spPr>
        <p:txBody>
          <a:bodyPr>
            <a:spAutoFit/>
          </a:bodyPr>
          <a:lstStyle/>
          <a:p>
            <a:pPr algn="ctr"/>
            <a:r>
              <a:rPr lang="fr-FR" sz="1200" dirty="0" smtClean="0">
                <a:latin typeface="Monotype Corsiva" pitchFamily="66" charset="0"/>
              </a:rPr>
              <a:t>Forth Bridge (Edimbourg, Ecosse)</a:t>
            </a:r>
            <a:endParaRPr lang="fr-FR" sz="1200" dirty="0">
              <a:latin typeface="Monotype Corsiva" pitchFamily="66" charset="0"/>
            </a:endParaRPr>
          </a:p>
        </p:txBody>
      </p:sp>
    </p:spTree>
    <p:extLst>
      <p:ext uri="{BB962C8B-B14F-4D97-AF65-F5344CB8AC3E}">
        <p14:creationId xmlns:p14="http://schemas.microsoft.com/office/powerpoint/2010/main" val="32976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Le </a:t>
            </a:r>
            <a:r>
              <a:rPr lang="fr-FR" b="1" dirty="0" smtClean="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XXe </a:t>
            </a:r>
            <a:r>
              <a:rPr lang="fr-FR" b="1" dirty="0">
                <a:ln w="10541" cmpd="sng">
                  <a:solidFill>
                    <a:prstClr val="black"/>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eflection blurRad="6350" stA="55000" endA="300" endPos="45500" dir="5400000" sy="-100000" algn="bl" rotWithShape="0"/>
                </a:effectLst>
                <a:latin typeface="Cooper Black" pitchFamily="18" charset="0"/>
              </a:rPr>
              <a:t>siècle</a:t>
            </a:r>
            <a:endParaRPr lang="fr-FR" dirty="0"/>
          </a:p>
        </p:txBody>
      </p:sp>
      <p:sp>
        <p:nvSpPr>
          <p:cNvPr id="3" name="Espace réservé du contenu 2"/>
          <p:cNvSpPr>
            <a:spLocks noGrp="1"/>
          </p:cNvSpPr>
          <p:nvPr>
            <p:ph idx="1"/>
          </p:nvPr>
        </p:nvSpPr>
        <p:spPr>
          <a:xfrm>
            <a:off x="439519" y="1522352"/>
            <a:ext cx="8229600" cy="4525963"/>
          </a:xfrm>
        </p:spPr>
        <p:txBody>
          <a:bodyPr>
            <a:normAutofit/>
          </a:bodyPr>
          <a:lstStyle/>
          <a:p>
            <a:r>
              <a:rPr lang="fr-FR" sz="1600" b="1" dirty="0" smtClean="0">
                <a:latin typeface="Gabriola" pitchFamily="82" charset="0"/>
              </a:rPr>
              <a:t>Le XXe siècle est introduit par l’Art nouveau qui est un mouvement artistique au début du siècle qui est caractérisé par l’appui sur l’esthétique des lignes courbes. Né suite aux dérives de l’industrialisation à outrance et la reproduction des grands styles, c’est un mouvement rapide et soudain, mais également bref  et puissant. Il connaîtra un développement international concomitant (Appelé </a:t>
            </a:r>
            <a:r>
              <a:rPr lang="fr-FR" sz="1600" b="1" i="1" dirty="0" err="1" smtClean="0">
                <a:latin typeface="Gabriola" pitchFamily="82" charset="0"/>
              </a:rPr>
              <a:t>Jugendstil</a:t>
            </a:r>
            <a:r>
              <a:rPr lang="fr-FR" sz="1600" b="1" dirty="0" smtClean="0">
                <a:latin typeface="Gabriola" pitchFamily="82" charset="0"/>
              </a:rPr>
              <a:t> en Allemagne, </a:t>
            </a:r>
            <a:r>
              <a:rPr lang="fr-FR" sz="1600" b="1" i="1" dirty="0" err="1" smtClean="0">
                <a:latin typeface="Gabriola" pitchFamily="82" charset="0"/>
              </a:rPr>
              <a:t>Nieuwe</a:t>
            </a:r>
            <a:r>
              <a:rPr lang="fr-FR" sz="1600" b="1" i="1" dirty="0" smtClean="0">
                <a:latin typeface="Gabriola" pitchFamily="82" charset="0"/>
              </a:rPr>
              <a:t> </a:t>
            </a:r>
            <a:r>
              <a:rPr lang="fr-FR" sz="1600" b="1" i="1" dirty="0" err="1" smtClean="0">
                <a:latin typeface="Gabriola" pitchFamily="82" charset="0"/>
              </a:rPr>
              <a:t>Kunst</a:t>
            </a:r>
            <a:r>
              <a:rPr lang="fr-FR" sz="1600" b="1" i="1" dirty="0" smtClean="0">
                <a:latin typeface="Gabriola" pitchFamily="82" charset="0"/>
              </a:rPr>
              <a:t> </a:t>
            </a:r>
            <a:r>
              <a:rPr lang="fr-FR" sz="1600" b="1" dirty="0" smtClean="0">
                <a:latin typeface="Gabriola" pitchFamily="82" charset="0"/>
              </a:rPr>
              <a:t>aux Pays-Bas, etc.)  De 1920 à </a:t>
            </a:r>
            <a:r>
              <a:rPr lang="fr-FR" sz="1600" b="1" dirty="0">
                <a:latin typeface="Gabriola" pitchFamily="82" charset="0"/>
              </a:rPr>
              <a:t>1939, l'Art déco est une continuation à l'Art </a:t>
            </a:r>
            <a:r>
              <a:rPr lang="fr-FR" sz="1600" b="1" dirty="0" smtClean="0">
                <a:latin typeface="Gabriola" pitchFamily="82" charset="0"/>
              </a:rPr>
              <a:t>nouveau.</a:t>
            </a:r>
            <a:endParaRPr lang="fr-FR" sz="1600" b="1" dirty="0">
              <a:latin typeface="Gabriola" pitchFamily="82" charset="0"/>
            </a:endParaRPr>
          </a:p>
          <a:p>
            <a:r>
              <a:rPr lang="fr-FR" sz="1600" b="1" dirty="0" smtClean="0">
                <a:latin typeface="Gabriola" pitchFamily="82" charset="0"/>
              </a:rPr>
              <a:t>Le </a:t>
            </a:r>
            <a:r>
              <a:rPr lang="fr-FR" sz="1600" b="1" i="1" dirty="0" smtClean="0">
                <a:latin typeface="Gabriola" pitchFamily="82" charset="0"/>
              </a:rPr>
              <a:t>modernisme </a:t>
            </a:r>
            <a:r>
              <a:rPr lang="fr-FR" sz="1600" b="1" dirty="0" smtClean="0">
                <a:latin typeface="Gabriola" pitchFamily="82" charset="0"/>
              </a:rPr>
              <a:t>est </a:t>
            </a:r>
            <a:r>
              <a:rPr lang="fr-FR" sz="1600" b="1" dirty="0">
                <a:latin typeface="Gabriola" pitchFamily="82" charset="0"/>
              </a:rPr>
              <a:t>un courant de </a:t>
            </a:r>
            <a:r>
              <a:rPr lang="fr-FR" sz="1600" b="1" dirty="0" smtClean="0">
                <a:latin typeface="Gabriola" pitchFamily="82" charset="0"/>
              </a:rPr>
              <a:t>l’architecture </a:t>
            </a:r>
            <a:r>
              <a:rPr lang="fr-FR" sz="1600" b="1" dirty="0">
                <a:latin typeface="Gabriola" pitchFamily="82" charset="0"/>
              </a:rPr>
              <a:t>avec le mouvement du Bauhaus, caractérisé par un retour au décor minimal et aux lignes géométriques </a:t>
            </a:r>
            <a:r>
              <a:rPr lang="fr-FR" sz="1600" b="1" dirty="0" smtClean="0">
                <a:latin typeface="Gabriola" pitchFamily="82" charset="0"/>
              </a:rPr>
              <a:t>pures, grâce notamment </a:t>
            </a:r>
            <a:r>
              <a:rPr lang="fr-FR" sz="1600" b="1" dirty="0">
                <a:latin typeface="Gabriola" pitchFamily="82" charset="0"/>
              </a:rPr>
              <a:t>au déploiement de techniques et de matériaux nouveaux</a:t>
            </a:r>
            <a:r>
              <a:rPr lang="fr-FR" sz="1600" b="1" dirty="0" smtClean="0">
                <a:latin typeface="Gabriola" pitchFamily="82" charset="0"/>
              </a:rPr>
              <a:t>.</a:t>
            </a:r>
          </a:p>
          <a:p>
            <a:r>
              <a:rPr lang="fr-FR" sz="1600" b="1" dirty="0" smtClean="0">
                <a:latin typeface="Gabriola" pitchFamily="82" charset="0"/>
              </a:rPr>
              <a:t>Aux Etats-Unis naît le gratte ciel vers la fin du XIXe siècle. </a:t>
            </a:r>
          </a:p>
          <a:p>
            <a:endParaRPr lang="fr-FR" sz="1800" b="1" dirty="0">
              <a:latin typeface="Gabriola"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89040"/>
            <a:ext cx="3960575" cy="2638733"/>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54319" y="6427773"/>
            <a:ext cx="4572000" cy="276999"/>
          </a:xfrm>
          <a:prstGeom prst="rect">
            <a:avLst/>
          </a:prstGeom>
        </p:spPr>
        <p:txBody>
          <a:bodyPr>
            <a:spAutoFit/>
          </a:bodyPr>
          <a:lstStyle/>
          <a:p>
            <a:pPr algn="ctr"/>
            <a:r>
              <a:rPr lang="fr-FR" sz="1200" dirty="0">
                <a:latin typeface="Monotype Corsiva" pitchFamily="66" charset="0"/>
              </a:rPr>
              <a:t>John Hancock Center à Chicago (États-Unis).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87" y="3785334"/>
            <a:ext cx="3971697" cy="2646143"/>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6135" y="6427772"/>
            <a:ext cx="4572000" cy="276999"/>
          </a:xfrm>
          <a:prstGeom prst="rect">
            <a:avLst/>
          </a:prstGeom>
        </p:spPr>
        <p:txBody>
          <a:bodyPr>
            <a:spAutoFit/>
          </a:bodyPr>
          <a:lstStyle/>
          <a:p>
            <a:pPr algn="ctr"/>
            <a:r>
              <a:rPr lang="fr-FR" sz="1200" dirty="0" smtClean="0">
                <a:latin typeface="Monotype Corsiva" pitchFamily="66" charset="0"/>
              </a:rPr>
              <a:t>Hôtel Tassel</a:t>
            </a:r>
            <a:endParaRPr lang="fr-FR" sz="1200" dirty="0">
              <a:latin typeface="Monotype Corsiva" pitchFamily="66" charset="0"/>
            </a:endParaRPr>
          </a:p>
        </p:txBody>
      </p:sp>
    </p:spTree>
    <p:extLst>
      <p:ext uri="{BB962C8B-B14F-4D97-AF65-F5344CB8AC3E}">
        <p14:creationId xmlns:p14="http://schemas.microsoft.com/office/powerpoint/2010/main" val="29202199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1037</Words>
  <Application>Microsoft Office PowerPoint</Application>
  <PresentationFormat>Affichage à l'écran (4:3)</PresentationFormat>
  <Paragraphs>44</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Evolution des maisons dans  le temps.</vt:lpstr>
      <vt:lpstr>Frise Chronologique</vt:lpstr>
      <vt:lpstr>L’Age néolithique</vt:lpstr>
      <vt:lpstr>La Rome Antique</vt:lpstr>
      <vt:lpstr>Le Moyen Age</vt:lpstr>
      <vt:lpstr>La Renaissance</vt:lpstr>
      <vt:lpstr>La Révolution Industrielle</vt:lpstr>
      <vt:lpstr>L'ère de l'acier et du béton</vt:lpstr>
      <vt:lpstr>Le XXe siècle</vt:lpstr>
      <vt:lpstr>XXe siècle</vt:lpstr>
      <vt:lpstr>L’Age moderne</vt:lpstr>
    </vt:vector>
  </TitlesOfParts>
  <Company>LF Bonaparte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des maisons dans  le temps</dc:title>
  <dc:creator>Jennifer Rached</dc:creator>
  <cp:lastModifiedBy>Jennifer Rached</cp:lastModifiedBy>
  <cp:revision>57</cp:revision>
  <dcterms:created xsi:type="dcterms:W3CDTF">2012-01-19T05:28:51Z</dcterms:created>
  <dcterms:modified xsi:type="dcterms:W3CDTF">2012-03-08T04:59:57Z</dcterms:modified>
</cp:coreProperties>
</file>