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5"/>
  </p:notesMasterIdLst>
  <p:sldIdLst>
    <p:sldId id="256" r:id="rId2"/>
    <p:sldId id="257" r:id="rId3"/>
    <p:sldId id="258" r:id="rId4"/>
    <p:sldId id="259" r:id="rId5"/>
    <p:sldId id="265" r:id="rId6"/>
    <p:sldId id="266" r:id="rId7"/>
    <p:sldId id="267" r:id="rId8"/>
    <p:sldId id="268" r:id="rId9"/>
    <p:sldId id="269" r:id="rId10"/>
    <p:sldId id="270" r:id="rId11"/>
    <p:sldId id="272" r:id="rId12"/>
    <p:sldId id="273" r:id="rId13"/>
    <p:sldId id="274" r:id="rId14"/>
    <p:sldId id="277" r:id="rId15"/>
    <p:sldId id="276" r:id="rId16"/>
    <p:sldId id="278" r:id="rId17"/>
    <p:sldId id="279" r:id="rId18"/>
    <p:sldId id="280" r:id="rId19"/>
    <p:sldId id="282" r:id="rId20"/>
    <p:sldId id="281" r:id="rId21"/>
    <p:sldId id="283" r:id="rId22"/>
    <p:sldId id="284" r:id="rId23"/>
    <p:sldId id="285"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tilisateur" initials="U" lastIdx="0"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06" autoAdjust="0"/>
  </p:normalViewPr>
  <p:slideViewPr>
    <p:cSldViewPr>
      <p:cViewPr>
        <p:scale>
          <a:sx n="80" d="100"/>
          <a:sy n="80" d="100"/>
        </p:scale>
        <p:origin x="-864" y="-4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A3F358-1767-4106-B828-8EE48BAB71B6}" type="datetimeFigureOut">
              <a:rPr lang="fr-FR" smtClean="0"/>
              <a:pPr/>
              <a:t>20/05/2012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28E867-31CB-4E4B-B204-F7B3A9BFE6B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F28E867-31CB-4E4B-B204-F7B3A9BFE6B2}"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5EA60A62-A154-4A1B-BD0A-10B38CB291A0}" type="datetimeFigureOut">
              <a:rPr lang="fr-FR" smtClean="0"/>
              <a:pPr/>
              <a:t>20/05/2012</a:t>
            </a:fld>
            <a:endParaRPr lang="fr-FR" dirty="0"/>
          </a:p>
        </p:txBody>
      </p:sp>
      <p:sp>
        <p:nvSpPr>
          <p:cNvPr id="19" name="Espace réservé du pied de page 18"/>
          <p:cNvSpPr>
            <a:spLocks noGrp="1"/>
          </p:cNvSpPr>
          <p:nvPr>
            <p:ph type="ftr" sz="quarter" idx="11"/>
          </p:nvPr>
        </p:nvSpPr>
        <p:spPr/>
        <p:txBody>
          <a:bodyPr/>
          <a:lstStyle/>
          <a:p>
            <a:endParaRPr lang="fr-FR" dirty="0"/>
          </a:p>
        </p:txBody>
      </p:sp>
      <p:sp>
        <p:nvSpPr>
          <p:cNvPr id="27" name="Espace réservé du numéro de diapositive 26"/>
          <p:cNvSpPr>
            <a:spLocks noGrp="1"/>
          </p:cNvSpPr>
          <p:nvPr>
            <p:ph type="sldNum" sz="quarter" idx="12"/>
          </p:nvPr>
        </p:nvSpPr>
        <p:spPr/>
        <p:txBody>
          <a:bodyPr/>
          <a:lstStyle/>
          <a:p>
            <a:fld id="{0D67F1D9-D8B8-4C96-A2C9-53D4D6439732}"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EA60A62-A154-4A1B-BD0A-10B38CB291A0}" type="datetimeFigureOut">
              <a:rPr lang="fr-FR" smtClean="0"/>
              <a:pPr/>
              <a:t>20/05/2012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D67F1D9-D8B8-4C96-A2C9-53D4D6439732}"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EA60A62-A154-4A1B-BD0A-10B38CB291A0}" type="datetimeFigureOut">
              <a:rPr lang="fr-FR" smtClean="0"/>
              <a:pPr/>
              <a:t>20/05/2012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D67F1D9-D8B8-4C96-A2C9-53D4D6439732}"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EA60A62-A154-4A1B-BD0A-10B38CB291A0}" type="datetimeFigureOut">
              <a:rPr lang="fr-FR" smtClean="0"/>
              <a:pPr/>
              <a:t>20/05/2012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D67F1D9-D8B8-4C96-A2C9-53D4D6439732}"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5EA60A62-A154-4A1B-BD0A-10B38CB291A0}" type="datetimeFigureOut">
              <a:rPr lang="fr-FR" smtClean="0"/>
              <a:pPr/>
              <a:t>20/05/2012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D67F1D9-D8B8-4C96-A2C9-53D4D6439732}"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EA60A62-A154-4A1B-BD0A-10B38CB291A0}" type="datetimeFigureOut">
              <a:rPr lang="fr-FR" smtClean="0"/>
              <a:pPr/>
              <a:t>20/05/2012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0D67F1D9-D8B8-4C96-A2C9-53D4D6439732}"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5EA60A62-A154-4A1B-BD0A-10B38CB291A0}" type="datetimeFigureOut">
              <a:rPr lang="fr-FR" smtClean="0"/>
              <a:pPr/>
              <a:t>20/05/2012</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0D67F1D9-D8B8-4C96-A2C9-53D4D6439732}"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5EA60A62-A154-4A1B-BD0A-10B38CB291A0}" type="datetimeFigureOut">
              <a:rPr lang="fr-FR" smtClean="0"/>
              <a:pPr/>
              <a:t>20/05/2012</a:t>
            </a:fld>
            <a:endParaRPr lang="fr-FR" dirty="0"/>
          </a:p>
        </p:txBody>
      </p:sp>
      <p:sp>
        <p:nvSpPr>
          <p:cNvPr id="8" name="Espace réservé du numéro de diapositive 7"/>
          <p:cNvSpPr>
            <a:spLocks noGrp="1"/>
          </p:cNvSpPr>
          <p:nvPr>
            <p:ph type="sldNum" sz="quarter" idx="11"/>
          </p:nvPr>
        </p:nvSpPr>
        <p:spPr/>
        <p:txBody>
          <a:bodyPr/>
          <a:lstStyle/>
          <a:p>
            <a:fld id="{0D67F1D9-D8B8-4C96-A2C9-53D4D6439732}" type="slidenum">
              <a:rPr lang="fr-FR" smtClean="0"/>
              <a:pPr/>
              <a:t>‹N°›</a:t>
            </a:fld>
            <a:endParaRPr lang="fr-FR" dirty="0"/>
          </a:p>
        </p:txBody>
      </p:sp>
      <p:sp>
        <p:nvSpPr>
          <p:cNvPr id="9" name="Espace réservé du pied de page 8"/>
          <p:cNvSpPr>
            <a:spLocks noGrp="1"/>
          </p:cNvSpPr>
          <p:nvPr>
            <p:ph type="ftr" sz="quarter" idx="12"/>
          </p:nvPr>
        </p:nvSpPr>
        <p:spPr/>
        <p:txBody>
          <a:bodyPr/>
          <a:lstStyle/>
          <a:p>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EA60A62-A154-4A1B-BD0A-10B38CB291A0}" type="datetimeFigureOut">
              <a:rPr lang="fr-FR" smtClean="0"/>
              <a:pPr/>
              <a:t>20/05/2012</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0D67F1D9-D8B8-4C96-A2C9-53D4D6439732}"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EA60A62-A154-4A1B-BD0A-10B38CB291A0}" type="datetimeFigureOut">
              <a:rPr lang="fr-FR" smtClean="0"/>
              <a:pPr/>
              <a:t>20/05/2012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a:xfrm>
            <a:off x="8156448" y="6422064"/>
            <a:ext cx="762000" cy="365125"/>
          </a:xfrm>
        </p:spPr>
        <p:txBody>
          <a:bodyPr/>
          <a:lstStyle/>
          <a:p>
            <a:fld id="{0D67F1D9-D8B8-4C96-A2C9-53D4D6439732}"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457200" y="6422064"/>
            <a:ext cx="2133600" cy="365125"/>
          </a:xfrm>
        </p:spPr>
        <p:txBody>
          <a:bodyPr/>
          <a:lstStyle/>
          <a:p>
            <a:fld id="{5EA60A62-A154-4A1B-BD0A-10B38CB291A0}" type="datetimeFigureOut">
              <a:rPr lang="fr-FR" smtClean="0"/>
              <a:pPr/>
              <a:t>20/05/2012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0D67F1D9-D8B8-4C96-A2C9-53D4D6439732}"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orme lib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EA60A62-A154-4A1B-BD0A-10B38CB291A0}" type="datetimeFigureOut">
              <a:rPr lang="fr-FR" smtClean="0"/>
              <a:pPr/>
              <a:t>20/05/2012</a:t>
            </a:fld>
            <a:endParaRPr lang="fr-FR" dirty="0"/>
          </a:p>
        </p:txBody>
      </p:sp>
      <p:sp>
        <p:nvSpPr>
          <p:cNvPr id="22" name="Espace réservé du pied de page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r-FR" dirty="0"/>
          </a:p>
        </p:txBody>
      </p:sp>
      <p:sp>
        <p:nvSpPr>
          <p:cNvPr id="18" name="Espace réservé du numéro de diapositiv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D67F1D9-D8B8-4C96-A2C9-53D4D6439732}" type="slidenum">
              <a:rPr lang="fr-FR" smtClean="0"/>
              <a:pPr/>
              <a:t>‹N°›</a:t>
            </a:fld>
            <a:endParaRPr lang="fr-FR" dirty="0"/>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Layout" Target="../slideLayouts/slideLayout2.xml"/><Relationship Id="rId1" Type="http://schemas.openxmlformats.org/officeDocument/2006/relationships/video" Target="file:///J:\FLUVORE_l39odysseee_de_la_vie_60e91.avi"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948264" y="0"/>
            <a:ext cx="2195736" cy="1224136"/>
          </a:xfrm>
        </p:spPr>
        <p:txBody>
          <a:bodyPr>
            <a:normAutofit/>
          </a:bodyPr>
          <a:lstStyle/>
          <a:p>
            <a:r>
              <a:rPr lang="fr-FR" sz="2000" dirty="0" smtClean="0">
                <a:latin typeface="Bradley Hand ITC" pitchFamily="66" charset="0"/>
              </a:rPr>
              <a:t>   Le, 20 Mai 2012</a:t>
            </a:r>
            <a:r>
              <a:rPr lang="fr-FR" sz="2000" dirty="0" smtClean="0"/>
              <a:t/>
            </a:r>
            <a:br>
              <a:rPr lang="fr-FR" sz="2000" dirty="0" smtClean="0"/>
            </a:br>
            <a:r>
              <a:rPr lang="fr-FR" sz="2000" dirty="0" smtClean="0"/>
              <a:t>  </a:t>
            </a:r>
            <a:endParaRPr lang="fr-FR" sz="2000" dirty="0"/>
          </a:p>
        </p:txBody>
      </p:sp>
      <p:sp>
        <p:nvSpPr>
          <p:cNvPr id="3" name="Sous-titre 2"/>
          <p:cNvSpPr>
            <a:spLocks noGrp="1"/>
          </p:cNvSpPr>
          <p:nvPr>
            <p:ph type="subTitle" idx="1"/>
          </p:nvPr>
        </p:nvSpPr>
        <p:spPr>
          <a:xfrm>
            <a:off x="899592" y="2276872"/>
            <a:ext cx="6480048" cy="2244676"/>
          </a:xfrm>
        </p:spPr>
        <p:style>
          <a:lnRef idx="1">
            <a:schemeClr val="accent1"/>
          </a:lnRef>
          <a:fillRef idx="3">
            <a:schemeClr val="accent1"/>
          </a:fillRef>
          <a:effectRef idx="2">
            <a:schemeClr val="accent1"/>
          </a:effectRef>
          <a:fontRef idx="minor">
            <a:schemeClr val="lt1"/>
          </a:fontRef>
        </p:style>
        <p:txBody>
          <a:bodyPr>
            <a:noAutofit/>
          </a:bodyPr>
          <a:lstStyle/>
          <a:p>
            <a:pPr algn="ctr"/>
            <a:r>
              <a:rPr lang="fr-FR" sz="4400" b="1" dirty="0" smtClean="0">
                <a:latin typeface="Bradley Hand ITC" pitchFamily="66" charset="0"/>
              </a:rPr>
              <a:t>Le développement précoce, embryonnaire et fœtal semaine par semaine</a:t>
            </a:r>
            <a:endParaRPr lang="fr-FR" sz="4400" b="1" dirty="0">
              <a:latin typeface="Bradley Hand ITC" pitchFamily="66" charset="0"/>
            </a:endParaRPr>
          </a:p>
        </p:txBody>
      </p:sp>
      <p:sp>
        <p:nvSpPr>
          <p:cNvPr id="4" name="ZoneTexte 3"/>
          <p:cNvSpPr txBox="1"/>
          <p:nvPr/>
        </p:nvSpPr>
        <p:spPr>
          <a:xfrm>
            <a:off x="0" y="0"/>
            <a:ext cx="2843808" cy="646331"/>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fr-FR" b="1" dirty="0" err="1" smtClean="0">
                <a:solidFill>
                  <a:schemeClr val="bg1"/>
                </a:solidFill>
                <a:latin typeface="Bradley Hand ITC" pitchFamily="66" charset="0"/>
              </a:rPr>
              <a:t>Bohl</a:t>
            </a:r>
            <a:r>
              <a:rPr lang="fr-FR" b="1" dirty="0" smtClean="0">
                <a:solidFill>
                  <a:schemeClr val="bg1"/>
                </a:solidFill>
                <a:latin typeface="Bradley Hand ITC" pitchFamily="66" charset="0"/>
              </a:rPr>
              <a:t> Frédéric</a:t>
            </a:r>
          </a:p>
          <a:p>
            <a:r>
              <a:rPr lang="fr-FR" b="1" dirty="0" err="1" smtClean="0">
                <a:solidFill>
                  <a:schemeClr val="bg1"/>
                </a:solidFill>
                <a:latin typeface="Bradley Hand ITC" pitchFamily="66" charset="0"/>
              </a:rPr>
              <a:t>Bruwier</a:t>
            </a:r>
            <a:r>
              <a:rPr lang="fr-FR" b="1" dirty="0" smtClean="0">
                <a:solidFill>
                  <a:schemeClr val="bg1"/>
                </a:solidFill>
                <a:latin typeface="Bradley Hand ITC" pitchFamily="66" charset="0"/>
              </a:rPr>
              <a:t> </a:t>
            </a:r>
            <a:r>
              <a:rPr lang="fr-FR" b="1" dirty="0" smtClean="0">
                <a:solidFill>
                  <a:schemeClr val="bg1"/>
                </a:solidFill>
                <a:latin typeface="Bradley Hand ITC" pitchFamily="66" charset="0"/>
              </a:rPr>
              <a:t>Justine</a:t>
            </a:r>
            <a:endParaRPr lang="fr-FR" b="1" dirty="0">
              <a:solidFill>
                <a:schemeClr val="bg1"/>
              </a:solidFill>
              <a:latin typeface="Bradley Hand ITC"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4258816" cy="1143000"/>
          </a:xfrm>
        </p:spPr>
        <p:txBody>
          <a:bodyPr/>
          <a:lstStyle/>
          <a:p>
            <a:r>
              <a:rPr lang="fr-FR" dirty="0" smtClean="0"/>
              <a:t>13</a:t>
            </a:r>
            <a:r>
              <a:rPr lang="fr-FR" baseline="30000" dirty="0" smtClean="0"/>
              <a:t>ème</a:t>
            </a:r>
            <a:r>
              <a:rPr lang="fr-FR" dirty="0" smtClean="0"/>
              <a:t> semaine</a:t>
            </a:r>
            <a:endParaRPr lang="fr-FR" dirty="0"/>
          </a:p>
        </p:txBody>
      </p:sp>
      <p:sp>
        <p:nvSpPr>
          <p:cNvPr id="3" name="Espace réservé du contenu 2"/>
          <p:cNvSpPr>
            <a:spLocks noGrp="1"/>
          </p:cNvSpPr>
          <p:nvPr>
            <p:ph idx="1"/>
          </p:nvPr>
        </p:nvSpPr>
        <p:spPr/>
        <p:txBody>
          <a:bodyPr>
            <a:normAutofit fontScale="92500" lnSpcReduction="20000"/>
          </a:bodyPr>
          <a:lstStyle/>
          <a:p>
            <a:r>
              <a:rPr lang="fr-FR" sz="1500" dirty="0" smtClean="0"/>
              <a:t>Perfectionnement des poumons par des petits mouvements respiratoires: le fœtus boit le liquide amniotique que ses reins éliminent ensuite.</a:t>
            </a:r>
          </a:p>
          <a:p>
            <a:r>
              <a:rPr lang="fr-FR" sz="1500" dirty="0" smtClean="0"/>
              <a:t>Le travail de coordination se met progressivement en place: le développement de son cou lui permet de tourner sa tête librement.</a:t>
            </a:r>
          </a:p>
          <a:p>
            <a:r>
              <a:rPr lang="fr-FR" sz="1500" dirty="0" smtClean="0"/>
              <a:t>Son squelette continue de s’élaborer.</a:t>
            </a:r>
          </a:p>
          <a:p>
            <a:r>
              <a:rPr lang="fr-FR" sz="1500" dirty="0" smtClean="0"/>
              <a:t>Les organes sexuels externes se différencient maintenant et à l’échographie, on peut connaître le sexe du futur bébé.</a:t>
            </a:r>
          </a:p>
          <a:p>
            <a:r>
              <a:rPr lang="fr-FR" sz="1500" dirty="0" smtClean="0"/>
              <a:t>Le fœtus bouge beaucoup.</a:t>
            </a:r>
          </a:p>
          <a:p>
            <a:endParaRPr lang="fr-FR" sz="1400" dirty="0" smtClean="0"/>
          </a:p>
          <a:p>
            <a:pPr>
              <a:buNone/>
            </a:pPr>
            <a:r>
              <a:rPr lang="fr-FR" sz="4400" dirty="0" smtClean="0">
                <a:latin typeface="+mj-lt"/>
              </a:rPr>
              <a:t>14</a:t>
            </a:r>
            <a:r>
              <a:rPr lang="fr-FR" sz="4400" baseline="30000" dirty="0" smtClean="0">
                <a:latin typeface="+mj-lt"/>
              </a:rPr>
              <a:t>ème</a:t>
            </a:r>
            <a:r>
              <a:rPr lang="fr-FR" sz="4400" dirty="0" smtClean="0">
                <a:latin typeface="+mj-lt"/>
              </a:rPr>
              <a:t> semaine</a:t>
            </a:r>
          </a:p>
          <a:p>
            <a:pPr algn="just"/>
            <a:r>
              <a:rPr lang="fr-FR" sz="1500" dirty="0" smtClean="0"/>
              <a:t>Le cœur du fœtus pompe près de 30 litres de sang par jour et bat deux fois plus vite que celui d’un adulte. L’activité cardiaque est audible grâce aux ultra-sons (140-150 pulsations/min).</a:t>
            </a:r>
          </a:p>
          <a:p>
            <a:pPr algn="just"/>
            <a:r>
              <a:rPr lang="fr-FR" sz="1500" dirty="0" smtClean="0"/>
              <a:t>Les </a:t>
            </a:r>
            <a:r>
              <a:rPr lang="fr-FR" sz="1500" dirty="0" smtClean="0"/>
              <a:t>organes du fœtus sont en pleine maturation.</a:t>
            </a:r>
          </a:p>
          <a:p>
            <a:pPr algn="just"/>
            <a:r>
              <a:rPr lang="fr-FR" sz="1500" dirty="0" smtClean="0"/>
              <a:t>L’intestin prend place dans l’abdomen.</a:t>
            </a:r>
          </a:p>
          <a:p>
            <a:pPr algn="just"/>
            <a:r>
              <a:rPr lang="fr-FR" sz="1500" dirty="0" smtClean="0"/>
              <a:t>La thyroïde devient opérationnelle.</a:t>
            </a:r>
          </a:p>
          <a:p>
            <a:pPr algn="just"/>
            <a:r>
              <a:rPr lang="fr-FR" sz="1500" dirty="0" smtClean="0"/>
              <a:t>Son squelette se densifie grâce au calcium contenu dans le sang de la </a:t>
            </a:r>
            <a:r>
              <a:rPr lang="fr-FR" sz="1500" dirty="0" smtClean="0"/>
              <a:t>maman.</a:t>
            </a:r>
            <a:endParaRPr lang="fr-FR" sz="1500" dirty="0" smtClean="0"/>
          </a:p>
          <a:p>
            <a:pPr algn="just"/>
            <a:r>
              <a:rPr lang="fr-FR" sz="1500" dirty="0" smtClean="0"/>
              <a:t>Les bras continuent leur développement: le fœtus peut saisir, plier les doigts et serrer les poings.</a:t>
            </a:r>
          </a:p>
          <a:p>
            <a:pPr>
              <a:buNone/>
            </a:pPr>
            <a:endParaRPr lang="fr-FR" sz="1600" dirty="0" smtClean="0">
              <a:latin typeface="+mj-lt"/>
            </a:endParaRPr>
          </a:p>
          <a:p>
            <a:pPr>
              <a:buNone/>
            </a:pPr>
            <a:endParaRPr lang="fr-FR" sz="1600" dirty="0" smtClean="0">
              <a:latin typeface="+mj-lt"/>
            </a:endParaRPr>
          </a:p>
        </p:txBody>
      </p:sp>
      <p:graphicFrame>
        <p:nvGraphicFramePr>
          <p:cNvPr id="4" name="Tableau 3"/>
          <p:cNvGraphicFramePr>
            <a:graphicFrameLocks noGrp="1"/>
          </p:cNvGraphicFramePr>
          <p:nvPr/>
        </p:nvGraphicFramePr>
        <p:xfrm>
          <a:off x="5004049" y="620688"/>
          <a:ext cx="2664296" cy="566845"/>
        </p:xfrm>
        <a:graphic>
          <a:graphicData uri="http://schemas.openxmlformats.org/drawingml/2006/table">
            <a:tbl>
              <a:tblPr>
                <a:tableStyleId>{08FB837D-C827-4EFA-A057-4D05807E0F7C}</a:tableStyleId>
              </a:tblPr>
              <a:tblGrid>
                <a:gridCol w="2664296"/>
              </a:tblGrid>
              <a:tr h="566845">
                <a:tc>
                  <a:txBody>
                    <a:bodyPr/>
                    <a:lstStyle/>
                    <a:p>
                      <a:r>
                        <a:rPr lang="fr-FR" sz="1200" dirty="0" smtClean="0"/>
                        <a:t>Poids: 65 grammes</a:t>
                      </a:r>
                    </a:p>
                    <a:p>
                      <a:r>
                        <a:rPr lang="fr-FR" sz="1200" dirty="0" smtClean="0"/>
                        <a:t>Taille:</a:t>
                      </a:r>
                      <a:r>
                        <a:rPr lang="fr-FR" sz="1200" baseline="0" dirty="0" smtClean="0"/>
                        <a:t> 12 centimètres</a:t>
                      </a:r>
                      <a:endParaRPr lang="fr-FR" sz="1200" dirty="0"/>
                    </a:p>
                  </a:txBody>
                  <a:tcPr/>
                </a:tc>
              </a:tr>
            </a:tbl>
          </a:graphicData>
        </a:graphic>
      </p:graphicFrame>
      <p:graphicFrame>
        <p:nvGraphicFramePr>
          <p:cNvPr id="5" name="Tableau 4"/>
          <p:cNvGraphicFramePr>
            <a:graphicFrameLocks noGrp="1"/>
          </p:cNvGraphicFramePr>
          <p:nvPr/>
        </p:nvGraphicFramePr>
        <p:xfrm>
          <a:off x="4932040" y="3212976"/>
          <a:ext cx="2671948" cy="546265"/>
        </p:xfrm>
        <a:graphic>
          <a:graphicData uri="http://schemas.openxmlformats.org/drawingml/2006/table">
            <a:tbl>
              <a:tblPr>
                <a:tableStyleId>{08FB837D-C827-4EFA-A057-4D05807E0F7C}</a:tableStyleId>
              </a:tblPr>
              <a:tblGrid>
                <a:gridCol w="2671948"/>
              </a:tblGrid>
              <a:tr h="546265">
                <a:tc>
                  <a:txBody>
                    <a:bodyPr/>
                    <a:lstStyle/>
                    <a:p>
                      <a:r>
                        <a:rPr lang="fr-FR" sz="1200" dirty="0" smtClean="0"/>
                        <a:t>Poids: 110 grammes</a:t>
                      </a:r>
                    </a:p>
                    <a:p>
                      <a:r>
                        <a:rPr lang="fr-FR" sz="1200" dirty="0" smtClean="0"/>
                        <a:t>Taille: 14 centimètres</a:t>
                      </a:r>
                      <a:endParaRPr lang="fr-FR" sz="1200"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4042792" cy="1143000"/>
          </a:xfrm>
        </p:spPr>
        <p:txBody>
          <a:bodyPr/>
          <a:lstStyle/>
          <a:p>
            <a:r>
              <a:rPr lang="fr-FR" dirty="0" smtClean="0"/>
              <a:t>15</a:t>
            </a:r>
            <a:r>
              <a:rPr lang="fr-FR" baseline="30000" dirty="0" smtClean="0"/>
              <a:t>ème</a:t>
            </a:r>
            <a:r>
              <a:rPr lang="fr-FR" dirty="0" smtClean="0"/>
              <a:t> semaine</a:t>
            </a:r>
            <a:endParaRPr lang="fr-FR" dirty="0"/>
          </a:p>
        </p:txBody>
      </p:sp>
      <p:sp>
        <p:nvSpPr>
          <p:cNvPr id="3" name="Espace réservé du contenu 2"/>
          <p:cNvSpPr>
            <a:spLocks noGrp="1"/>
          </p:cNvSpPr>
          <p:nvPr>
            <p:ph idx="1"/>
          </p:nvPr>
        </p:nvSpPr>
        <p:spPr>
          <a:xfrm>
            <a:off x="467544" y="1340768"/>
            <a:ext cx="4114800" cy="4525963"/>
          </a:xfrm>
        </p:spPr>
        <p:txBody>
          <a:bodyPr>
            <a:normAutofit/>
          </a:bodyPr>
          <a:lstStyle/>
          <a:p>
            <a:pPr algn="just"/>
            <a:r>
              <a:rPr lang="fr-FR" sz="1400" dirty="0" smtClean="0"/>
              <a:t>Le fœtus  commence à entendre. En effet, le liquide amniotique est un parfait conducteur de son: le fœtus peut entendre le cœur, l’activité de l’estomac et surtout la voix de la mère. En revanche, le cerveau n’étant pas suffisamment mature, il ne peut interpréter les informations sonores et certains bruits extérieurs provoquent des réactions chez lui.</a:t>
            </a:r>
          </a:p>
          <a:p>
            <a:pPr algn="just"/>
            <a:r>
              <a:rPr lang="fr-FR" sz="1400" dirty="0" smtClean="0"/>
              <a:t>Les cheveux , les cils </a:t>
            </a:r>
            <a:r>
              <a:rPr lang="fr-FR" sz="1400" dirty="0" smtClean="0"/>
              <a:t>et les </a:t>
            </a:r>
            <a:r>
              <a:rPr lang="fr-FR" sz="1400" dirty="0" smtClean="0"/>
              <a:t>sourcils  commencent à pousser ainsi que le lanugo qui lui permet de maintenir son corps à température constante.</a:t>
            </a:r>
          </a:p>
          <a:p>
            <a:pPr algn="just"/>
            <a:r>
              <a:rPr lang="fr-FR" sz="1400" dirty="0" smtClean="0"/>
              <a:t>Les cellules hématopoïétiques accroissent dans la moelle osseuse</a:t>
            </a:r>
            <a:r>
              <a:rPr lang="fr-FR" sz="1400" dirty="0" smtClean="0"/>
              <a:t>.</a:t>
            </a:r>
            <a:endParaRPr lang="fr-FR" sz="1400" dirty="0"/>
          </a:p>
        </p:txBody>
      </p:sp>
      <p:graphicFrame>
        <p:nvGraphicFramePr>
          <p:cNvPr id="4" name="Tableau 3"/>
          <p:cNvGraphicFramePr>
            <a:graphicFrameLocks noGrp="1"/>
          </p:cNvGraphicFramePr>
          <p:nvPr/>
        </p:nvGraphicFramePr>
        <p:xfrm>
          <a:off x="5142016" y="620689"/>
          <a:ext cx="2454320" cy="578720"/>
        </p:xfrm>
        <a:graphic>
          <a:graphicData uri="http://schemas.openxmlformats.org/drawingml/2006/table">
            <a:tbl>
              <a:tblPr>
                <a:tableStyleId>{08FB837D-C827-4EFA-A057-4D05807E0F7C}</a:tableStyleId>
              </a:tblPr>
              <a:tblGrid>
                <a:gridCol w="2454320"/>
              </a:tblGrid>
              <a:tr h="578720">
                <a:tc>
                  <a:txBody>
                    <a:bodyPr/>
                    <a:lstStyle/>
                    <a:p>
                      <a:r>
                        <a:rPr lang="fr-FR" sz="1200" dirty="0" smtClean="0"/>
                        <a:t>Poids: 135</a:t>
                      </a:r>
                      <a:r>
                        <a:rPr lang="fr-FR" sz="1200" baseline="0" dirty="0" smtClean="0"/>
                        <a:t> grammes</a:t>
                      </a:r>
                    </a:p>
                    <a:p>
                      <a:r>
                        <a:rPr lang="fr-FR" sz="1200" baseline="0" dirty="0" smtClean="0"/>
                        <a:t>Taille: 16 centimètres</a:t>
                      </a:r>
                      <a:endParaRPr lang="fr-FR" sz="1200" dirty="0"/>
                    </a:p>
                  </a:txBody>
                  <a:tcPr/>
                </a:tc>
              </a:tr>
            </a:tbl>
          </a:graphicData>
        </a:graphic>
      </p:graphicFrame>
      <p:pic>
        <p:nvPicPr>
          <p:cNvPr id="13314" name="Picture 2" descr="La 15ème semaine de grossesse : 17 semaines d’aménorrhée"/>
          <p:cNvPicPr>
            <a:picLocks noChangeAspect="1" noChangeArrowheads="1"/>
          </p:cNvPicPr>
          <p:nvPr/>
        </p:nvPicPr>
        <p:blipFill>
          <a:blip r:embed="rId2" cstate="print"/>
          <a:srcRect/>
          <a:stretch>
            <a:fillRect/>
          </a:stretch>
        </p:blipFill>
        <p:spPr bwMode="auto">
          <a:xfrm>
            <a:off x="4932040" y="1412776"/>
            <a:ext cx="2038350" cy="2381251"/>
          </a:xfrm>
          <a:prstGeom prst="rect">
            <a:avLst/>
          </a:prstGeom>
          <a:noFill/>
        </p:spPr>
      </p:pic>
      <p:pic>
        <p:nvPicPr>
          <p:cNvPr id="13316" name="Picture 4" descr="Photo foetus (15 semaines)"/>
          <p:cNvPicPr>
            <a:picLocks noChangeAspect="1" noChangeArrowheads="1"/>
          </p:cNvPicPr>
          <p:nvPr/>
        </p:nvPicPr>
        <p:blipFill>
          <a:blip r:embed="rId3" cstate="print"/>
          <a:srcRect/>
          <a:stretch>
            <a:fillRect/>
          </a:stretch>
        </p:blipFill>
        <p:spPr bwMode="auto">
          <a:xfrm>
            <a:off x="4860032" y="3861048"/>
            <a:ext cx="2304256" cy="2088232"/>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4114800" cy="1143000"/>
          </a:xfrm>
        </p:spPr>
        <p:txBody>
          <a:bodyPr/>
          <a:lstStyle/>
          <a:p>
            <a:r>
              <a:rPr lang="fr-FR" dirty="0" smtClean="0"/>
              <a:t>16</a:t>
            </a:r>
            <a:r>
              <a:rPr lang="fr-FR" baseline="30000" dirty="0" smtClean="0"/>
              <a:t>ème</a:t>
            </a:r>
            <a:r>
              <a:rPr lang="fr-FR" dirty="0" smtClean="0"/>
              <a:t> semaine</a:t>
            </a:r>
            <a:endParaRPr lang="fr-FR" dirty="0"/>
          </a:p>
        </p:txBody>
      </p:sp>
      <p:sp>
        <p:nvSpPr>
          <p:cNvPr id="3" name="Espace réservé du contenu 2"/>
          <p:cNvSpPr>
            <a:spLocks noGrp="1"/>
          </p:cNvSpPr>
          <p:nvPr>
            <p:ph idx="1"/>
          </p:nvPr>
        </p:nvSpPr>
        <p:spPr>
          <a:xfrm>
            <a:off x="457200" y="1600200"/>
            <a:ext cx="3754760" cy="4525963"/>
          </a:xfrm>
        </p:spPr>
        <p:txBody>
          <a:bodyPr>
            <a:normAutofit/>
          </a:bodyPr>
          <a:lstStyle/>
          <a:p>
            <a:pPr algn="just"/>
            <a:r>
              <a:rPr lang="fr-FR" sz="1400" dirty="0" smtClean="0"/>
              <a:t>La gaine de myéline tapisse ses nerfs afin de consolider les réseaux de neurones qui se développent.</a:t>
            </a:r>
          </a:p>
          <a:p>
            <a:pPr algn="just"/>
            <a:r>
              <a:rPr lang="fr-FR" sz="1400" dirty="0" smtClean="0"/>
              <a:t>Si le fœtus est de sexe féminin, son utérus et les trompes de Fallope </a:t>
            </a:r>
            <a:r>
              <a:rPr lang="fr-FR" sz="1400" dirty="0" smtClean="0"/>
              <a:t>sont </a:t>
            </a:r>
            <a:r>
              <a:rPr lang="fr-FR" sz="1400" dirty="0" smtClean="0"/>
              <a:t>formés et en place.</a:t>
            </a:r>
          </a:p>
          <a:p>
            <a:pPr algn="just"/>
            <a:r>
              <a:rPr lang="fr-FR" sz="1400" dirty="0" smtClean="0"/>
              <a:t>Le fœtus a acquis le réflexe de succion.</a:t>
            </a:r>
          </a:p>
          <a:p>
            <a:pPr algn="just"/>
            <a:r>
              <a:rPr lang="fr-FR" sz="1400" dirty="0" smtClean="0"/>
              <a:t>Il remue beaucoup et dorénavant, la maman peut ressentir ses mouvements.</a:t>
            </a:r>
          </a:p>
          <a:p>
            <a:pPr algn="just"/>
            <a:r>
              <a:rPr lang="fr-FR" sz="1400" dirty="0" smtClean="0"/>
              <a:t>Il réagit aux stimulations visuelles. Ses paupières sont toujours fermées mais laissent passer la lumière. Il se protège les yeux avec ses mains lors de projections de lumières trop violentes.</a:t>
            </a:r>
            <a:endParaRPr lang="fr-FR" sz="1400" dirty="0"/>
          </a:p>
        </p:txBody>
      </p:sp>
      <p:graphicFrame>
        <p:nvGraphicFramePr>
          <p:cNvPr id="4" name="Tableau 3"/>
          <p:cNvGraphicFramePr>
            <a:graphicFrameLocks noGrp="1"/>
          </p:cNvGraphicFramePr>
          <p:nvPr/>
        </p:nvGraphicFramePr>
        <p:xfrm>
          <a:off x="5220072" y="676894"/>
          <a:ext cx="2463263" cy="605641"/>
        </p:xfrm>
        <a:graphic>
          <a:graphicData uri="http://schemas.openxmlformats.org/drawingml/2006/table">
            <a:tbl>
              <a:tblPr>
                <a:tableStyleId>{08FB837D-C827-4EFA-A057-4D05807E0F7C}</a:tableStyleId>
              </a:tblPr>
              <a:tblGrid>
                <a:gridCol w="2463263"/>
              </a:tblGrid>
              <a:tr h="605641">
                <a:tc>
                  <a:txBody>
                    <a:bodyPr/>
                    <a:lstStyle/>
                    <a:p>
                      <a:r>
                        <a:rPr lang="fr-FR" sz="1200" dirty="0" smtClean="0"/>
                        <a:t>Poids:</a:t>
                      </a:r>
                      <a:r>
                        <a:rPr lang="fr-FR" sz="1200" baseline="0" dirty="0" smtClean="0"/>
                        <a:t> 160 grammes</a:t>
                      </a:r>
                    </a:p>
                    <a:p>
                      <a:r>
                        <a:rPr lang="fr-FR" sz="1200" baseline="0" dirty="0" smtClean="0"/>
                        <a:t>Taille: 17,5 centimètres</a:t>
                      </a:r>
                      <a:endParaRPr lang="fr-FR" sz="1200" dirty="0"/>
                    </a:p>
                  </a:txBody>
                  <a:tcPr/>
                </a:tc>
              </a:tr>
            </a:tbl>
          </a:graphicData>
        </a:graphic>
      </p:graphicFrame>
      <p:pic>
        <p:nvPicPr>
          <p:cNvPr id="4098" name="Picture 2" descr="http://www.babycenter.fr/i/fetal_development/week15/index.jpg"/>
          <p:cNvPicPr>
            <a:picLocks noChangeAspect="1" noChangeArrowheads="1"/>
          </p:cNvPicPr>
          <p:nvPr/>
        </p:nvPicPr>
        <p:blipFill>
          <a:blip r:embed="rId2" cstate="print"/>
          <a:srcRect/>
          <a:stretch>
            <a:fillRect/>
          </a:stretch>
        </p:blipFill>
        <p:spPr bwMode="auto">
          <a:xfrm>
            <a:off x="4427984" y="1628800"/>
            <a:ext cx="3730983" cy="288032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3970784" cy="1143000"/>
          </a:xfrm>
        </p:spPr>
        <p:txBody>
          <a:bodyPr/>
          <a:lstStyle/>
          <a:p>
            <a:r>
              <a:rPr lang="fr-FR" dirty="0" smtClean="0"/>
              <a:t>17</a:t>
            </a:r>
            <a:r>
              <a:rPr lang="fr-FR" baseline="30000" dirty="0" smtClean="0"/>
              <a:t>ème</a:t>
            </a:r>
            <a:r>
              <a:rPr lang="fr-FR" dirty="0" smtClean="0"/>
              <a:t>  semaine</a:t>
            </a:r>
            <a:endParaRPr lang="fr-FR" dirty="0"/>
          </a:p>
        </p:txBody>
      </p:sp>
      <p:sp>
        <p:nvSpPr>
          <p:cNvPr id="3" name="Espace réservé du contenu 2"/>
          <p:cNvSpPr>
            <a:spLocks noGrp="1"/>
          </p:cNvSpPr>
          <p:nvPr>
            <p:ph idx="1"/>
          </p:nvPr>
        </p:nvSpPr>
        <p:spPr>
          <a:xfrm>
            <a:off x="395536" y="1556792"/>
            <a:ext cx="6696744" cy="4525963"/>
          </a:xfrm>
        </p:spPr>
        <p:txBody>
          <a:bodyPr>
            <a:normAutofit fontScale="85000" lnSpcReduction="20000"/>
          </a:bodyPr>
          <a:lstStyle/>
          <a:p>
            <a:pPr algn="just"/>
            <a:r>
              <a:rPr lang="fr-FR" sz="1600" dirty="0" smtClean="0"/>
              <a:t>Tous les sens, l’odorat, le goût, l’ouïe, la vision et le toucher se développent et les connexions s’établissent entre les cellules nerveuses.</a:t>
            </a:r>
          </a:p>
          <a:p>
            <a:pPr algn="just"/>
            <a:r>
              <a:rPr lang="fr-FR" sz="1600" dirty="0" smtClean="0"/>
              <a:t>L’ intestin se remplit d’une substance noir verdâtre, le méconium, produit du métabolisme du foie.</a:t>
            </a:r>
          </a:p>
          <a:p>
            <a:pPr algn="just"/>
            <a:r>
              <a:rPr lang="fr-FR" sz="1600" dirty="0" smtClean="0"/>
              <a:t>Le système digestif continue à se développer et produit un liquide gastrique qui facilite l’absorption du liquide amniotique. Celui-ci est éliminé par les reins.</a:t>
            </a:r>
          </a:p>
          <a:p>
            <a:pPr algn="just"/>
            <a:r>
              <a:rPr lang="fr-FR" sz="1600" dirty="0" smtClean="0"/>
              <a:t>La peau se développe: elle est toujours transparente, mais recouverte d’une sorte d’enduit (le vernix) qui la protège.</a:t>
            </a:r>
          </a:p>
          <a:p>
            <a:pPr algn="just"/>
            <a:r>
              <a:rPr lang="fr-FR" sz="1600" dirty="0" smtClean="0"/>
              <a:t>Dorénavant, ses bras et ses jambes sont proportionnés par rapport au reste du corps.</a:t>
            </a:r>
          </a:p>
          <a:p>
            <a:pPr algn="just"/>
            <a:endParaRPr lang="fr-FR" sz="1600" dirty="0" smtClean="0"/>
          </a:p>
          <a:p>
            <a:pPr algn="just"/>
            <a:endParaRPr lang="fr-FR" sz="1600" dirty="0" smtClean="0"/>
          </a:p>
          <a:p>
            <a:pPr algn="just">
              <a:buNone/>
            </a:pPr>
            <a:r>
              <a:rPr lang="fr-FR" sz="4400" dirty="0" smtClean="0">
                <a:latin typeface="+mj-lt"/>
              </a:rPr>
              <a:t>18</a:t>
            </a:r>
            <a:r>
              <a:rPr lang="fr-FR" sz="4400" baseline="30000" dirty="0" smtClean="0">
                <a:latin typeface="+mj-lt"/>
              </a:rPr>
              <a:t>ème</a:t>
            </a:r>
            <a:r>
              <a:rPr lang="fr-FR" sz="4400" dirty="0" smtClean="0">
                <a:latin typeface="+mj-lt"/>
              </a:rPr>
              <a:t> semaine</a:t>
            </a:r>
          </a:p>
          <a:p>
            <a:pPr algn="just"/>
            <a:r>
              <a:rPr lang="fr-FR" sz="1600" dirty="0" smtClean="0"/>
              <a:t>Les alvéoles se forment dans les poumons du fœtus.</a:t>
            </a:r>
          </a:p>
          <a:p>
            <a:pPr algn="just"/>
            <a:r>
              <a:rPr lang="fr-FR" sz="1600" dirty="0" smtClean="0"/>
              <a:t>Les muscles se développent en donnant de la force à ses mouvements.</a:t>
            </a:r>
          </a:p>
          <a:p>
            <a:pPr algn="just"/>
            <a:r>
              <a:rPr lang="fr-FR" sz="1600" dirty="0" smtClean="0"/>
              <a:t>La peau s’épaissit et ses empreintes digitales sont déjà </a:t>
            </a:r>
            <a:r>
              <a:rPr lang="fr-FR" sz="1600" dirty="0" smtClean="0"/>
              <a:t>creusées</a:t>
            </a:r>
            <a:r>
              <a:rPr lang="fr-FR" sz="1600" dirty="0" smtClean="0"/>
              <a:t>.</a:t>
            </a:r>
          </a:p>
          <a:p>
            <a:pPr algn="just"/>
            <a:r>
              <a:rPr lang="fr-FR" sz="1600" dirty="0" smtClean="0"/>
              <a:t>Le fœtus est maintenant capable d’entendre les </a:t>
            </a:r>
            <a:r>
              <a:rPr lang="fr-FR" sz="1600" dirty="0" smtClean="0"/>
              <a:t>sons </a:t>
            </a:r>
            <a:r>
              <a:rPr lang="fr-FR" sz="1600" dirty="0" smtClean="0"/>
              <a:t>extérieurs au corps de la mère: lors d’un bruit violent, il lève les mains pour couvrir ses oreilles.</a:t>
            </a:r>
          </a:p>
          <a:p>
            <a:pPr algn="just">
              <a:buNone/>
            </a:pPr>
            <a:endParaRPr lang="fr-FR" sz="4400" dirty="0" smtClean="0">
              <a:latin typeface="+mj-lt"/>
            </a:endParaRPr>
          </a:p>
        </p:txBody>
      </p:sp>
      <p:graphicFrame>
        <p:nvGraphicFramePr>
          <p:cNvPr id="4" name="Tableau 3"/>
          <p:cNvGraphicFramePr>
            <a:graphicFrameLocks noGrp="1"/>
          </p:cNvGraphicFramePr>
          <p:nvPr/>
        </p:nvGraphicFramePr>
        <p:xfrm>
          <a:off x="5220072" y="764704"/>
          <a:ext cx="2363190" cy="498763"/>
        </p:xfrm>
        <a:graphic>
          <a:graphicData uri="http://schemas.openxmlformats.org/drawingml/2006/table">
            <a:tbl>
              <a:tblPr>
                <a:tableStyleId>{08FB837D-C827-4EFA-A057-4D05807E0F7C}</a:tableStyleId>
              </a:tblPr>
              <a:tblGrid>
                <a:gridCol w="2363190"/>
              </a:tblGrid>
              <a:tr h="498763">
                <a:tc>
                  <a:txBody>
                    <a:bodyPr/>
                    <a:lstStyle/>
                    <a:p>
                      <a:r>
                        <a:rPr lang="fr-FR" sz="1200" dirty="0" smtClean="0"/>
                        <a:t>Poids</a:t>
                      </a:r>
                      <a:r>
                        <a:rPr lang="fr-FR" sz="1200" baseline="0" dirty="0" smtClean="0"/>
                        <a:t>: 200 grammes</a:t>
                      </a:r>
                    </a:p>
                    <a:p>
                      <a:r>
                        <a:rPr lang="fr-FR" sz="1200" baseline="0" dirty="0" smtClean="0"/>
                        <a:t>Taille: 19 centimètres</a:t>
                      </a:r>
                      <a:endParaRPr lang="fr-FR" sz="1200" dirty="0"/>
                    </a:p>
                  </a:txBody>
                  <a:tcPr/>
                </a:tc>
              </a:tr>
            </a:tbl>
          </a:graphicData>
        </a:graphic>
      </p:graphicFrame>
      <p:graphicFrame>
        <p:nvGraphicFramePr>
          <p:cNvPr id="6" name="Tableau 5"/>
          <p:cNvGraphicFramePr>
            <a:graphicFrameLocks noGrp="1"/>
          </p:cNvGraphicFramePr>
          <p:nvPr/>
        </p:nvGraphicFramePr>
        <p:xfrm>
          <a:off x="5148064" y="3789040"/>
          <a:ext cx="2376264" cy="546966"/>
        </p:xfrm>
        <a:graphic>
          <a:graphicData uri="http://schemas.openxmlformats.org/drawingml/2006/table">
            <a:tbl>
              <a:tblPr>
                <a:tableStyleId>{08FB837D-C827-4EFA-A057-4D05807E0F7C}</a:tableStyleId>
              </a:tblPr>
              <a:tblGrid>
                <a:gridCol w="2376264"/>
              </a:tblGrid>
              <a:tr h="546966">
                <a:tc>
                  <a:txBody>
                    <a:bodyPr/>
                    <a:lstStyle/>
                    <a:p>
                      <a:r>
                        <a:rPr lang="fr-FR" sz="1200" dirty="0" smtClean="0"/>
                        <a:t>Poids:</a:t>
                      </a:r>
                      <a:r>
                        <a:rPr lang="fr-FR" sz="1200" baseline="0" dirty="0" smtClean="0"/>
                        <a:t> 250 grammes</a:t>
                      </a:r>
                      <a:endParaRPr lang="fr-FR" sz="1200" dirty="0" smtClean="0"/>
                    </a:p>
                    <a:p>
                      <a:r>
                        <a:rPr lang="fr-FR" sz="1200" dirty="0" smtClean="0"/>
                        <a:t>Taille: 20 centimètres</a:t>
                      </a:r>
                      <a:endParaRPr lang="fr-FR" sz="12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19</a:t>
            </a:r>
            <a:r>
              <a:rPr lang="fr-FR" baseline="30000" dirty="0" smtClean="0"/>
              <a:t>ème</a:t>
            </a:r>
            <a:r>
              <a:rPr lang="fr-FR" dirty="0" smtClean="0"/>
              <a:t> semaine</a:t>
            </a:r>
            <a:endParaRPr lang="fr-FR" dirty="0"/>
          </a:p>
        </p:txBody>
      </p:sp>
      <p:sp>
        <p:nvSpPr>
          <p:cNvPr id="3" name="Espace réservé du contenu 2"/>
          <p:cNvSpPr>
            <a:spLocks noGrp="1"/>
          </p:cNvSpPr>
          <p:nvPr>
            <p:ph idx="1"/>
          </p:nvPr>
        </p:nvSpPr>
        <p:spPr>
          <a:xfrm>
            <a:off x="457200" y="1600200"/>
            <a:ext cx="3610744" cy="4525963"/>
          </a:xfrm>
        </p:spPr>
        <p:txBody>
          <a:bodyPr>
            <a:normAutofit/>
          </a:bodyPr>
          <a:lstStyle/>
          <a:p>
            <a:pPr algn="just"/>
            <a:r>
              <a:rPr lang="fr-FR" sz="1400" dirty="0" smtClean="0"/>
              <a:t>Le système immunitaire commence à se développer avec la production de globules blancs.</a:t>
            </a:r>
          </a:p>
          <a:p>
            <a:pPr algn="just"/>
            <a:r>
              <a:rPr lang="fr-FR" sz="1400" dirty="0" smtClean="0"/>
              <a:t>Les bourgeons des dents définitives apparaissent derrière ceux des dents de lait.</a:t>
            </a:r>
          </a:p>
          <a:p>
            <a:pPr algn="just"/>
            <a:r>
              <a:rPr lang="fr-FR" sz="1400" dirty="0" smtClean="0"/>
              <a:t>Le bébé bouge de plus en plus: il joue avec le cordon ombilical et sait attraper ses pieds.</a:t>
            </a:r>
          </a:p>
          <a:p>
            <a:pPr algn="just"/>
            <a:r>
              <a:rPr lang="fr-FR" sz="1400" dirty="0" smtClean="0"/>
              <a:t>Il passe le plus clair de son temps à dormir (20 heures par jour) et n’a pas le même rythme de sommeil que sa mère.</a:t>
            </a:r>
            <a:endParaRPr lang="fr-FR" sz="1400" dirty="0"/>
          </a:p>
        </p:txBody>
      </p:sp>
      <p:pic>
        <p:nvPicPr>
          <p:cNvPr id="1026" name="Picture 2" descr="http://www.babycenter.fr/i/fetal_development/week18/index.jpg"/>
          <p:cNvPicPr>
            <a:picLocks noChangeAspect="1" noChangeArrowheads="1"/>
          </p:cNvPicPr>
          <p:nvPr/>
        </p:nvPicPr>
        <p:blipFill>
          <a:blip r:embed="rId2" cstate="print"/>
          <a:srcRect/>
          <a:stretch>
            <a:fillRect/>
          </a:stretch>
        </p:blipFill>
        <p:spPr bwMode="auto">
          <a:xfrm>
            <a:off x="4427984" y="1844824"/>
            <a:ext cx="3730983" cy="2880320"/>
          </a:xfrm>
          <a:prstGeom prst="rect">
            <a:avLst/>
          </a:prstGeom>
          <a:noFill/>
        </p:spPr>
      </p:pic>
      <p:graphicFrame>
        <p:nvGraphicFramePr>
          <p:cNvPr id="5" name="Tableau 4"/>
          <p:cNvGraphicFramePr>
            <a:graphicFrameLocks noGrp="1"/>
          </p:cNvGraphicFramePr>
          <p:nvPr/>
        </p:nvGraphicFramePr>
        <p:xfrm>
          <a:off x="5364088" y="620688"/>
          <a:ext cx="2173184" cy="576064"/>
        </p:xfrm>
        <a:graphic>
          <a:graphicData uri="http://schemas.openxmlformats.org/drawingml/2006/table">
            <a:tbl>
              <a:tblPr>
                <a:tableStyleId>{08FB837D-C827-4EFA-A057-4D05807E0F7C}</a:tableStyleId>
              </a:tblPr>
              <a:tblGrid>
                <a:gridCol w="2173184"/>
              </a:tblGrid>
              <a:tr h="576064">
                <a:tc>
                  <a:txBody>
                    <a:bodyPr/>
                    <a:lstStyle/>
                    <a:p>
                      <a:r>
                        <a:rPr lang="fr-FR" sz="1200" dirty="0" smtClean="0"/>
                        <a:t>Poids:</a:t>
                      </a:r>
                      <a:r>
                        <a:rPr lang="fr-FR" sz="1200" baseline="0" dirty="0" smtClean="0"/>
                        <a:t> 300 grammes</a:t>
                      </a:r>
                    </a:p>
                    <a:p>
                      <a:r>
                        <a:rPr lang="fr-FR" sz="1200" baseline="0" dirty="0" smtClean="0"/>
                        <a:t>Taille: 21,5 centimètres</a:t>
                      </a:r>
                      <a:endParaRPr lang="fr-FR" sz="1200"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4330824" cy="1143000"/>
          </a:xfrm>
        </p:spPr>
        <p:txBody>
          <a:bodyPr/>
          <a:lstStyle/>
          <a:p>
            <a:r>
              <a:rPr lang="fr-FR" dirty="0" smtClean="0"/>
              <a:t>20</a:t>
            </a:r>
            <a:r>
              <a:rPr lang="fr-FR" baseline="30000" dirty="0" smtClean="0"/>
              <a:t>ème</a:t>
            </a:r>
            <a:r>
              <a:rPr lang="fr-FR" dirty="0" smtClean="0"/>
              <a:t> semaine</a:t>
            </a:r>
            <a:endParaRPr lang="fr-FR" dirty="0"/>
          </a:p>
        </p:txBody>
      </p:sp>
      <p:sp>
        <p:nvSpPr>
          <p:cNvPr id="3" name="Espace réservé du contenu 2"/>
          <p:cNvSpPr>
            <a:spLocks noGrp="1"/>
          </p:cNvSpPr>
          <p:nvPr>
            <p:ph idx="1"/>
          </p:nvPr>
        </p:nvSpPr>
        <p:spPr>
          <a:xfrm>
            <a:off x="457200" y="1600200"/>
            <a:ext cx="4762872" cy="4525963"/>
          </a:xfrm>
        </p:spPr>
        <p:txBody>
          <a:bodyPr>
            <a:normAutofit/>
          </a:bodyPr>
          <a:lstStyle/>
          <a:p>
            <a:pPr algn="just"/>
            <a:r>
              <a:rPr lang="fr-FR" sz="1400" dirty="0" smtClean="0"/>
              <a:t>Les différentes parties du corps s’ harmonisent avec une taille plus proportionnelle. Les muscles du fœtus se renforcent mais ses mouvements deviennent plus difficiles.</a:t>
            </a:r>
          </a:p>
          <a:p>
            <a:pPr algn="just"/>
            <a:r>
              <a:rPr lang="fr-FR" sz="1400" dirty="0" smtClean="0"/>
              <a:t>Le cerveau grandit à vitesse grand V et les 1ères circonvolutions cérébrales se dessinent.</a:t>
            </a:r>
          </a:p>
          <a:p>
            <a:pPr algn="just"/>
            <a:r>
              <a:rPr lang="fr-FR" sz="1400" dirty="0" smtClean="0"/>
              <a:t>La peau du fœtus est encore très fine et fripée mais le lanugo et les cheveux deviennent visibles.</a:t>
            </a:r>
          </a:p>
          <a:p>
            <a:pPr algn="just"/>
            <a:r>
              <a:rPr lang="fr-FR" sz="1400" dirty="0" smtClean="0"/>
              <a:t>Les globes oculaires sont formés, mais ne possèdent pas encore de couleur.</a:t>
            </a:r>
          </a:p>
          <a:p>
            <a:pPr algn="just"/>
            <a:r>
              <a:rPr lang="fr-FR" sz="1400" dirty="0" smtClean="0"/>
              <a:t>Il absorbe de plus en plus de liquide amniotique qui se renouvelle toutes les 3 heures et il peut avoir le hoquet.</a:t>
            </a:r>
          </a:p>
          <a:p>
            <a:pPr algn="just"/>
            <a:r>
              <a:rPr lang="fr-FR" sz="1400" dirty="0" smtClean="0"/>
              <a:t>Les organes sexuels internes continuent leur maturation.</a:t>
            </a:r>
          </a:p>
          <a:p>
            <a:pPr algn="just"/>
            <a:r>
              <a:rPr lang="fr-FR" sz="1400" dirty="0" smtClean="0"/>
              <a:t>La cochlée s’est entièrement formée dans l’oreille, il entendra de nombreux bruits.</a:t>
            </a:r>
          </a:p>
        </p:txBody>
      </p:sp>
      <p:graphicFrame>
        <p:nvGraphicFramePr>
          <p:cNvPr id="4" name="Tableau 3"/>
          <p:cNvGraphicFramePr>
            <a:graphicFrameLocks noGrp="1"/>
          </p:cNvGraphicFramePr>
          <p:nvPr/>
        </p:nvGraphicFramePr>
        <p:xfrm>
          <a:off x="5292080" y="620688"/>
          <a:ext cx="2268187" cy="558141"/>
        </p:xfrm>
        <a:graphic>
          <a:graphicData uri="http://schemas.openxmlformats.org/drawingml/2006/table">
            <a:tbl>
              <a:tblPr>
                <a:tableStyleId>{08FB837D-C827-4EFA-A057-4D05807E0F7C}</a:tableStyleId>
              </a:tblPr>
              <a:tblGrid>
                <a:gridCol w="2268187"/>
              </a:tblGrid>
              <a:tr h="558141">
                <a:tc>
                  <a:txBody>
                    <a:bodyPr/>
                    <a:lstStyle/>
                    <a:p>
                      <a:r>
                        <a:rPr lang="fr-FR" sz="1200" dirty="0" smtClean="0"/>
                        <a:t>Poids: 380 grammes</a:t>
                      </a:r>
                    </a:p>
                    <a:p>
                      <a:r>
                        <a:rPr lang="fr-FR" sz="1200" dirty="0" smtClean="0"/>
                        <a:t>Taille:</a:t>
                      </a:r>
                      <a:r>
                        <a:rPr lang="fr-FR" sz="1200" baseline="0" dirty="0" smtClean="0"/>
                        <a:t> 22,5 centimètres</a:t>
                      </a:r>
                      <a:endParaRPr lang="fr-FR" sz="1200" dirty="0"/>
                    </a:p>
                  </a:txBody>
                  <a:tcPr/>
                </a:tc>
              </a:tr>
            </a:tbl>
          </a:graphicData>
        </a:graphic>
      </p:graphicFrame>
      <p:pic>
        <p:nvPicPr>
          <p:cNvPr id="9218" name="Picture 2" descr="Photo foetus (20 semaines) : en plein repos"/>
          <p:cNvPicPr>
            <a:picLocks noChangeAspect="1" noChangeArrowheads="1"/>
          </p:cNvPicPr>
          <p:nvPr/>
        </p:nvPicPr>
        <p:blipFill>
          <a:blip r:embed="rId2" cstate="print"/>
          <a:srcRect/>
          <a:stretch>
            <a:fillRect/>
          </a:stretch>
        </p:blipFill>
        <p:spPr bwMode="auto">
          <a:xfrm>
            <a:off x="5580112" y="1628800"/>
            <a:ext cx="1952625" cy="2143126"/>
          </a:xfrm>
          <a:prstGeom prst="rect">
            <a:avLst/>
          </a:prstGeom>
          <a:noFill/>
        </p:spPr>
      </p:pic>
      <p:pic>
        <p:nvPicPr>
          <p:cNvPr id="9220" name="Picture 4" descr="http://biblio.alloprof.qc.ca/ImagesDesFiches/6000-6999-Sciences-et-technologie/6100/6100i14.jpg"/>
          <p:cNvPicPr>
            <a:picLocks noChangeAspect="1" noChangeArrowheads="1"/>
          </p:cNvPicPr>
          <p:nvPr/>
        </p:nvPicPr>
        <p:blipFill>
          <a:blip r:embed="rId3" cstate="print"/>
          <a:srcRect/>
          <a:stretch>
            <a:fillRect/>
          </a:stretch>
        </p:blipFill>
        <p:spPr bwMode="auto">
          <a:xfrm>
            <a:off x="5652120" y="3933056"/>
            <a:ext cx="1872208" cy="1879078"/>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4330824" cy="1143000"/>
          </a:xfrm>
        </p:spPr>
        <p:txBody>
          <a:bodyPr/>
          <a:lstStyle/>
          <a:p>
            <a:r>
              <a:rPr lang="fr-FR" dirty="0" smtClean="0"/>
              <a:t>21</a:t>
            </a:r>
            <a:r>
              <a:rPr lang="fr-FR" baseline="30000" dirty="0" smtClean="0"/>
              <a:t>ème</a:t>
            </a:r>
            <a:r>
              <a:rPr lang="fr-FR" dirty="0" smtClean="0"/>
              <a:t> semaine</a:t>
            </a:r>
            <a:endParaRPr lang="fr-FR" dirty="0"/>
          </a:p>
        </p:txBody>
      </p:sp>
      <p:sp>
        <p:nvSpPr>
          <p:cNvPr id="3" name="Espace réservé du contenu 2"/>
          <p:cNvSpPr>
            <a:spLocks noGrp="1"/>
          </p:cNvSpPr>
          <p:nvPr>
            <p:ph idx="1"/>
          </p:nvPr>
        </p:nvSpPr>
        <p:spPr/>
        <p:txBody>
          <a:bodyPr>
            <a:normAutofit/>
          </a:bodyPr>
          <a:lstStyle/>
          <a:p>
            <a:pPr algn="just"/>
            <a:r>
              <a:rPr lang="fr-FR" sz="1400" dirty="0" smtClean="0"/>
              <a:t>Le vernix recouvre complètement le corps du fœtus et a un rôle protecteur durant les 3 derniers mois ainsi qu’un rôle de lubrifiant lors de l’accouchement.</a:t>
            </a:r>
          </a:p>
          <a:p>
            <a:pPr algn="just"/>
            <a:r>
              <a:rPr lang="fr-FR" sz="1400" dirty="0" smtClean="0"/>
              <a:t>Le placenta est arrivé à maturité et produit les hormones nécessaires (HCG, progestérone, œstrogène…) au maintien et au bon déroulement de la grossesse.</a:t>
            </a:r>
          </a:p>
          <a:p>
            <a:pPr algn="just"/>
            <a:r>
              <a:rPr lang="fr-FR" sz="1400" dirty="0" smtClean="0"/>
              <a:t>Les poumons continuent leur croissance.</a:t>
            </a:r>
          </a:p>
          <a:p>
            <a:pPr algn="just"/>
            <a:r>
              <a:rPr lang="fr-FR" sz="1400" dirty="0" smtClean="0"/>
              <a:t>Le fœtus entend les sons, notamment les sons graves et suce son pouce.</a:t>
            </a:r>
          </a:p>
          <a:p>
            <a:pPr>
              <a:buNone/>
            </a:pPr>
            <a:r>
              <a:rPr lang="fr-FR" sz="4400" dirty="0" smtClean="0"/>
              <a:t>22</a:t>
            </a:r>
            <a:r>
              <a:rPr lang="fr-FR" sz="4400" baseline="30000" dirty="0" smtClean="0"/>
              <a:t>ème</a:t>
            </a:r>
            <a:r>
              <a:rPr lang="fr-FR" sz="4400" dirty="0" smtClean="0"/>
              <a:t> semaine</a:t>
            </a:r>
          </a:p>
          <a:p>
            <a:pPr algn="just"/>
            <a:r>
              <a:rPr lang="fr-FR" sz="1400" dirty="0" smtClean="0"/>
              <a:t>Son système immunitaire se met au point.</a:t>
            </a:r>
          </a:p>
          <a:p>
            <a:pPr algn="just"/>
            <a:r>
              <a:rPr lang="fr-FR" sz="1400" dirty="0" smtClean="0"/>
              <a:t>Ses poumons, ses bronches et  ses bronchioles forment leur réseau. Il développe des cellules initiant la sécrétion du surfactant ( substance qui permet aux poumons de se dilater et de se protéger contre les infections).</a:t>
            </a:r>
          </a:p>
          <a:p>
            <a:pPr algn="just"/>
            <a:r>
              <a:rPr lang="fr-FR" sz="1400" dirty="0" smtClean="0"/>
              <a:t>Sa peau s’épaissit, mais il n’a pas encore de cellules adipeuses.</a:t>
            </a:r>
          </a:p>
          <a:p>
            <a:pPr algn="just"/>
            <a:r>
              <a:rPr lang="fr-FR" sz="1400" dirty="0" smtClean="0"/>
              <a:t>Ses cils et ses sourcils font leur apparition.</a:t>
            </a:r>
          </a:p>
          <a:p>
            <a:pPr>
              <a:buNone/>
            </a:pPr>
            <a:endParaRPr lang="fr-FR" sz="4400" dirty="0" smtClean="0"/>
          </a:p>
          <a:p>
            <a:pPr>
              <a:buNone/>
            </a:pPr>
            <a:endParaRPr lang="fr-FR" sz="4400" dirty="0" smtClean="0">
              <a:latin typeface="+mj-lt"/>
            </a:endParaRPr>
          </a:p>
          <a:p>
            <a:pPr>
              <a:buNone/>
            </a:pPr>
            <a:endParaRPr lang="fr-FR" sz="4400" dirty="0" smtClean="0">
              <a:latin typeface="+mj-lt"/>
            </a:endParaRPr>
          </a:p>
          <a:p>
            <a:pPr>
              <a:buNone/>
            </a:pPr>
            <a:endParaRPr lang="fr-FR" sz="1600" dirty="0" smtClean="0"/>
          </a:p>
        </p:txBody>
      </p:sp>
      <p:graphicFrame>
        <p:nvGraphicFramePr>
          <p:cNvPr id="5" name="Tableau 4"/>
          <p:cNvGraphicFramePr>
            <a:graphicFrameLocks noGrp="1"/>
          </p:cNvGraphicFramePr>
          <p:nvPr/>
        </p:nvGraphicFramePr>
        <p:xfrm>
          <a:off x="5220072" y="620688"/>
          <a:ext cx="2448272" cy="504056"/>
        </p:xfrm>
        <a:graphic>
          <a:graphicData uri="http://schemas.openxmlformats.org/drawingml/2006/table">
            <a:tbl>
              <a:tblPr>
                <a:tableStyleId>{08FB837D-C827-4EFA-A057-4D05807E0F7C}</a:tableStyleId>
              </a:tblPr>
              <a:tblGrid>
                <a:gridCol w="2448272"/>
              </a:tblGrid>
              <a:tr h="504056">
                <a:tc>
                  <a:txBody>
                    <a:bodyPr/>
                    <a:lstStyle/>
                    <a:p>
                      <a:r>
                        <a:rPr lang="fr-FR" sz="1200" dirty="0" smtClean="0"/>
                        <a:t>Poids: 450 grammes</a:t>
                      </a:r>
                    </a:p>
                    <a:p>
                      <a:r>
                        <a:rPr lang="fr-FR" sz="1200" dirty="0" smtClean="0"/>
                        <a:t>Taille:</a:t>
                      </a:r>
                      <a:r>
                        <a:rPr lang="fr-FR" sz="1200" baseline="0" dirty="0" smtClean="0"/>
                        <a:t> 24 centimètres</a:t>
                      </a:r>
                      <a:endParaRPr lang="fr-FR" sz="1200" dirty="0"/>
                    </a:p>
                  </a:txBody>
                  <a:tcPr/>
                </a:tc>
              </a:tr>
            </a:tbl>
          </a:graphicData>
        </a:graphic>
      </p:graphicFrame>
      <p:graphicFrame>
        <p:nvGraphicFramePr>
          <p:cNvPr id="6" name="Tableau 5"/>
          <p:cNvGraphicFramePr>
            <a:graphicFrameLocks noGrp="1"/>
          </p:cNvGraphicFramePr>
          <p:nvPr/>
        </p:nvGraphicFramePr>
        <p:xfrm>
          <a:off x="5292080" y="3356991"/>
          <a:ext cx="2520280" cy="457200"/>
        </p:xfrm>
        <a:graphic>
          <a:graphicData uri="http://schemas.openxmlformats.org/drawingml/2006/table">
            <a:tbl>
              <a:tblPr>
                <a:tableStyleId>{08FB837D-C827-4EFA-A057-4D05807E0F7C}</a:tableStyleId>
              </a:tblPr>
              <a:tblGrid>
                <a:gridCol w="2520280"/>
              </a:tblGrid>
              <a:tr h="360040">
                <a:tc>
                  <a:txBody>
                    <a:bodyPr/>
                    <a:lstStyle/>
                    <a:p>
                      <a:r>
                        <a:rPr lang="fr-FR" sz="1200" dirty="0" smtClean="0"/>
                        <a:t>Poids: 500 grammes</a:t>
                      </a:r>
                    </a:p>
                    <a:p>
                      <a:r>
                        <a:rPr lang="fr-FR" sz="1200" dirty="0" smtClean="0"/>
                        <a:t>Taille:</a:t>
                      </a:r>
                      <a:r>
                        <a:rPr lang="fr-FR" sz="1200" baseline="0" dirty="0" smtClean="0"/>
                        <a:t> 26 centimètres</a:t>
                      </a:r>
                      <a:endParaRPr lang="fr-FR" sz="1200"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71400"/>
            <a:ext cx="7467600" cy="1080120"/>
          </a:xfrm>
        </p:spPr>
        <p:txBody>
          <a:bodyPr>
            <a:normAutofit/>
          </a:bodyPr>
          <a:lstStyle/>
          <a:p>
            <a:r>
              <a:rPr lang="fr-FR" sz="4400" dirty="0" smtClean="0"/>
              <a:t>23</a:t>
            </a:r>
            <a:r>
              <a:rPr lang="fr-FR" sz="4400" baseline="30000" dirty="0" smtClean="0"/>
              <a:t>ème</a:t>
            </a:r>
            <a:r>
              <a:rPr lang="fr-FR" sz="4400" dirty="0" smtClean="0"/>
              <a:t> semaine</a:t>
            </a:r>
            <a:endParaRPr lang="fr-FR" sz="4400" dirty="0"/>
          </a:p>
        </p:txBody>
      </p:sp>
      <p:sp>
        <p:nvSpPr>
          <p:cNvPr id="3" name="Espace réservé du contenu 2"/>
          <p:cNvSpPr>
            <a:spLocks noGrp="1"/>
          </p:cNvSpPr>
          <p:nvPr>
            <p:ph idx="1"/>
          </p:nvPr>
        </p:nvSpPr>
        <p:spPr>
          <a:xfrm>
            <a:off x="395536" y="692696"/>
            <a:ext cx="7467600" cy="5400600"/>
          </a:xfrm>
        </p:spPr>
        <p:txBody>
          <a:bodyPr>
            <a:normAutofit fontScale="55000" lnSpcReduction="20000"/>
          </a:bodyPr>
          <a:lstStyle/>
          <a:p>
            <a:pPr algn="just"/>
            <a:r>
              <a:rPr lang="fr-FR" sz="2500" dirty="0" smtClean="0"/>
              <a:t>Les cellules nerveuses vont se spécialiser et se relier entre elles.</a:t>
            </a:r>
          </a:p>
          <a:p>
            <a:pPr algn="just"/>
            <a:r>
              <a:rPr lang="fr-FR" sz="2500" dirty="0" smtClean="0"/>
              <a:t>Les premières cellules graisseuses apparaissent.</a:t>
            </a:r>
          </a:p>
          <a:p>
            <a:pPr algn="just"/>
            <a:r>
              <a:rPr lang="fr-FR" sz="2500" dirty="0" smtClean="0"/>
              <a:t>Les bourgeons dentaires se développent et l’ivoire des futures dents de lait se construit.</a:t>
            </a:r>
          </a:p>
          <a:p>
            <a:pPr algn="just"/>
            <a:r>
              <a:rPr lang="fr-FR" sz="2500" dirty="0" smtClean="0"/>
              <a:t>Les organes grandissent très rapidement et le nombre définitif de neurones est atteint.</a:t>
            </a:r>
          </a:p>
          <a:p>
            <a:pPr>
              <a:buNone/>
            </a:pPr>
            <a:endParaRPr lang="fr-FR" sz="4000" dirty="0" smtClean="0">
              <a:latin typeface="+mj-lt"/>
            </a:endParaRPr>
          </a:p>
          <a:p>
            <a:pPr>
              <a:buNone/>
            </a:pPr>
            <a:r>
              <a:rPr lang="fr-FR" sz="6300" dirty="0" smtClean="0">
                <a:latin typeface="+mj-lt"/>
              </a:rPr>
              <a:t>24</a:t>
            </a:r>
            <a:r>
              <a:rPr lang="fr-FR" sz="6300" baseline="30000" dirty="0" smtClean="0">
                <a:latin typeface="+mj-lt"/>
              </a:rPr>
              <a:t>ème</a:t>
            </a:r>
            <a:r>
              <a:rPr lang="fr-FR" sz="6300" dirty="0" smtClean="0">
                <a:latin typeface="+mj-lt"/>
              </a:rPr>
              <a:t> semaine</a:t>
            </a:r>
          </a:p>
          <a:p>
            <a:pPr algn="just"/>
            <a:r>
              <a:rPr lang="fr-FR" sz="2500" dirty="0" smtClean="0"/>
              <a:t>Les yeux ,de couleur bleue, commencent à s’entrouvrir.</a:t>
            </a:r>
          </a:p>
          <a:p>
            <a:pPr algn="just"/>
            <a:r>
              <a:rPr lang="fr-FR" sz="2500" dirty="0" smtClean="0"/>
              <a:t>L’appareil auditif est achevé.</a:t>
            </a:r>
          </a:p>
          <a:p>
            <a:pPr algn="just"/>
            <a:r>
              <a:rPr lang="fr-FR" sz="2500" dirty="0" smtClean="0"/>
              <a:t>Les organes de l’équilibre fonctionnent.</a:t>
            </a:r>
          </a:p>
          <a:p>
            <a:pPr algn="just"/>
            <a:r>
              <a:rPr lang="fr-FR" sz="2500" dirty="0" smtClean="0"/>
              <a:t>Ses ongles poussent (d’abord ceux des mains puis ceux des orteils).</a:t>
            </a:r>
          </a:p>
          <a:p>
            <a:pPr algn="just"/>
            <a:r>
              <a:rPr lang="fr-FR" sz="2500" dirty="0" smtClean="0"/>
              <a:t>Si  le bébé est de sexe masculin, alors ses testicules descendent dans le scrotum.</a:t>
            </a:r>
          </a:p>
          <a:p>
            <a:pPr>
              <a:buNone/>
            </a:pPr>
            <a:endParaRPr lang="fr-FR" sz="4000" dirty="0" smtClean="0">
              <a:latin typeface="+mj-lt"/>
            </a:endParaRPr>
          </a:p>
          <a:p>
            <a:pPr>
              <a:buNone/>
            </a:pPr>
            <a:r>
              <a:rPr lang="fr-FR" sz="7000" dirty="0" smtClean="0">
                <a:latin typeface="+mj-lt"/>
              </a:rPr>
              <a:t>25</a:t>
            </a:r>
            <a:r>
              <a:rPr lang="fr-FR" sz="7000" baseline="30000" dirty="0" smtClean="0">
                <a:latin typeface="+mj-lt"/>
              </a:rPr>
              <a:t>ème</a:t>
            </a:r>
            <a:r>
              <a:rPr lang="fr-FR" sz="7000" dirty="0" smtClean="0">
                <a:latin typeface="+mj-lt"/>
              </a:rPr>
              <a:t> semaine</a:t>
            </a:r>
            <a:endParaRPr lang="fr-FR" sz="1600" dirty="0" smtClean="0"/>
          </a:p>
          <a:p>
            <a:pPr algn="just"/>
            <a:endParaRPr lang="fr-FR" sz="1600" dirty="0" smtClean="0"/>
          </a:p>
          <a:p>
            <a:pPr algn="just"/>
            <a:r>
              <a:rPr lang="fr-FR" sz="2500" dirty="0" smtClean="0"/>
              <a:t>Ses os se durcissent, son corps s’allonge.</a:t>
            </a:r>
            <a:r>
              <a:rPr lang="fr-FR" sz="2500" b="1" dirty="0" smtClean="0"/>
              <a:t> </a:t>
            </a:r>
            <a:r>
              <a:rPr lang="fr-FR" sz="2500" dirty="0" smtClean="0"/>
              <a:t>La croissance est maintenant moins rapide mais beaucoup plus régulière.</a:t>
            </a:r>
          </a:p>
          <a:p>
            <a:pPr algn="just"/>
            <a:r>
              <a:rPr lang="fr-FR" sz="2500" dirty="0" smtClean="0"/>
              <a:t>La graisse se constitue sous la peau. Ses poumons </a:t>
            </a:r>
            <a:r>
              <a:rPr lang="fr-FR" sz="2500" dirty="0" smtClean="0"/>
              <a:t>grandissent.</a:t>
            </a:r>
            <a:r>
              <a:rPr lang="fr-FR" sz="2500" b="1" dirty="0" smtClean="0"/>
              <a:t> </a:t>
            </a:r>
          </a:p>
          <a:p>
            <a:pPr algn="just"/>
            <a:r>
              <a:rPr lang="fr-FR" sz="2500" dirty="0" smtClean="0"/>
              <a:t>Le</a:t>
            </a:r>
            <a:r>
              <a:rPr lang="fr-FR" sz="2500" dirty="0" smtClean="0"/>
              <a:t> cerveau continue sa </a:t>
            </a:r>
            <a:r>
              <a:rPr lang="fr-FR" sz="2500" dirty="0" smtClean="0"/>
              <a:t>maturation. </a:t>
            </a:r>
            <a:r>
              <a:rPr lang="fr-FR" sz="2500" dirty="0" smtClean="0"/>
              <a:t>Les cellules se prolongent par les axones et les dendrites.</a:t>
            </a:r>
          </a:p>
          <a:p>
            <a:pPr algn="just"/>
            <a:r>
              <a:rPr lang="fr-FR" sz="2500" dirty="0" smtClean="0"/>
              <a:t>Désormais</a:t>
            </a:r>
            <a:r>
              <a:rPr lang="fr-FR" sz="2500" dirty="0" smtClean="0"/>
              <a:t>, il sait aussi pleurer et son rythme veille/sommeil est plus régulier.</a:t>
            </a:r>
          </a:p>
          <a:p>
            <a:pPr>
              <a:buNone/>
            </a:pPr>
            <a:endParaRPr lang="fr-FR" sz="2500" dirty="0" smtClean="0">
              <a:latin typeface="+mj-lt"/>
            </a:endParaRPr>
          </a:p>
          <a:p>
            <a:pPr>
              <a:buNone/>
            </a:pPr>
            <a:endParaRPr lang="fr-FR" sz="4000" dirty="0" smtClean="0">
              <a:latin typeface="+mj-lt"/>
            </a:endParaRPr>
          </a:p>
          <a:p>
            <a:pPr>
              <a:buNone/>
            </a:pPr>
            <a:endParaRPr lang="fr-FR" sz="1600" dirty="0" smtClean="0"/>
          </a:p>
          <a:p>
            <a:pPr>
              <a:buNone/>
            </a:pPr>
            <a:endParaRPr lang="fr-FR" sz="4400" dirty="0" smtClean="0">
              <a:latin typeface="+mj-lt"/>
            </a:endParaRPr>
          </a:p>
          <a:p>
            <a:pPr>
              <a:buNone/>
            </a:pPr>
            <a:endParaRPr lang="fr-FR" sz="4400" dirty="0" smtClean="0">
              <a:latin typeface="+mj-lt"/>
            </a:endParaRPr>
          </a:p>
        </p:txBody>
      </p:sp>
      <p:graphicFrame>
        <p:nvGraphicFramePr>
          <p:cNvPr id="4" name="Tableau 3"/>
          <p:cNvGraphicFramePr>
            <a:graphicFrameLocks noGrp="1"/>
          </p:cNvGraphicFramePr>
          <p:nvPr/>
        </p:nvGraphicFramePr>
        <p:xfrm>
          <a:off x="5004048" y="188640"/>
          <a:ext cx="2232248" cy="457200"/>
        </p:xfrm>
        <a:graphic>
          <a:graphicData uri="http://schemas.openxmlformats.org/drawingml/2006/table">
            <a:tbl>
              <a:tblPr>
                <a:tableStyleId>{08FB837D-C827-4EFA-A057-4D05807E0F7C}</a:tableStyleId>
              </a:tblPr>
              <a:tblGrid>
                <a:gridCol w="2232248"/>
              </a:tblGrid>
              <a:tr h="360040">
                <a:tc>
                  <a:txBody>
                    <a:bodyPr/>
                    <a:lstStyle/>
                    <a:p>
                      <a:r>
                        <a:rPr lang="fr-FR" sz="1200" dirty="0" smtClean="0"/>
                        <a:t>Poids: 550 grammes</a:t>
                      </a:r>
                    </a:p>
                    <a:p>
                      <a:r>
                        <a:rPr lang="fr-FR" sz="1200" dirty="0" smtClean="0"/>
                        <a:t>Taille:</a:t>
                      </a:r>
                      <a:r>
                        <a:rPr lang="fr-FR" sz="1200" baseline="0" dirty="0" smtClean="0"/>
                        <a:t> 28 centimètres</a:t>
                      </a:r>
                      <a:endParaRPr lang="fr-FR" sz="1200" dirty="0"/>
                    </a:p>
                  </a:txBody>
                  <a:tcPr/>
                </a:tc>
              </a:tr>
            </a:tbl>
          </a:graphicData>
        </a:graphic>
      </p:graphicFrame>
      <p:graphicFrame>
        <p:nvGraphicFramePr>
          <p:cNvPr id="5" name="Tableau 4"/>
          <p:cNvGraphicFramePr>
            <a:graphicFrameLocks noGrp="1"/>
          </p:cNvGraphicFramePr>
          <p:nvPr/>
        </p:nvGraphicFramePr>
        <p:xfrm>
          <a:off x="4355976" y="1988840"/>
          <a:ext cx="2232248" cy="457200"/>
        </p:xfrm>
        <a:graphic>
          <a:graphicData uri="http://schemas.openxmlformats.org/drawingml/2006/table">
            <a:tbl>
              <a:tblPr>
                <a:tableStyleId>{08FB837D-C827-4EFA-A057-4D05807E0F7C}</a:tableStyleId>
              </a:tblPr>
              <a:tblGrid>
                <a:gridCol w="2232248"/>
              </a:tblGrid>
              <a:tr h="432048">
                <a:tc>
                  <a:txBody>
                    <a:bodyPr/>
                    <a:lstStyle/>
                    <a:p>
                      <a:r>
                        <a:rPr lang="fr-FR" sz="1200" dirty="0" smtClean="0"/>
                        <a:t>Poids:</a:t>
                      </a:r>
                      <a:r>
                        <a:rPr lang="fr-FR" sz="1200" baseline="0" dirty="0" smtClean="0"/>
                        <a:t> 630 grammes</a:t>
                      </a:r>
                    </a:p>
                    <a:p>
                      <a:r>
                        <a:rPr lang="fr-FR" sz="1200" baseline="0" dirty="0" smtClean="0"/>
                        <a:t>Taille: 30 centimètres</a:t>
                      </a:r>
                      <a:endParaRPr lang="fr-FR" sz="1200" dirty="0"/>
                    </a:p>
                  </a:txBody>
                  <a:tcPr/>
                </a:tc>
              </a:tr>
            </a:tbl>
          </a:graphicData>
        </a:graphic>
      </p:graphicFrame>
      <p:graphicFrame>
        <p:nvGraphicFramePr>
          <p:cNvPr id="6" name="Tableau 5"/>
          <p:cNvGraphicFramePr>
            <a:graphicFrameLocks noGrp="1"/>
          </p:cNvGraphicFramePr>
          <p:nvPr/>
        </p:nvGraphicFramePr>
        <p:xfrm>
          <a:off x="5076056" y="4005064"/>
          <a:ext cx="2232248" cy="457200"/>
        </p:xfrm>
        <a:graphic>
          <a:graphicData uri="http://schemas.openxmlformats.org/drawingml/2006/table">
            <a:tbl>
              <a:tblPr>
                <a:tableStyleId>{08FB837D-C827-4EFA-A057-4D05807E0F7C}</a:tableStyleId>
              </a:tblPr>
              <a:tblGrid>
                <a:gridCol w="2232248"/>
              </a:tblGrid>
              <a:tr h="432048">
                <a:tc>
                  <a:txBody>
                    <a:bodyPr/>
                    <a:lstStyle/>
                    <a:p>
                      <a:r>
                        <a:rPr lang="fr-FR" sz="1200" dirty="0" smtClean="0"/>
                        <a:t>Poids:</a:t>
                      </a:r>
                      <a:r>
                        <a:rPr lang="fr-FR" sz="1200" baseline="0" dirty="0" smtClean="0"/>
                        <a:t> 750 grammes</a:t>
                      </a:r>
                    </a:p>
                    <a:p>
                      <a:r>
                        <a:rPr lang="fr-FR" sz="1200" baseline="0" dirty="0" smtClean="0"/>
                        <a:t>Taille: 32 centimètres</a:t>
                      </a:r>
                      <a:endParaRPr lang="fr-FR" sz="1200" dirty="0"/>
                    </a:p>
                  </a:txBody>
                  <a:tcPr/>
                </a:tc>
              </a:tr>
            </a:tbl>
          </a:graphicData>
        </a:graphic>
      </p:graphicFrame>
      <p:pic>
        <p:nvPicPr>
          <p:cNvPr id="7172" name="Picture 4" descr="Développement du fœtus 24 semaines"/>
          <p:cNvPicPr>
            <a:picLocks noChangeAspect="1" noChangeArrowheads="1"/>
          </p:cNvPicPr>
          <p:nvPr/>
        </p:nvPicPr>
        <p:blipFill>
          <a:blip r:embed="rId2" cstate="print"/>
          <a:srcRect/>
          <a:stretch>
            <a:fillRect/>
          </a:stretch>
        </p:blipFill>
        <p:spPr bwMode="auto">
          <a:xfrm>
            <a:off x="6948264" y="1844824"/>
            <a:ext cx="1728192" cy="1552113"/>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0"/>
            <a:ext cx="7467600" cy="1143000"/>
          </a:xfrm>
        </p:spPr>
        <p:txBody>
          <a:bodyPr>
            <a:normAutofit/>
          </a:bodyPr>
          <a:lstStyle/>
          <a:p>
            <a:r>
              <a:rPr lang="fr-FR" sz="4400" dirty="0" smtClean="0"/>
              <a:t>26</a:t>
            </a:r>
            <a:r>
              <a:rPr lang="fr-FR" sz="4400" baseline="30000" dirty="0" smtClean="0"/>
              <a:t>ème</a:t>
            </a:r>
            <a:r>
              <a:rPr lang="fr-FR" sz="4400" dirty="0" smtClean="0"/>
              <a:t> semaine</a:t>
            </a:r>
            <a:endParaRPr lang="fr-FR" sz="4400" dirty="0"/>
          </a:p>
        </p:txBody>
      </p:sp>
      <p:sp>
        <p:nvSpPr>
          <p:cNvPr id="3" name="Espace réservé du contenu 2"/>
          <p:cNvSpPr>
            <a:spLocks noGrp="1"/>
          </p:cNvSpPr>
          <p:nvPr>
            <p:ph idx="1"/>
          </p:nvPr>
        </p:nvSpPr>
        <p:spPr>
          <a:xfrm>
            <a:off x="179512" y="980728"/>
            <a:ext cx="6480720" cy="5328592"/>
          </a:xfrm>
        </p:spPr>
        <p:txBody>
          <a:bodyPr>
            <a:normAutofit lnSpcReduction="10000"/>
          </a:bodyPr>
          <a:lstStyle/>
          <a:p>
            <a:r>
              <a:rPr lang="fr-FR" sz="1400" dirty="0" smtClean="0"/>
              <a:t>L’utilité du placenta diminue ainsi que  le volume du liquide amniotique au fur et à mesure qu’il grandit.</a:t>
            </a:r>
          </a:p>
          <a:p>
            <a:r>
              <a:rPr lang="fr-FR" sz="1400" dirty="0" smtClean="0"/>
              <a:t>Il ouvre ses yeux et regarde les sources lumineuses.</a:t>
            </a:r>
          </a:p>
          <a:p>
            <a:pPr>
              <a:buNone/>
            </a:pPr>
            <a:r>
              <a:rPr lang="fr-FR" sz="4400" dirty="0" smtClean="0">
                <a:latin typeface="+mj-lt"/>
              </a:rPr>
              <a:t>27</a:t>
            </a:r>
            <a:r>
              <a:rPr lang="fr-FR" sz="4400" baseline="30000" dirty="0" smtClean="0">
                <a:latin typeface="+mj-lt"/>
              </a:rPr>
              <a:t>ème</a:t>
            </a:r>
            <a:r>
              <a:rPr lang="fr-FR" sz="4400" dirty="0" smtClean="0">
                <a:latin typeface="+mj-lt"/>
              </a:rPr>
              <a:t> semaine </a:t>
            </a:r>
          </a:p>
          <a:p>
            <a:r>
              <a:rPr lang="fr-FR" sz="1400" dirty="0" smtClean="0"/>
              <a:t>Les connexions entre les neurones sont établies mais la gaine de myéline, facilitant la circulation des informations, doit encore se former. Ceci explique que les mouvements du bébé ne sont pas encore coordonnés.</a:t>
            </a:r>
          </a:p>
          <a:p>
            <a:r>
              <a:rPr lang="fr-FR" sz="1400" dirty="0" smtClean="0"/>
              <a:t>Le bébé grossit et a besoin de beaucoup d’énergie: fer, calcium etc.</a:t>
            </a:r>
          </a:p>
          <a:p>
            <a:pPr>
              <a:buNone/>
            </a:pPr>
            <a:r>
              <a:rPr lang="fr-FR" sz="4400" dirty="0" smtClean="0"/>
              <a:t>28</a:t>
            </a:r>
            <a:r>
              <a:rPr lang="fr-FR" sz="4400" baseline="30000" dirty="0" smtClean="0"/>
              <a:t>ème</a:t>
            </a:r>
            <a:r>
              <a:rPr lang="fr-FR" sz="4400" dirty="0" smtClean="0"/>
              <a:t> semaine</a:t>
            </a:r>
          </a:p>
          <a:p>
            <a:r>
              <a:rPr lang="fr-FR" sz="1400" dirty="0" smtClean="0"/>
              <a:t>Il peut maintenant réguler lui-même sa température grâce aux dépôts graisseux.</a:t>
            </a:r>
          </a:p>
          <a:p>
            <a:r>
              <a:rPr lang="fr-FR" sz="1400" dirty="0" smtClean="0"/>
              <a:t>Il reconnaît les voix et les bruits qui lui sont familiers.</a:t>
            </a:r>
          </a:p>
          <a:p>
            <a:r>
              <a:rPr lang="fr-FR" sz="1400" dirty="0" smtClean="0"/>
              <a:t>Si c’est un petit garçon, ses testicules continuent de descendre. </a:t>
            </a:r>
          </a:p>
          <a:p>
            <a:r>
              <a:rPr lang="fr-FR" sz="1400" dirty="0" smtClean="0"/>
              <a:t>Les poumons continuent encore leur maturation et des vaisseaux sanguins se sont développés à l’intérieur. </a:t>
            </a:r>
          </a:p>
          <a:p>
            <a:r>
              <a:rPr lang="fr-FR" sz="1400" dirty="0" smtClean="0"/>
              <a:t>Les mouvements respiratoires sont maintenant rythmés et coordonnés.</a:t>
            </a:r>
          </a:p>
          <a:p>
            <a:r>
              <a:rPr lang="fr-FR" sz="1400" dirty="0" smtClean="0"/>
              <a:t>L’ossification se poursuit également.</a:t>
            </a:r>
          </a:p>
          <a:p>
            <a:r>
              <a:rPr lang="fr-FR" sz="1400" dirty="0" smtClean="0"/>
              <a:t>Ses ongles et ses cheveux </a:t>
            </a:r>
            <a:r>
              <a:rPr lang="fr-FR" sz="1400" dirty="0" smtClean="0"/>
              <a:t>continuent à pousser.</a:t>
            </a:r>
            <a:endParaRPr lang="fr-FR" sz="1400" dirty="0" smtClean="0"/>
          </a:p>
          <a:p>
            <a:pPr>
              <a:buNone/>
            </a:pPr>
            <a:endParaRPr lang="fr-FR" sz="4400" dirty="0" smtClean="0">
              <a:latin typeface="+mj-lt"/>
            </a:endParaRPr>
          </a:p>
          <a:p>
            <a:pPr>
              <a:buNone/>
            </a:pPr>
            <a:endParaRPr lang="fr-FR" sz="4400" dirty="0" smtClean="0">
              <a:latin typeface="+mj-lt"/>
            </a:endParaRPr>
          </a:p>
          <a:p>
            <a:pPr>
              <a:buNone/>
            </a:pPr>
            <a:endParaRPr lang="fr-FR" sz="1600" dirty="0" smtClean="0"/>
          </a:p>
          <a:p>
            <a:pPr>
              <a:buNone/>
            </a:pPr>
            <a:endParaRPr lang="fr-FR" sz="1600" dirty="0"/>
          </a:p>
        </p:txBody>
      </p:sp>
      <p:graphicFrame>
        <p:nvGraphicFramePr>
          <p:cNvPr id="4" name="Tableau 3"/>
          <p:cNvGraphicFramePr>
            <a:graphicFrameLocks noGrp="1"/>
          </p:cNvGraphicFramePr>
          <p:nvPr/>
        </p:nvGraphicFramePr>
        <p:xfrm>
          <a:off x="5220072" y="404664"/>
          <a:ext cx="2226421" cy="510639"/>
        </p:xfrm>
        <a:graphic>
          <a:graphicData uri="http://schemas.openxmlformats.org/drawingml/2006/table">
            <a:tbl>
              <a:tblPr>
                <a:tableStyleId>{08FB837D-C827-4EFA-A057-4D05807E0F7C}</a:tableStyleId>
              </a:tblPr>
              <a:tblGrid>
                <a:gridCol w="2226421"/>
              </a:tblGrid>
              <a:tr h="510639">
                <a:tc>
                  <a:txBody>
                    <a:bodyPr/>
                    <a:lstStyle/>
                    <a:p>
                      <a:r>
                        <a:rPr lang="fr-FR" sz="1200" dirty="0" smtClean="0"/>
                        <a:t>Poids: 850 grammes</a:t>
                      </a:r>
                    </a:p>
                    <a:p>
                      <a:r>
                        <a:rPr lang="fr-FR" sz="1200" dirty="0" smtClean="0"/>
                        <a:t>Taille: 33 centimètres</a:t>
                      </a:r>
                      <a:endParaRPr lang="fr-FR" sz="1200" dirty="0"/>
                    </a:p>
                  </a:txBody>
                  <a:tcPr/>
                </a:tc>
              </a:tr>
            </a:tbl>
          </a:graphicData>
        </a:graphic>
      </p:graphicFrame>
      <p:graphicFrame>
        <p:nvGraphicFramePr>
          <p:cNvPr id="5" name="Tableau 4"/>
          <p:cNvGraphicFramePr>
            <a:graphicFrameLocks noGrp="1"/>
          </p:cNvGraphicFramePr>
          <p:nvPr/>
        </p:nvGraphicFramePr>
        <p:xfrm>
          <a:off x="5220072" y="1772817"/>
          <a:ext cx="2304256" cy="504056"/>
        </p:xfrm>
        <a:graphic>
          <a:graphicData uri="http://schemas.openxmlformats.org/drawingml/2006/table">
            <a:tbl>
              <a:tblPr>
                <a:tableStyleId>{08FB837D-C827-4EFA-A057-4D05807E0F7C}</a:tableStyleId>
              </a:tblPr>
              <a:tblGrid>
                <a:gridCol w="2304256"/>
              </a:tblGrid>
              <a:tr h="504056">
                <a:tc>
                  <a:txBody>
                    <a:bodyPr/>
                    <a:lstStyle/>
                    <a:p>
                      <a:r>
                        <a:rPr lang="fr-FR" sz="1200" dirty="0" smtClean="0"/>
                        <a:t>Poids: 1 kilogramme</a:t>
                      </a:r>
                    </a:p>
                    <a:p>
                      <a:r>
                        <a:rPr lang="fr-FR" sz="1200" dirty="0" smtClean="0"/>
                        <a:t>Taille: 34 centimètres</a:t>
                      </a:r>
                      <a:endParaRPr lang="fr-FR" sz="1200" dirty="0"/>
                    </a:p>
                  </a:txBody>
                  <a:tcPr/>
                </a:tc>
              </a:tr>
            </a:tbl>
          </a:graphicData>
        </a:graphic>
      </p:graphicFrame>
      <p:graphicFrame>
        <p:nvGraphicFramePr>
          <p:cNvPr id="6" name="Tableau 5"/>
          <p:cNvGraphicFramePr>
            <a:graphicFrameLocks noGrp="1"/>
          </p:cNvGraphicFramePr>
          <p:nvPr/>
        </p:nvGraphicFramePr>
        <p:xfrm>
          <a:off x="5292080" y="3356992"/>
          <a:ext cx="2376264" cy="457200"/>
        </p:xfrm>
        <a:graphic>
          <a:graphicData uri="http://schemas.openxmlformats.org/drawingml/2006/table">
            <a:tbl>
              <a:tblPr>
                <a:tableStyleId>{08FB837D-C827-4EFA-A057-4D05807E0F7C}</a:tableStyleId>
              </a:tblPr>
              <a:tblGrid>
                <a:gridCol w="2376264"/>
              </a:tblGrid>
              <a:tr h="427512">
                <a:tc>
                  <a:txBody>
                    <a:bodyPr/>
                    <a:lstStyle/>
                    <a:p>
                      <a:r>
                        <a:rPr lang="fr-FR" sz="1200" dirty="0" smtClean="0"/>
                        <a:t>Poids: 1kilo 150</a:t>
                      </a:r>
                      <a:r>
                        <a:rPr lang="fr-FR" sz="1200" baseline="0" dirty="0" smtClean="0"/>
                        <a:t> grammes</a:t>
                      </a:r>
                      <a:endParaRPr lang="fr-FR" sz="1200" dirty="0" smtClean="0"/>
                    </a:p>
                    <a:p>
                      <a:r>
                        <a:rPr lang="fr-FR" sz="1200" dirty="0" smtClean="0"/>
                        <a:t>Taille: 35 centimètres</a:t>
                      </a:r>
                    </a:p>
                  </a:txBody>
                  <a:tcPr/>
                </a:tc>
              </a:tr>
            </a:tbl>
          </a:graphicData>
        </a:graphic>
      </p:graphicFrame>
      <p:pic>
        <p:nvPicPr>
          <p:cNvPr id="6148" name="Picture 4" descr="http://www.materneo.com/mater/40semaines/foetus/images/global-28s.gif"/>
          <p:cNvPicPr>
            <a:picLocks noChangeAspect="1" noChangeArrowheads="1" noCrop="1"/>
          </p:cNvPicPr>
          <p:nvPr/>
        </p:nvPicPr>
        <p:blipFill>
          <a:blip r:embed="rId2" cstate="print"/>
          <a:srcRect/>
          <a:stretch>
            <a:fillRect/>
          </a:stretch>
        </p:blipFill>
        <p:spPr bwMode="auto">
          <a:xfrm>
            <a:off x="6372200" y="4077072"/>
            <a:ext cx="2329678" cy="1786086"/>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400" dirty="0" smtClean="0"/>
              <a:t>29</a:t>
            </a:r>
            <a:r>
              <a:rPr lang="fr-FR" sz="4400" baseline="30000" dirty="0" smtClean="0"/>
              <a:t>ème</a:t>
            </a:r>
            <a:r>
              <a:rPr lang="fr-FR" sz="4400" dirty="0" smtClean="0"/>
              <a:t> semaine</a:t>
            </a:r>
            <a:endParaRPr lang="fr-FR" sz="4400" dirty="0"/>
          </a:p>
        </p:txBody>
      </p:sp>
      <p:sp>
        <p:nvSpPr>
          <p:cNvPr id="3" name="Espace réservé du contenu 2"/>
          <p:cNvSpPr>
            <a:spLocks noGrp="1"/>
          </p:cNvSpPr>
          <p:nvPr>
            <p:ph idx="1"/>
          </p:nvPr>
        </p:nvSpPr>
        <p:spPr>
          <a:xfrm>
            <a:off x="467544" y="1196752"/>
            <a:ext cx="7467600" cy="4525963"/>
          </a:xfrm>
        </p:spPr>
        <p:txBody>
          <a:bodyPr>
            <a:normAutofit/>
          </a:bodyPr>
          <a:lstStyle/>
          <a:p>
            <a:r>
              <a:rPr lang="fr-FR" sz="1400" dirty="0" smtClean="0"/>
              <a:t>Le bébé bouge moins car il commence à manquer de place: il prend 200 g par semaine mais ne grandit que de quelques millimètres.</a:t>
            </a:r>
          </a:p>
          <a:p>
            <a:r>
              <a:rPr lang="fr-FR" sz="1400" dirty="0" smtClean="0"/>
              <a:t>Le sens du goût s’affine grâce au liquide amniotique absorbé.</a:t>
            </a:r>
          </a:p>
          <a:p>
            <a:r>
              <a:rPr lang="fr-FR" sz="1400" dirty="0" smtClean="0"/>
              <a:t>Son ouïe s’affine </a:t>
            </a:r>
            <a:r>
              <a:rPr lang="fr-FR" sz="1400" dirty="0" smtClean="0"/>
              <a:t>également </a:t>
            </a:r>
            <a:r>
              <a:rPr lang="fr-FR" sz="1400" dirty="0" smtClean="0"/>
              <a:t>et son rythme cardiaque s’accélère à l’écoute de la voix de ses parents.</a:t>
            </a:r>
          </a:p>
          <a:p>
            <a:r>
              <a:rPr lang="fr-FR" sz="1400" dirty="0" smtClean="0"/>
              <a:t>L’appareil digestif fonctionne normalement.</a:t>
            </a:r>
          </a:p>
          <a:p>
            <a:r>
              <a:rPr lang="fr-FR" sz="1400" dirty="0" smtClean="0"/>
              <a:t>Le surfactant, substance secrétée dans les </a:t>
            </a:r>
            <a:r>
              <a:rPr lang="fr-FR" sz="1400" dirty="0" smtClean="0"/>
              <a:t>poumons, apparaît, </a:t>
            </a:r>
            <a:r>
              <a:rPr lang="fr-FR" sz="1400" dirty="0" smtClean="0"/>
              <a:t>permettant aux bronches de se décoller lors de l’expiration.</a:t>
            </a:r>
          </a:p>
          <a:p>
            <a:pPr>
              <a:buNone/>
            </a:pPr>
            <a:r>
              <a:rPr lang="fr-FR" sz="4000" dirty="0" smtClean="0">
                <a:latin typeface="+mj-lt"/>
              </a:rPr>
              <a:t>30</a:t>
            </a:r>
            <a:r>
              <a:rPr lang="fr-FR" sz="4000" baseline="30000" dirty="0" smtClean="0">
                <a:latin typeface="+mj-lt"/>
              </a:rPr>
              <a:t>ème</a:t>
            </a:r>
            <a:r>
              <a:rPr lang="fr-FR" sz="4000" dirty="0" smtClean="0">
                <a:latin typeface="+mj-lt"/>
              </a:rPr>
              <a:t> semaine</a:t>
            </a:r>
          </a:p>
          <a:p>
            <a:r>
              <a:rPr lang="fr-FR" sz="1400" dirty="0" smtClean="0"/>
              <a:t>Comme il remplit presque entièrement la cavité utérine, il descend plus bas dans le ventre de la maman et pousse sur le périnée. Normalement , il devrait avoir sa tête vers le bas.</a:t>
            </a:r>
          </a:p>
          <a:p>
            <a:r>
              <a:rPr lang="fr-FR" sz="1400" dirty="0" smtClean="0"/>
              <a:t>Son cerveau se développe rapidement.</a:t>
            </a:r>
          </a:p>
          <a:p>
            <a:r>
              <a:rPr lang="fr-FR" sz="1400" dirty="0" smtClean="0"/>
              <a:t>Il  s’entraîne à respirer et à ouvrir ses yeux.</a:t>
            </a:r>
          </a:p>
          <a:p>
            <a:r>
              <a:rPr lang="fr-FR" sz="1400" dirty="0" smtClean="0"/>
              <a:t>Si c’est un garçon, les testicules vont descendre dans les bourses.</a:t>
            </a:r>
          </a:p>
          <a:p>
            <a:r>
              <a:rPr lang="fr-FR" sz="1400" dirty="0" smtClean="0"/>
              <a:t>Si c’est une fille, les ovogonies se transforment en ovocytes de premier </a:t>
            </a:r>
            <a:r>
              <a:rPr lang="fr-FR" sz="1400" dirty="0" smtClean="0"/>
              <a:t>ordre.</a:t>
            </a:r>
            <a:endParaRPr lang="fr-FR" sz="1400" dirty="0" smtClean="0"/>
          </a:p>
          <a:p>
            <a:endParaRPr lang="fr-FR" sz="1400" dirty="0"/>
          </a:p>
        </p:txBody>
      </p:sp>
      <p:graphicFrame>
        <p:nvGraphicFramePr>
          <p:cNvPr id="5" name="Tableau 4"/>
          <p:cNvGraphicFramePr>
            <a:graphicFrameLocks noGrp="1"/>
          </p:cNvGraphicFramePr>
          <p:nvPr/>
        </p:nvGraphicFramePr>
        <p:xfrm>
          <a:off x="5004049" y="620688"/>
          <a:ext cx="2453656" cy="507468"/>
        </p:xfrm>
        <a:graphic>
          <a:graphicData uri="http://schemas.openxmlformats.org/drawingml/2006/table">
            <a:tbl>
              <a:tblPr>
                <a:tableStyleId>{08FB837D-C827-4EFA-A057-4D05807E0F7C}</a:tableStyleId>
              </a:tblPr>
              <a:tblGrid>
                <a:gridCol w="2453656"/>
              </a:tblGrid>
              <a:tr h="507468">
                <a:tc>
                  <a:txBody>
                    <a:bodyPr/>
                    <a:lstStyle/>
                    <a:p>
                      <a:r>
                        <a:rPr lang="fr-FR" sz="1200" dirty="0" smtClean="0"/>
                        <a:t>Poids: 1 kilo</a:t>
                      </a:r>
                      <a:r>
                        <a:rPr lang="fr-FR" sz="1200" baseline="0" dirty="0" smtClean="0"/>
                        <a:t> 300 grammes</a:t>
                      </a:r>
                      <a:endParaRPr lang="fr-FR" sz="1200" dirty="0" smtClean="0"/>
                    </a:p>
                    <a:p>
                      <a:r>
                        <a:rPr lang="fr-FR" sz="1200" dirty="0" smtClean="0"/>
                        <a:t>Taille: 36 centimètres</a:t>
                      </a:r>
                      <a:endParaRPr lang="fr-FR" sz="1200" dirty="0"/>
                    </a:p>
                  </a:txBody>
                  <a:tcPr/>
                </a:tc>
              </a:tr>
            </a:tbl>
          </a:graphicData>
        </a:graphic>
      </p:graphicFrame>
      <p:graphicFrame>
        <p:nvGraphicFramePr>
          <p:cNvPr id="6" name="Tableau 5"/>
          <p:cNvGraphicFramePr>
            <a:graphicFrameLocks noGrp="1"/>
          </p:cNvGraphicFramePr>
          <p:nvPr/>
        </p:nvGraphicFramePr>
        <p:xfrm>
          <a:off x="5260769" y="3284985"/>
          <a:ext cx="2553195" cy="515120"/>
        </p:xfrm>
        <a:graphic>
          <a:graphicData uri="http://schemas.openxmlformats.org/drawingml/2006/table">
            <a:tbl>
              <a:tblPr>
                <a:tableStyleId>{08FB837D-C827-4EFA-A057-4D05807E0F7C}</a:tableStyleId>
              </a:tblPr>
              <a:tblGrid>
                <a:gridCol w="2553195"/>
              </a:tblGrid>
              <a:tr h="515120">
                <a:tc>
                  <a:txBody>
                    <a:bodyPr/>
                    <a:lstStyle/>
                    <a:p>
                      <a:r>
                        <a:rPr lang="fr-FR" sz="1200" dirty="0" smtClean="0"/>
                        <a:t>Poids: 1 kilo 500 grammes</a:t>
                      </a:r>
                      <a:r>
                        <a:rPr lang="fr-FR" sz="1200" baseline="0" dirty="0" smtClean="0"/>
                        <a:t> </a:t>
                      </a:r>
                      <a:endParaRPr lang="fr-FR" sz="1200" dirty="0" smtClean="0"/>
                    </a:p>
                    <a:p>
                      <a:r>
                        <a:rPr lang="fr-FR" sz="1200" dirty="0" smtClean="0"/>
                        <a:t>Taille: 37 centimètres</a:t>
                      </a:r>
                      <a:endParaRPr lang="fr-FR" sz="1200"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a:t>
            </a:r>
            <a:r>
              <a:rPr lang="fr-FR" baseline="30000" dirty="0" smtClean="0"/>
              <a:t>ère</a:t>
            </a:r>
            <a:r>
              <a:rPr lang="fr-FR" dirty="0" smtClean="0"/>
              <a:t> semaine</a:t>
            </a:r>
            <a:endParaRPr lang="fr-FR" dirty="0"/>
          </a:p>
        </p:txBody>
      </p:sp>
      <p:sp>
        <p:nvSpPr>
          <p:cNvPr id="3" name="Espace réservé du contenu 2"/>
          <p:cNvSpPr>
            <a:spLocks noGrp="1"/>
          </p:cNvSpPr>
          <p:nvPr>
            <p:ph idx="1"/>
          </p:nvPr>
        </p:nvSpPr>
        <p:spPr>
          <a:xfrm>
            <a:off x="467544" y="1268760"/>
            <a:ext cx="4896544" cy="4525963"/>
          </a:xfrm>
        </p:spPr>
        <p:txBody>
          <a:bodyPr>
            <a:normAutofit lnSpcReduction="10000"/>
          </a:bodyPr>
          <a:lstStyle/>
          <a:p>
            <a:pPr algn="just"/>
            <a:r>
              <a:rPr lang="fr-FR" sz="1400" dirty="0" smtClean="0"/>
              <a:t>2h après la fécondation, les mitoses se succèdent </a:t>
            </a:r>
            <a:r>
              <a:rPr lang="fr-FR" sz="1400" dirty="0" smtClean="0"/>
              <a:t>rapidement. La </a:t>
            </a:r>
            <a:r>
              <a:rPr lang="fr-FR" sz="1400" dirty="0" smtClean="0"/>
              <a:t>cellule-œuf est </a:t>
            </a:r>
            <a:r>
              <a:rPr lang="fr-FR" sz="1400" dirty="0" smtClean="0"/>
              <a:t>partagée </a:t>
            </a:r>
            <a:r>
              <a:rPr lang="fr-FR" sz="1400" dirty="0" smtClean="0"/>
              <a:t>en blastomères qui produisent une grappe de cellules appelée </a:t>
            </a:r>
            <a:r>
              <a:rPr lang="fr-FR" sz="1400" b="1" dirty="0" smtClean="0"/>
              <a:t>morula</a:t>
            </a:r>
            <a:r>
              <a:rPr lang="fr-FR" sz="1400" dirty="0" smtClean="0"/>
              <a:t>, puis vient le stade de blastula qui est composé du bouton embryonnaire, d’une cavité interne remplie d’une solution saline, le blastocœle et du trophoblaste.</a:t>
            </a:r>
          </a:p>
          <a:p>
            <a:pPr algn="just"/>
            <a:r>
              <a:rPr lang="fr-FR" sz="1400" dirty="0" smtClean="0"/>
              <a:t> L’endoblaste va s’individualiser</a:t>
            </a:r>
            <a:r>
              <a:rPr lang="fr-FR" sz="1400" dirty="0" smtClean="0"/>
              <a:t>.</a:t>
            </a:r>
          </a:p>
          <a:p>
            <a:pPr algn="just"/>
            <a:r>
              <a:rPr lang="fr-FR" sz="1400" dirty="0" smtClean="0"/>
              <a:t>Le </a:t>
            </a:r>
            <a:r>
              <a:rPr lang="fr-FR" sz="1400" dirty="0" smtClean="0"/>
              <a:t>7</a:t>
            </a:r>
            <a:r>
              <a:rPr lang="fr-FR" sz="1400" baseline="30000" dirty="0" smtClean="0"/>
              <a:t>ème</a:t>
            </a:r>
            <a:r>
              <a:rPr lang="fr-FR" sz="1400" dirty="0" smtClean="0"/>
              <a:t> </a:t>
            </a:r>
            <a:r>
              <a:rPr lang="fr-FR" sz="1400" dirty="0" smtClean="0"/>
              <a:t>jour, </a:t>
            </a:r>
            <a:r>
              <a:rPr lang="fr-FR" sz="1400" dirty="0" smtClean="0"/>
              <a:t>le </a:t>
            </a:r>
            <a:r>
              <a:rPr lang="fr-FR" sz="1400" dirty="0" err="1" smtClean="0"/>
              <a:t>blastocyste</a:t>
            </a:r>
            <a:r>
              <a:rPr lang="fr-FR" sz="1400" dirty="0" smtClean="0"/>
              <a:t> </a:t>
            </a:r>
            <a:r>
              <a:rPr lang="fr-FR" sz="1400" dirty="0" smtClean="0"/>
              <a:t>s’implante dans la muqueuse utérine et son enveloppe sécrète une hormone </a:t>
            </a:r>
            <a:r>
              <a:rPr lang="fr-FR" sz="1400" dirty="0" smtClean="0"/>
              <a:t>la </a:t>
            </a:r>
            <a:r>
              <a:rPr lang="fr-FR" sz="1400" dirty="0" err="1" smtClean="0"/>
              <a:t>hCG</a:t>
            </a:r>
            <a:r>
              <a:rPr lang="fr-FR" sz="1400" dirty="0" smtClean="0"/>
              <a:t> </a:t>
            </a:r>
            <a:r>
              <a:rPr lang="fr-FR" sz="1400" dirty="0" smtClean="0"/>
              <a:t>nécessaire à la nidation de l’œuf.</a:t>
            </a:r>
          </a:p>
          <a:p>
            <a:pPr>
              <a:buNone/>
            </a:pPr>
            <a:r>
              <a:rPr lang="fr-FR" sz="4000" dirty="0" smtClean="0"/>
              <a:t>2</a:t>
            </a:r>
            <a:r>
              <a:rPr lang="fr-FR" sz="4000" baseline="30000" dirty="0" smtClean="0"/>
              <a:t>ème</a:t>
            </a:r>
            <a:r>
              <a:rPr lang="fr-FR" sz="4000" dirty="0" smtClean="0"/>
              <a:t> semaine</a:t>
            </a:r>
          </a:p>
          <a:p>
            <a:pPr algn="just"/>
            <a:r>
              <a:rPr lang="fr-FR" sz="1400" dirty="0" smtClean="0"/>
              <a:t>Le trophoblaste forme des villosités chorioniques et la circulation utéro-placentaire s’installe.</a:t>
            </a:r>
          </a:p>
          <a:p>
            <a:pPr algn="just"/>
            <a:r>
              <a:rPr lang="fr-FR" sz="1400" dirty="0" smtClean="0"/>
              <a:t>Le sac vitellin et la cavité amniotique se forment.</a:t>
            </a:r>
          </a:p>
          <a:p>
            <a:pPr algn="just"/>
            <a:r>
              <a:rPr lang="fr-FR" sz="1400" dirty="0" smtClean="0"/>
              <a:t>Le disque embryonnaire constitué de 2 feuillets cellulaires, l’endoblaste et l’ ectoblaste se forme.</a:t>
            </a:r>
          </a:p>
          <a:p>
            <a:pPr algn="just"/>
            <a:r>
              <a:rPr lang="fr-FR" sz="1400" dirty="0" smtClean="0"/>
              <a:t>Le 14</a:t>
            </a:r>
            <a:r>
              <a:rPr lang="fr-FR" sz="1400" baseline="30000" dirty="0" smtClean="0"/>
              <a:t>ème</a:t>
            </a:r>
            <a:r>
              <a:rPr lang="fr-FR" sz="1400" dirty="0" smtClean="0"/>
              <a:t> </a:t>
            </a:r>
            <a:r>
              <a:rPr lang="fr-FR" sz="1400" dirty="0" smtClean="0"/>
              <a:t>jour, </a:t>
            </a:r>
            <a:r>
              <a:rPr lang="fr-FR" sz="1400" dirty="0" smtClean="0"/>
              <a:t>l’implantation de l’embryon est terminée.</a:t>
            </a:r>
            <a:endParaRPr lang="fr-FR" sz="4000" dirty="0" smtClean="0"/>
          </a:p>
          <a:p>
            <a:pPr>
              <a:buNone/>
            </a:pPr>
            <a:endParaRPr lang="fr-FR" sz="4000" dirty="0" smtClean="0"/>
          </a:p>
          <a:p>
            <a:pPr>
              <a:buNone/>
            </a:pPr>
            <a:endParaRPr lang="fr-FR" sz="4000" dirty="0" smtClean="0"/>
          </a:p>
        </p:txBody>
      </p:sp>
      <p:pic>
        <p:nvPicPr>
          <p:cNvPr id="27650" name="Picture 2" descr="http://www.linternaute.com/pratique/image_fichepratique/semaine%201-20071024-101817-98.jpg"/>
          <p:cNvPicPr>
            <a:picLocks noChangeAspect="1" noChangeArrowheads="1"/>
          </p:cNvPicPr>
          <p:nvPr/>
        </p:nvPicPr>
        <p:blipFill>
          <a:blip r:embed="rId2" cstate="print"/>
          <a:srcRect/>
          <a:stretch>
            <a:fillRect/>
          </a:stretch>
        </p:blipFill>
        <p:spPr bwMode="auto">
          <a:xfrm>
            <a:off x="5508104" y="836712"/>
            <a:ext cx="2955032" cy="2576967"/>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31</a:t>
            </a:r>
            <a:r>
              <a:rPr lang="fr-FR" baseline="30000" dirty="0" smtClean="0"/>
              <a:t>ème</a:t>
            </a:r>
            <a:r>
              <a:rPr lang="fr-FR" dirty="0" smtClean="0"/>
              <a:t> semaine</a:t>
            </a:r>
            <a:endParaRPr lang="fr-FR" dirty="0"/>
          </a:p>
        </p:txBody>
      </p:sp>
      <p:sp>
        <p:nvSpPr>
          <p:cNvPr id="3" name="Espace réservé du contenu 2"/>
          <p:cNvSpPr>
            <a:spLocks noGrp="1"/>
          </p:cNvSpPr>
          <p:nvPr>
            <p:ph idx="1"/>
          </p:nvPr>
        </p:nvSpPr>
        <p:spPr>
          <a:xfrm>
            <a:off x="395536" y="1124744"/>
            <a:ext cx="7056784" cy="5040560"/>
          </a:xfrm>
        </p:spPr>
        <p:txBody>
          <a:bodyPr>
            <a:normAutofit fontScale="85000" lnSpcReduction="20000"/>
          </a:bodyPr>
          <a:lstStyle/>
          <a:p>
            <a:r>
              <a:rPr lang="fr-FR" sz="1600" dirty="0" smtClean="0"/>
              <a:t>Bébé bouge moins mais de façon plus intense. En principe il se trouve dans la position suivante: genoux repliés, bras et jambes croisés et menton reposant sur sa poitrine.</a:t>
            </a:r>
          </a:p>
          <a:p>
            <a:r>
              <a:rPr lang="fr-FR" sz="1600" dirty="0" smtClean="0"/>
              <a:t>Il est particulièrement attentif aux sons.</a:t>
            </a:r>
          </a:p>
          <a:p>
            <a:r>
              <a:rPr lang="fr-FR" sz="1600" dirty="0" smtClean="0"/>
              <a:t>Les alvéoles de ses poumons sont couverts de surfactant.</a:t>
            </a:r>
          </a:p>
          <a:p>
            <a:endParaRPr lang="fr-FR" sz="1400" dirty="0" smtClean="0"/>
          </a:p>
          <a:p>
            <a:pPr>
              <a:buNone/>
            </a:pPr>
            <a:r>
              <a:rPr lang="fr-FR" sz="4800" dirty="0" smtClean="0"/>
              <a:t>32</a:t>
            </a:r>
            <a:r>
              <a:rPr lang="fr-FR" sz="4800" baseline="30000" dirty="0" smtClean="0"/>
              <a:t>ème</a:t>
            </a:r>
            <a:r>
              <a:rPr lang="fr-FR" sz="4800" dirty="0" smtClean="0"/>
              <a:t> semaine</a:t>
            </a:r>
            <a:endParaRPr lang="fr-FR" sz="1400" dirty="0" smtClean="0"/>
          </a:p>
          <a:p>
            <a:r>
              <a:rPr lang="fr-FR" sz="1600" dirty="0" smtClean="0"/>
              <a:t>Le lanugo et le vernix commencent à disparaître.</a:t>
            </a:r>
          </a:p>
          <a:p>
            <a:r>
              <a:rPr lang="fr-FR" sz="1600" dirty="0" smtClean="0"/>
              <a:t>Les os grandissent et se renforcent et cela nécessite une grande consommation de calcium.</a:t>
            </a:r>
          </a:p>
          <a:p>
            <a:r>
              <a:rPr lang="fr-FR" sz="1600" dirty="0" smtClean="0"/>
              <a:t>Les os de son crâne restent flexibles pour faciliter le passage du canal à la naissance.</a:t>
            </a:r>
          </a:p>
          <a:p>
            <a:endParaRPr lang="fr-FR" sz="1400" dirty="0" smtClean="0"/>
          </a:p>
          <a:p>
            <a:pPr>
              <a:buNone/>
            </a:pPr>
            <a:r>
              <a:rPr lang="fr-FR" sz="4800" dirty="0" smtClean="0"/>
              <a:t>33</a:t>
            </a:r>
            <a:r>
              <a:rPr lang="fr-FR" sz="4800" baseline="30000" dirty="0" smtClean="0"/>
              <a:t>ème</a:t>
            </a:r>
            <a:r>
              <a:rPr lang="fr-FR" sz="4800" dirty="0" smtClean="0"/>
              <a:t> semaine</a:t>
            </a:r>
            <a:endParaRPr lang="fr-FR" sz="1400" dirty="0" smtClean="0"/>
          </a:p>
          <a:p>
            <a:r>
              <a:rPr lang="fr-FR" sz="1600" dirty="0" smtClean="0"/>
              <a:t>Le bébé est plus potelé et sa peau  plus lisse.</a:t>
            </a:r>
          </a:p>
          <a:p>
            <a:r>
              <a:rPr lang="fr-FR" sz="1600" dirty="0" smtClean="0"/>
              <a:t>99% des bébés survivent s’ils naissent à ce stade.</a:t>
            </a:r>
          </a:p>
          <a:p>
            <a:r>
              <a:rPr lang="fr-FR" sz="1600" dirty="0" smtClean="0"/>
              <a:t>Leur système immunitaire et leur cerveau sont à maturité.</a:t>
            </a:r>
          </a:p>
          <a:p>
            <a:r>
              <a:rPr lang="fr-FR" sz="1600" dirty="0" smtClean="0"/>
              <a:t>Le développement des poumons n’est pas encore tout à fait terminé. </a:t>
            </a:r>
          </a:p>
          <a:p>
            <a:r>
              <a:rPr lang="fr-FR" sz="1600" dirty="0" smtClean="0"/>
              <a:t>Le méconium continue de s’accumuler dans les intestins et va être éliminé rapidement à la naissance.</a:t>
            </a:r>
            <a:endParaRPr lang="fr-FR" sz="1600" dirty="0"/>
          </a:p>
        </p:txBody>
      </p:sp>
      <p:graphicFrame>
        <p:nvGraphicFramePr>
          <p:cNvPr id="6" name="Tableau 5"/>
          <p:cNvGraphicFramePr>
            <a:graphicFrameLocks noGrp="1"/>
          </p:cNvGraphicFramePr>
          <p:nvPr/>
        </p:nvGraphicFramePr>
        <p:xfrm>
          <a:off x="4572000" y="548680"/>
          <a:ext cx="2275526" cy="457200"/>
        </p:xfrm>
        <a:graphic>
          <a:graphicData uri="http://schemas.openxmlformats.org/drawingml/2006/table">
            <a:tbl>
              <a:tblPr>
                <a:tableStyleId>{08FB837D-C827-4EFA-A057-4D05807E0F7C}</a:tableStyleId>
              </a:tblPr>
              <a:tblGrid>
                <a:gridCol w="2275526"/>
              </a:tblGrid>
              <a:tr h="451263">
                <a:tc>
                  <a:txBody>
                    <a:bodyPr/>
                    <a:lstStyle/>
                    <a:p>
                      <a:r>
                        <a:rPr lang="fr-FR" sz="1200" dirty="0" smtClean="0"/>
                        <a:t>Poids: 1 kilo 700 grammes</a:t>
                      </a:r>
                    </a:p>
                    <a:p>
                      <a:r>
                        <a:rPr lang="fr-FR" sz="1200" dirty="0" smtClean="0"/>
                        <a:t>Taille: 39 centimètres</a:t>
                      </a:r>
                      <a:endParaRPr lang="fr-FR" sz="1200" dirty="0"/>
                    </a:p>
                  </a:txBody>
                  <a:tcPr/>
                </a:tc>
              </a:tr>
            </a:tbl>
          </a:graphicData>
        </a:graphic>
      </p:graphicFrame>
      <p:graphicFrame>
        <p:nvGraphicFramePr>
          <p:cNvPr id="7" name="Tableau 6"/>
          <p:cNvGraphicFramePr>
            <a:graphicFrameLocks noGrp="1"/>
          </p:cNvGraphicFramePr>
          <p:nvPr/>
        </p:nvGraphicFramePr>
        <p:xfrm>
          <a:off x="4572000" y="2348880"/>
          <a:ext cx="2291937" cy="457200"/>
        </p:xfrm>
        <a:graphic>
          <a:graphicData uri="http://schemas.openxmlformats.org/drawingml/2006/table">
            <a:tbl>
              <a:tblPr>
                <a:tableStyleId>{08FB837D-C827-4EFA-A057-4D05807E0F7C}</a:tableStyleId>
              </a:tblPr>
              <a:tblGrid>
                <a:gridCol w="2291937"/>
              </a:tblGrid>
              <a:tr h="404351">
                <a:tc>
                  <a:txBody>
                    <a:bodyPr/>
                    <a:lstStyle/>
                    <a:p>
                      <a:r>
                        <a:rPr lang="fr-FR" sz="1200" dirty="0" smtClean="0"/>
                        <a:t>Poids: 1 kilo 900</a:t>
                      </a:r>
                      <a:r>
                        <a:rPr lang="fr-FR" sz="1200" baseline="0" dirty="0" smtClean="0"/>
                        <a:t> grammes</a:t>
                      </a:r>
                      <a:endParaRPr lang="fr-FR" sz="1200" dirty="0" smtClean="0"/>
                    </a:p>
                    <a:p>
                      <a:r>
                        <a:rPr lang="fr-FR" sz="1200" dirty="0" smtClean="0"/>
                        <a:t>Taille: 40,5</a:t>
                      </a:r>
                      <a:r>
                        <a:rPr lang="fr-FR" sz="1200" baseline="0" dirty="0" smtClean="0"/>
                        <a:t> centimètres</a:t>
                      </a:r>
                      <a:endParaRPr lang="fr-FR" sz="1200" dirty="0"/>
                    </a:p>
                  </a:txBody>
                  <a:tcPr/>
                </a:tc>
              </a:tr>
            </a:tbl>
          </a:graphicData>
        </a:graphic>
      </p:graphicFrame>
      <p:graphicFrame>
        <p:nvGraphicFramePr>
          <p:cNvPr id="8" name="Tableau 7"/>
          <p:cNvGraphicFramePr>
            <a:graphicFrameLocks noGrp="1"/>
          </p:cNvGraphicFramePr>
          <p:nvPr/>
        </p:nvGraphicFramePr>
        <p:xfrm>
          <a:off x="4644008" y="4149080"/>
          <a:ext cx="2398816" cy="508965"/>
        </p:xfrm>
        <a:graphic>
          <a:graphicData uri="http://schemas.openxmlformats.org/drawingml/2006/table">
            <a:tbl>
              <a:tblPr>
                <a:tableStyleId>{08FB837D-C827-4EFA-A057-4D05807E0F7C}</a:tableStyleId>
              </a:tblPr>
              <a:tblGrid>
                <a:gridCol w="2398816"/>
              </a:tblGrid>
              <a:tr h="508965">
                <a:tc>
                  <a:txBody>
                    <a:bodyPr/>
                    <a:lstStyle/>
                    <a:p>
                      <a:r>
                        <a:rPr lang="fr-FR" sz="1200" dirty="0" smtClean="0"/>
                        <a:t>Poids: 2 kilo 100 grammes</a:t>
                      </a:r>
                    </a:p>
                    <a:p>
                      <a:r>
                        <a:rPr lang="fr-FR" sz="1200" dirty="0" smtClean="0"/>
                        <a:t>Taille: 42 centimètres</a:t>
                      </a:r>
                      <a:endParaRPr lang="fr-FR" sz="1200" dirty="0"/>
                    </a:p>
                  </a:txBody>
                  <a:tcPr/>
                </a:tc>
              </a:tr>
            </a:tbl>
          </a:graphicData>
        </a:graphic>
      </p:graphicFrame>
      <p:pic>
        <p:nvPicPr>
          <p:cNvPr id="5122" name="Picture 2" descr="http://www.les-mamans.com/images/developpement_bebe/8eme_mois/S31"/>
          <p:cNvPicPr>
            <a:picLocks noChangeAspect="1" noChangeArrowheads="1"/>
          </p:cNvPicPr>
          <p:nvPr/>
        </p:nvPicPr>
        <p:blipFill>
          <a:blip r:embed="rId2" cstate="print"/>
          <a:srcRect/>
          <a:stretch>
            <a:fillRect/>
          </a:stretch>
        </p:blipFill>
        <p:spPr bwMode="auto">
          <a:xfrm>
            <a:off x="7236296" y="764704"/>
            <a:ext cx="1728191" cy="1719536"/>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34</a:t>
            </a:r>
            <a:r>
              <a:rPr lang="fr-FR" baseline="30000" dirty="0" smtClean="0"/>
              <a:t>ème</a:t>
            </a:r>
            <a:r>
              <a:rPr lang="fr-FR" dirty="0" smtClean="0"/>
              <a:t> semaine</a:t>
            </a:r>
            <a:endParaRPr lang="fr-FR" dirty="0"/>
          </a:p>
        </p:txBody>
      </p:sp>
      <p:sp>
        <p:nvSpPr>
          <p:cNvPr id="3" name="Espace réservé du contenu 2"/>
          <p:cNvSpPr>
            <a:spLocks noGrp="1"/>
          </p:cNvSpPr>
          <p:nvPr>
            <p:ph idx="1"/>
          </p:nvPr>
        </p:nvSpPr>
        <p:spPr>
          <a:xfrm>
            <a:off x="395536" y="1268760"/>
            <a:ext cx="7467600" cy="4525963"/>
          </a:xfrm>
        </p:spPr>
        <p:txBody>
          <a:bodyPr>
            <a:normAutofit fontScale="92500" lnSpcReduction="20000"/>
          </a:bodyPr>
          <a:lstStyle/>
          <a:p>
            <a:r>
              <a:rPr lang="fr-FR" sz="1500" dirty="0" smtClean="0"/>
              <a:t>Il continue à grossir.</a:t>
            </a:r>
          </a:p>
          <a:p>
            <a:r>
              <a:rPr lang="fr-FR" sz="1500" dirty="0" smtClean="0"/>
              <a:t>Presque tous ses organes sont matures.</a:t>
            </a:r>
          </a:p>
          <a:p>
            <a:r>
              <a:rPr lang="fr-FR" sz="1500" dirty="0" smtClean="0"/>
              <a:t>Il respire avec beaucoup de frénésie </a:t>
            </a:r>
            <a:r>
              <a:rPr lang="fr-FR" sz="1500" dirty="0" smtClean="0"/>
              <a:t>et, </a:t>
            </a:r>
            <a:r>
              <a:rPr lang="fr-FR" sz="1500" dirty="0" smtClean="0"/>
              <a:t>en aspirant le </a:t>
            </a:r>
            <a:r>
              <a:rPr lang="fr-FR" sz="1500" dirty="0" smtClean="0"/>
              <a:t>liquide, </a:t>
            </a:r>
            <a:r>
              <a:rPr lang="fr-FR" sz="1500" dirty="0" smtClean="0"/>
              <a:t>il a de fréquents hoquets.</a:t>
            </a:r>
          </a:p>
          <a:p>
            <a:r>
              <a:rPr lang="fr-FR" sz="1500" dirty="0" smtClean="0"/>
              <a:t>Il essaie de cligner des paupières.</a:t>
            </a:r>
            <a:endParaRPr lang="fr-FR" dirty="0" smtClean="0"/>
          </a:p>
          <a:p>
            <a:pPr>
              <a:buNone/>
            </a:pPr>
            <a:r>
              <a:rPr lang="fr-FR" sz="4800" dirty="0" smtClean="0"/>
              <a:t>35</a:t>
            </a:r>
            <a:r>
              <a:rPr lang="fr-FR" sz="4800" baseline="30000" dirty="0" smtClean="0"/>
              <a:t>ème</a:t>
            </a:r>
            <a:r>
              <a:rPr lang="fr-FR" sz="4800" dirty="0" smtClean="0"/>
              <a:t> semaine</a:t>
            </a:r>
          </a:p>
          <a:p>
            <a:r>
              <a:rPr lang="fr-FR" sz="1500" dirty="0" smtClean="0"/>
              <a:t>La gaine de myéline continue à se développer.</a:t>
            </a:r>
          </a:p>
          <a:p>
            <a:r>
              <a:rPr lang="fr-FR" sz="1500" dirty="0" smtClean="0"/>
              <a:t>Le lanugo tombe tandis que le vernix subsiste car il sert de lubrifiant lors de l’accouchement.</a:t>
            </a:r>
          </a:p>
          <a:p>
            <a:r>
              <a:rPr lang="fr-FR" sz="1500" dirty="0" smtClean="0"/>
              <a:t>Le  bébé n’est plus considéré comme prématuré.</a:t>
            </a:r>
          </a:p>
          <a:p>
            <a:pPr>
              <a:buNone/>
            </a:pPr>
            <a:r>
              <a:rPr lang="fr-FR" sz="4400" dirty="0" smtClean="0"/>
              <a:t>36</a:t>
            </a:r>
            <a:r>
              <a:rPr lang="fr-FR" sz="4400" baseline="30000" dirty="0" smtClean="0"/>
              <a:t>ème</a:t>
            </a:r>
            <a:r>
              <a:rPr lang="fr-FR" sz="4400" dirty="0" smtClean="0"/>
              <a:t> semaine</a:t>
            </a:r>
          </a:p>
          <a:p>
            <a:r>
              <a:rPr lang="fr-FR" sz="1400" dirty="0" smtClean="0"/>
              <a:t>Il continue à prendre du poids.</a:t>
            </a:r>
          </a:p>
          <a:p>
            <a:r>
              <a:rPr lang="fr-FR" sz="1500" dirty="0" smtClean="0"/>
              <a:t>Il a reçu tous les anticorps de sa maman et il est ainsi protégé contre toutes les maladies qu’elle a eues.</a:t>
            </a:r>
          </a:p>
          <a:p>
            <a:r>
              <a:rPr lang="fr-FR" sz="1500" dirty="0" smtClean="0"/>
              <a:t> Le diamètre de sa tête et de son abdomen est à peu près le même.</a:t>
            </a:r>
            <a:br>
              <a:rPr lang="fr-FR" sz="1500" dirty="0" smtClean="0"/>
            </a:br>
            <a:endParaRPr lang="fr-FR" sz="1500" dirty="0"/>
          </a:p>
        </p:txBody>
      </p:sp>
      <p:graphicFrame>
        <p:nvGraphicFramePr>
          <p:cNvPr id="4" name="Tableau 3"/>
          <p:cNvGraphicFramePr>
            <a:graphicFrameLocks noGrp="1"/>
          </p:cNvGraphicFramePr>
          <p:nvPr/>
        </p:nvGraphicFramePr>
        <p:xfrm>
          <a:off x="5070764" y="688769"/>
          <a:ext cx="2101932" cy="475013"/>
        </p:xfrm>
        <a:graphic>
          <a:graphicData uri="http://schemas.openxmlformats.org/drawingml/2006/table">
            <a:tbl>
              <a:tblPr>
                <a:tableStyleId>{08FB837D-C827-4EFA-A057-4D05807E0F7C}</a:tableStyleId>
              </a:tblPr>
              <a:tblGrid>
                <a:gridCol w="2101932"/>
              </a:tblGrid>
              <a:tr h="475013">
                <a:tc>
                  <a:txBody>
                    <a:bodyPr/>
                    <a:lstStyle/>
                    <a:p>
                      <a:r>
                        <a:rPr lang="fr-FR" sz="1200" dirty="0" smtClean="0"/>
                        <a:t>Poids: 2 kilo 300</a:t>
                      </a:r>
                      <a:r>
                        <a:rPr lang="fr-FR" sz="1200" baseline="0" dirty="0" smtClean="0"/>
                        <a:t> grammes</a:t>
                      </a:r>
                      <a:endParaRPr lang="fr-FR" sz="1200" dirty="0" smtClean="0"/>
                    </a:p>
                    <a:p>
                      <a:r>
                        <a:rPr lang="fr-FR" sz="1200" dirty="0" smtClean="0"/>
                        <a:t>Tailles: 43 centimètres</a:t>
                      </a:r>
                      <a:endParaRPr lang="fr-FR" sz="1200" dirty="0"/>
                    </a:p>
                  </a:txBody>
                  <a:tcPr/>
                </a:tc>
              </a:tr>
            </a:tbl>
          </a:graphicData>
        </a:graphic>
      </p:graphicFrame>
      <p:graphicFrame>
        <p:nvGraphicFramePr>
          <p:cNvPr id="5" name="Tableau 4"/>
          <p:cNvGraphicFramePr>
            <a:graphicFrameLocks noGrp="1"/>
          </p:cNvGraphicFramePr>
          <p:nvPr/>
        </p:nvGraphicFramePr>
        <p:xfrm>
          <a:off x="5070764" y="2588821"/>
          <a:ext cx="2173184" cy="457200"/>
        </p:xfrm>
        <a:graphic>
          <a:graphicData uri="http://schemas.openxmlformats.org/drawingml/2006/table">
            <a:tbl>
              <a:tblPr>
                <a:tableStyleId>{08FB837D-C827-4EFA-A057-4D05807E0F7C}</a:tableStyleId>
              </a:tblPr>
              <a:tblGrid>
                <a:gridCol w="2173184"/>
              </a:tblGrid>
              <a:tr h="427511">
                <a:tc>
                  <a:txBody>
                    <a:bodyPr/>
                    <a:lstStyle/>
                    <a:p>
                      <a:r>
                        <a:rPr lang="fr-FR" sz="1200" dirty="0" smtClean="0"/>
                        <a:t>Poids: 2 kilo 500 grammes</a:t>
                      </a:r>
                    </a:p>
                    <a:p>
                      <a:r>
                        <a:rPr lang="fr-FR" sz="1200" dirty="0" smtClean="0"/>
                        <a:t>Taille: 45 centimètres</a:t>
                      </a:r>
                      <a:endParaRPr lang="fr-FR" sz="1200" dirty="0"/>
                    </a:p>
                  </a:txBody>
                  <a:tcPr/>
                </a:tc>
              </a:tr>
            </a:tbl>
          </a:graphicData>
        </a:graphic>
      </p:graphicFrame>
      <p:graphicFrame>
        <p:nvGraphicFramePr>
          <p:cNvPr id="6" name="Tableau 5"/>
          <p:cNvGraphicFramePr>
            <a:graphicFrameLocks noGrp="1"/>
          </p:cNvGraphicFramePr>
          <p:nvPr/>
        </p:nvGraphicFramePr>
        <p:xfrm>
          <a:off x="5070764" y="4073236"/>
          <a:ext cx="2256311" cy="457200"/>
        </p:xfrm>
        <a:graphic>
          <a:graphicData uri="http://schemas.openxmlformats.org/drawingml/2006/table">
            <a:tbl>
              <a:tblPr>
                <a:tableStyleId>{08FB837D-C827-4EFA-A057-4D05807E0F7C}</a:tableStyleId>
              </a:tblPr>
              <a:tblGrid>
                <a:gridCol w="2256311"/>
              </a:tblGrid>
              <a:tr h="415637">
                <a:tc>
                  <a:txBody>
                    <a:bodyPr/>
                    <a:lstStyle/>
                    <a:p>
                      <a:r>
                        <a:rPr lang="fr-FR" sz="1200" dirty="0" smtClean="0"/>
                        <a:t>Poids: 2 kilo 700 grammes</a:t>
                      </a:r>
                    </a:p>
                    <a:p>
                      <a:r>
                        <a:rPr lang="fr-FR" sz="1200" dirty="0" smtClean="0"/>
                        <a:t>Taille: 46,5</a:t>
                      </a:r>
                      <a:r>
                        <a:rPr lang="fr-FR" sz="1200" baseline="0" dirty="0" smtClean="0"/>
                        <a:t> centimètres</a:t>
                      </a:r>
                      <a:endParaRPr lang="fr-FR" sz="1200" dirty="0"/>
                    </a:p>
                  </a:txBody>
                  <a:tcPr/>
                </a:tc>
              </a:tr>
            </a:tbl>
          </a:graphicData>
        </a:graphic>
      </p:graphicFrame>
      <p:pic>
        <p:nvPicPr>
          <p:cNvPr id="3074" name="Picture 2" descr="http://3.bp.blogspot.com/-Dl5-e5NyWcU/TigyTtOArMI/AAAAAAAAAGs/8T0iw2-RMQc/s1600/37weekspregnant.jpg"/>
          <p:cNvPicPr>
            <a:picLocks noChangeAspect="1" noChangeArrowheads="1"/>
          </p:cNvPicPr>
          <p:nvPr/>
        </p:nvPicPr>
        <p:blipFill>
          <a:blip r:embed="rId2" cstate="print"/>
          <a:srcRect/>
          <a:stretch>
            <a:fillRect/>
          </a:stretch>
        </p:blipFill>
        <p:spPr bwMode="auto">
          <a:xfrm>
            <a:off x="6660232" y="5085184"/>
            <a:ext cx="2304256" cy="1539271"/>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400" dirty="0" smtClean="0"/>
              <a:t>37</a:t>
            </a:r>
            <a:r>
              <a:rPr lang="fr-FR" sz="4400" baseline="30000" dirty="0" smtClean="0"/>
              <a:t>ème</a:t>
            </a:r>
            <a:r>
              <a:rPr lang="fr-FR" sz="4400" dirty="0" smtClean="0"/>
              <a:t> semaine</a:t>
            </a:r>
            <a:endParaRPr lang="fr-FR" sz="4400" dirty="0"/>
          </a:p>
        </p:txBody>
      </p:sp>
      <p:sp>
        <p:nvSpPr>
          <p:cNvPr id="3" name="Espace réservé du contenu 2"/>
          <p:cNvSpPr>
            <a:spLocks noGrp="1"/>
          </p:cNvSpPr>
          <p:nvPr>
            <p:ph idx="1"/>
          </p:nvPr>
        </p:nvSpPr>
        <p:spPr>
          <a:xfrm>
            <a:off x="467544" y="1268760"/>
            <a:ext cx="7467600" cy="4525963"/>
          </a:xfrm>
        </p:spPr>
        <p:txBody>
          <a:bodyPr>
            <a:normAutofit/>
          </a:bodyPr>
          <a:lstStyle/>
          <a:p>
            <a:r>
              <a:rPr lang="fr-FR" sz="1400" dirty="0" smtClean="0"/>
              <a:t>Si le bébé est positionné tête vers le bas alors il s’engagera dans le bassin de la maman.</a:t>
            </a:r>
          </a:p>
          <a:p>
            <a:r>
              <a:rPr lang="fr-FR" sz="1400" dirty="0" smtClean="0"/>
              <a:t>Ses bras sont croisés sur sa poitrine et ses jambes sont redressées et pliées pour ne pas prendre trop de place. </a:t>
            </a:r>
          </a:p>
          <a:p>
            <a:r>
              <a:rPr lang="fr-FR" sz="1400" dirty="0" smtClean="0"/>
              <a:t>Il bouge de moins en moins.</a:t>
            </a:r>
          </a:p>
          <a:p>
            <a:r>
              <a:rPr lang="fr-FR" sz="1400" dirty="0" smtClean="0"/>
              <a:t>Ses ongles des doigts et des orteils ont poussé.</a:t>
            </a:r>
          </a:p>
          <a:p>
            <a:pPr>
              <a:buNone/>
            </a:pPr>
            <a:r>
              <a:rPr lang="fr-FR" sz="4000" dirty="0" smtClean="0"/>
              <a:t>38</a:t>
            </a:r>
            <a:r>
              <a:rPr lang="fr-FR" sz="4000" baseline="30000" dirty="0" smtClean="0"/>
              <a:t>ème</a:t>
            </a:r>
            <a:r>
              <a:rPr lang="fr-FR" sz="4000" dirty="0" smtClean="0"/>
              <a:t> semaine</a:t>
            </a:r>
          </a:p>
          <a:p>
            <a:endParaRPr lang="fr-FR" sz="1400" dirty="0" smtClean="0"/>
          </a:p>
          <a:p>
            <a:r>
              <a:rPr lang="fr-FR" sz="1400" dirty="0" smtClean="0"/>
              <a:t>Tous les réflexes du bébé sont coordonnés.</a:t>
            </a:r>
          </a:p>
          <a:p>
            <a:r>
              <a:rPr lang="fr-FR" sz="1400" dirty="0" smtClean="0"/>
              <a:t>Il peut fermer les yeux, tourner la tête, attraper ses pieds et réagir aux sons, à la lumière et au toucher.</a:t>
            </a:r>
            <a:br>
              <a:rPr lang="fr-FR" sz="1400" dirty="0" smtClean="0"/>
            </a:br>
            <a:r>
              <a:rPr lang="fr-FR" sz="1400" dirty="0" smtClean="0"/>
              <a:t>Il fait la différence entre l'ombre et la lumière.</a:t>
            </a:r>
          </a:p>
          <a:p>
            <a:r>
              <a:rPr lang="fr-FR" sz="1400" dirty="0" smtClean="0"/>
              <a:t>Le lanugo tombe entièrement et le bébé est autonome et prêt à venir au </a:t>
            </a:r>
            <a:r>
              <a:rPr lang="fr-FR" sz="1400" dirty="0" smtClean="0"/>
              <a:t>monde.</a:t>
            </a:r>
            <a:endParaRPr lang="fr-FR" sz="1400" dirty="0" smtClean="0"/>
          </a:p>
          <a:p>
            <a:r>
              <a:rPr lang="fr-FR" sz="1400" dirty="0" smtClean="0"/>
              <a:t>Enfin, il faut savoir que le cerveau est, à la naissance, l’organe le moins développé et  sa croissance va se poursuivre jusqu’à l’adolescence. </a:t>
            </a:r>
            <a:br>
              <a:rPr lang="fr-FR" sz="1400" dirty="0" smtClean="0"/>
            </a:br>
            <a:endParaRPr lang="fr-FR" sz="1400" dirty="0"/>
          </a:p>
        </p:txBody>
      </p:sp>
      <p:graphicFrame>
        <p:nvGraphicFramePr>
          <p:cNvPr id="4" name="Tableau 3"/>
          <p:cNvGraphicFramePr>
            <a:graphicFrameLocks noGrp="1"/>
          </p:cNvGraphicFramePr>
          <p:nvPr/>
        </p:nvGraphicFramePr>
        <p:xfrm>
          <a:off x="4892634" y="617517"/>
          <a:ext cx="2280062" cy="522514"/>
        </p:xfrm>
        <a:graphic>
          <a:graphicData uri="http://schemas.openxmlformats.org/drawingml/2006/table">
            <a:tbl>
              <a:tblPr>
                <a:tableStyleId>{08FB837D-C827-4EFA-A057-4D05807E0F7C}</a:tableStyleId>
              </a:tblPr>
              <a:tblGrid>
                <a:gridCol w="2280062"/>
              </a:tblGrid>
              <a:tr h="522514">
                <a:tc>
                  <a:txBody>
                    <a:bodyPr/>
                    <a:lstStyle/>
                    <a:p>
                      <a:r>
                        <a:rPr lang="fr-FR" sz="1200" dirty="0" smtClean="0"/>
                        <a:t>Poids: 2 kilo 900 grammes</a:t>
                      </a:r>
                    </a:p>
                    <a:p>
                      <a:r>
                        <a:rPr lang="fr-FR" sz="1200" dirty="0" smtClean="0"/>
                        <a:t>Taille: 48 centimètres</a:t>
                      </a:r>
                      <a:endParaRPr lang="fr-FR" sz="1200" dirty="0"/>
                    </a:p>
                  </a:txBody>
                  <a:tcPr/>
                </a:tc>
              </a:tr>
            </a:tbl>
          </a:graphicData>
        </a:graphic>
      </p:graphicFrame>
      <p:graphicFrame>
        <p:nvGraphicFramePr>
          <p:cNvPr id="5" name="Tableau 4"/>
          <p:cNvGraphicFramePr>
            <a:graphicFrameLocks noGrp="1"/>
          </p:cNvGraphicFramePr>
          <p:nvPr/>
        </p:nvGraphicFramePr>
        <p:xfrm>
          <a:off x="4932040" y="2956956"/>
          <a:ext cx="2664296" cy="475013"/>
        </p:xfrm>
        <a:graphic>
          <a:graphicData uri="http://schemas.openxmlformats.org/drawingml/2006/table">
            <a:tbl>
              <a:tblPr>
                <a:tableStyleId>{08FB837D-C827-4EFA-A057-4D05807E0F7C}</a:tableStyleId>
              </a:tblPr>
              <a:tblGrid>
                <a:gridCol w="2664296"/>
              </a:tblGrid>
              <a:tr h="475013">
                <a:tc>
                  <a:txBody>
                    <a:bodyPr/>
                    <a:lstStyle/>
                    <a:p>
                      <a:r>
                        <a:rPr lang="fr-FR" sz="1200" dirty="0" smtClean="0"/>
                        <a:t>Poids: 3</a:t>
                      </a:r>
                      <a:r>
                        <a:rPr lang="fr-FR" sz="1200" baseline="0" dirty="0" smtClean="0"/>
                        <a:t> kilo en moyenne</a:t>
                      </a:r>
                    </a:p>
                    <a:p>
                      <a:r>
                        <a:rPr lang="fr-FR" sz="1200" baseline="0" dirty="0" smtClean="0"/>
                        <a:t>Taille: 50 centimètres en moyenne</a:t>
                      </a:r>
                      <a:endParaRPr lang="fr-FR" sz="1200"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260648"/>
            <a:ext cx="7467600" cy="1143000"/>
          </a:xfrm>
        </p:spPr>
        <p:txBody>
          <a:bodyPr>
            <a:normAutofit fontScale="90000"/>
          </a:bodyPr>
          <a:lstStyle/>
          <a:p>
            <a:r>
              <a:rPr lang="fr-FR" dirty="0" smtClean="0"/>
              <a:t>De la conception à la naissance</a:t>
            </a:r>
            <a:endParaRPr lang="fr-FR" dirty="0"/>
          </a:p>
        </p:txBody>
      </p:sp>
      <p:pic>
        <p:nvPicPr>
          <p:cNvPr id="4" name="FLUVORE_l39odysseee_de_la_vie_60e91.avi">
            <a:hlinkClick r:id="" action="ppaction://media"/>
          </p:cNvPr>
          <p:cNvPicPr>
            <a:picLocks noGrp="1" noRot="1" noChangeAspect="1"/>
          </p:cNvPicPr>
          <p:nvPr>
            <p:ph idx="1"/>
            <a:videoFile r:link="rId1"/>
          </p:nvPr>
        </p:nvPicPr>
        <p:blipFill>
          <a:blip r:embed="rId3" cstate="print"/>
          <a:stretch>
            <a:fillRect/>
          </a:stretch>
        </p:blipFill>
        <p:spPr>
          <a:xfrm>
            <a:off x="1258888" y="1700213"/>
            <a:ext cx="6070600" cy="3414712"/>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a:t>
            </a:r>
            <a:r>
              <a:rPr lang="fr-FR" baseline="30000" dirty="0" smtClean="0"/>
              <a:t>ème</a:t>
            </a:r>
            <a:r>
              <a:rPr lang="fr-FR" dirty="0" smtClean="0"/>
              <a:t> semaine</a:t>
            </a:r>
            <a:endParaRPr lang="fr-FR" dirty="0"/>
          </a:p>
        </p:txBody>
      </p:sp>
      <p:sp>
        <p:nvSpPr>
          <p:cNvPr id="3" name="Espace réservé du contenu 2"/>
          <p:cNvSpPr>
            <a:spLocks noGrp="1"/>
          </p:cNvSpPr>
          <p:nvPr>
            <p:ph idx="1"/>
          </p:nvPr>
        </p:nvSpPr>
        <p:spPr>
          <a:xfrm>
            <a:off x="467544" y="1124744"/>
            <a:ext cx="5832648" cy="5184576"/>
          </a:xfrm>
        </p:spPr>
        <p:txBody>
          <a:bodyPr>
            <a:normAutofit fontScale="92500" lnSpcReduction="10000"/>
          </a:bodyPr>
          <a:lstStyle/>
          <a:p>
            <a:pPr algn="just"/>
            <a:r>
              <a:rPr lang="fr-FR" sz="1400" dirty="0" smtClean="0"/>
              <a:t>Stade de </a:t>
            </a:r>
            <a:r>
              <a:rPr lang="fr-FR" sz="1400" b="1" dirty="0" smtClean="0"/>
              <a:t>gastrula</a:t>
            </a:r>
            <a:r>
              <a:rPr lang="fr-FR" sz="1400" dirty="0" smtClean="0"/>
              <a:t>: </a:t>
            </a:r>
            <a:r>
              <a:rPr lang="fr-FR" sz="1400" dirty="0" smtClean="0"/>
              <a:t>la ligne primitive apparaît le 15</a:t>
            </a:r>
            <a:r>
              <a:rPr lang="fr-FR" sz="1400" baseline="30000" dirty="0" smtClean="0"/>
              <a:t>ème</a:t>
            </a:r>
            <a:r>
              <a:rPr lang="fr-FR" sz="1400" dirty="0" smtClean="0"/>
              <a:t> jour</a:t>
            </a:r>
            <a:r>
              <a:rPr lang="fr-FR" sz="1400" dirty="0" smtClean="0"/>
              <a:t>. </a:t>
            </a:r>
            <a:r>
              <a:rPr lang="fr-FR" sz="1400" dirty="0" smtClean="0"/>
              <a:t>Le mésoblaste ( 3</a:t>
            </a:r>
            <a:r>
              <a:rPr lang="fr-FR" sz="1400" baseline="30000" dirty="0" smtClean="0"/>
              <a:t>ème</a:t>
            </a:r>
            <a:r>
              <a:rPr lang="fr-FR" sz="1400" dirty="0" smtClean="0"/>
              <a:t> feuillet cellulaire) et la chorde (future colonne vertébrale) se mettent en </a:t>
            </a:r>
            <a:r>
              <a:rPr lang="fr-FR" sz="1400" dirty="0" smtClean="0"/>
              <a:t>place.</a:t>
            </a:r>
          </a:p>
          <a:p>
            <a:pPr algn="just"/>
            <a:r>
              <a:rPr lang="fr-FR" sz="1400" dirty="0" smtClean="0"/>
              <a:t>Lors </a:t>
            </a:r>
            <a:r>
              <a:rPr lang="fr-FR" sz="1400" dirty="0" smtClean="0"/>
              <a:t>du stade de </a:t>
            </a:r>
            <a:r>
              <a:rPr lang="fr-FR" sz="1400" b="1" dirty="0" smtClean="0"/>
              <a:t>neurula</a:t>
            </a:r>
            <a:r>
              <a:rPr lang="fr-FR" sz="1400" dirty="0" smtClean="0"/>
              <a:t>, l’embryon s’allonge et commence alors </a:t>
            </a:r>
            <a:r>
              <a:rPr lang="fr-FR" sz="1400" dirty="0" smtClean="0"/>
              <a:t>l’organogenèse</a:t>
            </a:r>
            <a:r>
              <a:rPr lang="fr-FR" sz="1400" dirty="0" smtClean="0"/>
              <a:t>. Les cellules s’organisent en feuillets de </a:t>
            </a:r>
            <a:r>
              <a:rPr lang="fr-FR" sz="1400" dirty="0" smtClean="0"/>
              <a:t>cellules: </a:t>
            </a:r>
            <a:r>
              <a:rPr lang="fr-FR" sz="1400" dirty="0" smtClean="0"/>
              <a:t>- feuillet </a:t>
            </a:r>
            <a:r>
              <a:rPr lang="fr-FR" sz="1400" dirty="0" smtClean="0"/>
              <a:t>extérieur, </a:t>
            </a:r>
            <a:r>
              <a:rPr lang="fr-FR" sz="1400" dirty="0" smtClean="0"/>
              <a:t>ectoblaste : </a:t>
            </a:r>
            <a:r>
              <a:rPr lang="fr-FR" sz="1400" dirty="0" smtClean="0"/>
              <a:t>produit le système </a:t>
            </a:r>
            <a:r>
              <a:rPr lang="fr-FR" sz="1400" dirty="0" smtClean="0"/>
              <a:t>nerveux,  l’épiderme, le rectum, les glandes cutanées; - feuillet </a:t>
            </a:r>
            <a:r>
              <a:rPr lang="fr-FR" sz="1400" dirty="0" smtClean="0"/>
              <a:t>intérieur, </a:t>
            </a:r>
            <a:r>
              <a:rPr lang="fr-FR" sz="1400" dirty="0" smtClean="0"/>
              <a:t>endoblaste: </a:t>
            </a:r>
            <a:r>
              <a:rPr lang="fr-FR" sz="1400" dirty="0" smtClean="0"/>
              <a:t>produit le tube </a:t>
            </a:r>
            <a:r>
              <a:rPr lang="fr-FR" sz="1400" dirty="0" smtClean="0"/>
              <a:t>et </a:t>
            </a:r>
            <a:r>
              <a:rPr lang="fr-FR" sz="1400" dirty="0" smtClean="0"/>
              <a:t>les glandes </a:t>
            </a:r>
            <a:r>
              <a:rPr lang="fr-FR" sz="1400" dirty="0" smtClean="0"/>
              <a:t>digestives ou les poumons; - feuillet </a:t>
            </a:r>
            <a:r>
              <a:rPr lang="fr-FR" sz="1400" dirty="0" smtClean="0"/>
              <a:t>intermédiaire, </a:t>
            </a:r>
            <a:r>
              <a:rPr lang="fr-FR" sz="1400" dirty="0" smtClean="0"/>
              <a:t>mésoblaste : </a:t>
            </a:r>
            <a:r>
              <a:rPr lang="fr-FR" sz="1400" dirty="0" smtClean="0"/>
              <a:t>produit le </a:t>
            </a:r>
            <a:r>
              <a:rPr lang="fr-FR" sz="1400" dirty="0" smtClean="0"/>
              <a:t>squelette, </a:t>
            </a:r>
            <a:r>
              <a:rPr lang="fr-FR" sz="1400" dirty="0" smtClean="0"/>
              <a:t>le système sanguin et les muscles. </a:t>
            </a:r>
          </a:p>
          <a:p>
            <a:pPr algn="just"/>
            <a:r>
              <a:rPr lang="fr-FR" sz="1400" dirty="0" smtClean="0"/>
              <a:t>La </a:t>
            </a:r>
            <a:r>
              <a:rPr lang="fr-FR" sz="1400" dirty="0" smtClean="0"/>
              <a:t>plaque neurale évolue en tube </a:t>
            </a:r>
            <a:r>
              <a:rPr lang="fr-FR" sz="1400" dirty="0" smtClean="0"/>
              <a:t>neural. Le mésoblaste </a:t>
            </a:r>
            <a:r>
              <a:rPr lang="fr-FR" sz="1400" dirty="0" smtClean="0"/>
              <a:t>se segmente en </a:t>
            </a:r>
            <a:r>
              <a:rPr lang="fr-FR" sz="1400" dirty="0" smtClean="0"/>
              <a:t>métamères. Les </a:t>
            </a:r>
            <a:r>
              <a:rPr lang="fr-FR" sz="1400" dirty="0" smtClean="0"/>
              <a:t>vaisseaux </a:t>
            </a:r>
            <a:r>
              <a:rPr lang="fr-FR" sz="1400" dirty="0" smtClean="0"/>
              <a:t>sanguins </a:t>
            </a:r>
            <a:r>
              <a:rPr lang="fr-FR" sz="1400" dirty="0" smtClean="0"/>
              <a:t>se forment  et la circulation placentaire fœtale est </a:t>
            </a:r>
            <a:r>
              <a:rPr lang="fr-FR" sz="1400" dirty="0" smtClean="0"/>
              <a:t>connectée. Le cœur, formé de 2 tubes, est animé de contractions.</a:t>
            </a:r>
            <a:endParaRPr lang="fr-FR" sz="4000" dirty="0" smtClean="0"/>
          </a:p>
          <a:p>
            <a:pPr>
              <a:buNone/>
            </a:pPr>
            <a:r>
              <a:rPr lang="fr-FR" sz="4000" dirty="0" smtClean="0"/>
              <a:t>4</a:t>
            </a:r>
            <a:r>
              <a:rPr lang="fr-FR" sz="4000" baseline="30000" dirty="0" smtClean="0"/>
              <a:t>ème</a:t>
            </a:r>
            <a:r>
              <a:rPr lang="fr-FR" sz="4000" dirty="0" smtClean="0"/>
              <a:t> semaine</a:t>
            </a:r>
          </a:p>
          <a:p>
            <a:pPr algn="just"/>
            <a:r>
              <a:rPr lang="fr-FR" sz="1400" dirty="0" smtClean="0"/>
              <a:t>Des somites se forment de part et d’autre du tube neural qui constituera le futur système nerveux central.</a:t>
            </a:r>
          </a:p>
          <a:p>
            <a:pPr algn="just"/>
            <a:r>
              <a:rPr lang="fr-FR" sz="1400" dirty="0" smtClean="0"/>
              <a:t>Le tube neural se </a:t>
            </a:r>
            <a:r>
              <a:rPr lang="fr-FR" sz="1400" dirty="0" smtClean="0"/>
              <a:t>ferme </a:t>
            </a:r>
            <a:r>
              <a:rPr lang="fr-FR" sz="1400" dirty="0" smtClean="0"/>
              <a:t>des deux côtés vers le 25</a:t>
            </a:r>
            <a:r>
              <a:rPr lang="fr-FR" sz="1400" baseline="30000" dirty="0" smtClean="0"/>
              <a:t>ème</a:t>
            </a:r>
            <a:r>
              <a:rPr lang="fr-FR" sz="1400" dirty="0" smtClean="0"/>
              <a:t> </a:t>
            </a:r>
            <a:r>
              <a:rPr lang="fr-FR" sz="1400" dirty="0" smtClean="0"/>
              <a:t>jour. Des </a:t>
            </a:r>
            <a:r>
              <a:rPr lang="fr-FR" sz="1400" dirty="0" smtClean="0"/>
              <a:t>arcs bronchiaux se développent.</a:t>
            </a:r>
          </a:p>
          <a:p>
            <a:pPr algn="just"/>
            <a:r>
              <a:rPr lang="fr-FR" sz="1400" dirty="0" smtClean="0"/>
              <a:t>L’embryon se courbe à cause de l’extension de la cavité amniotique. Le cœur se bombe à la face ventrale.</a:t>
            </a:r>
          </a:p>
          <a:p>
            <a:pPr algn="just"/>
            <a:r>
              <a:rPr lang="fr-FR" sz="1400" dirty="0" smtClean="0"/>
              <a:t>L’anneau ombilical se forme.</a:t>
            </a:r>
          </a:p>
          <a:p>
            <a:pPr algn="just"/>
            <a:r>
              <a:rPr lang="fr-FR" sz="1400" dirty="0" smtClean="0"/>
              <a:t>Les bourgeons des bras et des jambes se constituent  et </a:t>
            </a:r>
            <a:r>
              <a:rPr lang="fr-FR" sz="1400" dirty="0" smtClean="0"/>
              <a:t>les ébauches auditives </a:t>
            </a:r>
            <a:r>
              <a:rPr lang="fr-FR" sz="1400" dirty="0" smtClean="0"/>
              <a:t>et </a:t>
            </a:r>
            <a:r>
              <a:rPr lang="fr-FR" sz="1400" dirty="0" smtClean="0"/>
              <a:t>oculaires </a:t>
            </a:r>
            <a:r>
              <a:rPr lang="fr-FR" sz="1400" dirty="0" smtClean="0"/>
              <a:t>sont visibles.</a:t>
            </a:r>
          </a:p>
          <a:p>
            <a:pPr>
              <a:buNone/>
            </a:pPr>
            <a:endParaRPr lang="fr-FR" sz="4000" dirty="0" smtClean="0"/>
          </a:p>
          <a:p>
            <a:pPr>
              <a:buNone/>
            </a:pPr>
            <a:endParaRPr lang="fr-FR" sz="3600" dirty="0"/>
          </a:p>
        </p:txBody>
      </p:sp>
      <p:pic>
        <p:nvPicPr>
          <p:cNvPr id="26626" name="Picture 2" descr="La 3ème semaine de grossesse : 5ème semaine d’aménorrhée"/>
          <p:cNvPicPr>
            <a:picLocks noChangeAspect="1" noChangeArrowheads="1"/>
          </p:cNvPicPr>
          <p:nvPr/>
        </p:nvPicPr>
        <p:blipFill>
          <a:blip r:embed="rId2" cstate="print"/>
          <a:srcRect/>
          <a:stretch>
            <a:fillRect/>
          </a:stretch>
        </p:blipFill>
        <p:spPr bwMode="auto">
          <a:xfrm>
            <a:off x="6444208" y="764704"/>
            <a:ext cx="2209336" cy="259228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60648"/>
            <a:ext cx="7467600" cy="1143000"/>
          </a:xfrm>
        </p:spPr>
        <p:txBody>
          <a:bodyPr/>
          <a:lstStyle/>
          <a:p>
            <a:r>
              <a:rPr lang="fr-FR" dirty="0" smtClean="0"/>
              <a:t>5</a:t>
            </a:r>
            <a:r>
              <a:rPr lang="fr-FR" baseline="30000" dirty="0" smtClean="0"/>
              <a:t>ème</a:t>
            </a:r>
            <a:r>
              <a:rPr lang="fr-FR" dirty="0" smtClean="0"/>
              <a:t> semaine</a:t>
            </a:r>
            <a:endParaRPr lang="fr-FR" dirty="0"/>
          </a:p>
        </p:txBody>
      </p:sp>
      <p:sp>
        <p:nvSpPr>
          <p:cNvPr id="3" name="Espace réservé du contenu 2"/>
          <p:cNvSpPr>
            <a:spLocks noGrp="1"/>
          </p:cNvSpPr>
          <p:nvPr>
            <p:ph idx="1"/>
          </p:nvPr>
        </p:nvSpPr>
        <p:spPr>
          <a:xfrm>
            <a:off x="539552" y="1196752"/>
            <a:ext cx="5184576" cy="4525963"/>
          </a:xfrm>
        </p:spPr>
        <p:txBody>
          <a:bodyPr>
            <a:normAutofit/>
          </a:bodyPr>
          <a:lstStyle/>
          <a:p>
            <a:pPr algn="just"/>
            <a:r>
              <a:rPr lang="fr-FR" sz="1400" dirty="0" smtClean="0"/>
              <a:t>Croissance importante de la tête.</a:t>
            </a:r>
          </a:p>
          <a:p>
            <a:pPr algn="just"/>
            <a:r>
              <a:rPr lang="fr-FR" sz="1400" dirty="0" smtClean="0"/>
              <a:t>Les membres se différencient.</a:t>
            </a:r>
          </a:p>
          <a:p>
            <a:pPr algn="just"/>
            <a:r>
              <a:rPr lang="fr-FR" sz="1400" dirty="0" smtClean="0"/>
              <a:t>Les futures pavillons se dessinent.</a:t>
            </a:r>
          </a:p>
          <a:p>
            <a:pPr algn="just"/>
            <a:r>
              <a:rPr lang="fr-FR" sz="1400" dirty="0" smtClean="0"/>
              <a:t>Le conduit auditif externe se forme</a:t>
            </a:r>
            <a:r>
              <a:rPr lang="fr-FR" sz="1400" dirty="0" smtClean="0"/>
              <a:t>.</a:t>
            </a:r>
          </a:p>
          <a:p>
            <a:pPr algn="just"/>
            <a:r>
              <a:rPr lang="fr-FR" sz="1400" dirty="0" smtClean="0"/>
              <a:t>Les pigments apparaissent dans les yeux.</a:t>
            </a:r>
            <a:endParaRPr lang="fr-FR" sz="1400" dirty="0" smtClean="0"/>
          </a:p>
          <a:p>
            <a:pPr>
              <a:buNone/>
            </a:pPr>
            <a:r>
              <a:rPr lang="fr-FR" sz="4000" dirty="0" smtClean="0"/>
              <a:t>6</a:t>
            </a:r>
            <a:r>
              <a:rPr lang="fr-FR" sz="4000" baseline="30000" dirty="0" smtClean="0"/>
              <a:t>ème</a:t>
            </a:r>
            <a:r>
              <a:rPr lang="fr-FR" sz="4000" dirty="0" smtClean="0"/>
              <a:t> semaine</a:t>
            </a:r>
          </a:p>
          <a:p>
            <a:pPr algn="just"/>
            <a:r>
              <a:rPr lang="fr-FR" sz="1400" dirty="0" smtClean="0"/>
              <a:t>La tête est très grosse par rapport au corps.</a:t>
            </a:r>
          </a:p>
          <a:p>
            <a:pPr algn="just"/>
            <a:r>
              <a:rPr lang="fr-FR" sz="1400" dirty="0" smtClean="0"/>
              <a:t>L’intestin </a:t>
            </a:r>
            <a:r>
              <a:rPr lang="fr-FR" sz="1400" dirty="0" smtClean="0"/>
              <a:t>est en partie engagé dans </a:t>
            </a:r>
            <a:r>
              <a:rPr lang="fr-FR" sz="1400" dirty="0" smtClean="0"/>
              <a:t>le cordon ombilical.</a:t>
            </a:r>
          </a:p>
          <a:p>
            <a:pPr algn="just"/>
            <a:r>
              <a:rPr lang="fr-FR" sz="1400" dirty="0" smtClean="0"/>
              <a:t>Des sillons délimitent les orteils.</a:t>
            </a:r>
          </a:p>
          <a:p>
            <a:pPr>
              <a:buNone/>
            </a:pPr>
            <a:r>
              <a:rPr lang="fr-FR" sz="4000" dirty="0" smtClean="0"/>
              <a:t>7</a:t>
            </a:r>
            <a:r>
              <a:rPr lang="fr-FR" sz="4000" baseline="30000" dirty="0" smtClean="0"/>
              <a:t>ème</a:t>
            </a:r>
            <a:r>
              <a:rPr lang="fr-FR" sz="4000" dirty="0" smtClean="0"/>
              <a:t> semaine</a:t>
            </a:r>
          </a:p>
          <a:p>
            <a:pPr algn="just"/>
            <a:r>
              <a:rPr lang="fr-FR" sz="1400" dirty="0" smtClean="0"/>
              <a:t>La tête s’arrondit et se redresse; elle est délimitée par le rétrécissement du cou.</a:t>
            </a:r>
          </a:p>
          <a:p>
            <a:pPr algn="just"/>
            <a:r>
              <a:rPr lang="fr-FR" sz="1400" dirty="0" smtClean="0"/>
              <a:t>Les doigts et les orteils s’individualisent.</a:t>
            </a:r>
          </a:p>
          <a:p>
            <a:pPr>
              <a:buNone/>
            </a:pPr>
            <a:endParaRPr lang="fr-FR" sz="4000" dirty="0" smtClean="0"/>
          </a:p>
          <a:p>
            <a:pPr>
              <a:buNone/>
            </a:pPr>
            <a:endParaRPr lang="fr-FR" sz="4000" dirty="0" smtClean="0"/>
          </a:p>
          <a:p>
            <a:pPr>
              <a:buNone/>
            </a:pPr>
            <a:endParaRPr lang="fr-FR" sz="4000" dirty="0" smtClean="0"/>
          </a:p>
          <a:p>
            <a:pPr>
              <a:buNone/>
            </a:pPr>
            <a:endParaRPr lang="fr-FR" sz="1400" dirty="0" smtClean="0"/>
          </a:p>
          <a:p>
            <a:pPr>
              <a:buNone/>
            </a:pPr>
            <a:endParaRPr lang="fr-FR" sz="4000" dirty="0" smtClean="0"/>
          </a:p>
          <a:p>
            <a:pPr>
              <a:buNone/>
            </a:pPr>
            <a:endParaRPr lang="fr-FR" sz="4000" dirty="0" smtClean="0"/>
          </a:p>
        </p:txBody>
      </p:sp>
      <p:pic>
        <p:nvPicPr>
          <p:cNvPr id="25602" name="Picture 2" descr="http://objectif-bebe.tk/wp-content/uploads/2011/12/6sg-embryon.jpg"/>
          <p:cNvPicPr>
            <a:picLocks noChangeAspect="1" noChangeArrowheads="1"/>
          </p:cNvPicPr>
          <p:nvPr/>
        </p:nvPicPr>
        <p:blipFill>
          <a:blip r:embed="rId2" cstate="print"/>
          <a:srcRect/>
          <a:stretch>
            <a:fillRect/>
          </a:stretch>
        </p:blipFill>
        <p:spPr bwMode="auto">
          <a:xfrm>
            <a:off x="6084168" y="1988840"/>
            <a:ext cx="2821295" cy="216024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0"/>
            <a:ext cx="4114800" cy="980728"/>
          </a:xfrm>
        </p:spPr>
        <p:txBody>
          <a:bodyPr>
            <a:normAutofit/>
          </a:bodyPr>
          <a:lstStyle/>
          <a:p>
            <a:r>
              <a:rPr lang="fr-FR" sz="4000" dirty="0" smtClean="0"/>
              <a:t>8</a:t>
            </a:r>
            <a:r>
              <a:rPr lang="fr-FR" sz="4000" baseline="30000" dirty="0" smtClean="0"/>
              <a:t>ème</a:t>
            </a:r>
            <a:r>
              <a:rPr lang="fr-FR" sz="4000" dirty="0" smtClean="0"/>
              <a:t>  semaine</a:t>
            </a:r>
            <a:endParaRPr lang="fr-FR" sz="4000" dirty="0"/>
          </a:p>
        </p:txBody>
      </p:sp>
      <p:sp>
        <p:nvSpPr>
          <p:cNvPr id="3" name="Espace réservé du contenu 2"/>
          <p:cNvSpPr>
            <a:spLocks noGrp="1"/>
          </p:cNvSpPr>
          <p:nvPr>
            <p:ph idx="1"/>
          </p:nvPr>
        </p:nvSpPr>
        <p:spPr>
          <a:xfrm>
            <a:off x="395536" y="1124744"/>
            <a:ext cx="4032448" cy="5328592"/>
          </a:xfrm>
        </p:spPr>
        <p:txBody>
          <a:bodyPr>
            <a:noAutofit/>
          </a:bodyPr>
          <a:lstStyle/>
          <a:p>
            <a:pPr algn="just"/>
            <a:r>
              <a:rPr lang="fr-FR" sz="1200" dirty="0" smtClean="0"/>
              <a:t>Le futur bébé quitte le stade d’ embryon pour devenir un fœtus.</a:t>
            </a:r>
          </a:p>
          <a:p>
            <a:pPr algn="just"/>
            <a:r>
              <a:rPr lang="fr-FR" sz="1200" dirty="0" smtClean="0"/>
              <a:t>Les cellules osseuses remplacent les cartilages qui formaient jusque là   l’ossature du fœtus .</a:t>
            </a:r>
          </a:p>
          <a:p>
            <a:pPr algn="just"/>
            <a:r>
              <a:rPr lang="fr-FR" sz="1200" dirty="0" smtClean="0"/>
              <a:t>Les organes vitaux sont formés, mais ils restent très immatures. Par contre, le foie produit ses globules rouges. De ce fait, la vésicule vitelline tend à disparaître. L’estomac se met à sa place définitive. Le rectum se sépare de l’ensemble vessie-urètre. Les tubules rénaux se développent.</a:t>
            </a:r>
          </a:p>
          <a:p>
            <a:pPr algn="just"/>
            <a:r>
              <a:rPr lang="fr-FR" sz="1200" dirty="0" smtClean="0"/>
              <a:t>La totalité du système vasculaire est formé.</a:t>
            </a:r>
          </a:p>
          <a:p>
            <a:pPr algn="just"/>
            <a:r>
              <a:rPr lang="fr-FR" sz="1200" dirty="0" smtClean="0"/>
              <a:t>Le cerveau se développe petit à petit.</a:t>
            </a:r>
          </a:p>
          <a:p>
            <a:pPr algn="just"/>
            <a:r>
              <a:rPr lang="fr-FR" sz="1200" dirty="0" smtClean="0"/>
              <a:t>Le visage et la mâchoire sont formés (sa tête représente la moitié de la longueur cranio-caudale). Les dents et les muscles faciaux sont encore à l’état d’ ébauche.</a:t>
            </a:r>
          </a:p>
          <a:p>
            <a:pPr algn="just"/>
            <a:r>
              <a:rPr lang="fr-FR" sz="1200" dirty="0" smtClean="0"/>
              <a:t>Les </a:t>
            </a:r>
            <a:r>
              <a:rPr lang="fr-FR" sz="1200" dirty="0" smtClean="0"/>
              <a:t>rétines, </a:t>
            </a:r>
            <a:r>
              <a:rPr lang="fr-FR" sz="1200" dirty="0" smtClean="0"/>
              <a:t>le cristallin, la cornée et le nerf </a:t>
            </a:r>
            <a:r>
              <a:rPr lang="fr-FR" sz="1200" dirty="0" smtClean="0"/>
              <a:t>optique </a:t>
            </a:r>
            <a:r>
              <a:rPr lang="fr-FR" sz="1200" dirty="0" smtClean="0"/>
              <a:t>sont formés.</a:t>
            </a:r>
          </a:p>
          <a:p>
            <a:pPr algn="just"/>
            <a:r>
              <a:rPr lang="fr-FR" sz="1200" dirty="0" smtClean="0"/>
              <a:t>On peut déjà distinguer un début de séparation des doigts. Les os des bras et des jambes commencent à durcir et à s’allonger.</a:t>
            </a:r>
          </a:p>
          <a:p>
            <a:pPr algn="just"/>
            <a:r>
              <a:rPr lang="fr-FR" sz="1200" dirty="0" smtClean="0"/>
              <a:t>Les glandes salivaires apparaissent.</a:t>
            </a:r>
          </a:p>
          <a:p>
            <a:r>
              <a:rPr lang="fr-FR" sz="1200" dirty="0" smtClean="0"/>
              <a:t>Les organes génitaux ne sont pas encore différenciés.</a:t>
            </a:r>
            <a:endParaRPr lang="fr-FR" sz="1200" dirty="0"/>
          </a:p>
        </p:txBody>
      </p:sp>
      <p:graphicFrame>
        <p:nvGraphicFramePr>
          <p:cNvPr id="5" name="Tableau 4"/>
          <p:cNvGraphicFramePr>
            <a:graphicFrameLocks noGrp="1"/>
          </p:cNvGraphicFramePr>
          <p:nvPr/>
        </p:nvGraphicFramePr>
        <p:xfrm>
          <a:off x="5184949" y="572756"/>
          <a:ext cx="2301073" cy="562708"/>
        </p:xfrm>
        <a:graphic>
          <a:graphicData uri="http://schemas.openxmlformats.org/drawingml/2006/table">
            <a:tbl>
              <a:tblPr>
                <a:tableStyleId>{08FB837D-C827-4EFA-A057-4D05807E0F7C}</a:tableStyleId>
              </a:tblPr>
              <a:tblGrid>
                <a:gridCol w="2301073"/>
              </a:tblGrid>
              <a:tr h="562708">
                <a:tc>
                  <a:txBody>
                    <a:bodyPr/>
                    <a:lstStyle/>
                    <a:p>
                      <a:r>
                        <a:rPr lang="fr-FR" sz="1200" dirty="0" smtClean="0"/>
                        <a:t>Poids: 3 grammes</a:t>
                      </a:r>
                    </a:p>
                    <a:p>
                      <a:r>
                        <a:rPr lang="fr-FR" sz="1200" dirty="0" smtClean="0"/>
                        <a:t>Taille: 3 centimètres</a:t>
                      </a:r>
                      <a:endParaRPr lang="fr-FR" sz="1200" dirty="0"/>
                    </a:p>
                  </a:txBody>
                  <a:tcPr/>
                </a:tc>
              </a:tr>
            </a:tbl>
          </a:graphicData>
        </a:graphic>
      </p:graphicFrame>
      <p:pic>
        <p:nvPicPr>
          <p:cNvPr id="13314" name="Picture 2" descr="http://www.babycenter.fr/i/fetal_development/week7/index.jpg"/>
          <p:cNvPicPr>
            <a:picLocks noChangeAspect="1" noChangeArrowheads="1"/>
          </p:cNvPicPr>
          <p:nvPr/>
        </p:nvPicPr>
        <p:blipFill>
          <a:blip r:embed="rId2" cstate="print"/>
          <a:srcRect/>
          <a:stretch>
            <a:fillRect/>
          </a:stretch>
        </p:blipFill>
        <p:spPr bwMode="auto">
          <a:xfrm>
            <a:off x="4572001" y="1988840"/>
            <a:ext cx="3544434" cy="273630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3898776" cy="1143000"/>
          </a:xfrm>
        </p:spPr>
        <p:txBody>
          <a:bodyPr>
            <a:normAutofit/>
          </a:bodyPr>
          <a:lstStyle/>
          <a:p>
            <a:r>
              <a:rPr lang="fr-FR" dirty="0" smtClean="0"/>
              <a:t>9</a:t>
            </a:r>
            <a:r>
              <a:rPr lang="fr-FR" baseline="30000" dirty="0" smtClean="0"/>
              <a:t>ème</a:t>
            </a:r>
            <a:r>
              <a:rPr lang="fr-FR" dirty="0" smtClean="0"/>
              <a:t> semaine</a:t>
            </a:r>
            <a:endParaRPr lang="fr-FR" dirty="0"/>
          </a:p>
        </p:txBody>
      </p:sp>
      <p:sp>
        <p:nvSpPr>
          <p:cNvPr id="3" name="Espace réservé du contenu 2"/>
          <p:cNvSpPr>
            <a:spLocks noGrp="1"/>
          </p:cNvSpPr>
          <p:nvPr>
            <p:ph idx="1"/>
          </p:nvPr>
        </p:nvSpPr>
        <p:spPr>
          <a:xfrm>
            <a:off x="457200" y="1600200"/>
            <a:ext cx="3754760" cy="4525963"/>
          </a:xfrm>
        </p:spPr>
        <p:txBody>
          <a:bodyPr>
            <a:normAutofit/>
          </a:bodyPr>
          <a:lstStyle/>
          <a:p>
            <a:pPr algn="just"/>
            <a:r>
              <a:rPr lang="fr-FR" sz="1400" dirty="0" smtClean="0"/>
              <a:t>Les bourgeons dentaires apparaissent dans les gencives. La voûte de son palais est presque fermée et sa lèvre supérieure est formée. Il y a les papilles et les glandes salivaires qui font leur apparition ainsi que la naissance des cordes vocales.</a:t>
            </a:r>
          </a:p>
          <a:p>
            <a:pPr algn="just"/>
            <a:r>
              <a:rPr lang="fr-FR" sz="1400" dirty="0" smtClean="0"/>
              <a:t>Ses yeux sont complètement formés, exceptée la membrane des futures paupières.</a:t>
            </a:r>
          </a:p>
          <a:p>
            <a:pPr algn="just"/>
            <a:r>
              <a:rPr lang="fr-FR" sz="1400" dirty="0" smtClean="0"/>
              <a:t>Les mains et les pieds se développent rapidement, ses doigts sont détachés.</a:t>
            </a:r>
          </a:p>
        </p:txBody>
      </p:sp>
      <p:graphicFrame>
        <p:nvGraphicFramePr>
          <p:cNvPr id="4" name="Tableau 3"/>
          <p:cNvGraphicFramePr>
            <a:graphicFrameLocks noGrp="1"/>
          </p:cNvGraphicFramePr>
          <p:nvPr/>
        </p:nvGraphicFramePr>
        <p:xfrm>
          <a:off x="4975761" y="593766"/>
          <a:ext cx="2648197" cy="700644"/>
        </p:xfrm>
        <a:graphic>
          <a:graphicData uri="http://schemas.openxmlformats.org/drawingml/2006/table">
            <a:tbl>
              <a:tblPr/>
              <a:tblGrid>
                <a:gridCol w="2648197"/>
              </a:tblGrid>
              <a:tr h="700644">
                <a:tc>
                  <a:txBody>
                    <a:bodyPr/>
                    <a:lstStyle/>
                    <a:p>
                      <a:endParaRPr lang="fr-FR"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5" name="Tableau 4"/>
          <p:cNvGraphicFramePr>
            <a:graphicFrameLocks noGrp="1"/>
          </p:cNvGraphicFramePr>
          <p:nvPr/>
        </p:nvGraphicFramePr>
        <p:xfrm>
          <a:off x="4975761" y="548680"/>
          <a:ext cx="2620575" cy="745730"/>
        </p:xfrm>
        <a:graphic>
          <a:graphicData uri="http://schemas.openxmlformats.org/drawingml/2006/table">
            <a:tbl>
              <a:tblPr>
                <a:tableStyleId>{08FB837D-C827-4EFA-A057-4D05807E0F7C}</a:tableStyleId>
              </a:tblPr>
              <a:tblGrid>
                <a:gridCol w="2620575"/>
              </a:tblGrid>
              <a:tr h="745730">
                <a:tc>
                  <a:txBody>
                    <a:bodyPr/>
                    <a:lstStyle/>
                    <a:p>
                      <a:r>
                        <a:rPr lang="fr-FR" sz="1200" dirty="0" smtClean="0"/>
                        <a:t>Poids:10</a:t>
                      </a:r>
                      <a:r>
                        <a:rPr lang="fr-FR" sz="1200" baseline="0" dirty="0" smtClean="0"/>
                        <a:t> grammes</a:t>
                      </a:r>
                    </a:p>
                    <a:p>
                      <a:r>
                        <a:rPr lang="fr-FR" sz="1200" baseline="0" dirty="0" smtClean="0"/>
                        <a:t>Taille: 5,5 cm</a:t>
                      </a:r>
                    </a:p>
                    <a:p>
                      <a:r>
                        <a:rPr lang="fr-FR" sz="1200" baseline="0" dirty="0" smtClean="0"/>
                        <a:t>Rythme cardiaque: 150 pulse/min</a:t>
                      </a:r>
                      <a:endParaRPr lang="fr-FR" sz="1200" dirty="0"/>
                    </a:p>
                  </a:txBody>
                  <a:tcPr/>
                </a:tc>
              </a:tr>
            </a:tbl>
          </a:graphicData>
        </a:graphic>
      </p:graphicFrame>
      <p:pic>
        <p:nvPicPr>
          <p:cNvPr id="19459" name="Picture 3" descr="Photo foetus ( 9 semaines) : le fœtus vu de face, les bras et les jambes grandissent"/>
          <p:cNvPicPr>
            <a:picLocks noChangeAspect="1" noChangeArrowheads="1"/>
          </p:cNvPicPr>
          <p:nvPr/>
        </p:nvPicPr>
        <p:blipFill>
          <a:blip r:embed="rId2" cstate="print"/>
          <a:srcRect/>
          <a:stretch>
            <a:fillRect/>
          </a:stretch>
        </p:blipFill>
        <p:spPr bwMode="auto">
          <a:xfrm>
            <a:off x="5004048" y="1700808"/>
            <a:ext cx="2664296" cy="2171229"/>
          </a:xfrm>
          <a:prstGeom prst="rect">
            <a:avLst/>
          </a:prstGeom>
          <a:noFill/>
        </p:spPr>
      </p:pic>
      <p:pic>
        <p:nvPicPr>
          <p:cNvPr id="19461" name="Picture 5" descr="La 9ème semaine de grossesse : 11 semaines d'aménorrhée"/>
          <p:cNvPicPr>
            <a:picLocks noChangeAspect="1" noChangeArrowheads="1"/>
          </p:cNvPicPr>
          <p:nvPr/>
        </p:nvPicPr>
        <p:blipFill>
          <a:blip r:embed="rId3" cstate="print"/>
          <a:srcRect/>
          <a:stretch>
            <a:fillRect/>
          </a:stretch>
        </p:blipFill>
        <p:spPr bwMode="auto">
          <a:xfrm>
            <a:off x="5436096" y="4149080"/>
            <a:ext cx="1728192" cy="194421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4186808" cy="1143000"/>
          </a:xfrm>
        </p:spPr>
        <p:txBody>
          <a:bodyPr/>
          <a:lstStyle/>
          <a:p>
            <a:r>
              <a:rPr lang="fr-FR" dirty="0" smtClean="0"/>
              <a:t>10</a:t>
            </a:r>
            <a:r>
              <a:rPr lang="fr-FR" baseline="30000" dirty="0" smtClean="0"/>
              <a:t>ème</a:t>
            </a:r>
            <a:r>
              <a:rPr lang="fr-FR" dirty="0" smtClean="0"/>
              <a:t> semaine</a:t>
            </a:r>
            <a:endParaRPr lang="fr-FR" dirty="0"/>
          </a:p>
        </p:txBody>
      </p:sp>
      <p:sp>
        <p:nvSpPr>
          <p:cNvPr id="3" name="Espace réservé du contenu 2"/>
          <p:cNvSpPr>
            <a:spLocks noGrp="1"/>
          </p:cNvSpPr>
          <p:nvPr>
            <p:ph idx="1"/>
          </p:nvPr>
        </p:nvSpPr>
        <p:spPr>
          <a:xfrm>
            <a:off x="457200" y="1600200"/>
            <a:ext cx="3898776" cy="4525963"/>
          </a:xfrm>
        </p:spPr>
        <p:txBody>
          <a:bodyPr>
            <a:normAutofit/>
          </a:bodyPr>
          <a:lstStyle/>
          <a:p>
            <a:pPr algn="just"/>
            <a:r>
              <a:rPr lang="fr-FR" sz="1400" dirty="0" smtClean="0"/>
              <a:t>Les nerfs se développent rapidement et se connectent en synapses ce qui engendre l’apparition des premiers réflexes.</a:t>
            </a:r>
          </a:p>
          <a:p>
            <a:pPr algn="just"/>
            <a:r>
              <a:rPr lang="fr-FR" sz="1400" dirty="0" smtClean="0"/>
              <a:t>Le cerveau ayant bien évolué , la taille de la tête est encore bien supérieure par rapport au reste de son corps. La forme du visage se dessine: les yeux convergent vers la face du visage et les oreilles sont presque à leur emplacement final.</a:t>
            </a:r>
          </a:p>
          <a:p>
            <a:pPr algn="just"/>
            <a:r>
              <a:rPr lang="fr-FR" sz="1400" dirty="0" smtClean="0"/>
              <a:t>Il y a formation des muscles de la paroi abdominale tandis que les poumons continuent leur développement, les reins prennent leur place définitive.</a:t>
            </a:r>
          </a:p>
        </p:txBody>
      </p:sp>
      <p:graphicFrame>
        <p:nvGraphicFramePr>
          <p:cNvPr id="4" name="Tableau 3"/>
          <p:cNvGraphicFramePr>
            <a:graphicFrameLocks noGrp="1"/>
          </p:cNvGraphicFramePr>
          <p:nvPr/>
        </p:nvGraphicFramePr>
        <p:xfrm>
          <a:off x="5148065" y="620688"/>
          <a:ext cx="2448272" cy="614346"/>
        </p:xfrm>
        <a:graphic>
          <a:graphicData uri="http://schemas.openxmlformats.org/drawingml/2006/table">
            <a:tbl>
              <a:tblPr>
                <a:tableStyleId>{08FB837D-C827-4EFA-A057-4D05807E0F7C}</a:tableStyleId>
              </a:tblPr>
              <a:tblGrid>
                <a:gridCol w="2448272"/>
              </a:tblGrid>
              <a:tr h="614346">
                <a:tc>
                  <a:txBody>
                    <a:bodyPr/>
                    <a:lstStyle/>
                    <a:p>
                      <a:r>
                        <a:rPr lang="fr-FR" sz="1200" dirty="0" smtClean="0"/>
                        <a:t>Poids: 20</a:t>
                      </a:r>
                      <a:r>
                        <a:rPr lang="fr-FR" sz="1200" baseline="0" dirty="0" smtClean="0"/>
                        <a:t> grammes</a:t>
                      </a:r>
                    </a:p>
                    <a:p>
                      <a:r>
                        <a:rPr lang="fr-FR" sz="1200" baseline="0" dirty="0" smtClean="0"/>
                        <a:t>Taille: 7,5 centimètres</a:t>
                      </a:r>
                      <a:endParaRPr lang="fr-FR" sz="1200" dirty="0"/>
                    </a:p>
                  </a:txBody>
                  <a:tcPr/>
                </a:tc>
              </a:tr>
            </a:tbl>
          </a:graphicData>
        </a:graphic>
      </p:graphicFrame>
      <p:pic>
        <p:nvPicPr>
          <p:cNvPr id="10242" name="Picture 2" descr="http://www.babycenter.fr/i/fetal_development/week9/index.jpg"/>
          <p:cNvPicPr>
            <a:picLocks noChangeAspect="1" noChangeArrowheads="1"/>
          </p:cNvPicPr>
          <p:nvPr/>
        </p:nvPicPr>
        <p:blipFill>
          <a:blip r:embed="rId2" cstate="print"/>
          <a:srcRect/>
          <a:stretch>
            <a:fillRect/>
          </a:stretch>
        </p:blipFill>
        <p:spPr bwMode="auto">
          <a:xfrm>
            <a:off x="4572000" y="1988840"/>
            <a:ext cx="3688450" cy="284748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4402832" cy="1143000"/>
          </a:xfrm>
        </p:spPr>
        <p:txBody>
          <a:bodyPr/>
          <a:lstStyle/>
          <a:p>
            <a:r>
              <a:rPr lang="fr-FR" dirty="0" smtClean="0"/>
              <a:t>11</a:t>
            </a:r>
            <a:r>
              <a:rPr lang="fr-FR" baseline="30000" dirty="0" smtClean="0"/>
              <a:t>ème</a:t>
            </a:r>
            <a:r>
              <a:rPr lang="fr-FR" dirty="0" smtClean="0"/>
              <a:t> semaine</a:t>
            </a:r>
            <a:endParaRPr lang="fr-FR" dirty="0"/>
          </a:p>
        </p:txBody>
      </p:sp>
      <p:sp>
        <p:nvSpPr>
          <p:cNvPr id="3" name="Espace réservé du contenu 2"/>
          <p:cNvSpPr>
            <a:spLocks noGrp="1"/>
          </p:cNvSpPr>
          <p:nvPr>
            <p:ph idx="1"/>
          </p:nvPr>
        </p:nvSpPr>
        <p:spPr>
          <a:xfrm>
            <a:off x="457200" y="1600200"/>
            <a:ext cx="3970784" cy="4525963"/>
          </a:xfrm>
        </p:spPr>
        <p:txBody>
          <a:bodyPr>
            <a:normAutofit/>
          </a:bodyPr>
          <a:lstStyle/>
          <a:p>
            <a:pPr algn="just"/>
            <a:r>
              <a:rPr lang="fr-FR" sz="1400" dirty="0" smtClean="0"/>
              <a:t>Le fœtus sort de la période la plus risquée de la grossesse en ce qui concerne son développement.</a:t>
            </a:r>
          </a:p>
          <a:p>
            <a:pPr algn="just"/>
            <a:r>
              <a:rPr lang="fr-FR" sz="1400" dirty="0" smtClean="0"/>
              <a:t>Tous les organes vitaux sont formés et la plupart d’entre eux sont fonctionnels comme ses reins et son système urinaire. Il ne leur reste plus qu’à grandir.</a:t>
            </a:r>
          </a:p>
          <a:p>
            <a:pPr algn="just"/>
            <a:r>
              <a:rPr lang="fr-FR" sz="1400" dirty="0" smtClean="0"/>
              <a:t>La tête du fœtus ne représente plus qu’un tiers de son corps et les membres deviennent harmonieux.</a:t>
            </a:r>
          </a:p>
        </p:txBody>
      </p:sp>
      <p:graphicFrame>
        <p:nvGraphicFramePr>
          <p:cNvPr id="4" name="Tableau 3"/>
          <p:cNvGraphicFramePr>
            <a:graphicFrameLocks noGrp="1"/>
          </p:cNvGraphicFramePr>
          <p:nvPr/>
        </p:nvGraphicFramePr>
        <p:xfrm>
          <a:off x="5220073" y="620688"/>
          <a:ext cx="2376264" cy="566845"/>
        </p:xfrm>
        <a:graphic>
          <a:graphicData uri="http://schemas.openxmlformats.org/drawingml/2006/table">
            <a:tbl>
              <a:tblPr>
                <a:tableStyleId>{08FB837D-C827-4EFA-A057-4D05807E0F7C}</a:tableStyleId>
              </a:tblPr>
              <a:tblGrid>
                <a:gridCol w="2376264"/>
              </a:tblGrid>
              <a:tr h="566845">
                <a:tc>
                  <a:txBody>
                    <a:bodyPr/>
                    <a:lstStyle/>
                    <a:p>
                      <a:r>
                        <a:rPr lang="fr-FR" sz="1200" dirty="0" smtClean="0"/>
                        <a:t>Poids:</a:t>
                      </a:r>
                      <a:r>
                        <a:rPr lang="fr-FR" sz="1200" baseline="0" dirty="0" smtClean="0"/>
                        <a:t> 30 grammes</a:t>
                      </a:r>
                    </a:p>
                    <a:p>
                      <a:r>
                        <a:rPr lang="fr-FR" sz="1200" baseline="0" dirty="0" smtClean="0"/>
                        <a:t>Taille: 8,5 centimètres</a:t>
                      </a:r>
                      <a:endParaRPr lang="fr-FR" sz="1200" dirty="0"/>
                    </a:p>
                  </a:txBody>
                  <a:tcPr/>
                </a:tc>
              </a:tr>
            </a:tbl>
          </a:graphicData>
        </a:graphic>
      </p:graphicFrame>
      <p:pic>
        <p:nvPicPr>
          <p:cNvPr id="17410" name="Picture 2" descr="La 11ème semaine de grossesse : 13 semaines d’aménorrhée"/>
          <p:cNvPicPr>
            <a:picLocks noChangeAspect="1" noChangeArrowheads="1"/>
          </p:cNvPicPr>
          <p:nvPr/>
        </p:nvPicPr>
        <p:blipFill>
          <a:blip r:embed="rId2" cstate="print"/>
          <a:srcRect/>
          <a:stretch>
            <a:fillRect/>
          </a:stretch>
        </p:blipFill>
        <p:spPr bwMode="auto">
          <a:xfrm>
            <a:off x="5436096" y="1556792"/>
            <a:ext cx="2038350" cy="238125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4258816" cy="1143000"/>
          </a:xfrm>
        </p:spPr>
        <p:txBody>
          <a:bodyPr/>
          <a:lstStyle/>
          <a:p>
            <a:r>
              <a:rPr lang="fr-FR" dirty="0" smtClean="0"/>
              <a:t>12</a:t>
            </a:r>
            <a:r>
              <a:rPr lang="fr-FR" baseline="30000" dirty="0" smtClean="0"/>
              <a:t>ème</a:t>
            </a:r>
            <a:r>
              <a:rPr lang="fr-FR" dirty="0" smtClean="0"/>
              <a:t> semaine</a:t>
            </a:r>
            <a:endParaRPr lang="fr-FR" dirty="0"/>
          </a:p>
        </p:txBody>
      </p:sp>
      <p:sp>
        <p:nvSpPr>
          <p:cNvPr id="3" name="Espace réservé du contenu 2"/>
          <p:cNvSpPr>
            <a:spLocks noGrp="1"/>
          </p:cNvSpPr>
          <p:nvPr>
            <p:ph idx="1"/>
          </p:nvPr>
        </p:nvSpPr>
        <p:spPr>
          <a:xfrm>
            <a:off x="457200" y="1600200"/>
            <a:ext cx="4186808" cy="4525963"/>
          </a:xfrm>
        </p:spPr>
        <p:txBody>
          <a:bodyPr>
            <a:normAutofit/>
          </a:bodyPr>
          <a:lstStyle/>
          <a:p>
            <a:pPr algn="just"/>
            <a:r>
              <a:rPr lang="fr-FR" sz="1400" dirty="0" smtClean="0"/>
              <a:t>Le placenta commence à fonctionner entièrement durant la 12</a:t>
            </a:r>
            <a:r>
              <a:rPr lang="fr-FR" sz="1400" baseline="30000" dirty="0" smtClean="0"/>
              <a:t>ème</a:t>
            </a:r>
            <a:r>
              <a:rPr lang="fr-FR" sz="1400" dirty="0" smtClean="0"/>
              <a:t> semaine.</a:t>
            </a:r>
          </a:p>
          <a:p>
            <a:pPr algn="just"/>
            <a:r>
              <a:rPr lang="fr-FR" sz="1400" dirty="0" smtClean="0"/>
              <a:t>Des petits poils, couverture </a:t>
            </a:r>
            <a:r>
              <a:rPr lang="fr-FR" sz="1400" dirty="0" err="1" smtClean="0"/>
              <a:t>ultra-fine</a:t>
            </a:r>
            <a:r>
              <a:rPr lang="fr-FR" sz="1400" dirty="0" smtClean="0"/>
              <a:t> </a:t>
            </a:r>
            <a:r>
              <a:rPr lang="fr-FR" sz="1400" dirty="0" smtClean="0"/>
              <a:t>s’appelant le lanugo, commencent à apparaître sur le corps du fœtus.</a:t>
            </a:r>
          </a:p>
          <a:p>
            <a:pPr algn="just"/>
            <a:r>
              <a:rPr lang="fr-FR" sz="1400" dirty="0" smtClean="0"/>
              <a:t>Les muscles répondent au cerveau par des mouvements réflexes.</a:t>
            </a:r>
          </a:p>
          <a:p>
            <a:pPr algn="just"/>
            <a:r>
              <a:rPr lang="fr-FR" sz="1400" dirty="0" smtClean="0"/>
              <a:t>Le visage du fœtus s’est nettement formé et devient mobile: il peut froncer les sourcils ou serrer les lèvres. Ses bras sont exactement proportionnels par rapport à son corps. Par contre, ses jambes mettront  un peu plus de temps. Son corps grandit plus vite que sa tête, lui permettant de se redresser afin de faire apparaître son cou. Ses cheveux commencent maintenant à pousser, il peut également bouger ses articulations ainsi que ses membres.</a:t>
            </a:r>
          </a:p>
        </p:txBody>
      </p:sp>
      <p:graphicFrame>
        <p:nvGraphicFramePr>
          <p:cNvPr id="4" name="Tableau 3"/>
          <p:cNvGraphicFramePr>
            <a:graphicFrameLocks noGrp="1"/>
          </p:cNvGraphicFramePr>
          <p:nvPr/>
        </p:nvGraphicFramePr>
        <p:xfrm>
          <a:off x="5076057" y="620688"/>
          <a:ext cx="2520279" cy="590595"/>
        </p:xfrm>
        <a:graphic>
          <a:graphicData uri="http://schemas.openxmlformats.org/drawingml/2006/table">
            <a:tbl>
              <a:tblPr>
                <a:tableStyleId>{08FB837D-C827-4EFA-A057-4D05807E0F7C}</a:tableStyleId>
              </a:tblPr>
              <a:tblGrid>
                <a:gridCol w="2520279"/>
              </a:tblGrid>
              <a:tr h="590595">
                <a:tc>
                  <a:txBody>
                    <a:bodyPr/>
                    <a:lstStyle/>
                    <a:p>
                      <a:r>
                        <a:rPr lang="fr-FR" sz="1200" dirty="0" smtClean="0"/>
                        <a:t>Poids: 45 grammes</a:t>
                      </a:r>
                    </a:p>
                    <a:p>
                      <a:r>
                        <a:rPr lang="fr-FR" sz="1200" dirty="0" smtClean="0"/>
                        <a:t>Taille:</a:t>
                      </a:r>
                      <a:r>
                        <a:rPr lang="fr-FR" sz="1200" baseline="0" dirty="0" smtClean="0"/>
                        <a:t> 10 centimètres</a:t>
                      </a:r>
                      <a:endParaRPr lang="fr-FR" sz="1200" dirty="0"/>
                    </a:p>
                  </a:txBody>
                  <a:tcPr/>
                </a:tc>
              </a:tr>
            </a:tbl>
          </a:graphicData>
        </a:graphic>
      </p:graphicFrame>
      <p:pic>
        <p:nvPicPr>
          <p:cNvPr id="16386" name="Picture 2" descr="Semaine 12 de grossesse : 14 semaines d'aménorrhée"/>
          <p:cNvPicPr>
            <a:picLocks noChangeAspect="1" noChangeArrowheads="1"/>
          </p:cNvPicPr>
          <p:nvPr/>
        </p:nvPicPr>
        <p:blipFill>
          <a:blip r:embed="rId3" cstate="print"/>
          <a:srcRect/>
          <a:stretch>
            <a:fillRect/>
          </a:stretch>
        </p:blipFill>
        <p:spPr bwMode="auto">
          <a:xfrm>
            <a:off x="5364088" y="1700808"/>
            <a:ext cx="2016224" cy="2355403"/>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chniqu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3567</TotalTime>
  <Words>2899</Words>
  <Application>Microsoft Office PowerPoint</Application>
  <PresentationFormat>Affichage à l'écran (4:3)</PresentationFormat>
  <Paragraphs>285</Paragraphs>
  <Slides>23</Slides>
  <Notes>1</Notes>
  <HiddenSlides>0</HiddenSlides>
  <MMClips>1</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Technique</vt:lpstr>
      <vt:lpstr>   Le, 20 Mai 2012   </vt:lpstr>
      <vt:lpstr>1ère semaine</vt:lpstr>
      <vt:lpstr>3ème semaine</vt:lpstr>
      <vt:lpstr>5ème semaine</vt:lpstr>
      <vt:lpstr>8ème  semaine</vt:lpstr>
      <vt:lpstr>9ème semaine</vt:lpstr>
      <vt:lpstr>10ème semaine</vt:lpstr>
      <vt:lpstr>11ème semaine</vt:lpstr>
      <vt:lpstr>12ème semaine</vt:lpstr>
      <vt:lpstr>13ème semaine</vt:lpstr>
      <vt:lpstr>15ème semaine</vt:lpstr>
      <vt:lpstr>16ème semaine</vt:lpstr>
      <vt:lpstr>17ème  semaine</vt:lpstr>
      <vt:lpstr>19ème semaine</vt:lpstr>
      <vt:lpstr>20ème semaine</vt:lpstr>
      <vt:lpstr>21ème semaine</vt:lpstr>
      <vt:lpstr>23ème semaine</vt:lpstr>
      <vt:lpstr>26ème semaine</vt:lpstr>
      <vt:lpstr>29ème semaine</vt:lpstr>
      <vt:lpstr>31ème semaine</vt:lpstr>
      <vt:lpstr>34ème semaine</vt:lpstr>
      <vt:lpstr>37ème semaine</vt:lpstr>
      <vt:lpstr>De la conception à la naissance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BTO</dc:creator>
  <cp:lastModifiedBy>BTO</cp:lastModifiedBy>
  <cp:revision>161</cp:revision>
  <dcterms:created xsi:type="dcterms:W3CDTF">2012-05-14T16:05:12Z</dcterms:created>
  <dcterms:modified xsi:type="dcterms:W3CDTF">2012-05-20T18:12:25Z</dcterms:modified>
</cp:coreProperties>
</file>