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sldIdLst>
    <p:sldId id="256" r:id="rId2"/>
    <p:sldId id="257" r:id="rId3"/>
    <p:sldId id="258" r:id="rId4"/>
    <p:sldId id="274" r:id="rId5"/>
    <p:sldId id="259" r:id="rId6"/>
    <p:sldId id="275" r:id="rId7"/>
    <p:sldId id="260" r:id="rId8"/>
    <p:sldId id="261" r:id="rId9"/>
    <p:sldId id="262" r:id="rId10"/>
    <p:sldId id="276" r:id="rId11"/>
    <p:sldId id="263" r:id="rId12"/>
    <p:sldId id="264" r:id="rId13"/>
    <p:sldId id="265" r:id="rId14"/>
    <p:sldId id="267" r:id="rId15"/>
    <p:sldId id="268" r:id="rId16"/>
    <p:sldId id="269" r:id="rId17"/>
    <p:sldId id="270" r:id="rId18"/>
    <p:sldId id="271" r:id="rId19"/>
    <p:sldId id="272" r:id="rId20"/>
    <p:sldId id="277" r:id="rId21"/>
    <p:sldId id="278" r:id="rId22"/>
    <p:sldId id="279"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111" d="100"/>
          <a:sy n="111" d="100"/>
        </p:scale>
        <p:origin x="-16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145184-4709-4480-9191-B77E764B5129}" type="datetimeFigureOut">
              <a:rPr lang="fr-BE" smtClean="0"/>
              <a:t>20/05/2012</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7BFA3-0EEF-40AF-8406-1613CDA9AD63}" type="slidenum">
              <a:rPr lang="fr-BE" smtClean="0"/>
              <a:t>‹N°›</a:t>
            </a:fld>
            <a:endParaRPr lang="fr-BE"/>
          </a:p>
        </p:txBody>
      </p:sp>
    </p:spTree>
    <p:extLst>
      <p:ext uri="{BB962C8B-B14F-4D97-AF65-F5344CB8AC3E}">
        <p14:creationId xmlns:p14="http://schemas.microsoft.com/office/powerpoint/2010/main" val="349338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F77BFA3-0EEF-40AF-8406-1613CDA9AD63}" type="slidenum">
              <a:rPr lang="fr-BE" smtClean="0"/>
              <a:t>11</a:t>
            </a:fld>
            <a:endParaRPr lang="fr-BE"/>
          </a:p>
        </p:txBody>
      </p:sp>
    </p:spTree>
    <p:extLst>
      <p:ext uri="{BB962C8B-B14F-4D97-AF65-F5344CB8AC3E}">
        <p14:creationId xmlns:p14="http://schemas.microsoft.com/office/powerpoint/2010/main" val="308556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smtClean="0"/>
              <a:t>Modifiez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smtClean="0"/>
              <a:t>Modifiez le style des sous-titres du masque</a:t>
            </a:r>
            <a:endParaRPr kumimoji="0" lang="en-US"/>
          </a:p>
        </p:txBody>
      </p:sp>
      <p:sp>
        <p:nvSpPr>
          <p:cNvPr id="4" name="Espace réservé de la date 3"/>
          <p:cNvSpPr>
            <a:spLocks noGrp="1"/>
          </p:cNvSpPr>
          <p:nvPr>
            <p:ph type="dt" sz="half" idx="10"/>
          </p:nvPr>
        </p:nvSpPr>
        <p:spPr/>
        <p:txBody>
          <a:bodyPr/>
          <a:lstStyle/>
          <a:p>
            <a:fld id="{816D7CD0-5EB7-4180-8898-F408806D33D8}" type="datetimeFigureOut">
              <a:rPr lang="fr-BE" smtClean="0"/>
              <a:t>20/05/2012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94A05EB-9DCD-4C8D-8F56-C2A6977B412B}" type="slidenum">
              <a:rPr lang="fr-BE" smtClean="0"/>
              <a:t>‹N°›</a:t>
            </a:fld>
            <a:endParaRPr lang="fr-BE"/>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16D7CD0-5EB7-4180-8898-F408806D33D8}" type="datetimeFigureOut">
              <a:rPr lang="fr-BE" smtClean="0"/>
              <a:t>20/05/2012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94A05EB-9DCD-4C8D-8F56-C2A6977B412B}"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16D7CD0-5EB7-4180-8898-F408806D33D8}" type="datetimeFigureOut">
              <a:rPr lang="fr-BE" smtClean="0"/>
              <a:t>20/05/2012</a:t>
            </a:fld>
            <a:endParaRPr lang="fr-BE"/>
          </a:p>
        </p:txBody>
      </p:sp>
      <p:sp>
        <p:nvSpPr>
          <p:cNvPr id="5" name="Espace réservé du pied de page 4"/>
          <p:cNvSpPr>
            <a:spLocks noGrp="1"/>
          </p:cNvSpPr>
          <p:nvPr>
            <p:ph type="ftr" sz="quarter" idx="11"/>
          </p:nvPr>
        </p:nvSpPr>
        <p:spPr>
          <a:xfrm>
            <a:off x="2640597" y="6377459"/>
            <a:ext cx="3836404" cy="365125"/>
          </a:xfrm>
        </p:spPr>
        <p:txBody>
          <a:bodyPr/>
          <a:lstStyle/>
          <a:p>
            <a:endParaRPr lang="fr-BE"/>
          </a:p>
        </p:txBody>
      </p:sp>
      <p:sp>
        <p:nvSpPr>
          <p:cNvPr id="6" name="Espace réservé du numéro de diapositive 5"/>
          <p:cNvSpPr>
            <a:spLocks noGrp="1"/>
          </p:cNvSpPr>
          <p:nvPr>
            <p:ph type="sldNum" sz="quarter" idx="12"/>
          </p:nvPr>
        </p:nvSpPr>
        <p:spPr/>
        <p:txBody>
          <a:bodyPr/>
          <a:lstStyle/>
          <a:p>
            <a:fld id="{C94A05EB-9DCD-4C8D-8F56-C2A6977B412B}"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16D7CD0-5EB7-4180-8898-F408806D33D8}" type="datetimeFigureOut">
              <a:rPr lang="fr-BE" smtClean="0"/>
              <a:t>20/05/2012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94A05EB-9DCD-4C8D-8F56-C2A6977B412B}"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816D7CD0-5EB7-4180-8898-F408806D33D8}" type="datetimeFigureOut">
              <a:rPr lang="fr-BE" smtClean="0"/>
              <a:t>20/05/2012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94A05EB-9DCD-4C8D-8F56-C2A6977B412B}" type="slidenum">
              <a:rPr lang="fr-BE" smtClean="0"/>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16D7CD0-5EB7-4180-8898-F408806D33D8}" type="datetimeFigureOut">
              <a:rPr lang="fr-BE" smtClean="0"/>
              <a:t>20/05/2012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94A05EB-9DCD-4C8D-8F56-C2A6977B412B}"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Modifiez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Modifiez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16D7CD0-5EB7-4180-8898-F408806D33D8}" type="datetimeFigureOut">
              <a:rPr lang="fr-BE" smtClean="0"/>
              <a:t>20/05/2012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94A05EB-9DCD-4C8D-8F56-C2A6977B412B}"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816D7CD0-5EB7-4180-8898-F408806D33D8}" type="datetimeFigureOut">
              <a:rPr lang="fr-BE" smtClean="0"/>
              <a:t>20/05/2012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94A05EB-9DCD-4C8D-8F56-C2A6977B412B}"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6D7CD0-5EB7-4180-8898-F408806D33D8}" type="datetimeFigureOut">
              <a:rPr lang="fr-BE" smtClean="0"/>
              <a:t>20/05/2012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94A05EB-9DCD-4C8D-8F56-C2A6977B412B}"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smtClean="0"/>
              <a:t>Modifiez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816D7CD0-5EB7-4180-8898-F408806D33D8}" type="datetimeFigureOut">
              <a:rPr lang="fr-BE" smtClean="0"/>
              <a:t>20/05/2012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94A05EB-9DCD-4C8D-8F56-C2A6977B412B}" type="slidenum">
              <a:rPr lang="fr-BE" smtClean="0"/>
              <a:t>‹N°›</a:t>
            </a:fld>
            <a:endParaRPr lang="fr-BE"/>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816D7CD0-5EB7-4180-8898-F408806D33D8}" type="datetimeFigureOut">
              <a:rPr lang="fr-BE" smtClean="0"/>
              <a:t>20/05/2012</a:t>
            </a:fld>
            <a:endParaRPr lang="fr-BE"/>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r-BE"/>
          </a:p>
        </p:txBody>
      </p:sp>
      <p:sp>
        <p:nvSpPr>
          <p:cNvPr id="7" name="Espace réservé du numéro de diapositive 6"/>
          <p:cNvSpPr>
            <a:spLocks noGrp="1"/>
          </p:cNvSpPr>
          <p:nvPr>
            <p:ph type="sldNum" sz="quarter" idx="12"/>
          </p:nvPr>
        </p:nvSpPr>
        <p:spPr>
          <a:xfrm>
            <a:off x="8339328" y="1170432"/>
            <a:ext cx="733864" cy="201168"/>
          </a:xfrm>
        </p:spPr>
        <p:txBody>
          <a:bodyPr/>
          <a:lstStyle/>
          <a:p>
            <a:fld id="{C94A05EB-9DCD-4C8D-8F56-C2A6977B412B}"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16D7CD0-5EB7-4180-8898-F408806D33D8}" type="datetimeFigureOut">
              <a:rPr lang="fr-BE" smtClean="0"/>
              <a:t>20/05/2012</a:t>
            </a:fld>
            <a:endParaRPr lang="fr-BE"/>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BE"/>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94A05EB-9DCD-4C8D-8F56-C2A6977B412B}"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980728"/>
            <a:ext cx="7992888" cy="1656184"/>
          </a:xfrm>
        </p:spPr>
        <p:txBody>
          <a:bodyPr/>
          <a:lstStyle/>
          <a:p>
            <a:r>
              <a:rPr lang="fr-BE" dirty="0" smtClean="0"/>
              <a:t>De la cellule à l’accouchement</a:t>
            </a:r>
            <a:endParaRPr lang="fr-BE"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462" y="2348880"/>
            <a:ext cx="318513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04" y="2348880"/>
            <a:ext cx="331503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èche droite 3"/>
          <p:cNvSpPr/>
          <p:nvPr/>
        </p:nvSpPr>
        <p:spPr>
          <a:xfrm>
            <a:off x="3811579" y="2924944"/>
            <a:ext cx="1728192"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316040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79" y="0"/>
            <a:ext cx="8341242" cy="6858000"/>
          </a:xfrm>
          <a:prstGeom prst="rect">
            <a:avLst/>
          </a:prstGeom>
        </p:spPr>
      </p:pic>
    </p:spTree>
    <p:extLst>
      <p:ext uri="{BB962C8B-B14F-4D97-AF65-F5344CB8AC3E}">
        <p14:creationId xmlns:p14="http://schemas.microsoft.com/office/powerpoint/2010/main" val="2085635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1252728"/>
          </a:xfrm>
        </p:spPr>
        <p:txBody>
          <a:bodyPr/>
          <a:lstStyle/>
          <a:p>
            <a:r>
              <a:rPr lang="fr-BE" dirty="0" smtClean="0"/>
              <a:t>5</a:t>
            </a:r>
            <a:r>
              <a:rPr lang="fr-BE" baseline="30000" dirty="0" smtClean="0"/>
              <a:t>ème</a:t>
            </a:r>
            <a:r>
              <a:rPr lang="fr-BE" dirty="0" smtClean="0"/>
              <a:t> et 6</a:t>
            </a:r>
            <a:r>
              <a:rPr lang="fr-BE" baseline="30000" dirty="0" smtClean="0"/>
              <a:t>ème</a:t>
            </a:r>
            <a:r>
              <a:rPr lang="fr-BE" dirty="0" smtClean="0"/>
              <a:t> semaine</a:t>
            </a:r>
            <a:endParaRPr lang="fr-BE" dirty="0"/>
          </a:p>
        </p:txBody>
      </p:sp>
      <p:sp>
        <p:nvSpPr>
          <p:cNvPr id="3" name="Espace réservé du contenu 2"/>
          <p:cNvSpPr>
            <a:spLocks noGrp="1"/>
          </p:cNvSpPr>
          <p:nvPr>
            <p:ph idx="1"/>
          </p:nvPr>
        </p:nvSpPr>
        <p:spPr>
          <a:xfrm>
            <a:off x="179513" y="3933056"/>
            <a:ext cx="5256584" cy="2448272"/>
          </a:xfrm>
        </p:spPr>
        <p:txBody>
          <a:bodyPr>
            <a:normAutofit fontScale="40000" lnSpcReduction="20000"/>
          </a:bodyPr>
          <a:lstStyle/>
          <a:p>
            <a:pPr lvl="0">
              <a:lnSpc>
                <a:spcPct val="170000"/>
              </a:lnSpc>
            </a:pPr>
            <a:r>
              <a:rPr lang="fr-BE" sz="4500" dirty="0"/>
              <a:t>A la 6</a:t>
            </a:r>
            <a:r>
              <a:rPr lang="fr-BE" sz="4500" baseline="30000" dirty="0"/>
              <a:t>ème</a:t>
            </a:r>
            <a:r>
              <a:rPr lang="fr-BE" sz="4500" dirty="0"/>
              <a:t> semaine, la tête continue à grossir et le cou est dessiné. L’oreille externe et les conduits auditifs sont visibles. Les lèvres, la langue et des bourgeons dentaires apparaissent. La queue disparait.</a:t>
            </a:r>
          </a:p>
          <a:p>
            <a:pPr>
              <a:lnSpc>
                <a:spcPct val="170000"/>
              </a:lnSpc>
            </a:pPr>
            <a:endParaRPr lang="fr-BE"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861048"/>
            <a:ext cx="3436603" cy="267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txBox="1">
            <a:spLocks/>
          </p:cNvSpPr>
          <p:nvPr/>
        </p:nvSpPr>
        <p:spPr>
          <a:xfrm>
            <a:off x="233604" y="1340768"/>
            <a:ext cx="8672239" cy="3144622"/>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nSpc>
                <a:spcPct val="170000"/>
              </a:lnSpc>
            </a:pPr>
            <a:r>
              <a:rPr lang="fr-BE" sz="1800" dirty="0" smtClean="0"/>
              <a:t>Les membres commencent à se dessiner, les muscles et les os s’ébauchent au 32</a:t>
            </a:r>
            <a:r>
              <a:rPr lang="fr-BE" sz="1800" baseline="30000" dirty="0" smtClean="0"/>
              <a:t>ème</a:t>
            </a:r>
            <a:r>
              <a:rPr lang="fr-BE" sz="1800" dirty="0" smtClean="0"/>
              <a:t> jour.</a:t>
            </a:r>
          </a:p>
          <a:p>
            <a:pPr>
              <a:lnSpc>
                <a:spcPct val="170000"/>
              </a:lnSpc>
            </a:pPr>
            <a:r>
              <a:rPr lang="fr-BE" sz="1800" dirty="0" smtClean="0"/>
              <a:t>Au cours de la 5</a:t>
            </a:r>
            <a:r>
              <a:rPr lang="fr-BE" sz="1800" baseline="30000" dirty="0" smtClean="0"/>
              <a:t>ème</a:t>
            </a:r>
            <a:r>
              <a:rPr lang="fr-BE" sz="1800" dirty="0" smtClean="0"/>
              <a:t> semaine, les yeux et le nez apparaissent. Les bras et les jambes prennent la forme de moignons. Le cerveau continue son développement et prend en volume.</a:t>
            </a:r>
          </a:p>
        </p:txBody>
      </p:sp>
    </p:spTree>
    <p:extLst>
      <p:ext uri="{BB962C8B-B14F-4D97-AF65-F5344CB8AC3E}">
        <p14:creationId xmlns:p14="http://schemas.microsoft.com/office/powerpoint/2010/main" val="1165114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De l’embryon au </a:t>
            </a:r>
            <a:r>
              <a:rPr lang="fr-BE" dirty="0" err="1" smtClean="0"/>
              <a:t>foetus</a:t>
            </a:r>
            <a:endParaRPr lang="fr-BE" dirty="0"/>
          </a:p>
        </p:txBody>
      </p:sp>
      <p:sp>
        <p:nvSpPr>
          <p:cNvPr id="3" name="Espace réservé du contenu 2"/>
          <p:cNvSpPr>
            <a:spLocks noGrp="1"/>
          </p:cNvSpPr>
          <p:nvPr>
            <p:ph idx="1"/>
          </p:nvPr>
        </p:nvSpPr>
        <p:spPr>
          <a:xfrm>
            <a:off x="457200" y="1775191"/>
            <a:ext cx="4906888" cy="2733929"/>
          </a:xfrm>
        </p:spPr>
        <p:txBody>
          <a:bodyPr>
            <a:normAutofit fontScale="77500" lnSpcReduction="20000"/>
          </a:bodyPr>
          <a:lstStyle/>
          <a:p>
            <a:r>
              <a:rPr lang="fr-BE" dirty="0" smtClean="0"/>
              <a:t>Au bout du 2</a:t>
            </a:r>
            <a:r>
              <a:rPr lang="fr-BE" baseline="30000" dirty="0" smtClean="0"/>
              <a:t>ème</a:t>
            </a:r>
            <a:r>
              <a:rPr lang="fr-BE" dirty="0" smtClean="0"/>
              <a:t> mois, l’embryon possède toutes les caractéristiques de l’être humain (bras, jambes, organes, doigts, pieds, orteils,…) Le tubercule génital se dessine durant ce deuxième mois. </a:t>
            </a:r>
            <a:endParaRPr lang="fr-B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053" y="4509120"/>
            <a:ext cx="2998379" cy="208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txBox="1">
            <a:spLocks/>
          </p:cNvSpPr>
          <p:nvPr/>
        </p:nvSpPr>
        <p:spPr>
          <a:xfrm>
            <a:off x="467544" y="4052162"/>
            <a:ext cx="4690864" cy="2733929"/>
          </a:xfrm>
          <a:prstGeom prst="rect">
            <a:avLst/>
          </a:prstGeom>
        </p:spPr>
        <p:txBody>
          <a:bodyPr vert="horz" lIns="54864" tIns="91440" rtlCol="0">
            <a:normAutofit fontScale="775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fr-BE" dirty="0"/>
              <a:t>C’est dans les environs de la 8</a:t>
            </a:r>
            <a:r>
              <a:rPr lang="fr-BE" baseline="30000" dirty="0"/>
              <a:t>ème</a:t>
            </a:r>
            <a:r>
              <a:rPr lang="fr-BE" dirty="0"/>
              <a:t> et la 9</a:t>
            </a:r>
            <a:r>
              <a:rPr lang="fr-BE" baseline="30000" dirty="0"/>
              <a:t>ème</a:t>
            </a:r>
            <a:r>
              <a:rPr lang="fr-BE" dirty="0"/>
              <a:t> semaine (2</a:t>
            </a:r>
            <a:r>
              <a:rPr lang="fr-BE" baseline="30000" dirty="0"/>
              <a:t>ème</a:t>
            </a:r>
            <a:r>
              <a:rPr lang="fr-BE" dirty="0"/>
              <a:t> mois) que l’embryon prend le nom de fœtus. Cette différenciation entre fœtus et embryon est due à la morphologie humaine que le futur bébé prend.</a:t>
            </a:r>
          </a:p>
          <a:p>
            <a:endParaRPr lang="fr-B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186" y="1556792"/>
            <a:ext cx="2966575" cy="288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744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lstStyle/>
          <a:p>
            <a:r>
              <a:rPr lang="fr-BE" dirty="0" smtClean="0"/>
              <a:t>Le 3</a:t>
            </a:r>
            <a:r>
              <a:rPr lang="fr-BE" baseline="30000" dirty="0" smtClean="0"/>
              <a:t>ème</a:t>
            </a:r>
            <a:r>
              <a:rPr lang="fr-BE" dirty="0" smtClean="0"/>
              <a:t> mois </a:t>
            </a:r>
            <a:endParaRPr lang="fr-BE" dirty="0"/>
          </a:p>
        </p:txBody>
      </p:sp>
      <p:sp>
        <p:nvSpPr>
          <p:cNvPr id="3" name="Espace réservé du contenu 2"/>
          <p:cNvSpPr>
            <a:spLocks noGrp="1"/>
          </p:cNvSpPr>
          <p:nvPr>
            <p:ph idx="1"/>
          </p:nvPr>
        </p:nvSpPr>
        <p:spPr>
          <a:xfrm>
            <a:off x="457200" y="1484784"/>
            <a:ext cx="6563072" cy="4824536"/>
          </a:xfrm>
        </p:spPr>
        <p:txBody>
          <a:bodyPr>
            <a:normAutofit fontScale="55000" lnSpcReduction="20000"/>
          </a:bodyPr>
          <a:lstStyle/>
          <a:p>
            <a:pPr>
              <a:lnSpc>
                <a:spcPct val="170000"/>
              </a:lnSpc>
            </a:pPr>
            <a:r>
              <a:rPr lang="fr-BE" dirty="0" smtClean="0"/>
              <a:t>Les membres du fœtus ressemblent à ceux des êtres humains adultes, les moignons difformes observés vers la 5</a:t>
            </a:r>
            <a:r>
              <a:rPr lang="fr-BE" baseline="30000" dirty="0" smtClean="0"/>
              <a:t>ème</a:t>
            </a:r>
            <a:r>
              <a:rPr lang="fr-BE" dirty="0" smtClean="0"/>
              <a:t> semaine semblent avoir disparu. Les ongles se forment et les premiers poils apparaissent. Les yeux sont recouverts de paupières et </a:t>
            </a:r>
            <a:r>
              <a:rPr lang="fr-BE" dirty="0"/>
              <a:t>l</a:t>
            </a:r>
            <a:r>
              <a:rPr lang="fr-BE" dirty="0" smtClean="0"/>
              <a:t>a bouche est bien dessinée. Les cordes vocales se forment. Les bronches se divisent. Le foie occupe presque tout l'abdomen. L'intestin s'allonge et s’entortille. Les reins sont à la fin de leur formation. </a:t>
            </a:r>
          </a:p>
          <a:p>
            <a:pPr>
              <a:lnSpc>
                <a:spcPct val="170000"/>
              </a:lnSpc>
            </a:pPr>
            <a:r>
              <a:rPr lang="fr-BE" dirty="0" smtClean="0"/>
              <a:t>A la fin du 3</a:t>
            </a:r>
            <a:r>
              <a:rPr lang="fr-BE" baseline="30000" dirty="0" smtClean="0"/>
              <a:t>ème</a:t>
            </a:r>
            <a:r>
              <a:rPr lang="fr-BE" dirty="0" smtClean="0"/>
              <a:t> mois, le fœtus mesure 10 cm et pèse 45g. On peut à présent connaitre le sexe de l’enfant.</a:t>
            </a:r>
            <a:endParaRPr lang="fr-BE"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087" y="1844824"/>
            <a:ext cx="2048272" cy="294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6808751" y="5085184"/>
            <a:ext cx="2270943" cy="369332"/>
          </a:xfrm>
          <a:prstGeom prst="rect">
            <a:avLst/>
          </a:prstGeom>
          <a:noFill/>
        </p:spPr>
        <p:txBody>
          <a:bodyPr wrap="none" rtlCol="0">
            <a:spAutoFit/>
          </a:bodyPr>
          <a:lstStyle/>
          <a:p>
            <a:r>
              <a:rPr lang="fr-BE" dirty="0" smtClean="0"/>
              <a:t>Fœtus de 13 semaines</a:t>
            </a:r>
            <a:endParaRPr lang="fr-BE" dirty="0"/>
          </a:p>
        </p:txBody>
      </p:sp>
    </p:spTree>
    <p:extLst>
      <p:ext uri="{BB962C8B-B14F-4D97-AF65-F5344CB8AC3E}">
        <p14:creationId xmlns:p14="http://schemas.microsoft.com/office/powerpoint/2010/main" val="794582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4</a:t>
            </a:r>
            <a:r>
              <a:rPr lang="fr-BE" baseline="30000" dirty="0" smtClean="0"/>
              <a:t>ème</a:t>
            </a:r>
            <a:r>
              <a:rPr lang="fr-BE" dirty="0" smtClean="0"/>
              <a:t> mois.</a:t>
            </a:r>
            <a:endParaRPr lang="fr-BE" dirty="0"/>
          </a:p>
        </p:txBody>
      </p:sp>
      <p:sp>
        <p:nvSpPr>
          <p:cNvPr id="3" name="Espace réservé du contenu 2"/>
          <p:cNvSpPr>
            <a:spLocks noGrp="1"/>
          </p:cNvSpPr>
          <p:nvPr>
            <p:ph idx="1"/>
          </p:nvPr>
        </p:nvSpPr>
        <p:spPr>
          <a:xfrm>
            <a:off x="457200" y="1775191"/>
            <a:ext cx="6059016" cy="4625609"/>
          </a:xfrm>
        </p:spPr>
        <p:txBody>
          <a:bodyPr>
            <a:normAutofit fontScale="92500"/>
          </a:bodyPr>
          <a:lstStyle/>
          <a:p>
            <a:pPr>
              <a:lnSpc>
                <a:spcPct val="150000"/>
              </a:lnSpc>
            </a:pPr>
            <a:r>
              <a:rPr lang="fr-BE" sz="2400" dirty="0" smtClean="0"/>
              <a:t>Le squelette du fœtus commence son ossification. </a:t>
            </a:r>
          </a:p>
          <a:p>
            <a:pPr>
              <a:lnSpc>
                <a:spcPct val="150000"/>
              </a:lnSpc>
            </a:pPr>
            <a:r>
              <a:rPr lang="fr-BE" sz="2400" dirty="0" smtClean="0"/>
              <a:t>On peut à présent détecter son activité cardiaque (140-150 pulsations/minutes). </a:t>
            </a:r>
          </a:p>
          <a:p>
            <a:pPr>
              <a:lnSpc>
                <a:spcPct val="150000"/>
              </a:lnSpc>
            </a:pPr>
            <a:r>
              <a:rPr lang="fr-BE" sz="2400" dirty="0" smtClean="0"/>
              <a:t>Grâce à son système urinaire, le fœtus urine au sein de l’utérus de la mère. </a:t>
            </a:r>
          </a:p>
          <a:p>
            <a:pPr>
              <a:lnSpc>
                <a:spcPct val="150000"/>
              </a:lnSpc>
            </a:pPr>
            <a:r>
              <a:rPr lang="fr-BE" sz="2400" dirty="0" smtClean="0"/>
              <a:t>Le fœtus mesure 15 cm et pèse 200 g. La mère peut sentir bouger son bébé à présent.</a:t>
            </a:r>
            <a:endParaRPr lang="fr-BE"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5609" y="1591362"/>
            <a:ext cx="2091537" cy="414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6716372" y="5968149"/>
            <a:ext cx="2267287" cy="369332"/>
          </a:xfrm>
          <a:prstGeom prst="rect">
            <a:avLst/>
          </a:prstGeom>
          <a:noFill/>
        </p:spPr>
        <p:txBody>
          <a:bodyPr wrap="none" rtlCol="0">
            <a:spAutoFit/>
          </a:bodyPr>
          <a:lstStyle/>
          <a:p>
            <a:r>
              <a:rPr lang="fr-BE" dirty="0" smtClean="0"/>
              <a:t>Fœtus de 17 semaines</a:t>
            </a:r>
            <a:endParaRPr lang="fr-BE" dirty="0"/>
          </a:p>
        </p:txBody>
      </p:sp>
    </p:spTree>
    <p:extLst>
      <p:ext uri="{BB962C8B-B14F-4D97-AF65-F5344CB8AC3E}">
        <p14:creationId xmlns:p14="http://schemas.microsoft.com/office/powerpoint/2010/main" val="2799993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5</a:t>
            </a:r>
            <a:r>
              <a:rPr lang="fr-BE" baseline="30000" dirty="0" smtClean="0"/>
              <a:t>ème</a:t>
            </a:r>
            <a:r>
              <a:rPr lang="fr-BE" dirty="0" smtClean="0"/>
              <a:t> mois</a:t>
            </a:r>
            <a:endParaRPr lang="fr-BE" dirty="0"/>
          </a:p>
        </p:txBody>
      </p:sp>
      <p:sp>
        <p:nvSpPr>
          <p:cNvPr id="3" name="Espace réservé du contenu 2"/>
          <p:cNvSpPr>
            <a:spLocks noGrp="1"/>
          </p:cNvSpPr>
          <p:nvPr>
            <p:ph idx="1"/>
          </p:nvPr>
        </p:nvSpPr>
        <p:spPr>
          <a:xfrm>
            <a:off x="395536" y="1556792"/>
            <a:ext cx="5626968" cy="5328592"/>
          </a:xfrm>
        </p:spPr>
        <p:txBody>
          <a:bodyPr>
            <a:normAutofit fontScale="55000" lnSpcReduction="20000"/>
          </a:bodyPr>
          <a:lstStyle/>
          <a:p>
            <a:pPr>
              <a:lnSpc>
                <a:spcPct val="170000"/>
              </a:lnSpc>
            </a:pPr>
            <a:r>
              <a:rPr lang="fr-BE" dirty="0"/>
              <a:t>L</a:t>
            </a:r>
            <a:r>
              <a:rPr lang="fr-BE" dirty="0" smtClean="0"/>
              <a:t>e sang du fœtus atteint maintenant l’extrémité de son corps. Celui-ci se propage grâce au système cardiovasculaire établit auparavant. </a:t>
            </a:r>
            <a:r>
              <a:rPr lang="fr-BE" dirty="0"/>
              <a:t>Le thymus atteint sa maturité. Le </a:t>
            </a:r>
            <a:r>
              <a:rPr lang="fr-BE" dirty="0" smtClean="0"/>
              <a:t>système immunitaire du fœtus commence à se développer, il crée ses propres anticorps. </a:t>
            </a:r>
            <a:r>
              <a:rPr lang="fr-BE" dirty="0"/>
              <a:t>Les empreintes digitales </a:t>
            </a:r>
            <a:r>
              <a:rPr lang="fr-BE" dirty="0" smtClean="0"/>
              <a:t>sont établies durant ce 5</a:t>
            </a:r>
            <a:r>
              <a:rPr lang="fr-BE" baseline="30000" dirty="0" smtClean="0"/>
              <a:t>ème</a:t>
            </a:r>
            <a:r>
              <a:rPr lang="fr-BE" dirty="0" smtClean="0"/>
              <a:t> mois. Les premières circonvolutions cérébrales apparaissent. Le fœtus bouge énormément dans le liquide amniotique de l’utérus de la mère. Il </a:t>
            </a:r>
            <a:r>
              <a:rPr lang="fr-BE" dirty="0"/>
              <a:t>pèse 500 g et mesure 25 </a:t>
            </a:r>
            <a:r>
              <a:rPr lang="fr-BE" dirty="0" smtClean="0"/>
              <a:t>cm.</a:t>
            </a:r>
            <a:endParaRPr lang="fr-B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559" y="1628800"/>
            <a:ext cx="2510094" cy="24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063" y="4301270"/>
            <a:ext cx="2516589" cy="241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052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6</a:t>
            </a:r>
            <a:r>
              <a:rPr lang="fr-BE" baseline="30000" dirty="0" smtClean="0"/>
              <a:t>ème</a:t>
            </a:r>
            <a:r>
              <a:rPr lang="fr-BE" dirty="0" smtClean="0"/>
              <a:t> mois</a:t>
            </a:r>
            <a:endParaRPr lang="fr-BE" dirty="0"/>
          </a:p>
        </p:txBody>
      </p:sp>
      <p:sp>
        <p:nvSpPr>
          <p:cNvPr id="3" name="Espace réservé du contenu 2"/>
          <p:cNvSpPr>
            <a:spLocks noGrp="1"/>
          </p:cNvSpPr>
          <p:nvPr>
            <p:ph idx="1"/>
          </p:nvPr>
        </p:nvSpPr>
        <p:spPr>
          <a:xfrm>
            <a:off x="3230656" y="1596616"/>
            <a:ext cx="5753722" cy="4925144"/>
          </a:xfrm>
        </p:spPr>
        <p:txBody>
          <a:bodyPr>
            <a:normAutofit fontScale="70000" lnSpcReduction="20000"/>
          </a:bodyPr>
          <a:lstStyle/>
          <a:p>
            <a:pPr>
              <a:lnSpc>
                <a:spcPct val="160000"/>
              </a:lnSpc>
            </a:pPr>
            <a:r>
              <a:rPr lang="fr-BE" dirty="0"/>
              <a:t>L</a:t>
            </a:r>
            <a:r>
              <a:rPr lang="fr-BE" dirty="0" smtClean="0"/>
              <a:t>e fœtus commence déjà à sucer </a:t>
            </a:r>
            <a:r>
              <a:rPr lang="fr-BE" dirty="0"/>
              <a:t>son pouce. Il </a:t>
            </a:r>
            <a:r>
              <a:rPr lang="fr-BE" dirty="0" smtClean="0"/>
              <a:t>dort énormément dans l’utérus de la mère, il dort de </a:t>
            </a:r>
            <a:r>
              <a:rPr lang="fr-BE" dirty="0"/>
              <a:t>18 à 20 heures par jour. Lorsqu'il ne dort pas, il </a:t>
            </a:r>
            <a:r>
              <a:rPr lang="fr-BE" dirty="0" smtClean="0"/>
              <a:t>bouge dans le ventre de sa mère qui subit </a:t>
            </a:r>
            <a:r>
              <a:rPr lang="fr-BE" dirty="0"/>
              <a:t>c</a:t>
            </a:r>
            <a:r>
              <a:rPr lang="fr-BE" dirty="0" smtClean="0"/>
              <a:t>es mouvements. </a:t>
            </a:r>
            <a:r>
              <a:rPr lang="fr-BE" dirty="0"/>
              <a:t>Son visage est pratiquement </a:t>
            </a:r>
            <a:r>
              <a:rPr lang="fr-BE" dirty="0" smtClean="0"/>
              <a:t>terminé. La structure de ses poumons (bronches, bronchioles, artérioles,…) s’est presque complètement développer durant ce 6</a:t>
            </a:r>
            <a:r>
              <a:rPr lang="fr-BE" baseline="30000" dirty="0" smtClean="0"/>
              <a:t>ème</a:t>
            </a:r>
            <a:r>
              <a:rPr lang="fr-BE" dirty="0" smtClean="0"/>
              <a:t> mois. </a:t>
            </a:r>
            <a:r>
              <a:rPr lang="fr-BE" dirty="0"/>
              <a:t>Il pèse 1100 g et </a:t>
            </a:r>
            <a:r>
              <a:rPr lang="fr-BE" dirty="0" smtClean="0"/>
              <a:t>mesure 31 </a:t>
            </a:r>
            <a:r>
              <a:rPr lang="fr-BE" dirty="0"/>
              <a:t>cm.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38" y="1700808"/>
            <a:ext cx="2979134" cy="207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55" y="4005064"/>
            <a:ext cx="20955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86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252728"/>
          </a:xfrm>
        </p:spPr>
        <p:txBody>
          <a:bodyPr/>
          <a:lstStyle/>
          <a:p>
            <a:r>
              <a:rPr lang="fr-BE" dirty="0" smtClean="0"/>
              <a:t>7</a:t>
            </a:r>
            <a:r>
              <a:rPr lang="fr-BE" baseline="30000" dirty="0" smtClean="0"/>
              <a:t>ème</a:t>
            </a:r>
            <a:r>
              <a:rPr lang="fr-BE" dirty="0" smtClean="0"/>
              <a:t> mois</a:t>
            </a:r>
            <a:endParaRPr lang="fr-BE" dirty="0"/>
          </a:p>
        </p:txBody>
      </p:sp>
      <p:sp>
        <p:nvSpPr>
          <p:cNvPr id="3" name="Espace réservé du contenu 2"/>
          <p:cNvSpPr>
            <a:spLocks noGrp="1"/>
          </p:cNvSpPr>
          <p:nvPr>
            <p:ph idx="1"/>
          </p:nvPr>
        </p:nvSpPr>
        <p:spPr>
          <a:xfrm>
            <a:off x="395536" y="1340768"/>
            <a:ext cx="5472608" cy="5350718"/>
          </a:xfrm>
        </p:spPr>
        <p:txBody>
          <a:bodyPr>
            <a:noAutofit/>
          </a:bodyPr>
          <a:lstStyle/>
          <a:p>
            <a:pPr>
              <a:lnSpc>
                <a:spcPct val="160000"/>
              </a:lnSpc>
            </a:pPr>
            <a:r>
              <a:rPr lang="fr-BE" sz="1800" dirty="0"/>
              <a:t>L</a:t>
            </a:r>
            <a:r>
              <a:rPr lang="fr-BE" sz="1800" dirty="0" smtClean="0"/>
              <a:t>es yeux du fœtus </a:t>
            </a:r>
            <a:r>
              <a:rPr lang="fr-BE" sz="1800" dirty="0"/>
              <a:t>s'ouvrent mais le milieu dans lequel il </a:t>
            </a:r>
            <a:r>
              <a:rPr lang="fr-BE" sz="1800" dirty="0" smtClean="0"/>
              <a:t>baigne à ce moment-là </a:t>
            </a:r>
            <a:r>
              <a:rPr lang="fr-BE" sz="1800" dirty="0"/>
              <a:t>est obscur. Il entend les bruits intérieurs (</a:t>
            </a:r>
            <a:r>
              <a:rPr lang="fr-BE" sz="1800" dirty="0" smtClean="0"/>
              <a:t>cœur </a:t>
            </a:r>
            <a:r>
              <a:rPr lang="fr-BE" sz="1800" dirty="0"/>
              <a:t>de sa mère, voix, gargouillis intestinaux...) </a:t>
            </a:r>
            <a:r>
              <a:rPr lang="fr-BE" sz="1800" dirty="0" smtClean="0"/>
              <a:t>mais aussi les bruits à l’extérieur. </a:t>
            </a:r>
            <a:r>
              <a:rPr lang="fr-BE" sz="1800" dirty="0"/>
              <a:t>Il commence à se sentir à l'étroit dans </a:t>
            </a:r>
            <a:r>
              <a:rPr lang="fr-BE" sz="1800" dirty="0" smtClean="0"/>
              <a:t>l'utérus. </a:t>
            </a:r>
            <a:r>
              <a:rPr lang="fr-BE" sz="1800" dirty="0"/>
              <a:t>C'est le mois de l'élaboration des </a:t>
            </a:r>
            <a:r>
              <a:rPr lang="fr-BE" sz="1800" dirty="0" smtClean="0"/>
              <a:t>nerfs. On observe donc l’élaboration du système nerveux durant ce 7</a:t>
            </a:r>
            <a:r>
              <a:rPr lang="fr-BE" sz="1800" baseline="30000" dirty="0" smtClean="0"/>
              <a:t>ème</a:t>
            </a:r>
            <a:r>
              <a:rPr lang="fr-BE" sz="1800" dirty="0" smtClean="0"/>
              <a:t> mois. </a:t>
            </a:r>
            <a:r>
              <a:rPr lang="fr-BE" sz="1800" dirty="0"/>
              <a:t>Il pèse 1700 g et mesure 40 cm. </a:t>
            </a:r>
            <a:r>
              <a:rPr lang="fr-BE" sz="1800" dirty="0" smtClean="0"/>
              <a:t>Le fœtus est viable mais il n’est pas rare que lors de la naissance d’un bébé à ce stade, ce dernier soit envoyé en couveuse afin d’achever son développement. </a:t>
            </a:r>
            <a:endParaRPr lang="fr-BE"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392" y="4509120"/>
            <a:ext cx="2980177" cy="16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533" y="1916832"/>
            <a:ext cx="3085036" cy="214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15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8</a:t>
            </a:r>
            <a:r>
              <a:rPr lang="fr-BE" baseline="30000" dirty="0" smtClean="0"/>
              <a:t>ème</a:t>
            </a:r>
            <a:r>
              <a:rPr lang="fr-BE" dirty="0" smtClean="0"/>
              <a:t> mois</a:t>
            </a:r>
            <a:endParaRPr lang="fr-BE" dirty="0"/>
          </a:p>
        </p:txBody>
      </p:sp>
      <p:sp>
        <p:nvSpPr>
          <p:cNvPr id="3" name="Espace réservé du contenu 2"/>
          <p:cNvSpPr>
            <a:spLocks noGrp="1"/>
          </p:cNvSpPr>
          <p:nvPr>
            <p:ph idx="1"/>
          </p:nvPr>
        </p:nvSpPr>
        <p:spPr>
          <a:xfrm>
            <a:off x="3347864" y="1412776"/>
            <a:ext cx="5688632" cy="5184576"/>
          </a:xfrm>
        </p:spPr>
        <p:txBody>
          <a:bodyPr>
            <a:noAutofit/>
          </a:bodyPr>
          <a:lstStyle/>
          <a:p>
            <a:pPr>
              <a:lnSpc>
                <a:spcPct val="160000"/>
              </a:lnSpc>
            </a:pPr>
            <a:r>
              <a:rPr lang="fr-BE" sz="1800" dirty="0" smtClean="0"/>
              <a:t>La peau </a:t>
            </a:r>
            <a:r>
              <a:rPr lang="fr-BE" sz="1800" dirty="0"/>
              <a:t>s'épaissit et </a:t>
            </a:r>
            <a:r>
              <a:rPr lang="fr-BE" sz="1800" dirty="0" smtClean="0"/>
              <a:t>perd sa couleur rouge de départ pour devenir rose. </a:t>
            </a:r>
            <a:r>
              <a:rPr lang="fr-BE" sz="1800" dirty="0"/>
              <a:t>C'est le mois de l'accumulation de la graisse. Le bébé grossit </a:t>
            </a:r>
            <a:r>
              <a:rPr lang="fr-BE" sz="1800" dirty="0" smtClean="0"/>
              <a:t>approximativement de </a:t>
            </a:r>
            <a:r>
              <a:rPr lang="fr-BE" sz="1800" dirty="0"/>
              <a:t>250 g par semaine. Le </a:t>
            </a:r>
            <a:r>
              <a:rPr lang="fr-BE" sz="1800" dirty="0" smtClean="0"/>
              <a:t>fœtus </a:t>
            </a:r>
            <a:r>
              <a:rPr lang="fr-BE" sz="1800" dirty="0"/>
              <a:t>bascule et sa tête se place en </a:t>
            </a:r>
            <a:r>
              <a:rPr lang="fr-BE" sz="1800" dirty="0" smtClean="0"/>
              <a:t>bas le préparant ainsi à la phase d’accouchement. </a:t>
            </a:r>
            <a:r>
              <a:rPr lang="fr-BE" sz="1800" dirty="0"/>
              <a:t>Il pèse 2500 g et mesure 45 </a:t>
            </a:r>
            <a:r>
              <a:rPr lang="fr-BE" sz="1800" dirty="0" smtClean="0"/>
              <a:t>cm. La </a:t>
            </a:r>
            <a:r>
              <a:rPr lang="fr-BE" sz="1800" dirty="0"/>
              <a:t>mère a des envies fréquentes d'uriner. </a:t>
            </a:r>
            <a:r>
              <a:rPr lang="fr-BE" sz="1800" dirty="0" smtClean="0"/>
              <a:t>Elle commence à souffrir encore plus à l’approche de l’accouchement. En effet, elle </a:t>
            </a:r>
            <a:r>
              <a:rPr lang="fr-BE" sz="1800" dirty="0"/>
              <a:t>s'essouffle vite et peut souffrir de sciatique, de varices, </a:t>
            </a:r>
            <a:r>
              <a:rPr lang="fr-BE" sz="1800" dirty="0" smtClean="0"/>
              <a:t>d'hémorroïdes et même </a:t>
            </a:r>
            <a:r>
              <a:rPr lang="fr-BE" sz="1800" dirty="0"/>
              <a:t>de brûlures d'estomac. Les contractions utérines commencent à se faire sentir.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342" y="2060848"/>
            <a:ext cx="28384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42" y="4005064"/>
            <a:ext cx="283829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288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9</a:t>
            </a:r>
            <a:r>
              <a:rPr lang="fr-BE" baseline="30000" dirty="0" smtClean="0"/>
              <a:t>ème</a:t>
            </a:r>
            <a:r>
              <a:rPr lang="fr-BE" dirty="0" smtClean="0"/>
              <a:t> mois</a:t>
            </a:r>
            <a:endParaRPr lang="fr-BE" dirty="0"/>
          </a:p>
        </p:txBody>
      </p:sp>
      <p:sp>
        <p:nvSpPr>
          <p:cNvPr id="3" name="Espace réservé du contenu 2"/>
          <p:cNvSpPr>
            <a:spLocks noGrp="1"/>
          </p:cNvSpPr>
          <p:nvPr>
            <p:ph idx="1"/>
          </p:nvPr>
        </p:nvSpPr>
        <p:spPr>
          <a:xfrm>
            <a:off x="457200" y="1600200"/>
            <a:ext cx="8229600" cy="3701008"/>
          </a:xfrm>
        </p:spPr>
        <p:txBody>
          <a:bodyPr>
            <a:normAutofit fontScale="55000" lnSpcReduction="20000"/>
          </a:bodyPr>
          <a:lstStyle/>
          <a:p>
            <a:pPr>
              <a:lnSpc>
                <a:spcPct val="170000"/>
              </a:lnSpc>
            </a:pPr>
            <a:r>
              <a:rPr lang="fr-BE" dirty="0" smtClean="0"/>
              <a:t>L'enfant </a:t>
            </a:r>
            <a:r>
              <a:rPr lang="fr-BE" dirty="0"/>
              <a:t>est terminé. Tout est prêt pour l'accouchement. En attendant, il prend du poids : 100 g par semaine. Il pèse à terme </a:t>
            </a:r>
            <a:r>
              <a:rPr lang="fr-BE" dirty="0" smtClean="0"/>
              <a:t> environ 3300 </a:t>
            </a:r>
            <a:r>
              <a:rPr lang="fr-BE" dirty="0"/>
              <a:t>g et mesure 50 </a:t>
            </a:r>
            <a:r>
              <a:rPr lang="fr-BE" dirty="0" smtClean="0"/>
              <a:t>cm.</a:t>
            </a:r>
          </a:p>
          <a:p>
            <a:pPr>
              <a:lnSpc>
                <a:spcPct val="170000"/>
              </a:lnSpc>
            </a:pPr>
            <a:r>
              <a:rPr lang="fr-BE" dirty="0" smtClean="0"/>
              <a:t>Le sang de l’adulte est beaucoup plus oxygéné que celui du fœtus. Celui-ci accepte cette faible quantité d’oxygène car il vit au chaud, ce qui lui permet d’éviter d’assurer sa propre thermorégulation. Sa </a:t>
            </a:r>
            <a:r>
              <a:rPr lang="fr-BE" dirty="0"/>
              <a:t>tension artérielle est </a:t>
            </a:r>
            <a:r>
              <a:rPr lang="fr-BE" dirty="0" smtClean="0"/>
              <a:t>basse et jusque lors, le poumon fut exclut de la circulation sanguine.</a:t>
            </a:r>
          </a:p>
          <a:p>
            <a:endParaRPr lang="fr-B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244794"/>
            <a:ext cx="3520073" cy="234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188" y="3789040"/>
            <a:ext cx="2105215" cy="280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118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lstStyle/>
          <a:p>
            <a:r>
              <a:rPr lang="fr-BE" dirty="0" smtClean="0"/>
              <a:t>Introduction</a:t>
            </a:r>
            <a:endParaRPr lang="fr-BE" dirty="0"/>
          </a:p>
        </p:txBody>
      </p:sp>
      <p:sp>
        <p:nvSpPr>
          <p:cNvPr id="3" name="Espace réservé du contenu 2"/>
          <p:cNvSpPr>
            <a:spLocks noGrp="1"/>
          </p:cNvSpPr>
          <p:nvPr>
            <p:ph idx="1"/>
          </p:nvPr>
        </p:nvSpPr>
        <p:spPr>
          <a:xfrm>
            <a:off x="323528" y="1340768"/>
            <a:ext cx="8424936" cy="5040560"/>
          </a:xfrm>
        </p:spPr>
        <p:txBody>
          <a:bodyPr>
            <a:noAutofit/>
          </a:bodyPr>
          <a:lstStyle/>
          <a:p>
            <a:pPr>
              <a:lnSpc>
                <a:spcPct val="170000"/>
              </a:lnSpc>
              <a:buFont typeface="Wingdings" pitchFamily="2" charset="2"/>
              <a:buChar char="Ø"/>
            </a:pPr>
            <a:r>
              <a:rPr lang="fr-BE" sz="2400" dirty="0"/>
              <a:t>Le développement du futur bébé consiste en plusieurs étapes :</a:t>
            </a:r>
          </a:p>
          <a:p>
            <a:pPr marL="0" indent="0">
              <a:lnSpc>
                <a:spcPct val="170000"/>
              </a:lnSpc>
              <a:buNone/>
            </a:pPr>
            <a:r>
              <a:rPr lang="fr-BE" sz="2400" dirty="0" smtClean="0"/>
              <a:t>La première </a:t>
            </a:r>
            <a:r>
              <a:rPr lang="fr-BE" sz="2400" dirty="0"/>
              <a:t>est celle de la fécondation, un gamète mâle rencontre un gamète femelle et ceux-ci se combinent afin de former un zygote. Cette cellule-œuf va se dupliquer et subir quelques changements : cette étape est le développement précoce. Il s’ensuit un développement embryonnaire mais aussi un développement fœtal jusqu’à l’accouchement et donc la naissance du bébé.</a:t>
            </a:r>
          </a:p>
        </p:txBody>
      </p:sp>
    </p:spTree>
    <p:extLst>
      <p:ext uri="{BB962C8B-B14F-4D97-AF65-F5344CB8AC3E}">
        <p14:creationId xmlns:p14="http://schemas.microsoft.com/office/powerpoint/2010/main" val="2310274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Formation de systèmes spécifiques</a:t>
            </a:r>
            <a:endParaRPr lang="fr-BE" dirty="0"/>
          </a:p>
        </p:txBody>
      </p:sp>
      <p:sp>
        <p:nvSpPr>
          <p:cNvPr id="3" name="Espace réservé du contenu 2"/>
          <p:cNvSpPr>
            <a:spLocks noGrp="1"/>
          </p:cNvSpPr>
          <p:nvPr>
            <p:ph idx="1"/>
          </p:nvPr>
        </p:nvSpPr>
        <p:spPr/>
        <p:txBody>
          <a:bodyPr>
            <a:normAutofit fontScale="92500" lnSpcReduction="10000"/>
          </a:bodyPr>
          <a:lstStyle/>
          <a:p>
            <a:r>
              <a:rPr lang="fr-BE" dirty="0" smtClean="0"/>
              <a:t>Formation du tube digestif :</a:t>
            </a:r>
          </a:p>
          <a:p>
            <a:r>
              <a:rPr lang="fr-BE" dirty="0" smtClean="0"/>
              <a:t>À </a:t>
            </a:r>
            <a:r>
              <a:rPr lang="fr-BE" dirty="0"/>
              <a:t>l’origine le tube digestif n’est qu’un tube reliant l’extrémité </a:t>
            </a:r>
            <a:r>
              <a:rPr lang="fr-BE" dirty="0" smtClean="0"/>
              <a:t>supérieure </a:t>
            </a:r>
            <a:r>
              <a:rPr lang="fr-BE" dirty="0"/>
              <a:t>et </a:t>
            </a:r>
            <a:r>
              <a:rPr lang="fr-BE" dirty="0" smtClean="0"/>
              <a:t>inférieure </a:t>
            </a:r>
            <a:r>
              <a:rPr lang="fr-BE" dirty="0"/>
              <a:t>de l’embryon. Ce tube va </a:t>
            </a:r>
            <a:r>
              <a:rPr lang="fr-BE" dirty="0" smtClean="0"/>
              <a:t>s’enrouler </a:t>
            </a:r>
            <a:r>
              <a:rPr lang="fr-BE" dirty="0"/>
              <a:t>et se </a:t>
            </a:r>
            <a:r>
              <a:rPr lang="fr-BE" dirty="0" smtClean="0"/>
              <a:t>replier dans le ventre du fœtus. L’extrémité supérieure </a:t>
            </a:r>
            <a:r>
              <a:rPr lang="fr-BE" dirty="0"/>
              <a:t>du tube s’évase pour former le pharynx. Le tube en question comporte plusieurs petits renflements qui  se transformeront plus tard en différents organes. Le tube digestif croit très rapidement entre la sixième et la dixième </a:t>
            </a:r>
            <a:r>
              <a:rPr lang="fr-BE" dirty="0" smtClean="0"/>
              <a:t>semaine.</a:t>
            </a:r>
            <a:endParaRPr lang="fr-BE" dirty="0"/>
          </a:p>
        </p:txBody>
      </p:sp>
    </p:spTree>
    <p:extLst>
      <p:ext uri="{BB962C8B-B14F-4D97-AF65-F5344CB8AC3E}">
        <p14:creationId xmlns:p14="http://schemas.microsoft.com/office/powerpoint/2010/main" val="586739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628800"/>
            <a:ext cx="8229600" cy="4625609"/>
          </a:xfrm>
        </p:spPr>
        <p:txBody>
          <a:bodyPr>
            <a:normAutofit fontScale="70000" lnSpcReduction="20000"/>
          </a:bodyPr>
          <a:lstStyle/>
          <a:p>
            <a:r>
              <a:rPr lang="fr-BE" dirty="0" smtClean="0"/>
              <a:t>Formation du système nerveux :</a:t>
            </a:r>
          </a:p>
          <a:p>
            <a:r>
              <a:rPr lang="fr-BE" dirty="0"/>
              <a:t>Le développement du système nerveux central débute </a:t>
            </a:r>
            <a:r>
              <a:rPr lang="fr-BE" dirty="0" smtClean="0"/>
              <a:t>au stade précoce </a:t>
            </a:r>
            <a:r>
              <a:rPr lang="fr-BE" dirty="0"/>
              <a:t>et se poursuit tout au long </a:t>
            </a:r>
            <a:r>
              <a:rPr lang="fr-BE" dirty="0" smtClean="0"/>
              <a:t>de la grossesse. Le système nerveux va continuer à se développer après la naissance. </a:t>
            </a:r>
            <a:r>
              <a:rPr lang="fr-BE" dirty="0"/>
              <a:t>La multiplication des neurones </a:t>
            </a:r>
            <a:r>
              <a:rPr lang="fr-BE" dirty="0" smtClean="0"/>
              <a:t>commence durant le stade précoce et s’arrête approximativement lors de la 20</a:t>
            </a:r>
            <a:r>
              <a:rPr lang="fr-BE" baseline="30000" dirty="0" smtClean="0"/>
              <a:t>ème</a:t>
            </a:r>
            <a:r>
              <a:rPr lang="fr-BE" dirty="0" smtClean="0"/>
              <a:t> semaine.  </a:t>
            </a:r>
            <a:r>
              <a:rPr lang="fr-BE" dirty="0"/>
              <a:t>Ensuite, les connections cellulaires entre neurones se </a:t>
            </a:r>
            <a:r>
              <a:rPr lang="fr-BE" dirty="0" smtClean="0"/>
              <a:t>multiplient </a:t>
            </a:r>
            <a:r>
              <a:rPr lang="fr-BE" dirty="0"/>
              <a:t>pendant quelques années. Les cellules gliales </a:t>
            </a:r>
            <a:r>
              <a:rPr lang="fr-BE" dirty="0" smtClean="0"/>
              <a:t>se dupliquent jusqu'à </a:t>
            </a:r>
            <a:r>
              <a:rPr lang="fr-BE" dirty="0"/>
              <a:t>l'âge de 2 ans. </a:t>
            </a:r>
            <a:r>
              <a:rPr lang="fr-BE" dirty="0" smtClean="0"/>
              <a:t>La gaine de myéline autour des neurones se développe aux environs de la 30</a:t>
            </a:r>
            <a:r>
              <a:rPr lang="fr-BE" baseline="30000" dirty="0" smtClean="0"/>
              <a:t>ème</a:t>
            </a:r>
            <a:r>
              <a:rPr lang="fr-BE" dirty="0" smtClean="0"/>
              <a:t> semaine et jusqu’à l'âge d’approximativement 4 ans. </a:t>
            </a:r>
            <a:r>
              <a:rPr lang="fr-BE" dirty="0"/>
              <a:t>L'augmentation rapide du poids du cerveau qui est constatée dans la deuxième moitié de la </a:t>
            </a:r>
            <a:r>
              <a:rPr lang="fr-BE" dirty="0" smtClean="0"/>
              <a:t>grossesse (lorsque l’embryon est devenu fœtus) </a:t>
            </a:r>
            <a:r>
              <a:rPr lang="fr-BE" dirty="0"/>
              <a:t>et pendant les deux premières années de la vie extra-utérine </a:t>
            </a:r>
            <a:r>
              <a:rPr lang="fr-BE" dirty="0" smtClean="0"/>
              <a:t>sont des signes du développement du système nerveux.</a:t>
            </a:r>
            <a:endParaRPr lang="fr-BE" dirty="0"/>
          </a:p>
        </p:txBody>
      </p:sp>
    </p:spTree>
    <p:extLst>
      <p:ext uri="{BB962C8B-B14F-4D97-AF65-F5344CB8AC3E}">
        <p14:creationId xmlns:p14="http://schemas.microsoft.com/office/powerpoint/2010/main" val="2435845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Bibliographie</a:t>
            </a:r>
            <a:endParaRPr lang="fr-BE" dirty="0"/>
          </a:p>
        </p:txBody>
      </p:sp>
      <p:sp>
        <p:nvSpPr>
          <p:cNvPr id="3" name="Espace réservé du contenu 2"/>
          <p:cNvSpPr>
            <a:spLocks noGrp="1"/>
          </p:cNvSpPr>
          <p:nvPr>
            <p:ph idx="1"/>
          </p:nvPr>
        </p:nvSpPr>
        <p:spPr/>
        <p:txBody>
          <a:bodyPr>
            <a:normAutofit fontScale="85000" lnSpcReduction="10000"/>
          </a:bodyPr>
          <a:lstStyle/>
          <a:p>
            <a:r>
              <a:rPr lang="fr-BE" dirty="0"/>
              <a:t>LOCK, Stephen ; Smith, A. et al. ; «  VOTRE CORPS » (manuel), </a:t>
            </a:r>
            <a:r>
              <a:rPr lang="fr-BE" dirty="0" smtClean="0"/>
              <a:t>pp.140-147.</a:t>
            </a:r>
          </a:p>
          <a:p>
            <a:r>
              <a:rPr lang="fr-BE" dirty="0"/>
              <a:t>« 280 jours pour faire un Homme », Les clefs de la connaissance,  volume 1, (encyclopédie), </a:t>
            </a:r>
            <a:r>
              <a:rPr lang="fr-BE" dirty="0" smtClean="0"/>
              <a:t>pp.33-36</a:t>
            </a:r>
          </a:p>
          <a:p>
            <a:r>
              <a:rPr lang="fr-BE" dirty="0"/>
              <a:t>« La Demeure du Fœtus », Les clefs de la connaissance,  volume 1, (encyclopédie), </a:t>
            </a:r>
            <a:r>
              <a:rPr lang="fr-BE" dirty="0" smtClean="0"/>
              <a:t>p.61-64</a:t>
            </a:r>
          </a:p>
          <a:p>
            <a:r>
              <a:rPr lang="fr-BE" dirty="0" smtClean="0"/>
              <a:t>MCMILLAN, Beverly ; « Grand Atlas illustré du Corps Humain » ; encyclopédie ; pp.240-245</a:t>
            </a:r>
          </a:p>
          <a:p>
            <a:r>
              <a:rPr lang="fr-BE" dirty="0" smtClean="0"/>
              <a:t>VON HAGENS ; Gunther ; « Le monde du corps » ; (encyclopédie) ; pp 119-128</a:t>
            </a:r>
          </a:p>
          <a:p>
            <a:r>
              <a:rPr lang="fr-BE" dirty="0" smtClean="0"/>
              <a:t>COGOS Anne et MAYAULT Isabelle ; « La Grossesse » </a:t>
            </a:r>
            <a:r>
              <a:rPr lang="fr-BE" smtClean="0"/>
              <a:t>dans l’Encyclopédie « Corps Humain »</a:t>
            </a:r>
            <a:endParaRPr lang="fr-BE" dirty="0"/>
          </a:p>
        </p:txBody>
      </p:sp>
    </p:spTree>
    <p:extLst>
      <p:ext uri="{BB962C8B-B14F-4D97-AF65-F5344CB8AC3E}">
        <p14:creationId xmlns:p14="http://schemas.microsoft.com/office/powerpoint/2010/main" val="4208717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Développement précoce</a:t>
            </a:r>
            <a:endParaRPr lang="fr-BE" dirty="0"/>
          </a:p>
        </p:txBody>
      </p:sp>
      <p:sp>
        <p:nvSpPr>
          <p:cNvPr id="3" name="Espace réservé du contenu 2"/>
          <p:cNvSpPr>
            <a:spLocks noGrp="1"/>
          </p:cNvSpPr>
          <p:nvPr>
            <p:ph idx="1"/>
          </p:nvPr>
        </p:nvSpPr>
        <p:spPr>
          <a:xfrm>
            <a:off x="457200" y="1600200"/>
            <a:ext cx="8229600" cy="4925144"/>
          </a:xfrm>
        </p:spPr>
        <p:txBody>
          <a:bodyPr>
            <a:normAutofit fontScale="85000" lnSpcReduction="20000"/>
          </a:bodyPr>
          <a:lstStyle/>
          <a:p>
            <a:pPr>
              <a:lnSpc>
                <a:spcPct val="150000"/>
              </a:lnSpc>
              <a:buFont typeface="Wingdings" pitchFamily="2" charset="2"/>
              <a:buChar char="§"/>
            </a:pPr>
            <a:r>
              <a:rPr lang="fr-BE" dirty="0" smtClean="0"/>
              <a:t>La </a:t>
            </a:r>
            <a:r>
              <a:rPr lang="fr-BE" sz="3000" dirty="0" smtClean="0"/>
              <a:t>fécondation est suivie d’un nombre très important de divisions cellulaire. Après une multitude de division, l’œuf est maintenant une petite vésicule de 1 millimètre de diamètre limitée par une couche cellulaire appelé « trophoblaste ».</a:t>
            </a:r>
          </a:p>
          <a:p>
            <a:pPr>
              <a:lnSpc>
                <a:spcPct val="150000"/>
              </a:lnSpc>
              <a:buFont typeface="Wingdings" pitchFamily="2" charset="2"/>
              <a:buChar char="§"/>
            </a:pPr>
            <a:r>
              <a:rPr lang="fr-BE" sz="3000" dirty="0" smtClean="0"/>
              <a:t>Avant la formation du placenta c’est le trophoblaste qui assure la protection des cellules. Tandis que les cellules interne se développent pour former la masse cellulaire interne, c’est l’</a:t>
            </a:r>
            <a:r>
              <a:rPr lang="fr-BE" sz="3000" dirty="0" err="1" smtClean="0"/>
              <a:t>embryoblaste</a:t>
            </a:r>
            <a:r>
              <a:rPr lang="fr-BE" sz="3000" dirty="0" smtClean="0"/>
              <a:t>. </a:t>
            </a:r>
          </a:p>
          <a:p>
            <a:pPr>
              <a:buFont typeface="Wingdings" pitchFamily="2" charset="2"/>
              <a:buChar char="§"/>
            </a:pPr>
            <a:endParaRPr lang="fr-BE" dirty="0"/>
          </a:p>
        </p:txBody>
      </p:sp>
    </p:spTree>
    <p:extLst>
      <p:ext uri="{BB962C8B-B14F-4D97-AF65-F5344CB8AC3E}">
        <p14:creationId xmlns:p14="http://schemas.microsoft.com/office/powerpoint/2010/main" val="171384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78" y="188640"/>
            <a:ext cx="405490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487470" y="817695"/>
            <a:ext cx="3528392" cy="923330"/>
          </a:xfrm>
          <a:prstGeom prst="rect">
            <a:avLst/>
          </a:prstGeom>
          <a:noFill/>
        </p:spPr>
        <p:txBody>
          <a:bodyPr wrap="square" rtlCol="0">
            <a:spAutoFit/>
          </a:bodyPr>
          <a:lstStyle/>
          <a:p>
            <a:r>
              <a:rPr lang="fr-BE" dirty="0" smtClean="0"/>
              <a:t>Voici un schéma simplifié d’un blastocyste décrit sur la diapositive précédente.</a:t>
            </a:r>
            <a:endParaRPr lang="fr-B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468" y="3068960"/>
            <a:ext cx="4867935"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5436096" y="4104044"/>
            <a:ext cx="3528392" cy="1200329"/>
          </a:xfrm>
          <a:prstGeom prst="rect">
            <a:avLst/>
          </a:prstGeom>
          <a:noFill/>
        </p:spPr>
        <p:txBody>
          <a:bodyPr wrap="square" rtlCol="0">
            <a:spAutoFit/>
          </a:bodyPr>
          <a:lstStyle/>
          <a:p>
            <a:r>
              <a:rPr lang="fr-BE" dirty="0" smtClean="0"/>
              <a:t>Cette image représente la duplication cellulaire du zygote ainsi que la formation de l’</a:t>
            </a:r>
            <a:r>
              <a:rPr lang="fr-BE" dirty="0" err="1" smtClean="0"/>
              <a:t>embryoblaste</a:t>
            </a:r>
            <a:r>
              <a:rPr lang="fr-BE" dirty="0" smtClean="0"/>
              <a:t> et du trophoblaste</a:t>
            </a:r>
            <a:endParaRPr lang="fr-BE" dirty="0"/>
          </a:p>
        </p:txBody>
      </p:sp>
    </p:spTree>
    <p:extLst>
      <p:ext uri="{BB962C8B-B14F-4D97-AF65-F5344CB8AC3E}">
        <p14:creationId xmlns:p14="http://schemas.microsoft.com/office/powerpoint/2010/main" val="2602486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Nidation</a:t>
            </a:r>
            <a:endParaRPr lang="fr-BE" dirty="0"/>
          </a:p>
        </p:txBody>
      </p:sp>
      <p:sp>
        <p:nvSpPr>
          <p:cNvPr id="3" name="Espace réservé du contenu 2"/>
          <p:cNvSpPr>
            <a:spLocks noGrp="1"/>
          </p:cNvSpPr>
          <p:nvPr>
            <p:ph idx="1"/>
          </p:nvPr>
        </p:nvSpPr>
        <p:spPr>
          <a:xfrm>
            <a:off x="323528" y="1268760"/>
            <a:ext cx="8568952" cy="5400600"/>
          </a:xfrm>
        </p:spPr>
        <p:txBody>
          <a:bodyPr>
            <a:normAutofit fontScale="85000" lnSpcReduction="20000"/>
          </a:bodyPr>
          <a:lstStyle/>
          <a:p>
            <a:pPr>
              <a:lnSpc>
                <a:spcPct val="160000"/>
              </a:lnSpc>
            </a:pPr>
            <a:r>
              <a:rPr lang="fr-BE" dirty="0" smtClean="0"/>
              <a:t>Le blastocyste s’implante dans la paroi de l’utérus à partir du 6</a:t>
            </a:r>
            <a:r>
              <a:rPr lang="fr-BE" baseline="30000" dirty="0" smtClean="0"/>
              <a:t>ème</a:t>
            </a:r>
            <a:r>
              <a:rPr lang="fr-BE" dirty="0" smtClean="0"/>
              <a:t> jour.</a:t>
            </a:r>
          </a:p>
          <a:p>
            <a:pPr>
              <a:lnSpc>
                <a:spcPct val="160000"/>
              </a:lnSpc>
            </a:pPr>
            <a:r>
              <a:rPr lang="fr-BE" dirty="0" smtClean="0"/>
              <a:t>Les éléments nutritifs nécessaires au blastocyste est assuré par des échanges entre le trophoblaste et la paroi utérine maternelle.</a:t>
            </a:r>
          </a:p>
          <a:p>
            <a:pPr>
              <a:lnSpc>
                <a:spcPct val="160000"/>
              </a:lnSpc>
            </a:pPr>
            <a:r>
              <a:rPr lang="fr-BE" dirty="0" smtClean="0"/>
              <a:t>Au 9</a:t>
            </a:r>
            <a:r>
              <a:rPr lang="fr-BE" baseline="30000" dirty="0" smtClean="0"/>
              <a:t>ème</a:t>
            </a:r>
            <a:r>
              <a:rPr lang="fr-BE" dirty="0" smtClean="0"/>
              <a:t> jour, le blastocyste se divise en deux amas de cellules l’endoderme et l’ectoderme. </a:t>
            </a:r>
          </a:p>
          <a:p>
            <a:pPr>
              <a:lnSpc>
                <a:spcPct val="160000"/>
              </a:lnSpc>
            </a:pPr>
            <a:r>
              <a:rPr lang="fr-BE" dirty="0" smtClean="0"/>
              <a:t>Au 16</a:t>
            </a:r>
            <a:r>
              <a:rPr lang="fr-BE" baseline="30000" dirty="0" smtClean="0"/>
              <a:t>ème</a:t>
            </a:r>
            <a:r>
              <a:rPr lang="fr-BE" dirty="0" smtClean="0"/>
              <a:t> jour, on voit apparaitre une nouvelle couche de cellules : le mésoderme.</a:t>
            </a:r>
          </a:p>
        </p:txBody>
      </p:sp>
    </p:spTree>
    <p:extLst>
      <p:ext uri="{BB962C8B-B14F-4D97-AF65-F5344CB8AC3E}">
        <p14:creationId xmlns:p14="http://schemas.microsoft.com/office/powerpoint/2010/main" val="1715971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59"/>
            <a:ext cx="6882828" cy="465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547664" y="315268"/>
            <a:ext cx="6053576" cy="369332"/>
          </a:xfrm>
          <a:prstGeom prst="rect">
            <a:avLst/>
          </a:prstGeom>
          <a:noFill/>
        </p:spPr>
        <p:txBody>
          <a:bodyPr wrap="square" rtlCol="0">
            <a:spAutoFit/>
          </a:bodyPr>
          <a:lstStyle/>
          <a:p>
            <a:r>
              <a:rPr lang="fr-BE" dirty="0" smtClean="0"/>
              <a:t>Implantation du blastocyste dans l’utérus.</a:t>
            </a:r>
            <a:endParaRPr lang="fr-BE" dirty="0"/>
          </a:p>
        </p:txBody>
      </p:sp>
    </p:spTree>
    <p:extLst>
      <p:ext uri="{BB962C8B-B14F-4D97-AF65-F5344CB8AC3E}">
        <p14:creationId xmlns:p14="http://schemas.microsoft.com/office/powerpoint/2010/main" val="351786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412776"/>
            <a:ext cx="8229600" cy="5649491"/>
          </a:xfrm>
        </p:spPr>
        <p:txBody>
          <a:bodyPr>
            <a:normAutofit fontScale="85000" lnSpcReduction="10000"/>
          </a:bodyPr>
          <a:lstStyle/>
          <a:p>
            <a:pPr>
              <a:lnSpc>
                <a:spcPct val="150000"/>
              </a:lnSpc>
            </a:pPr>
            <a:r>
              <a:rPr lang="fr-BE" dirty="0" smtClean="0"/>
              <a:t>De l’ectoderme vont naître la moelle épinière, la colonne vertébrale, mais aussi le cerveau ainsi que le tube neural. </a:t>
            </a:r>
          </a:p>
          <a:p>
            <a:pPr>
              <a:lnSpc>
                <a:spcPct val="150000"/>
              </a:lnSpc>
            </a:pPr>
            <a:r>
              <a:rPr lang="fr-BE" dirty="0" smtClean="0"/>
              <a:t>De l’endoderme vont se former les poumons, le système urinaire mais aussi les intestins, le pancréas et encore les reins.</a:t>
            </a:r>
          </a:p>
          <a:p>
            <a:pPr>
              <a:lnSpc>
                <a:spcPct val="150000"/>
              </a:lnSpc>
            </a:pPr>
            <a:r>
              <a:rPr lang="fr-BE" dirty="0" smtClean="0"/>
              <a:t>Du mésoderme vont naître le cœur et le système cardiovasculaire. Le cœur commence à battre seulement vers la 4</a:t>
            </a:r>
            <a:r>
              <a:rPr lang="fr-BE" baseline="30000" dirty="0" smtClean="0"/>
              <a:t>ème</a:t>
            </a:r>
            <a:r>
              <a:rPr lang="fr-BE" dirty="0" smtClean="0"/>
              <a:t> semaine de développement.</a:t>
            </a:r>
          </a:p>
        </p:txBody>
      </p:sp>
      <p:sp>
        <p:nvSpPr>
          <p:cNvPr id="4" name="Titre 1"/>
          <p:cNvSpPr>
            <a:spLocks noGrp="1"/>
          </p:cNvSpPr>
          <p:nvPr>
            <p:ph type="title"/>
          </p:nvPr>
        </p:nvSpPr>
        <p:spPr>
          <a:xfrm>
            <a:off x="323528" y="188640"/>
            <a:ext cx="8229600" cy="1252728"/>
          </a:xfrm>
        </p:spPr>
        <p:txBody>
          <a:bodyPr>
            <a:normAutofit fontScale="90000"/>
          </a:bodyPr>
          <a:lstStyle/>
          <a:p>
            <a:r>
              <a:rPr lang="fr-BE" dirty="0" smtClean="0"/>
              <a:t>Développement des amas de cellules</a:t>
            </a:r>
            <a:endParaRPr lang="fr-BE" dirty="0"/>
          </a:p>
        </p:txBody>
      </p:sp>
    </p:spTree>
    <p:extLst>
      <p:ext uri="{BB962C8B-B14F-4D97-AF65-F5344CB8AC3E}">
        <p14:creationId xmlns:p14="http://schemas.microsoft.com/office/powerpoint/2010/main" val="3045411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 stade embryonnaire</a:t>
            </a:r>
            <a:endParaRPr lang="fr-BE" dirty="0"/>
          </a:p>
        </p:txBody>
      </p:sp>
      <p:sp>
        <p:nvSpPr>
          <p:cNvPr id="3" name="Espace réservé du contenu 2"/>
          <p:cNvSpPr>
            <a:spLocks noGrp="1"/>
          </p:cNvSpPr>
          <p:nvPr>
            <p:ph idx="1"/>
          </p:nvPr>
        </p:nvSpPr>
        <p:spPr>
          <a:xfrm>
            <a:off x="179512" y="1556792"/>
            <a:ext cx="6408712" cy="5184576"/>
          </a:xfrm>
        </p:spPr>
        <p:txBody>
          <a:bodyPr>
            <a:normAutofit fontScale="70000" lnSpcReduction="20000"/>
          </a:bodyPr>
          <a:lstStyle/>
          <a:p>
            <a:pPr>
              <a:lnSpc>
                <a:spcPct val="150000"/>
              </a:lnSpc>
            </a:pPr>
            <a:r>
              <a:rPr lang="fr-BE" dirty="0" smtClean="0"/>
              <a:t>Au 25</a:t>
            </a:r>
            <a:r>
              <a:rPr lang="fr-BE" baseline="30000" dirty="0" smtClean="0"/>
              <a:t>ème</a:t>
            </a:r>
            <a:r>
              <a:rPr lang="fr-BE" dirty="0" smtClean="0"/>
              <a:t> jour, l’embryon ne possède pas de squelette mais quelques organes rudimentaires :</a:t>
            </a:r>
          </a:p>
          <a:p>
            <a:pPr>
              <a:lnSpc>
                <a:spcPct val="150000"/>
              </a:lnSpc>
            </a:pPr>
            <a:r>
              <a:rPr lang="fr-BE" dirty="0" smtClean="0"/>
              <a:t>Le cœur est déjà présent et le système cardiaque continue de se développer.</a:t>
            </a:r>
          </a:p>
          <a:p>
            <a:pPr>
              <a:lnSpc>
                <a:spcPct val="150000"/>
              </a:lnSpc>
            </a:pPr>
            <a:r>
              <a:rPr lang="fr-BE" dirty="0" smtClean="0"/>
              <a:t>On voit apparaître l’hypophyse, c’est donc à ce moment-là que le système endocrinien va commencer à travailler. En effet, on voit l’apparition des premières hormones à ce stade. C’est aussi à ce stade qu’on peut observer la formation du foie, la vésicule biliaire ainsi que de l’intestin primitif.</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209637"/>
            <a:ext cx="2594082" cy="387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087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Contact entre la mère et son enfant</a:t>
            </a:r>
            <a:endParaRPr lang="fr-BE" dirty="0"/>
          </a:p>
        </p:txBody>
      </p:sp>
      <p:sp>
        <p:nvSpPr>
          <p:cNvPr id="3" name="Espace réservé du contenu 2"/>
          <p:cNvSpPr>
            <a:spLocks noGrp="1"/>
          </p:cNvSpPr>
          <p:nvPr>
            <p:ph idx="1"/>
          </p:nvPr>
        </p:nvSpPr>
        <p:spPr>
          <a:xfrm>
            <a:off x="457200" y="1600200"/>
            <a:ext cx="8229600" cy="4853136"/>
          </a:xfrm>
        </p:spPr>
        <p:txBody>
          <a:bodyPr>
            <a:normAutofit fontScale="85000" lnSpcReduction="20000"/>
          </a:bodyPr>
          <a:lstStyle/>
          <a:p>
            <a:pPr>
              <a:lnSpc>
                <a:spcPct val="160000"/>
              </a:lnSpc>
            </a:pPr>
            <a:r>
              <a:rPr lang="fr-BE" dirty="0" smtClean="0"/>
              <a:t>A la 4</a:t>
            </a:r>
            <a:r>
              <a:rPr lang="fr-BE" baseline="30000" dirty="0" smtClean="0"/>
              <a:t>ème</a:t>
            </a:r>
            <a:r>
              <a:rPr lang="fr-BE" dirty="0" smtClean="0"/>
              <a:t> semaine, on observe la formation du cordon ombilicale à partir de la vésicule ombilicale et du placenta à partir du trophoblaste. Le cœur commence à battre. </a:t>
            </a:r>
          </a:p>
          <a:p>
            <a:pPr>
              <a:lnSpc>
                <a:spcPct val="160000"/>
              </a:lnSpc>
            </a:pPr>
            <a:r>
              <a:rPr lang="fr-BE" dirty="0" smtClean="0"/>
              <a:t>Le système nerveux , une queue commence à se développer et l’estomac se forme. La circulation sanguine de l’embryon est reliée à celle de la mère grâce au placenta et au cordon ombilicale.</a:t>
            </a:r>
            <a:endParaRPr lang="fr-BE" dirty="0"/>
          </a:p>
        </p:txBody>
      </p:sp>
    </p:spTree>
    <p:extLst>
      <p:ext uri="{BB962C8B-B14F-4D97-AF65-F5344CB8AC3E}">
        <p14:creationId xmlns:p14="http://schemas.microsoft.com/office/powerpoint/2010/main" val="35542969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390</TotalTime>
  <Words>1518</Words>
  <Application>Microsoft Office PowerPoint</Application>
  <PresentationFormat>Affichage à l'écran (4:3)</PresentationFormat>
  <Paragraphs>67</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Module</vt:lpstr>
      <vt:lpstr>De la cellule à l’accouchement</vt:lpstr>
      <vt:lpstr>Introduction</vt:lpstr>
      <vt:lpstr>Développement précoce</vt:lpstr>
      <vt:lpstr>Présentation PowerPoint</vt:lpstr>
      <vt:lpstr>Nidation</vt:lpstr>
      <vt:lpstr>Présentation PowerPoint</vt:lpstr>
      <vt:lpstr>Développement des amas de cellules</vt:lpstr>
      <vt:lpstr>Le stade embryonnaire</vt:lpstr>
      <vt:lpstr>Contact entre la mère et son enfant</vt:lpstr>
      <vt:lpstr>Présentation PowerPoint</vt:lpstr>
      <vt:lpstr>5ème et 6ème semaine</vt:lpstr>
      <vt:lpstr>De l’embryon au foetus</vt:lpstr>
      <vt:lpstr>Le 3ème mois </vt:lpstr>
      <vt:lpstr>4ème mois.</vt:lpstr>
      <vt:lpstr>5ème mois</vt:lpstr>
      <vt:lpstr>6ème mois</vt:lpstr>
      <vt:lpstr>7ème mois</vt:lpstr>
      <vt:lpstr>8ème mois</vt:lpstr>
      <vt:lpstr>9ème mois</vt:lpstr>
      <vt:lpstr>Formation de systèmes spécifiques</vt:lpstr>
      <vt:lpstr>Présentation PowerPoint</vt:lpstr>
      <vt:lpstr>Bibliographie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 fécondation à l’accouchement,</dc:title>
  <dc:creator>Home</dc:creator>
  <cp:lastModifiedBy>Home</cp:lastModifiedBy>
  <cp:revision>45</cp:revision>
  <dcterms:created xsi:type="dcterms:W3CDTF">2012-05-18T12:59:25Z</dcterms:created>
  <dcterms:modified xsi:type="dcterms:W3CDTF">2012-05-20T14:39:40Z</dcterms:modified>
</cp:coreProperties>
</file>