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25"/>
  </p:notesMasterIdLst>
  <p:sldIdLst>
    <p:sldId id="256" r:id="rId2"/>
    <p:sldId id="296" r:id="rId3"/>
    <p:sldId id="274" r:id="rId4"/>
    <p:sldId id="276" r:id="rId5"/>
    <p:sldId id="277" r:id="rId6"/>
    <p:sldId id="297" r:id="rId7"/>
    <p:sldId id="298" r:id="rId8"/>
    <p:sldId id="282" r:id="rId9"/>
    <p:sldId id="305" r:id="rId10"/>
    <p:sldId id="281" r:id="rId11"/>
    <p:sldId id="299" r:id="rId12"/>
    <p:sldId id="300" r:id="rId13"/>
    <p:sldId id="301" r:id="rId14"/>
    <p:sldId id="289" r:id="rId15"/>
    <p:sldId id="302" r:id="rId16"/>
    <p:sldId id="292" r:id="rId17"/>
    <p:sldId id="285" r:id="rId18"/>
    <p:sldId id="303" r:id="rId19"/>
    <p:sldId id="304" r:id="rId20"/>
    <p:sldId id="288" r:id="rId21"/>
    <p:sldId id="306" r:id="rId22"/>
    <p:sldId id="261" r:id="rId23"/>
    <p:sldId id="283"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97FF"/>
    <a:srgbClr val="06002A"/>
    <a:srgbClr val="1E497C"/>
    <a:srgbClr val="FF5B5B"/>
    <a:srgbClr val="FF9900"/>
    <a:srgbClr val="4070AA"/>
    <a:srgbClr val="92D050"/>
    <a:srgbClr val="57F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6475" autoAdjust="0"/>
  </p:normalViewPr>
  <p:slideViewPr>
    <p:cSldViewPr showGuides="1">
      <p:cViewPr varScale="1">
        <p:scale>
          <a:sx n="79" d="100"/>
          <a:sy n="79" d="100"/>
        </p:scale>
        <p:origin x="-184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451C-F5C7-4DF8-94D0-4F794908ED17}" type="datetimeFigureOut">
              <a:rPr lang="fr-FR" smtClean="0"/>
              <a:pPr/>
              <a:t>06/05/2012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38E1E-A35C-403E-9FFF-256C7A7A13D9}" type="slidenum">
              <a:rPr lang="fr-FR" smtClean="0"/>
              <a:pPr/>
              <a:t>‹N°›</a:t>
            </a:fld>
            <a:endParaRPr lang="fr-FR"/>
          </a:p>
        </p:txBody>
      </p:sp>
    </p:spTree>
    <p:extLst>
      <p:ext uri="{BB962C8B-B14F-4D97-AF65-F5344CB8AC3E}">
        <p14:creationId xmlns:p14="http://schemas.microsoft.com/office/powerpoint/2010/main" val="115582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Tout d’abord les </a:t>
            </a:r>
            <a:r>
              <a:rPr lang="fr-FR" sz="1200" b="1" kern="1200" dirty="0" smtClean="0">
                <a:solidFill>
                  <a:schemeClr val="tx1"/>
                </a:solidFill>
                <a:effectLst/>
                <a:latin typeface="+mn-lt"/>
                <a:ea typeface="+mn-ea"/>
                <a:cs typeface="+mn-cs"/>
              </a:rPr>
              <a:t>origines et la définition du blues</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Les </a:t>
            </a:r>
            <a:r>
              <a:rPr lang="fr-FR" sz="1200" b="1" kern="1200" dirty="0" smtClean="0">
                <a:solidFill>
                  <a:schemeClr val="tx1"/>
                </a:solidFill>
                <a:effectLst/>
                <a:latin typeface="+mn-lt"/>
                <a:ea typeface="+mn-ea"/>
                <a:cs typeface="+mn-cs"/>
              </a:rPr>
              <a:t>thèmes</a:t>
            </a:r>
            <a:r>
              <a:rPr lang="fr-FR" sz="1200" kern="1200" dirty="0" smtClean="0">
                <a:solidFill>
                  <a:schemeClr val="tx1"/>
                </a:solidFill>
                <a:effectLst/>
                <a:latin typeface="+mn-lt"/>
                <a:ea typeface="+mn-ea"/>
                <a:cs typeface="+mn-cs"/>
              </a:rPr>
              <a:t> que l’on retrouve dans </a:t>
            </a:r>
            <a:r>
              <a:rPr lang="fr-FR" sz="1200" b="1" kern="1200" dirty="0" smtClean="0">
                <a:solidFill>
                  <a:schemeClr val="tx1"/>
                </a:solidFill>
                <a:effectLst/>
                <a:latin typeface="+mn-lt"/>
                <a:ea typeface="+mn-ea"/>
                <a:cs typeface="+mn-cs"/>
              </a:rPr>
              <a:t>les paroles </a:t>
            </a:r>
            <a:r>
              <a:rPr lang="fr-FR" sz="1200" kern="1200" dirty="0" smtClean="0">
                <a:solidFill>
                  <a:schemeClr val="tx1"/>
                </a:solidFill>
                <a:effectLst/>
                <a:latin typeface="+mn-lt"/>
                <a:ea typeface="+mn-ea"/>
                <a:cs typeface="+mn-cs"/>
              </a:rPr>
              <a:t>qui peuvent être </a:t>
            </a:r>
            <a:r>
              <a:rPr lang="fr-FR" sz="1200" i="1" kern="1200" dirty="0" smtClean="0">
                <a:solidFill>
                  <a:schemeClr val="tx1"/>
                </a:solidFill>
                <a:effectLst/>
                <a:latin typeface="+mn-lt"/>
                <a:ea typeface="+mn-ea"/>
                <a:cs typeface="+mn-cs"/>
              </a:rPr>
              <a:t>historique</a:t>
            </a:r>
            <a:r>
              <a:rPr lang="fr-FR" sz="1200" kern="1200" dirty="0" smtClean="0">
                <a:solidFill>
                  <a:schemeClr val="tx1"/>
                </a:solidFill>
                <a:effectLst/>
                <a:latin typeface="+mn-lt"/>
                <a:ea typeface="+mn-ea"/>
                <a:cs typeface="+mn-cs"/>
              </a:rPr>
              <a:t> ou </a:t>
            </a:r>
            <a:r>
              <a:rPr lang="fr-FR" sz="1200" i="1" kern="1200" dirty="0" smtClean="0">
                <a:solidFill>
                  <a:schemeClr val="tx1"/>
                </a:solidFill>
                <a:effectLst/>
                <a:latin typeface="+mn-lt"/>
                <a:ea typeface="+mn-ea"/>
                <a:cs typeface="+mn-cs"/>
              </a:rPr>
              <a:t>communs</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Ensuite la </a:t>
            </a:r>
            <a:r>
              <a:rPr lang="fr-FR" sz="1200" b="1" kern="1200" dirty="0" smtClean="0">
                <a:solidFill>
                  <a:schemeClr val="tx1"/>
                </a:solidFill>
                <a:effectLst/>
                <a:latin typeface="+mn-lt"/>
                <a:ea typeface="+mn-ea"/>
                <a:cs typeface="+mn-cs"/>
              </a:rPr>
              <a:t>Structure du blues</a:t>
            </a:r>
            <a:r>
              <a:rPr lang="fr-FR" sz="1200" kern="1200" dirty="0" smtClean="0">
                <a:solidFill>
                  <a:schemeClr val="tx1"/>
                </a:solidFill>
                <a:effectLst/>
                <a:latin typeface="+mn-lt"/>
                <a:ea typeface="+mn-ea"/>
                <a:cs typeface="+mn-cs"/>
              </a:rPr>
              <a:t> (Plus en détail : </a:t>
            </a:r>
            <a:r>
              <a:rPr lang="fr-FR" sz="1200" i="1" kern="1200" dirty="0" smtClean="0">
                <a:solidFill>
                  <a:schemeClr val="tx1"/>
                </a:solidFill>
                <a:effectLst/>
                <a:latin typeface="+mn-lt"/>
                <a:ea typeface="+mn-ea"/>
                <a:cs typeface="+mn-cs"/>
              </a:rPr>
              <a:t>Les degrés et le rythme)</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Après, </a:t>
            </a:r>
            <a:r>
              <a:rPr lang="fr-FR" sz="1200" b="1" kern="1200" dirty="0" smtClean="0">
                <a:solidFill>
                  <a:schemeClr val="tx1"/>
                </a:solidFill>
                <a:effectLst/>
                <a:latin typeface="+mn-lt"/>
                <a:ea typeface="+mn-ea"/>
                <a:cs typeface="+mn-cs"/>
              </a:rPr>
              <a:t>les artistes </a:t>
            </a:r>
            <a:r>
              <a:rPr lang="fr-FR" sz="1200" kern="1200" dirty="0" smtClean="0">
                <a:solidFill>
                  <a:schemeClr val="tx1"/>
                </a:solidFill>
                <a:effectLst/>
                <a:latin typeface="+mn-lt"/>
                <a:ea typeface="+mn-ea"/>
                <a:cs typeface="+mn-cs"/>
              </a:rPr>
              <a:t>donc </a:t>
            </a:r>
            <a:r>
              <a:rPr lang="fr-FR" sz="1200" i="1" kern="1200" dirty="0" smtClean="0">
                <a:solidFill>
                  <a:schemeClr val="tx1"/>
                </a:solidFill>
                <a:effectLst/>
                <a:latin typeface="+mn-lt"/>
                <a:ea typeface="+mn-ea"/>
                <a:cs typeface="+mn-cs"/>
              </a:rPr>
              <a:t>les pionniers, l’évolution, les héritiers et le blues aujourd’hui</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les Instruments</a:t>
            </a:r>
            <a:r>
              <a:rPr lang="fr-FR" sz="1200" kern="1200" dirty="0" smtClean="0">
                <a:solidFill>
                  <a:schemeClr val="tx1"/>
                </a:solidFill>
                <a:effectLst/>
                <a:latin typeface="+mn-lt"/>
                <a:ea typeface="+mn-ea"/>
                <a:cs typeface="+mn-cs"/>
              </a:rPr>
              <a:t> au</a:t>
            </a:r>
            <a:r>
              <a:rPr lang="fr-FR" sz="1200" i="1" kern="1200" dirty="0" smtClean="0">
                <a:solidFill>
                  <a:schemeClr val="tx1"/>
                </a:solidFill>
                <a:effectLst/>
                <a:latin typeface="+mn-lt"/>
                <a:ea typeface="+mn-ea"/>
                <a:cs typeface="+mn-cs"/>
              </a:rPr>
              <a:t> début </a:t>
            </a:r>
            <a:r>
              <a:rPr lang="fr-FR" sz="1200" kern="1200" dirty="0" smtClean="0">
                <a:solidFill>
                  <a:schemeClr val="tx1"/>
                </a:solidFill>
                <a:effectLst/>
                <a:latin typeface="+mn-lt"/>
                <a:ea typeface="+mn-ea"/>
                <a:cs typeface="+mn-cs"/>
              </a:rPr>
              <a:t>puis </a:t>
            </a:r>
            <a:r>
              <a:rPr lang="fr-FR" sz="1200" i="1" kern="1200" dirty="0" smtClean="0">
                <a:solidFill>
                  <a:schemeClr val="tx1"/>
                </a:solidFill>
                <a:effectLst/>
                <a:latin typeface="+mn-lt"/>
                <a:ea typeface="+mn-ea"/>
                <a:cs typeface="+mn-cs"/>
              </a:rPr>
              <a:t>l’évolution</a:t>
            </a:r>
            <a:r>
              <a:rPr lang="fr-FR" sz="1200" kern="1200" dirty="0" smtClean="0">
                <a:solidFill>
                  <a:schemeClr val="tx1"/>
                </a:solidFill>
                <a:effectLst/>
                <a:latin typeface="+mn-lt"/>
                <a:ea typeface="+mn-ea"/>
                <a:cs typeface="+mn-cs"/>
              </a:rPr>
              <a:t> &amp; </a:t>
            </a:r>
            <a:r>
              <a:rPr lang="fr-FR" sz="1200" b="1" kern="1200" dirty="0" smtClean="0">
                <a:solidFill>
                  <a:schemeClr val="tx1"/>
                </a:solidFill>
                <a:effectLst/>
                <a:latin typeface="+mn-lt"/>
                <a:ea typeface="+mn-ea"/>
                <a:cs typeface="+mn-cs"/>
              </a:rPr>
              <a:t>l’influence du blues</a:t>
            </a:r>
            <a:r>
              <a:rPr lang="fr-FR" sz="1200" kern="1200" dirty="0" smtClean="0">
                <a:solidFill>
                  <a:schemeClr val="tx1"/>
                </a:solidFill>
                <a:effectLst/>
                <a:latin typeface="+mn-lt"/>
                <a:ea typeface="+mn-ea"/>
                <a:cs typeface="+mn-cs"/>
              </a:rPr>
              <a:t> sur des </a:t>
            </a:r>
            <a:r>
              <a:rPr lang="fr-FR" sz="1200" i="1" kern="1200" dirty="0" smtClean="0">
                <a:solidFill>
                  <a:schemeClr val="tx1"/>
                </a:solidFill>
                <a:effectLst/>
                <a:latin typeface="+mn-lt"/>
                <a:ea typeface="+mn-ea"/>
                <a:cs typeface="+mn-cs"/>
              </a:rPr>
              <a:t>styles existants </a:t>
            </a:r>
            <a:r>
              <a:rPr lang="fr-FR" sz="1200" kern="1200" dirty="0" smtClean="0">
                <a:solidFill>
                  <a:schemeClr val="tx1"/>
                </a:solidFill>
                <a:effectLst/>
                <a:latin typeface="+mn-lt"/>
                <a:ea typeface="+mn-ea"/>
                <a:cs typeface="+mn-cs"/>
              </a:rPr>
              <a:t>et sur la </a:t>
            </a:r>
            <a:r>
              <a:rPr lang="fr-FR" sz="1200" i="1" kern="1200" dirty="0" smtClean="0">
                <a:solidFill>
                  <a:schemeClr val="tx1"/>
                </a:solidFill>
                <a:effectLst/>
                <a:latin typeface="+mn-lt"/>
                <a:ea typeface="+mn-ea"/>
                <a:cs typeface="+mn-cs"/>
              </a:rPr>
              <a:t>création de nouveaux styles.</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Pour finir, je vais vous présenter </a:t>
            </a:r>
            <a:r>
              <a:rPr lang="fr-FR" sz="1200" b="1" kern="1200" dirty="0" smtClean="0">
                <a:solidFill>
                  <a:schemeClr val="tx1"/>
                </a:solidFill>
                <a:effectLst/>
                <a:latin typeface="+mn-lt"/>
                <a:ea typeface="+mn-ea"/>
                <a:cs typeface="+mn-cs"/>
              </a:rPr>
              <a:t>un artiste pionnier du blues et un artiste héritier</a:t>
            </a:r>
            <a:r>
              <a:rPr lang="fr-FR" sz="1200" kern="1200" dirty="0" smtClean="0">
                <a:solidFill>
                  <a:schemeClr val="tx1"/>
                </a:solidFill>
                <a:effectLst/>
                <a:latin typeface="+mn-lt"/>
                <a:ea typeface="+mn-ea"/>
                <a:cs typeface="+mn-cs"/>
              </a:rPr>
              <a:t> : </a:t>
            </a:r>
            <a:r>
              <a:rPr lang="fr-FR" sz="1200" i="1" kern="1200" dirty="0" smtClean="0">
                <a:solidFill>
                  <a:schemeClr val="tx1"/>
                </a:solidFill>
                <a:effectLst/>
                <a:latin typeface="+mn-lt"/>
                <a:ea typeface="+mn-ea"/>
                <a:cs typeface="+mn-cs"/>
              </a:rPr>
              <a:t>Robert Johnson &amp; Eric Clapton</a:t>
            </a:r>
            <a:r>
              <a:rPr lang="fr-FR" sz="1200" kern="1200" dirty="0" smtClean="0">
                <a:solidFill>
                  <a:schemeClr val="tx1"/>
                </a:solidFill>
                <a:effectLst/>
                <a:latin typeface="+mn-lt"/>
                <a:ea typeface="+mn-ea"/>
                <a:cs typeface="+mn-cs"/>
              </a:rPr>
              <a:t> et l’on va écouter </a:t>
            </a:r>
            <a:r>
              <a:rPr lang="fr-FR" sz="1200" i="1" kern="1200" dirty="0" smtClean="0">
                <a:solidFill>
                  <a:schemeClr val="tx1"/>
                </a:solidFill>
                <a:effectLst/>
                <a:latin typeface="+mn-lt"/>
                <a:ea typeface="+mn-ea"/>
                <a:cs typeface="+mn-cs"/>
              </a:rPr>
              <a:t>deux versions d’un même morceau</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Et enfin, la </a:t>
            </a:r>
            <a:r>
              <a:rPr lang="fr-FR" sz="1200" b="1" kern="1200" dirty="0" smtClean="0">
                <a:solidFill>
                  <a:schemeClr val="tx1"/>
                </a:solidFill>
                <a:effectLst/>
                <a:latin typeface="+mn-lt"/>
                <a:ea typeface="+mn-ea"/>
                <a:cs typeface="+mn-cs"/>
              </a:rPr>
              <a:t>conclusion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2</a:t>
            </a:fld>
            <a:endParaRPr lang="fr-FR"/>
          </a:p>
        </p:txBody>
      </p:sp>
    </p:spTree>
    <p:extLst>
      <p:ext uri="{BB962C8B-B14F-4D97-AF65-F5344CB8AC3E}">
        <p14:creationId xmlns:p14="http://schemas.microsoft.com/office/powerpoint/2010/main" val="427730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Ensuite dans</a:t>
            </a:r>
            <a:r>
              <a:rPr lang="en-US" sz="1200" kern="1200" dirty="0" smtClean="0">
                <a:solidFill>
                  <a:schemeClr val="tx1"/>
                </a:solidFill>
                <a:effectLst/>
                <a:latin typeface="+mn-lt"/>
                <a:ea typeface="+mn-ea"/>
                <a:cs typeface="+mn-cs"/>
              </a:rPr>
              <a:t> les</a:t>
            </a:r>
            <a:r>
              <a:rPr lang="fr-FR" sz="1200" kern="1200" dirty="0" smtClean="0">
                <a:solidFill>
                  <a:schemeClr val="tx1"/>
                </a:solidFill>
                <a:effectLst/>
                <a:latin typeface="+mn-lt"/>
                <a:ea typeface="+mn-ea"/>
                <a:cs typeface="+mn-cs"/>
              </a:rPr>
              <a:t> années</a:t>
            </a:r>
            <a:r>
              <a:rPr lang="en-US" sz="1200" kern="1200" dirty="0" smtClean="0">
                <a:solidFill>
                  <a:schemeClr val="tx1"/>
                </a:solidFill>
                <a:effectLst/>
                <a:latin typeface="+mn-lt"/>
                <a:ea typeface="+mn-ea"/>
                <a:cs typeface="+mn-cs"/>
              </a:rPr>
              <a:t> 40-60, on  a MUDDY WATERS, HOWLIN’WOLF, SONNY BOY WILLIAMSON, B.B. KING, JOHN LEE HOOKER et JIMMY ROGERS.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11</a:t>
            </a:fld>
            <a:endParaRPr lang="fr-FR"/>
          </a:p>
        </p:txBody>
      </p:sp>
    </p:spTree>
    <p:extLst>
      <p:ext uri="{BB962C8B-B14F-4D97-AF65-F5344CB8AC3E}">
        <p14:creationId xmlns:p14="http://schemas.microsoft.com/office/powerpoint/2010/main" val="2031320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Dans les années 60, il y a eu le British blues boom. Le blues est arrivé en Europe par l’Angleterre, et cela a créé une importante génération de musiciens comme STEVIE RAY VAUGHAN, BONNIE RAITT, ROBERT CRAY, JIMI HENDRIX, CARLOS SANTANA et ERIC CLAPTON♥</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12</a:t>
            </a:fld>
            <a:endParaRPr lang="fr-FR"/>
          </a:p>
        </p:txBody>
      </p:sp>
    </p:spTree>
    <p:extLst>
      <p:ext uri="{BB962C8B-B14F-4D97-AF65-F5344CB8AC3E}">
        <p14:creationId xmlns:p14="http://schemas.microsoft.com/office/powerpoint/2010/main" val="991187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Aujourd’hui, quelques artistes jouent encore du blues, comme les français MOUNTAIN MEN, SUE FOLEY, BJORN BERGE, ou encore HUGH LAURIE.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13</a:t>
            </a:fld>
            <a:endParaRPr lang="fr-FR"/>
          </a:p>
        </p:txBody>
      </p:sp>
    </p:spTree>
    <p:extLst>
      <p:ext uri="{BB962C8B-B14F-4D97-AF65-F5344CB8AC3E}">
        <p14:creationId xmlns:p14="http://schemas.microsoft.com/office/powerpoint/2010/main" val="88121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Voici ensuite les</a:t>
            </a:r>
            <a:r>
              <a:rPr lang="fr-FR" sz="1200" b="1" kern="1200" dirty="0" smtClean="0">
                <a:solidFill>
                  <a:schemeClr val="tx1"/>
                </a:solidFill>
                <a:effectLst/>
                <a:latin typeface="+mn-lt"/>
                <a:ea typeface="+mn-ea"/>
                <a:cs typeface="+mn-cs"/>
              </a:rPr>
              <a:t> instruments</a:t>
            </a:r>
            <a:r>
              <a:rPr lang="fr-FR" sz="1200" kern="1200" dirty="0" smtClean="0">
                <a:solidFill>
                  <a:schemeClr val="tx1"/>
                </a:solidFill>
                <a:effectLst/>
                <a:latin typeface="+mn-lt"/>
                <a:ea typeface="+mn-ea"/>
                <a:cs typeface="+mn-cs"/>
              </a:rPr>
              <a:t> utilisés dans le blues</a:t>
            </a:r>
          </a:p>
          <a:p>
            <a:pPr lvl="0"/>
            <a:r>
              <a:rPr lang="fr-FR" sz="1200" kern="1200" dirty="0" smtClean="0">
                <a:solidFill>
                  <a:schemeClr val="tx1"/>
                </a:solidFill>
                <a:effectLst/>
                <a:latin typeface="+mn-lt"/>
                <a:ea typeface="+mn-ea"/>
                <a:cs typeface="+mn-cs"/>
              </a:rPr>
              <a:t>Dans les débuts, on a d’abord eu le banjo, l’orgue Hammond, l’harmonica et le washboard et ensuite le piano.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14</a:t>
            </a:fld>
            <a:endParaRPr lang="fr-FR"/>
          </a:p>
        </p:txBody>
      </p:sp>
    </p:spTree>
    <p:extLst>
      <p:ext uri="{BB962C8B-B14F-4D97-AF65-F5344CB8AC3E}">
        <p14:creationId xmlns:p14="http://schemas.microsoft.com/office/powerpoint/2010/main" val="858856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Puis le saxophone, la guitare acoustique et la batterie ont commencé à faire leur entrée et enfin la guitare électrique dans les années 50.</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15</a:t>
            </a:fld>
            <a:endParaRPr lang="fr-FR"/>
          </a:p>
        </p:txBody>
      </p:sp>
    </p:spTree>
    <p:extLst>
      <p:ext uri="{BB962C8B-B14F-4D97-AF65-F5344CB8AC3E}">
        <p14:creationId xmlns:p14="http://schemas.microsoft.com/office/powerpoint/2010/main" val="236457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Maintenant </a:t>
            </a:r>
            <a:r>
              <a:rPr lang="fr-FR" sz="1200" b="1" kern="1200" dirty="0" smtClean="0">
                <a:solidFill>
                  <a:schemeClr val="tx1"/>
                </a:solidFill>
                <a:effectLst/>
                <a:latin typeface="+mn-lt"/>
                <a:ea typeface="+mn-ea"/>
                <a:cs typeface="+mn-cs"/>
              </a:rPr>
              <a:t>l’influence</a:t>
            </a:r>
            <a:r>
              <a:rPr lang="fr-FR" sz="1200" kern="1200" dirty="0" smtClean="0">
                <a:solidFill>
                  <a:schemeClr val="tx1"/>
                </a:solidFill>
                <a:effectLst/>
                <a:latin typeface="+mn-lt"/>
                <a:ea typeface="+mn-ea"/>
                <a:cs typeface="+mn-cs"/>
              </a:rPr>
              <a:t> qu’a eue le blues sur d’autres styles de musique.</a:t>
            </a:r>
          </a:p>
          <a:p>
            <a:pPr lvl="0"/>
            <a:r>
              <a:rPr lang="fr-FR" sz="1200" kern="1200" dirty="0" smtClean="0">
                <a:solidFill>
                  <a:schemeClr val="tx1"/>
                </a:solidFill>
                <a:effectLst/>
                <a:latin typeface="+mn-lt"/>
                <a:ea typeface="+mn-ea"/>
                <a:cs typeface="+mn-cs"/>
              </a:rPr>
              <a:t>Le blues a influencé des styles proches tels que la musique folk ou la country. Mais également des styles différents comme la musique classique.</a:t>
            </a:r>
          </a:p>
          <a:p>
            <a:pPr lvl="0"/>
            <a:r>
              <a:rPr lang="fr-FR" sz="1200" kern="1200" dirty="0" smtClean="0">
                <a:solidFill>
                  <a:schemeClr val="tx1"/>
                </a:solidFill>
                <a:effectLst/>
                <a:latin typeface="+mn-lt"/>
                <a:ea typeface="+mn-ea"/>
                <a:cs typeface="+mn-cs"/>
              </a:rPr>
              <a:t>Il  a contribué à la création de nombreux styles : le jazz apparu peu après le blues, le rock, le rythm &amp; blues et la pop.</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16</a:t>
            </a:fld>
            <a:endParaRPr lang="fr-FR"/>
          </a:p>
        </p:txBody>
      </p:sp>
    </p:spTree>
    <p:extLst>
      <p:ext uri="{BB962C8B-B14F-4D97-AF65-F5344CB8AC3E}">
        <p14:creationId xmlns:p14="http://schemas.microsoft.com/office/powerpoint/2010/main" val="2036389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 finir, je vais vous présenter </a:t>
            </a:r>
            <a:r>
              <a:rPr lang="fr-FR" sz="1200" b="1" kern="1200" dirty="0" smtClean="0">
                <a:solidFill>
                  <a:schemeClr val="tx1"/>
                </a:solidFill>
                <a:effectLst/>
                <a:latin typeface="+mn-lt"/>
                <a:ea typeface="+mn-ea"/>
                <a:cs typeface="+mn-cs"/>
              </a:rPr>
              <a:t>un artiste pionnier du blues et un artiste héritier</a:t>
            </a:r>
            <a:r>
              <a:rPr lang="fr-FR" sz="1200" kern="1200" dirty="0" smtClean="0">
                <a:solidFill>
                  <a:schemeClr val="tx1"/>
                </a:solidFill>
                <a:effectLst/>
                <a:latin typeface="+mn-lt"/>
                <a:ea typeface="+mn-ea"/>
                <a:cs typeface="+mn-cs"/>
              </a:rPr>
              <a:t>: Robert J</a:t>
            </a:r>
            <a:r>
              <a:rPr lang="fr-FR" sz="1200" i="1" kern="1200" dirty="0" smtClean="0">
                <a:solidFill>
                  <a:schemeClr val="tx1"/>
                </a:solidFill>
                <a:effectLst/>
                <a:latin typeface="+mn-lt"/>
                <a:ea typeface="+mn-ea"/>
                <a:cs typeface="+mn-cs"/>
              </a:rPr>
              <a:t>ohnson et Eric Clapton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17</a:t>
            </a:fld>
            <a:endParaRPr lang="fr-FR"/>
          </a:p>
        </p:txBody>
      </p:sp>
    </p:spTree>
    <p:extLst>
      <p:ext uri="{BB962C8B-B14F-4D97-AF65-F5344CB8AC3E}">
        <p14:creationId xmlns:p14="http://schemas.microsoft.com/office/powerpoint/2010/main" val="4263304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 nombreux artistes ont</a:t>
            </a:r>
            <a:r>
              <a:rPr lang="fr-FR" baseline="0" dirty="0" smtClean="0"/>
              <a:t> contribués à la création du blues, m</a:t>
            </a:r>
            <a:r>
              <a:rPr lang="fr-FR" dirty="0" smtClean="0"/>
              <a:t>ais celui considéré comme la </a:t>
            </a:r>
            <a:r>
              <a:rPr lang="fr-FR" i="1" dirty="0" smtClean="0"/>
              <a:t>légende du blues </a:t>
            </a:r>
            <a:r>
              <a:rPr lang="fr-FR" dirty="0" smtClean="0"/>
              <a:t>est Robert Johnson.</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Robert Johnson </a:t>
            </a:r>
            <a:r>
              <a:rPr lang="fr-FR" dirty="0" smtClean="0"/>
              <a:t>est né en 1911 dans le Mississipi (berceau du blues du delta). Il a commencé à jouer de la guitare et de l’harmonica à la fin des années 20. il a acquis une certaine popularité dans sa région dans les années 1930. une légende prétend que, un soir après s’être perdu à un carrefour, il aurait vendu son âme au diable pour apprendre à jouer le blues. Il meurt en 1938, empoisonné par un mari jaloux, toujours selon la légende. Il n’a enregistré que 29 morceaux mais ils ont beaucoup contribué à l’évolution</a:t>
            </a:r>
            <a:r>
              <a:rPr lang="fr-FR" baseline="0" dirty="0" smtClean="0"/>
              <a:t> du style.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18</a:t>
            </a:fld>
            <a:endParaRPr lang="fr-FR"/>
          </a:p>
        </p:txBody>
      </p:sp>
    </p:spTree>
    <p:extLst>
      <p:ext uri="{BB962C8B-B14F-4D97-AF65-F5344CB8AC3E}">
        <p14:creationId xmlns:p14="http://schemas.microsoft.com/office/powerpoint/2010/main" val="2986505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Eric Clapton est né en 1945 en Angleterre, il a commencé la guitare à l’âge de 13 ans et s’est très vite passionné pour le blues. Il a été membre des </a:t>
            </a:r>
            <a:r>
              <a:rPr lang="fr-FR" dirty="0" err="1" smtClean="0"/>
              <a:t>Yardbirds</a:t>
            </a:r>
            <a:r>
              <a:rPr lang="fr-FR" dirty="0" smtClean="0"/>
              <a:t>, </a:t>
            </a:r>
            <a:r>
              <a:rPr lang="fr-FR" dirty="0" err="1" smtClean="0"/>
              <a:t>Cream</a:t>
            </a:r>
            <a:r>
              <a:rPr lang="fr-FR" dirty="0" smtClean="0"/>
              <a:t>, Blind </a:t>
            </a:r>
            <a:r>
              <a:rPr lang="fr-FR" dirty="0" err="1" smtClean="0"/>
              <a:t>Faith</a:t>
            </a:r>
            <a:r>
              <a:rPr lang="fr-FR" dirty="0" smtClean="0"/>
              <a:t>, avant de se lancer dans une carrière solo dans les années 1970. il</a:t>
            </a:r>
            <a:r>
              <a:rPr lang="fr-FR" baseline="0" dirty="0" smtClean="0"/>
              <a:t> a été é</a:t>
            </a:r>
            <a:r>
              <a:rPr lang="fr-FR" dirty="0" smtClean="0"/>
              <a:t>normément influencé</a:t>
            </a:r>
            <a:r>
              <a:rPr lang="fr-FR" baseline="0" dirty="0" smtClean="0"/>
              <a:t> par Robert Johnson, i</a:t>
            </a:r>
            <a:r>
              <a:rPr lang="fr-FR" dirty="0" smtClean="0"/>
              <a:t>l a contribué à faire connaitre le blues en Europe, en publiant beaucoup d’albums entièrement blues.</a:t>
            </a:r>
          </a:p>
          <a:p>
            <a:r>
              <a:rPr lang="fr-FR" dirty="0" smtClean="0"/>
              <a:t>Ses principaux titres:</a:t>
            </a:r>
          </a:p>
          <a:p>
            <a:r>
              <a:rPr lang="fr-FR" dirty="0" smtClean="0"/>
              <a:t>Layla</a:t>
            </a:r>
          </a:p>
          <a:p>
            <a:r>
              <a:rPr lang="fr-FR" dirty="0" smtClean="0"/>
              <a:t>Bell </a:t>
            </a:r>
            <a:r>
              <a:rPr lang="fr-FR" dirty="0" err="1" smtClean="0"/>
              <a:t>Bottom</a:t>
            </a:r>
            <a:r>
              <a:rPr lang="fr-FR" dirty="0" smtClean="0"/>
              <a:t> Blues</a:t>
            </a:r>
          </a:p>
          <a:p>
            <a:r>
              <a:rPr lang="fr-FR" dirty="0" err="1" smtClean="0"/>
              <a:t>Wonderful</a:t>
            </a:r>
            <a:r>
              <a:rPr lang="fr-FR" dirty="0" smtClean="0"/>
              <a:t> </a:t>
            </a:r>
            <a:r>
              <a:rPr lang="fr-FR" dirty="0" err="1" smtClean="0"/>
              <a:t>Tonight</a:t>
            </a:r>
            <a:endParaRPr lang="fr-FR" dirty="0" smtClean="0"/>
          </a:p>
          <a:p>
            <a:r>
              <a:rPr lang="fr-FR" dirty="0" err="1" smtClean="0"/>
              <a:t>Holy</a:t>
            </a:r>
            <a:r>
              <a:rPr lang="fr-FR" dirty="0" smtClean="0"/>
              <a:t> </a:t>
            </a:r>
            <a:r>
              <a:rPr lang="fr-FR" dirty="0" err="1" smtClean="0"/>
              <a:t>Mother</a:t>
            </a:r>
            <a:endParaRPr lang="fr-FR" dirty="0" smtClean="0"/>
          </a:p>
          <a:p>
            <a:r>
              <a:rPr lang="fr-FR" dirty="0" err="1" smtClean="0"/>
              <a:t>Tears</a:t>
            </a:r>
            <a:r>
              <a:rPr lang="fr-FR" dirty="0" smtClean="0"/>
              <a:t> In </a:t>
            </a:r>
            <a:r>
              <a:rPr lang="fr-FR" dirty="0" err="1" smtClean="0"/>
              <a:t>Heaven</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19</a:t>
            </a:fld>
            <a:endParaRPr lang="fr-FR"/>
          </a:p>
        </p:txBody>
      </p:sp>
    </p:spTree>
    <p:extLst>
      <p:ext uri="{BB962C8B-B14F-4D97-AF65-F5344CB8AC3E}">
        <p14:creationId xmlns:p14="http://schemas.microsoft.com/office/powerpoint/2010/main" val="1193293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On peut entendre dans l’extrait de Robert Johnson que les basses sont assez irrégulières et la voix est beaucoup plus aiguë que la version d’Eric Clapton. Les deux versions sont jouées avec un bottleneck glissé sur les cordes, cela donne une sonorité métallique. Le rythme ternaire est également respecté.</a:t>
            </a:r>
            <a:endParaRPr lang="fr-FR" dirty="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20</a:t>
            </a:fld>
            <a:endParaRPr lang="fr-FR"/>
          </a:p>
        </p:txBody>
      </p:sp>
    </p:spTree>
    <p:extLst>
      <p:ext uri="{BB962C8B-B14F-4D97-AF65-F5344CB8AC3E}">
        <p14:creationId xmlns:p14="http://schemas.microsoft.com/office/powerpoint/2010/main" val="403567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Tout d’abord, </a:t>
            </a:r>
            <a:r>
              <a:rPr lang="fr-FR" sz="1200" b="1" kern="1200" dirty="0" smtClean="0">
                <a:solidFill>
                  <a:schemeClr val="tx1"/>
                </a:solidFill>
                <a:effectLst/>
                <a:latin typeface="+mn-lt"/>
                <a:ea typeface="+mn-ea"/>
                <a:cs typeface="+mn-cs"/>
              </a:rPr>
              <a:t>les origines et la définition du blues</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 blues est un style vocal et instrumental, dérivé des chants de travail des esclaves aux États-Unis durant le XIXème siècle. Mais il puise également ses sources dans la musique africaine, encore plus ancienne. C’est donc un style de musique où le chanteur/le musicien exprime souvent sa tristesse. </a:t>
            </a:r>
          </a:p>
          <a:p>
            <a:pPr lvl="0"/>
            <a:r>
              <a:rPr lang="fr-FR" sz="1200" kern="1200" dirty="0" smtClean="0">
                <a:solidFill>
                  <a:schemeClr val="tx1"/>
                </a:solidFill>
                <a:effectLst/>
                <a:latin typeface="+mn-lt"/>
                <a:ea typeface="+mn-ea"/>
                <a:cs typeface="+mn-cs"/>
              </a:rPr>
              <a:t>Le style s’est construit les évènements historiques du XIXème et du XXème siècle.</a:t>
            </a:r>
          </a:p>
          <a:p>
            <a:r>
              <a:rPr lang="fr-FR" sz="1200" kern="1200" dirty="0" smtClean="0">
                <a:solidFill>
                  <a:schemeClr val="tx1"/>
                </a:solidFill>
                <a:effectLst/>
                <a:latin typeface="+mn-lt"/>
                <a:ea typeface="+mn-ea"/>
                <a:cs typeface="+mn-cs"/>
              </a:rPr>
              <a:t>&gt; Il  donc est d’abord né des chants de travail des « noirs », victimes de l’</a:t>
            </a:r>
            <a:r>
              <a:rPr lang="fr-FR" sz="1200" u="sng" kern="1200" dirty="0" smtClean="0">
                <a:solidFill>
                  <a:schemeClr val="tx1"/>
                </a:solidFill>
                <a:effectLst/>
                <a:latin typeface="+mn-lt"/>
                <a:ea typeface="+mn-ea"/>
                <a:cs typeface="+mn-cs"/>
              </a:rPr>
              <a:t>esclavage</a:t>
            </a:r>
            <a:r>
              <a:rPr lang="fr-FR" sz="1200" kern="1200" dirty="0" smtClean="0">
                <a:solidFill>
                  <a:schemeClr val="tx1"/>
                </a:solidFill>
                <a:effectLst/>
                <a:latin typeface="+mn-lt"/>
                <a:ea typeface="+mn-ea"/>
                <a:cs typeface="+mn-cs"/>
              </a:rPr>
              <a:t> aux Etats-Unis. </a:t>
            </a:r>
          </a:p>
          <a:p>
            <a:r>
              <a:rPr lang="fr-FR" sz="1200" kern="1200" dirty="0" smtClean="0">
                <a:solidFill>
                  <a:schemeClr val="tx1"/>
                </a:solidFill>
                <a:effectLst/>
                <a:latin typeface="+mn-lt"/>
                <a:ea typeface="+mn-ea"/>
                <a:cs typeface="+mn-cs"/>
              </a:rPr>
              <a:t>&gt; Et il est également le fruit de la </a:t>
            </a:r>
            <a:r>
              <a:rPr lang="fr-FR" sz="1200" u="sng" kern="1200" dirty="0" smtClean="0">
                <a:solidFill>
                  <a:schemeClr val="tx1"/>
                </a:solidFill>
                <a:effectLst/>
                <a:latin typeface="+mn-lt"/>
                <a:ea typeface="+mn-ea"/>
                <a:cs typeface="+mn-cs"/>
              </a:rPr>
              <a:t>grande migration afro-américaine</a:t>
            </a:r>
            <a:r>
              <a:rPr lang="fr-FR" sz="1200" kern="1200" dirty="0" smtClean="0">
                <a:solidFill>
                  <a:schemeClr val="tx1"/>
                </a:solidFill>
                <a:effectLst/>
                <a:latin typeface="+mn-lt"/>
                <a:ea typeface="+mn-ea"/>
                <a:cs typeface="+mn-cs"/>
              </a:rPr>
              <a:t> (de 1916-1930), période où près de 2 Millions d’ouvriers noirs ont quitté les villes pauvres du Sud vers les grandes villes du Nord, pour échapper au racisme et à la violence grandissant dans les campagnes et pour trouver du travail dans les nouvelles industries. Les noirs ont ainsi amené leur culture et leur musique et les différents genres de blues se sont créés avec la migration des musiciens (pour le Texas Blues (né à Austin): ce sont les ouvriers noirs partis travailler dans des gisements de pétrole; et pour le Detroit Blues: ce sont les musiciens du Delta Blues qui ont quitté leur région pour travailler dans des plantations au Nord)</a:t>
            </a:r>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3</a:t>
            </a:fld>
            <a:endParaRPr lang="fr-FR"/>
          </a:p>
        </p:txBody>
      </p:sp>
    </p:spTree>
    <p:extLst>
      <p:ext uri="{BB962C8B-B14F-4D97-AF65-F5344CB8AC3E}">
        <p14:creationId xmlns:p14="http://schemas.microsoft.com/office/powerpoint/2010/main" val="1937785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 vais finir avec une citation d’Eric Clapton, qui est dans</a:t>
            </a:r>
            <a:r>
              <a:rPr lang="fr-FR" baseline="0" dirty="0" smtClean="0"/>
              <a:t> son autobiographie, Clapton par Eric Clapton. Voilà, cela montre que le blues est une musique « intense ». </a:t>
            </a:r>
            <a:r>
              <a:rPr lang="fr-FR" dirty="0" smtClean="0"/>
              <a:t>Aujourd’hui,</a:t>
            </a:r>
            <a:r>
              <a:rPr lang="fr-FR" baseline="0" dirty="0" smtClean="0"/>
              <a:t> l</a:t>
            </a:r>
            <a:r>
              <a:rPr lang="fr-FR" dirty="0" smtClean="0"/>
              <a:t>e blues est beaucoup moins populaire que dans les années</a:t>
            </a:r>
            <a:r>
              <a:rPr lang="fr-FR" baseline="0" dirty="0" smtClean="0"/>
              <a:t> 1960, mais il est tout de même à l’origine de nombreux styles dont certains sont encore très populaires comme le rock ou la pop. </a:t>
            </a:r>
            <a:endParaRPr lang="fr-FR" dirty="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21</a:t>
            </a:fld>
            <a:endParaRPr lang="fr-FR"/>
          </a:p>
        </p:txBody>
      </p:sp>
    </p:spTree>
    <p:extLst>
      <p:ext uri="{BB962C8B-B14F-4D97-AF65-F5344CB8AC3E}">
        <p14:creationId xmlns:p14="http://schemas.microsoft.com/office/powerpoint/2010/main" val="263407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22</a:t>
            </a:fld>
            <a:endParaRPr lang="fr-FR"/>
          </a:p>
        </p:txBody>
      </p:sp>
    </p:spTree>
    <p:extLst>
      <p:ext uri="{BB962C8B-B14F-4D97-AF65-F5344CB8AC3E}">
        <p14:creationId xmlns:p14="http://schemas.microsoft.com/office/powerpoint/2010/main" val="351669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Ensuite, les </a:t>
            </a:r>
            <a:r>
              <a:rPr lang="fr-FR" sz="1200" b="1" kern="1200" dirty="0" smtClean="0">
                <a:solidFill>
                  <a:schemeClr val="tx1"/>
                </a:solidFill>
                <a:effectLst/>
                <a:latin typeface="+mn-lt"/>
                <a:ea typeface="+mn-ea"/>
                <a:cs typeface="+mn-cs"/>
              </a:rPr>
              <a:t>thèmes des paroles</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Certains thèmes des paroles font référence à des évènements historiques :</a:t>
            </a:r>
          </a:p>
          <a:p>
            <a:pPr lvl="0"/>
            <a:r>
              <a:rPr lang="fr-FR" sz="1200" kern="1200" dirty="0" smtClean="0">
                <a:solidFill>
                  <a:schemeClr val="tx1"/>
                </a:solidFill>
                <a:effectLst/>
                <a:latin typeface="+mn-lt"/>
                <a:ea typeface="+mn-ea"/>
                <a:cs typeface="+mn-cs"/>
              </a:rPr>
              <a:t>La période de la </a:t>
            </a:r>
            <a:r>
              <a:rPr lang="fr-FR" sz="1200" b="1" kern="1200" dirty="0" smtClean="0">
                <a:solidFill>
                  <a:schemeClr val="tx1"/>
                </a:solidFill>
                <a:effectLst/>
                <a:latin typeface="+mn-lt"/>
                <a:ea typeface="+mn-ea"/>
                <a:cs typeface="+mn-cs"/>
              </a:rPr>
              <a:t>Prohibition</a:t>
            </a:r>
            <a:r>
              <a:rPr lang="fr-FR" sz="1200" kern="1200" dirty="0" smtClean="0">
                <a:solidFill>
                  <a:schemeClr val="tx1"/>
                </a:solidFill>
                <a:effectLst/>
                <a:latin typeface="+mn-lt"/>
                <a:ea typeface="+mn-ea"/>
                <a:cs typeface="+mn-cs"/>
              </a:rPr>
              <a:t> aux états unis (interdiction de la consommation d’alcool), certaines chansons abordent ce thème.</a:t>
            </a:r>
          </a:p>
          <a:p>
            <a:pPr lvl="0"/>
            <a:r>
              <a:rPr lang="fr-FR" sz="1200" kern="1200" dirty="0" smtClean="0">
                <a:solidFill>
                  <a:schemeClr val="tx1"/>
                </a:solidFill>
                <a:effectLst/>
                <a:latin typeface="+mn-lt"/>
                <a:ea typeface="+mn-ea"/>
                <a:cs typeface="+mn-cs"/>
              </a:rPr>
              <a:t>La </a:t>
            </a:r>
            <a:r>
              <a:rPr lang="fr-FR" sz="1200" b="1" kern="1200" dirty="0" smtClean="0">
                <a:solidFill>
                  <a:schemeClr val="tx1"/>
                </a:solidFill>
                <a:effectLst/>
                <a:latin typeface="+mn-lt"/>
                <a:ea typeface="+mn-ea"/>
                <a:cs typeface="+mn-cs"/>
              </a:rPr>
              <a:t>guerre du Viêt Nam</a:t>
            </a:r>
            <a:r>
              <a:rPr lang="fr-FR" sz="1200" kern="1200" dirty="0" smtClean="0">
                <a:solidFill>
                  <a:schemeClr val="tx1"/>
                </a:solidFill>
                <a:effectLst/>
                <a:latin typeface="+mn-lt"/>
                <a:ea typeface="+mn-ea"/>
                <a:cs typeface="+mn-cs"/>
              </a:rPr>
              <a:t> a également inspiré des chansons telles que « Vietnam Blues » de J.B. Lenoir ou encore All Along the Watch Tower reprise par Jimi Hendrix.</a:t>
            </a:r>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4</a:t>
            </a:fld>
            <a:endParaRPr lang="fr-FR"/>
          </a:p>
        </p:txBody>
      </p:sp>
    </p:spTree>
    <p:extLst>
      <p:ext uri="{BB962C8B-B14F-4D97-AF65-F5344CB8AC3E}">
        <p14:creationId xmlns:p14="http://schemas.microsoft.com/office/powerpoint/2010/main" val="242829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Bien sûr, les thèmes du Blues se réfèrent à la vie de tous les jours du chanteur. Mais c’est à l’origine une musique contestataire, car en effet, ce sont les « noirs » qui l’ont chanté pour la première fois, alors qu’ils étaient victimes d’injustices (racisme et discrimination, pauvreté…).</a:t>
            </a:r>
          </a:p>
          <a:p>
            <a:r>
              <a:rPr lang="fr-FR" sz="1200" kern="1200" dirty="0" smtClean="0">
                <a:solidFill>
                  <a:schemeClr val="tx1"/>
                </a:solidFill>
                <a:effectLst/>
                <a:latin typeface="+mn-lt"/>
                <a:ea typeface="+mn-ea"/>
                <a:cs typeface="+mn-cs"/>
              </a:rPr>
              <a:t>Le blues c’est un style de musique où l’artiste exprime sa tristesse par le biais des paroles ou de la musique. (L’expression « avoir le blues » et ce style sont très liés) mais il existe malgré tous des Blues dits « joyeux ».</a:t>
            </a:r>
          </a:p>
          <a:p>
            <a:endParaRPr lang="fr-FR" dirty="0" smtClean="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5</a:t>
            </a:fld>
            <a:endParaRPr lang="fr-FR"/>
          </a:p>
        </p:txBody>
      </p:sp>
    </p:spTree>
    <p:extLst>
      <p:ext uri="{BB962C8B-B14F-4D97-AF65-F5344CB8AC3E}">
        <p14:creationId xmlns:p14="http://schemas.microsoft.com/office/powerpoint/2010/main" val="201922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15000"/>
              </a:lnSpc>
              <a:spcAft>
                <a:spcPts val="1000"/>
              </a:spcAft>
            </a:pPr>
            <a:r>
              <a:rPr lang="fr-FR" sz="1600" dirty="0" smtClean="0">
                <a:effectLst/>
                <a:latin typeface="Candara"/>
                <a:ea typeface="Batang"/>
                <a:cs typeface="Times New Roman"/>
              </a:rPr>
              <a:t>Je vais vous présenter </a:t>
            </a:r>
            <a:r>
              <a:rPr lang="fr-FR" sz="1600" b="1" dirty="0" smtClean="0">
                <a:effectLst/>
                <a:latin typeface="Candara"/>
                <a:ea typeface="Batang"/>
                <a:cs typeface="Times New Roman"/>
              </a:rPr>
              <a:t>la structure du blues</a:t>
            </a:r>
            <a:endParaRPr lang="fr-FR" sz="1100" dirty="0" smtClean="0">
              <a:effectLst/>
              <a:latin typeface="+mn-lt"/>
              <a:ea typeface="Batang"/>
              <a:cs typeface="Times New Roman"/>
            </a:endParaRPr>
          </a:p>
          <a:p>
            <a:pPr marL="342900" lvl="0" indent="-342900">
              <a:lnSpc>
                <a:spcPct val="115000"/>
              </a:lnSpc>
              <a:spcAft>
                <a:spcPts val="0"/>
              </a:spcAft>
              <a:buFont typeface="Symbol"/>
              <a:buChar char=""/>
            </a:pPr>
            <a:r>
              <a:rPr lang="fr-FR" sz="1200" dirty="0" smtClean="0">
                <a:effectLst/>
                <a:latin typeface="Candara"/>
                <a:ea typeface="Batang"/>
                <a:cs typeface="Times New Roman"/>
              </a:rPr>
              <a:t>Je vais d’abord vous expliquer le principe </a:t>
            </a:r>
            <a:r>
              <a:rPr lang="fr-FR" sz="1200" i="1" dirty="0" smtClean="0">
                <a:effectLst/>
                <a:latin typeface="Candara"/>
                <a:ea typeface="Batang"/>
                <a:cs typeface="Times New Roman"/>
              </a:rPr>
              <a:t>des degrés</a:t>
            </a:r>
            <a:r>
              <a:rPr lang="fr-FR" sz="1200" dirty="0" smtClean="0">
                <a:effectLst/>
                <a:latin typeface="Candara"/>
                <a:ea typeface="Batang"/>
                <a:cs typeface="Times New Roman"/>
              </a:rPr>
              <a:t>, en prenant un exemple avec la gamme de DO</a:t>
            </a:r>
            <a:endParaRPr lang="fr-FR" sz="1100" dirty="0" smtClean="0">
              <a:effectLst/>
              <a:latin typeface="+mn-lt"/>
              <a:ea typeface="Batang"/>
              <a:cs typeface="Times New Roman"/>
            </a:endParaRPr>
          </a:p>
          <a:p>
            <a:pPr marL="342900" lvl="0" indent="-342900">
              <a:lnSpc>
                <a:spcPct val="115000"/>
              </a:lnSpc>
              <a:spcAft>
                <a:spcPts val="0"/>
              </a:spcAft>
              <a:buFont typeface="Symbol"/>
              <a:buChar char=""/>
              <a:tabLst>
                <a:tab pos="678180" algn="l"/>
              </a:tabLst>
            </a:pPr>
            <a:r>
              <a:rPr lang="fr-FR" sz="1200" dirty="0" smtClean="0">
                <a:effectLst/>
                <a:latin typeface="Candara"/>
                <a:ea typeface="Batang"/>
                <a:cs typeface="Times New Roman"/>
              </a:rPr>
              <a:t>Donc, on part de la note DO</a:t>
            </a:r>
            <a:endParaRPr lang="fr-FR" sz="1100" dirty="0" smtClean="0">
              <a:effectLst/>
              <a:latin typeface="+mn-lt"/>
              <a:ea typeface="Batang"/>
              <a:cs typeface="Times New Roman"/>
            </a:endParaRPr>
          </a:p>
          <a:p>
            <a:pPr marL="342900" lvl="0" indent="-342900">
              <a:lnSpc>
                <a:spcPct val="115000"/>
              </a:lnSpc>
              <a:spcAft>
                <a:spcPts val="0"/>
              </a:spcAft>
              <a:buFont typeface="Symbol"/>
              <a:buChar char=""/>
              <a:tabLst>
                <a:tab pos="678180" algn="l"/>
              </a:tabLst>
            </a:pPr>
            <a:r>
              <a:rPr lang="fr-FR" sz="1200" dirty="0" smtClean="0">
                <a:effectLst/>
                <a:latin typeface="Candara"/>
                <a:ea typeface="Batang"/>
                <a:cs typeface="Times New Roman"/>
              </a:rPr>
              <a:t>On trouve les autres notes de sa gamme</a:t>
            </a:r>
            <a:endParaRPr lang="fr-FR" sz="1100" dirty="0" smtClean="0">
              <a:effectLst/>
              <a:latin typeface="+mn-lt"/>
              <a:ea typeface="Batang"/>
              <a:cs typeface="Times New Roman"/>
            </a:endParaRPr>
          </a:p>
          <a:p>
            <a:pPr marL="342900" lvl="0" indent="-342900">
              <a:lnSpc>
                <a:spcPct val="115000"/>
              </a:lnSpc>
              <a:spcAft>
                <a:spcPts val="0"/>
              </a:spcAft>
              <a:buFont typeface="Symbol"/>
              <a:buChar char=""/>
              <a:tabLst>
                <a:tab pos="678180" algn="l"/>
              </a:tabLst>
            </a:pPr>
            <a:r>
              <a:rPr lang="fr-FR" sz="1200" dirty="0" smtClean="0">
                <a:effectLst/>
                <a:latin typeface="Candara"/>
                <a:ea typeface="Batang"/>
                <a:cs typeface="Times New Roman"/>
              </a:rPr>
              <a:t>On construit ensuite les accords à partir de chaque note et on leur donne des numéros: ce sont les degrés (voilà ce que ça donne sur une partition)</a:t>
            </a:r>
            <a:endParaRPr lang="fr-FR" sz="1100" dirty="0" smtClean="0">
              <a:effectLst/>
              <a:latin typeface="+mn-lt"/>
              <a:ea typeface="Batang"/>
              <a:cs typeface="Times New Roman"/>
            </a:endParaRPr>
          </a:p>
          <a:p>
            <a:endParaRPr lang="fr-FR" dirty="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6</a:t>
            </a:fld>
            <a:endParaRPr lang="fr-FR"/>
          </a:p>
        </p:txBody>
      </p:sp>
    </p:spTree>
    <p:extLst>
      <p:ext uri="{BB962C8B-B14F-4D97-AF65-F5344CB8AC3E}">
        <p14:creationId xmlns:p14="http://schemas.microsoft.com/office/powerpoint/2010/main" val="207166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La structure la plus classique dans le blues est une structure en 12 mesures de 4 temps chacunes qui utilise 3 sortes de degrés, les degrés  1, 4 et 5</a:t>
            </a:r>
          </a:p>
          <a:p>
            <a:r>
              <a:rPr lang="fr-FR" sz="1200" kern="1200" dirty="0" smtClean="0">
                <a:solidFill>
                  <a:schemeClr val="tx1"/>
                </a:solidFill>
                <a:effectLst/>
                <a:latin typeface="+mn-lt"/>
                <a:ea typeface="+mn-ea"/>
                <a:cs typeface="+mn-cs"/>
              </a:rPr>
              <a:t>Pour notre exemple, cela correspond aux accords DO, FA et SOL</a:t>
            </a:r>
          </a:p>
          <a:p>
            <a:endParaRPr lang="fr-FR" dirty="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7</a:t>
            </a:fld>
            <a:endParaRPr lang="fr-FR"/>
          </a:p>
        </p:txBody>
      </p:sp>
    </p:spTree>
    <p:extLst>
      <p:ext uri="{BB962C8B-B14F-4D97-AF65-F5344CB8AC3E}">
        <p14:creationId xmlns:p14="http://schemas.microsoft.com/office/powerpoint/2010/main" val="423121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La structure s’organise ainsi autour des 3 degrés. </a:t>
            </a:r>
          </a:p>
          <a:p>
            <a:r>
              <a:rPr lang="fr-FR" sz="1200" kern="1200" dirty="0" smtClean="0">
                <a:solidFill>
                  <a:schemeClr val="tx1"/>
                </a:solidFill>
                <a:effectLst/>
                <a:latin typeface="+mn-lt"/>
                <a:ea typeface="+mn-ea"/>
                <a:cs typeface="+mn-cs"/>
              </a:rPr>
              <a:t>Voici un exemple de partition de blues en DO, comme notre exemple, qui utilise cette structure.</a:t>
            </a:r>
          </a:p>
          <a:p>
            <a:r>
              <a:rPr lang="fr-FR" sz="1200" kern="1200" dirty="0" smtClean="0">
                <a:solidFill>
                  <a:schemeClr val="tx1"/>
                </a:solidFill>
                <a:effectLst/>
                <a:latin typeface="+mn-lt"/>
                <a:ea typeface="+mn-ea"/>
                <a:cs typeface="+mn-cs"/>
              </a:rPr>
              <a:t>A cela viennent s’ajouter les paroles, dans une structure très classique, on a d’abord deux phrases identiques puis une phrase différente. Cet ensemble se répète en boucle le long d’un morceau.</a:t>
            </a:r>
          </a:p>
          <a:p>
            <a:r>
              <a:rPr lang="fr-FR" sz="1200" kern="1200" dirty="0" smtClean="0">
                <a:solidFill>
                  <a:schemeClr val="tx1"/>
                </a:solidFill>
                <a:effectLst/>
                <a:latin typeface="+mn-lt"/>
                <a:ea typeface="+mn-ea"/>
                <a:cs typeface="+mn-cs"/>
              </a:rPr>
              <a:t>Voici un exemple qui respecte parfaitement cette structure, le morceau </a:t>
            </a:r>
            <a:r>
              <a:rPr lang="fr-FR" sz="1200" i="1" kern="1200" dirty="0" smtClean="0">
                <a:solidFill>
                  <a:schemeClr val="tx1"/>
                </a:solidFill>
                <a:effectLst/>
                <a:latin typeface="+mn-lt"/>
                <a:ea typeface="+mn-ea"/>
                <a:cs typeface="+mn-cs"/>
              </a:rPr>
              <a:t>Sweet Home Chicago</a:t>
            </a:r>
            <a:r>
              <a:rPr lang="fr-FR" sz="1200" kern="1200" dirty="0" smtClean="0">
                <a:solidFill>
                  <a:schemeClr val="tx1"/>
                </a:solidFill>
                <a:effectLst/>
                <a:latin typeface="+mn-lt"/>
                <a:ea typeface="+mn-ea"/>
                <a:cs typeface="+mn-cs"/>
              </a:rPr>
              <a:t> de Robert Johnson. </a:t>
            </a:r>
          </a:p>
          <a:p>
            <a:endParaRPr lang="fr-FR" baseline="0" dirty="0" smtClean="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8</a:t>
            </a:fld>
            <a:endParaRPr lang="fr-FR"/>
          </a:p>
        </p:txBody>
      </p:sp>
    </p:spTree>
    <p:extLst>
      <p:ext uri="{BB962C8B-B14F-4D97-AF65-F5344CB8AC3E}">
        <p14:creationId xmlns:p14="http://schemas.microsoft.com/office/powerpoint/2010/main" val="42430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Ensuite, le </a:t>
            </a:r>
            <a:r>
              <a:rPr lang="fr-FR" sz="1200" i="1" kern="1200" dirty="0" smtClean="0">
                <a:solidFill>
                  <a:schemeClr val="tx1"/>
                </a:solidFill>
                <a:effectLst/>
                <a:latin typeface="+mn-lt"/>
                <a:ea typeface="+mn-ea"/>
                <a:cs typeface="+mn-cs"/>
              </a:rPr>
              <a:t>rythme,</a:t>
            </a:r>
            <a:r>
              <a:rPr lang="fr-FR" sz="1200" kern="1200" dirty="0" smtClean="0">
                <a:solidFill>
                  <a:schemeClr val="tx1"/>
                </a:solidFill>
                <a:effectLst/>
                <a:latin typeface="+mn-lt"/>
                <a:ea typeface="+mn-ea"/>
                <a:cs typeface="+mn-cs"/>
              </a:rPr>
              <a:t> Le blues possède un rythme propre à son genre: le rythme ternaire (ou shuffle). Comme on a pu l’entendre dans l’extrait. Chaque symbole dure en fait un temps et possède 2 battements. En binaire, chaque battement dure ½ temps alors qu’en ternaire, le 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battement dure en quelque sorte 2/3 de temps et le second 1/3 de temps. Pour bien faire la différence entre ternaire et binaire, voici un audio.</a:t>
            </a:r>
          </a:p>
          <a:p>
            <a:r>
              <a:rPr lang="fr-FR" sz="1200" kern="1200" dirty="0" smtClean="0">
                <a:solidFill>
                  <a:schemeClr val="tx1"/>
                </a:solidFill>
                <a:effectLst/>
                <a:latin typeface="+mn-lt"/>
                <a:ea typeface="+mn-ea"/>
                <a:cs typeface="+mn-cs"/>
              </a:rPr>
              <a:t>Et enfin, pour la mélodie, (les paroles et les solos) il existe également une gamme blues. Tous ces paramètres définissent la structure du blues.</a:t>
            </a:r>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9</a:t>
            </a:fld>
            <a:endParaRPr lang="fr-FR"/>
          </a:p>
        </p:txBody>
      </p:sp>
    </p:spTree>
    <p:extLst>
      <p:ext uri="{BB962C8B-B14F-4D97-AF65-F5344CB8AC3E}">
        <p14:creationId xmlns:p14="http://schemas.microsoft.com/office/powerpoint/2010/main" val="372080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Voici quelques </a:t>
            </a:r>
            <a:r>
              <a:rPr lang="fr-FR" sz="1200" b="1" kern="1200" dirty="0" smtClean="0">
                <a:solidFill>
                  <a:schemeClr val="tx1"/>
                </a:solidFill>
                <a:effectLst/>
                <a:latin typeface="+mn-lt"/>
                <a:ea typeface="+mn-ea"/>
                <a:cs typeface="+mn-cs"/>
              </a:rPr>
              <a:t>artistes du blues</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Les pionniers dans le genre. Dans les années 20 jusque dans les années 40, on a donc SON HOUSE, ALONZO LONNIE JOHNSON, PAPA CHARLIE JACKSON, BESSIE SMITH, SKIP JAMES et ROBERT JOHNSON.</a:t>
            </a:r>
          </a:p>
          <a:p>
            <a:endParaRPr lang="fr-FR" dirty="0"/>
          </a:p>
        </p:txBody>
      </p:sp>
      <p:sp>
        <p:nvSpPr>
          <p:cNvPr id="4" name="Espace réservé du numéro de diapositive 3"/>
          <p:cNvSpPr>
            <a:spLocks noGrp="1"/>
          </p:cNvSpPr>
          <p:nvPr>
            <p:ph type="sldNum" sz="quarter" idx="10"/>
          </p:nvPr>
        </p:nvSpPr>
        <p:spPr/>
        <p:txBody>
          <a:bodyPr/>
          <a:lstStyle/>
          <a:p>
            <a:fld id="{2DF38E1E-A35C-403E-9FFF-256C7A7A13D9}" type="slidenum">
              <a:rPr lang="fr-FR" smtClean="0"/>
              <a:pPr/>
              <a:t>10</a:t>
            </a:fld>
            <a:endParaRPr lang="fr-FR"/>
          </a:p>
        </p:txBody>
      </p:sp>
    </p:spTree>
    <p:extLst>
      <p:ext uri="{BB962C8B-B14F-4D97-AF65-F5344CB8AC3E}">
        <p14:creationId xmlns:p14="http://schemas.microsoft.com/office/powerpoint/2010/main" val="257115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93939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256699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26183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227810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110298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296454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355388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189945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399491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178355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F85ECB3-C215-462A-9BB6-01B982ACB7D1}" type="datetimeFigureOut">
              <a:rPr lang="fr-FR" smtClean="0"/>
              <a:pPr/>
              <a:t>06/05/2012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CA566D-FC39-40F7-BDC6-B413068C4B93}" type="slidenum">
              <a:rPr lang="fr-FR" smtClean="0"/>
              <a:pPr/>
              <a:t>‹N°›</a:t>
            </a:fld>
            <a:endParaRPr lang="fr-FR"/>
          </a:p>
        </p:txBody>
      </p:sp>
    </p:spTree>
    <p:extLst>
      <p:ext uri="{BB962C8B-B14F-4D97-AF65-F5344CB8AC3E}">
        <p14:creationId xmlns:p14="http://schemas.microsoft.com/office/powerpoint/2010/main" val="287280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5ECB3-C215-462A-9BB6-01B982ACB7D1}" type="datetimeFigureOut">
              <a:rPr lang="fr-FR" smtClean="0"/>
              <a:pPr/>
              <a:t>06/05/2012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A566D-FC39-40F7-BDC6-B413068C4B93}" type="slidenum">
              <a:rPr lang="fr-FR" smtClean="0"/>
              <a:pPr/>
              <a:t>‹N°›</a:t>
            </a:fld>
            <a:endParaRPr lang="fr-FR"/>
          </a:p>
        </p:txBody>
      </p:sp>
    </p:spTree>
    <p:extLst>
      <p:ext uri="{BB962C8B-B14F-4D97-AF65-F5344CB8AC3E}">
        <p14:creationId xmlns:p14="http://schemas.microsoft.com/office/powerpoint/2010/main" val="1978014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microsoft.com/office/2007/relationships/hdphoto" Target="../media/hdphoto1.wdp"/><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gif"/><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media" Target="../media/media5.mp3"/><Relationship Id="rId7" Type="http://schemas.openxmlformats.org/officeDocument/2006/relationships/image" Target="../media/image48.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19.xml"/><Relationship Id="rId5" Type="http://schemas.openxmlformats.org/officeDocument/2006/relationships/slideLayout" Target="../slideLayouts/slideLayout7.xml"/><Relationship Id="rId10" Type="http://schemas.openxmlformats.org/officeDocument/2006/relationships/image" Target="../media/image51.jpeg"/><Relationship Id="rId4" Type="http://schemas.openxmlformats.org/officeDocument/2006/relationships/audio" Target="../media/media5.mp3"/><Relationship Id="rId9" Type="http://schemas.openxmlformats.org/officeDocument/2006/relationships/image" Target="../media/image5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bagblues.ch/resources/Documents/Histoire%20du%20Blues.pd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www.en.wikip&#233;dia.com/" TargetMode="External"/><Relationship Id="rId5" Type="http://schemas.openxmlformats.org/officeDocument/2006/relationships/hyperlink" Target="http://www.emmanuelmontecer.com/bluesong/" TargetMode="External"/><Relationship Id="rId4" Type="http://schemas.openxmlformats.org/officeDocument/2006/relationships/hyperlink" Target="http://www.guitare-improvisation.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3.wmv"/><Relationship Id="rId7" Type="http://schemas.openxmlformats.org/officeDocument/2006/relationships/image" Target="../media/image12.png"/><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video" Target="../media/media3.wmv"/><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1916832"/>
            <a:ext cx="9158767" cy="3024336"/>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1168669">
            <a:off x="2343287" y="-2771122"/>
            <a:ext cx="4424323" cy="12403395"/>
          </a:xfrm>
          <a:prstGeom prst="rect">
            <a:avLst/>
          </a:prstGeom>
          <a:noFill/>
        </p:spPr>
        <p:txBody>
          <a:bodyPr wrap="square" rtlCol="0">
            <a:spAutoFit/>
          </a:bodyPr>
          <a:lstStyle/>
          <a:p>
            <a:pPr algn="ctr"/>
            <a:r>
              <a:rPr lang="fr-FR" sz="80000" dirty="0" smtClean="0">
                <a:solidFill>
                  <a:srgbClr val="1E497C"/>
                </a:solidFill>
              </a:rPr>
              <a:t>♪</a:t>
            </a:r>
            <a:endParaRPr lang="fr-FR" sz="80000" dirty="0">
              <a:solidFill>
                <a:srgbClr val="1E497C"/>
              </a:solidFill>
            </a:endParaRPr>
          </a:p>
        </p:txBody>
      </p:sp>
      <p:sp>
        <p:nvSpPr>
          <p:cNvPr id="17" name="Rectangle 16"/>
          <p:cNvSpPr/>
          <p:nvPr/>
        </p:nvSpPr>
        <p:spPr>
          <a:xfrm>
            <a:off x="6372200" y="1916831"/>
            <a:ext cx="2520280" cy="2304257"/>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705" y="2348880"/>
            <a:ext cx="9158766" cy="1872208"/>
          </a:xfrm>
          <a:prstGeom prst="rect">
            <a:avLst/>
          </a:prstGeom>
          <a:noFill/>
        </p:spPr>
        <p:txBody>
          <a:bodyPr wrap="square" rtlCol="0" anchor="ctr" anchorCtr="0">
            <a:noAutofit/>
          </a:bodyPr>
          <a:lstStyle/>
          <a:p>
            <a:pPr algn="ctr"/>
            <a:r>
              <a:rPr lang="fr-FR" sz="19900" dirty="0" smtClean="0">
                <a:ln w="12700">
                  <a:solidFill>
                    <a:schemeClr val="bg1"/>
                  </a:solidFill>
                </a:ln>
                <a:solidFill>
                  <a:schemeClr val="bg1"/>
                </a:solidFill>
                <a:latin typeface="Candara" pitchFamily="34" charset="0"/>
              </a:rPr>
              <a:t>Le Blues</a:t>
            </a:r>
          </a:p>
        </p:txBody>
      </p:sp>
    </p:spTree>
    <p:extLst>
      <p:ext uri="{BB962C8B-B14F-4D97-AF65-F5344CB8AC3E}">
        <p14:creationId xmlns:p14="http://schemas.microsoft.com/office/powerpoint/2010/main" val="387312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321393" y="-615718"/>
            <a:ext cx="10465393" cy="2554545"/>
            <a:chOff x="-1321393" y="-615718"/>
            <a:chExt cx="10465393" cy="2554545"/>
          </a:xfrm>
        </p:grpSpPr>
        <p:sp>
          <p:nvSpPr>
            <p:cNvPr id="4" name="Rectangle 3"/>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2" name="ZoneTexte 1"/>
          <p:cNvSpPr txBox="1"/>
          <p:nvPr/>
        </p:nvSpPr>
        <p:spPr>
          <a:xfrm>
            <a:off x="1691680" y="309642"/>
            <a:ext cx="7452320" cy="1107996"/>
          </a:xfrm>
          <a:prstGeom prst="rect">
            <a:avLst/>
          </a:prstGeom>
          <a:noFill/>
        </p:spPr>
        <p:txBody>
          <a:bodyPr wrap="square" rtlCol="0">
            <a:spAutoFit/>
          </a:bodyPr>
          <a:lstStyle/>
          <a:p>
            <a:pPr algn="ctr"/>
            <a:r>
              <a:rPr lang="fr-FR" sz="6600" dirty="0" smtClean="0">
                <a:solidFill>
                  <a:schemeClr val="bg1"/>
                </a:solidFill>
              </a:rPr>
              <a:t>Les artistes du blues</a:t>
            </a:r>
            <a:endParaRPr lang="fr-FR" sz="6600" dirty="0">
              <a:solidFill>
                <a:schemeClr val="bg1"/>
              </a:solidFill>
            </a:endParaRPr>
          </a:p>
        </p:txBody>
      </p:sp>
      <p:pic>
        <p:nvPicPr>
          <p:cNvPr id="6" name="Picture 2" descr="http://membres.multimania.fr/YORKA/image/pcjack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333" y="1497556"/>
            <a:ext cx="1899076" cy="22322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gailpellettproductions.com/wp/wp-content/uploads/2011/01/Bessie-Smi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9389" y="3940886"/>
            <a:ext cx="2021174" cy="25183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zambianastronaut.com/wp-content/uploads/2012/01/skip-jam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4541" y="4117131"/>
            <a:ext cx="2420584" cy="249262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536387" y="6449704"/>
            <a:ext cx="3325923" cy="461665"/>
          </a:xfrm>
          <a:prstGeom prst="rect">
            <a:avLst/>
          </a:prstGeom>
          <a:noFill/>
        </p:spPr>
        <p:txBody>
          <a:bodyPr wrap="square" rtlCol="0">
            <a:spAutoFit/>
          </a:bodyPr>
          <a:lstStyle/>
          <a:p>
            <a:pPr algn="ctr"/>
            <a:r>
              <a:rPr lang="fr-FR" sz="1200" dirty="0" err="1">
                <a:latin typeface="Candara" pitchFamily="34" charset="0"/>
              </a:rPr>
              <a:t>Bessie</a:t>
            </a:r>
            <a:r>
              <a:rPr lang="fr-FR" sz="1200" dirty="0">
                <a:latin typeface="Candara" pitchFamily="34" charset="0"/>
              </a:rPr>
              <a:t> </a:t>
            </a:r>
            <a:r>
              <a:rPr lang="fr-FR" sz="1200" dirty="0" smtClean="0">
                <a:latin typeface="Candara" pitchFamily="34" charset="0"/>
              </a:rPr>
              <a:t>Smith (</a:t>
            </a:r>
            <a:r>
              <a:rPr lang="fr-FR" sz="1200" i="1" dirty="0" err="1" smtClean="0">
                <a:latin typeface="Candara" pitchFamily="34" charset="0"/>
              </a:rPr>
              <a:t>nobody</a:t>
            </a:r>
            <a:r>
              <a:rPr lang="fr-FR" sz="1200" i="1" dirty="0" smtClean="0">
                <a:latin typeface="Candara" pitchFamily="34" charset="0"/>
              </a:rPr>
              <a:t> </a:t>
            </a:r>
            <a:r>
              <a:rPr lang="fr-FR" sz="1200" i="1" dirty="0" err="1" smtClean="0">
                <a:latin typeface="Candara" pitchFamily="34" charset="0"/>
              </a:rPr>
              <a:t>knows</a:t>
            </a:r>
            <a:r>
              <a:rPr lang="fr-FR" sz="1200" i="1" dirty="0" smtClean="0">
                <a:latin typeface="Candara" pitchFamily="34" charset="0"/>
              </a:rPr>
              <a:t> </a:t>
            </a:r>
            <a:r>
              <a:rPr lang="fr-FR" sz="1200" i="1" dirty="0" err="1" smtClean="0">
                <a:latin typeface="Candara" pitchFamily="34" charset="0"/>
              </a:rPr>
              <a:t>you</a:t>
            </a:r>
            <a:r>
              <a:rPr lang="fr-FR" sz="1200" i="1" dirty="0" smtClean="0">
                <a:latin typeface="Candara" pitchFamily="34" charset="0"/>
              </a:rPr>
              <a:t> </a:t>
            </a:r>
            <a:r>
              <a:rPr lang="fr-FR" sz="1200" i="1" dirty="0" err="1" smtClean="0">
                <a:latin typeface="Candara" pitchFamily="34" charset="0"/>
              </a:rPr>
              <a:t>when</a:t>
            </a:r>
            <a:r>
              <a:rPr lang="fr-FR" sz="1200" i="1" dirty="0" smtClean="0">
                <a:latin typeface="Candara" pitchFamily="34" charset="0"/>
              </a:rPr>
              <a:t> </a:t>
            </a:r>
            <a:r>
              <a:rPr lang="fr-FR" sz="1200" i="1" dirty="0" err="1" smtClean="0">
                <a:latin typeface="Candara" pitchFamily="34" charset="0"/>
              </a:rPr>
              <a:t>you’re</a:t>
            </a:r>
            <a:r>
              <a:rPr lang="fr-FR" sz="1200" i="1" dirty="0" smtClean="0">
                <a:latin typeface="Candara" pitchFamily="34" charset="0"/>
              </a:rPr>
              <a:t> down and out</a:t>
            </a:r>
            <a:r>
              <a:rPr lang="fr-FR" sz="1200" dirty="0" smtClean="0">
                <a:latin typeface="Candara" pitchFamily="34" charset="0"/>
              </a:rPr>
              <a:t>)</a:t>
            </a:r>
            <a:endParaRPr lang="fr-FR" sz="1200" dirty="0"/>
          </a:p>
        </p:txBody>
      </p:sp>
      <p:sp>
        <p:nvSpPr>
          <p:cNvPr id="11" name="ZoneTexte 10"/>
          <p:cNvSpPr txBox="1"/>
          <p:nvPr/>
        </p:nvSpPr>
        <p:spPr>
          <a:xfrm>
            <a:off x="4004541" y="6584445"/>
            <a:ext cx="2420584" cy="261610"/>
          </a:xfrm>
          <a:prstGeom prst="rect">
            <a:avLst/>
          </a:prstGeom>
          <a:noFill/>
        </p:spPr>
        <p:txBody>
          <a:bodyPr wrap="square" rtlCol="0">
            <a:spAutoFit/>
          </a:bodyPr>
          <a:lstStyle/>
          <a:p>
            <a:pPr algn="ctr"/>
            <a:r>
              <a:rPr lang="fr-FR" sz="1100" dirty="0"/>
              <a:t>Skip </a:t>
            </a:r>
            <a:r>
              <a:rPr lang="fr-FR" sz="1100" dirty="0" smtClean="0"/>
              <a:t>James (</a:t>
            </a:r>
            <a:r>
              <a:rPr lang="fr-FR" sz="1100" i="1" dirty="0" err="1" smtClean="0"/>
              <a:t>i’m</a:t>
            </a:r>
            <a:r>
              <a:rPr lang="fr-FR" sz="1100" i="1" dirty="0" smtClean="0"/>
              <a:t> </a:t>
            </a:r>
            <a:r>
              <a:rPr lang="fr-FR" sz="1100" i="1" dirty="0" err="1" smtClean="0"/>
              <a:t>so</a:t>
            </a:r>
            <a:r>
              <a:rPr lang="fr-FR" sz="1100" i="1" dirty="0" smtClean="0"/>
              <a:t> </a:t>
            </a:r>
            <a:r>
              <a:rPr lang="fr-FR" sz="1100" i="1" dirty="0" err="1" smtClean="0"/>
              <a:t>glad</a:t>
            </a:r>
            <a:r>
              <a:rPr lang="fr-FR" sz="1100" dirty="0" smtClean="0"/>
              <a:t>)</a:t>
            </a:r>
            <a:endParaRPr lang="fr-FR" sz="1100" dirty="0"/>
          </a:p>
        </p:txBody>
      </p:sp>
      <p:sp>
        <p:nvSpPr>
          <p:cNvPr id="12" name="ZoneTexte 11"/>
          <p:cNvSpPr txBox="1"/>
          <p:nvPr/>
        </p:nvSpPr>
        <p:spPr>
          <a:xfrm>
            <a:off x="6526606" y="3707440"/>
            <a:ext cx="2592288" cy="461665"/>
          </a:xfrm>
          <a:prstGeom prst="rect">
            <a:avLst/>
          </a:prstGeom>
          <a:noFill/>
        </p:spPr>
        <p:txBody>
          <a:bodyPr wrap="square" rtlCol="0">
            <a:spAutoFit/>
          </a:bodyPr>
          <a:lstStyle/>
          <a:p>
            <a:pPr algn="ctr"/>
            <a:r>
              <a:rPr lang="fr-FR" sz="1200" dirty="0" smtClean="0">
                <a:latin typeface="Candara" pitchFamily="34" charset="0"/>
              </a:rPr>
              <a:t>« Papa » </a:t>
            </a:r>
            <a:r>
              <a:rPr lang="fr-FR" sz="1200" dirty="0">
                <a:latin typeface="Candara" pitchFamily="34" charset="0"/>
              </a:rPr>
              <a:t>Charlie </a:t>
            </a:r>
            <a:r>
              <a:rPr lang="fr-FR" sz="1200" dirty="0" smtClean="0">
                <a:latin typeface="Candara" pitchFamily="34" charset="0"/>
              </a:rPr>
              <a:t>Jackson (</a:t>
            </a:r>
            <a:r>
              <a:rPr lang="fr-FR" sz="1200" i="1" dirty="0" err="1" smtClean="0">
                <a:latin typeface="Candara" pitchFamily="34" charset="0"/>
              </a:rPr>
              <a:t>i’m</a:t>
            </a:r>
            <a:r>
              <a:rPr lang="fr-FR" sz="1200" i="1" dirty="0" smtClean="0">
                <a:latin typeface="Candara" pitchFamily="34" charset="0"/>
              </a:rPr>
              <a:t> Alabama </a:t>
            </a:r>
            <a:r>
              <a:rPr lang="fr-FR" sz="1200" i="1" dirty="0" err="1" smtClean="0">
                <a:latin typeface="Candara" pitchFamily="34" charset="0"/>
              </a:rPr>
              <a:t>bound</a:t>
            </a:r>
            <a:r>
              <a:rPr lang="fr-FR" sz="1200" dirty="0" smtClean="0">
                <a:latin typeface="Candara" pitchFamily="34" charset="0"/>
              </a:rPr>
              <a:t>)</a:t>
            </a:r>
            <a:endParaRPr lang="fr-FR" sz="1200" dirty="0"/>
          </a:p>
        </p:txBody>
      </p:sp>
      <p:sp>
        <p:nvSpPr>
          <p:cNvPr id="13" name="ZoneTexte 12"/>
          <p:cNvSpPr txBox="1"/>
          <p:nvPr/>
        </p:nvSpPr>
        <p:spPr>
          <a:xfrm>
            <a:off x="6670622" y="6609755"/>
            <a:ext cx="2448272" cy="261610"/>
          </a:xfrm>
          <a:prstGeom prst="rect">
            <a:avLst/>
          </a:prstGeom>
          <a:noFill/>
        </p:spPr>
        <p:txBody>
          <a:bodyPr wrap="square" rtlCol="0">
            <a:spAutoFit/>
          </a:bodyPr>
          <a:lstStyle/>
          <a:p>
            <a:pPr algn="ctr"/>
            <a:r>
              <a:rPr lang="fr-FR" sz="1100" dirty="0" smtClean="0"/>
              <a:t>Robert Johnson (</a:t>
            </a:r>
            <a:r>
              <a:rPr lang="fr-FR" sz="1100" i="1" dirty="0" err="1" smtClean="0"/>
              <a:t>Walkin</a:t>
            </a:r>
            <a:r>
              <a:rPr lang="fr-FR" sz="1100" i="1" dirty="0" smtClean="0"/>
              <a:t>’ Blues)</a:t>
            </a:r>
            <a:endParaRPr lang="fr-FR" sz="1100" dirty="0"/>
          </a:p>
        </p:txBody>
      </p:sp>
      <p:pic>
        <p:nvPicPr>
          <p:cNvPr id="14" name="Picture 2" descr="http://chemindublues.free.fr/Son%20Hous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7901" y="1510828"/>
            <a:ext cx="2535972" cy="22189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1.bp.blogspot.com/-heB1_-iwroU/TyjFXEjK_sI/AAAAAAAABRM/tSsvfyafupc/s1600/lonnie_johns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2353" y="1489869"/>
            <a:ext cx="1804960" cy="223434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1174363" y="3725443"/>
            <a:ext cx="2047180" cy="261610"/>
          </a:xfrm>
          <a:prstGeom prst="rect">
            <a:avLst/>
          </a:prstGeom>
          <a:noFill/>
        </p:spPr>
        <p:txBody>
          <a:bodyPr wrap="square" rtlCol="0">
            <a:spAutoFit/>
          </a:bodyPr>
          <a:lstStyle/>
          <a:p>
            <a:pPr algn="ctr"/>
            <a:r>
              <a:rPr lang="fr-FR" sz="1100" dirty="0" smtClean="0"/>
              <a:t>Son House (</a:t>
            </a:r>
            <a:r>
              <a:rPr lang="fr-FR" sz="1100" i="1" dirty="0" err="1" smtClean="0"/>
              <a:t>death</a:t>
            </a:r>
            <a:r>
              <a:rPr lang="fr-FR" sz="1100" i="1" dirty="0" smtClean="0"/>
              <a:t> </a:t>
            </a:r>
            <a:r>
              <a:rPr lang="fr-FR" sz="1100" i="1" dirty="0" err="1" smtClean="0"/>
              <a:t>letter</a:t>
            </a:r>
            <a:r>
              <a:rPr lang="fr-FR" sz="1100" i="1" dirty="0" smtClean="0"/>
              <a:t> blues</a:t>
            </a:r>
            <a:r>
              <a:rPr lang="fr-FR" sz="1100" dirty="0" smtClean="0"/>
              <a:t>)</a:t>
            </a:r>
            <a:endParaRPr lang="fr-FR" sz="1100" dirty="0"/>
          </a:p>
        </p:txBody>
      </p:sp>
      <p:sp>
        <p:nvSpPr>
          <p:cNvPr id="17" name="ZoneTexte 16"/>
          <p:cNvSpPr txBox="1"/>
          <p:nvPr/>
        </p:nvSpPr>
        <p:spPr>
          <a:xfrm>
            <a:off x="4312353" y="3725443"/>
            <a:ext cx="1833830" cy="430887"/>
          </a:xfrm>
          <a:prstGeom prst="rect">
            <a:avLst/>
          </a:prstGeom>
          <a:noFill/>
        </p:spPr>
        <p:txBody>
          <a:bodyPr wrap="square" rtlCol="0">
            <a:spAutoFit/>
          </a:bodyPr>
          <a:lstStyle/>
          <a:p>
            <a:pPr algn="ctr"/>
            <a:r>
              <a:rPr lang="fr-FR" sz="1100" dirty="0" smtClean="0"/>
              <a:t>Alonzo « </a:t>
            </a:r>
            <a:r>
              <a:rPr lang="fr-FR" sz="1100" dirty="0" err="1" smtClean="0"/>
              <a:t>Lonnie</a:t>
            </a:r>
            <a:r>
              <a:rPr lang="fr-FR" sz="1100" dirty="0" smtClean="0"/>
              <a:t> » Johnson (</a:t>
            </a:r>
            <a:r>
              <a:rPr lang="fr-FR" sz="1100" i="1" dirty="0" err="1" smtClean="0"/>
              <a:t>too</a:t>
            </a:r>
            <a:r>
              <a:rPr lang="fr-FR" sz="1100" i="1" dirty="0" smtClean="0"/>
              <a:t> </a:t>
            </a:r>
            <a:r>
              <a:rPr lang="fr-FR" sz="1100" i="1" dirty="0" err="1" smtClean="0"/>
              <a:t>late</a:t>
            </a:r>
            <a:r>
              <a:rPr lang="fr-FR" sz="1100" i="1" dirty="0" smtClean="0"/>
              <a:t> to </a:t>
            </a:r>
            <a:r>
              <a:rPr lang="fr-FR" sz="1100" i="1" dirty="0" err="1" smtClean="0"/>
              <a:t>cry</a:t>
            </a:r>
            <a:r>
              <a:rPr lang="fr-FR" sz="1100" dirty="0" smtClean="0"/>
              <a:t>)</a:t>
            </a:r>
          </a:p>
        </p:txBody>
      </p:sp>
      <p:sp>
        <p:nvSpPr>
          <p:cNvPr id="18" name="ZoneTexte 17"/>
          <p:cNvSpPr txBox="1"/>
          <p:nvPr/>
        </p:nvSpPr>
        <p:spPr>
          <a:xfrm>
            <a:off x="29687" y="1392329"/>
            <a:ext cx="1661993" cy="5453726"/>
          </a:xfrm>
          <a:prstGeom prst="rect">
            <a:avLst/>
          </a:prstGeom>
          <a:noFill/>
        </p:spPr>
        <p:txBody>
          <a:bodyPr vert="vert270" wrap="square" rtlCol="0">
            <a:spAutoFit/>
          </a:bodyPr>
          <a:lstStyle/>
          <a:p>
            <a:pPr algn="ctr"/>
            <a:r>
              <a:rPr lang="fr-FR" sz="3200" b="1" u="sng" dirty="0" smtClean="0"/>
              <a:t>LES PIONNIERS </a:t>
            </a:r>
          </a:p>
          <a:p>
            <a:pPr algn="ctr"/>
            <a:r>
              <a:rPr lang="fr-FR" sz="3200" b="1" u="sng" dirty="0" smtClean="0"/>
              <a:t>(ANNÉES 20-30)</a:t>
            </a:r>
          </a:p>
          <a:p>
            <a:pPr algn="ctr"/>
            <a:endParaRPr lang="fr-FR" sz="3200" b="1" u="sng" dirty="0"/>
          </a:p>
        </p:txBody>
      </p:sp>
      <p:pic>
        <p:nvPicPr>
          <p:cNvPr id="19" name="Picture 2" descr="https://www.bluescentric.com/blues/robert_johnson/robert-johnson_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4658" y="4143155"/>
            <a:ext cx="1800200" cy="251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21393" y="-615718"/>
            <a:ext cx="10465393" cy="2554545"/>
            <a:chOff x="-1321393" y="-615718"/>
            <a:chExt cx="10465393" cy="2554545"/>
          </a:xfrm>
        </p:grpSpPr>
        <p:sp>
          <p:nvSpPr>
            <p:cNvPr id="3" name="Rectangle 2"/>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5" name="ZoneTexte 4"/>
          <p:cNvSpPr txBox="1"/>
          <p:nvPr/>
        </p:nvSpPr>
        <p:spPr>
          <a:xfrm>
            <a:off x="1691680" y="309642"/>
            <a:ext cx="7452320" cy="1107996"/>
          </a:xfrm>
          <a:prstGeom prst="rect">
            <a:avLst/>
          </a:prstGeom>
          <a:noFill/>
        </p:spPr>
        <p:txBody>
          <a:bodyPr wrap="square" rtlCol="0">
            <a:spAutoFit/>
          </a:bodyPr>
          <a:lstStyle/>
          <a:p>
            <a:pPr algn="ctr"/>
            <a:r>
              <a:rPr lang="fr-FR" sz="6600" dirty="0" smtClean="0">
                <a:solidFill>
                  <a:schemeClr val="bg1"/>
                </a:solidFill>
              </a:rPr>
              <a:t>Les artistes du blues</a:t>
            </a:r>
            <a:endParaRPr lang="fr-FR" sz="6600" dirty="0">
              <a:solidFill>
                <a:schemeClr val="bg1"/>
              </a:solidFill>
            </a:endParaRPr>
          </a:p>
        </p:txBody>
      </p:sp>
      <p:pic>
        <p:nvPicPr>
          <p:cNvPr id="6" name="Picture 2" descr="http://userserve-ak.last.fm/serve/_/43615851/Muddy+Waters+wa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396" y="1475140"/>
            <a:ext cx="1967348" cy="2466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assets.rollingstone.com/assets/images/artists/304x304/howlin-wol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553" y="1502235"/>
            <a:ext cx="2462581" cy="24625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userserve-ak.last.fm/serve/_/59472491/Sonny+Boy+Williams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8371" y="1467779"/>
            <a:ext cx="1939172" cy="24624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djibnet.com/photo/5136096-bb-king.jpg"/>
          <p:cNvPicPr>
            <a:picLocks noChangeAspect="1" noChangeArrowheads="1"/>
          </p:cNvPicPr>
          <p:nvPr/>
        </p:nvPicPr>
        <p:blipFill rotWithShape="1">
          <a:blip r:embed="rId6">
            <a:extLst>
              <a:ext uri="{28A0092B-C50C-407E-A947-70E740481C1C}">
                <a14:useLocalDpi xmlns:a14="http://schemas.microsoft.com/office/drawing/2010/main" val="0"/>
              </a:ext>
            </a:extLst>
          </a:blip>
          <a:srcRect l="2815" r="8009"/>
          <a:stretch/>
        </p:blipFill>
        <p:spPr bwMode="auto">
          <a:xfrm>
            <a:off x="684045" y="4287142"/>
            <a:ext cx="2948050" cy="21885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userserve-ak.last.fm/serve/_/16210/John+Lee+Hook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1260" y="4318730"/>
            <a:ext cx="1714711" cy="22488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userserve-ak.last.fm/serve/252/377145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4993" y="4289668"/>
            <a:ext cx="2239912" cy="224880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3271452" y="3963247"/>
            <a:ext cx="3096344" cy="276999"/>
          </a:xfrm>
          <a:prstGeom prst="rect">
            <a:avLst/>
          </a:prstGeom>
          <a:noFill/>
        </p:spPr>
        <p:txBody>
          <a:bodyPr wrap="square" rtlCol="0">
            <a:spAutoFit/>
          </a:bodyPr>
          <a:lstStyle/>
          <a:p>
            <a:pPr algn="ctr"/>
            <a:r>
              <a:rPr lang="fr-FR" sz="1200" dirty="0" err="1" smtClean="0"/>
              <a:t>Howlin’Wolf</a:t>
            </a:r>
            <a:r>
              <a:rPr lang="fr-FR" sz="1200" dirty="0" smtClean="0"/>
              <a:t> </a:t>
            </a:r>
            <a:r>
              <a:rPr lang="fr-FR" sz="1200" i="1" dirty="0" smtClean="0"/>
              <a:t>(</a:t>
            </a:r>
            <a:r>
              <a:rPr lang="fr-FR" sz="1200" i="1" dirty="0" err="1" smtClean="0"/>
              <a:t>sittin</a:t>
            </a:r>
            <a:r>
              <a:rPr lang="fr-FR" sz="1200" i="1" dirty="0" smtClean="0"/>
              <a:t> on the top of the world)</a:t>
            </a:r>
            <a:endParaRPr lang="fr-FR" sz="1200" dirty="0"/>
          </a:p>
        </p:txBody>
      </p:sp>
      <p:sp>
        <p:nvSpPr>
          <p:cNvPr id="13" name="ZoneTexte 12"/>
          <p:cNvSpPr txBox="1"/>
          <p:nvPr/>
        </p:nvSpPr>
        <p:spPr>
          <a:xfrm>
            <a:off x="6367796" y="6509398"/>
            <a:ext cx="2736303" cy="276999"/>
          </a:xfrm>
          <a:prstGeom prst="rect">
            <a:avLst/>
          </a:prstGeom>
          <a:noFill/>
        </p:spPr>
        <p:txBody>
          <a:bodyPr wrap="square" rtlCol="0">
            <a:spAutoFit/>
          </a:bodyPr>
          <a:lstStyle/>
          <a:p>
            <a:pPr algn="ctr"/>
            <a:r>
              <a:rPr lang="fr-FR" sz="1200" dirty="0"/>
              <a:t>Jimmy Rogers </a:t>
            </a:r>
            <a:r>
              <a:rPr lang="fr-FR" sz="1200" dirty="0" smtClean="0"/>
              <a:t> </a:t>
            </a:r>
            <a:r>
              <a:rPr lang="fr-FR" sz="1200" i="1" dirty="0" smtClean="0"/>
              <a:t>(</a:t>
            </a:r>
            <a:r>
              <a:rPr lang="fr-FR" sz="1200" i="1" dirty="0" err="1" smtClean="0"/>
              <a:t>waitin</a:t>
            </a:r>
            <a:r>
              <a:rPr lang="fr-FR" sz="1200" i="1" dirty="0" smtClean="0"/>
              <a:t> for a train)</a:t>
            </a:r>
            <a:endParaRPr lang="fr-FR" sz="1200" dirty="0"/>
          </a:p>
        </p:txBody>
      </p:sp>
      <p:sp>
        <p:nvSpPr>
          <p:cNvPr id="14" name="ZoneTexte 13"/>
          <p:cNvSpPr txBox="1"/>
          <p:nvPr/>
        </p:nvSpPr>
        <p:spPr>
          <a:xfrm>
            <a:off x="1297142" y="6585850"/>
            <a:ext cx="1686061" cy="276999"/>
          </a:xfrm>
          <a:prstGeom prst="rect">
            <a:avLst/>
          </a:prstGeom>
          <a:noFill/>
        </p:spPr>
        <p:txBody>
          <a:bodyPr wrap="square" rtlCol="0">
            <a:spAutoFit/>
          </a:bodyPr>
          <a:lstStyle/>
          <a:p>
            <a:pPr algn="ctr"/>
            <a:r>
              <a:rPr lang="fr-FR" sz="1200" dirty="0" smtClean="0"/>
              <a:t>B.B. King (</a:t>
            </a:r>
            <a:r>
              <a:rPr lang="fr-FR" sz="1200" i="1" dirty="0" err="1" smtClean="0"/>
              <a:t>lucille</a:t>
            </a:r>
            <a:r>
              <a:rPr lang="fr-FR" sz="1200" i="1" dirty="0" smtClean="0"/>
              <a:t>)</a:t>
            </a:r>
            <a:endParaRPr lang="fr-FR" sz="1200" dirty="0"/>
          </a:p>
        </p:txBody>
      </p:sp>
      <p:sp>
        <p:nvSpPr>
          <p:cNvPr id="15" name="ZoneTexte 14"/>
          <p:cNvSpPr txBox="1"/>
          <p:nvPr/>
        </p:nvSpPr>
        <p:spPr>
          <a:xfrm>
            <a:off x="3738554" y="6551208"/>
            <a:ext cx="2629242" cy="276999"/>
          </a:xfrm>
          <a:prstGeom prst="rect">
            <a:avLst/>
          </a:prstGeom>
          <a:noFill/>
        </p:spPr>
        <p:txBody>
          <a:bodyPr wrap="square" rtlCol="0">
            <a:spAutoFit/>
          </a:bodyPr>
          <a:lstStyle/>
          <a:p>
            <a:pPr algn="ctr"/>
            <a:r>
              <a:rPr lang="fr-FR" sz="1200" dirty="0" smtClean="0"/>
              <a:t>John Lee Hooker (</a:t>
            </a:r>
            <a:r>
              <a:rPr lang="fr-FR" sz="1200" i="1" dirty="0" smtClean="0"/>
              <a:t>boom </a:t>
            </a:r>
            <a:r>
              <a:rPr lang="fr-FR" sz="1200" i="1" dirty="0" err="1" smtClean="0"/>
              <a:t>boom</a:t>
            </a:r>
            <a:r>
              <a:rPr lang="fr-FR" sz="1200" i="1" dirty="0" smtClean="0"/>
              <a:t> </a:t>
            </a:r>
            <a:r>
              <a:rPr lang="fr-FR" sz="1200" i="1" dirty="0" err="1" smtClean="0"/>
              <a:t>boom</a:t>
            </a:r>
            <a:r>
              <a:rPr lang="fr-FR" sz="1200" i="1" dirty="0" smtClean="0"/>
              <a:t>)</a:t>
            </a:r>
            <a:endParaRPr lang="fr-FR" sz="1200" dirty="0"/>
          </a:p>
        </p:txBody>
      </p:sp>
      <p:sp>
        <p:nvSpPr>
          <p:cNvPr id="16" name="Rectangle 15"/>
          <p:cNvSpPr/>
          <p:nvPr/>
        </p:nvSpPr>
        <p:spPr>
          <a:xfrm>
            <a:off x="958640" y="3915123"/>
            <a:ext cx="2398860" cy="276999"/>
          </a:xfrm>
          <a:prstGeom prst="rect">
            <a:avLst/>
          </a:prstGeom>
        </p:spPr>
        <p:txBody>
          <a:bodyPr wrap="square">
            <a:spAutoFit/>
          </a:bodyPr>
          <a:lstStyle/>
          <a:p>
            <a:pPr algn="ctr"/>
            <a:r>
              <a:rPr lang="fr-FR" sz="1200" dirty="0" err="1" smtClean="0"/>
              <a:t>Muddy</a:t>
            </a:r>
            <a:r>
              <a:rPr lang="fr-FR" sz="1200" dirty="0" smtClean="0"/>
              <a:t> Waters (</a:t>
            </a:r>
            <a:r>
              <a:rPr lang="fr-FR" sz="1200" i="1" dirty="0" err="1" smtClean="0"/>
              <a:t>rollin</a:t>
            </a:r>
            <a:r>
              <a:rPr lang="fr-FR" sz="1200" i="1" dirty="0" smtClean="0"/>
              <a:t>’ stone</a:t>
            </a:r>
            <a:r>
              <a:rPr lang="fr-FR" sz="1200" dirty="0" smtClean="0"/>
              <a:t>)</a:t>
            </a:r>
            <a:endParaRPr lang="fr-FR" sz="1200" dirty="0"/>
          </a:p>
        </p:txBody>
      </p:sp>
      <p:sp>
        <p:nvSpPr>
          <p:cNvPr id="17" name="ZoneTexte 16"/>
          <p:cNvSpPr txBox="1"/>
          <p:nvPr/>
        </p:nvSpPr>
        <p:spPr>
          <a:xfrm>
            <a:off x="6066283" y="3923810"/>
            <a:ext cx="3361345" cy="276999"/>
          </a:xfrm>
          <a:prstGeom prst="rect">
            <a:avLst/>
          </a:prstGeom>
          <a:noFill/>
        </p:spPr>
        <p:txBody>
          <a:bodyPr wrap="square" rtlCol="0">
            <a:spAutoFit/>
          </a:bodyPr>
          <a:lstStyle/>
          <a:p>
            <a:pPr algn="ctr"/>
            <a:r>
              <a:rPr lang="fr-FR" sz="1200" dirty="0" smtClean="0"/>
              <a:t>Sonny Boy Williamson (</a:t>
            </a:r>
            <a:r>
              <a:rPr lang="fr-FR" sz="1200" i="1" dirty="0" err="1" smtClean="0"/>
              <a:t>keep</a:t>
            </a:r>
            <a:r>
              <a:rPr lang="fr-FR" sz="1200" i="1" dirty="0" smtClean="0"/>
              <a:t> </a:t>
            </a:r>
            <a:r>
              <a:rPr lang="fr-FR" sz="1200" i="1" dirty="0" err="1" smtClean="0"/>
              <a:t>it</a:t>
            </a:r>
            <a:r>
              <a:rPr lang="fr-FR" sz="1200" i="1" dirty="0" smtClean="0"/>
              <a:t> </a:t>
            </a:r>
            <a:r>
              <a:rPr lang="fr-FR" sz="1200" i="1" dirty="0" err="1" smtClean="0"/>
              <a:t>yourself</a:t>
            </a:r>
            <a:r>
              <a:rPr lang="fr-FR" sz="1200" i="1" dirty="0" smtClean="0"/>
              <a:t>)</a:t>
            </a:r>
            <a:endParaRPr lang="fr-FR" sz="1200" dirty="0"/>
          </a:p>
        </p:txBody>
      </p:sp>
      <p:sp>
        <p:nvSpPr>
          <p:cNvPr id="18" name="ZoneTexte 17"/>
          <p:cNvSpPr txBox="1"/>
          <p:nvPr/>
        </p:nvSpPr>
        <p:spPr>
          <a:xfrm rot="16200000">
            <a:off x="-2427793" y="3858124"/>
            <a:ext cx="5440362" cy="584775"/>
          </a:xfrm>
          <a:prstGeom prst="rect">
            <a:avLst/>
          </a:prstGeom>
          <a:noFill/>
        </p:spPr>
        <p:txBody>
          <a:bodyPr wrap="square" rtlCol="0">
            <a:spAutoFit/>
          </a:bodyPr>
          <a:lstStyle/>
          <a:p>
            <a:pPr algn="ctr"/>
            <a:r>
              <a:rPr lang="fr-FR" sz="3200" b="1" u="sng" dirty="0" smtClean="0"/>
              <a:t>EVOLUTION (1940-1960)</a:t>
            </a:r>
            <a:endParaRPr lang="fr-FR" sz="3200" b="1" u="sng" dirty="0"/>
          </a:p>
        </p:txBody>
      </p:sp>
    </p:spTree>
    <p:extLst>
      <p:ext uri="{BB962C8B-B14F-4D97-AF65-F5344CB8AC3E}">
        <p14:creationId xmlns:p14="http://schemas.microsoft.com/office/powerpoint/2010/main" val="2855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21393" y="-615718"/>
            <a:ext cx="10465393" cy="2554545"/>
            <a:chOff x="-1321393" y="-615718"/>
            <a:chExt cx="10465393" cy="2554545"/>
          </a:xfrm>
        </p:grpSpPr>
        <p:sp>
          <p:nvSpPr>
            <p:cNvPr id="3" name="Rectangle 2"/>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5" name="ZoneTexte 4"/>
          <p:cNvSpPr txBox="1"/>
          <p:nvPr/>
        </p:nvSpPr>
        <p:spPr>
          <a:xfrm>
            <a:off x="1691680" y="309642"/>
            <a:ext cx="7452320" cy="1107996"/>
          </a:xfrm>
          <a:prstGeom prst="rect">
            <a:avLst/>
          </a:prstGeom>
          <a:noFill/>
        </p:spPr>
        <p:txBody>
          <a:bodyPr wrap="square" rtlCol="0">
            <a:spAutoFit/>
          </a:bodyPr>
          <a:lstStyle/>
          <a:p>
            <a:pPr algn="ctr"/>
            <a:r>
              <a:rPr lang="fr-FR" sz="6600" dirty="0" smtClean="0">
                <a:solidFill>
                  <a:schemeClr val="bg1"/>
                </a:solidFill>
              </a:rPr>
              <a:t>Les artistes du blues</a:t>
            </a:r>
            <a:endParaRPr lang="fr-FR" sz="6600" dirty="0">
              <a:solidFill>
                <a:schemeClr val="bg1"/>
              </a:solidFill>
            </a:endParaRPr>
          </a:p>
        </p:txBody>
      </p:sp>
      <p:sp>
        <p:nvSpPr>
          <p:cNvPr id="6" name="ZoneTexte 5"/>
          <p:cNvSpPr txBox="1"/>
          <p:nvPr/>
        </p:nvSpPr>
        <p:spPr>
          <a:xfrm rot="16200000">
            <a:off x="-2223676" y="3602503"/>
            <a:ext cx="5446948" cy="1077218"/>
          </a:xfrm>
          <a:prstGeom prst="rect">
            <a:avLst/>
          </a:prstGeom>
          <a:noFill/>
        </p:spPr>
        <p:txBody>
          <a:bodyPr wrap="square" rtlCol="0">
            <a:spAutoFit/>
          </a:bodyPr>
          <a:lstStyle/>
          <a:p>
            <a:pPr algn="ctr"/>
            <a:r>
              <a:rPr lang="fr-FR" sz="3200" b="1" u="sng" dirty="0" smtClean="0"/>
              <a:t>LES « HÉRITIERS » DU BLUES         (À PARTIR DE 1965)</a:t>
            </a:r>
            <a:endParaRPr lang="fr-FR" sz="3200" b="1" u="sng" dirty="0"/>
          </a:p>
        </p:txBody>
      </p:sp>
      <p:grpSp>
        <p:nvGrpSpPr>
          <p:cNvPr id="7" name="Groupe 6"/>
          <p:cNvGrpSpPr/>
          <p:nvPr/>
        </p:nvGrpSpPr>
        <p:grpSpPr>
          <a:xfrm>
            <a:off x="1043608" y="1552751"/>
            <a:ext cx="1519260" cy="2408101"/>
            <a:chOff x="590925" y="862692"/>
            <a:chExt cx="2160240" cy="3802020"/>
          </a:xfrm>
        </p:grpSpPr>
        <p:pic>
          <p:nvPicPr>
            <p:cNvPr id="8" name="Picture 2" descr="http://placeitonluckydan.com/wp-content/uploads/2010/08/stevie_ray_vaughan_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862692"/>
              <a:ext cx="2120761" cy="324005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90925" y="4086363"/>
              <a:ext cx="2160240" cy="578349"/>
            </a:xfrm>
            <a:prstGeom prst="rect">
              <a:avLst/>
            </a:prstGeom>
            <a:noFill/>
          </p:spPr>
          <p:txBody>
            <a:bodyPr wrap="square" rtlCol="0">
              <a:spAutoFit/>
            </a:bodyPr>
            <a:lstStyle/>
            <a:p>
              <a:pPr algn="ctr"/>
              <a:r>
                <a:rPr lang="fr-FR" sz="1200" dirty="0" smtClean="0"/>
                <a:t>Stevie Ray Vaughan (</a:t>
              </a:r>
              <a:r>
                <a:rPr lang="fr-FR" sz="1200" i="1" dirty="0" err="1" smtClean="0"/>
                <a:t>Pride</a:t>
              </a:r>
              <a:r>
                <a:rPr lang="fr-FR" sz="1200" i="1" dirty="0" smtClean="0"/>
                <a:t> and Joy</a:t>
              </a:r>
              <a:r>
                <a:rPr lang="fr-FR" sz="1200" dirty="0" smtClean="0"/>
                <a:t>)</a:t>
              </a:r>
              <a:endParaRPr lang="fr-FR" sz="1200" dirty="0"/>
            </a:p>
          </p:txBody>
        </p:sp>
      </p:grpSp>
      <p:grpSp>
        <p:nvGrpSpPr>
          <p:cNvPr id="10" name="Groupe 9"/>
          <p:cNvGrpSpPr/>
          <p:nvPr/>
        </p:nvGrpSpPr>
        <p:grpSpPr>
          <a:xfrm>
            <a:off x="2833993" y="1477541"/>
            <a:ext cx="1560933" cy="2483311"/>
            <a:chOff x="3282439" y="862692"/>
            <a:chExt cx="2161721" cy="3767215"/>
          </a:xfrm>
        </p:grpSpPr>
        <p:pic>
          <p:nvPicPr>
            <p:cNvPr id="11" name="Picture 4" descr="http://www.celebs101.com/gallery/Bonnie_Raitt/214390/Bonnie_Raitt_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2439" y="862692"/>
              <a:ext cx="2161721" cy="324005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3283920" y="4059524"/>
              <a:ext cx="2160240" cy="570383"/>
            </a:xfrm>
            <a:prstGeom prst="rect">
              <a:avLst/>
            </a:prstGeom>
            <a:noFill/>
          </p:spPr>
          <p:txBody>
            <a:bodyPr wrap="square" rtlCol="0">
              <a:spAutoFit/>
            </a:bodyPr>
            <a:lstStyle/>
            <a:p>
              <a:pPr algn="ctr"/>
              <a:r>
                <a:rPr lang="fr-FR" sz="1200" dirty="0" smtClean="0"/>
                <a:t>Bonnie </a:t>
              </a:r>
              <a:r>
                <a:rPr lang="fr-FR" sz="1200" dirty="0" err="1" smtClean="0"/>
                <a:t>Raitt</a:t>
              </a:r>
              <a:r>
                <a:rPr lang="fr-FR" sz="1200" dirty="0" smtClean="0"/>
                <a:t> (</a:t>
              </a:r>
              <a:r>
                <a:rPr lang="fr-FR" sz="1200" i="1" dirty="0" err="1" smtClean="0"/>
                <a:t>blender</a:t>
              </a:r>
              <a:r>
                <a:rPr lang="fr-FR" sz="1200" i="1" dirty="0" smtClean="0"/>
                <a:t> blues)</a:t>
              </a:r>
              <a:endParaRPr lang="fr-FR" sz="1200" dirty="0"/>
            </a:p>
          </p:txBody>
        </p:sp>
      </p:grpSp>
      <p:grpSp>
        <p:nvGrpSpPr>
          <p:cNvPr id="13" name="Groupe 12"/>
          <p:cNvGrpSpPr/>
          <p:nvPr/>
        </p:nvGrpSpPr>
        <p:grpSpPr>
          <a:xfrm>
            <a:off x="4813472" y="1457737"/>
            <a:ext cx="1583800" cy="2442318"/>
            <a:chOff x="6150480" y="862692"/>
            <a:chExt cx="2173204" cy="3828616"/>
          </a:xfrm>
        </p:grpSpPr>
        <p:pic>
          <p:nvPicPr>
            <p:cNvPr id="14" name="Picture 6" descr="http://upload.wikimedia.org/wikipedia/commons/thumb/5/5b/RobertCray.jpg/220px-RobertCr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480" y="862692"/>
              <a:ext cx="2173204" cy="3240051"/>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6444994" y="4076740"/>
              <a:ext cx="1584175" cy="614568"/>
            </a:xfrm>
            <a:prstGeom prst="rect">
              <a:avLst/>
            </a:prstGeom>
            <a:noFill/>
          </p:spPr>
          <p:txBody>
            <a:bodyPr wrap="square" rtlCol="0">
              <a:spAutoFit/>
            </a:bodyPr>
            <a:lstStyle/>
            <a:p>
              <a:pPr algn="ctr"/>
              <a:r>
                <a:rPr lang="fr-FR" sz="1200" dirty="0" smtClean="0"/>
                <a:t>Robert </a:t>
              </a:r>
              <a:r>
                <a:rPr lang="fr-FR" sz="1200" dirty="0" err="1" smtClean="0"/>
                <a:t>Cray</a:t>
              </a:r>
              <a:r>
                <a:rPr lang="fr-FR" sz="1200" dirty="0" smtClean="0"/>
                <a:t> (</a:t>
              </a:r>
              <a:r>
                <a:rPr lang="fr-FR" sz="1200" i="1" dirty="0" smtClean="0"/>
                <a:t>right </a:t>
              </a:r>
              <a:r>
                <a:rPr lang="fr-FR" sz="1200" i="1" dirty="0" err="1" smtClean="0"/>
                <a:t>next</a:t>
              </a:r>
              <a:r>
                <a:rPr lang="fr-FR" sz="1200" i="1" dirty="0" smtClean="0"/>
                <a:t> </a:t>
              </a:r>
              <a:r>
                <a:rPr lang="fr-FR" sz="1200" i="1" dirty="0" err="1" smtClean="0"/>
                <a:t>door</a:t>
              </a:r>
              <a:r>
                <a:rPr lang="fr-FR" sz="1200" i="1" dirty="0" smtClean="0"/>
                <a:t>)</a:t>
              </a:r>
              <a:endParaRPr lang="fr-FR" sz="1200" dirty="0" smtClean="0"/>
            </a:p>
          </p:txBody>
        </p:sp>
      </p:grpSp>
      <p:pic>
        <p:nvPicPr>
          <p:cNvPr id="16" name="Picture 8" descr="http://www.beertripper.com/OffTopic/RocknRoll/Jimi_Hendrix/Jimi_Hendrix_guit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455635"/>
            <a:ext cx="1728192" cy="2299611"/>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6604226" y="3822353"/>
            <a:ext cx="1984220" cy="276999"/>
          </a:xfrm>
          <a:prstGeom prst="rect">
            <a:avLst/>
          </a:prstGeom>
          <a:noFill/>
        </p:spPr>
        <p:txBody>
          <a:bodyPr wrap="square" rtlCol="0">
            <a:spAutoFit/>
          </a:bodyPr>
          <a:lstStyle/>
          <a:p>
            <a:pPr algn="ctr"/>
            <a:r>
              <a:rPr lang="fr-FR" sz="1200" dirty="0" smtClean="0"/>
              <a:t>Jimi Hendrix </a:t>
            </a:r>
            <a:r>
              <a:rPr lang="fr-FR" sz="1200" i="1" dirty="0" smtClean="0"/>
              <a:t>(</a:t>
            </a:r>
            <a:r>
              <a:rPr lang="fr-FR" sz="1200" i="1" dirty="0" err="1" smtClean="0"/>
              <a:t>voodoo</a:t>
            </a:r>
            <a:r>
              <a:rPr lang="fr-FR" sz="1200" i="1" dirty="0" smtClean="0"/>
              <a:t> </a:t>
            </a:r>
            <a:r>
              <a:rPr lang="fr-FR" sz="1200" i="1" dirty="0" err="1" smtClean="0"/>
              <a:t>child</a:t>
            </a:r>
            <a:r>
              <a:rPr lang="fr-FR" sz="1200" i="1" dirty="0" smtClean="0"/>
              <a:t>)</a:t>
            </a:r>
            <a:endParaRPr lang="fr-FR" sz="1200" dirty="0"/>
          </a:p>
        </p:txBody>
      </p:sp>
      <p:pic>
        <p:nvPicPr>
          <p:cNvPr id="18" name="Picture 10" descr="http://www.guitarlessons.com/wp-content/themes/glTemplate/images/guitarist/classic-rock/carlos-santana-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5255" y="4099352"/>
            <a:ext cx="3489518" cy="243684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1632180" y="6529088"/>
            <a:ext cx="2112235" cy="276999"/>
          </a:xfrm>
          <a:prstGeom prst="rect">
            <a:avLst/>
          </a:prstGeom>
          <a:noFill/>
        </p:spPr>
        <p:txBody>
          <a:bodyPr wrap="square" rtlCol="0">
            <a:spAutoFit/>
          </a:bodyPr>
          <a:lstStyle/>
          <a:p>
            <a:pPr algn="ctr"/>
            <a:r>
              <a:rPr lang="fr-FR" sz="1200" dirty="0" smtClean="0"/>
              <a:t>Carlos Santana (</a:t>
            </a:r>
            <a:r>
              <a:rPr lang="fr-FR" sz="1200" i="1" dirty="0" smtClean="0"/>
              <a:t>blues latino)</a:t>
            </a:r>
            <a:endParaRPr lang="fr-FR" sz="1200" dirty="0"/>
          </a:p>
        </p:txBody>
      </p:sp>
      <p:pic>
        <p:nvPicPr>
          <p:cNvPr id="20" name="Picture 11" descr="C:\Users\Albane\Pictures\ERIC ♥\Eric in the 80s 1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0072" y="4133094"/>
            <a:ext cx="3568002" cy="2447649"/>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5355792" y="6580743"/>
            <a:ext cx="3296561" cy="276999"/>
          </a:xfrm>
          <a:prstGeom prst="rect">
            <a:avLst/>
          </a:prstGeom>
          <a:noFill/>
        </p:spPr>
        <p:txBody>
          <a:bodyPr wrap="square" rtlCol="0">
            <a:spAutoFit/>
          </a:bodyPr>
          <a:lstStyle/>
          <a:p>
            <a:pPr algn="ctr"/>
            <a:r>
              <a:rPr lang="fr-FR" sz="1200" dirty="0" smtClean="0"/>
              <a:t>Eric Clapton (</a:t>
            </a:r>
            <a:r>
              <a:rPr lang="fr-FR" sz="1200" i="1" dirty="0" smtClean="0"/>
              <a:t>Bell </a:t>
            </a:r>
            <a:r>
              <a:rPr lang="fr-FR" sz="1200" i="1" dirty="0" err="1" smtClean="0"/>
              <a:t>Bottom</a:t>
            </a:r>
            <a:r>
              <a:rPr lang="fr-FR" sz="1200" i="1" dirty="0" smtClean="0"/>
              <a:t> Blues</a:t>
            </a:r>
            <a:r>
              <a:rPr lang="fr-FR" sz="1200" dirty="0" smtClean="0"/>
              <a:t>)</a:t>
            </a:r>
            <a:endParaRPr lang="fr-FR" sz="1200" dirty="0"/>
          </a:p>
        </p:txBody>
      </p:sp>
    </p:spTree>
    <p:extLst>
      <p:ext uri="{BB962C8B-B14F-4D97-AF65-F5344CB8AC3E}">
        <p14:creationId xmlns:p14="http://schemas.microsoft.com/office/powerpoint/2010/main" val="259063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21393" y="-615718"/>
            <a:ext cx="10465393" cy="2554545"/>
            <a:chOff x="-1321393" y="-615718"/>
            <a:chExt cx="10465393" cy="2554545"/>
          </a:xfrm>
        </p:grpSpPr>
        <p:sp>
          <p:nvSpPr>
            <p:cNvPr id="3" name="Rectangle 2"/>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5" name="ZoneTexte 4"/>
          <p:cNvSpPr txBox="1"/>
          <p:nvPr/>
        </p:nvSpPr>
        <p:spPr>
          <a:xfrm>
            <a:off x="1691680" y="309642"/>
            <a:ext cx="7452320" cy="1107996"/>
          </a:xfrm>
          <a:prstGeom prst="rect">
            <a:avLst/>
          </a:prstGeom>
          <a:noFill/>
        </p:spPr>
        <p:txBody>
          <a:bodyPr wrap="square" rtlCol="0">
            <a:spAutoFit/>
          </a:bodyPr>
          <a:lstStyle/>
          <a:p>
            <a:pPr algn="ctr"/>
            <a:r>
              <a:rPr lang="fr-FR" sz="6600" dirty="0" smtClean="0">
                <a:solidFill>
                  <a:schemeClr val="bg1"/>
                </a:solidFill>
              </a:rPr>
              <a:t>Les artistes du blues</a:t>
            </a:r>
            <a:endParaRPr lang="fr-FR" sz="6600" dirty="0">
              <a:solidFill>
                <a:schemeClr val="bg1"/>
              </a:solidFill>
            </a:endParaRPr>
          </a:p>
        </p:txBody>
      </p:sp>
      <p:sp>
        <p:nvSpPr>
          <p:cNvPr id="6" name="ZoneTexte 5"/>
          <p:cNvSpPr txBox="1"/>
          <p:nvPr/>
        </p:nvSpPr>
        <p:spPr>
          <a:xfrm rot="16200000">
            <a:off x="-2121801" y="3855233"/>
            <a:ext cx="5440363" cy="584775"/>
          </a:xfrm>
          <a:prstGeom prst="rect">
            <a:avLst/>
          </a:prstGeom>
          <a:noFill/>
        </p:spPr>
        <p:txBody>
          <a:bodyPr wrap="square" rtlCol="0">
            <a:spAutoFit/>
          </a:bodyPr>
          <a:lstStyle/>
          <a:p>
            <a:pPr algn="ctr"/>
            <a:r>
              <a:rPr lang="fr-FR" sz="3200" b="1" u="sng" dirty="0" smtClean="0"/>
              <a:t>LE BLUES AUJOURD’HUI</a:t>
            </a:r>
            <a:endParaRPr lang="fr-FR" sz="3200" b="1" u="sng" dirty="0"/>
          </a:p>
        </p:txBody>
      </p:sp>
      <p:pic>
        <p:nvPicPr>
          <p:cNvPr id="7" name="Picture 2" descr="http://www.echoprod.fr/tour/medias/lb/lb_mountain-men-moutain-men-festiroc-jeudi-24-mars-2011-ncu5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651" y="1679479"/>
            <a:ext cx="2692730" cy="20195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zicazic.com/zicazine/images/stories/Sue_Foley_F06-redu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099" y="1679477"/>
            <a:ext cx="3045480" cy="201954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691680" y="3676479"/>
            <a:ext cx="2707701" cy="276999"/>
          </a:xfrm>
          <a:prstGeom prst="rect">
            <a:avLst/>
          </a:prstGeom>
          <a:noFill/>
        </p:spPr>
        <p:txBody>
          <a:bodyPr wrap="square" rtlCol="0">
            <a:spAutoFit/>
          </a:bodyPr>
          <a:lstStyle/>
          <a:p>
            <a:pPr algn="ctr"/>
            <a:r>
              <a:rPr lang="fr-FR" sz="1200" dirty="0" err="1" smtClean="0"/>
              <a:t>Mountain</a:t>
            </a:r>
            <a:r>
              <a:rPr lang="fr-FR" sz="1200" dirty="0" smtClean="0"/>
              <a:t> Men (</a:t>
            </a:r>
            <a:r>
              <a:rPr lang="fr-FR" sz="1200" i="1" dirty="0" smtClean="0"/>
              <a:t>blues </a:t>
            </a:r>
            <a:r>
              <a:rPr lang="fr-FR" sz="1200" i="1" dirty="0" err="1" smtClean="0"/>
              <a:t>before</a:t>
            </a:r>
            <a:r>
              <a:rPr lang="fr-FR" sz="1200" i="1" dirty="0" smtClean="0"/>
              <a:t> </a:t>
            </a:r>
            <a:r>
              <a:rPr lang="fr-FR" sz="1200" i="1" dirty="0" err="1" smtClean="0"/>
              <a:t>my</a:t>
            </a:r>
            <a:r>
              <a:rPr lang="fr-FR" sz="1200" i="1" dirty="0" smtClean="0"/>
              <a:t> time)</a:t>
            </a:r>
            <a:endParaRPr lang="fr-FR" sz="1200" dirty="0"/>
          </a:p>
        </p:txBody>
      </p:sp>
      <p:sp>
        <p:nvSpPr>
          <p:cNvPr id="10" name="ZoneTexte 9"/>
          <p:cNvSpPr txBox="1"/>
          <p:nvPr/>
        </p:nvSpPr>
        <p:spPr>
          <a:xfrm>
            <a:off x="6611217" y="3764405"/>
            <a:ext cx="1652814" cy="276999"/>
          </a:xfrm>
          <a:prstGeom prst="rect">
            <a:avLst/>
          </a:prstGeom>
          <a:noFill/>
        </p:spPr>
        <p:txBody>
          <a:bodyPr wrap="square" rtlCol="0">
            <a:spAutoFit/>
          </a:bodyPr>
          <a:lstStyle/>
          <a:p>
            <a:pPr algn="ctr"/>
            <a:r>
              <a:rPr lang="fr-FR" sz="1200" dirty="0" smtClean="0"/>
              <a:t>Sue Foley (</a:t>
            </a:r>
            <a:r>
              <a:rPr lang="fr-FR" sz="1200" i="1" dirty="0" smtClean="0"/>
              <a:t>the </a:t>
            </a:r>
            <a:r>
              <a:rPr lang="fr-FR" sz="1200" i="1" dirty="0" err="1" smtClean="0"/>
              <a:t>snake</a:t>
            </a:r>
            <a:r>
              <a:rPr lang="fr-FR" sz="1200" i="1" dirty="0" smtClean="0"/>
              <a:t>)</a:t>
            </a:r>
            <a:endParaRPr lang="fr-FR" sz="1200" dirty="0"/>
          </a:p>
        </p:txBody>
      </p:sp>
      <p:pic>
        <p:nvPicPr>
          <p:cNvPr id="11" name="Picture 6" descr="http://a34.idata.over-blog.com/427x448/0/01/36/34/autre/berg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411" y="4235338"/>
            <a:ext cx="2141210" cy="224651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2355471" y="6552456"/>
            <a:ext cx="1595819" cy="276999"/>
          </a:xfrm>
          <a:prstGeom prst="rect">
            <a:avLst/>
          </a:prstGeom>
          <a:noFill/>
        </p:spPr>
        <p:txBody>
          <a:bodyPr wrap="square" rtlCol="0">
            <a:spAutoFit/>
          </a:bodyPr>
          <a:lstStyle/>
          <a:p>
            <a:pPr algn="ctr"/>
            <a:r>
              <a:rPr lang="fr-FR" sz="1200" dirty="0" smtClean="0"/>
              <a:t>Bjorn Berge (</a:t>
            </a:r>
            <a:r>
              <a:rPr lang="fr-FR" sz="1200" i="1" dirty="0" err="1" smtClean="0"/>
              <a:t>antipop</a:t>
            </a:r>
            <a:r>
              <a:rPr lang="fr-FR" sz="1200" i="1" dirty="0" smtClean="0"/>
              <a:t>)</a:t>
            </a:r>
            <a:endParaRPr lang="fr-FR" sz="1200" dirty="0"/>
          </a:p>
        </p:txBody>
      </p:sp>
      <p:pic>
        <p:nvPicPr>
          <p:cNvPr id="13" name="Picture 8" descr="http://www.blog-zik.com/wp-content/uploads/2011/05/article_hughlaur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839" y="4335056"/>
            <a:ext cx="3045480" cy="197758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5855880" y="6378022"/>
            <a:ext cx="2735692" cy="276999"/>
          </a:xfrm>
          <a:prstGeom prst="rect">
            <a:avLst/>
          </a:prstGeom>
          <a:noFill/>
        </p:spPr>
        <p:txBody>
          <a:bodyPr wrap="square" rtlCol="0">
            <a:spAutoFit/>
          </a:bodyPr>
          <a:lstStyle/>
          <a:p>
            <a:pPr algn="ctr"/>
            <a:r>
              <a:rPr lang="fr-FR" sz="1200" dirty="0" smtClean="0"/>
              <a:t>Hugh Laurie (</a:t>
            </a:r>
            <a:r>
              <a:rPr lang="fr-FR" sz="1200" i="1" dirty="0" smtClean="0"/>
              <a:t>let </a:t>
            </a:r>
            <a:r>
              <a:rPr lang="fr-FR" sz="1200" i="1" dirty="0" err="1" smtClean="0"/>
              <a:t>them</a:t>
            </a:r>
            <a:r>
              <a:rPr lang="fr-FR" sz="1200" i="1" dirty="0" smtClean="0"/>
              <a:t> talk)</a:t>
            </a:r>
            <a:endParaRPr lang="fr-FR" sz="1200" dirty="0"/>
          </a:p>
        </p:txBody>
      </p:sp>
    </p:spTree>
    <p:extLst>
      <p:ext uri="{BB962C8B-B14F-4D97-AF65-F5344CB8AC3E}">
        <p14:creationId xmlns:p14="http://schemas.microsoft.com/office/powerpoint/2010/main" val="35932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321393" y="-615718"/>
            <a:ext cx="10465393" cy="2554545"/>
            <a:chOff x="-1321393" y="-615718"/>
            <a:chExt cx="10465393" cy="2554545"/>
          </a:xfrm>
        </p:grpSpPr>
        <p:sp>
          <p:nvSpPr>
            <p:cNvPr id="4" name="Rectangle 3"/>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2" name="ZoneTexte 1"/>
          <p:cNvSpPr txBox="1"/>
          <p:nvPr/>
        </p:nvSpPr>
        <p:spPr>
          <a:xfrm>
            <a:off x="1172503" y="272461"/>
            <a:ext cx="7971497" cy="1107996"/>
          </a:xfrm>
          <a:prstGeom prst="rect">
            <a:avLst/>
          </a:prstGeom>
          <a:noFill/>
        </p:spPr>
        <p:txBody>
          <a:bodyPr wrap="square" rtlCol="0">
            <a:spAutoFit/>
          </a:bodyPr>
          <a:lstStyle/>
          <a:p>
            <a:pPr algn="r"/>
            <a:r>
              <a:rPr lang="fr-FR" sz="6600" dirty="0" smtClean="0">
                <a:solidFill>
                  <a:schemeClr val="bg1"/>
                </a:solidFill>
              </a:rPr>
              <a:t>Les instruments</a:t>
            </a:r>
            <a:endParaRPr lang="fr-FR" sz="6600" dirty="0">
              <a:solidFill>
                <a:schemeClr val="bg1"/>
              </a:solidFill>
            </a:endParaRPr>
          </a:p>
        </p:txBody>
      </p:sp>
      <p:pic>
        <p:nvPicPr>
          <p:cNvPr id="6" name="Picture 6" descr="http://www.lessignets.com/signetsdiane/calendrier/images/avril/24/modelA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7" y="3762611"/>
            <a:ext cx="2871820" cy="29786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006" b="95607" l="5041" r="86992"/>
                    </a14:imgEffect>
                  </a14:imgLayer>
                </a14:imgProps>
              </a:ext>
              <a:ext uri="{28A0092B-C50C-407E-A947-70E740481C1C}">
                <a14:useLocalDpi xmlns:a14="http://schemas.microsoft.com/office/drawing/2010/main" val="0"/>
              </a:ext>
            </a:extLst>
          </a:blip>
          <a:srcRect/>
          <a:stretch>
            <a:fillRect/>
          </a:stretch>
        </p:blipFill>
        <p:spPr bwMode="auto">
          <a:xfrm rot="20178393">
            <a:off x="602966" y="1317126"/>
            <a:ext cx="2040827" cy="28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1611696" y="1988840"/>
            <a:ext cx="1186042" cy="369332"/>
          </a:xfrm>
          <a:prstGeom prst="rect">
            <a:avLst/>
          </a:prstGeom>
          <a:noFill/>
        </p:spPr>
        <p:txBody>
          <a:bodyPr wrap="square" rtlCol="0">
            <a:spAutoFit/>
          </a:bodyPr>
          <a:lstStyle/>
          <a:p>
            <a:r>
              <a:rPr lang="fr-FR" dirty="0" smtClean="0"/>
              <a:t>Banjo</a:t>
            </a:r>
            <a:endParaRPr lang="fr-FR" dirty="0"/>
          </a:p>
        </p:txBody>
      </p:sp>
      <p:pic>
        <p:nvPicPr>
          <p:cNvPr id="9" name="Picture 4" descr="http://musique.beaucamps.free.fr/images/galerie/albums/Instruments/Harmonica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1654484"/>
            <a:ext cx="3034843" cy="21957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pianorecital.org/images/pian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3740881"/>
            <a:ext cx="2648218" cy="3023852"/>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3013283" y="5331764"/>
            <a:ext cx="1342694" cy="646331"/>
          </a:xfrm>
          <a:prstGeom prst="rect">
            <a:avLst/>
          </a:prstGeom>
          <a:noFill/>
        </p:spPr>
        <p:txBody>
          <a:bodyPr wrap="square" rtlCol="0">
            <a:spAutoFit/>
          </a:bodyPr>
          <a:lstStyle/>
          <a:p>
            <a:pPr algn="ctr"/>
            <a:r>
              <a:rPr lang="fr-FR" dirty="0" smtClean="0"/>
              <a:t>Orgue Hammond</a:t>
            </a:r>
            <a:endParaRPr lang="fr-FR" dirty="0"/>
          </a:p>
        </p:txBody>
      </p:sp>
      <p:sp>
        <p:nvSpPr>
          <p:cNvPr id="13" name="ZoneTexte 12"/>
          <p:cNvSpPr txBox="1"/>
          <p:nvPr/>
        </p:nvSpPr>
        <p:spPr>
          <a:xfrm>
            <a:off x="5836005" y="2968173"/>
            <a:ext cx="1716288" cy="369332"/>
          </a:xfrm>
          <a:prstGeom prst="rect">
            <a:avLst/>
          </a:prstGeom>
          <a:noFill/>
        </p:spPr>
        <p:txBody>
          <a:bodyPr wrap="square" rtlCol="0">
            <a:spAutoFit/>
          </a:bodyPr>
          <a:lstStyle/>
          <a:p>
            <a:r>
              <a:rPr lang="fr-FR" dirty="0" smtClean="0"/>
              <a:t>Harmonica </a:t>
            </a:r>
            <a:endParaRPr lang="fr-FR" dirty="0"/>
          </a:p>
        </p:txBody>
      </p:sp>
      <p:sp>
        <p:nvSpPr>
          <p:cNvPr id="14" name="ZoneTexte 13"/>
          <p:cNvSpPr txBox="1"/>
          <p:nvPr/>
        </p:nvSpPr>
        <p:spPr>
          <a:xfrm>
            <a:off x="6228184" y="4058143"/>
            <a:ext cx="1109993" cy="369332"/>
          </a:xfrm>
          <a:prstGeom prst="rect">
            <a:avLst/>
          </a:prstGeom>
          <a:noFill/>
        </p:spPr>
        <p:txBody>
          <a:bodyPr wrap="square" rtlCol="0">
            <a:spAutoFit/>
          </a:bodyPr>
          <a:lstStyle/>
          <a:p>
            <a:r>
              <a:rPr lang="fr-FR" dirty="0" smtClean="0"/>
              <a:t>Piano</a:t>
            </a:r>
            <a:endParaRPr lang="fr-FR" dirty="0"/>
          </a:p>
        </p:txBody>
      </p:sp>
      <p:sp>
        <p:nvSpPr>
          <p:cNvPr id="16" name="ZoneTexte 15"/>
          <p:cNvSpPr txBox="1"/>
          <p:nvPr/>
        </p:nvSpPr>
        <p:spPr>
          <a:xfrm>
            <a:off x="2351122" y="6396335"/>
            <a:ext cx="5449334" cy="461665"/>
          </a:xfrm>
          <a:prstGeom prst="rect">
            <a:avLst/>
          </a:prstGeom>
          <a:noFill/>
        </p:spPr>
        <p:txBody>
          <a:bodyPr wrap="square" rtlCol="0">
            <a:spAutoFit/>
          </a:bodyPr>
          <a:lstStyle/>
          <a:p>
            <a:pPr algn="ctr"/>
            <a:r>
              <a:rPr lang="fr-FR" sz="2400" b="1" u="sng" dirty="0" smtClean="0"/>
              <a:t>DÉBUTS DU BLUES</a:t>
            </a:r>
            <a:endParaRPr lang="fr-FR" sz="2400" b="1" u="sng" dirty="0"/>
          </a:p>
        </p:txBody>
      </p:sp>
      <p:pic>
        <p:nvPicPr>
          <p:cNvPr id="19" name="Picture 2" descr="http://www.joycelindephoto.com/images/Washboar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001" r="18835"/>
          <a:stretch/>
        </p:blipFill>
        <p:spPr bwMode="auto">
          <a:xfrm>
            <a:off x="3372936" y="2968173"/>
            <a:ext cx="1920007" cy="1929825"/>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3581084" y="2569402"/>
            <a:ext cx="1518989" cy="369332"/>
          </a:xfrm>
          <a:prstGeom prst="rect">
            <a:avLst/>
          </a:prstGeom>
          <a:noFill/>
        </p:spPr>
        <p:txBody>
          <a:bodyPr wrap="square" rtlCol="0">
            <a:spAutoFit/>
          </a:bodyPr>
          <a:lstStyle/>
          <a:p>
            <a:pPr algn="ctr"/>
            <a:r>
              <a:rPr lang="fr-FR" dirty="0" err="1" smtClean="0"/>
              <a:t>Washboard</a:t>
            </a:r>
            <a:r>
              <a:rPr lang="fr-FR" dirty="0" smtClean="0"/>
              <a:t> </a:t>
            </a:r>
            <a:endParaRPr lang="fr-FR" dirty="0"/>
          </a:p>
        </p:txBody>
      </p:sp>
    </p:spTree>
    <p:extLst>
      <p:ext uri="{BB962C8B-B14F-4D97-AF65-F5344CB8AC3E}">
        <p14:creationId xmlns:p14="http://schemas.microsoft.com/office/powerpoint/2010/main" val="15470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P spid="13" grpId="0"/>
      <p:bldP spid="14" grpId="0"/>
      <p:bldP spid="16"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21393" y="-615718"/>
            <a:ext cx="10465393" cy="2554545"/>
            <a:chOff x="-1321393" y="-615718"/>
            <a:chExt cx="10465393" cy="2554545"/>
          </a:xfrm>
        </p:grpSpPr>
        <p:sp>
          <p:nvSpPr>
            <p:cNvPr id="3" name="Rectangle 2"/>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5" name="ZoneTexte 4"/>
          <p:cNvSpPr txBox="1"/>
          <p:nvPr/>
        </p:nvSpPr>
        <p:spPr>
          <a:xfrm>
            <a:off x="1172503" y="272461"/>
            <a:ext cx="7971497" cy="1107996"/>
          </a:xfrm>
          <a:prstGeom prst="rect">
            <a:avLst/>
          </a:prstGeom>
          <a:noFill/>
        </p:spPr>
        <p:txBody>
          <a:bodyPr wrap="square" rtlCol="0">
            <a:spAutoFit/>
          </a:bodyPr>
          <a:lstStyle/>
          <a:p>
            <a:pPr algn="r"/>
            <a:r>
              <a:rPr lang="fr-FR" sz="6600" dirty="0" smtClean="0">
                <a:solidFill>
                  <a:schemeClr val="bg1"/>
                </a:solidFill>
              </a:rPr>
              <a:t>Les instruments</a:t>
            </a:r>
            <a:endParaRPr lang="fr-FR" sz="6600" dirty="0">
              <a:solidFill>
                <a:schemeClr val="bg1"/>
              </a:solidFill>
            </a:endParaRPr>
          </a:p>
        </p:txBody>
      </p:sp>
      <p:pic>
        <p:nvPicPr>
          <p:cNvPr id="6" name="Picture 2" descr="http://www.stratcollector.com/images/news/blacki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3" y="1417638"/>
            <a:ext cx="1846595" cy="543206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142512" y="3355891"/>
            <a:ext cx="1440160" cy="646331"/>
          </a:xfrm>
          <a:prstGeom prst="rect">
            <a:avLst/>
          </a:prstGeom>
          <a:noFill/>
        </p:spPr>
        <p:txBody>
          <a:bodyPr wrap="square" rtlCol="0">
            <a:spAutoFit/>
          </a:bodyPr>
          <a:lstStyle/>
          <a:p>
            <a:pPr algn="ctr"/>
            <a:r>
              <a:rPr lang="fr-FR" dirty="0" smtClean="0"/>
              <a:t>Guitare électrique</a:t>
            </a:r>
            <a:endParaRPr lang="fr-FR" dirty="0"/>
          </a:p>
        </p:txBody>
      </p:sp>
      <p:pic>
        <p:nvPicPr>
          <p:cNvPr id="8" name="Picture 2" descr="C:\Users\Albane\Pictures\ERIC ♥\000-28EC_f[1].jpg"/>
          <p:cNvPicPr>
            <a:picLocks noChangeAspect="1" noChangeArrowheads="1"/>
          </p:cNvPicPr>
          <p:nvPr/>
        </p:nvPicPr>
        <p:blipFill rotWithShape="1">
          <a:blip r:embed="rId4">
            <a:extLst>
              <a:ext uri="{28A0092B-C50C-407E-A947-70E740481C1C}">
                <a14:useLocalDpi xmlns:a14="http://schemas.microsoft.com/office/drawing/2010/main" val="0"/>
              </a:ext>
            </a:extLst>
          </a:blip>
          <a:srcRect l="8657" t="442" r="10252" b="-442"/>
          <a:stretch/>
        </p:blipFill>
        <p:spPr bwMode="auto">
          <a:xfrm rot="16200000">
            <a:off x="5182933" y="240171"/>
            <a:ext cx="2522553" cy="518457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4025035" y="1844824"/>
            <a:ext cx="1946294" cy="646331"/>
          </a:xfrm>
          <a:prstGeom prst="rect">
            <a:avLst/>
          </a:prstGeom>
          <a:noFill/>
        </p:spPr>
        <p:txBody>
          <a:bodyPr wrap="square" rtlCol="0">
            <a:spAutoFit/>
          </a:bodyPr>
          <a:lstStyle/>
          <a:p>
            <a:pPr algn="ctr"/>
            <a:r>
              <a:rPr lang="fr-FR" dirty="0" smtClean="0"/>
              <a:t>Guitare acoustique</a:t>
            </a:r>
            <a:endParaRPr lang="fr-FR" dirty="0"/>
          </a:p>
        </p:txBody>
      </p:sp>
      <p:pic>
        <p:nvPicPr>
          <p:cNvPr id="10" name="Picture 4" descr="http://mes-occasions.com/images/41234549-Cours-de-batteri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981" y="3679057"/>
            <a:ext cx="3456384" cy="298785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6516216" y="3909071"/>
            <a:ext cx="1996289" cy="369332"/>
          </a:xfrm>
          <a:prstGeom prst="rect">
            <a:avLst/>
          </a:prstGeom>
          <a:noFill/>
        </p:spPr>
        <p:txBody>
          <a:bodyPr wrap="square" rtlCol="0">
            <a:spAutoFit/>
          </a:bodyPr>
          <a:lstStyle/>
          <a:p>
            <a:r>
              <a:rPr lang="fr-FR" dirty="0" smtClean="0"/>
              <a:t>Batterie</a:t>
            </a:r>
            <a:endParaRPr lang="fr-FR" dirty="0"/>
          </a:p>
        </p:txBody>
      </p:sp>
      <p:sp>
        <p:nvSpPr>
          <p:cNvPr id="12" name="ZoneTexte 11"/>
          <p:cNvSpPr txBox="1"/>
          <p:nvPr/>
        </p:nvSpPr>
        <p:spPr>
          <a:xfrm>
            <a:off x="2451968" y="6329849"/>
            <a:ext cx="2581140" cy="523220"/>
          </a:xfrm>
          <a:prstGeom prst="rect">
            <a:avLst/>
          </a:prstGeom>
          <a:noFill/>
        </p:spPr>
        <p:txBody>
          <a:bodyPr wrap="square" rtlCol="0">
            <a:spAutoFit/>
          </a:bodyPr>
          <a:lstStyle/>
          <a:p>
            <a:pPr algn="ctr"/>
            <a:r>
              <a:rPr lang="fr-FR" sz="2800" b="1" u="sng" dirty="0" smtClean="0"/>
              <a:t>ÉVOLUTION </a:t>
            </a:r>
            <a:endParaRPr lang="fr-FR" sz="2800" b="1" u="sng" dirty="0"/>
          </a:p>
        </p:txBody>
      </p:sp>
      <p:pic>
        <p:nvPicPr>
          <p:cNvPr id="15" name="Picture 12" descr="http://www.distrizic.com/images/products/product6781/AS71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198" r="28395"/>
          <a:stretch/>
        </p:blipFill>
        <p:spPr bwMode="auto">
          <a:xfrm rot="19806443">
            <a:off x="2861896" y="2171386"/>
            <a:ext cx="1732556" cy="373336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2392693" y="4850637"/>
            <a:ext cx="1335480" cy="369332"/>
          </a:xfrm>
          <a:prstGeom prst="rect">
            <a:avLst/>
          </a:prstGeom>
          <a:noFill/>
        </p:spPr>
        <p:txBody>
          <a:bodyPr wrap="square" rtlCol="0">
            <a:spAutoFit/>
          </a:bodyPr>
          <a:lstStyle/>
          <a:p>
            <a:r>
              <a:rPr lang="fr-FR" dirty="0" smtClean="0"/>
              <a:t>Saxophone </a:t>
            </a:r>
            <a:endParaRPr lang="fr-FR" dirty="0"/>
          </a:p>
        </p:txBody>
      </p:sp>
    </p:spTree>
    <p:extLst>
      <p:ext uri="{BB962C8B-B14F-4D97-AF65-F5344CB8AC3E}">
        <p14:creationId xmlns:p14="http://schemas.microsoft.com/office/powerpoint/2010/main" val="332306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321393" y="-615718"/>
            <a:ext cx="10465393" cy="2554545"/>
            <a:chOff x="-1321393" y="-615718"/>
            <a:chExt cx="10465393" cy="2554545"/>
          </a:xfrm>
        </p:grpSpPr>
        <p:sp>
          <p:nvSpPr>
            <p:cNvPr id="5" name="Rectangle 4"/>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2" name="ZoneTexte 1"/>
          <p:cNvSpPr txBox="1"/>
          <p:nvPr/>
        </p:nvSpPr>
        <p:spPr>
          <a:xfrm>
            <a:off x="1763689" y="2249230"/>
            <a:ext cx="5760640" cy="3785652"/>
          </a:xfrm>
          <a:prstGeom prst="rect">
            <a:avLst/>
          </a:prstGeom>
          <a:noFill/>
        </p:spPr>
        <p:txBody>
          <a:bodyPr wrap="square" rtlCol="0">
            <a:spAutoFit/>
          </a:bodyPr>
          <a:lstStyle/>
          <a:p>
            <a:r>
              <a:rPr lang="fr-FR" sz="2400" b="1" u="sng" dirty="0" smtClean="0"/>
              <a:t>INFLUENCE SUR DES STYLES EXISTANTS :</a:t>
            </a:r>
          </a:p>
          <a:p>
            <a:pPr marL="285750" indent="-285750">
              <a:buFontTx/>
              <a:buChar char="-"/>
            </a:pPr>
            <a:r>
              <a:rPr lang="fr-FR" sz="2400" dirty="0" smtClean="0"/>
              <a:t>La </a:t>
            </a:r>
            <a:r>
              <a:rPr lang="fr-FR" sz="2400" dirty="0"/>
              <a:t>musique classique</a:t>
            </a:r>
          </a:p>
          <a:p>
            <a:pPr marL="285750" indent="-285750">
              <a:buFontTx/>
              <a:buChar char="-"/>
            </a:pPr>
            <a:r>
              <a:rPr lang="fr-FR" sz="2400" dirty="0"/>
              <a:t>La </a:t>
            </a:r>
            <a:r>
              <a:rPr lang="fr-FR" sz="2400" dirty="0" smtClean="0"/>
              <a:t>country</a:t>
            </a:r>
          </a:p>
          <a:p>
            <a:pPr marL="285750" indent="-285750">
              <a:buFontTx/>
              <a:buChar char="-"/>
            </a:pPr>
            <a:r>
              <a:rPr lang="fr-FR" sz="2400" dirty="0" smtClean="0"/>
              <a:t>La musique folk</a:t>
            </a:r>
          </a:p>
          <a:p>
            <a:pPr marL="285750" indent="-285750">
              <a:buFontTx/>
              <a:buChar char="-"/>
            </a:pPr>
            <a:endParaRPr lang="fr-FR" sz="2400" dirty="0" smtClean="0"/>
          </a:p>
          <a:p>
            <a:r>
              <a:rPr lang="fr-FR" sz="2400" b="1" u="sng" dirty="0" smtClean="0"/>
              <a:t>CRÉATION DE NOUVEAUX STYLES :</a:t>
            </a:r>
          </a:p>
          <a:p>
            <a:pPr marL="285750" indent="-285750">
              <a:buFontTx/>
              <a:buChar char="-"/>
            </a:pPr>
            <a:r>
              <a:rPr lang="fr-FR" sz="2400" dirty="0" smtClean="0"/>
              <a:t>Le Rock</a:t>
            </a:r>
          </a:p>
          <a:p>
            <a:pPr marL="285750" indent="-285750">
              <a:buFontTx/>
              <a:buChar char="-"/>
            </a:pPr>
            <a:r>
              <a:rPr lang="fr-FR" sz="2400" dirty="0" smtClean="0"/>
              <a:t>Le jazz </a:t>
            </a:r>
          </a:p>
          <a:p>
            <a:pPr marL="285750" indent="-285750">
              <a:buFontTx/>
              <a:buChar char="-"/>
            </a:pPr>
            <a:r>
              <a:rPr lang="fr-FR" sz="2400" dirty="0" smtClean="0"/>
              <a:t>Le </a:t>
            </a:r>
            <a:r>
              <a:rPr lang="fr-FR" sz="2400" dirty="0" err="1" smtClean="0"/>
              <a:t>rythm</a:t>
            </a:r>
            <a:r>
              <a:rPr lang="fr-FR" sz="2400" dirty="0" smtClean="0"/>
              <a:t> &amp; blues </a:t>
            </a:r>
          </a:p>
          <a:p>
            <a:pPr marL="285750" indent="-285750">
              <a:buFontTx/>
              <a:buChar char="-"/>
            </a:pPr>
            <a:r>
              <a:rPr lang="fr-FR" sz="2400" dirty="0" smtClean="0"/>
              <a:t>La pop</a:t>
            </a:r>
          </a:p>
        </p:txBody>
      </p:sp>
      <p:sp>
        <p:nvSpPr>
          <p:cNvPr id="3" name="ZoneTexte 2"/>
          <p:cNvSpPr txBox="1"/>
          <p:nvPr/>
        </p:nvSpPr>
        <p:spPr>
          <a:xfrm>
            <a:off x="1430320" y="309642"/>
            <a:ext cx="7713680" cy="1107996"/>
          </a:xfrm>
          <a:prstGeom prst="rect">
            <a:avLst/>
          </a:prstGeom>
          <a:noFill/>
        </p:spPr>
        <p:txBody>
          <a:bodyPr wrap="square" rtlCol="0">
            <a:spAutoFit/>
          </a:bodyPr>
          <a:lstStyle/>
          <a:p>
            <a:pPr algn="r"/>
            <a:r>
              <a:rPr lang="fr-FR" sz="6600" dirty="0" smtClean="0">
                <a:solidFill>
                  <a:schemeClr val="bg1"/>
                </a:solidFill>
              </a:rPr>
              <a:t>Influence du blues</a:t>
            </a:r>
            <a:endParaRPr lang="fr-FR" sz="6600" dirty="0">
              <a:solidFill>
                <a:schemeClr val="bg1"/>
              </a:solidFill>
            </a:endParaRPr>
          </a:p>
        </p:txBody>
      </p:sp>
    </p:spTree>
    <p:extLst>
      <p:ext uri="{BB962C8B-B14F-4D97-AF65-F5344CB8AC3E}">
        <p14:creationId xmlns:p14="http://schemas.microsoft.com/office/powerpoint/2010/main" val="255034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321393" y="-615718"/>
            <a:ext cx="10465393" cy="2554545"/>
            <a:chOff x="-1321393" y="-615718"/>
            <a:chExt cx="10465393" cy="2554545"/>
          </a:xfrm>
        </p:grpSpPr>
        <p:sp>
          <p:nvSpPr>
            <p:cNvPr id="4" name="Rectangle 3"/>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2" name="ZoneTexte 1"/>
          <p:cNvSpPr txBox="1"/>
          <p:nvPr/>
        </p:nvSpPr>
        <p:spPr>
          <a:xfrm>
            <a:off x="1551001" y="94199"/>
            <a:ext cx="7596336" cy="1323439"/>
          </a:xfrm>
          <a:prstGeom prst="rect">
            <a:avLst/>
          </a:prstGeom>
          <a:noFill/>
        </p:spPr>
        <p:txBody>
          <a:bodyPr wrap="square" rtlCol="0">
            <a:spAutoFit/>
          </a:bodyPr>
          <a:lstStyle/>
          <a:p>
            <a:pPr algn="r"/>
            <a:r>
              <a:rPr lang="fr-FR" sz="4000" dirty="0" smtClean="0">
                <a:solidFill>
                  <a:schemeClr val="bg1"/>
                </a:solidFill>
              </a:rPr>
              <a:t>Un artiste pionnier du blues et un artiste héritier de cette musique</a:t>
            </a:r>
            <a:endParaRPr lang="fr-FR" sz="4000" dirty="0">
              <a:solidFill>
                <a:schemeClr val="bg1"/>
              </a:solidFill>
            </a:endParaRPr>
          </a:p>
        </p:txBody>
      </p:sp>
      <p:sp>
        <p:nvSpPr>
          <p:cNvPr id="6" name="ZoneTexte 5"/>
          <p:cNvSpPr txBox="1"/>
          <p:nvPr/>
        </p:nvSpPr>
        <p:spPr>
          <a:xfrm>
            <a:off x="3509471" y="2603357"/>
            <a:ext cx="2142649" cy="2308324"/>
          </a:xfrm>
          <a:prstGeom prst="rect">
            <a:avLst/>
          </a:prstGeom>
          <a:noFill/>
        </p:spPr>
        <p:txBody>
          <a:bodyPr wrap="square" rtlCol="0">
            <a:spAutoFit/>
          </a:bodyPr>
          <a:lstStyle/>
          <a:p>
            <a:pPr algn="ctr"/>
            <a:r>
              <a:rPr lang="fr-FR" sz="3600" dirty="0" smtClean="0"/>
              <a:t>Robert Johnson &amp; Eric Clapton</a:t>
            </a:r>
            <a:endParaRPr lang="fr-FR" sz="3600" dirty="0"/>
          </a:p>
        </p:txBody>
      </p:sp>
      <p:pic>
        <p:nvPicPr>
          <p:cNvPr id="7" name="Picture 2" descr="https://www.bluescentric.com/blues/robert_johnson/robert-johnson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628344"/>
            <a:ext cx="3430789" cy="48016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Albane\Pictures\ERIC ♥\Eric in the 00s 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628344"/>
            <a:ext cx="3287031" cy="491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2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21393" y="-615718"/>
            <a:ext cx="10465393" cy="2554545"/>
            <a:chOff x="-1321393" y="-615718"/>
            <a:chExt cx="10465393" cy="2554545"/>
          </a:xfrm>
        </p:grpSpPr>
        <p:sp>
          <p:nvSpPr>
            <p:cNvPr id="3" name="Rectangle 2"/>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5" name="ZoneTexte 4"/>
          <p:cNvSpPr txBox="1"/>
          <p:nvPr/>
        </p:nvSpPr>
        <p:spPr>
          <a:xfrm>
            <a:off x="3261733" y="297625"/>
            <a:ext cx="5882267" cy="1107996"/>
          </a:xfrm>
          <a:prstGeom prst="rect">
            <a:avLst/>
          </a:prstGeom>
          <a:noFill/>
        </p:spPr>
        <p:txBody>
          <a:bodyPr wrap="square" rtlCol="0">
            <a:spAutoFit/>
          </a:bodyPr>
          <a:lstStyle/>
          <a:p>
            <a:pPr algn="r"/>
            <a:r>
              <a:rPr lang="fr-FR" sz="6600" dirty="0" smtClean="0">
                <a:solidFill>
                  <a:schemeClr val="bg1"/>
                </a:solidFill>
              </a:rPr>
              <a:t>Robert </a:t>
            </a:r>
            <a:r>
              <a:rPr lang="fr-FR" sz="6600" dirty="0">
                <a:solidFill>
                  <a:schemeClr val="bg1"/>
                </a:solidFill>
              </a:rPr>
              <a:t>J</a:t>
            </a:r>
            <a:r>
              <a:rPr lang="fr-FR" sz="6600" dirty="0" smtClean="0">
                <a:solidFill>
                  <a:schemeClr val="bg1"/>
                </a:solidFill>
              </a:rPr>
              <a:t>ohnson</a:t>
            </a:r>
            <a:endParaRPr lang="fr-FR" sz="6600" dirty="0">
              <a:solidFill>
                <a:schemeClr val="bg1"/>
              </a:solidFill>
            </a:endParaRPr>
          </a:p>
        </p:txBody>
      </p:sp>
      <p:pic>
        <p:nvPicPr>
          <p:cNvPr id="6" name="Picture 2" descr="https://www.bluescentric.com/blues/robert_johnson/robert-johnson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36" y="1417638"/>
            <a:ext cx="3890365" cy="544484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932040" y="2204864"/>
            <a:ext cx="4211960" cy="2862322"/>
          </a:xfrm>
          <a:prstGeom prst="rect">
            <a:avLst/>
          </a:prstGeom>
          <a:noFill/>
        </p:spPr>
        <p:txBody>
          <a:bodyPr wrap="square" rtlCol="0">
            <a:spAutoFit/>
          </a:bodyPr>
          <a:lstStyle/>
          <a:p>
            <a:r>
              <a:rPr lang="fr-FR" u="sng" dirty="0" smtClean="0"/>
              <a:t>Ses principaux titres:</a:t>
            </a:r>
          </a:p>
          <a:p>
            <a:pPr marL="285750" indent="-285750">
              <a:buFont typeface="Arial" pitchFamily="34" charset="0"/>
              <a:buChar char="•"/>
            </a:pPr>
            <a:r>
              <a:rPr lang="fr-FR" dirty="0" err="1" smtClean="0"/>
              <a:t>Walkin</a:t>
            </a:r>
            <a:r>
              <a:rPr lang="fr-FR" dirty="0" smtClean="0"/>
              <a:t>’ Blues</a:t>
            </a:r>
          </a:p>
          <a:p>
            <a:pPr marL="285750" indent="-285750">
              <a:buFont typeface="Arial" pitchFamily="34" charset="0"/>
              <a:buChar char="•"/>
            </a:pPr>
            <a:r>
              <a:rPr lang="fr-FR" dirty="0" err="1" smtClean="0"/>
              <a:t>Malted</a:t>
            </a:r>
            <a:r>
              <a:rPr lang="fr-FR" dirty="0" smtClean="0"/>
              <a:t> Milk</a:t>
            </a:r>
          </a:p>
          <a:p>
            <a:pPr marL="285750" indent="-285750">
              <a:buFont typeface="Arial" pitchFamily="34" charset="0"/>
              <a:buChar char="•"/>
            </a:pPr>
            <a:r>
              <a:rPr lang="fr-FR" dirty="0" err="1" smtClean="0"/>
              <a:t>Come</a:t>
            </a:r>
            <a:r>
              <a:rPr lang="fr-FR" dirty="0" smtClean="0"/>
              <a:t> on in </a:t>
            </a:r>
            <a:r>
              <a:rPr lang="fr-FR" dirty="0" err="1" smtClean="0"/>
              <a:t>my</a:t>
            </a:r>
            <a:r>
              <a:rPr lang="fr-FR" dirty="0" smtClean="0"/>
              <a:t> </a:t>
            </a:r>
            <a:r>
              <a:rPr lang="fr-FR" dirty="0" err="1" smtClean="0"/>
              <a:t>kitchen</a:t>
            </a:r>
            <a:endParaRPr lang="fr-FR" dirty="0" smtClean="0"/>
          </a:p>
          <a:p>
            <a:pPr marL="285750" indent="-285750">
              <a:buFont typeface="Arial" pitchFamily="34" charset="0"/>
              <a:buChar char="•"/>
            </a:pPr>
            <a:r>
              <a:rPr lang="fr-FR" dirty="0" smtClean="0"/>
              <a:t>Love in vain</a:t>
            </a:r>
          </a:p>
          <a:p>
            <a:pPr marL="285750" indent="-285750">
              <a:buFont typeface="Arial" pitchFamily="34" charset="0"/>
              <a:buChar char="•"/>
            </a:pPr>
            <a:r>
              <a:rPr lang="fr-FR" dirty="0" err="1" smtClean="0"/>
              <a:t>Croassroads</a:t>
            </a:r>
            <a:endParaRPr lang="fr-FR" dirty="0"/>
          </a:p>
          <a:p>
            <a:pPr marL="285750" indent="-285750">
              <a:buFont typeface="Arial" pitchFamily="34" charset="0"/>
              <a:buChar char="•"/>
            </a:pPr>
            <a:r>
              <a:rPr lang="fr-FR" dirty="0" smtClean="0"/>
              <a:t>Stop </a:t>
            </a:r>
            <a:r>
              <a:rPr lang="fr-FR" dirty="0" err="1" smtClean="0"/>
              <a:t>breaking</a:t>
            </a:r>
            <a:r>
              <a:rPr lang="fr-FR" dirty="0" smtClean="0"/>
              <a:t> down </a:t>
            </a:r>
            <a:r>
              <a:rPr lang="fr-FR" dirty="0" err="1" smtClean="0"/>
              <a:t>rules</a:t>
            </a:r>
            <a:endParaRPr lang="fr-FR" dirty="0" smtClean="0"/>
          </a:p>
          <a:p>
            <a:pPr marL="285750" indent="-285750">
              <a:buFont typeface="Arial" pitchFamily="34" charset="0"/>
              <a:buChar char="•"/>
            </a:pPr>
            <a:r>
              <a:rPr lang="fr-FR" dirty="0" err="1" smtClean="0"/>
              <a:t>Kindhearted</a:t>
            </a:r>
            <a:r>
              <a:rPr lang="fr-FR" dirty="0" smtClean="0"/>
              <a:t> </a:t>
            </a:r>
            <a:r>
              <a:rPr lang="fr-FR" dirty="0" err="1" smtClean="0"/>
              <a:t>Woman</a:t>
            </a:r>
            <a:endParaRPr lang="fr-FR" dirty="0" smtClean="0"/>
          </a:p>
          <a:p>
            <a:pPr marL="285750" indent="-285750">
              <a:buFont typeface="Arial" pitchFamily="34" charset="0"/>
              <a:buChar char="•"/>
            </a:pPr>
            <a:r>
              <a:rPr lang="fr-FR" dirty="0" err="1"/>
              <a:t>Heldound</a:t>
            </a:r>
            <a:r>
              <a:rPr lang="fr-FR" dirty="0"/>
              <a:t> on </a:t>
            </a:r>
            <a:r>
              <a:rPr lang="fr-FR" dirty="0" err="1"/>
              <a:t>my</a:t>
            </a:r>
            <a:r>
              <a:rPr lang="fr-FR" dirty="0"/>
              <a:t> </a:t>
            </a:r>
            <a:r>
              <a:rPr lang="fr-FR" dirty="0" err="1"/>
              <a:t>trail</a:t>
            </a:r>
            <a:endParaRPr lang="fr-FR" dirty="0"/>
          </a:p>
          <a:p>
            <a:endParaRPr lang="fr-FR" dirty="0"/>
          </a:p>
        </p:txBody>
      </p:sp>
      <p:sp>
        <p:nvSpPr>
          <p:cNvPr id="8" name="Rectangle 7"/>
          <p:cNvSpPr/>
          <p:nvPr/>
        </p:nvSpPr>
        <p:spPr>
          <a:xfrm>
            <a:off x="6048281" y="1405621"/>
            <a:ext cx="3095719" cy="400110"/>
          </a:xfrm>
          <a:prstGeom prst="rect">
            <a:avLst/>
          </a:prstGeom>
        </p:spPr>
        <p:txBody>
          <a:bodyPr wrap="none">
            <a:spAutoFit/>
          </a:bodyPr>
          <a:lstStyle/>
          <a:p>
            <a:pPr algn="r"/>
            <a:r>
              <a:rPr lang="fr-FR" sz="2000" i="1" dirty="0" smtClean="0">
                <a:solidFill>
                  <a:srgbClr val="A697FF"/>
                </a:solidFill>
              </a:rPr>
              <a:t>‘THE KING OF DELTA BLUES’ </a:t>
            </a:r>
            <a:endParaRPr lang="fr-FR" sz="2000" i="1" dirty="0">
              <a:solidFill>
                <a:srgbClr val="A697FF"/>
              </a:solidFill>
            </a:endParaRPr>
          </a:p>
        </p:txBody>
      </p:sp>
    </p:spTree>
    <p:extLst>
      <p:ext uri="{BB962C8B-B14F-4D97-AF65-F5344CB8AC3E}">
        <p14:creationId xmlns:p14="http://schemas.microsoft.com/office/powerpoint/2010/main" val="321817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8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21393" y="-615718"/>
            <a:ext cx="10465393" cy="2554545"/>
            <a:chOff x="-1321393" y="-615718"/>
            <a:chExt cx="10465393" cy="2554545"/>
          </a:xfrm>
        </p:grpSpPr>
        <p:sp>
          <p:nvSpPr>
            <p:cNvPr id="3" name="Rectangle 2"/>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5" name="ZoneTexte 4"/>
          <p:cNvSpPr txBox="1"/>
          <p:nvPr/>
        </p:nvSpPr>
        <p:spPr>
          <a:xfrm>
            <a:off x="4286106" y="309642"/>
            <a:ext cx="4824536" cy="1107996"/>
          </a:xfrm>
          <a:prstGeom prst="rect">
            <a:avLst/>
          </a:prstGeom>
          <a:noFill/>
        </p:spPr>
        <p:txBody>
          <a:bodyPr wrap="square" rtlCol="0">
            <a:spAutoFit/>
          </a:bodyPr>
          <a:lstStyle/>
          <a:p>
            <a:pPr algn="r"/>
            <a:r>
              <a:rPr lang="fr-FR" sz="6600" dirty="0" smtClean="0">
                <a:solidFill>
                  <a:schemeClr val="bg1"/>
                </a:solidFill>
              </a:rPr>
              <a:t>Eric Clapton</a:t>
            </a:r>
            <a:endParaRPr lang="fr-FR" sz="6600" dirty="0">
              <a:solidFill>
                <a:schemeClr val="bg1"/>
              </a:solidFill>
            </a:endParaRPr>
          </a:p>
        </p:txBody>
      </p:sp>
      <p:pic>
        <p:nvPicPr>
          <p:cNvPr id="9218" name="Picture 2" descr="C:\Users\Albane\Pictures\ERIC ♥\Eric in the 90s 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32856"/>
            <a:ext cx="5739783" cy="40581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19294" y="2348880"/>
            <a:ext cx="3224705" cy="2862322"/>
          </a:xfrm>
          <a:prstGeom prst="rect">
            <a:avLst/>
          </a:prstGeom>
        </p:spPr>
        <p:txBody>
          <a:bodyPr wrap="square">
            <a:spAutoFit/>
          </a:bodyPr>
          <a:lstStyle/>
          <a:p>
            <a:r>
              <a:rPr lang="fr-FR" u="sng" dirty="0"/>
              <a:t>Ses principaux titres:</a:t>
            </a:r>
          </a:p>
          <a:p>
            <a:pPr marL="285750" indent="-285750">
              <a:buFont typeface="Arial" pitchFamily="34" charset="0"/>
              <a:buChar char="•"/>
            </a:pPr>
            <a:r>
              <a:rPr lang="fr-FR" dirty="0" smtClean="0"/>
              <a:t>Layla</a:t>
            </a:r>
          </a:p>
          <a:p>
            <a:pPr marL="285750" indent="-285750">
              <a:buFont typeface="Arial" pitchFamily="34" charset="0"/>
              <a:buChar char="•"/>
            </a:pPr>
            <a:r>
              <a:rPr lang="fr-FR" dirty="0" smtClean="0"/>
              <a:t>Bell </a:t>
            </a:r>
            <a:r>
              <a:rPr lang="fr-FR" dirty="0" err="1" smtClean="0"/>
              <a:t>Bottom</a:t>
            </a:r>
            <a:r>
              <a:rPr lang="fr-FR" dirty="0" smtClean="0"/>
              <a:t> Blues</a:t>
            </a:r>
          </a:p>
          <a:p>
            <a:pPr marL="285750" indent="-285750">
              <a:buFont typeface="Arial" pitchFamily="34" charset="0"/>
              <a:buChar char="•"/>
            </a:pPr>
            <a:r>
              <a:rPr lang="fr-FR" dirty="0" err="1" smtClean="0"/>
              <a:t>Wonderful</a:t>
            </a:r>
            <a:r>
              <a:rPr lang="fr-FR" dirty="0" smtClean="0"/>
              <a:t> </a:t>
            </a:r>
            <a:r>
              <a:rPr lang="fr-FR" dirty="0" err="1"/>
              <a:t>Tonight</a:t>
            </a:r>
            <a:endParaRPr lang="fr-FR" dirty="0"/>
          </a:p>
          <a:p>
            <a:pPr marL="285750" indent="-285750">
              <a:buFont typeface="Arial" pitchFamily="34" charset="0"/>
              <a:buChar char="•"/>
            </a:pPr>
            <a:r>
              <a:rPr lang="fr-FR" dirty="0" err="1"/>
              <a:t>Holy</a:t>
            </a:r>
            <a:r>
              <a:rPr lang="fr-FR" dirty="0"/>
              <a:t> </a:t>
            </a:r>
            <a:r>
              <a:rPr lang="fr-FR" dirty="0" err="1"/>
              <a:t>Mother</a:t>
            </a:r>
            <a:endParaRPr lang="fr-FR" dirty="0"/>
          </a:p>
          <a:p>
            <a:pPr marL="285750" indent="-285750">
              <a:buFont typeface="Arial" pitchFamily="34" charset="0"/>
              <a:buChar char="•"/>
            </a:pPr>
            <a:r>
              <a:rPr lang="fr-FR" dirty="0" err="1"/>
              <a:t>Tears</a:t>
            </a:r>
            <a:r>
              <a:rPr lang="fr-FR" dirty="0"/>
              <a:t> In </a:t>
            </a:r>
            <a:r>
              <a:rPr lang="fr-FR" dirty="0" err="1" smtClean="0"/>
              <a:t>Heaven</a:t>
            </a:r>
            <a:endParaRPr lang="fr-FR" dirty="0" smtClean="0"/>
          </a:p>
          <a:p>
            <a:pPr marL="285750" indent="-285750">
              <a:buFont typeface="Arial" pitchFamily="34" charset="0"/>
              <a:buChar char="•"/>
            </a:pPr>
            <a:r>
              <a:rPr lang="fr-FR" dirty="0" err="1" smtClean="0"/>
              <a:t>Can’t</a:t>
            </a:r>
            <a:r>
              <a:rPr lang="fr-FR" dirty="0" smtClean="0"/>
              <a:t> </a:t>
            </a:r>
            <a:r>
              <a:rPr lang="fr-FR" dirty="0" err="1" smtClean="0"/>
              <a:t>find</a:t>
            </a:r>
            <a:r>
              <a:rPr lang="fr-FR" dirty="0" smtClean="0"/>
              <a:t> </a:t>
            </a:r>
            <a:r>
              <a:rPr lang="fr-FR" dirty="0" err="1" smtClean="0"/>
              <a:t>my</a:t>
            </a:r>
            <a:r>
              <a:rPr lang="fr-FR" dirty="0" smtClean="0"/>
              <a:t> </a:t>
            </a:r>
            <a:r>
              <a:rPr lang="fr-FR" dirty="0" err="1" smtClean="0"/>
              <a:t>way</a:t>
            </a:r>
            <a:r>
              <a:rPr lang="fr-FR" dirty="0" smtClean="0"/>
              <a:t> home</a:t>
            </a:r>
            <a:endParaRPr lang="fr-FR" dirty="0"/>
          </a:p>
          <a:p>
            <a:pPr marL="285750" indent="-285750">
              <a:buFont typeface="Arial" pitchFamily="34" charset="0"/>
              <a:buChar char="•"/>
            </a:pPr>
            <a:r>
              <a:rPr lang="fr-FR" dirty="0" smtClean="0"/>
              <a:t>Reptile</a:t>
            </a:r>
            <a:endParaRPr lang="fr-FR" dirty="0"/>
          </a:p>
          <a:p>
            <a:pPr marL="285750" indent="-285750">
              <a:buFont typeface="Arial" pitchFamily="34" charset="0"/>
              <a:buChar char="•"/>
            </a:pPr>
            <a:r>
              <a:rPr lang="fr-FR" dirty="0" err="1" smtClean="0"/>
              <a:t>My</a:t>
            </a:r>
            <a:r>
              <a:rPr lang="fr-FR" dirty="0" smtClean="0"/>
              <a:t> </a:t>
            </a:r>
            <a:r>
              <a:rPr lang="fr-FR" dirty="0" err="1" smtClean="0"/>
              <a:t>father’s</a:t>
            </a:r>
            <a:r>
              <a:rPr lang="fr-FR" dirty="0" smtClean="0"/>
              <a:t> </a:t>
            </a:r>
            <a:r>
              <a:rPr lang="fr-FR" dirty="0" err="1" smtClean="0"/>
              <a:t>eyes</a:t>
            </a:r>
            <a:endParaRPr lang="fr-FR" dirty="0" smtClean="0"/>
          </a:p>
          <a:p>
            <a:pPr marL="285750" indent="-285750">
              <a:buFont typeface="Arial" pitchFamily="34" charset="0"/>
              <a:buChar char="•"/>
            </a:pPr>
            <a:r>
              <a:rPr lang="fr-FR" dirty="0" smtClean="0"/>
              <a:t>River of </a:t>
            </a:r>
            <a:r>
              <a:rPr lang="fr-FR" dirty="0" err="1" smtClean="0"/>
              <a:t>tears</a:t>
            </a:r>
            <a:endParaRPr lang="fr-FR" dirty="0" smtClean="0"/>
          </a:p>
        </p:txBody>
      </p:sp>
      <p:sp>
        <p:nvSpPr>
          <p:cNvPr id="7" name="ZoneTexte 6"/>
          <p:cNvSpPr txBox="1"/>
          <p:nvPr/>
        </p:nvSpPr>
        <p:spPr>
          <a:xfrm>
            <a:off x="7415808" y="1417638"/>
            <a:ext cx="1728192" cy="400110"/>
          </a:xfrm>
          <a:prstGeom prst="rect">
            <a:avLst/>
          </a:prstGeom>
          <a:noFill/>
        </p:spPr>
        <p:txBody>
          <a:bodyPr wrap="square" rtlCol="0">
            <a:spAutoFit/>
          </a:bodyPr>
          <a:lstStyle/>
          <a:p>
            <a:pPr algn="r"/>
            <a:r>
              <a:rPr lang="fr-FR" sz="2000" i="1" dirty="0" smtClean="0">
                <a:solidFill>
                  <a:srgbClr val="A697FF"/>
                </a:solidFill>
              </a:rPr>
              <a:t>‘SLOWHAND’</a:t>
            </a:r>
            <a:endParaRPr lang="fr-FR" sz="2000" i="1" dirty="0">
              <a:solidFill>
                <a:srgbClr val="A697FF"/>
              </a:solidFill>
            </a:endParaRPr>
          </a:p>
        </p:txBody>
      </p:sp>
    </p:spTree>
    <p:extLst>
      <p:ext uri="{BB962C8B-B14F-4D97-AF65-F5344CB8AC3E}">
        <p14:creationId xmlns:p14="http://schemas.microsoft.com/office/powerpoint/2010/main" val="15602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500"/>
                                        <p:tgtEl>
                                          <p:spTgt spid="921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sp>
        <p:nvSpPr>
          <p:cNvPr id="3" name="Titre 1"/>
          <p:cNvSpPr txBox="1">
            <a:spLocks/>
          </p:cNvSpPr>
          <p:nvPr/>
        </p:nvSpPr>
        <p:spPr>
          <a:xfrm>
            <a:off x="5220072" y="274638"/>
            <a:ext cx="392392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6600" dirty="0" smtClean="0">
                <a:solidFill>
                  <a:schemeClr val="bg1"/>
                </a:solidFill>
              </a:rPr>
              <a:t>Sommaire</a:t>
            </a:r>
            <a:r>
              <a:rPr lang="fr-FR" dirty="0" smtClean="0"/>
              <a:t> </a:t>
            </a:r>
            <a:endParaRPr lang="fr-FR" dirty="0"/>
          </a:p>
        </p:txBody>
      </p:sp>
      <p:sp>
        <p:nvSpPr>
          <p:cNvPr id="4" name="Espace réservé du contenu 2"/>
          <p:cNvSpPr txBox="1">
            <a:spLocks/>
          </p:cNvSpPr>
          <p:nvPr/>
        </p:nvSpPr>
        <p:spPr>
          <a:xfrm>
            <a:off x="440788" y="1556792"/>
            <a:ext cx="8229600" cy="51125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fr-FR" sz="1400" dirty="0" smtClean="0"/>
              <a:t>Origines et définition</a:t>
            </a:r>
          </a:p>
          <a:p>
            <a:pPr marL="285750" indent="-285750"/>
            <a:r>
              <a:rPr lang="fr-FR" sz="1400" dirty="0" smtClean="0"/>
              <a:t>Thèmes des paroles</a:t>
            </a:r>
          </a:p>
          <a:p>
            <a:pPr marL="685800" lvl="1"/>
            <a:r>
              <a:rPr lang="fr-FR" sz="1200" dirty="0" smtClean="0"/>
              <a:t>Historiques</a:t>
            </a:r>
          </a:p>
          <a:p>
            <a:pPr marL="685800" lvl="1"/>
            <a:r>
              <a:rPr lang="fr-FR" sz="1200" dirty="0" smtClean="0"/>
              <a:t>Communs </a:t>
            </a:r>
          </a:p>
          <a:p>
            <a:pPr marL="285750" indent="-285750"/>
            <a:r>
              <a:rPr lang="fr-FR" sz="1400" dirty="0" smtClean="0"/>
              <a:t>Structure du blues</a:t>
            </a:r>
          </a:p>
          <a:p>
            <a:pPr marL="685800" lvl="1"/>
            <a:r>
              <a:rPr lang="fr-FR" sz="1200" dirty="0" smtClean="0"/>
              <a:t>Les degrés </a:t>
            </a:r>
          </a:p>
          <a:p>
            <a:pPr marL="685800" lvl="1"/>
            <a:r>
              <a:rPr lang="fr-FR" sz="1200" dirty="0" smtClean="0"/>
              <a:t>Le rythme</a:t>
            </a:r>
          </a:p>
          <a:p>
            <a:pPr marL="285750" indent="-285750"/>
            <a:r>
              <a:rPr lang="fr-FR" sz="1400" dirty="0" smtClean="0"/>
              <a:t>Les artistes du blues</a:t>
            </a:r>
          </a:p>
          <a:p>
            <a:pPr marL="685800" lvl="1"/>
            <a:r>
              <a:rPr lang="fr-FR" sz="1200" dirty="0" smtClean="0"/>
              <a:t>Les pionniers (années 1920-1930)</a:t>
            </a:r>
          </a:p>
          <a:p>
            <a:pPr marL="685800" lvl="1"/>
            <a:r>
              <a:rPr lang="fr-FR" sz="1200" dirty="0" smtClean="0"/>
              <a:t>L’évolution (années 1940-1960)</a:t>
            </a:r>
          </a:p>
          <a:p>
            <a:pPr marL="685800" lvl="1"/>
            <a:r>
              <a:rPr lang="fr-FR" sz="1200" dirty="0" smtClean="0"/>
              <a:t>Les ‘héritiers’ (années 1960)</a:t>
            </a:r>
          </a:p>
          <a:p>
            <a:pPr marL="685800" lvl="1"/>
            <a:r>
              <a:rPr lang="fr-FR" sz="1200" dirty="0" smtClean="0"/>
              <a:t>Le blues aujourd’hui</a:t>
            </a:r>
          </a:p>
          <a:p>
            <a:pPr marL="285750" indent="-285750"/>
            <a:r>
              <a:rPr lang="fr-FR" sz="1400" dirty="0" smtClean="0"/>
              <a:t>Instruments du blues</a:t>
            </a:r>
          </a:p>
          <a:p>
            <a:pPr marL="685800" lvl="1"/>
            <a:r>
              <a:rPr lang="fr-FR" sz="1200" dirty="0" smtClean="0"/>
              <a:t>Les débuts</a:t>
            </a:r>
          </a:p>
          <a:p>
            <a:pPr marL="685800" lvl="1"/>
            <a:r>
              <a:rPr lang="fr-FR" sz="1200" dirty="0" smtClean="0"/>
              <a:t>L’évolution</a:t>
            </a:r>
          </a:p>
          <a:p>
            <a:pPr marL="285750" indent="-285750"/>
            <a:r>
              <a:rPr lang="fr-FR" sz="1400" dirty="0" smtClean="0"/>
              <a:t>Influence du blues</a:t>
            </a:r>
          </a:p>
          <a:p>
            <a:pPr marL="685800" lvl="1"/>
            <a:r>
              <a:rPr lang="fr-FR" sz="1200" dirty="0" smtClean="0"/>
              <a:t>Styles existants</a:t>
            </a:r>
          </a:p>
          <a:p>
            <a:pPr marL="685800" lvl="1"/>
            <a:r>
              <a:rPr lang="fr-FR" sz="1200" dirty="0" smtClean="0"/>
              <a:t>Création de nouveaux styles</a:t>
            </a:r>
          </a:p>
          <a:p>
            <a:r>
              <a:rPr lang="fr-FR" sz="1400" dirty="0" smtClean="0"/>
              <a:t>Un artiste pionnier du blues et un artiste héritier de cette musique</a:t>
            </a:r>
          </a:p>
          <a:p>
            <a:pPr lvl="1"/>
            <a:r>
              <a:rPr lang="fr-FR" sz="1200" dirty="0"/>
              <a:t>Robert Johnson &amp; Eric Clapton</a:t>
            </a:r>
          </a:p>
          <a:p>
            <a:pPr lvl="1"/>
            <a:r>
              <a:rPr lang="fr-FR" sz="1200" dirty="0"/>
              <a:t>Ecoute de deux versions d’un </a:t>
            </a:r>
            <a:r>
              <a:rPr lang="fr-FR" sz="1200" dirty="0" smtClean="0"/>
              <a:t>même morceau</a:t>
            </a:r>
          </a:p>
          <a:p>
            <a:r>
              <a:rPr lang="fr-FR" sz="1400" dirty="0" smtClean="0"/>
              <a:t>Conclusion </a:t>
            </a:r>
          </a:p>
        </p:txBody>
      </p:sp>
    </p:spTree>
    <p:extLst>
      <p:ext uri="{BB962C8B-B14F-4D97-AF65-F5344CB8AC3E}">
        <p14:creationId xmlns:p14="http://schemas.microsoft.com/office/powerpoint/2010/main" val="2814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fade">
                                      <p:cBhvr>
                                        <p:cTn id="55" dur="500"/>
                                        <p:tgtEl>
                                          <p:spTgt spid="4">
                                            <p:txEl>
                                              <p:pRg st="11" end="11"/>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Effect transition="in" filter="fade">
                                      <p:cBhvr>
                                        <p:cTn id="59" dur="500"/>
                                        <p:tgtEl>
                                          <p:spTgt spid="4">
                                            <p:txEl>
                                              <p:pRg st="12" end="12"/>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animEffect transition="in" filter="fade">
                                      <p:cBhvr>
                                        <p:cTn id="63" dur="500"/>
                                        <p:tgtEl>
                                          <p:spTgt spid="4">
                                            <p:txEl>
                                              <p:pRg st="13" end="13"/>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Effect transition="in" filter="fade">
                                      <p:cBhvr>
                                        <p:cTn id="67" dur="500"/>
                                        <p:tgtEl>
                                          <p:spTgt spid="4">
                                            <p:txEl>
                                              <p:pRg st="14" end="14"/>
                                            </p:tx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
                                            <p:txEl>
                                              <p:pRg st="15" end="15"/>
                                            </p:txEl>
                                          </p:spTgt>
                                        </p:tgtEl>
                                        <p:attrNameLst>
                                          <p:attrName>style.visibility</p:attrName>
                                        </p:attrNameLst>
                                      </p:cBhvr>
                                      <p:to>
                                        <p:strVal val="visible"/>
                                      </p:to>
                                    </p:set>
                                    <p:animEffect transition="in" filter="fade">
                                      <p:cBhvr>
                                        <p:cTn id="71" dur="500"/>
                                        <p:tgtEl>
                                          <p:spTgt spid="4">
                                            <p:txEl>
                                              <p:pRg st="15" end="15"/>
                                            </p:tx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
                                            <p:txEl>
                                              <p:pRg st="16" end="16"/>
                                            </p:txEl>
                                          </p:spTgt>
                                        </p:tgtEl>
                                        <p:attrNameLst>
                                          <p:attrName>style.visibility</p:attrName>
                                        </p:attrNameLst>
                                      </p:cBhvr>
                                      <p:to>
                                        <p:strVal val="visible"/>
                                      </p:to>
                                    </p:set>
                                    <p:animEffect transition="in" filter="fade">
                                      <p:cBhvr>
                                        <p:cTn id="75" dur="500"/>
                                        <p:tgtEl>
                                          <p:spTgt spid="4">
                                            <p:txEl>
                                              <p:pRg st="16" end="16"/>
                                            </p:tx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
                                            <p:txEl>
                                              <p:pRg st="17" end="17"/>
                                            </p:txEl>
                                          </p:spTgt>
                                        </p:tgtEl>
                                        <p:attrNameLst>
                                          <p:attrName>style.visibility</p:attrName>
                                        </p:attrNameLst>
                                      </p:cBhvr>
                                      <p:to>
                                        <p:strVal val="visible"/>
                                      </p:to>
                                    </p:set>
                                    <p:animEffect transition="in" filter="fade">
                                      <p:cBhvr>
                                        <p:cTn id="79" dur="500"/>
                                        <p:tgtEl>
                                          <p:spTgt spid="4">
                                            <p:txEl>
                                              <p:pRg st="17" end="17"/>
                                            </p:tx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
                                            <p:txEl>
                                              <p:pRg st="18" end="18"/>
                                            </p:txEl>
                                          </p:spTgt>
                                        </p:tgtEl>
                                        <p:attrNameLst>
                                          <p:attrName>style.visibility</p:attrName>
                                        </p:attrNameLst>
                                      </p:cBhvr>
                                      <p:to>
                                        <p:strVal val="visible"/>
                                      </p:to>
                                    </p:set>
                                    <p:animEffect transition="in" filter="fade">
                                      <p:cBhvr>
                                        <p:cTn id="83" dur="500"/>
                                        <p:tgtEl>
                                          <p:spTgt spid="4">
                                            <p:txEl>
                                              <p:pRg st="18" end="18"/>
                                            </p:txEl>
                                          </p:spTgt>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
                                            <p:txEl>
                                              <p:pRg st="19" end="19"/>
                                            </p:txEl>
                                          </p:spTgt>
                                        </p:tgtEl>
                                        <p:attrNameLst>
                                          <p:attrName>style.visibility</p:attrName>
                                        </p:attrNameLst>
                                      </p:cBhvr>
                                      <p:to>
                                        <p:strVal val="visible"/>
                                      </p:to>
                                    </p:set>
                                    <p:animEffect transition="in" filter="fade">
                                      <p:cBhvr>
                                        <p:cTn id="87" dur="500"/>
                                        <p:tgtEl>
                                          <p:spTgt spid="4">
                                            <p:txEl>
                                              <p:pRg st="19" end="19"/>
                                            </p:txEl>
                                          </p:spTgt>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4">
                                            <p:txEl>
                                              <p:pRg st="20" end="20"/>
                                            </p:txEl>
                                          </p:spTgt>
                                        </p:tgtEl>
                                        <p:attrNameLst>
                                          <p:attrName>style.visibility</p:attrName>
                                        </p:attrNameLst>
                                      </p:cBhvr>
                                      <p:to>
                                        <p:strVal val="visible"/>
                                      </p:to>
                                    </p:set>
                                    <p:animEffect transition="in" filter="fade">
                                      <p:cBhvr>
                                        <p:cTn id="91" dur="500"/>
                                        <p:tgtEl>
                                          <p:spTgt spid="4">
                                            <p:txEl>
                                              <p:pRg st="20" end="20"/>
                                            </p:txEl>
                                          </p:spTgt>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4">
                                            <p:txEl>
                                              <p:pRg st="21" end="21"/>
                                            </p:txEl>
                                          </p:spTgt>
                                        </p:tgtEl>
                                        <p:attrNameLst>
                                          <p:attrName>style.visibility</p:attrName>
                                        </p:attrNameLst>
                                      </p:cBhvr>
                                      <p:to>
                                        <p:strVal val="visible"/>
                                      </p:to>
                                    </p:set>
                                    <p:animEffect transition="in" filter="fade">
                                      <p:cBhvr>
                                        <p:cTn id="95" dur="500"/>
                                        <p:tgtEl>
                                          <p:spTgt spid="4">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321393" y="-615718"/>
            <a:ext cx="10465393" cy="2554545"/>
            <a:chOff x="-1321393" y="-615718"/>
            <a:chExt cx="10465393" cy="2554545"/>
          </a:xfrm>
        </p:grpSpPr>
        <p:sp>
          <p:nvSpPr>
            <p:cNvPr id="4" name="Rectangle 3"/>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7" name="Rectangle 6"/>
          <p:cNvSpPr/>
          <p:nvPr/>
        </p:nvSpPr>
        <p:spPr>
          <a:xfrm>
            <a:off x="1547664" y="-94530"/>
            <a:ext cx="7596336" cy="1569660"/>
          </a:xfrm>
          <a:prstGeom prst="rect">
            <a:avLst/>
          </a:prstGeom>
        </p:spPr>
        <p:txBody>
          <a:bodyPr wrap="square">
            <a:spAutoFit/>
          </a:bodyPr>
          <a:lstStyle/>
          <a:p>
            <a:pPr lvl="0" algn="r"/>
            <a:r>
              <a:rPr lang="fr-FR" sz="4800" dirty="0">
                <a:solidFill>
                  <a:prstClr val="white"/>
                </a:solidFill>
              </a:rPr>
              <a:t>Ecoute de deux versions d’un </a:t>
            </a:r>
            <a:r>
              <a:rPr lang="fr-FR" sz="4800" dirty="0" smtClean="0">
                <a:solidFill>
                  <a:prstClr val="white"/>
                </a:solidFill>
              </a:rPr>
              <a:t>même morceau</a:t>
            </a:r>
            <a:endParaRPr lang="fr-FR" sz="4800" dirty="0">
              <a:solidFill>
                <a:prstClr val="white"/>
              </a:solidFill>
            </a:endParaRPr>
          </a:p>
        </p:txBody>
      </p:sp>
      <p:sp>
        <p:nvSpPr>
          <p:cNvPr id="8" name="ZoneTexte 7"/>
          <p:cNvSpPr txBox="1"/>
          <p:nvPr/>
        </p:nvSpPr>
        <p:spPr>
          <a:xfrm>
            <a:off x="323528" y="2132856"/>
            <a:ext cx="4464496" cy="369332"/>
          </a:xfrm>
          <a:prstGeom prst="rect">
            <a:avLst/>
          </a:prstGeom>
          <a:noFill/>
        </p:spPr>
        <p:txBody>
          <a:bodyPr wrap="square" rtlCol="0">
            <a:spAutoFit/>
          </a:bodyPr>
          <a:lstStyle/>
          <a:p>
            <a:pPr algn="ctr"/>
            <a:r>
              <a:rPr lang="fr-FR" dirty="0" smtClean="0"/>
              <a:t>Extrait de </a:t>
            </a:r>
            <a:r>
              <a:rPr lang="fr-FR" i="1" dirty="0" err="1" smtClean="0"/>
              <a:t>Walkin</a:t>
            </a:r>
            <a:r>
              <a:rPr lang="fr-FR" i="1" dirty="0" smtClean="0"/>
              <a:t>’ Blues </a:t>
            </a:r>
            <a:r>
              <a:rPr lang="fr-FR" dirty="0" smtClean="0"/>
              <a:t>de Robert Johnson</a:t>
            </a:r>
            <a:endParaRPr lang="fr-FR" dirty="0"/>
          </a:p>
        </p:txBody>
      </p:sp>
      <p:sp>
        <p:nvSpPr>
          <p:cNvPr id="9" name="ZoneTexte 8"/>
          <p:cNvSpPr txBox="1"/>
          <p:nvPr/>
        </p:nvSpPr>
        <p:spPr>
          <a:xfrm>
            <a:off x="4788024" y="2132856"/>
            <a:ext cx="4092488" cy="369332"/>
          </a:xfrm>
          <a:prstGeom prst="rect">
            <a:avLst/>
          </a:prstGeom>
          <a:noFill/>
        </p:spPr>
        <p:txBody>
          <a:bodyPr wrap="square" rtlCol="0">
            <a:spAutoFit/>
          </a:bodyPr>
          <a:lstStyle/>
          <a:p>
            <a:pPr algn="ctr"/>
            <a:r>
              <a:rPr lang="fr-FR" dirty="0" smtClean="0"/>
              <a:t>Extrait de </a:t>
            </a:r>
            <a:r>
              <a:rPr lang="fr-FR" i="1" dirty="0" err="1" smtClean="0"/>
              <a:t>Walkin</a:t>
            </a:r>
            <a:r>
              <a:rPr lang="fr-FR" i="1" dirty="0" smtClean="0"/>
              <a:t>’ Blues </a:t>
            </a:r>
            <a:r>
              <a:rPr lang="fr-FR" dirty="0" smtClean="0"/>
              <a:t>de Eric Clapton</a:t>
            </a:r>
            <a:endParaRPr lang="fr-FR" dirty="0"/>
          </a:p>
        </p:txBody>
      </p:sp>
      <p:pic>
        <p:nvPicPr>
          <p:cNvPr id="2" name="walkin blues cut johns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rot="7976719">
            <a:off x="2105687" y="2547059"/>
            <a:ext cx="609600" cy="609600"/>
          </a:xfrm>
          <a:prstGeom prst="rect">
            <a:avLst/>
          </a:prstGeom>
        </p:spPr>
      </p:pic>
      <p:pic>
        <p:nvPicPr>
          <p:cNvPr id="6" name="walkin blues cut clapton.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rot="2549902">
            <a:off x="6415472" y="2502188"/>
            <a:ext cx="609600" cy="609600"/>
          </a:xfrm>
          <a:prstGeom prst="rect">
            <a:avLst/>
          </a:prstGeom>
        </p:spPr>
      </p:pic>
      <p:grpSp>
        <p:nvGrpSpPr>
          <p:cNvPr id="14" name="Groupe 13"/>
          <p:cNvGrpSpPr/>
          <p:nvPr/>
        </p:nvGrpSpPr>
        <p:grpSpPr>
          <a:xfrm>
            <a:off x="323526" y="3778721"/>
            <a:ext cx="8365994" cy="3116089"/>
            <a:chOff x="323526" y="3778721"/>
            <a:chExt cx="8365994" cy="3116089"/>
          </a:xfrm>
        </p:grpSpPr>
        <p:sp>
          <p:nvSpPr>
            <p:cNvPr id="10" name="ZoneTexte 9"/>
            <p:cNvSpPr txBox="1"/>
            <p:nvPr/>
          </p:nvSpPr>
          <p:spPr>
            <a:xfrm>
              <a:off x="3336295" y="6587033"/>
              <a:ext cx="4019074" cy="307777"/>
            </a:xfrm>
            <a:prstGeom prst="rect">
              <a:avLst/>
            </a:prstGeom>
            <a:noFill/>
          </p:spPr>
          <p:txBody>
            <a:bodyPr wrap="square" rtlCol="0">
              <a:spAutoFit/>
            </a:bodyPr>
            <a:lstStyle/>
            <a:p>
              <a:pPr algn="ctr"/>
              <a:r>
                <a:rPr lang="fr-FR" sz="1400" dirty="0" smtClean="0"/>
                <a:t>E. Clapton jouant </a:t>
              </a:r>
              <a:r>
                <a:rPr lang="fr-FR" sz="1400" i="1" dirty="0" err="1" smtClean="0"/>
                <a:t>Walkin</a:t>
              </a:r>
              <a:r>
                <a:rPr lang="fr-FR" sz="1400" i="1" dirty="0" smtClean="0"/>
                <a:t>’ Blues </a:t>
              </a:r>
              <a:r>
                <a:rPr lang="fr-FR" sz="1400" dirty="0" smtClean="0"/>
                <a:t>(</a:t>
              </a:r>
              <a:r>
                <a:rPr lang="fr-FR" sz="1400" dirty="0" err="1" smtClean="0"/>
                <a:t>Unplugged</a:t>
              </a:r>
              <a:r>
                <a:rPr lang="fr-FR" sz="1400" dirty="0" smtClean="0"/>
                <a:t>)</a:t>
              </a:r>
              <a:endParaRPr lang="fr-FR" sz="1400" i="1" dirty="0"/>
            </a:p>
          </p:txBody>
        </p:sp>
        <p:grpSp>
          <p:nvGrpSpPr>
            <p:cNvPr id="13" name="Groupe 12"/>
            <p:cNvGrpSpPr/>
            <p:nvPr/>
          </p:nvGrpSpPr>
          <p:grpSpPr>
            <a:xfrm>
              <a:off x="323526" y="3778721"/>
              <a:ext cx="8365994" cy="3116089"/>
              <a:chOff x="323526" y="3778721"/>
              <a:chExt cx="8365994" cy="3116089"/>
            </a:xfrm>
          </p:grpSpPr>
          <p:grpSp>
            <p:nvGrpSpPr>
              <p:cNvPr id="11" name="Groupe 10"/>
              <p:cNvGrpSpPr/>
              <p:nvPr/>
            </p:nvGrpSpPr>
            <p:grpSpPr>
              <a:xfrm>
                <a:off x="323527" y="3778721"/>
                <a:ext cx="8365993" cy="2808312"/>
                <a:chOff x="323527" y="3778721"/>
                <a:chExt cx="8365993" cy="2808312"/>
              </a:xfrm>
            </p:grpSpPr>
            <p:pic>
              <p:nvPicPr>
                <p:cNvPr id="2050" name="Picture 2" descr="http://www.claptonweb.com/guit/dobro2.jpg"/>
                <p:cNvPicPr>
                  <a:picLocks noChangeAspect="1" noChangeArrowheads="1"/>
                </p:cNvPicPr>
                <p:nvPr/>
              </p:nvPicPr>
              <p:blipFill rotWithShape="1">
                <a:blip r:embed="rId9">
                  <a:extLst>
                    <a:ext uri="{28A0092B-C50C-407E-A947-70E740481C1C}">
                      <a14:useLocalDpi xmlns:a14="http://schemas.microsoft.com/office/drawing/2010/main" val="0"/>
                    </a:ext>
                  </a:extLst>
                </a:blip>
                <a:srcRect l="2970" t="50000" r="11007"/>
                <a:stretch/>
              </p:blipFill>
              <p:spPr bwMode="auto">
                <a:xfrm>
                  <a:off x="2280996" y="3778721"/>
                  <a:ext cx="640852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3.cherchons.com/r/r/fr/3980023/152401/auto/auto/http%253A%252F%252Fecx.images-amazon.com%252Fimages%252FI%252F31iFTkU8CBL._SL500_.jpg/nzYilObO7PoYrtr7.BiOl2KreLLV9AtUJLsiume5He4-"/>
                <p:cNvPicPr>
                  <a:picLocks noChangeAspect="1" noChangeArrowheads="1"/>
                </p:cNvPicPr>
                <p:nvPr/>
              </p:nvPicPr>
              <p:blipFill rotWithShape="1">
                <a:blip r:embed="rId10">
                  <a:extLst>
                    <a:ext uri="{28A0092B-C50C-407E-A947-70E740481C1C}">
                      <a14:useLocalDpi xmlns:a14="http://schemas.microsoft.com/office/drawing/2010/main" val="0"/>
                    </a:ext>
                  </a:extLst>
                </a:blip>
                <a:srcRect l="20512" r="20513"/>
                <a:stretch/>
              </p:blipFill>
              <p:spPr bwMode="auto">
                <a:xfrm>
                  <a:off x="323527" y="3778721"/>
                  <a:ext cx="1656183" cy="280831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ZoneTexte 11"/>
              <p:cNvSpPr txBox="1"/>
              <p:nvPr/>
            </p:nvSpPr>
            <p:spPr>
              <a:xfrm>
                <a:off x="323526" y="6587033"/>
                <a:ext cx="1656183" cy="307777"/>
              </a:xfrm>
              <a:prstGeom prst="rect">
                <a:avLst/>
              </a:prstGeom>
              <a:noFill/>
            </p:spPr>
            <p:txBody>
              <a:bodyPr wrap="square" rtlCol="0">
                <a:spAutoFit/>
              </a:bodyPr>
              <a:lstStyle/>
              <a:p>
                <a:pPr algn="ctr"/>
                <a:r>
                  <a:rPr lang="fr-FR" sz="1400" i="1" dirty="0" smtClean="0"/>
                  <a:t>Bottleneck </a:t>
                </a:r>
                <a:endParaRPr lang="fr-FR" sz="1400" i="1" dirty="0"/>
              </a:p>
            </p:txBody>
          </p:sp>
        </p:grpSp>
      </p:grpSp>
    </p:spTree>
    <p:extLst>
      <p:ext uri="{BB962C8B-B14F-4D97-AF65-F5344CB8AC3E}">
        <p14:creationId xmlns:p14="http://schemas.microsoft.com/office/powerpoint/2010/main" val="115699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audio>
              <p:cMediaNode vol="80000">
                <p:cTn id="29" fill="hold" display="0">
                  <p:stCondLst>
                    <p:cond delay="indefinite"/>
                  </p:stCondLst>
                  <p:endCondLst>
                    <p:cond evt="onStopAudio" delay="0">
                      <p:tgtEl>
                        <p:sldTgt/>
                      </p:tgtEl>
                    </p:cond>
                  </p:endCondLst>
                </p:cTn>
                <p:tgtEl>
                  <p:spTgt spid="6"/>
                </p:tgtEl>
              </p:cMediaNode>
            </p:audio>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21393" y="-615718"/>
            <a:ext cx="10465393" cy="2554545"/>
            <a:chOff x="-1321393" y="-615718"/>
            <a:chExt cx="10465393" cy="2554545"/>
          </a:xfrm>
        </p:grpSpPr>
        <p:sp>
          <p:nvSpPr>
            <p:cNvPr id="3" name="Rectangle 2"/>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5" name="ZoneTexte 4"/>
          <p:cNvSpPr txBox="1"/>
          <p:nvPr/>
        </p:nvSpPr>
        <p:spPr>
          <a:xfrm>
            <a:off x="4456838" y="333613"/>
            <a:ext cx="4680520" cy="1107996"/>
          </a:xfrm>
          <a:prstGeom prst="rect">
            <a:avLst/>
          </a:prstGeom>
          <a:noFill/>
        </p:spPr>
        <p:txBody>
          <a:bodyPr wrap="square" rtlCol="0">
            <a:spAutoFit/>
          </a:bodyPr>
          <a:lstStyle/>
          <a:p>
            <a:pPr algn="r"/>
            <a:r>
              <a:rPr lang="fr-FR" sz="6600" dirty="0" smtClean="0">
                <a:solidFill>
                  <a:schemeClr val="bg1"/>
                </a:solidFill>
              </a:rPr>
              <a:t>Conclusion </a:t>
            </a:r>
            <a:endParaRPr lang="fr-FR" sz="6600" dirty="0">
              <a:solidFill>
                <a:schemeClr val="bg1"/>
              </a:solidFill>
            </a:endParaRPr>
          </a:p>
        </p:txBody>
      </p:sp>
      <p:sp>
        <p:nvSpPr>
          <p:cNvPr id="6" name="ZoneTexte 5"/>
          <p:cNvSpPr txBox="1"/>
          <p:nvPr/>
        </p:nvSpPr>
        <p:spPr>
          <a:xfrm>
            <a:off x="568406" y="2276872"/>
            <a:ext cx="7776864" cy="2339102"/>
          </a:xfrm>
          <a:prstGeom prst="rect">
            <a:avLst/>
          </a:prstGeom>
          <a:noFill/>
        </p:spPr>
        <p:txBody>
          <a:bodyPr wrap="square" rtlCol="0">
            <a:spAutoFit/>
          </a:bodyPr>
          <a:lstStyle/>
          <a:p>
            <a:pPr algn="just"/>
            <a:r>
              <a:rPr lang="fr-FR" sz="2200" dirty="0" smtClean="0"/>
              <a:t>« Il est très difficile d’expliquer l’effet produit sur moi par le premier disque de blues que j’entendis, sauf à dire que je le reconnus aussitôt. […] Pour moi, il y a quelque chose d’à la fois primitif et réconfortant dans cette musique qui m’a vraiment pris aux tripes. » </a:t>
            </a:r>
          </a:p>
          <a:p>
            <a:pPr algn="just"/>
            <a:endParaRPr lang="fr-FR" dirty="0" smtClean="0"/>
          </a:p>
          <a:p>
            <a:r>
              <a:rPr lang="fr-FR" dirty="0" smtClean="0"/>
              <a:t>(</a:t>
            </a:r>
            <a:r>
              <a:rPr lang="fr-FR" u="sng" dirty="0"/>
              <a:t>Clapton par Eric Clapton</a:t>
            </a:r>
            <a:r>
              <a:rPr lang="fr-FR" dirty="0"/>
              <a:t>, Editions </a:t>
            </a:r>
            <a:r>
              <a:rPr lang="fr-FR" dirty="0" err="1"/>
              <a:t>Buchet</a:t>
            </a:r>
            <a:r>
              <a:rPr lang="fr-FR" dirty="0"/>
              <a:t>-Chastel, 2007, page </a:t>
            </a:r>
            <a:r>
              <a:rPr lang="fr-FR" dirty="0" smtClean="0"/>
              <a:t>38)</a:t>
            </a:r>
          </a:p>
        </p:txBody>
      </p:sp>
    </p:spTree>
    <p:extLst>
      <p:ext uri="{BB962C8B-B14F-4D97-AF65-F5344CB8AC3E}">
        <p14:creationId xmlns:p14="http://schemas.microsoft.com/office/powerpoint/2010/main" val="268144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556792"/>
            <a:ext cx="8748464" cy="2862322"/>
          </a:xfrm>
          <a:prstGeom prst="rect">
            <a:avLst/>
          </a:prstGeom>
          <a:noFill/>
        </p:spPr>
        <p:txBody>
          <a:bodyPr wrap="square" rtlCol="0">
            <a:spAutoFit/>
          </a:bodyPr>
          <a:lstStyle/>
          <a:p>
            <a:r>
              <a:rPr lang="fr-FR" dirty="0" smtClean="0">
                <a:hlinkClick r:id="rId3"/>
              </a:rPr>
              <a:t>http</a:t>
            </a:r>
            <a:r>
              <a:rPr lang="fr-FR" dirty="0">
                <a:hlinkClick r:id="rId3"/>
              </a:rPr>
              <a:t>://</a:t>
            </a:r>
            <a:r>
              <a:rPr lang="fr-FR" dirty="0" smtClean="0">
                <a:hlinkClick r:id="rId3"/>
              </a:rPr>
              <a:t>www.bagblues.ch/resources/Documents/Histoire%20du%20Blues.pdf</a:t>
            </a:r>
            <a:r>
              <a:rPr lang="fr-FR" dirty="0" smtClean="0"/>
              <a:t> (origines) </a:t>
            </a:r>
          </a:p>
          <a:p>
            <a:r>
              <a:rPr lang="fr-FR" dirty="0" smtClean="0">
                <a:hlinkClick r:id="rId4"/>
              </a:rPr>
              <a:t>www.guitare-improvisation.com</a:t>
            </a:r>
            <a:r>
              <a:rPr lang="fr-FR" dirty="0" smtClean="0"/>
              <a:t> (structure)</a:t>
            </a:r>
          </a:p>
          <a:p>
            <a:r>
              <a:rPr lang="fr-FR" dirty="0">
                <a:hlinkClick r:id="rId5"/>
              </a:rPr>
              <a:t>http://www.emmanuelmontecer.com/bluesong</a:t>
            </a:r>
            <a:r>
              <a:rPr lang="fr-FR" dirty="0" smtClean="0">
                <a:hlinkClick r:id="rId5"/>
              </a:rPr>
              <a:t>/</a:t>
            </a:r>
            <a:r>
              <a:rPr lang="fr-FR" dirty="0" smtClean="0"/>
              <a:t> (influences, origines)</a:t>
            </a:r>
          </a:p>
          <a:p>
            <a:r>
              <a:rPr lang="fr-FR" dirty="0" smtClean="0"/>
              <a:t>GUITAR UNPLUGGED n°18, 22, 23</a:t>
            </a:r>
          </a:p>
          <a:p>
            <a:r>
              <a:rPr lang="fr-FR" dirty="0"/>
              <a:t>Autobiographie d’Eric </a:t>
            </a:r>
            <a:r>
              <a:rPr lang="fr-FR" dirty="0" smtClean="0"/>
              <a:t>Clapton</a:t>
            </a:r>
          </a:p>
          <a:p>
            <a:r>
              <a:rPr lang="fr-FR" dirty="0" smtClean="0">
                <a:hlinkClick r:id="rId6"/>
              </a:rPr>
              <a:t>www.en.wikipédia.com</a:t>
            </a:r>
            <a:r>
              <a:rPr lang="fr-FR" dirty="0" smtClean="0"/>
              <a:t> (biographie </a:t>
            </a:r>
            <a:r>
              <a:rPr lang="fr-FR" dirty="0" err="1" smtClean="0"/>
              <a:t>R.Johnson</a:t>
            </a:r>
            <a:r>
              <a:rPr lang="fr-FR" dirty="0" smtClean="0"/>
              <a:t>)</a:t>
            </a:r>
            <a:endParaRPr lang="fr-FR" dirty="0"/>
          </a:p>
          <a:p>
            <a:endParaRPr lang="fr-FR" dirty="0" smtClean="0"/>
          </a:p>
          <a:p>
            <a:endParaRPr lang="fr-FR" dirty="0" smtClean="0"/>
          </a:p>
          <a:p>
            <a:endParaRPr lang="fr-FR" dirty="0" smtClean="0"/>
          </a:p>
          <a:p>
            <a:endParaRPr lang="fr-FR" dirty="0"/>
          </a:p>
        </p:txBody>
      </p:sp>
      <p:sp>
        <p:nvSpPr>
          <p:cNvPr id="3" name="ZoneTexte 2"/>
          <p:cNvSpPr txBox="1"/>
          <p:nvPr/>
        </p:nvSpPr>
        <p:spPr>
          <a:xfrm>
            <a:off x="1299351" y="476672"/>
            <a:ext cx="4464496" cy="584775"/>
          </a:xfrm>
          <a:prstGeom prst="rect">
            <a:avLst/>
          </a:prstGeom>
          <a:noFill/>
        </p:spPr>
        <p:txBody>
          <a:bodyPr wrap="square" rtlCol="0">
            <a:spAutoFit/>
          </a:bodyPr>
          <a:lstStyle/>
          <a:p>
            <a:r>
              <a:rPr lang="fr-FR" sz="3200" dirty="0" smtClean="0"/>
              <a:t>SOURCES:</a:t>
            </a:r>
            <a:endParaRPr lang="fr-FR" sz="3200" dirty="0"/>
          </a:p>
        </p:txBody>
      </p:sp>
    </p:spTree>
    <p:extLst>
      <p:ext uri="{BB962C8B-B14F-4D97-AF65-F5344CB8AC3E}">
        <p14:creationId xmlns:p14="http://schemas.microsoft.com/office/powerpoint/2010/main" val="242804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132856"/>
            <a:ext cx="8208912" cy="2862322"/>
          </a:xfrm>
          <a:prstGeom prst="rect">
            <a:avLst/>
          </a:prstGeom>
        </p:spPr>
        <p:txBody>
          <a:bodyPr wrap="square">
            <a:spAutoFit/>
          </a:bodyPr>
          <a:lstStyle/>
          <a:p>
            <a:r>
              <a:rPr lang="fr-FR" dirty="0"/>
              <a:t>« Tout d’abord, je fus presque rebuté par l’intensité de cette musique, et par ce musicien [Robert </a:t>
            </a:r>
            <a:r>
              <a:rPr lang="fr-FR" dirty="0" smtClean="0"/>
              <a:t>Johnson] </a:t>
            </a:r>
            <a:r>
              <a:rPr lang="fr-FR" dirty="0"/>
              <a:t>qui ne faisait pas d’effort pour </a:t>
            </a:r>
            <a:r>
              <a:rPr lang="fr-FR" dirty="0" smtClean="0"/>
              <a:t>adoucir </a:t>
            </a:r>
            <a:r>
              <a:rPr lang="fr-FR" dirty="0"/>
              <a:t>ce qu’il essayait de dire, ou de jouer. C’était dur, plus dur que tout ce que j’avais pu entendre jusque-là. Après avoir écouté l’album plusieurs fois, je compris que, quelque part, j’avais trouvé mon maître, et que suivre l’exemple de cet homme serait </a:t>
            </a:r>
            <a:r>
              <a:rPr lang="fr-FR" dirty="0" smtClean="0"/>
              <a:t>l’</a:t>
            </a:r>
            <a:r>
              <a:rPr lang="fr-FR" dirty="0" err="1" smtClean="0"/>
              <a:t>oeuvre</a:t>
            </a:r>
            <a:r>
              <a:rPr lang="fr-FR" dirty="0" smtClean="0"/>
              <a:t> </a:t>
            </a:r>
            <a:r>
              <a:rPr lang="fr-FR" dirty="0"/>
              <a:t>de ma vie. J’étais totalement ensorcelé par la beauté et l’éloquence de chansons comme </a:t>
            </a:r>
            <a:r>
              <a:rPr lang="fr-FR" i="1" dirty="0" err="1"/>
              <a:t>Kindhearted</a:t>
            </a:r>
            <a:r>
              <a:rPr lang="fr-FR" i="1" dirty="0"/>
              <a:t> </a:t>
            </a:r>
            <a:r>
              <a:rPr lang="fr-FR" i="1" dirty="0" err="1"/>
              <a:t>Woman</a:t>
            </a:r>
            <a:r>
              <a:rPr lang="fr-FR" i="1" dirty="0"/>
              <a:t>, </a:t>
            </a:r>
            <a:r>
              <a:rPr lang="fr-FR" dirty="0"/>
              <a:t>tandis que la douleur brute exprimée dans </a:t>
            </a:r>
            <a:r>
              <a:rPr lang="fr-FR" i="1" dirty="0" err="1"/>
              <a:t>Heldound</a:t>
            </a:r>
            <a:r>
              <a:rPr lang="fr-FR" i="1" dirty="0"/>
              <a:t> on </a:t>
            </a:r>
            <a:r>
              <a:rPr lang="fr-FR" i="1" dirty="0" err="1"/>
              <a:t>my</a:t>
            </a:r>
            <a:r>
              <a:rPr lang="fr-FR" i="1" dirty="0"/>
              <a:t> </a:t>
            </a:r>
            <a:r>
              <a:rPr lang="fr-FR" i="1" dirty="0" err="1"/>
              <a:t>trail</a:t>
            </a:r>
            <a:r>
              <a:rPr lang="fr-FR" dirty="0"/>
              <a:t> semblait faire écho à des sentiments que je connaissais depuis toujours. » </a:t>
            </a:r>
            <a:endParaRPr lang="fr-FR" dirty="0" smtClean="0"/>
          </a:p>
          <a:p>
            <a:r>
              <a:rPr lang="fr-FR" dirty="0" smtClean="0"/>
              <a:t>(</a:t>
            </a:r>
            <a:r>
              <a:rPr lang="fr-FR" u="sng" dirty="0"/>
              <a:t>Clapton par Eric Clapton</a:t>
            </a:r>
            <a:r>
              <a:rPr lang="fr-FR" dirty="0"/>
              <a:t>, Editions </a:t>
            </a:r>
            <a:r>
              <a:rPr lang="fr-FR" dirty="0" err="1"/>
              <a:t>Buchet</a:t>
            </a:r>
            <a:r>
              <a:rPr lang="fr-FR" dirty="0"/>
              <a:t>-Chastel, 2007, page 45)</a:t>
            </a:r>
            <a:endParaRPr lang="fr-FR" i="1" dirty="0"/>
          </a:p>
        </p:txBody>
      </p:sp>
      <p:sp>
        <p:nvSpPr>
          <p:cNvPr id="3" name="ZoneTexte 2"/>
          <p:cNvSpPr txBox="1"/>
          <p:nvPr/>
        </p:nvSpPr>
        <p:spPr>
          <a:xfrm>
            <a:off x="522919" y="1124744"/>
            <a:ext cx="5328592" cy="830997"/>
          </a:xfrm>
          <a:prstGeom prst="rect">
            <a:avLst/>
          </a:prstGeom>
          <a:noFill/>
        </p:spPr>
        <p:txBody>
          <a:bodyPr wrap="square" rtlCol="0">
            <a:spAutoFit/>
          </a:bodyPr>
          <a:lstStyle/>
          <a:p>
            <a:pPr algn="ctr"/>
            <a:r>
              <a:rPr lang="fr-FR" sz="2400" dirty="0" smtClean="0"/>
              <a:t>Témoignage de l’influence de la musique de Robert </a:t>
            </a:r>
            <a:r>
              <a:rPr lang="fr-FR" sz="2400" dirty="0"/>
              <a:t>J</a:t>
            </a:r>
            <a:r>
              <a:rPr lang="fr-FR" sz="2400" dirty="0" smtClean="0"/>
              <a:t>ohnson</a:t>
            </a:r>
            <a:endParaRPr lang="fr-FR" sz="2400" dirty="0"/>
          </a:p>
        </p:txBody>
      </p:sp>
    </p:spTree>
    <p:extLst>
      <p:ext uri="{BB962C8B-B14F-4D97-AF65-F5344CB8AC3E}">
        <p14:creationId xmlns:p14="http://schemas.microsoft.com/office/powerpoint/2010/main" val="12489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321393" y="-615718"/>
            <a:ext cx="10465393" cy="2554545"/>
            <a:chOff x="-1321393" y="-615718"/>
            <a:chExt cx="10465393" cy="2554545"/>
          </a:xfrm>
        </p:grpSpPr>
        <p:sp>
          <p:nvSpPr>
            <p:cNvPr id="4" name="Rectangle 3"/>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2" name="ZoneTexte 1"/>
          <p:cNvSpPr txBox="1"/>
          <p:nvPr/>
        </p:nvSpPr>
        <p:spPr>
          <a:xfrm>
            <a:off x="-23936" y="312624"/>
            <a:ext cx="9167936" cy="1107996"/>
          </a:xfrm>
          <a:prstGeom prst="rect">
            <a:avLst/>
          </a:prstGeom>
          <a:noFill/>
        </p:spPr>
        <p:txBody>
          <a:bodyPr wrap="square" rtlCol="0">
            <a:spAutoFit/>
          </a:bodyPr>
          <a:lstStyle/>
          <a:p>
            <a:pPr algn="r"/>
            <a:r>
              <a:rPr lang="fr-FR" sz="6600" dirty="0">
                <a:solidFill>
                  <a:schemeClr val="bg1"/>
                </a:solidFill>
              </a:rPr>
              <a:t>Origines et </a:t>
            </a:r>
            <a:r>
              <a:rPr lang="fr-FR" sz="6600" dirty="0" smtClean="0">
                <a:solidFill>
                  <a:schemeClr val="bg1"/>
                </a:solidFill>
              </a:rPr>
              <a:t>définition</a:t>
            </a:r>
            <a:endParaRPr lang="fr-FR" sz="6600" dirty="0">
              <a:solidFill>
                <a:schemeClr val="bg1"/>
              </a:solidFill>
            </a:endParaRPr>
          </a:p>
        </p:txBody>
      </p:sp>
      <p:sp>
        <p:nvSpPr>
          <p:cNvPr id="8" name="ZoneTexte 7"/>
          <p:cNvSpPr txBox="1"/>
          <p:nvPr/>
        </p:nvSpPr>
        <p:spPr>
          <a:xfrm>
            <a:off x="179512" y="1556792"/>
            <a:ext cx="4104456" cy="830997"/>
          </a:xfrm>
          <a:prstGeom prst="rect">
            <a:avLst/>
          </a:prstGeom>
          <a:noFill/>
        </p:spPr>
        <p:txBody>
          <a:bodyPr wrap="square" rtlCol="0">
            <a:spAutoFit/>
          </a:bodyPr>
          <a:lstStyle/>
          <a:p>
            <a:pPr algn="just"/>
            <a:r>
              <a:rPr lang="fr-FR" sz="2400" dirty="0" smtClean="0"/>
              <a:t>Style vocal et instrumental à caractère triste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01"/>
          <a:stretch/>
        </p:blipFill>
        <p:spPr bwMode="auto">
          <a:xfrm>
            <a:off x="4892151" y="1556792"/>
            <a:ext cx="3960737" cy="497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5542558" y="6503141"/>
            <a:ext cx="2659925" cy="338554"/>
          </a:xfrm>
          <a:prstGeom prst="rect">
            <a:avLst/>
          </a:prstGeom>
          <a:noFill/>
        </p:spPr>
        <p:txBody>
          <a:bodyPr wrap="square" rtlCol="0">
            <a:spAutoFit/>
          </a:bodyPr>
          <a:lstStyle/>
          <a:p>
            <a:pPr algn="ctr"/>
            <a:r>
              <a:rPr lang="fr-FR" sz="1600" dirty="0" smtClean="0"/>
              <a:t>Les principales villes</a:t>
            </a:r>
            <a:endParaRPr lang="fr-FR" sz="1600" dirty="0"/>
          </a:p>
        </p:txBody>
      </p:sp>
      <p:sp>
        <p:nvSpPr>
          <p:cNvPr id="12" name="ZoneTexte 11"/>
          <p:cNvSpPr txBox="1"/>
          <p:nvPr/>
        </p:nvSpPr>
        <p:spPr>
          <a:xfrm>
            <a:off x="179512" y="2476346"/>
            <a:ext cx="4536504" cy="1905307"/>
          </a:xfrm>
          <a:prstGeom prst="rect">
            <a:avLst/>
          </a:prstGeom>
          <a:noFill/>
        </p:spPr>
        <p:txBody>
          <a:bodyPr wrap="square" rtlCol="0">
            <a:spAutoFit/>
          </a:bodyPr>
          <a:lstStyle/>
          <a:p>
            <a:pPr algn="just"/>
            <a:r>
              <a:rPr lang="fr-FR" sz="2400" dirty="0" smtClean="0"/>
              <a:t>Le Blues s’est </a:t>
            </a:r>
            <a:r>
              <a:rPr lang="fr-FR" sz="2400" dirty="0"/>
              <a:t>construit avec :</a:t>
            </a:r>
          </a:p>
          <a:p>
            <a:pPr marL="914400" lvl="1" indent="-457200" algn="just">
              <a:buFont typeface="Arial" pitchFamily="34" charset="0"/>
              <a:buChar char="•"/>
            </a:pPr>
            <a:r>
              <a:rPr lang="fr-FR" sz="2400" dirty="0"/>
              <a:t>L’esclavage</a:t>
            </a:r>
          </a:p>
          <a:p>
            <a:pPr marL="914400" lvl="1" indent="-457200" algn="just">
              <a:buFont typeface="Arial" pitchFamily="34" charset="0"/>
              <a:buChar char="•"/>
            </a:pPr>
            <a:r>
              <a:rPr lang="fr-FR" sz="2400" dirty="0"/>
              <a:t>La grande migration afro-américaine</a:t>
            </a:r>
          </a:p>
          <a:p>
            <a:endParaRPr lang="fr-FR" dirty="0"/>
          </a:p>
        </p:txBody>
      </p:sp>
      <p:pic>
        <p:nvPicPr>
          <p:cNvPr id="2052" name="Picture 4" descr="http://segregationtpe.s.e.pic.centerblog.net/57tk7x7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14" y="4125978"/>
            <a:ext cx="3728883" cy="237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93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500"/>
                                        <p:tgtEl>
                                          <p:spTgt spid="12">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500"/>
                                        <p:tgtEl>
                                          <p:spTgt spid="12">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P spid="9" grpId="0"/>
      <p:bldP spid="1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321393" y="-615718"/>
            <a:ext cx="10465393" cy="2554545"/>
            <a:chOff x="-1321393" y="-615718"/>
            <a:chExt cx="10465393" cy="2554545"/>
          </a:xfrm>
        </p:grpSpPr>
        <p:sp>
          <p:nvSpPr>
            <p:cNvPr id="4" name="Rectangle 3"/>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2" name="ZoneTexte 1"/>
          <p:cNvSpPr txBox="1"/>
          <p:nvPr/>
        </p:nvSpPr>
        <p:spPr>
          <a:xfrm>
            <a:off x="665959" y="1700808"/>
            <a:ext cx="6984776" cy="461665"/>
          </a:xfrm>
          <a:prstGeom prst="rect">
            <a:avLst/>
          </a:prstGeom>
          <a:noFill/>
        </p:spPr>
        <p:txBody>
          <a:bodyPr wrap="square" rtlCol="0">
            <a:spAutoFit/>
          </a:bodyPr>
          <a:lstStyle/>
          <a:p>
            <a:r>
              <a:rPr lang="fr-FR" sz="2400" u="sng" dirty="0" smtClean="0">
                <a:latin typeface="Candara" pitchFamily="34" charset="0"/>
              </a:rPr>
              <a:t>Certains thèmes historiques :</a:t>
            </a:r>
          </a:p>
        </p:txBody>
      </p:sp>
      <p:sp>
        <p:nvSpPr>
          <p:cNvPr id="6" name="ZoneTexte 5"/>
          <p:cNvSpPr txBox="1"/>
          <p:nvPr/>
        </p:nvSpPr>
        <p:spPr>
          <a:xfrm>
            <a:off x="2411760" y="332656"/>
            <a:ext cx="6732240" cy="1107996"/>
          </a:xfrm>
          <a:prstGeom prst="rect">
            <a:avLst/>
          </a:prstGeom>
          <a:noFill/>
        </p:spPr>
        <p:txBody>
          <a:bodyPr wrap="square" rtlCol="0">
            <a:spAutoFit/>
          </a:bodyPr>
          <a:lstStyle/>
          <a:p>
            <a:pPr algn="r"/>
            <a:r>
              <a:rPr lang="fr-FR" sz="6600" dirty="0" smtClean="0">
                <a:solidFill>
                  <a:schemeClr val="bg1"/>
                </a:solidFill>
              </a:rPr>
              <a:t>Thèmes</a:t>
            </a:r>
            <a:endParaRPr lang="fr-FR" sz="6600" dirty="0">
              <a:solidFill>
                <a:schemeClr val="bg1"/>
              </a:solidFill>
            </a:endParaRPr>
          </a:p>
        </p:txBody>
      </p:sp>
      <p:pic>
        <p:nvPicPr>
          <p:cNvPr id="4100" name="Picture 4" descr="http://upload.wikimedia.org/wikipedia/commons/thumb/d/d5/5_Prohibition_Disposal(9).jpg/220px-5_Prohibition_Disposal(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505148"/>
            <a:ext cx="3463652" cy="335344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1.bp.blogspot.com/_hFx58hWsPc0/SXsEDA1ntBI/AAAAAAAAAHs/5uuTAYWCBfs/s400/guerre+du+vietn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01" y="2276872"/>
            <a:ext cx="3228975"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80102" y="6086872"/>
            <a:ext cx="3228974" cy="369332"/>
          </a:xfrm>
          <a:prstGeom prst="rect">
            <a:avLst/>
          </a:prstGeom>
          <a:noFill/>
        </p:spPr>
        <p:txBody>
          <a:bodyPr wrap="square" rtlCol="0">
            <a:spAutoFit/>
          </a:bodyPr>
          <a:lstStyle/>
          <a:p>
            <a:pPr algn="ctr"/>
            <a:r>
              <a:rPr lang="fr-FR" dirty="0" smtClean="0"/>
              <a:t>Guerre du Viêt Nam (1964-1975)</a:t>
            </a:r>
            <a:endParaRPr lang="fr-FR" dirty="0"/>
          </a:p>
        </p:txBody>
      </p:sp>
      <p:sp>
        <p:nvSpPr>
          <p:cNvPr id="8" name="ZoneTexte 7"/>
          <p:cNvSpPr txBox="1"/>
          <p:nvPr/>
        </p:nvSpPr>
        <p:spPr>
          <a:xfrm>
            <a:off x="5148064" y="5858595"/>
            <a:ext cx="3463652" cy="369332"/>
          </a:xfrm>
          <a:prstGeom prst="rect">
            <a:avLst/>
          </a:prstGeom>
          <a:noFill/>
        </p:spPr>
        <p:txBody>
          <a:bodyPr wrap="square" rtlCol="0">
            <a:spAutoFit/>
          </a:bodyPr>
          <a:lstStyle/>
          <a:p>
            <a:pPr algn="ctr"/>
            <a:r>
              <a:rPr lang="fr-FR" dirty="0" smtClean="0"/>
              <a:t>Prohibition aux États-Unis</a:t>
            </a:r>
            <a:endParaRPr lang="fr-FR" dirty="0"/>
          </a:p>
        </p:txBody>
      </p:sp>
    </p:spTree>
    <p:extLst>
      <p:ext uri="{BB962C8B-B14F-4D97-AF65-F5344CB8AC3E}">
        <p14:creationId xmlns:p14="http://schemas.microsoft.com/office/powerpoint/2010/main" val="345961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fade">
                                      <p:cBhvr>
                                        <p:cTn id="19" dur="500"/>
                                        <p:tgtEl>
                                          <p:spTgt spid="410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348880"/>
            <a:ext cx="6719246" cy="1477328"/>
          </a:xfrm>
          <a:prstGeom prst="rect">
            <a:avLst/>
          </a:prstGeom>
          <a:noFill/>
        </p:spPr>
        <p:txBody>
          <a:bodyPr wrap="square" rtlCol="0">
            <a:spAutoFit/>
          </a:bodyPr>
          <a:lstStyle/>
          <a:p>
            <a:pPr algn="just"/>
            <a:r>
              <a:rPr lang="fr-FR" sz="2400" u="sng" dirty="0" smtClean="0"/>
              <a:t>Thème principal :</a:t>
            </a:r>
            <a:r>
              <a:rPr lang="fr-FR" sz="2400" dirty="0" smtClean="0"/>
              <a:t> la vie de tous les jours</a:t>
            </a:r>
          </a:p>
          <a:p>
            <a:endParaRPr lang="fr-FR" sz="2400" dirty="0"/>
          </a:p>
          <a:p>
            <a:endParaRPr lang="fr-FR" sz="2400" dirty="0" smtClean="0"/>
          </a:p>
          <a:p>
            <a:endParaRPr lang="fr-FR" dirty="0"/>
          </a:p>
        </p:txBody>
      </p:sp>
      <p:grpSp>
        <p:nvGrpSpPr>
          <p:cNvPr id="3" name="Groupe 2"/>
          <p:cNvGrpSpPr/>
          <p:nvPr/>
        </p:nvGrpSpPr>
        <p:grpSpPr>
          <a:xfrm>
            <a:off x="-1321393" y="-615718"/>
            <a:ext cx="10465393" cy="2554545"/>
            <a:chOff x="-1321393" y="-615718"/>
            <a:chExt cx="10465393" cy="2554545"/>
          </a:xfrm>
        </p:grpSpPr>
        <p:sp>
          <p:nvSpPr>
            <p:cNvPr id="4" name="Rectangle 3"/>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6" name="ZoneTexte 5"/>
          <p:cNvSpPr txBox="1"/>
          <p:nvPr/>
        </p:nvSpPr>
        <p:spPr>
          <a:xfrm>
            <a:off x="2411760" y="332656"/>
            <a:ext cx="6732240" cy="1107996"/>
          </a:xfrm>
          <a:prstGeom prst="rect">
            <a:avLst/>
          </a:prstGeom>
          <a:noFill/>
        </p:spPr>
        <p:txBody>
          <a:bodyPr wrap="square" rtlCol="0">
            <a:spAutoFit/>
          </a:bodyPr>
          <a:lstStyle/>
          <a:p>
            <a:pPr algn="r"/>
            <a:r>
              <a:rPr lang="fr-FR" sz="6600" dirty="0" smtClean="0">
                <a:solidFill>
                  <a:schemeClr val="bg1"/>
                </a:solidFill>
              </a:rPr>
              <a:t>Thèmes</a:t>
            </a:r>
            <a:endParaRPr lang="fr-FR" sz="6600" dirty="0">
              <a:solidFill>
                <a:schemeClr val="bg1"/>
              </a:solidFill>
            </a:endParaRPr>
          </a:p>
        </p:txBody>
      </p:sp>
      <p:sp>
        <p:nvSpPr>
          <p:cNvPr id="7" name="ZoneTexte 6"/>
          <p:cNvSpPr txBox="1"/>
          <p:nvPr/>
        </p:nvSpPr>
        <p:spPr>
          <a:xfrm>
            <a:off x="683568" y="4293096"/>
            <a:ext cx="7920880" cy="461665"/>
          </a:xfrm>
          <a:prstGeom prst="rect">
            <a:avLst/>
          </a:prstGeom>
          <a:noFill/>
        </p:spPr>
        <p:txBody>
          <a:bodyPr wrap="square" rtlCol="0">
            <a:spAutoFit/>
          </a:bodyPr>
          <a:lstStyle/>
          <a:p>
            <a:pPr algn="just"/>
            <a:r>
              <a:rPr lang="fr-FR" sz="2400" dirty="0" smtClean="0"/>
              <a:t>---</a:t>
            </a:r>
            <a:r>
              <a:rPr lang="fr-FR" sz="2400" b="1" dirty="0" smtClean="0"/>
              <a:t>&gt;</a:t>
            </a:r>
            <a:r>
              <a:rPr lang="fr-FR" sz="2400" dirty="0" smtClean="0"/>
              <a:t> </a:t>
            </a:r>
            <a:r>
              <a:rPr lang="fr-FR" sz="2400" b="1" dirty="0" smtClean="0"/>
              <a:t>Musique contestataire</a:t>
            </a:r>
            <a:endParaRPr lang="fr-FR" sz="2400" dirty="0"/>
          </a:p>
        </p:txBody>
      </p:sp>
    </p:spTree>
    <p:extLst>
      <p:ext uri="{BB962C8B-B14F-4D97-AF65-F5344CB8AC3E}">
        <p14:creationId xmlns:p14="http://schemas.microsoft.com/office/powerpoint/2010/main" val="12682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21393" y="-615718"/>
            <a:ext cx="10465393" cy="2554545"/>
            <a:chOff x="-1321393" y="-615718"/>
            <a:chExt cx="10465393" cy="2554545"/>
          </a:xfrm>
        </p:grpSpPr>
        <p:sp>
          <p:nvSpPr>
            <p:cNvPr id="3" name="Rectangle 2"/>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5" name="ZoneTexte 4"/>
          <p:cNvSpPr txBox="1"/>
          <p:nvPr/>
        </p:nvSpPr>
        <p:spPr>
          <a:xfrm>
            <a:off x="2051720" y="289955"/>
            <a:ext cx="7092280" cy="1107996"/>
          </a:xfrm>
          <a:prstGeom prst="rect">
            <a:avLst/>
          </a:prstGeom>
          <a:noFill/>
        </p:spPr>
        <p:txBody>
          <a:bodyPr wrap="square" rtlCol="0">
            <a:spAutoFit/>
          </a:bodyPr>
          <a:lstStyle/>
          <a:p>
            <a:pPr algn="r"/>
            <a:r>
              <a:rPr lang="fr-FR" sz="6600" dirty="0" smtClean="0">
                <a:solidFill>
                  <a:schemeClr val="bg1"/>
                </a:solidFill>
              </a:rPr>
              <a:t>Structure du blues</a:t>
            </a:r>
            <a:endParaRPr lang="fr-FR" sz="6600" dirty="0">
              <a:solidFill>
                <a:schemeClr val="bg1"/>
              </a:solidFill>
            </a:endParaRPr>
          </a:p>
        </p:txBody>
      </p:sp>
      <p:sp>
        <p:nvSpPr>
          <p:cNvPr id="7" name="ZoneTexte 6"/>
          <p:cNvSpPr txBox="1"/>
          <p:nvPr/>
        </p:nvSpPr>
        <p:spPr>
          <a:xfrm>
            <a:off x="222163" y="2132856"/>
            <a:ext cx="4493853" cy="2308324"/>
          </a:xfrm>
          <a:prstGeom prst="rect">
            <a:avLst/>
          </a:prstGeom>
          <a:noFill/>
        </p:spPr>
        <p:txBody>
          <a:bodyPr wrap="square" rtlCol="0">
            <a:spAutoFit/>
          </a:bodyPr>
          <a:lstStyle/>
          <a:p>
            <a:r>
              <a:rPr lang="fr-FR" sz="2400" b="1" u="sng" dirty="0" smtClean="0">
                <a:latin typeface="+mj-lt"/>
                <a:cs typeface="Courier New" pitchFamily="49" charset="0"/>
              </a:rPr>
              <a:t>Exemple dans la gamme de DO </a:t>
            </a:r>
            <a:r>
              <a:rPr lang="fr-FR" sz="2400" u="sng" dirty="0" smtClean="0">
                <a:latin typeface="+mj-lt"/>
                <a:cs typeface="Courier New" pitchFamily="49" charset="0"/>
              </a:rPr>
              <a:t>:</a:t>
            </a:r>
          </a:p>
          <a:p>
            <a:pPr marL="285750" indent="-285750">
              <a:buFont typeface="Arial" pitchFamily="34" charset="0"/>
              <a:buChar char="•"/>
            </a:pPr>
            <a:r>
              <a:rPr lang="fr-FR" sz="2000" dirty="0" smtClean="0">
                <a:latin typeface="+mj-lt"/>
                <a:cs typeface="Courier New" pitchFamily="49" charset="0"/>
              </a:rPr>
              <a:t>On part de la note DO</a:t>
            </a:r>
          </a:p>
          <a:p>
            <a:pPr marL="285750" indent="-285750">
              <a:buFont typeface="Arial" pitchFamily="34" charset="0"/>
              <a:buChar char="•"/>
            </a:pPr>
            <a:r>
              <a:rPr lang="fr-FR" sz="2000" dirty="0">
                <a:latin typeface="+mj-lt"/>
                <a:cs typeface="Courier New" pitchFamily="49" charset="0"/>
              </a:rPr>
              <a:t>O</a:t>
            </a:r>
            <a:r>
              <a:rPr lang="fr-FR" sz="2000" dirty="0" smtClean="0">
                <a:latin typeface="+mj-lt"/>
                <a:cs typeface="Courier New" pitchFamily="49" charset="0"/>
              </a:rPr>
              <a:t>n trouve les autres notes de sa gamme</a:t>
            </a:r>
          </a:p>
          <a:p>
            <a:pPr marL="285750" indent="-285750">
              <a:buFont typeface="Arial" pitchFamily="34" charset="0"/>
              <a:buChar char="•"/>
            </a:pPr>
            <a:r>
              <a:rPr lang="fr-FR" sz="2000" dirty="0" smtClean="0">
                <a:latin typeface="+mj-lt"/>
                <a:cs typeface="Courier New" pitchFamily="49" charset="0"/>
              </a:rPr>
              <a:t>On construit chaque accord, on leur donne des numéros; cela correspond aux degrés</a:t>
            </a:r>
            <a:endParaRPr lang="fr-FR" sz="2400" dirty="0">
              <a:latin typeface="+mj-lt"/>
              <a:cs typeface="Courier New" pitchFamily="49" charset="0"/>
            </a:endParaRPr>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052" t="7941" r="10987" b="26993"/>
          <a:stretch/>
        </p:blipFill>
        <p:spPr bwMode="auto">
          <a:xfrm>
            <a:off x="6115559" y="2117917"/>
            <a:ext cx="1494420" cy="90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2510829" y="1440935"/>
            <a:ext cx="4122342" cy="584775"/>
          </a:xfrm>
          <a:prstGeom prst="rect">
            <a:avLst/>
          </a:prstGeom>
          <a:noFill/>
        </p:spPr>
        <p:txBody>
          <a:bodyPr wrap="square" rtlCol="0">
            <a:spAutoFit/>
          </a:bodyPr>
          <a:lstStyle/>
          <a:p>
            <a:pPr algn="ctr"/>
            <a:r>
              <a:rPr lang="fr-FR" sz="3200" b="1" u="sng" dirty="0" smtClean="0"/>
              <a:t>LES DEGRES</a:t>
            </a:r>
            <a:endParaRPr lang="fr-FR" sz="3200" b="1" u="sng" dirty="0"/>
          </a:p>
        </p:txBody>
      </p:sp>
      <p:grpSp>
        <p:nvGrpSpPr>
          <p:cNvPr id="13" name="Groupe 12"/>
          <p:cNvGrpSpPr/>
          <p:nvPr/>
        </p:nvGrpSpPr>
        <p:grpSpPr>
          <a:xfrm>
            <a:off x="1547664" y="4441180"/>
            <a:ext cx="5769160" cy="2136159"/>
            <a:chOff x="1187624" y="4441180"/>
            <a:chExt cx="5769160" cy="2136159"/>
          </a:xfrm>
        </p:grpSpPr>
        <p:pic>
          <p:nvPicPr>
            <p:cNvPr id="1026" name="Picture 2" descr="Degrés de Do majeur : les acc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160" y="4441180"/>
              <a:ext cx="5616624" cy="213615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187624" y="4581128"/>
              <a:ext cx="1728192" cy="446276"/>
            </a:xfrm>
            <a:prstGeom prst="rect">
              <a:avLst/>
            </a:prstGeom>
            <a:noFill/>
          </p:spPr>
          <p:txBody>
            <a:bodyPr wrap="square" rtlCol="0">
              <a:spAutoFit/>
            </a:bodyPr>
            <a:lstStyle/>
            <a:p>
              <a:pPr algn="ctr"/>
              <a:r>
                <a:rPr lang="fr-FR" sz="1100" dirty="0" smtClean="0">
                  <a:cs typeface="Calibri" pitchFamily="34" charset="0"/>
                </a:rPr>
                <a:t>Nom des accords</a:t>
              </a:r>
            </a:p>
            <a:p>
              <a:pPr algn="ctr"/>
              <a:r>
                <a:rPr lang="fr-FR" sz="1100" dirty="0" smtClean="0">
                  <a:cs typeface="Calibri" pitchFamily="34" charset="0"/>
                </a:rPr>
                <a:t>(notation internationale</a:t>
              </a:r>
              <a:r>
                <a:rPr lang="fr-FR" sz="1200" dirty="0" smtClean="0">
                  <a:solidFill>
                    <a:schemeClr val="tx2"/>
                  </a:solidFill>
                  <a:latin typeface="Calibri" pitchFamily="34" charset="0"/>
                  <a:cs typeface="Calibri" pitchFamily="34" charset="0"/>
                </a:rPr>
                <a:t>)</a:t>
              </a:r>
              <a:endParaRPr lang="fr-FR" sz="1200" dirty="0">
                <a:solidFill>
                  <a:schemeClr val="tx2"/>
                </a:solidFill>
                <a:latin typeface="Calibri" pitchFamily="34" charset="0"/>
                <a:cs typeface="Calibri" pitchFamily="34" charset="0"/>
              </a:endParaRPr>
            </a:p>
          </p:txBody>
        </p:sp>
        <p:sp>
          <p:nvSpPr>
            <p:cNvPr id="10" name="ZoneTexte 9"/>
            <p:cNvSpPr txBox="1"/>
            <p:nvPr/>
          </p:nvSpPr>
          <p:spPr>
            <a:xfrm>
              <a:off x="1619672" y="6093296"/>
              <a:ext cx="891157" cy="338554"/>
            </a:xfrm>
            <a:prstGeom prst="rect">
              <a:avLst/>
            </a:prstGeom>
            <a:solidFill>
              <a:schemeClr val="bg1"/>
            </a:solidFill>
          </p:spPr>
          <p:txBody>
            <a:bodyPr wrap="square" rtlCol="0">
              <a:spAutoFit/>
            </a:bodyPr>
            <a:lstStyle/>
            <a:p>
              <a:pPr algn="ctr"/>
              <a:r>
                <a:rPr lang="fr-FR" sz="1600" dirty="0" smtClean="0"/>
                <a:t>degrés</a:t>
              </a:r>
              <a:endParaRPr lang="fr-FR" sz="1600" dirty="0"/>
            </a:p>
          </p:txBody>
        </p:sp>
      </p:grpSp>
      <p:grpSp>
        <p:nvGrpSpPr>
          <p:cNvPr id="12" name="Groupe 11"/>
          <p:cNvGrpSpPr/>
          <p:nvPr/>
        </p:nvGrpSpPr>
        <p:grpSpPr>
          <a:xfrm>
            <a:off x="4927612" y="3020796"/>
            <a:ext cx="3870314" cy="1129372"/>
            <a:chOff x="4927612" y="3020796"/>
            <a:chExt cx="3870314" cy="1129372"/>
          </a:xfrm>
        </p:grpSpPr>
        <p:pic>
          <p:nvPicPr>
            <p:cNvPr id="6146" name="Picture 2" descr="Fondamentales des degrés (en Do maj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12" y="3020796"/>
              <a:ext cx="3870314" cy="112937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5148064" y="3789040"/>
              <a:ext cx="648072" cy="276999"/>
            </a:xfrm>
            <a:prstGeom prst="rect">
              <a:avLst/>
            </a:prstGeom>
            <a:solidFill>
              <a:schemeClr val="bg1"/>
            </a:solidFill>
          </p:spPr>
          <p:txBody>
            <a:bodyPr wrap="square" rtlCol="0">
              <a:spAutoFit/>
            </a:bodyPr>
            <a:lstStyle/>
            <a:p>
              <a:pPr algn="ctr"/>
              <a:r>
                <a:rPr lang="fr-FR" sz="1200" dirty="0" smtClean="0"/>
                <a:t>degrés</a:t>
              </a:r>
              <a:endParaRPr lang="fr-FR" sz="1200" dirty="0"/>
            </a:p>
          </p:txBody>
        </p:sp>
      </p:grpSp>
    </p:spTree>
    <p:extLst>
      <p:ext uri="{BB962C8B-B14F-4D97-AF65-F5344CB8AC3E}">
        <p14:creationId xmlns:p14="http://schemas.microsoft.com/office/powerpoint/2010/main" val="11128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500"/>
                                        <p:tgtEl>
                                          <p:spTgt spid="61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21393" y="-615718"/>
            <a:ext cx="10465393" cy="2554545"/>
            <a:chOff x="-1321393" y="-615718"/>
            <a:chExt cx="10465393" cy="2554545"/>
          </a:xfrm>
        </p:grpSpPr>
        <p:sp>
          <p:nvSpPr>
            <p:cNvPr id="3" name="Rectangle 2"/>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5" name="ZoneTexte 4"/>
          <p:cNvSpPr txBox="1"/>
          <p:nvPr/>
        </p:nvSpPr>
        <p:spPr>
          <a:xfrm>
            <a:off x="2051720" y="289955"/>
            <a:ext cx="7092280" cy="1107996"/>
          </a:xfrm>
          <a:prstGeom prst="rect">
            <a:avLst/>
          </a:prstGeom>
          <a:noFill/>
        </p:spPr>
        <p:txBody>
          <a:bodyPr wrap="square" rtlCol="0">
            <a:spAutoFit/>
          </a:bodyPr>
          <a:lstStyle/>
          <a:p>
            <a:pPr algn="r"/>
            <a:r>
              <a:rPr lang="fr-FR" sz="6600" dirty="0" smtClean="0">
                <a:solidFill>
                  <a:schemeClr val="bg1"/>
                </a:solidFill>
              </a:rPr>
              <a:t>Structure du blues</a:t>
            </a:r>
            <a:endParaRPr lang="fr-FR" sz="6600" dirty="0">
              <a:solidFill>
                <a:schemeClr val="bg1"/>
              </a:solidFill>
            </a:endParaRPr>
          </a:p>
        </p:txBody>
      </p:sp>
      <p:sp>
        <p:nvSpPr>
          <p:cNvPr id="7" name="ZoneTexte 6"/>
          <p:cNvSpPr txBox="1"/>
          <p:nvPr/>
        </p:nvSpPr>
        <p:spPr>
          <a:xfrm>
            <a:off x="179512" y="1772360"/>
            <a:ext cx="8280920" cy="830997"/>
          </a:xfrm>
          <a:prstGeom prst="rect">
            <a:avLst/>
          </a:prstGeom>
          <a:noFill/>
        </p:spPr>
        <p:txBody>
          <a:bodyPr wrap="square" rtlCol="0">
            <a:spAutoFit/>
          </a:bodyPr>
          <a:lstStyle/>
          <a:p>
            <a:r>
              <a:rPr lang="fr-FR" sz="2400" b="1" u="sng" dirty="0">
                <a:cs typeface="Courier New" pitchFamily="49" charset="0"/>
              </a:rPr>
              <a:t>Exemple dans la gamme de DO</a:t>
            </a:r>
            <a:endParaRPr lang="fr-FR" sz="2400" u="sng" dirty="0" smtClean="0"/>
          </a:p>
          <a:p>
            <a:pPr marL="342900" indent="-342900">
              <a:buFont typeface="Arial" pitchFamily="34" charset="0"/>
              <a:buChar char="•"/>
            </a:pPr>
            <a:r>
              <a:rPr lang="fr-FR" sz="2400" u="sng" dirty="0" smtClean="0"/>
              <a:t>Structure classique : </a:t>
            </a:r>
            <a:r>
              <a:rPr lang="fr-FR" sz="2400" dirty="0" smtClean="0"/>
              <a:t>en 12 mesures</a:t>
            </a:r>
            <a:endParaRPr lang="fr-FR" sz="2400" dirty="0"/>
          </a:p>
        </p:txBody>
      </p:sp>
      <p:sp>
        <p:nvSpPr>
          <p:cNvPr id="8" name="ZoneTexte 7"/>
          <p:cNvSpPr txBox="1"/>
          <p:nvPr/>
        </p:nvSpPr>
        <p:spPr>
          <a:xfrm>
            <a:off x="468578" y="2967335"/>
            <a:ext cx="7794510" cy="461665"/>
          </a:xfrm>
          <a:prstGeom prst="rect">
            <a:avLst/>
          </a:prstGeom>
          <a:noFill/>
        </p:spPr>
        <p:txBody>
          <a:bodyPr wrap="square" rtlCol="0">
            <a:spAutoFit/>
          </a:bodyPr>
          <a:lstStyle/>
          <a:p>
            <a:r>
              <a:rPr lang="fr-FR" sz="2400" dirty="0" smtClean="0"/>
              <a:t>Le blues en 12 mesures utilise 3 sortes de degrés : I, IV, V</a:t>
            </a:r>
            <a:endParaRPr lang="fr-FR" sz="2400" dirty="0"/>
          </a:p>
        </p:txBody>
      </p:sp>
      <p:grpSp>
        <p:nvGrpSpPr>
          <p:cNvPr id="18" name="Groupe 17"/>
          <p:cNvGrpSpPr/>
          <p:nvPr/>
        </p:nvGrpSpPr>
        <p:grpSpPr>
          <a:xfrm>
            <a:off x="2550071" y="3523691"/>
            <a:ext cx="3887117" cy="2630193"/>
            <a:chOff x="2550071" y="3523691"/>
            <a:chExt cx="3887117" cy="2630193"/>
          </a:xfrm>
        </p:grpSpPr>
        <p:grpSp>
          <p:nvGrpSpPr>
            <p:cNvPr id="12" name="Groupe 11"/>
            <p:cNvGrpSpPr/>
            <p:nvPr/>
          </p:nvGrpSpPr>
          <p:grpSpPr>
            <a:xfrm>
              <a:off x="2550071" y="3523691"/>
              <a:ext cx="3887117" cy="2630193"/>
              <a:chOff x="2550071" y="3523691"/>
              <a:chExt cx="3887117" cy="2630193"/>
            </a:xfrm>
          </p:grpSpPr>
          <p:sp>
            <p:nvSpPr>
              <p:cNvPr id="10" name="ZoneTexte 9"/>
              <p:cNvSpPr txBox="1"/>
              <p:nvPr/>
            </p:nvSpPr>
            <p:spPr>
              <a:xfrm>
                <a:off x="4211960" y="5692219"/>
                <a:ext cx="2088232" cy="369332"/>
              </a:xfrm>
              <a:prstGeom prst="rect">
                <a:avLst/>
              </a:prstGeom>
              <a:noFill/>
            </p:spPr>
            <p:txBody>
              <a:bodyPr wrap="square" rtlCol="0">
                <a:spAutoFit/>
              </a:bodyPr>
              <a:lstStyle/>
              <a:p>
                <a:r>
                  <a:rPr lang="fr-FR" dirty="0" smtClean="0"/>
                  <a:t>DO       FA       SOL</a:t>
                </a:r>
                <a:endParaRPr lang="fr-FR" dirty="0"/>
              </a:p>
            </p:txBody>
          </p:sp>
          <p:pic>
            <p:nvPicPr>
              <p:cNvPr id="2050" name="Picture 2" descr="C:\Users\Albane\Documents\Albane\Collège\HISTOIRE DES ARTS\Le Blues\degres pour le blues.png"/>
              <p:cNvPicPr>
                <a:picLocks noChangeAspect="1" noChangeArrowheads="1"/>
              </p:cNvPicPr>
              <p:nvPr/>
            </p:nvPicPr>
            <p:blipFill rotWithShape="1">
              <a:blip r:embed="rId3">
                <a:extLst>
                  <a:ext uri="{28A0092B-C50C-407E-A947-70E740481C1C}">
                    <a14:useLocalDpi xmlns:a14="http://schemas.microsoft.com/office/drawing/2010/main" val="0"/>
                  </a:ext>
                </a:extLst>
              </a:blip>
              <a:srcRect b="16431"/>
              <a:stretch/>
            </p:blipFill>
            <p:spPr bwMode="auto">
              <a:xfrm>
                <a:off x="2706811" y="3523691"/>
                <a:ext cx="3730377" cy="223660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550071" y="3650843"/>
                <a:ext cx="1656184" cy="461665"/>
              </a:xfrm>
              <a:prstGeom prst="rect">
                <a:avLst/>
              </a:prstGeom>
              <a:noFill/>
            </p:spPr>
            <p:txBody>
              <a:bodyPr wrap="square" rtlCol="0">
                <a:spAutoFit/>
              </a:bodyPr>
              <a:lstStyle/>
              <a:p>
                <a:pPr algn="ctr"/>
                <a:r>
                  <a:rPr lang="fr-FR" sz="1200" dirty="0" smtClean="0">
                    <a:cs typeface="Calibri" pitchFamily="34" charset="0"/>
                  </a:rPr>
                  <a:t>Nom des accords (not. </a:t>
                </a:r>
                <a:r>
                  <a:rPr lang="fr-FR" sz="1200" dirty="0">
                    <a:cs typeface="Calibri" pitchFamily="34" charset="0"/>
                  </a:rPr>
                  <a:t>i</a:t>
                </a:r>
                <a:r>
                  <a:rPr lang="fr-FR" sz="1200" dirty="0" smtClean="0">
                    <a:cs typeface="Calibri" pitchFamily="34" charset="0"/>
                  </a:rPr>
                  <a:t>nternationale)</a:t>
                </a:r>
                <a:endParaRPr lang="fr-FR" sz="1200" dirty="0">
                  <a:cs typeface="Calibri" pitchFamily="34" charset="0"/>
                </a:endParaRPr>
              </a:p>
            </p:txBody>
          </p:sp>
          <p:sp>
            <p:nvSpPr>
              <p:cNvPr id="9" name="ZoneTexte 8"/>
              <p:cNvSpPr txBox="1"/>
              <p:nvPr/>
            </p:nvSpPr>
            <p:spPr>
              <a:xfrm>
                <a:off x="2915816" y="5692219"/>
                <a:ext cx="1146423" cy="461665"/>
              </a:xfrm>
              <a:prstGeom prst="rect">
                <a:avLst/>
              </a:prstGeom>
              <a:noFill/>
            </p:spPr>
            <p:txBody>
              <a:bodyPr wrap="square" rtlCol="0">
                <a:spAutoFit/>
              </a:bodyPr>
              <a:lstStyle/>
              <a:p>
                <a:pPr algn="ctr"/>
                <a:r>
                  <a:rPr lang="fr-FR" sz="1200" dirty="0" smtClean="0">
                    <a:latin typeface="+mj-lt"/>
                    <a:cs typeface="Calibri" pitchFamily="34" charset="0"/>
                  </a:rPr>
                  <a:t>Nom des accords</a:t>
                </a:r>
                <a:endParaRPr lang="fr-FR" sz="1200" dirty="0">
                  <a:latin typeface="+mj-lt"/>
                  <a:cs typeface="Calibri" pitchFamily="34" charset="0"/>
                </a:endParaRPr>
              </a:p>
            </p:txBody>
          </p:sp>
          <p:sp>
            <p:nvSpPr>
              <p:cNvPr id="11" name="ZoneTexte 10"/>
              <p:cNvSpPr txBox="1"/>
              <p:nvPr/>
            </p:nvSpPr>
            <p:spPr>
              <a:xfrm>
                <a:off x="2915816" y="5301208"/>
                <a:ext cx="1146423" cy="338554"/>
              </a:xfrm>
              <a:prstGeom prst="rect">
                <a:avLst/>
              </a:prstGeom>
              <a:solidFill>
                <a:schemeClr val="bg1"/>
              </a:solidFill>
            </p:spPr>
            <p:txBody>
              <a:bodyPr wrap="square" rtlCol="0">
                <a:spAutoFit/>
              </a:bodyPr>
              <a:lstStyle/>
              <a:p>
                <a:pPr algn="ctr"/>
                <a:r>
                  <a:rPr lang="fr-FR" sz="1600" dirty="0" smtClean="0"/>
                  <a:t>degrés</a:t>
                </a:r>
                <a:endParaRPr lang="fr-FR" sz="1600" dirty="0"/>
              </a:p>
            </p:txBody>
          </p:sp>
        </p:grpSp>
        <p:cxnSp>
          <p:nvCxnSpPr>
            <p:cNvPr id="14" name="Connecteur droit 13"/>
            <p:cNvCxnSpPr/>
            <p:nvPr/>
          </p:nvCxnSpPr>
          <p:spPr>
            <a:xfrm>
              <a:off x="2706811" y="5692219"/>
              <a:ext cx="35933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4139952" y="3632909"/>
              <a:ext cx="5705" cy="2410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477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321393" y="-615718"/>
            <a:ext cx="10465393" cy="2554545"/>
            <a:chOff x="-1321393" y="-615718"/>
            <a:chExt cx="10465393" cy="2554545"/>
          </a:xfrm>
        </p:grpSpPr>
        <p:sp>
          <p:nvSpPr>
            <p:cNvPr id="4" name="Rectangle 3"/>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2" name="ZoneTexte 1"/>
          <p:cNvSpPr txBox="1"/>
          <p:nvPr/>
        </p:nvSpPr>
        <p:spPr>
          <a:xfrm>
            <a:off x="2051720" y="289955"/>
            <a:ext cx="7092280" cy="1107996"/>
          </a:xfrm>
          <a:prstGeom prst="rect">
            <a:avLst/>
          </a:prstGeom>
          <a:noFill/>
        </p:spPr>
        <p:txBody>
          <a:bodyPr wrap="square" rtlCol="0">
            <a:spAutoFit/>
          </a:bodyPr>
          <a:lstStyle/>
          <a:p>
            <a:pPr algn="r"/>
            <a:r>
              <a:rPr lang="fr-FR" sz="6600" dirty="0" smtClean="0">
                <a:solidFill>
                  <a:schemeClr val="bg1"/>
                </a:solidFill>
              </a:rPr>
              <a:t>Structure du blues</a:t>
            </a:r>
            <a:endParaRPr lang="fr-FR" sz="6600" dirty="0">
              <a:solidFill>
                <a:schemeClr val="bg1"/>
              </a:solidFill>
            </a:endParaRPr>
          </a:p>
        </p:txBody>
      </p:sp>
      <p:sp>
        <p:nvSpPr>
          <p:cNvPr id="10" name="Rectangle 9"/>
          <p:cNvSpPr/>
          <p:nvPr/>
        </p:nvSpPr>
        <p:spPr>
          <a:xfrm>
            <a:off x="3929831" y="2464753"/>
            <a:ext cx="4572000" cy="1938992"/>
          </a:xfrm>
          <a:prstGeom prst="rect">
            <a:avLst/>
          </a:prstGeom>
        </p:spPr>
        <p:txBody>
          <a:bodyPr>
            <a:spAutoFit/>
          </a:bodyPr>
          <a:lstStyle/>
          <a:p>
            <a:pPr algn="ctr"/>
            <a:r>
              <a:rPr lang="fr-FR" sz="2400" b="1" dirty="0" smtClean="0">
                <a:latin typeface="Courier New" pitchFamily="49" charset="0"/>
                <a:cs typeface="Courier New" pitchFamily="49" charset="0"/>
              </a:rPr>
              <a:t>| </a:t>
            </a:r>
            <a:r>
              <a:rPr lang="fr-FR" sz="2400" b="1" dirty="0" smtClean="0">
                <a:solidFill>
                  <a:srgbClr val="FF0000"/>
                </a:solidFill>
                <a:latin typeface="Courier New" pitchFamily="49" charset="0"/>
                <a:cs typeface="Courier New" pitchFamily="49" charset="0"/>
              </a:rPr>
              <a:t>I </a:t>
            </a:r>
            <a:r>
              <a:rPr lang="fr-FR" sz="2400" b="1" dirty="0" smtClean="0">
                <a:latin typeface="Courier New" pitchFamily="49" charset="0"/>
                <a:cs typeface="Courier New" pitchFamily="49" charset="0"/>
              </a:rPr>
              <a:t>| </a:t>
            </a:r>
            <a:r>
              <a:rPr lang="fr-FR" sz="2400" b="1" dirty="0" smtClean="0">
                <a:solidFill>
                  <a:srgbClr val="FF0000"/>
                </a:solidFill>
                <a:latin typeface="Courier New" pitchFamily="49" charset="0"/>
                <a:cs typeface="Courier New" pitchFamily="49" charset="0"/>
              </a:rPr>
              <a:t>I </a:t>
            </a:r>
            <a:r>
              <a:rPr lang="fr-FR" sz="2400" b="1" dirty="0" smtClean="0">
                <a:latin typeface="Courier New" pitchFamily="49" charset="0"/>
                <a:cs typeface="Courier New" pitchFamily="49" charset="0"/>
              </a:rPr>
              <a:t>| </a:t>
            </a:r>
            <a:r>
              <a:rPr lang="fr-FR" sz="2400" b="1" dirty="0" smtClean="0">
                <a:solidFill>
                  <a:srgbClr val="FF0000"/>
                </a:solidFill>
                <a:latin typeface="Courier New" pitchFamily="49" charset="0"/>
                <a:cs typeface="Courier New" pitchFamily="49" charset="0"/>
              </a:rPr>
              <a:t>I </a:t>
            </a:r>
            <a:r>
              <a:rPr lang="fr-FR" sz="2400" b="1" dirty="0" smtClean="0">
                <a:latin typeface="Courier New" pitchFamily="49" charset="0"/>
                <a:cs typeface="Courier New" pitchFamily="49" charset="0"/>
              </a:rPr>
              <a:t>| </a:t>
            </a:r>
            <a:r>
              <a:rPr lang="fr-FR" sz="2400" b="1" dirty="0" smtClean="0">
                <a:solidFill>
                  <a:srgbClr val="FF0000"/>
                </a:solidFill>
                <a:latin typeface="Courier New" pitchFamily="49" charset="0"/>
                <a:cs typeface="Courier New" pitchFamily="49" charset="0"/>
              </a:rPr>
              <a:t>I </a:t>
            </a:r>
            <a:r>
              <a:rPr lang="fr-FR" sz="2400" b="1" dirty="0" smtClean="0">
                <a:latin typeface="Courier New" pitchFamily="49" charset="0"/>
                <a:cs typeface="Courier New" pitchFamily="49" charset="0"/>
              </a:rPr>
              <a:t>|</a:t>
            </a:r>
            <a:endParaRPr lang="fr-FR" sz="2400" b="1" dirty="0">
              <a:latin typeface="Courier New" pitchFamily="49" charset="0"/>
              <a:cs typeface="Courier New" pitchFamily="49" charset="0"/>
            </a:endParaRPr>
          </a:p>
          <a:p>
            <a:pPr algn="ctr"/>
            <a:endParaRPr lang="fr-FR" sz="2400" b="1" dirty="0" smtClean="0">
              <a:latin typeface="Courier New" pitchFamily="49" charset="0"/>
              <a:cs typeface="Courier New" pitchFamily="49" charset="0"/>
            </a:endParaRPr>
          </a:p>
          <a:p>
            <a:pPr algn="ctr"/>
            <a:r>
              <a:rPr lang="fr-FR" sz="2400" b="1" dirty="0" smtClean="0">
                <a:latin typeface="Courier New" pitchFamily="49" charset="0"/>
                <a:cs typeface="Courier New" pitchFamily="49" charset="0"/>
              </a:rPr>
              <a:t>|</a:t>
            </a:r>
            <a:r>
              <a:rPr lang="fr-FR" sz="2400" b="1" dirty="0">
                <a:solidFill>
                  <a:srgbClr val="00B050"/>
                </a:solidFill>
                <a:latin typeface="Courier New" pitchFamily="49" charset="0"/>
                <a:cs typeface="Courier New" pitchFamily="49" charset="0"/>
              </a:rPr>
              <a:t> </a:t>
            </a:r>
            <a:r>
              <a:rPr lang="fr-FR" sz="2400" b="1" dirty="0" smtClean="0">
                <a:solidFill>
                  <a:srgbClr val="00B050"/>
                </a:solidFill>
                <a:latin typeface="Courier New" pitchFamily="49" charset="0"/>
                <a:cs typeface="Courier New" pitchFamily="49" charset="0"/>
              </a:rPr>
              <a:t>V </a:t>
            </a:r>
            <a:r>
              <a:rPr lang="fr-FR" sz="2400" b="1" dirty="0" smtClean="0">
                <a:latin typeface="Courier New" pitchFamily="49" charset="0"/>
                <a:cs typeface="Courier New" pitchFamily="49" charset="0"/>
              </a:rPr>
              <a:t>| </a:t>
            </a:r>
            <a:r>
              <a:rPr lang="fr-FR" sz="2400" b="1" dirty="0" smtClean="0">
                <a:solidFill>
                  <a:srgbClr val="00B050"/>
                </a:solidFill>
                <a:latin typeface="Courier New" pitchFamily="49" charset="0"/>
                <a:cs typeface="Courier New" pitchFamily="49" charset="0"/>
              </a:rPr>
              <a:t>V </a:t>
            </a:r>
            <a:r>
              <a:rPr lang="fr-FR" sz="2400" b="1" dirty="0" smtClean="0">
                <a:latin typeface="Courier New" pitchFamily="49" charset="0"/>
                <a:cs typeface="Courier New" pitchFamily="49" charset="0"/>
              </a:rPr>
              <a:t>| </a:t>
            </a:r>
            <a:r>
              <a:rPr lang="fr-FR" sz="2400" b="1" dirty="0" smtClean="0">
                <a:solidFill>
                  <a:srgbClr val="FF0000"/>
                </a:solidFill>
                <a:latin typeface="Courier New" pitchFamily="49" charset="0"/>
                <a:cs typeface="Courier New" pitchFamily="49" charset="0"/>
              </a:rPr>
              <a:t>I </a:t>
            </a:r>
            <a:r>
              <a:rPr lang="fr-FR" sz="2400" b="1" dirty="0" smtClean="0">
                <a:latin typeface="Courier New" pitchFamily="49" charset="0"/>
                <a:cs typeface="Courier New" pitchFamily="49" charset="0"/>
              </a:rPr>
              <a:t>| </a:t>
            </a:r>
            <a:r>
              <a:rPr lang="fr-FR" sz="2400" b="1" dirty="0" smtClean="0">
                <a:solidFill>
                  <a:srgbClr val="FF0000"/>
                </a:solidFill>
                <a:latin typeface="Courier New" pitchFamily="49" charset="0"/>
                <a:cs typeface="Courier New" pitchFamily="49" charset="0"/>
              </a:rPr>
              <a:t>I </a:t>
            </a:r>
            <a:r>
              <a:rPr lang="fr-FR" sz="2400" b="1" dirty="0" smtClean="0">
                <a:latin typeface="Courier New" pitchFamily="49" charset="0"/>
                <a:cs typeface="Courier New" pitchFamily="49" charset="0"/>
              </a:rPr>
              <a:t>|</a:t>
            </a:r>
            <a:endParaRPr lang="fr-FR" sz="2400" b="1" dirty="0">
              <a:latin typeface="Courier New" pitchFamily="49" charset="0"/>
              <a:cs typeface="Courier New" pitchFamily="49" charset="0"/>
            </a:endParaRPr>
          </a:p>
          <a:p>
            <a:pPr algn="ctr"/>
            <a:endParaRPr lang="fr-FR" sz="2400" b="1" dirty="0" smtClean="0">
              <a:latin typeface="Courier New" pitchFamily="49" charset="0"/>
              <a:cs typeface="Courier New" pitchFamily="49" charset="0"/>
            </a:endParaRPr>
          </a:p>
          <a:p>
            <a:pPr algn="ctr"/>
            <a:r>
              <a:rPr lang="fr-FR" sz="2400" b="1" dirty="0" smtClean="0">
                <a:latin typeface="Courier New" pitchFamily="49" charset="0"/>
                <a:cs typeface="Courier New" pitchFamily="49" charset="0"/>
              </a:rPr>
              <a:t>| </a:t>
            </a:r>
            <a:r>
              <a:rPr lang="fr-FR" sz="2400" b="1" dirty="0" smtClean="0">
                <a:solidFill>
                  <a:srgbClr val="0070C0"/>
                </a:solidFill>
                <a:latin typeface="Courier New" pitchFamily="49" charset="0"/>
                <a:cs typeface="Courier New" pitchFamily="49" charset="0"/>
              </a:rPr>
              <a:t>IV</a:t>
            </a:r>
            <a:r>
              <a:rPr lang="fr-FR" sz="2400" b="1" dirty="0" smtClean="0">
                <a:latin typeface="Courier New" pitchFamily="49" charset="0"/>
                <a:cs typeface="Courier New" pitchFamily="49" charset="0"/>
              </a:rPr>
              <a:t>|</a:t>
            </a:r>
            <a:r>
              <a:rPr lang="fr-FR" sz="2400" b="1" dirty="0">
                <a:solidFill>
                  <a:srgbClr val="00B050"/>
                </a:solidFill>
                <a:latin typeface="Courier New" pitchFamily="49" charset="0"/>
                <a:cs typeface="Courier New" pitchFamily="49" charset="0"/>
              </a:rPr>
              <a:t> </a:t>
            </a:r>
            <a:r>
              <a:rPr lang="fr-FR" sz="2400" b="1" dirty="0" smtClean="0">
                <a:solidFill>
                  <a:srgbClr val="00B050"/>
                </a:solidFill>
                <a:latin typeface="Courier New" pitchFamily="49" charset="0"/>
                <a:cs typeface="Courier New" pitchFamily="49" charset="0"/>
              </a:rPr>
              <a:t>V </a:t>
            </a:r>
            <a:r>
              <a:rPr lang="fr-FR" sz="2400" b="1" dirty="0" smtClean="0">
                <a:latin typeface="Courier New" pitchFamily="49" charset="0"/>
                <a:cs typeface="Courier New" pitchFamily="49" charset="0"/>
              </a:rPr>
              <a:t>|</a:t>
            </a:r>
            <a:r>
              <a:rPr lang="fr-FR" sz="2400" b="1" dirty="0" smtClean="0">
                <a:solidFill>
                  <a:srgbClr val="FF0000"/>
                </a:solidFill>
                <a:latin typeface="Courier New" pitchFamily="49" charset="0"/>
                <a:cs typeface="Courier New" pitchFamily="49" charset="0"/>
              </a:rPr>
              <a:t> I</a:t>
            </a:r>
            <a:r>
              <a:rPr lang="fr-FR" sz="2400" b="1" dirty="0" smtClean="0">
                <a:latin typeface="Courier New" pitchFamily="49" charset="0"/>
                <a:cs typeface="Courier New" pitchFamily="49" charset="0"/>
              </a:rPr>
              <a:t> | </a:t>
            </a:r>
            <a:r>
              <a:rPr lang="fr-FR" sz="2400" b="1" dirty="0" smtClean="0">
                <a:solidFill>
                  <a:srgbClr val="0070C0"/>
                </a:solidFill>
                <a:latin typeface="Courier New" pitchFamily="49" charset="0"/>
                <a:cs typeface="Courier New" pitchFamily="49" charset="0"/>
              </a:rPr>
              <a:t>IV</a:t>
            </a:r>
            <a:r>
              <a:rPr lang="fr-FR" sz="2400" b="1" dirty="0" smtClean="0">
                <a:latin typeface="Courier New" pitchFamily="49" charset="0"/>
                <a:cs typeface="Courier New" pitchFamily="49" charset="0"/>
              </a:rPr>
              <a:t>|</a:t>
            </a:r>
            <a:endParaRPr lang="fr-FR" sz="2400" b="1" dirty="0">
              <a:latin typeface="Courier New" pitchFamily="49" charset="0"/>
              <a:cs typeface="Courier New" pitchFamily="49" charset="0"/>
            </a:endParaRPr>
          </a:p>
        </p:txBody>
      </p:sp>
      <p:sp>
        <p:nvSpPr>
          <p:cNvPr id="11" name="ZoneTexte 10"/>
          <p:cNvSpPr txBox="1"/>
          <p:nvPr/>
        </p:nvSpPr>
        <p:spPr>
          <a:xfrm>
            <a:off x="4572000" y="2705129"/>
            <a:ext cx="4281288" cy="1938992"/>
          </a:xfrm>
          <a:prstGeom prst="rect">
            <a:avLst/>
          </a:prstGeom>
          <a:noFill/>
        </p:spPr>
        <p:txBody>
          <a:bodyPr wrap="square" rtlCol="0">
            <a:spAutoFit/>
          </a:bodyPr>
          <a:lstStyle/>
          <a:p>
            <a:r>
              <a:rPr lang="fr-FR" sz="2400" b="1" dirty="0" smtClean="0">
                <a:latin typeface="Courier New" pitchFamily="49" charset="0"/>
                <a:cs typeface="Courier New" pitchFamily="49" charset="0"/>
              </a:rPr>
              <a:t>|PHRASE</a:t>
            </a:r>
            <a:r>
              <a:rPr lang="fr-FR" sz="2400" b="1" dirty="0" smtClean="0">
                <a:solidFill>
                  <a:srgbClr val="FF9900"/>
                </a:solidFill>
                <a:latin typeface="Courier New" pitchFamily="49" charset="0"/>
                <a:cs typeface="Courier New" pitchFamily="49" charset="0"/>
              </a:rPr>
              <a:t>A</a:t>
            </a:r>
            <a:r>
              <a:rPr lang="fr-FR" sz="2400" b="1" dirty="0" smtClean="0">
                <a:latin typeface="Courier New" pitchFamily="49" charset="0"/>
                <a:cs typeface="Courier New" pitchFamily="49" charset="0"/>
              </a:rPr>
              <a:t>|       |</a:t>
            </a:r>
          </a:p>
          <a:p>
            <a:endParaRPr lang="fr-FR" sz="2400" b="1" dirty="0" smtClean="0">
              <a:latin typeface="Courier New" pitchFamily="49" charset="0"/>
              <a:cs typeface="Courier New" pitchFamily="49" charset="0"/>
            </a:endParaRPr>
          </a:p>
          <a:p>
            <a:r>
              <a:rPr lang="fr-FR" sz="2400" b="1" dirty="0" smtClean="0">
                <a:latin typeface="Courier New" pitchFamily="49" charset="0"/>
                <a:cs typeface="Courier New" pitchFamily="49" charset="0"/>
              </a:rPr>
              <a:t>|PHRASE</a:t>
            </a:r>
            <a:r>
              <a:rPr lang="fr-FR" sz="2400" b="1" dirty="0" smtClean="0">
                <a:solidFill>
                  <a:srgbClr val="FF9900"/>
                </a:solidFill>
                <a:latin typeface="Courier New" pitchFamily="49" charset="0"/>
                <a:cs typeface="Courier New" pitchFamily="49" charset="0"/>
              </a:rPr>
              <a:t>A</a:t>
            </a:r>
            <a:r>
              <a:rPr lang="fr-FR" sz="2400" b="1" dirty="0" smtClean="0">
                <a:latin typeface="Courier New" pitchFamily="49" charset="0"/>
                <a:cs typeface="Courier New" pitchFamily="49" charset="0"/>
              </a:rPr>
              <a:t>|       |</a:t>
            </a:r>
          </a:p>
          <a:p>
            <a:endParaRPr lang="fr-FR" sz="2400" b="1" dirty="0">
              <a:latin typeface="Courier New" pitchFamily="49" charset="0"/>
              <a:cs typeface="Courier New" pitchFamily="49" charset="0"/>
            </a:endParaRPr>
          </a:p>
          <a:p>
            <a:r>
              <a:rPr lang="fr-FR" sz="2400" b="1" dirty="0" smtClean="0">
                <a:latin typeface="Courier New" pitchFamily="49" charset="0"/>
                <a:cs typeface="Courier New" pitchFamily="49" charset="0"/>
              </a:rPr>
              <a:t>|PHRASE</a:t>
            </a:r>
            <a:r>
              <a:rPr lang="fr-FR" sz="2400" b="1" dirty="0" smtClean="0">
                <a:solidFill>
                  <a:schemeClr val="accent4">
                    <a:lumMod val="75000"/>
                  </a:schemeClr>
                </a:solidFill>
                <a:latin typeface="Courier New" pitchFamily="49" charset="0"/>
                <a:cs typeface="Courier New" pitchFamily="49" charset="0"/>
              </a:rPr>
              <a:t>B</a:t>
            </a:r>
            <a:r>
              <a:rPr lang="fr-FR" sz="2400" b="1" dirty="0" smtClean="0">
                <a:latin typeface="Courier New" pitchFamily="49" charset="0"/>
                <a:cs typeface="Courier New" pitchFamily="49" charset="0"/>
              </a:rPr>
              <a:t>|       |</a:t>
            </a:r>
            <a:endParaRPr lang="fr-FR" sz="2400" b="1" dirty="0">
              <a:latin typeface="Courier New" pitchFamily="49" charset="0"/>
              <a:cs typeface="Courier New" pitchFamily="49" charset="0"/>
            </a:endParaRPr>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6417"/>
          <a:stretch/>
        </p:blipFill>
        <p:spPr bwMode="auto">
          <a:xfrm>
            <a:off x="6468902" y="1417638"/>
            <a:ext cx="1775506" cy="106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179512" y="1505962"/>
            <a:ext cx="5112568" cy="830997"/>
          </a:xfrm>
          <a:prstGeom prst="rect">
            <a:avLst/>
          </a:prstGeom>
          <a:noFill/>
        </p:spPr>
        <p:txBody>
          <a:bodyPr wrap="square" rtlCol="0">
            <a:spAutoFit/>
          </a:bodyPr>
          <a:lstStyle/>
          <a:p>
            <a:r>
              <a:rPr lang="fr-FR" sz="2400" b="1" u="sng" dirty="0">
                <a:cs typeface="Courier New" pitchFamily="49" charset="0"/>
              </a:rPr>
              <a:t>Exemple dans la gamme de DO</a:t>
            </a:r>
            <a:endParaRPr lang="fr-FR" sz="2400" u="sng" dirty="0" smtClean="0"/>
          </a:p>
          <a:p>
            <a:pPr marL="342900" indent="-342900">
              <a:buFont typeface="Arial" pitchFamily="34" charset="0"/>
              <a:buChar char="•"/>
            </a:pPr>
            <a:r>
              <a:rPr lang="fr-FR" sz="2400" u="sng" dirty="0" smtClean="0"/>
              <a:t>Structure classique : </a:t>
            </a:r>
            <a:r>
              <a:rPr lang="fr-FR" sz="2400" dirty="0" smtClean="0"/>
              <a:t>en 12 mesures</a:t>
            </a:r>
            <a:endParaRPr lang="fr-FR" sz="2400" dirty="0"/>
          </a:p>
        </p:txBody>
      </p:sp>
      <p:grpSp>
        <p:nvGrpSpPr>
          <p:cNvPr id="6" name="Groupe 5"/>
          <p:cNvGrpSpPr/>
          <p:nvPr/>
        </p:nvGrpSpPr>
        <p:grpSpPr>
          <a:xfrm>
            <a:off x="179512" y="2318822"/>
            <a:ext cx="3585506" cy="4539178"/>
            <a:chOff x="266194" y="2297727"/>
            <a:chExt cx="3585506" cy="4539178"/>
          </a:xfrm>
        </p:grpSpPr>
        <p:sp>
          <p:nvSpPr>
            <p:cNvPr id="8" name="ZoneTexte 7"/>
            <p:cNvSpPr txBox="1"/>
            <p:nvPr/>
          </p:nvSpPr>
          <p:spPr>
            <a:xfrm>
              <a:off x="266194" y="6467573"/>
              <a:ext cx="3585506" cy="369332"/>
            </a:xfrm>
            <a:prstGeom prst="rect">
              <a:avLst/>
            </a:prstGeom>
            <a:noFill/>
          </p:spPr>
          <p:txBody>
            <a:bodyPr wrap="square" rtlCol="0">
              <a:spAutoFit/>
            </a:bodyPr>
            <a:lstStyle/>
            <a:p>
              <a:pPr algn="ctr"/>
              <a:r>
                <a:rPr lang="fr-FR" dirty="0" smtClean="0"/>
                <a:t>Exemple de partition</a:t>
              </a:r>
              <a:endParaRPr lang="fr-FR" dirty="0"/>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80393" y="2297727"/>
              <a:ext cx="2602457" cy="416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ZoneTexte 14"/>
          <p:cNvSpPr txBox="1"/>
          <p:nvPr/>
        </p:nvSpPr>
        <p:spPr>
          <a:xfrm>
            <a:off x="3929831" y="6496467"/>
            <a:ext cx="4580100" cy="369332"/>
          </a:xfrm>
          <a:prstGeom prst="rect">
            <a:avLst/>
          </a:prstGeom>
          <a:noFill/>
        </p:spPr>
        <p:txBody>
          <a:bodyPr wrap="none" rtlCol="0">
            <a:spAutoFit/>
          </a:bodyPr>
          <a:lstStyle/>
          <a:p>
            <a:r>
              <a:rPr lang="fr-FR" dirty="0" smtClean="0"/>
              <a:t>SWEET HOME CHICAGO – ROBERT JOHNSON</a:t>
            </a:r>
            <a:endParaRPr lang="fr-FR" dirty="0"/>
          </a:p>
        </p:txBody>
      </p:sp>
      <p:pic>
        <p:nvPicPr>
          <p:cNvPr id="14" name="sweet home chicago degre parole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743790" y="4738509"/>
            <a:ext cx="2944081" cy="1656047"/>
          </a:xfrm>
          <a:prstGeom prst="rect">
            <a:avLst/>
          </a:prstGeom>
        </p:spPr>
      </p:pic>
      <p:sp>
        <p:nvSpPr>
          <p:cNvPr id="9" name="Rectangle 8"/>
          <p:cNvSpPr/>
          <p:nvPr/>
        </p:nvSpPr>
        <p:spPr>
          <a:xfrm>
            <a:off x="3929831" y="4598481"/>
            <a:ext cx="4496619" cy="2267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985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3707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cTn>
                <p:tgtEl>
                  <p:spTgt spid="14"/>
                </p:tgtEl>
              </p:cMediaNode>
            </p:video>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14"/>
                                        </p:tgtEl>
                                      </p:cBhvr>
                                    </p:cmd>
                                  </p:childTnLst>
                                </p:cTn>
                              </p:par>
                            </p:childTnLst>
                          </p:cTn>
                        </p:par>
                      </p:childTnLst>
                    </p:cTn>
                  </p:par>
                </p:childTnLst>
              </p:cTn>
              <p:nextCondLst>
                <p:cond evt="onClick" delay="0">
                  <p:tgtEl>
                    <p:spTgt spid="14"/>
                  </p:tgtEl>
                </p:cond>
              </p:nextCondLst>
            </p:seq>
          </p:childTnLst>
        </p:cTn>
      </p:par>
    </p:tnLst>
    <p:bldLst>
      <p:bldP spid="10" grpId="0"/>
      <p:bldP spid="11"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321393" y="-615718"/>
            <a:ext cx="10465393" cy="2554545"/>
            <a:chOff x="-1321393" y="-615718"/>
            <a:chExt cx="10465393" cy="2554545"/>
          </a:xfrm>
        </p:grpSpPr>
        <p:sp>
          <p:nvSpPr>
            <p:cNvPr id="3" name="Rectangle 2"/>
            <p:cNvSpPr/>
            <p:nvPr/>
          </p:nvSpPr>
          <p:spPr>
            <a:xfrm>
              <a:off x="-23936" y="-94530"/>
              <a:ext cx="9167936" cy="1512168"/>
            </a:xfrm>
            <a:prstGeom prst="rect">
              <a:avLst/>
            </a:prstGeom>
            <a:solidFill>
              <a:srgbClr val="0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rot="1168669">
              <a:off x="-1321393" y="-615718"/>
              <a:ext cx="4424323" cy="2554545"/>
            </a:xfrm>
            <a:prstGeom prst="rect">
              <a:avLst/>
            </a:prstGeom>
            <a:noFill/>
          </p:spPr>
          <p:txBody>
            <a:bodyPr wrap="square" rtlCol="0">
              <a:spAutoFit/>
            </a:bodyPr>
            <a:lstStyle/>
            <a:p>
              <a:pPr algn="ctr"/>
              <a:r>
                <a:rPr lang="fr-FR" sz="16000" dirty="0" smtClean="0">
                  <a:solidFill>
                    <a:srgbClr val="1E497C"/>
                  </a:solidFill>
                </a:rPr>
                <a:t>♪</a:t>
              </a:r>
              <a:endParaRPr lang="fr-FR" sz="16000" dirty="0">
                <a:solidFill>
                  <a:srgbClr val="1E497C"/>
                </a:solidFill>
              </a:endParaRPr>
            </a:p>
          </p:txBody>
        </p:sp>
      </p:grpSp>
      <p:sp>
        <p:nvSpPr>
          <p:cNvPr id="5" name="ZoneTexte 4"/>
          <p:cNvSpPr txBox="1"/>
          <p:nvPr/>
        </p:nvSpPr>
        <p:spPr>
          <a:xfrm>
            <a:off x="2051720" y="289955"/>
            <a:ext cx="7092280" cy="1107996"/>
          </a:xfrm>
          <a:prstGeom prst="rect">
            <a:avLst/>
          </a:prstGeom>
          <a:noFill/>
        </p:spPr>
        <p:txBody>
          <a:bodyPr wrap="square" rtlCol="0">
            <a:spAutoFit/>
          </a:bodyPr>
          <a:lstStyle/>
          <a:p>
            <a:pPr algn="r"/>
            <a:r>
              <a:rPr lang="fr-FR" sz="6600" dirty="0" smtClean="0">
                <a:solidFill>
                  <a:schemeClr val="bg1"/>
                </a:solidFill>
              </a:rPr>
              <a:t>Structure du blues</a:t>
            </a:r>
            <a:endParaRPr lang="fr-FR" sz="6600" dirty="0">
              <a:solidFill>
                <a:schemeClr val="bg1"/>
              </a:solidFill>
            </a:endParaRPr>
          </a:p>
        </p:txBody>
      </p:sp>
      <p:sp>
        <p:nvSpPr>
          <p:cNvPr id="7" name="ZoneTexte 6"/>
          <p:cNvSpPr txBox="1"/>
          <p:nvPr/>
        </p:nvSpPr>
        <p:spPr>
          <a:xfrm>
            <a:off x="2206486" y="1429994"/>
            <a:ext cx="4707092" cy="584775"/>
          </a:xfrm>
          <a:prstGeom prst="rect">
            <a:avLst/>
          </a:prstGeom>
          <a:noFill/>
        </p:spPr>
        <p:txBody>
          <a:bodyPr wrap="square" rtlCol="0">
            <a:spAutoFit/>
          </a:bodyPr>
          <a:lstStyle/>
          <a:p>
            <a:pPr algn="ctr"/>
            <a:r>
              <a:rPr lang="fr-FR" sz="3200" b="1" u="sng" dirty="0" smtClean="0"/>
              <a:t>LE RYTHME</a:t>
            </a:r>
            <a:endParaRPr lang="fr-FR" sz="3200" b="1" u="sng" dirty="0"/>
          </a:p>
        </p:txBody>
      </p:sp>
      <p:sp>
        <p:nvSpPr>
          <p:cNvPr id="9" name="ZoneTexte 8"/>
          <p:cNvSpPr txBox="1"/>
          <p:nvPr/>
        </p:nvSpPr>
        <p:spPr>
          <a:xfrm>
            <a:off x="467544" y="2348880"/>
            <a:ext cx="5688632" cy="369332"/>
          </a:xfrm>
          <a:prstGeom prst="rect">
            <a:avLst/>
          </a:prstGeom>
          <a:noFill/>
        </p:spPr>
        <p:txBody>
          <a:bodyPr wrap="square" rtlCol="0">
            <a:spAutoFit/>
          </a:bodyPr>
          <a:lstStyle/>
          <a:p>
            <a:r>
              <a:rPr lang="fr-FR" u="sng" dirty="0" smtClean="0"/>
              <a:t>Propre au blues : </a:t>
            </a:r>
            <a:r>
              <a:rPr lang="fr-FR" dirty="0" smtClean="0"/>
              <a:t>le rythme ternaire (dit aussi </a:t>
            </a:r>
            <a:r>
              <a:rPr lang="fr-FR" i="1" dirty="0" err="1" smtClean="0"/>
              <a:t>shuffle</a:t>
            </a:r>
            <a:r>
              <a:rPr lang="fr-FR" dirty="0" smtClean="0"/>
              <a:t>)</a:t>
            </a:r>
            <a:endParaRPr lang="fr-FR" dirty="0"/>
          </a:p>
        </p:txBody>
      </p:sp>
      <p:sp>
        <p:nvSpPr>
          <p:cNvPr id="10" name="ZoneTexte 9"/>
          <p:cNvSpPr txBox="1"/>
          <p:nvPr/>
        </p:nvSpPr>
        <p:spPr>
          <a:xfrm>
            <a:off x="683568" y="5157192"/>
            <a:ext cx="4032448" cy="369332"/>
          </a:xfrm>
          <a:prstGeom prst="rect">
            <a:avLst/>
          </a:prstGeom>
          <a:noFill/>
        </p:spPr>
        <p:txBody>
          <a:bodyPr wrap="square" rtlCol="0">
            <a:spAutoFit/>
          </a:bodyPr>
          <a:lstStyle/>
          <a:p>
            <a:r>
              <a:rPr lang="fr-FR" dirty="0" smtClean="0"/>
              <a:t>Il existe également une </a:t>
            </a:r>
            <a:r>
              <a:rPr lang="fr-FR" b="1" dirty="0" smtClean="0"/>
              <a:t>gamme </a:t>
            </a:r>
            <a:r>
              <a:rPr lang="fr-FR" b="1" i="1" dirty="0" smtClean="0"/>
              <a:t>blues</a:t>
            </a:r>
            <a:endParaRPr lang="fr-FR" b="1" i="1" dirty="0"/>
          </a:p>
        </p:txBody>
      </p:sp>
      <p:pic>
        <p:nvPicPr>
          <p:cNvPr id="6" name="rythme binair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28496" t="-1360" r="28496" b="1360"/>
          <a:stretch/>
        </p:blipFill>
        <p:spPr>
          <a:xfrm>
            <a:off x="5110741" y="3034069"/>
            <a:ext cx="757403" cy="989856"/>
          </a:xfrm>
          <a:prstGeom prst="rect">
            <a:avLst/>
          </a:prstGeom>
        </p:spPr>
      </p:pic>
      <p:pic>
        <p:nvPicPr>
          <p:cNvPr id="8" name="rythme shuffle.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8"/>
          <a:srcRect l="29943" r="31703"/>
          <a:stretch/>
        </p:blipFill>
        <p:spPr>
          <a:xfrm>
            <a:off x="6471168" y="3027734"/>
            <a:ext cx="724619" cy="1061864"/>
          </a:xfrm>
          <a:prstGeom prst="rect">
            <a:avLst/>
          </a:prstGeom>
        </p:spPr>
      </p:pic>
      <p:sp>
        <p:nvSpPr>
          <p:cNvPr id="11" name="Flèche droite 10"/>
          <p:cNvSpPr/>
          <p:nvPr/>
        </p:nvSpPr>
        <p:spPr>
          <a:xfrm>
            <a:off x="4030621" y="3414650"/>
            <a:ext cx="720080" cy="288032"/>
          </a:xfrm>
          <a:prstGeom prst="rightArrow">
            <a:avLst>
              <a:gd name="adj1" fmla="val 34111"/>
              <a:gd name="adj2" fmla="val 70964"/>
            </a:avLst>
          </a:prstGeom>
          <a:solidFill>
            <a:srgbClr val="1E497C"/>
          </a:solidFill>
          <a:ln>
            <a:solidFill>
              <a:srgbClr val="06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894717" y="2852936"/>
            <a:ext cx="1152128" cy="1211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257413" y="2952861"/>
            <a:ext cx="1152128" cy="1211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877374" y="4064546"/>
            <a:ext cx="1224136" cy="461665"/>
          </a:xfrm>
          <a:prstGeom prst="rect">
            <a:avLst/>
          </a:prstGeom>
          <a:noFill/>
        </p:spPr>
        <p:txBody>
          <a:bodyPr wrap="square" rtlCol="0">
            <a:spAutoFit/>
          </a:bodyPr>
          <a:lstStyle/>
          <a:p>
            <a:pPr algn="ctr"/>
            <a:r>
              <a:rPr lang="fr-FR" sz="1200" dirty="0" smtClean="0"/>
              <a:t>Binaire</a:t>
            </a:r>
          </a:p>
          <a:p>
            <a:pPr algn="ctr"/>
            <a:r>
              <a:rPr lang="fr-FR" sz="1200" dirty="0"/>
              <a:t>(1/2+1/2</a:t>
            </a:r>
            <a:r>
              <a:rPr lang="fr-FR" sz="1200" dirty="0" smtClean="0"/>
              <a:t>) </a:t>
            </a:r>
            <a:endParaRPr lang="fr-FR" sz="1200" dirty="0"/>
          </a:p>
        </p:txBody>
      </p:sp>
      <p:sp>
        <p:nvSpPr>
          <p:cNvPr id="15" name="ZoneTexte 14"/>
          <p:cNvSpPr txBox="1"/>
          <p:nvPr/>
        </p:nvSpPr>
        <p:spPr>
          <a:xfrm>
            <a:off x="6145537" y="4049282"/>
            <a:ext cx="1375877" cy="461665"/>
          </a:xfrm>
          <a:prstGeom prst="rect">
            <a:avLst/>
          </a:prstGeom>
          <a:noFill/>
        </p:spPr>
        <p:txBody>
          <a:bodyPr wrap="square" rtlCol="0">
            <a:spAutoFit/>
          </a:bodyPr>
          <a:lstStyle/>
          <a:p>
            <a:pPr algn="ctr"/>
            <a:r>
              <a:rPr lang="fr-FR" sz="1200" dirty="0" smtClean="0"/>
              <a:t>Ternaire </a:t>
            </a:r>
          </a:p>
          <a:p>
            <a:pPr algn="ctr"/>
            <a:r>
              <a:rPr lang="fr-FR" sz="1200" dirty="0"/>
              <a:t>(2/3+1/3</a:t>
            </a:r>
            <a:r>
              <a:rPr lang="fr-FR" sz="1200" dirty="0" smtClean="0"/>
              <a:t>)</a:t>
            </a:r>
            <a:endParaRPr lang="fr-FR" sz="1200" dirty="0"/>
          </a:p>
        </p:txBody>
      </p:sp>
      <p:grpSp>
        <p:nvGrpSpPr>
          <p:cNvPr id="22" name="Groupe 21"/>
          <p:cNvGrpSpPr/>
          <p:nvPr/>
        </p:nvGrpSpPr>
        <p:grpSpPr>
          <a:xfrm>
            <a:off x="1881915" y="2952860"/>
            <a:ext cx="2001329" cy="1657379"/>
            <a:chOff x="2855342" y="2952860"/>
            <a:chExt cx="2001329" cy="1657379"/>
          </a:xfrm>
        </p:grpSpPr>
        <p:pic>
          <p:nvPicPr>
            <p:cNvPr id="3074" name="Picture 2" descr="Notation du Shuffle"/>
            <p:cNvPicPr>
              <a:picLocks noChangeAspect="1" noChangeArrowheads="1"/>
            </p:cNvPicPr>
            <p:nvPr/>
          </p:nvPicPr>
          <p:blipFill rotWithShape="1">
            <a:blip r:embed="rId9">
              <a:extLst>
                <a:ext uri="{28A0092B-C50C-407E-A947-70E740481C1C}">
                  <a14:useLocalDpi xmlns:a14="http://schemas.microsoft.com/office/drawing/2010/main" val="0"/>
                </a:ext>
              </a:extLst>
            </a:blip>
            <a:srcRect l="3487" t="7390" r="3106" b="3001"/>
            <a:stretch/>
          </p:blipFill>
          <p:spPr bwMode="auto">
            <a:xfrm>
              <a:off x="2855342" y="2952860"/>
              <a:ext cx="2001329" cy="1211611"/>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a:off x="2967136" y="3962541"/>
              <a:ext cx="782171" cy="647698"/>
              <a:chOff x="2967136" y="3962541"/>
              <a:chExt cx="782171" cy="647698"/>
            </a:xfrm>
          </p:grpSpPr>
          <p:sp>
            <p:nvSpPr>
              <p:cNvPr id="16" name="Accolade fermante 15"/>
              <p:cNvSpPr/>
              <p:nvPr/>
            </p:nvSpPr>
            <p:spPr>
              <a:xfrm rot="5400000">
                <a:off x="3184803" y="3763945"/>
                <a:ext cx="254114" cy="651306"/>
              </a:xfrm>
              <a:prstGeom prst="rightBrace">
                <a:avLst>
                  <a:gd name="adj1" fmla="val 20823"/>
                  <a:gd name="adj2" fmla="val 48059"/>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p:cNvSpPr txBox="1"/>
              <p:nvPr/>
            </p:nvSpPr>
            <p:spPr>
              <a:xfrm>
                <a:off x="2967136" y="4179352"/>
                <a:ext cx="782171" cy="430887"/>
              </a:xfrm>
              <a:prstGeom prst="rect">
                <a:avLst/>
              </a:prstGeom>
              <a:noFill/>
            </p:spPr>
            <p:txBody>
              <a:bodyPr wrap="square" rtlCol="0">
                <a:spAutoFit/>
              </a:bodyPr>
              <a:lstStyle/>
              <a:p>
                <a:pPr algn="ctr"/>
                <a:r>
                  <a:rPr lang="fr-FR" sz="1200" dirty="0" smtClean="0"/>
                  <a:t>1 temps</a:t>
                </a:r>
                <a:r>
                  <a:rPr lang="fr-FR" sz="1000" dirty="0" smtClean="0"/>
                  <a:t> (1/2+1/2)</a:t>
                </a:r>
                <a:endParaRPr lang="fr-FR" sz="1000" dirty="0"/>
              </a:p>
            </p:txBody>
          </p:sp>
        </p:grpSp>
        <p:grpSp>
          <p:nvGrpSpPr>
            <p:cNvPr id="21" name="Groupe 20"/>
            <p:cNvGrpSpPr/>
            <p:nvPr/>
          </p:nvGrpSpPr>
          <p:grpSpPr>
            <a:xfrm>
              <a:off x="3880013" y="3987884"/>
              <a:ext cx="763995" cy="622319"/>
              <a:chOff x="3880013" y="3987884"/>
              <a:chExt cx="763995" cy="622319"/>
            </a:xfrm>
          </p:grpSpPr>
          <p:sp>
            <p:nvSpPr>
              <p:cNvPr id="18" name="Accolade fermante 17"/>
              <p:cNvSpPr/>
              <p:nvPr/>
            </p:nvSpPr>
            <p:spPr>
              <a:xfrm rot="5400000">
                <a:off x="4078609" y="3789288"/>
                <a:ext cx="254114" cy="651306"/>
              </a:xfrm>
              <a:prstGeom prst="rightBrace">
                <a:avLst>
                  <a:gd name="adj1" fmla="val 20823"/>
                  <a:gd name="adj2" fmla="val 48059"/>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ZoneTexte 18"/>
              <p:cNvSpPr txBox="1"/>
              <p:nvPr/>
            </p:nvSpPr>
            <p:spPr>
              <a:xfrm>
                <a:off x="3880013" y="4171621"/>
                <a:ext cx="763995" cy="438582"/>
              </a:xfrm>
              <a:prstGeom prst="rect">
                <a:avLst/>
              </a:prstGeom>
              <a:noFill/>
            </p:spPr>
            <p:txBody>
              <a:bodyPr wrap="square" rtlCol="0">
                <a:spAutoFit/>
              </a:bodyPr>
              <a:lstStyle/>
              <a:p>
                <a:pPr algn="ctr"/>
                <a:r>
                  <a:rPr lang="fr-FR" sz="1200" dirty="0" smtClean="0"/>
                  <a:t>1 temps</a:t>
                </a:r>
              </a:p>
              <a:p>
                <a:pPr algn="ctr"/>
                <a:r>
                  <a:rPr lang="fr-FR" sz="1000" dirty="0" smtClean="0"/>
                  <a:t>(2/3+1/3)</a:t>
                </a:r>
                <a:endParaRPr lang="fr-FR" sz="1000" dirty="0"/>
              </a:p>
            </p:txBody>
          </p:sp>
        </p:grpSp>
      </p:grpSp>
    </p:spTree>
    <p:extLst>
      <p:ext uri="{BB962C8B-B14F-4D97-AF65-F5344CB8AC3E}">
        <p14:creationId xmlns:p14="http://schemas.microsoft.com/office/powerpoint/2010/main" val="306464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000"/>
                            </p:stCondLst>
                            <p:childTnLst>
                              <p:par>
                                <p:cTn id="28" presetID="1" presetClass="mediacall" presetSubtype="0" fill="hold" nodeType="afterEffect">
                                  <p:stCondLst>
                                    <p:cond delay="0"/>
                                  </p:stCondLst>
                                  <p:childTnLst>
                                    <p:cmd type="call" cmd="playFrom(0.0)">
                                      <p:cBhvr>
                                        <p:cTn id="29" dur="2815" fill="hold"/>
                                        <p:tgtEl>
                                          <p:spTgt spid="6"/>
                                        </p:tgtEl>
                                      </p:cBhvr>
                                    </p:cmd>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885"/>
                                        <p:tgtEl>
                                          <p:spTgt spid="14"/>
                                        </p:tgtEl>
                                      </p:cBhvr>
                                    </p:animEffect>
                                    <p:set>
                                      <p:cBhvr>
                                        <p:cTn id="34" dur="1" fill="hold">
                                          <p:stCondLst>
                                            <p:cond delay="884"/>
                                          </p:stCondLst>
                                        </p:cTn>
                                        <p:tgtEl>
                                          <p:spTgt spid="1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985"/>
                                        <p:tgtEl>
                                          <p:spTgt spid="15"/>
                                        </p:tgtEl>
                                      </p:cBhvr>
                                    </p:animEffect>
                                  </p:childTnLst>
                                </p:cTn>
                              </p:par>
                            </p:childTnLst>
                          </p:cTn>
                        </p:par>
                        <p:par>
                          <p:cTn id="38" fill="hold">
                            <p:stCondLst>
                              <p:cond delay="985"/>
                            </p:stCondLst>
                            <p:childTnLst>
                              <p:par>
                                <p:cTn id="39" presetID="1" presetClass="mediacall" presetSubtype="0" fill="hold" nodeType="afterEffect">
                                  <p:stCondLst>
                                    <p:cond delay="0"/>
                                  </p:stCondLst>
                                  <p:childTnLst>
                                    <p:cmd type="call" cmd="playFrom(0.0)">
                                      <p:cBhvr>
                                        <p:cTn id="40" dur="3625" fill="hold"/>
                                        <p:tgtEl>
                                          <p:spTgt spid="8"/>
                                        </p:tgtEl>
                                      </p:cBhvr>
                                    </p:cmd>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6" fill="hold" display="0">
                  <p:stCondLst>
                    <p:cond delay="indefinite"/>
                  </p:stCondLst>
                </p:cTn>
                <p:tgtEl>
                  <p:spTgt spid="6"/>
                </p:tgtEl>
              </p:cMediaNode>
            </p:video>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2" presetClass="mediacall" presetSubtype="0" fill="hold" nodeType="clickEffect">
                                  <p:stCondLst>
                                    <p:cond delay="0"/>
                                  </p:stCondLst>
                                  <p:childTnLst>
                                    <p:cmd type="call" cmd="togglePause">
                                      <p:cBhvr>
                                        <p:cTn id="51" dur="1" fill="hold"/>
                                        <p:tgtEl>
                                          <p:spTgt spid="6"/>
                                        </p:tgtEl>
                                      </p:cBhvr>
                                    </p:cmd>
                                  </p:childTnLst>
                                </p:cTn>
                              </p:par>
                            </p:childTnLst>
                          </p:cTn>
                        </p:par>
                      </p:childTnLst>
                    </p:cTn>
                  </p:par>
                </p:childTnLst>
              </p:cTn>
              <p:nextCondLst>
                <p:cond evt="onClick" delay="0">
                  <p:tgtEl>
                    <p:spTgt spid="6"/>
                  </p:tgtEl>
                </p:cond>
              </p:nextCondLst>
            </p:seq>
            <p:video>
              <p:cMediaNode vol="80000">
                <p:cTn id="52" fill="hold" display="0">
                  <p:stCondLst>
                    <p:cond delay="indefinite"/>
                  </p:stCondLst>
                </p:cTn>
                <p:tgtEl>
                  <p:spTgt spid="8"/>
                </p:tgtEl>
              </p:cMediaNode>
            </p:video>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P spid="9" grpId="0"/>
      <p:bldP spid="10" grpId="0"/>
      <p:bldP spid="11" grpId="0" animBg="1"/>
      <p:bldP spid="12" grpId="0" animBg="1"/>
      <p:bldP spid="14" grpId="0" animBg="1"/>
      <p:bldP spid="13" grpId="0"/>
      <p:bldP spid="1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dara">
      <a:majorFont>
        <a:latin typeface="Candara"/>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2964</TotalTime>
  <Words>1902</Words>
  <Application>Microsoft Office PowerPoint</Application>
  <PresentationFormat>Affichage à l'écran (4:3)</PresentationFormat>
  <Paragraphs>278</Paragraphs>
  <Slides>23</Slides>
  <Notes>21</Notes>
  <HiddenSlides>0</HiddenSlides>
  <MMClips>5</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Albane</dc:creator>
  <cp:lastModifiedBy>Albane</cp:lastModifiedBy>
  <cp:revision>195</cp:revision>
  <dcterms:created xsi:type="dcterms:W3CDTF">2012-02-03T19:53:43Z</dcterms:created>
  <dcterms:modified xsi:type="dcterms:W3CDTF">2012-05-06T14:25:25Z</dcterms:modified>
</cp:coreProperties>
</file>