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888163" cy="100203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A804"/>
    <a:srgbClr val="E59609"/>
    <a:srgbClr val="FF0066"/>
    <a:srgbClr val="E5812F"/>
    <a:srgbClr val="08B9F8"/>
    <a:srgbClr val="B4F95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230" y="-48"/>
      </p:cViewPr>
      <p:guideLst>
        <p:guide orient="horz" pos="336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E65101B-A7DA-444D-8FDE-3C3675FCF364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58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023B24F-97F3-48D2-BB0E-B493F5C416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16138" y="750888"/>
            <a:ext cx="2655887" cy="37576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3B24F-97F3-48D2-BB0E-B493F5C4160E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3B24F-97F3-48D2-BB0E-B493F5C4160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9AD24-3058-47DF-8F74-43FD54D91B20}" type="datetimeFigureOut">
              <a:rPr lang="fr-FR" smtClean="0"/>
              <a:pPr/>
              <a:t>12/05/2012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C5BAD-403A-4449-BD62-91486BF0E9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e 51"/>
          <p:cNvGrpSpPr/>
          <p:nvPr/>
        </p:nvGrpSpPr>
        <p:grpSpPr>
          <a:xfrm>
            <a:off x="-5583" y="-3506"/>
            <a:ext cx="7588908" cy="7591576"/>
            <a:chOff x="-5583" y="-3506"/>
            <a:chExt cx="7588908" cy="7591576"/>
          </a:xfrm>
        </p:grpSpPr>
        <p:cxnSp>
          <p:nvCxnSpPr>
            <p:cNvPr id="17" name="Connecteur droit 16"/>
            <p:cNvCxnSpPr/>
            <p:nvPr/>
          </p:nvCxnSpPr>
          <p:spPr>
            <a:xfrm rot="16200000" flipH="1">
              <a:off x="3759367" y="-3506"/>
              <a:ext cx="3780000" cy="3780000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 rot="5400000">
              <a:off x="-21208" y="3804608"/>
              <a:ext cx="7560000" cy="1588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-4385" y="3781119"/>
              <a:ext cx="7560000" cy="1588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23325" y="1896411"/>
              <a:ext cx="7560000" cy="1588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-5583" y="5681037"/>
              <a:ext cx="7560000" cy="1588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rot="16200000">
              <a:off x="-1906135" y="3795376"/>
              <a:ext cx="7560000" cy="1588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rot="16200000">
              <a:off x="1878489" y="3801749"/>
              <a:ext cx="7560000" cy="1588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1899430" y="1927201"/>
              <a:ext cx="3733200" cy="3733826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rot="10800000" flipV="1">
              <a:off x="1895294" y="1923064"/>
              <a:ext cx="3733200" cy="3733200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 rot="16200000" flipH="1">
              <a:off x="3943" y="3808070"/>
              <a:ext cx="3780000" cy="3780000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 rot="5400000">
              <a:off x="0" y="0"/>
              <a:ext cx="3780000" cy="3780000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5400000">
              <a:off x="3751283" y="3803972"/>
              <a:ext cx="3780000" cy="3780000"/>
            </a:xfrm>
            <a:prstGeom prst="line">
              <a:avLst/>
            </a:prstGeom>
            <a:ln w="1079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e 53"/>
          <p:cNvGrpSpPr/>
          <p:nvPr/>
        </p:nvGrpSpPr>
        <p:grpSpPr>
          <a:xfrm>
            <a:off x="-55333" y="-209140"/>
            <a:ext cx="7433160" cy="7406824"/>
            <a:chOff x="-55333" y="-209140"/>
            <a:chExt cx="7433160" cy="7406824"/>
          </a:xfrm>
        </p:grpSpPr>
        <p:sp>
          <p:nvSpPr>
            <p:cNvPr id="47" name="ZoneTexte 46"/>
            <p:cNvSpPr txBox="1"/>
            <p:nvPr/>
          </p:nvSpPr>
          <p:spPr>
            <a:xfrm rot="7957466">
              <a:off x="-239046" y="726533"/>
              <a:ext cx="230223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 smtClean="0">
                  <a:gradFill flip="none" rotWithShape="1">
                    <a:gsLst>
                      <a:gs pos="0">
                        <a:srgbClr val="FF0066"/>
                      </a:gs>
                      <a:gs pos="50000">
                        <a:srgbClr val="FF0066"/>
                      </a:gs>
                      <a:gs pos="100000">
                        <a:schemeClr val="accent6">
                          <a:lumMod val="75000"/>
                        </a:scheme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atin typeface="Child's Play" pitchFamily="2" charset="0"/>
                </a:rPr>
                <a:t>29 août 2009</a:t>
              </a:r>
              <a:endParaRPr lang="fr-FR" sz="2200" dirty="0">
                <a:gradFill flip="none" rotWithShape="1">
                  <a:gsLst>
                    <a:gs pos="0">
                      <a:srgbClr val="FF0066"/>
                    </a:gs>
                    <a:gs pos="50000">
                      <a:srgbClr val="FF0066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Child's Play" pitchFamily="2" charset="0"/>
              </a:endParaRPr>
            </a:p>
          </p:txBody>
        </p:sp>
        <p:sp>
          <p:nvSpPr>
            <p:cNvPr id="48" name="ZoneTexte 47"/>
            <p:cNvSpPr txBox="1"/>
            <p:nvPr/>
          </p:nvSpPr>
          <p:spPr>
            <a:xfrm rot="13423286">
              <a:off x="5838623" y="664600"/>
              <a:ext cx="15392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>
                  <a:gradFill flip="none" rotWithShape="1">
                    <a:gsLst>
                      <a:gs pos="0">
                        <a:srgbClr val="FF0066"/>
                      </a:gs>
                      <a:gs pos="50000">
                        <a:srgbClr val="FF0066"/>
                      </a:gs>
                      <a:gs pos="100000">
                        <a:schemeClr val="accent6">
                          <a:lumMod val="75000"/>
                        </a:scheme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atin typeface="Child's Play" pitchFamily="2" charset="0"/>
                </a:rPr>
                <a:t>Prénom mari</a:t>
              </a:r>
              <a:endParaRPr lang="fr-FR" sz="2800" dirty="0">
                <a:gradFill flip="none" rotWithShape="1">
                  <a:gsLst>
                    <a:gs pos="0">
                      <a:srgbClr val="FF0066"/>
                    </a:gs>
                    <a:gs pos="50000">
                      <a:srgbClr val="FF0066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Child's Play" pitchFamily="2" charset="0"/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 rot="18733367">
              <a:off x="5978017" y="6350016"/>
              <a:ext cx="11721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>
                  <a:gradFill flip="none" rotWithShape="1">
                    <a:gsLst>
                      <a:gs pos="0">
                        <a:srgbClr val="FF0066"/>
                      </a:gs>
                      <a:gs pos="50000">
                        <a:srgbClr val="FF0066"/>
                      </a:gs>
                      <a:gs pos="100000">
                        <a:schemeClr val="accent6">
                          <a:lumMod val="75000"/>
                        </a:scheme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atin typeface="Child's Play" pitchFamily="2" charset="0"/>
                </a:rPr>
                <a:t>Menu</a:t>
              </a:r>
              <a:endParaRPr lang="fr-FR" sz="2400" dirty="0" smtClean="0">
                <a:gradFill flip="none" rotWithShape="1">
                  <a:gsLst>
                    <a:gs pos="0">
                      <a:srgbClr val="FF0066"/>
                    </a:gs>
                    <a:gs pos="50000">
                      <a:srgbClr val="FF0066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Child's Play" pitchFamily="2" charset="0"/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 rot="2636489">
              <a:off x="-55333" y="6383831"/>
              <a:ext cx="19896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 smtClean="0">
                  <a:gradFill flip="none" rotWithShape="1">
                    <a:gsLst>
                      <a:gs pos="0">
                        <a:srgbClr val="FF0066"/>
                      </a:gs>
                      <a:gs pos="50000">
                        <a:srgbClr val="FF0066"/>
                      </a:gs>
                      <a:gs pos="100000">
                        <a:schemeClr val="accent6">
                          <a:lumMod val="75000"/>
                        </a:scheme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atin typeface="Child's Play" pitchFamily="2" charset="0"/>
                </a:rPr>
                <a:t>Prénom femme</a:t>
              </a:r>
              <a:endParaRPr lang="fr-FR" sz="2800" dirty="0" smtClean="0">
                <a:gradFill flip="none" rotWithShape="1">
                  <a:gsLst>
                    <a:gs pos="0">
                      <a:srgbClr val="FF0066"/>
                    </a:gs>
                    <a:gs pos="50000">
                      <a:srgbClr val="FF0066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Child's Play" pitchFamily="2" charset="0"/>
              </a:endParaRPr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112688" y="271973"/>
            <a:ext cx="7101905" cy="7530865"/>
            <a:chOff x="112688" y="271973"/>
            <a:chExt cx="7101905" cy="7530865"/>
          </a:xfrm>
        </p:grpSpPr>
        <p:sp>
          <p:nvSpPr>
            <p:cNvPr id="29" name="ZoneTexte 28"/>
            <p:cNvSpPr txBox="1"/>
            <p:nvPr/>
          </p:nvSpPr>
          <p:spPr>
            <a:xfrm rot="18975471">
              <a:off x="2174472" y="312921"/>
              <a:ext cx="716863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1</a:t>
              </a:r>
            </a:p>
            <a:p>
              <a:r>
                <a:rPr lang="fr-FR" dirty="0" smtClean="0">
                  <a:latin typeface="PlumBAE" pitchFamily="2" charset="0"/>
                </a:rPr>
                <a:t>Dictée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 rot="2774324" flipH="1">
              <a:off x="4639609" y="338979"/>
              <a:ext cx="764954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2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Poésie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 rot="2774324" flipH="1">
              <a:off x="6241570" y="2208008"/>
              <a:ext cx="1284326" cy="6617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dirty="0" smtClean="0">
                  <a:latin typeface="PlumBAE" pitchFamily="2" charset="0"/>
                </a:rPr>
                <a:t>3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Récréation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 rot="5400000">
              <a:off x="4682525" y="2861028"/>
              <a:ext cx="1398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800" dirty="0" smtClean="0">
                  <a:latin typeface="PlumBAE" pitchFamily="2" charset="0"/>
                </a:rPr>
                <a:t>Trou Lorrain</a:t>
              </a:r>
              <a:endParaRPr lang="fr-FR" sz="1800" dirty="0">
                <a:latin typeface="PlumBAE" pitchFamily="2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 rot="18881761" flipH="1" flipV="1">
              <a:off x="6412139" y="4733876"/>
              <a:ext cx="91563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4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Sciences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 rot="5400000">
              <a:off x="4236493" y="4016614"/>
              <a:ext cx="156118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atin typeface="PlumBAE" pitchFamily="2" charset="0"/>
                </a:rPr>
                <a:t>Étude de la famille des bovins et de quelques</a:t>
              </a:r>
            </a:p>
            <a:p>
              <a:r>
                <a:rPr lang="fr-FR" sz="1600" dirty="0" smtClean="0">
                  <a:latin typeface="PlumBAE" pitchFamily="2" charset="0"/>
                </a:rPr>
                <a:t>végétaux</a:t>
              </a:r>
              <a:endParaRPr lang="fr-FR" sz="1600" dirty="0">
                <a:latin typeface="PlumBAE" pitchFamily="2" charset="0"/>
              </a:endParaRPr>
            </a:p>
          </p:txBody>
        </p:sp>
        <p:sp>
          <p:nvSpPr>
            <p:cNvPr id="39" name="ZoneTexte 38"/>
            <p:cNvSpPr txBox="1"/>
            <p:nvPr/>
          </p:nvSpPr>
          <p:spPr>
            <a:xfrm rot="18825676" flipH="1" flipV="1">
              <a:off x="4638848" y="6506959"/>
              <a:ext cx="813043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5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Calcul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 rot="2738017" flipH="1" flipV="1">
              <a:off x="1712135" y="6624952"/>
              <a:ext cx="175560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>
                  <a:latin typeface="PlumBAE" pitchFamily="2" charset="0"/>
                </a:rPr>
                <a:t>6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Heure du goûter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 rot="10800000">
              <a:off x="2324162" y="4979202"/>
              <a:ext cx="139878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700" dirty="0" smtClean="0">
                  <a:latin typeface="PlumBAE" pitchFamily="2" charset="0"/>
                </a:rPr>
                <a:t>Assiette de desserts</a:t>
              </a:r>
              <a:endParaRPr lang="fr-FR" sz="1700" dirty="0">
                <a:latin typeface="PlumBAE" pitchFamily="2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 rot="2738017" flipH="1" flipV="1">
              <a:off x="196824" y="4697294"/>
              <a:ext cx="95250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7</a:t>
              </a:r>
            </a:p>
            <a:p>
              <a:r>
                <a:rPr lang="fr-FR" dirty="0" smtClean="0">
                  <a:latin typeface="PlumBAE" pitchFamily="2" charset="0"/>
                </a:rPr>
                <a:t>Ecriture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 rot="16200000">
              <a:off x="1719759" y="4117157"/>
              <a:ext cx="127202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700" dirty="0" smtClean="0">
                  <a:latin typeface="PlumBAE" pitchFamily="2" charset="0"/>
                </a:rPr>
                <a:t>Encre noire des écoliers </a:t>
              </a:r>
              <a:endParaRPr lang="fr-FR" sz="1700" dirty="0">
                <a:latin typeface="PlumBAE" pitchFamily="2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 rot="8117092" flipH="1" flipV="1">
              <a:off x="112688" y="2196219"/>
              <a:ext cx="1194558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8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Technologie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972909" y="1932797"/>
              <a:ext cx="177561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dirty="0" smtClean="0">
                  <a:latin typeface="PlumBAE" pitchFamily="2" charset="0"/>
                </a:rPr>
                <a:t>« je </a:t>
              </a:r>
              <a:r>
                <a:rPr lang="fr-FR" sz="1400" dirty="0" err="1" smtClean="0">
                  <a:latin typeface="PlumBAE" pitchFamily="2" charset="0"/>
                </a:rPr>
                <a:t>menje</a:t>
              </a:r>
              <a:r>
                <a:rPr lang="fr-FR" sz="1400" dirty="0" smtClean="0">
                  <a:latin typeface="PlumBAE" pitchFamily="2" charset="0"/>
                </a:rPr>
                <a:t> une </a:t>
              </a:r>
              <a:r>
                <a:rPr lang="fr-FR" sz="1400" dirty="0" err="1" smtClean="0">
                  <a:latin typeface="PlumBAE" pitchFamily="2" charset="0"/>
                </a:rPr>
                <a:t>balotine</a:t>
              </a:r>
              <a:r>
                <a:rPr lang="fr-FR" sz="1400" dirty="0" smtClean="0">
                  <a:latin typeface="PlumBAE" pitchFamily="2" charset="0"/>
                </a:rPr>
                <a:t> </a:t>
              </a:r>
            </a:p>
            <a:p>
              <a:pPr algn="r"/>
              <a:endParaRPr lang="fr-FR" sz="700" dirty="0" smtClean="0">
                <a:latin typeface="PlumBAE" pitchFamily="2" charset="0"/>
              </a:endParaRPr>
            </a:p>
            <a:p>
              <a:pPr algn="r"/>
              <a:r>
                <a:rPr lang="fr-FR" sz="1400" dirty="0" smtClean="0">
                  <a:latin typeface="PlumBAE" pitchFamily="2" charset="0"/>
                </a:rPr>
                <a:t>de caye est des riz</a:t>
              </a:r>
            </a:p>
            <a:p>
              <a:pPr algn="r"/>
              <a:r>
                <a:rPr lang="fr-FR" sz="1000" dirty="0" smtClean="0">
                  <a:latin typeface="PlumBAE" pitchFamily="2" charset="0"/>
                </a:rPr>
                <a:t> </a:t>
              </a:r>
            </a:p>
            <a:p>
              <a:pPr algn="r"/>
              <a:r>
                <a:rPr lang="fr-FR" sz="1400" dirty="0" smtClean="0">
                  <a:latin typeface="PlumBAE" pitchFamily="2" charset="0"/>
                </a:rPr>
                <a:t>deux vau.»</a:t>
              </a:r>
              <a:endParaRPr lang="fr-FR" sz="1400" dirty="0">
                <a:latin typeface="PlumBAE" pitchFamily="2" charset="0"/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 rot="10800000">
            <a:off x="3439825" y="4619635"/>
            <a:ext cx="1483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PlumBAE" pitchFamily="2" charset="0"/>
              </a:rPr>
              <a:t>4 feuilles de salade</a:t>
            </a:r>
          </a:p>
          <a:p>
            <a:r>
              <a:rPr lang="fr-FR" sz="1200" dirty="0" smtClean="0">
                <a:latin typeface="PlumBAE" pitchFamily="2" charset="0"/>
              </a:rPr>
              <a:t>+ 1/8 de munster</a:t>
            </a:r>
          </a:p>
          <a:p>
            <a:r>
              <a:rPr lang="fr-FR" sz="1200" dirty="0" smtClean="0">
                <a:latin typeface="PlumBAE" pitchFamily="2" charset="0"/>
              </a:rPr>
              <a:t>+  1/8 de brie</a:t>
            </a:r>
          </a:p>
          <a:p>
            <a:r>
              <a:rPr lang="fr-FR" sz="1200" dirty="0" smtClean="0">
                <a:latin typeface="PlumBAE" pitchFamily="2" charset="0"/>
              </a:rPr>
              <a:t>+  1/8 de chèvre</a:t>
            </a:r>
          </a:p>
          <a:p>
            <a:endParaRPr lang="fr-FR" sz="1200" dirty="0">
              <a:latin typeface="PlumBAE" pitchFamily="2" charset="0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>
            <a:off x="3852069" y="4845046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 rot="16200000">
            <a:off x="1637021" y="2426070"/>
            <a:ext cx="168453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 smtClean="0">
                <a:latin typeface="PlumBAE" pitchFamily="2" charset="0"/>
              </a:rPr>
              <a:t>Assemblage d’une</a:t>
            </a:r>
          </a:p>
          <a:p>
            <a:endParaRPr lang="fr-FR" sz="200" dirty="0" smtClean="0">
              <a:latin typeface="PlumBAE" pitchFamily="2" charset="0"/>
            </a:endParaRPr>
          </a:p>
          <a:p>
            <a:r>
              <a:rPr lang="fr-FR" sz="1700" dirty="0" smtClean="0">
                <a:latin typeface="PlumBAE" pitchFamily="2" charset="0"/>
              </a:rPr>
              <a:t>pyramide de</a:t>
            </a:r>
          </a:p>
          <a:p>
            <a:endParaRPr lang="fr-FR" sz="800" dirty="0" smtClean="0">
              <a:latin typeface="PlumBAE" pitchFamily="2" charset="0"/>
            </a:endParaRPr>
          </a:p>
          <a:p>
            <a:r>
              <a:rPr lang="fr-FR" sz="1700" dirty="0" smtClean="0">
                <a:latin typeface="PlumBAE" pitchFamily="2" charset="0"/>
              </a:rPr>
              <a:t>sphères</a:t>
            </a:r>
            <a:endParaRPr lang="fr-FR" sz="1700" dirty="0">
              <a:latin typeface="PlumBAE" pitchFamily="2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3768319" y="1983592"/>
            <a:ext cx="13987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 smtClean="0">
                <a:latin typeface="PlumBAE" pitchFamily="2" charset="0"/>
              </a:rPr>
              <a:t>Fable : « La</a:t>
            </a:r>
          </a:p>
          <a:p>
            <a:endParaRPr lang="fr-FR" sz="300" dirty="0" smtClean="0">
              <a:latin typeface="PlumBAE" pitchFamily="2" charset="0"/>
            </a:endParaRPr>
          </a:p>
          <a:p>
            <a:r>
              <a:rPr lang="fr-FR" sz="1700" dirty="0" smtClean="0">
                <a:latin typeface="PlumBAE" pitchFamily="2" charset="0"/>
              </a:rPr>
              <a:t>grenouille et </a:t>
            </a:r>
          </a:p>
          <a:p>
            <a:endParaRPr lang="fr-FR" sz="900" dirty="0" smtClean="0">
              <a:latin typeface="PlumBAE" pitchFamily="2" charset="0"/>
            </a:endParaRPr>
          </a:p>
          <a:p>
            <a:r>
              <a:rPr lang="fr-FR" sz="1700" dirty="0" smtClean="0">
                <a:latin typeface="PlumBAE" pitchFamily="2" charset="0"/>
              </a:rPr>
              <a:t>l’écrevisse »</a:t>
            </a:r>
            <a:endParaRPr lang="fr-FR" sz="1700" dirty="0">
              <a:latin typeface="PlumBA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e 35"/>
          <p:cNvGrpSpPr/>
          <p:nvPr/>
        </p:nvGrpSpPr>
        <p:grpSpPr>
          <a:xfrm>
            <a:off x="-5583" y="-3506"/>
            <a:ext cx="7588908" cy="7591576"/>
            <a:chOff x="-5583" y="-3506"/>
            <a:chExt cx="7588908" cy="7591576"/>
          </a:xfrm>
        </p:grpSpPr>
        <p:cxnSp>
          <p:nvCxnSpPr>
            <p:cNvPr id="4" name="Connecteur droit 3"/>
            <p:cNvCxnSpPr/>
            <p:nvPr/>
          </p:nvCxnSpPr>
          <p:spPr>
            <a:xfrm rot="16200000" flipH="1">
              <a:off x="3759367" y="-3506"/>
              <a:ext cx="3780000" cy="3780000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 rot="5400000">
              <a:off x="-21208" y="3804608"/>
              <a:ext cx="7560000" cy="1588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-4385" y="3781119"/>
              <a:ext cx="7560000" cy="1588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3325" y="1896411"/>
              <a:ext cx="7560000" cy="1588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-5583" y="5681037"/>
              <a:ext cx="7560000" cy="1588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rot="16200000">
              <a:off x="-1906135" y="3795376"/>
              <a:ext cx="7560000" cy="1588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rot="16200000">
              <a:off x="1878489" y="3801749"/>
              <a:ext cx="7560000" cy="1588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1899430" y="1927201"/>
              <a:ext cx="3733200" cy="3733826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0800000" flipV="1">
              <a:off x="1895294" y="1923064"/>
              <a:ext cx="3733200" cy="3733200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16200000" flipH="1">
              <a:off x="3943" y="3808070"/>
              <a:ext cx="3780000" cy="3780000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rot="5400000">
              <a:off x="0" y="0"/>
              <a:ext cx="3780000" cy="3780000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rot="5400000">
              <a:off x="3751283" y="3803972"/>
              <a:ext cx="3780000" cy="3780000"/>
            </a:xfrm>
            <a:prstGeom prst="line">
              <a:avLst/>
            </a:prstGeom>
            <a:ln w="107950">
              <a:solidFill>
                <a:srgbClr val="08B9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ZoneTexte 31"/>
          <p:cNvSpPr txBox="1"/>
          <p:nvPr/>
        </p:nvSpPr>
        <p:spPr>
          <a:xfrm rot="7957466">
            <a:off x="298761" y="726533"/>
            <a:ext cx="12266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200" dirty="0" smtClean="0">
                <a:gradFill flip="none" rotWithShape="1">
                  <a:gsLst>
                    <a:gs pos="0">
                      <a:srgbClr val="08B9F8"/>
                    </a:gs>
                    <a:gs pos="50000">
                      <a:srgbClr val="00B0F0"/>
                    </a:gs>
                    <a:gs pos="100000">
                      <a:srgbClr val="92D05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Child's Play" pitchFamily="2" charset="0"/>
              </a:rPr>
              <a:t>29 août 2009</a:t>
            </a:r>
            <a:endParaRPr lang="fr-FR" sz="2200" dirty="0">
              <a:gradFill flip="none" rotWithShape="1">
                <a:gsLst>
                  <a:gs pos="0">
                    <a:srgbClr val="08B9F8"/>
                  </a:gs>
                  <a:gs pos="50000">
                    <a:srgbClr val="00B0F0"/>
                  </a:gs>
                  <a:gs pos="100000">
                    <a:srgbClr val="92D050"/>
                  </a:gs>
                </a:gsLst>
                <a:path path="shape">
                  <a:fillToRect l="50000" t="50000" r="50000" b="50000"/>
                </a:path>
                <a:tileRect/>
              </a:gradFill>
              <a:latin typeface="Child's Play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 rot="13423286">
            <a:off x="5838623" y="664600"/>
            <a:ext cx="15392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gradFill flip="none" rotWithShape="1">
                  <a:gsLst>
                    <a:gs pos="0">
                      <a:srgbClr val="08B9F8"/>
                    </a:gs>
                    <a:gs pos="50000">
                      <a:srgbClr val="00B0F0"/>
                    </a:gs>
                    <a:gs pos="100000">
                      <a:srgbClr val="92D05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Child's Play" pitchFamily="2" charset="0"/>
              </a:rPr>
              <a:t>Prénom mari</a:t>
            </a:r>
            <a:endParaRPr lang="fr-FR" sz="2800" dirty="0">
              <a:gradFill flip="none" rotWithShape="1">
                <a:gsLst>
                  <a:gs pos="0">
                    <a:srgbClr val="08B9F8"/>
                  </a:gs>
                  <a:gs pos="50000">
                    <a:srgbClr val="00B0F0"/>
                  </a:gs>
                  <a:gs pos="100000">
                    <a:srgbClr val="92D050"/>
                  </a:gs>
                </a:gsLst>
                <a:path path="shape">
                  <a:fillToRect l="50000" t="50000" r="50000" b="50000"/>
                </a:path>
                <a:tileRect/>
              </a:gradFill>
              <a:latin typeface="Child's Play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rot="18733367">
            <a:off x="5978017" y="6350016"/>
            <a:ext cx="1172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gradFill flip="none" rotWithShape="1">
                  <a:gsLst>
                    <a:gs pos="0">
                      <a:srgbClr val="08B9F8"/>
                    </a:gs>
                    <a:gs pos="50000">
                      <a:srgbClr val="00B0F0"/>
                    </a:gs>
                    <a:gs pos="100000">
                      <a:srgbClr val="92D05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Child's Play" pitchFamily="2" charset="0"/>
              </a:rPr>
              <a:t>Menu</a:t>
            </a:r>
            <a:endParaRPr lang="fr-FR" sz="2400" dirty="0" smtClean="0">
              <a:gradFill flip="none" rotWithShape="1">
                <a:gsLst>
                  <a:gs pos="0">
                    <a:srgbClr val="08B9F8"/>
                  </a:gs>
                  <a:gs pos="50000">
                    <a:srgbClr val="00B0F0"/>
                  </a:gs>
                  <a:gs pos="100000">
                    <a:srgbClr val="92D050"/>
                  </a:gs>
                </a:gsLst>
                <a:path path="shape">
                  <a:fillToRect l="50000" t="50000" r="50000" b="50000"/>
                </a:path>
                <a:tileRect/>
              </a:gradFill>
              <a:latin typeface="Child's Play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 rot="2636489">
            <a:off x="-55333" y="6383831"/>
            <a:ext cx="1989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gradFill flip="none" rotWithShape="1">
                  <a:gsLst>
                    <a:gs pos="0">
                      <a:srgbClr val="08B9F8"/>
                    </a:gs>
                    <a:gs pos="50000">
                      <a:srgbClr val="00B0F0"/>
                    </a:gs>
                    <a:gs pos="100000">
                      <a:srgbClr val="92D05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Child's Play" pitchFamily="2" charset="0"/>
              </a:rPr>
              <a:t>Prénom femme</a:t>
            </a:r>
            <a:endParaRPr lang="fr-FR" sz="2800" dirty="0" smtClean="0">
              <a:gradFill flip="none" rotWithShape="1">
                <a:gsLst>
                  <a:gs pos="0">
                    <a:srgbClr val="08B9F8"/>
                  </a:gs>
                  <a:gs pos="50000">
                    <a:srgbClr val="00B0F0"/>
                  </a:gs>
                  <a:gs pos="100000">
                    <a:srgbClr val="92D050"/>
                  </a:gs>
                </a:gsLst>
                <a:path path="shape">
                  <a:fillToRect l="50000" t="50000" r="50000" b="50000"/>
                </a:path>
                <a:tileRect/>
              </a:gradFill>
              <a:latin typeface="Child's Play" pitchFamily="2" charset="0"/>
            </a:endParaRPr>
          </a:p>
        </p:txBody>
      </p:sp>
      <p:grpSp>
        <p:nvGrpSpPr>
          <p:cNvPr id="37" name="Groupe 36"/>
          <p:cNvGrpSpPr/>
          <p:nvPr/>
        </p:nvGrpSpPr>
        <p:grpSpPr>
          <a:xfrm>
            <a:off x="112688" y="271973"/>
            <a:ext cx="7101905" cy="7530865"/>
            <a:chOff x="112688" y="271973"/>
            <a:chExt cx="7101905" cy="7530865"/>
          </a:xfrm>
        </p:grpSpPr>
        <p:sp>
          <p:nvSpPr>
            <p:cNvPr id="38" name="ZoneTexte 37"/>
            <p:cNvSpPr txBox="1"/>
            <p:nvPr/>
          </p:nvSpPr>
          <p:spPr>
            <a:xfrm rot="18975471">
              <a:off x="2174472" y="312921"/>
              <a:ext cx="716863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1</a:t>
              </a:r>
            </a:p>
            <a:p>
              <a:r>
                <a:rPr lang="fr-FR" dirty="0" smtClean="0">
                  <a:latin typeface="PlumBAE" pitchFamily="2" charset="0"/>
                </a:rPr>
                <a:t>Dictée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39" name="ZoneTexte 38"/>
            <p:cNvSpPr txBox="1"/>
            <p:nvPr/>
          </p:nvSpPr>
          <p:spPr>
            <a:xfrm rot="2774324" flipH="1">
              <a:off x="4639609" y="338979"/>
              <a:ext cx="764954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2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Poésie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 rot="2774324" flipH="1">
              <a:off x="6241570" y="2208008"/>
              <a:ext cx="1284326" cy="6617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dirty="0" smtClean="0">
                  <a:latin typeface="PlumBAE" pitchFamily="2" charset="0"/>
                </a:rPr>
                <a:t>3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Récréation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 rot="5400000">
              <a:off x="4682525" y="2861028"/>
              <a:ext cx="1398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800" dirty="0" smtClean="0">
                  <a:latin typeface="PlumBAE" pitchFamily="2" charset="0"/>
                </a:rPr>
                <a:t>Trou Lorrain</a:t>
              </a:r>
              <a:endParaRPr lang="fr-FR" sz="1800" dirty="0">
                <a:latin typeface="PlumBAE" pitchFamily="2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 rot="18881761" flipH="1" flipV="1">
              <a:off x="6412139" y="4733876"/>
              <a:ext cx="91563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4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Sciences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 rot="5400000">
              <a:off x="4236493" y="4016614"/>
              <a:ext cx="156118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latin typeface="PlumBAE" pitchFamily="2" charset="0"/>
                </a:rPr>
                <a:t>Étude de la famille des bovins et de quelques</a:t>
              </a:r>
            </a:p>
            <a:p>
              <a:r>
                <a:rPr lang="fr-FR" sz="1600" dirty="0" smtClean="0">
                  <a:latin typeface="PlumBAE" pitchFamily="2" charset="0"/>
                </a:rPr>
                <a:t>végétaux</a:t>
              </a:r>
              <a:endParaRPr lang="fr-FR" sz="1600" dirty="0">
                <a:latin typeface="PlumBAE" pitchFamily="2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 rot="18825676" flipH="1" flipV="1">
              <a:off x="4638848" y="6506959"/>
              <a:ext cx="813043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5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Calcul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 rot="2738017" flipH="1" flipV="1">
              <a:off x="1712135" y="6624952"/>
              <a:ext cx="175560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>
                  <a:latin typeface="PlumBAE" pitchFamily="2" charset="0"/>
                </a:rPr>
                <a:t>6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Heure du goûter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 rot="2738017" flipH="1" flipV="1">
              <a:off x="196824" y="4697294"/>
              <a:ext cx="95250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7</a:t>
              </a:r>
            </a:p>
            <a:p>
              <a:r>
                <a:rPr lang="fr-FR" dirty="0" smtClean="0">
                  <a:latin typeface="PlumBAE" pitchFamily="2" charset="0"/>
                </a:rPr>
                <a:t>Ecriture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 rot="8117092" flipH="1" flipV="1">
              <a:off x="112688" y="2196219"/>
              <a:ext cx="1194558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latin typeface="PlumBAE" pitchFamily="2" charset="0"/>
                </a:rPr>
                <a:t>8</a:t>
              </a:r>
            </a:p>
            <a:p>
              <a:pPr algn="ctr"/>
              <a:r>
                <a:rPr lang="fr-FR" dirty="0" smtClean="0">
                  <a:latin typeface="PlumBAE" pitchFamily="2" charset="0"/>
                </a:rPr>
                <a:t>Technologie</a:t>
              </a:r>
              <a:endParaRPr lang="fr-FR" dirty="0">
                <a:latin typeface="PlumBAE" pitchFamily="2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1972909" y="1932797"/>
              <a:ext cx="177561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dirty="0" smtClean="0">
                  <a:latin typeface="PlumBAE" pitchFamily="2" charset="0"/>
                </a:rPr>
                <a:t>« je </a:t>
              </a:r>
              <a:r>
                <a:rPr lang="fr-FR" sz="1400" dirty="0" err="1" smtClean="0">
                  <a:latin typeface="PlumBAE" pitchFamily="2" charset="0"/>
                </a:rPr>
                <a:t>menje</a:t>
              </a:r>
              <a:r>
                <a:rPr lang="fr-FR" sz="1400" dirty="0" smtClean="0">
                  <a:latin typeface="PlumBAE" pitchFamily="2" charset="0"/>
                </a:rPr>
                <a:t> une </a:t>
              </a:r>
              <a:r>
                <a:rPr lang="fr-FR" sz="1400" dirty="0" err="1" smtClean="0">
                  <a:latin typeface="PlumBAE" pitchFamily="2" charset="0"/>
                </a:rPr>
                <a:t>balotine</a:t>
              </a:r>
              <a:r>
                <a:rPr lang="fr-FR" sz="1400" dirty="0" smtClean="0">
                  <a:latin typeface="PlumBAE" pitchFamily="2" charset="0"/>
                </a:rPr>
                <a:t> </a:t>
              </a:r>
            </a:p>
            <a:p>
              <a:pPr algn="r"/>
              <a:endParaRPr lang="fr-FR" sz="700" dirty="0" smtClean="0">
                <a:latin typeface="PlumBAE" pitchFamily="2" charset="0"/>
              </a:endParaRPr>
            </a:p>
            <a:p>
              <a:pPr algn="r"/>
              <a:r>
                <a:rPr lang="fr-FR" sz="1400" dirty="0" smtClean="0">
                  <a:latin typeface="PlumBAE" pitchFamily="2" charset="0"/>
                </a:rPr>
                <a:t>de caye est des riz</a:t>
              </a:r>
            </a:p>
            <a:p>
              <a:pPr algn="r"/>
              <a:r>
                <a:rPr lang="fr-FR" sz="1000" dirty="0" smtClean="0">
                  <a:latin typeface="PlumBAE" pitchFamily="2" charset="0"/>
                </a:rPr>
                <a:t> </a:t>
              </a:r>
            </a:p>
            <a:p>
              <a:pPr algn="r"/>
              <a:r>
                <a:rPr lang="fr-FR" sz="1400" dirty="0" smtClean="0">
                  <a:latin typeface="PlumBAE" pitchFamily="2" charset="0"/>
                </a:rPr>
                <a:t>deux vau.»</a:t>
              </a:r>
              <a:endParaRPr lang="fr-FR" sz="1400" dirty="0">
                <a:latin typeface="PlumBAE" pitchFamily="2" charset="0"/>
              </a:endParaRPr>
            </a:p>
          </p:txBody>
        </p:sp>
      </p:grpSp>
      <p:sp>
        <p:nvSpPr>
          <p:cNvPr id="54" name="ZoneTexte 53"/>
          <p:cNvSpPr txBox="1"/>
          <p:nvPr/>
        </p:nvSpPr>
        <p:spPr>
          <a:xfrm rot="10800000">
            <a:off x="2324162" y="4979202"/>
            <a:ext cx="13987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 smtClean="0">
                <a:latin typeface="PlumBAE" pitchFamily="2" charset="0"/>
              </a:rPr>
              <a:t>Assiette de desserts</a:t>
            </a:r>
            <a:endParaRPr lang="fr-FR" sz="1700" dirty="0">
              <a:latin typeface="PlumBAE" pitchFamily="2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 rot="10800000">
            <a:off x="3439825" y="4619635"/>
            <a:ext cx="1483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PlumBAE" pitchFamily="2" charset="0"/>
              </a:rPr>
              <a:t>4 feuilles de salade</a:t>
            </a:r>
          </a:p>
          <a:p>
            <a:r>
              <a:rPr lang="fr-FR" sz="1200" dirty="0" smtClean="0">
                <a:latin typeface="PlumBAE" pitchFamily="2" charset="0"/>
              </a:rPr>
              <a:t>+ 1/8 de munster</a:t>
            </a:r>
          </a:p>
          <a:p>
            <a:r>
              <a:rPr lang="fr-FR" sz="1200" dirty="0" smtClean="0">
                <a:latin typeface="PlumBAE" pitchFamily="2" charset="0"/>
              </a:rPr>
              <a:t>+  1/8 de brie</a:t>
            </a:r>
          </a:p>
          <a:p>
            <a:r>
              <a:rPr lang="fr-FR" sz="1200" dirty="0" smtClean="0">
                <a:latin typeface="PlumBAE" pitchFamily="2" charset="0"/>
              </a:rPr>
              <a:t>+  1/8 de chèvre</a:t>
            </a:r>
          </a:p>
          <a:p>
            <a:endParaRPr lang="fr-FR" sz="1200" dirty="0">
              <a:latin typeface="PlumBAE" pitchFamily="2" charset="0"/>
            </a:endParaRPr>
          </a:p>
        </p:txBody>
      </p:sp>
      <p:cxnSp>
        <p:nvCxnSpPr>
          <p:cNvPr id="55" name="Connecteur droit 54"/>
          <p:cNvCxnSpPr/>
          <p:nvPr/>
        </p:nvCxnSpPr>
        <p:spPr>
          <a:xfrm>
            <a:off x="3852069" y="4845046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 rot="16200000">
            <a:off x="1719759" y="4117157"/>
            <a:ext cx="12720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700" dirty="0" smtClean="0">
                <a:latin typeface="PlumBAE" pitchFamily="2" charset="0"/>
              </a:rPr>
              <a:t>Encre noire des écoliers </a:t>
            </a:r>
            <a:endParaRPr lang="fr-FR" sz="1700" dirty="0">
              <a:latin typeface="PlumBAE" pitchFamily="2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 rot="16200000">
            <a:off x="1637021" y="2426070"/>
            <a:ext cx="168453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 smtClean="0">
                <a:latin typeface="PlumBAE" pitchFamily="2" charset="0"/>
              </a:rPr>
              <a:t>Assemblage d’une</a:t>
            </a:r>
          </a:p>
          <a:p>
            <a:endParaRPr lang="fr-FR" sz="200" dirty="0" smtClean="0">
              <a:latin typeface="PlumBAE" pitchFamily="2" charset="0"/>
            </a:endParaRPr>
          </a:p>
          <a:p>
            <a:r>
              <a:rPr lang="fr-FR" sz="1700" dirty="0" smtClean="0">
                <a:latin typeface="PlumBAE" pitchFamily="2" charset="0"/>
              </a:rPr>
              <a:t>pyramide de</a:t>
            </a:r>
          </a:p>
          <a:p>
            <a:endParaRPr lang="fr-FR" sz="800" dirty="0" smtClean="0">
              <a:latin typeface="PlumBAE" pitchFamily="2" charset="0"/>
            </a:endParaRPr>
          </a:p>
          <a:p>
            <a:r>
              <a:rPr lang="fr-FR" sz="1700" dirty="0" smtClean="0">
                <a:latin typeface="PlumBAE" pitchFamily="2" charset="0"/>
              </a:rPr>
              <a:t>sphères</a:t>
            </a:r>
            <a:endParaRPr lang="fr-FR" sz="1700" dirty="0">
              <a:latin typeface="PlumBAE" pitchFamily="2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3768319" y="1983592"/>
            <a:ext cx="13987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 smtClean="0">
                <a:latin typeface="PlumBAE" pitchFamily="2" charset="0"/>
              </a:rPr>
              <a:t>Fable : « La</a:t>
            </a:r>
          </a:p>
          <a:p>
            <a:endParaRPr lang="fr-FR" sz="300" dirty="0" smtClean="0">
              <a:latin typeface="PlumBAE" pitchFamily="2" charset="0"/>
            </a:endParaRPr>
          </a:p>
          <a:p>
            <a:r>
              <a:rPr lang="fr-FR" sz="1700" dirty="0" smtClean="0">
                <a:latin typeface="PlumBAE" pitchFamily="2" charset="0"/>
              </a:rPr>
              <a:t>grenouille et </a:t>
            </a:r>
          </a:p>
          <a:p>
            <a:endParaRPr lang="fr-FR" sz="900" dirty="0" smtClean="0">
              <a:latin typeface="PlumBAE" pitchFamily="2" charset="0"/>
            </a:endParaRPr>
          </a:p>
          <a:p>
            <a:r>
              <a:rPr lang="fr-FR" sz="1700" dirty="0" smtClean="0">
                <a:latin typeface="PlumBAE" pitchFamily="2" charset="0"/>
              </a:rPr>
              <a:t>l’écrevisse »</a:t>
            </a:r>
            <a:endParaRPr lang="fr-FR" sz="1700" dirty="0">
              <a:latin typeface="PlumBA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142</Words>
  <Application>Microsoft Office PowerPoint</Application>
  <PresentationFormat>Personnalisé</PresentationFormat>
  <Paragraphs>90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vm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</dc:creator>
  <cp:lastModifiedBy>VB</cp:lastModifiedBy>
  <cp:revision>24</cp:revision>
  <cp:lastPrinted>2009-08-05T17:49:43Z</cp:lastPrinted>
  <dcterms:created xsi:type="dcterms:W3CDTF">2009-07-29T20:03:55Z</dcterms:created>
  <dcterms:modified xsi:type="dcterms:W3CDTF">2012-05-12T19:40:08Z</dcterms:modified>
</cp:coreProperties>
</file>