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0" r:id="rId7"/>
    <p:sldId id="261" r:id="rId8"/>
    <p:sldId id="263"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r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F7BE272-4F14-4441-B845-A9C50E22330C}" type="datetimeFigureOut">
              <a:rPr lang="fr-FR" smtClean="0"/>
              <a:pPr/>
              <a:t>22/03/2012</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30304EDF-B03A-430F-B977-6EFBA7F718EC}"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F7BE272-4F14-4441-B845-A9C50E22330C}" type="datetimeFigureOut">
              <a:rPr lang="fr-FR" smtClean="0"/>
              <a:pPr/>
              <a:t>22/03/2012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304EDF-B03A-430F-B977-6EFBA7F718E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F7BE272-4F14-4441-B845-A9C50E22330C}" type="datetimeFigureOut">
              <a:rPr lang="fr-FR" smtClean="0"/>
              <a:pPr/>
              <a:t>22/03/2012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304EDF-B03A-430F-B977-6EFBA7F718E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lgn="l">
              <a:defRPr/>
            </a:lvl1p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F7BE272-4F14-4441-B845-A9C50E22330C}" type="datetimeFigureOut">
              <a:rPr lang="fr-FR" smtClean="0"/>
              <a:pPr/>
              <a:t>22/03/2012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304EDF-B03A-430F-B977-6EFBA7F718E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r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F7BE272-4F14-4441-B845-A9C50E22330C}" type="datetimeFigureOut">
              <a:rPr lang="fr-FR" smtClean="0"/>
              <a:pPr/>
              <a:t>22/03/2012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304EDF-B03A-430F-B977-6EFBA7F718EC}"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F7BE272-4F14-4441-B845-A9C50E22330C}" type="datetimeFigureOut">
              <a:rPr lang="fr-FR" smtClean="0"/>
              <a:pPr/>
              <a:t>22/03/2012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304EDF-B03A-430F-B977-6EFBA7F718E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F7BE272-4F14-4441-B845-A9C50E22330C}" type="datetimeFigureOut">
              <a:rPr lang="fr-FR" smtClean="0"/>
              <a:pPr/>
              <a:t>22/03/2012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0304EDF-B03A-430F-B977-6EFBA7F718E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320"/>
            <a:ext cx="7470648" cy="1143000"/>
          </a:xfrm>
        </p:spPr>
        <p:txBody>
          <a:bodyPr anchor="ctr"/>
          <a:lstStyle>
            <a:lvl1pPr algn="l">
              <a:defRPr sz="4600"/>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AF7BE272-4F14-4441-B845-A9C50E22330C}" type="datetimeFigureOut">
              <a:rPr lang="fr-FR" smtClean="0"/>
              <a:pPr/>
              <a:t>22/03/2012</a:t>
            </a:fld>
            <a:endParaRPr lang="fr-FR"/>
          </a:p>
        </p:txBody>
      </p:sp>
      <p:sp>
        <p:nvSpPr>
          <p:cNvPr id="8" name="Espace réservé du numéro de diapositive 7"/>
          <p:cNvSpPr>
            <a:spLocks noGrp="1"/>
          </p:cNvSpPr>
          <p:nvPr>
            <p:ph type="sldNum" sz="quarter" idx="11"/>
          </p:nvPr>
        </p:nvSpPr>
        <p:spPr/>
        <p:txBody>
          <a:bodyPr/>
          <a:lstStyle/>
          <a:p>
            <a:fld id="{30304EDF-B03A-430F-B977-6EFBA7F718EC}" type="slidenum">
              <a:rPr lang="fr-FR" smtClean="0"/>
              <a:pPr/>
              <a:t>‹N°›</a:t>
            </a:fld>
            <a:endParaRPr lang="fr-FR"/>
          </a:p>
        </p:txBody>
      </p:sp>
      <p:sp>
        <p:nvSpPr>
          <p:cNvPr id="9" name="Espace réservé du pied de page 8"/>
          <p:cNvSpPr>
            <a:spLocks noGrp="1"/>
          </p:cNvSpPr>
          <p:nvPr>
            <p:ph type="ftr" sz="quarter" idx="12"/>
          </p:nvPr>
        </p:nvSpPr>
        <p:spPr/>
        <p:txBody>
          <a:bodyPr/>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F7BE272-4F14-4441-B845-A9C50E22330C}" type="datetimeFigureOut">
              <a:rPr lang="fr-FR" smtClean="0"/>
              <a:pPr/>
              <a:t>22/03/2012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0304EDF-B03A-430F-B977-6EFBA7F718E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F7BE272-4F14-4441-B845-A9C50E22330C}" type="datetimeFigureOut">
              <a:rPr lang="fr-FR" smtClean="0"/>
              <a:pPr/>
              <a:t>22/03/2012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156448" y="6422064"/>
            <a:ext cx="762000" cy="365125"/>
          </a:xfrm>
        </p:spPr>
        <p:txBody>
          <a:bodyPr/>
          <a:lstStyle/>
          <a:p>
            <a:fld id="{30304EDF-B03A-430F-B977-6EFBA7F718E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457200" y="6422064"/>
            <a:ext cx="2133600" cy="365125"/>
          </a:xfrm>
        </p:spPr>
        <p:txBody>
          <a:bodyPr/>
          <a:lstStyle/>
          <a:p>
            <a:fld id="{AF7BE272-4F14-4441-B845-A9C50E22330C}" type="datetimeFigureOut">
              <a:rPr lang="fr-FR" smtClean="0"/>
              <a:pPr/>
              <a:t>22/03/2012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304EDF-B03A-430F-B977-6EFBA7F718E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orme libre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orme libre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Espace réservé du titre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AF7BE272-4F14-4441-B845-A9C50E22330C}" type="datetimeFigureOut">
              <a:rPr lang="fr-FR" smtClean="0"/>
              <a:pPr/>
              <a:t>22/03/2012</a:t>
            </a:fld>
            <a:endParaRPr lang="fr-FR"/>
          </a:p>
        </p:txBody>
      </p:sp>
      <p:sp>
        <p:nvSpPr>
          <p:cNvPr id="22" name="Espace réservé du pied de page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fr-FR"/>
          </a:p>
        </p:txBody>
      </p:sp>
      <p:sp>
        <p:nvSpPr>
          <p:cNvPr id="18" name="Espace réservé du numéro de diapositive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0304EDF-B03A-430F-B977-6EFBA7F718EC}"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fr.wikipedia.org/wiki/1916" TargetMode="External"/><Relationship Id="rId3" Type="http://schemas.openxmlformats.org/officeDocument/2006/relationships/hyperlink" Target="http://fr.wikipedia.org/wiki/Janvier" TargetMode="External"/><Relationship Id="rId7" Type="http://schemas.openxmlformats.org/officeDocument/2006/relationships/hyperlink" Target="http://fr.wikipedia.org/wiki/Novembre" TargetMode="External"/><Relationship Id="rId2" Type="http://schemas.openxmlformats.org/officeDocument/2006/relationships/hyperlink" Target="http://fr.wikipedia.org/wiki/12_janvier" TargetMode="External"/><Relationship Id="rId1" Type="http://schemas.openxmlformats.org/officeDocument/2006/relationships/slideLayout" Target="../slideLayouts/slideLayout2.xml"/><Relationship Id="rId6" Type="http://schemas.openxmlformats.org/officeDocument/2006/relationships/hyperlink" Target="http://fr.wikipedia.org/wiki/22_novembre" TargetMode="External"/><Relationship Id="rId11" Type="http://schemas.openxmlformats.org/officeDocument/2006/relationships/hyperlink" Target="http://fr.wikipedia.org/wiki/L'Appel_de_la_for%C3%AAt" TargetMode="External"/><Relationship Id="rId5" Type="http://schemas.openxmlformats.org/officeDocument/2006/relationships/hyperlink" Target="http://fr.wikipedia.org/wiki/San_Francisco" TargetMode="External"/><Relationship Id="rId10" Type="http://schemas.openxmlformats.org/officeDocument/2006/relationships/hyperlink" Target="http://fr.wikipedia.org/wiki/Californie" TargetMode="External"/><Relationship Id="rId4" Type="http://schemas.openxmlformats.org/officeDocument/2006/relationships/hyperlink" Target="http://fr.wikipedia.org/wiki/1876" TargetMode="External"/><Relationship Id="rId9" Type="http://schemas.openxmlformats.org/officeDocument/2006/relationships/hyperlink" Target="http://fr.wikipedia.org/wiki/Glen_Elle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99592" y="1628800"/>
            <a:ext cx="6912768" cy="4896544"/>
          </a:xfrm>
        </p:spPr>
        <p:txBody>
          <a:bodyPr/>
          <a:lstStyle/>
          <a:p>
            <a:pPr algn="ctr"/>
            <a:r>
              <a:rPr lang="fr-FR" sz="8000" dirty="0" smtClean="0">
                <a:effectLst>
                  <a:outerShdw blurRad="50800" dist="38100" dir="2700000" algn="tl" rotWithShape="0">
                    <a:prstClr val="black">
                      <a:alpha val="40000"/>
                    </a:prstClr>
                  </a:outerShdw>
                </a:effectLst>
              </a:rPr>
              <a:t>CROC-BLANC</a:t>
            </a:r>
            <a:br>
              <a:rPr lang="fr-FR" sz="8000" dirty="0" smtClean="0">
                <a:effectLst>
                  <a:outerShdw blurRad="50800" dist="38100" dir="2700000" algn="tl" rotWithShape="0">
                    <a:prstClr val="black">
                      <a:alpha val="40000"/>
                    </a:prstClr>
                  </a:outerShdw>
                </a:effectLst>
              </a:rPr>
            </a:br>
            <a:r>
              <a:rPr lang="fr-FR" dirty="0" smtClean="0">
                <a:effectLst>
                  <a:outerShdw blurRad="50800" dist="38100" dir="2700000" algn="tl" rotWithShape="0">
                    <a:prstClr val="black">
                      <a:alpha val="40000"/>
                    </a:prstClr>
                  </a:outerShdw>
                </a:effectLst>
              </a:rPr>
              <a:t/>
            </a:r>
            <a:br>
              <a:rPr lang="fr-FR" dirty="0" smtClean="0">
                <a:effectLst>
                  <a:outerShdw blurRad="50800" dist="38100" dir="2700000" algn="tl" rotWithShape="0">
                    <a:prstClr val="black">
                      <a:alpha val="40000"/>
                    </a:prstClr>
                  </a:outerShdw>
                </a:effectLst>
              </a:rPr>
            </a:br>
            <a:r>
              <a:rPr lang="fr-FR" dirty="0" smtClean="0">
                <a:effectLst>
                  <a:outerShdw blurRad="50800" dist="38100" dir="2700000" algn="tl" rotWithShape="0">
                    <a:prstClr val="black">
                      <a:alpha val="40000"/>
                    </a:prstClr>
                  </a:outerShdw>
                </a:effectLst>
              </a:rPr>
              <a:t/>
            </a:r>
            <a:br>
              <a:rPr lang="fr-FR" dirty="0" smtClean="0">
                <a:effectLst>
                  <a:outerShdw blurRad="50800" dist="38100" dir="2700000" algn="tl" rotWithShape="0">
                    <a:prstClr val="black">
                      <a:alpha val="40000"/>
                    </a:prstClr>
                  </a:outerShdw>
                </a:effectLst>
              </a:rPr>
            </a:br>
            <a:r>
              <a:rPr lang="fr-FR" sz="2400" dirty="0" smtClean="0">
                <a:effectLst>
                  <a:outerShdw blurRad="50800" dist="38100" dir="2700000" algn="tl" rotWithShape="0">
                    <a:prstClr val="black">
                      <a:alpha val="40000"/>
                    </a:prstClr>
                  </a:outerShdw>
                </a:effectLst>
              </a:rPr>
              <a:t>Jack London</a:t>
            </a:r>
            <a:endParaRPr lang="fr-FR" sz="2400" dirty="0">
              <a:effectLst>
                <a:outerShdw blurRad="50800" dist="38100" dir="2700000" algn="tl" rotWithShape="0">
                  <a:prstClr val="black">
                    <a:alpha val="40000"/>
                  </a:prst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u="sng" dirty="0" smtClean="0"/>
              <a:t>Sommaire:</a:t>
            </a:r>
            <a:endParaRPr lang="fr-FR" u="sng" dirty="0"/>
          </a:p>
        </p:txBody>
      </p:sp>
      <p:sp>
        <p:nvSpPr>
          <p:cNvPr id="3" name="Espace réservé du contenu 2"/>
          <p:cNvSpPr>
            <a:spLocks noGrp="1"/>
          </p:cNvSpPr>
          <p:nvPr>
            <p:ph idx="1"/>
          </p:nvPr>
        </p:nvSpPr>
        <p:spPr/>
        <p:txBody>
          <a:bodyPr>
            <a:normAutofit/>
          </a:bodyPr>
          <a:lstStyle/>
          <a:p>
            <a:pPr algn="ctr">
              <a:buNone/>
            </a:pPr>
            <a:endParaRPr lang="fr-FR" sz="3600" dirty="0" smtClean="0">
              <a:solidFill>
                <a:schemeClr val="tx2">
                  <a:lumMod val="50000"/>
                </a:schemeClr>
              </a:solidFill>
            </a:endParaRPr>
          </a:p>
          <a:p>
            <a:pPr algn="ctr">
              <a:buNone/>
            </a:pPr>
            <a:r>
              <a:rPr lang="fr-FR" sz="3600" dirty="0" smtClean="0">
                <a:solidFill>
                  <a:schemeClr val="tx2">
                    <a:lumMod val="50000"/>
                  </a:schemeClr>
                </a:solidFill>
              </a:rPr>
              <a:t>1-Biographie de l’auteur.</a:t>
            </a:r>
          </a:p>
          <a:p>
            <a:pPr algn="ctr">
              <a:buNone/>
            </a:pPr>
            <a:endParaRPr lang="fr-FR" sz="3600" dirty="0" smtClean="0">
              <a:solidFill>
                <a:schemeClr val="tx2">
                  <a:lumMod val="50000"/>
                </a:schemeClr>
              </a:solidFill>
            </a:endParaRPr>
          </a:p>
          <a:p>
            <a:pPr algn="ctr">
              <a:buNone/>
            </a:pPr>
            <a:r>
              <a:rPr lang="fr-FR" sz="3600" dirty="0" smtClean="0">
                <a:solidFill>
                  <a:schemeClr val="tx2">
                    <a:lumMod val="50000"/>
                  </a:schemeClr>
                </a:solidFill>
              </a:rPr>
              <a:t>2-Fiche de lecture.</a:t>
            </a:r>
          </a:p>
          <a:p>
            <a:pPr algn="ctr">
              <a:buNone/>
            </a:pPr>
            <a:endParaRPr lang="fr-FR" sz="3600" dirty="0" smtClean="0">
              <a:solidFill>
                <a:schemeClr val="tx2">
                  <a:lumMod val="50000"/>
                </a:schemeClr>
              </a:solidFill>
            </a:endParaRPr>
          </a:p>
          <a:p>
            <a:pPr algn="ctr">
              <a:buNone/>
            </a:pPr>
            <a:r>
              <a:rPr lang="fr-FR" sz="3600" dirty="0" smtClean="0">
                <a:solidFill>
                  <a:schemeClr val="tx2">
                    <a:lumMod val="50000"/>
                  </a:schemeClr>
                </a:solidFill>
              </a:rPr>
              <a:t>3-Résumé de l’histoire.</a:t>
            </a:r>
            <a:endParaRPr lang="fr-FR" sz="3600"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u="sng" dirty="0" smtClean="0"/>
              <a:t>Biographie l’auteur:</a:t>
            </a:r>
            <a:endParaRPr lang="fr-FR" u="sng" dirty="0"/>
          </a:p>
        </p:txBody>
      </p:sp>
      <p:sp>
        <p:nvSpPr>
          <p:cNvPr id="3" name="Espace réservé du contenu 2"/>
          <p:cNvSpPr>
            <a:spLocks noGrp="1"/>
          </p:cNvSpPr>
          <p:nvPr>
            <p:ph idx="1"/>
          </p:nvPr>
        </p:nvSpPr>
        <p:spPr>
          <a:xfrm>
            <a:off x="251520" y="1556792"/>
            <a:ext cx="8712968" cy="4997152"/>
          </a:xfrm>
        </p:spPr>
        <p:txBody>
          <a:bodyPr>
            <a:normAutofit fontScale="85000" lnSpcReduction="20000"/>
          </a:bodyPr>
          <a:lstStyle/>
          <a:p>
            <a:r>
              <a:rPr lang="fr-FR" b="1" dirty="0" smtClean="0"/>
              <a:t>Jack London</a:t>
            </a:r>
            <a:r>
              <a:rPr lang="fr-FR" dirty="0" smtClean="0"/>
              <a:t>, de son vrai nom </a:t>
            </a:r>
            <a:r>
              <a:rPr lang="fr-FR" b="1" dirty="0" smtClean="0"/>
              <a:t>John Griffith Chaney</a:t>
            </a:r>
            <a:r>
              <a:rPr lang="fr-FR" dirty="0" smtClean="0"/>
              <a:t>, né le </a:t>
            </a:r>
            <a:r>
              <a:rPr lang="fr-FR" dirty="0" smtClean="0">
                <a:hlinkClick r:id="rId2" tooltip="12 janvier"/>
              </a:rPr>
              <a:t>12</a:t>
            </a:r>
            <a:r>
              <a:rPr lang="fr-FR" dirty="0" smtClean="0"/>
              <a:t> </a:t>
            </a:r>
            <a:r>
              <a:rPr lang="fr-FR" dirty="0" smtClean="0">
                <a:hlinkClick r:id="rId3" tooltip="Janvier"/>
              </a:rPr>
              <a:t>janvier</a:t>
            </a:r>
            <a:r>
              <a:rPr lang="fr-FR" dirty="0" smtClean="0"/>
              <a:t> </a:t>
            </a:r>
            <a:r>
              <a:rPr lang="fr-FR" dirty="0" smtClean="0">
                <a:hlinkClick r:id="rId4" tooltip="1876"/>
              </a:rPr>
              <a:t>1876</a:t>
            </a:r>
            <a:r>
              <a:rPr lang="fr-FR" dirty="0" smtClean="0"/>
              <a:t> à </a:t>
            </a:r>
            <a:r>
              <a:rPr lang="fr-FR" dirty="0" smtClean="0">
                <a:hlinkClick r:id="rId5" tooltip="San Francisco"/>
              </a:rPr>
              <a:t>San Francisco</a:t>
            </a:r>
            <a:r>
              <a:rPr lang="fr-FR" dirty="0" smtClean="0"/>
              <a:t> et mort d'un empoisonnement du sang le</a:t>
            </a:r>
            <a:r>
              <a:rPr lang="fr-FR" dirty="0" smtClean="0">
                <a:hlinkClick r:id="rId6" tooltip="22 novembre"/>
              </a:rPr>
              <a:t>22</a:t>
            </a:r>
            <a:r>
              <a:rPr lang="fr-FR" dirty="0" smtClean="0"/>
              <a:t> </a:t>
            </a:r>
            <a:r>
              <a:rPr lang="fr-FR" dirty="0" smtClean="0">
                <a:hlinkClick r:id="rId7" tooltip="Novembre"/>
              </a:rPr>
              <a:t>novembre</a:t>
            </a:r>
            <a:r>
              <a:rPr lang="fr-FR" dirty="0" smtClean="0"/>
              <a:t> </a:t>
            </a:r>
            <a:r>
              <a:rPr lang="fr-FR" dirty="0" smtClean="0">
                <a:hlinkClick r:id="rId8" tooltip="1916"/>
              </a:rPr>
              <a:t>1916</a:t>
            </a:r>
            <a:r>
              <a:rPr lang="fr-FR" dirty="0" smtClean="0"/>
              <a:t> à </a:t>
            </a:r>
            <a:r>
              <a:rPr lang="fr-FR" dirty="0" smtClean="0">
                <a:hlinkClick r:id="rId9" tooltip="Glen Ellen"/>
              </a:rPr>
              <a:t>Glen Ellen</a:t>
            </a:r>
            <a:r>
              <a:rPr lang="fr-FR" dirty="0" smtClean="0"/>
              <a:t> en </a:t>
            </a:r>
            <a:r>
              <a:rPr lang="fr-FR" dirty="0" smtClean="0">
                <a:hlinkClick r:id="rId10" tooltip="Californie"/>
              </a:rPr>
              <a:t>Californie</a:t>
            </a:r>
            <a:r>
              <a:rPr lang="fr-FR" dirty="0" smtClean="0"/>
              <a:t>, était un écrivain américain avec comme thèmes de prédilection l'aventure et la nature sauvage. Il a écrit </a:t>
            </a:r>
            <a:r>
              <a:rPr lang="fr-FR" i="1" dirty="0" smtClean="0">
                <a:hlinkClick r:id="rId11" tooltip="L'Appel de la forêt"/>
              </a:rPr>
              <a:t>L'Appel de la forêt</a:t>
            </a:r>
            <a:r>
              <a:rPr lang="fr-FR" dirty="0" smtClean="0"/>
              <a:t> et plus de cinquante autres nouvelles et romans connus. Il tire aussi de ses lectures et de sa propre vie de misère l’inspiration pour de nombreux ouvrages très engagés et à coloration socialiste, bien que cet aspect-là de son œuvre soit généralement négligé. Il fut l'un des premiers Américains à faire fortune dans la littérature.</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u="sng" dirty="0" smtClean="0"/>
              <a:t>Fiche de lecture:</a:t>
            </a:r>
            <a:endParaRPr lang="fr-FR" u="sng" dirty="0"/>
          </a:p>
        </p:txBody>
      </p:sp>
      <p:sp>
        <p:nvSpPr>
          <p:cNvPr id="3" name="Espace réservé du contenu 2"/>
          <p:cNvSpPr>
            <a:spLocks noGrp="1"/>
          </p:cNvSpPr>
          <p:nvPr>
            <p:ph idx="1"/>
          </p:nvPr>
        </p:nvSpPr>
        <p:spPr>
          <a:xfrm>
            <a:off x="395536" y="1412776"/>
            <a:ext cx="8435280" cy="5257800"/>
          </a:xfrm>
        </p:spPr>
        <p:txBody>
          <a:bodyPr>
            <a:normAutofit fontScale="92500" lnSpcReduction="20000"/>
          </a:bodyPr>
          <a:lstStyle/>
          <a:p>
            <a:pPr>
              <a:buNone/>
            </a:pPr>
            <a:r>
              <a:rPr lang="fr-FR" dirty="0" smtClean="0"/>
              <a:t>Auteur: </a:t>
            </a:r>
            <a:r>
              <a:rPr lang="fr-FR" dirty="0" smtClean="0">
                <a:solidFill>
                  <a:schemeClr val="tx2">
                    <a:lumMod val="50000"/>
                  </a:schemeClr>
                </a:solidFill>
              </a:rPr>
              <a:t>Jack LONDON</a:t>
            </a:r>
            <a:r>
              <a:rPr lang="fr-FR" dirty="0" smtClean="0"/>
              <a:t>.</a:t>
            </a:r>
          </a:p>
          <a:p>
            <a:pPr>
              <a:buNone/>
            </a:pPr>
            <a:r>
              <a:rPr lang="fr-FR" dirty="0" smtClean="0"/>
              <a:t>Titre original: </a:t>
            </a:r>
            <a:r>
              <a:rPr lang="fr-FR" dirty="0" smtClean="0">
                <a:solidFill>
                  <a:schemeClr val="tx2">
                    <a:lumMod val="50000"/>
                  </a:schemeClr>
                </a:solidFill>
              </a:rPr>
              <a:t>white fang</a:t>
            </a:r>
            <a:r>
              <a:rPr lang="fr-FR" dirty="0" smtClean="0"/>
              <a:t>.</a:t>
            </a:r>
          </a:p>
          <a:p>
            <a:pPr>
              <a:buNone/>
            </a:pPr>
            <a:r>
              <a:rPr lang="fr-FR" dirty="0" smtClean="0"/>
              <a:t>Date de parution du roman:</a:t>
            </a:r>
            <a:r>
              <a:rPr lang="fr-FR" dirty="0" smtClean="0">
                <a:solidFill>
                  <a:schemeClr val="tx2">
                    <a:lumMod val="50000"/>
                  </a:schemeClr>
                </a:solidFill>
              </a:rPr>
              <a:t>1906</a:t>
            </a:r>
            <a:r>
              <a:rPr lang="fr-FR" dirty="0" smtClean="0"/>
              <a:t>.</a:t>
            </a:r>
          </a:p>
          <a:p>
            <a:pPr>
              <a:buNone/>
            </a:pPr>
            <a:r>
              <a:rPr lang="fr-FR" dirty="0" smtClean="0"/>
              <a:t>Langue originale: </a:t>
            </a:r>
            <a:r>
              <a:rPr lang="fr-FR" dirty="0" smtClean="0">
                <a:solidFill>
                  <a:schemeClr val="tx2">
                    <a:lumMod val="50000"/>
                  </a:schemeClr>
                </a:solidFill>
              </a:rPr>
              <a:t>anglais</a:t>
            </a:r>
            <a:r>
              <a:rPr lang="fr-FR" dirty="0" smtClean="0"/>
              <a:t>.</a:t>
            </a:r>
          </a:p>
          <a:p>
            <a:pPr>
              <a:buNone/>
            </a:pPr>
            <a:r>
              <a:rPr lang="fr-FR" dirty="0" smtClean="0"/>
              <a:t>Editeur:.</a:t>
            </a:r>
          </a:p>
          <a:p>
            <a:pPr>
              <a:buNone/>
            </a:pPr>
            <a:r>
              <a:rPr lang="fr-FR" dirty="0" smtClean="0"/>
              <a:t>Traducteur</a:t>
            </a:r>
            <a:r>
              <a:rPr lang="fr-FR" dirty="0" smtClean="0"/>
              <a:t>:___</a:t>
            </a:r>
            <a:endParaRPr lang="fr-FR" dirty="0" smtClean="0"/>
          </a:p>
          <a:p>
            <a:pPr>
              <a:buNone/>
            </a:pPr>
            <a:r>
              <a:rPr lang="fr-FR" dirty="0" smtClean="0"/>
              <a:t>Illustrateur</a:t>
            </a:r>
            <a:r>
              <a:rPr lang="fr-FR" dirty="0" smtClean="0"/>
              <a:t>:___ </a:t>
            </a:r>
            <a:endParaRPr lang="fr-FR" dirty="0" smtClean="0"/>
          </a:p>
          <a:p>
            <a:pPr>
              <a:buNone/>
            </a:pPr>
            <a:r>
              <a:rPr lang="fr-FR" dirty="0" smtClean="0"/>
              <a:t>Collection: « collection jeunesse ».</a:t>
            </a:r>
            <a:endParaRPr lang="fr-FR" dirty="0" smtClean="0"/>
          </a:p>
          <a:p>
            <a:pPr>
              <a:buNone/>
            </a:pPr>
            <a:r>
              <a:rPr lang="fr-FR" dirty="0" smtClean="0"/>
              <a:t>Personnages </a:t>
            </a:r>
            <a:r>
              <a:rPr lang="fr-FR" dirty="0" smtClean="0"/>
              <a:t>principaux</a:t>
            </a:r>
            <a:r>
              <a:rPr lang="fr-FR" dirty="0" smtClean="0"/>
              <a:t>:</a:t>
            </a:r>
          </a:p>
          <a:p>
            <a:pPr>
              <a:buNone/>
            </a:pPr>
            <a:r>
              <a:rPr lang="fr-FR" b="1" dirty="0" smtClean="0"/>
              <a:t>    </a:t>
            </a:r>
            <a:r>
              <a:rPr lang="fr-FR" b="1" dirty="0" smtClean="0">
                <a:solidFill>
                  <a:schemeClr val="tx2">
                    <a:lumMod val="50000"/>
                  </a:schemeClr>
                </a:solidFill>
              </a:rPr>
              <a:t>Croc-Blanc</a:t>
            </a:r>
            <a:r>
              <a:rPr lang="fr-FR" dirty="0" smtClean="0">
                <a:solidFill>
                  <a:schemeClr val="tx2">
                    <a:lumMod val="50000"/>
                  </a:schemeClr>
                </a:solidFill>
              </a:rPr>
              <a:t> </a:t>
            </a:r>
            <a:r>
              <a:rPr lang="fr-FR" dirty="0" smtClean="0"/>
              <a:t>: Héros de l'histoire, c'est un chien-loup. Il a eu 3 maîtres mais ne devient un chien qu'avec </a:t>
            </a:r>
            <a:r>
              <a:rPr lang="fr-FR" dirty="0" err="1" smtClean="0"/>
              <a:t>Weedon</a:t>
            </a:r>
            <a:r>
              <a:rPr lang="fr-FR" dirty="0" smtClean="0"/>
              <a:t> Scott.</a:t>
            </a:r>
          </a:p>
          <a:p>
            <a:pPr>
              <a:buNone/>
            </a:pPr>
            <a:endParaRPr lang="fr-FR" dirty="0" smtClean="0"/>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260648"/>
            <a:ext cx="8640960" cy="6336704"/>
          </a:xfrm>
        </p:spPr>
        <p:txBody>
          <a:bodyPr>
            <a:normAutofit fontScale="77500" lnSpcReduction="20000"/>
          </a:bodyPr>
          <a:lstStyle/>
          <a:p>
            <a:pPr>
              <a:buNone/>
            </a:pPr>
            <a:r>
              <a:rPr lang="fr-FR" b="1" dirty="0" err="1" smtClean="0">
                <a:solidFill>
                  <a:schemeClr val="tx2">
                    <a:lumMod val="50000"/>
                  </a:schemeClr>
                </a:solidFill>
              </a:rPr>
              <a:t>Weedon</a:t>
            </a:r>
            <a:r>
              <a:rPr lang="fr-FR" b="1" dirty="0" smtClean="0">
                <a:solidFill>
                  <a:schemeClr val="tx2">
                    <a:lumMod val="50000"/>
                  </a:schemeClr>
                </a:solidFill>
              </a:rPr>
              <a:t> Scott</a:t>
            </a:r>
            <a:r>
              <a:rPr lang="fr-FR" dirty="0" smtClean="0"/>
              <a:t> : Le troisième maître de Croc-Blanc qui le découvre et lui sauve la vie dans le grand nord. Il s'occupe de l'inspection des mines d'or.</a:t>
            </a:r>
          </a:p>
          <a:p>
            <a:pPr>
              <a:buNone/>
            </a:pPr>
            <a:r>
              <a:rPr lang="fr-FR" b="1" dirty="0" smtClean="0">
                <a:solidFill>
                  <a:schemeClr val="tx2">
                    <a:lumMod val="50000"/>
                  </a:schemeClr>
                </a:solidFill>
              </a:rPr>
              <a:t>Collie</a:t>
            </a:r>
            <a:r>
              <a:rPr lang="fr-FR" dirty="0" smtClean="0">
                <a:solidFill>
                  <a:schemeClr val="tx2">
                    <a:lumMod val="50000"/>
                  </a:schemeClr>
                </a:solidFill>
              </a:rPr>
              <a:t> </a:t>
            </a:r>
            <a:r>
              <a:rPr lang="fr-FR" dirty="0" smtClean="0"/>
              <a:t>: Chien de berger de </a:t>
            </a:r>
            <a:r>
              <a:rPr lang="fr-FR" dirty="0" err="1" smtClean="0"/>
              <a:t>Weedon</a:t>
            </a:r>
            <a:r>
              <a:rPr lang="fr-FR" dirty="0" smtClean="0"/>
              <a:t> qui haïssait Croc-Blanc au départ mais, qui finit par fonder une famille avec lui.</a:t>
            </a:r>
          </a:p>
          <a:p>
            <a:pPr>
              <a:buNone/>
            </a:pPr>
            <a:r>
              <a:rPr lang="fr-FR" b="1" dirty="0" smtClean="0">
                <a:solidFill>
                  <a:schemeClr val="tx2">
                    <a:lumMod val="50000"/>
                  </a:schemeClr>
                </a:solidFill>
              </a:rPr>
              <a:t>Beauty-Smith</a:t>
            </a:r>
            <a:r>
              <a:rPr lang="fr-FR" dirty="0" smtClean="0"/>
              <a:t> : Le second maître de Croc-Blanc qui l'obligeait à faire des combats de chiens.</a:t>
            </a:r>
          </a:p>
          <a:p>
            <a:pPr>
              <a:buNone/>
            </a:pPr>
            <a:r>
              <a:rPr lang="fr-FR" b="1" dirty="0" smtClean="0">
                <a:solidFill>
                  <a:schemeClr val="tx2">
                    <a:lumMod val="50000"/>
                  </a:schemeClr>
                </a:solidFill>
              </a:rPr>
              <a:t>Castor-Gris</a:t>
            </a:r>
            <a:r>
              <a:rPr lang="fr-FR" dirty="0" smtClean="0"/>
              <a:t> : C'est un indien qui recueille Croc-Blanc et sa mère </a:t>
            </a:r>
            <a:r>
              <a:rPr lang="fr-FR" dirty="0" err="1" smtClean="0"/>
              <a:t>Kiche</a:t>
            </a:r>
            <a:r>
              <a:rPr lang="fr-FR" dirty="0" smtClean="0"/>
              <a:t> très petit. Il deviendra le premier maître de Croc-Blanc.</a:t>
            </a:r>
          </a:p>
          <a:p>
            <a:pPr>
              <a:buNone/>
            </a:pPr>
            <a:r>
              <a:rPr lang="fr-FR" b="1" dirty="0" err="1" smtClean="0">
                <a:solidFill>
                  <a:schemeClr val="tx2">
                    <a:lumMod val="50000"/>
                  </a:schemeClr>
                </a:solidFill>
              </a:rPr>
              <a:t>Kiche</a:t>
            </a:r>
            <a:r>
              <a:rPr lang="fr-FR" dirty="0" smtClean="0"/>
              <a:t> : C'est la mère de Croc-Blanc, qui est mi-chien mi-loup, elle va le quitter après la rencontre avec Castor-Gris qui la vendra. Mais ils vont encore se rencontrer à deux reprises.</a:t>
            </a:r>
          </a:p>
          <a:p>
            <a:pPr>
              <a:buNone/>
            </a:pPr>
            <a:r>
              <a:rPr lang="fr-FR" b="1" dirty="0" smtClean="0">
                <a:solidFill>
                  <a:schemeClr val="tx2">
                    <a:lumMod val="50000"/>
                  </a:schemeClr>
                </a:solidFill>
              </a:rPr>
              <a:t>Matt</a:t>
            </a:r>
            <a:r>
              <a:rPr lang="fr-FR" dirty="0" smtClean="0">
                <a:solidFill>
                  <a:schemeClr val="tx2">
                    <a:lumMod val="50000"/>
                  </a:schemeClr>
                </a:solidFill>
              </a:rPr>
              <a:t> </a:t>
            </a:r>
            <a:r>
              <a:rPr lang="fr-FR" dirty="0" smtClean="0"/>
              <a:t>:Il nourrit Croc-Blanc pendant tout le temps jusqu'à ce qu'il parte</a:t>
            </a:r>
          </a:p>
          <a:p>
            <a:pPr>
              <a:buNone/>
            </a:pPr>
            <a:r>
              <a:rPr lang="fr-FR" b="1" dirty="0" smtClean="0">
                <a:solidFill>
                  <a:schemeClr val="tx2">
                    <a:lumMod val="50000"/>
                  </a:schemeClr>
                </a:solidFill>
              </a:rPr>
              <a:t>n'a qu'un œil</a:t>
            </a:r>
            <a:r>
              <a:rPr lang="fr-FR" dirty="0" smtClean="0"/>
              <a:t> :C'est le père de croc-blanc qui est un loup, il va mourir durant un combat face a un lynx.</a:t>
            </a:r>
          </a:p>
          <a:p>
            <a:pPr>
              <a:buNone/>
            </a:pP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smtClean="0"/>
              <a:t>Résumé:</a:t>
            </a:r>
            <a:endParaRPr lang="fr-FR" u="sng" dirty="0"/>
          </a:p>
        </p:txBody>
      </p:sp>
      <p:sp>
        <p:nvSpPr>
          <p:cNvPr id="3" name="Espace réservé du contenu 2"/>
          <p:cNvSpPr>
            <a:spLocks noGrp="1"/>
          </p:cNvSpPr>
          <p:nvPr>
            <p:ph idx="1"/>
          </p:nvPr>
        </p:nvSpPr>
        <p:spPr>
          <a:xfrm>
            <a:off x="457200" y="1600200"/>
            <a:ext cx="8507288" cy="5069160"/>
          </a:xfrm>
        </p:spPr>
        <p:txBody>
          <a:bodyPr>
            <a:normAutofit/>
          </a:bodyPr>
          <a:lstStyle/>
          <a:p>
            <a:pPr>
              <a:buNone/>
            </a:pPr>
            <a:r>
              <a:rPr lang="fr-FR" sz="2600" dirty="0" smtClean="0">
                <a:solidFill>
                  <a:schemeClr val="tx2">
                    <a:lumMod val="75000"/>
                  </a:schemeClr>
                </a:solidFill>
              </a:rPr>
              <a:t>L'histoire commence avant la naissance de Croc-Blanc, un chien loup. Le roman suit la meute d'où il vient et ses premières semaines de vie sauvage, sa lutte pour la vie; manger ou être mangé. Puis il fait l'expérience de la vie chez les Indiens d'Amérique; son maître se nommant Castor-Gris. Il rencontre d'autres chiens et devient ennemi avec eux, </a:t>
            </a:r>
            <a:r>
              <a:rPr lang="fr-FR" sz="2600" dirty="0" err="1" smtClean="0">
                <a:solidFill>
                  <a:schemeClr val="tx2">
                    <a:lumMod val="75000"/>
                  </a:schemeClr>
                </a:solidFill>
              </a:rPr>
              <a:t>Lip</a:t>
            </a:r>
            <a:r>
              <a:rPr lang="fr-FR" sz="2600" dirty="0" smtClean="0">
                <a:solidFill>
                  <a:schemeClr val="tx2">
                    <a:lumMod val="75000"/>
                  </a:schemeClr>
                </a:solidFill>
              </a:rPr>
              <a:t>-</a:t>
            </a:r>
            <a:r>
              <a:rPr lang="fr-FR" sz="2600" dirty="0" err="1" smtClean="0">
                <a:solidFill>
                  <a:schemeClr val="tx2">
                    <a:lumMod val="75000"/>
                  </a:schemeClr>
                </a:solidFill>
              </a:rPr>
              <a:t>lip</a:t>
            </a:r>
            <a:r>
              <a:rPr lang="fr-FR" sz="2600" dirty="0" smtClean="0">
                <a:solidFill>
                  <a:schemeClr val="tx2">
                    <a:lumMod val="75000"/>
                  </a:schemeClr>
                </a:solidFill>
              </a:rPr>
              <a:t> étant son rival. Mais Croc-Blanc, fier et puissant, subit la méchanceté des hommes blancs; en réaction, il deviendra un combattant féroce.</a:t>
            </a:r>
            <a:endParaRPr lang="fr-FR" sz="26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260648"/>
            <a:ext cx="8147248" cy="5976664"/>
          </a:xfrm>
        </p:spPr>
        <p:txBody>
          <a:bodyPr>
            <a:normAutofit/>
          </a:bodyPr>
          <a:lstStyle/>
          <a:p>
            <a:pPr>
              <a:buNone/>
            </a:pPr>
            <a:r>
              <a:rPr lang="fr-FR" dirty="0" smtClean="0"/>
              <a:t>    </a:t>
            </a:r>
            <a:r>
              <a:rPr lang="fr-FR" sz="2600" dirty="0" smtClean="0">
                <a:solidFill>
                  <a:schemeClr val="tx2">
                    <a:lumMod val="75000"/>
                  </a:schemeClr>
                </a:solidFill>
              </a:rPr>
              <a:t>L'histoire devient alors plus sombre puisqu'il est vendu à Beauty Smith pour devenir une bête de combat. Il gagnera chaque duel féroce jusqu'au jour où il devra se battre avec un bouledogue, Cherokee. Sur le point de perdre, deux hommes arrêtent alors le combat: </a:t>
            </a:r>
            <a:r>
              <a:rPr lang="fr-FR" sz="2600" dirty="0" err="1" smtClean="0">
                <a:solidFill>
                  <a:schemeClr val="tx2">
                    <a:lumMod val="75000"/>
                  </a:schemeClr>
                </a:solidFill>
              </a:rPr>
              <a:t>Weedon</a:t>
            </a:r>
            <a:r>
              <a:rPr lang="fr-FR" sz="2600" dirty="0" smtClean="0">
                <a:solidFill>
                  <a:schemeClr val="tx2">
                    <a:lumMod val="75000"/>
                  </a:schemeClr>
                </a:solidFill>
              </a:rPr>
              <a:t> Scott, un ingénieur des mines, et son ami Matt. Il est donc recueilli et sauvé des mauvais traitements de ce "dieu fou". Enfin, grâce à la patience de ses nouveaux maîtres, il découvrira "l'amour" et "l'amitié" entre un loup et son maître. L'histoire se finit quand Croc-Blanc fonde sa famille avec une chienne nommée Collie.</a:t>
            </a:r>
            <a:endParaRPr lang="fr-FR" sz="26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260648"/>
            <a:ext cx="8075240" cy="4752528"/>
          </a:xfrm>
        </p:spPr>
        <p:txBody>
          <a:bodyPr>
            <a:normAutofit lnSpcReduction="10000"/>
          </a:bodyPr>
          <a:lstStyle/>
          <a:p>
            <a:pPr algn="ctr">
              <a:buNone/>
            </a:pPr>
            <a:endParaRPr lang="fr-FR" sz="9600" dirty="0" smtClean="0"/>
          </a:p>
          <a:p>
            <a:pPr algn="ctr">
              <a:buNone/>
            </a:pPr>
            <a:r>
              <a:rPr lang="fr-FR" sz="18200"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2700000" algn="tl" rotWithShape="0">
                    <a:prstClr val="black">
                      <a:alpha val="40000"/>
                    </a:prstClr>
                  </a:outerShdw>
                </a:effectLst>
                <a:latin typeface="+mj-lt"/>
                <a:ea typeface="+mj-ea"/>
                <a:cs typeface="+mj-cs"/>
              </a:rPr>
              <a:t>Fin</a:t>
            </a:r>
          </a:p>
        </p:txBody>
      </p:sp>
    </p:spTree>
  </p:cSld>
  <p:clrMapOvr>
    <a:masterClrMapping/>
  </p:clrMapOvr>
</p:sld>
</file>

<file path=ppt/theme/theme1.xml><?xml version="1.0" encoding="utf-8"?>
<a:theme xmlns:a="http://schemas.openxmlformats.org/drawingml/2006/main" name="Technique">
  <a:themeElements>
    <a:clrScheme name="Origin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40</TotalTime>
  <Words>276</Words>
  <Application>Microsoft Office PowerPoint</Application>
  <PresentationFormat>Affichage à l'écran (4:3)</PresentationFormat>
  <Paragraphs>33</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Technique</vt:lpstr>
      <vt:lpstr>CROC-BLANC   Jack London</vt:lpstr>
      <vt:lpstr>Sommaire:</vt:lpstr>
      <vt:lpstr>Biographie l’auteur:</vt:lpstr>
      <vt:lpstr>Fiche de lecture:</vt:lpstr>
      <vt:lpstr>Diapositive 5</vt:lpstr>
      <vt:lpstr>Résumé:</vt:lpstr>
      <vt:lpstr>Diapositive 7</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CROC-BLANC   Jack London</dc:title>
  <dc:creator>acer</dc:creator>
  <cp:lastModifiedBy>acer</cp:lastModifiedBy>
  <cp:revision>8</cp:revision>
  <dcterms:created xsi:type="dcterms:W3CDTF">2012-05-02T11:55:42Z</dcterms:created>
  <dcterms:modified xsi:type="dcterms:W3CDTF">2012-03-22T17:44:56Z</dcterms:modified>
</cp:coreProperties>
</file>