
<file path=[Content_Types].xml><?xml version="1.0" encoding="utf-8"?>
<Types xmlns="http://schemas.openxmlformats.org/package/2006/content-types">
  <Override PartName="/ppt/charts/chart1.xml" ContentType="application/vnd.openxmlformats-officedocument.drawingml.chart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drawings/drawing1.xml" ContentType="application/vnd.openxmlformats-officedocument.drawingml.chartshape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xlsx" ContentType="application/vnd.openxmlformats-officedocument.spreadsheetml.sheet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804" r:id="rId1"/>
  </p:sldMasterIdLst>
  <p:notesMasterIdLst>
    <p:notesMasterId r:id="rId12"/>
  </p:notes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3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8BB6AE"/>
    <a:srgbClr val="E1BF79"/>
    <a:srgbClr val="B4B998"/>
    <a:srgbClr val="E89361"/>
    <a:srgbClr val="684210"/>
    <a:srgbClr val="867B7B"/>
    <a:srgbClr val="333233"/>
    <a:srgbClr val="DBDBDB"/>
    <a:srgbClr val="775F5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30" autoAdjust="0"/>
    <p:restoredTop sz="94640" autoAdjust="0"/>
  </p:normalViewPr>
  <p:slideViewPr>
    <p:cSldViewPr>
      <p:cViewPr varScale="1">
        <p:scale>
          <a:sx n="103" d="100"/>
          <a:sy n="103" d="100"/>
        </p:scale>
        <p:origin x="-49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 lang="fr-BE"/>
            </a:pPr>
            <a:r>
              <a:rPr lang="fr-BE" baseline="0"/>
              <a:t>Macro-segmentation</a:t>
            </a:r>
          </a:p>
        </c:rich>
      </c:tx>
      <c:layout>
        <c:manualLayout>
          <c:xMode val="edge"/>
          <c:yMode val="edge"/>
          <c:x val="0.373593722659668"/>
          <c:y val="0.052704968377019"/>
        </c:manualLayout>
      </c:layout>
    </c:title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'Feuil1'!$B$1</c:f>
              <c:strCache>
                <c:ptCount val="1"/>
                <c:pt idx="0">
                  <c:v>Vente par internet</c:v>
                </c:pt>
              </c:strCache>
            </c:strRef>
          </c:tx>
          <c:cat>
            <c:strRef>
              <c:f>'Feuil1'!$A$2:$A$3</c:f>
              <c:strCache>
                <c:ptCount val="2"/>
                <c:pt idx="0">
                  <c:v>Particuliers</c:v>
                </c:pt>
                <c:pt idx="1">
                  <c:v>Collectivités</c:v>
                </c:pt>
              </c:strCache>
            </c:strRef>
          </c:cat>
          <c:val>
            <c:numRef>
              <c:f>'Feuil1'!$B$2:$B$3</c:f>
              <c:numCache>
                <c:formatCode>General</c:formatCode>
                <c:ptCount val="2"/>
                <c:pt idx="0">
                  <c:v>0.2</c:v>
                </c:pt>
              </c:numCache>
            </c:numRef>
          </c:val>
        </c:ser>
        <c:ser>
          <c:idx val="1"/>
          <c:order val="1"/>
          <c:tx>
            <c:strRef>
              <c:f>'Feuil1'!$C$1</c:f>
              <c:strCache>
                <c:ptCount val="1"/>
                <c:pt idx="0">
                  <c:v>Magasin spécialisé</c:v>
                </c:pt>
              </c:strCache>
            </c:strRef>
          </c:tx>
          <c:cat>
            <c:strRef>
              <c:f>'Feuil1'!$A$2:$A$3</c:f>
              <c:strCache>
                <c:ptCount val="2"/>
                <c:pt idx="0">
                  <c:v>Particuliers</c:v>
                </c:pt>
                <c:pt idx="1">
                  <c:v>Collectivités</c:v>
                </c:pt>
              </c:strCache>
            </c:strRef>
          </c:cat>
          <c:val>
            <c:numRef>
              <c:f>'Feuil1'!$C$2:$C$3</c:f>
              <c:numCache>
                <c:formatCode>General</c:formatCode>
                <c:ptCount val="2"/>
                <c:pt idx="0">
                  <c:v>0.2</c:v>
                </c:pt>
              </c:numCache>
            </c:numRef>
          </c:val>
        </c:ser>
        <c:ser>
          <c:idx val="2"/>
          <c:order val="2"/>
          <c:tx>
            <c:strRef>
              <c:f>'Feuil1'!$D$1</c:f>
              <c:strCache>
                <c:ptCount val="1"/>
                <c:pt idx="0">
                  <c:v>Vente par catalogue</c:v>
                </c:pt>
              </c:strCache>
            </c:strRef>
          </c:tx>
          <c:cat>
            <c:strRef>
              <c:f>'Feuil1'!$A$2:$A$3</c:f>
              <c:strCache>
                <c:ptCount val="2"/>
                <c:pt idx="0">
                  <c:v>Particuliers</c:v>
                </c:pt>
                <c:pt idx="1">
                  <c:v>Collectivités</c:v>
                </c:pt>
              </c:strCache>
            </c:strRef>
          </c:cat>
          <c:val>
            <c:numRef>
              <c:f>'Feuil1'!$D$2:$D$3</c:f>
              <c:numCache>
                <c:formatCode>General</c:formatCode>
                <c:ptCount val="2"/>
                <c:pt idx="0">
                  <c:v>0.2</c:v>
                </c:pt>
              </c:numCache>
            </c:numRef>
          </c:val>
        </c:ser>
        <c:ser>
          <c:idx val="3"/>
          <c:order val="3"/>
          <c:tx>
            <c:strRef>
              <c:f>'Feuil1'!$E$1</c:f>
              <c:strCache>
                <c:ptCount val="1"/>
                <c:pt idx="0">
                  <c:v>Vente seconde main</c:v>
                </c:pt>
              </c:strCache>
            </c:strRef>
          </c:tx>
          <c:cat>
            <c:strRef>
              <c:f>'Feuil1'!$A$2:$A$3</c:f>
              <c:strCache>
                <c:ptCount val="2"/>
                <c:pt idx="0">
                  <c:v>Particuliers</c:v>
                </c:pt>
                <c:pt idx="1">
                  <c:v>Collectivités</c:v>
                </c:pt>
              </c:strCache>
            </c:strRef>
          </c:cat>
          <c:val>
            <c:numRef>
              <c:f>'Feuil1'!$E$2:$E$3</c:f>
              <c:numCache>
                <c:formatCode>General</c:formatCode>
                <c:ptCount val="2"/>
                <c:pt idx="0">
                  <c:v>0.2</c:v>
                </c:pt>
              </c:numCache>
            </c:numRef>
          </c:val>
        </c:ser>
        <c:ser>
          <c:idx val="4"/>
          <c:order val="4"/>
          <c:tx>
            <c:strRef>
              <c:f>'Feuil1'!$F$1</c:f>
              <c:strCache>
                <c:ptCount val="1"/>
                <c:pt idx="0">
                  <c:v>Grandes surfaces</c:v>
                </c:pt>
              </c:strCache>
            </c:strRef>
          </c:tx>
          <c:cat>
            <c:strRef>
              <c:f>'Feuil1'!$A$2:$A$3</c:f>
              <c:strCache>
                <c:ptCount val="2"/>
                <c:pt idx="0">
                  <c:v>Particuliers</c:v>
                </c:pt>
                <c:pt idx="1">
                  <c:v>Collectivités</c:v>
                </c:pt>
              </c:strCache>
            </c:strRef>
          </c:cat>
          <c:val>
            <c:numRef>
              <c:f>'Feuil1'!$F$2:$F$3</c:f>
              <c:numCache>
                <c:formatCode>General</c:formatCode>
                <c:ptCount val="2"/>
                <c:pt idx="0">
                  <c:v>0.2</c:v>
                </c:pt>
              </c:numCache>
            </c:numRef>
          </c:val>
        </c:ser>
        <c:gapWidth val="100"/>
        <c:gapDepth val="100"/>
        <c:shape val="box"/>
        <c:axId val="474654936"/>
        <c:axId val="474887080"/>
        <c:axId val="461720136"/>
      </c:bar3DChart>
      <c:catAx>
        <c:axId val="474654936"/>
        <c:scaling>
          <c:orientation val="minMax"/>
        </c:scaling>
        <c:axPos val="b"/>
        <c:majorGridlines/>
        <c:majorTickMark val="none"/>
        <c:tickLblPos val="nextTo"/>
        <c:txPr>
          <a:bodyPr/>
          <a:lstStyle/>
          <a:p>
            <a:pPr>
              <a:defRPr lang="fr-BE" sz="1800">
                <a:solidFill>
                  <a:srgbClr val="333233"/>
                </a:solidFill>
              </a:defRPr>
            </a:pPr>
            <a:endParaRPr lang="en-US"/>
          </a:p>
        </c:txPr>
        <c:crossAx val="474887080"/>
        <c:crosses val="autoZero"/>
        <c:auto val="1"/>
        <c:lblAlgn val="ctr"/>
        <c:lblOffset val="100"/>
      </c:catAx>
      <c:valAx>
        <c:axId val="474887080"/>
        <c:scaling>
          <c:orientation val="minMax"/>
        </c:scaling>
        <c:delete val="1"/>
        <c:axPos val="l"/>
        <c:majorGridlines/>
        <c:numFmt formatCode="General" sourceLinked="1"/>
        <c:majorTickMark val="none"/>
        <c:tickLblPos val="none"/>
        <c:crossAx val="474654936"/>
        <c:crosses val="autoZero"/>
        <c:crossBetween val="between"/>
        <c:majorUnit val="1.0"/>
        <c:minorUnit val="0.04"/>
      </c:valAx>
      <c:serAx>
        <c:axId val="461720136"/>
        <c:scaling>
          <c:orientation val="minMax"/>
        </c:scaling>
        <c:delete val="1"/>
        <c:axPos val="b"/>
        <c:majorGridlines/>
        <c:majorTickMark val="none"/>
        <c:tickLblPos val="none"/>
        <c:crossAx val="474887080"/>
        <c:crosses val="autoZero"/>
      </c:serAx>
    </c:plotArea>
    <c:legend>
      <c:legendPos val="l"/>
      <c:legendEntry>
        <c:idx val="4"/>
        <c:txPr>
          <a:bodyPr/>
          <a:lstStyle/>
          <a:p>
            <a:pPr>
              <a:defRPr lang="fr-BE" sz="1800">
                <a:solidFill>
                  <a:srgbClr val="8BB6AE"/>
                </a:solidFill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lang="fr-BE" sz="1800">
                <a:solidFill>
                  <a:srgbClr val="B4B998"/>
                </a:solidFill>
              </a:defRPr>
            </a:pPr>
            <a:endParaRPr lang="en-US"/>
          </a:p>
        </c:txPr>
      </c:legendEntry>
      <c:legendEntry>
        <c:idx val="0"/>
        <c:txPr>
          <a:bodyPr/>
          <a:lstStyle/>
          <a:p>
            <a:pPr>
              <a:defRPr lang="fr-BE" sz="1800">
                <a:solidFill>
                  <a:srgbClr val="684210"/>
                </a:solidFill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lang="fr-BE" sz="1800">
                <a:solidFill>
                  <a:srgbClr val="E89361"/>
                </a:solidFill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lang="fr-BE" sz="1800">
                <a:solidFill>
                  <a:srgbClr val="E1BF79"/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0.00833333333333335"/>
          <c:y val="0.433380655880698"/>
          <c:w val="0.279468722659668"/>
          <c:h val="0.367296472803935"/>
        </c:manualLayout>
      </c:layout>
      <c:txPr>
        <a:bodyPr/>
        <a:lstStyle/>
        <a:p>
          <a:pPr>
            <a:defRPr lang="fr-BE" sz="1800">
              <a:solidFill>
                <a:srgbClr val="000000"/>
              </a:solidFill>
            </a:defRPr>
          </a:pPr>
          <a:endParaRPr lang="en-US"/>
        </a:p>
      </c:txPr>
    </c:legend>
    <c:plotVisOnly val="1"/>
    <c:dispBlanksAs val="gap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0.76775</cdr:x>
      <cdr:y>0.326</cdr:y>
    </cdr:from>
    <cdr:to>
      <cdr:x>0.85437</cdr:x>
      <cdr:y>0.41168</cdr:y>
    </cdr:to>
    <cdr:sp macro="" textlink="">
      <cdr:nvSpPr>
        <cdr:cNvPr id="2" name="AutoShape 55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020272" y="1728192"/>
          <a:ext cx="792088" cy="454189"/>
        </a:xfrm>
        <a:prstGeom xmlns:a="http://schemas.openxmlformats.org/drawingml/2006/main" prst="cube">
          <a:avLst>
            <a:gd name="adj" fmla="val 25000"/>
          </a:avLst>
        </a:prstGeom>
        <a:solidFill xmlns:a="http://schemas.openxmlformats.org/drawingml/2006/main">
          <a:schemeClr val="accent6">
            <a:lumMod val="75000"/>
          </a:schemeClr>
        </a:solidFill>
        <a:ln xmlns:a="http://schemas.openxmlformats.org/drawingml/2006/main" w="19050">
          <a:noFill/>
          <a:miter lim="800000"/>
          <a:headEnd/>
          <a:tailEnd/>
        </a:ln>
      </cdr:spPr>
      <cdr:txBody>
        <a:bodyPr xmlns:a="http://schemas.openxmlformats.org/drawingml/2006/main" wrap="none" anchor="ctr">
          <a:prstTxWarp prst="textNoShape">
            <a:avLst/>
          </a:prstTxWarp>
        </a:bodyPr>
        <a:lstStyle xmlns:a="http://schemas.openxmlformats.org/drawingml/2006/main">
          <a:defPPr>
            <a:defRPr lang="fr-FR"/>
          </a:defPPr>
          <a:lvl1pPr algn="ctr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charset="0"/>
            </a:defRPr>
          </a:lvl1pPr>
          <a:lvl2pPr marL="457200" algn="ctr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charset="0"/>
            </a:defRPr>
          </a:lvl2pPr>
          <a:lvl3pPr marL="914400" algn="ctr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charset="0"/>
            </a:defRPr>
          </a:lvl3pPr>
          <a:lvl4pPr marL="1371600" algn="ctr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charset="0"/>
            </a:defRPr>
          </a:lvl4pPr>
          <a:lvl5pPr marL="1828800" algn="ctr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charset="0"/>
            </a:defRPr>
          </a:lvl5pPr>
          <a:lvl6pPr marL="2286000" algn="l" defTabSz="457200" rtl="0" eaLnBrk="1" latinLnBrk="0" hangingPunct="1">
            <a:defRPr sz="2400" kern="1200">
              <a:solidFill>
                <a:srgbClr val="000000"/>
              </a:solidFill>
              <a:latin typeface="Times New Roman" charset="0"/>
            </a:defRPr>
          </a:lvl6pPr>
          <a:lvl7pPr marL="2743200" algn="l" defTabSz="457200" rtl="0" eaLnBrk="1" latinLnBrk="0" hangingPunct="1">
            <a:defRPr sz="2400" kern="1200">
              <a:solidFill>
                <a:srgbClr val="000000"/>
              </a:solidFill>
              <a:latin typeface="Times New Roman" charset="0"/>
            </a:defRPr>
          </a:lvl7pPr>
          <a:lvl8pPr marL="3200400" algn="l" defTabSz="457200" rtl="0" eaLnBrk="1" latinLnBrk="0" hangingPunct="1">
            <a:defRPr sz="2400" kern="1200">
              <a:solidFill>
                <a:srgbClr val="000000"/>
              </a:solidFill>
              <a:latin typeface="Times New Roman" charset="0"/>
            </a:defRPr>
          </a:lvl8pPr>
          <a:lvl9pPr marL="3657600" algn="l" defTabSz="457200" rtl="0" eaLnBrk="1" latinLnBrk="0" hangingPunct="1">
            <a:defRPr sz="2400" kern="1200">
              <a:solidFill>
                <a:srgbClr val="000000"/>
              </a:solidFill>
              <a:latin typeface="Times New Roman" charset="0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0.72837</cdr:x>
      <cdr:y>0.38033</cdr:y>
    </cdr:from>
    <cdr:to>
      <cdr:x>0.82287</cdr:x>
      <cdr:y>0.48877</cdr:y>
    </cdr:to>
    <cdr:sp macro="" textlink="">
      <cdr:nvSpPr>
        <cdr:cNvPr id="3" name="AutoShape 68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660232" y="2016224"/>
          <a:ext cx="864096" cy="574846"/>
        </a:xfrm>
        <a:prstGeom xmlns:a="http://schemas.openxmlformats.org/drawingml/2006/main" prst="cube">
          <a:avLst>
            <a:gd name="adj" fmla="val 25000"/>
          </a:avLst>
        </a:prstGeom>
        <a:solidFill xmlns:a="http://schemas.openxmlformats.org/drawingml/2006/main">
          <a:schemeClr val="tx1">
            <a:lumMod val="85000"/>
            <a:lumOff val="15000"/>
          </a:schemeClr>
        </a:solidFill>
        <a:ln xmlns:a="http://schemas.openxmlformats.org/drawingml/2006/main" w="19050">
          <a:noFill/>
          <a:miter lim="800000"/>
          <a:headEnd/>
          <a:tailEnd/>
        </a:ln>
      </cdr:spPr>
      <cdr:txBody>
        <a:bodyPr xmlns:a="http://schemas.openxmlformats.org/drawingml/2006/main" wrap="none" anchor="ctr">
          <a:prstTxWarp prst="textNoShape">
            <a:avLst/>
          </a:prstTxWarp>
        </a:bodyPr>
        <a:lstStyle xmlns:a="http://schemas.openxmlformats.org/drawingml/2006/main">
          <a:defPPr>
            <a:defRPr lang="fr-FR"/>
          </a:defPPr>
          <a:lvl1pPr algn="ctr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charset="0"/>
            </a:defRPr>
          </a:lvl1pPr>
          <a:lvl2pPr marL="457200" algn="ctr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charset="0"/>
            </a:defRPr>
          </a:lvl2pPr>
          <a:lvl3pPr marL="914400" algn="ctr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charset="0"/>
            </a:defRPr>
          </a:lvl3pPr>
          <a:lvl4pPr marL="1371600" algn="ctr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charset="0"/>
            </a:defRPr>
          </a:lvl4pPr>
          <a:lvl5pPr marL="1828800" algn="ctr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rgbClr val="000000"/>
              </a:solidFill>
              <a:latin typeface="Times New Roman" charset="0"/>
            </a:defRPr>
          </a:lvl5pPr>
          <a:lvl6pPr marL="2286000" algn="l" defTabSz="457200" rtl="0" eaLnBrk="1" latinLnBrk="0" hangingPunct="1">
            <a:defRPr sz="2400" kern="1200">
              <a:solidFill>
                <a:srgbClr val="000000"/>
              </a:solidFill>
              <a:latin typeface="Times New Roman" charset="0"/>
            </a:defRPr>
          </a:lvl6pPr>
          <a:lvl7pPr marL="2743200" algn="l" defTabSz="457200" rtl="0" eaLnBrk="1" latinLnBrk="0" hangingPunct="1">
            <a:defRPr sz="2400" kern="1200">
              <a:solidFill>
                <a:srgbClr val="000000"/>
              </a:solidFill>
              <a:latin typeface="Times New Roman" charset="0"/>
            </a:defRPr>
          </a:lvl7pPr>
          <a:lvl8pPr marL="3200400" algn="l" defTabSz="457200" rtl="0" eaLnBrk="1" latinLnBrk="0" hangingPunct="1">
            <a:defRPr sz="2400" kern="1200">
              <a:solidFill>
                <a:srgbClr val="000000"/>
              </a:solidFill>
              <a:latin typeface="Times New Roman" charset="0"/>
            </a:defRPr>
          </a:lvl8pPr>
          <a:lvl9pPr marL="3657600" algn="l" defTabSz="457200" rtl="0" eaLnBrk="1" latinLnBrk="0" hangingPunct="1">
            <a:defRPr sz="2400" kern="1200">
              <a:solidFill>
                <a:srgbClr val="000000"/>
              </a:solidFill>
              <a:latin typeface="Times New Roman" charset="0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0.05891</cdr:x>
      <cdr:y>0.14228</cdr:y>
    </cdr:from>
    <cdr:to>
      <cdr:x>0.24641</cdr:x>
      <cdr:y>0.37061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23215" y="427355"/>
          <a:ext cx="1028700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0.025</cdr:x>
      <cdr:y>0.16393</cdr:y>
    </cdr:from>
    <cdr:to>
      <cdr:x>0.29583</cdr:x>
      <cdr:y>0.31615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28600" y="869032"/>
          <a:ext cx="2476469" cy="806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fr-FR" sz="1800" dirty="0" smtClean="0">
              <a:solidFill>
                <a:srgbClr val="867B7B"/>
              </a:solidFill>
            </a:rPr>
            <a:t>   Activités</a:t>
          </a:r>
          <a:r>
            <a:rPr lang="fr-FR" sz="1800" baseline="0" dirty="0" smtClean="0">
              <a:solidFill>
                <a:srgbClr val="867B7B"/>
              </a:solidFill>
            </a:rPr>
            <a:t> à domicile</a:t>
          </a:r>
        </a:p>
        <a:p xmlns:a="http://schemas.openxmlformats.org/drawingml/2006/main">
          <a:endParaRPr lang="fr-FR" sz="1000" baseline="0" dirty="0" smtClean="0">
            <a:solidFill>
              <a:srgbClr val="333233"/>
            </a:solidFill>
          </a:endParaRPr>
        </a:p>
        <a:p xmlns:a="http://schemas.openxmlformats.org/drawingml/2006/main">
          <a:r>
            <a:rPr lang="fr-FR" sz="1800" baseline="0" dirty="0" smtClean="0">
              <a:solidFill>
                <a:srgbClr val="333233"/>
              </a:solidFill>
            </a:rPr>
            <a:t>   Voyages organisés</a:t>
          </a:r>
          <a:endParaRPr lang="fr-FR" sz="1800" dirty="0">
            <a:solidFill>
              <a:srgbClr val="333233"/>
            </a:solidFill>
          </a:endParaRPr>
        </a:p>
      </cdr:txBody>
    </cdr:sp>
  </cdr:relSizeAnchor>
  <cdr:relSizeAnchor xmlns:cdr="http://schemas.openxmlformats.org/drawingml/2006/chartDrawing">
    <cdr:from>
      <cdr:x>0.31888</cdr:x>
      <cdr:y>0.71992</cdr:y>
    </cdr:from>
    <cdr:to>
      <cdr:x>0.44388</cdr:x>
      <cdr:y>0.83408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915816" y="3816424"/>
          <a:ext cx="1143000" cy="6051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fr-FR" sz="1800" dirty="0" smtClean="0"/>
            <a:t>Se vêtir</a:t>
          </a:r>
          <a:endParaRPr lang="fr-FR" sz="1800" dirty="0"/>
        </a:p>
      </cdr:txBody>
    </cdr:sp>
  </cdr:relSizeAnchor>
  <cdr:relSizeAnchor xmlns:cdr="http://schemas.openxmlformats.org/drawingml/2006/chartDrawing">
    <cdr:from>
      <cdr:x>0.31888</cdr:x>
      <cdr:y>0.39392</cdr:y>
    </cdr:from>
    <cdr:to>
      <cdr:x>0.46471</cdr:x>
      <cdr:y>0.47003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915816" y="2088232"/>
          <a:ext cx="1333469" cy="403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800" dirty="0"/>
            <a:t>Animation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7E533-1797-47AB-BD1A-15E66BBFEAE3}" type="datetimeFigureOut">
              <a:rPr lang="fr-BE" smtClean="0"/>
              <a:pPr/>
              <a:t>5/6/12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190A02-51E9-4ADD-9CD4-5923745A1935}" type="slidenum">
              <a:rPr lang="fr-BE" smtClean="0"/>
              <a:pPr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7F20984-5854-4947-9D9A-F93D649ED313}" type="datetime1">
              <a:rPr lang="fr-BE" smtClean="0"/>
              <a:pPr/>
              <a:t>5/6/12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fr-BE" smtClean="0"/>
              <a:t>Konforma - L'élégance n'a pas d'âge.</a:t>
            </a:r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CD85F7-4E41-485C-8C2C-66377FE14102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DF9FA-110E-48F4-B97E-10C0397E1735}" type="datetime1">
              <a:rPr lang="fr-BE" smtClean="0"/>
              <a:pPr/>
              <a:t>5/6/12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Konforma - L'élégance n'a pas d'âge.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85F7-4E41-485C-8C2C-66377FE14102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717D7E2-F55F-48DF-9DCE-133DAAC9D9F1}" type="datetime1">
              <a:rPr lang="fr-BE" smtClean="0"/>
              <a:pPr/>
              <a:t>5/6/12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fr-BE" smtClean="0"/>
              <a:t>Konforma - L'élégance n'a pas d'âge.</a:t>
            </a:r>
            <a:endParaRPr lang="fr-BE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0CD85F7-4E41-485C-8C2C-66377FE14102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FE45B-9F73-4353-94FC-6BD9C6F0A3B6}" type="datetime1">
              <a:rPr lang="fr-BE" smtClean="0"/>
              <a:pPr/>
              <a:t>5/6/12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Konforma - L'élégance n'a pas d'âge.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CD85F7-4E41-485C-8C2C-66377FE14102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9D790-C724-4F5B-B006-BD4CEE44036E}" type="datetime1">
              <a:rPr lang="fr-BE" smtClean="0"/>
              <a:pPr/>
              <a:t>5/6/12</a:t>
            </a:fld>
            <a:endParaRPr lang="fr-BE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0CD85F7-4E41-485C-8C2C-66377FE14102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BE" smtClean="0"/>
              <a:t>Konforma - L'élégance n'a pas d'âge.</a:t>
            </a:r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D60C31F-4DC2-4670-A233-0CE67589FDF3}" type="datetime1">
              <a:rPr lang="fr-BE" smtClean="0"/>
              <a:pPr/>
              <a:t>5/6/12</a:t>
            </a:fld>
            <a:endParaRPr lang="fr-BE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0CD85F7-4E41-485C-8C2C-66377FE14102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fr-BE" smtClean="0"/>
              <a:t>Konforma - L'élégance n'a pas d'âge.</a:t>
            </a:r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63F6B78-9C72-4E44-9AE5-35CE4118AE50}" type="datetime1">
              <a:rPr lang="fr-BE" smtClean="0"/>
              <a:pPr/>
              <a:t>5/6/12</a:t>
            </a:fld>
            <a:endParaRPr lang="fr-BE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0CD85F7-4E41-485C-8C2C-66377FE14102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fr-BE" smtClean="0"/>
              <a:t>Konforma - L'élégance n'a pas d'âge.</a:t>
            </a:r>
            <a:endParaRPr lang="fr-BE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758BA-095F-4449-B7A9-B6E16689D18C}" type="datetime1">
              <a:rPr lang="fr-BE" smtClean="0"/>
              <a:pPr/>
              <a:t>5/6/12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Konforma - L'élégance n'a pas d'âge.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CD85F7-4E41-485C-8C2C-66377FE14102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086F7-3472-457B-A756-B2CDFB8C8A75}" type="datetime1">
              <a:rPr lang="fr-BE" smtClean="0"/>
              <a:pPr/>
              <a:t>5/6/12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Konforma - L'élégance n'a pas d'âge.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CD85F7-4E41-485C-8C2C-66377FE14102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C1486-3DEA-4FDE-8ACB-8931F80DB014}" type="datetime1">
              <a:rPr lang="fr-BE" smtClean="0"/>
              <a:pPr/>
              <a:t>5/6/12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Konforma - L'élégance n'a pas d'âge.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0CD85F7-4E41-485C-8C2C-66377FE14102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A8066F7-30D9-4937-95B4-1034180C3AFB}" type="datetime1">
              <a:rPr lang="fr-BE" smtClean="0"/>
              <a:pPr/>
              <a:t>5/6/12</a:t>
            </a:fld>
            <a:endParaRPr lang="fr-BE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0CD85F7-4E41-485C-8C2C-66377FE14102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fr-BE" smtClean="0"/>
              <a:t>Konforma - L'élégance n'a pas d'âge.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F762D37-5941-4795-B540-665A90B6136D}" type="datetime1">
              <a:rPr lang="fr-BE" smtClean="0"/>
              <a:pPr/>
              <a:t>5/6/12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fr-BE" smtClean="0"/>
              <a:t>Konforma - L'élégance n'a pas d'âge.</a:t>
            </a:r>
            <a:endParaRPr lang="fr-BE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0CD85F7-4E41-485C-8C2C-66377FE14102}" type="slidenum">
              <a:rPr lang="fr-BE" smtClean="0"/>
              <a:pPr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4" Type="http://schemas.openxmlformats.org/officeDocument/2006/relationships/image" Target="../media/image5.gif"/><Relationship Id="rId5" Type="http://schemas.openxmlformats.org/officeDocument/2006/relationships/image" Target="../media/image6.gi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4" Type="http://schemas.openxmlformats.org/officeDocument/2006/relationships/image" Target="../media/image5.gi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81001" y="1981200"/>
            <a:ext cx="5607053" cy="400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990600" y="2819400"/>
            <a:ext cx="3200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Gaëlle</a:t>
            </a:r>
            <a:r>
              <a:rPr lang="en-US" b="1" dirty="0" smtClean="0"/>
              <a:t> </a:t>
            </a:r>
            <a:r>
              <a:rPr lang="en-US" b="1" dirty="0" err="1" smtClean="0"/>
              <a:t>Iancu</a:t>
            </a:r>
            <a:endParaRPr lang="en-US" b="1" dirty="0" smtClean="0"/>
          </a:p>
          <a:p>
            <a:r>
              <a:rPr lang="en-US" b="1" dirty="0" smtClean="0"/>
              <a:t>Jean-Christophe Lefebvre</a:t>
            </a:r>
          </a:p>
          <a:p>
            <a:r>
              <a:rPr lang="en-US" b="1" dirty="0" smtClean="0"/>
              <a:t>Robert </a:t>
            </a:r>
            <a:r>
              <a:rPr lang="en-US" b="1" dirty="0" err="1" smtClean="0"/>
              <a:t>Masquelier</a:t>
            </a:r>
            <a:endParaRPr lang="en-US" b="1" dirty="0" smtClean="0"/>
          </a:p>
          <a:p>
            <a:r>
              <a:rPr lang="en-US" b="1" dirty="0" smtClean="0"/>
              <a:t>Pierre van </a:t>
            </a:r>
            <a:r>
              <a:rPr lang="en-US" b="1" dirty="0" err="1" smtClean="0"/>
              <a:t>der</a:t>
            </a:r>
            <a:r>
              <a:rPr lang="en-US" b="1" dirty="0" smtClean="0"/>
              <a:t> </a:t>
            </a:r>
            <a:r>
              <a:rPr lang="en-US" b="1" dirty="0" err="1" smtClean="0"/>
              <a:t>Heyden</a:t>
            </a:r>
            <a:endParaRPr lang="en-US" b="1" dirty="0" smtClean="0"/>
          </a:p>
          <a:p>
            <a:r>
              <a:rPr lang="en-US" b="1" dirty="0" smtClean="0"/>
              <a:t>Justin </a:t>
            </a:r>
            <a:r>
              <a:rPr lang="en-US" b="1" dirty="0" err="1" smtClean="0"/>
              <a:t>Vandekerckhove</a:t>
            </a:r>
            <a:endParaRPr lang="en-US" b="1" dirty="0"/>
          </a:p>
        </p:txBody>
      </p:sp>
      <p:pic>
        <p:nvPicPr>
          <p:cNvPr id="6" name="Picture 2" descr="C:\Users\Jean-Christophe\Documents\logo- konforma 1.gif"/>
          <p:cNvPicPr>
            <a:picLocks noChangeAspect="1" noChangeArrowheads="1"/>
          </p:cNvPicPr>
          <p:nvPr/>
        </p:nvPicPr>
        <p:blipFill>
          <a:blip r:embed="rId3" cstate="print">
            <a:alphaModFix amt="16000"/>
          </a:blip>
          <a:srcRect/>
          <a:stretch>
            <a:fillRect/>
          </a:stretch>
        </p:blipFill>
        <p:spPr bwMode="auto">
          <a:xfrm>
            <a:off x="2133600" y="2667000"/>
            <a:ext cx="2286000" cy="2165036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800600" y="2667000"/>
            <a:ext cx="388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LINGE 1321 – </a:t>
            </a:r>
            <a:r>
              <a:rPr lang="en-US" dirty="0" err="1" smtClean="0"/>
              <a:t>Gestion</a:t>
            </a:r>
            <a:r>
              <a:rPr lang="en-US" dirty="0" smtClean="0"/>
              <a:t> Marketing</a:t>
            </a:r>
          </a:p>
          <a:p>
            <a:r>
              <a:rPr lang="en-US" dirty="0" smtClean="0"/>
              <a:t>Ch. de </a:t>
            </a:r>
            <a:r>
              <a:rPr lang="en-US" dirty="0" err="1" smtClean="0"/>
              <a:t>Moerloose</a:t>
            </a:r>
            <a:endParaRPr lang="en-US" dirty="0" smtClean="0"/>
          </a:p>
          <a:p>
            <a:r>
              <a:rPr lang="en-US" dirty="0" err="1" smtClean="0"/>
              <a:t>Assisstante</a:t>
            </a:r>
            <a:r>
              <a:rPr lang="en-US" dirty="0" smtClean="0"/>
              <a:t> : </a:t>
            </a:r>
            <a:r>
              <a:rPr lang="en-US" dirty="0" err="1" smtClean="0"/>
              <a:t>Virginie</a:t>
            </a:r>
            <a:r>
              <a:rPr lang="en-US" dirty="0" smtClean="0"/>
              <a:t> </a:t>
            </a:r>
            <a:r>
              <a:rPr lang="en-US" dirty="0" err="1" smtClean="0"/>
              <a:t>Bruneau</a:t>
            </a:r>
            <a:endParaRPr lang="en-US" dirty="0" smtClean="0"/>
          </a:p>
          <a:p>
            <a:r>
              <a:rPr lang="en-US" dirty="0" err="1" smtClean="0"/>
              <a:t>Groupe</a:t>
            </a:r>
            <a:r>
              <a:rPr lang="en-US" dirty="0" smtClean="0"/>
              <a:t> 21</a:t>
            </a:r>
            <a:endParaRPr lang="en-US" dirty="0"/>
          </a:p>
        </p:txBody>
      </p:sp>
      <p:pic>
        <p:nvPicPr>
          <p:cNvPr id="8" name="Picture 7" descr="l'élégance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00463" y="6096000"/>
            <a:ext cx="5443537" cy="688003"/>
          </a:xfrm>
          <a:prstGeom prst="rect">
            <a:avLst/>
          </a:prstGeom>
        </p:spPr>
      </p:pic>
      <p:pic>
        <p:nvPicPr>
          <p:cNvPr id="9" name="Picture 8" descr="Konforma titre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90600" y="0"/>
            <a:ext cx="7576458" cy="220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algn="ctr"/>
            <a:r>
              <a:rPr lang="fr-BE" dirty="0" smtClean="0"/>
              <a:t>Stratégie prévisionnelle et conclusion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2392288"/>
            <a:ext cx="5975576" cy="1828800"/>
          </a:xfrm>
        </p:spPr>
        <p:txBody>
          <a:bodyPr/>
          <a:lstStyle/>
          <a:p>
            <a:pPr marL="514350" indent="-514350"/>
            <a:r>
              <a:rPr lang="fr-BE" dirty="0" smtClean="0"/>
              <a:t>Prix d’écrémage</a:t>
            </a:r>
          </a:p>
          <a:p>
            <a:pPr marL="514350" indent="-514350"/>
            <a:r>
              <a:rPr lang="fr-BE" dirty="0" smtClean="0"/>
              <a:t>Stratégie de croissance</a:t>
            </a:r>
          </a:p>
          <a:p>
            <a:pPr marL="514350" indent="-514350"/>
            <a:r>
              <a:rPr lang="fr-BE" dirty="0" smtClean="0"/>
              <a:t>Faisabilité et mise en place</a:t>
            </a:r>
          </a:p>
          <a:p>
            <a:endParaRPr lang="fr-BE" dirty="0" smtClean="0"/>
          </a:p>
        </p:txBody>
      </p:sp>
      <p:pic>
        <p:nvPicPr>
          <p:cNvPr id="4" name="Picture 4" descr="C:\Users\Jean-Christophe\Documents\logo- konforma 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5347" y="4349480"/>
            <a:ext cx="1993307" cy="1887832"/>
          </a:xfrm>
          <a:prstGeom prst="rect">
            <a:avLst/>
          </a:prstGeom>
          <a:noFill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0CD85F7-4E41-485C-8C2C-66377FE14102}" type="slidenum">
              <a:rPr lang="fr-BE" smtClean="0"/>
              <a:pPr/>
              <a:t>10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dirty="0" err="1" smtClean="0"/>
              <a:t>Konforma</a:t>
            </a:r>
            <a:r>
              <a:rPr lang="fr-BE" dirty="0" smtClean="0"/>
              <a:t> - L'élégance n'a pas d'âge.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ean-Christophe\Documents\logo- konforma 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0"/>
            <a:ext cx="4837081" cy="4581128"/>
          </a:xfrm>
          <a:prstGeom prst="rect">
            <a:avLst/>
          </a:prstGeom>
          <a:noFill/>
        </p:spPr>
      </p:pic>
      <p:pic>
        <p:nvPicPr>
          <p:cNvPr id="5" name="Picture 4" descr="Konforma titr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66800" y="4114800"/>
            <a:ext cx="6705600" cy="1955800"/>
          </a:xfrm>
          <a:prstGeom prst="rect">
            <a:avLst/>
          </a:prstGeom>
        </p:spPr>
      </p:pic>
      <p:pic>
        <p:nvPicPr>
          <p:cNvPr id="7" name="Picture 6" descr="l'élégance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00463" y="6096000"/>
            <a:ext cx="5443537" cy="6880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BE" b="1" dirty="0" smtClean="0"/>
              <a:t>Executive summary</a:t>
            </a:r>
            <a:endParaRPr lang="fr-BE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2132856"/>
            <a:ext cx="7918648" cy="3505944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SzPct val="100000"/>
              <a:buFont typeface="Wingdings" charset="2"/>
              <a:buChar char="u"/>
            </a:pPr>
            <a:r>
              <a:rPr lang="fr-BE" dirty="0" smtClean="0"/>
              <a:t>Identification des caractéristiques, le panier d’attributs</a:t>
            </a:r>
          </a:p>
          <a:p>
            <a:pPr marL="514350" indent="-514350">
              <a:buSzPct val="100000"/>
              <a:buFont typeface="Wingdings" charset="2"/>
              <a:buChar char="u"/>
            </a:pPr>
            <a:r>
              <a:rPr lang="fr-BE" dirty="0" smtClean="0"/>
              <a:t>Marché de référence</a:t>
            </a:r>
          </a:p>
          <a:p>
            <a:pPr marL="834390" lvl="1" indent="-514350">
              <a:buSzPct val="100000"/>
              <a:buFont typeface="Wingdings" charset="2"/>
              <a:buChar char="u"/>
            </a:pPr>
            <a:r>
              <a:rPr lang="fr-BE" dirty="0" smtClean="0"/>
              <a:t>Macro-segmentation ou l’identification des produits-marchés</a:t>
            </a:r>
          </a:p>
          <a:p>
            <a:pPr marL="834390" lvl="1" indent="-514350">
              <a:buSzPct val="100000"/>
              <a:buFont typeface="Wingdings" charset="2"/>
              <a:buChar char="u"/>
            </a:pPr>
            <a:r>
              <a:rPr lang="fr-BE" dirty="0" smtClean="0"/>
              <a:t>Micro-segmentation ou l’identification des segments</a:t>
            </a:r>
          </a:p>
          <a:p>
            <a:pPr marL="514350" indent="-514350">
              <a:buSzPct val="100000"/>
              <a:buFont typeface="Wingdings" charset="2"/>
              <a:buChar char="u"/>
            </a:pPr>
            <a:r>
              <a:rPr lang="fr-BE" dirty="0" smtClean="0"/>
              <a:t>Choix de couverture et le positionnnement à adopter dans les segments</a:t>
            </a:r>
          </a:p>
          <a:p>
            <a:pPr marL="514350" indent="-514350">
              <a:buSzPct val="100000"/>
              <a:buFont typeface="Wingdings" charset="2"/>
              <a:buChar char="u"/>
            </a:pPr>
            <a:r>
              <a:rPr lang="fr-BE" dirty="0" smtClean="0"/>
              <a:t>Défintion des quatres P</a:t>
            </a:r>
          </a:p>
          <a:p>
            <a:pPr marL="514350" indent="-514350">
              <a:buSzPct val="100000"/>
              <a:buFont typeface="Wingdings" charset="2"/>
              <a:buChar char="u"/>
            </a:pPr>
            <a:r>
              <a:rPr lang="fr-BE" dirty="0" smtClean="0"/>
              <a:t>Stratégie prévisionnelle et conclusion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0CD85F7-4E41-485C-8C2C-66377FE14102}" type="slidenum">
              <a:rPr lang="fr-BE" smtClean="0"/>
              <a:pPr/>
              <a:t>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Konforma - L'élégance n'a pas d'âge.</a:t>
            </a:r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448800" cy="1219200"/>
          </a:xfrm>
        </p:spPr>
        <p:txBody>
          <a:bodyPr>
            <a:normAutofit fontScale="90000"/>
          </a:bodyPr>
          <a:lstStyle/>
          <a:p>
            <a:pPr marL="514350" indent="-514350" algn="ctr"/>
            <a:r>
              <a:rPr lang="fr-BE" dirty="0" smtClean="0"/>
              <a:t>Identification des caractéristiques, le panier d’attributs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0CD85F7-4E41-485C-8C2C-66377FE14102}" type="slidenum">
              <a:rPr lang="fr-BE" smtClean="0"/>
              <a:pPr/>
              <a:t>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609600" y="6448251"/>
            <a:ext cx="5421083" cy="365125"/>
          </a:xfrm>
        </p:spPr>
        <p:txBody>
          <a:bodyPr/>
          <a:lstStyle/>
          <a:p>
            <a:r>
              <a:rPr lang="fr-BE" dirty="0" err="1" smtClean="0"/>
              <a:t>Konforma</a:t>
            </a:r>
            <a:r>
              <a:rPr lang="fr-BE" dirty="0" smtClean="0"/>
              <a:t> - L'élégance n'a pas d'âge.</a:t>
            </a:r>
            <a:endParaRPr lang="fr-BE" dirty="0"/>
          </a:p>
        </p:txBody>
      </p:sp>
      <p:pic>
        <p:nvPicPr>
          <p:cNvPr id="2050" name="Picture 2" descr="C:\Users\Jean-Christophe\Dropbox\Marketing\Partie 5\Archives\Panier d'attri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15716" y="1622646"/>
            <a:ext cx="5112568" cy="483069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Autofit/>
          </a:bodyPr>
          <a:lstStyle/>
          <a:p>
            <a:pPr marL="834390" lvl="1" indent="-514350" algn="ctr"/>
            <a:r>
              <a:rPr lang="fr-BE" sz="4000" dirty="0" smtClean="0">
                <a:solidFill>
                  <a:srgbClr val="775F55"/>
                </a:solidFill>
                <a:latin typeface="+mj-lt"/>
              </a:rPr>
              <a:t>Macro-segmentation ou l’identification des produits-marchés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quarter" idx="1"/>
          </p:nvPr>
        </p:nvGraphicFramePr>
        <p:xfrm>
          <a:off x="0" y="1340768"/>
          <a:ext cx="9144000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0CD85F7-4E41-485C-8C2C-66377FE14102}" type="slidenum">
              <a:rPr lang="fr-BE" smtClean="0"/>
              <a:pPr/>
              <a:t>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861459" y="6520259"/>
            <a:ext cx="5421083" cy="365125"/>
          </a:xfrm>
        </p:spPr>
        <p:txBody>
          <a:bodyPr/>
          <a:lstStyle/>
          <a:p>
            <a:pPr algn="ctr"/>
            <a:r>
              <a:rPr lang="fr-BE" dirty="0" err="1" smtClean="0"/>
              <a:t>Konforma</a:t>
            </a:r>
            <a:r>
              <a:rPr lang="fr-BE" dirty="0" smtClean="0"/>
              <a:t> - L'élégance n'a pas d'âge.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Autofit/>
          </a:bodyPr>
          <a:lstStyle/>
          <a:p>
            <a:pPr marL="834390" lvl="1" indent="-514350" algn="ctr"/>
            <a:r>
              <a:rPr lang="fr-BE" sz="4000" dirty="0" smtClean="0">
                <a:solidFill>
                  <a:srgbClr val="775F55"/>
                </a:solidFill>
                <a:latin typeface="+mj-lt"/>
              </a:rPr>
              <a:t>Micro-segmentation ou l’identification des segments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 l="26018" t="56695" r="24454" b="6467"/>
          <a:stretch>
            <a:fillRect/>
          </a:stretch>
        </p:blipFill>
        <p:spPr bwMode="auto">
          <a:xfrm>
            <a:off x="0" y="1987263"/>
            <a:ext cx="9130002" cy="381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0CD85F7-4E41-485C-8C2C-66377FE14102}" type="slidenum">
              <a:rPr lang="fr-BE" smtClean="0"/>
              <a:pPr/>
              <a:t>6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Konforma - L'élégance n'a pas d'âge.</a:t>
            </a:r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/>
          </a:bodyPr>
          <a:lstStyle/>
          <a:p>
            <a:pPr marL="514350" indent="-514350" algn="ctr"/>
            <a:r>
              <a:rPr lang="fr-BE" sz="3600" dirty="0" smtClean="0"/>
              <a:t>Choix de couverture et le positionnnement à adopter dans les segments</a:t>
            </a:r>
          </a:p>
        </p:txBody>
      </p:sp>
      <p:sp>
        <p:nvSpPr>
          <p:cNvPr id="3074" name="Text Box 30"/>
          <p:cNvSpPr txBox="1">
            <a:spLocks noChangeArrowheads="1"/>
          </p:cNvSpPr>
          <p:nvPr/>
        </p:nvSpPr>
        <p:spPr bwMode="auto">
          <a:xfrm>
            <a:off x="6320475" y="1628800"/>
            <a:ext cx="2699792" cy="3502000"/>
          </a:xfrm>
          <a:prstGeom prst="rect">
            <a:avLst/>
          </a:prstGeom>
          <a:noFill/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B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MR f = Maison de repos et de soins – Femmes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B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MR h = Maison de repos et de soins – Hommes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BE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Sénio</a:t>
            </a:r>
            <a:r>
              <a:rPr kumimoji="0" lang="fr-B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f = </a:t>
            </a:r>
            <a:r>
              <a:rPr kumimoji="0" lang="fr-BE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Séniorie</a:t>
            </a:r>
            <a:r>
              <a:rPr kumimoji="0" lang="fr-B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– Femmes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BE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Sénio</a:t>
            </a:r>
            <a:r>
              <a:rPr kumimoji="0" lang="fr-B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h = </a:t>
            </a:r>
            <a:r>
              <a:rPr kumimoji="0" lang="fr-BE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Séniorie</a:t>
            </a:r>
            <a:r>
              <a:rPr kumimoji="0" lang="fr-B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– Hommes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BE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RésiS</a:t>
            </a:r>
            <a:r>
              <a:rPr kumimoji="0" lang="fr-B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f = Résidence de service – Femmes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0CD85F7-4E41-485C-8C2C-66377FE14102}" type="slidenum">
              <a:rPr lang="fr-BE" smtClean="0"/>
              <a:pPr/>
              <a:t>7</a:t>
            </a:fld>
            <a:endParaRPr lang="fr-BE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Konforma - L'élégance n'a pas d'âge.</a:t>
            </a:r>
            <a:endParaRPr lang="fr-BE"/>
          </a:p>
        </p:txBody>
      </p:sp>
      <p:pic>
        <p:nvPicPr>
          <p:cNvPr id="3075" name="Picture 3" descr="C:\Users\Jean-Christophe\Dropbox\Marketing\Partie 4\Screen shot 2012-05-04 at 10.01.4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181" y="1628800"/>
            <a:ext cx="6083003" cy="45598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BE" dirty="0" smtClean="0"/>
              <a:t>Défintion des quatres P</a:t>
            </a:r>
            <a:r>
              <a:rPr lang="fr-BE" b="1" dirty="0" smtClean="0"/>
              <a:t>	</a:t>
            </a:r>
            <a:endParaRPr lang="fr-BE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Clr>
                <a:schemeClr val="accent2">
                  <a:lumMod val="50000"/>
                </a:schemeClr>
              </a:buClr>
              <a:buSzPct val="100000"/>
              <a:buFont typeface="+mj-lt"/>
              <a:buAutoNum type="arabicPeriod"/>
            </a:pPr>
            <a:r>
              <a:rPr lang="fr-BE" dirty="0" smtClean="0"/>
              <a:t>Produit : </a:t>
            </a:r>
            <a:r>
              <a:rPr lang="fr-BE" dirty="0" err="1" smtClean="0"/>
              <a:t>Konforma</a:t>
            </a:r>
            <a:endParaRPr lang="fr-BE" dirty="0" smtClean="0"/>
          </a:p>
          <a:p>
            <a:pPr marL="514350" indent="-514350">
              <a:buClr>
                <a:schemeClr val="accent2">
                  <a:lumMod val="50000"/>
                </a:schemeClr>
              </a:buClr>
              <a:buSzPct val="100000"/>
              <a:buFont typeface="+mj-lt"/>
              <a:buAutoNum type="arabicPeriod"/>
            </a:pPr>
            <a:r>
              <a:rPr lang="fr-BE" dirty="0" smtClean="0"/>
              <a:t>Disposition</a:t>
            </a:r>
          </a:p>
          <a:p>
            <a:pPr marL="514350" indent="-514350">
              <a:buClr>
                <a:schemeClr val="accent2">
                  <a:lumMod val="50000"/>
                </a:schemeClr>
              </a:buClr>
              <a:buSzPct val="100000"/>
              <a:buFont typeface="+mj-lt"/>
              <a:buAutoNum type="arabicPeriod"/>
            </a:pPr>
            <a:r>
              <a:rPr lang="fr-BE" dirty="0" smtClean="0"/>
              <a:t>Prix : </a:t>
            </a:r>
          </a:p>
          <a:p>
            <a:pPr marL="514350" indent="-514350">
              <a:buClr>
                <a:schemeClr val="accent2">
                  <a:lumMod val="50000"/>
                </a:schemeClr>
              </a:buClr>
              <a:buSzPct val="100000"/>
              <a:buFont typeface="+mj-lt"/>
              <a:buAutoNum type="arabicPeriod"/>
            </a:pPr>
            <a:endParaRPr lang="fr-BE" dirty="0" smtClean="0"/>
          </a:p>
          <a:p>
            <a:pPr marL="514350" indent="-514350">
              <a:buClr>
                <a:schemeClr val="accent2">
                  <a:lumMod val="50000"/>
                </a:schemeClr>
              </a:buClr>
              <a:buSzPct val="100000"/>
              <a:buFont typeface="+mj-lt"/>
              <a:buAutoNum type="arabicPeriod"/>
            </a:pPr>
            <a:endParaRPr lang="fr-BE" dirty="0" smtClean="0"/>
          </a:p>
          <a:p>
            <a:pPr marL="514350" indent="-514350">
              <a:buClr>
                <a:schemeClr val="accent2">
                  <a:lumMod val="50000"/>
                </a:schemeClr>
              </a:buClr>
              <a:buSzPct val="100000"/>
              <a:buFont typeface="+mj-lt"/>
              <a:buAutoNum type="arabicPeriod"/>
            </a:pPr>
            <a:endParaRPr lang="fr-BE" dirty="0" smtClean="0"/>
          </a:p>
          <a:p>
            <a:pPr marL="514350" indent="-514350">
              <a:buClr>
                <a:schemeClr val="accent2">
                  <a:lumMod val="50000"/>
                </a:schemeClr>
              </a:buClr>
              <a:buSzPct val="100000"/>
              <a:buFont typeface="+mj-lt"/>
              <a:buAutoNum type="arabicPeriod"/>
            </a:pPr>
            <a:endParaRPr lang="fr-BE" dirty="0" smtClean="0"/>
          </a:p>
          <a:p>
            <a:pPr marL="514350" indent="-514350">
              <a:buClr>
                <a:schemeClr val="accent2">
                  <a:lumMod val="50000"/>
                </a:schemeClr>
              </a:buClr>
              <a:buSzPct val="100000"/>
              <a:buFont typeface="+mj-lt"/>
              <a:buAutoNum type="arabicPeriod"/>
            </a:pPr>
            <a:r>
              <a:rPr lang="fr-BE" dirty="0" smtClean="0"/>
              <a:t>Communication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 l="3713" t="67609" r="39849" b="7986"/>
          <a:stretch>
            <a:fillRect/>
          </a:stretch>
        </p:blipFill>
        <p:spPr bwMode="auto">
          <a:xfrm>
            <a:off x="899592" y="3356992"/>
            <a:ext cx="7343371" cy="178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 descr="C:\Users\Jean-Christophe\Documents\logo- konforma 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1484784"/>
            <a:ext cx="1993307" cy="1887832"/>
          </a:xfrm>
          <a:prstGeom prst="rect">
            <a:avLst/>
          </a:prstGeom>
          <a:noFill/>
        </p:spPr>
      </p:pic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899592" y="3356992"/>
          <a:ext cx="7344816" cy="324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2964"/>
                <a:gridCol w="3151852"/>
              </a:tblGrid>
              <a:tr h="405045">
                <a:tc>
                  <a:txBody>
                    <a:bodyPr/>
                    <a:lstStyle/>
                    <a:p>
                      <a:r>
                        <a:rPr lang="fr-BE" dirty="0" smtClean="0"/>
                        <a:t>Coûts</a:t>
                      </a:r>
                      <a:r>
                        <a:rPr lang="fr-BE" baseline="0" dirty="0" smtClean="0"/>
                        <a:t> fixes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fr-BE" dirty="0" smtClean="0"/>
                        <a:t>Location d’un hangar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7 800 €/an</a:t>
                      </a:r>
                      <a:endParaRPr lang="fr-BE" dirty="0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fr-BE" dirty="0" smtClean="0"/>
                        <a:t>Véhicul</a:t>
                      </a:r>
                      <a:r>
                        <a:rPr lang="fr-BE" baseline="0" dirty="0" smtClean="0"/>
                        <a:t>e en leasing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5 300,76 €/an</a:t>
                      </a:r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fr-BE" dirty="0" smtClean="0"/>
                        <a:t>Matériel</a:t>
                      </a:r>
                      <a:r>
                        <a:rPr lang="fr-BE" baseline="0" dirty="0" smtClean="0"/>
                        <a:t> d’animation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255,40 €/an</a:t>
                      </a:r>
                      <a:endParaRPr lang="fr-BE" dirty="0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fr-BE" dirty="0" smtClean="0"/>
                        <a:t>Salaires 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29 120 €/an</a:t>
                      </a:r>
                      <a:endParaRPr lang="fr-BE" dirty="0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fr-BE" dirty="0" smtClean="0"/>
                        <a:t>Autres frais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15,80 €/an</a:t>
                      </a:r>
                      <a:endParaRPr lang="fr-BE" dirty="0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fr-BE" dirty="0" smtClean="0"/>
                        <a:t>Brochures</a:t>
                      </a:r>
                      <a:r>
                        <a:rPr lang="fr-BE" baseline="0" dirty="0" smtClean="0"/>
                        <a:t> publicitaires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320 €</a:t>
                      </a:r>
                      <a:endParaRPr lang="fr-BE" dirty="0"/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fr-BE" dirty="0" smtClean="0">
                          <a:solidFill>
                            <a:srgbClr val="C00000"/>
                          </a:solidFill>
                        </a:rPr>
                        <a:t>Total</a:t>
                      </a:r>
                      <a:endParaRPr lang="fr-B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>
                          <a:solidFill>
                            <a:srgbClr val="C00000"/>
                          </a:solidFill>
                        </a:rPr>
                        <a:t>42 811,96 €</a:t>
                      </a:r>
                      <a:endParaRPr lang="fr-BE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0CD85F7-4E41-485C-8C2C-66377FE14102}" type="slidenum">
              <a:rPr lang="fr-BE" smtClean="0"/>
              <a:pPr/>
              <a:t>8</a:t>
            </a:fld>
            <a:endParaRPr lang="fr-BE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609600" y="6520259"/>
            <a:ext cx="5421083" cy="365125"/>
          </a:xfrm>
        </p:spPr>
        <p:txBody>
          <a:bodyPr/>
          <a:lstStyle/>
          <a:p>
            <a:r>
              <a:rPr lang="fr-BE" dirty="0" err="1" smtClean="0"/>
              <a:t>Konforma</a:t>
            </a:r>
            <a:r>
              <a:rPr lang="fr-BE" dirty="0" smtClean="0"/>
              <a:t> - L'élégance n'a pas d'âge.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 algn="ctr"/>
            <a:r>
              <a:rPr lang="fr-BE" dirty="0" smtClean="0"/>
              <a:t>Défintion des quatres P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0CD85F7-4E41-485C-8C2C-66377FE14102}" type="slidenum">
              <a:rPr lang="fr-BE" smtClean="0"/>
              <a:pPr/>
              <a:t>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 smtClean="0"/>
              <a:t>Konforma - L'élégance n'a pas d'âge.</a:t>
            </a:r>
            <a:endParaRPr lang="fr-BE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574800"/>
            <a:ext cx="7012247" cy="528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édian">
  <a:themeElements>
    <a:clrScheme name="Personnalisé 5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54330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641</TotalTime>
  <Words>303</Words>
  <Application>Microsoft Macintosh PowerPoint</Application>
  <PresentationFormat>On-screen Show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Médian</vt:lpstr>
      <vt:lpstr>Slide 1</vt:lpstr>
      <vt:lpstr>Slide 2</vt:lpstr>
      <vt:lpstr>Executive summary</vt:lpstr>
      <vt:lpstr>Identification des caractéristiques, le panier d’attributs</vt:lpstr>
      <vt:lpstr>Macro-segmentation ou l’identification des produits-marchés</vt:lpstr>
      <vt:lpstr>Micro-segmentation ou l’identification des segments</vt:lpstr>
      <vt:lpstr>Choix de couverture et le positionnnement à adopter dans les segments</vt:lpstr>
      <vt:lpstr>Défintion des quatres P </vt:lpstr>
      <vt:lpstr>Défintion des quatres P</vt:lpstr>
      <vt:lpstr>Stratégie prévisionnelle et 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Jean-Christophe</dc:creator>
  <cp:lastModifiedBy>Justin Vandekerckhove</cp:lastModifiedBy>
  <cp:revision>24</cp:revision>
  <dcterms:created xsi:type="dcterms:W3CDTF">2012-05-06T19:01:34Z</dcterms:created>
  <dcterms:modified xsi:type="dcterms:W3CDTF">2012-05-06T19:01:56Z</dcterms:modified>
</cp:coreProperties>
</file>