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71" r:id="rId4"/>
    <p:sldId id="257" r:id="rId5"/>
    <p:sldId id="274" r:id="rId6"/>
    <p:sldId id="275" r:id="rId7"/>
    <p:sldId id="273" r:id="rId8"/>
    <p:sldId id="276" r:id="rId9"/>
    <p:sldId id="258" r:id="rId10"/>
    <p:sldId id="259" r:id="rId11"/>
    <p:sldId id="260" r:id="rId12"/>
    <p:sldId id="267" r:id="rId13"/>
    <p:sldId id="26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1" r:id="rId24"/>
    <p:sldId id="262" r:id="rId25"/>
    <p:sldId id="272" r:id="rId26"/>
    <p:sldId id="287" r:id="rId27"/>
    <p:sldId id="288" r:id="rId28"/>
    <p:sldId id="289" r:id="rId29"/>
    <p:sldId id="263" r:id="rId30"/>
    <p:sldId id="290" r:id="rId31"/>
    <p:sldId id="291" r:id="rId32"/>
    <p:sldId id="264" r:id="rId33"/>
    <p:sldId id="268" r:id="rId3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79" autoAdjust="0"/>
    <p:restoredTop sz="94660"/>
  </p:normalViewPr>
  <p:slideViewPr>
    <p:cSldViewPr>
      <p:cViewPr varScale="1">
        <p:scale>
          <a:sx n="63" d="100"/>
          <a:sy n="63" d="100"/>
        </p:scale>
        <p:origin x="-17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63A870-3AC9-49ED-A943-CB10DDB4A39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F38CBF-41FE-446F-9476-AD8AB1717C3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Same mouse, 3 different “niches”</a:t>
            </a:r>
          </a:p>
          <a:p>
            <a:pPr algn="l" rtl="0"/>
            <a:r>
              <a:rPr lang="en-US" dirty="0" smtClean="0"/>
              <a:t>Total number has doubled (at least)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8CBF-41FE-446F-9476-AD8AB1717C39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Should stain lymph nodes for B cells contribution</a:t>
            </a:r>
          </a:p>
          <a:p>
            <a:pPr algn="l" rtl="0"/>
            <a:r>
              <a:rPr lang="en-US" dirty="0" smtClean="0"/>
              <a:t>Try </a:t>
            </a:r>
            <a:r>
              <a:rPr lang="en-US" dirty="0" err="1" smtClean="0"/>
              <a:t>hamatopoietic</a:t>
            </a:r>
            <a:r>
              <a:rPr lang="en-US" baseline="0" dirty="0" smtClean="0"/>
              <a:t> spleen transplant in irradiated mice?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8CBF-41FE-446F-9476-AD8AB1717C39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What about the liver?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8CBF-41FE-446F-9476-AD8AB1717C39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63362-AF71-4019-8841-B4BC97DC4DD9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Do we need to show the reconstitution assay (without competition)?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8CBF-41FE-446F-9476-AD8AB1717C39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8CBF-41FE-446F-9476-AD8AB1717C39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Important for 2 reasons: where takes place the amplification?</a:t>
            </a:r>
          </a:p>
          <a:p>
            <a:pPr algn="l" rtl="0"/>
            <a:r>
              <a:rPr lang="en-US" dirty="0" smtClean="0"/>
              <a:t>                                    Could</a:t>
            </a:r>
            <a:r>
              <a:rPr lang="en-US" baseline="0" dirty="0" smtClean="0"/>
              <a:t> explain the reconstitution potential (cycling HSCs are less competitive)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8CBF-41FE-446F-9476-AD8AB1717C39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E4AEA-025F-4010-AC6F-CDCFFF471478}" type="slidenum">
              <a:rPr lang="en-US"/>
              <a:pPr/>
              <a:t>14</a:t>
            </a:fld>
            <a:endParaRPr lang="en-US"/>
          </a:p>
        </p:txBody>
      </p:sp>
      <p:sp>
        <p:nvSpPr>
          <p:cNvPr id="83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31.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5D14E-E1A2-4F3E-9401-DF32DC9E4A64}" type="slidenum">
              <a:rPr lang="en-US"/>
              <a:pPr/>
              <a:t>15</a:t>
            </a:fld>
            <a:endParaRPr lang="en-US"/>
          </a:p>
        </p:txBody>
      </p:sp>
      <p:sp>
        <p:nvSpPr>
          <p:cNvPr id="84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31.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56506-886E-4E00-931B-3DAC3426ECC0}" type="slidenum">
              <a:rPr lang="en-US"/>
              <a:pPr/>
              <a:t>16</a:t>
            </a:fld>
            <a:endParaRPr lang="en-US"/>
          </a:p>
        </p:txBody>
      </p:sp>
      <p:sp>
        <p:nvSpPr>
          <p:cNvPr id="84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31.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38696-AA1B-4E68-8B35-3F9C60BAACF7}" type="slidenum">
              <a:rPr lang="en-US"/>
              <a:pPr/>
              <a:t>17</a:t>
            </a:fld>
            <a:endParaRPr lang="en-US"/>
          </a:p>
        </p:txBody>
      </p:sp>
      <p:sp>
        <p:nvSpPr>
          <p:cNvPr id="84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Slide 31.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2FD2-4B81-450D-9CA3-1FF9F801A4DB}" type="datetimeFigureOut">
              <a:rPr lang="he-IL" smtClean="0"/>
              <a:pPr/>
              <a:t>ז'/אייר/תשע"ב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EE38-3258-4B04-8B0D-69F9D6B3E71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Background and rationale</a:t>
            </a:r>
            <a:endParaRPr lang="he-IL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33467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1700" dirty="0" smtClean="0"/>
              <a:t>   What are the components of the adult hematopoietic stem cell “niche”?  </a:t>
            </a:r>
            <a:r>
              <a:rPr lang="en-US" sz="1700" dirty="0" err="1" smtClean="0"/>
              <a:t>Osteoblasts</a:t>
            </a:r>
            <a:r>
              <a:rPr lang="en-US" sz="1700" dirty="0" smtClean="0"/>
              <a:t> (</a:t>
            </a:r>
            <a:r>
              <a:rPr lang="en-US" sz="1700" dirty="0" err="1" smtClean="0"/>
              <a:t>Calvi</a:t>
            </a:r>
            <a:r>
              <a:rPr lang="en-US" sz="1700" dirty="0" smtClean="0"/>
              <a:t>, 2003; Zhang 2003), </a:t>
            </a:r>
            <a:r>
              <a:rPr lang="en-US" sz="1700" dirty="0" err="1" smtClean="0"/>
              <a:t>osteoclasts</a:t>
            </a:r>
            <a:r>
              <a:rPr lang="en-US" sz="1700" dirty="0" smtClean="0"/>
              <a:t> (Kollet,2006), </a:t>
            </a:r>
            <a:r>
              <a:rPr lang="en-US" sz="1700" dirty="0" err="1" smtClean="0"/>
              <a:t>megakaryocytes</a:t>
            </a:r>
            <a:r>
              <a:rPr lang="en-US" sz="1700" dirty="0" smtClean="0"/>
              <a:t>, platelets, </a:t>
            </a:r>
            <a:r>
              <a:rPr lang="en-US" sz="1700" dirty="0" err="1" smtClean="0"/>
              <a:t>adipocytes</a:t>
            </a:r>
            <a:r>
              <a:rPr lang="en-US" sz="1700" dirty="0" smtClean="0"/>
              <a:t>, CAR cells (Sugiyama, 2006), Endothelial cells (Kiel, 2005; Ding 2012), </a:t>
            </a:r>
            <a:r>
              <a:rPr lang="en-US" sz="1700" dirty="0" err="1" smtClean="0"/>
              <a:t>perivascular</a:t>
            </a:r>
            <a:r>
              <a:rPr lang="en-US" sz="1700" dirty="0" smtClean="0"/>
              <a:t> cells (Ding, 2012).</a:t>
            </a:r>
          </a:p>
          <a:p>
            <a:pPr marL="0" indent="0" algn="l" rtl="0"/>
            <a:r>
              <a:rPr lang="en-US" sz="1700" dirty="0" smtClean="0"/>
              <a:t>   One way to address this question is to build new niches out of the adult bone marrow.</a:t>
            </a:r>
          </a:p>
          <a:p>
            <a:pPr marL="0" indent="0" algn="l" rtl="0"/>
            <a:r>
              <a:rPr lang="en-US" sz="1700" dirty="0" smtClean="0"/>
              <a:t>   How? Need to mobilize HSCs out of the bone marrow, to retain HSCs in the new site, and to provide a conducive microenvironment for HSCs properties maintenance.</a:t>
            </a:r>
          </a:p>
          <a:p>
            <a:pPr marL="0" indent="0" algn="l" rtl="0">
              <a:buNone/>
            </a:pPr>
            <a:r>
              <a:rPr lang="en-US" sz="1700" dirty="0" smtClean="0"/>
              <a:t>Mobilization is done by many ways (G-</a:t>
            </a:r>
            <a:r>
              <a:rPr lang="en-US" sz="1700" dirty="0" err="1" smtClean="0"/>
              <a:t>csf</a:t>
            </a:r>
            <a:r>
              <a:rPr lang="en-US" sz="1700" dirty="0" smtClean="0"/>
              <a:t>…), retention and building a new microenvironment is not easy. For example injection of HSCs on different sites ( MI, regenerating liver, muscle…): they adopt hematopoietic fates (Balsam, 2004) and disappear after 7 days (</a:t>
            </a:r>
            <a:r>
              <a:rPr lang="en-US" sz="1700" dirty="0" err="1" smtClean="0"/>
              <a:t>Murry</a:t>
            </a:r>
            <a:r>
              <a:rPr lang="en-US" sz="1700" dirty="0" smtClean="0"/>
              <a:t>, 2004).  </a:t>
            </a:r>
            <a:r>
              <a:rPr lang="en-US" sz="1700" dirty="0" err="1" smtClean="0"/>
              <a:t>HScs</a:t>
            </a:r>
            <a:r>
              <a:rPr lang="en-US" sz="1700" dirty="0" smtClean="0"/>
              <a:t> have been shown to reside next to </a:t>
            </a:r>
            <a:r>
              <a:rPr lang="en-US" sz="1700" dirty="0" err="1" smtClean="0"/>
              <a:t>Ecs</a:t>
            </a:r>
            <a:r>
              <a:rPr lang="en-US" sz="1700" dirty="0" smtClean="0"/>
              <a:t> in the spleen when after mobilization with G-</a:t>
            </a:r>
            <a:r>
              <a:rPr lang="en-US" sz="1700" dirty="0" err="1" smtClean="0"/>
              <a:t>csf</a:t>
            </a:r>
            <a:r>
              <a:rPr lang="en-US" sz="1700" dirty="0" smtClean="0"/>
              <a:t> (Kiel,2005): do sinusoids create a vascular niche that regulate HSC maintenance or are the HSCs on their way to the BM </a:t>
            </a:r>
            <a:r>
              <a:rPr lang="en-US" sz="1700" dirty="0" err="1" smtClean="0"/>
              <a:t>endosteum</a:t>
            </a:r>
            <a:r>
              <a:rPr lang="en-US" sz="1700" dirty="0" smtClean="0"/>
              <a:t>?</a:t>
            </a:r>
          </a:p>
          <a:p>
            <a:pPr marL="0" indent="0" algn="l" rtl="0">
              <a:buNone/>
            </a:pPr>
            <a:r>
              <a:rPr lang="en-US" sz="1700" dirty="0" smtClean="0"/>
              <a:t>[</a:t>
            </a:r>
            <a:r>
              <a:rPr lang="en-US" sz="1700" dirty="0" smtClean="0"/>
              <a:t>Moreover</a:t>
            </a:r>
            <a:r>
              <a:rPr lang="en-US" sz="1700" dirty="0" smtClean="0"/>
              <a:t>, generally </a:t>
            </a:r>
            <a:r>
              <a:rPr lang="en-US" sz="1700" dirty="0" err="1" smtClean="0"/>
              <a:t>extramedullary</a:t>
            </a:r>
            <a:r>
              <a:rPr lang="en-US" sz="1700" dirty="0" smtClean="0"/>
              <a:t> hematopoiesis is </a:t>
            </a:r>
            <a:r>
              <a:rPr lang="en-US" sz="1700" dirty="0" smtClean="0"/>
              <a:t>induced under pathological hematopoiesis condition . </a:t>
            </a:r>
            <a:r>
              <a:rPr lang="en-US" sz="1700" dirty="0" smtClean="0"/>
              <a:t>We would like to build a new niche on top of the bone niche</a:t>
            </a:r>
            <a:r>
              <a:rPr lang="en-US" sz="1700" dirty="0" smtClean="0"/>
              <a:t>.]</a:t>
            </a:r>
            <a:endParaRPr lang="en-US" sz="1700" dirty="0" smtClean="0"/>
          </a:p>
          <a:p>
            <a:pPr marL="0" indent="0" algn="l" rtl="0"/>
            <a:r>
              <a:rPr lang="en-US" sz="1700" dirty="0" smtClean="0"/>
              <a:t>    Why VEGF? Clinical observations link high levels of VEGF to CASS (Cancer associated systemic syndrome) syndrome that includes </a:t>
            </a:r>
            <a:r>
              <a:rPr lang="en-US" sz="1700" dirty="0" err="1" smtClean="0"/>
              <a:t>extramedullary</a:t>
            </a:r>
            <a:r>
              <a:rPr lang="en-US" sz="1700" dirty="0" smtClean="0"/>
              <a:t> </a:t>
            </a:r>
            <a:r>
              <a:rPr lang="en-US" sz="1700" dirty="0" smtClean="0"/>
              <a:t>hematopoiesis</a:t>
            </a:r>
            <a:endParaRPr lang="en-US" sz="1700" dirty="0" smtClean="0"/>
          </a:p>
          <a:p>
            <a:pPr marL="0" indent="0" algn="l" rtl="0">
              <a:buNone/>
            </a:pPr>
            <a:r>
              <a:rPr lang="en-US" sz="1700" dirty="0" smtClean="0"/>
              <a:t>Circulating levels of VEGF have been shown to mobilize and induce </a:t>
            </a:r>
            <a:r>
              <a:rPr lang="en-US" sz="1700" dirty="0" err="1" smtClean="0"/>
              <a:t>extramedullary</a:t>
            </a:r>
            <a:r>
              <a:rPr lang="en-US" sz="1700" dirty="0" smtClean="0"/>
              <a:t> hematopoiesis (</a:t>
            </a:r>
            <a:r>
              <a:rPr lang="en-US" sz="1700" dirty="0" err="1" smtClean="0"/>
              <a:t>Rafii</a:t>
            </a:r>
            <a:r>
              <a:rPr lang="en-US" sz="1700" dirty="0" smtClean="0"/>
              <a:t>, 2001) but identity and quality of the niche were not questioned.</a:t>
            </a:r>
          </a:p>
          <a:p>
            <a:pPr marL="0" indent="0" algn="l" rtl="0">
              <a:buNone/>
            </a:pPr>
            <a:r>
              <a:rPr lang="en-US" sz="1700" dirty="0" smtClean="0"/>
              <a:t>We have shown that VEGF </a:t>
            </a:r>
            <a:r>
              <a:rPr lang="en-US" sz="1700" dirty="0" smtClean="0"/>
              <a:t>induces </a:t>
            </a:r>
            <a:r>
              <a:rPr lang="en-US" sz="1700" dirty="0" smtClean="0"/>
              <a:t>mobilization and recruitment of hematopoietic cells through </a:t>
            </a:r>
            <a:r>
              <a:rPr lang="en-US" sz="1700" dirty="0" err="1" smtClean="0"/>
              <a:t>upregulation</a:t>
            </a:r>
            <a:r>
              <a:rPr lang="en-US" sz="1700" dirty="0" smtClean="0"/>
              <a:t> at </a:t>
            </a:r>
            <a:r>
              <a:rPr lang="en-US" sz="1700" dirty="0" err="1" smtClean="0"/>
              <a:t>perivascular</a:t>
            </a:r>
            <a:r>
              <a:rPr lang="en-US" sz="1700" dirty="0" smtClean="0"/>
              <a:t> sites of SDF. Importance of this </a:t>
            </a:r>
            <a:r>
              <a:rPr lang="en-US" sz="1700" dirty="0" err="1" smtClean="0"/>
              <a:t>chemokine</a:t>
            </a:r>
            <a:r>
              <a:rPr lang="en-US" sz="1700" dirty="0" smtClean="0"/>
              <a:t> for HSCs….</a:t>
            </a:r>
            <a:endParaRPr lang="he-IL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46" y="107340"/>
            <a:ext cx="68250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he-IL" dirty="0" smtClean="0"/>
              <a:t> </a:t>
            </a:r>
            <a:r>
              <a:rPr lang="en-US" dirty="0" smtClean="0"/>
              <a:t> 2. Amplification of HSCs in </a:t>
            </a:r>
            <a:r>
              <a:rPr lang="en-US" dirty="0" err="1" smtClean="0"/>
              <a:t>extramedullary</a:t>
            </a:r>
            <a:r>
              <a:rPr lang="en-US" dirty="0" smtClean="0"/>
              <a:t> tissues: By functional assay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262" y="764705"/>
            <a:ext cx="268354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0" y="764705"/>
            <a:ext cx="2907413" cy="244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5067" y="764705"/>
            <a:ext cx="2907413" cy="244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19" y="3573016"/>
            <a:ext cx="2763397" cy="232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2739" y="3573016"/>
            <a:ext cx="2835405" cy="238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271226" y="4437112"/>
            <a:ext cx="7830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VEGF</a:t>
            </a:r>
          </a:p>
          <a:p>
            <a:pPr algn="ctr" rtl="0"/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WT</a:t>
            </a:r>
            <a:endParaRPr lang="he-I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077072"/>
            <a:ext cx="23003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Cells isolated from </a:t>
            </a:r>
            <a:r>
              <a:rPr lang="en-US" b="1" dirty="0" smtClean="0"/>
              <a:t>BM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46" y="107340"/>
            <a:ext cx="682501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he-IL" dirty="0" smtClean="0"/>
              <a:t> </a:t>
            </a:r>
            <a:r>
              <a:rPr lang="en-US" dirty="0" smtClean="0"/>
              <a:t> 2. Amplification of HSCs in </a:t>
            </a:r>
            <a:r>
              <a:rPr lang="en-US" dirty="0" err="1" smtClean="0"/>
              <a:t>extramedullary</a:t>
            </a:r>
            <a:r>
              <a:rPr lang="en-US" dirty="0" smtClean="0"/>
              <a:t> tissues: By functional assay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17" y="1052737"/>
            <a:ext cx="27700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1" y="1052737"/>
            <a:ext cx="3013990" cy="249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514" y="1052736"/>
            <a:ext cx="2941982" cy="251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789041"/>
            <a:ext cx="282849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9" y="3812308"/>
            <a:ext cx="2808311" cy="235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43679" y="6372036"/>
            <a:ext cx="90368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/>
              <a:t>in adult </a:t>
            </a:r>
            <a:r>
              <a:rPr lang="en-US" b="1" dirty="0" smtClean="0"/>
              <a:t>mice, spleen </a:t>
            </a:r>
            <a:r>
              <a:rPr lang="en-US" b="1" dirty="0" smtClean="0"/>
              <a:t>seems to be the only tissue that can provide a niche beside the Bone </a:t>
            </a:r>
            <a:endParaRPr lang="he-I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71226" y="4798893"/>
            <a:ext cx="7830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VEGF</a:t>
            </a:r>
          </a:p>
          <a:p>
            <a:pPr algn="ctr" rtl="0"/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WT</a:t>
            </a:r>
            <a:endParaRPr lang="he-I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4438853"/>
            <a:ext cx="26112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Cells isolated from </a:t>
            </a:r>
            <a:r>
              <a:rPr lang="en-US" b="1" dirty="0" smtClean="0"/>
              <a:t>Spleen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Cycling status of HSCs in the different compartments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350081" y="2492896"/>
            <a:ext cx="277838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dirty="0" smtClean="0"/>
              <a:t>Use  </a:t>
            </a:r>
            <a:r>
              <a:rPr lang="en-US" dirty="0" err="1" smtClean="0"/>
              <a:t>BrdU</a:t>
            </a:r>
            <a:r>
              <a:rPr lang="en-US" dirty="0" smtClean="0"/>
              <a:t> and Ki67 and PI?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What’s the outcome of VEGF induced EMH?</a:t>
            </a:r>
            <a:endParaRPr lang="he-I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3958" y="2132856"/>
            <a:ext cx="883812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1. Blood analysis: represents the output from three different locations (BM, Liver and Spleen)</a:t>
            </a:r>
            <a:endParaRPr lang="he-IL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592" y="2708920"/>
          <a:ext cx="7344819" cy="1512168"/>
        </p:xfrm>
        <a:graphic>
          <a:graphicData uri="http://schemas.openxmlformats.org/drawingml/2006/table">
            <a:tbl>
              <a:tblPr/>
              <a:tblGrid>
                <a:gridCol w="734482"/>
                <a:gridCol w="815526"/>
                <a:gridCol w="653437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endParaRPr lang="he-IL" sz="1050" b="0" i="0" u="none" strike="noStrike" dirty="0">
                        <a:latin typeface="Verdana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Verdana"/>
                        </a:rPr>
                        <a:t>WBC c/</a:t>
                      </a:r>
                      <a:r>
                        <a:rPr lang="en-US" sz="1050" b="0" i="0" u="none" strike="noStrike" dirty="0" err="1">
                          <a:latin typeface="Verdana"/>
                        </a:rPr>
                        <a:t>ul</a:t>
                      </a:r>
                      <a:endParaRPr lang="en-US" sz="1050" b="0" i="0" u="none" strike="noStrike" dirty="0">
                        <a:latin typeface="Verdana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e-IL" sz="1050" b="0" i="0" u="none" strike="noStrike" dirty="0">
                        <a:latin typeface="Verdana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Verdana"/>
                        </a:rPr>
                        <a:t>RBC c/ul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e-IL" sz="1050" b="0" i="0" u="none" strike="noStrike">
                        <a:latin typeface="Verdana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Verdana"/>
                        </a:rPr>
                        <a:t>HGB g/dl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e-IL" sz="1050" b="0" i="0" u="none" strike="noStrike">
                        <a:latin typeface="Verdana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Verdana"/>
                        </a:rPr>
                        <a:t>HCT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e-IL" sz="1050" b="0" i="0" u="none" strike="noStrike">
                        <a:latin typeface="Verdana"/>
                      </a:endParaRP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Verdana"/>
                        </a:rPr>
                        <a:t>PLT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Verdana"/>
                        </a:rPr>
                        <a:t>VEGF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700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84.85281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576666.7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156950.1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0.4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0.1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2.6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>
                          <a:latin typeface="Verdana"/>
                        </a:rPr>
                        <a:t>0.6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>
                          <a:latin typeface="Verdana"/>
                        </a:rPr>
                        <a:t>161400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Verdana"/>
                        </a:rPr>
                        <a:t>control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>
                          <a:latin typeface="Verdana"/>
                        </a:rPr>
                        <a:t>1447.5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547.9887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1166000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104067.3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1.316667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0.231661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6.46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0.861974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e-IL" sz="1050" b="0" i="0" u="none" strike="noStrike" dirty="0">
                          <a:latin typeface="Verdana"/>
                        </a:rPr>
                        <a:t>76000</a:t>
                      </a:r>
                    </a:p>
                  </a:txBody>
                  <a:tcPr marL="6927" marR="6927" marT="6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179512" y="4725144"/>
            <a:ext cx="648072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911390" y="4581128"/>
            <a:ext cx="570560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Reduced  numbers of white blood cells (Less </a:t>
            </a:r>
            <a:r>
              <a:rPr lang="en-US" dirty="0" err="1" smtClean="0"/>
              <a:t>neutrophiles</a:t>
            </a:r>
            <a:r>
              <a:rPr lang="en-US" dirty="0" smtClean="0"/>
              <a:t>),</a:t>
            </a:r>
          </a:p>
          <a:p>
            <a:pPr algn="l" rtl="0"/>
            <a:r>
              <a:rPr lang="en-US" dirty="0" smtClean="0"/>
              <a:t> reduced number of red blood cells, anemia,</a:t>
            </a:r>
          </a:p>
          <a:p>
            <a:pPr algn="l" rtl="0"/>
            <a:r>
              <a:rPr lang="en-US" dirty="0" err="1" smtClean="0"/>
              <a:t>Reticulocytes</a:t>
            </a:r>
            <a:r>
              <a:rPr lang="en-US" dirty="0" smtClean="0"/>
              <a:t> number increases (not shown),</a:t>
            </a:r>
          </a:p>
          <a:p>
            <a:pPr algn="l" rtl="0"/>
            <a:r>
              <a:rPr lang="en-US" dirty="0" smtClean="0"/>
              <a:t> huge number of platelets (even at lower Levels of VEGF)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94166" y="6508750"/>
            <a:ext cx="82942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dirty="0" err="1">
                <a:latin typeface="Times" charset="0"/>
              </a:rPr>
              <a:t>Hindlimbs</a:t>
            </a:r>
            <a:r>
              <a:rPr lang="en-US" sz="1400" b="0" dirty="0">
                <a:latin typeface="Times" charset="0"/>
              </a:rPr>
              <a:t> estimated to comprise 25% of total marrow; * indicates 0.01&lt;p-value&lt;0.05; # indicates p-value&lt;0.01.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70933" y="0"/>
            <a:ext cx="8331200" cy="1124744"/>
          </a:xfrm>
          <a:noFill/>
          <a:ln/>
        </p:spPr>
        <p:txBody>
          <a:bodyPr>
            <a:normAutofit/>
          </a:bodyPr>
          <a:lstStyle/>
          <a:p>
            <a:pPr rtl="0">
              <a:lnSpc>
                <a:spcPct val="120000"/>
              </a:lnSpc>
            </a:pPr>
            <a:r>
              <a:rPr lang="en-US" sz="2400" b="1" dirty="0"/>
              <a:t>VEGF over-expression increases CFU-Cs in </a:t>
            </a:r>
            <a:r>
              <a:rPr lang="en-US" sz="2400" b="1" dirty="0" err="1"/>
              <a:t>extramedullary</a:t>
            </a:r>
            <a:r>
              <a:rPr lang="en-US" sz="2400" b="1" dirty="0"/>
              <a:t> tissues</a:t>
            </a:r>
            <a:endParaRPr lang="en-US" sz="2400" b="1" dirty="0">
              <a:latin typeface="Arial" pitchFamily="34" charset="0"/>
            </a:endParaRPr>
          </a:p>
        </p:txBody>
      </p:sp>
      <p:pic>
        <p:nvPicPr>
          <p:cNvPr id="837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403350"/>
            <a:ext cx="7179733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5377745" y="1219200"/>
            <a:ext cx="3563055" cy="43434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VEGF over-expression in liver leads to changes in bone marrow hematopoiesis</a:t>
            </a:r>
            <a:endParaRPr lang="en-US" sz="2800" b="1" dirty="0">
              <a:latin typeface="Arial" pitchFamily="34" charset="0"/>
            </a:endParaRPr>
          </a:p>
        </p:txBody>
      </p:sp>
      <p:pic>
        <p:nvPicPr>
          <p:cNvPr id="8396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34" y="152400"/>
            <a:ext cx="5106812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77745" y="1219200"/>
            <a:ext cx="3563055" cy="43434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VEGF over-expression in liver leads to changes in spleen hematopoiesis</a:t>
            </a:r>
            <a:endParaRPr lang="en-US" sz="2800" b="1" dirty="0">
              <a:latin typeface="Arial" pitchFamily="34" charset="0"/>
            </a:endParaRPr>
          </a:p>
        </p:txBody>
      </p:sp>
      <p:pic>
        <p:nvPicPr>
          <p:cNvPr id="8417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76200"/>
            <a:ext cx="5087056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77745" y="1219200"/>
            <a:ext cx="3563055" cy="43434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VEGF over-expression in liver leads to changes in liver hematopoiesis</a:t>
            </a:r>
            <a:endParaRPr lang="en-US" sz="2800" b="1" dirty="0">
              <a:latin typeface="Arial" pitchFamily="34" charset="0"/>
            </a:endParaRPr>
          </a:p>
        </p:txBody>
      </p:sp>
      <p:pic>
        <p:nvPicPr>
          <p:cNvPr id="843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67" y="76200"/>
            <a:ext cx="517313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44" y="-27384"/>
            <a:ext cx="5698976" cy="77809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Hematopoiesis </a:t>
            </a:r>
            <a:r>
              <a:rPr lang="en-US" sz="2400" b="1" dirty="0" smtClean="0">
                <a:latin typeface="Comic Sans MS" pitchFamily="66" charset="0"/>
              </a:rPr>
              <a:t>profile in BM</a:t>
            </a:r>
            <a:endParaRPr lang="he-IL" sz="2400" b="1" dirty="0">
              <a:latin typeface="Comic Sans MS" pitchFamily="66" charset="0"/>
            </a:endParaRPr>
          </a:p>
        </p:txBody>
      </p:sp>
      <p:pic>
        <p:nvPicPr>
          <p:cNvPr id="1025" name="Picture 1" descr="C:\Users\user\Dropbox\img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8949800" cy="608890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44374" y="5805264"/>
            <a:ext cx="137569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1. B </a:t>
            </a:r>
            <a:r>
              <a:rPr lang="en-US" sz="2000" b="1" dirty="0" smtClean="0">
                <a:latin typeface="Comic Sans MS" pitchFamily="66" charset="0"/>
              </a:rPr>
              <a:t>cells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5805264"/>
            <a:ext cx="156004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Mutant BM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6294" y="5805264"/>
            <a:ext cx="112723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WT BM</a:t>
            </a:r>
            <a:endParaRPr lang="he-IL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ropbox\img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95884"/>
            <a:ext cx="8193024" cy="5666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28344" y="5805264"/>
            <a:ext cx="13917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2. T </a:t>
            </a:r>
            <a:r>
              <a:rPr lang="en-US" sz="2000" b="1" dirty="0" smtClean="0">
                <a:latin typeface="Comic Sans MS" pitchFamily="66" charset="0"/>
              </a:rPr>
              <a:t>cells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805264"/>
            <a:ext cx="156004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Mutant BM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6294" y="5805264"/>
            <a:ext cx="112723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WT BM</a:t>
            </a:r>
            <a:endParaRPr lang="he-IL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-27384"/>
            <a:ext cx="8229600" cy="115252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Binary Transgenic System for Conditional and Reversible expression of VEGF in Selected Organs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23728" y="1556793"/>
            <a:ext cx="5472608" cy="2177983"/>
            <a:chOff x="246450" y="1772816"/>
            <a:chExt cx="8401610" cy="2916338"/>
          </a:xfrm>
        </p:grpSpPr>
        <p:pic>
          <p:nvPicPr>
            <p:cNvPr id="20484" name="Picture 4" descr="http://3.bp.blogspot.com/-KaWk3wpTFhI/TsGb61lZdSI/AAAAAAAAAfY/J5mRBxkpb9g/s1600/mouse-dna-tail.jpg"/>
            <p:cNvPicPr>
              <a:picLocks noChangeAspect="1" noChangeArrowheads="1"/>
            </p:cNvPicPr>
            <p:nvPr/>
          </p:nvPicPr>
          <p:blipFill>
            <a:blip r:embed="rId2" cstate="print"/>
            <a:srcRect l="11968" t="2233" r="34175" b="76804"/>
            <a:stretch>
              <a:fillRect/>
            </a:stretch>
          </p:blipFill>
          <p:spPr bwMode="auto">
            <a:xfrm>
              <a:off x="4499992" y="1772816"/>
              <a:ext cx="1944216" cy="1152128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058393" y="2206605"/>
              <a:ext cx="1589667" cy="646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dirty="0" smtClean="0"/>
                <a:t>Responder line</a:t>
              </a:r>
            </a:p>
            <a:p>
              <a:pPr algn="ctr" rtl="0"/>
              <a:r>
                <a:rPr lang="en-US" dirty="0" smtClean="0"/>
                <a:t>pTet-VEGF164</a:t>
              </a:r>
              <a:endParaRPr lang="he-IL" dirty="0"/>
            </a:p>
          </p:txBody>
        </p:sp>
        <p:pic>
          <p:nvPicPr>
            <p:cNvPr id="9" name="Picture 4" descr="http://3.bp.blogspot.com/-KaWk3wpTFhI/TsGb61lZdSI/AAAAAAAAAfY/J5mRBxkpb9g/s1600/mouse-dna-tail.jpg"/>
            <p:cNvPicPr>
              <a:picLocks noChangeAspect="1" noChangeArrowheads="1"/>
            </p:cNvPicPr>
            <p:nvPr/>
          </p:nvPicPr>
          <p:blipFill>
            <a:blip r:embed="rId2" cstate="print"/>
            <a:srcRect l="11968" t="2620" r="34175" b="76804"/>
            <a:stretch>
              <a:fillRect/>
            </a:stretch>
          </p:blipFill>
          <p:spPr bwMode="auto">
            <a:xfrm flipH="1">
              <a:off x="1835696" y="1772816"/>
              <a:ext cx="1944216" cy="113082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46450" y="2132855"/>
              <a:ext cx="1153842" cy="646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dirty="0" smtClean="0"/>
                <a:t>Driver line</a:t>
              </a:r>
            </a:p>
            <a:p>
              <a:pPr algn="ctr" rtl="0"/>
              <a:r>
                <a:rPr lang="en-US" dirty="0" err="1" smtClean="0"/>
                <a:t>pLAP-tTA</a:t>
              </a:r>
              <a:endParaRPr lang="he-I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3928" y="2348880"/>
              <a:ext cx="30489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X</a:t>
              </a:r>
              <a:endParaRPr lang="he-IL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995936" y="2852936"/>
              <a:ext cx="216024" cy="50405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8589" y="3452807"/>
              <a:ext cx="7135963" cy="123634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 rtl="0"/>
              <a:r>
                <a:rPr lang="en-US" dirty="0" smtClean="0"/>
                <a:t>Double transgenic mice</a:t>
              </a:r>
            </a:p>
            <a:p>
              <a:pPr algn="ctr" rtl="0"/>
              <a:r>
                <a:rPr lang="en-US" dirty="0" smtClean="0"/>
                <a:t>Express VEGF in </a:t>
              </a:r>
              <a:r>
                <a:rPr lang="en-US" dirty="0" err="1" smtClean="0"/>
                <a:t>hepatocytes</a:t>
              </a:r>
              <a:endParaRPr lang="en-US" dirty="0" smtClean="0"/>
            </a:p>
            <a:p>
              <a:pPr algn="ctr" rtl="0"/>
              <a:r>
                <a:rPr lang="en-US" dirty="0" smtClean="0"/>
                <a:t>when</a:t>
              </a:r>
              <a:r>
                <a:rPr lang="en-US" dirty="0" smtClean="0"/>
                <a:t> </a:t>
              </a:r>
              <a:r>
                <a:rPr lang="en-US" dirty="0" err="1" smtClean="0"/>
                <a:t>tetracyclin</a:t>
              </a:r>
              <a:r>
                <a:rPr lang="en-US" dirty="0" smtClean="0"/>
                <a:t> </a:t>
              </a:r>
              <a:r>
                <a:rPr lang="en-US" dirty="0" smtClean="0"/>
                <a:t>is omitted from drinking water</a:t>
              </a:r>
              <a:endParaRPr lang="en-US" dirty="0" smtClean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755576" y="4797152"/>
            <a:ext cx="65527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3347864" y="4437112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1115615" y="4293096"/>
            <a:ext cx="13462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+ </a:t>
            </a:r>
            <a:r>
              <a:rPr lang="en-US" dirty="0" err="1" smtClean="0"/>
              <a:t>Tetracyclin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477300" y="5507940"/>
            <a:ext cx="6383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birth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2915816" y="5517232"/>
            <a:ext cx="10690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2 months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4233846" y="4293096"/>
            <a:ext cx="15274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 no </a:t>
            </a:r>
            <a:r>
              <a:rPr lang="en-US" dirty="0" err="1" smtClean="0"/>
              <a:t>Tetracyclin</a:t>
            </a:r>
            <a:endParaRPr lang="he-IL" dirty="0"/>
          </a:p>
        </p:txBody>
      </p:sp>
      <p:sp>
        <p:nvSpPr>
          <p:cNvPr id="26" name="Down Arrow 25"/>
          <p:cNvSpPr/>
          <p:nvPr/>
        </p:nvSpPr>
        <p:spPr>
          <a:xfrm>
            <a:off x="6300192" y="4437112"/>
            <a:ext cx="288032" cy="8640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3770543" y="5517232"/>
            <a:ext cx="528644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2 months</a:t>
            </a:r>
          </a:p>
          <a:p>
            <a:pPr algn="ctr" rtl="0"/>
            <a:r>
              <a:rPr lang="en-US" dirty="0" err="1" smtClean="0"/>
              <a:t>Hepatomegaly</a:t>
            </a:r>
            <a:endParaRPr lang="en-US" dirty="0" smtClean="0"/>
          </a:p>
          <a:p>
            <a:pPr algn="ctr" rtl="0"/>
            <a:r>
              <a:rPr lang="en-US" dirty="0" err="1" smtClean="0"/>
              <a:t>Splenomegaly</a:t>
            </a:r>
            <a:endParaRPr lang="en-US" dirty="0" smtClean="0"/>
          </a:p>
          <a:p>
            <a:pPr algn="ctr" rtl="0"/>
            <a:r>
              <a:rPr lang="en-US" dirty="0" smtClean="0"/>
              <a:t>Anemia,  Red blood cells </a:t>
            </a:r>
            <a:r>
              <a:rPr lang="en-US" dirty="0" err="1" smtClean="0"/>
              <a:t>dysmorphia</a:t>
            </a:r>
            <a:r>
              <a:rPr lang="en-US" dirty="0" smtClean="0"/>
              <a:t>, Platelets defects</a:t>
            </a:r>
            <a:endParaRPr lang="he-IL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55576" y="4653136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user\Dropbox\img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44" y="623316"/>
            <a:ext cx="8135112" cy="56113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3451" y="5517232"/>
            <a:ext cx="408477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2000" b="1" dirty="0" smtClean="0">
                <a:latin typeface="Comic Sans MS" pitchFamily="66" charset="0"/>
              </a:rPr>
              <a:t>3. Myeloid cells</a:t>
            </a:r>
          </a:p>
          <a:p>
            <a:pPr algn="ctr" rtl="0"/>
            <a:r>
              <a:rPr lang="en-US" sz="2000" b="1" dirty="0" err="1" smtClean="0">
                <a:latin typeface="Comic Sans MS" pitchFamily="66" charset="0"/>
              </a:rPr>
              <a:t>Monocytes</a:t>
            </a:r>
            <a:r>
              <a:rPr lang="en-US" sz="2000" b="1" dirty="0" smtClean="0">
                <a:latin typeface="Comic Sans MS" pitchFamily="66" charset="0"/>
              </a:rPr>
              <a:t> and </a:t>
            </a:r>
            <a:r>
              <a:rPr lang="en-US" sz="2000" b="1" dirty="0" err="1" smtClean="0">
                <a:latin typeface="Comic Sans MS" pitchFamily="66" charset="0"/>
              </a:rPr>
              <a:t>megakaryocytes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517232"/>
            <a:ext cx="156004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Mutant BM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9184" y="5517232"/>
            <a:ext cx="112723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WT BM</a:t>
            </a:r>
            <a:endParaRPr lang="he-IL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ser\Dropbox\img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92" y="612648"/>
            <a:ext cx="8281416" cy="56327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44342" y="5517232"/>
            <a:ext cx="232307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2000" b="1" dirty="0" smtClean="0">
                <a:latin typeface="Comic Sans MS" pitchFamily="66" charset="0"/>
              </a:rPr>
              <a:t>4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b="1" dirty="0" err="1" smtClean="0">
                <a:latin typeface="Comic Sans MS" pitchFamily="66" charset="0"/>
              </a:rPr>
              <a:t>Erythropoiesis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517232"/>
            <a:ext cx="156004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Mutant BM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216" y="5517232"/>
            <a:ext cx="112723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WT BM</a:t>
            </a:r>
            <a:endParaRPr lang="he-IL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3344" y="-27384"/>
            <a:ext cx="5698976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Comic Sans MS" pitchFamily="66" charset="0"/>
                <a:ea typeface="+mj-ea"/>
                <a:cs typeface="+mj-cs"/>
              </a:rPr>
              <a:t>Erythropoiesis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Picture 2" descr="C:\Users\user\Dropbox\img193.jpg"/>
          <p:cNvPicPr>
            <a:picLocks noChangeAspect="1" noChangeArrowheads="1"/>
          </p:cNvPicPr>
          <p:nvPr/>
        </p:nvPicPr>
        <p:blipFill>
          <a:blip r:embed="rId2" cstate="print"/>
          <a:srcRect t="24432" r="86520" b="52557"/>
          <a:stretch>
            <a:fillRect/>
          </a:stretch>
        </p:blipFill>
        <p:spPr bwMode="auto">
          <a:xfrm>
            <a:off x="2267744" y="1124744"/>
            <a:ext cx="2108703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9093" y="836712"/>
            <a:ext cx="1346843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VEGF </a:t>
            </a:r>
            <a:r>
              <a:rPr lang="en-US" sz="2000" b="1" dirty="0" smtClean="0">
                <a:latin typeface="Comic Sans MS" pitchFamily="66" charset="0"/>
              </a:rPr>
              <a:t>BM</a:t>
            </a:r>
            <a:endParaRPr lang="he-IL" sz="2000" b="1" dirty="0">
              <a:latin typeface="Comic Sans MS" pitchFamily="66" charset="0"/>
            </a:endParaRPr>
          </a:p>
        </p:txBody>
      </p:sp>
      <p:pic>
        <p:nvPicPr>
          <p:cNvPr id="5" name="Picture 2" descr="C:\Users\user\Dropbox\img193.jpg"/>
          <p:cNvPicPr>
            <a:picLocks noChangeAspect="1" noChangeArrowheads="1"/>
          </p:cNvPicPr>
          <p:nvPr/>
        </p:nvPicPr>
        <p:blipFill>
          <a:blip r:embed="rId2" cstate="print"/>
          <a:srcRect l="56956" t="24432" r="27393" b="51279"/>
          <a:stretch>
            <a:fillRect/>
          </a:stretch>
        </p:blipFill>
        <p:spPr bwMode="auto">
          <a:xfrm>
            <a:off x="-36512" y="1124744"/>
            <a:ext cx="2376264" cy="25082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836712"/>
            <a:ext cx="156004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Control </a:t>
            </a:r>
            <a:r>
              <a:rPr lang="en-US" sz="2000" b="1" dirty="0" smtClean="0">
                <a:latin typeface="Comic Sans MS" pitchFamily="66" charset="0"/>
              </a:rPr>
              <a:t>BM</a:t>
            </a:r>
            <a:endParaRPr lang="he-IL" sz="2000" b="1" dirty="0">
              <a:latin typeface="Comic Sans MS" pitchFamily="66" charset="0"/>
            </a:endParaRPr>
          </a:p>
        </p:txBody>
      </p:sp>
      <p:pic>
        <p:nvPicPr>
          <p:cNvPr id="7" name="Picture 2" descr="C:\Users\user\Dropbox\img190.jpg"/>
          <p:cNvPicPr>
            <a:picLocks noChangeAspect="1" noChangeArrowheads="1"/>
          </p:cNvPicPr>
          <p:nvPr/>
        </p:nvPicPr>
        <p:blipFill>
          <a:blip r:embed="rId3" cstate="print"/>
          <a:srcRect t="24335" r="70400" b="51283"/>
          <a:stretch>
            <a:fillRect/>
          </a:stretch>
        </p:blipFill>
        <p:spPr bwMode="auto">
          <a:xfrm>
            <a:off x="3059832" y="3573016"/>
            <a:ext cx="2448272" cy="29073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6269250"/>
            <a:ext cx="156324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VEGF Liver</a:t>
            </a:r>
            <a:endParaRPr lang="he-IL" sz="2000" b="1" dirty="0">
              <a:latin typeface="Comic Sans MS" pitchFamily="66" charset="0"/>
            </a:endParaRPr>
          </a:p>
        </p:txBody>
      </p:sp>
      <p:pic>
        <p:nvPicPr>
          <p:cNvPr id="9" name="Picture 2" descr="C:\Users\user\Dropbox\img191.jpg"/>
          <p:cNvPicPr>
            <a:picLocks noChangeAspect="1" noChangeArrowheads="1"/>
          </p:cNvPicPr>
          <p:nvPr/>
        </p:nvPicPr>
        <p:blipFill>
          <a:blip r:embed="rId4" cstate="print"/>
          <a:srcRect l="-1510" t="24432" r="86668" b="51278"/>
          <a:stretch>
            <a:fillRect/>
          </a:stretch>
        </p:blipFill>
        <p:spPr bwMode="auto">
          <a:xfrm>
            <a:off x="4211960" y="1052736"/>
            <a:ext cx="2304256" cy="257534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836712"/>
            <a:ext cx="176522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VEGF Spleen</a:t>
            </a:r>
            <a:endParaRPr lang="he-IL" sz="2000" b="1" dirty="0">
              <a:latin typeface="Comic Sans MS" pitchFamily="66" charset="0"/>
            </a:endParaRPr>
          </a:p>
        </p:txBody>
      </p:sp>
      <p:pic>
        <p:nvPicPr>
          <p:cNvPr id="11" name="Picture 2" descr="C:\Users\user\Dropbox\img191.jpg"/>
          <p:cNvPicPr>
            <a:picLocks noChangeAspect="1" noChangeArrowheads="1"/>
          </p:cNvPicPr>
          <p:nvPr/>
        </p:nvPicPr>
        <p:blipFill>
          <a:blip r:embed="rId4" cstate="print"/>
          <a:srcRect l="56984" t="24432" r="27301" b="51278"/>
          <a:stretch>
            <a:fillRect/>
          </a:stretch>
        </p:blipFill>
        <p:spPr bwMode="auto">
          <a:xfrm>
            <a:off x="6444208" y="1052736"/>
            <a:ext cx="2448272" cy="25842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39221" y="836712"/>
            <a:ext cx="1978427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 smtClean="0">
                <a:latin typeface="Comic Sans MS" pitchFamily="66" charset="0"/>
              </a:rPr>
              <a:t>Control</a:t>
            </a:r>
            <a:r>
              <a:rPr lang="en-US" sz="2000" b="1" dirty="0" smtClean="0">
                <a:latin typeface="Comic Sans MS" pitchFamily="66" charset="0"/>
              </a:rPr>
              <a:t> Spleen</a:t>
            </a:r>
            <a:endParaRPr lang="he-IL" sz="2000" b="1" dirty="0"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07904" y="4797152"/>
            <a:ext cx="79208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724128" y="4859868"/>
            <a:ext cx="26171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Abnormal  differentiation </a:t>
            </a:r>
            <a:endParaRPr lang="he-I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Is on going VEGF needed for the maintenance of </a:t>
            </a:r>
            <a:r>
              <a:rPr lang="en-US" sz="3200" dirty="0" err="1" smtClean="0"/>
              <a:t>extramedullary</a:t>
            </a:r>
            <a:r>
              <a:rPr lang="en-US" sz="3200" dirty="0" smtClean="0"/>
              <a:t> hematopoiesis?</a:t>
            </a:r>
            <a:endParaRPr lang="he-IL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632" y="3212976"/>
            <a:ext cx="6336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1691680" y="2924944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236180" y="2420888"/>
            <a:ext cx="10315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VEGF ON</a:t>
            </a:r>
            <a:endParaRPr lang="he-IL" dirty="0"/>
          </a:p>
        </p:txBody>
      </p:sp>
      <p:sp>
        <p:nvSpPr>
          <p:cNvPr id="21" name="Down Arrow 20"/>
          <p:cNvSpPr/>
          <p:nvPr/>
        </p:nvSpPr>
        <p:spPr>
          <a:xfrm>
            <a:off x="4572000" y="2924944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4125991" y="2483604"/>
            <a:ext cx="109408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VEGF OFF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2767582" y="2780928"/>
            <a:ext cx="940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3 weeks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5508104" y="2780928"/>
            <a:ext cx="940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3 weeks</a:t>
            </a:r>
            <a:endParaRPr lang="he-IL" dirty="0"/>
          </a:p>
        </p:txBody>
      </p:sp>
      <p:sp>
        <p:nvSpPr>
          <p:cNvPr id="25" name="Down Arrow 24"/>
          <p:cNvSpPr/>
          <p:nvPr/>
        </p:nvSpPr>
        <p:spPr>
          <a:xfrm>
            <a:off x="5292080" y="3356992"/>
            <a:ext cx="72008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6" name="Down Arrow 25"/>
          <p:cNvSpPr/>
          <p:nvPr/>
        </p:nvSpPr>
        <p:spPr>
          <a:xfrm>
            <a:off x="6300192" y="3356992"/>
            <a:ext cx="72008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Down Arrow 26"/>
          <p:cNvSpPr/>
          <p:nvPr/>
        </p:nvSpPr>
        <p:spPr>
          <a:xfrm>
            <a:off x="7164288" y="3356992"/>
            <a:ext cx="72008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4755602" y="4509120"/>
            <a:ext cx="31229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HSCs presence analysis by FACS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4558591" y="5229200"/>
            <a:ext cx="36858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/>
              <a:t>HSCs detected only in BM and Spleen</a:t>
            </a:r>
            <a:endParaRPr lang="he-IL" dirty="0"/>
          </a:p>
        </p:txBody>
      </p:sp>
      <p:sp>
        <p:nvSpPr>
          <p:cNvPr id="30" name="Down Arrow 29"/>
          <p:cNvSpPr/>
          <p:nvPr/>
        </p:nvSpPr>
        <p:spPr>
          <a:xfrm>
            <a:off x="6228184" y="4941168"/>
            <a:ext cx="144016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67544" y="2060848"/>
            <a:ext cx="236879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1. ON-OFF experiments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Is on going VEGF needed for the maintenance of </a:t>
            </a:r>
            <a:r>
              <a:rPr lang="en-US" sz="3200" dirty="0" err="1" smtClean="0"/>
              <a:t>extramedullary</a:t>
            </a:r>
            <a:r>
              <a:rPr lang="en-US" sz="3200" dirty="0" smtClean="0"/>
              <a:t> hematopoiesis in the spleen?</a:t>
            </a:r>
            <a:endParaRPr lang="he-IL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9632" y="3212976"/>
            <a:ext cx="6336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1691680" y="2924944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236180" y="2420888"/>
            <a:ext cx="10315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VEGF ON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212976"/>
            <a:ext cx="940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3 weeks</a:t>
            </a:r>
            <a:endParaRPr lang="he-IL" dirty="0"/>
          </a:p>
        </p:txBody>
      </p:sp>
      <p:sp>
        <p:nvSpPr>
          <p:cNvPr id="9" name="Down Arrow 8"/>
          <p:cNvSpPr/>
          <p:nvPr/>
        </p:nvSpPr>
        <p:spPr>
          <a:xfrm>
            <a:off x="4716016" y="2924944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3029877" y="2132856"/>
            <a:ext cx="348633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Hematopoietic spleen transplanted</a:t>
            </a:r>
          </a:p>
          <a:p>
            <a:pPr algn="ctr" rtl="0"/>
            <a:r>
              <a:rPr lang="en-US" dirty="0"/>
              <a:t>i</a:t>
            </a:r>
            <a:r>
              <a:rPr lang="en-US" dirty="0" smtClean="0"/>
              <a:t>n WT recipient mice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3212976"/>
            <a:ext cx="940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2</a:t>
            </a:r>
            <a:r>
              <a:rPr lang="en-US" dirty="0" smtClean="0"/>
              <a:t> weeks</a:t>
            </a:r>
            <a:endParaRPr lang="he-IL" dirty="0"/>
          </a:p>
        </p:txBody>
      </p:sp>
      <p:sp>
        <p:nvSpPr>
          <p:cNvPr id="14" name="Down Arrow 13"/>
          <p:cNvSpPr/>
          <p:nvPr/>
        </p:nvSpPr>
        <p:spPr>
          <a:xfrm>
            <a:off x="6156176" y="3356992"/>
            <a:ext cx="72008" cy="100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3899026" y="4581128"/>
            <a:ext cx="462504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Analysis of spleen viability (H&amp;E by pathologist)</a:t>
            </a:r>
          </a:p>
          <a:p>
            <a:pPr algn="ctr" rtl="0"/>
            <a:r>
              <a:rPr lang="en-US" dirty="0" smtClean="0"/>
              <a:t>Spleen HSCs  FACS</a:t>
            </a:r>
          </a:p>
          <a:p>
            <a:pPr algn="ctr" rtl="0"/>
            <a:r>
              <a:rPr lang="en-US" dirty="0"/>
              <a:t>C</a:t>
            </a:r>
            <a:r>
              <a:rPr lang="en-US" dirty="0" smtClean="0"/>
              <a:t>ontribution to circulating hematopoietic cells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3649753" y="5805264"/>
            <a:ext cx="512569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20% of cd45+ cells are of spleen origin</a:t>
            </a:r>
          </a:p>
          <a:p>
            <a:pPr algn="ctr" rtl="0"/>
            <a:r>
              <a:rPr lang="en-US" dirty="0" smtClean="0"/>
              <a:t>Only 1% is observed when spleen WT is transplanted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1835532"/>
            <a:ext cx="20549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2. Spleen transplant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Spleen transplant</a:t>
            </a:r>
            <a:endParaRPr lang="he-IL" sz="3600" dirty="0"/>
          </a:p>
        </p:txBody>
      </p:sp>
      <p:sp>
        <p:nvSpPr>
          <p:cNvPr id="2050" name="AutoShape 2" descr="https://mail1.ekmd.huji.ac.il/owa/attachment.ashx?id=RgAAAACUMYggXmpKQI1247ZiP0ZIBwBaLEW1zYUQTqvlBUN0GLxKAAAABmklAAAPYHsRHYPzQoEXrXLrutxOAABOrnnwAAAJ&amp;attcnt=1&amp;attid0=BAAAAAAA&amp;attcid0=96B0CF11-16B3-4DAC-B74E-0258A9EDFBAA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2" name="Picture 4" descr="C:\Users\user\Desktop\2"/>
          <p:cNvPicPr>
            <a:picLocks noChangeAspect="1" noChangeArrowheads="1"/>
          </p:cNvPicPr>
          <p:nvPr/>
        </p:nvPicPr>
        <p:blipFill>
          <a:blip r:embed="rId2" cstate="print"/>
          <a:srcRect l="6978" t="8454" b="33961"/>
          <a:stretch>
            <a:fillRect/>
          </a:stretch>
        </p:blipFill>
        <p:spPr bwMode="auto">
          <a:xfrm>
            <a:off x="179512" y="2204864"/>
            <a:ext cx="6048672" cy="2808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94413" y="5301208"/>
            <a:ext cx="47416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GFP tagged wt spleen transplanted in WT mouse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6976112" y="5291916"/>
            <a:ext cx="12682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H&amp;E spleen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in VEGF mice spleen?</a:t>
            </a:r>
            <a:endParaRPr lang="he-IL" dirty="0"/>
          </a:p>
        </p:txBody>
      </p:sp>
      <p:pic>
        <p:nvPicPr>
          <p:cNvPr id="43011" name="Picture 3" descr="E:\SDF stain\H&amp;Ewt3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51520" y="2060848"/>
            <a:ext cx="3839822" cy="2891160"/>
          </a:xfrm>
          <a:prstGeom prst="rect">
            <a:avLst/>
          </a:prstGeom>
          <a:noFill/>
        </p:spPr>
      </p:pic>
      <p:pic>
        <p:nvPicPr>
          <p:cNvPr id="43012" name="Picture 4" descr="E:\SDF stain\H&amp;E wt 2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4779023" y="2060848"/>
            <a:ext cx="3825425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5683" y="5301208"/>
            <a:ext cx="5020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WT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142559" y="5301208"/>
            <a:ext cx="6773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VEGF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4117775" y="5949280"/>
            <a:ext cx="5982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H&amp;E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Increased number of </a:t>
            </a:r>
            <a:r>
              <a:rPr lang="en-US" sz="3200" dirty="0" err="1" smtClean="0"/>
              <a:t>Megakaryocytes</a:t>
            </a:r>
            <a:endParaRPr lang="he-IL" sz="3200" dirty="0"/>
          </a:p>
        </p:txBody>
      </p:sp>
      <p:pic>
        <p:nvPicPr>
          <p:cNvPr id="44034" name="Picture 2" descr="E:\SDF stain\H&amp;E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233" y="1268760"/>
            <a:ext cx="4509271" cy="3395216"/>
          </a:xfrm>
          <a:prstGeom prst="rect">
            <a:avLst/>
          </a:prstGeom>
          <a:noFill/>
        </p:spPr>
      </p:pic>
      <p:pic>
        <p:nvPicPr>
          <p:cNvPr id="44035" name="Picture 3" descr="E:\SDF stain\H&amp;E w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509272" cy="3395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10111" y="4725144"/>
            <a:ext cx="5020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WT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6486987" y="4725144"/>
            <a:ext cx="67730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VEGF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Even at low levels of VEGF (Heart switch)</a:t>
            </a:r>
            <a:endParaRPr lang="he-IL" sz="3200" dirty="0"/>
          </a:p>
        </p:txBody>
      </p:sp>
      <p:pic>
        <p:nvPicPr>
          <p:cNvPr id="45058" name="Picture 2" descr="E:\MG24S 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694264" cy="5040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SDF1 is important for the recruitment of HSCs to the liver and spleen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852936"/>
            <a:ext cx="7663508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use of constant AMD3100 (</a:t>
            </a:r>
            <a:r>
              <a:rPr lang="en-US" dirty="0" err="1" smtClean="0"/>
              <a:t>minipumps</a:t>
            </a:r>
            <a:r>
              <a:rPr lang="en-US" dirty="0" smtClean="0"/>
              <a:t> for 30 days): no </a:t>
            </a:r>
            <a:r>
              <a:rPr lang="en-US" dirty="0" err="1" smtClean="0"/>
              <a:t>vascularization</a:t>
            </a:r>
            <a:r>
              <a:rPr lang="en-US" dirty="0" smtClean="0"/>
              <a:t>, no HSCs.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Other </a:t>
            </a:r>
            <a:r>
              <a:rPr lang="en-US" dirty="0" err="1" smtClean="0"/>
              <a:t>chemokines</a:t>
            </a:r>
            <a:r>
              <a:rPr lang="en-US" dirty="0" smtClean="0"/>
              <a:t> tested: </a:t>
            </a:r>
            <a:r>
              <a:rPr lang="en-US" dirty="0" err="1" smtClean="0"/>
              <a:t>Angiopoietin</a:t>
            </a:r>
            <a:r>
              <a:rPr lang="en-US" dirty="0" smtClean="0"/>
              <a:t> is increased in spleen (not in </a:t>
            </a:r>
            <a:r>
              <a:rPr lang="en-US" dirty="0" err="1" smtClean="0"/>
              <a:t>Lv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                                               SCF?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High levels of circulating VEGF induce </a:t>
            </a:r>
            <a:r>
              <a:rPr lang="en-US" sz="2800" dirty="0" err="1" smtClean="0"/>
              <a:t>Hepato</a:t>
            </a:r>
            <a:r>
              <a:rPr lang="en-US" sz="2800" dirty="0" smtClean="0"/>
              <a:t>- and </a:t>
            </a:r>
            <a:r>
              <a:rPr lang="en-US" sz="2800" dirty="0" err="1" smtClean="0"/>
              <a:t>splenomegaly</a:t>
            </a:r>
            <a:endParaRPr lang="he-IL" sz="2800" dirty="0"/>
          </a:p>
        </p:txBody>
      </p:sp>
      <p:pic>
        <p:nvPicPr>
          <p:cNvPr id="1026" name="Picture 2" descr="E:\GRUNEWALD\vegf 188\188 on 4months liver\P101000188on4M#4x3CP.JPG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514" y="1700808"/>
            <a:ext cx="4920774" cy="474954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763688" y="3356992"/>
            <a:ext cx="1368152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5029" y="3140968"/>
            <a:ext cx="15046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0"/>
            <a:r>
              <a:rPr lang="en-US" dirty="0" smtClean="0"/>
              <a:t>Enlarged Liver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418874" y="4859868"/>
            <a:ext cx="1689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0"/>
            <a:r>
              <a:rPr lang="en-US" dirty="0" smtClean="0"/>
              <a:t>Enlarged Spleen</a:t>
            </a:r>
            <a:endParaRPr lang="he-IL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5868144" y="5044534"/>
            <a:ext cx="1550730" cy="3286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SDF is increased in VEGF spleens</a:t>
            </a:r>
            <a:endParaRPr lang="he-IL" dirty="0"/>
          </a:p>
        </p:txBody>
      </p:sp>
      <p:pic>
        <p:nvPicPr>
          <p:cNvPr id="46082" name="Picture 2" descr="E:\SDF stain\MG25 S loww ma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4494874" cy="3384376"/>
          </a:xfrm>
          <a:prstGeom prst="rect">
            <a:avLst/>
          </a:prstGeom>
          <a:noFill/>
        </p:spPr>
      </p:pic>
      <p:pic>
        <p:nvPicPr>
          <p:cNvPr id="46083" name="Picture 3" descr="E:\SDF stain\w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32856"/>
            <a:ext cx="449487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:\SDF stain\MG25 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77800"/>
            <a:ext cx="5083085" cy="3827264"/>
          </a:xfrm>
          <a:prstGeom prst="rect">
            <a:avLst/>
          </a:prstGeom>
          <a:noFill/>
        </p:spPr>
      </p:pic>
      <p:pic>
        <p:nvPicPr>
          <p:cNvPr id="47107" name="Picture 3" descr="E:\SDF stain\MG25 S 4 blood vess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222364" cy="3179192"/>
          </a:xfrm>
          <a:prstGeom prst="rect">
            <a:avLst/>
          </a:prstGeom>
          <a:noFill/>
        </p:spPr>
      </p:pic>
      <p:pic>
        <p:nvPicPr>
          <p:cNvPr id="47108" name="Picture 4" descr="E:\SDF stain\MG25 S 4 autour me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781" y="3861048"/>
            <a:ext cx="3884691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new niche in the spleen?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No </a:t>
            </a:r>
            <a:r>
              <a:rPr lang="en-US" dirty="0" err="1" smtClean="0"/>
              <a:t>osteoblasts</a:t>
            </a:r>
            <a:r>
              <a:rPr lang="en-US" dirty="0" smtClean="0"/>
              <a:t>: vascular? </a:t>
            </a:r>
            <a:r>
              <a:rPr lang="en-US" dirty="0" err="1" smtClean="0"/>
              <a:t>Megakaryocytes</a:t>
            </a:r>
            <a:r>
              <a:rPr lang="en-US" dirty="0" smtClean="0"/>
              <a:t>? </a:t>
            </a:r>
            <a:r>
              <a:rPr lang="en-US" dirty="0" err="1" smtClean="0"/>
              <a:t>Perivascular</a:t>
            </a:r>
            <a:r>
              <a:rPr lang="en-US" dirty="0" smtClean="0"/>
              <a:t> (can we use </a:t>
            </a:r>
            <a:r>
              <a:rPr lang="en-US" dirty="0" err="1" smtClean="0"/>
              <a:t>scf-gfp</a:t>
            </a:r>
            <a:r>
              <a:rPr lang="en-US" dirty="0" smtClean="0"/>
              <a:t> mouse?)</a:t>
            </a:r>
          </a:p>
          <a:p>
            <a:pPr algn="l" rtl="0"/>
            <a:r>
              <a:rPr lang="en-US" dirty="0" smtClean="0"/>
              <a:t>SDF was shown to be important for recruitment/retention: staining spleen with SDF: </a:t>
            </a:r>
            <a:r>
              <a:rPr lang="en-US" dirty="0" err="1" smtClean="0"/>
              <a:t>Monocytes</a:t>
            </a:r>
            <a:r>
              <a:rPr lang="en-US" dirty="0" smtClean="0"/>
              <a:t> are positive, blood vessels, surrounding cells</a:t>
            </a:r>
          </a:p>
          <a:p>
            <a:pPr algn="l" rtl="0">
              <a:buNone/>
            </a:pPr>
            <a:r>
              <a:rPr lang="en-US" dirty="0" smtClean="0"/>
              <a:t> should do double staining (</a:t>
            </a:r>
            <a:r>
              <a:rPr lang="en-US" dirty="0" err="1" smtClean="0"/>
              <a:t>sma</a:t>
            </a:r>
            <a:r>
              <a:rPr lang="en-US" dirty="0" smtClean="0"/>
              <a:t>, F4/80, </a:t>
            </a:r>
            <a:r>
              <a:rPr lang="en-US" dirty="0" err="1" smtClean="0"/>
              <a:t>Ecs</a:t>
            </a:r>
            <a:r>
              <a:rPr lang="en-US" dirty="0" smtClean="0"/>
              <a:t> marker)</a:t>
            </a:r>
          </a:p>
          <a:p>
            <a:pPr algn="l" rtl="0"/>
            <a:r>
              <a:rPr lang="en-US" dirty="0" smtClean="0"/>
              <a:t>Staining of HSCs to localize them</a:t>
            </a:r>
          </a:p>
          <a:p>
            <a:pPr algn="l" rtl="0"/>
            <a:r>
              <a:rPr lang="en-US" dirty="0" smtClean="0"/>
              <a:t>Can we inject HSCs (GFP+) and localize them or their progeny?</a:t>
            </a:r>
          </a:p>
          <a:p>
            <a:pPr algn="l" rtl="0"/>
            <a:r>
              <a:rPr lang="en-US" dirty="0" smtClean="0"/>
              <a:t>Proliferation of </a:t>
            </a:r>
            <a:r>
              <a:rPr lang="en-US" dirty="0" err="1" smtClean="0"/>
              <a:t>megakaryocytes</a:t>
            </a:r>
            <a:r>
              <a:rPr lang="en-US" dirty="0" smtClean="0"/>
              <a:t> in spleen (check presence in on-off experiment)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Effect of VEGF on the BM </a:t>
            </a:r>
            <a:r>
              <a:rPr lang="en-US" dirty="0" smtClean="0"/>
              <a:t>niche?</a:t>
            </a:r>
            <a:endParaRPr lang="he-IL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23528" y="1052737"/>
            <a:ext cx="4320479" cy="5472608"/>
            <a:chOff x="431" y="1026"/>
            <a:chExt cx="2086" cy="276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072"/>
              <a:ext cx="1537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2433"/>
              <a:ext cx="1537" cy="1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096" y="1447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OFF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142" y="280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ON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31" y="1026"/>
              <a:ext cx="2086" cy="27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716016" y="1423317"/>
            <a:ext cx="4427984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Decrease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cellularity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: Adipose cells accumulation but no fibrosis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Breakable bones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Less Hematopoietic Progenitors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Same number of Hematopoietic Stem Cells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Hematopoiesis profile changes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rtl="0"/>
            <a:r>
              <a:rPr lang="en-US" sz="2400" dirty="0" smtClean="0"/>
              <a:t>High levels of circulating VEGF (&gt;1ng/ml) induces amplification of LT-HSCs and their </a:t>
            </a:r>
            <a:r>
              <a:rPr lang="en-US" sz="2400" dirty="0" smtClean="0"/>
              <a:t>“relocation “ </a:t>
            </a:r>
            <a:r>
              <a:rPr lang="en-US" sz="2400" dirty="0" smtClean="0"/>
              <a:t>in liver and spleen</a:t>
            </a:r>
            <a:endParaRPr lang="he-IL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80772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990" y="1196752"/>
            <a:ext cx="74313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he-IL" dirty="0" smtClean="0"/>
              <a:t> </a:t>
            </a:r>
            <a:r>
              <a:rPr lang="en-US" dirty="0" smtClean="0"/>
              <a:t> 1. Amplification of HSCs in </a:t>
            </a:r>
            <a:r>
              <a:rPr lang="en-US" dirty="0" err="1" smtClean="0"/>
              <a:t>extramedullary</a:t>
            </a:r>
            <a:r>
              <a:rPr lang="en-US" dirty="0" smtClean="0"/>
              <a:t> tissues</a:t>
            </a:r>
            <a:r>
              <a:rPr lang="en-US" dirty="0" smtClean="0"/>
              <a:t>: Analysi</a:t>
            </a:r>
            <a:r>
              <a:rPr lang="en-US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By SLAM markers</a:t>
            </a:r>
            <a:endParaRPr lang="he-IL" dirty="0"/>
          </a:p>
        </p:txBody>
      </p:sp>
      <p:sp>
        <p:nvSpPr>
          <p:cNvPr id="7" name="Right Arrow 6"/>
          <p:cNvSpPr/>
          <p:nvPr/>
        </p:nvSpPr>
        <p:spPr>
          <a:xfrm>
            <a:off x="611560" y="6453336"/>
            <a:ext cx="864096" cy="404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619673" y="6444044"/>
            <a:ext cx="694452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HSCs pool has been amplified,  especially in spleen, same number in BM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he-IL" sz="3200" dirty="0" smtClean="0"/>
              <a:t> </a:t>
            </a:r>
            <a:r>
              <a:rPr lang="en-US" sz="3200" dirty="0" smtClean="0"/>
              <a:t>What is the origin of the </a:t>
            </a:r>
            <a:r>
              <a:rPr lang="en-US" sz="3200" dirty="0" err="1" smtClean="0"/>
              <a:t>extramedullary</a:t>
            </a:r>
            <a:r>
              <a:rPr lang="en-US" sz="3200" dirty="0" smtClean="0"/>
              <a:t> hematopoiesis? Adult BM HSCs or activation of Liver and spleen HSCs?</a:t>
            </a:r>
            <a:endParaRPr lang="he-I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0191" y="2852936"/>
            <a:ext cx="137550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TG mice</a:t>
            </a:r>
            <a:endParaRPr lang="he-IL" sz="2800" b="1" dirty="0"/>
          </a:p>
        </p:txBody>
      </p:sp>
      <p:sp>
        <p:nvSpPr>
          <p:cNvPr id="5" name="Lightning Bolt 4"/>
          <p:cNvSpPr/>
          <p:nvPr/>
        </p:nvSpPr>
        <p:spPr>
          <a:xfrm>
            <a:off x="611560" y="2348880"/>
            <a:ext cx="432048" cy="36004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35496" y="1916832"/>
            <a:ext cx="17876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Lethal irradiation</a:t>
            </a:r>
            <a:endParaRPr lang="he-IL" dirty="0"/>
          </a:p>
        </p:txBody>
      </p:sp>
      <p:sp>
        <p:nvSpPr>
          <p:cNvPr id="8" name="Right Arrow 7"/>
          <p:cNvSpPr/>
          <p:nvPr/>
        </p:nvSpPr>
        <p:spPr>
          <a:xfrm>
            <a:off x="1907704" y="2636912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987825" y="2276872"/>
            <a:ext cx="199548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BM transplantation</a:t>
            </a:r>
          </a:p>
          <a:p>
            <a:pPr algn="ctr" rtl="0"/>
            <a:r>
              <a:rPr lang="en-US" dirty="0" err="1" smtClean="0"/>
              <a:t>Actin</a:t>
            </a:r>
            <a:r>
              <a:rPr lang="en-US" dirty="0" smtClean="0"/>
              <a:t>- GFP </a:t>
            </a:r>
          </a:p>
          <a:p>
            <a:pPr algn="ctr" rtl="0"/>
            <a:r>
              <a:rPr lang="en-US" dirty="0" err="1" smtClean="0"/>
              <a:t>Actin</a:t>
            </a:r>
            <a:r>
              <a:rPr lang="en-US" dirty="0" smtClean="0"/>
              <a:t>- B-gal </a:t>
            </a:r>
            <a:endParaRPr lang="he-IL" dirty="0"/>
          </a:p>
        </p:txBody>
      </p:sp>
      <p:sp>
        <p:nvSpPr>
          <p:cNvPr id="11" name="Right Arrow 10"/>
          <p:cNvSpPr/>
          <p:nvPr/>
        </p:nvSpPr>
        <p:spPr>
          <a:xfrm>
            <a:off x="5292080" y="2636912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5140064" y="2276872"/>
            <a:ext cx="10161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2months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6104714" y="2555612"/>
            <a:ext cx="17796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Check </a:t>
            </a:r>
            <a:r>
              <a:rPr lang="en-US" dirty="0" err="1" smtClean="0"/>
              <a:t>chimerism</a:t>
            </a:r>
            <a:endParaRPr lang="he-IL" dirty="0"/>
          </a:p>
        </p:txBody>
      </p:sp>
      <p:sp>
        <p:nvSpPr>
          <p:cNvPr id="14" name="Down Arrow 13"/>
          <p:cNvSpPr/>
          <p:nvPr/>
        </p:nvSpPr>
        <p:spPr>
          <a:xfrm>
            <a:off x="6876256" y="3068960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6106319" y="3861048"/>
            <a:ext cx="19220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VEGF switched ON</a:t>
            </a:r>
            <a:endParaRPr lang="he-IL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6768244" y="4473116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7290550" y="4293096"/>
            <a:ext cx="94032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3 weeks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5229200"/>
            <a:ext cx="21863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Analysis of HSCs, CFU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492285" y="3933056"/>
            <a:ext cx="350365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en-US" dirty="0" smtClean="0"/>
              <a:t>We should protect  liver and spleen</a:t>
            </a:r>
          </a:p>
          <a:p>
            <a:pPr algn="ctr"/>
            <a:r>
              <a:rPr lang="en-US" dirty="0" smtClean="0"/>
              <a:t>From irradiation</a:t>
            </a:r>
            <a:endParaRPr lang="he-IL" dirty="0"/>
          </a:p>
        </p:txBody>
      </p:sp>
      <p:sp>
        <p:nvSpPr>
          <p:cNvPr id="21" name="Right Arrow 20"/>
          <p:cNvSpPr/>
          <p:nvPr/>
        </p:nvSpPr>
        <p:spPr>
          <a:xfrm>
            <a:off x="3851920" y="6165304"/>
            <a:ext cx="1008112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TextBox 21"/>
          <p:cNvSpPr txBox="1"/>
          <p:nvPr/>
        </p:nvSpPr>
        <p:spPr>
          <a:xfrm>
            <a:off x="5087966" y="6093296"/>
            <a:ext cx="365337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Hematopoiesis is donor derived (see </a:t>
            </a:r>
          </a:p>
          <a:p>
            <a:pPr algn="l" rtl="0"/>
            <a:r>
              <a:rPr lang="en-US" dirty="0" smtClean="0"/>
              <a:t>Next slide for Liver)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3600450" cy="300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794" y="920998"/>
            <a:ext cx="3529013" cy="294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34642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dirty="0" smtClean="0"/>
              <a:t>Liver hematopoiesis is of BM origin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71692" y="4510861"/>
            <a:ext cx="850476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dirty="0" smtClean="0"/>
              <a:t> </a:t>
            </a:r>
            <a:r>
              <a:rPr lang="en-US" dirty="0" smtClean="0"/>
              <a:t>Spleen hematopoiesis is of BM origin ? Only done once with GFP tagged BM, seems that</a:t>
            </a:r>
          </a:p>
          <a:p>
            <a:pPr algn="l" rtl="0"/>
            <a:r>
              <a:rPr lang="en-US" dirty="0" smtClean="0"/>
              <a:t>Lin- Sca1+cKit CD41- CD48- CD150+ HSCs are </a:t>
            </a:r>
            <a:r>
              <a:rPr lang="en-US" dirty="0" err="1" smtClean="0"/>
              <a:t>gfp</a:t>
            </a:r>
            <a:r>
              <a:rPr lang="en-US" dirty="0" smtClean="0"/>
              <a:t> positive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r="9895"/>
          <a:stretch>
            <a:fillRect/>
          </a:stretch>
        </p:blipFill>
        <p:spPr bwMode="auto">
          <a:xfrm>
            <a:off x="1080120" y="1466487"/>
            <a:ext cx="6876256" cy="433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19672" y="5746030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 Mononuclear liver cells originating from VEGF switched ON mice contain hematopoietic cells that are endowed with long term engraftment potential. 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rtl="0"/>
            <a:r>
              <a:rPr lang="en-US" sz="2800" dirty="0" smtClean="0"/>
              <a:t>Are  HSCs found in </a:t>
            </a:r>
            <a:r>
              <a:rPr lang="en-US" sz="2800" dirty="0" err="1" smtClean="0"/>
              <a:t>extramedullary</a:t>
            </a:r>
            <a:r>
              <a:rPr lang="en-US" sz="2800" dirty="0" smtClean="0"/>
              <a:t> sites functional ?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966" y="1268760"/>
            <a:ext cx="79251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1.  Reconstitution of lethally irradiated mice with mononuclear cells from TG livers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026"/>
          <p:cNvSpPr txBox="1">
            <a:spLocks noChangeArrowheads="1"/>
          </p:cNvSpPr>
          <p:nvPr/>
        </p:nvSpPr>
        <p:spPr bwMode="auto">
          <a:xfrm>
            <a:off x="1387475" y="419100"/>
            <a:ext cx="6518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Competitive Repopulation Assay</a:t>
            </a:r>
          </a:p>
        </p:txBody>
      </p:sp>
      <p:sp>
        <p:nvSpPr>
          <p:cNvPr id="88067" name="Text Box 1027"/>
          <p:cNvSpPr txBox="1">
            <a:spLocks noChangeArrowheads="1"/>
          </p:cNvSpPr>
          <p:nvPr/>
        </p:nvSpPr>
        <p:spPr bwMode="auto">
          <a:xfrm>
            <a:off x="1571625" y="3211513"/>
            <a:ext cx="93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Donor</a:t>
            </a:r>
          </a:p>
        </p:txBody>
      </p:sp>
      <p:sp>
        <p:nvSpPr>
          <p:cNvPr id="88068" name="Text Box 1028"/>
          <p:cNvSpPr txBox="1">
            <a:spLocks noChangeArrowheads="1"/>
          </p:cNvSpPr>
          <p:nvPr/>
        </p:nvSpPr>
        <p:spPr bwMode="auto">
          <a:xfrm>
            <a:off x="1439892" y="3581400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Helvetica" pitchFamily="34" charset="0"/>
              </a:rPr>
              <a:t>  </a:t>
            </a:r>
            <a:r>
              <a:rPr lang="en-US" sz="1800" b="1" i="1" dirty="0">
                <a:latin typeface="Helvetica" pitchFamily="34" charset="0"/>
              </a:rPr>
              <a:t>Ly 5.2</a:t>
            </a:r>
            <a:r>
              <a:rPr lang="en-US" sz="1800" b="1" dirty="0">
                <a:latin typeface="Helvetica" pitchFamily="34" charset="0"/>
              </a:rPr>
              <a:t>)</a:t>
            </a:r>
          </a:p>
        </p:txBody>
      </p:sp>
      <p:sp>
        <p:nvSpPr>
          <p:cNvPr id="88069" name="Text Box 1029"/>
          <p:cNvSpPr txBox="1">
            <a:spLocks noChangeArrowheads="1"/>
          </p:cNvSpPr>
          <p:nvPr/>
        </p:nvSpPr>
        <p:spPr bwMode="auto">
          <a:xfrm>
            <a:off x="1141413" y="41719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Helvetica" pitchFamily="34" charset="0"/>
              </a:rPr>
              <a:t>(Wild-type </a:t>
            </a:r>
            <a:r>
              <a:rPr lang="en-US" sz="1800" b="1" i="1">
                <a:latin typeface="Helvetica" pitchFamily="34" charset="0"/>
              </a:rPr>
              <a:t>Ly 5.</a:t>
            </a:r>
            <a:r>
              <a:rPr lang="en-US" sz="1800" b="1">
                <a:latin typeface="Helvetica" pitchFamily="34" charset="0"/>
              </a:rPr>
              <a:t>1)</a:t>
            </a:r>
          </a:p>
        </p:txBody>
      </p:sp>
      <p:sp>
        <p:nvSpPr>
          <p:cNvPr id="88070" name="Text Box 1030"/>
          <p:cNvSpPr txBox="1">
            <a:spLocks noChangeArrowheads="1"/>
          </p:cNvSpPr>
          <p:nvPr/>
        </p:nvSpPr>
        <p:spPr bwMode="auto">
          <a:xfrm>
            <a:off x="1790700" y="3887788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Helvetica" pitchFamily="34" charset="0"/>
              </a:rPr>
              <a:t>and</a:t>
            </a:r>
          </a:p>
        </p:txBody>
      </p:sp>
      <p:sp>
        <p:nvSpPr>
          <p:cNvPr id="88071" name="Rectangle 1031"/>
          <p:cNvSpPr>
            <a:spLocks noChangeArrowheads="1"/>
          </p:cNvSpPr>
          <p:nvPr/>
        </p:nvSpPr>
        <p:spPr bwMode="auto">
          <a:xfrm>
            <a:off x="1012825" y="3582988"/>
            <a:ext cx="2032000" cy="1066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1284288" y="4964113"/>
            <a:ext cx="388937" cy="252412"/>
            <a:chOff x="902" y="3475"/>
            <a:chExt cx="276" cy="159"/>
          </a:xfrm>
        </p:grpSpPr>
        <p:sp>
          <p:nvSpPr>
            <p:cNvPr id="88073" name="Oval 1033"/>
            <p:cNvSpPr>
              <a:spLocks noChangeArrowheads="1"/>
            </p:cNvSpPr>
            <p:nvPr/>
          </p:nvSpPr>
          <p:spPr bwMode="auto">
            <a:xfrm>
              <a:off x="902" y="3475"/>
              <a:ext cx="276" cy="15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74" name="Oval 1034"/>
            <p:cNvSpPr>
              <a:spLocks noChangeArrowheads="1"/>
            </p:cNvSpPr>
            <p:nvPr/>
          </p:nvSpPr>
          <p:spPr bwMode="auto">
            <a:xfrm>
              <a:off x="967" y="3481"/>
              <a:ext cx="173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75" name="Oval 1035"/>
            <p:cNvSpPr>
              <a:spLocks noChangeArrowheads="1"/>
            </p:cNvSpPr>
            <p:nvPr/>
          </p:nvSpPr>
          <p:spPr bwMode="auto">
            <a:xfrm>
              <a:off x="960" y="3475"/>
              <a:ext cx="186" cy="10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1350963" y="5345113"/>
            <a:ext cx="390525" cy="254000"/>
            <a:chOff x="870" y="3647"/>
            <a:chExt cx="276" cy="160"/>
          </a:xfrm>
        </p:grpSpPr>
        <p:sp>
          <p:nvSpPr>
            <p:cNvPr id="88077" name="Oval 1037"/>
            <p:cNvSpPr>
              <a:spLocks noChangeArrowheads="1"/>
            </p:cNvSpPr>
            <p:nvPr/>
          </p:nvSpPr>
          <p:spPr bwMode="auto">
            <a:xfrm>
              <a:off x="870" y="3647"/>
              <a:ext cx="276" cy="16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78" name="Oval 1038"/>
            <p:cNvSpPr>
              <a:spLocks noChangeArrowheads="1"/>
            </p:cNvSpPr>
            <p:nvPr/>
          </p:nvSpPr>
          <p:spPr bwMode="auto">
            <a:xfrm>
              <a:off x="934" y="3654"/>
              <a:ext cx="174" cy="9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79" name="Oval 1039"/>
            <p:cNvSpPr>
              <a:spLocks noChangeArrowheads="1"/>
            </p:cNvSpPr>
            <p:nvPr/>
          </p:nvSpPr>
          <p:spPr bwMode="auto">
            <a:xfrm>
              <a:off x="928" y="3647"/>
              <a:ext cx="186" cy="109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1040"/>
          <p:cNvGrpSpPr>
            <a:grpSpLocks/>
          </p:cNvGrpSpPr>
          <p:nvPr/>
        </p:nvGrpSpPr>
        <p:grpSpPr bwMode="auto">
          <a:xfrm>
            <a:off x="1757363" y="4811713"/>
            <a:ext cx="390525" cy="254000"/>
            <a:chOff x="1178" y="3366"/>
            <a:chExt cx="276" cy="160"/>
          </a:xfrm>
        </p:grpSpPr>
        <p:sp>
          <p:nvSpPr>
            <p:cNvPr id="88081" name="Oval 1041"/>
            <p:cNvSpPr>
              <a:spLocks noChangeArrowheads="1"/>
            </p:cNvSpPr>
            <p:nvPr/>
          </p:nvSpPr>
          <p:spPr bwMode="auto">
            <a:xfrm>
              <a:off x="1178" y="3366"/>
              <a:ext cx="276" cy="16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82" name="Oval 1042"/>
            <p:cNvSpPr>
              <a:spLocks noChangeArrowheads="1"/>
            </p:cNvSpPr>
            <p:nvPr/>
          </p:nvSpPr>
          <p:spPr bwMode="auto">
            <a:xfrm>
              <a:off x="1242" y="3373"/>
              <a:ext cx="173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83" name="Oval 1043"/>
            <p:cNvSpPr>
              <a:spLocks noChangeArrowheads="1"/>
            </p:cNvSpPr>
            <p:nvPr/>
          </p:nvSpPr>
          <p:spPr bwMode="auto">
            <a:xfrm>
              <a:off x="1236" y="3366"/>
              <a:ext cx="186" cy="109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" name="Group 1044"/>
          <p:cNvGrpSpPr>
            <a:grpSpLocks/>
          </p:cNvGrpSpPr>
          <p:nvPr/>
        </p:nvGrpSpPr>
        <p:grpSpPr bwMode="auto">
          <a:xfrm>
            <a:off x="2097088" y="5268913"/>
            <a:ext cx="387350" cy="254000"/>
            <a:chOff x="1441" y="3711"/>
            <a:chExt cx="275" cy="160"/>
          </a:xfrm>
        </p:grpSpPr>
        <p:sp>
          <p:nvSpPr>
            <p:cNvPr id="88085" name="Oval 1045"/>
            <p:cNvSpPr>
              <a:spLocks noChangeArrowheads="1"/>
            </p:cNvSpPr>
            <p:nvPr/>
          </p:nvSpPr>
          <p:spPr bwMode="auto">
            <a:xfrm>
              <a:off x="1441" y="3711"/>
              <a:ext cx="275" cy="16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86" name="Oval 1046"/>
            <p:cNvSpPr>
              <a:spLocks noChangeArrowheads="1"/>
            </p:cNvSpPr>
            <p:nvPr/>
          </p:nvSpPr>
          <p:spPr bwMode="auto">
            <a:xfrm>
              <a:off x="1505" y="3717"/>
              <a:ext cx="173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87" name="Oval 1047"/>
            <p:cNvSpPr>
              <a:spLocks noChangeArrowheads="1"/>
            </p:cNvSpPr>
            <p:nvPr/>
          </p:nvSpPr>
          <p:spPr bwMode="auto">
            <a:xfrm>
              <a:off x="1498" y="3711"/>
              <a:ext cx="186" cy="109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" name="Group 1048"/>
          <p:cNvGrpSpPr>
            <a:grpSpLocks/>
          </p:cNvGrpSpPr>
          <p:nvPr/>
        </p:nvGrpSpPr>
        <p:grpSpPr bwMode="auto">
          <a:xfrm>
            <a:off x="1690688" y="5116513"/>
            <a:ext cx="387350" cy="254000"/>
            <a:chOff x="1172" y="3564"/>
            <a:chExt cx="275" cy="160"/>
          </a:xfrm>
        </p:grpSpPr>
        <p:sp>
          <p:nvSpPr>
            <p:cNvPr id="88089" name="Oval 1049"/>
            <p:cNvSpPr>
              <a:spLocks noChangeArrowheads="1"/>
            </p:cNvSpPr>
            <p:nvPr/>
          </p:nvSpPr>
          <p:spPr bwMode="auto">
            <a:xfrm>
              <a:off x="1172" y="3564"/>
              <a:ext cx="275" cy="16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90" name="Oval 1050"/>
            <p:cNvSpPr>
              <a:spLocks noChangeArrowheads="1"/>
            </p:cNvSpPr>
            <p:nvPr/>
          </p:nvSpPr>
          <p:spPr bwMode="auto">
            <a:xfrm>
              <a:off x="1236" y="3571"/>
              <a:ext cx="173" cy="9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91" name="Oval 1051"/>
            <p:cNvSpPr>
              <a:spLocks noChangeArrowheads="1"/>
            </p:cNvSpPr>
            <p:nvPr/>
          </p:nvSpPr>
          <p:spPr bwMode="auto">
            <a:xfrm>
              <a:off x="1229" y="3564"/>
              <a:ext cx="186" cy="10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7" name="Group 1052"/>
          <p:cNvGrpSpPr>
            <a:grpSpLocks/>
          </p:cNvGrpSpPr>
          <p:nvPr/>
        </p:nvGrpSpPr>
        <p:grpSpPr bwMode="auto">
          <a:xfrm>
            <a:off x="2232025" y="4887913"/>
            <a:ext cx="388938" cy="252412"/>
            <a:chOff x="1492" y="3475"/>
            <a:chExt cx="276" cy="159"/>
          </a:xfrm>
        </p:grpSpPr>
        <p:sp>
          <p:nvSpPr>
            <p:cNvPr id="88093" name="Oval 1053"/>
            <p:cNvSpPr>
              <a:spLocks noChangeArrowheads="1"/>
            </p:cNvSpPr>
            <p:nvPr/>
          </p:nvSpPr>
          <p:spPr bwMode="auto">
            <a:xfrm>
              <a:off x="1492" y="3475"/>
              <a:ext cx="276" cy="159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94" name="Oval 1054"/>
            <p:cNvSpPr>
              <a:spLocks noChangeArrowheads="1"/>
            </p:cNvSpPr>
            <p:nvPr/>
          </p:nvSpPr>
          <p:spPr bwMode="auto">
            <a:xfrm>
              <a:off x="1556" y="3481"/>
              <a:ext cx="173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8095" name="Oval 1055"/>
            <p:cNvSpPr>
              <a:spLocks noChangeArrowheads="1"/>
            </p:cNvSpPr>
            <p:nvPr/>
          </p:nvSpPr>
          <p:spPr bwMode="auto">
            <a:xfrm>
              <a:off x="1550" y="3475"/>
              <a:ext cx="186" cy="10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88096" name="Rectangle 1056"/>
          <p:cNvSpPr>
            <a:spLocks noChangeArrowheads="1"/>
          </p:cNvSpPr>
          <p:nvPr/>
        </p:nvSpPr>
        <p:spPr bwMode="auto">
          <a:xfrm>
            <a:off x="889000" y="5649913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1:1 Ratio of</a:t>
            </a:r>
          </a:p>
          <a:p>
            <a:pPr algn="ctr"/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Bone Marrow Cells</a:t>
            </a:r>
          </a:p>
        </p:txBody>
      </p:sp>
      <p:sp>
        <p:nvSpPr>
          <p:cNvPr id="88097" name="Rectangle 1057"/>
          <p:cNvSpPr>
            <a:spLocks noChangeArrowheads="1"/>
          </p:cNvSpPr>
          <p:nvPr/>
        </p:nvSpPr>
        <p:spPr bwMode="auto">
          <a:xfrm>
            <a:off x="5072063" y="5832475"/>
            <a:ext cx="2878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Bone Marrow Chimera</a:t>
            </a:r>
          </a:p>
        </p:txBody>
      </p:sp>
      <p:sp>
        <p:nvSpPr>
          <p:cNvPr id="88098" name="Rectangle 1058"/>
          <p:cNvSpPr>
            <a:spLocks noChangeArrowheads="1"/>
          </p:cNvSpPr>
          <p:nvPr/>
        </p:nvSpPr>
        <p:spPr bwMode="auto">
          <a:xfrm>
            <a:off x="6702425" y="3652838"/>
            <a:ext cx="2189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Hematologic Recovery</a:t>
            </a:r>
          </a:p>
        </p:txBody>
      </p:sp>
      <p:sp>
        <p:nvSpPr>
          <p:cNvPr id="88099" name="Rectangle 1059"/>
          <p:cNvSpPr>
            <a:spLocks noChangeArrowheads="1"/>
          </p:cNvSpPr>
          <p:nvPr/>
        </p:nvSpPr>
        <p:spPr bwMode="auto">
          <a:xfrm>
            <a:off x="7245350" y="3957638"/>
            <a:ext cx="1039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Helvetica" pitchFamily="34" charset="0"/>
              </a:rPr>
              <a:t>(6 months)</a:t>
            </a:r>
          </a:p>
        </p:txBody>
      </p:sp>
      <p:pic>
        <p:nvPicPr>
          <p:cNvPr id="88100" name="Picture 1060" descr="mouse picture2                                                 00014B32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2231" r="4042" b="32611"/>
          <a:stretch>
            <a:fillRect/>
          </a:stretch>
        </p:blipFill>
        <p:spPr bwMode="auto">
          <a:xfrm>
            <a:off x="4875213" y="1577975"/>
            <a:ext cx="2844800" cy="990600"/>
          </a:xfrm>
          <a:prstGeom prst="rect">
            <a:avLst/>
          </a:prstGeom>
          <a:noFill/>
        </p:spPr>
      </p:pic>
      <p:sp>
        <p:nvSpPr>
          <p:cNvPr id="88101" name="Text Box 1061"/>
          <p:cNvSpPr txBox="1">
            <a:spLocks noChangeArrowheads="1"/>
          </p:cNvSpPr>
          <p:nvPr/>
        </p:nvSpPr>
        <p:spPr bwMode="auto">
          <a:xfrm>
            <a:off x="1285875" y="6221413"/>
            <a:ext cx="162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Helvetica" pitchFamily="34" charset="0"/>
              </a:rPr>
              <a:t>(5 x 10</a:t>
            </a:r>
            <a:r>
              <a:rPr lang="en-US" sz="1800" b="1" baseline="30000">
                <a:latin typeface="Helvetica" pitchFamily="34" charset="0"/>
              </a:rPr>
              <a:t>6</a:t>
            </a:r>
            <a:r>
              <a:rPr lang="en-US" sz="1800" b="1">
                <a:latin typeface="Helvetica" pitchFamily="34" charset="0"/>
              </a:rPr>
              <a:t> cells)</a:t>
            </a:r>
          </a:p>
        </p:txBody>
      </p:sp>
      <p:pic>
        <p:nvPicPr>
          <p:cNvPr id="88102" name="Picture 1062" descr="mouse picture2                                                 00014B32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2231" r="4042" b="32611"/>
          <a:stretch>
            <a:fillRect/>
          </a:stretch>
        </p:blipFill>
        <p:spPr bwMode="auto">
          <a:xfrm>
            <a:off x="5127625" y="4676775"/>
            <a:ext cx="2844800" cy="990600"/>
          </a:xfrm>
          <a:prstGeom prst="rect">
            <a:avLst/>
          </a:prstGeom>
          <a:noFill/>
        </p:spPr>
      </p:pic>
      <p:pic>
        <p:nvPicPr>
          <p:cNvPr id="88103" name="Picture 1063" descr="mouse picture2                                                 00014B32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2231" r="4042" b="32611"/>
          <a:stretch>
            <a:fillRect/>
          </a:stretch>
        </p:blipFill>
        <p:spPr bwMode="auto">
          <a:xfrm>
            <a:off x="758825" y="2220913"/>
            <a:ext cx="2844800" cy="990600"/>
          </a:xfrm>
          <a:prstGeom prst="rect">
            <a:avLst/>
          </a:prstGeom>
          <a:noFill/>
        </p:spPr>
      </p:pic>
      <p:sp>
        <p:nvSpPr>
          <p:cNvPr id="88104" name="Rectangle 1064"/>
          <p:cNvSpPr>
            <a:spLocks noChangeArrowheads="1"/>
          </p:cNvSpPr>
          <p:nvPr/>
        </p:nvSpPr>
        <p:spPr bwMode="auto">
          <a:xfrm>
            <a:off x="5618163" y="2779713"/>
            <a:ext cx="157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Helvetica" pitchFamily="34" charset="0"/>
              </a:rPr>
              <a:t>Wild type host</a:t>
            </a:r>
          </a:p>
          <a:p>
            <a:pPr algn="ctr"/>
            <a:r>
              <a:rPr lang="en-US" sz="1600" b="1">
                <a:latin typeface="Helvetica" pitchFamily="34" charset="0"/>
              </a:rPr>
              <a:t>(</a:t>
            </a:r>
            <a:r>
              <a:rPr lang="en-US" sz="1600" b="1" i="1">
                <a:latin typeface="Helvetica" pitchFamily="34" charset="0"/>
              </a:rPr>
              <a:t>Ly 5.1</a:t>
            </a:r>
            <a:r>
              <a:rPr lang="en-US" sz="1600" b="1">
                <a:latin typeface="Helvetica" pitchFamily="34" charset="0"/>
              </a:rPr>
              <a:t>)</a:t>
            </a:r>
            <a:endParaRPr lang="en-US" sz="1400" b="1">
              <a:latin typeface="Helvetica" pitchFamily="34" charset="0"/>
            </a:endParaRPr>
          </a:p>
        </p:txBody>
      </p:sp>
      <p:sp>
        <p:nvSpPr>
          <p:cNvPr id="88105" name="Text Box 1065"/>
          <p:cNvSpPr txBox="1">
            <a:spLocks noChangeArrowheads="1"/>
          </p:cNvSpPr>
          <p:nvPr/>
        </p:nvSpPr>
        <p:spPr bwMode="auto">
          <a:xfrm>
            <a:off x="6862763" y="1490663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Helvetica" pitchFamily="34" charset="0"/>
              </a:rPr>
              <a:t>1,000 cGy</a:t>
            </a:r>
          </a:p>
        </p:txBody>
      </p:sp>
      <p:grpSp>
        <p:nvGrpSpPr>
          <p:cNvPr id="8" name="Group 1066"/>
          <p:cNvGrpSpPr>
            <a:grpSpLocks/>
          </p:cNvGrpSpPr>
          <p:nvPr/>
        </p:nvGrpSpPr>
        <p:grpSpPr bwMode="auto">
          <a:xfrm>
            <a:off x="7202488" y="1795463"/>
            <a:ext cx="338137" cy="304800"/>
            <a:chOff x="5232" y="1056"/>
            <a:chExt cx="240" cy="192"/>
          </a:xfrm>
        </p:grpSpPr>
        <p:sp>
          <p:nvSpPr>
            <p:cNvPr id="88107" name="Line 1067"/>
            <p:cNvSpPr>
              <a:spLocks noChangeShapeType="1"/>
            </p:cNvSpPr>
            <p:nvPr/>
          </p:nvSpPr>
          <p:spPr bwMode="auto">
            <a:xfrm flipH="1">
              <a:off x="5232" y="1200"/>
              <a:ext cx="24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8108" name="Line 1068"/>
            <p:cNvSpPr>
              <a:spLocks noChangeShapeType="1"/>
            </p:cNvSpPr>
            <p:nvPr/>
          </p:nvSpPr>
          <p:spPr bwMode="auto">
            <a:xfrm flipH="1" flipV="1">
              <a:off x="5328" y="1152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8109" name="Line 1069"/>
            <p:cNvSpPr>
              <a:spLocks noChangeShapeType="1"/>
            </p:cNvSpPr>
            <p:nvPr/>
          </p:nvSpPr>
          <p:spPr bwMode="auto">
            <a:xfrm flipV="1">
              <a:off x="5328" y="1104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8110" name="Line 1070"/>
            <p:cNvSpPr>
              <a:spLocks noChangeShapeType="1"/>
            </p:cNvSpPr>
            <p:nvPr/>
          </p:nvSpPr>
          <p:spPr bwMode="auto">
            <a:xfrm flipH="1" flipV="1">
              <a:off x="5328" y="1056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88111" name="Line 1071"/>
          <p:cNvSpPr>
            <a:spLocks noChangeShapeType="1"/>
          </p:cNvSpPr>
          <p:nvPr/>
        </p:nvSpPr>
        <p:spPr bwMode="auto">
          <a:xfrm flipV="1">
            <a:off x="3062288" y="2238375"/>
            <a:ext cx="1525587" cy="26193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88112" name="Line 1072"/>
          <p:cNvSpPr>
            <a:spLocks noChangeShapeType="1"/>
          </p:cNvSpPr>
          <p:nvPr/>
        </p:nvSpPr>
        <p:spPr bwMode="auto">
          <a:xfrm>
            <a:off x="6248400" y="3422650"/>
            <a:ext cx="1588" cy="965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9" name="TextBox 48"/>
          <p:cNvSpPr txBox="1"/>
          <p:nvPr/>
        </p:nvSpPr>
        <p:spPr>
          <a:xfrm>
            <a:off x="3113659" y="2828543"/>
            <a:ext cx="1962397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b="1" dirty="0" smtClean="0">
                <a:latin typeface="Comic Sans MS" pitchFamily="66" charset="0"/>
              </a:rPr>
              <a:t>300K cells from</a:t>
            </a:r>
          </a:p>
          <a:p>
            <a:pPr algn="ctr" rtl="0"/>
            <a:r>
              <a:rPr lang="en-US" b="1" dirty="0" smtClean="0">
                <a:latin typeface="Comic Sans MS" pitchFamily="66" charset="0"/>
              </a:rPr>
              <a:t>LV ON</a:t>
            </a:r>
          </a:p>
          <a:p>
            <a:pPr algn="ctr" rtl="0"/>
            <a:r>
              <a:rPr lang="en-US" b="1" dirty="0" smtClean="0">
                <a:latin typeface="Comic Sans MS" pitchFamily="66" charset="0"/>
              </a:rPr>
              <a:t>BM ON</a:t>
            </a:r>
          </a:p>
          <a:p>
            <a:pPr algn="ctr" rtl="0"/>
            <a:r>
              <a:rPr lang="en-US" b="1" dirty="0" smtClean="0">
                <a:latin typeface="Comic Sans MS" pitchFamily="66" charset="0"/>
              </a:rPr>
              <a:t>SP ON</a:t>
            </a:r>
          </a:p>
          <a:p>
            <a:pPr algn="ctr" rtl="0"/>
            <a:r>
              <a:rPr lang="en-US" b="1" dirty="0" smtClean="0">
                <a:latin typeface="Comic Sans MS" pitchFamily="66" charset="0"/>
              </a:rPr>
              <a:t>LV control</a:t>
            </a:r>
          </a:p>
          <a:p>
            <a:pPr algn="ctr" rtl="0"/>
            <a:r>
              <a:rPr lang="en-US" b="1" dirty="0" smtClean="0">
                <a:latin typeface="Comic Sans MS" pitchFamily="66" charset="0"/>
              </a:rPr>
              <a:t>BM control</a:t>
            </a:r>
          </a:p>
          <a:p>
            <a:pPr algn="ctr" rtl="0"/>
            <a:r>
              <a:rPr lang="en-US" b="1" dirty="0" smtClean="0">
                <a:latin typeface="Comic Sans MS" pitchFamily="66" charset="0"/>
              </a:rPr>
              <a:t>SP control</a:t>
            </a:r>
            <a:endParaRPr lang="he-IL" b="1" dirty="0">
              <a:latin typeface="Comic Sans MS" pitchFamily="66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3923928" y="5003884"/>
            <a:ext cx="2880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3203848" y="6011996"/>
            <a:ext cx="16674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>
                <a:latin typeface="Comic Sans MS" pitchFamily="66" charset="0"/>
              </a:rPr>
              <a:t>10 mice each</a:t>
            </a:r>
            <a:endParaRPr lang="he-IL" b="1" dirty="0">
              <a:latin typeface="Comic Sans MS" pitchFamily="66" charset="0"/>
            </a:endParaRPr>
          </a:p>
        </p:txBody>
      </p:sp>
      <p:pic>
        <p:nvPicPr>
          <p:cNvPr id="52" name="Picture 4" descr="http://www.hindawi.com/journals/sci/2011/954275.fig.001.jpg"/>
          <p:cNvPicPr>
            <a:picLocks noChangeAspect="1" noChangeArrowheads="1"/>
          </p:cNvPicPr>
          <p:nvPr/>
        </p:nvPicPr>
        <p:blipFill>
          <a:blip r:embed="rId4" cstate="print"/>
          <a:srcRect l="67056" t="6250" r="3361" b="29167"/>
          <a:stretch>
            <a:fillRect/>
          </a:stretch>
        </p:blipFill>
        <p:spPr bwMode="auto">
          <a:xfrm>
            <a:off x="7647438" y="4221088"/>
            <a:ext cx="1533074" cy="1584176"/>
          </a:xfrm>
          <a:prstGeom prst="rect">
            <a:avLst/>
          </a:prstGeom>
          <a:noFill/>
        </p:spPr>
      </p:pic>
      <p:cxnSp>
        <p:nvCxnSpPr>
          <p:cNvPr id="54" name="Straight Arrow Connector 53"/>
          <p:cNvCxnSpPr/>
          <p:nvPr/>
        </p:nvCxnSpPr>
        <p:spPr>
          <a:xfrm flipV="1">
            <a:off x="7236296" y="5013176"/>
            <a:ext cx="360040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7340"/>
            <a:ext cx="35461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he-IL" dirty="0" smtClean="0"/>
              <a:t> </a:t>
            </a:r>
            <a:r>
              <a:rPr lang="en-US" dirty="0" smtClean="0"/>
              <a:t> 2. </a:t>
            </a:r>
            <a:r>
              <a:rPr lang="en-US" dirty="0" smtClean="0"/>
              <a:t> </a:t>
            </a:r>
            <a:r>
              <a:rPr lang="en-US" dirty="0" smtClean="0"/>
              <a:t>Competitive repopulation assay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05" y="908721"/>
            <a:ext cx="2725003" cy="248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1" y="908721"/>
            <a:ext cx="2952328" cy="24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5608" y="908721"/>
            <a:ext cx="2952328" cy="24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1" y="3661942"/>
            <a:ext cx="2952328" cy="24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9" y="3645025"/>
            <a:ext cx="2952328" cy="248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271226" y="4437112"/>
            <a:ext cx="78309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VEGF</a:t>
            </a:r>
          </a:p>
          <a:p>
            <a:pPr algn="ctr" rtl="0"/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WT</a:t>
            </a:r>
            <a:endParaRPr lang="he-I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077072"/>
            <a:ext cx="24166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Cells isolated from </a:t>
            </a:r>
            <a:r>
              <a:rPr lang="en-US" b="1" dirty="0" smtClean="0"/>
              <a:t>Liver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1349</Words>
  <Application>Microsoft Office PowerPoint</Application>
  <PresentationFormat>On-screen Show (4:3)</PresentationFormat>
  <Paragraphs>224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Background and rationale</vt:lpstr>
      <vt:lpstr> </vt:lpstr>
      <vt:lpstr>High levels of circulating VEGF induce Hepato- and splenomegaly</vt:lpstr>
      <vt:lpstr>High levels of circulating VEGF (&gt;1ng/ml) induces amplification of LT-HSCs and their “relocation “ in liver and spleen</vt:lpstr>
      <vt:lpstr> What is the origin of the extramedullary hematopoiesis? Adult BM HSCs or activation of Liver and spleen HSCs?</vt:lpstr>
      <vt:lpstr>Slide 6</vt:lpstr>
      <vt:lpstr>Are  HSCs found in extramedullary sites functional ?</vt:lpstr>
      <vt:lpstr>Slide 8</vt:lpstr>
      <vt:lpstr>Slide 9</vt:lpstr>
      <vt:lpstr>Slide 10</vt:lpstr>
      <vt:lpstr>Slide 11</vt:lpstr>
      <vt:lpstr>Cycling status of HSCs in the different compartments</vt:lpstr>
      <vt:lpstr>What’s the outcome of VEGF induced EMH?</vt:lpstr>
      <vt:lpstr>VEGF over-expression increases CFU-Cs in extramedullary tissues</vt:lpstr>
      <vt:lpstr>VEGF over-expression in liver leads to changes in bone marrow hematopoiesis</vt:lpstr>
      <vt:lpstr>VEGF over-expression in liver leads to changes in spleen hematopoiesis</vt:lpstr>
      <vt:lpstr>VEGF over-expression in liver leads to changes in liver hematopoiesis</vt:lpstr>
      <vt:lpstr>Hematopoiesis profile in BM</vt:lpstr>
      <vt:lpstr>Slide 19</vt:lpstr>
      <vt:lpstr>Slide 20</vt:lpstr>
      <vt:lpstr>Slide 21</vt:lpstr>
      <vt:lpstr>Slide 22</vt:lpstr>
      <vt:lpstr>Is on going VEGF needed for the maintenance of extramedullary hematopoiesis?</vt:lpstr>
      <vt:lpstr>Is on going VEGF needed for the maintenance of extramedullary hematopoiesis in the spleen?</vt:lpstr>
      <vt:lpstr>Spleen transplant</vt:lpstr>
      <vt:lpstr>What happens in VEGF mice spleen?</vt:lpstr>
      <vt:lpstr>Increased number of Megakaryocytes</vt:lpstr>
      <vt:lpstr>Even at low levels of VEGF (Heart switch)</vt:lpstr>
      <vt:lpstr>SDF1 is important for the recruitment of HSCs to the liver and spleen</vt:lpstr>
      <vt:lpstr>SDF is increased in VEGF spleens</vt:lpstr>
      <vt:lpstr>Slide 31</vt:lpstr>
      <vt:lpstr>What is the new niche in the spleen?</vt:lpstr>
      <vt:lpstr>Effect of VEGF on the BM niche?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</cp:revision>
  <dcterms:created xsi:type="dcterms:W3CDTF">2012-04-25T05:06:40Z</dcterms:created>
  <dcterms:modified xsi:type="dcterms:W3CDTF">2012-04-29T20:37:22Z</dcterms:modified>
</cp:coreProperties>
</file>