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3" r:id="rId4"/>
    <p:sldId id="258" r:id="rId5"/>
    <p:sldId id="259" r:id="rId6"/>
    <p:sldId id="260" r:id="rId7"/>
    <p:sldId id="261" r:id="rId8"/>
    <p:sldId id="262" r:id="rId9"/>
    <p:sldId id="272" r:id="rId10"/>
    <p:sldId id="263" r:id="rId11"/>
    <p:sldId id="264" r:id="rId12"/>
    <p:sldId id="265" r:id="rId13"/>
    <p:sldId id="266" r:id="rId14"/>
    <p:sldId id="267" r:id="rId15"/>
    <p:sldId id="277" r:id="rId16"/>
    <p:sldId id="276" r:id="rId17"/>
    <p:sldId id="278" r:id="rId18"/>
    <p:sldId id="268" r:id="rId19"/>
    <p:sldId id="269" r:id="rId20"/>
    <p:sldId id="274" r:id="rId21"/>
    <p:sldId id="27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718" autoAdjust="0"/>
  </p:normalViewPr>
  <p:slideViewPr>
    <p:cSldViewPr>
      <p:cViewPr varScale="1">
        <p:scale>
          <a:sx n="70" d="100"/>
          <a:sy n="70" d="100"/>
        </p:scale>
        <p:origin x="-1386" y="-144"/>
      </p:cViewPr>
      <p:guideLst>
        <p:guide orient="horz" pos="2160"/>
        <p:guide pos="2880"/>
      </p:guideLst>
    </p:cSldViewPr>
  </p:slideViewPr>
  <p:outlineViewPr>
    <p:cViewPr>
      <p:scale>
        <a:sx n="33" d="100"/>
        <a:sy n="33" d="100"/>
      </p:scale>
      <p:origin x="0" y="14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58B2F-6A4E-42D0-AC8F-5BFC84CE99B9}" type="datetimeFigureOut">
              <a:rPr lang="en-US" smtClean="0"/>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09666-5856-4559-A953-E43131EA00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09666-5856-4559-A953-E43131EA00DF}"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F0A96D0-83E4-4019-97C0-6BB7E4A8C8D9}" type="datetimeFigureOut">
              <a:rPr lang="en-US" smtClean="0"/>
              <a:pPr/>
              <a:t>4/26/2012</a:t>
            </a:fld>
            <a:endParaRPr lang="en-US"/>
          </a:p>
        </p:txBody>
      </p:sp>
      <p:sp>
        <p:nvSpPr>
          <p:cNvPr id="19" name="Espace réservé du pied de page 18"/>
          <p:cNvSpPr>
            <a:spLocks noGrp="1"/>
          </p:cNvSpPr>
          <p:nvPr>
            <p:ph type="ftr" sz="quarter" idx="11"/>
          </p:nvPr>
        </p:nvSpPr>
        <p:spPr/>
        <p:txBody>
          <a:bodyPr/>
          <a:lstStyle/>
          <a:p>
            <a:endParaRPr lang="en-US"/>
          </a:p>
        </p:txBody>
      </p:sp>
      <p:sp>
        <p:nvSpPr>
          <p:cNvPr id="27" name="Espace réservé du numéro de diapositive 26"/>
          <p:cNvSpPr>
            <a:spLocks noGrp="1"/>
          </p:cNvSpPr>
          <p:nvPr>
            <p:ph type="sldNum" sz="quarter" idx="12"/>
          </p:nvPr>
        </p:nvSpPr>
        <p:spPr/>
        <p:txBody>
          <a:bodyPr/>
          <a:lstStyle/>
          <a:p>
            <a:fld id="{7FA9D53C-8AF2-4A5F-97C8-A2CCE84086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0A96D0-83E4-4019-97C0-6BB7E4A8C8D9}" type="datetimeFigureOut">
              <a:rPr lang="en-US" smtClean="0"/>
              <a:pPr/>
              <a:t>4/26/2012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0A96D0-83E4-4019-97C0-6BB7E4A8C8D9}" type="datetimeFigureOut">
              <a:rPr lang="en-US" smtClean="0"/>
              <a:pPr/>
              <a:t>4/26/2012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0A96D0-83E4-4019-97C0-6BB7E4A8C8D9}" type="datetimeFigureOut">
              <a:rPr lang="en-US" smtClean="0"/>
              <a:pPr/>
              <a:t>4/26/2012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F0A96D0-83E4-4019-97C0-6BB7E4A8C8D9}" type="datetimeFigureOut">
              <a:rPr lang="en-US" smtClean="0"/>
              <a:pPr/>
              <a:t>4/26/2012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FA9D53C-8AF2-4A5F-97C8-A2CCE84086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F0A96D0-83E4-4019-97C0-6BB7E4A8C8D9}" type="datetimeFigureOut">
              <a:rPr lang="en-US" smtClean="0"/>
              <a:pPr/>
              <a:t>4/26/2012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F0A96D0-83E4-4019-97C0-6BB7E4A8C8D9}" type="datetimeFigureOut">
              <a:rPr lang="en-US" smtClean="0"/>
              <a:pPr/>
              <a:t>4/26/2012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F0A96D0-83E4-4019-97C0-6BB7E4A8C8D9}" type="datetimeFigureOut">
              <a:rPr lang="en-US" smtClean="0"/>
              <a:pPr/>
              <a:t>4/26/2012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0A96D0-83E4-4019-97C0-6BB7E4A8C8D9}" type="datetimeFigureOut">
              <a:rPr lang="en-US" smtClean="0"/>
              <a:pPr/>
              <a:t>4/26/2012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F0A96D0-83E4-4019-97C0-6BB7E4A8C8D9}" type="datetimeFigureOut">
              <a:rPr lang="en-US" smtClean="0"/>
              <a:pPr/>
              <a:t>4/26/2012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FA9D53C-8AF2-4A5F-97C8-A2CCE84086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F0A96D0-83E4-4019-97C0-6BB7E4A8C8D9}" type="datetimeFigureOut">
              <a:rPr lang="en-US" smtClean="0"/>
              <a:pPr/>
              <a:t>4/26/2012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FA9D53C-8AF2-4A5F-97C8-A2CCE84086E4}" type="slidenum">
              <a:rPr lang="en-US" smtClean="0"/>
              <a:pPr/>
              <a:t>‹#›</a:t>
            </a:fld>
            <a:endParaRPr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0A96D0-83E4-4019-97C0-6BB7E4A8C8D9}" type="datetimeFigureOut">
              <a:rPr lang="en-US" smtClean="0"/>
              <a:pPr/>
              <a:t>4/26/2012</a:t>
            </a:fld>
            <a:endParaRPr lang="en-US"/>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A9D53C-8AF2-4A5F-97C8-A2CCE84086E4}" type="slidenum">
              <a:rPr lang="en-US" smtClean="0"/>
              <a:pPr/>
              <a:t>‹#›</a:t>
            </a:fld>
            <a:endParaRPr lang="en-US"/>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fr/imghp?hl=fr&amp;tab=ii" TargetMode="External"/><Relationship Id="rId2" Type="http://schemas.openxmlformats.org/officeDocument/2006/relationships/hyperlink" Target="http://www.buylegalsdrug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dirty="0" smtClean="0"/>
              <a:t/>
            </a:r>
            <a:br>
              <a:rPr lang="en-US" dirty="0" smtClean="0"/>
            </a:br>
            <a:r>
              <a:rPr lang="en-US" dirty="0" smtClean="0"/>
              <a:t>DRUGS </a:t>
            </a:r>
            <a:r>
              <a:rPr lang="en-US" dirty="0" smtClean="0"/>
              <a:t>USE AND ABUSE</a:t>
            </a:r>
            <a:endParaRPr lang="en-US" dirty="0"/>
          </a:p>
        </p:txBody>
      </p:sp>
      <p:sp>
        <p:nvSpPr>
          <p:cNvPr id="3" name="Sous-titre 2"/>
          <p:cNvSpPr>
            <a:spLocks noGrp="1"/>
          </p:cNvSpPr>
          <p:nvPr>
            <p:ph type="subTitle" idx="1"/>
          </p:nvPr>
        </p:nvSpPr>
        <p:spPr>
          <a:xfrm>
            <a:off x="533400" y="3124200"/>
            <a:ext cx="7854696" cy="3048000"/>
          </a:xfrm>
        </p:spPr>
        <p:txBody>
          <a:bodyPr/>
          <a:lstStyle/>
          <a:p>
            <a:r>
              <a:rPr lang="en-US" dirty="0" smtClean="0"/>
              <a:t>4/20/2012</a:t>
            </a:r>
          </a:p>
          <a:p>
            <a:r>
              <a:rPr lang="en-US" dirty="0" smtClean="0"/>
              <a:t>IUGB</a:t>
            </a:r>
          </a:p>
          <a:p>
            <a:r>
              <a:rPr lang="en-US" dirty="0" smtClean="0"/>
              <a:t>BADI NATHANAEL</a:t>
            </a:r>
            <a:endParaRPr lang="en-US" dirty="0"/>
          </a:p>
        </p:txBody>
      </p:sp>
      <p:pic>
        <p:nvPicPr>
          <p:cNvPr id="4" name="Image 3" descr="IUGBLogo4.jpg"/>
          <p:cNvPicPr>
            <a:picLocks noChangeAspect="1"/>
          </p:cNvPicPr>
          <p:nvPr/>
        </p:nvPicPr>
        <p:blipFill>
          <a:blip r:embed="rId2" cstate="print"/>
          <a:stretch>
            <a:fillRect/>
          </a:stretch>
        </p:blipFill>
        <p:spPr>
          <a:xfrm>
            <a:off x="3276600" y="685800"/>
            <a:ext cx="1905000" cy="1785938"/>
          </a:xfrm>
          <a:prstGeom prst="ellipse">
            <a:avLst/>
          </a:prstGeom>
          <a:ln>
            <a:solidFill>
              <a:schemeClr val="bg1"/>
            </a:solidFill>
          </a:ln>
        </p:spPr>
      </p:pic>
      <p:pic>
        <p:nvPicPr>
          <p:cNvPr id="1026" name="Picture 2" descr="I:\Images\Appareil photo\201112\201112A0\17122011152.jpg"/>
          <p:cNvPicPr>
            <a:picLocks noChangeAspect="1" noChangeArrowheads="1"/>
          </p:cNvPicPr>
          <p:nvPr/>
        </p:nvPicPr>
        <p:blipFill>
          <a:blip r:embed="rId3" cstate="print"/>
          <a:srcRect/>
          <a:stretch>
            <a:fillRect/>
          </a:stretch>
        </p:blipFill>
        <p:spPr bwMode="auto">
          <a:xfrm>
            <a:off x="381000" y="3276600"/>
            <a:ext cx="3810000" cy="3581400"/>
          </a:xfrm>
          <a:prstGeom prst="rect">
            <a:avLst/>
          </a:prstGeom>
          <a:noFill/>
        </p:spPr>
      </p:pic>
      <p:sp>
        <p:nvSpPr>
          <p:cNvPr id="1028" name="AutoShape 4" descr="data:image/jpeg;base64,/9j/4AAQSkZJRgABAQAAAQABAAD/2wBDAAkGBwgHBgkIBwgKCgkLDRYPDQwMDRsUFRAWIB0iIiAdHx8kKDQsJCYxJx8fLT0tMTU3Ojo6Iys/RD84QzQ5Ojf/2wBDAQoKCg0MDRoPDxo3JR8lNzc3Nzc3Nzc3Nzc3Nzc3Nzc3Nzc3Nzc3Nzc3Nzc3Nzc3Nzc3Nzc3Nzc3Nzc3Nzc3Nzf/wAARCACPAIgDASIAAhEBAxEB/8QAHAABAAICAwEAAAAAAAAAAAAAAAYHAQUCBAgD/8QANhAAAQMDAgQFAgMIAwEAAAAAAQIDBAAFEQYhEjFBUQcTImFxFIEVMpEWIyQzQlKhsWLB0UP/xAAYAQEAAwEAAAAAAAAAAAAAAAAAAQIDBP/EACIRAAICAgEEAwEAAAAAAAAAAAABAhEDITESIjJBE1FhQv/aAAwDAQACEQMRAD8AvGlKUApSlAKUpQClKwaA6F5uCLfFCyR5jjiGmknfKlKAG3XGc/ArvjlUE1xcmW9WaZhndbckPLwOQUeBP6nP6VOxyqsZW2VTtszSlKsWFKUoBSlKAUpSgFYJxWawRQHVhTm5bslpKSh2M55biD0yAoH4IINduoNqe9jTmsrfIcUpEOXGU3J2JHpPpOB1Gf0JqasPNvNIdaWFocSFJUOSgRsaqpW2isZW2vo+lKUqxYVwdcS02pa9kpBJ+BXOo7r26RbXpqWZalj6htTDfCnOVqScfHzUN0rIbpWUpqG8KuWqJF1SCnikJW2gknh4AAB029OenOr9sM/8UssGeQAZDCXDgYG47V5oJ9XPY86vTwpuDc3SLDCHHFuRFqZdKhsk54gB7BKk1z4X3P8ATnwvuf6TOlKV0nSKUpQClYJA5ms0ApSlAKHcUpQFeeMVuW9bIk5psq+nWUrUHMBKVY5p6743zt752jmgNav2ySzbrg6pyG4vHmvLUosjhwAnn6cjl71Y2ubWq76clRmWW3ZAAWzx4HCodQTyOM159US2rBGCk4NcuW4ztHNluM7R6ciSGpcZqRHWFsuoC0LH9SSMg19qpbw+1u5bHmrdcnwbcErwpQUpTas5AG/LmMY22q50qCgCORGa3hNTVo2hNSRyqvPGW4PMWSPCaSwpElZ80LGVpCcEFO/fA686sPpVUeN7x47THLYxhxxLmd8jAII+4NRl8GRl8GVadzvVt+CkxLkGfFVJKnELC0sBJCUI/uzjGSriHwkVUvEcbgGrS8EnPVc2/NQn8ivKA9R6cRPbkB9658T70YY/NFrUpXEnFdh1nKtXfr9b7BETJucgNJUeFCQkqUs9gBzqH6x8So0DgjWBbUuTxHzVrQotoSMggEEZJPbOMVW1nTcNR6giRn5LklxSxlb8jcpByrBVnf2A3rGeWtLkxnlrUS59PS5uomm7nMR9NCKuKNGSTlY/uWc7jOcJwO++1SauDaQhASkAAbAAYrnWqVGqVIUpSpJFKxWaA+UlhqSytmQ0h1pY4VIWnIUOxFee9YWSRY7y8y6wWmHHFrjgqCuJviOOXtjY716JquvF6xiXbkXZsOlyIkpWlIBTwEjc75GO4zWWWNqzHNG439FOk/pVxeFOpxcIq7XNlLcmIJUylQJ/dJSkc/Yn5qnVcq7Vmukiy3JmfDKQ8zxFPGMpyUkbjqN654T6XZhCXS7PTnSqS8ZJCH9SNMty1uhlhKXI5Vs0vc5A90qG/tVsacvca+2tqVGWkq4Uh5A/+aykEpPxmq18bIak3G3S/LQltxpTfGnZRWDnB77Yx966Mr7LRvldwtFZnONtznlVl+CHF+JXMeQSCynLwOw32TjHM5JznoKrcnCCD1PIVZnggGfrLoS6syPLQPLx6QnPP5zt9q58W5oxx+SLczVS+JOt3xNfs9sLsdcV/wDeSEOEeYODdOB7q/xWy8UtZJhMPWKGf4h9n948lRHlAnGAR12PWqdfeU6pTziuJS1FSiepJyTWuXJ/KNMuT+UP6QjG/Lara8G7Ej6ZV8WptZc4mW0FrdGDuQrPWq/0bY/2ivTFvU7IbZIK1usoyQBjvy5jc7V6Jt8REGGzFaUtSGUBAUs5UcdT71XDDdkYoW7OxilKV1HSKUpQGhc1LHt54b60u3KUohC1+ptzHZQ277HB2rawp8Oe2XIUlmQgYyppYUBkZ6e1cbhb4txirjTWEPMr5pWM79/mqJ1VZrjpWeW0qkIjuKyy8hYT5gHsDzG3OspycN8oynOUN8o9AZFfOU0JEdxlSlpDiSkqQcEZ7GvP1o1jd7XMakJlvyUNkksvPqUleRuDv9/mp1YPFRqVIaj3iImKlWQZKF5SDjbKcZGfk1Ec0XyRHNF86IFrXTy9O3gxvMdcZcBW0443w8QB3H/LGRkjvyqOrTxA16Fvlrtut7C2GZeWlYWy+yQeE9iP8EHce1UNd7e9ari/BkpcQ40sj1oKeJOSAoexwd6xyQ6XfoxnDpf4TTwj1A7BuqLMUN+RMcU4pw5ykhvIx0/pra+OC2FJtLWP4gKWr8p/JtnBx3xt7iqsZffiy2ZEVXA60tK0LB5EEEf6FWZ4g3SBf9F2m6PFxiQ46v6ZITxBZGygT02GR8VaMrg0WTuDiVipQS2OmDzNWN4TXA2yz6huS46RFjthRkZyVLSni4OH4UDn/lVblOUbb7n/AKrcXB0R9MW+Gi4OrkOOmQqKEcKGm1JWncj8xUCDg/0kfNUg62Vg62dK8XF663KVOkhKVyFlxSUk4B7DNdRCVOlKWgrjUQlITuSTsMVgq6kEZ5jtVl+FGj0zHGr9cGpLSG1BcZJISl05/NsckDHUAHPUUjFyYinJ0Srww0mLBb1zH0ykTpSQl1uQU+gJJxgDvnO5z8VOawNqzXZFUqOuKpUKUpUkilKUArXX2zxL3AchzU5bXyUAOJB7gnka2NKhpPTIaT0zzxqvSNwsL7i32XDDKylqRjPEM7ZxsCexqOFXBsrJT3r1K+w2+2pt1tK0KGClQyDVU6q8LnErD2nwpxKipS2nXAOHfYJzzG/XfauaeJrg5p4q4K+tV6uNsebetk15stKKg2hw8GTzBTyIOOorcXXUidUsMN3x1MaSxxht9KAUqSRkBe2RggDI29XKo7Nt8uG4USosiKrJA8xCkZx2yBmusriGywSOqgKzt8Gd+rPs80tlxbTo4VoPCsEEEH4O9SnS0yLI01frTdpYaa8ltUFBRxlLmVklKQCeickdM8hUZjv+Y55ciRhh1xJfeLQdWkDbOfzbDoDvit9ZYDEDWVtakSWJMJb/AAh9tY4XW1JKc4BJTnixg770jpkrkj7DaX3WGg4lrzVhHErknJAz9q2eqo7EK8uW2MlBbt6EMeeG+Fb6uBJUpeevESB2AArb2iyJi61lRX0LaatinnyCji4UoTxIyQTgbo3+Op2+GnNPLv8A9Tc7xdPposcpVKmyU8ZdXgEpyTzx8/BpvgLijloDSf7S3F3z332IzAClrQ0cLPEMp4uQOPv7VdUm72XTkNlibcWY7bYDSfOeyo4HXqTiqkv2uXm2GrTpfMG3xV4TJZVhUhOOZHCAnJyT+tQqTKckeqRMcfWo8RUpRWon5J696vGagqRdTUFSLdvXi1CjupRaIX1iQ5wrccWWwU907HP3xyqOyfFe+vBIZjRIwC+I4BUSP7d/9/6qvCtZ2DQSc7EnP+K7MG3Tp6ymFGkSnB+ZDLalEDuUjpUPJN+yHOT9kqa19qFK0ebclrKVEkKSBnPsByrd2jxDvw8thDTc5a14AUklSiegx/5XX0/4XXOVn8TWITfCFJWEhZV3BGRg1aln05abQkfRQWEODcucOVZx3O4qYQyN3YhCb3dHTs03Us71T7dEgIxtxLLis9sA/wDdKkRwBk7Y70rpSOlJr2ZpSlWLCsHlXzkSGozK3n3EttIGVLUcAD5qpNa+JK5a1Q9PvLaYSSFSUkpU58ZGQPeqTmorZSc1FEs1jd9HIcSi/MxJ0plJ8ppTPmqGcZAOCBy79Kqq4fsmtyS5E/E0qOVNN+gIyeSfy7AVHX5KlElSlFR3USreuUWNNmupaixy4tZwlCElROxP+ga5Zz6jmlJyezuPQLekM/Q3ht59aiHErjLjpaGM7qXsrtt+u9fWDKbt7khhxhh8qQFNPIUCWHQMpcbUOo698YOK7kPRl3X5Tt1cRaYas8UiWUp4EgZzwkgn49+lcJsm12gyIdubZubueE3CQAtv8o3aRy5k7q4txyqrXsimduLfy9LmuXI+m4IbalvoGXFIQBlIx/fwpBP+DXWv19cuqkRIjIi2xn1R4aVBKUbc1H+pROTv3+9LJa5Oo03d4OhU1hjzm0YGXinco6DcE+21RwvKO4Ue/wBv/KjuorTO/BtUq4IeU0/GT5Q9bTryWsjuOIgEdOZPtUts/hjOuTEeR9dGbS4cPM7FbA39WUkhXcDbY8xUDD6gcqSc9wdq7sK7TYTvmwp8hhWQcNuFOSOWR1+9TF1yiyf2i2bT4S29hpxF0mqmL4gWnG2y0W+ecgqUFZ259vepvbNP2i1Ol63W2JGeUnhU4yylJI7bCqx014rSI6EsX9kyEBJ/iWh+8Jz1Tyxg9O3KrVtd0hXaGmXbpCJDCtuNB5HqD2PtXVj6H4nRDo9HbxTFZzStTU4rHEgpzjIpXKlLArCtgTz9qzSgITetOXrVWBcbkbZBIIMGMOJShnYrXnBOOmCB3Na1jwis6VJL1wnuAYyPQMnOTn0+2Pg9asilUcIt2ynxx5ZEY/hzpdnHHbUvkE/zVE8zy+3Sto9HsulrVJmtQmI0eOguL8loA4A9vsK3VRnWdtl31iNZWSpqJKUVTH07FDaMHhHuo4+wNHFJaQaUVpFIan1DcdV3YrPnuNFwiLEACvKBxsOEAnOPepV4e+H0qbOTP1DEcYjM8K22HWx++OTsQeQGOR71aVo0vZbPg263MMrBzx8OVZxjmd63A2rNYndyKLHu5FX2Czuaf8QZTRjrRElyF/TkpASpBbKsDG2xyMe1avxG8O5SZr93siFvofcUt2M22B5OE5JG+4JSdsczVgatJalWZ8DPlzUg/B2/7qR8xg0jBXKIUFuJ5u0j9E/c0Wu9RUKYkgNIdKUIcjOKUMK4juRvyyeYxUnv/hJNjLbNpf8Aq23HuAoUkJLaCNlE5332OB1z7VMtdaMjTW/xi2MtMXKKtMhSkp/nhA2RzwDsN/aptHcS6w26n8q0hQ2xsRRYvTIWLlM80uaP1NHShRs87hKuD0t535H4+eXvXf0xeb3o+6+a/EnNsBRS5Gcy224cDnlJGQCD0PLevRdfB6Kw9/OZbc3z6kA74x/rap+GuGT8X0zqWK9Qb5AbmQH0uIWASnPqQexHQ1sq07OnbfEkmTbGUQX1KBWphIAWAclJTy374zW4rWN1s1jdbFKUqSRSlKAUpSgFYwKzSgFKUoDR6xaQqxPvqSSqOUupxz2UDW2ivJkR2n2zlDiAofBGazKjty4zsd4ZbcSUqHsaxEjtxIzUdnPltICE5OdgMVWu6ytbs+pAIwRkVmlKsWFKUoBSlKAU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http://t2.gstatic.com/images?q=tbn:ANd9GcRGwaMw-OVOvkW_MNi8PxUY8HGrtK79IZWNnnXCVCXoYrp9qs5KPg"/>
          <p:cNvPicPr>
            <a:picLocks noChangeAspect="1" noChangeArrowheads="1"/>
          </p:cNvPicPr>
          <p:nvPr/>
        </p:nvPicPr>
        <p:blipFill>
          <a:blip r:embed="rId4" cstate="print"/>
          <a:srcRect/>
          <a:stretch>
            <a:fillRect/>
          </a:stretch>
        </p:blipFill>
        <p:spPr bwMode="auto">
          <a:xfrm>
            <a:off x="6248400" y="4667250"/>
            <a:ext cx="2085975" cy="2190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Abuse of drugs</a:t>
            </a:r>
            <a:br>
              <a:rPr lang="en-US" dirty="0" smtClean="0"/>
            </a:br>
            <a:endParaRPr lang="en-US" dirty="0"/>
          </a:p>
        </p:txBody>
      </p:sp>
      <p:sp>
        <p:nvSpPr>
          <p:cNvPr id="3" name="Espace réservé du contenu 2"/>
          <p:cNvSpPr>
            <a:spLocks noGrp="1"/>
          </p:cNvSpPr>
          <p:nvPr>
            <p:ph idx="1"/>
          </p:nvPr>
        </p:nvSpPr>
        <p:spPr>
          <a:xfrm>
            <a:off x="533400" y="1295400"/>
            <a:ext cx="8229600" cy="5181600"/>
          </a:xfrm>
        </p:spPr>
        <p:txBody>
          <a:bodyPr>
            <a:normAutofit fontScale="92500" lnSpcReduction="20000"/>
          </a:bodyPr>
          <a:lstStyle/>
          <a:p>
            <a:r>
              <a:rPr lang="en-US" sz="3500" b="1" dirty="0" smtClean="0"/>
              <a:t>Why do some drug users become addicted, while others don’t?</a:t>
            </a:r>
          </a:p>
          <a:p>
            <a:r>
              <a:rPr lang="en-US" sz="3500" dirty="0" smtClean="0"/>
              <a:t>Family history of addiction</a:t>
            </a:r>
          </a:p>
          <a:p>
            <a:r>
              <a:rPr lang="en-US" sz="3500" dirty="0" smtClean="0"/>
              <a:t>Abuse, neglect, or other traumatic experiences in childhood</a:t>
            </a:r>
          </a:p>
          <a:p>
            <a:r>
              <a:rPr lang="en-US" sz="3500" dirty="0" smtClean="0"/>
              <a:t>Mental disorders such as depression and anxiety</a:t>
            </a:r>
          </a:p>
          <a:p>
            <a:r>
              <a:rPr lang="en-US" sz="3500" dirty="0" smtClean="0"/>
              <a:t>Early use of drugs</a:t>
            </a:r>
          </a:p>
          <a:p>
            <a:r>
              <a:rPr lang="en-US" sz="3500" dirty="0" smtClean="0"/>
              <a:t>Method of administration—smoking or injecting a drug may increase its addictive potential</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Abuse of drugs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752600"/>
            <a:ext cx="9144000" cy="5105400"/>
          </a:xfrm>
          <a:prstGeom prst="rect">
            <a:avLst/>
          </a:prstGeom>
          <a:noFill/>
          <a:ln w="9525">
            <a:noFill/>
            <a:miter lim="800000"/>
            <a:headEnd/>
            <a:tailEnd/>
          </a:ln>
        </p:spPr>
      </p:pic>
      <p:pic>
        <p:nvPicPr>
          <p:cNvPr id="8194" name="Picture 2" descr="http://www.optique-sergent.com/Scripts/search/img/powered_by_google.gif"/>
          <p:cNvPicPr>
            <a:picLocks noChangeAspect="1" noChangeArrowheads="1"/>
          </p:cNvPicPr>
          <p:nvPr/>
        </p:nvPicPr>
        <p:blipFill>
          <a:blip r:embed="rId3"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914400"/>
          </a:xfrm>
        </p:spPr>
        <p:txBody>
          <a:bodyPr/>
          <a:lstStyle/>
          <a:p>
            <a:r>
              <a:rPr lang="en-US" dirty="0" smtClean="0"/>
              <a:t>Abuse of drugs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pic>
        <p:nvPicPr>
          <p:cNvPr id="7170" name="Picture 2" descr="http://www.optique-sergent.com/Scripts/search/img/powered_by_google.gif"/>
          <p:cNvPicPr>
            <a:picLocks noChangeAspect="1" noChangeArrowheads="1"/>
          </p:cNvPicPr>
          <p:nvPr/>
        </p:nvPicPr>
        <p:blipFill>
          <a:blip r:embed="rId3"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use of drugs</a:t>
            </a:r>
            <a:endParaRPr lang="en-US" dirty="0"/>
          </a:p>
        </p:txBody>
      </p:sp>
      <p:sp>
        <p:nvSpPr>
          <p:cNvPr id="3" name="Espace réservé du contenu 2"/>
          <p:cNvSpPr>
            <a:spLocks noGrp="1"/>
          </p:cNvSpPr>
          <p:nvPr>
            <p:ph idx="1"/>
          </p:nvPr>
        </p:nvSpPr>
        <p:spPr/>
        <p:txBody>
          <a:bodyPr/>
          <a:lstStyle/>
          <a:p>
            <a:r>
              <a:rPr lang="en-US" b="1" dirty="0" smtClean="0">
                <a:solidFill>
                  <a:srgbClr val="FF0000"/>
                </a:solidFill>
                <a:latin typeface="Times New Roman" pitchFamily="18" charset="0"/>
                <a:cs typeface="Times New Roman" pitchFamily="18" charset="0"/>
              </a:rPr>
              <a:t>Mello Man</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 perfect pill for relaxing and having a good time.</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2895600" y="3124200"/>
            <a:ext cx="3352800" cy="3352800"/>
          </a:xfrm>
          <a:prstGeom prst="rect">
            <a:avLst/>
          </a:prstGeom>
          <a:noFill/>
          <a:ln w="9525">
            <a:noFill/>
            <a:miter lim="800000"/>
            <a:headEnd/>
            <a:tailEnd/>
          </a:ln>
        </p:spPr>
      </p:pic>
      <p:pic>
        <p:nvPicPr>
          <p:cNvPr id="6146" name="Picture 2" descr="http://www.optique-sergent.com/Scripts/search/img/powered_by_google.gif"/>
          <p:cNvPicPr>
            <a:picLocks noChangeAspect="1" noChangeArrowheads="1"/>
          </p:cNvPicPr>
          <p:nvPr/>
        </p:nvPicPr>
        <p:blipFill>
          <a:blip r:embed="rId3" cstate="print"/>
          <a:srcRect/>
          <a:stretch>
            <a:fillRect/>
          </a:stretch>
        </p:blipFill>
        <p:spPr bwMode="auto">
          <a:xfrm>
            <a:off x="5334000" y="6324600"/>
            <a:ext cx="962025" cy="171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use of drugs</a:t>
            </a:r>
            <a:endParaRPr lang="en-US" dirty="0"/>
          </a:p>
        </p:txBody>
      </p:sp>
      <p:sp>
        <p:nvSpPr>
          <p:cNvPr id="3" name="Espace réservé du contenu 2"/>
          <p:cNvSpPr>
            <a:spLocks noGrp="1"/>
          </p:cNvSpPr>
          <p:nvPr>
            <p:ph idx="1"/>
          </p:nvPr>
        </p:nvSpPr>
        <p:spPr/>
        <p:txBody>
          <a:bodyPr/>
          <a:lstStyle/>
          <a:p>
            <a:r>
              <a:rPr lang="en-US" b="1" dirty="0" smtClean="0">
                <a:solidFill>
                  <a:srgbClr val="FF0000"/>
                </a:solidFill>
                <a:latin typeface="Times New Roman" pitchFamily="18" charset="0"/>
                <a:cs typeface="Times New Roman" pitchFamily="18" charset="0"/>
              </a:rPr>
              <a:t>V8</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a powerful alternative to cocaine, that give you </a:t>
            </a:r>
            <a:r>
              <a:rPr lang="en-US" dirty="0" smtClean="0">
                <a:latin typeface="Times New Roman" pitchFamily="18" charset="0"/>
                <a:cs typeface="Times New Roman" pitchFamily="18" charset="0"/>
              </a:rPr>
              <a:t>similar  experience</a:t>
            </a:r>
            <a:r>
              <a:rPr lang="en-US" dirty="0" smtClean="0">
                <a:latin typeface="Times New Roman" pitchFamily="18" charset="0"/>
                <a:cs typeface="Times New Roman" pitchFamily="18" charset="0"/>
              </a:rPr>
              <a:t>. It fuels your mind and your energy levels simply explode.</a:t>
            </a:r>
            <a:endParaRPr lang="en-US"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2667000" y="3505200"/>
            <a:ext cx="3733800" cy="3048000"/>
          </a:xfrm>
          <a:prstGeom prst="rect">
            <a:avLst/>
          </a:prstGeom>
          <a:noFill/>
          <a:ln w="9525">
            <a:noFill/>
            <a:miter lim="800000"/>
            <a:headEnd/>
            <a:tailEnd/>
          </a:ln>
        </p:spPr>
      </p:pic>
      <p:pic>
        <p:nvPicPr>
          <p:cNvPr id="5122" name="Picture 2" descr="http://www.optique-sergent.com/Scripts/search/img/powered_by_google.gif"/>
          <p:cNvPicPr>
            <a:picLocks noChangeAspect="1" noChangeArrowheads="1"/>
          </p:cNvPicPr>
          <p:nvPr/>
        </p:nvPicPr>
        <p:blipFill>
          <a:blip r:embed="rId3" cstate="print"/>
          <a:srcRect/>
          <a:stretch>
            <a:fillRect/>
          </a:stretch>
        </p:blipFill>
        <p:spPr bwMode="auto">
          <a:xfrm>
            <a:off x="5486400" y="6400800"/>
            <a:ext cx="962025" cy="1714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normAutofit fontScale="90000"/>
          </a:bodyPr>
          <a:lstStyle/>
          <a:p>
            <a:r>
              <a:rPr lang="en-US" dirty="0" smtClean="0"/>
              <a:t>Why people sell drugs and have a big chance to be killed or jailed ?</a:t>
            </a:r>
            <a:endParaRPr lang="en-US" dirty="0"/>
          </a:p>
        </p:txBody>
      </p:sp>
      <p:pic>
        <p:nvPicPr>
          <p:cNvPr id="36866" name="Picture 2" descr="C:\Users\kader\Desktop\05122011023.jpg"/>
          <p:cNvPicPr>
            <a:picLocks noGrp="1" noChangeAspect="1" noChangeArrowheads="1"/>
          </p:cNvPicPr>
          <p:nvPr>
            <p:ph idx="1"/>
          </p:nvPr>
        </p:nvPicPr>
        <p:blipFill>
          <a:blip r:embed="rId2" cstate="print"/>
          <a:srcRect/>
          <a:stretch>
            <a:fillRect/>
          </a:stretch>
        </p:blipFill>
        <p:spPr bwMode="auto">
          <a:xfrm>
            <a:off x="762000" y="2590800"/>
            <a:ext cx="7239000" cy="426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343912"/>
          </a:xfrm>
        </p:spPr>
        <p:txBody>
          <a:bodyPr>
            <a:normAutofit/>
          </a:bodyPr>
          <a:lstStyle/>
          <a:p>
            <a:r>
              <a:rPr lang="en-US" dirty="0" smtClean="0"/>
              <a:t>Please don’t put also the animals in this crazy behavior of human !!!!!!</a:t>
            </a:r>
            <a:endParaRPr lang="en-US" dirty="0"/>
          </a:p>
        </p:txBody>
      </p:sp>
      <p:sp>
        <p:nvSpPr>
          <p:cNvPr id="33796" name="AutoShape 4" descr="data:image/jpeg;base64,/9j/4AAQSkZJRgABAQAAAQABAAD/2wCEAAkGBhQSERUTExQVFRUVFBcXFxcUFBUVFBUUFBQVFBgUFRYXHCYeFxojGRQUHy8gIycpLCwsFR4xNTAqNSYrLCkBCQoKDgwOFw8PFykcFxwpKSkpKSkpKSkpKSkpKSkpKSkpLCkpKSkpKSwpKSkpKSksKSkpKSkpLykpKSksKSwpLP/AABEIAKAA8AMBIgACEQEDEQH/xAAcAAACAwEBAQEAAAAAAAAAAAAEBQIDBgEABwj/xAA7EAABAwMCAwUHAgQFBQAAAAABAAIRAwQhEjEFQVEGE2FxgSIykaGxwfAU0SNSgvEHQmJy4TNTorLS/8QAGQEAAwEBAQAAAAAAAAAAAAAAAQIDAAQF/8QAJREAAgICAgEDBQEAAAAAAAAAAAECERIhAzFBBCJhFFFScYET/9oADAMBAAIRAxEAPwDL3d/0VFsdRQBdKMs6mlc2NI1jXuyIRFOuISyrfzsuUqpU8RrD6l4Aufq5G6U3AKgxpTqCBYz0zsjKFultsSjw9wCDCgW9wVO3vYCrr0HOXadoQm1QCx51K+jRUm2kBepiClsxVUtS4o+z4aAraQUzV6JHJjINFvjCGbaGV0XcBRbxBT2NoOoUyCj3NGnKWMuCVdRuYwcpaGTB7lukqoXKYXNEOCXst4KbVAZ7vCrbe/gqVUYQYpystm6G9W4Dhk/Pqg7ixACwf+IN+5jKdJriNTi4weTNMfMz/StFwTtH3tuxxMnSA7rraAD88+qulJJM2Vs7cYMIKpVVt3dAlDEq6EYS2kCqv0mVZRqkLOcf7Tvo3LQ3LWtGtvUuMnPIgRC230Y0JoQouIhQp3zarGvYfZcMfcHxCg1SVmELSrdai2mokKhILYYCJoPS9pKJpFK0EMwVeygOSAYDKa2lMpG6GPW9tlN6VjjK9aUxPieq1d3wPuWMLiCXEiAMCADg891FtvY6Rlqlo0BBOMHCd37AgqVjJCCkZoErXEDZLH3mdlp38NEJVc8NamjJAaF7eIFGUK5Kqo8NymDqAaE8mvBkgOq4qtrTKlVqZXhUEIGHFjdACFG6ricJI6vGylTuShgGx5TuHEKivckbqNlcjmirhjXBJ5CVUbiV56Bd7JV9GujVAsxv+IlqS2m/oXNP9Wkj6FKuyPFRTLmOmHQRHJ39voFv+PcLFeg+niSPZPRwyPzxXyWmTTcQRBByOhGCF0weUaMtSvwfS2UBUAcCvfpYWa4R2jFNu5M/HzCjV4r3pc4ucRBgEkYG+GmE6TfYZ4ro0+3p9l8vu7g1Hued3En4rS8Ft2NrAh5ZJggn2TO4d1EFZ3iFuGVXsBBDXEAjIIBgEJkqYj6s03ZCsTSeP5Xj/wAh/wAJ+xyzvYlvs1eks+ID/wBwtHhTl2ZApslS20TO5rgIA1kibFdFL6UK+hR6qp1TKIo1VtmGNpQHNGB4CTOvI5oY3pSYNhs0r7oBbbsXfi9t32tQw6nDmOHvAEnbyOPJy+W0a+pPuzvFDaV2VhsDDx/Mw4I+/mAjFYsNja+tX0qz6VT3mn0cOTh4ELj3homVru33DRVt23dL2ixoJI/zUXZn0mfIlfM3cUBCSfG0w5BlfiJVNKuSq7VweU3p27QlbSNsEDSBKqcSUwrOACGACCYQR9Hqh3MRNycqqVRMUCqAr1OorqrZVXckKqMX055Ig13BCfrWU/fcB4c/ggb7tW0HTTHq79vglwbfQRz3koe54lTYMuHplZG/4+94jVgmMYEBK61+XRMmdvmqri+4MkjScQ7VPMsp+z1POPP82Wa4hUD5cfe67l3+7xVesZP5hMOG8ANT234buBzPRO8YIMFKbpCi34e94kA6evJXuaWDT+ZWuZbtjQ0eZ+3ikfF7MNd0n7JI8lsty+nwjaFhrn88f7fRB1qcnHNGuZgeOPh+FWtpQIjPI/sqSZzwi3oednWgW4gQdRk9Tj7ED0RbqqX8JvNLNBiNXrqIBlGHdTW+yk1VUQ7+d1XUqq4UgEM9uUqIk6QlEF0BQaICrdJR7Ce7ySrm0yVWy3TiyoAbrSlQKKrS2LVdcXOIRwIKEfZyZUcrex6NL2X7bXFKi23p0X3RJc1tIANDWuwNdQ4ayScxzhLO3HZmpa19Ufw6riWwI0cwwkYJiduh6L3Da/cPbVbu07fzDYtPgRIX0i+NLidu6k3Lw1r2HrIlri6IaQQQQTOD1CrGSaNR8lspCKdxI7K6+a22ae9DmkGIjMjBCy112rpzDaRdnqW/ZTUcmNi0jQm+JVlKsVm6faB0anMawcm+84+Z5IC845UeYDtMnOnH9Mqn+ZtI22eaFv7ynSANR4bOw5nyCxT75/uhzgOZkzA/dA1Xl79RJMAAZ2TrjQrkjbu49RAmS7yEGfVLrztbg6ABHPc/t1+CzjySJ2iAB5oavTOrzP0TqCQrky5/ESZJMucd+sYVTq3t/nIKttDMdJ+StrM59dvifsmE7KnOOPGT6bLmvPkCo1nYHkojpt49ETGj7LcDdXf3jxpos3c7Ac4f5R/MZiQE74jdCdLJ0jc83fDZCXPFWaadK3BZTaxoiZJJEucfEkleFI6ZXHO27Z6vDUY1Hs1HZ3s8Kls64rVm0KYeGtLmyXn/ADBg5wOnOeiyXHqLH13CkXOpz7BcIcWyNwm3EuK1q1OhR92nRZDWtGJzLz/qM5KAuGBjZO4lZfBpW17uhLV4YRqP8rseUzn0TGhQBpQfTwP4VWeLgu1OAJiD5FWPu2mkdJyDMfKU8sqJxUE9Mq4HXDGXTagzNI8tTQ18Fw8JeyY5eSYLOWl0W3QdAdkBzXe49siWuA5FPKlZUo45M2r+z9pUGDUpn/S4OHwcPugq3YOf+nXaegewt+YlEisBsiqFwVw5Sj0z2fp+OXgSVuxl00YY1/8Ase0/IwUBX4LWZ71GoP6CfoFuaN3HNG0eJkbH5rLlaJS9DB9M+YMkHII8wR9UWbiAvpZ4hq96D5r38N27GerW/smfLfgn9C/yPm1u8ynNvbOcMNPwx8Vry1k+60eQH2VdbSeX7pHOxo+i+7M27g5PvO9G5+ZwPSVq+xl6WTQEjd9IF5jvIgtediCMxG4S17lUH6XBzfeaQQQdiMyjGTTsu/TQxpLYZ/iHwBtSLpo972agn3ajcT6xHoOq+Y3fDnCTkN8vaP7BfY+Idqrc0mUy0mpcAs7poEmoNtM4knI/dYS8IcNt/wA81eTp2Q445JxfaMDcMg4En6IdlCM775Gfn1WivuEt5AHwO3qldxavAlwgAYjb0VYzTObk4WhdVdpEx7RzHQcgVVSocj7xMnzOwRFOiXHV4fRWvtSIcBnlCfIiuOyDrcS48h9v7KnTt5EnzOEWymXNDeQ5ePirjaABK5jriExeZJjMn11fsoU9vRNqlsIQFShpRyFfHQG9gUDur3hUEo2TcR9wu39hj+RkAnwMfsn7LfA6JNwkOdbtH8gJHjqdK0dCrtPLr9Fzcjtno8EfbZN1HSJPTbyWf4lcAyTz26QrOK8ZLnaQcJRdSRnZNBbF5papC+5rSfZ/AjLFpiT05QOfgh3uG3zCup1Y+H02V5dHBBbs9TtHtqsLhAqDW3IyzVpDvAS0ppVKFY81HseYGmm2npnI7tgEx0J5+JRD1hZdmybA3KrFdxOCl/e9f7qf6mNlws95MaiqRzRbKro/ZJKVwVeLwpKKKQ7bcQF1l8fNJm3JOFeyvAQoNjulcOJVpq+qSDiEbKH6pwMh+TydkeXgjRrHYb1UXu6R80mPFyPebHiDLf8AhG0rtrshwPqtRrTIcR4WKzSwuLcghzMOa5pkOaeRBV/E+FBlJr2kEaG6w2ARUMgnSSY1Frnb76lH9VA+qX3XEi4d2XYO2fddkiPCSfiU8XqiU4pPJdiiq8kmJQ1WkcgjzVlo4yZnf6clbXaZ804nYmqUY2weX7KVpW1CY2xHQjcIi7pZ6IW3bDiP5s+ox9FS7INUzlw3JLRg7joeqHNxGCjLhumT8R4JbdEHZMiU9A77rKqdcShqxgqg1VRI5nyBL6gVBzjqoF8qy2Htt/3D6hGiblZveB2g7qeQP/qYj5K3iENY48yjeEs0WrRzdLvi4mPog+I0AYE/niuK/cz2VGuNfoz1rYbvdz28uqC4s+DATviFYU5A5CFna9fU72oVoW9nFzJJUCNYRkoyxtXVajabd3H8nw/ZUVqgcfAbJrZA0aZfs+oC1nUNOHO+wPn1VpM5ox3RRYO/i1Rg6RAI2Od0S5yD4dSgOf8AzHH+0T9/oiJTIk+x5mOi9S/Cq+9lWtfyC4T2kEBnirQY/PohS0geKj3hKA90HtuQPBVfqZQLqniV5r/qtRsg1tyrGVpQAqK1taEaNkMWVc78l2pbAnbSercfGEIytjZcN3yQoNhL6z2iAQ8eOHf8pfWr6pkEHofzKuccK20ttZR6Fe9IttqeNUZOHf8A16wo1KW87AplU4c4thjtJmZ6DmIVd7RMcj9StY2NIS3bUsIhOKpnn4enil5YNvmqRISQLd1ZG8jklDHz7J9Eyq+yYOx+qVXjNJnxKpE5uQHuW5j4H7FBkIyvnIVYbI8VVM5JK2UAJhwS2Y6pNVwaxokkmMyIH9kvhaHsdwwVarqjhLKDdZnYvPs02+PtGY/0lZukaCtjqv2jZsysABgAtAj4hLrriBJBBBHVh+qJvSMiAs7V4eWuJaSPLZSiovwdXJKcemE3d3q3ygKrARJJ/dRp33J49fzZFWlsyq8B9QtYAT7LS5xgSGtG0mN3QFRRo5pTcgbhzGl41ENbk56ASfXl6pm2oa7yThoEAbQBgNCnwvsu+rpLmvHRsRjeTOydX/AH27BIhvh90Xtgi2kKXU+XJSbRXDUUm1EWIFMzk4Ct/VRgbJcaxKkHrjo9dSGIrrhrSghUKkHIUHILYQVVUfy3VZqxhca7mtRrLA9XU3oUFcNwUaBYyFXzQ9SpKEdcnkVw1hHQo0BysPp1Dz3TexuAB81lxcImnfHUOiDQYzNl+twlzq4JiUGy7xvyQ/6jKVIq5hV0SMxM78kuPn6Ip9YxvI6H7FLnO+SdIjJkb4SNoPn80nujqHiE4qvkJVXw9UiQmBUehUSFO5pwZCo7xVRyvWjr2ytrw+t3VqKWlrG6i45l9V8aQ89AIcAOgHVZCyqgPYTsHtJ8gQUXxK5cyo9hOBt4iBBHmg1egxkouxhXqSDC9ZtZUloeC4A+zsTHTqkreJEKu3e41mvaIyD80cNGfLsmzhBqVQxu7zDcOJc4mAAGgkk+S3DOxlThjqXf09VS6a6nTa1zXua90iHU/Is2kZIJC7wvsBd1tN3Qc1jfa7s949j/AGXFuoFrdjGM5Cb8C7KXNrc/qqxNeuAQwlznBkiCQX5JiRPKVm1QqTT6PpvZiyoVaTCIL202CoC3S4P0gGW8sh3M7ESqO2/AGG3cIG32SfhwrV62vT3VURFQb4Mweu7hP+rM7Ivj/aCp3LqNZumuGmBI/igY1MERJwYBO/LYTvRTf8Pkr+AwULW4aWpm7jgUe/7zAQUpeSNJmSbXVzKqGBU2uQo7bDG1V01EHrUu9QobIMFRdFecIPvFJr1qNkGh6reVR3ihVeskZyJufleNVDNcoPenonkEsflH2rhJSijUyj7WpAJ+qSSKQYe+5gwJ+y4K+eaFNUK61bz++6VIewujcz5qmuYzlDsqmSNl25fInmmBZIVAUBdBWa1C5bzTInJ6Aq+yXSmLxKCqsVUcsyIOFZdVi8NcTMNDPLTgfJQDFXkHCZMkyITnh7XVXBrBLjAY0c3nAn5Insn2Wdf1jSDm04YXl5DiABAAgEbkhbq27FU7Bhd3ve1TgODdLWDnpbJz4lJLkS15HjxvvwfWeCVKNC3pUGubFKm1mNjpABPqZPqmP8N3Qr86ji1dr8PO63fYjjtSrXpsc45OfglaKKa6PqdvZgGQ1Zj/ABKsnPtjpYXFp1NgSWuGxbzB8luWtXHMB3Ep8RXybPzJUovqn+Oyo1//AHYe4k8hU1aiWjG2cc087L9m3e8RLZjUA7SfIkD6L7ybCmf8jfgEt4h2WpPd3rAKVbQWCqwDVpMSCDg4xJyPRLKDapAjKKdn5KaVMOVIcvFy1FLCda4HqgVF7UhQcgjWuiqqNSgXLUbIMFVQfVVMqOqEaM5BOtQqKrvFYHLAshTflHUanspaT7SY2jfRLIeDCGydxsiqTp8lRpCnQx5KZYsuaOdQ6KlzsEImo+cJfVfG6ZAeiJqQvVq+I/PRDurqDnSnSJuR4OVL2qRfCh3spiT2cc2AoNarKmyiOfgiLWzY9iL3uGvdzeQPRs/cn4LQ3PGe8wSsubE0rekebm6j/VJ+kKujWKi4p7H+DVW/CWvytD2M4PovKZ5An6JJ2WqFy2/BaJFZsbqDk1KjYo+jBehQozAlWLvOdkSF0BeJXkT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8" name="Picture 6" descr="http://francoseminara.com/wp-content/uploads/2011/11/drogue+cheval+ains-300x201.jpg"/>
          <p:cNvPicPr>
            <a:picLocks noChangeAspect="1" noChangeArrowheads="1"/>
          </p:cNvPicPr>
          <p:nvPr/>
        </p:nvPicPr>
        <p:blipFill>
          <a:blip r:embed="rId2" cstate="print"/>
          <a:srcRect/>
          <a:stretch>
            <a:fillRect/>
          </a:stretch>
        </p:blipFill>
        <p:spPr bwMode="auto">
          <a:xfrm>
            <a:off x="4495800" y="3352800"/>
            <a:ext cx="4648200" cy="3505200"/>
          </a:xfrm>
          <a:prstGeom prst="rect">
            <a:avLst/>
          </a:prstGeom>
          <a:noFill/>
        </p:spPr>
      </p:pic>
      <p:pic>
        <p:nvPicPr>
          <p:cNvPr id="33799" name="Picture 7" descr="C:\Users\kader\Desktop\11122011046.jpg"/>
          <p:cNvPicPr>
            <a:picLocks noGrp="1" noChangeAspect="1" noChangeArrowheads="1"/>
          </p:cNvPicPr>
          <p:nvPr>
            <p:ph idx="1"/>
          </p:nvPr>
        </p:nvPicPr>
        <p:blipFill>
          <a:blip r:embed="rId3" cstate="print"/>
          <a:srcRect/>
          <a:stretch>
            <a:fillRect/>
          </a:stretch>
        </p:blipFill>
        <p:spPr bwMode="auto">
          <a:xfrm>
            <a:off x="0" y="3352800"/>
            <a:ext cx="4470400" cy="3505200"/>
          </a:xfrm>
          <a:prstGeom prst="rect">
            <a:avLst/>
          </a:prstGeom>
          <a:noFill/>
        </p:spPr>
      </p:pic>
      <p:pic>
        <p:nvPicPr>
          <p:cNvPr id="33801" name="Picture 9" descr="http://www.optique-sergent.com/Scripts/search/img/powered_by_google.gif"/>
          <p:cNvPicPr>
            <a:picLocks noChangeAspect="1" noChangeArrowheads="1"/>
          </p:cNvPicPr>
          <p:nvPr/>
        </p:nvPicPr>
        <p:blipFill>
          <a:blip r:embed="rId4"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Keep our </a:t>
            </a:r>
            <a:r>
              <a:rPr lang="en-US" dirty="0" smtClean="0"/>
              <a:t>Kids </a:t>
            </a:r>
            <a:r>
              <a:rPr lang="en-US" dirty="0" smtClean="0"/>
              <a:t>and our </a:t>
            </a:r>
            <a:r>
              <a:rPr lang="en-US" dirty="0" smtClean="0"/>
              <a:t>little </a:t>
            </a:r>
            <a:r>
              <a:rPr lang="en-US" dirty="0" smtClean="0"/>
              <a:t>brothers Safe !!!!</a:t>
            </a:r>
            <a:endParaRPr lang="en-US" dirty="0"/>
          </a:p>
        </p:txBody>
      </p:sp>
      <p:pic>
        <p:nvPicPr>
          <p:cNvPr id="37890" name="Picture 2" descr="C:\Users\kader\Desktop\28122011296.jpg"/>
          <p:cNvPicPr>
            <a:picLocks noGrp="1" noChangeAspect="1" noChangeArrowheads="1"/>
          </p:cNvPicPr>
          <p:nvPr>
            <p:ph idx="1"/>
          </p:nvPr>
        </p:nvPicPr>
        <p:blipFill>
          <a:blip r:embed="rId2" cstate="print"/>
          <a:srcRect/>
          <a:stretch>
            <a:fillRect/>
          </a:stretch>
        </p:blipFill>
        <p:spPr bwMode="auto">
          <a:xfrm>
            <a:off x="1645708" y="1935163"/>
            <a:ext cx="5852583" cy="42370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a:t>
            </a:r>
            <a:endParaRPr lang="en-US" dirty="0"/>
          </a:p>
        </p:txBody>
      </p:sp>
      <p:sp>
        <p:nvSpPr>
          <p:cNvPr id="4098" name="AutoShape 2"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normAutofit/>
          </a:bodyPr>
          <a:lstStyle/>
          <a:p>
            <a:r>
              <a:rPr lang="en-US" sz="4000" dirty="0" smtClean="0"/>
              <a:t>For me the </a:t>
            </a:r>
            <a:r>
              <a:rPr lang="en-US" sz="4000" dirty="0" err="1" smtClean="0"/>
              <a:t>badests</a:t>
            </a:r>
            <a:r>
              <a:rPr lang="en-US" sz="4000" dirty="0" smtClean="0"/>
              <a:t> consequences of this phenomena are  : </a:t>
            </a:r>
          </a:p>
          <a:p>
            <a:pPr>
              <a:buFont typeface="Wingdings" pitchFamily="2" charset="2"/>
              <a:buChar char="Ø"/>
            </a:pPr>
            <a:r>
              <a:rPr lang="en-US" sz="4000" dirty="0" smtClean="0">
                <a:solidFill>
                  <a:srgbClr val="FF0000"/>
                </a:solidFill>
              </a:rPr>
              <a:t>War</a:t>
            </a:r>
            <a:r>
              <a:rPr lang="en-US" sz="4000" dirty="0" smtClean="0"/>
              <a:t> because of drugs ( Columbia and Afghanistan )</a:t>
            </a:r>
          </a:p>
          <a:p>
            <a:pPr>
              <a:buFont typeface="Wingdings" pitchFamily="2" charset="2"/>
              <a:buChar char="Ø"/>
            </a:pPr>
            <a:r>
              <a:rPr lang="en-US" sz="4000" dirty="0" smtClean="0"/>
              <a:t>More corruption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Bibliography</a:t>
            </a:r>
            <a:br>
              <a:rPr lang="en-US" dirty="0" smtClean="0"/>
            </a:br>
            <a:endParaRPr lang="en-US" dirty="0"/>
          </a:p>
        </p:txBody>
      </p:sp>
      <p:sp>
        <p:nvSpPr>
          <p:cNvPr id="3" name="Espace réservé du contenu 2"/>
          <p:cNvSpPr>
            <a:spLocks noGrp="1"/>
          </p:cNvSpPr>
          <p:nvPr>
            <p:ph idx="1"/>
          </p:nvPr>
        </p:nvSpPr>
        <p:spPr>
          <a:xfrm>
            <a:off x="457200" y="1371600"/>
            <a:ext cx="8229600" cy="4953000"/>
          </a:xfrm>
        </p:spPr>
        <p:txBody>
          <a:bodyPr>
            <a:noAutofit/>
          </a:bodyPr>
          <a:lstStyle/>
          <a:p>
            <a:r>
              <a:rPr lang="en-US" sz="3800" dirty="0" smtClean="0">
                <a:latin typeface="Times New Roman" pitchFamily="18" charset="0"/>
                <a:cs typeface="Times New Roman" pitchFamily="18" charset="0"/>
              </a:rPr>
              <a:t>General </a:t>
            </a:r>
            <a:r>
              <a:rPr lang="en-US" sz="3800" dirty="0" smtClean="0">
                <a:latin typeface="Times New Roman" pitchFamily="18" charset="0"/>
                <a:cs typeface="Times New Roman" pitchFamily="18" charset="0"/>
              </a:rPr>
              <a:t>knowledge</a:t>
            </a:r>
          </a:p>
          <a:p>
            <a:r>
              <a:rPr lang="en-US" sz="3800" dirty="0" smtClean="0">
                <a:latin typeface="Times New Roman" pitchFamily="18" charset="0"/>
                <a:cs typeface="Times New Roman" pitchFamily="18" charset="0"/>
              </a:rPr>
              <a:t>Wikipedia.com</a:t>
            </a:r>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hlinkClick r:id="rId2"/>
              </a:rPr>
              <a:t>www.buylegalsdrugs.net</a:t>
            </a:r>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hlinkClick r:id="rId3"/>
              </a:rPr>
              <a:t>http://</a:t>
            </a:r>
            <a:r>
              <a:rPr lang="en-US" sz="3800" dirty="0" smtClean="0">
                <a:latin typeface="Times New Roman" pitchFamily="18" charset="0"/>
                <a:cs typeface="Times New Roman" pitchFamily="18" charset="0"/>
                <a:hlinkClick r:id="rId3"/>
              </a:rPr>
              <a:t>www.google.fr/imghp?hl=fr&amp;tab=ii</a:t>
            </a:r>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rPr>
              <a:t>nature.com</a:t>
            </a:r>
          </a:p>
          <a:p>
            <a:r>
              <a:rPr lang="en-US" sz="3800" dirty="0" smtClean="0">
                <a:latin typeface="Times New Roman" pitchFamily="18" charset="0"/>
                <a:cs typeface="Times New Roman" pitchFamily="18" charset="0"/>
              </a:rPr>
              <a:t>http://www.justice.gov/dea/</a:t>
            </a:r>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rPr>
              <a:t>Encarta 2011</a:t>
            </a:r>
            <a:endParaRPr lang="en-US"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219200"/>
          </a:xfrm>
        </p:spPr>
        <p:txBody>
          <a:bodyPr/>
          <a:lstStyle/>
          <a:p>
            <a:r>
              <a:rPr lang="en-US" dirty="0" smtClean="0"/>
              <a:t>OUTLINE</a:t>
            </a:r>
            <a:endParaRPr lang="en-US" dirty="0"/>
          </a:p>
        </p:txBody>
      </p:sp>
      <p:sp>
        <p:nvSpPr>
          <p:cNvPr id="3" name="Espace réservé du contenu 2"/>
          <p:cNvSpPr>
            <a:spLocks noGrp="1"/>
          </p:cNvSpPr>
          <p:nvPr>
            <p:ph idx="1"/>
          </p:nvPr>
        </p:nvSpPr>
        <p:spPr>
          <a:xfrm>
            <a:off x="457200" y="1524000"/>
            <a:ext cx="8229600" cy="5105400"/>
          </a:xfrm>
        </p:spPr>
        <p:txBody>
          <a:bodyPr>
            <a:normAutofit fontScale="32500" lnSpcReduction="20000"/>
          </a:bodyPr>
          <a:lstStyle/>
          <a:p>
            <a:r>
              <a:rPr lang="en-US" sz="5600" dirty="0" smtClean="0">
                <a:latin typeface="Times New Roman" pitchFamily="18" charset="0"/>
                <a:cs typeface="Times New Roman" pitchFamily="18" charset="0"/>
              </a:rPr>
              <a:t>Introduction</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Key questions</a:t>
            </a:r>
            <a:endParaRPr lang="en-US" sz="5600" dirty="0" smtClean="0">
              <a:latin typeface="Times New Roman" pitchFamily="18" charset="0"/>
              <a:cs typeface="Times New Roman" pitchFamily="18" charset="0"/>
            </a:endParaRP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The different kinds of drugs</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Legalization of drugs</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Abuse of drugs</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Use of Drugs</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Conclusion</a:t>
            </a:r>
          </a:p>
          <a:p>
            <a:pPr>
              <a:buNone/>
            </a:pP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Bibliography</a:t>
            </a:r>
          </a:p>
          <a:p>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Questions and comments</a:t>
            </a:r>
            <a:endParaRPr lang="en-US" sz="5600" dirty="0" smtClean="0">
              <a:latin typeface="Times New Roman" pitchFamily="18" charset="0"/>
              <a:cs typeface="Times New Roman" pitchFamily="18" charset="0"/>
            </a:endParaRPr>
          </a:p>
          <a:p>
            <a:endParaRPr lang="en-US" dirty="0"/>
          </a:p>
        </p:txBody>
      </p:sp>
      <p:pic>
        <p:nvPicPr>
          <p:cNvPr id="16386" name="Picture 2" descr="http://upload.wikimedia.org/wikipedia/commons/thumb/8/83/DEA_badge_C.PNG/180px-DEA_badge_C.PNG"/>
          <p:cNvPicPr>
            <a:picLocks noChangeAspect="1" noChangeArrowheads="1"/>
          </p:cNvPicPr>
          <p:nvPr/>
        </p:nvPicPr>
        <p:blipFill>
          <a:blip r:embed="rId2" cstate="print"/>
          <a:srcRect/>
          <a:stretch>
            <a:fillRect/>
          </a:stretch>
        </p:blipFill>
        <p:spPr bwMode="auto">
          <a:xfrm>
            <a:off x="7429500" y="609600"/>
            <a:ext cx="1714500" cy="2428875"/>
          </a:xfrm>
          <a:prstGeom prst="rect">
            <a:avLst/>
          </a:prstGeom>
          <a:noFill/>
        </p:spPr>
      </p:pic>
      <p:pic>
        <p:nvPicPr>
          <p:cNvPr id="16388" name="Picture 4" descr="http://upload.wikimedia.org/wikipedia/commons/thumb/2/2a/Dea_color_logo.svg/180px-Dea_color_logo.svg.png"/>
          <p:cNvPicPr>
            <a:picLocks noChangeAspect="1" noChangeArrowheads="1"/>
          </p:cNvPicPr>
          <p:nvPr/>
        </p:nvPicPr>
        <p:blipFill>
          <a:blip r:embed="rId3" cstate="print"/>
          <a:srcRect/>
          <a:stretch>
            <a:fillRect/>
          </a:stretch>
        </p:blipFill>
        <p:spPr bwMode="auto">
          <a:xfrm>
            <a:off x="3962400" y="838199"/>
            <a:ext cx="2667000" cy="2681817"/>
          </a:xfrm>
          <a:prstGeom prst="rect">
            <a:avLst/>
          </a:prstGeom>
          <a:noFill/>
        </p:spPr>
      </p:pic>
      <p:pic>
        <p:nvPicPr>
          <p:cNvPr id="16390" name="Picture 6" descr="http://upload.wikimedia.org/wikipedia/commons/thumb/a/a1/DEA-Agents.jpeg/180px-DEA-Agents.jpeg"/>
          <p:cNvPicPr>
            <a:picLocks noChangeAspect="1" noChangeArrowheads="1"/>
          </p:cNvPicPr>
          <p:nvPr/>
        </p:nvPicPr>
        <p:blipFill>
          <a:blip r:embed="rId4" cstate="print"/>
          <a:srcRect/>
          <a:stretch>
            <a:fillRect/>
          </a:stretch>
        </p:blipFill>
        <p:spPr bwMode="auto">
          <a:xfrm>
            <a:off x="5562600" y="3810000"/>
            <a:ext cx="2819400" cy="2590800"/>
          </a:xfrm>
          <a:prstGeom prst="rect">
            <a:avLst/>
          </a:prstGeom>
          <a:noFill/>
        </p:spPr>
      </p:pic>
      <p:sp>
        <p:nvSpPr>
          <p:cNvPr id="16392" name="AutoShape 8" descr="data:image/jpeg;base64,/9j/4AAQSkZJRgABAQAAAQABAAD/2wBDAAkGBwgHBgkIBwgKCgkLDRYPDQwMDRsUFRAWIB0iIiAdHx8kKDQsJCYxJx8fLT0tMTU3Ojo6Iys/RD84QzQ5Ojf/2wBDAQoKCg0MDRoPDxo3JR8lNzc3Nzc3Nzc3Nzc3Nzc3Nzc3Nzc3Nzc3Nzc3Nzc3Nzc3Nzc3Nzc3Nzc3Nzc3Nzc3Nzf/wAARCAASAGUDASIAAhEBAxEB/8QAGQABAAMBAQAAAAAAAAAAAAAAAAMEBgUH/8QAKhAAAgICAQQBBAICAwAAAAAAAQIDBAAFEQYSEyExFCJRYSNBMsFScZH/xAAYAQEBAQEBAAAAAAAAAAAAAAAABAMCAf/EACYRAAIBAwEHBQAAAAAAAAAAAAABAgMRIfAEEiIxMkGRYXGh0eH/2gAMAwEAAhEDEQA/APccZ55ruldhZXZzLWq0RLctl4yWU7NTd8iiwOwcIURowf5OUnY8cfa079DbCZOwbNKqSQFSsIZhWZTZaBI/juSM2VKn7e01oyFHd9gG8xmDHRu0Xb63YfVowjnaeWJJxH9Oz2ZJpBGxhdmDCTxt2mLvWMBvTcJHT6Gv0pOmWgmhEesq1opo4ZViEciMWlkjJhdj5e4hgpiLBeGLd32gblLkD3pqSyc2YYklkTg+kcuFPPx7Mb/+fsYoXINhRr3acnkrWYllifgjuRgCDwfY9EfOZvo3pu1o712a1HSHlq1oDPA5MluSMyl7EoKjh38gJ9ueQfuOcfW9K7DQ9NjitVju1FpfT1daWZZ54WPfIW7F7HnDeJ2IIVPbMy8gAa3qXbPqNcsleJZbU8qQV42PAaRzwOf0Pk/9ZWm1u/SNZa27V7PcpeOauvhI59gAfcPXPHs5Wv8ASbT9J09VDcAvUvHLHdKceSwvtpGHJPLsWLeySWJ5JyC+3VWx1jVhQ+h2KjhbMF0eIn1yePkjjn0Rm8Et1Wa9bmcr3eDr3upNdRknWZpWSsQLMscZZISf+RHx/rLU22qRsFDmX+MSExL3hUPwx4/o5nU0m4ott6lRa1mrtC0nlmkIaF2UK3I4+4euRl3Xai7o3VKKx2oGqxwt5H7WVkXgH9g/jIJyqrktZ/CycaSS3XrHjvrnc2HUur18RlmnZ0EXmcxIX7I/6ZuPgZzIOoAu+tyz2nXWLr4rCKyj0XYgfA5JPrgfvM/a11uN78HTxks34q4r7IFlWFwxLlU59h+GIB+PfvJo+n5N/R+q1JSrQs62ulQyEl4nibuAcfj+iQcpqQkqUJW4u/j7JI2lWim+G/xk2Ov3tG/LZgjdo56zBZoZV7WTkcjkfsYyDp2C9HVYbDWUaUvP+NaTvD/kk8D/AHjOVe2TaaipYO1jGM9OBjGMAYxjAGMYwBjGMA8560hiTqyApGimeNRKQoHk98fd+fX5z0KsiRV40jRURVACqOABjGVbR0Q9jGn1SJMYxkp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6" name="Picture 12" descr="http://www.optique-sergent.com/Scripts/search/img/powered_by_google.gif"/>
          <p:cNvPicPr>
            <a:picLocks noChangeAspect="1" noChangeArrowheads="1"/>
          </p:cNvPicPr>
          <p:nvPr/>
        </p:nvPicPr>
        <p:blipFill>
          <a:blip r:embed="rId5"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30722" name="AutoShape 2"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data:image/jpeg;base64,/9j/4AAQSkZJRgABAQAAAQABAAD/2wCEAAkGBhQREBAQEBQTFRIOFxYSEBEQFBcTFRARFRUVFxkSFhIYHCYeGBskGRITIC8gJCgpLTg4GB4xNTItNScrLSkBCQoKDgwOGg8PGiwkHyQsLio1Ky8wLTUsLCwtLTUpNSosLDUsLiosLSkqLywtLiwpLy8uLCovLCktKSw1LjQ1LP/AABEIAMIBAwMBIgACEQEDEQH/xAAcAAEAAgMBAQEAAAAAAAAAAAAABQYDBAcBAgj/xAA8EAACAgEDAgQEBAMHAgcAAAABAgADEQQSIQUxBhMiQQcyUWEUI3GBFUKRJDNSYnKCobLRQ1Njo7HB4f/EABoBAQADAQEBAAAAAAAAAAAAAAABAgMEBQb/xAArEQEBAAEDAwIFAwUAAAAAAAAAAQIDESEEEjEiURNBYXHwFTLRBZGhseH/2gAMAwEAAhEDEQA/AO2REQEREBERAREQEREBERAREQEREBERAREQEREBERAREQEREBERAREQEREBERAREQEgtf166q7T1GhMau6yipmvIPoqst8xlFRwCKjgZJ5H7TsgvEGjsfVdMdEZl099llzDbhEbTXVA8kE+qxe2feB80+KwuobT6pa9OUppuLPcpUvdZbWKgSFB5pOD75HAku/UalsFTWVixu1ZdQ54J4XOeysf2P0lR8VdAtut6oyUl/xHTV0tDej1X79SxQZOV/va+TgcfaavU+kamzUK40z7a9Zo9Rms0hbakpRHtfL7mtUgqR2CquMnJIXIdapbcKrabLFRrBWlqliq8bsDJC7uM4mHoHX01NGmtJRLNVTXqPI3hmVbFB7cEgHIzj2lP6H4a1FSdKzQynTDqAv2mvK+fuNY4b1bvT2z7ZxiSXw/0Gr0tdWm1NbMn4egrd+Xmh0rCPpH2n1KpUsjAEYcgnPJC1fxKrNi+bXmgbrhvXNS4zlxn0jHOTienX17xX5ib2+VN67m4zwucnjmV/qvSWPUKrKiu3V1mjX155aqk+ZXZgdz62qOfa4fSaVnQL2W/Tsh3N1BNbTqsqV8kX125zncHWtHpC47bf5ScBbK+pVNsC21k2llrAdTvZM7guD6iMHIHbE+m11Ys8ougs27/LLqH2f49mc4+/aUnpvRdSt2jVqHC6XqGt1Flu+va1OoXVFHQb9xH56A5AI54MmPFnRbrLdHqNLxbUz6e452/wBk1C7bG+5RlrsA+qn6wJs9TqHl5tr/ADseV61/M3dtnPqz7YmGzr+mVtraigNnG03Vg5B24wW+vErHVehWfi7kbStqNLq0061bL/KTTPRnC3J5ikoDtcFQxzkYzPdF4UD6XqlOoQUHV6nUWVXHYGVWZXquDKeCrIrAEg+kQLktylmUMCyY3KCCV3ZxkdxnBx+k1f45p87fPoztZ8eamdiEh2xnspBBPtg5mDwz5jaeu7UBRfqFW24J8oYooCjPsFA/fMrPTfDtiv08tp8eTr9dqLSRX6arvxflOcNznzqeBkjHttgXGvqdTBCttRFimxCLFIesYy64PKjI5HE8s6rSqo7W1BLceW5sUK+cY2tnB7jt9RKV0Toup07dOc6dz+HbqVdiK1YNa6rUrbU/L42bUwcEkZHEx9H6RqtPTpK7dGdRXboKtFdSXq/Iurazd5m5tpqcWDJUsR5Y4PAgWnpnihLbtTRYa6rKNQ2mqVrV3ajbVVbuVSAc4t7DPbvMviDxEmkFIcrv1Ni01B2CKGIJLsT2UBTk/cD3lWu8PXltQ3knc/VNLqlYbBnT1DTB7Ad2QPy7cKeee3MnvFeissfpxqrZxRq67rSpUbKlquUt6iM82LwMnvAktB1QNsS01JqCCXoS1bCMf4TgFhgg5wOCMzNpepVWkiq2tyoBYVurlQSwBIB4GUYf7T9JUtN0G8pTQ6EPpuoPrPxWRtspN1tu4EHO5ktNJXHuf5cEyngXpLafSBLKvLsNuoZhhMlX1NtiEspOfQ6+/HaBMU9TqdQyW1spbywyurA2dtmQcbs+3eP4pTmwebXmkFrRvX8tRnLNz6RweT9JXdB0Z11msrqdRpnP4usqctTrL1etwB225Q2/6nkWvhjUW6bRUmvyrdFpNRpbWZhttazTilVVlJ3IzqtuT22jIzxAur9VpGc21Daquc2IMIxwrnnhSex7GZtNqksXfW6upJG5GDLlSVIyOMggg/oZzLqfhzV30WAaWwFum6fRhHanJvqvyy48zGNvIOcY/YHp1NYVQFUKO4UADGeew/WB9xEQEREBERAREQEREBERAREQEREDBVoK0sstStFsu2+bYqqHs2jC73Ay2BwMzPEQE9nk5yX3dQrO24Z1upovFiWsXqbS2hQ1mNnksy1FE5AwDnOcB0CrXVts2up80M1eDneq43Mv1AyOfuPrPNZoK7lCXVpYoIYLYgcblOQ2GGMg+85d4d0m1OkNVUVvXQaqhWapxt1y/hyiMSvBBD8njhvoZ93v5ugutqbXC816WrU1NW9IS9NRVuzhFNluGt3Opb0j1fywOpXXqgBchQSqgtxlnYKq/qSQJ803lmsXY6+WwUMwGLMqrbkwTkDdt5xyp/Wc061oguovXY502n6lobhlXsVK3pUXWKcH0l/mI9yc9zJC+21dRqzi06b+Iac6gYcj8IdGgJAPPljUbdwHAAfPGRA6DPJz38Ex1WmT806Rtdf5IDOE/CtoDuXg48r8SXC545wOCJYfAG4aCtX35re9ALN24VrqLRWPVzjy9mPtiBYYiICIiBg0egrpUrTWlali5WtQgLscliFHc/WZ4iAiIgIiICIiAiIgIiICIiAiIgIiICIiAiIgJ7KJqfiki3IvluFQumqrdfzasY2WoyMyOvpcEZyeMdsG8o4YBgchgCCPcHkGRLLxE2WPqMzyJKHuYieQPcxILxh4l/BUB1UPbYdlSMcDPcu2Odqj6fUDjORr+GvG1WsutpTg1DKk8G4LgPYKuTWmWXG45OTx6TI7pvsna7brJERJQREQEREBERAREQEREBERAREQE9nk5z8ZNX5dekOSPVaeCRyFTH78mTOR0aJxbQfEDW1LtFu8YwPOUWEffd8x/cmTGg+LdygLdQjkN6rEfZur+1eD6u/8wH6S1wo6jEp+j+Kekc4cXV57Fq94/wDaLH/iWivqVTLvWxGU8gqwPf8ASUvHkbETRfrVQJBLce4ViP6gf/k2Kdaj8K3P0IKn+hwZG8q1wynmM0xaqgPW6HBFispDDKkMCORkZHPbImWJKri1Hw911Rs/I3KzNs8tqlwq9vQbcKD3CgnGcSw+FuqX6eul3ex0wFtptOfLpUlVNY9mRQOP5hkHLbSOkTnH4azS2Lpb+SB/Z7gMLfWvH7WAY3L98jjtzXT7L3YvQ6a46t+Hqe3Do1dgYBlIIYAgg5BB5BB9xPz34p8edR1PU9Tp9PqHorostprSttihK2NZZiBkscZye2eMYnXvC3UNjfhWwFOW0/t9WerH25YfYsOyzm/jnw0+m6rqNR5ezS67y3WzcpVtSuLHXHdSdlrYP3OfYXzzvZ3YsJpdmp2ZJD4C+I9Rc2s019j2pUFsVrWZ2R2YqyhmycHGcfY/Uzq+u16UpvsOB2A92b2VR7scHic6+FOgr6fortXqs1W9QdrQlmA70KfyxXWCWYk2k4Az61GO2dzq3Vy5F94xj01VD1FA2MKMfNY3AJHc4UZ4za5ds+qdLR+NnduJPNRHizUanWaqsLUzjy3amqldzVqrL5hd84LHNPOQOwGcZM98O/CF2le+7UA1+Zjy6ltBXkAN5laZUkFeDuI9TcA5J3vCfQbxYNVqTsO1lq04wWUPglrG7Z9PCr29yTwLZK4afq775RrZ479mH7SIibOYiIgIiICIiAiIgIiICIiAiIgJzT43UbqtCP8A1nH+3y8n/pnS5DeJvClOvWtLzYFrJYCpthJIxycE4xJg4B+NXzMkjaUBB/3H/nmSHhrplus3sCK6lb13PyF7YrRB878j+v7S19S+FOkF+2my/YhHmqzKVH1rVwu4n6/T6/Syfw8VIBQigUr/AGengIG59Z9y3J9/r7kmZ6mvtxHXo9N3erLwq2p6TTpixXm6tGsqraz1hVwfPsAOAfSwUKPf6glZ3wprKLqF1NFFemTU+vya8DBHoLFsDJbYD2/rkmUTXfCjVa26xzqavxedzoNxCK5xuscf3fpzhQDnGBkDI61ofAdVNNNVbOpqrSttvKWFQAXNbZ2knJ9JHf3mdxuU87tcdXDDP1Tb7MO9SQMrk/fM1dWrbuRYo9iFUr+qvV61+vqB/SbN/gskFTscZzlbHpJx7YAb+mcTb6X0UhillW1Mel1sUMDjHevaT39we2cyk08mupr6fyu6W6X1HzkJOA6nDqDn64b9CBkf09puTX0egWrdsz6zlizFiSBjOT9hNidM8cvLy234JqdV6UmpqaqwHB5Vl4atx8tiN7MPY/8A1kTbkd1fxHptIB+JurrJ5VWb1sP8tYyzfsJJjLbx5Ue+h0tOk1JItQCyq6smvzqwcC6tlIKMDwyg8Z9wwJwdZ0Xm1jzbLnwa0y9hb0m2rjB4ByiHcACSoyTyD8+LfiJpdZX5OkrtuvV1Oms2bAlwIwVz+ZyPSRtGQxla13jC8gg0omyxUbeWYrZWwcoR6SDgD295wamtp4ZbTJ9D0+hqa2Mmph6r432lv99lss09NQNzKgNeXa1lXdk7izbsDBJdu2PmMlPBfh5rWXX6tSCfVpKW/wDCQ523MntYVPA/lB+rHHPtR4i1DW6PzaKrEfy71oUsPxKszKiE5bHqTtg5HHuZftH8WaN/l6qp6G9yj16qsckYL0knOQcjbJ0dfRt/dN2PWaOvZMNPHizfja77ceJztNl6iaXS+tUapN+ntS1R32MCVP0Ze6n7ECbs7nh2bcUiIgIiICIiAiIgIiICIiAiIgIiICR3XOp+UiqrKLbzsqBPPtucD32rk/rtHvJGUP4o9Et1H4TyaWt8vzt21d23d5WM/rtP9I234TLteUnpdGFAVRwP3/cn3P3mfVINuzDFrPSFrJDt+jAgr/qyMd8iVHw3/EamSm2m40uQpssQu1APG4Huyj6Ht3BwMHouh6WlRLDLWMArWPgswHYcABRnnAAEw+DZeXbl1Ms4afQ/DqaYl1VVZhgisYVQTk+ojc7EgZZu+BwJLxE2k2cVtyu9IiJKCIiBzH4ueLNVprKtNQ3l131NY1iZWxmViCgccqPk+XB9Xf2lL8VdOqptqWlkYNWHc7W84s6o2++08OzZJAGABnjnJ6N8U/Cl2tGiOmTfZVY6schQiOoJZiewzWv9Z50n4VJ6H6hab3RFrWuvNVaoihVUsMO5AHzZXPuJ5fU9Nq62tjcb6ZL9uf4fQ/0/rOn6XHS1cvONy3k8323/AD7ObHqNa6rRWp69i6Q2V1jc++kIjoF43NioEfqJk6hqdXbptOl9FhNRJ85/TZYWQcOr4LFVRvVk8Lz2yeleMul11DQ06dEpHm2ODVWowVpYcjHPz8574/QiC19j1r5lpR9o2qFQqPUfWzAs38qkDH1P14x/TtLCzu5s/wC/y6NHre/t1ccduziW8+Lb9Pf/AEpev02o87TV3V212bK6aRSBbYVoQeqtUcEtlWfuMZ7z416q2oVGLVliiX23KKSbGchtQ9ZJ2ellySeSrMQMmWb+LouooSipVAvoTeuFc2+eilD6T6QcqTnPBx2G7rXU+jU6ldmoqSwe28cr/pbuv7ES86HDKb4XbbhT9Wy0NWccTG4zbjbffn6887byOG6oUoLdforbqcWJVp0VTUyOwDEGwM26vy0sOODkjI+vS/hn4xt6hVcL1G7TFVNygKLdwJ+UcBgFGSOPUOBK/wCJ/hA2GfQuWGS34e1uQf8AI54J7D14P+aTnwj6O+n0Votreux73LLYpU4VUQcHkj0HB+806PQ1dC3DK2z8/Pdh1ur02p03dhl3Zd0k3/dMdvH18eeZz7rvERPTeAREQEREBERAREQEREBERAREQEREBERAREQEREBERAREQKn44yLNAfY2WoT9CaSwH7+W0q/iG9VXTqxwb76aVPuBZYqswA74Uk/t95evGOhe3SWeSM3VFbasAFtyMMhQwI3FDYv+6UvoPw/s1D1a7XWahX01q2UVOEXKV4flAoKZsVfuQv3BGOWO+cd+l1E09C4/NW+jVK2t0a1fI2qRkA/wC02/9KZncpx74caPzOoacntp6bLv95VKh/xc/wDSdhlennp39659e+rb2hEROhgREQET5a0AhSQC2doJGWxycD3xIXVeKF8vNIBZ3srpNhC1sKeLdQzA8UoQ2WOM4AHzLkJjUalUALHGThR3LN/hUdyZR+ueMdYLFXT1UJWWAZrXBdVDqrZ5CbsN8gJPBGc8TX1XirUai4VafAdx5aHaqlxgEuwfhSQwbZ2QMu/exWqbNfhxKb9LXqmsuu1pcfluUWta03HNnFjAZAwCq8khF7Tmueed9Hj3bSY4z1eWDrL23aph5uqrqZGdWQWVNuBLChbNhVBhc5UMW7Hd6AI/QeLb6arrVOpP4SwDU06wi1dvpU1pqCikNm2ojIHzBhvAaWHVdFtq1FdWjqqSuz+8uNRISsMc7rN24tjaAAQScHtuKQ9/T6a9U9esNloqvQhHdxS9d1bOlh06YRrMparHsdnb1YFbc5d8rx+f4Xxku0kdGptDqrjs4DDIwcEZGR7d59xE63MREQEREBERAREQEREBERAREQEREBERATDrbglVjt2RGY/oqkn/AOJmkH451bVdN1rou5vJdQPpvGzcT7BQxYn6AwOX/DzxZXpta1T12ObhptN5iFdtLMzDBBIJJd6xgeyk+07ZOPfCbwNYxo1t+BVUXsqXndfeTgXEEY2AZ2nJztBHHJ7DKYY9uMi2eXdbSIiXVeyv0eKc+blVOw3YWt82KKd/97URuTOzgjd8yyfkP1jr5qsWmusPa43KbbBTWR6uA+GZmGw5CqcDBOBCLZOaj+mG167lNgt1NdTNp9RleBqcn5B2UPV6T7qFGSQ0jPEfSzUpWsbaUWvTVLjKpp6FDEke4LvuYdmGmCn5prdQ6+q2o1a36NKWdda6JuUXOiFAoUMLDgoQzLt2tgYYkCVp8QjU0UIGDamzTec4CehXICEMDwp8zPobn2mPU246dsX0rjlntEVofAbWMgfchx5llrep67WyVSttxy9YbO4qPW9j5YuQts6rp3F2isStrTWzoz7lUVo9eDY+Rk8qvyj6/ocV3i6hE0rYJbXFSlabdygjL2PkjCpyGJ+n2OJmvUo3ysre3pIPP7S8xxnETcr80Hr6dZaVQ3U6ZXLAeRuuuIA4IdlUD7+n6cmVu3w6/UjZbVeNlV617m3E2JQqoW3g4bOHbGOfMxuAyDteJentbrFbRWu+odGVlDA16at12G02DlOAcKOSRkYIxLZ0TpCaWivT1/LWMZPdmPLMQOBkknA49hwJW4zPymZXHw3sRETVmREQEREBERAREQEREBERAREQEREBERAQy5GDyDwQfcfSIgAIiICIiB82MR2Gf3AlU8Y6+zykU1cLZXYXANjU+WwcWBFGXBK7CFwcOfbMtsh/EelvsVRSVCpue1gN1zbRlaqVPoBY8FmPHsDnIi7/ACVyls4UXT9SRr0avUb7xudN/rTOAGGwABTtAGBtYAHB+aa1WssTUXtWEH8RsZLVtZyj2jKmrdt+rbQyEHhcjgyS19d1tQqtqzbcj3MDu2aeytq/Lq8wHIsG9sMCOVYjjt86SyqmtlC9UssB80YVE2WEZf8AwJaC+4nKsPUcD3i5d0Y6eNnitunoKsKil2mq1N4U2rYyXWtYrlgFJADevcThBlgT3LZldN4JsI236uwp/wCVp0XTpjgYZVyG4HfA+2JFdP6ZvNWptUhyuW09m2ypG42sK3DeW4CrnYQPqMy3abq5PBQk/wCTn/iZYzGcNvjb+Wz0/ptdCeXSiovchf5j/iYnlm+5yZsz5R8jOCPscT6myxERAREQEREBERAREQEREBERAREQEREBERAREQEREBERAREQNLWdMDncDhvf6H9Zqp0Vs8sAPtk/9pLxK3GKXCVp1dKRe4Lf6v8AsJtqoAwAAPoOJ7EmSRaSTwRESUkREBERAR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data:image/jpeg;base64,/9j/4AAQSkZJRgABAQAAAQABAAD/2wCEAAkGBhQSEBUUExQUFRUVFRgWFBYYFRcVGBYYFxUXFBgZGBcXHCYeFxkkGhUXIC8gIycpLS4sFR4xNTAqNSYrLCkBCQoKDgwOGg8PGi0lHyUpLCkvLDAtLCwpKiwpLCwsLCwpKSwsLCkpKSwsLCwpLCwsLCwsLCksLCwsLCwsLCksLP/AABEIAOEA4QMBIgACEQEDEQH/xAAcAAABBQEBAQAAAAAAAAAAAAAAAwQFBgcCAQj/xABSEAACAQMBBAUGCQcJBgUFAAABAgMABBESBQYhMQcTQVFhFCIycYGRNUJScnShsbO0I3ODkrLB0RczNDZTYoKi8BYkJXXS4QgVQ4TxY5OjtdP/xAAcAQABBQEBAQAAAAAAAAAAAAAAAQIDBAUGBwj/xAAzEQACAgECAgcHAwUBAAAAAAAAAQIDEQQSITEFExQyQVFhBiJxgZGh0TOxwRUjNFLwQv/aAAwDAQACEQMRAD8AXpTZGx7i7mlSBoEEKxEmQSEky9ZjGgjl1f10nTjYO2prOeZ4oopBMsS+fK8ZUx9Z8mJ8g9Z9VcvpFW7P7vLB22udyq/s88+BJ/ydX/8Aa2f6k3/VR/J3f/2tn+pN/wBVXrdfbJu7OG4K6DKgbSG1ac54ZwM+6q3t/f8AmgvJLeK3icRCMlnndCesXVwVYm5Y7625abTwW6SWDmoazV2S2xk2/kVTdbdu9vrSK5R7RFlBIVlmJGHZOJDY+LTeTZN2u0VsNVt1jRiUSaZdAUiQ4IznP5P66vnRLFp2PbKeaiRTjllZ5Qce6oa7/rXH9EX9m5p3ZKP9RFr9TnDm/sRW3t0720tpbh5LRliXUyqswJAPIEtjNNLDZ81zdm3gMSlYTK7SByMdYI1A0EcT5x/w1ofSX8EXf5k/aKrvRhHqvb5/krbxDw/nZWH+dahlpKutilHhh/wWIa6/qJycuOUly9RD+Tu//tbP9Sb/AKqgJ4JYbia3m6svEI2DRhgrLIpYHDHPAqw9lbSLgaynxgoYjwJIH1qazDpCh07VVuyWzx4ZhmP14mFN1WkqjU3GPEXRa66d8YzllMN2t2b6SCK5R7MCeFJArJMSBIqyAEhuYzScG07l5VtgsC3Hlcls+oSGMBIHuVcAHVhkVccfjVe9xPgqx+h2/wBwlVXbezjFvLYyKPMuRIz/AJ23tLiPPtjmUf4Ks9lq4YRkWzldLfN5YbUsb22VJJTZshmhiYIswbE0yQ5GpiMjXnj3V5sTZ20Lm2huFNkqzRpIFKzkqHUMASG5jNWPpA/oifTLL8bDSnR78E2P0WH7taXs9We6R7UUcX90b3yEC2Nx1hGrEvVCNbZLgsRnVnMiJz7aebxW19Z20lxI1kyxgeaqz6mZmCKq5bmWYD21K7u7Fzt3aV0RwC28EfdloIpJMexYq56QLjrbmztBy1tdyj+5B5sYPgZXU/o6SVFUIuTQjikRm3doNDErKEyZYoyXzoQSSLGWbSQcAt2U7v8AYe0Y4nkzYtoRm0hZwW0qWwDq5nGKR23s7yi2lh7ZI2UHubHmn2Ng+yrfultfyuwt5zxMkSlx/fA0yD2OGHsqtpK4Ti9y4jYJMouwbu5v2fyUW6pHHAzNKJDl5ouuKroI9FSnP5Vc7cv57CWIXbWpjkWV2MSyhkWJAS3nsQcsyKBzJcVPdEWwzbWDA51NcTc+emJ/JkHq0wiq7t+MXm3og3GKG4htscwzJDNfygj56QA/Mqy9NWo4wO2oktl7J2hdASBYLOJuKLMjzTkHkXRXRY8j4uokdtOL3djaMQ1RyWlzgcYzFJbM3gr9ZIoPzhirZvJtFreyuZkwWhgllXPLKRs4z4ZFRfR5tWeezzcsrzRzSxO4UIG6tyoOkcBw7u6ndnq5YF2op/8AtA0kSmJAkxuY7Z45gQYZJJFjIcKcnGoHI5ipp929ogE67HgM+hcf9VRO+NsI9tRFRgTNs938XjvhEG9ehgP8IrTp/Qb5p+ymQ01aymvERQRl+6Ut7tC36+IWka5C6XExOerSQ8VbGPPx7KeFbmG6EFx5OdUDyq0QkGNEkceDrJ/tM8O6lug/4M/SD8PBTren4Vh+hTfiLemXUVxrbSElFYOcUYoorJIQxRRRQBUK9TmPWPtryvU5j1j7aonppofRp8EWn5kfaapW9HwrdfNt/uzV16NPgi0/Mj7TVK3o+Fbr5tt92a6TXf47+X7nIdGf5S+f7Fw6L/guH5034mapxthwG5FyYk68JoEuPOC8fNz3cT76g+i/4Lh+dN+JmqLutqzDeWOASyCE2oYxajoLETnUV5Z8xePhVyPJGdJe8yZ6S/gm7/Mn7RUX0URfkbuT+0vZAD/diSOEfWjVJdJ5xse8/MN+6m/RLERsi3ZvSl6yZj3mWZ5M+4ik2+9u9Bd/uOPrn9/yOLTaWdtTxZ9GygbHj10+fqZKguleDEtjL/fnhP6SHrB9cNWO23TCbUkvxKxMsCwmLSNIClSDq55yv+Y1F9LcGbBZP7G5t5PYZBEfqlPvpLY7oNeg6ieyyMvJomdxPgqx+h2/3CU/vtlrLLBIecEjSKfnQyQkerEmfYKYbifBVj9Dt/uErjczbXlEM2Tlobu5gb9HO+j/APGyVIQiXSB/RE+mWX42GlOj34JsfosP3a0n0gf0RPpll+NhpTo9+CbH6LD92tJ4gTsUCqWIGC51N4nSqZP+FVHsrOpnL7Wvmf0kFvFGO6HqzKCD26pGkz3aKuWydsdbc3cJPGCSMAf3ZLeKQf5i/uqr74wdTtS3mHo3ML2z92uL8vF7SplFQalN1vA2XIUpXo3n0NeWp/8ARuOtjHdFcjrQB6pOtFJUjsHzdsIQf52ylEi/mpoTG2P00g99Z+ilizHmRw5l3nkSCJ3OFRA8jeA86Rz9prLt0lYybOlf+cuLua5k+dPaXkmPYpUf4atfS3cMmxrrScFlSM/NklSNv8rEe2se6LbmRNrWkJY9UZZHCnkG8lnXI7uDfZWnNZlHiT7crJum/fwVffQ7j7h6j+jX+jTfTLn701Ib9/BV99DuPuHqO6NDm1m+mXP3pp/iIQO/fwvaf+0//Yx1o8/oN80/ZWb7+N/xe1/9n9e0o/4VpE/oN80/ZQvECg9B/wAGfpB+Hgp1vT8Kw/QpvxFvTXoO+DP0g/DwU63pP/FYfoU34i3qHUfpP4DZcjmivGYAZNMbi61cBwH21iKORtVMrHw5Dzr17x76Ki6KfsRc7GvMh69TmPWPtryisw7s0Po0+CbT8yPtNUvej4Vuvm2/3ZqBGwoRyQgdwklA9gD4FOLSxSLOgY1YLHUzE4GBksSa19TroW1OCTMPSdG2UXKyTWOP/cjRui/4Lh+dN+JlqBu/61x/RF/ZuaqQ2PEOQYcScCWVRknJ4BwBxJNcnYkOc6Tq+V1kurhkelrzjieGe2p10lXjGH9vyVX0Pdlvcvv+DT+k/wCB738w37qkt0rPqbC1ixjRbxKfWI1z9eax59hxOCrByGBGDLKRxHaC+DVLis49HEHI5+c38asV6yFibSZS1GgsoaUmuJrce99y29JsxK3kwBHVaUxkWgl56dXpHPOrd0iWXXbKvE7fJ3YetB1i/Wor5lntl5jh45OeWOec8qaRSaWBPnAHiCWIPgRniKsqxNFN14Z9V7in/hdj9Dt/uEqk9GV51W07+A5xPNcTp8+K8mhkHr0tEf8ADVO2ItvcRZjDIVADRCabzByGka/Q7u7lT8bJiwnmcELFcO4I1HU/nBtXnHnk1Rs18YSUWnzNSrouU4OSknw4c+efgaf0gf0RPpll+NhpXo++CbH6JD92tVGLdq2BVhGcqyuuZZmAZSGU4ZyMggHl2Vwm6dqAAIyAOAAmnAA7gBJgCn9thnkzD3od7FvjHvNeofQuIowv5yCCB8fqTN+qam+k2zLbPeVRl7V0uk/Qtqce2PrB7arf+ytrjHVfG151y6tWkJnXr1eiAOfIVxLuva6TqQ6cHVmafGMcc5k5Udtg+GGG9Md7S2vHDAZmI0BdQ4+lkZUDxNVLoj2o9ztySaTm1rLwHJVEkAC+yq3vtvL5Q4ijwIIuCgfGIGnPqA4CoKxhJbK6weWpWZOB7MqQccBSaeCrW5k8asLHifQnS6P+Dz/Pg/ExVi8N95Jc290qkmGZXZRzZeKuB4lWOKWgsQR55dhwOGkkYZByODNg8QD7Kjtrz8cDnkY9eRj66e7VKa2+BPGvCaZ9IW13b7QtD1biWCeNkJU/FdSrKe1WwSCDxBpPd/YcOzrQRIzCNNTtJK4JyzFmZ3wB28+FUh92YDIZVV4pG9J4ZZIGb53VMuo+JryfdeCQgzddPjks9xPOue/RI5U+0UnbYeTKW9Edty8e+mnvbZSyw+TrZ8x1/ks/lMjAHsZ/NU9umtO2DvBBewCWBwykYYfGQ9qOvNGHaDVXVQBgAADgAOAA7sdgqNut24Hk63QUl7ZIneFz85omUt7c1FDW4b3LgNU/Mum7G7MGzrbqYS3VqzOS7AnzuJy2AMAAD1CqTNttbvaEtzGcwRQ+SxOOUz9Z1krp3oCqLnkcGkb/AGDCwAla4nHPRNdXEqe1HkIPtFdqoAAAAAGAAAAAOQAHACnW6hWR2xRarq6zi+QrNOWPh2Ck6KKqGhGKisIKKKKBSHooorIOuCiiigAooooAAap+1bHRO47CdQ+a/nD7ceyrhUNvSuI0lHNW6tvFWyw9xB95q7o54nt8zM6Sr3V7l4FWvIQB7KgLg8TVkvpQy5HI1WrsgGtyo5axilhtR4W1xsVZeRH1+seFW/ZvSDq4TRcflIQM+tTw9xqhKM0pG2KdbRCxe8h1OqtpfuM2+y3+sxEuqUggYxofPDh2DHLxpb+UCyxnrTw7OrfP2ViscvDnXZlyKr9jgV5KMpNtczV77pTtUQlFkduwFQo9+T9lUfbPSBNd6lJ6uPsRTz+c3M+qqxKpNIcRUsNPCPIFiPdRJL/8VPbGhLf6/wC9ViCTOPCrDZyuihwRjuz3eBpbF4EsGWMpioiHZ+u8hTPpyp7gdR+oU6O0hpDd4zinW40Jm2gJTyjR2x3cBGPbl/qqnFYbZNOWEaeTXlFBNUTJCm1xd44Dn391J3F3ngvLvprUkYeZfo0v/qf0PSa8ooqQ0AooooAKKKKAIcGiuitclP8ARqa/oW2HGt5+zIdF7YaW7EdQnB/Vfn7BRXma9rHsqnW8TTR1tGoqvjvqkpL0eQoooqInCojes4tWOM4ZD/mx++peme2Yg1tMDy6p8n1LkfXipqHiyPxK2qWaZL0ZQby683lz5YqEcZOa6Ehxg12BwrqIracM3k8ENdG14eNcSSkUpbTdlOEDqq6SLFK6abXMtIKeg8aJIc0ghzToLih8AElXhgUpbzHUAeXdQWAFJ9ZijGQXAnJmIGOXAceYHcB31dOiWx8yec8mYRp/h85/rK+6sue9YrprW+i7aaf+XBPjRO4Yd+olwfcfqqpfFxreBZuUlhF0dwBk0wnuS3gO7+NcSzFjxriqEY4LFOnUOMuYUUUU4thRRRQAUUUUAFFFFAEVRRRXYnkYVyU9ldUUydcZrElkno1Funlvqk4v0eDjB9dGa7rwisi/oamfGv3X9UddovbDVVYjqIqa8+T/AB9jmozeZQbObPLSD7QylfrqU0d38ajtvwhrWYNwGgtkdhXzh9YHvrJfRt9Fik1lJ80dbV7Q6LW1ShCWJNcpcPvyZlz1M2+735IzSvoiDKmQCSWYBiAO3AOTUK1XXZQW+2e1rrC3CS9dDqOBICiqVB7WGn3EY5Gr+om64p+GVn4GPBJsrQ2M7xtIgYorEBsEhtOCcEjgcEHHcajIuDVeNkbAksUmmuVCHQUjQ41OW7u/l2dmTVKuPTP+uNLVapyko8UvEGsJDsngTTZE1GhH4EGl9nOA3q41M+A0mxsKO2skuJk6yScsIVyQqAfHbHpcAeGRzFTG7mwra7bqXMQkaPrI3hLebjTlXBGMjVy/unwJ42ZdwXNktpdSdS8TEwS4JTB5q2M6fXS+x5LTZaySeULdXDKUQR50IDx4seHE4zg+GKx7brHCcMPfnhjOPTjyx5kySTT8CobctFQgLwOCHHcysVP1iowLS9xOWcseJJJJ7yeJ+s0m+a14JqOGQt5Z1pGK07o4UeRcBxMr58fRx9WKy3XWtbhL/uEfizk/rY/dUOo7pNp+8WGiiis8vBRRRQAUUUUAFFFFABRRRQBFUUUV2J5GFFFFABRRRQAVD72n/c5PWo+vP7qmKid7YS1jNjmuh/YGwf2qhv8A02XujknqoZ8zL3NETkUkXrkHFZp3JJrPntpmoySfGgSUrFKORpMY5AcSLgUihNPGlTGO3/XZSCJxoQCskpIBrgAnma6zwpLrMUABNdoaSJNeg0ogDnWm9Gk+beRc+jICB3ZU/wAKy5nrUujXZ7R2zOwI61gV+aoIzjs4kj2VBqO4T0d8t1FFFZpfCiiigAooooAKKKKACiiigCKooorsTyMKKKKACiiigArxowwKt6LKVb1MMGvaKRrKwx0JuElJc1xMd2vs4wzPGQfNYj18eftpqgrUN6d3xcJqUflAMZ+UACePux7azie1MZww4+NZLW2TgzvtPer61YvEQcUE59dcu9crLQTnSORn3V1HJXJ9dJ66QBUP4UrkUhG1OVcUAct386RZs12Rx7j4VMbD3bmunCqnA/GIIHvpHJRWWKlkibOyMjhVGSSB7zgVumzrEQwpGOSKB7e3681Vp9hrskQSsustIyueHLRkEcPNYEH66t0MyuoZCGVhkEcjVC6zfy5FymODuiiiqxYCiiigAooooAKKKKACiiigCKooorsTyMKKKKACiiigAoooAoAkNlWgckZ84KW09pGQpPqyahNv7rpLnzRjsxUJNvi1ptYScTHH+SdR2x8nwPlavOHiorYWsY5o1kjwyOoZWXkQwyCKwNWnJ9YjvtFX1FUYeh887T3LlUnRxHdUA+ypRnKNw8OFfRk+6bMTgfVWW9IG00hka2QguhGvHyuenP21Uq1NrlsxkvNRxkz9rV+4151DD4tWaLzlBUA55d9T2xd0ZZPOdcL3Y41Y7RxwxHFJZKHa7Mlk9BGPsqwbM3CuZT6JA7/3itj2Tu2lsomChtAyRj0l+Ovr08R4qKvtvZxEKyKuCAVIAwQRkEeyqcNbZdnq1y4eo5wUeZj27fRDjDSed24/1zrSNl7vpEo0qABy4DhViCYpKSM9mOPPP/akam+/zE3GT9NkgFrCvxzPlfALFJq9nnpVC3N3kaBzGSND8gc4DdnqBzU10v7einu1jjbUIFZGYcmkYgvjwGlV9YPdxoGeNXKq/wC3hgp7ZbjYLfeGMnD5Q9ueI94/fUmjgjIII7wcj31QFfUiMeZQZ92M+3GaVguWQ5Rip8D9vfVJrDwdn/SoX1xtqeMpPD/7P7l7oqt2u9DDhIobxHA+7kfqqYtNrxSeiwB7m4H/AL+ykMm/QX096PDzXEeUUUUFIKKKKACiiigCKooorsTyMKKKKACiiigAruH0h6x9tcUxvNsLEwAwWyOHYvHmf4UNZXAs6Wid9qhBZZmm3HzcSHPx2+01r/QPvSZI5bNzkxflIc89DHz1HeAxDf4zWObVXE0gOeDsOPrNPdzt6m2fex3AXWFDKyZxqVlwRnsPI5weVY8EnHa/FHfS5n0hvvvQthYyXBxqxpiU8NUh9EY8OJPgpr5KurlpJGdiSzMWY9pJOSffVw6RekGTacysR1cSDEcerVjPpMTgZY8OzkPXVNK0yutRbfiBoe4Vopkj1gaZlZoj2dZGcSJ4HirAdzr31sdhZKFxgYrFNzrCd4YlTA6yYNExJGh4c5Y8DwZGZCBz0qfigVrW1d6VtdEMg/LuOCx/lQOHFiMBgvdwrJ6Sr99OHPyJK22sMY75b3CyhcNxJGIx3sR2+HbTroM3vN1ZGCRsy2xwOPFomyVPsOV9QWsf6UJpzdgTcAUDx4JOpWzknIHnAgqR2Fe6ozcje6TZ14lxHxA82RM8HQ818DwyD2ECtHRVR2b8LMsMZLK93yPr6sg6WelHq9VnaN53FZ5QfR7DGhHJu9uzkOOcSO/PS9bLs8tZzo08oVVA4tEGGWZh8VgMgZ7SO6vniS5JPGpnFvgIOuu416j8aZiSnMFOwBdtnXCvCmn4uQc8+/8AjS9QOwrkKSDybHsOeGfCp6s26OJHoXQmoVulUfGPD8BRRRUBsjy02vLH6LEjuPEfXy9lTFpvQp4SKV8RxHu5j66rdFBSv0FF3ejx81wL3Bcq4yjBvUftHZStUFHIOQSD3g4NSdrvHIvpYcePA+8fvoMS/oWceNTz6cmWuioP/atf7Nv1h/Cigo/0zVf6fdfkXooqR3S3WhuobiaeW4Xq7iRfMneNVRERvRX1muunPYsnj+j0ktVJxi8YWSOoo2ZsCG+2iYrO8nNmlsksza3aRpGkkUIjyDKAqASQPi8OfCUn3ItpYLh9nT3CTWskkTCSSSSN5YlDMjrKTlSGA1Ljn7Kh7QvI0f6JZh+8iKzXtOt1tgW0uyEv7ua6QFZJJSk8mlVErqMIvYAAOA7KY9I26xsVhkhnmeGZzE6SsHIbq2kUq+A2khGBBz2U6FylJRHR6DsbSckRG1dvYysR49rd3zfHxqBQ5Yd5P76tO4m51vf215raYXELME0ysqhXi1RHQOB84MP8NJbZ3PhtdhQXTGY3k4g0ZlYL1kxD4KcuCZ4eFTdqhDMcHT6WmrSR2Vr4vxZnO2G1XMp/+o32moyRa31OiXZkBgivGmlubp2UOHdFMgUyPpVMBF4HGc9lQGzeiOBduSWU7SSQeSG5hOvQ4/KxxgOVxkjzx45BrJwK3kxtjTjY2zHubiOGMZaRwo9p5nwAyfZW0bvdEthNtLaMDpJ1ds1uIgJWBHWQl2ye3iKV6Pej2z6ie6Zp43guLlA8czoVjiYj4vEnSOPfS/AQNr2vkEMaRaC0Y0xs3BUAXjK/bp0gscdvDBLYpxufshzMt02rq3UhXk/npy2PyjjlGgx5sY4AHjk5Nd707nRslndx3FzcQSTW6tHNKZA8c7qEZSw1Lh3QlTwPbgip7bAM1zY2wkkjWQzvJ1TGJikMIwNS8VGuSPgKw9RXNYoT96ecv0JoY7z5IqfTTuwslosyAa4CWIB/9NuDcO/VpPDsDd1YOa+l9+N1Y4LdJGurzqvKIo7nVcyuOpkbq3GOPyhy48T30xToq2GbTysGTyfSX6zrpMaQSpPLPMY5VoaHTz09XVzefIZOSk8nzuZDXgat+2F0fbvXkhjtpGldVLlVllyFBAJ4gdrD30y2t0e7GW+t7OJnM7XASeLrXLCM28smckYHER8Qe2rowxRKewtWtdIm4uxrC3lUO6XRiLwI0sjajkgcMYIyDz7qV3l6JLaK3spoBKA9xapcgyMcxzsqMRn0TqZRkfKpGgMkinIII/14Vbtm3OuMGrjvD0fbIsr6GO4eSKGSCVstNJxlWWFVAIBI81nqc2t0d7IsEVppZ4VdtK/l5fObBOMKDxwDUVtW9YNHo7WvR3b+a8UZ5RU/tjdKGHd5L9WnM5gt5DmZihaRow/mcsEM3Dxqeh6N7K3jtxfyzvPcyLECsjogldS2lFjwAowRls/XgVeyS8zpX7SU44QefkUKirQvR8se2o7KSWV7aSCSeM6ykg0kLoZ1xqweOccmHdT7Y3RpE20723mecwxpbyW2JmU6ZesDaiOLYeMjj8mjskvMH7R0eEH9ik0Va9xdxoLqC9eV7gmC8uIY8TMuEiVCoOOZ848apmzpC0MbE5JRST3kqCaitpday2aGg6VhrZOMYtYWeI4oooqE1trLXVq6OghsrzrPQ8pn18/R6qLVy48s1Vae7t71W9taXkMzSLI80xQCCdwweJFUhkjK8SD211Go5I+eehWlbLPl/I/6NRajaF0LJ3eAWtqIy5lbA1T8FMoB08sY4VIdHvobW/5pd/dxVRtzt512bNA84bqpbOKGXSpZ4mj89WZB5xXz3U4Gc4qeuOkDZ1nb3XkUr3E11LLNoCvgSzKFJLMihEGkHB48DVVwaeDpaJ9ZBSSHO5zwDdWM3Ss0Agk61U4MU6584wRx9tN+mzrertMaPJuuPfr6zqJdHhp0a/HNQFnvfapuy1k0jeU9RLH1fVTHLGVyBqCaeII457afdJO+tpeWltFbyF3S4V2HVTJhRbzoTl0A9J1HPtp9UWprh4osRT3IY9Eu0uq2qI/i3MLJj+/F+VU/qdaKX6c9qDyuwtF4LGUmYDl50ixRj2Kj/rVAbo7Ujtto200pKxxtIXYI76Q1tMgJCAnGplHLtpj0tbzQ3e0lntZOsVYYgG0unnpJI+MOoPavvp+rSVrHWrEjZd9PhLZH0mb8O1D/ANZl/wCVN+LSoOPpN2TeeS3M87QTWzNIImV+DvGY2B0oRIvHI0nPAeqqlL0xQ/8An4u9D+SiA2uceeVL9Z1mju1gcOekd/CqxEaLud8M7Z/OWf4dqbdHxQbMvesBMflV9rA5ldR1AcuOM0zj6RtkW0tzdQXDTTXZjJiVXyzRp1aKoZBoznjqPb7Kabr7V8l2bd210ky3LyXLaUtriVSZVyNMkcZQjJxnPZTXJLmwJbeZs2GzTbACz66xJBz1gj1x9Rgk4xq6vVnj40tsS867bC44rBYvj5086DPhlYOHhx7agJt6IH2PZ2gMnXp5AHRredQpilhaTLvHoAARjknGFPOu91N8La2vbt53ddaW8cWIZpNSoJXcgojYBeU8+PDNUpQ36qEl4RZJnEGvUmd4i8+x9pagwaOa4ZMgg4t5+tRlzzH5MEEVEwPnc9yORtpiPbM5p/svpDjuoLqK6Eil5J44glndNm3YaY2OmNuJBOeXqFVuDb8Sbrm0YTrOLaRCptbnAbWzYMnV6Bw451YFXsojK9/4c/hSb6K/3sVSE/8AXb9Mv4MVXOhjea2sb+WW6kESNbsgOl2yxkjIGEUnkp91O5d7rU70+W9aPJusDdbpfkLYR+jp1elw5UoF26doNnGNmmbF8IB5OuZBletPYo0dr8+6tGtUjkt4IX4loo3Ud/VdU2R6mKGss6Rd5NhX8MsvXdZdJbulvgXSecAzIMaQh89vje2l9o9KVmLjZbxTa1h1pc4jlGhJIVjJOU87DAHzc+jQAy/8RB/3my+ZJ95FU/09Slba0YcCLrI9kMlUfpn3vtb6a1a2l6wRq4c6JE05eMj01GeCnl3VLdL+/dlfW9ulrN1jJOXYdXKuF6p1zl0A5ke+kYE7vN/U6P6Jaftw1P8ASP8Az+yv+ZR/sPVF2tvjaz7tpZRSlrkW9shj6qbgyPFqy2jSAMHjnHCrEOkDZ15HaveSPbz2sqzdWVfjKilTgqjCRCWJGDnly5UZQ9Vya3JPBNbT/rDZ/Qrj9tKtVtHG8jTJxbBhY/mpHGD6mL++sn/lChl25HdNrjtY7eSFHaOQs7MQxbq1UsqnOBkfF7M4p/uf0l2sUt8szusbXbzW7dTOdaSAZwFjJXDKTxx6dG5eY502LnF/Qf8ARWf912l/zG8/ZjrKdk/zEX5tP2RVm3R2vYrHeG4nu4nkvLiSJY3v4laN9OhisAC5Jz6QzwGeQqtbMUiCMEYIjUEdx0iqmqacUdL7OwlG2eV4fyOaKKKzzti11FbU22I8qnF+3uX+J8KabU27nKxnh2t3/N7vXUJXcQrzxZ4J0b0LnFuoXwj+fwdSSFiSSSTzJrnNFFWDrUkuCCiiigUUY4gmI+SB72/7VTHOWq43b4tZO8sAfEYPCqZq41g6t5vfyKd3ePWWm8lLs1INVchJHdSINf2ynkbiLPq6xa+ntoXZI0IfAkdvHGB7j7iMjDEfKVrdtFKki+kjBl9YORWvbJ6S0uohGR1cuMN3HswvhwHswOVZPSekt1Cj1azglrnGOcknvNehhpU+tu/tI8V4DPfgcMBQIzY9qxkQaScnAHfT+x2d1rA88nAA7SatibPWBWQY1kfl5eBES/JUHm57u+r1FcNBUlzkyhOb1M2l3R3aKsaFEbBwOvkHNewRoPlk8MUjvLti3t7SU3J0I0bRaBxIDqQI1Ha5HE/b20zv7hLSMzyMY0QagDxZc8tXypW7B2aqwTfLe+S/nLtkRrkRpnOkd572PaaqRg755+r/AAWorasEBIeNc5oNeVqiC0dPremEdPoWxTWKdTCiKvXrqOkAsW6RBMw4AmPI8dLKT9VS9V3dhityuOOcqR3ggg/x9lWM1Q1CxLJ23s7ZmiUPJ5+p5RRRVY6YKKKKACiiikwgI+iiivQDzUKKKKACiiigBtt2XTa4+W/D1LxP7qqiNxqwb1yYMafJTLesnNV5W41z1899kn6lCx5kzstST0pSTmokMEpBXkbkHI4GumFcNTk8CGm7gdInV/k5GCu2QJm46VxyUfLPLx4Vq8d3EkJlZgqRguAxyUOOMkp7Ze4dlfLQNSlxvPcvAIHmkaIYIQnhw5Z78eNQ6mrrvHD8xIpR5E30g78NfS6VyIEPmA82Pa7d5PZ3A+JqoUGvKfCChFRiObyFFFdKKeIdoKdQGm6il4RSMUVmrwN2U62dY9dNHFnTrdU1YzpycE47cCpyfcMxoXeYDAJwAOevSoyzgcQVbhxwwxmmiERZXRjdXU4KnIq6zMGCyLycZx3HtHv+2oyTcApqLTrhS+CFAyqrkN5zADJ1Dieamp3ZWwW6lI9Yyo1HhwHWaCo58cK4zjuOM1BfXuXA2+htX1F/vPEWuIwoqRGxSSwVslYhIcDPpKHC8CSDjPPHo8q8XZIOnD+n1YGVPpSatI4E8PMOT6uB44pdVI7NdIadrO77Mj6KkpdilZEQuo1hjqI4LpUsScE8OHPwPAV62wyrRq7aWkYLjAOkkKeI1Ani+Mgdnqo6qQPpHT8Pe5+jIyiu9cfy3/8Atj/+lFHVSF7dV6/RkZRRRXdnBhRRRQAV6KKKBCH3t/pDVXTzoormV4lB8xU0kaKKENORypNqKKUDmvaKKchDyiiikA9FdDnXtFAHYpaCvaKawJvdr+nQfnB9laRYfzb/ADB91bUUUqAX2f8Azjeo/t3Vd7P/AJmD9D+Iir2imyJ6O+hW652/z7f7l6ZbF9E/RE+16KKhNtfpP5fyKy+g/wCl+5FO5fRg/PQ/sQ0UUeDIlzXx/goNFFFMN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4" name="Picture 14" descr="http://www.isap.org/2003/Workshop-Glasgow/Odenholt/img052.gif"/>
          <p:cNvPicPr>
            <a:picLocks noChangeAspect="1" noChangeArrowheads="1"/>
          </p:cNvPicPr>
          <p:nvPr/>
        </p:nvPicPr>
        <p:blipFill>
          <a:blip r:embed="rId2" cstate="print"/>
          <a:srcRect/>
          <a:stretch>
            <a:fillRect/>
          </a:stretch>
        </p:blipFill>
        <p:spPr bwMode="auto">
          <a:xfrm>
            <a:off x="0" y="0"/>
            <a:ext cx="6096000" cy="6858000"/>
          </a:xfrm>
          <a:prstGeom prst="rect">
            <a:avLst/>
          </a:prstGeom>
          <a:noFill/>
        </p:spPr>
      </p:pic>
      <p:pic>
        <p:nvPicPr>
          <p:cNvPr id="30736" name="Picture 16" descr="http://memecreator.net/business-cat/showimage.php/271/Thank-you--for-your-attention!.jpg"/>
          <p:cNvPicPr>
            <a:picLocks noChangeAspect="1" noChangeArrowheads="1"/>
          </p:cNvPicPr>
          <p:nvPr/>
        </p:nvPicPr>
        <p:blipFill>
          <a:blip r:embed="rId3" cstate="print"/>
          <a:srcRect/>
          <a:stretch>
            <a:fillRect/>
          </a:stretch>
        </p:blipFill>
        <p:spPr bwMode="auto">
          <a:xfrm>
            <a:off x="5181600" y="0"/>
            <a:ext cx="3962400"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dirty="0" smtClean="0"/>
              <a:t/>
            </a:r>
            <a:br>
              <a:rPr lang="en-US" dirty="0" smtClean="0"/>
            </a:br>
            <a:r>
              <a:rPr lang="en-US" sz="6700" dirty="0" smtClean="0"/>
              <a:t>Questions and comments</a:t>
            </a:r>
            <a:endParaRPr lang="en-US" dirty="0"/>
          </a:p>
        </p:txBody>
      </p:sp>
      <p:sp>
        <p:nvSpPr>
          <p:cNvPr id="3" name="Content Placeholder 2"/>
          <p:cNvSpPr>
            <a:spLocks noGrp="1"/>
          </p:cNvSpPr>
          <p:nvPr>
            <p:ph idx="1"/>
          </p:nvPr>
        </p:nvSpPr>
        <p:spPr/>
        <p:txBody>
          <a:bodyPr/>
          <a:lstStyle/>
          <a:p>
            <a:endParaRPr lang="en-US" dirty="0"/>
          </a:p>
        </p:txBody>
      </p:sp>
      <p:sp>
        <p:nvSpPr>
          <p:cNvPr id="32770" name="AutoShape 2" descr="data:image/jpeg;base64,/9j/4AAQSkZJRgABAQAAAQABAAD/2wCEAAkGBhQSEBUUExQVFRUVFxkYGRgXGCEcHBwcHBYXGh4cFxgdHCYfFxokHBgXHy8gIycpLCwsHB4xNTAqNSYrLCkBCQoKDgwOGg8PGiwkHyQsLS8pLCwsLCwsLCwsLCwsLCwsLCwsLCwsLCwsLCwpLCwsLCwsLCwsLCwsLCwsLCwsLP/AABEIAMcA/QMBIgACEQEDEQH/xAAcAAACAgMBAQAAAAAAAAAAAAAABQQGAQMHAgj/xABHEAACAgAEBAMDBwoEBQMFAAABAgMRAAQSIQUiMUEGE1EUYXEjMlKBkZLRBzNCc4KhsbLC8DRDYsEkcoPD4RUW8URjdMTj/8QAGgEAAgMBAQAAAAAAAAAAAAAAAAIBAwQFBv/EAC8RAAICAQMCAwcEAwEAAAAAAAABAhEDEiExBEETIlEUMmGBkbHRBUKhwSNx8fD/2gAMAwEAAhEDEQA/AOyZGBGiQlVNop6D0GN/sifQX7oxr4X+Yi/Vp/KMScS+RVwavZE+gv2DGPYo/oJ90fhjdgxFk0afYY/oJ90fhg9hj+gn3R+GN2DBbCkafYY/oJ90fhg9hj+gn3R+GN2DBbCkafYY/oJ90fhg9hj+gn3R+GN2DBbCkafYY/oJ90fhg9hj+gn3R+GN2DBbCkafYY/oJ90fhg9hj+gn3R+GN2DBbCkafYY/oJ90fhg9hj+gn3R+GN2DBbCkafYY/oJ90fhg9hj+gn3R+GN2DBbCkafYY/oJ90fhg9hj+gn3R+GN2DBbCkafYY/oJ90fhg9hj+gn3R+GN2DBYUjT7DH9BPuj8MHsMf0E+6PwxuwYLYUjT7DH9BPuj8MHsMf0E+6PwxuwYLYUjT7DH9BPuj8MHsMf0E+6PwxuwYLYUjT7DH9BPuj8MHsMf0E+6PwxuwYLYUjT7DH9BPuj8MV7xYoTy9KqL1XQA+j7sWfFY8a/5X7f9GHg3YslsPeFfmIv1afyjErEXhP+Hi/Vp/KMSsLLklcBgwYLxBIYMGDAAYMF4MABgwYMABgwYMABgwXgwAGDBgwAGDBgwAGDBgwAGDBgwAGDBgwAGDBgvAAYMGDAAYMGDAAYq/jb/K/b/oxaMVfxv/lft/0YaHIsuB7wj/Dxfq0/lGJeInCP8PF+rT+UYl4iXJK4M4xgwYgYMZxjBgAzgxjBgAzjGDBgAMZxjBgAMZxjBgAzgxjBgAMGDBgAzgxjBgAzgxjBgAMGDBgAzjGDBgAzgxjBgAMGDBgIDFW8cf5P7f8ARi04qvjn/J/b/ow0ORZ8D/g3+Hh/Vp/KMS8Q+Df4aH9Un8gxMJxD5GXAYMGrGLwpJnBgwvnzzrI1RlkWIua3ZmvZUHfYHr3r31DAna+2MCQYosXFsxGEzLkFZWXzFRdR0rsqxjUVGq3JOq+gG5rDfy5fbyVDhSsJawKA+W1A+/Zbr/TiNRNFmGDGB0x6wxBgnADhXxnNyJ5YQVb8zEWABvv6A9ztQDd6xql8TwoxUuBpJBPbZQ1je2sHarJo+hxFgOcGIK8VXzVj35xqBrlIonY31oE/UcTgcSAYMF4NWJALwYg8V4xHl01SH02AtjuBso3IFgmsaYePxPE8iOGVA5NeiEgkAkWpKmj0O1HEANLwYg5DiWuIO48uwSQxG1bHf0HrjbNnVRkVmVTISFB6seu39+mAKJODGlZuYj0F9Nvtxp4jxJYQCwOktVgWAT0v0BO1+pGB7ATMGPEEgZQwNgiwfUHp9WPV4AM4MY1D1wFsAGcGPMjgAk9vXtjxDOG+aQQPT4A/wI+0YANuDBgwEBiqeOv8n9v+jFsxUvHf+T+3/Rh4ciz4LBwYf8PD+rT+UYxxXiSwRNI10tXQvqavett7x64P/h4v1afyjCri/BBm9aMCCjpIjMoZCdNdCaauYEdQaI7YSfLoePCEvCPF87TrHLHZkEY0rS1dkyEHm3DNanoIm6d7JwDLyKreYWsn9I2TpJUH61CfEgnqd6Q3G1y+ZiZgC0cjrIqbmgrxs1ddKnm37e/Fh8W+PYcg0avuWGtgOojvTqFd76D3HFGOTkrlyi3JFJ+XgtmPAhF33qr93X+OOcL+WOHzQCh8kOyNICdqujp672u3bfF+4dxiGcExSK9BSdJutQsavQ12OLk7KqFCwKkgXbT7QWq+7amFenMwNYsQxzj8pfEJYYJDl1YyLmIyCosg6VYbUSSSdNAHrjmed4/xnLaXmlzY1EaRqb3H5tV0NUf9qxXB1Y8ldH0pgxyr8mf5TWzE7ZbMFmLs3kSEAE9WMbAbWALB+r0vqmrFohrzOXDqUbdWBUj1BFEYos3BYosqyhFEizLGxSl1sZAE1ObMaMJAWrsXXa8X4745fxmGbzs3BMvnJmJWcKEK0mkKi6tgx+TUkKdZ2IrchJ7jwVujouTyOlEDMZHRa1t1Pr/E+p95xvzE4RGZvmqCT8ALP7sVKHxmSVijUMQoBaRiuohdyBp2F7X1J7d8NMv4g1Uk0WgNtqDB03+kdmHputdN8U+0YtWjVuGmRP4ZxAyQrK6hNY1adV0D0s1uar+GIfEuNtFmYoyg8uT9Mnvvt7iNjv1F1uKPP+MZ6WbMZiNW5UWWAUhWMoWIMdCtRA2HQggG2B2eeG+OzTZOVplQHL6EQtuwby1+Ue9tXMDQ6dOuHc1uvQbQ6sZ+L0+VgY5dGVZEPnOQAtyDkPKWWyAQ2wDBbxL4JkIo5540jCgLGSd+b5wqz2ARNgdrOwveBmePPLl6kjj8uSMq+p2Fk8poBTSjeyT9dCzu4fxQs2WmFhZAYZFJOzHpfvWSMpf+vvtiIZoTdxZDi0tyJxvgvnTSRMwWKONQo06qV9NqD7/LYMCDsVo7kY2+Gch50IWTUWjmL+YTYdt91N2p2VivY7eoEji2YKZqWQf5WVBb0J1SMv1gI/f9M/UyyXF4UjjR5UD6ATZANgLZPYG2H24e0nuQ1shV4s488bxxQE+ZZLAil0MrjUXI08laqu9h64OD52QzSZTM2wKfJnSeaMbMzyd2OpAdhRv1BLHiGXWSSGZSCOdDsCGR0uj+2qfv9cY4E1y5lz1Eixj0CrEj/vMjH/4xN2yK2G2VyyxoEXZR0HpvdD3e7CLxbm5gqRwF0kkahJS6VFEU17mz9EEgAnoMaJvHcMWYlSYiKOPbWx3ZrUUEAvqTVWTROwq9b+Mclm5HyR1CRgQFljMeo1+jrA5x26G6rE2mQ1XJv4DJmGaaDMU/lGMo4PUNTaW2HMukHcktdmrx745mJ4/OZFdjoVY9IsLZbU5Wm1UdNgKTXQdce+FuEzCWeaaAWb2LRabP/MRIfqUemH56YiL1KwexU/CuVkMheUnUVZV5rUqWDMQCBTatIawNwaVd8POD5ExLRFdO97BQAPq6fVhKbidyL+RnMhA7xTC36dQGZ2/YwxzHiHneOON5HQEE1Saq+brOwPT7cRqS5Ga32HV4MVPiXiibLFHniUQ3pdkJZgTdGvSgPrOLTE9gH13GGUk+BWmuT3iq+Olvyf2/6MWrFV8cH8z+3/Ri2HJXPgf8G/w8P6tP5BiXWIfBv8ND+qT+QYkyzBRbEADqcLLljLhFFz8IT2pWZ9Qd2ULQBUlJOws7MLvflJ6HHMONeH5Jc7OsraxFI16idbWV5U35dYbUB6k/DF8g8eRz8UdMuFU+WxDykhXZBswFcg0CTm7gC62GNfinKSJJ5pA1zDRqI1L5gUMApvmUozUf9BHpdWZvRaNGNKUkmV7hfB1jiCFEk1VqLgWLUaje5Y2BXTHr8mnHmyObOUOg+Y1P20hFcg2fnEmgF/1etDG05kOSp5dDqfndwQwOx6WRseuKhxrPiHiqT7lUaGRqG5pgduwuqv3+/GLp5yctzX1MEo7HVuJ8TZ+JSQELpSRJK5g3LGhB1XVWu+3uxIykUkZkW3KtqcSNvzu7+nRVGgBR2+vFFk475/EFmkIik0rKhQg2kig8wJAJXYlL3GoDfpYm4siyPOY8wXVBqQroiBNDzNRI1BhVGiQD03xZLltmHDkVNS7fYlcP4IrcYinJ1AxhQotSZEViZSAKNaVU9N2A3G2L7nIS0kQtgqszmtgaUqAfUWwb9kYrvgjNpLB56ipHNOdIFV0VT+lGAVIN72T1JAs00gbYj1/eKONkYvShJSi5WuCkZzxtnInY+RqQaqVRY5VRK18tU7aj12De44j58q2elaJ7lLJIEItdolZGG21021iwL3wwzCDJ5fNIADUTSpQA1Lo0kMAApZSACR1BQnc4TZ3h6QTxHm81cvELRAx0mExFmJ+aF8snpfMel4rjJtuMi7Gt1RLh8ORupUMTI1PIa5dThmuPlAO4QUDsoHS94eZ4Q8UfktL5gbU2o2wpWiQXe4UE6mqx163hjls4QYzokYLCo1xgNFoUbtfzhJaldAsmh9UfiWUnOhoIFjVi0WhwFJ842z6b6awvUG9TEgAYwZ8GuPlW5dslbPOa4dXnbAy5dFkSVdtcd6WikN84WiBqsil9N4vAcu7hvOjliRnaQLsS7aRH1BtSoSQlSLAF/C18P8NrBlpVchnkDsznbruBe+kDSvT03s4p8RMbs803mypJelASgIpzpIGlSdTigB6VvZ2QweWp80ZJZtLS7WWZuCqHJMshLM2miNMdAqRt2PvuzfToPHBE0eakm+h4ZR7ia+rrEGPv1YTcc8RDh6/K6QWDeVGjF9TM5JfWQNEYJHLvsevS6In5U5taGSIryhZtOwk0hypCkcpDMDV116YWOKKlqjsXuS00dW47mCi8QkB3RFVfW1gDAj36pPXrWOfZfw/m8zTAKCVJ0s2lyBJq2BN1uN/fhhkfygx52GRHXy3neHa9m5oEYL0vZd/ji4xcSppSAGWONSir11FXcrq6CwY6F336HEZFqe42PgpfBeK5qHOQ5WW1XzUBHZrewQLvrqYe4m+gx0bhP/1Qsj5cdP8A8eL0/v6sJ5eGRSHKuEVHilV6U/NvmZR0BGrt074icX8Upk4s5KRZOYCRqO7ezxDr2A07n3e/E4vQTIhD4Z4Ef/UJpiwmbKssSalbqE52Fsbk20izQN9qw38YZKTM8PlndXgdIzIqMVoGMllYkCwxWx87bp1xTPyZ+K8xFK4KNLAx1SkfOVtO7rfU7br3+Oxf8dz0To0MUk0vtEiPK8pN+WigrGAebSTW5Au23JxXkmotu+B8cJSpJcjnw5n9GX4UJ5FEkjuQfcYpaS7O/Oinfrjo7jb68cU4fwhZ8zFIQdOXkWR9O4JLClK2ACxUMWNbIeu2OuZfPhkDXykXZ22rqe3vxf00vEx6yrqMbxZND7EbiqKk8bGwJVMLEGqNF06d9nAPYt78VThnFSpEfmR6opJI3UsF8xiXYO9aiKGk9OuvcEYdZ3iXtiMqD5EkqWvSxIIOpSDcbDZlNHp0wh4VwnL5LLlQdUD+ZrkIJIOpqD6RqGwC31tfU4pXUQk9vr2GhH1JUmRkYPD+bjC0VKF4wAb0xamXf5p1Vtvd7VbODxPFBUhZtNlQeZgo6A0o1Gt9h3A36nn/AIh8VRZaGpmepz5YCh20oBzkNKFLsbPw1LfTD3iHiAzok+Rn+SRAXIrTpILUQ1BWXy1BsggSVt1xpW27Fm09kWjh/GFlNAMDV0ylSK6g2Oo2se8euEvjk/mf2/6MbuD5oyLDK9rK7lWAUgGhIRqF0eUHmFjpW1Yj+Of8n9v+jF2Pnczz4LBwX/DQ/qk/kGJMq2KNEH19PfiLwT/DQ/qo/wCQYkySVgfILg+b/EXhzM5PNPmKKrFKdDbrqph+bDbkUe1ihjpviPNCbJNOiPJ5SRugXlpa1a+4I5SpAFjmrtiweJ+BRZ2IpKCCDauoFja+/wCjYBIFdBuDvhPwmFVV4BMBEk2jyWBJRDMgHP6sCD3HPiHDamWxlvsUGbMq4J8qfY2I2AChgxvU1mgCD6i96xz7iDSyTGSVTvuQQVBAokDptsartjuDeAhrbQY3DLygqoahQZdJumA0pqonpuKxNk4fE6CIK+ho2dvMA+YIdIsAcoO+46FQRvWKceBQui7Jkc+Tl0k0b5eCNkKlV2cbpZZiwPVruiTRonp3w04PBJDIlzExyFUB1a177UCeg9OnXfcYlQ8O1WuWDa4y11GxikjRyPM00UI6EkCwT9kzguUDFSFtZGBLRwnymFbs5NgaTvYptqHpjFK91W1nO0tvZCPMeP1yjSRZIsdYrZLVWtypiJbn5mo7AVVX28ZT8reehkVswFkULRWgNyWI1FQdJ5SPgOnUl74P8LZaDMJLmBpkzBZoYmHItksFG161StmqrFWcWvP+HMiZFMkcALbAMF5gNWwDdCNRNrRusaFnUKijWsWxDXiMXEJEkhkcxvGYXIArmdtagOnVqXegdKj3YhccMhl8pSWEYMYdhqbyw2WeiAKdgZaAIojbsMZ8D+H/AGXzQGtGzbBBZOlEoAG+9sRt1oYieIJ2MwKto+XZ1ZnCDV5cOoa2BCgKB7jrqulVQza88kuK/pfk0whSi/j3/wBmufPv8q7yDypNnAlMYEiuUZwq8ruWI1KdiVvcYZ+IHim4lGI21TKoKGOyA1yqyM6EFOV7BU2Cq2K613huYCMRJPDPEZWlIC2sjgWWZtgC2p6FEDQT3xtOdPtJCTF/LQyxWSNFxuGiB7AMF6Hqo3s43OHmTQzx8s6NkeJtLkVkJ5jl9ZJA6mK7K9OvUVWOf8D4uY4my7oZNPKPmoNNg0zG75ZCKVfmkDtjoXBINOWjjftGqN90K3++Kf4cjMTPGwjWSOUqzaLfljCGj+jfybD44sntNHPkoyxSb5TRU+J5dmlRJQ5eMFOZixQNIFTmYmwo5r6AWaG2I2byCupVgWsdqvsLHpXXD3xUAuZzABABkjGrtXlqbeiOXsa9940exhUB2vuY2J6gjTf6SnVdHuB9fOyPc3walFOuxS8k7ZPPxKrgFGQhyLpW3YsB84aS23wx1tOJ6pSiQpJOWGn5ynSa0uVCsgBjK84K2OXuBik8M8GLnM6zMSY1Qaq2OquUWD1OzV6bYvHC+MzIugQxzFFEYkU6SQnKBLWpkPL3AHpeK5dZiUnCUlaW/YSKcWTM3kWbMoqto8lC+tN6dyVUUwIK6RJa79R7iFeb4C+ZMmUzPl7mTMRSx2KYsFqVCT0Mm25FAjqLxYMpl2UEu2p2Opz2uuiD9FAAAB7rNkk4rsniQrPIyi1T5xFGkQ0AL21GQ2e/MgHQkc3o+ulm6uWl+Rf+2+Y2SLkr7iHw1F7OhVGfUS5tU1KyKTu63dbLXxGJuUiUMTpG+ksqLpNEU4LN80+tdbxAdyZZJVDUpIsnl1Ci6hRbaeYmwQN7o0cSoneR2soBswZ3Iu+hAKnYivxvFufFNyddzpYM+NR821DvgOZeHKR6Y1JzDzMCQLRjSoQWBLaV3330q1XVFnk+NmWN4ZlZWCBgGVtTKq6mM2kaVJ5RQIJ32F1iLwzMu3s+X8uIrl1Bdw5ZgVWhamNQNQbb4H61kxeXMNmA5QFVVRGdBKfOHmEbudLI1WQNQqsdiEXkh4ePbb+Th9RkUE8k/Us+VkMWXYgSeY2pwtDUP9Krug0ihQv5vfEviPEo9JJYLoCSNqW1KM5FEkUSaI2Ng0dwd6HwfjJy6CCUTSMkjMhiPOpNlirGxpIY2r11sFrpZ+e4i0gHmkrEuyxbMzkDYyaRzMavQNhQJutiPTNrQ+BJ9XjUdS57IoUvgkz5uWVpKywYspLatSnchelILYWQPgMWHwr44yzZ/wBl0s0Mm0dsdPm0FB0dNJA0i76AirN++KcETPSeTJnhl1UamTyyb6DT5pcLJILU6VBAvvhvwzgMeVEOqCKJhKsgAFlIwFRnlZjak2xqzRP+k1ouEUorj1KscZyeuX0Oi8KRY0VFAVVFKB0A9wwo8cn8z+3/AEYdqu3Tp29MV/xpJtD7tY/dHi5LzWS/dLFwZv8Ahof1Uf8AIMYnmFf+cQuFT1lof1SfyAYxms2qhpHJ0qO3U7gAAdySQAPUjBpq2yU7VHsy/wB/3/e+K/lM6FzWaKeU/MNRIv5ohDLqFgHr16afjgmgajIzTea5pUWZl5m2SMaTpAXYEgdmPTFjTwrlwiL5YBRQupSVY16upDEnc2T3PqcZo9RHL7pYoOHImkmpme1AZpmJ7GNlVdQcjYgqCV3O/TFcPFBrRPlZNSRKtxmwYzZDE9YyWNt2rcHri5ZzwjG0ZTzMxo35fNsfUWDEHrv1364oPDfD6tMYxmCukFwgW3Fp5ZG48vTznYC7N+8plzaKLoR1IsvhPMRIZfMljRyzoqE6WCedKRs3Ql2cUPojuNtfDeGeyxsrZuOSFCZBpOuVh10HUxsAAjl3I7DCHOpJHN5JaJ0WNQjtGFYkaWYM2sFj8orXe5ZsesrAxlQxLAzXZNKQnbUxDkruaAokm/QkZpdRHivmMsUuRrkY/KyxLHSYpXjPmaiq0xoOw3VChUBug1LiRB5coM1xs0IYBlt1UncKHKrq2q6HXCXM5idsw2uqddBVItYYrqOmSIkmXbcEUwo0aBGNp4kZGiiEsbqgR0jgj5TpYFUK2xOynlNBSAT0GM0ckXHUXOMoumOsvlFhyrE7mJGeQ/Ska2bf7fhXuxUs/lmEqo0uYDOlhmmKQW7I0ijkOlAfiRpHTbFm45mdCJBTOZzqcKCx08uo0NzykfEsMQeI5hizE5ZplG0R+UjaP5pJA8llLlhubIpVFVYNOC71PZtb/j+vkE3apBN+TyR6Leb2+ZmgLGkjbkoGiemI+b4VPrMRJQMVaXQ4u1ClWQheQuVRnG41AncnZ3wvxNmI4kjGWkfSANcjvqI9+nLUTXwvHjP52SZ1do2QgaToilOpOoBLRqDTUQa239cb5ySxvRLcqhLz+Yl8AzLaNMhLPD84kkllqw1/pWKB94b3YrOXzsmW0LEitJMody/MdTeVfVlvoAN/0emGknEjGVZoZRqDxMTGwGl0JHN02ZAPXmO+FM6QyFte36IuRF00kI76lP6W+/f0xfgyvIoX6OzN1EaUq9RV4lkmBScqY2orIwVQCAzhDpL10Lj52x0euIXDwHYRQBI1UEnWQg6gGqBUMb21EXWLB7JKAFgzBkGwKMY5lozdAFo102AH78eMjkfk1jkysQBZGBiHziBIKsUY3Y0v+94tlhUpWVQ6iUIaSd4fy6xyqiDSCsoZSwJBWUMpYgkEssrG733+icPMvkkQsyitZ1H4+70s2fiT64Up4ZMUqSR6o9+/PWpX03qamFEqa3sp6YZR5TOMoZVjZGFqyqu4IsGjMtWO2PM/qf6dly528XDSvk2YctxuRIzMoSNnPRQWrpdC6xzniBed/ZwAxmmOsil1C22XagoHmNv11em5u2ZilUFcw/lAqxry1FgddLiVwSNrUiyDt6ileFYk9slWQ6g6PGgPcWpehZ5ioPTeiemG/T+jn09+Jy6NEXqexdv/AESOEhh5jXIWIBHNrBT5QdDGqt0931YrvAeL+yZsxOoZI3LIwO4tdBAO/wA4BG/RFirBunOe4svnJplDOGMYhW9TMxUEt2UJRPS+tHesIMjlGzGczc0QUxQtTOtFgSmklFo62WjLfxA+djtaXaaInpUSycSzChMzmJSUXMlY12OoRhTGCRYOogl622NdcV9eIh5wgbnBeSRBdLr3VboAgBwBX0R0w24jG2aKIYWPlJzLrEalmCgFT/mRlVenWxTDvsESZ+PUnPqmRmj0lgqBQU+dJpALMNDa6AIrYdMasGSMZO+Tm9ZilkSUeBqdgSTXqfhvhblmy7ukmYzghDLelBqIVthHYvQwrUxI6sABsDiYyyvGNIiYSArrjlEiqSK3YALe9AatzQ73jQ2UnSQBMvEFLKkbGMEboBbnzXMYFNZ6UL6msN1eXVphFrftdWZ+i6fTqlkT24J/iPi+UcZf2TORR+zlmCEOLYjYk6CSetk9bJs7g7U4zlWiU6y2Y1MzlIZCH1MbRmZFBULVdNOkbdsI+H8flmzUEKmALK+7eXvo1AAgF+p1L9uG3hzOSTpm2dkT2aRkUrGN9N2d2NHoevfGWePNWnSlt6nSvH6ssnhbioYGDmbylBVip3QkgA2BRWivvAB9RjV436Q/9T/t4l+E8v8AIeYaLSM51VVqrsq7Wa2APxJ9cRPHHSH4ydvdHjfgUkkpcmbJ3ol8PkPkwr6xpX3Rjx5xlktSPKiJAo/PkHKzH/ShJUD6Wo9hj1l8sWyagFgTCtFeoJjHzf8AV6e/FZh8SAKI0kmUINAU5MDTpJBHK4Fgg9fTGf8AUJvw9MR+njbssGT4rAM2wmZYvJtY/NBXUzDmdWNLWnlG/c+4Yt0UgIsEEe7fHL//AHUj7M8ZHT5WGSIfbzDHqHLJYMXkA9fkMzpP1aVU39eMGLP4cVFxo1zxatzo3EpahkPojH7ATjnmRyxXNpJ01QNqNbABmJJNUKJTb8DUwmYqUZs5uCNpomFEEdWYGqvfBxnjflweWIJVMpEQMqqI7bY62Dml06v3ViMsvHrT8b+Ysf8AGmmU3xW7zS7kgeUzADelc8gI7N1Ug1804s3gvgiwQNNLVeSHIFbLpJUWOp3Le4tXaym9hRs03makBSN3Iu2j+UJ1UOQsBq9zEgb4tXCwrxDLyRlLiQcwvYBgD03FAAjqLHuOH6l6McY8ruvX0/kjH7zZ64tlQ0oJBFoGNGubQQdwdwQSCPefXBwHIeXMzEKGlkeT5tUFVY1A2G3yer03xmPJzsXIkiIi+Tp7N/Jq28q7bAgait7bgnfE7IRzyhJUjhKlCADMdVau5WIrdgjYkd8YMfTZdXl4v+0/yaZ5YVT7IS+JoNTZmQrE4jWysim6GsjS4PL6fNPb0xV/ETDKEAwq4ZDIpVinSTRRBUkV1xYF4dmJFzDhVZcxGY6Mh5CryIb5N99dHqdsVjimYkeXTODSpNDVFzbWNmFWdkO/u+vp9PhxySi/eXPJmnllF7PYXr4sF35DdNX+Ibt9X7sTuGcaEsiL5SIWY1qkZgaRyTtXQrW+K5wDLebIgboSoIBBaty2lbsmlI2BqxdYtea4Wz5iBUpQiEABDyoTJu+27HVW53qzYu9WXpsEY62tl8X+QeWbelPcm55kZjpGWhaIv80EOwKgEgtRHU0ADvfXvIVIW5pTcj6CPLoALSC9AkFgURdG6OG0GRSJQAutmYDm5mdzsLv957KD6bP5eCQ5XKSN5CTsqtIw8sEu9C6AViNgAAAaAAo4zdLljO3GNIqz4v2tlJTJQEkktVE2Uevzt91ZNx/A435qAxwsY82GKjlDV1ElDctagXqJFbWcT8rljmE1JwqGOyfnoFIHrv5Z6UemIviLgawZZZpIo4pSsysIXegSpdNyd2pGXfbU3vxr8ZU2rMns74s0Z/hBSOWVKWRJKBDq+3mAVQGtjdgAmtxthj/7zzWjS2XiIIK7ebHy9O62prsLr1xX8x4rAhZGyahCAFKMCwIaxqBReprodh2OK3N4tyynlysgs7AShQPux9NuuKcuuT1Y1a+X5NOGCjansXjLxtNcXlGMMGKktO6g+nmPHpFguNzQs+7Hjhf5PlTzsw7kpEZNA/SbR+lrJ1JVFQw5urAixiq8M8ViaZIo8qoZyRqkkMlbEghWCjar3O+LVxTxvo4a0McMiO6iJfMVgac6WYqUU3TE2mpRVXthIYZ6/wDIqLXNJVBih+MNmcuzB5A8aPrbyBqiBQsanG1NsOVUuxdd5f5Ic4Y8w0XaWOyKqmQki66cpcV2pfrb/k0yyz5bNxvRVyEbe9miI+HT0vHO+HcQfLSBg2lkJVmq9mBjfaxdaidvQXWNscaWpIplNyo6bnOLAl3WNmRpNKhSLCUgkeiwoMYzQ/5T3IxMk8YwMrI+Vm0sNJGmMgrQABqTcVtipeZJVRZjJsq0AWSAnoOpo7/ae/fG3KRzuLOYywO+yxxepHZfXHE8eUG2u/wZv8FNK/uS81HAjXlJJIQWHmROqvE6jtQflbuHG4IHbEqTNQuJEleJk3HNIg1r1tlV+U9tq9RXQaYssw+dmEr/AEpGP6cSPakQH/iSK6/Kovc+g9x+zFc8qyVaf+0iFj0e60UjNyx5TNRlCJdEqvqLAEQ1st9GbVZJ2/R7Vh14Lz6vl86KI86SSUA7bFQa7dwRY60cKfFfFg89iVpaRRudajUSTROwOyf30xw3POI2oHcEHdh/4x6LFFzwqfcwT2lR1rwh/gcv74wftBP8DhV48jryfjJ/28b/AAfmWEMcbMG0xpRHYaV2J6Gunr0xjx50g/b/AO3gjakJLgncCW8vH+rj/kX/AM4rWc0rmJofILtrZgwdEvzFMuk62FVvvv16YfcHzGnLxGx+aTqD9Efbitcc4gg4gGJGmkY/ERTg+/YBf7GFzYY5dpcDYpuG8Wa82Ikd1aDMDRD550tEaS2FmpO+nbufTbC+PjvC5Kt5Af8AVAdvsU4OI8SV81NbMEkynkfteZq0WD6MTQ7XireIuFnL5ox1ahBIzgFVOq3YiyQFDlkB9FF3V4yPoMUX3HydbnSuLstkef4TZ5hv39nbcfDRjHF58q+WkGTy7GXy2ZZTHoVQEQsVBI1NpmQClP5z44U8a8JsY/NQsPKiCyAITqZEDsbvlI1eV+xeNeZ0tLztpDhVCRkAEOsC0LvSNIsdegrDY+mhF2rIebLP3qLJkMkZpPObSUKxBRps2kYF6q6FmbYVdA30xZshlYszLpamXLlgeYWZSADVcw0Lte1k/wCnFUh4sTGrIma0kACpIWArYD5mxHTt092I2bzEbm5Ipr+kUgJ+voT8bxy9b8VylT9FfH8M3LG3BJJl/wCL+FDIpMM0kLkAXdqaoWQbIahuQaPcGziFEJ8ugyuVhcCIBRK8Y0uTzFhzqoFnc0d+3fFPg4gqDlOZWj2Wv3Lmh/fbfEteMMRQfOfaRf1nNnreNS6jFXNfQreDJ6P6EvKZCYTapZjqiklBjX5tsdRJAAXSdeocv6XXELjWXdJRIpOgnWQGq3RQeo3GpRVC7IGPeX4jpvmzepzZLpG5JoKLJlvYADGnxBmC8CoGnBdwVuHy/m7k+aGNUpYe+xinpnL2lSTtE5I1ipoovC/NkmMqKW0MZQoo8xLvpoEE2FK7X/vjo+QzsUaAczFgGL3G5YnvUcjfAADbp2xzjhuTImFM9q12t7VXU7Eb9x6Hti7nI5QqDMCHcl/MZS4bVQI1UwvWT87uw63jb1uDTjq29yvDkUp29hnmeKgyI0cxiZAV+bQ3N9HQgE0ATsa92N8XjDMqN3y7+9lZftYMB+4YQpwbKPRjlhBrpag17waI3v8AfjWfDkNjTmIdtx8qL6jcc+2OVjyThstX0Nzx45ctfyXTLeNXI51y130XMV9ZtMKfFcq52MErGskd6CM2BV6SdgNLHlrmrqd8If8A2+tn/ikHwl//AKViZBwBR/8AVAntUu/1c+L/AGmfDv6f8KX00VupL+RBnODMGI8+J1LCiJY7GnfUOblBJ2HopHvwgyJDO4YmjFP0AP2EE6R3sE46Dx3LiDLSFcyzysNKr5zWC3Lq0h7IAOr06Y5/l8qiBbJEiNuum1Atd1Pc/O29QMdPociqRjzwezuz34a4ez5hdMTOoIMgUXyEgEWdrIJA3v06XjpnizgPtyBoZRqi1qBY0tZGpWIFo231dwbxo8N8HGXh07gsbII33AodO3p0BJ7YkZfM5RpWaeVoXFxqy6ozt1YygANewAYkAD1JAzPrfHzVHZLguWLRDfeyB4O4oMijLIY2MzDYFlERC9MxqjuMmyLpuhPTcL+M/k8mDSSo0ZjllOlvMJoSs3MaQCgXA69/jdi49wE5iFI4s3DKocG5NDOBTKTqVlD7H0U0PnY98Eyxyf8Awks0MuTKEBmdVkUnqmi+dWNnGpZJc+pQ4rg5xxXI8ssbqQ6nMPX+kKjBgAao+XV+6u2KzJxNzEuWRdvMLmhZZiAFFdaH8Te1Y7FneFjMR3Q1qJFUsNjqDRsDY3V171tyntil5vLwZKQFGMchsBnAkdCAAwdSKKkMa03YBPdaq6fOsyafK5HyY9G/YRycPEcKlgPMWRLrfSNL7X3YkCzVbCu92bh+aKZ6ZbHMIjRobm+atqNEnYd8VWPiJdaAGxBLaepAKi1IP0j1w7yPFGlzBkc7yGJTQI+aarT6kHGyktigYcWkLNZXtsQa6bWSNybB69sQfZmK6Tq0kf7/AEj9WJkytKiMDQDOfcedjTUbuivX/bEjIBywvTXppG/T3Gu2/wC/GqDShuI+S6eBY2SIAdNwOaxd2dq2N+mJPjh+WD/qf0YX8HkcHQEAs2SpH22Prx68a5s1CK6a/wCjFbVyshvYZZRqysQ1VqhWtv8AQMUji1x5lA41Wt2OtgSH4/pdMXuGVPZINXRYo/tKDFC8YTkZqOQIxVbujuLB2oG9+m3TDLdkCJdLS6pJBGp6NuxA6k0NyB/8nfDGHxRlIyqTJPJOF0edrRxVEcn0U3J2pt/XqiaWNm1IrRjurktRK9VbfYVf9jGuTh4b9CwOm1kH47V9dYeUNe7BOjfm+JyTzOYjIQ4Bch20NsoNrdFjRG4NgYnZpWaRySSyxLud/wBGOgenRRV36Yhw8h0tswK1QI3vcD19b+PfBJIVmm0qW5E00CLJVSaKg180jbbY4iSTSolXZc/DXFnSKOIrERZp3kaO9SPNzcjdDaXd2OmNkvjhRGHOXtSzLYlvdQpI/N/6wB9fbCfKSaDEdXUKwIF0NE+wv0C/uxq4OTJlQoUNU+YYqRRpzGBsfehG3v8ATHMn0mKT1Ndy9ZpJUianj7WJNOW/NR+Y1ydi4WhUd2LJ37A4wPH7b1lwTuK8yz8ABHud+2Fy5RlmLFAsMyeWdTBRuH6gsLrUD9WNb5cmExhQJVSpeh0GhZduii6IN72KvEew4KvT9xvHn6jqLxrRRjBFpaURUzkaWKoxLfJ9BrP3TiTPnnzUftDBY1QaVVCxJMmmzqoVQBG3qT3xTUybMkaLIr1ndmjOscyIAbHRdjufTffFj4bxI5fIMRoJEqKQ/elGwsgdSe/f4Ytw4MeOSlBCTm5ciuLJAyKQy7bgKzbDuDe57GvsxZ5WUnLbg15p2PTS0JAv01C77b/Uv4fG2YOqgrNZOg7UfUkkbe4n9wxM4hl287LqSgAWVrQ7G9F9PTT+/wCON+WWpJFMdmU/jBcPKX3L5Y7HetUoof364gcW8MmDTQ1q0UUhYKaXXGraXIFKwv6wVP6WGnGp4xLKNRqSIRfmySGD3qUkimIHc11w1k4jHIukzaI5olDFkJKyopQMUVbK6NA2sGuY9MZ5wfLRdjnpKXw3gskuvRGpVGFswpVJ/RJr51g8vWrw49kSGfKpDFTMsnmM1EyXpFkEUgADcvQX674mpFzSCFXhTzL3Q6ZC0hTTH+k+xC1p269RRjcWzbe0IY5C3la1LgJuG07AoSLoEbHBihdMbLlctuxCyWQZ8vPpvmdjyKuwDfw5O3Su+JvhbKMJdcoLR6HHPqarWrAAJv61+rDHgOXfKTxxtTsULMA1C2SaxZo9CO344c8H4Trl50Ki9iSStE167g7fv92HhjTjJsqcmmkiZnIJ430pH5g2pklmSx67yOO/T34XzJNdtlzZ7+YSf3wnEfOcTaMaYpZQA/L8pqATU1ABwdgrR9/44rfGfGOeh+UWR/KLUC6odypYD5vcDrjiS6XLd2jdHPBdn9S3x+aw/MP7rlA//XwzymWnA2+T77Sb/ujGKblvGE8iNMryLEoLFiqEKB2Y6Nz0+0YX8M8bZ6UF2m0rqAACILLEbA12BxHsmf1RLzY3wjoicMn7saruzD+WsUjxlwnTLbPrbQAQNZ6GwSXdvU0PecMR4mzIRj7RJQaQ7JHui+YO460o+u8eeIGMKsjq7MQWZ2N6zqolUFdaGwqth2xq6XpskJ3KvkZ8uSMlsVTLZEj1NVtpv+GJ2VzqwqSVZt1OmutMDvuR26+7EkZxHui0dGhaXX2H8KxPyOWdwEBF/SNfVsGJr6sdbRfJmbFvDOIeYiqEoqtE7gnbrVkepxc+FcOC9WAJrb0oH411Hp0xFh4RMKBkUgf3eLLwjhLruWdiPs/ccWyS012Esb8IhjSMCyzdyd/QbdgK7e/Cbx46kQV6yf8Abw8iyr3ek0fhiv8AjqAgQ338z+EeM22rklt0Schw5jl4jrBJjSr6DlG3TFc4vwOQuxdC3LVqoIuwfdXTqffi88EgvKw7j80n8gwv41FMjF0chelLRr6tye+Lsclqr7ivg5lmcm60Y4ns2N16fdUhe/pjcmScEHymuqGw9KBOr3XvtixS5SRyLlYAG9jpvf0Xr264zmo3UWSVsUCCdveBXv6+7G3THvQtleOXfMlQLJQnqYzoPcgKwIbsbB67V2jJDHdaLfqBpHYEE9N997HoNsNTmivJrla+tk7/ALhXf7bxjMyUPzdBq2VbY73ZtjRBHau/bGeUVdJDLgxm8gzct6SqKQRZ6QTSEHubsivswlz2fX5CDSGEZDF5W0BA3VY3pl60TynsK64Y8eMkoWSJdEfKCCbOtY3j1A77V7gdveDhJmcm7sFIJYAMwWNiQSP0iF2JFGvSvXGZxjT1utyyxnJxMMEjiTzRHq1FYxoJYKWOlLAbqOpFjYkVhfx55WuLXIJG0ao9NKugaC7N0VihXmFcoo9sQnyelqLtGd7JWRbv0Ur2AO2MZnLCXmL3VczGtvcStmvecVyUapSJstfAOGRwNF0Jd1DaWBXZyRZqrutrPQb7nHnhudj8llcm9bMF7bhApu6I62MJchN5TIwcEhgbLBgd6sgn+/rJwKh0fOVuw2UGyANyLJ6VW13hlBbNNfUhyH0OfKupM6ItirksEbnp27dxV/ZO4zIrlXgVpB5YFq4ZdWqQkNZ5RzL0B9Tiupli63WwGq7IG23K3cH8fjickqhBHKjgLuAGJNH67Pb6sXSjqf4ITPEXDpXrzYjQPcpub7Dbau9Y3ZjIJCy3G5ZeZQzrtY/RtjR2qvgMQBkYwSYxKCbvl+u/j/HGmSJHO7gCuj7A363t3G1YscbVC2Y/9dzWgR6SsaEFK1UpF0RuQGs6iRRs9RjxwrLS/wCvltmO5rYtvVVsvfYYYZPhKgWBVfRYdq2Fbf37tmPA8qsgJRGisdWNg7Dt8D8OuEcdKBSsgZ3PHUzwPpdFhGoi2o8hq7FEsFPqL9cO4PFTRxZiZnYeZHIIxq+bRiEehSNm55CfWvdjV4shjy3D3vQjvJEasWdMqnZQfmgCz9WEniLMp5qLHJGY5vJk7kI3llGDgCwNRDHGPMqxrS/3P+jRj801ZuzEKJkbnI8x3YoxstpVFLEntzKV6kc24rHmHg5mhm88FMsYme2skFQdJDBAp3rmAAPp0w94hFGdKgu+nSgIc0KIrRpNE+c45v8A7TkHCfxXOvlGCOJ0sILSmDqp5VkGoFVuj8QOou0wS8TWqunRMmqK3lOHKkHsbZpPKfMW88SFlA8lSAt0zLrG9ddBPxaS8ShCwpGnlxDyiF6jk+fewGotq6nfrthLlcq41M0ZIPTtz7AEKbGw2+Fg9sSUyLMApV2Zm1AaiFB07hVBuz1v4bYvxwrlFbY5yTx5hZxrKNUpRemrmkJFdhTKN66n0wxi5smh5aBcAsdyA7dq5dtJG+FXDsmwZAylVIIpm6CipoXR69DX1Y15PPjSsbbdLBsdUUG9tuYE7H1xbGNSV8Ct7DXh2WUn9EdCNrP1/wB+nww/ycUavZo+pVaJ9N7+H2Yq8OUY7K+qzQrtfrbAgf3vhuvCXFVzemwPTf8Aji1aWxHY/HiGDVQeS/jt9t1fuOGeQmWTpJJ+4j+OKxw7gpNs4cEkHZRttvt8fdizZDKk/M7dTVfwAw04xSFTHEUSHuwr1IH8MIfH/SCt/wA5/wBvFhjy7en2/wDjFe/KBGAIABX5zp/08Yf3IsfujPKR1lYxZHyabj/lGF8GWYsxNntu1bD4DfGMGNWP3WKxPm+HAPVFd+zkfwXEf/0+13lkrtzsa+G2MYMaXJ0JRqkyS3Yd9t7J9/c9+32Y3w5IspVqZem+/p3PfBgwMrcmeOI5dIYSwjVmLLGg9Xa6DHsoFk+4GtyMKJsvpXy7tj8o7fTY9R6jrQs1SqtgYMGPPddkcs6g+ErNCGnh/h7SGGEMwJBZmsWFVel11vSNvecNR4eUuy+bIpVSSNK9jvfXrYGDBjL02OORPUhpOkIuK5AxySKKJQA0VBJJUGrG19d9vTEqXI+W6gHXtqDEAG7o7Abb0f2j6WTBirJBLHJrsw7GngORuFkGkiOaQU/oW1iqu6Vx1x7m4QiksQg91E7+707YMGPT9PJ+En8CuRpeCwCt0QOlCv3364gxcGNk6jQJO5s2R6m9qGM4MXw4/wCEMkLkCSDqJHazXa7+O3uw/wAplqABT5x9R16X0wYMJNgil8ekeQZoUaVmAoii6zWFYWCaQBVuwKPrhTmUMkqFXEjBVYEg7U2oqNVGxoUenMdz1wYMc6c24V8TVgSUm/g/sW2EyNF8gpUQDzHlYqAfKS7ZbLENI8jMApugPfiTmicy1IrKQgYqCACFA5lGorQYjY0SCPfRgxV0cFDaPff6iTduhPmsjCteY85Y9QAvu0hSGXYC+ox7HD1C3b6b71YJr7etYMGOolSsqbMR5KJluTSTqAGsX2JA2Ug7Cu2PS8HiXoBRO+wGxsA0B192M4MUW7GRlZxHRKVV+m+w9Pgf72xNTjHzTZpt7BINWR8OvwwYMXJboVbonJxmNTRWW/8Am/3BxZeDZoVqGrmo1jGDF+aC0JirZjqGa97P9/Xis/lBzAIg/wCp/wBvBgxzl7xY35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http://codevanced.net/image.axd?picture=2009%2F11%2Fmock-n-roll-slide15.png"/>
          <p:cNvPicPr>
            <a:picLocks noChangeAspect="1" noChangeArrowheads="1"/>
          </p:cNvPicPr>
          <p:nvPr/>
        </p:nvPicPr>
        <p:blipFill>
          <a:blip r:embed="rId2" cstate="print"/>
          <a:srcRect/>
          <a:stretch>
            <a:fillRect/>
          </a:stretch>
        </p:blipFill>
        <p:spPr bwMode="auto">
          <a:xfrm>
            <a:off x="0" y="1905000"/>
            <a:ext cx="9144000" cy="4953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Key </a:t>
            </a:r>
            <a:r>
              <a:rPr lang="fr-FR" dirty="0" smtClean="0"/>
              <a:t>questions</a:t>
            </a:r>
            <a:endParaRPr lang="fr-FR" dirty="0"/>
          </a:p>
        </p:txBody>
      </p:sp>
      <p:sp>
        <p:nvSpPr>
          <p:cNvPr id="3" name="Content Placeholder 2"/>
          <p:cNvSpPr>
            <a:spLocks noGrp="1"/>
          </p:cNvSpPr>
          <p:nvPr>
            <p:ph idx="1"/>
          </p:nvPr>
        </p:nvSpPr>
        <p:spPr/>
        <p:txBody>
          <a:bodyPr>
            <a:noAutofit/>
          </a:bodyPr>
          <a:lstStyle/>
          <a:p>
            <a:r>
              <a:rPr lang="en-US" sz="4400" dirty="0" smtClean="0">
                <a:latin typeface="Times New Roman" pitchFamily="18" charset="0"/>
                <a:cs typeface="Times New Roman" pitchFamily="18" charset="0"/>
              </a:rPr>
              <a:t>What</a:t>
            </a:r>
            <a:r>
              <a:rPr lang="fr-FR" sz="4400" dirty="0" smtClean="0">
                <a:latin typeface="Times New Roman" pitchFamily="18" charset="0"/>
                <a:cs typeface="Times New Roman" pitchFamily="18" charset="0"/>
              </a:rPr>
              <a:t> </a:t>
            </a:r>
            <a:r>
              <a:rPr lang="fr-FR" sz="4400" dirty="0" err="1" smtClean="0">
                <a:latin typeface="Times New Roman" pitchFamily="18" charset="0"/>
                <a:cs typeface="Times New Roman" pitchFamily="18" charset="0"/>
              </a:rPr>
              <a:t>is</a:t>
            </a:r>
            <a:r>
              <a:rPr lang="fr-FR" sz="4400" dirty="0" smtClean="0">
                <a:latin typeface="Times New Roman" pitchFamily="18" charset="0"/>
                <a:cs typeface="Times New Roman" pitchFamily="18" charset="0"/>
              </a:rPr>
              <a:t> </a:t>
            </a:r>
            <a:r>
              <a:rPr lang="fr-FR" sz="4400" dirty="0" err="1" smtClean="0">
                <a:latin typeface="Times New Roman" pitchFamily="18" charset="0"/>
                <a:cs typeface="Times New Roman" pitchFamily="18" charset="0"/>
              </a:rPr>
              <a:t>drug</a:t>
            </a:r>
            <a:r>
              <a:rPr lang="fr-FR" sz="4400" dirty="0" smtClean="0">
                <a:latin typeface="Times New Roman" pitchFamily="18" charset="0"/>
                <a:cs typeface="Times New Roman" pitchFamily="18" charset="0"/>
              </a:rPr>
              <a:t> ?</a:t>
            </a:r>
          </a:p>
          <a:p>
            <a:r>
              <a:rPr lang="en-US" sz="4400" dirty="0" smtClean="0">
                <a:latin typeface="Times New Roman" pitchFamily="18" charset="0"/>
                <a:cs typeface="Times New Roman" pitchFamily="18" charset="0"/>
              </a:rPr>
              <a:t>At </a:t>
            </a:r>
            <a:r>
              <a:rPr lang="en-US" sz="4400" dirty="0" smtClean="0">
                <a:latin typeface="Times New Roman" pitchFamily="18" charset="0"/>
                <a:cs typeface="Times New Roman" pitchFamily="18" charset="0"/>
              </a:rPr>
              <a:t>what point does one </a:t>
            </a:r>
            <a:r>
              <a:rPr lang="en-US" sz="4400" dirty="0" smtClean="0">
                <a:latin typeface="Times New Roman" pitchFamily="18" charset="0"/>
                <a:cs typeface="Times New Roman" pitchFamily="18" charset="0"/>
              </a:rPr>
              <a:t>speak </a:t>
            </a:r>
            <a:r>
              <a:rPr lang="en-US" sz="4400" dirty="0" smtClean="0">
                <a:latin typeface="Times New Roman" pitchFamily="18" charset="0"/>
                <a:cs typeface="Times New Roman" pitchFamily="18" charset="0"/>
              </a:rPr>
              <a:t>of use or abuse of </a:t>
            </a:r>
            <a:endParaRPr lang="en-US" sz="4400" dirty="0" smtClean="0">
              <a:latin typeface="Times New Roman" pitchFamily="18" charset="0"/>
              <a:cs typeface="Times New Roman" pitchFamily="18" charset="0"/>
            </a:endParaRPr>
          </a:p>
          <a:p>
            <a:pPr>
              <a:buNone/>
            </a:pPr>
            <a:r>
              <a:rPr lang="en-US" sz="4400" dirty="0" smtClean="0">
                <a:latin typeface="Times New Roman" pitchFamily="18" charset="0"/>
                <a:cs typeface="Times New Roman" pitchFamily="18" charset="0"/>
              </a:rPr>
              <a:t>drugs ?</a:t>
            </a:r>
          </a:p>
          <a:p>
            <a:pPr>
              <a:buSzPct val="100000"/>
            </a:pPr>
            <a:r>
              <a:rPr lang="en-US" sz="4400" dirty="0" smtClean="0">
                <a:latin typeface="Times New Roman" pitchFamily="18" charset="0"/>
                <a:cs typeface="Times New Roman" pitchFamily="18" charset="0"/>
              </a:rPr>
              <a:t>Have to legalize actual illegal drugs ? If yes , how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Introduction</a:t>
            </a:r>
            <a:br>
              <a:rPr lang="en-US" dirty="0" smtClean="0"/>
            </a:br>
            <a:endParaRPr lang="en-US" dirty="0"/>
          </a:p>
        </p:txBody>
      </p:sp>
      <p:sp>
        <p:nvSpPr>
          <p:cNvPr id="3" name="Espace réservé du contenu 2"/>
          <p:cNvSpPr>
            <a:spLocks noGrp="1"/>
          </p:cNvSpPr>
          <p:nvPr>
            <p:ph idx="1"/>
          </p:nvPr>
        </p:nvSpPr>
        <p:spPr/>
        <p:txBody>
          <a:bodyPr>
            <a:noAutofit/>
          </a:bodyPr>
          <a:lstStyle/>
          <a:p>
            <a:r>
              <a:rPr lang="en-US" sz="3600" dirty="0" smtClean="0">
                <a:latin typeface="Times New Roman" pitchFamily="18" charset="0"/>
                <a:cs typeface="Times New Roman" pitchFamily="18" charset="0"/>
              </a:rPr>
              <a:t>We consider as a drug an often </a:t>
            </a:r>
            <a:r>
              <a:rPr lang="en-US" sz="3600" dirty="0" smtClean="0">
                <a:solidFill>
                  <a:srgbClr val="FF0000"/>
                </a:solidFill>
                <a:latin typeface="Times New Roman" pitchFamily="18" charset="0"/>
                <a:cs typeface="Times New Roman" pitchFamily="18" charset="0"/>
              </a:rPr>
              <a:t>illegal</a:t>
            </a:r>
            <a:r>
              <a:rPr lang="en-US" sz="3600" dirty="0" smtClean="0">
                <a:latin typeface="Times New Roman" pitchFamily="18" charset="0"/>
                <a:cs typeface="Times New Roman" pitchFamily="18" charset="0"/>
              </a:rPr>
              <a:t> and sometimes </a:t>
            </a:r>
            <a:r>
              <a:rPr lang="en-US" sz="3600" dirty="0" smtClean="0">
                <a:solidFill>
                  <a:srgbClr val="FF0000"/>
                </a:solidFill>
                <a:latin typeface="Times New Roman" pitchFamily="18" charset="0"/>
                <a:cs typeface="Times New Roman" pitchFamily="18" charset="0"/>
              </a:rPr>
              <a:t>addictive</a:t>
            </a:r>
            <a:r>
              <a:rPr lang="en-US" sz="3600" dirty="0" smtClean="0">
                <a:latin typeface="Times New Roman" pitchFamily="18" charset="0"/>
                <a:cs typeface="Times New Roman" pitchFamily="18" charset="0"/>
              </a:rPr>
              <a:t> substance that causes changes in behavior and perception and is taken for the effects. In that way, alcohol can be considered as the most popular drug. But since in many countries, it is not prohibited</a:t>
            </a:r>
            <a:r>
              <a:rPr lang="en-US" sz="3600" dirty="0" smtClean="0">
                <a:latin typeface="Times New Roman" pitchFamily="18" charset="0"/>
                <a:cs typeface="Times New Roman" pitchFamily="18" charset="0"/>
              </a:rPr>
              <a:t>, so </a:t>
            </a:r>
            <a:r>
              <a:rPr lang="en-US" sz="3600" dirty="0" smtClean="0">
                <a:latin typeface="Times New Roman" pitchFamily="18" charset="0"/>
                <a:cs typeface="Times New Roman" pitchFamily="18" charset="0"/>
              </a:rPr>
              <a:t>we will not consider it as a drug.</a:t>
            </a:r>
            <a:endParaRPr lang="en-US" sz="3600" dirty="0">
              <a:latin typeface="Times New Roman" pitchFamily="18" charset="0"/>
              <a:cs typeface="Times New Roman" pitchFamily="18" charset="0"/>
            </a:endParaRPr>
          </a:p>
        </p:txBody>
      </p:sp>
      <p:pic>
        <p:nvPicPr>
          <p:cNvPr id="4" name="Picture 2" descr="http://t1.gstatic.com/images?q=tbn:ANd9GcQhUQcspL3yP9zdNqxNqwKoGyxy1d-y4NeCa55Y_zQblvgu3w6IeA"/>
          <p:cNvPicPr>
            <a:picLocks noChangeAspect="1" noChangeArrowheads="1"/>
          </p:cNvPicPr>
          <p:nvPr/>
        </p:nvPicPr>
        <p:blipFill>
          <a:blip r:embed="rId2" cstate="print"/>
          <a:srcRect/>
          <a:stretch>
            <a:fillRect/>
          </a:stretch>
        </p:blipFill>
        <p:spPr bwMode="auto">
          <a:xfrm>
            <a:off x="6781800" y="0"/>
            <a:ext cx="2362200" cy="2057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The different kinds of drugs</a:t>
            </a:r>
            <a:br>
              <a:rPr lang="en-US" dirty="0" smtClean="0"/>
            </a:br>
            <a:endParaRPr lang="en-US" dirty="0"/>
          </a:p>
        </p:txBody>
      </p:sp>
      <p:sp>
        <p:nvSpPr>
          <p:cNvPr id="3" name="Espace réservé du contenu 2"/>
          <p:cNvSpPr>
            <a:spLocks noGrp="1"/>
          </p:cNvSpPr>
          <p:nvPr>
            <p:ph idx="1"/>
          </p:nvPr>
        </p:nvSpPr>
        <p:spPr>
          <a:xfrm>
            <a:off x="457200" y="1371600"/>
            <a:ext cx="8229600" cy="4953000"/>
          </a:xfrm>
        </p:spPr>
        <p:txBody>
          <a:bodyPr>
            <a:normAutofit lnSpcReduction="10000"/>
          </a:bodyPr>
          <a:lstStyle/>
          <a:p>
            <a:r>
              <a:rPr lang="en-US" sz="3600" dirty="0" smtClean="0">
                <a:solidFill>
                  <a:srgbClr val="FF0000"/>
                </a:solidFill>
                <a:latin typeface="Times New Roman" pitchFamily="18" charset="0"/>
                <a:cs typeface="Times New Roman" pitchFamily="18" charset="0"/>
              </a:rPr>
              <a:t>Cocaine</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come from Latin </a:t>
            </a:r>
            <a:r>
              <a:rPr lang="en-US" sz="3600" dirty="0" smtClean="0">
                <a:latin typeface="Times New Roman" pitchFamily="18" charset="0"/>
                <a:cs typeface="Times New Roman" pitchFamily="18" charset="0"/>
              </a:rPr>
              <a:t>America.</a:t>
            </a:r>
          </a:p>
          <a:p>
            <a:r>
              <a:rPr lang="en-US" sz="3600" dirty="0" smtClean="0">
                <a:solidFill>
                  <a:srgbClr val="FF0000"/>
                </a:solidFill>
                <a:latin typeface="Times New Roman" pitchFamily="18" charset="0"/>
                <a:cs typeface="Times New Roman" pitchFamily="18" charset="0"/>
              </a:rPr>
              <a:t>LSD</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and  </a:t>
            </a:r>
            <a:r>
              <a:rPr lang="en-US" sz="3600" dirty="0" smtClean="0">
                <a:solidFill>
                  <a:srgbClr val="FF0000"/>
                </a:solidFill>
                <a:latin typeface="Times New Roman" pitchFamily="18" charset="0"/>
                <a:cs typeface="Times New Roman" pitchFamily="18" charset="0"/>
              </a:rPr>
              <a:t>ecstasy</a:t>
            </a:r>
            <a:r>
              <a:rPr lang="en-US" sz="3600" dirty="0" smtClean="0">
                <a:latin typeface="Times New Roman" pitchFamily="18" charset="0"/>
                <a:cs typeface="Times New Roman" pitchFamily="18" charset="0"/>
              </a:rPr>
              <a:t> which are the new designed drugs from United states and Europe.</a:t>
            </a:r>
          </a:p>
          <a:p>
            <a:r>
              <a:rPr lang="en-US" sz="3600" dirty="0" smtClean="0">
                <a:solidFill>
                  <a:srgbClr val="FF0000"/>
                </a:solidFill>
                <a:latin typeface="Times New Roman" pitchFamily="18" charset="0"/>
                <a:cs typeface="Times New Roman" pitchFamily="18" charset="0"/>
              </a:rPr>
              <a:t>Heroin</a:t>
            </a:r>
            <a:r>
              <a:rPr lang="en-US" sz="3600" dirty="0" smtClean="0">
                <a:latin typeface="Times New Roman" pitchFamily="18" charset="0"/>
                <a:cs typeface="Times New Roman" pitchFamily="18" charset="0"/>
              </a:rPr>
              <a:t> is from Pakistan, Taiwan, India and Afghanistan while the highly addictive drug which known as </a:t>
            </a:r>
            <a:r>
              <a:rPr lang="en-US" sz="3600" dirty="0" err="1" smtClean="0">
                <a:latin typeface="Times New Roman" pitchFamily="18" charset="0"/>
                <a:cs typeface="Times New Roman" pitchFamily="18" charset="0"/>
              </a:rPr>
              <a:t>Mandrax</a:t>
            </a:r>
            <a:r>
              <a:rPr lang="en-US" sz="3600" dirty="0" smtClean="0">
                <a:latin typeface="Times New Roman" pitchFamily="18" charset="0"/>
                <a:cs typeface="Times New Roman" pitchFamily="18" charset="0"/>
              </a:rPr>
              <a:t> which used to </a:t>
            </a:r>
            <a:r>
              <a:rPr lang="en-US" sz="3600" dirty="0" err="1" smtClean="0">
                <a:latin typeface="Times New Roman" pitchFamily="18" charset="0"/>
                <a:cs typeface="Times New Roman" pitchFamily="18" charset="0"/>
              </a:rPr>
              <a:t>origined</a:t>
            </a:r>
            <a:r>
              <a:rPr lang="en-US" sz="3600" dirty="0" smtClean="0">
                <a:latin typeface="Times New Roman" pitchFamily="18" charset="0"/>
                <a:cs typeface="Times New Roman" pitchFamily="18" charset="0"/>
              </a:rPr>
              <a:t> in India now they are manufactured in South Africa.</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The different kinds of drugs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994034"/>
            <a:ext cx="9144000" cy="4863966"/>
          </a:xfrm>
          <a:prstGeom prst="rect">
            <a:avLst/>
          </a:prstGeom>
          <a:noFill/>
          <a:ln w="9525">
            <a:noFill/>
            <a:miter lim="800000"/>
            <a:headEnd/>
            <a:tailEnd/>
          </a:ln>
        </p:spPr>
      </p:pic>
      <p:pic>
        <p:nvPicPr>
          <p:cNvPr id="13316" name="Picture 4" descr="http://www.optique-sergent.com/Scripts/search/img/powered_by_google.gif"/>
          <p:cNvPicPr>
            <a:picLocks noChangeAspect="1" noChangeArrowheads="1"/>
          </p:cNvPicPr>
          <p:nvPr/>
        </p:nvPicPr>
        <p:blipFill>
          <a:blip r:embed="rId3"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Legalization of drugs</a:t>
            </a:r>
            <a:br>
              <a:rPr lang="en-US" dirty="0" smtClean="0"/>
            </a:br>
            <a:endParaRPr lang="en-US" dirty="0"/>
          </a:p>
        </p:txBody>
      </p:sp>
      <p:sp>
        <p:nvSpPr>
          <p:cNvPr id="3" name="Espace réservé du contenu 2"/>
          <p:cNvSpPr>
            <a:spLocks noGrp="1"/>
          </p:cNvSpPr>
          <p:nvPr>
            <p:ph idx="1"/>
          </p:nvPr>
        </p:nvSpPr>
        <p:spPr/>
        <p:txBody>
          <a:bodyPr>
            <a:noAutofit/>
          </a:bodyPr>
          <a:lstStyle/>
          <a:p>
            <a:r>
              <a:rPr lang="en-US" sz="4400" dirty="0" smtClean="0">
                <a:latin typeface="Times New Roman" pitchFamily="18" charset="0"/>
                <a:cs typeface="Times New Roman" pitchFamily="18" charset="0"/>
              </a:rPr>
              <a:t>Drug liberalization is the process of eliminating or reducing </a:t>
            </a:r>
            <a:r>
              <a:rPr lang="en-US" sz="4400" dirty="0" smtClean="0">
                <a:solidFill>
                  <a:srgbClr val="FF0000"/>
                </a:solidFill>
                <a:latin typeface="Times New Roman" pitchFamily="18" charset="0"/>
                <a:cs typeface="Times New Roman" pitchFamily="18" charset="0"/>
              </a:rPr>
              <a:t>drug prohibition </a:t>
            </a:r>
            <a:r>
              <a:rPr lang="en-US" sz="4400" dirty="0" smtClean="0">
                <a:latin typeface="Times New Roman" pitchFamily="18" charset="0"/>
                <a:cs typeface="Times New Roman" pitchFamily="18" charset="0"/>
              </a:rPr>
              <a:t>laws</a:t>
            </a:r>
            <a:r>
              <a:rPr lang="en-US" sz="4400" dirty="0" smtClean="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Drug </a:t>
            </a:r>
            <a:r>
              <a:rPr lang="en-US" sz="4400" dirty="0" err="1" smtClean="0">
                <a:latin typeface="Times New Roman" pitchFamily="18" charset="0"/>
                <a:cs typeface="Times New Roman" pitchFamily="18" charset="0"/>
              </a:rPr>
              <a:t>relegalization</a:t>
            </a:r>
            <a:r>
              <a:rPr lang="en-US" sz="4400" dirty="0" smtClean="0">
                <a:latin typeface="Times New Roman" pitchFamily="18" charset="0"/>
                <a:cs typeface="Times New Roman" pitchFamily="18" charset="0"/>
              </a:rPr>
              <a:t> </a:t>
            </a:r>
          </a:p>
          <a:p>
            <a:r>
              <a:rPr lang="en-US" sz="4400" dirty="0" smtClean="0">
                <a:latin typeface="Times New Roman" pitchFamily="18" charset="0"/>
                <a:cs typeface="Times New Roman" pitchFamily="18" charset="0"/>
              </a:rPr>
              <a:t>Drug legalization </a:t>
            </a:r>
          </a:p>
          <a:p>
            <a:r>
              <a:rPr lang="en-US" sz="4400" dirty="0" smtClean="0">
                <a:latin typeface="Times New Roman" pitchFamily="18" charset="0"/>
                <a:cs typeface="Times New Roman" pitchFamily="18" charset="0"/>
              </a:rPr>
              <a:t>Drug </a:t>
            </a:r>
            <a:r>
              <a:rPr lang="en-US" sz="4400" dirty="0" smtClean="0">
                <a:latin typeface="Times New Roman" pitchFamily="18" charset="0"/>
                <a:cs typeface="Times New Roman" pitchFamily="18" charset="0"/>
              </a:rPr>
              <a:t>decriminalization </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Legalization of drugs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4600" y="1981200"/>
            <a:ext cx="4424362" cy="4424362"/>
          </a:xfrm>
          <a:prstGeom prst="rect">
            <a:avLst/>
          </a:prstGeom>
          <a:noFill/>
          <a:ln w="9525">
            <a:noFill/>
            <a:miter lim="800000"/>
            <a:headEnd/>
            <a:tailEnd/>
          </a:ln>
        </p:spPr>
      </p:pic>
      <p:pic>
        <p:nvPicPr>
          <p:cNvPr id="11266" name="Picture 2" descr="http://www.optique-sergent.com/Scripts/search/img/powered_by_google.gif"/>
          <p:cNvPicPr>
            <a:picLocks noChangeAspect="1" noChangeArrowheads="1"/>
          </p:cNvPicPr>
          <p:nvPr/>
        </p:nvPicPr>
        <p:blipFill>
          <a:blip r:embed="rId3" cstate="print"/>
          <a:srcRect/>
          <a:stretch>
            <a:fillRect/>
          </a:stretch>
        </p:blipFill>
        <p:spPr bwMode="auto">
          <a:xfrm>
            <a:off x="8181975" y="6686550"/>
            <a:ext cx="962025" cy="1714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Legalization of drugs</a:t>
            </a:r>
            <a:endParaRPr lang="en-US" dirty="0"/>
          </a:p>
        </p:txBody>
      </p:sp>
      <p:sp>
        <p:nvSpPr>
          <p:cNvPr id="3" name="Espace réservé du contenu 2"/>
          <p:cNvSpPr>
            <a:spLocks noGrp="1"/>
          </p:cNvSpPr>
          <p:nvPr>
            <p:ph idx="1"/>
          </p:nvPr>
        </p:nvSpPr>
        <p:spPr/>
        <p:txBody>
          <a:bodyPr>
            <a:normAutofit fontScale="25000" lnSpcReduction="20000"/>
          </a:bodyPr>
          <a:lstStyle/>
          <a:p>
            <a:r>
              <a:rPr lang="en-US" sz="12800" dirty="0" smtClean="0">
                <a:latin typeface="Times New Roman" pitchFamily="18" charset="0"/>
                <a:cs typeface="Times New Roman" pitchFamily="18" charset="0"/>
              </a:rPr>
              <a:t>mandated </a:t>
            </a:r>
            <a:r>
              <a:rPr lang="en-US" sz="12800" dirty="0" smtClean="0">
                <a:latin typeface="Times New Roman" pitchFamily="18" charset="0"/>
                <a:cs typeface="Times New Roman" pitchFamily="18" charset="0"/>
              </a:rPr>
              <a:t>labels with </a:t>
            </a:r>
            <a:r>
              <a:rPr lang="en-US" sz="12800" dirty="0" smtClean="0">
                <a:solidFill>
                  <a:srgbClr val="FF0000"/>
                </a:solidFill>
                <a:latin typeface="Times New Roman" pitchFamily="18" charset="0"/>
                <a:cs typeface="Times New Roman" pitchFamily="18" charset="0"/>
              </a:rPr>
              <a:t>dosage</a:t>
            </a:r>
            <a:r>
              <a:rPr lang="en-US" sz="12800" dirty="0" smtClean="0">
                <a:latin typeface="Times New Roman" pitchFamily="18" charset="0"/>
                <a:cs typeface="Times New Roman" pitchFamily="18" charset="0"/>
              </a:rPr>
              <a:t> and </a:t>
            </a:r>
            <a:r>
              <a:rPr lang="en-US" sz="12800" dirty="0" smtClean="0">
                <a:solidFill>
                  <a:srgbClr val="FF0000"/>
                </a:solidFill>
                <a:latin typeface="Times New Roman" pitchFamily="18" charset="0"/>
                <a:cs typeface="Times New Roman" pitchFamily="18" charset="0"/>
              </a:rPr>
              <a:t>medical </a:t>
            </a:r>
            <a:r>
              <a:rPr lang="en-US" sz="12800" dirty="0" smtClean="0">
                <a:solidFill>
                  <a:srgbClr val="FF0000"/>
                </a:solidFill>
                <a:latin typeface="Times New Roman" pitchFamily="18" charset="0"/>
                <a:cs typeface="Times New Roman" pitchFamily="18" charset="0"/>
              </a:rPr>
              <a:t>warnings</a:t>
            </a:r>
            <a:endParaRPr lang="en-US" sz="12800" dirty="0" smtClean="0">
              <a:latin typeface="Times New Roman" pitchFamily="18" charset="0"/>
              <a:cs typeface="Times New Roman" pitchFamily="18" charset="0"/>
            </a:endParaRPr>
          </a:p>
          <a:p>
            <a:r>
              <a:rPr lang="en-US" sz="12800" dirty="0" smtClean="0">
                <a:latin typeface="Times New Roman" pitchFamily="18" charset="0"/>
                <a:cs typeface="Times New Roman" pitchFamily="18" charset="0"/>
              </a:rPr>
              <a:t>restrictions on </a:t>
            </a:r>
            <a:r>
              <a:rPr lang="en-US" sz="12800" dirty="0" smtClean="0">
                <a:latin typeface="Times New Roman" pitchFamily="18" charset="0"/>
                <a:cs typeface="Times New Roman" pitchFamily="18" charset="0"/>
              </a:rPr>
              <a:t>advertising</a:t>
            </a:r>
            <a:endParaRPr lang="en-US" sz="12800" dirty="0" smtClean="0">
              <a:latin typeface="Times New Roman" pitchFamily="18" charset="0"/>
              <a:cs typeface="Times New Roman" pitchFamily="18" charset="0"/>
            </a:endParaRPr>
          </a:p>
          <a:p>
            <a:r>
              <a:rPr lang="en-US" sz="12800" dirty="0" smtClean="0">
                <a:solidFill>
                  <a:srgbClr val="FF0000"/>
                </a:solidFill>
                <a:latin typeface="Times New Roman" pitchFamily="18" charset="0"/>
                <a:cs typeface="Times New Roman" pitchFamily="18" charset="0"/>
              </a:rPr>
              <a:t>age </a:t>
            </a:r>
            <a:r>
              <a:rPr lang="en-US" sz="12800" dirty="0" smtClean="0">
                <a:solidFill>
                  <a:srgbClr val="FF0000"/>
                </a:solidFill>
                <a:latin typeface="Times New Roman" pitchFamily="18" charset="0"/>
                <a:cs typeface="Times New Roman" pitchFamily="18" charset="0"/>
              </a:rPr>
              <a:t>limitations</a:t>
            </a:r>
            <a:endParaRPr lang="en-US" sz="12800" dirty="0" smtClean="0">
              <a:solidFill>
                <a:srgbClr val="FF0000"/>
              </a:solidFill>
              <a:latin typeface="Times New Roman" pitchFamily="18" charset="0"/>
              <a:cs typeface="Times New Roman" pitchFamily="18" charset="0"/>
            </a:endParaRPr>
          </a:p>
          <a:p>
            <a:r>
              <a:rPr lang="en-US" sz="12800" dirty="0" smtClean="0">
                <a:latin typeface="Times New Roman" pitchFamily="18" charset="0"/>
                <a:cs typeface="Times New Roman" pitchFamily="18" charset="0"/>
              </a:rPr>
              <a:t>restrictions on amount purchased at one </a:t>
            </a:r>
            <a:r>
              <a:rPr lang="en-US" sz="12800" dirty="0" smtClean="0">
                <a:latin typeface="Times New Roman" pitchFamily="18" charset="0"/>
                <a:cs typeface="Times New Roman" pitchFamily="18" charset="0"/>
              </a:rPr>
              <a:t>time</a:t>
            </a:r>
            <a:endParaRPr lang="en-US" sz="12800" dirty="0" smtClean="0">
              <a:latin typeface="Times New Roman" pitchFamily="18" charset="0"/>
              <a:cs typeface="Times New Roman" pitchFamily="18" charset="0"/>
            </a:endParaRPr>
          </a:p>
          <a:p>
            <a:r>
              <a:rPr lang="en-US" sz="12800" dirty="0" smtClean="0">
                <a:latin typeface="Times New Roman" pitchFamily="18" charset="0"/>
                <a:cs typeface="Times New Roman" pitchFamily="18" charset="0"/>
              </a:rPr>
              <a:t>requirements on the form in which certain drugs would be </a:t>
            </a:r>
            <a:r>
              <a:rPr lang="en-US" sz="12800" dirty="0" smtClean="0">
                <a:latin typeface="Times New Roman" pitchFamily="18" charset="0"/>
                <a:cs typeface="Times New Roman" pitchFamily="18" charset="0"/>
              </a:rPr>
              <a:t>supplied</a:t>
            </a:r>
            <a:endParaRPr lang="en-US" sz="12800" dirty="0" smtClean="0">
              <a:latin typeface="Times New Roman" pitchFamily="18" charset="0"/>
              <a:cs typeface="Times New Roman" pitchFamily="18" charset="0"/>
            </a:endParaRPr>
          </a:p>
          <a:p>
            <a:r>
              <a:rPr lang="en-US" sz="12800" dirty="0" smtClean="0">
                <a:latin typeface="Times New Roman" pitchFamily="18" charset="0"/>
                <a:cs typeface="Times New Roman" pitchFamily="18" charset="0"/>
              </a:rPr>
              <a:t>ban on sale </a:t>
            </a:r>
            <a:r>
              <a:rPr lang="en-US" sz="12800" dirty="0" smtClean="0">
                <a:latin typeface="Times New Roman" pitchFamily="18" charset="0"/>
                <a:cs typeface="Times New Roman" pitchFamily="18" charset="0"/>
              </a:rPr>
              <a:t>for </a:t>
            </a:r>
            <a:r>
              <a:rPr lang="en-US" sz="12800" dirty="0" smtClean="0">
                <a:latin typeface="Times New Roman" pitchFamily="18" charset="0"/>
                <a:cs typeface="Times New Roman" pitchFamily="18" charset="0"/>
              </a:rPr>
              <a:t>intoxicated persons,</a:t>
            </a:r>
          </a:p>
          <a:p>
            <a:r>
              <a:rPr lang="en-US" sz="12800" dirty="0" smtClean="0">
                <a:solidFill>
                  <a:srgbClr val="FF0000"/>
                </a:solidFill>
                <a:latin typeface="Times New Roman" pitchFamily="18" charset="0"/>
                <a:cs typeface="Times New Roman" pitchFamily="18" charset="0"/>
              </a:rPr>
              <a:t>special user licenses</a:t>
            </a:r>
            <a:r>
              <a:rPr lang="en-US" sz="12800" dirty="0" smtClean="0">
                <a:latin typeface="Times New Roman" pitchFamily="18" charset="0"/>
                <a:cs typeface="Times New Roman" pitchFamily="18" charset="0"/>
              </a:rPr>
              <a:t> to purchase particular </a:t>
            </a:r>
            <a:r>
              <a:rPr lang="en-US" sz="12800" dirty="0" smtClean="0">
                <a:latin typeface="Times New Roman" pitchFamily="18" charset="0"/>
                <a:cs typeface="Times New Roman" pitchFamily="18" charset="0"/>
              </a:rPr>
              <a:t>drugs</a:t>
            </a:r>
            <a:endParaRPr lang="en-US" sz="128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164</TotalTime>
  <Words>389</Words>
  <Application>Microsoft Office PowerPoint</Application>
  <PresentationFormat>On-screen Show (4:3)</PresentationFormat>
  <Paragraphs>79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Débit</vt:lpstr>
      <vt:lpstr> DRUGS USE AND ABUSE</vt:lpstr>
      <vt:lpstr>OUTLINE</vt:lpstr>
      <vt:lpstr>Key questions</vt:lpstr>
      <vt:lpstr>Introduction </vt:lpstr>
      <vt:lpstr>The different kinds of drugs </vt:lpstr>
      <vt:lpstr>The different kinds of drugs</vt:lpstr>
      <vt:lpstr>Legalization of drugs </vt:lpstr>
      <vt:lpstr>Legalization of drugs</vt:lpstr>
      <vt:lpstr>Legalization of drugs</vt:lpstr>
      <vt:lpstr>Abuse of drugs </vt:lpstr>
      <vt:lpstr>Abuse of drugs</vt:lpstr>
      <vt:lpstr>Abuse of drugs</vt:lpstr>
      <vt:lpstr>use of drugs</vt:lpstr>
      <vt:lpstr>use of drugs</vt:lpstr>
      <vt:lpstr>Why people sell drugs and have a big chance to be killed or jailed ?</vt:lpstr>
      <vt:lpstr>Please don’t put also the animals in this crazy behavior of human !!!!!!</vt:lpstr>
      <vt:lpstr>Keep our Kids and our little brothers Safe !!!!</vt:lpstr>
      <vt:lpstr>conclusion</vt:lpstr>
      <vt:lpstr>Bibliography </vt:lpstr>
      <vt:lpstr>Slide 20</vt:lpstr>
      <vt:lpstr>    Questions and comments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USE AND ABUSE</dc:title>
  <dc:creator>Mireille Silué</dc:creator>
  <cp:lastModifiedBy>kader</cp:lastModifiedBy>
  <cp:revision>19</cp:revision>
  <dcterms:created xsi:type="dcterms:W3CDTF">2012-04-20T12:05:08Z</dcterms:created>
  <dcterms:modified xsi:type="dcterms:W3CDTF">2012-04-26T04:29:50Z</dcterms:modified>
</cp:coreProperties>
</file>