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8" r:id="rId4"/>
    <p:sldId id="260" r:id="rId5"/>
    <p:sldId id="259" r:id="rId6"/>
    <p:sldId id="263" r:id="rId7"/>
    <p:sldId id="264" r:id="rId8"/>
    <p:sldId id="266" r:id="rId9"/>
    <p:sldId id="267" r:id="rId10"/>
  </p:sldIdLst>
  <p:sldSz cx="9144000" cy="6858000" type="screen4x3"/>
  <p:notesSz cx="6858000" cy="9144000"/>
  <p:defaultTextStyle>
    <a:defPPr>
      <a:defRPr lang="fr-FR"/>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94638" autoAdjust="0"/>
  </p:normalViewPr>
  <p:slideViewPr>
    <p:cSldViewPr>
      <p:cViewPr varScale="1">
        <p:scale>
          <a:sx n="86" d="100"/>
          <a:sy n="86" d="100"/>
        </p:scale>
        <p:origin x="-14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43BCEA38-28CD-4D03-B47A-868B8CB584CE}" type="datetimeFigureOut">
              <a:rPr lang="fr-FR"/>
              <a:pPr>
                <a:defRPr/>
              </a:pPr>
              <a:t>30/03/2012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76423D9E-0659-460A-9CEE-5DE898C5685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fld id="{3CFC3A01-7D1A-4CF6-B241-E83510C12764}" type="datetimeFigureOut">
              <a:rPr lang="fr-FR"/>
              <a:pPr>
                <a:defRPr/>
              </a:pPr>
              <a:t>30/03/2012</a:t>
            </a:fld>
            <a:endParaRPr lang="fr-FR"/>
          </a:p>
        </p:txBody>
      </p:sp>
      <p:sp>
        <p:nvSpPr>
          <p:cNvPr id="6" name="Espace réservé du pied de page 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a:lvl1pPr>
          </a:lstStyle>
          <a:p>
            <a:pPr>
              <a:defRPr/>
            </a:pPr>
            <a:fld id="{27FBBA35-3409-48AD-ADB6-D586D83E47C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fld id="{F90CCA33-2A02-40E0-AECB-798A447E2471}" type="datetimeFigureOut">
              <a:rPr lang="fr-FR"/>
              <a:pPr>
                <a:defRPr/>
              </a:pPr>
              <a:t>30/03/2012</a:t>
            </a:fld>
            <a:endParaRPr lang="fr-FR"/>
          </a:p>
        </p:txBody>
      </p:sp>
      <p:sp>
        <p:nvSpPr>
          <p:cNvPr id="5" name="Espace réservé du pied de page 27"/>
          <p:cNvSpPr>
            <a:spLocks noGrp="1"/>
          </p:cNvSpPr>
          <p:nvPr>
            <p:ph type="ftr" sz="quarter" idx="11"/>
          </p:nvPr>
        </p:nvSpPr>
        <p:spPr/>
        <p:txBody>
          <a:bodyPr/>
          <a:lstStyle>
            <a:lvl1pPr>
              <a:defRPr/>
            </a:lvl1pPr>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lstStyle>
          <a:p>
            <a:pPr>
              <a:defRPr/>
            </a:pPr>
            <a:fld id="{700E4AF3-5A73-4EF0-AD25-B45DD17F070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45290E24-B447-4606-A674-9AF76C222CEB}" type="datetimeFigureOut">
              <a:rPr lang="fr-FR"/>
              <a:pPr>
                <a:defRPr/>
              </a:pPr>
              <a:t>30/03/2012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EC4CE8-F045-437C-A5C7-A70D62C47B0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0EBE4082-23BA-4B60-8CDE-E6BD91CE49CE}" type="datetimeFigureOut">
              <a:rPr lang="fr-FR"/>
              <a:pPr>
                <a:defRPr/>
              </a:pPr>
              <a:t>30/03/2012</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a:lvl1pPr>
          </a:lstStyle>
          <a:p>
            <a:pPr>
              <a:defRPr/>
            </a:pPr>
            <a:fld id="{2A2DF286-08D2-4B89-8D6E-19BB3819786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a:defRPr/>
            </a:lvl1pPr>
          </a:lstStyle>
          <a:p>
            <a:pPr>
              <a:defRPr/>
            </a:pPr>
            <a:fld id="{DE0B6FDE-4AF1-4944-9557-CDCB44DC97BF}" type="datetimeFigureOut">
              <a:rPr lang="fr-FR"/>
              <a:pPr>
                <a:defRPr/>
              </a:pPr>
              <a:t>30/03/2012</a:t>
            </a:fld>
            <a:endParaRPr lang="fr-FR"/>
          </a:p>
        </p:txBody>
      </p:sp>
      <p:sp>
        <p:nvSpPr>
          <p:cNvPr id="7" name="Espace réservé du pied de page 10"/>
          <p:cNvSpPr>
            <a:spLocks noGrp="1"/>
          </p:cNvSpPr>
          <p:nvPr>
            <p:ph type="ftr" sz="quarter" idx="11"/>
          </p:nvPr>
        </p:nvSpPr>
        <p:spPr/>
        <p:txBody>
          <a:bodyPr/>
          <a:lstStyle>
            <a:lvl1pPr>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a:defRPr/>
            </a:lvl1pPr>
          </a:lstStyle>
          <a:p>
            <a:pPr>
              <a:defRPr/>
            </a:pPr>
            <a:fld id="{F9DA042C-8275-4CAC-B55B-FEC2D3C9986D}"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fld id="{101D7636-FC47-4741-83B0-D505053F1DB8}" type="datetimeFigureOut">
              <a:rPr lang="fr-FR"/>
              <a:pPr>
                <a:defRPr/>
              </a:pPr>
              <a:t>30/03/2012</a:t>
            </a:fld>
            <a:endParaRPr lang="fr-FR"/>
          </a:p>
        </p:txBody>
      </p:sp>
      <p:sp>
        <p:nvSpPr>
          <p:cNvPr id="6" name="Espace réservé du pied de page 27"/>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pPr>
              <a:defRPr/>
            </a:pPr>
            <a:fld id="{46868A88-5D2F-4679-BA58-9C7E1E93BF6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fld id="{1326D7A2-B08D-4722-95BE-6DD5D5EE547A}" type="datetimeFigureOut">
              <a:rPr lang="fr-FR"/>
              <a:pPr>
                <a:defRPr/>
              </a:pPr>
              <a:t>30/03/2012</a:t>
            </a:fld>
            <a:endParaRPr lang="fr-FR"/>
          </a:p>
        </p:txBody>
      </p:sp>
      <p:sp>
        <p:nvSpPr>
          <p:cNvPr id="9" name="Espace réservé du pied de page 5"/>
          <p:cNvSpPr>
            <a:spLocks noGrp="1"/>
          </p:cNvSpPr>
          <p:nvPr>
            <p:ph type="ftr" sz="quarter" idx="11"/>
          </p:nvPr>
        </p:nvSpPr>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a:lvl1pPr>
          </a:lstStyle>
          <a:p>
            <a:pPr>
              <a:defRPr/>
            </a:pPr>
            <a:fld id="{011F037B-4A46-4EEB-B159-135AE213283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0"/>
          <p:cNvSpPr>
            <a:spLocks noGrp="1"/>
          </p:cNvSpPr>
          <p:nvPr>
            <p:ph type="dt" sz="half" idx="10"/>
          </p:nvPr>
        </p:nvSpPr>
        <p:spPr/>
        <p:txBody>
          <a:bodyPr/>
          <a:lstStyle>
            <a:lvl1pPr>
              <a:defRPr/>
            </a:lvl1pPr>
          </a:lstStyle>
          <a:p>
            <a:pPr>
              <a:defRPr/>
            </a:pPr>
            <a:fld id="{411E38E4-B609-4BA1-8A80-75D1E8C026AB}" type="datetimeFigureOut">
              <a:rPr lang="fr-FR"/>
              <a:pPr>
                <a:defRPr/>
              </a:pPr>
              <a:t>30/03/2012</a:t>
            </a:fld>
            <a:endParaRPr lang="fr-FR"/>
          </a:p>
        </p:txBody>
      </p:sp>
      <p:sp>
        <p:nvSpPr>
          <p:cNvPr id="4" name="Espace réservé du pied de page 27"/>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F5FF0DDC-968A-444E-B848-950A48F97D3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1B46B32D-6A6B-49E2-A19C-20EF8773444B}" type="datetimeFigureOut">
              <a:rPr lang="fr-FR"/>
              <a:pPr>
                <a:defRPr/>
              </a:pPr>
              <a:t>30/03/2012</a:t>
            </a:fld>
            <a:endParaRPr lang="fr-FR"/>
          </a:p>
        </p:txBody>
      </p:sp>
      <p:sp>
        <p:nvSpPr>
          <p:cNvPr id="3" name="Espace réservé du pied de page 23"/>
          <p:cNvSpPr>
            <a:spLocks noGrp="1"/>
          </p:cNvSpPr>
          <p:nvPr>
            <p:ph type="ftr" sz="quarter" idx="11"/>
          </p:nvPr>
        </p:nvSpPr>
        <p:spPr/>
        <p:txBody>
          <a:bodyPr/>
          <a:lstStyle>
            <a:lvl1pPr>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a:defRPr/>
            </a:lvl1pPr>
          </a:lstStyle>
          <a:p>
            <a:pPr>
              <a:defRPr/>
            </a:pPr>
            <a:fld id="{7ED56D76-0AD4-4085-B9B5-8179F46CFA1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fld id="{3AB23A58-3D8F-4234-A037-133387AF053A}" type="datetimeFigureOut">
              <a:rPr lang="fr-FR"/>
              <a:pPr>
                <a:defRPr/>
              </a:pPr>
              <a:t>30/03/2012</a:t>
            </a:fld>
            <a:endParaRPr lang="fr-FR"/>
          </a:p>
        </p:txBody>
      </p:sp>
      <p:sp>
        <p:nvSpPr>
          <p:cNvPr id="7" name="Espace réservé du pied de page 28"/>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66A9C687-036D-4E2D-BD16-B0DC7DF42E1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fld id="{B88B94B1-4CD6-42EB-9A73-735550906580}" type="datetimeFigureOut">
              <a:rPr lang="fr-FR"/>
              <a:pPr>
                <a:defRPr/>
              </a:pPr>
              <a:t>30/03/2012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a:lvl1pPr>
          </a:lstStyle>
          <a:p>
            <a:pPr>
              <a:defRPr/>
            </a:pPr>
            <a:fld id="{7109FC49-B855-496C-88D7-62A83EA7FF3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029" name="Espace réservé du texte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CCC1A458-7E77-49EA-86F9-F89AFAEEE339}" type="datetimeFigureOut">
              <a:rPr lang="fr-FR"/>
              <a:pPr>
                <a:defRPr/>
              </a:pPr>
              <a:t>30/03/2012</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A9D57B16-F0C7-4C1A-9E8A-8EA3DCD8DCB7}" type="slidenum">
              <a:rPr lang="fr-FR"/>
              <a:pPr>
                <a:defRPr/>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9" r:id="rId4"/>
    <p:sldLayoutId id="2147483723" r:id="rId5"/>
    <p:sldLayoutId id="2147483718" r:id="rId6"/>
    <p:sldLayoutId id="2147483724" r:id="rId7"/>
    <p:sldLayoutId id="2147483725" r:id="rId8"/>
    <p:sldLayoutId id="2147483726" r:id="rId9"/>
    <p:sldLayoutId id="2147483717" r:id="rId10"/>
    <p:sldLayoutId id="214748372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Feuille_Microsoft_Office_Excel_97-20032.xls"/></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20688"/>
            <a:ext cx="8458200" cy="1222375"/>
          </a:xfrm>
        </p:spPr>
        <p:txBody>
          <a:bodyPr/>
          <a:lstStyle/>
          <a:p>
            <a:pPr algn="ctr" eaLnBrk="1" fontAlgn="auto" hangingPunct="1">
              <a:spcAft>
                <a:spcPts val="0"/>
              </a:spcAft>
              <a:defRPr/>
            </a:pPr>
            <a:r>
              <a:rPr lang="fr-FR" sz="4600" b="1" dirty="0" smtClean="0"/>
              <a:t>Les régimes alimentaires</a:t>
            </a:r>
            <a:endParaRPr lang="fr-FR" sz="4600" b="1" dirty="0"/>
          </a:p>
        </p:txBody>
      </p:sp>
      <p:sp>
        <p:nvSpPr>
          <p:cNvPr id="5" name="ZoneTexte 4"/>
          <p:cNvSpPr txBox="1"/>
          <p:nvPr/>
        </p:nvSpPr>
        <p:spPr>
          <a:xfrm>
            <a:off x="683568" y="5380672"/>
            <a:ext cx="3168352" cy="1015663"/>
          </a:xfrm>
          <a:prstGeom prst="rect">
            <a:avLst/>
          </a:prstGeom>
          <a:noFill/>
        </p:spPr>
        <p:txBody>
          <a:bodyPr>
            <a:spAutoFit/>
          </a:bodyPr>
          <a:lstStyle/>
          <a:p>
            <a:pPr algn="ctr" fontAlgn="auto">
              <a:spcBef>
                <a:spcPts val="0"/>
              </a:spcBef>
              <a:spcAft>
                <a:spcPts val="0"/>
              </a:spcAft>
              <a:defRPr/>
            </a:pPr>
            <a:r>
              <a:rPr lang="fr-FR" sz="300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X</a:t>
            </a:r>
            <a:endParaRPr lang="fr-FR" sz="3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a:p>
            <a:pPr fontAlgn="auto">
              <a:spcBef>
                <a:spcPts val="0"/>
              </a:spcBef>
              <a:spcAft>
                <a:spcPts val="0"/>
              </a:spcAft>
              <a:defRPr/>
            </a:pPr>
            <a:endPar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 name="ZoneTexte 5"/>
          <p:cNvSpPr txBox="1"/>
          <p:nvPr/>
        </p:nvSpPr>
        <p:spPr>
          <a:xfrm>
            <a:off x="5004048" y="5373216"/>
            <a:ext cx="3816424" cy="1015663"/>
          </a:xfrm>
          <a:prstGeom prst="rect">
            <a:avLst/>
          </a:prstGeom>
          <a:noFill/>
        </p:spPr>
        <p:txBody>
          <a:bodyPr>
            <a:spAutoFit/>
          </a:bodyPr>
          <a:lstStyle/>
          <a:p>
            <a:pPr algn="ctr" fontAlgn="auto">
              <a:spcBef>
                <a:spcPts val="0"/>
              </a:spcBef>
              <a:spcAft>
                <a:spcPts val="0"/>
              </a:spcAft>
              <a:defRPr/>
            </a:pPr>
            <a:r>
              <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TPE 1ere ES  </a:t>
            </a:r>
          </a:p>
          <a:p>
            <a:pPr algn="ctr" fontAlgn="auto">
              <a:spcBef>
                <a:spcPts val="0"/>
              </a:spcBef>
              <a:spcAft>
                <a:spcPts val="0"/>
              </a:spcAft>
              <a:defRPr/>
            </a:pPr>
            <a:r>
              <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Année 2011 - 2012</a:t>
            </a:r>
            <a:endParaRPr lang="fr-FR" sz="3000" dirty="0">
              <a:latin typeface="+mj-lt"/>
            </a:endParaRPr>
          </a:p>
        </p:txBody>
      </p:sp>
      <p:pic>
        <p:nvPicPr>
          <p:cNvPr id="14340" name="Picture 2"/>
          <p:cNvPicPr>
            <a:picLocks noChangeAspect="1" noChangeArrowheads="1"/>
          </p:cNvPicPr>
          <p:nvPr/>
        </p:nvPicPr>
        <p:blipFill>
          <a:blip r:embed="rId2" cstate="print"/>
          <a:srcRect/>
          <a:stretch>
            <a:fillRect/>
          </a:stretch>
        </p:blipFill>
        <p:spPr bwMode="auto">
          <a:xfrm>
            <a:off x="2843213" y="1773238"/>
            <a:ext cx="3384550" cy="338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smtClean="0"/>
              <a:t>Introduction</a:t>
            </a:r>
            <a:endParaRPr lang="fr-FR" b="1" dirty="0"/>
          </a:p>
        </p:txBody>
      </p:sp>
      <p:sp>
        <p:nvSpPr>
          <p:cNvPr id="15362" name="ZoneTexte 3"/>
          <p:cNvSpPr txBox="1">
            <a:spLocks noChangeArrowheads="1"/>
          </p:cNvSpPr>
          <p:nvPr/>
        </p:nvSpPr>
        <p:spPr bwMode="auto">
          <a:xfrm>
            <a:off x="395288" y="1700213"/>
            <a:ext cx="2592387" cy="400050"/>
          </a:xfrm>
          <a:prstGeom prst="rect">
            <a:avLst/>
          </a:prstGeom>
          <a:noFill/>
          <a:ln w="9525">
            <a:noFill/>
            <a:miter lim="800000"/>
            <a:headEnd/>
            <a:tailEnd/>
          </a:ln>
        </p:spPr>
        <p:txBody>
          <a:bodyPr>
            <a:spAutoFit/>
          </a:bodyPr>
          <a:lstStyle/>
          <a:p>
            <a:pPr>
              <a:buFont typeface="Wingdings" pitchFamily="2" charset="2"/>
              <a:buChar char="Ø"/>
            </a:pPr>
            <a:r>
              <a:rPr lang="fr-FR" sz="2000" b="0" dirty="0">
                <a:latin typeface="Franklin Gothic Book" pitchFamily="34" charset="0"/>
              </a:rPr>
              <a:t> </a:t>
            </a:r>
            <a:r>
              <a:rPr lang="fr-FR" u="sng" dirty="0">
                <a:latin typeface="Franklin Gothic Book" pitchFamily="34" charset="0"/>
              </a:rPr>
              <a:t>Problématique</a:t>
            </a:r>
            <a:endParaRPr lang="fr-FR" b="0" dirty="0">
              <a:latin typeface="Franklin Gothic Book" pitchFamily="34" charset="0"/>
            </a:endParaRPr>
          </a:p>
        </p:txBody>
      </p:sp>
      <p:sp>
        <p:nvSpPr>
          <p:cNvPr id="5" name="ZoneTexte 4"/>
          <p:cNvSpPr txBox="1"/>
          <p:nvPr/>
        </p:nvSpPr>
        <p:spPr>
          <a:xfrm>
            <a:off x="2843808" y="1484784"/>
            <a:ext cx="6048672" cy="954107"/>
          </a:xfrm>
          <a:prstGeom prst="rect">
            <a:avLst/>
          </a:prstGeom>
          <a:noFill/>
        </p:spPr>
        <p:txBody>
          <a:bodyPr>
            <a:spAutoFit/>
          </a:bodyPr>
          <a:lstStyle/>
          <a:p>
            <a:pPr algn="ctr" fontAlgn="auto">
              <a:spcBef>
                <a:spcPts val="0"/>
              </a:spcBef>
              <a:spcAft>
                <a:spcPts val="0"/>
              </a:spcAft>
              <a:defRPr/>
            </a:pPr>
            <a:r>
              <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Les sociétés qui créent les régimes alimentaires sont-elles philanthropes ?</a:t>
            </a:r>
          </a:p>
        </p:txBody>
      </p:sp>
      <p:pic>
        <p:nvPicPr>
          <p:cNvPr id="6" name="Image 5"/>
          <p:cNvPicPr/>
          <p:nvPr/>
        </p:nvPicPr>
        <p:blipFill>
          <a:blip r:embed="rId2" cstate="print"/>
          <a:srcRect l="4785" t="38043" r="59330" b="23914"/>
          <a:stretch>
            <a:fillRect/>
          </a:stretch>
        </p:blipFill>
        <p:spPr bwMode="auto">
          <a:xfrm>
            <a:off x="3131840" y="3212976"/>
            <a:ext cx="1584176" cy="1368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365" name="ZoneTexte 6"/>
          <p:cNvSpPr txBox="1">
            <a:spLocks noChangeArrowheads="1"/>
          </p:cNvSpPr>
          <p:nvPr/>
        </p:nvSpPr>
        <p:spPr bwMode="auto">
          <a:xfrm>
            <a:off x="395288" y="3500438"/>
            <a:ext cx="2592387" cy="366712"/>
          </a:xfrm>
          <a:prstGeom prst="rect">
            <a:avLst/>
          </a:prstGeom>
          <a:noFill/>
          <a:ln w="9525">
            <a:noFill/>
            <a:miter lim="800000"/>
            <a:headEnd/>
            <a:tailEnd/>
          </a:ln>
        </p:spPr>
        <p:txBody>
          <a:bodyPr>
            <a:spAutoFit/>
          </a:bodyPr>
          <a:lstStyle/>
          <a:p>
            <a:pPr>
              <a:buFont typeface="Wingdings" pitchFamily="2" charset="2"/>
              <a:buChar char="Ø"/>
            </a:pPr>
            <a:r>
              <a:rPr lang="fr-FR" u="sng" dirty="0">
                <a:latin typeface="Franklin Gothic Book" pitchFamily="34" charset="0"/>
              </a:rPr>
              <a:t> Ressources humaines</a:t>
            </a:r>
          </a:p>
        </p:txBody>
      </p:sp>
      <p:sp>
        <p:nvSpPr>
          <p:cNvPr id="15366" name="ZoneTexte 7"/>
          <p:cNvSpPr txBox="1">
            <a:spLocks noChangeArrowheads="1"/>
          </p:cNvSpPr>
          <p:nvPr/>
        </p:nvSpPr>
        <p:spPr bwMode="auto">
          <a:xfrm>
            <a:off x="4860032" y="3429000"/>
            <a:ext cx="3960812" cy="915987"/>
          </a:xfrm>
          <a:prstGeom prst="rect">
            <a:avLst/>
          </a:prstGeom>
          <a:noFill/>
          <a:ln w="9525">
            <a:noFill/>
            <a:miter lim="800000"/>
            <a:headEnd/>
            <a:tailEnd/>
          </a:ln>
        </p:spPr>
        <p:txBody>
          <a:bodyPr>
            <a:spAutoFit/>
          </a:bodyPr>
          <a:lstStyle/>
          <a:p>
            <a:r>
              <a:rPr lang="fr-FR" b="0" dirty="0">
                <a:latin typeface="Franklin Gothic Book" pitchFamily="34" charset="0"/>
              </a:rPr>
              <a:t>BEYLER Nathalie, Nutritionniste à l’hôpital Charles HABY de GUEBWILLER</a:t>
            </a:r>
          </a:p>
        </p:txBody>
      </p:sp>
      <p:sp>
        <p:nvSpPr>
          <p:cNvPr id="15369" name="Text Box 9"/>
          <p:cNvSpPr txBox="1">
            <a:spLocks noChangeArrowheads="1"/>
          </p:cNvSpPr>
          <p:nvPr/>
        </p:nvSpPr>
        <p:spPr bwMode="auto">
          <a:xfrm>
            <a:off x="395536" y="2708920"/>
            <a:ext cx="2305050" cy="36671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fr-FR" u="sng" dirty="0" smtClean="0">
                <a:latin typeface="+mn-lt"/>
              </a:rPr>
              <a:t> Type </a:t>
            </a:r>
            <a:r>
              <a:rPr lang="fr-FR" u="sng" dirty="0">
                <a:latin typeface="+mn-lt"/>
              </a:rPr>
              <a:t>de production</a:t>
            </a:r>
          </a:p>
        </p:txBody>
      </p:sp>
      <p:sp>
        <p:nvSpPr>
          <p:cNvPr id="15370" name="Text Box 10"/>
          <p:cNvSpPr txBox="1">
            <a:spLocks noChangeArrowheads="1"/>
          </p:cNvSpPr>
          <p:nvPr/>
        </p:nvSpPr>
        <p:spPr bwMode="auto">
          <a:xfrm>
            <a:off x="3059832" y="2708920"/>
            <a:ext cx="4608513" cy="366713"/>
          </a:xfrm>
          <a:prstGeom prst="rect">
            <a:avLst/>
          </a:prstGeom>
          <a:noFill/>
          <a:ln w="9525">
            <a:noFill/>
            <a:miter lim="800000"/>
            <a:headEnd/>
            <a:tailEnd/>
          </a:ln>
          <a:effectLst/>
        </p:spPr>
        <p:txBody>
          <a:bodyPr>
            <a:spAutoFit/>
          </a:bodyPr>
          <a:lstStyle/>
          <a:p>
            <a:pPr>
              <a:spcBef>
                <a:spcPct val="50000"/>
              </a:spcBef>
            </a:pPr>
            <a:r>
              <a:rPr lang="fr-FR" b="0" dirty="0">
                <a:latin typeface="+mn-lt"/>
              </a:rPr>
              <a:t>Magazine</a:t>
            </a:r>
          </a:p>
        </p:txBody>
      </p:sp>
      <p:sp>
        <p:nvSpPr>
          <p:cNvPr id="15372" name="Text Box 12"/>
          <p:cNvSpPr txBox="1">
            <a:spLocks noChangeArrowheads="1"/>
          </p:cNvSpPr>
          <p:nvPr/>
        </p:nvSpPr>
        <p:spPr bwMode="auto">
          <a:xfrm>
            <a:off x="2915816" y="4725144"/>
            <a:ext cx="5688013" cy="641350"/>
          </a:xfrm>
          <a:prstGeom prst="rect">
            <a:avLst/>
          </a:prstGeom>
          <a:noFill/>
          <a:ln w="9525">
            <a:noFill/>
            <a:miter lim="800000"/>
            <a:headEnd/>
            <a:tailEnd/>
          </a:ln>
          <a:effectLst/>
        </p:spPr>
        <p:txBody>
          <a:bodyPr>
            <a:spAutoFit/>
          </a:bodyPr>
          <a:lstStyle/>
          <a:p>
            <a:pPr>
              <a:spcBef>
                <a:spcPct val="50000"/>
              </a:spcBef>
            </a:pPr>
            <a:r>
              <a:rPr lang="fr-FR" b="0" dirty="0">
                <a:latin typeface="+mn-lt"/>
              </a:rPr>
              <a:t>L’ensemble des professeurs encadrant ainsi que les personnes qui ont </a:t>
            </a:r>
            <a:r>
              <a:rPr lang="fr-FR" b="0" dirty="0" smtClean="0">
                <a:latin typeface="+mn-lt"/>
              </a:rPr>
              <a:t>participé au </a:t>
            </a:r>
            <a:r>
              <a:rPr lang="fr-FR" b="0" dirty="0">
                <a:latin typeface="+mn-lt"/>
              </a:rPr>
              <a:t>sondage</a:t>
            </a:r>
          </a:p>
        </p:txBody>
      </p:sp>
      <p:sp>
        <p:nvSpPr>
          <p:cNvPr id="11" name="ZoneTexte 10"/>
          <p:cNvSpPr txBox="1"/>
          <p:nvPr/>
        </p:nvSpPr>
        <p:spPr>
          <a:xfrm>
            <a:off x="395536" y="5805264"/>
            <a:ext cx="2448272" cy="369332"/>
          </a:xfrm>
          <a:prstGeom prst="rect">
            <a:avLst/>
          </a:prstGeom>
          <a:noFill/>
        </p:spPr>
        <p:txBody>
          <a:bodyPr wrap="square" rtlCol="0">
            <a:spAutoFit/>
          </a:bodyPr>
          <a:lstStyle/>
          <a:p>
            <a:pPr>
              <a:buFont typeface="Wingdings" pitchFamily="2" charset="2"/>
              <a:buChar char="Ø"/>
            </a:pPr>
            <a:r>
              <a:rPr lang="fr-FR" u="sng" dirty="0" smtClean="0">
                <a:latin typeface="+mn-lt"/>
              </a:rPr>
              <a:t> Manière de travailler</a:t>
            </a:r>
            <a:endParaRPr lang="fr-FR" u="sng" dirty="0">
              <a:latin typeface="+mn-lt"/>
            </a:endParaRPr>
          </a:p>
        </p:txBody>
      </p:sp>
      <p:sp>
        <p:nvSpPr>
          <p:cNvPr id="12" name="ZoneTexte 11"/>
          <p:cNvSpPr txBox="1"/>
          <p:nvPr/>
        </p:nvSpPr>
        <p:spPr>
          <a:xfrm>
            <a:off x="2915816" y="5445224"/>
            <a:ext cx="6228184" cy="1200329"/>
          </a:xfrm>
          <a:prstGeom prst="rect">
            <a:avLst/>
          </a:prstGeom>
          <a:noFill/>
        </p:spPr>
        <p:txBody>
          <a:bodyPr wrap="square" rtlCol="0">
            <a:spAutoFit/>
          </a:bodyPr>
          <a:lstStyle/>
          <a:p>
            <a:r>
              <a:rPr lang="fr-FR" b="0" dirty="0" smtClean="0">
                <a:latin typeface="+mn-lt"/>
              </a:rPr>
              <a:t>Intégralité du travail réalisé ensemble dans le but que cela nous plaise mutuellement. Travail au brouillon chacun de son côté puis une mise en commun au CDI afin de rassembler les idées et de rédiger ensemble les articles.</a:t>
            </a:r>
            <a:endParaRPr lang="fr-FR"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1000"/>
                                        <p:tgtEl>
                                          <p:spTgt spid="1536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box(in)">
                                      <p:cBhvr>
                                        <p:cTn id="15" dur="500"/>
                                        <p:tgtEl>
                                          <p:spTgt spid="1536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box(in)">
                                      <p:cBhvr>
                                        <p:cTn id="18" dur="500"/>
                                        <p:tgtEl>
                                          <p:spTgt spid="1537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365"/>
                                        </p:tgtEl>
                                        <p:attrNameLst>
                                          <p:attrName>style.visibility</p:attrName>
                                        </p:attrNameLst>
                                      </p:cBhvr>
                                      <p:to>
                                        <p:strVal val="visible"/>
                                      </p:to>
                                    </p:set>
                                    <p:animEffect transition="in" filter="box(in)">
                                      <p:cBhvr>
                                        <p:cTn id="23" dur="1000"/>
                                        <p:tgtEl>
                                          <p:spTgt spid="15365"/>
                                        </p:tgtEl>
                                      </p:cBhvr>
                                    </p:animEffect>
                                  </p:childTnLst>
                                </p:cTn>
                              </p:par>
                              <p:par>
                                <p:cTn id="24" presetID="4"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1000"/>
                                        <p:tgtEl>
                                          <p:spTgt spid="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box(in)">
                                      <p:cBhvr>
                                        <p:cTn id="29" dur="1000"/>
                                        <p:tgtEl>
                                          <p:spTgt spid="15366"/>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box(in)">
                                      <p:cBhvr>
                                        <p:cTn id="32" dur="500"/>
                                        <p:tgtEl>
                                          <p:spTgt spid="1537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p:bldP spid="15369" grpId="0"/>
      <p:bldP spid="15370" grpId="0"/>
      <p:bldP spid="1537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smtClean="0"/>
              <a:t>Plan</a:t>
            </a:r>
            <a:endParaRPr lang="fr-FR" b="1" dirty="0"/>
          </a:p>
        </p:txBody>
      </p:sp>
      <p:sp>
        <p:nvSpPr>
          <p:cNvPr id="16386" name="Espace réservé du contenu 2"/>
          <p:cNvSpPr>
            <a:spLocks noGrp="1"/>
          </p:cNvSpPr>
          <p:nvPr>
            <p:ph idx="1"/>
          </p:nvPr>
        </p:nvSpPr>
        <p:spPr/>
        <p:txBody>
          <a:bodyPr/>
          <a:lstStyle/>
          <a:p>
            <a:pPr eaLnBrk="1" hangingPunct="1"/>
            <a:r>
              <a:rPr lang="fr-FR" sz="2500" b="1" u="sng" dirty="0" smtClean="0">
                <a:solidFill>
                  <a:schemeClr val="accent2"/>
                </a:solidFill>
              </a:rPr>
              <a:t>INTRODUCTION</a:t>
            </a:r>
          </a:p>
          <a:p>
            <a:pPr eaLnBrk="1" hangingPunct="1"/>
            <a:endParaRPr lang="fr-FR" sz="2500" b="1" u="sng" dirty="0" smtClean="0">
              <a:solidFill>
                <a:schemeClr val="accent2"/>
              </a:solidFill>
            </a:endParaRPr>
          </a:p>
          <a:p>
            <a:pPr eaLnBrk="1" hangingPunct="1"/>
            <a:r>
              <a:rPr lang="fr-FR" sz="2500" b="1" u="sng" dirty="0" smtClean="0">
                <a:solidFill>
                  <a:schemeClr val="accent2"/>
                </a:solidFill>
              </a:rPr>
              <a:t>I) Pourquoi souhaite-t-on faire un régime ?</a:t>
            </a:r>
          </a:p>
          <a:p>
            <a:pPr eaLnBrk="1" hangingPunct="1"/>
            <a:r>
              <a:rPr lang="fr-FR" sz="2000" dirty="0" smtClean="0">
                <a:solidFill>
                  <a:schemeClr val="tx1"/>
                </a:solidFill>
              </a:rPr>
              <a:t>     A) Revenir à une alimentation saine et équilibrée</a:t>
            </a:r>
          </a:p>
          <a:p>
            <a:pPr eaLnBrk="1" hangingPunct="1"/>
            <a:r>
              <a:rPr lang="fr-FR" sz="2000" dirty="0" smtClean="0">
                <a:solidFill>
                  <a:schemeClr val="tx1"/>
                </a:solidFill>
              </a:rPr>
              <a:t>     B) La stigmatisation des kilos en trop par la société</a:t>
            </a:r>
          </a:p>
          <a:p>
            <a:pPr eaLnBrk="1" hangingPunct="1"/>
            <a:endParaRPr lang="fr-FR" sz="2000" dirty="0" smtClean="0">
              <a:solidFill>
                <a:schemeClr val="tx1"/>
              </a:solidFill>
            </a:endParaRPr>
          </a:p>
          <a:p>
            <a:pPr eaLnBrk="1" hangingPunct="1"/>
            <a:r>
              <a:rPr lang="fr-FR" sz="2500" b="1" u="sng" dirty="0" smtClean="0">
                <a:solidFill>
                  <a:schemeClr val="accent2"/>
                </a:solidFill>
              </a:rPr>
              <a:t>II) L’utilisation de la médecine dans le but de s’enrichir</a:t>
            </a:r>
          </a:p>
          <a:p>
            <a:pPr eaLnBrk="1" hangingPunct="1"/>
            <a:r>
              <a:rPr lang="fr-FR" sz="2000" dirty="0" smtClean="0"/>
              <a:t>     </a:t>
            </a:r>
            <a:r>
              <a:rPr lang="fr-FR" sz="2000" dirty="0" smtClean="0">
                <a:solidFill>
                  <a:schemeClr val="tx1"/>
                </a:solidFill>
              </a:rPr>
              <a:t>A) Le Docteur DUKAN, au milieu de la controverse</a:t>
            </a:r>
          </a:p>
          <a:p>
            <a:pPr eaLnBrk="1" hangingPunct="1"/>
            <a:r>
              <a:rPr lang="fr-FR" sz="2000" dirty="0" smtClean="0">
                <a:solidFill>
                  <a:schemeClr val="tx1"/>
                </a:solidFill>
              </a:rPr>
              <a:t>     B) </a:t>
            </a:r>
            <a:r>
              <a:rPr lang="fr-FR" sz="2000" dirty="0" err="1" smtClean="0">
                <a:solidFill>
                  <a:schemeClr val="tx1"/>
                </a:solidFill>
              </a:rPr>
              <a:t>Weight</a:t>
            </a:r>
            <a:r>
              <a:rPr lang="fr-FR" sz="2000" dirty="0" smtClean="0">
                <a:solidFill>
                  <a:schemeClr val="tx1"/>
                </a:solidFill>
              </a:rPr>
              <a:t> </a:t>
            </a:r>
            <a:r>
              <a:rPr lang="fr-FR" sz="2000" dirty="0" err="1" smtClean="0">
                <a:solidFill>
                  <a:schemeClr val="tx1"/>
                </a:solidFill>
              </a:rPr>
              <a:t>Watchers</a:t>
            </a:r>
            <a:r>
              <a:rPr lang="fr-FR" sz="2000" dirty="0" smtClean="0">
                <a:solidFill>
                  <a:schemeClr val="tx1"/>
                </a:solidFill>
              </a:rPr>
              <a:t>, perdre du poids mais à quel prix ?</a:t>
            </a:r>
          </a:p>
          <a:p>
            <a:pPr eaLnBrk="1" hangingPunct="1"/>
            <a:endParaRPr lang="fr-FR" sz="2000" dirty="0" smtClean="0"/>
          </a:p>
          <a:p>
            <a:pPr eaLnBrk="1" hangingPunct="1"/>
            <a:r>
              <a:rPr lang="fr-FR" sz="2500" b="1" u="sng" dirty="0" smtClean="0">
                <a:solidFill>
                  <a:schemeClr val="accent2"/>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 calcmode="lin" valueType="num">
                                      <p:cBhvr additive="base">
                                        <p:cTn id="13" dur="500" fill="hold"/>
                                        <p:tgtEl>
                                          <p:spTgt spid="1638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6">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 calcmode="lin" valueType="num">
                                      <p:cBhvr additive="base">
                                        <p:cTn id="17" dur="500" fill="hold"/>
                                        <p:tgtEl>
                                          <p:spTgt spid="1638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386">
                                            <p:txEl>
                                              <p:pRg st="4" end="4"/>
                                            </p:txEl>
                                          </p:spTgt>
                                        </p:tgtEl>
                                        <p:attrNameLst>
                                          <p:attrName>style.visibility</p:attrName>
                                        </p:attrNameLst>
                                      </p:cBhvr>
                                      <p:to>
                                        <p:strVal val="visible"/>
                                      </p:to>
                                    </p:set>
                                    <p:anim calcmode="lin" valueType="num">
                                      <p:cBhvr additive="base">
                                        <p:cTn id="21" dur="500" fill="hold"/>
                                        <p:tgtEl>
                                          <p:spTgt spid="1638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anim calcmode="lin" valueType="num">
                                      <p:cBhvr additive="base">
                                        <p:cTn id="27" dur="500" fill="hold"/>
                                        <p:tgtEl>
                                          <p:spTgt spid="16386">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6">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anim calcmode="lin" valueType="num">
                                      <p:cBhvr additive="base">
                                        <p:cTn id="31" dur="500" fill="hold"/>
                                        <p:tgtEl>
                                          <p:spTgt spid="1638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6">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anim calcmode="lin" valueType="num">
                                      <p:cBhvr additive="base">
                                        <p:cTn id="35" dur="500" fill="hold"/>
                                        <p:tgtEl>
                                          <p:spTgt spid="16386">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38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386">
                                            <p:txEl>
                                              <p:pRg st="10" end="10"/>
                                            </p:txEl>
                                          </p:spTgt>
                                        </p:tgtEl>
                                        <p:attrNameLst>
                                          <p:attrName>style.visibility</p:attrName>
                                        </p:attrNameLst>
                                      </p:cBhvr>
                                      <p:to>
                                        <p:strVal val="visible"/>
                                      </p:to>
                                    </p:set>
                                    <p:anim calcmode="lin" valueType="num">
                                      <p:cBhvr additive="base">
                                        <p:cTn id="41" dur="500" fill="hold"/>
                                        <p:tgtEl>
                                          <p:spTgt spid="16386">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38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a:bodyPr>
          <a:lstStyle/>
          <a:p>
            <a:r>
              <a:rPr lang="fr-FR" sz="3200" b="1" cap="none" dirty="0" smtClean="0">
                <a:effectLst/>
              </a:rPr>
              <a:t>I) Pourquoi souhaite-t-on faire un régime ?</a:t>
            </a:r>
          </a:p>
        </p:txBody>
      </p:sp>
      <p:sp>
        <p:nvSpPr>
          <p:cNvPr id="34824" name="Text Box 8"/>
          <p:cNvSpPr txBox="1">
            <a:spLocks noChangeArrowheads="1"/>
          </p:cNvSpPr>
          <p:nvPr/>
        </p:nvSpPr>
        <p:spPr bwMode="auto">
          <a:xfrm>
            <a:off x="467544" y="1700808"/>
            <a:ext cx="4681537" cy="366712"/>
          </a:xfrm>
          <a:prstGeom prst="rect">
            <a:avLst/>
          </a:prstGeom>
          <a:noFill/>
          <a:ln w="9525">
            <a:noFill/>
            <a:miter lim="800000"/>
            <a:headEnd/>
            <a:tailEnd/>
          </a:ln>
          <a:effectLst/>
        </p:spPr>
        <p:txBody>
          <a:bodyPr>
            <a:spAutoFit/>
          </a:bodyPr>
          <a:lstStyle/>
          <a:p>
            <a:pPr>
              <a:spcBef>
                <a:spcPct val="50000"/>
              </a:spcBef>
            </a:pPr>
            <a:r>
              <a:rPr lang="fr-FR" b="0" u="sng" dirty="0">
                <a:latin typeface="+mn-lt"/>
              </a:rPr>
              <a:t>La pyramide alimentaire:</a:t>
            </a:r>
          </a:p>
        </p:txBody>
      </p:sp>
      <p:sp>
        <p:nvSpPr>
          <p:cNvPr id="5" name="ZoneTexte 4"/>
          <p:cNvSpPr txBox="1"/>
          <p:nvPr/>
        </p:nvSpPr>
        <p:spPr>
          <a:xfrm>
            <a:off x="467544" y="1268760"/>
            <a:ext cx="6336704" cy="369332"/>
          </a:xfrm>
          <a:prstGeom prst="rect">
            <a:avLst/>
          </a:prstGeom>
          <a:noFill/>
        </p:spPr>
        <p:txBody>
          <a:bodyPr wrap="square" rtlCol="0">
            <a:spAutoFit/>
          </a:bodyPr>
          <a:lstStyle/>
          <a:p>
            <a:r>
              <a:rPr lang="fr-FR" u="sng" dirty="0" smtClean="0">
                <a:latin typeface="+mn-lt"/>
              </a:rPr>
              <a:t>A) Revenir à une alimentation saine et équilibrée</a:t>
            </a:r>
            <a:endParaRPr lang="fr-FR" u="sng" dirty="0">
              <a:latin typeface="+mn-lt"/>
            </a:endParaRPr>
          </a:p>
        </p:txBody>
      </p:sp>
      <p:pic>
        <p:nvPicPr>
          <p:cNvPr id="6" name="Picture 7" descr="pyramide_alimentaire"/>
          <p:cNvPicPr>
            <a:picLocks noChangeAspect="1" noChangeArrowheads="1"/>
          </p:cNvPicPr>
          <p:nvPr/>
        </p:nvPicPr>
        <p:blipFill>
          <a:blip r:embed="rId2" cstate="print"/>
          <a:srcRect/>
          <a:stretch>
            <a:fillRect/>
          </a:stretch>
        </p:blipFill>
        <p:spPr bwMode="auto">
          <a:xfrm>
            <a:off x="1259633" y="2060848"/>
            <a:ext cx="5832647" cy="3866647"/>
          </a:xfrm>
          <a:prstGeom prst="rect">
            <a:avLst/>
          </a:prstGeom>
          <a:noFill/>
        </p:spPr>
      </p:pic>
      <p:sp>
        <p:nvSpPr>
          <p:cNvPr id="8" name="ZoneTexte 7"/>
          <p:cNvSpPr txBox="1"/>
          <p:nvPr/>
        </p:nvSpPr>
        <p:spPr>
          <a:xfrm>
            <a:off x="395536" y="2132856"/>
            <a:ext cx="8064896" cy="3970318"/>
          </a:xfrm>
          <a:prstGeom prst="rect">
            <a:avLst/>
          </a:prstGeom>
          <a:noFill/>
        </p:spPr>
        <p:txBody>
          <a:bodyPr wrap="square" rtlCol="0">
            <a:spAutoFit/>
          </a:bodyPr>
          <a:lstStyle/>
          <a:p>
            <a:pPr>
              <a:buFont typeface="Wingdings" pitchFamily="2" charset="2"/>
              <a:buChar char="§"/>
            </a:pPr>
            <a:r>
              <a:rPr lang="fr-FR" b="0" dirty="0" smtClean="0">
                <a:latin typeface="+mn-lt"/>
              </a:rPr>
              <a:t> </a:t>
            </a:r>
            <a:r>
              <a:rPr lang="fr-FR" b="0" dirty="0" smtClean="0"/>
              <a:t> </a:t>
            </a:r>
            <a:r>
              <a:rPr lang="fr-FR" b="0" dirty="0" smtClean="0">
                <a:latin typeface="+mn-lt"/>
              </a:rPr>
              <a:t>L’OMS définit: Surpoids </a:t>
            </a:r>
            <a:r>
              <a:rPr lang="fr-FR" b="0" dirty="0" smtClean="0">
                <a:latin typeface="+mn-lt"/>
                <a:sym typeface="Wingdings" pitchFamily="2" charset="2"/>
              </a:rPr>
              <a:t> IMC &gt; 25 et l’Obésité  IMC &gt;30</a:t>
            </a:r>
            <a:endParaRPr lang="fr-FR" b="0" dirty="0" smtClean="0">
              <a:latin typeface="+mn-lt"/>
            </a:endParaRPr>
          </a:p>
          <a:p>
            <a:endParaRPr lang="fr-FR" b="0" dirty="0" smtClean="0">
              <a:latin typeface="+mn-lt"/>
            </a:endParaRPr>
          </a:p>
          <a:p>
            <a:pPr>
              <a:buFont typeface="Wingdings" pitchFamily="2" charset="2"/>
              <a:buChar char="§"/>
            </a:pPr>
            <a:r>
              <a:rPr lang="fr-FR" b="0" dirty="0" smtClean="0">
                <a:latin typeface="+mn-lt"/>
              </a:rPr>
              <a:t> Les spécialistes estiment que le surpoids et l’obésité sont pour 90% des cas la conséquence d’une mauvaise alimentation ainsi que des grignotages</a:t>
            </a:r>
          </a:p>
          <a:p>
            <a:endParaRPr lang="fr-FR" b="0" dirty="0" smtClean="0">
              <a:latin typeface="+mn-lt"/>
            </a:endParaRPr>
          </a:p>
          <a:p>
            <a:pPr>
              <a:buFont typeface="Wingdings" pitchFamily="2" charset="2"/>
              <a:buChar char="§"/>
            </a:pPr>
            <a:r>
              <a:rPr lang="fr-FR" b="0" dirty="0" smtClean="0">
                <a:latin typeface="+mn-lt"/>
              </a:rPr>
              <a:t> En 2008, le surpoids concernait 1,5 milliard de personnes de 20 ans et plus, parmi lesquelles plus de 200 millions d’hommes et près 300 millions de femmes étaient obèses.</a:t>
            </a:r>
          </a:p>
          <a:p>
            <a:pPr>
              <a:buFont typeface="Wingdings" pitchFamily="2" charset="2"/>
              <a:buChar char="§"/>
            </a:pPr>
            <a:endParaRPr lang="fr-FR" b="0" dirty="0" smtClean="0">
              <a:latin typeface="+mn-lt"/>
            </a:endParaRPr>
          </a:p>
          <a:p>
            <a:pPr>
              <a:buFont typeface="Wingdings" pitchFamily="2" charset="2"/>
              <a:buChar char="§"/>
            </a:pPr>
            <a:r>
              <a:rPr lang="fr-FR" b="0" dirty="0" smtClean="0">
                <a:latin typeface="+mn-lt"/>
              </a:rPr>
              <a:t> La meilleur façon de combattre ce fléau est de faire en sorte que ces personnes    reviennent à une alimentation saine et équilibrée, et ceci tout au long de leur vie.</a:t>
            </a:r>
          </a:p>
          <a:p>
            <a:pPr>
              <a:buFont typeface="Wingdings" pitchFamily="2" charset="2"/>
              <a:buChar char="§"/>
            </a:pPr>
            <a:endParaRPr lang="fr-FR" b="0" dirty="0" smtClean="0">
              <a:latin typeface="+mn-lt"/>
            </a:endParaRPr>
          </a:p>
          <a:p>
            <a:pPr>
              <a:buFont typeface="Wingdings" pitchFamily="2" charset="2"/>
              <a:buChar char="§"/>
            </a:pPr>
            <a:r>
              <a:rPr lang="fr-FR" b="0" dirty="0" smtClean="0">
                <a:latin typeface="+mn-lt"/>
              </a:rPr>
              <a:t> Une bonne alimentation permet de se sentir mieux dans sa peau et d’être de bonne humeur !</a:t>
            </a:r>
          </a:p>
        </p:txBody>
      </p:sp>
      <p:sp>
        <p:nvSpPr>
          <p:cNvPr id="11" name="ZoneTexte 10"/>
          <p:cNvSpPr txBox="1"/>
          <p:nvPr/>
        </p:nvSpPr>
        <p:spPr>
          <a:xfrm>
            <a:off x="611560" y="5949280"/>
            <a:ext cx="8064896" cy="646331"/>
          </a:xfrm>
          <a:prstGeom prst="rect">
            <a:avLst/>
          </a:prstGeom>
          <a:noFill/>
        </p:spPr>
        <p:txBody>
          <a:bodyPr wrap="square" rtlCol="0">
            <a:spAutoFit/>
          </a:bodyPr>
          <a:lstStyle/>
          <a:p>
            <a:pPr algn="just"/>
            <a:r>
              <a:rPr lang="fr-FR" b="0" dirty="0" smtClean="0">
                <a:latin typeface="+mn-lt"/>
              </a:rPr>
              <a:t>La pyramide alimentaire permet de consommer une grande variété d’aliments pour obtenir la totalité des éléments nutritifs nécessaires à une bonne santé.</a:t>
            </a:r>
            <a:endParaRPr lang="fr-FR" b="0" dirty="0">
              <a:latin typeface="+mn-l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edg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edg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edg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edg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edg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8">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1" dur="500"/>
                                        <p:tgtEl>
                                          <p:spTgt spid="8">
                                            <p:txEl>
                                              <p:pRg st="2" end="2"/>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8">
                                            <p:txEl>
                                              <p:pRg st="2" end="2"/>
                                            </p:txEl>
                                          </p:spTgt>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500"/>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5" dur="500"/>
                                        <p:tgtEl>
                                          <p:spTgt spid="8">
                                            <p:txEl>
                                              <p:pRg st="4" end="4"/>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8">
                                            <p:txEl>
                                              <p:pRg st="4" end="4"/>
                                            </p:txEl>
                                          </p:spTgt>
                                        </p:tgtEl>
                                        <p:attrNameLst>
                                          <p:attrName>style.visibility</p:attrName>
                                        </p:attrNameLst>
                                      </p:cBhvr>
                                      <p:to>
                                        <p:strVal val="hidden"/>
                                      </p:to>
                                    </p:set>
                                  </p:childTnLst>
                                </p:cTn>
                              </p:par>
                              <p:par>
                                <p:cTn id="47" presetID="2" presetClass="exit" presetSubtype="4" fill="hold" grpId="0" nodeType="withEffect">
                                  <p:stCondLst>
                                    <p:cond delay="0"/>
                                  </p:stCondLst>
                                  <p:childTnLst>
                                    <p:anim calcmode="lin" valueType="num">
                                      <p:cBhvr additive="base">
                                        <p:cTn id="48" dur="500"/>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9" dur="500"/>
                                        <p:tgtEl>
                                          <p:spTgt spid="8">
                                            <p:txEl>
                                              <p:pRg st="6" end="6"/>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8">
                                            <p:txEl>
                                              <p:pRg st="6" end="6"/>
                                            </p:txEl>
                                          </p:spTgt>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500"/>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3" dur="500"/>
                                        <p:tgtEl>
                                          <p:spTgt spid="8">
                                            <p:txEl>
                                              <p:pRg st="8" end="8"/>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8">
                                            <p:txEl>
                                              <p:pRg st="8" end="8"/>
                                            </p:txEl>
                                          </p:spTgt>
                                        </p:tgtEl>
                                        <p:attrNameLst>
                                          <p:attrName>style.visibility</p:attrName>
                                        </p:attrNameLst>
                                      </p:cBhvr>
                                      <p:to>
                                        <p:strVal val="hidden"/>
                                      </p:to>
                                    </p:set>
                                  </p:childTnLst>
                                </p:cTn>
                              </p:par>
                              <p:par>
                                <p:cTn id="55" presetID="20" presetClass="entr" presetSubtype="0" fill="hold" grpId="0" nodeType="withEffect">
                                  <p:stCondLst>
                                    <p:cond delay="0"/>
                                  </p:stCondLst>
                                  <p:childTnLst>
                                    <p:set>
                                      <p:cBhvr>
                                        <p:cTn id="56" dur="1" fill="hold">
                                          <p:stCondLst>
                                            <p:cond delay="0"/>
                                          </p:stCondLst>
                                        </p:cTn>
                                        <p:tgtEl>
                                          <p:spTgt spid="34824"/>
                                        </p:tgtEl>
                                        <p:attrNameLst>
                                          <p:attrName>style.visibility</p:attrName>
                                        </p:attrNameLst>
                                      </p:cBhvr>
                                      <p:to>
                                        <p:strVal val="visible"/>
                                      </p:to>
                                    </p:set>
                                    <p:animEffect transition="in" filter="wedge">
                                      <p:cBhvr>
                                        <p:cTn id="57" dur="500"/>
                                        <p:tgtEl>
                                          <p:spTgt spid="34824"/>
                                        </p:tgtEl>
                                      </p:cBhvr>
                                    </p:animEffect>
                                  </p:childTnLst>
                                </p:cTn>
                              </p:par>
                              <p:par>
                                <p:cTn id="58" presetID="2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edge">
                                      <p:cBhvr>
                                        <p:cTn id="60" dur="2000"/>
                                        <p:tgtEl>
                                          <p:spTgt spid="6"/>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edge">
                                      <p:cBhvr>
                                        <p:cTn id="6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5" grpId="0"/>
      <p:bldP spid="8" grpId="0" uiExpand="1" build="allAtOnce"/>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Autofit/>
          </a:bodyPr>
          <a:lstStyle/>
          <a:p>
            <a:r>
              <a:rPr lang="fr-FR" sz="2500" b="1" dirty="0" smtClean="0"/>
              <a:t>B) La stigmatisation des kilos en trop par la société</a:t>
            </a:r>
            <a:endParaRPr lang="fr-FR" sz="2500" b="1" dirty="0"/>
          </a:p>
        </p:txBody>
      </p:sp>
      <p:graphicFrame>
        <p:nvGraphicFramePr>
          <p:cNvPr id="25849" name="Object 249"/>
          <p:cNvGraphicFramePr>
            <a:graphicFrameLocks noChangeAspect="1"/>
          </p:cNvGraphicFramePr>
          <p:nvPr>
            <p:ph idx="1"/>
          </p:nvPr>
        </p:nvGraphicFramePr>
        <p:xfrm>
          <a:off x="611560" y="1844824"/>
          <a:ext cx="3839716" cy="2810514"/>
        </p:xfrm>
        <a:graphic>
          <a:graphicData uri="http://schemas.openxmlformats.org/presentationml/2006/ole">
            <p:oleObj spid="_x0000_s25849" name="Graphique" r:id="rId3" imgW="3695700" imgH="2705100" progId="Excel.Sheet.8">
              <p:embed/>
            </p:oleObj>
          </a:graphicData>
        </a:graphic>
      </p:graphicFrame>
      <p:graphicFrame>
        <p:nvGraphicFramePr>
          <p:cNvPr id="25856" name="Object 256"/>
          <p:cNvGraphicFramePr>
            <a:graphicFrameLocks noChangeAspect="1"/>
          </p:cNvGraphicFramePr>
          <p:nvPr/>
        </p:nvGraphicFramePr>
        <p:xfrm>
          <a:off x="3995936" y="3789040"/>
          <a:ext cx="4360069" cy="2890949"/>
        </p:xfrm>
        <a:graphic>
          <a:graphicData uri="http://schemas.openxmlformats.org/presentationml/2006/ole">
            <p:oleObj spid="_x0000_s25856" name="Graphique" r:id="rId4" imgW="3686251" imgH="2657551" progId="Excel.Sheet.8">
              <p:embed/>
            </p:oleObj>
          </a:graphicData>
        </a:graphic>
      </p:graphicFrame>
      <p:sp>
        <p:nvSpPr>
          <p:cNvPr id="25858" name="AutoShape 258" descr="?saduie=AG9B_P_P8GbKfUiS8LACeYEJbK_l&amp;attid=0"/>
          <p:cNvSpPr>
            <a:spLocks noChangeAspect="1" noChangeArrowheads="1"/>
          </p:cNvSpPr>
          <p:nvPr/>
        </p:nvSpPr>
        <p:spPr bwMode="auto">
          <a:xfrm>
            <a:off x="4419600" y="3276600"/>
            <a:ext cx="304800" cy="304800"/>
          </a:xfrm>
          <a:prstGeom prst="rect">
            <a:avLst/>
          </a:prstGeom>
          <a:noFill/>
        </p:spPr>
        <p:txBody>
          <a:bodyPr/>
          <a:lstStyle/>
          <a:p>
            <a:endParaRPr lang="fr-FR"/>
          </a:p>
        </p:txBody>
      </p:sp>
      <p:sp>
        <p:nvSpPr>
          <p:cNvPr id="25863" name="Text Box 263"/>
          <p:cNvSpPr txBox="1">
            <a:spLocks noChangeArrowheads="1"/>
          </p:cNvSpPr>
          <p:nvPr/>
        </p:nvSpPr>
        <p:spPr bwMode="auto">
          <a:xfrm>
            <a:off x="611188" y="1268413"/>
            <a:ext cx="3744912" cy="366712"/>
          </a:xfrm>
          <a:prstGeom prst="rect">
            <a:avLst/>
          </a:prstGeom>
          <a:noFill/>
          <a:ln w="9525">
            <a:noFill/>
            <a:miter lim="800000"/>
            <a:headEnd/>
            <a:tailEnd/>
          </a:ln>
          <a:effectLst/>
        </p:spPr>
        <p:txBody>
          <a:bodyPr>
            <a:spAutoFit/>
          </a:bodyPr>
          <a:lstStyle/>
          <a:p>
            <a:pPr>
              <a:spcBef>
                <a:spcPct val="50000"/>
              </a:spcBef>
            </a:pPr>
            <a:r>
              <a:rPr lang="fr-FR" u="sng" dirty="0"/>
              <a:t>Sondage:</a:t>
            </a:r>
          </a:p>
        </p:txBody>
      </p:sp>
      <p:pic>
        <p:nvPicPr>
          <p:cNvPr id="25864" name="Picture 264"/>
          <p:cNvPicPr>
            <a:picLocks noChangeAspect="1" noChangeArrowheads="1"/>
          </p:cNvPicPr>
          <p:nvPr/>
        </p:nvPicPr>
        <p:blipFill>
          <a:blip r:embed="rId5" cstate="print"/>
          <a:srcRect/>
          <a:stretch>
            <a:fillRect/>
          </a:stretch>
        </p:blipFill>
        <p:spPr bwMode="auto">
          <a:xfrm>
            <a:off x="1475656" y="1772816"/>
            <a:ext cx="5184775" cy="4248472"/>
          </a:xfrm>
          <a:prstGeom prst="rect">
            <a:avLst/>
          </a:prstGeom>
          <a:noFill/>
        </p:spPr>
      </p:pic>
      <p:sp>
        <p:nvSpPr>
          <p:cNvPr id="10" name="ZoneTexte 9"/>
          <p:cNvSpPr txBox="1"/>
          <p:nvPr/>
        </p:nvSpPr>
        <p:spPr>
          <a:xfrm>
            <a:off x="4572000" y="1988840"/>
            <a:ext cx="3744416" cy="1477328"/>
          </a:xfrm>
          <a:prstGeom prst="rect">
            <a:avLst/>
          </a:prstGeom>
          <a:noFill/>
        </p:spPr>
        <p:txBody>
          <a:bodyPr wrap="square" rtlCol="0">
            <a:spAutoFit/>
          </a:bodyPr>
          <a:lstStyle/>
          <a:p>
            <a:pPr algn="just"/>
            <a:r>
              <a:rPr lang="fr-FR" b="0" dirty="0" smtClean="0">
                <a:latin typeface="+mn-lt"/>
              </a:rPr>
              <a:t>Les sondages ont été réalisés à Guebwiller sur un échantillon de 20 femmes pour le premier, et de 20 hommes pour le second, tous majeurs. </a:t>
            </a:r>
            <a:endParaRPr lang="fr-FR" b="0" dirty="0">
              <a:latin typeface="+mn-lt"/>
            </a:endParaRPr>
          </a:p>
        </p:txBody>
      </p:sp>
      <p:sp>
        <p:nvSpPr>
          <p:cNvPr id="11" name="ZoneTexte 10"/>
          <p:cNvSpPr txBox="1"/>
          <p:nvPr/>
        </p:nvSpPr>
        <p:spPr>
          <a:xfrm>
            <a:off x="1259632" y="6165304"/>
            <a:ext cx="5688632" cy="369332"/>
          </a:xfrm>
          <a:prstGeom prst="rect">
            <a:avLst/>
          </a:prstGeom>
          <a:noFill/>
        </p:spPr>
        <p:txBody>
          <a:bodyPr wrap="square" rtlCol="0">
            <a:spAutoFit/>
          </a:bodyPr>
          <a:lstStyle/>
          <a:p>
            <a:r>
              <a:rPr lang="fr-FR" b="0" dirty="0" smtClean="0">
                <a:latin typeface="+mn-lt"/>
              </a:rPr>
              <a:t>Source:  Commission européenne, Eurobaromètre 59.0</a:t>
            </a:r>
            <a:endParaRPr lang="fr-FR" b="0" dirty="0">
              <a:latin typeface="+mn-lt"/>
            </a:endParaRPr>
          </a:p>
        </p:txBody>
      </p:sp>
      <p:sp>
        <p:nvSpPr>
          <p:cNvPr id="14" name="ZoneTexte 13"/>
          <p:cNvSpPr txBox="1"/>
          <p:nvPr/>
        </p:nvSpPr>
        <p:spPr>
          <a:xfrm>
            <a:off x="395536" y="1628800"/>
            <a:ext cx="7848872" cy="2862322"/>
          </a:xfrm>
          <a:prstGeom prst="rect">
            <a:avLst/>
          </a:prstGeom>
          <a:noFill/>
        </p:spPr>
        <p:txBody>
          <a:bodyPr wrap="square" rtlCol="0">
            <a:spAutoFit/>
          </a:bodyPr>
          <a:lstStyle/>
          <a:p>
            <a:pPr algn="just">
              <a:buFont typeface="Wingdings" pitchFamily="2" charset="2"/>
              <a:buChar char="§"/>
            </a:pPr>
            <a:r>
              <a:rPr lang="fr-FR" sz="2000" b="0" dirty="0" smtClean="0">
                <a:latin typeface="+mn-lt"/>
              </a:rPr>
              <a:t> Les femmes font beaucoup plus attention à leur poids que les hommes</a:t>
            </a:r>
          </a:p>
          <a:p>
            <a:pPr algn="just">
              <a:buFont typeface="Wingdings" pitchFamily="2" charset="2"/>
              <a:buChar char="§"/>
            </a:pPr>
            <a:endParaRPr lang="fr-FR" sz="2000" b="0" dirty="0" smtClean="0">
              <a:latin typeface="+mn-lt"/>
            </a:endParaRPr>
          </a:p>
          <a:p>
            <a:pPr algn="just">
              <a:buFont typeface="Wingdings" pitchFamily="2" charset="2"/>
              <a:buChar char="§"/>
            </a:pPr>
            <a:r>
              <a:rPr lang="fr-FR" sz="2000" b="0" dirty="0" smtClean="0">
                <a:latin typeface="+mn-lt"/>
              </a:rPr>
              <a:t> Cela s’explique par une question de mode et d’esthétique, les femmes sont de plus en plus influencés par les médias</a:t>
            </a:r>
          </a:p>
          <a:p>
            <a:pPr algn="just">
              <a:buFont typeface="Wingdings" pitchFamily="2" charset="2"/>
              <a:buChar char="§"/>
            </a:pPr>
            <a:endParaRPr lang="fr-FR" sz="2000" b="0" dirty="0" smtClean="0">
              <a:latin typeface="+mn-lt"/>
            </a:endParaRPr>
          </a:p>
          <a:p>
            <a:pPr algn="just">
              <a:buFont typeface="Wingdings" pitchFamily="2" charset="2"/>
              <a:buChar char="§"/>
            </a:pPr>
            <a:r>
              <a:rPr lang="fr-FR" sz="2000" b="0" dirty="0" smtClean="0">
                <a:latin typeface="+mn-lt"/>
              </a:rPr>
              <a:t> Elles sont influencés très tôt par la société, 73% des filles de 8-13 ans déclarent vouloir maigrir selon un sondage du CSA, un chiffre inquiétant !</a:t>
            </a:r>
            <a:endParaRPr lang="fr-FR" sz="2000" b="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863"/>
                                        </p:tgtEl>
                                        <p:attrNameLst>
                                          <p:attrName>style.visibility</p:attrName>
                                        </p:attrNameLst>
                                      </p:cBhvr>
                                      <p:to>
                                        <p:strVal val="visible"/>
                                      </p:to>
                                    </p:set>
                                    <p:animEffect transition="in" filter="checkerboard(across)">
                                      <p:cBhvr>
                                        <p:cTn id="7" dur="500"/>
                                        <p:tgtEl>
                                          <p:spTgt spid="25863"/>
                                        </p:tgtEl>
                                      </p:cBhvr>
                                    </p:animEffect>
                                  </p:childTnLst>
                                </p:cTn>
                              </p:par>
                              <p:par>
                                <p:cTn id="8" presetID="5" presetClass="entr" presetSubtype="10" fill="hold" nodeType="withEffect">
                                  <p:stCondLst>
                                    <p:cond delay="0"/>
                                  </p:stCondLst>
                                  <p:childTnLst>
                                    <p:set>
                                      <p:cBhvr>
                                        <p:cTn id="9" dur="1" fill="hold">
                                          <p:stCondLst>
                                            <p:cond delay="0"/>
                                          </p:stCondLst>
                                        </p:cTn>
                                        <p:tgtEl>
                                          <p:spTgt spid="25849"/>
                                        </p:tgtEl>
                                        <p:attrNameLst>
                                          <p:attrName>style.visibility</p:attrName>
                                        </p:attrNameLst>
                                      </p:cBhvr>
                                      <p:to>
                                        <p:strVal val="visible"/>
                                      </p:to>
                                    </p:set>
                                    <p:animEffect transition="in" filter="checkerboard(across)">
                                      <p:cBhvr>
                                        <p:cTn id="10" dur="500"/>
                                        <p:tgtEl>
                                          <p:spTgt spid="2584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856"/>
                                        </p:tgtEl>
                                        <p:attrNameLst>
                                          <p:attrName>style.visibility</p:attrName>
                                        </p:attrNameLst>
                                      </p:cBhvr>
                                      <p:to>
                                        <p:strVal val="visible"/>
                                      </p:to>
                                    </p:set>
                                    <p:animEffect transition="in" filter="checkerboard(across)">
                                      <p:cBhvr>
                                        <p:cTn id="13" dur="500"/>
                                        <p:tgtEl>
                                          <p:spTgt spid="2585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25849"/>
                                        </p:tgtEl>
                                      </p:cBhvr>
                                    </p:animEffect>
                                    <p:set>
                                      <p:cBhvr>
                                        <p:cTn id="21" dur="1" fill="hold">
                                          <p:stCondLst>
                                            <p:cond delay="499"/>
                                          </p:stCondLst>
                                        </p:cTn>
                                        <p:tgtEl>
                                          <p:spTgt spid="25849"/>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5856"/>
                                        </p:tgtEl>
                                      </p:cBhvr>
                                    </p:animEffect>
                                    <p:set>
                                      <p:cBhvr>
                                        <p:cTn id="24" dur="1" fill="hold">
                                          <p:stCondLst>
                                            <p:cond delay="499"/>
                                          </p:stCondLst>
                                        </p:cTn>
                                        <p:tgtEl>
                                          <p:spTgt spid="25856"/>
                                        </p:tgtEl>
                                        <p:attrNameLst>
                                          <p:attrName>style.visibility</p:attrName>
                                        </p:attrNameLst>
                                      </p:cBhvr>
                                      <p:to>
                                        <p:strVal val="hidden"/>
                                      </p:to>
                                    </p:set>
                                  </p:childTnLst>
                                </p:cTn>
                              </p:par>
                              <p:par>
                                <p:cTn id="25" presetID="5" presetClass="exit" presetSubtype="10" fill="hold" grpId="1" nodeType="withEffect">
                                  <p:stCondLst>
                                    <p:cond delay="0"/>
                                  </p:stCondLst>
                                  <p:childTnLst>
                                    <p:animEffect transition="out" filter="checkerboard(across)">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5" presetClass="entr" presetSubtype="10" fill="hold" nodeType="withEffect">
                                  <p:stCondLst>
                                    <p:cond delay="0"/>
                                  </p:stCondLst>
                                  <p:childTnLst>
                                    <p:set>
                                      <p:cBhvr>
                                        <p:cTn id="29" dur="1" fill="hold">
                                          <p:stCondLst>
                                            <p:cond delay="0"/>
                                          </p:stCondLst>
                                        </p:cTn>
                                        <p:tgtEl>
                                          <p:spTgt spid="25864"/>
                                        </p:tgtEl>
                                        <p:attrNameLst>
                                          <p:attrName>style.visibility</p:attrName>
                                        </p:attrNameLst>
                                      </p:cBhvr>
                                      <p:to>
                                        <p:strVal val="visible"/>
                                      </p:to>
                                    </p:set>
                                    <p:animEffect transition="in" filter="checkerboard(across)">
                                      <p:cBhvr>
                                        <p:cTn id="30" dur="1000"/>
                                        <p:tgtEl>
                                          <p:spTgt spid="25864"/>
                                        </p:tgtEl>
                                      </p:cBhvr>
                                    </p:animEffect>
                                  </p:childTnLst>
                                </p:cTn>
                              </p:par>
                              <p:par>
                                <p:cTn id="31" presetID="5" presetClass="entr" presetSubtype="10" fill="hold"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25863"/>
                                        </p:tgtEl>
                                      </p:cBhvr>
                                    </p:animEffect>
                                    <p:set>
                                      <p:cBhvr>
                                        <p:cTn id="38" dur="1" fill="hold">
                                          <p:stCondLst>
                                            <p:cond delay="499"/>
                                          </p:stCondLst>
                                        </p:cTn>
                                        <p:tgtEl>
                                          <p:spTgt spid="25863"/>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25864"/>
                                        </p:tgtEl>
                                      </p:cBhvr>
                                    </p:animEffect>
                                    <p:set>
                                      <p:cBhvr>
                                        <p:cTn id="41" dur="1" fill="hold">
                                          <p:stCondLst>
                                            <p:cond delay="499"/>
                                          </p:stCondLst>
                                        </p:cTn>
                                        <p:tgtEl>
                                          <p:spTgt spid="25864"/>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11">
                                            <p:txEl>
                                              <p:pRg st="0" end="0"/>
                                            </p:txEl>
                                          </p:spTgt>
                                        </p:tgtEl>
                                      </p:cBhvr>
                                    </p:animEffect>
                                    <p:set>
                                      <p:cBhvr>
                                        <p:cTn id="44" dur="1" fill="hold">
                                          <p:stCondLst>
                                            <p:cond delay="499"/>
                                          </p:stCondLst>
                                        </p:cTn>
                                        <p:tgtEl>
                                          <p:spTgt spid="11">
                                            <p:txEl>
                                              <p:pRg st="0" end="0"/>
                                            </p:txEl>
                                          </p:spTgt>
                                        </p:tgtEl>
                                        <p:attrNameLst>
                                          <p:attrName>style.visibility</p:attrName>
                                        </p:attrNameLst>
                                      </p:cBhvr>
                                      <p:to>
                                        <p:strVal val="hidden"/>
                                      </p:to>
                                    </p:set>
                                  </p:childTnLst>
                                </p:cTn>
                              </p:par>
                              <p:par>
                                <p:cTn id="45" presetID="5" presetClass="entr" presetSubtype="1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849" grpId="1"/>
      <p:bldOleChart spid="25856" grpId="0"/>
      <p:bldOleChart spid="25856" grpId="1"/>
      <p:bldP spid="25863" grpId="0"/>
      <p:bldP spid="25863" grpId="1"/>
      <p:bldP spid="10" grpId="0"/>
      <p:bldP spid="10" grpId="1"/>
      <p:bldP spid="11" grpId="0" build="allAtOnce"/>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686800" cy="838200"/>
          </a:xfrm>
        </p:spPr>
        <p:txBody>
          <a:bodyPr>
            <a:noAutofit/>
          </a:bodyPr>
          <a:lstStyle/>
          <a:p>
            <a:r>
              <a:rPr lang="fr-FR" sz="2800" b="1" dirty="0" smtClean="0">
                <a:cs typeface="Arial" pitchFamily="34" charset="0"/>
              </a:rPr>
              <a:t>II) l’utilisation de la médecine afin de s’enrichir</a:t>
            </a:r>
            <a:endParaRPr lang="fr-FR" sz="2800" b="1" dirty="0">
              <a:cs typeface="Arial" pitchFamily="34" charset="0"/>
            </a:endParaRPr>
          </a:p>
        </p:txBody>
      </p:sp>
      <p:sp>
        <p:nvSpPr>
          <p:cNvPr id="3" name="Espace réservé du contenu 2"/>
          <p:cNvSpPr>
            <a:spLocks noGrp="1"/>
          </p:cNvSpPr>
          <p:nvPr>
            <p:ph idx="1"/>
          </p:nvPr>
        </p:nvSpPr>
        <p:spPr>
          <a:xfrm>
            <a:off x="179512" y="1196752"/>
            <a:ext cx="8686800" cy="5328592"/>
          </a:xfrm>
        </p:spPr>
        <p:txBody>
          <a:bodyPr/>
          <a:lstStyle/>
          <a:p>
            <a:r>
              <a:rPr lang="fr-FR" sz="1800" b="1" u="sng" dirty="0" smtClean="0">
                <a:solidFill>
                  <a:schemeClr val="tx1"/>
                </a:solidFill>
                <a:cs typeface="Arial" pitchFamily="34" charset="0"/>
              </a:rPr>
              <a:t>A) Docteur </a:t>
            </a:r>
            <a:r>
              <a:rPr lang="fr-FR" sz="1800" b="1" u="sng" dirty="0" err="1" smtClean="0">
                <a:solidFill>
                  <a:schemeClr val="tx1"/>
                </a:solidFill>
                <a:cs typeface="Arial" pitchFamily="34" charset="0"/>
              </a:rPr>
              <a:t>Dukan</a:t>
            </a:r>
            <a:r>
              <a:rPr lang="fr-FR" sz="1800" b="1" u="sng" dirty="0" smtClean="0">
                <a:solidFill>
                  <a:schemeClr val="tx1"/>
                </a:solidFill>
                <a:cs typeface="Arial" pitchFamily="34" charset="0"/>
              </a:rPr>
              <a:t> au milieu de la controverse</a:t>
            </a:r>
            <a:endParaRPr lang="fr-FR" sz="1800" b="1" u="sng" dirty="0">
              <a:solidFill>
                <a:schemeClr val="tx1"/>
              </a:solidFill>
              <a:cs typeface="Arial" pitchFamily="34" charset="0"/>
            </a:endParaRPr>
          </a:p>
        </p:txBody>
      </p:sp>
      <p:pic>
        <p:nvPicPr>
          <p:cNvPr id="5" name="Image 4" descr="IMG.jpg"/>
          <p:cNvPicPr>
            <a:picLocks noChangeAspect="1"/>
          </p:cNvPicPr>
          <p:nvPr/>
        </p:nvPicPr>
        <p:blipFill>
          <a:blip r:embed="rId2" cstate="print"/>
          <a:stretch>
            <a:fillRect/>
          </a:stretch>
        </p:blipFill>
        <p:spPr>
          <a:xfrm>
            <a:off x="755576" y="1603349"/>
            <a:ext cx="3096344" cy="5254651"/>
          </a:xfrm>
          <a:prstGeom prst="rect">
            <a:avLst/>
          </a:prstGeom>
        </p:spPr>
      </p:pic>
      <p:sp>
        <p:nvSpPr>
          <p:cNvPr id="8" name="ZoneTexte 7"/>
          <p:cNvSpPr txBox="1"/>
          <p:nvPr/>
        </p:nvSpPr>
        <p:spPr>
          <a:xfrm>
            <a:off x="4211960" y="1844824"/>
            <a:ext cx="4608512" cy="923330"/>
          </a:xfrm>
          <a:prstGeom prst="rect">
            <a:avLst/>
          </a:prstGeom>
          <a:noFill/>
        </p:spPr>
        <p:txBody>
          <a:bodyPr wrap="square" rtlCol="0">
            <a:spAutoFit/>
          </a:bodyPr>
          <a:lstStyle/>
          <a:p>
            <a:r>
              <a:rPr lang="fr-FR" dirty="0" smtClean="0">
                <a:sym typeface="Wingdings" pitchFamily="2" charset="2"/>
              </a:rPr>
              <a:t> « L’ordre reproche à ce septuagénaire (...) d’exercer la médecine comme un commerce ».</a:t>
            </a:r>
            <a:endParaRPr lang="fr-FR" dirty="0"/>
          </a:p>
        </p:txBody>
      </p:sp>
      <p:sp>
        <p:nvSpPr>
          <p:cNvPr id="9" name="ZoneTexte 8"/>
          <p:cNvSpPr txBox="1"/>
          <p:nvPr/>
        </p:nvSpPr>
        <p:spPr>
          <a:xfrm>
            <a:off x="4211960" y="3212976"/>
            <a:ext cx="3816424" cy="1200329"/>
          </a:xfrm>
          <a:prstGeom prst="rect">
            <a:avLst/>
          </a:prstGeom>
          <a:noFill/>
        </p:spPr>
        <p:txBody>
          <a:bodyPr wrap="square" rtlCol="0">
            <a:spAutoFit/>
          </a:bodyPr>
          <a:lstStyle/>
          <a:p>
            <a:r>
              <a:rPr lang="fr-FR" dirty="0" smtClean="0">
                <a:sym typeface="Wingdings" pitchFamily="2" charset="2"/>
              </a:rPr>
              <a:t> « Sa proposition d’instaurer une option poids d’équilibre au baccalauréat (...) a soulevé une tollé ».</a:t>
            </a:r>
            <a:endParaRPr lang="fr-FR" dirty="0"/>
          </a:p>
        </p:txBody>
      </p:sp>
      <p:sp>
        <p:nvSpPr>
          <p:cNvPr id="10" name="ZoneTexte 9"/>
          <p:cNvSpPr txBox="1"/>
          <p:nvPr/>
        </p:nvSpPr>
        <p:spPr>
          <a:xfrm>
            <a:off x="4211960" y="4725144"/>
            <a:ext cx="3960440" cy="1200329"/>
          </a:xfrm>
          <a:prstGeom prst="rect">
            <a:avLst/>
          </a:prstGeom>
          <a:noFill/>
        </p:spPr>
        <p:txBody>
          <a:bodyPr wrap="square" rtlCol="0">
            <a:spAutoFit/>
          </a:bodyPr>
          <a:lstStyle/>
          <a:p>
            <a:r>
              <a:rPr lang="fr-FR" dirty="0" smtClean="0">
                <a:sym typeface="Wingdings" pitchFamily="2" charset="2"/>
              </a:rPr>
              <a:t> « Pour le ministère de l’éducation nationale, le docteur </a:t>
            </a:r>
            <a:r>
              <a:rPr lang="fr-FR" dirty="0" err="1" smtClean="0">
                <a:sym typeface="Wingdings" pitchFamily="2" charset="2"/>
              </a:rPr>
              <a:t>Dukan</a:t>
            </a:r>
            <a:r>
              <a:rPr lang="fr-FR" dirty="0" smtClean="0">
                <a:sym typeface="Wingdings" pitchFamily="2" charset="2"/>
              </a:rPr>
              <a:t> a fait de la discrimination physique ».</a:t>
            </a:r>
            <a:endParaRPr lang="fr-FR" dirty="0"/>
          </a:p>
        </p:txBody>
      </p:sp>
      <p:sp>
        <p:nvSpPr>
          <p:cNvPr id="11" name="ZoneTexte 10"/>
          <p:cNvSpPr txBox="1"/>
          <p:nvPr/>
        </p:nvSpPr>
        <p:spPr>
          <a:xfrm>
            <a:off x="4283968" y="6165304"/>
            <a:ext cx="4392488" cy="369332"/>
          </a:xfrm>
          <a:prstGeom prst="rect">
            <a:avLst/>
          </a:prstGeom>
          <a:noFill/>
        </p:spPr>
        <p:txBody>
          <a:bodyPr wrap="square" rtlCol="0">
            <a:spAutoFit/>
          </a:bodyPr>
          <a:lstStyle/>
          <a:p>
            <a:r>
              <a:rPr lang="fr-FR" b="0" dirty="0" smtClean="0">
                <a:latin typeface="+mn-lt"/>
              </a:rPr>
              <a:t>Source: Journal « L’Alsace » du 27/03/2012</a:t>
            </a:r>
            <a:endParaRPr lang="fr-FR" b="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2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8686800" cy="838200"/>
          </a:xfrm>
        </p:spPr>
        <p:txBody>
          <a:bodyPr>
            <a:normAutofit/>
          </a:bodyPr>
          <a:lstStyle/>
          <a:p>
            <a:r>
              <a:rPr lang="fr-FR" sz="2000" b="1" dirty="0" smtClean="0">
                <a:ea typeface="FangSong" pitchFamily="49" charset="-122"/>
                <a:cs typeface="Arial" pitchFamily="34" charset="0"/>
              </a:rPr>
              <a:t>B) </a:t>
            </a:r>
            <a:r>
              <a:rPr lang="fr-FR" sz="2000" b="1" dirty="0" err="1" smtClean="0">
                <a:ea typeface="FangSong" pitchFamily="49" charset="-122"/>
                <a:cs typeface="Arial" pitchFamily="34" charset="0"/>
              </a:rPr>
              <a:t>Weight</a:t>
            </a:r>
            <a:r>
              <a:rPr lang="fr-FR" sz="2000" b="1" dirty="0" smtClean="0">
                <a:ea typeface="FangSong" pitchFamily="49" charset="-122"/>
                <a:cs typeface="Arial" pitchFamily="34" charset="0"/>
              </a:rPr>
              <a:t> </a:t>
            </a:r>
            <a:r>
              <a:rPr lang="fr-FR" sz="2000" b="1" dirty="0" err="1" smtClean="0">
                <a:ea typeface="FangSong" pitchFamily="49" charset="-122"/>
                <a:cs typeface="Arial" pitchFamily="34" charset="0"/>
              </a:rPr>
              <a:t>watchers</a:t>
            </a:r>
            <a:r>
              <a:rPr lang="fr-FR" sz="2000" b="1" dirty="0" smtClean="0">
                <a:ea typeface="FangSong" pitchFamily="49" charset="-122"/>
                <a:cs typeface="Arial" pitchFamily="34" charset="0"/>
              </a:rPr>
              <a:t>, perdre du poids mais A quel prix ?</a:t>
            </a:r>
            <a:endParaRPr lang="fr-FR" sz="2000" b="1" dirty="0">
              <a:ea typeface="FangSong" pitchFamily="49" charset="-122"/>
              <a:cs typeface="Arial" pitchFamily="34" charset="0"/>
            </a:endParaRPr>
          </a:p>
        </p:txBody>
      </p:sp>
      <p:pic>
        <p:nvPicPr>
          <p:cNvPr id="4" name="Espace réservé du contenu 3" descr="Sans titre.bmp"/>
          <p:cNvPicPr>
            <a:picLocks noGrp="1" noChangeAspect="1"/>
          </p:cNvPicPr>
          <p:nvPr>
            <p:ph idx="1"/>
          </p:nvPr>
        </p:nvPicPr>
        <p:blipFill>
          <a:blip r:embed="rId3" cstate="print"/>
          <a:stretch>
            <a:fillRect/>
          </a:stretch>
        </p:blipFill>
        <p:spPr>
          <a:xfrm>
            <a:off x="827585" y="1340768"/>
            <a:ext cx="7416824" cy="5112568"/>
          </a:xfrm>
        </p:spPr>
      </p:pic>
      <p:sp>
        <p:nvSpPr>
          <p:cNvPr id="5" name="ZoneTexte 4"/>
          <p:cNvSpPr txBox="1"/>
          <p:nvPr/>
        </p:nvSpPr>
        <p:spPr>
          <a:xfrm>
            <a:off x="683568" y="1700808"/>
            <a:ext cx="7560840" cy="4585871"/>
          </a:xfrm>
          <a:prstGeom prst="rect">
            <a:avLst/>
          </a:prstGeom>
          <a:noFill/>
        </p:spPr>
        <p:txBody>
          <a:bodyPr wrap="square" rtlCol="0">
            <a:spAutoFit/>
          </a:bodyPr>
          <a:lstStyle/>
          <a:p>
            <a:pPr algn="just">
              <a:buFont typeface="Wingdings"/>
              <a:buChar char="à"/>
            </a:pPr>
            <a:r>
              <a:rPr lang="fr-FR" sz="1900" b="0" dirty="0" smtClean="0">
                <a:latin typeface="+mn-lt"/>
                <a:cs typeface="Arial" pitchFamily="34" charset="0"/>
                <a:sym typeface="Wingdings" pitchFamily="2" charset="2"/>
              </a:rPr>
              <a:t>12 mois pour perdre 18 kilos</a:t>
            </a:r>
          </a:p>
          <a:p>
            <a:pPr algn="just"/>
            <a:r>
              <a:rPr lang="fr-FR" sz="1900" b="0" dirty="0" smtClean="0">
                <a:latin typeface="+mn-lt"/>
                <a:cs typeface="Arial" pitchFamily="34" charset="0"/>
                <a:sym typeface="Wingdings" pitchFamily="2" charset="2"/>
              </a:rPr>
              <a:t> 2 réunions minimum par mois</a:t>
            </a:r>
          </a:p>
          <a:p>
            <a:pPr algn="just"/>
            <a:r>
              <a:rPr lang="fr-FR" sz="1900" b="0" dirty="0" smtClean="0">
                <a:latin typeface="+mn-lt"/>
                <a:cs typeface="Arial" pitchFamily="34" charset="0"/>
                <a:sym typeface="Wingdings" pitchFamily="2" charset="2"/>
              </a:rPr>
              <a:t> 17€ pour l’inscription + 12,5€ par réunion</a:t>
            </a:r>
          </a:p>
          <a:p>
            <a:pPr algn="just"/>
            <a:r>
              <a:rPr lang="fr-FR" sz="1900" b="0" dirty="0" smtClean="0">
                <a:latin typeface="+mn-lt"/>
                <a:cs typeface="Arial" pitchFamily="34" charset="0"/>
                <a:sym typeface="Wingdings" pitchFamily="2" charset="2"/>
              </a:rPr>
              <a:t> Livres avec des recettes, allant de 5 à 40€</a:t>
            </a:r>
          </a:p>
          <a:p>
            <a:pPr algn="just"/>
            <a:endParaRPr lang="fr-FR" sz="1900" b="0" dirty="0" smtClean="0">
              <a:latin typeface="+mn-lt"/>
              <a:cs typeface="Arial" pitchFamily="34" charset="0"/>
              <a:sym typeface="Wingdings" pitchFamily="2" charset="2"/>
            </a:endParaRPr>
          </a:p>
          <a:p>
            <a:pPr algn="just"/>
            <a:r>
              <a:rPr lang="fr-FR" sz="1900" b="0" dirty="0" smtClean="0">
                <a:latin typeface="+mn-lt"/>
                <a:cs typeface="Arial" pitchFamily="34" charset="0"/>
                <a:sym typeface="Wingdings" pitchFamily="2" charset="2"/>
              </a:rPr>
              <a:t>  TOTAL : 407 €  ( sans compter les aliments à acheter   pour réaliser les recettes proposées)</a:t>
            </a:r>
          </a:p>
          <a:p>
            <a:pPr algn="just"/>
            <a:endParaRPr lang="fr-FR" sz="1900" b="0" dirty="0" smtClean="0">
              <a:latin typeface="+mn-lt"/>
              <a:cs typeface="Arial" pitchFamily="34" charset="0"/>
              <a:sym typeface="Wingdings" pitchFamily="2" charset="2"/>
            </a:endParaRPr>
          </a:p>
          <a:p>
            <a:pPr algn="just"/>
            <a:r>
              <a:rPr lang="fr-FR" sz="1900" b="0" dirty="0" smtClean="0">
                <a:latin typeface="+mn-lt"/>
                <a:cs typeface="Arial" pitchFamily="34" charset="0"/>
                <a:sym typeface="Wingdings" pitchFamily="2" charset="2"/>
              </a:rPr>
              <a:t>Pour un an de régime, avec des promesses incroyables, on doit donc dépenser plus de 400€ !</a:t>
            </a:r>
          </a:p>
          <a:p>
            <a:pPr algn="just"/>
            <a:r>
              <a:rPr lang="fr-FR" sz="1900" b="0" dirty="0" smtClean="0">
                <a:latin typeface="+mn-lt"/>
                <a:cs typeface="Arial" pitchFamily="34" charset="0"/>
                <a:sym typeface="Wingdings" pitchFamily="2" charset="2"/>
              </a:rPr>
              <a:t>Plus de 80% des personnes reprennent du poids après un régime, selon une étude de Benchmark Group. </a:t>
            </a:r>
          </a:p>
          <a:p>
            <a:endParaRPr lang="fr-FR" b="0" dirty="0" smtClean="0">
              <a:latin typeface="+mn-lt"/>
              <a:cs typeface="Arial" pitchFamily="34" charset="0"/>
              <a:sym typeface="Wingdings" pitchFamily="2" charset="2"/>
            </a:endParaRPr>
          </a:p>
          <a:p>
            <a:endParaRPr lang="fr-FR" sz="2300" b="0" dirty="0" smtClean="0">
              <a:latin typeface="+mn-lt"/>
              <a:cs typeface="Arial" pitchFamily="34" charset="0"/>
              <a:sym typeface="Wingdings" pitchFamily="2" charset="2"/>
            </a:endParaRPr>
          </a:p>
          <a:p>
            <a:endParaRPr lang="fr-FR" sz="2300" b="0" dirty="0">
              <a:latin typeface="+mn-lt"/>
              <a:cs typeface="Arial" pitchFamily="34" charset="0"/>
            </a:endParaRPr>
          </a:p>
        </p:txBody>
      </p:sp>
      <p:graphicFrame>
        <p:nvGraphicFramePr>
          <p:cNvPr id="45058" name="Object 2"/>
          <p:cNvGraphicFramePr>
            <a:graphicFrameLocks noChangeAspect="1"/>
          </p:cNvGraphicFramePr>
          <p:nvPr/>
        </p:nvGraphicFramePr>
        <p:xfrm>
          <a:off x="1403648" y="1628800"/>
          <a:ext cx="4608512" cy="3504615"/>
        </p:xfrm>
        <a:graphic>
          <a:graphicData uri="http://schemas.openxmlformats.org/presentationml/2006/ole">
            <p:oleObj spid="_x0000_s45058" r:id="rId4" imgW="3533760" imgH="2619360" progId="">
              <p:embed/>
            </p:oleObj>
          </a:graphicData>
        </a:graphic>
      </p:graphicFrame>
      <p:sp>
        <p:nvSpPr>
          <p:cNvPr id="6" name="ZoneTexte 5"/>
          <p:cNvSpPr txBox="1"/>
          <p:nvPr/>
        </p:nvSpPr>
        <p:spPr>
          <a:xfrm>
            <a:off x="1043608" y="5301208"/>
            <a:ext cx="5184576" cy="646331"/>
          </a:xfrm>
          <a:prstGeom prst="rect">
            <a:avLst/>
          </a:prstGeom>
          <a:noFill/>
        </p:spPr>
        <p:txBody>
          <a:bodyPr wrap="square" rtlCol="0">
            <a:spAutoFit/>
          </a:bodyPr>
          <a:lstStyle/>
          <a:p>
            <a:r>
              <a:rPr lang="fr-FR" b="0" dirty="0" smtClean="0">
                <a:latin typeface="+mn-lt"/>
              </a:rPr>
              <a:t>Source: Benchmark Group – Enquête sur l’évolution du poids après un régime </a:t>
            </a:r>
            <a:r>
              <a:rPr lang="fr-FR" b="0" dirty="0" err="1" smtClean="0">
                <a:latin typeface="+mn-lt"/>
              </a:rPr>
              <a:t>Weight</a:t>
            </a:r>
            <a:r>
              <a:rPr lang="fr-FR" b="0" dirty="0" smtClean="0">
                <a:latin typeface="+mn-lt"/>
              </a:rPr>
              <a:t> </a:t>
            </a:r>
            <a:r>
              <a:rPr lang="fr-FR" b="0" dirty="0" err="1" smtClean="0">
                <a:latin typeface="+mn-lt"/>
              </a:rPr>
              <a:t>Watchers</a:t>
            </a:r>
            <a:endParaRPr lang="fr-FR"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5058"/>
                                        </p:tgtEl>
                                        <p:attrNameLst>
                                          <p:attrName>style.visibility</p:attrName>
                                        </p:attrNameLst>
                                      </p:cBhvr>
                                      <p:to>
                                        <p:strVal val="visible"/>
                                      </p:to>
                                    </p:set>
                                    <p:animEffect transition="in" filter="checkerboard(across)">
                                      <p:cBhvr>
                                        <p:cTn id="21" dur="500"/>
                                        <p:tgtEl>
                                          <p:spTgt spid="4505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par>
                                <p:cTn id="25" presetID="2" presetClass="exit" presetSubtype="4" fill="hold" grpId="1" nodeType="with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8686800" cy="838200"/>
          </a:xfrm>
        </p:spPr>
        <p:txBody>
          <a:bodyPr/>
          <a:lstStyle/>
          <a:p>
            <a:r>
              <a:rPr lang="fr-FR" b="1" dirty="0" smtClean="0"/>
              <a:t>CONCLUSION</a:t>
            </a:r>
            <a:endParaRPr lang="fr-FR" b="1" dirty="0"/>
          </a:p>
        </p:txBody>
      </p:sp>
      <p:sp>
        <p:nvSpPr>
          <p:cNvPr id="3" name="Espace réservé du contenu 2"/>
          <p:cNvSpPr>
            <a:spLocks noGrp="1"/>
          </p:cNvSpPr>
          <p:nvPr>
            <p:ph idx="1"/>
          </p:nvPr>
        </p:nvSpPr>
        <p:spPr/>
        <p:txBody>
          <a:bodyPr/>
          <a:lstStyle/>
          <a:p>
            <a:r>
              <a:rPr lang="fr-FR" sz="2500" dirty="0" smtClean="0">
                <a:sym typeface="Wingdings" pitchFamily="2" charset="2"/>
              </a:rPr>
              <a:t> Les sociétés qui créent les régimes alimentaires ne sont pas philanthropes.</a:t>
            </a:r>
          </a:p>
          <a:p>
            <a:r>
              <a:rPr lang="fr-FR" sz="2500" dirty="0" smtClean="0">
                <a:sym typeface="Wingdings" pitchFamily="2" charset="2"/>
              </a:rPr>
              <a:t> Cependant tout n’est pas à exclure, quelques petites astuces peuvent toujours être utile</a:t>
            </a:r>
          </a:p>
          <a:p>
            <a:r>
              <a:rPr lang="fr-FR" sz="2500" dirty="0" smtClean="0">
                <a:sym typeface="Wingdings" pitchFamily="2" charset="2"/>
              </a:rPr>
              <a:t> Il faut changer ses habitudes alimentaires à vie</a:t>
            </a:r>
          </a:p>
          <a:p>
            <a:endParaRPr lang="fr-FR" sz="2500" dirty="0" smtClean="0">
              <a:sym typeface="Wingdings" pitchFamily="2" charset="2"/>
            </a:endParaRPr>
          </a:p>
          <a:p>
            <a:r>
              <a:rPr lang="fr-FR" sz="2500" dirty="0" smtClean="0">
                <a:sym typeface="Wingdings" pitchFamily="2" charset="2"/>
              </a:rPr>
              <a:t> On a trouvé le projet intéressant, il nous a permis d’assimiler  beaucoup de connaissances sur le sujet, ainsi que de l’organisation dans le travail et les recherches.</a:t>
            </a:r>
            <a:endParaRPr lang="fr-FR" sz="25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212976"/>
            <a:ext cx="9144000" cy="477054"/>
          </a:xfrm>
          <a:prstGeom prst="rect">
            <a:avLst/>
          </a:prstGeom>
          <a:noFill/>
        </p:spPr>
        <p:txBody>
          <a:bodyPr wrap="square" rtlCol="0">
            <a:spAutoFit/>
          </a:bodyPr>
          <a:lstStyle/>
          <a:p>
            <a:pPr algn="ctr"/>
            <a:r>
              <a:rPr lang="fr-FR" sz="2500" dirty="0" smtClean="0">
                <a:latin typeface="+mj-lt"/>
              </a:rPr>
              <a:t>Merci pour votre attention, maintenant place aux questions !</a:t>
            </a:r>
            <a:endParaRPr lang="fr-FR" sz="25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Trek</Template>
  <TotalTime>604</TotalTime>
  <Words>676</Words>
  <Application>Microsoft Office PowerPoint</Application>
  <PresentationFormat>Affichage à l'écran (4:3)</PresentationFormat>
  <Paragraphs>73</Paragraphs>
  <Slides>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Promenade</vt:lpstr>
      <vt:lpstr>Graphique</vt:lpstr>
      <vt:lpstr>Les régimes alimentaires</vt:lpstr>
      <vt:lpstr>Introduction</vt:lpstr>
      <vt:lpstr>Plan</vt:lpstr>
      <vt:lpstr>I) Pourquoi souhaite-t-on faire un régime ?</vt:lpstr>
      <vt:lpstr>B) La stigmatisation des kilos en trop par la société</vt:lpstr>
      <vt:lpstr>II) l’utilisation de la médecine afin de s’enrichir</vt:lpstr>
      <vt:lpstr>B) Weight watchers, perdre du poids mais A quel prix ?</vt:lpstr>
      <vt:lpstr>CONCLUSION</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Benjamin</dc:creator>
  <cp:lastModifiedBy>Benjamin</cp:lastModifiedBy>
  <cp:revision>79</cp:revision>
  <dcterms:created xsi:type="dcterms:W3CDTF">2012-03-28T12:39:00Z</dcterms:created>
  <dcterms:modified xsi:type="dcterms:W3CDTF">2012-03-30T12:37:08Z</dcterms:modified>
</cp:coreProperties>
</file>