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3" r:id="rId2"/>
    <p:sldId id="271" r:id="rId3"/>
    <p:sldId id="257" r:id="rId4"/>
    <p:sldId id="258" r:id="rId5"/>
    <p:sldId id="273" r:id="rId6"/>
    <p:sldId id="274" r:id="rId7"/>
    <p:sldId id="275" r:id="rId8"/>
    <p:sldId id="260" r:id="rId9"/>
    <p:sldId id="264" r:id="rId10"/>
    <p:sldId id="259" r:id="rId11"/>
    <p:sldId id="265" r:id="rId12"/>
    <p:sldId id="276" r:id="rId13"/>
    <p:sldId id="266" r:id="rId14"/>
    <p:sldId id="261" r:id="rId15"/>
    <p:sldId id="267" r:id="rId16"/>
    <p:sldId id="268" r:id="rId17"/>
    <p:sldId id="270" r:id="rId18"/>
    <p:sldId id="272" r:id="rId1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5" autoAdjust="0"/>
    <p:restoredTop sz="93592" autoAdjust="0"/>
  </p:normalViewPr>
  <p:slideViewPr>
    <p:cSldViewPr snapToGrid="0" snapToObjects="1">
      <p:cViewPr>
        <p:scale>
          <a:sx n="76" d="100"/>
          <a:sy n="76" d="100"/>
        </p:scale>
        <p:origin x="-1608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9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C06CE-187E-944D-9B62-E4C6659F301F}" type="datetimeFigureOut">
              <a:rPr lang="fr-FR" smtClean="0"/>
              <a:t>21.03.12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3636C-7CB6-5647-98FC-A9E2FD07ADE2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345050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4199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4596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0543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0871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881421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139944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10277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505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58951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826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23193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 smtClean="0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 smtClean="0"/>
              <a:t>Cliquez pour modifier les styles du texte du masque</a:t>
            </a:r>
          </a:p>
          <a:p>
            <a:pPr lvl="1"/>
            <a:r>
              <a:rPr lang="fr-CH" smtClean="0"/>
              <a:t>Deuxième niveau</a:t>
            </a:r>
          </a:p>
          <a:p>
            <a:pPr lvl="2"/>
            <a:r>
              <a:rPr lang="fr-CH" smtClean="0"/>
              <a:t>Troisième niveau</a:t>
            </a:r>
          </a:p>
          <a:p>
            <a:pPr lvl="3"/>
            <a:r>
              <a:rPr lang="fr-CH" smtClean="0"/>
              <a:t>Quatrième niveau</a:t>
            </a:r>
          </a:p>
          <a:p>
            <a:pPr lvl="4"/>
            <a:r>
              <a:rPr lang="fr-CH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1A9B6-917F-6347-B8D9-7B731F01274B}" type="datetimeFigureOut">
              <a:rPr lang="fr-FR" smtClean="0"/>
              <a:pPr/>
              <a:t>21.03.12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5C2743-9840-FA4B-8DC4-70F7EB5C0088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96577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4" Type="http://schemas.openxmlformats.org/officeDocument/2006/relationships/image" Target="../media/image13.png"/><Relationship Id="rId1" Type="http://schemas.microsoft.com/office/2007/relationships/media" Target="file://localhost/Users/stevenpiguet/Desktop/PWD%20questionnaire%20cite%CC%81%20solidaire/exemple%20voiret/tp_voisin%20je%20t'haime_expl_Plan-les-Ouates2.wmv" TargetMode="External"/><Relationship Id="rId2" Type="http://schemas.openxmlformats.org/officeDocument/2006/relationships/video" Target="file://localhost/Users/stevenpiguet/Desktop/PWD%20questionnaire%20cite%CC%81%20solidaire/exemple%20voiret/tp_voisin%20je%20t'haime_expl_Plan-les-Ouates2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pplanche@worldcom.ch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4" Type="http://schemas.microsoft.com/office/2007/relationships/hdphoto" Target="../media/hdphoto1.wdp"/><Relationship Id="rId5" Type="http://schemas.openxmlformats.org/officeDocument/2006/relationships/image" Target="../media/image23.jpeg"/><Relationship Id="rId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70803" y="412878"/>
            <a:ext cx="8229600" cy="1143000"/>
          </a:xfrm>
        </p:spPr>
        <p:txBody>
          <a:bodyPr>
            <a:normAutofit/>
          </a:bodyPr>
          <a:lstStyle/>
          <a:p>
            <a:r>
              <a:rPr lang="fr-FR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Buts de Cité-Solidaire</a:t>
            </a:r>
            <a:endParaRPr lang="fr-FR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791386" y="2550830"/>
            <a:ext cx="6666753" cy="2852577"/>
          </a:xfrm>
        </p:spPr>
        <p:txBody>
          <a:bodyPr/>
          <a:lstStyle/>
          <a:p>
            <a:r>
              <a:rPr lang="fr-FR" dirty="0" smtClean="0"/>
              <a:t>Loyer modéré</a:t>
            </a:r>
          </a:p>
          <a:p>
            <a:r>
              <a:rPr lang="fr-FR" dirty="0" smtClean="0"/>
              <a:t>Mixité sociale et </a:t>
            </a:r>
            <a:r>
              <a:rPr lang="fr-FR" dirty="0" err="1" smtClean="0"/>
              <a:t>intergénérationelle</a:t>
            </a:r>
            <a:endParaRPr lang="fr-FR" dirty="0" smtClean="0"/>
          </a:p>
          <a:p>
            <a:r>
              <a:rPr lang="fr-FR" dirty="0" smtClean="0"/>
              <a:t>Echanges, entraide et solidarités</a:t>
            </a:r>
          </a:p>
          <a:p>
            <a:r>
              <a:rPr lang="fr-FR" dirty="0" smtClean="0"/>
              <a:t>Services communautaires</a:t>
            </a:r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3284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Partager les espaces ?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613949" y="1701263"/>
            <a:ext cx="621574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Symbol" charset="0"/>
              <a:buChar char=""/>
            </a:pPr>
            <a:r>
              <a:rPr lang="fr-CH" sz="2800" dirty="0" smtClean="0"/>
              <a:t>Lieux de rencontres et de solidarité</a:t>
            </a:r>
          </a:p>
          <a:p>
            <a:pPr marL="342900" indent="-342900">
              <a:buFont typeface="Symbol" charset="0"/>
              <a:buChar char=""/>
            </a:pPr>
            <a:r>
              <a:rPr lang="fr-CH" sz="2800" dirty="0" smtClean="0"/>
              <a:t>Partage des coûts </a:t>
            </a:r>
          </a:p>
          <a:p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613949" y="3563872"/>
            <a:ext cx="620586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fr-FR" sz="2400" dirty="0" smtClean="0"/>
              <a:t>Locaux communs – espaces polyvalents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Circulations - lieux de rencontres</a:t>
            </a:r>
          </a:p>
          <a:p>
            <a:pPr marL="285750" indent="-285750">
              <a:buFont typeface="Arial"/>
              <a:buChar char="•"/>
            </a:pPr>
            <a:r>
              <a:rPr lang="fr-FR" sz="2400" dirty="0" smtClean="0"/>
              <a:t>Copartage - colocation</a:t>
            </a:r>
            <a:endParaRPr lang="fr-FR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1613949" y="2924520"/>
            <a:ext cx="410052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 smtClean="0"/>
              <a:t>Espaces à partager :</a:t>
            </a:r>
            <a:endParaRPr lang="fr-FR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err="1" smtClean="0"/>
              <a:t>Voiret</a:t>
            </a:r>
            <a:r>
              <a:rPr lang="fr-FR" dirty="0" smtClean="0"/>
              <a:t> – locaux communs</a:t>
            </a:r>
            <a:br>
              <a:rPr lang="fr-FR" dirty="0" smtClean="0"/>
            </a:br>
            <a:r>
              <a:rPr lang="fr-FR" sz="2700" dirty="0" smtClean="0"/>
              <a:t>(CODHA)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798" t="68" r="8071" b="36281"/>
          <a:stretch/>
        </p:blipFill>
        <p:spPr>
          <a:xfrm>
            <a:off x="457200" y="1417638"/>
            <a:ext cx="7848713" cy="3720627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664351" y="4545541"/>
            <a:ext cx="2823821" cy="175432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b="1" dirty="0" smtClean="0"/>
              <a:t>Salle commune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Buanderie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Atelier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Chambre commune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Local commercial</a:t>
            </a:r>
          </a:p>
          <a:p>
            <a:pPr marL="342900" indent="-342900">
              <a:buAutoNum type="arabicPeriod"/>
            </a:pPr>
            <a:r>
              <a:rPr lang="fr-FR" b="1" dirty="0" smtClean="0"/>
              <a:t>Local à vélos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8990393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tp_voisin je t'haime_expl_Plan-les-Ouates2.wmv">
            <a:hlinkClick r:id="" action="ppaction://media"/>
          </p:cNvPr>
          <p:cNvPicPr>
            <a:picLocks noRot="1"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990" y="1182110"/>
            <a:ext cx="7752521" cy="4456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4808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H" sz="4000" dirty="0" smtClean="0"/>
              <a:t>Dreieck: Chambre d’ami</a:t>
            </a:r>
            <a:endParaRPr lang="fr-FR" sz="4000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3682" y="1566782"/>
            <a:ext cx="6520687" cy="4696339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5330171" y="4703785"/>
            <a:ext cx="2355969" cy="646331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dirty="0" smtClean="0"/>
              <a:t>35-40 frs / nuit</a:t>
            </a:r>
          </a:p>
          <a:p>
            <a:r>
              <a:rPr lang="fr-FR" dirty="0" smtClean="0"/>
              <a:t>200-240 frs / semaine</a:t>
            </a:r>
            <a:endParaRPr lang="fr-F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2773479"/>
            <a:ext cx="5229992" cy="377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C:\Documents and Settings\Pauline\Mes documents\Mes images\PHOTOS\2011\11_01_03_Voyage à Zurich\DSC00714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8646" y="1776397"/>
            <a:ext cx="4074800" cy="340686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1387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Cluster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4542" b="4542"/>
          <a:stretch>
            <a:fillRect/>
          </a:stretch>
        </p:blipFill>
        <p:spPr>
          <a:xfrm>
            <a:off x="457200" y="1667048"/>
            <a:ext cx="8229600" cy="4716762"/>
          </a:xfrm>
        </p:spPr>
      </p:pic>
      <p:sp>
        <p:nvSpPr>
          <p:cNvPr id="5" name="ZoneTexte 4"/>
          <p:cNvSpPr txBox="1"/>
          <p:nvPr/>
        </p:nvSpPr>
        <p:spPr>
          <a:xfrm>
            <a:off x="2968767" y="1147308"/>
            <a:ext cx="3311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Coopérative </a:t>
            </a:r>
            <a:r>
              <a:rPr lang="fr-FR" dirty="0" err="1" smtClean="0"/>
              <a:t>Kraftwerk</a:t>
            </a:r>
            <a:r>
              <a:rPr lang="fr-FR" dirty="0" smtClean="0"/>
              <a:t> 2, Zurich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420450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rPr>
              <a:t>m</a:t>
            </a:r>
            <a:r>
              <a:rPr lang="fr-F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rPr>
              <a:t>ehr</a:t>
            </a:r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rPr>
              <a:t> </a:t>
            </a:r>
            <a:r>
              <a:rPr lang="fr-F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rPr>
              <a:t>als</a:t>
            </a:r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rPr>
              <a:t> </a:t>
            </a:r>
            <a:r>
              <a:rPr lang="fr-FR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rPr>
              <a:t>wohnen</a:t>
            </a:r>
            <a:r>
              <a:rPr lang="fr-FR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rPr>
              <a:t>, Zürich</a:t>
            </a:r>
            <a:endParaRPr lang="fr-FR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Arial Black"/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31673" r="-31673"/>
          <a:stretch>
            <a:fillRect/>
          </a:stretch>
        </p:blipFill>
        <p:spPr>
          <a:xfrm>
            <a:off x="-606498" y="1201544"/>
            <a:ext cx="10285186" cy="5656456"/>
          </a:xfrm>
        </p:spPr>
      </p:pic>
      <p:grpSp>
        <p:nvGrpSpPr>
          <p:cNvPr id="12" name="Grouper 11"/>
          <p:cNvGrpSpPr/>
          <p:nvPr/>
        </p:nvGrpSpPr>
        <p:grpSpPr>
          <a:xfrm>
            <a:off x="636405" y="230811"/>
            <a:ext cx="8229600" cy="6615850"/>
            <a:chOff x="847564" y="292286"/>
            <a:chExt cx="8229600" cy="6615850"/>
          </a:xfrm>
        </p:grpSpPr>
        <p:grpSp>
          <p:nvGrpSpPr>
            <p:cNvPr id="10" name="Grouper 9"/>
            <p:cNvGrpSpPr/>
            <p:nvPr/>
          </p:nvGrpSpPr>
          <p:grpSpPr>
            <a:xfrm>
              <a:off x="847564" y="519843"/>
              <a:ext cx="7772400" cy="6388293"/>
              <a:chOff x="914400" y="469707"/>
              <a:chExt cx="7772400" cy="6388293"/>
            </a:xfrm>
          </p:grpSpPr>
          <p:pic>
            <p:nvPicPr>
              <p:cNvPr id="5" name="Image 4"/>
              <p:cNvPicPr>
                <a:picLocks noChangeAspect="1"/>
              </p:cNvPicPr>
              <p:nvPr/>
            </p:nvPicPr>
            <p:blipFill rotWithShape="1">
              <a:blip r:embed="rId3"/>
              <a:srcRect l="14584" b="9261"/>
              <a:stretch/>
            </p:blipFill>
            <p:spPr>
              <a:xfrm>
                <a:off x="914400" y="469707"/>
                <a:ext cx="5146373" cy="6388293"/>
              </a:xfrm>
              <a:prstGeom prst="rect">
                <a:avLst/>
              </a:prstGeom>
            </p:spPr>
          </p:pic>
          <p:grpSp>
            <p:nvGrpSpPr>
              <p:cNvPr id="9" name="Grouper 8"/>
              <p:cNvGrpSpPr/>
              <p:nvPr/>
            </p:nvGrpSpPr>
            <p:grpSpPr>
              <a:xfrm>
                <a:off x="5740877" y="1600200"/>
                <a:ext cx="2945923" cy="5117841"/>
                <a:chOff x="5740877" y="1600200"/>
                <a:chExt cx="2945923" cy="5117841"/>
              </a:xfrm>
            </p:grpSpPr>
            <p:sp>
              <p:nvSpPr>
                <p:cNvPr id="8" name="Rectangle 7"/>
                <p:cNvSpPr/>
                <p:nvPr/>
              </p:nvSpPr>
              <p:spPr>
                <a:xfrm>
                  <a:off x="5740877" y="1600200"/>
                  <a:ext cx="2945923" cy="5117841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endParaRPr lang="fr-FR"/>
                </a:p>
              </p:txBody>
            </p:sp>
            <p:grpSp>
              <p:nvGrpSpPr>
                <p:cNvPr id="7" name="Grouper 6"/>
                <p:cNvGrpSpPr/>
                <p:nvPr/>
              </p:nvGrpSpPr>
              <p:grpSpPr>
                <a:xfrm>
                  <a:off x="5740877" y="1751878"/>
                  <a:ext cx="2538648" cy="967884"/>
                  <a:chOff x="6225438" y="1751878"/>
                  <a:chExt cx="2538648" cy="967884"/>
                </a:xfrm>
              </p:grpSpPr>
              <p:pic>
                <p:nvPicPr>
                  <p:cNvPr id="3" name="Image 2"/>
                  <p:cNvPicPr>
                    <a:picLocks noChangeAspect="1"/>
                  </p:cNvPicPr>
                  <p:nvPr/>
                </p:nvPicPr>
                <p:blipFill>
                  <a:blip r:embed="rId4"/>
                  <a:stretch>
                    <a:fillRect/>
                  </a:stretch>
                </p:blipFill>
                <p:spPr>
                  <a:xfrm>
                    <a:off x="6225438" y="1868862"/>
                    <a:ext cx="546100" cy="850900"/>
                  </a:xfrm>
                  <a:prstGeom prst="rect">
                    <a:avLst/>
                  </a:prstGeom>
                </p:spPr>
              </p:pic>
              <p:sp>
                <p:nvSpPr>
                  <p:cNvPr id="6" name="ZoneTexte 5"/>
                  <p:cNvSpPr txBox="1"/>
                  <p:nvPr/>
                </p:nvSpPr>
                <p:spPr>
                  <a:xfrm>
                    <a:off x="6687993" y="1751878"/>
                    <a:ext cx="2076093" cy="90024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lnSpc>
                        <a:spcPct val="150000"/>
                      </a:lnSpc>
                    </a:pPr>
                    <a:r>
                      <a:rPr lang="fr-FR" b="1" dirty="0" smtClean="0"/>
                      <a:t>Espaces communs</a:t>
                    </a:r>
                  </a:p>
                  <a:p>
                    <a:pPr>
                      <a:lnSpc>
                        <a:spcPct val="150000"/>
                      </a:lnSpc>
                    </a:pPr>
                    <a:r>
                      <a:rPr lang="fr-FR" b="1" dirty="0" smtClean="0"/>
                      <a:t>Espaces privés</a:t>
                    </a:r>
                    <a:endParaRPr lang="fr-FR" b="1" dirty="0"/>
                  </a:p>
                </p:txBody>
              </p:sp>
            </p:grpSp>
          </p:grpSp>
        </p:grpSp>
        <p:sp>
          <p:nvSpPr>
            <p:cNvPr id="11" name="Titre 1"/>
            <p:cNvSpPr txBox="1">
              <a:spLocks/>
            </p:cNvSpPr>
            <p:nvPr/>
          </p:nvSpPr>
          <p:spPr>
            <a:xfrm>
              <a:off x="5595091" y="292286"/>
              <a:ext cx="3482073" cy="1490170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 anchor="ctr">
              <a:normAutofit/>
            </a:bodyPr>
            <a:lstStyle>
              <a:lvl1pPr algn="ctr" defTabSz="4572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fr-FR" sz="3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cs typeface="Arial Black"/>
                </a:rPr>
                <a:t>mehr</a:t>
              </a:r>
              <a:r>
                <a:rPr lang="fr-FR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cs typeface="Arial Black"/>
                </a:rPr>
                <a:t> </a:t>
              </a:r>
              <a:r>
                <a:rPr lang="fr-FR" sz="3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cs typeface="Arial Black"/>
                </a:rPr>
                <a:t>als</a:t>
              </a:r>
              <a:r>
                <a:rPr lang="fr-FR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cs typeface="Arial Black"/>
                </a:rPr>
                <a:t> </a:t>
              </a:r>
              <a:r>
                <a:rPr lang="fr-FR" sz="3200" b="1" dirty="0" err="1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cs typeface="Arial Black"/>
                </a:rPr>
                <a:t>wohnen</a:t>
              </a:r>
              <a:r>
                <a:rPr lang="fr-FR" sz="3200" b="1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effectLst>
                    <a:outerShdw blurRad="50800" algn="tl" rotWithShape="0">
                      <a:srgbClr val="000000"/>
                    </a:outerShdw>
                  </a:effectLst>
                  <a:cs typeface="Arial Black"/>
                </a:rPr>
                <a:t>, Zürich</a:t>
              </a:r>
              <a:endParaRPr lang="fr-FR" sz="32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Arial Black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66102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À vous de jouer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74417" y="1600200"/>
            <a:ext cx="8229600" cy="4525963"/>
          </a:xfrm>
        </p:spPr>
        <p:txBody>
          <a:bodyPr/>
          <a:lstStyle/>
          <a:p>
            <a:r>
              <a:rPr lang="fr-FR" dirty="0" smtClean="0"/>
              <a:t>Réponses sans engagements</a:t>
            </a:r>
          </a:p>
          <a:p>
            <a:r>
              <a:rPr lang="fr-FR" dirty="0" smtClean="0"/>
              <a:t>Rêve, brainstorming, propositions, innovation</a:t>
            </a:r>
          </a:p>
          <a:p>
            <a:endParaRPr lang="fr-FR" dirty="0" smtClean="0"/>
          </a:p>
          <a:p>
            <a:r>
              <a:rPr lang="fr-FR" dirty="0" smtClean="0"/>
              <a:t>Questionnaire à remplir pour le 25 mars, à renvoyer à </a:t>
            </a:r>
            <a:r>
              <a:rPr lang="fr-FR" dirty="0" smtClean="0">
                <a:hlinkClick r:id="rId2"/>
              </a:rPr>
              <a:t>pplanche@worldcom.ch</a:t>
            </a:r>
            <a:endParaRPr lang="fr-FR" dirty="0" smtClean="0"/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111371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La suite du groupe architecture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741253" y="1717185"/>
            <a:ext cx="8229600" cy="3697360"/>
          </a:xfrm>
        </p:spPr>
        <p:txBody>
          <a:bodyPr>
            <a:normAutofit/>
          </a:bodyPr>
          <a:lstStyle/>
          <a:p>
            <a:r>
              <a:rPr lang="fr-FR" dirty="0" smtClean="0"/>
              <a:t>Résultats du sondage</a:t>
            </a:r>
          </a:p>
          <a:p>
            <a:r>
              <a:rPr lang="fr-FR" dirty="0" smtClean="0"/>
              <a:t>Tendances de typologies</a:t>
            </a:r>
          </a:p>
          <a:p>
            <a:r>
              <a:rPr lang="fr-FR" dirty="0" smtClean="0"/>
              <a:t>Choix des locaux communs</a:t>
            </a:r>
            <a:endParaRPr lang="fr-FR" dirty="0"/>
          </a:p>
          <a:p>
            <a:r>
              <a:rPr lang="fr-FR" dirty="0" smtClean="0"/>
              <a:t>Définition des surfaces privées et communes</a:t>
            </a:r>
          </a:p>
          <a:p>
            <a:pPr marL="0" indent="0">
              <a:buNone/>
            </a:pPr>
            <a:endParaRPr lang="fr-FR" dirty="0" smtClean="0"/>
          </a:p>
          <a:p>
            <a:pPr lvl="1">
              <a:buFont typeface="Symbol" charset="0"/>
              <a:buChar char=""/>
            </a:pPr>
            <a:r>
              <a:rPr lang="fr-FR" dirty="0" smtClean="0"/>
              <a:t> Documentations, visites de coopératives, …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46164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84815" y="2470115"/>
            <a:ext cx="2556478" cy="1680892"/>
          </a:xfrm>
          <a:prstGeom prst="stripedRightArrow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indent="0" algn="ctr">
              <a:buNone/>
            </a:pPr>
            <a:r>
              <a:rPr lang="fr-FR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Définir le programme</a:t>
            </a:r>
            <a:endParaRPr lang="fr-FR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grpSp>
        <p:nvGrpSpPr>
          <p:cNvPr id="14" name="Grouper 13"/>
          <p:cNvGrpSpPr/>
          <p:nvPr/>
        </p:nvGrpSpPr>
        <p:grpSpPr>
          <a:xfrm>
            <a:off x="3291672" y="668462"/>
            <a:ext cx="3720247" cy="2642099"/>
            <a:chOff x="3291672" y="668462"/>
            <a:chExt cx="3720247" cy="2642099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 rotWithShape="1">
            <a:blip r:embed="rId2"/>
            <a:srcRect t="9958" b="10173"/>
            <a:stretch/>
          </p:blipFill>
          <p:spPr>
            <a:xfrm>
              <a:off x="3291672" y="668462"/>
              <a:ext cx="3720247" cy="228948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8" name="ZoneTexte 7"/>
            <p:cNvSpPr txBox="1"/>
            <p:nvPr/>
          </p:nvSpPr>
          <p:spPr>
            <a:xfrm>
              <a:off x="3325092" y="2941229"/>
              <a:ext cx="1988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Plaines-du-Loup</a:t>
              </a:r>
              <a:endParaRPr lang="fr-FR" dirty="0"/>
            </a:p>
          </p:txBody>
        </p:sp>
      </p:grpSp>
      <p:grpSp>
        <p:nvGrpSpPr>
          <p:cNvPr id="13" name="Grouper 12"/>
          <p:cNvGrpSpPr/>
          <p:nvPr/>
        </p:nvGrpSpPr>
        <p:grpSpPr>
          <a:xfrm>
            <a:off x="3285067" y="3643117"/>
            <a:ext cx="3747542" cy="2591545"/>
            <a:chOff x="3285067" y="3643117"/>
            <a:chExt cx="3747542" cy="2591545"/>
          </a:xfrm>
        </p:grpSpPr>
        <p:pic>
          <p:nvPicPr>
            <p:cNvPr id="7" name="Image 6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285067" y="3643117"/>
              <a:ext cx="3747542" cy="224968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9" name="ZoneTexte 8"/>
            <p:cNvSpPr txBox="1"/>
            <p:nvPr/>
          </p:nvSpPr>
          <p:spPr>
            <a:xfrm>
              <a:off x="3291672" y="5865330"/>
              <a:ext cx="198837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err="1" smtClean="0"/>
                <a:t>Malley</a:t>
              </a:r>
              <a:endParaRPr lang="fr-FR" dirty="0"/>
            </a:p>
          </p:txBody>
        </p:sp>
      </p:grpSp>
      <p:grpSp>
        <p:nvGrpSpPr>
          <p:cNvPr id="12" name="Grouper 11"/>
          <p:cNvGrpSpPr/>
          <p:nvPr/>
        </p:nvGrpSpPr>
        <p:grpSpPr>
          <a:xfrm>
            <a:off x="7216408" y="668461"/>
            <a:ext cx="1712408" cy="5595662"/>
            <a:chOff x="7216408" y="668461"/>
            <a:chExt cx="1712408" cy="5595662"/>
          </a:xfrm>
        </p:grpSpPr>
        <p:pic>
          <p:nvPicPr>
            <p:cNvPr id="10" name="Image 9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20000"/>
                      </a14:imgEffect>
                    </a14:imgLayer>
                  </a14:imgProps>
                </a:ext>
              </a:extLst>
            </a:blip>
            <a:srcRect l="37290" r="38539"/>
            <a:stretch/>
          </p:blipFill>
          <p:spPr>
            <a:xfrm>
              <a:off x="7216408" y="668461"/>
              <a:ext cx="1712408" cy="522632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1" name="ZoneTexte 10"/>
            <p:cNvSpPr txBox="1"/>
            <p:nvPr/>
          </p:nvSpPr>
          <p:spPr>
            <a:xfrm>
              <a:off x="7249827" y="5894791"/>
              <a:ext cx="10378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 smtClean="0"/>
                <a:t>Vallon</a:t>
              </a:r>
              <a:endParaRPr lang="fr-FR" dirty="0"/>
            </a:p>
          </p:txBody>
        </p:sp>
      </p:grpSp>
    </p:spTree>
    <p:extLst>
      <p:ext uri="{BB962C8B-B14F-4D97-AF65-F5344CB8AC3E}">
        <p14:creationId xmlns:p14="http://schemas.microsoft.com/office/powerpoint/2010/main" val="7005473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bliqueBottomLef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 questionnaire 2.0</a:t>
            </a:r>
            <a:endParaRPr lang="fr-FR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5873" b="5873"/>
          <a:stretch>
            <a:fillRect/>
          </a:stretch>
        </p:blipFill>
        <p:spPr>
          <a:xfrm>
            <a:off x="210654" y="1704100"/>
            <a:ext cx="7040077" cy="3871771"/>
          </a:xfr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3069" y="1705762"/>
            <a:ext cx="5177309" cy="3853397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6472" y="2360972"/>
            <a:ext cx="5697804" cy="393148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72899" y="2087920"/>
            <a:ext cx="4705881" cy="126188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3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cs typeface="Century Gothic"/>
              </a:rPr>
              <a:t>Questionner notre manière d’habiter</a:t>
            </a:r>
            <a:endParaRPr lang="fr-FR" sz="3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0" name="Nuage 9"/>
          <p:cNvSpPr/>
          <p:nvPr/>
        </p:nvSpPr>
        <p:spPr>
          <a:xfrm>
            <a:off x="5476107" y="1889587"/>
            <a:ext cx="3210693" cy="1718468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fr-FR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cs typeface="Century Gothic"/>
              </a:rPr>
              <a:t>   </a:t>
            </a:r>
            <a:r>
              <a:rPr lang="fr-FR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entury Gothic"/>
                <a:cs typeface="Century Gothic"/>
              </a:rPr>
              <a:t>Rêver</a:t>
            </a:r>
            <a:endParaRPr lang="fr-FR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entury Gothic"/>
              <a:cs typeface="Century Gothic"/>
            </a:endParaRPr>
          </a:p>
        </p:txBody>
      </p:sp>
      <p:sp>
        <p:nvSpPr>
          <p:cNvPr id="13" name="Signalisation droite 12"/>
          <p:cNvSpPr/>
          <p:nvPr/>
        </p:nvSpPr>
        <p:spPr>
          <a:xfrm>
            <a:off x="902287" y="4712654"/>
            <a:ext cx="7587804" cy="1562367"/>
          </a:xfrm>
          <a:prstGeom prst="homePlat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r-CH" sz="3600" b="1" dirty="0" smtClean="0">
                <a:ln w="18415" cmpd="sng">
                  <a:solidFill>
                    <a:schemeClr val="tx1">
                      <a:lumMod val="75000"/>
                      <a:lumOff val="25000"/>
                      <a:alpha val="94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Nos envies</a:t>
            </a:r>
            <a:r>
              <a:rPr lang="fr-CH" sz="3600" b="1" dirty="0">
                <a:ln w="18415" cmpd="sng">
                  <a:solidFill>
                    <a:schemeClr val="tx1">
                      <a:lumMod val="75000"/>
                      <a:lumOff val="25000"/>
                      <a:alpha val="94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nos besoins, nos </a:t>
            </a:r>
            <a:r>
              <a:rPr lang="fr-CH" sz="3600" b="1" dirty="0" smtClean="0">
                <a:ln w="18415" cmpd="sng">
                  <a:solidFill>
                    <a:schemeClr val="tx1">
                      <a:lumMod val="75000"/>
                      <a:lumOff val="25000"/>
                      <a:alpha val="94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moyens</a:t>
            </a:r>
            <a:endParaRPr lang="fr-CH" sz="3600" b="1" dirty="0">
              <a:ln w="18415" cmpd="sng">
                <a:solidFill>
                  <a:schemeClr val="tx1">
                    <a:lumMod val="75000"/>
                    <a:lumOff val="25000"/>
                    <a:alpha val="94000"/>
                  </a:schemeClr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615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animBg="1"/>
      <p:bldP spid="9" grpId="2" animBg="1"/>
      <p:bldP spid="10" grpId="0" animBg="1"/>
      <p:bldP spid="10" grpId="1" animBg="1"/>
      <p:bldP spid="13" grpId="0" animBg="1"/>
      <p:bldP spid="1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528146"/>
            <a:ext cx="8229600" cy="75773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fr-CH" sz="4400" dirty="0" smtClean="0"/>
              <a:t>Questionnaire typologie</a:t>
            </a:r>
          </a:p>
          <a:p>
            <a:pPr algn="ctr">
              <a:buNone/>
            </a:pPr>
            <a:endParaRPr lang="fr-CH" sz="4400" dirty="0" smtClean="0"/>
          </a:p>
          <a:p>
            <a:pPr algn="ctr">
              <a:buNone/>
            </a:pPr>
            <a:endParaRPr lang="fr-FR" sz="4000" dirty="0"/>
          </a:p>
        </p:txBody>
      </p:sp>
      <p:cxnSp>
        <p:nvCxnSpPr>
          <p:cNvPr id="5" name="Connecteur droit 4"/>
          <p:cNvCxnSpPr/>
          <p:nvPr/>
        </p:nvCxnSpPr>
        <p:spPr>
          <a:xfrm>
            <a:off x="1994338" y="4334210"/>
            <a:ext cx="4981903" cy="788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Connecteur droit 6"/>
          <p:cNvCxnSpPr/>
          <p:nvPr/>
        </p:nvCxnSpPr>
        <p:spPr>
          <a:xfrm>
            <a:off x="2230822" y="4033372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3034645" y="4035995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907697" y="4046501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836215" y="4049124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5822901" y="4058314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6729273" y="4046501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e 19"/>
          <p:cNvGrpSpPr/>
          <p:nvPr/>
        </p:nvGrpSpPr>
        <p:grpSpPr>
          <a:xfrm>
            <a:off x="2057401" y="4058314"/>
            <a:ext cx="346841" cy="567558"/>
            <a:chOff x="1994338" y="2333297"/>
            <a:chExt cx="346841" cy="56755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994338" y="2333297"/>
              <a:ext cx="346841" cy="5675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9" name="Connecteur droit 18"/>
            <p:cNvCxnSpPr/>
            <p:nvPr/>
          </p:nvCxnSpPr>
          <p:spPr>
            <a:xfrm>
              <a:off x="2167758" y="2396367"/>
              <a:ext cx="0" cy="409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ZoneTexte 21"/>
          <p:cNvSpPr txBox="1"/>
          <p:nvPr/>
        </p:nvSpPr>
        <p:spPr>
          <a:xfrm>
            <a:off x="2125548" y="1476896"/>
            <a:ext cx="497577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2800" dirty="0" smtClean="0"/>
              <a:t>impacts en termes d’espaces :</a:t>
            </a:r>
          </a:p>
          <a:p>
            <a:endParaRPr lang="fr-CH" sz="2000" dirty="0" smtClean="0"/>
          </a:p>
          <a:p>
            <a:pPr lvl="1">
              <a:buFont typeface="Arial" pitchFamily="34" charset="0"/>
              <a:buChar char="•"/>
            </a:pPr>
            <a:r>
              <a:rPr lang="fr-CH" sz="2400" dirty="0" smtClean="0"/>
              <a:t> privés</a:t>
            </a:r>
          </a:p>
          <a:p>
            <a:pPr lvl="1">
              <a:buFont typeface="Arial" pitchFamily="34" charset="0"/>
              <a:buChar char="•"/>
            </a:pPr>
            <a:r>
              <a:rPr lang="fr-CH" sz="2400" dirty="0" smtClean="0"/>
              <a:t> semi-privés</a:t>
            </a:r>
          </a:p>
          <a:p>
            <a:pPr lvl="1">
              <a:buFont typeface="Arial" pitchFamily="34" charset="0"/>
              <a:buChar char="•"/>
            </a:pPr>
            <a:r>
              <a:rPr lang="fr-CH" sz="2400" dirty="0" smtClean="0"/>
              <a:t> collectifs</a:t>
            </a:r>
            <a:endParaRPr lang="fr-FR" sz="2400" dirty="0"/>
          </a:p>
        </p:txBody>
      </p:sp>
      <p:sp>
        <p:nvSpPr>
          <p:cNvPr id="26" name="ZoneTexte 25"/>
          <p:cNvSpPr txBox="1"/>
          <p:nvPr/>
        </p:nvSpPr>
        <p:spPr>
          <a:xfrm>
            <a:off x="1495827" y="4760147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Appartement</a:t>
            </a:r>
            <a:endParaRPr lang="fr-FR" dirty="0"/>
          </a:p>
        </p:txBody>
      </p:sp>
      <p:sp>
        <p:nvSpPr>
          <p:cNvPr id="30" name="ZoneTexte 29"/>
          <p:cNvSpPr txBox="1"/>
          <p:nvPr/>
        </p:nvSpPr>
        <p:spPr>
          <a:xfrm>
            <a:off x="2616481" y="5129479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Colocation</a:t>
            </a:r>
            <a:endParaRPr lang="fr-FR" dirty="0"/>
          </a:p>
        </p:txBody>
      </p:sp>
      <p:sp>
        <p:nvSpPr>
          <p:cNvPr id="31" name="ZoneTexte 30"/>
          <p:cNvSpPr txBox="1"/>
          <p:nvPr/>
        </p:nvSpPr>
        <p:spPr>
          <a:xfrm>
            <a:off x="3561836" y="4760147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Étage</a:t>
            </a:r>
          </a:p>
        </p:txBody>
      </p:sp>
      <p:sp>
        <p:nvSpPr>
          <p:cNvPr id="32" name="ZoneTexte 31"/>
          <p:cNvSpPr txBox="1"/>
          <p:nvPr/>
        </p:nvSpPr>
        <p:spPr>
          <a:xfrm>
            <a:off x="4301670" y="5113010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Immeuble</a:t>
            </a:r>
          </a:p>
        </p:txBody>
      </p:sp>
      <p:sp>
        <p:nvSpPr>
          <p:cNvPr id="33" name="ZoneTexte 32"/>
          <p:cNvSpPr txBox="1"/>
          <p:nvPr/>
        </p:nvSpPr>
        <p:spPr>
          <a:xfrm>
            <a:off x="5158164" y="4760147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Cité-Solidaire</a:t>
            </a:r>
          </a:p>
        </p:txBody>
      </p:sp>
      <p:sp>
        <p:nvSpPr>
          <p:cNvPr id="34" name="ZoneTexte 33"/>
          <p:cNvSpPr txBox="1"/>
          <p:nvPr/>
        </p:nvSpPr>
        <p:spPr>
          <a:xfrm>
            <a:off x="6274596" y="5088071"/>
            <a:ext cx="14464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Quartier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1.48148E-6 L 0.18525 -1.48148E-6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25 -1.48148E-6 L 0.48976 -1.48148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0" grpId="0"/>
      <p:bldP spid="31" grpId="0"/>
      <p:bldP spid="32" grpId="0"/>
      <p:bldP spid="33" grpId="0"/>
      <p:bldP spid="3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22469" y="291264"/>
            <a:ext cx="6882938" cy="1143000"/>
          </a:xfrm>
        </p:spPr>
        <p:txBody>
          <a:bodyPr>
            <a:normAutofit fontScale="90000"/>
          </a:bodyPr>
          <a:lstStyle/>
          <a:p>
            <a:pPr algn="l"/>
            <a:r>
              <a:rPr lang="fr-CH" dirty="0" smtClean="0"/>
              <a:t>Imaginer de nouvelles manières 				d’habiter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4937759" y="809508"/>
            <a:ext cx="32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4000" dirty="0" smtClean="0">
                <a:latin typeface="+mj-lt"/>
              </a:rPr>
              <a:t>ensemble</a:t>
            </a:r>
            <a:endParaRPr lang="fr-FR" sz="4000" dirty="0">
              <a:latin typeface="+mj-lt"/>
            </a:endParaRPr>
          </a:p>
        </p:txBody>
      </p:sp>
      <p:pic>
        <p:nvPicPr>
          <p:cNvPr id="5" name="Image 4" descr="Familistère_Central_Guise_Intérieu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5207" y="2832717"/>
            <a:ext cx="3507970" cy="2512382"/>
          </a:xfrm>
          <a:prstGeom prst="rect">
            <a:avLst/>
          </a:prstGeom>
        </p:spPr>
      </p:pic>
      <p:pic>
        <p:nvPicPr>
          <p:cNvPr id="6" name="Image 5" descr="Lausanne_Garage_SudOuest_Mottaz_3D-1-.jpg"/>
          <p:cNvPicPr>
            <a:picLocks noChangeAspect="1"/>
          </p:cNvPicPr>
          <p:nvPr/>
        </p:nvPicPr>
        <p:blipFill>
          <a:blip r:embed="rId3"/>
          <a:srcRect l="10713" r="10277"/>
          <a:stretch>
            <a:fillRect/>
          </a:stretch>
        </p:blipFill>
        <p:spPr>
          <a:xfrm>
            <a:off x="640056" y="2832717"/>
            <a:ext cx="4430683" cy="2512382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640056" y="5469791"/>
            <a:ext cx="27764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Villa-Lausanne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dirty="0" smtClean="0"/>
              <a:t>Projet de construction </a:t>
            </a:r>
            <a:r>
              <a:rPr lang="fr-CH" sz="1200" dirty="0" err="1" smtClean="0"/>
              <a:t>Minergie</a:t>
            </a:r>
            <a:r>
              <a:rPr lang="fr-CH" sz="1200" dirty="0" smtClean="0"/>
              <a:t>™</a:t>
            </a:r>
            <a:endParaRPr lang="fr-FR" sz="1200" dirty="0"/>
          </a:p>
        </p:txBody>
      </p:sp>
      <p:sp>
        <p:nvSpPr>
          <p:cNvPr id="8" name="ZoneTexte 7"/>
          <p:cNvSpPr txBox="1"/>
          <p:nvPr/>
        </p:nvSpPr>
        <p:spPr>
          <a:xfrm>
            <a:off x="5295207" y="5469791"/>
            <a:ext cx="27764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200" b="1" dirty="0" smtClean="0"/>
              <a:t>Cour intérieures du Familistère de Guise</a:t>
            </a:r>
            <a:r>
              <a:rPr lang="fr-CH" sz="1200" dirty="0" smtClean="0"/>
              <a:t/>
            </a:r>
            <a:br>
              <a:rPr lang="fr-CH" sz="1200" dirty="0" smtClean="0"/>
            </a:br>
            <a:r>
              <a:rPr lang="fr-CH" sz="1200" i="1" dirty="0" smtClean="0"/>
              <a:t>Habiter l’Utopie</a:t>
            </a:r>
            <a:r>
              <a:rPr lang="fr-CH" sz="1200" dirty="0" smtClean="0"/>
              <a:t>: habitation collective commanditée par l’industriel J.-B. Godin</a:t>
            </a:r>
            <a:endParaRPr lang="fr-FR" sz="1200" dirty="0"/>
          </a:p>
        </p:txBody>
      </p:sp>
      <p:cxnSp>
        <p:nvCxnSpPr>
          <p:cNvPr id="9" name="Connecteur droit 8"/>
          <p:cNvCxnSpPr/>
          <p:nvPr/>
        </p:nvCxnSpPr>
        <p:spPr>
          <a:xfrm>
            <a:off x="2404242" y="2369127"/>
            <a:ext cx="4981903" cy="7883"/>
          </a:xfrm>
          <a:prstGeom prst="line">
            <a:avLst/>
          </a:prstGeom>
          <a:ln w="76200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9"/>
          <p:cNvCxnSpPr/>
          <p:nvPr/>
        </p:nvCxnSpPr>
        <p:spPr>
          <a:xfrm>
            <a:off x="2640726" y="2068289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10"/>
          <p:cNvCxnSpPr/>
          <p:nvPr/>
        </p:nvCxnSpPr>
        <p:spPr>
          <a:xfrm>
            <a:off x="3444549" y="2070912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>
          <a:xfrm>
            <a:off x="4317601" y="2081418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12"/>
          <p:cNvCxnSpPr/>
          <p:nvPr/>
        </p:nvCxnSpPr>
        <p:spPr>
          <a:xfrm>
            <a:off x="5246119" y="2084041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13"/>
          <p:cNvCxnSpPr/>
          <p:nvPr/>
        </p:nvCxnSpPr>
        <p:spPr>
          <a:xfrm>
            <a:off x="6232805" y="2093231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7139177" y="2081418"/>
            <a:ext cx="1" cy="63850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e 15"/>
          <p:cNvGrpSpPr/>
          <p:nvPr/>
        </p:nvGrpSpPr>
        <p:grpSpPr>
          <a:xfrm>
            <a:off x="2467305" y="2093231"/>
            <a:ext cx="346841" cy="567558"/>
            <a:chOff x="1994338" y="2333297"/>
            <a:chExt cx="346841" cy="567558"/>
          </a:xfrm>
        </p:grpSpPr>
        <p:sp>
          <p:nvSpPr>
            <p:cNvPr id="17" name="Rectangle à coins arrondis 16"/>
            <p:cNvSpPr/>
            <p:nvPr/>
          </p:nvSpPr>
          <p:spPr>
            <a:xfrm>
              <a:off x="1994338" y="2333297"/>
              <a:ext cx="346841" cy="567558"/>
            </a:xfrm>
            <a:prstGeom prst="roundRect">
              <a:avLst/>
            </a:prstGeom>
          </p:spPr>
          <p:style>
            <a:lnRef idx="1">
              <a:schemeClr val="dk1"/>
            </a:lnRef>
            <a:fillRef idx="3">
              <a:schemeClr val="dk1"/>
            </a:fillRef>
            <a:effectRef idx="2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/>
            <p:nvPr/>
          </p:nvCxnSpPr>
          <p:spPr>
            <a:xfrm>
              <a:off x="2167758" y="2396367"/>
              <a:ext cx="0" cy="409903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2.22222E-6 L 0.49409 2.22222E-6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7" y="0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5" presetClass="path" presetSubtype="0" accel="50000" decel="5000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animMotion origin="layout" path="M 0.49409 2.22222E-6 L 0.24409 2.22222E-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2"/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4766"/>
          </a:xfrm>
        </p:spPr>
        <p:txBody>
          <a:bodyPr>
            <a:normAutofit fontScale="90000"/>
          </a:bodyPr>
          <a:lstStyle/>
          <a:p>
            <a:r>
              <a:rPr lang="fr-FR" dirty="0" smtClean="0"/>
              <a:t>Le cœur de questionnaire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-24223" r="-24223"/>
          <a:stretch>
            <a:fillRect/>
          </a:stretch>
        </p:blipFill>
        <p:spPr>
          <a:xfrm>
            <a:off x="457200" y="1019404"/>
            <a:ext cx="8229600" cy="5106759"/>
          </a:xfrm>
        </p:spPr>
      </p:pic>
    </p:spTree>
    <p:extLst>
      <p:ext uri="{BB962C8B-B14F-4D97-AF65-F5344CB8AC3E}">
        <p14:creationId xmlns:p14="http://schemas.microsoft.com/office/powerpoint/2010/main" val="34252859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Questionnaire, la suite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0910" b="-1091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234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Questions ouvertes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t="-157611" b="-15761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9908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 dirty="0" smtClean="0"/>
              <a:t>Inspiration - exemples</a:t>
            </a:r>
            <a:endParaRPr lang="fr-FR" dirty="0"/>
          </a:p>
        </p:txBody>
      </p:sp>
      <p:sp>
        <p:nvSpPr>
          <p:cNvPr id="4" name="ZoneTexte 3"/>
          <p:cNvSpPr txBox="1"/>
          <p:nvPr/>
        </p:nvSpPr>
        <p:spPr>
          <a:xfrm>
            <a:off x="1421476" y="1604356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Eco-quartiers ™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023658" y="1604356"/>
            <a:ext cx="24522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smtClean="0"/>
              <a:t>Coopérative d’habitants</a:t>
            </a:r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38502" y="2139948"/>
            <a:ext cx="4048298" cy="3043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90447" y="5183056"/>
            <a:ext cx="3931921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Exemple: Vauban, </a:t>
            </a:r>
            <a:r>
              <a:rPr lang="fr-CH" sz="1400" dirty="0" err="1" smtClean="0"/>
              <a:t>Freibourg</a:t>
            </a:r>
            <a:r>
              <a:rPr lang="fr-CH" sz="1400" dirty="0" smtClean="0"/>
              <a:t>-</a:t>
            </a:r>
            <a:r>
              <a:rPr lang="fr-CH" sz="1400" dirty="0" err="1" smtClean="0"/>
              <a:t>im</a:t>
            </a:r>
            <a:r>
              <a:rPr lang="fr-CH" sz="1400" dirty="0" smtClean="0"/>
              <a:t>-</a:t>
            </a:r>
            <a:r>
              <a:rPr lang="fr-CH" sz="1400" dirty="0" err="1" smtClean="0"/>
              <a:t>Breisgau</a:t>
            </a:r>
            <a:endParaRPr lang="fr-CH" sz="1400" dirty="0" smtClean="0"/>
          </a:p>
          <a:p>
            <a:pPr>
              <a:buFont typeface="Arial" pitchFamily="34" charset="0"/>
              <a:buChar char="•"/>
            </a:pPr>
            <a:r>
              <a:rPr lang="fr-CH" sz="1400" dirty="0" smtClean="0"/>
              <a:t> </a:t>
            </a:r>
            <a:r>
              <a:rPr lang="fr-CH" sz="1400" dirty="0" err="1" smtClean="0"/>
              <a:t>BedZED</a:t>
            </a:r>
            <a:r>
              <a:rPr lang="fr-CH" sz="1400" dirty="0" smtClean="0"/>
              <a:t>, Londres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/>
              <a:t> Confluence, Lyon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/>
              <a:t> Jonction, Genève (en construction)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/>
              <a:t> + quelques centaines réalisées ou en projet dont les Plaines-du-Loup et </a:t>
            </a:r>
            <a:r>
              <a:rPr lang="fr-CH" sz="1400" dirty="0" err="1" smtClean="0"/>
              <a:t>Malley</a:t>
            </a:r>
            <a:r>
              <a:rPr lang="fr-CH" sz="1400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fr-FR" sz="1600" dirty="0"/>
          </a:p>
        </p:txBody>
      </p:sp>
      <p:pic>
        <p:nvPicPr>
          <p:cNvPr id="8" name="Image 7" descr="350px-Écoquartier_vauban_freibourg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47" y="2139948"/>
            <a:ext cx="3937968" cy="304310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4638502" y="5335456"/>
            <a:ext cx="393192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400" dirty="0" smtClean="0"/>
              <a:t>Exemple: quartier « </a:t>
            </a:r>
            <a:r>
              <a:rPr lang="fr-CH" sz="1400" dirty="0" err="1" smtClean="0"/>
              <a:t>Loretto</a:t>
            </a:r>
            <a:r>
              <a:rPr lang="fr-CH" sz="1400" dirty="0" smtClean="0"/>
              <a:t> », Tübingen</a:t>
            </a:r>
            <a:br>
              <a:rPr lang="fr-CH" sz="1400" dirty="0" smtClean="0"/>
            </a:br>
            <a:r>
              <a:rPr lang="fr-CH" sz="1400" dirty="0" smtClean="0"/>
              <a:t>	</a:t>
            </a:r>
            <a:r>
              <a:rPr lang="fr-CH" sz="1400" i="1" dirty="0" smtClean="0"/>
              <a:t>60 parcelles attribuées à des coopératives 	d’habitants</a:t>
            </a:r>
          </a:p>
          <a:p>
            <a:pPr>
              <a:buFont typeface="Arial" pitchFamily="34" charset="0"/>
              <a:buChar char="•"/>
            </a:pPr>
            <a:r>
              <a:rPr lang="fr-CH" sz="1400" i="1" dirty="0" smtClean="0"/>
              <a:t> </a:t>
            </a:r>
            <a:r>
              <a:rPr lang="fr-CH" sz="1400" dirty="0" smtClean="0"/>
              <a:t>Immeubles de la Codha, dont les Voirets</a:t>
            </a:r>
          </a:p>
          <a:p>
            <a:pPr>
              <a:buFont typeface="Arial" pitchFamily="34" charset="0"/>
              <a:buChar char="•"/>
            </a:pPr>
            <a:r>
              <a:rPr lang="fr-CH" sz="1400" dirty="0" smtClean="0"/>
              <a:t> Etc. </a:t>
            </a:r>
          </a:p>
          <a:p>
            <a:pPr>
              <a:buFont typeface="Arial" pitchFamily="34" charset="0"/>
              <a:buChar char="•"/>
            </a:pPr>
            <a:endParaRPr lang="fr-FR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Habitat d’aujourd’hui</a:t>
            </a:r>
            <a:endParaRPr lang="fr-FR" dirty="0"/>
          </a:p>
        </p:txBody>
      </p:sp>
      <p:pic>
        <p:nvPicPr>
          <p:cNvPr id="8" name="Espace réservé du contenu 7" descr="wohnungenk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911" t="32127" r="-2605" b="35197"/>
          <a:stretch/>
        </p:blipFill>
        <p:spPr>
          <a:xfrm>
            <a:off x="457200" y="1578386"/>
            <a:ext cx="6620485" cy="3983565"/>
          </a:xfrm>
        </p:spPr>
      </p:pic>
      <p:pic>
        <p:nvPicPr>
          <p:cNvPr id="9" name="Image 8" descr="wohnungenk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435" t="2342" r="62580" b="70233"/>
          <a:stretch/>
        </p:blipFill>
        <p:spPr>
          <a:xfrm>
            <a:off x="6639952" y="2639336"/>
            <a:ext cx="2191545" cy="292261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4147959" y="5811312"/>
            <a:ext cx="42605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Vauban, Freiburg-</a:t>
            </a:r>
            <a:r>
              <a:rPr lang="fr-FR" dirty="0" err="1"/>
              <a:t>i</a:t>
            </a:r>
            <a:r>
              <a:rPr lang="fr-FR" dirty="0" err="1" smtClean="0"/>
              <a:t>m</a:t>
            </a:r>
            <a:r>
              <a:rPr lang="fr-FR" dirty="0" smtClean="0"/>
              <a:t>-</a:t>
            </a:r>
            <a:r>
              <a:rPr lang="fr-FR" dirty="0" err="1" smtClean="0"/>
              <a:t>Breisgau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94362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4758</TotalTime>
  <Words>295</Words>
  <Application>Microsoft Macintosh PowerPoint</Application>
  <PresentationFormat>Présentation à l'écran (4:3)</PresentationFormat>
  <Paragraphs>80</Paragraphs>
  <Slides>18</Slides>
  <Notes>0</Notes>
  <HiddenSlides>0</HiddenSlides>
  <MMClips>1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18</vt:i4>
      </vt:variant>
    </vt:vector>
  </HeadingPairs>
  <TitlesOfParts>
    <vt:vector size="19" baseType="lpstr">
      <vt:lpstr>Thème Office</vt:lpstr>
      <vt:lpstr>Buts de Cité-Solidaire</vt:lpstr>
      <vt:lpstr>Le questionnaire 2.0</vt:lpstr>
      <vt:lpstr>Présentation PowerPoint</vt:lpstr>
      <vt:lpstr>Imaginer de nouvelles manières     d’habiter</vt:lpstr>
      <vt:lpstr>Le cœur de questionnaire</vt:lpstr>
      <vt:lpstr>Questionnaire, la suite</vt:lpstr>
      <vt:lpstr>Questions ouvertes</vt:lpstr>
      <vt:lpstr>Inspiration - exemples</vt:lpstr>
      <vt:lpstr>Habitat d’aujourd’hui</vt:lpstr>
      <vt:lpstr>Partager les espaces ?</vt:lpstr>
      <vt:lpstr>Voiret – locaux communs (CODHA)</vt:lpstr>
      <vt:lpstr>Présentation PowerPoint</vt:lpstr>
      <vt:lpstr>Dreieck: Chambre d’ami</vt:lpstr>
      <vt:lpstr>Cluster</vt:lpstr>
      <vt:lpstr>mehr als wohnen, Zürich</vt:lpstr>
      <vt:lpstr>À vous de jouer</vt:lpstr>
      <vt:lpstr>La suite du groupe architecture</vt:lpstr>
      <vt:lpstr>Présentation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Steven Piguet</dc:creator>
  <cp:lastModifiedBy>Steven Piguet</cp:lastModifiedBy>
  <cp:revision>35</cp:revision>
  <dcterms:created xsi:type="dcterms:W3CDTF">2012-03-07T10:52:58Z</dcterms:created>
  <dcterms:modified xsi:type="dcterms:W3CDTF">2012-03-21T22:01:50Z</dcterms:modified>
</cp:coreProperties>
</file>