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86" r:id="rId5"/>
    <p:sldId id="332" r:id="rId6"/>
    <p:sldId id="347" r:id="rId7"/>
    <p:sldId id="300" r:id="rId8"/>
    <p:sldId id="261" r:id="rId9"/>
    <p:sldId id="272" r:id="rId10"/>
    <p:sldId id="288" r:id="rId11"/>
    <p:sldId id="289" r:id="rId12"/>
    <p:sldId id="290" r:id="rId13"/>
    <p:sldId id="291" r:id="rId14"/>
    <p:sldId id="292" r:id="rId15"/>
    <p:sldId id="293" r:id="rId16"/>
    <p:sldId id="345" r:id="rId17"/>
    <p:sldId id="310" r:id="rId18"/>
    <p:sldId id="346" r:id="rId19"/>
    <p:sldId id="294" r:id="rId20"/>
    <p:sldId id="309" r:id="rId21"/>
    <p:sldId id="329" r:id="rId22"/>
    <p:sldId id="302" r:id="rId23"/>
    <p:sldId id="308" r:id="rId24"/>
    <p:sldId id="316" r:id="rId25"/>
    <p:sldId id="303" r:id="rId26"/>
    <p:sldId id="318" r:id="rId27"/>
    <p:sldId id="319" r:id="rId28"/>
    <p:sldId id="320" r:id="rId29"/>
    <p:sldId id="325" r:id="rId30"/>
    <p:sldId id="326" r:id="rId31"/>
    <p:sldId id="327" r:id="rId32"/>
    <p:sldId id="304" r:id="rId33"/>
    <p:sldId id="328" r:id="rId34"/>
    <p:sldId id="280" r:id="rId35"/>
    <p:sldId id="321" r:id="rId36"/>
    <p:sldId id="330" r:id="rId37"/>
    <p:sldId id="333" r:id="rId38"/>
    <p:sldId id="33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oine Viot" initials="AV" lastIdx="26" clrIdx="0"/>
  <p:cmAuthor id="1" name="Blog do Birungueta" initials="Bd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C6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4509" autoAdjust="0"/>
  </p:normalViewPr>
  <p:slideViewPr>
    <p:cSldViewPr>
      <p:cViewPr>
        <p:scale>
          <a:sx n="66" d="100"/>
          <a:sy n="66" d="100"/>
        </p:scale>
        <p:origin x="-960" y="-288"/>
      </p:cViewPr>
      <p:guideLst>
        <p:guide orient="horz" pos="2160"/>
        <p:guide pos="2880"/>
      </p:guideLst>
    </p:cSldViewPr>
  </p:slideViewPr>
  <p:outlineViewPr>
    <p:cViewPr>
      <p:scale>
        <a:sx n="33" d="100"/>
        <a:sy n="33" d="100"/>
      </p:scale>
      <p:origin x="0" y="24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3-14T15:41:51.683" idx="1">
    <p:pos x="34" y="316"/>
    <p:text>Présenter fonctionnement appareil photo avec réflex Canon argentique. Ouvrir, pour montrer obturateur, miroir... Laisser examinateurs jouer avec : leur laisser pour le reste de la présentation.</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2-03-16T16:24:11.031" idx="15">
    <p:pos x="233" y="238"/>
    <p:text>Ce téléobjectif a une distorsion négligeable dans sa plus courte focale, distorsion qui s’inverse en coussinet en arrivant vers sa focale médiane (pour des raisons de manque de recul, nous n’avons pas réussi à prendre la même photo à la focale maximale, donc de 300 mm.).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2-03-16T16:39:53.637" idx="16">
    <p:pos x="5297" y="754"/>
    <p:text>Objectif + lumineux que précédent (diffraction à partir de f/11, et bouillie moins informe à f/22</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2-03-16T17:28:19.266" idx="21">
    <p:pos x="5306" y="1274"/>
    <p:text>	Il nous a été impossible de mesurer précisément le vignetage. En effet, nos mesures n’ont pas pu être précises en raison d’un manque de matériel.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3-20T14:02:53.474" idx="2">
    <p:pos x="-9" y="1054"/>
    <p:text>
« Vous n’y avez jamais fait attention, mais dans dix minutes, vous ne verrez plus que ça ! »
</p:text>
  </p:cm>
  <p:cm authorId="0" dt="2012-03-14T16:16:40.276" idx="3">
    <p:pos x="-4" y="3162"/>
    <p:text>Art ou défaut ? il faut choisir !</p:text>
  </p:cm>
  <p:cm authorId="0" dt="2012-03-14T16:17:25.322" idx="4">
    <p:pos x="-1" y="2451"/>
    <p:text>Attention les yeux ! On espère que vous avez de bonnes lunettes (ou à défaut de bons yeux) pour distinguer les détails !</p:text>
  </p:cm>
  <p:cm authorId="0" dt="2012-03-14T16:17:46.435" idx="5">
    <p:pos x="-25" y="1673"/>
    <p:text>Vous craignez le mal de mer ? Alors fuyez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3-14T16:57:13.828" idx="7">
    <p:pos x="10" y="10"/>
    <p:text>	Cette aberration est due à la variation de l’indice de réfraction du matériau qui compose les lentilles –  dont sont constitués les objectifs – en fonction de la longueur d’onde de la lumière qui les traverse. Ainsi, par exemple, si le bleu est net, ça ne sera pas le cas du rouge, et un objet blanc aura alors, sur son bord, un contour rougeâtre.  
</p:text>
  </p:cm>
  <p:cm authorId="0" dt="2012-03-20T14:55:22.952" idx="26">
    <p:pos x="3623" y="2546"/>
    <p:text>Depuis 50 ans, chaque lentille corrige les défauts des autres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3-14T18:13:32.449" idx="8">
    <p:pos x="10" y="10"/>
    <p:text>Tous les objectifs déforment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3-14T18:50:31.768" idx="9">
    <p:pos x="2" y="10"/>
    <p:text>Position du diaph = distorsion</p:text>
  </p:cm>
  <p:cm authorId="0" dt="2012-03-14T21:00:14.909" idx="10">
    <p:pos x="914" y="50"/>
    <p:text>À continuer à partir de cette diapo !
URGENT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3-16T17:03:39.319" idx="17">
    <p:pos x="5306" y="1228"/>
    <p:text>	La diffraction est une diminution de la netteté de l’image à mesure que l’on ferme le diaphragme.
	Dans les tests qui mesurent le piqué (la netteté) des objectifs, dans la grande majorité des magazines spécialisés, le piqué est mesuré en fonction de l’ouverture du diaphragme. 
</p:text>
  </p:cm>
  <p:cm authorId="0" dt="2012-03-16T17:03:44.147" idx="18">
    <p:pos x="5306" y="2001"/>
    <p:text>	La diffraction est particulièrement redoutée en photo de paysage. En effet, il faut souvent « diaphragmer » (fermer le diaphragme), pour avoir une profondeur de champ suffisante. Mais il faut rester modéré dans la fermeture du diaphragme, car si elle est trop importante (au-delà de f/16 avec un appareil reflex classique, et au-delà de f/8 avec un compact, dont le petit capteur est particulièrement sensible à la diffraction), il y aura une importante perte de netteté.
</p:text>
  </p:cm>
  <p:cm authorId="0" dt="2012-03-16T17:03:48.755" idx="19">
    <p:pos x="5306" y="3089"/>
    <p:text>	Il faut donc faire un choix entre une netteté limitée à une seule partie du champ et une netteté moins importante, mais sur tout le champ (plus on ferme le diaphragme, et plus la profondeur de champ est importante, en théorie).
</p:text>
  </p:cm>
  <p:cm authorId="0" dt="2012-03-16T17:22:26.736" idx="20">
    <p:pos x="5306" y="3590"/>
    <p:text>Baisse du piqué après f/11 car diffraction, mais si trop ouvert, netteté pas maximale.
Dépend de la taille du capteur (plus le capteur est petit, et plus il est sensible à la diffraction)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3-15T13:12:02.666" idx="11">
    <p:pos x="3735" y="3445"/>
    <p:text>Le vignetage optique est bien entendu celui qui va le plus nous intéresser. 
	Le vignetage optique existe principalement avec des objectifs grand-angulaires. Il est possible de le calculer via une formule complexe, mais il nous faut savoir surtout qu’il existe en raison de l’angle d’incidence des rayons sur l’objectif. Ainsi, les rayons arrivant des côtés ne peuvent pas impressionner le capteur (ou le film) avec la même luminosité que les rayons passant directement par le centre de l’objectif.
Le vignetage se forme…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03-15T13:23:10.504" idx="12">
    <p:pos x="2153" y="1246"/>
    <p:text> Le « flare » se manifeste par l’apparition de « spectres » colorés sur les photos, à l’instar de celle à droite. Ceci est dû à la diffusion de lumière dans l’objectif, et se reflétant sur les lentilles. 
Les objectifs Zuiko Digital (de la marque Olympus, dont le matériel nous a permis de réaliser les expériences) sont presque exempts de ce défaut, en raison d’un traitement spécial disposé sur les lentilles.
</p:text>
  </p:cm>
  <p:cm authorId="0" dt="2012-03-15T13:24:04.545" idx="13">
    <p:pos x="2839" y="3360"/>
    <p:text>Coma quasiment éradiqué avec l'apparition du numérique</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03-16T16:19:03.968" idx="14">
    <p:pos x="471" y="408"/>
    <p:text>On constate que quelque soit la longueur focale, cet objectif déforme en barillet (valeur négative), et assez fortement (respectivement gênante et très sensible, selon les critères utilisés par les magazines).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657016-7529-4ADF-84A4-314026B2E13A}" type="datetimeFigureOut">
              <a:rPr lang="pt-BR"/>
              <a:pPr>
                <a:defRPr/>
              </a:pPr>
              <a:t>20/03/2012</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2300DAC-1D5F-422A-9DC0-9DA8014FEAD1}" type="slidenum">
              <a:rPr lang="pt-BR"/>
              <a:pPr>
                <a:defRPr/>
              </a:pPr>
              <a:t>‹N°›</a:t>
            </a:fld>
            <a:endParaRPr lang="pt-BR"/>
          </a:p>
        </p:txBody>
      </p:sp>
    </p:spTree>
    <p:extLst>
      <p:ext uri="{BB962C8B-B14F-4D97-AF65-F5344CB8AC3E}">
        <p14:creationId xmlns:p14="http://schemas.microsoft.com/office/powerpoint/2010/main" val="300919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Première diapo</a:t>
            </a:r>
          </a:p>
          <a:p>
            <a:pPr>
              <a:spcBef>
                <a:spcPct val="0"/>
              </a:spcBef>
            </a:pPr>
            <a:endParaRPr lang="pt-BR"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DE03B6-9EE4-4AB6-8D2D-2EF2124380CD}" type="slidenum">
              <a:rPr lang="pt-BR"/>
              <a:pPr fontAlgn="base">
                <a:spcBef>
                  <a:spcPct val="0"/>
                </a:spcBef>
                <a:spcAft>
                  <a:spcPct val="0"/>
                </a:spcAft>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Plan</a:t>
            </a:r>
          </a:p>
          <a:p>
            <a:pPr>
              <a:spcBef>
                <a:spcPct val="0"/>
              </a:spcBef>
            </a:pPr>
            <a:endParaRPr lang="pt-BR"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64F9F-B4F5-46A9-BC3E-6C856BA1F7A5}" type="slidenum">
              <a:rPr lang="pt-BR"/>
              <a:pPr fontAlgn="base">
                <a:spcBef>
                  <a:spcPct val="0"/>
                </a:spcBef>
                <a:spcAft>
                  <a:spcPct val="0"/>
                </a:spcAft>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Historique 1</a:t>
            </a:r>
            <a:endParaRPr lang="pt-BR"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5B13F1-1DFE-425C-BD5A-110C6C4D5075}" type="slidenum">
              <a:rPr lang="pt-BR"/>
              <a:pPr fontAlgn="base">
                <a:spcBef>
                  <a:spcPct val="0"/>
                </a:spcBef>
                <a:spcAft>
                  <a:spcPct val="0"/>
                </a:spcAft>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Objectif</a:t>
            </a:r>
            <a:endParaRPr lang="pt-BR"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29A927-E8B5-4F0E-BC86-3DB70A72271C}" type="slidenum">
              <a:rPr lang="pt-BR"/>
              <a:pPr fontAlgn="base">
                <a:spcBef>
                  <a:spcPct val="0"/>
                </a:spcBef>
                <a:spcAft>
                  <a:spcPct val="0"/>
                </a:spcAft>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AC 1</a:t>
            </a:r>
            <a:endParaRPr lang="pt-BR"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458ED-7C40-4655-A6C3-3EA164964B30}" type="slidenum">
              <a:rPr lang="pt-BR"/>
              <a:pPr fontAlgn="base">
                <a:spcBef>
                  <a:spcPct val="0"/>
                </a:spcBef>
                <a:spcAft>
                  <a:spcPct val="0"/>
                </a:spcAft>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AC 1</a:t>
            </a:r>
            <a:endParaRPr lang="pt-BR"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F3256-2441-4A67-AB3C-9E5AE1DCC5B9}" type="slidenum">
              <a:rPr lang="pt-BR"/>
              <a:pPr fontAlgn="base">
                <a:spcBef>
                  <a:spcPct val="0"/>
                </a:spcBef>
                <a:spcAft>
                  <a:spcPct val="0"/>
                </a:spcAft>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AC causes</a:t>
            </a:r>
            <a:endParaRPr lang="pt-BR"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148F2-EC31-4275-844B-9A6CEB77AFED}" type="slidenum">
              <a:rPr lang="pt-BR"/>
              <a:pPr fontAlgn="base">
                <a:spcBef>
                  <a:spcPct val="0"/>
                </a:spcBef>
                <a:spcAft>
                  <a:spcPct val="0"/>
                </a:spcAft>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Objectif 2</a:t>
            </a:r>
            <a:endParaRPr lang="pt-BR"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B0111-5051-4405-BBA0-0140C31A348F}" type="slidenum">
              <a:rPr lang="pt-BR"/>
              <a:pPr fontAlgn="base">
                <a:spcBef>
                  <a:spcPct val="0"/>
                </a:spcBef>
                <a:spcAft>
                  <a:spcPct val="0"/>
                </a:spcAft>
              </a:pPr>
              <a:t>37</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AC 1</a:t>
            </a:r>
            <a:endParaRPr lang="pt-BR"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458ED-7C40-4655-A6C3-3EA164964B30}" type="slidenum">
              <a:rPr lang="pt-BR"/>
              <a:pPr fontAlgn="base">
                <a:spcBef>
                  <a:spcPct val="0"/>
                </a:spcBef>
                <a:spcAft>
                  <a:spcPct val="0"/>
                </a:spcAft>
              </a:pPr>
              <a:t>38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9D9EA2-3682-4505-AEB6-95B0C3E16607}"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C3CA0C-B4E8-4901-B630-8072F2540D33}"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409694-2BA8-42A1-A9CB-8635B9CD2E24}"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5CB7DB-D6D5-49B0-A395-802884C7C303}"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281FB3-1710-4A52-ADB3-A390BC78468B}"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1EB028-029B-4F05-98B1-4DE6C9D6637A}"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93763E-0056-4C82-A618-F3C6BE7596BC}"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EF3F55-B594-4C44-843A-15BEFAB29AB5}"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1C4EEC-D0F7-4A02-8B97-5452DC5709F3}"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2B5CED-B80A-42B9-B7CD-BBFFFC3DA58D}"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243CC5-60FA-4139-9D79-B05CC8540E05}"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338009-F38D-445F-BF19-C83E546E60C4}"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591FDE-315D-424F-A9B0-991244809452}" type="datetimeFigureOut">
              <a:rPr lang="en-US"/>
              <a:pPr>
                <a:defRPr/>
              </a:pPr>
              <a:t>3/20/2012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815CD8-C3A5-44E2-A332-FDAECC8D7DE0}"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E6B49A-B497-4585-9326-90BF03350A0B}" type="datetimeFigureOut">
              <a:rPr lang="en-US"/>
              <a:pPr>
                <a:defRPr/>
              </a:pPr>
              <a:t>3/20/2012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90E8D4-5427-4797-8B5D-6D158547E614}"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C79CAB-098C-455D-8813-A6269860A377}" type="datetimeFigureOut">
              <a:rPr lang="en-US"/>
              <a:pPr>
                <a:defRPr/>
              </a:pPr>
              <a:t>3/20/2012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FEEBE2-C669-42B3-9948-A7EDC2B31580}"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F87CF5-CC63-4751-8473-D5AC665DFC12}"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87287-5657-4F90-8B5B-238526D038C5}"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DAA96F-9116-46DD-B801-4D1B33B9DF56}"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B1D5C4-518C-4CE2-9D56-4872AA66D125}" type="slidenum">
              <a:rPr lang="en-US"/>
              <a:pPr>
                <a:defRPr/>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4000"/>
            <a:lum/>
          </a:blip>
          <a:srcRect/>
          <a:tile tx="0" ty="0" sx="100000" sy="100000" flip="none" algn="t"/>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66593B-BB1E-425E-89EE-1187157F456C}" type="datetimeFigureOut">
              <a:rPr lang="en-US"/>
              <a:pPr>
                <a:defRPr/>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0A890C4-B854-4245-9521-5ED32060859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0.xml"/><Relationship Id="rId1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32.xml"/><Relationship Id="rId10" Type="http://schemas.openxmlformats.org/officeDocument/2006/relationships/slide" Target="slide34.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comments" Target="../comments/comment1.xm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comments" Target="../comments/comment12.xm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7.jpeg"/><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713" y="620713"/>
            <a:ext cx="7267575" cy="1398587"/>
          </a:xfrm>
        </p:spPr>
        <p:txBody>
          <a:bodyPr rtlCol="0">
            <a:normAutofit/>
          </a:bodyPr>
          <a:lstStyle/>
          <a:p>
            <a:pPr fontAlgn="auto">
              <a:spcAft>
                <a:spcPts val="0"/>
              </a:spcAft>
              <a:defRPr/>
            </a:pPr>
            <a:r>
              <a:rPr lang="fr-FR" dirty="0" smtClean="0">
                <a:effectLst>
                  <a:outerShdw blurRad="38100" dist="38100" dir="2700000" algn="tl">
                    <a:srgbClr val="000000">
                      <a:alpha val="43137"/>
                    </a:srgbClr>
                  </a:outerShdw>
                </a:effectLst>
              </a:rPr>
              <a:t>Travaux Pratiques Encadrés</a:t>
            </a:r>
            <a:endParaRPr lang="en-US" dirty="0">
              <a:effectLst>
                <a:outerShdw blurRad="38100" dist="38100" dir="2700000" algn="tl">
                  <a:srgbClr val="000000">
                    <a:alpha val="43137"/>
                  </a:srgbClr>
                </a:outerShdw>
              </a:effectLst>
            </a:endParaRPr>
          </a:p>
        </p:txBody>
      </p:sp>
      <p:sp>
        <p:nvSpPr>
          <p:cNvPr id="4" name="TextBox 3"/>
          <p:cNvSpPr txBox="1"/>
          <p:nvPr/>
        </p:nvSpPr>
        <p:spPr>
          <a:xfrm>
            <a:off x="571500" y="2551113"/>
            <a:ext cx="8001000" cy="1754326"/>
          </a:xfrm>
          <a:prstGeom prst="rect">
            <a:avLst/>
          </a:prstGeom>
          <a:noFill/>
          <a:effectLst>
            <a:outerShdw blurRad="50800" dist="38100" dir="18900000" algn="bl" rotWithShape="0">
              <a:prstClr val="black">
                <a:alpha val="40000"/>
              </a:prstClr>
            </a:outerShdw>
          </a:effectLst>
        </p:spPr>
        <p:txBody>
          <a:bodyPr>
            <a:spAutoFit/>
          </a:bodyPr>
          <a:lstStyle/>
          <a:p>
            <a:pPr algn="ctr" fontAlgn="auto">
              <a:spcBef>
                <a:spcPts val="0"/>
              </a:spcBef>
              <a:spcAft>
                <a:spcPts val="0"/>
              </a:spcAft>
              <a:defRPr/>
            </a:pPr>
            <a:r>
              <a:rPr lang="fr-FR" sz="3600" dirty="0">
                <a:latin typeface="Comic Sans MS" pitchFamily="66" charset="0"/>
              </a:rPr>
              <a:t>En quoi la mesure des défauts optiques a-t-elle permis de les </a:t>
            </a:r>
            <a:r>
              <a:rPr lang="fr-FR" sz="3600" dirty="0" smtClean="0">
                <a:latin typeface="Comic Sans MS" pitchFamily="66" charset="0"/>
              </a:rPr>
              <a:t>limiter ?</a:t>
            </a:r>
            <a:endParaRPr lang="en-US" sz="3600" dirty="0">
              <a:latin typeface="Comic Sans MS" pitchFamily="66" charset="0"/>
            </a:endParaRPr>
          </a:p>
        </p:txBody>
      </p:sp>
      <p:sp>
        <p:nvSpPr>
          <p:cNvPr id="5" name="TextBox 4"/>
          <p:cNvSpPr txBox="1">
            <a:spLocks noChangeArrowheads="1"/>
          </p:cNvSpPr>
          <p:nvPr/>
        </p:nvSpPr>
        <p:spPr bwMode="auto">
          <a:xfrm>
            <a:off x="1584325" y="5805488"/>
            <a:ext cx="5975350" cy="369887"/>
          </a:xfrm>
          <a:prstGeom prst="rect">
            <a:avLst/>
          </a:prstGeom>
          <a:noFill/>
          <a:ln w="9525">
            <a:noFill/>
            <a:miter lim="800000"/>
            <a:headEnd/>
            <a:tailEnd/>
          </a:ln>
        </p:spPr>
        <p:txBody>
          <a:bodyPr>
            <a:spAutoFit/>
          </a:bodyPr>
          <a:lstStyle/>
          <a:p>
            <a:r>
              <a:rPr lang="fr-FR" dirty="0">
                <a:latin typeface="Comic Sans MS" pitchFamily="66" charset="0"/>
              </a:rPr>
              <a:t>Par Anthony Boulanger, Alexis </a:t>
            </a:r>
            <a:r>
              <a:rPr lang="fr-FR" dirty="0" err="1">
                <a:latin typeface="Comic Sans MS" pitchFamily="66" charset="0"/>
              </a:rPr>
              <a:t>Czapski</a:t>
            </a:r>
            <a:r>
              <a:rPr lang="fr-FR" dirty="0">
                <a:latin typeface="Comic Sans MS" pitchFamily="66" charset="0"/>
              </a:rPr>
              <a:t>, Antoine Viot…</a:t>
            </a:r>
            <a:endParaRPr lang="pt-BR" dirty="0">
              <a:latin typeface="Comic Sans MS" pitchFamily="66" charset="0"/>
            </a:endParaRPr>
          </a:p>
        </p:txBody>
      </p:sp>
      <p:pic>
        <p:nvPicPr>
          <p:cNvPr id="7" name="Picture 6" descr="ZUIKO DIGITAL all lenses.jpg"/>
          <p:cNvPicPr>
            <a:picLocks noChangeAspect="1"/>
          </p:cNvPicPr>
          <p:nvPr/>
        </p:nvPicPr>
        <p:blipFill>
          <a:blip r:embed="rId3" cstate="print">
            <a:clrChange>
              <a:clrFrom>
                <a:srgbClr val="FCFCFC"/>
              </a:clrFrom>
              <a:clrTo>
                <a:srgbClr val="FCFCFC">
                  <a:alpha val="0"/>
                </a:srgbClr>
              </a:clrTo>
            </a:clrChange>
          </a:blip>
          <a:stretch>
            <a:fillRect/>
          </a:stretch>
        </p:blipFill>
        <p:spPr>
          <a:xfrm>
            <a:off x="0" y="0"/>
            <a:ext cx="1792288" cy="2482850"/>
          </a:xfrm>
          <a:prstGeom prst="rect">
            <a:avLst/>
          </a:prstGeom>
          <a:effectLst>
            <a:outerShdw blurRad="50800" dist="38100" algn="l" rotWithShape="0">
              <a:prstClr val="black">
                <a:alpha val="40000"/>
              </a:prstClr>
            </a:outerShdw>
          </a:effectLst>
        </p:spPr>
      </p:pic>
      <p:pic>
        <p:nvPicPr>
          <p:cNvPr id="8" name="Picture 7" descr="D3S_7126-front.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187624" y="3284984"/>
            <a:ext cx="431800" cy="431800"/>
          </a:xfrm>
          <a:prstGeom prst="rect">
            <a:avLst/>
          </a:prstGeom>
          <a:noFill/>
          <a:ln w="9525">
            <a:noFill/>
            <a:miter lim="800000"/>
            <a:headEnd/>
            <a:tailEnd/>
          </a:ln>
        </p:spPr>
      </p:pic>
      <p:pic>
        <p:nvPicPr>
          <p:cNvPr id="6" name="Picture 5" descr="olympus_e-5_back_and_monito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156325" y="4076700"/>
            <a:ext cx="2555875" cy="1917700"/>
          </a:xfrm>
          <a:prstGeom prst="rect">
            <a:avLst/>
          </a:prstGeom>
          <a:effectLst>
            <a:outerShdw blurRad="50800" dist="38100" algn="l" rotWithShape="0">
              <a:prstClr val="black">
                <a:alpha val="40000"/>
              </a:prstClr>
            </a:outerShdw>
          </a:effectLst>
        </p:spPr>
      </p:pic>
      <p:sp>
        <p:nvSpPr>
          <p:cNvPr id="9" name="TextBox 8"/>
          <p:cNvSpPr txBox="1">
            <a:spLocks noChangeArrowheads="1"/>
          </p:cNvSpPr>
          <p:nvPr/>
        </p:nvSpPr>
        <p:spPr bwMode="auto">
          <a:xfrm>
            <a:off x="900113" y="3789363"/>
            <a:ext cx="863600" cy="215900"/>
          </a:xfrm>
          <a:prstGeom prst="rect">
            <a:avLst/>
          </a:prstGeom>
          <a:noFill/>
          <a:ln w="9525">
            <a:noFill/>
            <a:miter lim="800000"/>
            <a:headEnd/>
            <a:tailEnd/>
          </a:ln>
        </p:spPr>
        <p:txBody>
          <a:bodyPr>
            <a:spAutoFit/>
          </a:bodyPr>
          <a:lstStyle/>
          <a:p>
            <a:r>
              <a:rPr lang="pt-BR" sz="400">
                <a:latin typeface="Comic Sans MS" pitchFamily="66" charset="0"/>
              </a:rPr>
              <a:t>http://www.kenrockwell.com/nikon/28-50mm.htm</a:t>
            </a:r>
          </a:p>
        </p:txBody>
      </p:sp>
      <p:sp>
        <p:nvSpPr>
          <p:cNvPr id="10" name="TextBox 9"/>
          <p:cNvSpPr txBox="1">
            <a:spLocks noChangeArrowheads="1"/>
          </p:cNvSpPr>
          <p:nvPr/>
        </p:nvSpPr>
        <p:spPr bwMode="auto">
          <a:xfrm>
            <a:off x="179388" y="2420938"/>
            <a:ext cx="1223962" cy="215900"/>
          </a:xfrm>
          <a:prstGeom prst="rect">
            <a:avLst/>
          </a:prstGeom>
          <a:noFill/>
          <a:ln w="9525">
            <a:noFill/>
            <a:miter lim="800000"/>
            <a:headEnd/>
            <a:tailEnd/>
          </a:ln>
        </p:spPr>
        <p:txBody>
          <a:bodyPr>
            <a:spAutoFit/>
          </a:bodyPr>
          <a:lstStyle/>
          <a:p>
            <a:r>
              <a:rPr lang="pt-BR" sz="400">
                <a:latin typeface="Comic Sans MS" pitchFamily="66" charset="0"/>
              </a:rPr>
              <a:t>http://www.letsgodigital.org/fr/17288/olympus-zuiko-swd-objectifs/</a:t>
            </a:r>
          </a:p>
        </p:txBody>
      </p:sp>
      <p:sp>
        <p:nvSpPr>
          <p:cNvPr id="3" name="Forme libre 2"/>
          <p:cNvSpPr/>
          <p:nvPr/>
        </p:nvSpPr>
        <p:spPr>
          <a:xfrm>
            <a:off x="9252520" y="6468003"/>
            <a:ext cx="207871" cy="230691"/>
          </a:xfrm>
          <a:custGeom>
            <a:avLst/>
            <a:gdLst>
              <a:gd name="connsiteX0" fmla="*/ 2123085 w 7140504"/>
              <a:gd name="connsiteY0" fmla="*/ 2162125 h 6448243"/>
              <a:gd name="connsiteX1" fmla="*/ 2747775 w 7140504"/>
              <a:gd name="connsiteY1" fmla="*/ 1754719 h 6448243"/>
              <a:gd name="connsiteX2" fmla="*/ 2937897 w 7140504"/>
              <a:gd name="connsiteY2" fmla="*/ 2198339 h 6448243"/>
              <a:gd name="connsiteX3" fmla="*/ 3843244 w 7140504"/>
              <a:gd name="connsiteY3" fmla="*/ 1953895 h 6448243"/>
              <a:gd name="connsiteX4" fmla="*/ 2838309 w 7140504"/>
              <a:gd name="connsiteY4" fmla="*/ 1102870 h 6448243"/>
              <a:gd name="connsiteX5" fmla="*/ 4024313 w 7140504"/>
              <a:gd name="connsiteY5" fmla="*/ 7400 h 6448243"/>
              <a:gd name="connsiteX6" fmla="*/ 7002903 w 7140504"/>
              <a:gd name="connsiteY6" fmla="*/ 704517 h 6448243"/>
              <a:gd name="connsiteX7" fmla="*/ 6486856 w 7140504"/>
              <a:gd name="connsiteY7" fmla="*/ 2234553 h 6448243"/>
              <a:gd name="connsiteX8" fmla="*/ 5092622 w 7140504"/>
              <a:gd name="connsiteY8" fmla="*/ 876533 h 6448243"/>
              <a:gd name="connsiteX9" fmla="*/ 5509081 w 7140504"/>
              <a:gd name="connsiteY9" fmla="*/ 2325088 h 6448243"/>
              <a:gd name="connsiteX10" fmla="*/ 4268757 w 7140504"/>
              <a:gd name="connsiteY10" fmla="*/ 1157190 h 6448243"/>
              <a:gd name="connsiteX11" fmla="*/ 5020194 w 7140504"/>
              <a:gd name="connsiteY11" fmla="*/ 3013151 h 6448243"/>
              <a:gd name="connsiteX12" fmla="*/ 4965874 w 7140504"/>
              <a:gd name="connsiteY12" fmla="*/ 6444414 h 6448243"/>
              <a:gd name="connsiteX13" fmla="*/ 49842 w 7140504"/>
              <a:gd name="connsiteY13" fmla="*/ 3619733 h 6448243"/>
              <a:gd name="connsiteX14" fmla="*/ 2394689 w 7140504"/>
              <a:gd name="connsiteY14" fmla="*/ 441967 h 6448243"/>
              <a:gd name="connsiteX15" fmla="*/ 1887695 w 7140504"/>
              <a:gd name="connsiteY15" fmla="*/ 1953895 h 6448243"/>
              <a:gd name="connsiteX16" fmla="*/ 2123085 w 7140504"/>
              <a:gd name="connsiteY16" fmla="*/ 2162125 h 644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40504" h="6448243">
                <a:moveTo>
                  <a:pt x="2123085" y="2162125"/>
                </a:moveTo>
                <a:cubicBezTo>
                  <a:pt x="2266432" y="2128929"/>
                  <a:pt x="2611973" y="1748683"/>
                  <a:pt x="2747775" y="1754719"/>
                </a:cubicBezTo>
                <a:cubicBezTo>
                  <a:pt x="2883577" y="1760755"/>
                  <a:pt x="2755319" y="2165143"/>
                  <a:pt x="2937897" y="2198339"/>
                </a:cubicBezTo>
                <a:cubicBezTo>
                  <a:pt x="3120475" y="2231535"/>
                  <a:pt x="3859842" y="2136473"/>
                  <a:pt x="3843244" y="1953895"/>
                </a:cubicBezTo>
                <a:cubicBezTo>
                  <a:pt x="3826646" y="1771317"/>
                  <a:pt x="2808131" y="1427286"/>
                  <a:pt x="2838309" y="1102870"/>
                </a:cubicBezTo>
                <a:cubicBezTo>
                  <a:pt x="2868487" y="778454"/>
                  <a:pt x="3330214" y="73792"/>
                  <a:pt x="4024313" y="7400"/>
                </a:cubicBezTo>
                <a:cubicBezTo>
                  <a:pt x="4718412" y="-58992"/>
                  <a:pt x="6592479" y="333325"/>
                  <a:pt x="7002903" y="704517"/>
                </a:cubicBezTo>
                <a:cubicBezTo>
                  <a:pt x="7413327" y="1075709"/>
                  <a:pt x="6805236" y="2205884"/>
                  <a:pt x="6486856" y="2234553"/>
                </a:cubicBezTo>
                <a:cubicBezTo>
                  <a:pt x="6168476" y="2263222"/>
                  <a:pt x="5255584" y="861444"/>
                  <a:pt x="5092622" y="876533"/>
                </a:cubicBezTo>
                <a:cubicBezTo>
                  <a:pt x="4929660" y="891622"/>
                  <a:pt x="5646392" y="2278312"/>
                  <a:pt x="5509081" y="2325088"/>
                </a:cubicBezTo>
                <a:cubicBezTo>
                  <a:pt x="5371770" y="2371864"/>
                  <a:pt x="4350238" y="1042513"/>
                  <a:pt x="4268757" y="1157190"/>
                </a:cubicBezTo>
                <a:cubicBezTo>
                  <a:pt x="4187276" y="1271867"/>
                  <a:pt x="4904008" y="2131947"/>
                  <a:pt x="5020194" y="3013151"/>
                </a:cubicBezTo>
                <a:cubicBezTo>
                  <a:pt x="5136380" y="3894355"/>
                  <a:pt x="5794266" y="6343317"/>
                  <a:pt x="4965874" y="6444414"/>
                </a:cubicBezTo>
                <a:cubicBezTo>
                  <a:pt x="4137482" y="6545511"/>
                  <a:pt x="478373" y="4620141"/>
                  <a:pt x="49842" y="3619733"/>
                </a:cubicBezTo>
                <a:cubicBezTo>
                  <a:pt x="-378689" y="2619325"/>
                  <a:pt x="2088380" y="719607"/>
                  <a:pt x="2394689" y="441967"/>
                </a:cubicBezTo>
                <a:cubicBezTo>
                  <a:pt x="2700998" y="164327"/>
                  <a:pt x="1931453" y="1667202"/>
                  <a:pt x="1887695" y="1953895"/>
                </a:cubicBezTo>
                <a:cubicBezTo>
                  <a:pt x="1843937" y="2240588"/>
                  <a:pt x="1979738" y="2195321"/>
                  <a:pt x="2123085" y="21621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p:cNvSpPr txBox="1">
            <a:spLocks noChangeArrowheads="1"/>
          </p:cNvSpPr>
          <p:nvPr/>
        </p:nvSpPr>
        <p:spPr bwMode="auto">
          <a:xfrm rot="-5400000">
            <a:off x="8171657" y="5156994"/>
            <a:ext cx="1223962" cy="215900"/>
          </a:xfrm>
          <a:prstGeom prst="rect">
            <a:avLst/>
          </a:prstGeom>
          <a:noFill/>
          <a:ln w="9525">
            <a:noFill/>
            <a:miter lim="800000"/>
            <a:headEnd/>
            <a:tailEnd/>
          </a:ln>
        </p:spPr>
        <p:txBody>
          <a:bodyPr>
            <a:spAutoFit/>
          </a:bodyPr>
          <a:lstStyle/>
          <a:p>
            <a:r>
              <a:rPr lang="pt-BR" sz="400">
                <a:latin typeface="Comic Sans MS" pitchFamily="66" charset="0"/>
              </a:rPr>
              <a:t>http://www.ephotozine.com/article/olympus-e-5-digital-slr-review-15076</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900" decel="100000" fill="hold"/>
                                        <p:tgtEl>
                                          <p:spTgt spid="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800" decel="100000"/>
                                        <p:tgtEl>
                                          <p:spTgt spid="5"/>
                                        </p:tgtEl>
                                      </p:cBhvr>
                                    </p:animEffect>
                                    <p:anim calcmode="lin" valueType="num">
                                      <p:cBhvr>
                                        <p:cTn id="44" dur="800" decel="100000" fill="hold"/>
                                        <p:tgtEl>
                                          <p:spTgt spid="5"/>
                                        </p:tgtEl>
                                        <p:attrNameLst>
                                          <p:attrName>style.rotation</p:attrName>
                                        </p:attrNameLst>
                                      </p:cBhvr>
                                      <p:tavLst>
                                        <p:tav tm="0">
                                          <p:val>
                                            <p:fltVal val="-90"/>
                                          </p:val>
                                        </p:tav>
                                        <p:tav tm="100000">
                                          <p:val>
                                            <p:fltVal val="0"/>
                                          </p:val>
                                        </p:tav>
                                      </p:tavLst>
                                    </p:anim>
                                    <p:anim calcmode="lin" valueType="num">
                                      <p:cBhvr>
                                        <p:cTn id="45" dur="800" decel="100000" fill="hold"/>
                                        <p:tgtEl>
                                          <p:spTgt spid="5"/>
                                        </p:tgtEl>
                                        <p:attrNameLst>
                                          <p:attrName>ppt_x</p:attrName>
                                        </p:attrNameLst>
                                      </p:cBhvr>
                                      <p:tavLst>
                                        <p:tav tm="0">
                                          <p:val>
                                            <p:strVal val="#ppt_x+0.4"/>
                                          </p:val>
                                        </p:tav>
                                        <p:tav tm="100000">
                                          <p:val>
                                            <p:strVal val="#ppt_x-0.05"/>
                                          </p:val>
                                        </p:tav>
                                      </p:tavLst>
                                    </p:anim>
                                    <p:anim calcmode="lin" valueType="num">
                                      <p:cBhvr>
                                        <p:cTn id="46" dur="800" decel="100000" fill="hold"/>
                                        <p:tgtEl>
                                          <p:spTgt spid="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37"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900" decel="100000" fill="hold"/>
                                        <p:tgtEl>
                                          <p:spTgt spid="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900" decel="100000" fill="hold"/>
                                        <p:tgtEl>
                                          <p:spTgt spid="1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2"/>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II/ Distorsion</a:t>
            </a:r>
            <a:endParaRPr lang="fr-FR" sz="3200" dirty="0">
              <a:effectLst>
                <a:outerShdw blurRad="38100" dist="38100" dir="2700000" algn="tl">
                  <a:srgbClr val="000000">
                    <a:alpha val="43137"/>
                  </a:srgbClr>
                </a:outerShdw>
              </a:effectLst>
              <a:latin typeface="Comic Sans MS" pitchFamily="66" charset="0"/>
            </a:endParaRPr>
          </a:p>
        </p:txBody>
      </p:sp>
      <p:pic>
        <p:nvPicPr>
          <p:cNvPr id="6" name="Picture 5" descr="disto_how4.jpg"/>
          <p:cNvPicPr>
            <a:picLocks noChangeAspect="1"/>
          </p:cNvPicPr>
          <p:nvPr/>
        </p:nvPicPr>
        <p:blipFill>
          <a:blip r:embed="rId2" cstate="print"/>
          <a:srcRect/>
          <a:stretch>
            <a:fillRect/>
          </a:stretch>
        </p:blipFill>
        <p:spPr bwMode="auto">
          <a:xfrm>
            <a:off x="179512" y="5085184"/>
            <a:ext cx="2416562" cy="1628799"/>
          </a:xfrm>
          <a:prstGeom prst="rect">
            <a:avLst/>
          </a:prstGeom>
          <a:noFill/>
          <a:ln w="9525">
            <a:noFill/>
            <a:miter lim="800000"/>
            <a:headEnd/>
            <a:tailEnd/>
          </a:ln>
        </p:spPr>
      </p:pic>
      <p:pic>
        <p:nvPicPr>
          <p:cNvPr id="9" name="Picture 8" descr="disto_how3.jpg"/>
          <p:cNvPicPr>
            <a:picLocks noChangeAspect="1"/>
          </p:cNvPicPr>
          <p:nvPr/>
        </p:nvPicPr>
        <p:blipFill>
          <a:blip r:embed="rId3" cstate="print"/>
          <a:srcRect/>
          <a:stretch>
            <a:fillRect/>
          </a:stretch>
        </p:blipFill>
        <p:spPr bwMode="auto">
          <a:xfrm>
            <a:off x="6625294" y="3140968"/>
            <a:ext cx="2401244" cy="1616788"/>
          </a:xfrm>
          <a:prstGeom prst="rect">
            <a:avLst/>
          </a:prstGeom>
          <a:noFill/>
          <a:ln w="9525">
            <a:noFill/>
            <a:miter lim="800000"/>
            <a:headEnd/>
            <a:tailEnd/>
          </a:ln>
        </p:spPr>
      </p:pic>
      <p:sp>
        <p:nvSpPr>
          <p:cNvPr id="10" name="TextBox 9"/>
          <p:cNvSpPr txBox="1">
            <a:spLocks noChangeArrowheads="1"/>
          </p:cNvSpPr>
          <p:nvPr/>
        </p:nvSpPr>
        <p:spPr bwMode="auto">
          <a:xfrm>
            <a:off x="3419872" y="3068960"/>
            <a:ext cx="2303487"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Distorsion en barillet</a:t>
            </a:r>
            <a:endParaRPr lang="fr-FR" sz="1600" dirty="0">
              <a:latin typeface="Comic Sans MS" pitchFamily="66" charset="0"/>
            </a:endParaRPr>
          </a:p>
        </p:txBody>
      </p:sp>
      <p:sp>
        <p:nvSpPr>
          <p:cNvPr id="11" name="TextBox 10"/>
          <p:cNvSpPr txBox="1">
            <a:spLocks noChangeArrowheads="1"/>
          </p:cNvSpPr>
          <p:nvPr/>
        </p:nvSpPr>
        <p:spPr bwMode="auto">
          <a:xfrm>
            <a:off x="3347864" y="3861048"/>
            <a:ext cx="2447503"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Distorsion en coussinet </a:t>
            </a:r>
            <a:endParaRPr lang="fr-FR" sz="1600" dirty="0">
              <a:latin typeface="Comic Sans MS" pitchFamily="66" charset="0"/>
            </a:endParaRPr>
          </a:p>
        </p:txBody>
      </p:sp>
      <p:sp>
        <p:nvSpPr>
          <p:cNvPr id="12" name="TextBox 11"/>
          <p:cNvSpPr txBox="1">
            <a:spLocks noChangeArrowheads="1"/>
          </p:cNvSpPr>
          <p:nvPr/>
        </p:nvSpPr>
        <p:spPr bwMode="auto">
          <a:xfrm>
            <a:off x="3707904" y="2276872"/>
            <a:ext cx="1728192" cy="338926"/>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Image parfaite</a:t>
            </a:r>
            <a:endParaRPr lang="fr-FR" sz="1600" dirty="0">
              <a:latin typeface="Comic Sans MS" pitchFamily="66" charset="0"/>
            </a:endParaRPr>
          </a:p>
        </p:txBody>
      </p:sp>
      <p:sp>
        <p:nvSpPr>
          <p:cNvPr id="14" name="TextBox 13"/>
          <p:cNvSpPr txBox="1">
            <a:spLocks noChangeArrowheads="1"/>
          </p:cNvSpPr>
          <p:nvPr/>
        </p:nvSpPr>
        <p:spPr bwMode="auto">
          <a:xfrm>
            <a:off x="2483768" y="4653136"/>
            <a:ext cx="4103687" cy="339150"/>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Distorsion complexe (en « moustaches »)</a:t>
            </a:r>
            <a:endParaRPr lang="fr-FR" sz="1600" dirty="0">
              <a:latin typeface="Comic Sans MS" pitchFamily="66" charset="0"/>
            </a:endParaRPr>
          </a:p>
        </p:txBody>
      </p:sp>
      <p:pic>
        <p:nvPicPr>
          <p:cNvPr id="16" name="Picture 6" descr="disto_how1.jpg"/>
          <p:cNvPicPr>
            <a:picLocks noChangeAspect="1"/>
          </p:cNvPicPr>
          <p:nvPr/>
        </p:nvPicPr>
        <p:blipFill>
          <a:blip r:embed="rId4" cstate="print"/>
          <a:srcRect/>
          <a:stretch>
            <a:fillRect/>
          </a:stretch>
        </p:blipFill>
        <p:spPr bwMode="auto">
          <a:xfrm>
            <a:off x="6660232" y="1340768"/>
            <a:ext cx="2332784" cy="1584176"/>
          </a:xfrm>
          <a:prstGeom prst="rect">
            <a:avLst/>
          </a:prstGeom>
          <a:noFill/>
          <a:ln w="9525">
            <a:noFill/>
            <a:miter lim="800000"/>
            <a:headEnd/>
            <a:tailEnd/>
          </a:ln>
        </p:spPr>
      </p:pic>
      <p:pic>
        <p:nvPicPr>
          <p:cNvPr id="17" name="Picture 7" descr="disto_how2.jpg"/>
          <p:cNvPicPr>
            <a:picLocks noChangeAspect="1"/>
          </p:cNvPicPr>
          <p:nvPr/>
        </p:nvPicPr>
        <p:blipFill>
          <a:blip r:embed="rId5" cstate="print"/>
          <a:srcRect/>
          <a:stretch>
            <a:fillRect/>
          </a:stretch>
        </p:blipFill>
        <p:spPr bwMode="auto">
          <a:xfrm>
            <a:off x="323528" y="2060848"/>
            <a:ext cx="2376998" cy="1602132"/>
          </a:xfrm>
          <a:prstGeom prst="rect">
            <a:avLst/>
          </a:prstGeom>
          <a:noFill/>
          <a:ln w="9525">
            <a:noFill/>
            <a:miter lim="800000"/>
            <a:headEnd/>
            <a:tailEnd/>
          </a:ln>
        </p:spPr>
      </p:pic>
      <p:sp>
        <p:nvSpPr>
          <p:cNvPr id="23" name="TextBox 22"/>
          <p:cNvSpPr txBox="1">
            <a:spLocks noChangeArrowheads="1"/>
          </p:cNvSpPr>
          <p:nvPr/>
        </p:nvSpPr>
        <p:spPr bwMode="auto">
          <a:xfrm>
            <a:off x="395536" y="3501008"/>
            <a:ext cx="1943100" cy="138113"/>
          </a:xfrm>
          <a:prstGeom prst="rect">
            <a:avLst/>
          </a:prstGeom>
          <a:noFill/>
          <a:ln w="9525">
            <a:noFill/>
            <a:miter lim="800000"/>
            <a:headEnd/>
            <a:tailEnd/>
          </a:ln>
        </p:spPr>
        <p:txBody>
          <a:bodyPr>
            <a:spAutoFit/>
          </a:bodyPr>
          <a:lstStyle/>
          <a:p>
            <a:r>
              <a:rPr lang="pt-BR" sz="300" dirty="0">
                <a:latin typeface="Comic Sans MS" pitchFamily="66" charset="0"/>
              </a:rPr>
              <a:t>http://www.dxo.com/fr/photo/dxo_optics_pro/features/optics_geometry_corrections/distortion</a:t>
            </a:r>
          </a:p>
        </p:txBody>
      </p:sp>
      <p:cxnSp>
        <p:nvCxnSpPr>
          <p:cNvPr id="21" name="Connecteur droit avec flèche 20"/>
          <p:cNvCxnSpPr>
            <a:stCxn id="12" idx="3"/>
            <a:endCxn id="16" idx="1"/>
          </p:cNvCxnSpPr>
          <p:nvPr/>
        </p:nvCxnSpPr>
        <p:spPr>
          <a:xfrm flipV="1">
            <a:off x="5436096" y="2132856"/>
            <a:ext cx="1224136" cy="313479"/>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0" idx="1"/>
            <a:endCxn id="17" idx="3"/>
          </p:cNvCxnSpPr>
          <p:nvPr/>
        </p:nvCxnSpPr>
        <p:spPr>
          <a:xfrm flipH="1" flipV="1">
            <a:off x="2700526" y="2861914"/>
            <a:ext cx="719346" cy="376323"/>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1" idx="3"/>
            <a:endCxn id="9" idx="1"/>
          </p:cNvCxnSpPr>
          <p:nvPr/>
        </p:nvCxnSpPr>
        <p:spPr>
          <a:xfrm flipV="1">
            <a:off x="5795367" y="3949362"/>
            <a:ext cx="829927" cy="80963"/>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14" idx="2"/>
            <a:endCxn id="6" idx="3"/>
          </p:cNvCxnSpPr>
          <p:nvPr/>
        </p:nvCxnSpPr>
        <p:spPr>
          <a:xfrm flipH="1">
            <a:off x="2596074" y="4992286"/>
            <a:ext cx="1939538" cy="907298"/>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TextBox 22"/>
          <p:cNvSpPr txBox="1">
            <a:spLocks noChangeArrowheads="1"/>
          </p:cNvSpPr>
          <p:nvPr/>
        </p:nvSpPr>
        <p:spPr bwMode="auto">
          <a:xfrm>
            <a:off x="323528" y="6525344"/>
            <a:ext cx="1943100" cy="138113"/>
          </a:xfrm>
          <a:prstGeom prst="rect">
            <a:avLst/>
          </a:prstGeom>
          <a:noFill/>
          <a:ln w="9525">
            <a:noFill/>
            <a:miter lim="800000"/>
            <a:headEnd/>
            <a:tailEnd/>
          </a:ln>
        </p:spPr>
        <p:txBody>
          <a:bodyPr>
            <a:spAutoFit/>
          </a:bodyPr>
          <a:lstStyle/>
          <a:p>
            <a:r>
              <a:rPr lang="pt-BR" sz="300" dirty="0">
                <a:latin typeface="Comic Sans MS" pitchFamily="66" charset="0"/>
              </a:rPr>
              <a:t>http://www.dxo.com/fr/photo/dxo_optics_pro/features/optics_geometry_corrections/distortion</a:t>
            </a:r>
          </a:p>
        </p:txBody>
      </p:sp>
      <p:sp>
        <p:nvSpPr>
          <p:cNvPr id="19" name="TextBox 22"/>
          <p:cNvSpPr txBox="1">
            <a:spLocks noChangeArrowheads="1"/>
          </p:cNvSpPr>
          <p:nvPr/>
        </p:nvSpPr>
        <p:spPr bwMode="auto">
          <a:xfrm>
            <a:off x="6804248" y="4581128"/>
            <a:ext cx="1943100" cy="138113"/>
          </a:xfrm>
          <a:prstGeom prst="rect">
            <a:avLst/>
          </a:prstGeom>
          <a:noFill/>
          <a:ln w="9525">
            <a:noFill/>
            <a:miter lim="800000"/>
            <a:headEnd/>
            <a:tailEnd/>
          </a:ln>
        </p:spPr>
        <p:txBody>
          <a:bodyPr>
            <a:spAutoFit/>
          </a:bodyPr>
          <a:lstStyle/>
          <a:p>
            <a:r>
              <a:rPr lang="pt-BR" sz="300">
                <a:latin typeface="Comic Sans MS" pitchFamily="66" charset="0"/>
              </a:rPr>
              <a:t>http://www.dxo.com/fr/photo/dxo_optics_pro/features/optics_geometry_corrections/distortion</a:t>
            </a:r>
          </a:p>
        </p:txBody>
      </p:sp>
      <p:sp>
        <p:nvSpPr>
          <p:cNvPr id="20" name="TextBox 22"/>
          <p:cNvSpPr txBox="1">
            <a:spLocks noChangeArrowheads="1"/>
          </p:cNvSpPr>
          <p:nvPr/>
        </p:nvSpPr>
        <p:spPr bwMode="auto">
          <a:xfrm>
            <a:off x="7020272" y="2564904"/>
            <a:ext cx="1943100" cy="138113"/>
          </a:xfrm>
          <a:prstGeom prst="rect">
            <a:avLst/>
          </a:prstGeom>
          <a:noFill/>
          <a:ln w="9525">
            <a:noFill/>
            <a:miter lim="800000"/>
            <a:headEnd/>
            <a:tailEnd/>
          </a:ln>
        </p:spPr>
        <p:txBody>
          <a:bodyPr>
            <a:spAutoFit/>
          </a:bodyPr>
          <a:lstStyle/>
          <a:p>
            <a:r>
              <a:rPr lang="pt-BR" sz="300">
                <a:latin typeface="Comic Sans MS" pitchFamily="66" charset="0"/>
              </a:rPr>
              <a:t>http://www.dxo.com/fr/photo/dxo_optics_pro/features/optics_geometry_corrections/distortion</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8" presetClass="entr" presetSubtype="3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amond(out)">
                                      <p:cBhvr>
                                        <p:cTn id="25" dur="1000"/>
                                        <p:tgtEl>
                                          <p:spTgt spid="2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1000"/>
                            </p:stCondLst>
                            <p:childTnLst>
                              <p:par>
                                <p:cTn id="39" presetID="53"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8" presetClass="entr" presetSubtype="32"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amond(out)">
                                      <p:cBhvr>
                                        <p:cTn id="46" dur="1000"/>
                                        <p:tgtEl>
                                          <p:spTgt spid="30"/>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strVal val="#ppt_w*0.70"/>
                                          </p:val>
                                        </p:tav>
                                        <p:tav tm="100000">
                                          <p:val>
                                            <p:strVal val="#ppt_w"/>
                                          </p:val>
                                        </p:tav>
                                      </p:tavLst>
                                    </p:anim>
                                    <p:anim calcmode="lin" valueType="num">
                                      <p:cBhvr>
                                        <p:cTn id="50" dur="1000" fill="hold"/>
                                        <p:tgtEl>
                                          <p:spTgt spid="23"/>
                                        </p:tgtEl>
                                        <p:attrNameLst>
                                          <p:attrName>ppt_h</p:attrName>
                                        </p:attrNameLst>
                                      </p:cBhvr>
                                      <p:tavLst>
                                        <p:tav tm="0">
                                          <p:val>
                                            <p:strVal val="#ppt_h"/>
                                          </p:val>
                                        </p:tav>
                                        <p:tav tm="100000">
                                          <p:val>
                                            <p:strVal val="#ppt_h"/>
                                          </p:val>
                                        </p:tav>
                                      </p:tavLst>
                                    </p:anim>
                                    <p:animEffect transition="in" filter="fade">
                                      <p:cBhvr>
                                        <p:cTn id="51" dur="1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3"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par>
                                <p:cTn id="65" presetID="8" presetClass="entr" presetSubtype="32"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diamond(out)">
                                      <p:cBhvr>
                                        <p:cTn id="67" dur="1000"/>
                                        <p:tgtEl>
                                          <p:spTgt spid="38"/>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strVal val="#ppt_w*0.70"/>
                                          </p:val>
                                        </p:tav>
                                        <p:tav tm="100000">
                                          <p:val>
                                            <p:strVal val="#ppt_w"/>
                                          </p:val>
                                        </p:tav>
                                      </p:tavLst>
                                    </p:anim>
                                    <p:anim calcmode="lin" valueType="num">
                                      <p:cBhvr>
                                        <p:cTn id="71" dur="1000" fill="hold"/>
                                        <p:tgtEl>
                                          <p:spTgt spid="19"/>
                                        </p:tgtEl>
                                        <p:attrNameLst>
                                          <p:attrName>ppt_h</p:attrName>
                                        </p:attrNameLst>
                                      </p:cBhvr>
                                      <p:tavLst>
                                        <p:tav tm="0">
                                          <p:val>
                                            <p:strVal val="#ppt_h"/>
                                          </p:val>
                                        </p:tav>
                                        <p:tav tm="100000">
                                          <p:val>
                                            <p:strVal val="#ppt_h"/>
                                          </p:val>
                                        </p:tav>
                                      </p:tavLst>
                                    </p:anim>
                                    <p:animEffect transition="in" filter="fade">
                                      <p:cBhvr>
                                        <p:cTn id="72" dur="1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strVal val="#ppt_w*0.70"/>
                                          </p:val>
                                        </p:tav>
                                        <p:tav tm="100000">
                                          <p:val>
                                            <p:strVal val="#ppt_w"/>
                                          </p:val>
                                        </p:tav>
                                      </p:tavLst>
                                    </p:anim>
                                    <p:anim calcmode="lin" valueType="num">
                                      <p:cBhvr>
                                        <p:cTn id="78" dur="1000" fill="hold"/>
                                        <p:tgtEl>
                                          <p:spTgt spid="14"/>
                                        </p:tgtEl>
                                        <p:attrNameLst>
                                          <p:attrName>ppt_h</p:attrName>
                                        </p:attrNameLst>
                                      </p:cBhvr>
                                      <p:tavLst>
                                        <p:tav tm="0">
                                          <p:val>
                                            <p:strVal val="#ppt_h"/>
                                          </p:val>
                                        </p:tav>
                                        <p:tav tm="100000">
                                          <p:val>
                                            <p:strVal val="#ppt_h"/>
                                          </p:val>
                                        </p:tav>
                                      </p:tavLst>
                                    </p:anim>
                                    <p:animEffect transition="in" filter="fade">
                                      <p:cBhvr>
                                        <p:cTn id="79" dur="1000"/>
                                        <p:tgtEl>
                                          <p:spTgt spid="14"/>
                                        </p:tgtEl>
                                      </p:cBhvr>
                                    </p:animEffect>
                                  </p:childTnLst>
                                </p:cTn>
                              </p:par>
                            </p:childTnLst>
                          </p:cTn>
                        </p:par>
                        <p:par>
                          <p:cTn id="80" fill="hold">
                            <p:stCondLst>
                              <p:cond delay="1000"/>
                            </p:stCondLst>
                            <p:childTnLst>
                              <p:par>
                                <p:cTn id="81" presetID="53" presetClass="entr" presetSubtype="0"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8" presetClass="entr" presetSubtype="32"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diamond(out)">
                                      <p:cBhvr>
                                        <p:cTn id="88" dur="1000"/>
                                        <p:tgtEl>
                                          <p:spTgt spid="46"/>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strVal val="#ppt_w*0.70"/>
                                          </p:val>
                                        </p:tav>
                                        <p:tav tm="100000">
                                          <p:val>
                                            <p:strVal val="#ppt_w"/>
                                          </p:val>
                                        </p:tav>
                                      </p:tavLst>
                                    </p:anim>
                                    <p:anim calcmode="lin" valueType="num">
                                      <p:cBhvr>
                                        <p:cTn id="92" dur="1000" fill="hold"/>
                                        <p:tgtEl>
                                          <p:spTgt spid="18"/>
                                        </p:tgtEl>
                                        <p:attrNameLst>
                                          <p:attrName>ppt_h</p:attrName>
                                        </p:attrNameLst>
                                      </p:cBhvr>
                                      <p:tavLst>
                                        <p:tav tm="0">
                                          <p:val>
                                            <p:strVal val="#ppt_h"/>
                                          </p:val>
                                        </p:tav>
                                        <p:tav tm="100000">
                                          <p:val>
                                            <p:strVal val="#ppt_h"/>
                                          </p:val>
                                        </p:tav>
                                      </p:tavLst>
                                    </p:anim>
                                    <p:animEffect transition="in" filter="fade">
                                      <p:cBhvr>
                                        <p:cTn id="9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4" grpId="0"/>
      <p:bldP spid="23"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II/ Distorsion (suite)</a:t>
            </a:r>
            <a:endParaRPr lang="fr-FR" sz="3200" dirty="0">
              <a:effectLst>
                <a:outerShdw blurRad="38100" dist="38100" dir="2700000" algn="tl">
                  <a:srgbClr val="000000">
                    <a:alpha val="43137"/>
                  </a:srgbClr>
                </a:outerShdw>
              </a:effectLst>
              <a:latin typeface="Comic Sans MS" pitchFamily="66" charset="0"/>
            </a:endParaRPr>
          </a:p>
        </p:txBody>
      </p:sp>
      <p:pic>
        <p:nvPicPr>
          <p:cNvPr id="5" name="Image 4" descr="distorsion diaph 2.jpg"/>
          <p:cNvPicPr>
            <a:picLocks noChangeAspect="1"/>
          </p:cNvPicPr>
          <p:nvPr/>
        </p:nvPicPr>
        <p:blipFill>
          <a:blip r:embed="rId2" cstate="print"/>
          <a:srcRect b="68774"/>
          <a:stretch>
            <a:fillRect/>
          </a:stretch>
        </p:blipFill>
        <p:spPr bwMode="auto">
          <a:xfrm>
            <a:off x="5292080" y="1162892"/>
            <a:ext cx="3455988" cy="1128713"/>
          </a:xfrm>
          <a:prstGeom prst="rect">
            <a:avLst/>
          </a:prstGeom>
          <a:noFill/>
          <a:ln w="9525">
            <a:noFill/>
            <a:miter lim="800000"/>
            <a:headEnd/>
            <a:tailEnd/>
          </a:ln>
        </p:spPr>
      </p:pic>
      <p:sp>
        <p:nvSpPr>
          <p:cNvPr id="7" name="TextBox 6"/>
          <p:cNvSpPr txBox="1">
            <a:spLocks noChangeArrowheads="1"/>
          </p:cNvSpPr>
          <p:nvPr/>
        </p:nvSpPr>
        <p:spPr bwMode="auto">
          <a:xfrm>
            <a:off x="251520" y="1434860"/>
            <a:ext cx="4464050" cy="584775"/>
          </a:xfrm>
          <a:prstGeom prst="rect">
            <a:avLst/>
          </a:prstGeom>
          <a:noFill/>
          <a:ln w="9525">
            <a:noFill/>
            <a:miter lim="800000"/>
            <a:headEnd/>
            <a:tailEnd/>
          </a:ln>
        </p:spPr>
        <p:txBody>
          <a:bodyPr>
            <a:spAutoFit/>
          </a:bodyPr>
          <a:lstStyle/>
          <a:p>
            <a:pPr algn="ctr"/>
            <a:r>
              <a:rPr lang="fr-FR" sz="1600" dirty="0" smtClean="0">
                <a:latin typeface="Comic Sans MS" pitchFamily="66" charset="0"/>
              </a:rPr>
              <a:t>Diaphragme accolé à la lentille. Rayons déviés </a:t>
            </a:r>
            <a:r>
              <a:rPr lang="fr-FR" sz="1600" dirty="0" smtClean="0">
                <a:latin typeface="Comic Sans MS" pitchFamily="66" charset="0"/>
              </a:rPr>
              <a:t>sans </a:t>
            </a:r>
            <a:r>
              <a:rPr lang="fr-FR" sz="1600" dirty="0" smtClean="0">
                <a:latin typeface="Comic Sans MS" pitchFamily="66" charset="0"/>
              </a:rPr>
              <a:t>déformation</a:t>
            </a:r>
            <a:endParaRPr lang="fr-FR" sz="1600" dirty="0">
              <a:latin typeface="Comic Sans MS" pitchFamily="66" charset="0"/>
            </a:endParaRPr>
          </a:p>
        </p:txBody>
      </p:sp>
      <p:sp>
        <p:nvSpPr>
          <p:cNvPr id="8" name="TextBox 6"/>
          <p:cNvSpPr txBox="1">
            <a:spLocks noChangeArrowheads="1"/>
          </p:cNvSpPr>
          <p:nvPr/>
        </p:nvSpPr>
        <p:spPr bwMode="auto">
          <a:xfrm>
            <a:off x="4294188" y="2507261"/>
            <a:ext cx="4464050" cy="830997"/>
          </a:xfrm>
          <a:prstGeom prst="rect">
            <a:avLst/>
          </a:prstGeom>
          <a:noFill/>
          <a:ln w="9525">
            <a:noFill/>
            <a:miter lim="800000"/>
            <a:headEnd/>
            <a:tailEnd/>
          </a:ln>
        </p:spPr>
        <p:txBody>
          <a:bodyPr>
            <a:spAutoFit/>
          </a:bodyPr>
          <a:lstStyle/>
          <a:p>
            <a:pPr algn="ctr"/>
            <a:r>
              <a:rPr lang="fr-FR" sz="1600" dirty="0" smtClean="0">
                <a:latin typeface="Comic Sans MS" pitchFamily="66" charset="0"/>
              </a:rPr>
              <a:t>Diaphragme avant la lentille : inclinaison des rayons modifiée.</a:t>
            </a:r>
          </a:p>
          <a:p>
            <a:pPr algn="ctr"/>
            <a:r>
              <a:rPr lang="fr-FR" sz="1600" dirty="0" smtClean="0">
                <a:latin typeface="Comic Sans MS" pitchFamily="66" charset="0"/>
              </a:rPr>
              <a:t>Distorsion en barillet</a:t>
            </a:r>
            <a:endParaRPr lang="fr-FR" sz="1600" dirty="0">
              <a:latin typeface="Comic Sans MS" pitchFamily="66" charset="0"/>
            </a:endParaRPr>
          </a:p>
        </p:txBody>
      </p:sp>
      <p:sp>
        <p:nvSpPr>
          <p:cNvPr id="9" name="TextBox 6"/>
          <p:cNvSpPr txBox="1">
            <a:spLocks noChangeArrowheads="1"/>
          </p:cNvSpPr>
          <p:nvPr/>
        </p:nvSpPr>
        <p:spPr bwMode="auto">
          <a:xfrm>
            <a:off x="510828" y="3717728"/>
            <a:ext cx="4464050" cy="830997"/>
          </a:xfrm>
          <a:prstGeom prst="rect">
            <a:avLst/>
          </a:prstGeom>
          <a:noFill/>
          <a:ln w="9525">
            <a:noFill/>
            <a:miter lim="800000"/>
            <a:headEnd/>
            <a:tailEnd/>
          </a:ln>
        </p:spPr>
        <p:txBody>
          <a:bodyPr>
            <a:spAutoFit/>
          </a:bodyPr>
          <a:lstStyle/>
          <a:p>
            <a:pPr algn="ctr"/>
            <a:r>
              <a:rPr lang="fr-FR" sz="1600" dirty="0" smtClean="0">
                <a:latin typeface="Comic Sans MS" pitchFamily="66" charset="0"/>
              </a:rPr>
              <a:t>Diaphragme après la lentille : rayons déviés dans le sens inverse.</a:t>
            </a:r>
          </a:p>
          <a:p>
            <a:pPr algn="ctr"/>
            <a:r>
              <a:rPr lang="fr-FR" sz="1600" dirty="0" smtClean="0">
                <a:latin typeface="Comic Sans MS" pitchFamily="66" charset="0"/>
              </a:rPr>
              <a:t>Distorsion en coussinet</a:t>
            </a:r>
            <a:endParaRPr lang="fr-FR" sz="1600" dirty="0">
              <a:latin typeface="Comic Sans MS" pitchFamily="66" charset="0"/>
            </a:endParaRPr>
          </a:p>
        </p:txBody>
      </p:sp>
      <p:pic>
        <p:nvPicPr>
          <p:cNvPr id="11" name="Image 10" descr="distorsion diaph 2.jpg"/>
          <p:cNvPicPr>
            <a:picLocks noChangeAspect="1"/>
          </p:cNvPicPr>
          <p:nvPr/>
        </p:nvPicPr>
        <p:blipFill>
          <a:blip r:embed="rId2" cstate="print"/>
          <a:srcRect t="67963"/>
          <a:stretch>
            <a:fillRect/>
          </a:stretch>
        </p:blipFill>
        <p:spPr bwMode="auto">
          <a:xfrm>
            <a:off x="5335364" y="3553790"/>
            <a:ext cx="3455988" cy="1158875"/>
          </a:xfrm>
          <a:prstGeom prst="rect">
            <a:avLst/>
          </a:prstGeom>
          <a:noFill/>
          <a:ln w="9525">
            <a:noFill/>
            <a:miter lim="800000"/>
            <a:headEnd/>
            <a:tailEnd/>
          </a:ln>
        </p:spPr>
      </p:pic>
      <p:pic>
        <p:nvPicPr>
          <p:cNvPr id="12" name="Image 11" descr="distorsion diaph 2.jpg"/>
          <p:cNvPicPr>
            <a:picLocks noChangeAspect="1"/>
          </p:cNvPicPr>
          <p:nvPr/>
        </p:nvPicPr>
        <p:blipFill>
          <a:blip r:embed="rId2" cstate="print"/>
          <a:srcRect t="31226" b="33875"/>
          <a:stretch>
            <a:fillRect/>
          </a:stretch>
        </p:blipFill>
        <p:spPr bwMode="auto">
          <a:xfrm>
            <a:off x="539552" y="2291729"/>
            <a:ext cx="3455988" cy="1262062"/>
          </a:xfrm>
          <a:prstGeom prst="rect">
            <a:avLst/>
          </a:prstGeom>
          <a:noFill/>
          <a:ln w="9525">
            <a:noFill/>
            <a:miter lim="800000"/>
            <a:headEnd/>
            <a:tailEnd/>
          </a:ln>
        </p:spPr>
      </p:pic>
      <p:sp>
        <p:nvSpPr>
          <p:cNvPr id="10" name="TextBox 8"/>
          <p:cNvSpPr txBox="1">
            <a:spLocks noChangeArrowheads="1"/>
          </p:cNvSpPr>
          <p:nvPr/>
        </p:nvSpPr>
        <p:spPr bwMode="auto">
          <a:xfrm>
            <a:off x="430907" y="5013176"/>
            <a:ext cx="8569325" cy="338554"/>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Focales fixes (peu de lentilles)</a:t>
            </a:r>
            <a:endParaRPr lang="fr-FR" sz="1600" dirty="0">
              <a:solidFill>
                <a:prstClr val="black"/>
              </a:solidFill>
              <a:latin typeface="Comic Sans MS" pitchFamily="66" charset="0"/>
            </a:endParaRPr>
          </a:p>
        </p:txBody>
      </p:sp>
      <p:sp>
        <p:nvSpPr>
          <p:cNvPr id="13" name="TextBox 8"/>
          <p:cNvSpPr txBox="1">
            <a:spLocks noChangeArrowheads="1"/>
          </p:cNvSpPr>
          <p:nvPr/>
        </p:nvSpPr>
        <p:spPr bwMode="auto">
          <a:xfrm>
            <a:off x="457199" y="5394702"/>
            <a:ext cx="8569325" cy="338554"/>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Fermer le </a:t>
            </a:r>
            <a:r>
              <a:rPr lang="fr-FR" sz="1600" dirty="0" smtClean="0">
                <a:solidFill>
                  <a:prstClr val="black"/>
                </a:solidFill>
                <a:latin typeface="Comic Sans MS" pitchFamily="66" charset="0"/>
              </a:rPr>
              <a:t>diaphragme </a:t>
            </a:r>
            <a:r>
              <a:rPr lang="fr-FR" sz="1600" dirty="0" smtClean="0">
                <a:solidFill>
                  <a:prstClr val="black"/>
                </a:solidFill>
                <a:latin typeface="Comic Sans MS" pitchFamily="66" charset="0"/>
              </a:rPr>
              <a:t>(mais diffraction)</a:t>
            </a:r>
            <a:endParaRPr lang="fr-FR" sz="1600" dirty="0">
              <a:solidFill>
                <a:prstClr val="black"/>
              </a:solidFill>
              <a:latin typeface="Comic Sans MS" pitchFamily="66" charset="0"/>
            </a:endParaRPr>
          </a:p>
        </p:txBody>
      </p:sp>
      <p:sp>
        <p:nvSpPr>
          <p:cNvPr id="14" name="TextBox 8"/>
          <p:cNvSpPr txBox="1">
            <a:spLocks noChangeArrowheads="1"/>
          </p:cNvSpPr>
          <p:nvPr/>
        </p:nvSpPr>
        <p:spPr bwMode="auto">
          <a:xfrm>
            <a:off x="457200" y="5733256"/>
            <a:ext cx="8569325" cy="338554"/>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Logiciel (mais attention aux distorsions trop importantes)</a:t>
            </a:r>
            <a:endParaRPr lang="fr-FR" sz="1600" dirty="0">
              <a:solidFill>
                <a:prstClr val="black"/>
              </a:solidFill>
              <a:latin typeface="Comic Sans MS" pitchFamily="66" charset="0"/>
            </a:endParaRPr>
          </a:p>
        </p:txBody>
      </p:sp>
      <p:sp>
        <p:nvSpPr>
          <p:cNvPr id="15" name="TextBox 8"/>
          <p:cNvSpPr txBox="1">
            <a:spLocks noChangeArrowheads="1"/>
          </p:cNvSpPr>
          <p:nvPr/>
        </p:nvSpPr>
        <p:spPr bwMode="auto">
          <a:xfrm>
            <a:off x="4293692" y="4996299"/>
            <a:ext cx="4022723" cy="400110"/>
          </a:xfrm>
          <a:prstGeom prst="rect">
            <a:avLst/>
          </a:prstGeom>
          <a:noFill/>
          <a:ln w="9525">
            <a:noFill/>
            <a:miter lim="800000"/>
            <a:headEnd/>
            <a:tailEnd/>
          </a:ln>
        </p:spPr>
        <p:txBody>
          <a:bodyPr wrap="square">
            <a:spAutoFit/>
          </a:bodyPr>
          <a:lstStyle/>
          <a:p>
            <a:pPr algn="just"/>
            <a:r>
              <a:rPr lang="fr-FR" sz="2000" dirty="0" smtClean="0">
                <a:solidFill>
                  <a:prstClr val="black"/>
                </a:solidFill>
                <a:latin typeface="Comic Sans MS" pitchFamily="66" charset="0"/>
              </a:rPr>
              <a:t>INSERER IMAGE 25 PANCAKE</a:t>
            </a:r>
            <a:endParaRPr lang="fr-FR" sz="2000" dirty="0">
              <a:solidFill>
                <a:prstClr val="black"/>
              </a:solidFill>
              <a:latin typeface="Comic Sans MS" pitchFamily="66" charset="0"/>
            </a:endParaRPr>
          </a:p>
        </p:txBody>
      </p:sp>
      <p:sp>
        <p:nvSpPr>
          <p:cNvPr id="16" name="TextBox 8"/>
          <p:cNvSpPr txBox="1">
            <a:spLocks noChangeArrowheads="1"/>
          </p:cNvSpPr>
          <p:nvPr/>
        </p:nvSpPr>
        <p:spPr bwMode="auto">
          <a:xfrm>
            <a:off x="430907" y="4613066"/>
            <a:ext cx="4022723" cy="400110"/>
          </a:xfrm>
          <a:prstGeom prst="rect">
            <a:avLst/>
          </a:prstGeom>
          <a:noFill/>
          <a:ln w="9525">
            <a:noFill/>
            <a:miter lim="800000"/>
            <a:headEnd/>
            <a:tailEnd/>
          </a:ln>
        </p:spPr>
        <p:txBody>
          <a:bodyPr wrap="square">
            <a:spAutoFit/>
          </a:bodyPr>
          <a:lstStyle/>
          <a:p>
            <a:pPr algn="just"/>
            <a:r>
              <a:rPr lang="fr-FR" sz="2000" dirty="0" smtClean="0">
                <a:solidFill>
                  <a:prstClr val="black"/>
                </a:solidFill>
                <a:effectLst>
                  <a:outerShdw blurRad="38100" dist="38100" dir="2700000" algn="tl">
                    <a:srgbClr val="000000">
                      <a:alpha val="43137"/>
                    </a:srgbClr>
                  </a:outerShdw>
                </a:effectLst>
                <a:latin typeface="Comic Sans MS" pitchFamily="66" charset="0"/>
              </a:rPr>
              <a:t>Limiter la distorsion</a:t>
            </a:r>
            <a:endParaRPr lang="fr-FR" sz="2000" dirty="0">
              <a:solidFill>
                <a:prstClr val="black"/>
              </a:solidFill>
              <a:effectLst>
                <a:outerShdw blurRad="38100" dist="38100" dir="2700000" algn="tl">
                  <a:srgbClr val="000000">
                    <a:alpha val="43137"/>
                  </a:srgbClr>
                </a:outerShdw>
              </a:effectLst>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par>
                                <p:cTn id="41" presetID="53"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strVal val="#ppt_w*0.70"/>
                                          </p:val>
                                        </p:tav>
                                        <p:tav tm="100000">
                                          <p:val>
                                            <p:strVal val="#ppt_w"/>
                                          </p:val>
                                        </p:tav>
                                      </p:tavLst>
                                    </p:anim>
                                    <p:anim calcmode="lin" valueType="num">
                                      <p:cBhvr>
                                        <p:cTn id="51" dur="1000" fill="hold"/>
                                        <p:tgtEl>
                                          <p:spTgt spid="16"/>
                                        </p:tgtEl>
                                        <p:attrNameLst>
                                          <p:attrName>ppt_h</p:attrName>
                                        </p:attrNameLst>
                                      </p:cBhvr>
                                      <p:tavLst>
                                        <p:tav tm="0">
                                          <p:val>
                                            <p:strVal val="#ppt_h"/>
                                          </p:val>
                                        </p:tav>
                                        <p:tav tm="100000">
                                          <p:val>
                                            <p:strVal val="#ppt_h"/>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strVal val="#ppt_w*0.70"/>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0.70"/>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strVal val="#ppt_w*0.70"/>
                                          </p:val>
                                        </p:tav>
                                        <p:tav tm="100000">
                                          <p:val>
                                            <p:strVal val="#ppt_w"/>
                                          </p:val>
                                        </p:tav>
                                      </p:tavLst>
                                    </p:anim>
                                    <p:anim calcmode="lin" valueType="num">
                                      <p:cBhvr>
                                        <p:cTn id="72" dur="1000" fill="hold"/>
                                        <p:tgtEl>
                                          <p:spTgt spid="13"/>
                                        </p:tgtEl>
                                        <p:attrNameLst>
                                          <p:attrName>ppt_h</p:attrName>
                                        </p:attrNameLst>
                                      </p:cBhvr>
                                      <p:tavLst>
                                        <p:tav tm="0">
                                          <p:val>
                                            <p:strVal val="#ppt_h"/>
                                          </p:val>
                                        </p:tav>
                                        <p:tav tm="100000">
                                          <p:val>
                                            <p:strVal val="#ppt_h"/>
                                          </p:val>
                                        </p:tav>
                                      </p:tavLst>
                                    </p:anim>
                                    <p:animEffect transition="in" filter="fade">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1000" fill="hold"/>
                                        <p:tgtEl>
                                          <p:spTgt spid="14"/>
                                        </p:tgtEl>
                                        <p:attrNameLst>
                                          <p:attrName>ppt_w</p:attrName>
                                        </p:attrNameLst>
                                      </p:cBhvr>
                                      <p:tavLst>
                                        <p:tav tm="0">
                                          <p:val>
                                            <p:strVal val="#ppt_w*0.70"/>
                                          </p:val>
                                        </p:tav>
                                        <p:tav tm="100000">
                                          <p:val>
                                            <p:strVal val="#ppt_w"/>
                                          </p:val>
                                        </p:tav>
                                      </p:tavLst>
                                    </p:anim>
                                    <p:anim calcmode="lin" valueType="num">
                                      <p:cBhvr>
                                        <p:cTn id="79" dur="1000" fill="hold"/>
                                        <p:tgtEl>
                                          <p:spTgt spid="14"/>
                                        </p:tgtEl>
                                        <p:attrNameLst>
                                          <p:attrName>ppt_h</p:attrName>
                                        </p:attrNameLst>
                                      </p:cBhvr>
                                      <p:tavLst>
                                        <p:tav tm="0">
                                          <p:val>
                                            <p:strVal val="#ppt_h"/>
                                          </p:val>
                                        </p:tav>
                                        <p:tav tm="100000">
                                          <p:val>
                                            <p:strVal val="#ppt_h"/>
                                          </p:val>
                                        </p:tav>
                                      </p:tavLst>
                                    </p:anim>
                                    <p:animEffect transition="in" filter="fade">
                                      <p:cBhvr>
                                        <p:cTn id="8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III/ Diffraction</a:t>
            </a:r>
            <a:endParaRPr lang="fr-FR" sz="3200" dirty="0">
              <a:effectLst>
                <a:outerShdw blurRad="38100" dist="38100" dir="2700000" algn="tl">
                  <a:srgbClr val="000000">
                    <a:alpha val="43137"/>
                  </a:srgbClr>
                </a:outerShdw>
              </a:effectLst>
              <a:latin typeface="Comic Sans MS" pitchFamily="66" charset="0"/>
            </a:endParaRPr>
          </a:p>
        </p:txBody>
      </p:sp>
      <p:sp>
        <p:nvSpPr>
          <p:cNvPr id="5" name="TextBox 6"/>
          <p:cNvSpPr txBox="1">
            <a:spLocks noChangeArrowheads="1"/>
          </p:cNvSpPr>
          <p:nvPr/>
        </p:nvSpPr>
        <p:spPr bwMode="auto">
          <a:xfrm>
            <a:off x="468313" y="2162183"/>
            <a:ext cx="6119911"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Diffraction = baisse du piqué avec fermeture du diaphragme </a:t>
            </a:r>
            <a:endParaRPr lang="fr-FR" sz="1600" dirty="0">
              <a:latin typeface="Comic Sans MS" pitchFamily="66" charset="0"/>
            </a:endParaRPr>
          </a:p>
        </p:txBody>
      </p:sp>
      <p:sp>
        <p:nvSpPr>
          <p:cNvPr id="6" name="TextBox 6"/>
          <p:cNvSpPr txBox="1">
            <a:spLocks noChangeArrowheads="1"/>
          </p:cNvSpPr>
          <p:nvPr/>
        </p:nvSpPr>
        <p:spPr bwMode="auto">
          <a:xfrm>
            <a:off x="468313" y="3140968"/>
            <a:ext cx="2519511" cy="339249"/>
          </a:xfrm>
          <a:prstGeom prst="rect">
            <a:avLst/>
          </a:prstGeom>
          <a:noFill/>
          <a:ln w="9525">
            <a:noFill/>
            <a:miter lim="800000"/>
            <a:headEnd/>
            <a:tailEnd/>
          </a:ln>
        </p:spPr>
        <p:txBody>
          <a:bodyPr wrap="square">
            <a:spAutoFit/>
          </a:bodyPr>
          <a:lstStyle/>
          <a:p>
            <a:pPr algn="just"/>
            <a:r>
              <a:rPr lang="fr-FR" sz="1600" u="sng" dirty="0" smtClean="0">
                <a:latin typeface="Comic Sans MS" pitchFamily="66" charset="0"/>
              </a:rPr>
              <a:t>/!\</a:t>
            </a:r>
            <a:r>
              <a:rPr lang="fr-FR" sz="1600" dirty="0" smtClean="0">
                <a:latin typeface="Comic Sans MS" pitchFamily="66" charset="0"/>
              </a:rPr>
              <a:t> Photo de paysage</a:t>
            </a:r>
            <a:endParaRPr lang="fr-FR" sz="1600" u="sng" dirty="0">
              <a:latin typeface="Comic Sans MS" pitchFamily="66" charset="0"/>
            </a:endParaRPr>
          </a:p>
        </p:txBody>
      </p:sp>
      <p:sp>
        <p:nvSpPr>
          <p:cNvPr id="8" name="TextBox 6"/>
          <p:cNvSpPr txBox="1">
            <a:spLocks noChangeArrowheads="1"/>
          </p:cNvSpPr>
          <p:nvPr/>
        </p:nvSpPr>
        <p:spPr bwMode="auto">
          <a:xfrm>
            <a:off x="2699792" y="3789040"/>
            <a:ext cx="3744416"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Meilleur du piqué entre f/5,6 et f/11.</a:t>
            </a:r>
            <a:endParaRPr lang="fr-FR" sz="1600" dirty="0">
              <a:latin typeface="Comic Sans MS" pitchFamily="66" charset="0"/>
            </a:endParaRPr>
          </a:p>
        </p:txBody>
      </p:sp>
      <p:pic>
        <p:nvPicPr>
          <p:cNvPr id="9" name="Picture 8" descr="image010.jpg"/>
          <p:cNvPicPr>
            <a:picLocks noChangeAspect="1"/>
          </p:cNvPicPr>
          <p:nvPr/>
        </p:nvPicPr>
        <p:blipFill>
          <a:blip r:embed="rId2" cstate="print"/>
          <a:stretch>
            <a:fillRect/>
          </a:stretch>
        </p:blipFill>
        <p:spPr>
          <a:xfrm>
            <a:off x="6428556" y="51555"/>
            <a:ext cx="2481064" cy="2450051"/>
          </a:xfrm>
          <a:prstGeom prst="ellipse">
            <a:avLst/>
          </a:prstGeom>
          <a:effectLst>
            <a:softEdge rad="63500"/>
          </a:effectLst>
        </p:spPr>
      </p:pic>
      <p:sp>
        <p:nvSpPr>
          <p:cNvPr id="10" name="TextBox 9"/>
          <p:cNvSpPr txBox="1">
            <a:spLocks noChangeArrowheads="1"/>
          </p:cNvSpPr>
          <p:nvPr/>
        </p:nvSpPr>
        <p:spPr bwMode="auto">
          <a:xfrm>
            <a:off x="7685484" y="2432549"/>
            <a:ext cx="1224136" cy="138113"/>
          </a:xfrm>
          <a:prstGeom prst="rect">
            <a:avLst/>
          </a:prstGeom>
          <a:noFill/>
          <a:ln w="9525">
            <a:noFill/>
            <a:miter lim="800000"/>
            <a:headEnd/>
            <a:tailEnd/>
          </a:ln>
        </p:spPr>
        <p:txBody>
          <a:bodyPr wrap="square">
            <a:spAutoFit/>
          </a:bodyPr>
          <a:lstStyle/>
          <a:p>
            <a:r>
              <a:rPr lang="pt-BR" sz="300" dirty="0" smtClean="0">
                <a:latin typeface="Comic Sans MS" pitchFamily="66" charset="0"/>
              </a:rPr>
              <a:t>http://i16.servimg.com/u/f16/11/20/51/87/image010.jpg</a:t>
            </a:r>
            <a:endParaRPr lang="pt-BR" sz="300" dirty="0">
              <a:latin typeface="Comic Sans MS" pitchFamily="66" charset="0"/>
            </a:endParaRPr>
          </a:p>
        </p:txBody>
      </p:sp>
      <p:pic>
        <p:nvPicPr>
          <p:cNvPr id="11" name="Picture 10" descr="P2191307 bibble cadre 0.72.jpg"/>
          <p:cNvPicPr>
            <a:picLocks noChangeAspect="1"/>
          </p:cNvPicPr>
          <p:nvPr/>
        </p:nvPicPr>
        <p:blipFill>
          <a:blip r:embed="rId3" cstate="print"/>
          <a:stretch>
            <a:fillRect/>
          </a:stretch>
        </p:blipFill>
        <p:spPr>
          <a:xfrm>
            <a:off x="1576184" y="4275560"/>
            <a:ext cx="5991632" cy="2582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par>
                                <p:cTn id="34" presetID="5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strVal val="#ppt_w*0.70"/>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Effect transition="in" filter="fade">
                                      <p:cBhvr>
                                        <p:cTn id="52" dur="1000"/>
                                        <p:tgtEl>
                                          <p:spTgt spid="8"/>
                                        </p:tgtEl>
                                      </p:cBhvr>
                                    </p:animEffect>
                                  </p:childTnLst>
                                </p:cTn>
                              </p:par>
                            </p:childTnLst>
                          </p:cTn>
                        </p:par>
                        <p:par>
                          <p:cTn id="53" fill="hold">
                            <p:stCondLst>
                              <p:cond delay="1000"/>
                            </p:stCondLst>
                            <p:childTnLst>
                              <p:par>
                                <p:cTn id="54" presetID="2" presetClass="entr" presetSubtype="9"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a:t>
            </a:r>
            <a:r>
              <a:rPr lang="fr-FR" sz="3200" dirty="0" smtClean="0">
                <a:effectLst>
                  <a:outerShdw blurRad="38100" dist="38100" dir="2700000" algn="tl">
                    <a:srgbClr val="000000">
                      <a:alpha val="43137"/>
                    </a:srgbClr>
                  </a:outerShdw>
                </a:effectLst>
                <a:latin typeface="Comic Sans MS" pitchFamily="66" charset="0"/>
              </a:rPr>
              <a:t>II/ Diffraction</a:t>
            </a:r>
            <a:endParaRPr lang="fr-FR" sz="3200" dirty="0">
              <a:effectLst>
                <a:outerShdw blurRad="38100" dist="38100" dir="2700000" algn="tl">
                  <a:srgbClr val="000000">
                    <a:alpha val="43137"/>
                  </a:srgbClr>
                </a:outerShdw>
              </a:effectLst>
              <a:latin typeface="Comic Sans MS" pitchFamily="66" charset="0"/>
            </a:endParaRPr>
          </a:p>
        </p:txBody>
      </p:sp>
      <p:pic>
        <p:nvPicPr>
          <p:cNvPr id="5" name="Picture 4" descr="diffraction effets.jpg"/>
          <p:cNvPicPr>
            <a:picLocks noChangeAspect="1"/>
          </p:cNvPicPr>
          <p:nvPr/>
        </p:nvPicPr>
        <p:blipFill>
          <a:blip r:embed="rId2" cstate="print"/>
          <a:srcRect/>
          <a:stretch>
            <a:fillRect/>
          </a:stretch>
        </p:blipFill>
        <p:spPr bwMode="auto">
          <a:xfrm>
            <a:off x="926108" y="2546682"/>
            <a:ext cx="3861915" cy="1716783"/>
          </a:xfrm>
          <a:prstGeom prst="rect">
            <a:avLst/>
          </a:prstGeom>
          <a:noFill/>
          <a:ln w="9525">
            <a:noFill/>
            <a:miter lim="800000"/>
            <a:headEnd/>
            <a:tailEnd/>
          </a:ln>
        </p:spPr>
      </p:pic>
      <p:pic>
        <p:nvPicPr>
          <p:cNvPr id="6" name="Picture 5" descr="diffraction diaph.jpg"/>
          <p:cNvPicPr>
            <a:picLocks noChangeAspect="1"/>
          </p:cNvPicPr>
          <p:nvPr/>
        </p:nvPicPr>
        <p:blipFill>
          <a:blip r:embed="rId3" cstate="print"/>
          <a:srcRect/>
          <a:stretch>
            <a:fillRect/>
          </a:stretch>
        </p:blipFill>
        <p:spPr bwMode="auto">
          <a:xfrm>
            <a:off x="5129213" y="959430"/>
            <a:ext cx="3763962" cy="1587500"/>
          </a:xfrm>
          <a:prstGeom prst="rect">
            <a:avLst/>
          </a:prstGeom>
          <a:noFill/>
          <a:ln w="9525">
            <a:noFill/>
            <a:miter lim="800000"/>
            <a:headEnd/>
            <a:tailEnd/>
          </a:ln>
        </p:spPr>
      </p:pic>
      <p:sp>
        <p:nvSpPr>
          <p:cNvPr id="7" name="TextBox 6"/>
          <p:cNvSpPr txBox="1">
            <a:spLocks noChangeArrowheads="1"/>
          </p:cNvSpPr>
          <p:nvPr/>
        </p:nvSpPr>
        <p:spPr bwMode="auto">
          <a:xfrm>
            <a:off x="179512" y="1491570"/>
            <a:ext cx="4824412" cy="584775"/>
          </a:xfrm>
          <a:prstGeom prst="rect">
            <a:avLst/>
          </a:prstGeom>
          <a:noFill/>
          <a:ln w="9525">
            <a:noFill/>
            <a:miter lim="800000"/>
            <a:headEnd/>
            <a:tailEnd/>
          </a:ln>
        </p:spPr>
        <p:txBody>
          <a:bodyPr>
            <a:spAutoFit/>
          </a:bodyPr>
          <a:lstStyle/>
          <a:p>
            <a:pPr algn="ctr"/>
            <a:r>
              <a:rPr lang="fr-FR" sz="1600" dirty="0" smtClean="0">
                <a:latin typeface="Comic Sans MS" pitchFamily="66" charset="0"/>
              </a:rPr>
              <a:t>Plus le diaphragme est fermé, et plus le flux de lumière non diffracté diminue.</a:t>
            </a:r>
            <a:endParaRPr lang="fr-FR" sz="1600" dirty="0">
              <a:latin typeface="Comic Sans MS" pitchFamily="66" charset="0"/>
            </a:endParaRPr>
          </a:p>
        </p:txBody>
      </p:sp>
      <p:sp>
        <p:nvSpPr>
          <p:cNvPr id="8" name="TextBox 6"/>
          <p:cNvSpPr txBox="1">
            <a:spLocks noChangeArrowheads="1"/>
          </p:cNvSpPr>
          <p:nvPr/>
        </p:nvSpPr>
        <p:spPr bwMode="auto">
          <a:xfrm>
            <a:off x="4932040" y="3235796"/>
            <a:ext cx="3754760"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Conséquences de la diffraction</a:t>
            </a:r>
            <a:endParaRPr lang="fr-FR" sz="1600" dirty="0">
              <a:latin typeface="Comic Sans MS" pitchFamily="66" charset="0"/>
            </a:endParaRPr>
          </a:p>
        </p:txBody>
      </p:sp>
      <p:sp>
        <p:nvSpPr>
          <p:cNvPr id="9" name="TextBox 8"/>
          <p:cNvSpPr txBox="1">
            <a:spLocks noChangeArrowheads="1"/>
          </p:cNvSpPr>
          <p:nvPr/>
        </p:nvSpPr>
        <p:spPr bwMode="auto">
          <a:xfrm>
            <a:off x="457198" y="5451058"/>
            <a:ext cx="4039063" cy="923330"/>
          </a:xfrm>
          <a:prstGeom prst="rect">
            <a:avLst/>
          </a:prstGeom>
          <a:noFill/>
          <a:ln w="9525">
            <a:noFill/>
            <a:miter lim="800000"/>
            <a:headEnd/>
            <a:tailEnd/>
          </a:ln>
        </p:spPr>
        <p:txBody>
          <a:bodyPr wrap="square">
            <a:spAutoFit/>
          </a:bodyPr>
          <a:lstStyle/>
          <a:p>
            <a:pPr algn="ctr">
              <a:buFont typeface="Arial" charset="0"/>
              <a:buChar char="•"/>
            </a:pPr>
            <a:r>
              <a:rPr lang="fr-FR" dirty="0" smtClean="0">
                <a:solidFill>
                  <a:prstClr val="black"/>
                </a:solidFill>
                <a:latin typeface="Comic Sans MS" pitchFamily="66" charset="0"/>
              </a:rPr>
              <a:t> Effets dévastateurs (irrécupérable en PT)</a:t>
            </a:r>
          </a:p>
          <a:p>
            <a:pPr algn="ctr">
              <a:buFont typeface="Arial" charset="0"/>
              <a:buChar char="•"/>
            </a:pPr>
            <a:r>
              <a:rPr lang="fr-FR" dirty="0" smtClean="0">
                <a:solidFill>
                  <a:prstClr val="black"/>
                </a:solidFill>
                <a:latin typeface="Comic Sans MS" pitchFamily="66" charset="0"/>
              </a:rPr>
              <a:t> Ne pas fermer le </a:t>
            </a:r>
            <a:r>
              <a:rPr lang="fr-FR" dirty="0" err="1" smtClean="0">
                <a:solidFill>
                  <a:prstClr val="black"/>
                </a:solidFill>
                <a:latin typeface="Comic Sans MS" pitchFamily="66" charset="0"/>
              </a:rPr>
              <a:t>diaph</a:t>
            </a:r>
            <a:r>
              <a:rPr lang="fr-FR" dirty="0" smtClean="0">
                <a:solidFill>
                  <a:prstClr val="black"/>
                </a:solidFill>
                <a:latin typeface="Comic Sans MS" pitchFamily="66" charset="0"/>
              </a:rPr>
              <a:t> à l’excès</a:t>
            </a:r>
            <a:endParaRPr lang="fr-FR" dirty="0">
              <a:solidFill>
                <a:prstClr val="black"/>
              </a:solidFill>
              <a:latin typeface="Comic Sans MS" pitchFamily="66" charset="0"/>
            </a:endParaRPr>
          </a:p>
        </p:txBody>
      </p:sp>
      <p:pic>
        <p:nvPicPr>
          <p:cNvPr id="10" name="Image 9" descr="P7295924 bibble_2 cadre.jpg"/>
          <p:cNvPicPr>
            <a:picLocks noChangeAspect="1"/>
          </p:cNvPicPr>
          <p:nvPr/>
        </p:nvPicPr>
        <p:blipFill>
          <a:blip r:embed="rId4" cstate="print"/>
          <a:srcRect/>
          <a:stretch>
            <a:fillRect/>
          </a:stretch>
        </p:blipFill>
        <p:spPr bwMode="auto">
          <a:xfrm>
            <a:off x="4868484" y="5000778"/>
            <a:ext cx="4230773" cy="1823890"/>
          </a:xfrm>
          <a:prstGeom prst="rect">
            <a:avLst/>
          </a:prstGeom>
          <a:noFill/>
          <a:ln w="9525">
            <a:noFill/>
            <a:miter lim="800000"/>
            <a:headEnd/>
            <a:tailEnd/>
          </a:ln>
        </p:spPr>
      </p:pic>
      <p:sp>
        <p:nvSpPr>
          <p:cNvPr id="11" name="TextBox 8"/>
          <p:cNvSpPr txBox="1">
            <a:spLocks noChangeArrowheads="1"/>
          </p:cNvSpPr>
          <p:nvPr/>
        </p:nvSpPr>
        <p:spPr bwMode="auto">
          <a:xfrm>
            <a:off x="5129641" y="4439830"/>
            <a:ext cx="3672085" cy="338554"/>
          </a:xfrm>
          <a:prstGeom prst="rect">
            <a:avLst/>
          </a:prstGeom>
          <a:noFill/>
          <a:ln w="9525">
            <a:noFill/>
            <a:miter lim="800000"/>
            <a:headEnd/>
            <a:tailEnd/>
          </a:ln>
        </p:spPr>
        <p:txBody>
          <a:bodyPr wrap="square">
            <a:spAutoFit/>
          </a:bodyPr>
          <a:lstStyle/>
          <a:p>
            <a:pPr algn="just">
              <a:buFont typeface="Arial" charset="0"/>
              <a:buChar char="•"/>
            </a:pPr>
            <a:r>
              <a:rPr lang="fr-FR" sz="1600" dirty="0" smtClean="0">
                <a:solidFill>
                  <a:prstClr val="black"/>
                </a:solidFill>
                <a:latin typeface="Comic Sans MS" pitchFamily="66" charset="0"/>
              </a:rPr>
              <a:t> Exemple : accentuation exagérée</a:t>
            </a:r>
            <a:endParaRPr lang="fr-FR" sz="1600" dirty="0">
              <a:solidFill>
                <a:prstClr val="black"/>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3"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0.7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par>
                                <p:cTn id="29" presetID="53"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strVal val="#ppt_w*0.70"/>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Effect transition="in" filter="fade">
                                      <p:cBhvr>
                                        <p:cTn id="47" dur="1000"/>
                                        <p:tgtEl>
                                          <p:spTgt spid="11"/>
                                        </p:tgtEl>
                                      </p:cBhvr>
                                    </p:animEffect>
                                  </p:childTnLst>
                                </p:cTn>
                              </p:par>
                              <p:par>
                                <p:cTn id="48" presetID="19" presetClass="entr" presetSubtype="1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IV/ Vignetage</a:t>
            </a:r>
            <a:endParaRPr lang="fr-FR" sz="3200" dirty="0">
              <a:effectLst>
                <a:outerShdw blurRad="38100" dist="38100" dir="2700000" algn="tl">
                  <a:srgbClr val="000000">
                    <a:alpha val="43137"/>
                  </a:srgbClr>
                </a:outerShdw>
              </a:effectLst>
              <a:latin typeface="Comic Sans MS" pitchFamily="66" charset="0"/>
            </a:endParaRPr>
          </a:p>
        </p:txBody>
      </p:sp>
      <p:sp>
        <p:nvSpPr>
          <p:cNvPr id="5" name="TextBox 6"/>
          <p:cNvSpPr txBox="1">
            <a:spLocks noChangeArrowheads="1"/>
          </p:cNvSpPr>
          <p:nvPr/>
        </p:nvSpPr>
        <p:spPr bwMode="auto">
          <a:xfrm>
            <a:off x="576263" y="1340768"/>
            <a:ext cx="7991475" cy="400110"/>
          </a:xfrm>
          <a:prstGeom prst="rect">
            <a:avLst/>
          </a:prstGeom>
          <a:noFill/>
          <a:ln w="9525">
            <a:noFill/>
            <a:miter lim="800000"/>
            <a:headEnd/>
            <a:tailEnd/>
          </a:ln>
        </p:spPr>
        <p:txBody>
          <a:bodyPr>
            <a:spAutoFit/>
          </a:bodyPr>
          <a:lstStyle/>
          <a:p>
            <a:pPr algn="ctr"/>
            <a:r>
              <a:rPr lang="fr-FR" sz="2000" dirty="0" smtClean="0">
                <a:latin typeface="Comic Sans MS" pitchFamily="66" charset="0"/>
              </a:rPr>
              <a:t>Assombrissement des coins de l’image</a:t>
            </a:r>
            <a:endParaRPr lang="fr-FR" sz="2000" dirty="0">
              <a:latin typeface="Comic Sans MS" pitchFamily="66" charset="0"/>
            </a:endParaRPr>
          </a:p>
        </p:txBody>
      </p:sp>
      <p:pic>
        <p:nvPicPr>
          <p:cNvPr id="6" name="Image 5" descr="P7295928 bibble cadre.jpg"/>
          <p:cNvPicPr>
            <a:picLocks noChangeAspect="1"/>
          </p:cNvPicPr>
          <p:nvPr/>
        </p:nvPicPr>
        <p:blipFill>
          <a:blip r:embed="rId2" cstate="print">
            <a:lum bright="-10000"/>
          </a:blip>
          <a:srcRect/>
          <a:stretch>
            <a:fillRect/>
          </a:stretch>
        </p:blipFill>
        <p:spPr bwMode="auto">
          <a:xfrm>
            <a:off x="251520" y="3501008"/>
            <a:ext cx="4105332" cy="3096344"/>
          </a:xfrm>
          <a:prstGeom prst="rect">
            <a:avLst/>
          </a:prstGeom>
          <a:noFill/>
          <a:ln w="9525">
            <a:noFill/>
            <a:miter lim="800000"/>
            <a:headEnd/>
            <a:tailEnd/>
          </a:ln>
        </p:spPr>
      </p:pic>
      <p:sp>
        <p:nvSpPr>
          <p:cNvPr id="7" name="TextBox 6"/>
          <p:cNvSpPr txBox="1">
            <a:spLocks noChangeArrowheads="1"/>
          </p:cNvSpPr>
          <p:nvPr/>
        </p:nvSpPr>
        <p:spPr bwMode="auto">
          <a:xfrm>
            <a:off x="576260" y="1948770"/>
            <a:ext cx="7991475" cy="400110"/>
          </a:xfrm>
          <a:prstGeom prst="rect">
            <a:avLst/>
          </a:prstGeom>
          <a:noFill/>
          <a:ln w="9525">
            <a:noFill/>
            <a:miter lim="800000"/>
            <a:headEnd/>
            <a:tailEnd/>
          </a:ln>
        </p:spPr>
        <p:txBody>
          <a:bodyPr>
            <a:spAutoFit/>
          </a:bodyPr>
          <a:lstStyle/>
          <a:p>
            <a:pPr algn="ctr"/>
            <a:r>
              <a:rPr lang="fr-FR" sz="2000" dirty="0" smtClean="0">
                <a:latin typeface="Comic Sans MS" pitchFamily="66" charset="0"/>
              </a:rPr>
              <a:t>Un défaut optique ?</a:t>
            </a:r>
            <a:endParaRPr lang="fr-FR" sz="2000" dirty="0">
              <a:latin typeface="Comic Sans MS" pitchFamily="66" charset="0"/>
            </a:endParaRPr>
          </a:p>
        </p:txBody>
      </p:sp>
      <p:sp>
        <p:nvSpPr>
          <p:cNvPr id="8" name="TextBox 6"/>
          <p:cNvSpPr txBox="1">
            <a:spLocks noChangeArrowheads="1"/>
          </p:cNvSpPr>
          <p:nvPr/>
        </p:nvSpPr>
        <p:spPr bwMode="auto">
          <a:xfrm>
            <a:off x="2483642" y="2584492"/>
            <a:ext cx="4176712" cy="400110"/>
          </a:xfrm>
          <a:prstGeom prst="rect">
            <a:avLst/>
          </a:prstGeom>
          <a:noFill/>
          <a:ln w="9525">
            <a:noFill/>
            <a:miter lim="800000"/>
            <a:headEnd/>
            <a:tailEnd/>
          </a:ln>
        </p:spPr>
        <p:txBody>
          <a:bodyPr>
            <a:spAutoFit/>
          </a:bodyPr>
          <a:lstStyle/>
          <a:p>
            <a:pPr algn="ctr"/>
            <a:r>
              <a:rPr lang="fr-FR" sz="2000" dirty="0" smtClean="0">
                <a:latin typeface="Comic Sans MS" pitchFamily="66" charset="0"/>
              </a:rPr>
              <a:t>Concentre le regard</a:t>
            </a:r>
            <a:endParaRPr lang="fr-FR" sz="2000" dirty="0">
              <a:latin typeface="Comic Sans MS" pitchFamily="66" charset="0"/>
            </a:endParaRPr>
          </a:p>
        </p:txBody>
      </p:sp>
      <p:pic>
        <p:nvPicPr>
          <p:cNvPr id="9" name="Picture 8" descr="P2191427 bibble nb cadre 1024.jpg"/>
          <p:cNvPicPr>
            <a:picLocks noChangeAspect="1"/>
          </p:cNvPicPr>
          <p:nvPr/>
        </p:nvPicPr>
        <p:blipFill>
          <a:blip r:embed="rId3" cstate="print"/>
          <a:stretch>
            <a:fillRect/>
          </a:stretch>
        </p:blipFill>
        <p:spPr>
          <a:xfrm>
            <a:off x="4644008" y="3501007"/>
            <a:ext cx="4112397" cy="3096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7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ppt_w*0.7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animEffect transition="in" filter="fade">
                                      <p:cBhvr>
                                        <p:cTn id="30" dur="500"/>
                                        <p:tgtEl>
                                          <p:spTgt spid="8"/>
                                        </p:tgtEl>
                                      </p:cBhvr>
                                    </p:animEffect>
                                  </p:childTnLst>
                                </p:cTn>
                              </p:par>
                            </p:childTnLst>
                          </p:cTn>
                        </p:par>
                        <p:par>
                          <p:cTn id="31" fill="hold">
                            <p:stCondLst>
                              <p:cond delay="500"/>
                            </p:stCondLst>
                            <p:childTnLst>
                              <p:par>
                                <p:cTn id="32" presetID="53"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1000"/>
                            </p:stCondLst>
                            <p:childTnLst>
                              <p:par>
                                <p:cTn id="38" presetID="55"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strVal val="#ppt_w*0.7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_vignettage.jpg"/>
          <p:cNvPicPr>
            <a:picLocks noChangeAspect="1"/>
          </p:cNvPicPr>
          <p:nvPr/>
        </p:nvPicPr>
        <p:blipFill>
          <a:blip r:embed="rId2" cstate="print"/>
          <a:srcRect/>
          <a:stretch>
            <a:fillRect/>
          </a:stretch>
        </p:blipFill>
        <p:spPr bwMode="auto">
          <a:xfrm>
            <a:off x="6109772" y="1822314"/>
            <a:ext cx="2815401" cy="1868527"/>
          </a:xfrm>
          <a:prstGeom prst="rect">
            <a:avLst/>
          </a:prstGeom>
          <a:noFill/>
          <a:ln w="9525">
            <a:noFill/>
            <a:miter lim="800000"/>
            <a:headEnd/>
            <a:tailEnd/>
          </a:ln>
          <a:effectLst>
            <a:reflection blurRad="6350" stA="52000" endA="300" endPos="35000" dir="5400000" sy="-100000" algn="bl" rotWithShape="0"/>
            <a:softEdge rad="31750"/>
          </a:effectLst>
        </p:spPr>
      </p:pic>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IV/ Vignetage (causes)</a:t>
            </a:r>
            <a:endParaRPr lang="fr-FR" sz="3200" dirty="0">
              <a:effectLst>
                <a:outerShdw blurRad="38100" dist="38100" dir="2700000" algn="tl">
                  <a:srgbClr val="000000">
                    <a:alpha val="43137"/>
                  </a:srgbClr>
                </a:outerShdw>
              </a:effectLst>
              <a:latin typeface="Comic Sans MS" pitchFamily="66" charset="0"/>
            </a:endParaRPr>
          </a:p>
        </p:txBody>
      </p:sp>
      <p:sp>
        <p:nvSpPr>
          <p:cNvPr id="5" name="TextBox 6"/>
          <p:cNvSpPr txBox="1">
            <a:spLocks noChangeArrowheads="1"/>
          </p:cNvSpPr>
          <p:nvPr/>
        </p:nvSpPr>
        <p:spPr bwMode="auto">
          <a:xfrm>
            <a:off x="576263" y="1349075"/>
            <a:ext cx="7991475" cy="400110"/>
          </a:xfrm>
          <a:prstGeom prst="rect">
            <a:avLst/>
          </a:prstGeom>
          <a:noFill/>
          <a:ln w="9525">
            <a:noFill/>
            <a:miter lim="800000"/>
            <a:headEnd/>
            <a:tailEnd/>
          </a:ln>
        </p:spPr>
        <p:txBody>
          <a:bodyPr>
            <a:spAutoFit/>
          </a:bodyPr>
          <a:lstStyle/>
          <a:p>
            <a:pPr algn="ctr"/>
            <a:r>
              <a:rPr lang="fr-FR" sz="2000" dirty="0" smtClean="0">
                <a:latin typeface="Comic Sans MS" pitchFamily="66" charset="0"/>
              </a:rPr>
              <a:t>Deux </a:t>
            </a:r>
            <a:r>
              <a:rPr lang="fr-FR" sz="2000" dirty="0">
                <a:latin typeface="Comic Sans MS" pitchFamily="66" charset="0"/>
              </a:rPr>
              <a:t>causes : </a:t>
            </a:r>
            <a:r>
              <a:rPr lang="fr-FR" sz="2000" dirty="0" smtClean="0">
                <a:latin typeface="Comic Sans MS" pitchFamily="66" charset="0"/>
              </a:rPr>
              <a:t>mécanique </a:t>
            </a:r>
            <a:r>
              <a:rPr lang="fr-FR" sz="2000" dirty="0">
                <a:latin typeface="Comic Sans MS" pitchFamily="66" charset="0"/>
              </a:rPr>
              <a:t>ou </a:t>
            </a:r>
            <a:r>
              <a:rPr lang="fr-FR" sz="2000" dirty="0" smtClean="0">
                <a:latin typeface="Comic Sans MS" pitchFamily="66" charset="0"/>
              </a:rPr>
              <a:t>optique</a:t>
            </a:r>
            <a:endParaRPr lang="fr-FR" sz="2000" dirty="0">
              <a:latin typeface="Comic Sans MS" pitchFamily="66" charset="0"/>
            </a:endParaRPr>
          </a:p>
        </p:txBody>
      </p:sp>
      <p:sp>
        <p:nvSpPr>
          <p:cNvPr id="7" name="TextBox 6"/>
          <p:cNvSpPr txBox="1">
            <a:spLocks noChangeArrowheads="1"/>
          </p:cNvSpPr>
          <p:nvPr/>
        </p:nvSpPr>
        <p:spPr bwMode="auto">
          <a:xfrm>
            <a:off x="1331640" y="2587303"/>
            <a:ext cx="4463727" cy="338554"/>
          </a:xfrm>
          <a:prstGeom prst="rect">
            <a:avLst/>
          </a:prstGeom>
          <a:noFill/>
          <a:ln w="9525">
            <a:noFill/>
            <a:miter lim="800000"/>
            <a:headEnd/>
            <a:tailEnd/>
          </a:ln>
        </p:spPr>
        <p:txBody>
          <a:bodyPr wrap="square">
            <a:spAutoFit/>
          </a:bodyPr>
          <a:lstStyle/>
          <a:p>
            <a:pPr algn="ctr">
              <a:buFont typeface="Arial" charset="0"/>
              <a:buChar char="•"/>
            </a:pPr>
            <a:r>
              <a:rPr lang="fr-FR" sz="1600" dirty="0" smtClean="0">
                <a:latin typeface="Comic Sans MS" pitchFamily="66" charset="0"/>
              </a:rPr>
              <a:t> Vignetage mécanique (pare-soleil, filtre…)</a:t>
            </a:r>
            <a:endParaRPr lang="fr-FR" sz="1600" dirty="0">
              <a:latin typeface="Comic Sans MS" pitchFamily="66" charset="0"/>
            </a:endParaRPr>
          </a:p>
        </p:txBody>
      </p:sp>
      <p:sp>
        <p:nvSpPr>
          <p:cNvPr id="8" name="TextBox 7"/>
          <p:cNvSpPr txBox="1">
            <a:spLocks noChangeArrowheads="1"/>
          </p:cNvSpPr>
          <p:nvPr/>
        </p:nvSpPr>
        <p:spPr bwMode="auto">
          <a:xfrm>
            <a:off x="4998269" y="4631340"/>
            <a:ext cx="3960440" cy="584775"/>
          </a:xfrm>
          <a:prstGeom prst="rect">
            <a:avLst/>
          </a:prstGeom>
          <a:noFill/>
          <a:ln w="9525">
            <a:noFill/>
            <a:miter lim="800000"/>
            <a:headEnd/>
            <a:tailEnd/>
          </a:ln>
        </p:spPr>
        <p:txBody>
          <a:bodyPr wrap="square">
            <a:spAutoFit/>
          </a:bodyPr>
          <a:lstStyle/>
          <a:p>
            <a:pPr algn="ctr">
              <a:buFont typeface="Arial" charset="0"/>
              <a:buChar char="•"/>
            </a:pPr>
            <a:r>
              <a:rPr lang="fr-FR" sz="1600" dirty="0" smtClean="0">
                <a:latin typeface="Comic Sans MS" pitchFamily="66" charset="0"/>
              </a:rPr>
              <a:t> Vignetage optique (angle d’incidence des rayons sur l’objectif)</a:t>
            </a:r>
          </a:p>
        </p:txBody>
      </p:sp>
      <p:sp>
        <p:nvSpPr>
          <p:cNvPr id="10" name="TextBox 9"/>
          <p:cNvSpPr txBox="1"/>
          <p:nvPr/>
        </p:nvSpPr>
        <p:spPr>
          <a:xfrm>
            <a:off x="7020272" y="3212976"/>
            <a:ext cx="1916113" cy="153987"/>
          </a:xfrm>
          <a:prstGeom prst="rect">
            <a:avLst/>
          </a:prstGeom>
          <a:noFill/>
        </p:spPr>
        <p:txBody>
          <a:bodyPr>
            <a:spAutoFit/>
          </a:bodyPr>
          <a:lstStyle/>
          <a:p>
            <a:pPr fontAlgn="auto">
              <a:spcBef>
                <a:spcPts val="0"/>
              </a:spcBef>
              <a:spcAft>
                <a:spcPts val="0"/>
              </a:spcAft>
              <a:defRPr/>
            </a:pPr>
            <a:r>
              <a:rPr lang="pt-BR" sz="400" dirty="0">
                <a:solidFill>
                  <a:schemeClr val="bg1">
                    <a:lumMod val="75000"/>
                  </a:schemeClr>
                </a:solidFill>
                <a:latin typeface="Comic Sans MS" pitchFamily="66" charset="0"/>
              </a:rPr>
              <a:t>http://www.photographie101.com/images/stories/image_vignettage.jpg</a:t>
            </a:r>
          </a:p>
        </p:txBody>
      </p:sp>
      <p:pic>
        <p:nvPicPr>
          <p:cNvPr id="12" name="Picture 11" descr="P2161311 bibble nb cadre 1024.jpg"/>
          <p:cNvPicPr>
            <a:picLocks noChangeAspect="1"/>
          </p:cNvPicPr>
          <p:nvPr/>
        </p:nvPicPr>
        <p:blipFill>
          <a:blip r:embed="rId3" cstate="print"/>
          <a:stretch>
            <a:fillRect/>
          </a:stretch>
        </p:blipFill>
        <p:spPr>
          <a:xfrm>
            <a:off x="323528" y="3331817"/>
            <a:ext cx="4752528" cy="3183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7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7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Effect transition="in" filter="fade">
                                      <p:cBhvr>
                                        <p:cTn id="40" dur="500"/>
                                        <p:tgtEl>
                                          <p:spTgt spid="8"/>
                                        </p:tgtEl>
                                      </p:cBhvr>
                                    </p:animEffect>
                                  </p:childTnLst>
                                </p:cTn>
                              </p:par>
                              <p:par>
                                <p:cTn id="41" presetID="47"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solidFill>
                  <a:prstClr val="black"/>
                </a:solidFill>
                <a:effectLst>
                  <a:outerShdw blurRad="38100" dist="38100" dir="2700000" algn="tl">
                    <a:srgbClr val="000000">
                      <a:alpha val="43137"/>
                    </a:srgbClr>
                  </a:outerShdw>
                </a:effectLst>
                <a:latin typeface="Comic Sans MS" pitchFamily="66" charset="0"/>
              </a:rPr>
              <a:t>IV/ Vignetage</a:t>
            </a:r>
            <a:endParaRPr lang="fr-FR" sz="3200" dirty="0">
              <a:solidFill>
                <a:prstClr val="black"/>
              </a:solidFill>
              <a:effectLst>
                <a:outerShdw blurRad="38100" dist="38100" dir="2700000" algn="tl">
                  <a:srgbClr val="000000">
                    <a:alpha val="43137"/>
                  </a:srgbClr>
                </a:outerShdw>
              </a:effectLst>
              <a:latin typeface="Comic Sans MS" pitchFamily="66" charset="0"/>
            </a:endParaRPr>
          </a:p>
        </p:txBody>
      </p:sp>
      <p:sp>
        <p:nvSpPr>
          <p:cNvPr id="5" name="TextBox 8"/>
          <p:cNvSpPr txBox="1">
            <a:spLocks noChangeArrowheads="1"/>
          </p:cNvSpPr>
          <p:nvPr/>
        </p:nvSpPr>
        <p:spPr bwMode="auto">
          <a:xfrm>
            <a:off x="539750" y="2348488"/>
            <a:ext cx="8172450" cy="1077218"/>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Pare-soleil </a:t>
            </a:r>
            <a:r>
              <a:rPr lang="fr-FR" sz="1600" dirty="0" smtClean="0">
                <a:solidFill>
                  <a:prstClr val="black"/>
                </a:solidFill>
                <a:latin typeface="Comic Sans MS" pitchFamily="66" charset="0"/>
              </a:rPr>
              <a:t>adapté</a:t>
            </a:r>
          </a:p>
          <a:p>
            <a:pPr algn="just">
              <a:buFont typeface="Arial" charset="0"/>
              <a:buChar char="•"/>
            </a:pPr>
            <a:endParaRPr lang="fr-FR" sz="1600" dirty="0">
              <a:solidFill>
                <a:prstClr val="black"/>
              </a:solidFill>
              <a:latin typeface="Comic Sans MS" pitchFamily="66" charset="0"/>
            </a:endParaRPr>
          </a:p>
          <a:p>
            <a:pPr algn="just">
              <a:buFont typeface="Arial" charset="0"/>
              <a:buChar char="•"/>
            </a:pPr>
            <a:endParaRPr lang="fr-FR" sz="1600" dirty="0" smtClean="0">
              <a:solidFill>
                <a:prstClr val="black"/>
              </a:solidFill>
              <a:latin typeface="Comic Sans MS" pitchFamily="66" charset="0"/>
            </a:endParaRPr>
          </a:p>
          <a:p>
            <a:pPr algn="just">
              <a:buFont typeface="Arial" charset="0"/>
              <a:buChar char="•"/>
            </a:pPr>
            <a:r>
              <a:rPr lang="fr-FR" sz="1600" dirty="0" smtClean="0">
                <a:solidFill>
                  <a:prstClr val="black"/>
                </a:solidFill>
                <a:latin typeface="Comic Sans MS" pitchFamily="66" charset="0"/>
              </a:rPr>
              <a:t> Pas plus de deux filtres sur un GA</a:t>
            </a:r>
            <a:endParaRPr lang="fr-FR" sz="1600" dirty="0">
              <a:solidFill>
                <a:prstClr val="black"/>
              </a:solidFill>
              <a:latin typeface="Comic Sans MS" pitchFamily="66" charset="0"/>
            </a:endParaRPr>
          </a:p>
        </p:txBody>
      </p:sp>
      <p:sp>
        <p:nvSpPr>
          <p:cNvPr id="6" name="TextBox 8"/>
          <p:cNvSpPr txBox="1">
            <a:spLocks noChangeArrowheads="1"/>
          </p:cNvSpPr>
          <p:nvPr/>
        </p:nvSpPr>
        <p:spPr bwMode="auto">
          <a:xfrm>
            <a:off x="323850" y="1989138"/>
            <a:ext cx="8569325" cy="338137"/>
          </a:xfrm>
          <a:prstGeom prst="rect">
            <a:avLst/>
          </a:prstGeom>
          <a:noFill/>
          <a:ln w="9525">
            <a:noFill/>
            <a:miter lim="800000"/>
            <a:headEnd/>
            <a:tailEnd/>
          </a:ln>
        </p:spPr>
        <p:txBody>
          <a:bodyPr>
            <a:spAutoFit/>
          </a:bodyPr>
          <a:lstStyle/>
          <a:p>
            <a:pPr marL="342900" indent="-342900" algn="just"/>
            <a:r>
              <a:rPr lang="fr-FR" sz="1600" b="1">
                <a:solidFill>
                  <a:prstClr val="black"/>
                </a:solidFill>
                <a:latin typeface="Comic Sans MS" pitchFamily="66" charset="0"/>
              </a:rPr>
              <a:t>1. 	</a:t>
            </a:r>
            <a:r>
              <a:rPr lang="fr-FR" sz="1600" b="1" u="sng">
                <a:solidFill>
                  <a:prstClr val="black"/>
                </a:solidFill>
                <a:latin typeface="Comic Sans MS" pitchFamily="66" charset="0"/>
              </a:rPr>
              <a:t>Vignetage mécanique</a:t>
            </a:r>
          </a:p>
        </p:txBody>
      </p:sp>
      <p:sp>
        <p:nvSpPr>
          <p:cNvPr id="7" name="TextBox 8"/>
          <p:cNvSpPr txBox="1">
            <a:spLocks noChangeArrowheads="1"/>
          </p:cNvSpPr>
          <p:nvPr/>
        </p:nvSpPr>
        <p:spPr bwMode="auto">
          <a:xfrm>
            <a:off x="395288" y="3789363"/>
            <a:ext cx="8569325" cy="338137"/>
          </a:xfrm>
          <a:prstGeom prst="rect">
            <a:avLst/>
          </a:prstGeom>
          <a:noFill/>
          <a:ln w="9525">
            <a:noFill/>
            <a:miter lim="800000"/>
            <a:headEnd/>
            <a:tailEnd/>
          </a:ln>
        </p:spPr>
        <p:txBody>
          <a:bodyPr>
            <a:spAutoFit/>
          </a:bodyPr>
          <a:lstStyle/>
          <a:p>
            <a:pPr marL="342900" indent="-342900" algn="just"/>
            <a:r>
              <a:rPr lang="fr-FR" sz="1600" b="1">
                <a:solidFill>
                  <a:prstClr val="black"/>
                </a:solidFill>
                <a:latin typeface="Comic Sans MS" pitchFamily="66" charset="0"/>
              </a:rPr>
              <a:t>2. 	</a:t>
            </a:r>
            <a:r>
              <a:rPr lang="fr-FR" sz="1600" b="1" u="sng">
                <a:solidFill>
                  <a:prstClr val="black"/>
                </a:solidFill>
                <a:latin typeface="Comic Sans MS" pitchFamily="66" charset="0"/>
              </a:rPr>
              <a:t>Vignetage optique</a:t>
            </a:r>
          </a:p>
        </p:txBody>
      </p:sp>
      <p:sp>
        <p:nvSpPr>
          <p:cNvPr id="8" name="TextBox 8"/>
          <p:cNvSpPr txBox="1">
            <a:spLocks noChangeArrowheads="1"/>
          </p:cNvSpPr>
          <p:nvPr/>
        </p:nvSpPr>
        <p:spPr bwMode="auto">
          <a:xfrm>
            <a:off x="611188" y="4221163"/>
            <a:ext cx="8174037" cy="338554"/>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Diaphragmer d’un ou deux crans </a:t>
            </a:r>
            <a:endParaRPr lang="fr-FR" sz="1600" dirty="0">
              <a:solidFill>
                <a:prstClr val="black"/>
              </a:solidFill>
              <a:latin typeface="Comic Sans MS" pitchFamily="66" charset="0"/>
            </a:endParaRPr>
          </a:p>
        </p:txBody>
      </p:sp>
      <p:sp>
        <p:nvSpPr>
          <p:cNvPr id="9" name="TextBox 8"/>
          <p:cNvSpPr txBox="1">
            <a:spLocks noChangeArrowheads="1"/>
          </p:cNvSpPr>
          <p:nvPr/>
        </p:nvSpPr>
        <p:spPr bwMode="auto">
          <a:xfrm>
            <a:off x="611188" y="5229225"/>
            <a:ext cx="8245475" cy="338554"/>
          </a:xfrm>
          <a:prstGeom prst="rect">
            <a:avLst/>
          </a:prstGeom>
          <a:noFill/>
          <a:ln w="9525">
            <a:noFill/>
            <a:miter lim="800000"/>
            <a:headEnd/>
            <a:tailEnd/>
          </a:ln>
        </p:spPr>
        <p:txBody>
          <a:bodyPr>
            <a:spAutoFit/>
          </a:bodyPr>
          <a:lstStyle/>
          <a:p>
            <a:pPr algn="just">
              <a:buFont typeface="Arial" charset="0"/>
              <a:buChar char="•"/>
            </a:pPr>
            <a:r>
              <a:rPr lang="fr-FR" sz="1600" dirty="0" smtClean="0">
                <a:solidFill>
                  <a:prstClr val="black"/>
                </a:solidFill>
                <a:latin typeface="Comic Sans MS" pitchFamily="66" charset="0"/>
              </a:rPr>
              <a:t> Par logiciels (mais risque de montée du bruit numérique peu esthétique)</a:t>
            </a:r>
            <a:endParaRPr lang="fr-FR" sz="1600" dirty="0">
              <a:solidFill>
                <a:prstClr val="black"/>
              </a:solidFill>
              <a:latin typeface="Comic Sans MS" pitchFamily="66" charset="0"/>
            </a:endParaRPr>
          </a:p>
        </p:txBody>
      </p:sp>
      <p:sp>
        <p:nvSpPr>
          <p:cNvPr id="10" name="TextBox 8"/>
          <p:cNvSpPr txBox="1">
            <a:spLocks noChangeArrowheads="1"/>
          </p:cNvSpPr>
          <p:nvPr/>
        </p:nvSpPr>
        <p:spPr bwMode="auto">
          <a:xfrm>
            <a:off x="3131841" y="2540606"/>
            <a:ext cx="4248472" cy="338554"/>
          </a:xfrm>
          <a:prstGeom prst="rect">
            <a:avLst/>
          </a:prstGeom>
          <a:noFill/>
          <a:ln w="9525">
            <a:noFill/>
            <a:miter lim="800000"/>
            <a:headEnd/>
            <a:tailEnd/>
          </a:ln>
        </p:spPr>
        <p:txBody>
          <a:bodyPr wrap="square">
            <a:spAutoFit/>
          </a:bodyPr>
          <a:lstStyle/>
          <a:p>
            <a:pPr algn="just"/>
            <a:r>
              <a:rPr lang="fr-FR" sz="1600" dirty="0" smtClean="0">
                <a:solidFill>
                  <a:prstClr val="black"/>
                </a:solidFill>
                <a:latin typeface="Comic Sans MS" pitchFamily="66" charset="0"/>
              </a:rPr>
              <a:t>IMAGES PARE-SOLEIL + FILTRES</a:t>
            </a:r>
            <a:endParaRPr lang="fr-FR" sz="1600" dirty="0">
              <a:solidFill>
                <a:prstClr val="black"/>
              </a:solidFill>
              <a:latin typeface="Comic Sans MS" pitchFamily="66" charset="0"/>
            </a:endParaRPr>
          </a:p>
        </p:txBody>
      </p:sp>
      <p:sp>
        <p:nvSpPr>
          <p:cNvPr id="12" name="TextBox 8"/>
          <p:cNvSpPr txBox="1">
            <a:spLocks noChangeArrowheads="1"/>
          </p:cNvSpPr>
          <p:nvPr/>
        </p:nvSpPr>
        <p:spPr bwMode="auto">
          <a:xfrm>
            <a:off x="2447764" y="6165304"/>
            <a:ext cx="4248472" cy="338554"/>
          </a:xfrm>
          <a:prstGeom prst="rect">
            <a:avLst/>
          </a:prstGeom>
          <a:noFill/>
          <a:ln w="9525">
            <a:noFill/>
            <a:miter lim="800000"/>
            <a:headEnd/>
            <a:tailEnd/>
          </a:ln>
        </p:spPr>
        <p:txBody>
          <a:bodyPr wrap="square">
            <a:spAutoFit/>
          </a:bodyPr>
          <a:lstStyle/>
          <a:p>
            <a:pPr algn="just"/>
            <a:r>
              <a:rPr lang="fr-FR" sz="1600" dirty="0" smtClean="0">
                <a:solidFill>
                  <a:prstClr val="black"/>
                </a:solidFill>
                <a:latin typeface="Comic Sans MS" pitchFamily="66" charset="0"/>
              </a:rPr>
              <a:t>IMAGE BRUIT !!!!!</a:t>
            </a:r>
            <a:endParaRPr lang="fr-FR" sz="1600" dirty="0">
              <a:solidFill>
                <a:prstClr val="black"/>
              </a:solidFill>
              <a:latin typeface="Comic Sans MS" pitchFamily="66" charset="0"/>
            </a:endParaRPr>
          </a:p>
        </p:txBody>
      </p:sp>
    </p:spTree>
    <p:extLst>
      <p:ext uri="{BB962C8B-B14F-4D97-AF65-F5344CB8AC3E}">
        <p14:creationId xmlns:p14="http://schemas.microsoft.com/office/powerpoint/2010/main" val="221617638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V/ Les autres</a:t>
            </a:r>
            <a:endParaRPr lang="fr-FR" sz="3200" dirty="0">
              <a:effectLst>
                <a:outerShdw blurRad="38100" dist="38100" dir="2700000" algn="tl">
                  <a:srgbClr val="000000">
                    <a:alpha val="43137"/>
                  </a:srgbClr>
                </a:outerShdw>
              </a:effectLst>
              <a:latin typeface="Comic Sans MS" pitchFamily="66" charset="0"/>
            </a:endParaRPr>
          </a:p>
        </p:txBody>
      </p:sp>
      <p:sp>
        <p:nvSpPr>
          <p:cNvPr id="7" name="TextBox 6"/>
          <p:cNvSpPr txBox="1">
            <a:spLocks noChangeArrowheads="1"/>
          </p:cNvSpPr>
          <p:nvPr/>
        </p:nvSpPr>
        <p:spPr bwMode="auto">
          <a:xfrm>
            <a:off x="1296020" y="2799022"/>
            <a:ext cx="1295375" cy="338554"/>
          </a:xfrm>
          <a:prstGeom prst="rect">
            <a:avLst/>
          </a:prstGeom>
          <a:noFill/>
          <a:ln w="9525">
            <a:noFill/>
            <a:miter lim="800000"/>
            <a:headEnd/>
            <a:tailEnd/>
          </a:ln>
        </p:spPr>
        <p:txBody>
          <a:bodyPr wrap="square">
            <a:spAutoFit/>
          </a:bodyPr>
          <a:lstStyle/>
          <a:p>
            <a:pPr algn="ctr">
              <a:buFont typeface="Arial" charset="0"/>
              <a:buChar char="•"/>
            </a:pPr>
            <a:r>
              <a:rPr lang="fr-FR" sz="1600" dirty="0" smtClean="0">
                <a:latin typeface="Comic Sans MS" pitchFamily="66" charset="0"/>
              </a:rPr>
              <a:t> Le </a:t>
            </a:r>
            <a:r>
              <a:rPr lang="fr-FR" sz="1600" dirty="0" err="1" smtClean="0">
                <a:latin typeface="Comic Sans MS" pitchFamily="66" charset="0"/>
              </a:rPr>
              <a:t>flare</a:t>
            </a:r>
            <a:endParaRPr lang="fr-FR" sz="1600" dirty="0">
              <a:latin typeface="Comic Sans MS" pitchFamily="66" charset="0"/>
            </a:endParaRPr>
          </a:p>
        </p:txBody>
      </p:sp>
      <p:sp>
        <p:nvSpPr>
          <p:cNvPr id="8" name="TextBox 7"/>
          <p:cNvSpPr txBox="1">
            <a:spLocks noChangeArrowheads="1"/>
          </p:cNvSpPr>
          <p:nvPr/>
        </p:nvSpPr>
        <p:spPr bwMode="auto">
          <a:xfrm>
            <a:off x="3635896" y="4941168"/>
            <a:ext cx="2519511" cy="338554"/>
          </a:xfrm>
          <a:prstGeom prst="rect">
            <a:avLst/>
          </a:prstGeom>
          <a:noFill/>
          <a:ln w="9525">
            <a:noFill/>
            <a:miter lim="800000"/>
            <a:headEnd/>
            <a:tailEnd/>
          </a:ln>
        </p:spPr>
        <p:txBody>
          <a:bodyPr wrap="square">
            <a:spAutoFit/>
          </a:bodyPr>
          <a:lstStyle/>
          <a:p>
            <a:pPr algn="ctr">
              <a:buFont typeface="Arial" charset="0"/>
              <a:buChar char="•"/>
            </a:pPr>
            <a:r>
              <a:rPr lang="fr-FR" sz="1600" dirty="0" smtClean="0">
                <a:latin typeface="Comic Sans MS" pitchFamily="66" charset="0"/>
              </a:rPr>
              <a:t> Aberration de coma</a:t>
            </a:r>
            <a:endParaRPr lang="fr-FR" sz="1600" dirty="0">
              <a:latin typeface="Comic Sans MS" pitchFamily="66" charset="0"/>
            </a:endParaRPr>
          </a:p>
        </p:txBody>
      </p:sp>
      <p:pic>
        <p:nvPicPr>
          <p:cNvPr id="11" name="Picture 10" descr="outfocus10.jpg"/>
          <p:cNvPicPr>
            <a:picLocks noChangeAspect="1"/>
          </p:cNvPicPr>
          <p:nvPr/>
        </p:nvPicPr>
        <p:blipFill>
          <a:blip r:embed="rId2" cstate="print"/>
          <a:srcRect/>
          <a:stretch>
            <a:fillRect/>
          </a:stretch>
        </p:blipFill>
        <p:spPr bwMode="auto">
          <a:xfrm>
            <a:off x="611560" y="3830841"/>
            <a:ext cx="2664296" cy="2559207"/>
          </a:xfrm>
          <a:prstGeom prst="rect">
            <a:avLst/>
          </a:prstGeom>
          <a:noFill/>
          <a:ln w="9525">
            <a:noFill/>
            <a:miter lim="800000"/>
            <a:headEnd/>
            <a:tailEnd/>
          </a:ln>
          <a:effectLst>
            <a:softEdge rad="63500"/>
          </a:effectLst>
        </p:spPr>
      </p:pic>
      <p:sp>
        <p:nvSpPr>
          <p:cNvPr id="12" name="TextBox 11"/>
          <p:cNvSpPr txBox="1"/>
          <p:nvPr/>
        </p:nvSpPr>
        <p:spPr>
          <a:xfrm>
            <a:off x="1331640" y="5733256"/>
            <a:ext cx="1584325" cy="215900"/>
          </a:xfrm>
          <a:prstGeom prst="rect">
            <a:avLst/>
          </a:prstGeom>
          <a:noFill/>
        </p:spPr>
        <p:txBody>
          <a:bodyPr>
            <a:spAutoFit/>
          </a:bodyPr>
          <a:lstStyle/>
          <a:p>
            <a:pPr fontAlgn="auto">
              <a:spcBef>
                <a:spcPts val="0"/>
              </a:spcBef>
              <a:spcAft>
                <a:spcPts val="0"/>
              </a:spcAft>
              <a:defRPr/>
            </a:pPr>
            <a:r>
              <a:rPr lang="pt-BR" sz="400" dirty="0">
                <a:solidFill>
                  <a:schemeClr val="bg1">
                    <a:lumMod val="65000"/>
                  </a:schemeClr>
                </a:solidFill>
                <a:latin typeface="Comic Sans MS" pitchFamily="66" charset="0"/>
              </a:rPr>
              <a:t>http://3.bp.blogspot.com/_PdVl32nUaLs/SzxKc6CpTAI/AAAAAAAAAIo/_WtY3ZUkzrU/s320/outfocus10.jpg</a:t>
            </a:r>
          </a:p>
        </p:txBody>
      </p:sp>
      <p:sp>
        <p:nvSpPr>
          <p:cNvPr id="13" name="TextBox 12"/>
          <p:cNvSpPr txBox="1">
            <a:spLocks noChangeArrowheads="1"/>
          </p:cNvSpPr>
          <p:nvPr/>
        </p:nvSpPr>
        <p:spPr bwMode="auto">
          <a:xfrm>
            <a:off x="2736181" y="6390048"/>
            <a:ext cx="3671639" cy="338554"/>
          </a:xfrm>
          <a:prstGeom prst="rect">
            <a:avLst/>
          </a:prstGeom>
          <a:noFill/>
          <a:ln w="9525">
            <a:noFill/>
            <a:miter lim="800000"/>
            <a:headEnd/>
            <a:tailEnd/>
          </a:ln>
        </p:spPr>
        <p:txBody>
          <a:bodyPr wrap="square">
            <a:spAutoFit/>
          </a:bodyPr>
          <a:lstStyle/>
          <a:p>
            <a:pPr algn="ctr">
              <a:buFont typeface="Arial" charset="0"/>
              <a:buChar char="•"/>
            </a:pPr>
            <a:r>
              <a:rPr lang="fr-FR" sz="1600" dirty="0" smtClean="0">
                <a:latin typeface="Comic Sans MS" pitchFamily="66" charset="0"/>
              </a:rPr>
              <a:t> Et bien d’autres encore…</a:t>
            </a:r>
            <a:endParaRPr lang="fr-FR" sz="1600" dirty="0">
              <a:latin typeface="Comic Sans MS" pitchFamily="66" charset="0"/>
            </a:endParaRPr>
          </a:p>
        </p:txBody>
      </p:sp>
      <p:pic>
        <p:nvPicPr>
          <p:cNvPr id="14" name="Image 13" descr="2012-013.jpg"/>
          <p:cNvPicPr>
            <a:picLocks noChangeAspect="1"/>
          </p:cNvPicPr>
          <p:nvPr/>
        </p:nvPicPr>
        <p:blipFill>
          <a:blip r:embed="rId3" cstate="print"/>
          <a:srcRect/>
          <a:stretch>
            <a:fillRect/>
          </a:stretch>
        </p:blipFill>
        <p:spPr bwMode="auto">
          <a:xfrm>
            <a:off x="3901567" y="1268760"/>
            <a:ext cx="5100005" cy="3399078"/>
          </a:xfrm>
          <a:prstGeom prst="rect">
            <a:avLst/>
          </a:prstGeom>
          <a:noFill/>
          <a:ln w="9525">
            <a:noFill/>
            <a:miter lim="800000"/>
            <a:headEnd/>
            <a:tailEnd/>
          </a:ln>
          <a:effectLst>
            <a:softEdge rad="31750"/>
          </a:effectLst>
        </p:spPr>
      </p:pic>
      <p:sp>
        <p:nvSpPr>
          <p:cNvPr id="15" name="TextBox 13"/>
          <p:cNvSpPr txBox="1">
            <a:spLocks noChangeArrowheads="1"/>
          </p:cNvSpPr>
          <p:nvPr/>
        </p:nvSpPr>
        <p:spPr bwMode="auto">
          <a:xfrm>
            <a:off x="7524328" y="4221088"/>
            <a:ext cx="1476375" cy="153987"/>
          </a:xfrm>
          <a:prstGeom prst="rect">
            <a:avLst/>
          </a:prstGeom>
          <a:noFill/>
          <a:ln w="9525">
            <a:noFill/>
            <a:miter lim="800000"/>
            <a:headEnd/>
            <a:tailEnd/>
          </a:ln>
        </p:spPr>
        <p:txBody>
          <a:bodyPr>
            <a:spAutoFit/>
          </a:bodyPr>
          <a:lstStyle/>
          <a:p>
            <a:r>
              <a:rPr lang="pt-BR" sz="400" dirty="0">
                <a:latin typeface="Comic Sans MS" pitchFamily="66" charset="0"/>
              </a:rPr>
              <a:t>http://www.monolympus.com/t16053-belle-froideur</a:t>
            </a:r>
          </a:p>
        </p:txBody>
      </p:sp>
      <p:sp>
        <p:nvSpPr>
          <p:cNvPr id="16" name="ZoneTexte 15">
            <a:hlinkClick r:id="rId4" action="ppaction://hlinksldjump"/>
          </p:cNvPr>
          <p:cNvSpPr txBox="1"/>
          <p:nvPr/>
        </p:nvSpPr>
        <p:spPr>
          <a:xfrm>
            <a:off x="7675328" y="6596390"/>
            <a:ext cx="1354858" cy="246221"/>
          </a:xfrm>
          <a:prstGeom prst="rect">
            <a:avLst/>
          </a:prstGeom>
          <a:noFill/>
        </p:spPr>
        <p:txBody>
          <a:bodyPr wrap="none" rtlCol="0">
            <a:spAutoFit/>
          </a:bodyPr>
          <a:lstStyle/>
          <a:p>
            <a:r>
              <a:rPr lang="fr-FR" sz="1000" dirty="0" smtClean="0">
                <a:latin typeface="Comic Sans MS" pitchFamily="66" charset="0"/>
              </a:rPr>
              <a:t>Sauter expériences</a:t>
            </a:r>
            <a:endParaRPr lang="fr-FR" sz="10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3"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ppt_w*0.7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animEffect transition="in" filter="fade">
                                      <p:cBhvr>
                                        <p:cTn id="33" dur="500"/>
                                        <p:tgtEl>
                                          <p:spTgt spid="8"/>
                                        </p:tgtEl>
                                      </p:cBhvr>
                                    </p:animEffect>
                                  </p:childTnLst>
                                </p:cTn>
                              </p:par>
                              <p:par>
                                <p:cTn id="34" presetID="53"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ppt_w*0.70"/>
                                          </p:val>
                                        </p:tav>
                                        <p:tav tm="100000">
                                          <p:val>
                                            <p:strVal val="#ppt_w"/>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animEffect transition="in" filter="fade">
                                      <p:cBhvr>
                                        <p:cTn id="50" dur="500"/>
                                        <p:tgtEl>
                                          <p:spTgt spid="13"/>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0762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Introduction</a:t>
            </a:r>
          </a:p>
        </p:txBody>
      </p:sp>
      <p:sp>
        <p:nvSpPr>
          <p:cNvPr id="5" name="TextBox 6"/>
          <p:cNvSpPr txBox="1">
            <a:spLocks noChangeArrowheads="1"/>
          </p:cNvSpPr>
          <p:nvPr/>
        </p:nvSpPr>
        <p:spPr bwMode="auto">
          <a:xfrm>
            <a:off x="683568" y="3429000"/>
            <a:ext cx="2088232"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Mire ISO 12233</a:t>
            </a:r>
            <a:endParaRPr lang="fr-FR" sz="1600" dirty="0">
              <a:latin typeface="Comic Sans MS" pitchFamily="66" charset="0"/>
            </a:endParaRPr>
          </a:p>
        </p:txBody>
      </p:sp>
      <p:pic>
        <p:nvPicPr>
          <p:cNvPr id="6" name="Picture 5" descr="mire iso 12233.jpg"/>
          <p:cNvPicPr>
            <a:picLocks noChangeAspect="1"/>
          </p:cNvPicPr>
          <p:nvPr/>
        </p:nvPicPr>
        <p:blipFill>
          <a:blip r:embed="rId2" cstate="print"/>
          <a:srcRect/>
          <a:stretch>
            <a:fillRect/>
          </a:stretch>
        </p:blipFill>
        <p:spPr bwMode="auto">
          <a:xfrm>
            <a:off x="3635896" y="1844824"/>
            <a:ext cx="5256187" cy="3290853"/>
          </a:xfrm>
          <a:prstGeom prst="rect">
            <a:avLst/>
          </a:prstGeom>
          <a:noFill/>
          <a:ln w="9525">
            <a:noFill/>
            <a:miter lim="800000"/>
            <a:headEnd/>
            <a:tailEnd/>
          </a:ln>
        </p:spPr>
      </p:pic>
      <p:graphicFrame>
        <p:nvGraphicFramePr>
          <p:cNvPr id="9" name="Table 9"/>
          <p:cNvGraphicFramePr>
            <a:graphicFrameLocks noGrp="1"/>
          </p:cNvGraphicFramePr>
          <p:nvPr/>
        </p:nvGraphicFramePr>
        <p:xfrm>
          <a:off x="683568" y="4437112"/>
          <a:ext cx="3096344" cy="1158240"/>
        </p:xfrm>
        <a:graphic>
          <a:graphicData uri="http://schemas.openxmlformats.org/drawingml/2006/table">
            <a:tbl>
              <a:tblPr firstRow="1" bandRow="1">
                <a:tableStyleId>{5C22544A-7EE6-4342-B048-85BDC9FD1C3A}</a:tableStyleId>
              </a:tblPr>
              <a:tblGrid>
                <a:gridCol w="3096344"/>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latin typeface="Comic Sans MS" pitchFamily="66" charset="0"/>
                        </a:rPr>
                        <a:t>Matériel testé :</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fr-FR" sz="1400" b="0" dirty="0" smtClean="0">
                          <a:solidFill>
                            <a:schemeClr val="tx1"/>
                          </a:solidFill>
                          <a:latin typeface="Comic Sans MS" pitchFamily="66" charset="0"/>
                        </a:rPr>
                        <a:t> Réflex</a:t>
                      </a:r>
                      <a:r>
                        <a:rPr lang="fr-FR" sz="1400" b="0" baseline="0" dirty="0" smtClean="0">
                          <a:solidFill>
                            <a:schemeClr val="tx1"/>
                          </a:solidFill>
                          <a:latin typeface="Comic Sans MS" pitchFamily="66" charset="0"/>
                        </a:rPr>
                        <a:t> E-600 Olympus</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fr-FR" sz="1400" b="0" baseline="0" dirty="0" smtClean="0">
                          <a:solidFill>
                            <a:schemeClr val="tx1"/>
                          </a:solidFill>
                          <a:latin typeface="Comic Sans MS" pitchFamily="66" charset="0"/>
                        </a:rPr>
                        <a:t> Objectif 14-54 mm f/2,8-3,5</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fr-FR" sz="1400" b="0" baseline="0" dirty="0" smtClean="0">
                          <a:solidFill>
                            <a:schemeClr val="tx1"/>
                          </a:solidFill>
                          <a:latin typeface="Comic Sans MS" pitchFamily="66" charset="0"/>
                        </a:rPr>
                        <a:t> Objectif 70-300 mm f/4-5,6</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fr-FR" sz="1400" b="0" baseline="0" dirty="0" smtClean="0">
                          <a:solidFill>
                            <a:schemeClr val="tx1"/>
                          </a:solidFill>
                          <a:latin typeface="Comic Sans MS" pitchFamily="66" charset="0"/>
                        </a:rPr>
                        <a:t> Compact Olympus XZ-1</a:t>
                      </a:r>
                      <a:endParaRPr lang="fr-FR" sz="1400" b="0" dirty="0" smtClean="0">
                        <a:solidFill>
                          <a:schemeClr val="tx1"/>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par>
                                <p:cTn id="23" presetID="53"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strVal val="#ppt_w*0.7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rtlCol="0">
            <a:normAutofit/>
          </a:bodyPr>
          <a:lstStyle/>
          <a:p>
            <a:pPr fontAlgn="auto">
              <a:spcAft>
                <a:spcPts val="0"/>
              </a:spcAft>
              <a:defRPr/>
            </a:pPr>
            <a:r>
              <a:rPr lang="fr-FR" dirty="0" smtClean="0">
                <a:effectLst>
                  <a:outerShdw blurRad="38100" dist="38100" dir="2700000" algn="tl">
                    <a:srgbClr val="000000">
                      <a:alpha val="43137"/>
                    </a:srgbClr>
                  </a:outerShdw>
                </a:effectLst>
                <a:latin typeface="Comic Sans MS" pitchFamily="66" charset="0"/>
                <a:cs typeface="Courier New" pitchFamily="49" charset="0"/>
              </a:rPr>
              <a:t>Plan</a:t>
            </a:r>
            <a:endParaRPr lang="pt-BR" dirty="0">
              <a:effectLst>
                <a:outerShdw blurRad="38100" dist="38100" dir="2700000" algn="tl">
                  <a:srgbClr val="000000">
                    <a:alpha val="43137"/>
                  </a:srgbClr>
                </a:outerShdw>
              </a:effectLst>
              <a:latin typeface="Comic Sans MS" pitchFamily="66" charset="0"/>
              <a:cs typeface="Courier New" pitchFamily="49" charset="0"/>
            </a:endParaRPr>
          </a:p>
        </p:txBody>
      </p:sp>
      <p:sp>
        <p:nvSpPr>
          <p:cNvPr id="3" name="Content Placeholder 2"/>
          <p:cNvSpPr>
            <a:spLocks noGrp="1"/>
          </p:cNvSpPr>
          <p:nvPr>
            <p:ph idx="1"/>
          </p:nvPr>
        </p:nvSpPr>
        <p:spPr>
          <a:xfrm>
            <a:off x="395288" y="1557337"/>
            <a:ext cx="4176712" cy="719137"/>
          </a:xfrm>
        </p:spPr>
        <p:txBody>
          <a:bodyPr/>
          <a:lstStyle/>
          <a:p>
            <a:pPr>
              <a:buFont typeface="Arial" charset="0"/>
              <a:buNone/>
            </a:pPr>
            <a:r>
              <a:rPr lang="fr-FR" sz="1600" dirty="0" smtClean="0">
                <a:latin typeface="Comic Sans MS" pitchFamily="66" charset="0"/>
                <a:hlinkClick r:id="rId3" action="ppaction://hlinksldjump"/>
              </a:rPr>
              <a:t>Introduction : Rapide historique de l’appareil photo</a:t>
            </a:r>
            <a:endParaRPr lang="fr-FR" sz="1600" dirty="0" smtClean="0">
              <a:latin typeface="Comic Sans MS" pitchFamily="66" charset="0"/>
              <a:hlinkClick r:id="" action="ppaction://hlinkshowjump?jump=nextslide"/>
            </a:endParaRPr>
          </a:p>
        </p:txBody>
      </p:sp>
      <p:sp>
        <p:nvSpPr>
          <p:cNvPr id="4" name="Content Placeholder 2">
            <a:hlinkClick r:id="rId4" action="ppaction://hlinksldjump"/>
          </p:cNvPr>
          <p:cNvSpPr txBox="1">
            <a:spLocks/>
          </p:cNvSpPr>
          <p:nvPr/>
        </p:nvSpPr>
        <p:spPr bwMode="auto">
          <a:xfrm>
            <a:off x="395288" y="2276475"/>
            <a:ext cx="4176712" cy="1800225"/>
          </a:xfrm>
          <a:prstGeom prst="rect">
            <a:avLst/>
          </a:prstGeom>
          <a:noFill/>
          <a:ln w="9525">
            <a:noFill/>
            <a:miter lim="800000"/>
            <a:headEnd/>
            <a:tailEnd/>
          </a:ln>
        </p:spPr>
        <p:txBody>
          <a:bodyPr/>
          <a:lstStyle/>
          <a:p>
            <a:r>
              <a:rPr lang="fr-FR" sz="1600" dirty="0">
                <a:latin typeface="Comic Sans MS" pitchFamily="66" charset="0"/>
                <a:hlinkClick r:id="rId4" action="ppaction://hlinksldjump"/>
              </a:rPr>
              <a:t>I/ Les principaux défauts optiques</a:t>
            </a:r>
            <a:endParaRPr lang="fr-FR" sz="1600" dirty="0">
              <a:latin typeface="Comic Sans MS" pitchFamily="66" charset="0"/>
            </a:endParaRPr>
          </a:p>
          <a:p>
            <a:endParaRPr lang="pt-BR" sz="1600" dirty="0">
              <a:latin typeface="Comic Sans MS" pitchFamily="66" charset="0"/>
            </a:endParaRPr>
          </a:p>
          <a:p>
            <a:r>
              <a:rPr lang="fr-FR" sz="1600" dirty="0">
                <a:latin typeface="Comic Sans MS" pitchFamily="66" charset="0"/>
              </a:rPr>
              <a:t>	</a:t>
            </a:r>
            <a:r>
              <a:rPr lang="fr-FR" sz="1600" dirty="0">
                <a:latin typeface="Comic Sans MS" pitchFamily="66" charset="0"/>
                <a:hlinkClick r:id="rId5" action="ppaction://hlinksldjump"/>
              </a:rPr>
              <a:t>A) Aberration chromatique</a:t>
            </a:r>
            <a:endParaRPr lang="pt-BR" sz="1600" dirty="0">
              <a:latin typeface="Comic Sans MS" pitchFamily="66" charset="0"/>
            </a:endParaRPr>
          </a:p>
          <a:p>
            <a:r>
              <a:rPr lang="fr-FR" sz="1600" dirty="0">
                <a:latin typeface="Comic Sans MS" pitchFamily="66" charset="0"/>
              </a:rPr>
              <a:t>	</a:t>
            </a:r>
            <a:r>
              <a:rPr lang="fr-FR" sz="1600" dirty="0">
                <a:latin typeface="Comic Sans MS" pitchFamily="66" charset="0"/>
                <a:hlinkClick r:id="rId6" action="ppaction://hlinksldjump"/>
              </a:rPr>
              <a:t>B) Distorsion</a:t>
            </a:r>
            <a:endParaRPr lang="pt-BR" sz="1600" dirty="0">
              <a:latin typeface="Comic Sans MS" pitchFamily="66" charset="0"/>
            </a:endParaRPr>
          </a:p>
          <a:p>
            <a:r>
              <a:rPr lang="fr-FR" sz="1600" dirty="0">
                <a:latin typeface="Comic Sans MS" pitchFamily="66" charset="0"/>
              </a:rPr>
              <a:t>	</a:t>
            </a:r>
            <a:r>
              <a:rPr lang="fr-FR" sz="1600" dirty="0">
                <a:latin typeface="Comic Sans MS" pitchFamily="66" charset="0"/>
                <a:hlinkClick r:id="rId7" action="ppaction://hlinksldjump"/>
              </a:rPr>
              <a:t>C) Diffraction</a:t>
            </a:r>
            <a:endParaRPr lang="pt-BR" sz="1600" dirty="0">
              <a:latin typeface="Comic Sans MS" pitchFamily="66" charset="0"/>
            </a:endParaRPr>
          </a:p>
          <a:p>
            <a:r>
              <a:rPr lang="fr-FR" sz="1600" dirty="0">
                <a:latin typeface="Comic Sans MS" pitchFamily="66" charset="0"/>
              </a:rPr>
              <a:t>	</a:t>
            </a:r>
            <a:r>
              <a:rPr lang="fr-FR" sz="1600" dirty="0">
                <a:latin typeface="Comic Sans MS" pitchFamily="66" charset="0"/>
                <a:hlinkClick r:id="rId8" action="ppaction://hlinksldjump"/>
              </a:rPr>
              <a:t>D) Vignetage</a:t>
            </a:r>
            <a:endParaRPr lang="fr-FR" sz="1600" dirty="0">
              <a:latin typeface="Comic Sans MS" pitchFamily="66" charset="0"/>
            </a:endParaRPr>
          </a:p>
          <a:p>
            <a:r>
              <a:rPr lang="fr-FR" sz="1600" dirty="0">
                <a:latin typeface="Comic Sans MS" pitchFamily="66" charset="0"/>
              </a:rPr>
              <a:t>	</a:t>
            </a:r>
            <a:r>
              <a:rPr lang="fr-FR" sz="1600" dirty="0">
                <a:latin typeface="Comic Sans MS" pitchFamily="66" charset="0"/>
                <a:hlinkClick r:id="rId9" action="ppaction://hlinksldjump"/>
              </a:rPr>
              <a:t>E) Et les autres…</a:t>
            </a:r>
            <a:endParaRPr lang="pt-BR" sz="1600" dirty="0">
              <a:latin typeface="Comic Sans MS" pitchFamily="66" charset="0"/>
            </a:endParaRPr>
          </a:p>
        </p:txBody>
      </p:sp>
      <p:sp>
        <p:nvSpPr>
          <p:cNvPr id="5" name="Content Placeholder 2"/>
          <p:cNvSpPr txBox="1">
            <a:spLocks/>
          </p:cNvSpPr>
          <p:nvPr/>
        </p:nvSpPr>
        <p:spPr bwMode="auto">
          <a:xfrm>
            <a:off x="4787900" y="3357563"/>
            <a:ext cx="4176713" cy="315912"/>
          </a:xfrm>
          <a:prstGeom prst="rect">
            <a:avLst/>
          </a:prstGeom>
          <a:noFill/>
          <a:ln w="9525">
            <a:noFill/>
            <a:miter lim="800000"/>
            <a:headEnd/>
            <a:tailEnd/>
          </a:ln>
        </p:spPr>
        <p:txBody>
          <a:bodyPr/>
          <a:lstStyle/>
          <a:p>
            <a:r>
              <a:rPr lang="fr-FR" sz="1600">
                <a:latin typeface="Comic Sans MS" pitchFamily="66" charset="0"/>
                <a:hlinkClick r:id="rId10" action="ppaction://hlinksldjump"/>
              </a:rPr>
              <a:t>Conclusion </a:t>
            </a:r>
            <a:endParaRPr lang="pt-BR" sz="1600">
              <a:latin typeface="Comic Sans MS" pitchFamily="66" charset="0"/>
            </a:endParaRPr>
          </a:p>
        </p:txBody>
      </p:sp>
      <p:sp>
        <p:nvSpPr>
          <p:cNvPr id="6" name="Content Placeholder 2"/>
          <p:cNvSpPr txBox="1">
            <a:spLocks/>
          </p:cNvSpPr>
          <p:nvPr/>
        </p:nvSpPr>
        <p:spPr>
          <a:xfrm>
            <a:off x="395288" y="4076700"/>
            <a:ext cx="4176712" cy="1728788"/>
          </a:xfrm>
          <a:prstGeom prst="rect">
            <a:avLst/>
          </a:prstGeom>
        </p:spPr>
        <p:txBody>
          <a:bodyPr>
            <a:normAutofit/>
          </a:bodyPr>
          <a:lstStyle/>
          <a:p>
            <a:pPr fontAlgn="auto">
              <a:spcBef>
                <a:spcPts val="0"/>
              </a:spcBef>
              <a:spcAft>
                <a:spcPts val="0"/>
              </a:spcAft>
              <a:defRPr/>
            </a:pPr>
            <a:r>
              <a:rPr lang="fr-FR" sz="1600" dirty="0">
                <a:latin typeface="Comic Sans MS" pitchFamily="66" charset="0"/>
                <a:hlinkClick r:id="rId11" action="ppaction://hlinksldjump"/>
              </a:rPr>
              <a:t>II/ Expériences</a:t>
            </a:r>
            <a:endParaRPr lang="fr-FR" sz="1600" dirty="0">
              <a:latin typeface="Comic Sans MS" pitchFamily="66" charset="0"/>
            </a:endParaRPr>
          </a:p>
          <a:p>
            <a:pPr fontAlgn="auto">
              <a:spcBef>
                <a:spcPts val="0"/>
              </a:spcBef>
              <a:spcAft>
                <a:spcPts val="0"/>
              </a:spcAft>
              <a:defRPr/>
            </a:pPr>
            <a:endParaRPr lang="pt-BR" sz="1600" dirty="0">
              <a:latin typeface="Comic Sans MS" pitchFamily="66" charset="0"/>
            </a:endParaRPr>
          </a:p>
          <a:p>
            <a:pPr fontAlgn="auto">
              <a:spcBef>
                <a:spcPts val="0"/>
              </a:spcBef>
              <a:spcAft>
                <a:spcPts val="0"/>
              </a:spcAft>
              <a:defRPr/>
            </a:pPr>
            <a:r>
              <a:rPr lang="fr-FR" sz="1600" dirty="0">
                <a:latin typeface="Comic Sans MS" pitchFamily="66" charset="0"/>
              </a:rPr>
              <a:t>	</a:t>
            </a:r>
            <a:r>
              <a:rPr lang="fr-FR" sz="1600" dirty="0">
                <a:latin typeface="Comic Sans MS" pitchFamily="66" charset="0"/>
                <a:hlinkClick r:id="rId12" action="ppaction://hlinksldjump"/>
              </a:rPr>
              <a:t>A) Aberration chromatique</a:t>
            </a:r>
            <a:endParaRPr lang="pt-BR" sz="1600" dirty="0">
              <a:latin typeface="Comic Sans MS" pitchFamily="66" charset="0"/>
            </a:endParaRPr>
          </a:p>
          <a:p>
            <a:pPr fontAlgn="auto">
              <a:spcBef>
                <a:spcPts val="0"/>
              </a:spcBef>
              <a:spcAft>
                <a:spcPts val="0"/>
              </a:spcAft>
              <a:defRPr/>
            </a:pPr>
            <a:r>
              <a:rPr lang="fr-FR" sz="1600" dirty="0">
                <a:latin typeface="Comic Sans MS" pitchFamily="66" charset="0"/>
              </a:rPr>
              <a:t>	</a:t>
            </a:r>
            <a:r>
              <a:rPr lang="fr-FR" sz="1600" dirty="0">
                <a:latin typeface="Comic Sans MS" pitchFamily="66" charset="0"/>
                <a:hlinkClick r:id="rId13" action="ppaction://hlinksldjump"/>
              </a:rPr>
              <a:t>B) Distorsion</a:t>
            </a:r>
            <a:endParaRPr lang="pt-BR" sz="1600" dirty="0">
              <a:latin typeface="Comic Sans MS" pitchFamily="66" charset="0"/>
            </a:endParaRPr>
          </a:p>
          <a:p>
            <a:pPr fontAlgn="auto">
              <a:spcBef>
                <a:spcPts val="0"/>
              </a:spcBef>
              <a:spcAft>
                <a:spcPts val="0"/>
              </a:spcAft>
              <a:defRPr/>
            </a:pPr>
            <a:r>
              <a:rPr lang="fr-FR" sz="1600" dirty="0">
                <a:latin typeface="Comic Sans MS" pitchFamily="66" charset="0"/>
              </a:rPr>
              <a:t>	</a:t>
            </a:r>
            <a:r>
              <a:rPr lang="fr-FR" sz="1600" dirty="0">
                <a:latin typeface="Comic Sans MS" pitchFamily="66" charset="0"/>
                <a:hlinkClick r:id="rId14" action="ppaction://hlinksldjump"/>
              </a:rPr>
              <a:t>C) Diffraction</a:t>
            </a:r>
            <a:endParaRPr lang="pt-BR" sz="1600" dirty="0">
              <a:latin typeface="Comic Sans MS" pitchFamily="66" charset="0"/>
            </a:endParaRPr>
          </a:p>
          <a:p>
            <a:pPr fontAlgn="auto">
              <a:spcBef>
                <a:spcPts val="0"/>
              </a:spcBef>
              <a:spcAft>
                <a:spcPts val="0"/>
              </a:spcAft>
              <a:defRPr/>
            </a:pPr>
            <a:r>
              <a:rPr lang="fr-FR" sz="1600" dirty="0">
                <a:latin typeface="Comic Sans MS" pitchFamily="66" charset="0"/>
              </a:rPr>
              <a:t>	</a:t>
            </a:r>
            <a:r>
              <a:rPr lang="fr-FR" sz="1600" dirty="0">
                <a:latin typeface="Comic Sans MS" pitchFamily="66" charset="0"/>
                <a:hlinkClick r:id="rId15" action="ppaction://hlinksldjump"/>
              </a:rPr>
              <a:t>D) Vignetage</a:t>
            </a:r>
            <a:endParaRPr lang="pt-BR" sz="1600" dirty="0">
              <a:latin typeface="Comic Sans MS" pitchFamily="66" charset="0"/>
            </a:endParaRPr>
          </a:p>
          <a:p>
            <a:pPr marL="342900" indent="-342900" fontAlgn="auto">
              <a:spcBef>
                <a:spcPct val="20000"/>
              </a:spcBef>
              <a:spcAft>
                <a:spcPts val="0"/>
              </a:spcAft>
              <a:buFont typeface="Arial" pitchFamily="34" charset="0"/>
              <a:buNone/>
              <a:defRPr/>
            </a:pPr>
            <a:endParaRPr lang="fr-FR" sz="1600" dirty="0">
              <a:latin typeface="Comic Sans MS" pitchFamily="66" charset="0"/>
            </a:endParaRPr>
          </a:p>
        </p:txBody>
      </p:sp>
      <p:sp>
        <p:nvSpPr>
          <p:cNvPr id="7" name="Content Placeholder 2"/>
          <p:cNvSpPr txBox="1">
            <a:spLocks/>
          </p:cNvSpPr>
          <p:nvPr/>
        </p:nvSpPr>
        <p:spPr bwMode="auto">
          <a:xfrm>
            <a:off x="4787900" y="1557338"/>
            <a:ext cx="4176713" cy="1655762"/>
          </a:xfrm>
          <a:prstGeom prst="rect">
            <a:avLst/>
          </a:prstGeom>
          <a:noFill/>
          <a:ln w="9525">
            <a:noFill/>
            <a:miter lim="800000"/>
            <a:headEnd/>
            <a:tailEnd/>
          </a:ln>
        </p:spPr>
        <p:txBody>
          <a:bodyPr/>
          <a:lstStyle/>
          <a:p>
            <a:r>
              <a:rPr lang="fr-FR" sz="1600">
                <a:latin typeface="Comic Sans MS" pitchFamily="66" charset="0"/>
                <a:hlinkClick r:id="" action="ppaction://noaction"/>
              </a:rPr>
              <a:t>III/ Limiter les défauts optiques</a:t>
            </a:r>
            <a:endParaRPr lang="fr-FR" sz="1600">
              <a:latin typeface="Comic Sans MS" pitchFamily="66" charset="0"/>
            </a:endParaRPr>
          </a:p>
          <a:p>
            <a:endParaRPr lang="pt-BR" sz="1600">
              <a:latin typeface="Comic Sans MS" pitchFamily="66" charset="0"/>
            </a:endParaRPr>
          </a:p>
          <a:p>
            <a:r>
              <a:rPr lang="fr-FR" sz="1600">
                <a:latin typeface="Comic Sans MS" pitchFamily="66" charset="0"/>
              </a:rPr>
              <a:t>	</a:t>
            </a:r>
            <a:r>
              <a:rPr lang="fr-FR" sz="1600">
                <a:latin typeface="Comic Sans MS" pitchFamily="66" charset="0"/>
                <a:hlinkClick r:id="" action="ppaction://noaction"/>
              </a:rPr>
              <a:t>A) Aberration chromatique</a:t>
            </a:r>
            <a:endParaRPr lang="pt-BR" sz="1600">
              <a:latin typeface="Comic Sans MS" pitchFamily="66" charset="0"/>
            </a:endParaRPr>
          </a:p>
          <a:p>
            <a:r>
              <a:rPr lang="fr-FR" sz="1600">
                <a:latin typeface="Comic Sans MS" pitchFamily="66" charset="0"/>
              </a:rPr>
              <a:t>	</a:t>
            </a:r>
            <a:r>
              <a:rPr lang="fr-FR" sz="1600">
                <a:latin typeface="Comic Sans MS" pitchFamily="66" charset="0"/>
                <a:hlinkClick r:id="" action="ppaction://noaction"/>
              </a:rPr>
              <a:t>B) Distorsion</a:t>
            </a:r>
            <a:endParaRPr lang="pt-BR" sz="1600">
              <a:latin typeface="Comic Sans MS" pitchFamily="66" charset="0"/>
            </a:endParaRPr>
          </a:p>
          <a:p>
            <a:r>
              <a:rPr lang="fr-FR" sz="1600">
                <a:latin typeface="Comic Sans MS" pitchFamily="66" charset="0"/>
              </a:rPr>
              <a:t>	</a:t>
            </a:r>
            <a:r>
              <a:rPr lang="fr-FR" sz="1600">
                <a:latin typeface="Comic Sans MS" pitchFamily="66" charset="0"/>
                <a:hlinkClick r:id="" action="ppaction://noaction"/>
              </a:rPr>
              <a:t>C) Diffraction</a:t>
            </a:r>
            <a:endParaRPr lang="pt-BR" sz="1600">
              <a:latin typeface="Comic Sans MS" pitchFamily="66" charset="0"/>
            </a:endParaRPr>
          </a:p>
          <a:p>
            <a:r>
              <a:rPr lang="fr-FR" sz="1600">
                <a:latin typeface="Comic Sans MS" pitchFamily="66" charset="0"/>
              </a:rPr>
              <a:t>	</a:t>
            </a:r>
            <a:r>
              <a:rPr lang="fr-FR" sz="1600">
                <a:latin typeface="Comic Sans MS" pitchFamily="66" charset="0"/>
                <a:hlinkClick r:id="" action="ppaction://noaction"/>
              </a:rPr>
              <a:t>D) Vignetage</a:t>
            </a:r>
            <a:endParaRPr lang="pt-BR" sz="1600">
              <a:latin typeface="Comic Sans MS" pitchFamily="66" charset="0"/>
            </a:endParaRPr>
          </a:p>
          <a:p>
            <a:endParaRPr lang="pt-BR" sz="1600">
              <a:latin typeface="Comic Sans MS" pitchFamily="66" charset="0"/>
            </a:endParaRPr>
          </a:p>
        </p:txBody>
      </p:sp>
      <p:pic>
        <p:nvPicPr>
          <p:cNvPr id="9" name="Picture 8" descr="PC109274 bibble soft finale.jpg"/>
          <p:cNvPicPr>
            <a:picLocks noChangeAspect="1"/>
          </p:cNvPicPr>
          <p:nvPr/>
        </p:nvPicPr>
        <p:blipFill>
          <a:blip r:embed="rId16" cstate="print"/>
          <a:stretch>
            <a:fillRect/>
          </a:stretch>
        </p:blipFill>
        <p:spPr>
          <a:xfrm>
            <a:off x="5292080" y="3789040"/>
            <a:ext cx="3419872" cy="2291314"/>
          </a:xfrm>
          <a:prstGeom prst="rect">
            <a:avLst/>
          </a:prstGeom>
          <a:effectLst>
            <a:reflection blurRad="6350" stA="52000" endA="300" endPos="35000" dir="5400000" sy="-100000" algn="bl" rotWithShape="0"/>
            <a:softEdge rad="63500"/>
          </a:effectLst>
        </p:spPr>
      </p:pic>
      <p:pic>
        <p:nvPicPr>
          <p:cNvPr id="10" name="Picture 9" descr="PC109284 bibble nb.jpg"/>
          <p:cNvPicPr>
            <a:picLocks noChangeAspect="1"/>
          </p:cNvPicPr>
          <p:nvPr/>
        </p:nvPicPr>
        <p:blipFill>
          <a:blip r:embed="rId17" cstate="print"/>
          <a:stretch>
            <a:fillRect/>
          </a:stretch>
        </p:blipFill>
        <p:spPr>
          <a:xfrm>
            <a:off x="116579" y="116632"/>
            <a:ext cx="3222210" cy="1379106"/>
          </a:xfrm>
          <a:prstGeom prst="rect">
            <a:avLst/>
          </a:prstGeom>
          <a:effectLst>
            <a:outerShdw blurRad="50800" dist="38100" dir="2700000" algn="tl" rotWithShape="0">
              <a:prstClr val="black">
                <a:alpha val="40000"/>
              </a:prstClr>
            </a:outerShdw>
            <a:softEdge rad="31750"/>
          </a:effec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05"/>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 calcmode="lin" valueType="num">
                                      <p:cBhvr>
                                        <p:cTn id="16" dur="500" fill="hold"/>
                                        <p:tgtEl>
                                          <p:spTgt spid="10"/>
                                        </p:tgtEl>
                                        <p:attrNameLst>
                                          <p:attrName>ppt_x</p:attrName>
                                        </p:attrNameLst>
                                      </p:cBhvr>
                                      <p:tavLst>
                                        <p:tav tm="0">
                                          <p:val>
                                            <p:strVal val="#ppt_x-.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800" decel="100000"/>
                                        <p:tgtEl>
                                          <p:spTgt spid="3">
                                            <p:txEl>
                                              <p:pRg st="0" end="0"/>
                                            </p:txEl>
                                          </p:spTgt>
                                        </p:tgtEl>
                                      </p:cBhvr>
                                    </p:animEffect>
                                    <p:anim calcmode="lin" valueType="num">
                                      <p:cBhvr>
                                        <p:cTn id="2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800" decel="100000"/>
                                        <p:tgtEl>
                                          <p:spTgt spid="6"/>
                                        </p:tgtEl>
                                      </p:cBhvr>
                                    </p:animEffect>
                                    <p:anim calcmode="lin" valueType="num">
                                      <p:cBhvr>
                                        <p:cTn id="44" dur="800" decel="100000" fill="hold"/>
                                        <p:tgtEl>
                                          <p:spTgt spid="6"/>
                                        </p:tgtEl>
                                        <p:attrNameLst>
                                          <p:attrName>style.rotation</p:attrName>
                                        </p:attrNameLst>
                                      </p:cBhvr>
                                      <p:tavLst>
                                        <p:tav tm="0">
                                          <p:val>
                                            <p:fltVal val="-90"/>
                                          </p:val>
                                        </p:tav>
                                        <p:tav tm="100000">
                                          <p:val>
                                            <p:fltVal val="0"/>
                                          </p:val>
                                        </p:tav>
                                      </p:tavLst>
                                    </p:anim>
                                    <p:anim calcmode="lin" valueType="num">
                                      <p:cBhvr>
                                        <p:cTn id="45" dur="800" decel="100000" fill="hold"/>
                                        <p:tgtEl>
                                          <p:spTgt spid="6"/>
                                        </p:tgtEl>
                                        <p:attrNameLst>
                                          <p:attrName>ppt_x</p:attrName>
                                        </p:attrNameLst>
                                      </p:cBhvr>
                                      <p:tavLst>
                                        <p:tav tm="0">
                                          <p:val>
                                            <p:strVal val="#ppt_x+0.4"/>
                                          </p:val>
                                        </p:tav>
                                        <p:tav tm="100000">
                                          <p:val>
                                            <p:strVal val="#ppt_x-0.05"/>
                                          </p:val>
                                        </p:tav>
                                      </p:tavLst>
                                    </p:anim>
                                    <p:anim calcmode="lin" valueType="num">
                                      <p:cBhvr>
                                        <p:cTn id="46" dur="800" decel="100000" fill="hold"/>
                                        <p:tgtEl>
                                          <p:spTgt spid="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800" decel="100000"/>
                                        <p:tgtEl>
                                          <p:spTgt spid="7"/>
                                        </p:tgtEl>
                                      </p:cBhvr>
                                    </p:animEffect>
                                    <p:anim calcmode="lin" valueType="num">
                                      <p:cBhvr>
                                        <p:cTn id="54" dur="800" decel="100000" fill="hold"/>
                                        <p:tgtEl>
                                          <p:spTgt spid="7"/>
                                        </p:tgtEl>
                                        <p:attrNameLst>
                                          <p:attrName>style.rotation</p:attrName>
                                        </p:attrNameLst>
                                      </p:cBhvr>
                                      <p:tavLst>
                                        <p:tav tm="0">
                                          <p:val>
                                            <p:fltVal val="-90"/>
                                          </p:val>
                                        </p:tav>
                                        <p:tav tm="100000">
                                          <p:val>
                                            <p:fltVal val="0"/>
                                          </p:val>
                                        </p:tav>
                                      </p:tavLst>
                                    </p:anim>
                                    <p:anim calcmode="lin" valueType="num">
                                      <p:cBhvr>
                                        <p:cTn id="55" dur="800" decel="100000" fill="hold"/>
                                        <p:tgtEl>
                                          <p:spTgt spid="7"/>
                                        </p:tgtEl>
                                        <p:attrNameLst>
                                          <p:attrName>ppt_x</p:attrName>
                                        </p:attrNameLst>
                                      </p:cBhvr>
                                      <p:tavLst>
                                        <p:tav tm="0">
                                          <p:val>
                                            <p:strVal val="#ppt_x+0.4"/>
                                          </p:val>
                                        </p:tav>
                                        <p:tav tm="100000">
                                          <p:val>
                                            <p:strVal val="#ppt_x-0.05"/>
                                          </p:val>
                                        </p:tav>
                                      </p:tavLst>
                                    </p:anim>
                                    <p:anim calcmode="lin" valueType="num">
                                      <p:cBhvr>
                                        <p:cTn id="56" dur="800" decel="100000" fill="hold"/>
                                        <p:tgtEl>
                                          <p:spTgt spid="7"/>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800" decel="100000"/>
                                        <p:tgtEl>
                                          <p:spTgt spid="5"/>
                                        </p:tgtEl>
                                      </p:cBhvr>
                                    </p:animEffect>
                                    <p:anim calcmode="lin" valueType="num">
                                      <p:cBhvr>
                                        <p:cTn id="64" dur="800" decel="100000" fill="hold"/>
                                        <p:tgtEl>
                                          <p:spTgt spid="5"/>
                                        </p:tgtEl>
                                        <p:attrNameLst>
                                          <p:attrName>style.rotation</p:attrName>
                                        </p:attrNameLst>
                                      </p:cBhvr>
                                      <p:tavLst>
                                        <p:tav tm="0">
                                          <p:val>
                                            <p:fltVal val="-90"/>
                                          </p:val>
                                        </p:tav>
                                        <p:tav tm="100000">
                                          <p:val>
                                            <p:fltVal val="0"/>
                                          </p:val>
                                        </p:tav>
                                      </p:tavLst>
                                    </p:anim>
                                    <p:anim calcmode="lin" valueType="num">
                                      <p:cBhvr>
                                        <p:cTn id="65" dur="800" decel="100000" fill="hold"/>
                                        <p:tgtEl>
                                          <p:spTgt spid="5"/>
                                        </p:tgtEl>
                                        <p:attrNameLst>
                                          <p:attrName>ppt_x</p:attrName>
                                        </p:attrNameLst>
                                      </p:cBhvr>
                                      <p:tavLst>
                                        <p:tav tm="0">
                                          <p:val>
                                            <p:strVal val="#ppt_x+0.4"/>
                                          </p:val>
                                        </p:tav>
                                        <p:tav tm="100000">
                                          <p:val>
                                            <p:strVal val="#ppt_x-0.05"/>
                                          </p:val>
                                        </p:tav>
                                      </p:tavLst>
                                    </p:anim>
                                    <p:anim calcmode="lin" valueType="num">
                                      <p:cBhvr>
                                        <p:cTn id="66" dur="800" decel="100000" fill="hold"/>
                                        <p:tgtEl>
                                          <p:spTgt spid="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A) Aberrations chromatiques</a:t>
            </a:r>
          </a:p>
        </p:txBody>
      </p:sp>
      <p:pic>
        <p:nvPicPr>
          <p:cNvPr id="12" name="Picture 7" descr="chromatique chapelle.jpg"/>
          <p:cNvPicPr>
            <a:picLocks noChangeAspect="1"/>
          </p:cNvPicPr>
          <p:nvPr/>
        </p:nvPicPr>
        <p:blipFill>
          <a:blip r:embed="rId2" cstate="print"/>
          <a:srcRect/>
          <a:stretch>
            <a:fillRect/>
          </a:stretch>
        </p:blipFill>
        <p:spPr bwMode="auto">
          <a:xfrm>
            <a:off x="5220072" y="2564904"/>
            <a:ext cx="3657600" cy="3162300"/>
          </a:xfrm>
          <a:prstGeom prst="rect">
            <a:avLst/>
          </a:prstGeom>
          <a:noFill/>
          <a:ln w="19050">
            <a:solidFill>
              <a:srgbClr val="FF0000"/>
            </a:solidFill>
            <a:miter lim="800000"/>
            <a:headEnd/>
            <a:tailEnd/>
          </a:ln>
        </p:spPr>
      </p:pic>
      <p:sp>
        <p:nvSpPr>
          <p:cNvPr id="13" name="TextBox 6"/>
          <p:cNvSpPr txBox="1">
            <a:spLocks noChangeArrowheads="1"/>
          </p:cNvSpPr>
          <p:nvPr/>
        </p:nvSpPr>
        <p:spPr bwMode="auto">
          <a:xfrm>
            <a:off x="1043608" y="2420888"/>
            <a:ext cx="3167583"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ZD 14-54 mm f/2,8-3,5</a:t>
            </a:r>
            <a:endParaRPr lang="fr-FR" sz="1600" dirty="0">
              <a:latin typeface="Comic Sans MS" pitchFamily="66" charset="0"/>
            </a:endParaRPr>
          </a:p>
        </p:txBody>
      </p:sp>
      <p:sp>
        <p:nvSpPr>
          <p:cNvPr id="14" name="TextBox 6"/>
          <p:cNvSpPr txBox="1">
            <a:spLocks noChangeArrowheads="1"/>
          </p:cNvSpPr>
          <p:nvPr/>
        </p:nvSpPr>
        <p:spPr bwMode="auto">
          <a:xfrm>
            <a:off x="467544" y="3212976"/>
            <a:ext cx="4319587" cy="830997"/>
          </a:xfrm>
          <a:prstGeom prst="rect">
            <a:avLst/>
          </a:prstGeom>
          <a:noFill/>
          <a:ln w="9525">
            <a:noFill/>
            <a:miter lim="800000"/>
            <a:headEnd/>
            <a:tailEnd/>
          </a:ln>
        </p:spPr>
        <p:txBody>
          <a:bodyPr>
            <a:spAutoFit/>
          </a:bodyPr>
          <a:lstStyle/>
          <a:p>
            <a:pPr algn="ctr"/>
            <a:r>
              <a:rPr lang="fr-FR" sz="1600" dirty="0" smtClean="0">
                <a:latin typeface="Comic Sans MS" pitchFamily="66" charset="0"/>
              </a:rPr>
              <a:t>Aberrations chromatiques :</a:t>
            </a:r>
          </a:p>
          <a:p>
            <a:pPr algn="ctr">
              <a:buFont typeface="Arial" pitchFamily="34" charset="0"/>
              <a:buChar char="•"/>
            </a:pPr>
            <a:r>
              <a:rPr lang="fr-FR" sz="1600" dirty="0" smtClean="0">
                <a:latin typeface="Comic Sans MS" pitchFamily="66" charset="0"/>
              </a:rPr>
              <a:t> 4,5 pixels dans les angles </a:t>
            </a:r>
          </a:p>
          <a:p>
            <a:pPr algn="ctr">
              <a:buFont typeface="Arial" pitchFamily="34" charset="0"/>
              <a:buChar char="•"/>
            </a:pPr>
            <a:r>
              <a:rPr lang="fr-FR" sz="1600" dirty="0" smtClean="0">
                <a:latin typeface="Comic Sans MS" pitchFamily="66" charset="0"/>
              </a:rPr>
              <a:t> 0,5 pixels au centre</a:t>
            </a:r>
            <a:endParaRPr lang="fr-FR" sz="1600" dirty="0">
              <a:latin typeface="Comic Sans MS" pitchFamily="66" charset="0"/>
            </a:endParaRPr>
          </a:p>
        </p:txBody>
      </p:sp>
      <p:sp>
        <p:nvSpPr>
          <p:cNvPr id="23" name="TextBox 6"/>
          <p:cNvSpPr txBox="1">
            <a:spLocks noChangeArrowheads="1"/>
          </p:cNvSpPr>
          <p:nvPr/>
        </p:nvSpPr>
        <p:spPr bwMode="auto">
          <a:xfrm>
            <a:off x="467544" y="4653136"/>
            <a:ext cx="4319587" cy="1323439"/>
          </a:xfrm>
          <a:prstGeom prst="rect">
            <a:avLst/>
          </a:prstGeom>
          <a:noFill/>
          <a:ln w="9525">
            <a:noFill/>
            <a:miter lim="800000"/>
            <a:headEnd/>
            <a:tailEnd/>
          </a:ln>
        </p:spPr>
        <p:txBody>
          <a:bodyPr>
            <a:spAutoFit/>
          </a:bodyPr>
          <a:lstStyle/>
          <a:p>
            <a:pPr algn="ctr"/>
            <a:r>
              <a:rPr lang="fr-FR" sz="1600" dirty="0" smtClean="0">
                <a:latin typeface="Comic Sans MS" pitchFamily="66" charset="0"/>
              </a:rPr>
              <a:t>AC présentes sur les angles : </a:t>
            </a:r>
          </a:p>
          <a:p>
            <a:pPr algn="ctr"/>
            <a:r>
              <a:rPr lang="fr-FR" sz="1600" dirty="0" smtClean="0">
                <a:latin typeface="Comic Sans MS" pitchFamily="66" charset="0"/>
              </a:rPr>
              <a:t>Différences d’indices de réfraction des différentes couleurs selon l’angle d’incidence des rayons lumineux sur l’objectif.</a:t>
            </a:r>
            <a:endParaRPr lang="fr-FR" sz="1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0.7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par>
                                <p:cTn id="23" presetID="1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plus(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ppt_w*0.7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strVal val="#ppt_w*0.70"/>
                                          </p:val>
                                        </p:tav>
                                        <p:tav tm="100000">
                                          <p:val>
                                            <p:strVal val="#ppt_w"/>
                                          </p:val>
                                        </p:tav>
                                      </p:tavLst>
                                    </p:anim>
                                    <p:anim calcmode="lin" valueType="num">
                                      <p:cBhvr>
                                        <p:cTn id="38" dur="500" fill="hold"/>
                                        <p:tgtEl>
                                          <p:spTgt spid="23"/>
                                        </p:tgtEl>
                                        <p:attrNameLst>
                                          <p:attrName>ppt_h</p:attrName>
                                        </p:attrNameLst>
                                      </p:cBhvr>
                                      <p:tavLst>
                                        <p:tav tm="0">
                                          <p:val>
                                            <p:strVal val="#ppt_h"/>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P spid="1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A) Aberrations chromatiques</a:t>
            </a:r>
          </a:p>
        </p:txBody>
      </p:sp>
      <p:sp>
        <p:nvSpPr>
          <p:cNvPr id="13" name="TextBox 6"/>
          <p:cNvSpPr txBox="1">
            <a:spLocks noChangeArrowheads="1"/>
          </p:cNvSpPr>
          <p:nvPr/>
        </p:nvSpPr>
        <p:spPr bwMode="auto">
          <a:xfrm>
            <a:off x="467545" y="1916832"/>
            <a:ext cx="4176464"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ZD 70-300 mm f/4-5,6 @ 300 mm et f/4</a:t>
            </a:r>
          </a:p>
        </p:txBody>
      </p:sp>
      <p:sp>
        <p:nvSpPr>
          <p:cNvPr id="14" name="TextBox 6"/>
          <p:cNvSpPr txBox="1">
            <a:spLocks noChangeArrowheads="1"/>
          </p:cNvSpPr>
          <p:nvPr/>
        </p:nvSpPr>
        <p:spPr bwMode="auto">
          <a:xfrm>
            <a:off x="3923928" y="4221088"/>
            <a:ext cx="2159471"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Centre : 2 à 3 pixels</a:t>
            </a:r>
            <a:endParaRPr lang="fr-FR" sz="1600" dirty="0">
              <a:latin typeface="Comic Sans MS" pitchFamily="66" charset="0"/>
            </a:endParaRPr>
          </a:p>
        </p:txBody>
      </p:sp>
      <p:sp>
        <p:nvSpPr>
          <p:cNvPr id="23" name="TextBox 6"/>
          <p:cNvSpPr txBox="1">
            <a:spLocks noChangeArrowheads="1"/>
          </p:cNvSpPr>
          <p:nvPr/>
        </p:nvSpPr>
        <p:spPr bwMode="auto">
          <a:xfrm>
            <a:off x="2699792" y="5733256"/>
            <a:ext cx="2591519"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Angles : près de 7 pixels</a:t>
            </a:r>
            <a:endParaRPr lang="fr-FR" sz="1600" dirty="0">
              <a:latin typeface="Comic Sans MS" pitchFamily="66" charset="0"/>
            </a:endParaRPr>
          </a:p>
        </p:txBody>
      </p:sp>
      <p:pic>
        <p:nvPicPr>
          <p:cNvPr id="8" name="Image 7" descr="ac 70-300 @ 70 centre.jpg"/>
          <p:cNvPicPr>
            <a:picLocks noChangeAspect="1"/>
          </p:cNvPicPr>
          <p:nvPr/>
        </p:nvPicPr>
        <p:blipFill>
          <a:blip r:embed="rId2" cstate="print"/>
          <a:stretch>
            <a:fillRect/>
          </a:stretch>
        </p:blipFill>
        <p:spPr>
          <a:xfrm>
            <a:off x="179512" y="3501008"/>
            <a:ext cx="3240360" cy="1821293"/>
          </a:xfrm>
          <a:prstGeom prst="rect">
            <a:avLst/>
          </a:prstGeom>
          <a:effectLst>
            <a:outerShdw blurRad="50800" dist="38100" dir="2700000" algn="tl" rotWithShape="0">
              <a:prstClr val="black">
                <a:alpha val="40000"/>
              </a:prstClr>
            </a:outerShdw>
          </a:effectLst>
        </p:spPr>
      </p:pic>
      <p:pic>
        <p:nvPicPr>
          <p:cNvPr id="9" name="Image 8" descr="ac 70-300 @ 70 side.jpg"/>
          <p:cNvPicPr>
            <a:picLocks noChangeAspect="1"/>
          </p:cNvPicPr>
          <p:nvPr/>
        </p:nvPicPr>
        <p:blipFill>
          <a:blip r:embed="rId3" cstate="print"/>
          <a:stretch>
            <a:fillRect/>
          </a:stretch>
        </p:blipFill>
        <p:spPr>
          <a:xfrm>
            <a:off x="5766583" y="4959673"/>
            <a:ext cx="3377417" cy="1898327"/>
          </a:xfrm>
          <a:prstGeom prst="rect">
            <a:avLst/>
          </a:prstGeom>
          <a:effectLst>
            <a:outerShdw blurRad="50800" dist="38100" dir="2700000" algn="tl" rotWithShape="0">
              <a:prstClr val="black">
                <a:alpha val="40000"/>
              </a:prstClr>
            </a:outerShdw>
          </a:effectLst>
        </p:spPr>
      </p:pic>
      <p:pic>
        <p:nvPicPr>
          <p:cNvPr id="10" name="Image 9" descr="ac 70-300 @ 70 tout.jpg"/>
          <p:cNvPicPr>
            <a:picLocks noChangeAspect="1"/>
          </p:cNvPicPr>
          <p:nvPr/>
        </p:nvPicPr>
        <p:blipFill>
          <a:blip r:embed="rId4" cstate="print"/>
          <a:stretch>
            <a:fillRect/>
          </a:stretch>
        </p:blipFill>
        <p:spPr>
          <a:xfrm>
            <a:off x="5724128" y="1844824"/>
            <a:ext cx="3168898" cy="1781127"/>
          </a:xfrm>
          <a:prstGeom prst="rect">
            <a:avLst/>
          </a:prstGeom>
          <a:effectLst>
            <a:outerShdw blurRad="50800" dist="38100" dir="2700000" algn="tl" rotWithShape="0">
              <a:prstClr val="black">
                <a:alpha val="40000"/>
              </a:prstClr>
            </a:outerShdw>
          </a:effectLst>
        </p:spPr>
      </p:pic>
      <p:sp>
        <p:nvSpPr>
          <p:cNvPr id="12" name="TextBox 6"/>
          <p:cNvSpPr txBox="1">
            <a:spLocks noChangeArrowheads="1"/>
          </p:cNvSpPr>
          <p:nvPr/>
        </p:nvSpPr>
        <p:spPr bwMode="auto">
          <a:xfrm>
            <a:off x="539552" y="2780928"/>
            <a:ext cx="2664296" cy="338554"/>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Grossissement de 800 %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0.7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par>
                                <p:cTn id="23" presetID="53"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ppt_w*0.70"/>
                                          </p:val>
                                        </p:tav>
                                        <p:tav tm="100000">
                                          <p:val>
                                            <p:strVal val="#ppt_w"/>
                                          </p:val>
                                        </p:tav>
                                      </p:tavLst>
                                    </p:anim>
                                    <p:anim calcmode="lin" valueType="num">
                                      <p:cBhvr>
                                        <p:cTn id="33" dur="500" fill="hold"/>
                                        <p:tgtEl>
                                          <p:spTgt spid="12"/>
                                        </p:tgtEl>
                                        <p:attrNameLst>
                                          <p:attrName>ppt_h</p:attrName>
                                        </p:attrNameLst>
                                      </p:cBhvr>
                                      <p:tavLst>
                                        <p:tav tm="0">
                                          <p:val>
                                            <p:strVal val="#ppt_h"/>
                                          </p:val>
                                        </p:tav>
                                        <p:tav tm="100000">
                                          <p:val>
                                            <p:strVal val="#ppt_h"/>
                                          </p:val>
                                        </p:tav>
                                      </p:tavLst>
                                    </p:anim>
                                    <p:animEffect transition="in" filter="fade">
                                      <p:cBhvr>
                                        <p:cTn id="34" dur="500"/>
                                        <p:tgtEl>
                                          <p:spTgt spid="12"/>
                                        </p:tgtEl>
                                      </p:cBhvr>
                                    </p:animEffect>
                                  </p:childTnLst>
                                </p:cTn>
                              </p:par>
                            </p:childTnLst>
                          </p:cTn>
                        </p:par>
                        <p:par>
                          <p:cTn id="35" fill="hold">
                            <p:stCondLst>
                              <p:cond delay="500"/>
                            </p:stCondLst>
                            <p:childTnLst>
                              <p:par>
                                <p:cTn id="36" presetID="55"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strVal val="#ppt_w*0.7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animEffect transition="in" filter="fade">
                                      <p:cBhvr>
                                        <p:cTn id="40" dur="500"/>
                                        <p:tgtEl>
                                          <p:spTgt spid="14"/>
                                        </p:tgtEl>
                                      </p:cBhvr>
                                    </p:animEffect>
                                  </p:childTnLst>
                                </p:cTn>
                              </p:par>
                              <p:par>
                                <p:cTn id="41" presetID="53"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strVal val="#ppt_w*0.70"/>
                                          </p:val>
                                        </p:tav>
                                        <p:tav tm="100000">
                                          <p:val>
                                            <p:strVal val="#ppt_w"/>
                                          </p:val>
                                        </p:tav>
                                      </p:tavLst>
                                    </p:anim>
                                    <p:anim calcmode="lin" valueType="num">
                                      <p:cBhvr>
                                        <p:cTn id="51" dur="500" fill="hold"/>
                                        <p:tgtEl>
                                          <p:spTgt spid="23"/>
                                        </p:tgtEl>
                                        <p:attrNameLst>
                                          <p:attrName>ppt_h</p:attrName>
                                        </p:attrNameLst>
                                      </p:cBhvr>
                                      <p:tavLst>
                                        <p:tav tm="0">
                                          <p:val>
                                            <p:strVal val="#ppt_h"/>
                                          </p:val>
                                        </p:tav>
                                        <p:tav tm="100000">
                                          <p:val>
                                            <p:strVal val="#ppt_h"/>
                                          </p:val>
                                        </p:tav>
                                      </p:tavLst>
                                    </p:anim>
                                    <p:animEffect transition="in" filter="fade">
                                      <p:cBhvr>
                                        <p:cTn id="52" dur="500"/>
                                        <p:tgtEl>
                                          <p:spTgt spid="23"/>
                                        </p:tgtEl>
                                      </p:cBhvr>
                                    </p:animEffect>
                                  </p:childTnLst>
                                </p:cTn>
                              </p:par>
                              <p:par>
                                <p:cTn id="53" presetID="53"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P spid="14" grpId="0"/>
      <p:bldP spid="23"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B) Distorsion</a:t>
            </a:r>
          </a:p>
        </p:txBody>
      </p:sp>
      <p:sp>
        <p:nvSpPr>
          <p:cNvPr id="8" name="TextBox 7"/>
          <p:cNvSpPr txBox="1">
            <a:spLocks noChangeArrowheads="1"/>
          </p:cNvSpPr>
          <p:nvPr/>
        </p:nvSpPr>
        <p:spPr bwMode="auto">
          <a:xfrm>
            <a:off x="539750" y="2781300"/>
            <a:ext cx="5184775" cy="338138"/>
          </a:xfrm>
          <a:prstGeom prst="rect">
            <a:avLst/>
          </a:prstGeom>
          <a:noFill/>
          <a:ln w="9525">
            <a:noFill/>
            <a:miter lim="800000"/>
            <a:headEnd/>
            <a:tailEnd/>
          </a:ln>
        </p:spPr>
        <p:txBody>
          <a:bodyPr>
            <a:spAutoFit/>
          </a:bodyPr>
          <a:lstStyle/>
          <a:p>
            <a:pPr algn="just"/>
            <a:r>
              <a:rPr lang="fr-FR" sz="1600" b="1">
                <a:latin typeface="Comic Sans MS" pitchFamily="66" charset="0"/>
              </a:rPr>
              <a:t>1. </a:t>
            </a:r>
            <a:r>
              <a:rPr lang="fr-FR" sz="1600" b="1" u="sng">
                <a:latin typeface="Comic Sans MS" pitchFamily="66" charset="0"/>
              </a:rPr>
              <a:t>Olympus Zuiko Digital 14-54 mm f/2,8-3,5</a:t>
            </a:r>
          </a:p>
        </p:txBody>
      </p:sp>
      <p:pic>
        <p:nvPicPr>
          <p:cNvPr id="9" name="Picture 7" descr="220px-Distorsion_calculation.png"/>
          <p:cNvPicPr>
            <a:picLocks noChangeAspect="1"/>
          </p:cNvPicPr>
          <p:nvPr/>
        </p:nvPicPr>
        <p:blipFill>
          <a:blip r:embed="rId2" cstate="print"/>
          <a:srcRect/>
          <a:stretch>
            <a:fillRect/>
          </a:stretch>
        </p:blipFill>
        <p:spPr bwMode="auto">
          <a:xfrm>
            <a:off x="6084168" y="1268760"/>
            <a:ext cx="2448272" cy="1879827"/>
          </a:xfrm>
          <a:prstGeom prst="rect">
            <a:avLst/>
          </a:prstGeom>
          <a:noFill/>
          <a:ln w="9525">
            <a:noFill/>
            <a:miter lim="800000"/>
            <a:headEnd/>
            <a:tailEnd/>
          </a:ln>
          <a:effectLst>
            <a:softEdge rad="31750"/>
          </a:effectLst>
        </p:spPr>
      </p:pic>
      <p:sp>
        <p:nvSpPr>
          <p:cNvPr id="21510" name="TextBox 6"/>
          <p:cNvSpPr txBox="1">
            <a:spLocks noChangeArrowheads="1"/>
          </p:cNvSpPr>
          <p:nvPr/>
        </p:nvSpPr>
        <p:spPr bwMode="auto">
          <a:xfrm>
            <a:off x="6084168" y="3001817"/>
            <a:ext cx="1368425" cy="153988"/>
          </a:xfrm>
          <a:prstGeom prst="rect">
            <a:avLst/>
          </a:prstGeom>
          <a:noFill/>
          <a:ln w="9525">
            <a:noFill/>
            <a:miter lim="800000"/>
            <a:headEnd/>
            <a:tailEnd/>
          </a:ln>
        </p:spPr>
        <p:txBody>
          <a:bodyPr>
            <a:spAutoFit/>
          </a:bodyPr>
          <a:lstStyle/>
          <a:p>
            <a:r>
              <a:rPr lang="pt-BR" sz="400">
                <a:latin typeface="Comic Sans MS" pitchFamily="66" charset="0"/>
              </a:rPr>
              <a:t>http://fr.wikipedia.org/wiki/Distorsion_(optique)</a:t>
            </a:r>
          </a:p>
        </p:txBody>
      </p:sp>
      <p:sp>
        <p:nvSpPr>
          <p:cNvPr id="215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5361" name="Picture 1"/>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539552" y="1988840"/>
            <a:ext cx="4969222" cy="473869"/>
          </a:xfrm>
          <a:prstGeom prst="rect">
            <a:avLst/>
          </a:prstGeom>
          <a:noFill/>
          <a:ln w="9525">
            <a:noFill/>
            <a:miter lim="800000"/>
            <a:headEnd/>
            <a:tailEnd/>
          </a:ln>
        </p:spPr>
      </p:pic>
      <p:pic>
        <p:nvPicPr>
          <p:cNvPr id="13" name="Image 12" descr="P1220627.JPG"/>
          <p:cNvPicPr>
            <a:picLocks noChangeAspect="1"/>
          </p:cNvPicPr>
          <p:nvPr/>
        </p:nvPicPr>
        <p:blipFill>
          <a:blip r:embed="rId4" cstate="print"/>
          <a:srcRect/>
          <a:stretch>
            <a:fillRect/>
          </a:stretch>
        </p:blipFill>
        <p:spPr bwMode="auto">
          <a:xfrm>
            <a:off x="468313" y="4221163"/>
            <a:ext cx="2701925" cy="2027237"/>
          </a:xfrm>
          <a:prstGeom prst="rect">
            <a:avLst/>
          </a:prstGeom>
          <a:noFill/>
          <a:ln w="9525">
            <a:noFill/>
            <a:miter lim="800000"/>
            <a:headEnd/>
            <a:tailEnd/>
          </a:ln>
        </p:spPr>
      </p:pic>
      <p:sp>
        <p:nvSpPr>
          <p:cNvPr id="14" name="TextBox 6"/>
          <p:cNvSpPr txBox="1">
            <a:spLocks noChangeArrowheads="1"/>
          </p:cNvSpPr>
          <p:nvPr/>
        </p:nvSpPr>
        <p:spPr bwMode="auto">
          <a:xfrm>
            <a:off x="468313" y="3429000"/>
            <a:ext cx="3598862" cy="584200"/>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14 </a:t>
            </a:r>
            <a:r>
              <a:rPr lang="fr-FR" sz="1600" dirty="0">
                <a:latin typeface="Comic Sans MS" pitchFamily="66" charset="0"/>
              </a:rPr>
              <a:t>mm :</a:t>
            </a:r>
          </a:p>
          <a:p>
            <a:pPr algn="just"/>
            <a:r>
              <a:rPr lang="fr-FR" sz="1600" dirty="0">
                <a:latin typeface="Comic Sans MS" pitchFamily="66" charset="0"/>
              </a:rPr>
              <a:t>100 * (- 0,5) / 31 ≈ - 1,6 %</a:t>
            </a:r>
          </a:p>
        </p:txBody>
      </p:sp>
      <p:sp>
        <p:nvSpPr>
          <p:cNvPr id="15" name="TextBox 6"/>
          <p:cNvSpPr txBox="1">
            <a:spLocks noChangeArrowheads="1"/>
          </p:cNvSpPr>
          <p:nvPr/>
        </p:nvSpPr>
        <p:spPr bwMode="auto">
          <a:xfrm>
            <a:off x="3924300" y="3357563"/>
            <a:ext cx="2879948" cy="584200"/>
          </a:xfrm>
          <a:prstGeom prst="rect">
            <a:avLst/>
          </a:prstGeom>
          <a:noFill/>
          <a:ln w="9525">
            <a:noFill/>
            <a:miter lim="800000"/>
            <a:headEnd/>
            <a:tailEnd/>
          </a:ln>
        </p:spPr>
        <p:txBody>
          <a:bodyPr wrap="square">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54 </a:t>
            </a:r>
            <a:r>
              <a:rPr lang="fr-FR" sz="1600" dirty="0">
                <a:latin typeface="Comic Sans MS" pitchFamily="66" charset="0"/>
              </a:rPr>
              <a:t>mm :</a:t>
            </a:r>
          </a:p>
          <a:p>
            <a:pPr algn="just"/>
            <a:r>
              <a:rPr lang="fr-FR" sz="1600" dirty="0">
                <a:latin typeface="Comic Sans MS" pitchFamily="66" charset="0"/>
              </a:rPr>
              <a:t>100 * (- 0,3) / 43 ≈ - 0,70 %</a:t>
            </a:r>
          </a:p>
        </p:txBody>
      </p:sp>
      <p:pic>
        <p:nvPicPr>
          <p:cNvPr id="16" name="Image 15" descr="P1230648.JPG"/>
          <p:cNvPicPr>
            <a:picLocks noChangeAspect="1"/>
          </p:cNvPicPr>
          <p:nvPr/>
        </p:nvPicPr>
        <p:blipFill>
          <a:blip r:embed="rId5" cstate="print"/>
          <a:srcRect/>
          <a:stretch>
            <a:fillRect/>
          </a:stretch>
        </p:blipFill>
        <p:spPr bwMode="auto">
          <a:xfrm>
            <a:off x="3924300" y="4221163"/>
            <a:ext cx="2735263" cy="2052637"/>
          </a:xfrm>
          <a:prstGeom prst="rect">
            <a:avLst/>
          </a:prstGeom>
          <a:noFill/>
          <a:ln w="9525">
            <a:noFill/>
            <a:miter lim="800000"/>
            <a:headEnd/>
            <a:tailEnd/>
          </a:ln>
        </p:spPr>
      </p:pic>
      <p:sp>
        <p:nvSpPr>
          <p:cNvPr id="17" name="TextBox 6"/>
          <p:cNvSpPr txBox="1">
            <a:spLocks noChangeArrowheads="1"/>
          </p:cNvSpPr>
          <p:nvPr/>
        </p:nvSpPr>
        <p:spPr bwMode="auto">
          <a:xfrm>
            <a:off x="6948264" y="4941168"/>
            <a:ext cx="2016125" cy="830997"/>
          </a:xfrm>
          <a:prstGeom prst="rect">
            <a:avLst/>
          </a:prstGeom>
          <a:noFill/>
          <a:ln w="9525">
            <a:solidFill>
              <a:schemeClr val="tx1"/>
            </a:solidFill>
            <a:miter lim="800000"/>
            <a:headEnd/>
            <a:tailEnd/>
          </a:ln>
        </p:spPr>
        <p:txBody>
          <a:bodyPr>
            <a:spAutoFit/>
          </a:bodyPr>
          <a:lstStyle/>
          <a:p>
            <a:pPr algn="ctr"/>
            <a:r>
              <a:rPr lang="fr-FR" sz="1600" dirty="0" smtClean="0">
                <a:latin typeface="Comic Sans MS" pitchFamily="66" charset="0"/>
              </a:rPr>
              <a:t>Déformation en barillet à 14 comme à 54 mm</a:t>
            </a:r>
            <a:endParaRPr lang="fr-FR" sz="1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ppt_w*0.7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animEffect transition="in" filter="fade">
                                      <p:cBhvr>
                                        <p:cTn id="22" dur="500"/>
                                        <p:tgtEl>
                                          <p:spTgt spid="8"/>
                                        </p:tgtEl>
                                      </p:cBhvr>
                                    </p:animEffect>
                                  </p:childTnLst>
                                </p:cTn>
                              </p:par>
                              <p:par>
                                <p:cTn id="23" presetID="53" presetClass="entr" presetSubtype="0" fill="hold" nodeType="withEffect">
                                  <p:stCondLst>
                                    <p:cond delay="0"/>
                                  </p:stCondLst>
                                  <p:childTnLst>
                                    <p:set>
                                      <p:cBhvr>
                                        <p:cTn id="24" dur="1" fill="hold">
                                          <p:stCondLst>
                                            <p:cond delay="0"/>
                                          </p:stCondLst>
                                        </p:cTn>
                                        <p:tgtEl>
                                          <p:spTgt spid="15361"/>
                                        </p:tgtEl>
                                        <p:attrNameLst>
                                          <p:attrName>style.visibility</p:attrName>
                                        </p:attrNameLst>
                                      </p:cBhvr>
                                      <p:to>
                                        <p:strVal val="visible"/>
                                      </p:to>
                                    </p:set>
                                    <p:anim calcmode="lin" valueType="num">
                                      <p:cBhvr>
                                        <p:cTn id="25" dur="500" fill="hold"/>
                                        <p:tgtEl>
                                          <p:spTgt spid="15361"/>
                                        </p:tgtEl>
                                        <p:attrNameLst>
                                          <p:attrName>ppt_w</p:attrName>
                                        </p:attrNameLst>
                                      </p:cBhvr>
                                      <p:tavLst>
                                        <p:tav tm="0">
                                          <p:val>
                                            <p:fltVal val="0"/>
                                          </p:val>
                                        </p:tav>
                                        <p:tav tm="100000">
                                          <p:val>
                                            <p:strVal val="#ppt_w"/>
                                          </p:val>
                                        </p:tav>
                                      </p:tavLst>
                                    </p:anim>
                                    <p:anim calcmode="lin" valueType="num">
                                      <p:cBhvr>
                                        <p:cTn id="26" dur="500" fill="hold"/>
                                        <p:tgtEl>
                                          <p:spTgt spid="15361"/>
                                        </p:tgtEl>
                                        <p:attrNameLst>
                                          <p:attrName>ppt_h</p:attrName>
                                        </p:attrNameLst>
                                      </p:cBhvr>
                                      <p:tavLst>
                                        <p:tav tm="0">
                                          <p:val>
                                            <p:fltVal val="0"/>
                                          </p:val>
                                        </p:tav>
                                        <p:tav tm="100000">
                                          <p:val>
                                            <p:strVal val="#ppt_h"/>
                                          </p:val>
                                        </p:tav>
                                      </p:tavLst>
                                    </p:anim>
                                    <p:animEffect transition="in" filter="fade">
                                      <p:cBhvr>
                                        <p:cTn id="27" dur="500"/>
                                        <p:tgtEl>
                                          <p:spTgt spid="15361"/>
                                        </p:tgtEl>
                                      </p:cBhvr>
                                    </p:animEffect>
                                  </p:childTnLst>
                                </p:cTn>
                              </p:par>
                              <p:par>
                                <p:cTn id="28" presetID="53"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strVal val="#ppt_w*0.7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animEffect transition="in" filter="fade">
                                      <p:cBhvr>
                                        <p:cTn id="39" dur="500"/>
                                        <p:tgtEl>
                                          <p:spTgt spid="14"/>
                                        </p:tgtEl>
                                      </p:cBhvr>
                                    </p:animEffect>
                                  </p:childTnLst>
                                </p:cTn>
                              </p:par>
                              <p:par>
                                <p:cTn id="40" presetID="53"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ppt_w*0.7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animEffect transition="in" filter="fade">
                                      <p:cBhvr>
                                        <p:cTn id="51" dur="500"/>
                                        <p:tgtEl>
                                          <p:spTgt spid="15"/>
                                        </p:tgtEl>
                                      </p:cBhvr>
                                    </p:animEffect>
                                  </p:childTnLst>
                                </p:cTn>
                              </p:par>
                              <p:par>
                                <p:cTn id="52" presetID="53"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strVal val="#ppt_w*0.70"/>
                                          </p:val>
                                        </p:tav>
                                        <p:tav tm="100000">
                                          <p:val>
                                            <p:strVal val="#ppt_w"/>
                                          </p:val>
                                        </p:tav>
                                      </p:tavLst>
                                    </p:anim>
                                    <p:anim calcmode="lin" valueType="num">
                                      <p:cBhvr>
                                        <p:cTn id="62" dur="500" fill="hold"/>
                                        <p:tgtEl>
                                          <p:spTgt spid="17"/>
                                        </p:tgtEl>
                                        <p:attrNameLst>
                                          <p:attrName>ppt_h</p:attrName>
                                        </p:attrNameLst>
                                      </p:cBhvr>
                                      <p:tavLst>
                                        <p:tav tm="0">
                                          <p:val>
                                            <p:strVal val="#ppt_h"/>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14" grpId="0"/>
      <p:bldP spid="15"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B) Distorsion</a:t>
            </a:r>
          </a:p>
        </p:txBody>
      </p:sp>
      <p:sp>
        <p:nvSpPr>
          <p:cNvPr id="9" name="TextBox 6"/>
          <p:cNvSpPr txBox="1">
            <a:spLocks noChangeArrowheads="1"/>
          </p:cNvSpPr>
          <p:nvPr/>
        </p:nvSpPr>
        <p:spPr bwMode="auto">
          <a:xfrm>
            <a:off x="4859338" y="2492375"/>
            <a:ext cx="3600450" cy="585788"/>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42 </a:t>
            </a:r>
            <a:r>
              <a:rPr lang="fr-FR" sz="1600" dirty="0">
                <a:latin typeface="Comic Sans MS" pitchFamily="66" charset="0"/>
              </a:rPr>
              <a:t>mm :</a:t>
            </a:r>
          </a:p>
          <a:p>
            <a:pPr algn="just"/>
            <a:r>
              <a:rPr lang="fr-FR" sz="1600" dirty="0">
                <a:latin typeface="Comic Sans MS" pitchFamily="66" charset="0"/>
              </a:rPr>
              <a:t>100 * (- 0,1) / 42 ≈ - 0,24 %</a:t>
            </a:r>
          </a:p>
        </p:txBody>
      </p:sp>
      <p:sp>
        <p:nvSpPr>
          <p:cNvPr id="10" name="TextBox 6"/>
          <p:cNvSpPr txBox="1">
            <a:spLocks noChangeArrowheads="1"/>
          </p:cNvSpPr>
          <p:nvPr/>
        </p:nvSpPr>
        <p:spPr bwMode="auto">
          <a:xfrm>
            <a:off x="468313" y="2492375"/>
            <a:ext cx="3598862" cy="585788"/>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14 </a:t>
            </a:r>
            <a:r>
              <a:rPr lang="fr-FR" sz="1600" dirty="0">
                <a:latin typeface="Comic Sans MS" pitchFamily="66" charset="0"/>
              </a:rPr>
              <a:t>mm :</a:t>
            </a:r>
          </a:p>
          <a:p>
            <a:pPr algn="just"/>
            <a:r>
              <a:rPr lang="fr-FR" sz="1600" dirty="0">
                <a:latin typeface="Comic Sans MS" pitchFamily="66" charset="0"/>
              </a:rPr>
              <a:t>100 * (- 1,2) / 43 ≈ - 2,8 %</a:t>
            </a:r>
          </a:p>
        </p:txBody>
      </p:sp>
      <p:sp>
        <p:nvSpPr>
          <p:cNvPr id="11" name="TextBox 7"/>
          <p:cNvSpPr txBox="1">
            <a:spLocks noChangeArrowheads="1"/>
          </p:cNvSpPr>
          <p:nvPr/>
        </p:nvSpPr>
        <p:spPr bwMode="auto">
          <a:xfrm>
            <a:off x="539750" y="1916113"/>
            <a:ext cx="5184775" cy="339725"/>
          </a:xfrm>
          <a:prstGeom prst="rect">
            <a:avLst/>
          </a:prstGeom>
          <a:noFill/>
          <a:ln w="9525">
            <a:noFill/>
            <a:miter lim="800000"/>
            <a:headEnd/>
            <a:tailEnd/>
          </a:ln>
        </p:spPr>
        <p:txBody>
          <a:bodyPr>
            <a:spAutoFit/>
          </a:bodyPr>
          <a:lstStyle/>
          <a:p>
            <a:pPr algn="just"/>
            <a:r>
              <a:rPr lang="fr-FR" sz="1600" b="1">
                <a:latin typeface="Comic Sans MS" pitchFamily="66" charset="0"/>
              </a:rPr>
              <a:t>2. </a:t>
            </a:r>
            <a:r>
              <a:rPr lang="fr-FR" sz="1600" b="1" u="sng">
                <a:latin typeface="Comic Sans MS" pitchFamily="66" charset="0"/>
              </a:rPr>
              <a:t>Olympus Zuiko Digital 14-42 mm f/3,5-5,6</a:t>
            </a:r>
          </a:p>
        </p:txBody>
      </p:sp>
      <p:pic>
        <p:nvPicPr>
          <p:cNvPr id="12" name="Image 11" descr="P1230650.JPG"/>
          <p:cNvPicPr>
            <a:picLocks noChangeAspect="1"/>
          </p:cNvPicPr>
          <p:nvPr/>
        </p:nvPicPr>
        <p:blipFill>
          <a:blip r:embed="rId2" cstate="print"/>
          <a:srcRect/>
          <a:stretch>
            <a:fillRect/>
          </a:stretch>
        </p:blipFill>
        <p:spPr bwMode="auto">
          <a:xfrm>
            <a:off x="395288" y="3141663"/>
            <a:ext cx="3044825" cy="2282825"/>
          </a:xfrm>
          <a:prstGeom prst="rect">
            <a:avLst/>
          </a:prstGeom>
          <a:noFill/>
          <a:ln w="9525">
            <a:noFill/>
            <a:miter lim="800000"/>
            <a:headEnd/>
            <a:tailEnd/>
          </a:ln>
        </p:spPr>
      </p:pic>
      <p:pic>
        <p:nvPicPr>
          <p:cNvPr id="13" name="Image 12" descr="P1230651.JPG"/>
          <p:cNvPicPr>
            <a:picLocks noChangeAspect="1"/>
          </p:cNvPicPr>
          <p:nvPr/>
        </p:nvPicPr>
        <p:blipFill>
          <a:blip r:embed="rId3" cstate="print"/>
          <a:srcRect/>
          <a:stretch>
            <a:fillRect/>
          </a:stretch>
        </p:blipFill>
        <p:spPr bwMode="auto">
          <a:xfrm>
            <a:off x="4787900" y="3141663"/>
            <a:ext cx="3043238" cy="2282825"/>
          </a:xfrm>
          <a:prstGeom prst="rect">
            <a:avLst/>
          </a:prstGeom>
          <a:noFill/>
          <a:ln w="9525">
            <a:noFill/>
            <a:miter lim="800000"/>
            <a:headEnd/>
            <a:tailEnd/>
          </a:ln>
        </p:spPr>
      </p:pic>
      <p:sp>
        <p:nvSpPr>
          <p:cNvPr id="14" name="TextBox 6"/>
          <p:cNvSpPr txBox="1">
            <a:spLocks noChangeArrowheads="1"/>
          </p:cNvSpPr>
          <p:nvPr/>
        </p:nvSpPr>
        <p:spPr bwMode="auto">
          <a:xfrm>
            <a:off x="2051658" y="5661025"/>
            <a:ext cx="5040684" cy="584775"/>
          </a:xfrm>
          <a:prstGeom prst="rect">
            <a:avLst/>
          </a:prstGeom>
          <a:noFill/>
          <a:ln w="9525">
            <a:solidFill>
              <a:schemeClr val="tx1"/>
            </a:solidFill>
            <a:miter lim="800000"/>
            <a:headEnd/>
            <a:tailEnd/>
          </a:ln>
        </p:spPr>
        <p:txBody>
          <a:bodyPr wrap="square">
            <a:spAutoFit/>
          </a:bodyPr>
          <a:lstStyle/>
          <a:p>
            <a:pPr algn="ctr"/>
            <a:r>
              <a:rPr lang="fr-FR" sz="1600" dirty="0" smtClean="0">
                <a:latin typeface="Comic Sans MS" pitchFamily="66" charset="0"/>
              </a:rPr>
              <a:t>14 mm : Déformation plus importante que le 14-54</a:t>
            </a:r>
          </a:p>
          <a:p>
            <a:pPr algn="ctr"/>
            <a:r>
              <a:rPr lang="fr-FR" sz="1600" dirty="0" smtClean="0">
                <a:latin typeface="Comic Sans MS" pitchFamily="66" charset="0"/>
              </a:rPr>
              <a:t>42 mm : Presque pas de distorsion </a:t>
            </a:r>
            <a:endParaRPr lang="fr-FR" sz="1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ppt_w*0.7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strVal val="#ppt_w*0.7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animEffect transition="in" filter="fade">
                                      <p:cBhvr>
                                        <p:cTn id="29" dur="500"/>
                                        <p:tgtEl>
                                          <p:spTgt spid="10"/>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7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Effect transition="in" filter="fade">
                                      <p:cBhvr>
                                        <p:cTn id="41" dur="500"/>
                                        <p:tgtEl>
                                          <p:spTgt spid="9"/>
                                        </p:tgtEl>
                                      </p:cBhvr>
                                    </p:animEffect>
                                  </p:childTnLst>
                                </p:cTn>
                              </p:par>
                              <p:par>
                                <p:cTn id="42" presetID="53"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ppt_w*0.70"/>
                                          </p:val>
                                        </p:tav>
                                        <p:tav tm="100000">
                                          <p:val>
                                            <p:strVal val="#ppt_w"/>
                                          </p:val>
                                        </p:tav>
                                      </p:tavLst>
                                    </p:anim>
                                    <p:anim calcmode="lin" valueType="num">
                                      <p:cBhvr>
                                        <p:cTn id="52" dur="500" fill="hold"/>
                                        <p:tgtEl>
                                          <p:spTgt spid="14"/>
                                        </p:tgtEl>
                                        <p:attrNameLst>
                                          <p:attrName>ppt_h</p:attrName>
                                        </p:attrNameLst>
                                      </p:cBhvr>
                                      <p:tavLst>
                                        <p:tav tm="0">
                                          <p:val>
                                            <p:strVal val="#ppt_h"/>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0" grpId="0"/>
      <p:bldP spid="11"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B) Distorsion</a:t>
            </a:r>
          </a:p>
        </p:txBody>
      </p:sp>
      <p:sp>
        <p:nvSpPr>
          <p:cNvPr id="9" name="TextBox 6"/>
          <p:cNvSpPr txBox="1">
            <a:spLocks noChangeArrowheads="1"/>
          </p:cNvSpPr>
          <p:nvPr/>
        </p:nvSpPr>
        <p:spPr bwMode="auto">
          <a:xfrm>
            <a:off x="5435650" y="2491680"/>
            <a:ext cx="3600450" cy="585788"/>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158 </a:t>
            </a:r>
            <a:r>
              <a:rPr lang="fr-FR" sz="1600" dirty="0">
                <a:latin typeface="Comic Sans MS" pitchFamily="66" charset="0"/>
              </a:rPr>
              <a:t>mm :</a:t>
            </a:r>
          </a:p>
          <a:p>
            <a:pPr algn="just"/>
            <a:r>
              <a:rPr lang="fr-FR" sz="1600" dirty="0">
                <a:latin typeface="Comic Sans MS" pitchFamily="66" charset="0"/>
              </a:rPr>
              <a:t>100 * 0,2 / 42 ≈ 0, 46 %</a:t>
            </a:r>
          </a:p>
        </p:txBody>
      </p:sp>
      <p:sp>
        <p:nvSpPr>
          <p:cNvPr id="10" name="TextBox 6"/>
          <p:cNvSpPr txBox="1">
            <a:spLocks noChangeArrowheads="1"/>
          </p:cNvSpPr>
          <p:nvPr/>
        </p:nvSpPr>
        <p:spPr bwMode="auto">
          <a:xfrm>
            <a:off x="1044625" y="2491680"/>
            <a:ext cx="3598862" cy="585788"/>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a:t>
            </a:r>
            <a:r>
              <a:rPr lang="fr-FR" sz="1600" dirty="0" smtClean="0">
                <a:latin typeface="Comic Sans MS" pitchFamily="66" charset="0"/>
              </a:rPr>
              <a:t>70 </a:t>
            </a:r>
            <a:r>
              <a:rPr lang="fr-FR" sz="1600" dirty="0">
                <a:latin typeface="Comic Sans MS" pitchFamily="66" charset="0"/>
              </a:rPr>
              <a:t>mm :</a:t>
            </a:r>
          </a:p>
          <a:p>
            <a:pPr algn="just"/>
            <a:r>
              <a:rPr lang="fr-FR" sz="1600" dirty="0">
                <a:latin typeface="Comic Sans MS" pitchFamily="66" charset="0"/>
              </a:rPr>
              <a:t>100 * (- 0,1) / 43 ≈ - 0,24 %</a:t>
            </a:r>
          </a:p>
        </p:txBody>
      </p:sp>
      <p:sp>
        <p:nvSpPr>
          <p:cNvPr id="11" name="TextBox 7"/>
          <p:cNvSpPr txBox="1">
            <a:spLocks noChangeArrowheads="1"/>
          </p:cNvSpPr>
          <p:nvPr/>
        </p:nvSpPr>
        <p:spPr bwMode="auto">
          <a:xfrm>
            <a:off x="539750" y="1916113"/>
            <a:ext cx="5184775" cy="339725"/>
          </a:xfrm>
          <a:prstGeom prst="rect">
            <a:avLst/>
          </a:prstGeom>
          <a:noFill/>
          <a:ln w="9525">
            <a:noFill/>
            <a:miter lim="800000"/>
            <a:headEnd/>
            <a:tailEnd/>
          </a:ln>
        </p:spPr>
        <p:txBody>
          <a:bodyPr>
            <a:spAutoFit/>
          </a:bodyPr>
          <a:lstStyle/>
          <a:p>
            <a:pPr algn="just"/>
            <a:r>
              <a:rPr lang="fr-FR" sz="1600" b="1">
                <a:latin typeface="Comic Sans MS" pitchFamily="66" charset="0"/>
              </a:rPr>
              <a:t>3. </a:t>
            </a:r>
            <a:r>
              <a:rPr lang="fr-FR" sz="1600" b="1" u="sng">
                <a:latin typeface="Comic Sans MS" pitchFamily="66" charset="0"/>
              </a:rPr>
              <a:t>Olympus Zuiko Digital 70-300 mm f/4-5,6</a:t>
            </a:r>
          </a:p>
        </p:txBody>
      </p:sp>
      <p:pic>
        <p:nvPicPr>
          <p:cNvPr id="12" name="Image 11" descr="P1230650.JPG"/>
          <p:cNvPicPr>
            <a:picLocks noChangeAspect="1"/>
          </p:cNvPicPr>
          <p:nvPr/>
        </p:nvPicPr>
        <p:blipFill>
          <a:blip r:embed="rId2" cstate="print"/>
          <a:srcRect/>
          <a:stretch>
            <a:fillRect/>
          </a:stretch>
        </p:blipFill>
        <p:spPr bwMode="auto">
          <a:xfrm>
            <a:off x="971600" y="3140968"/>
            <a:ext cx="2663825" cy="1997075"/>
          </a:xfrm>
          <a:prstGeom prst="rect">
            <a:avLst/>
          </a:prstGeom>
          <a:noFill/>
          <a:ln w="9525">
            <a:noFill/>
            <a:miter lim="800000"/>
            <a:headEnd/>
            <a:tailEnd/>
          </a:ln>
        </p:spPr>
      </p:pic>
      <p:pic>
        <p:nvPicPr>
          <p:cNvPr id="13" name="Image 12" descr="P1230651.JPG"/>
          <p:cNvPicPr>
            <a:picLocks noChangeAspect="1"/>
          </p:cNvPicPr>
          <p:nvPr/>
        </p:nvPicPr>
        <p:blipFill>
          <a:blip r:embed="rId2" cstate="print"/>
          <a:srcRect/>
          <a:stretch>
            <a:fillRect/>
          </a:stretch>
        </p:blipFill>
        <p:spPr bwMode="auto">
          <a:xfrm>
            <a:off x="5364336" y="3140273"/>
            <a:ext cx="2663825" cy="1997075"/>
          </a:xfrm>
          <a:prstGeom prst="rect">
            <a:avLst/>
          </a:prstGeom>
          <a:noFill/>
          <a:ln w="9525">
            <a:noFill/>
            <a:miter lim="800000"/>
            <a:headEnd/>
            <a:tailEnd/>
          </a:ln>
        </p:spPr>
      </p:pic>
      <p:sp>
        <p:nvSpPr>
          <p:cNvPr id="14" name="TextBox 6"/>
          <p:cNvSpPr txBox="1">
            <a:spLocks noChangeArrowheads="1"/>
          </p:cNvSpPr>
          <p:nvPr/>
        </p:nvSpPr>
        <p:spPr bwMode="auto">
          <a:xfrm>
            <a:off x="1853544" y="5300663"/>
            <a:ext cx="5436913" cy="1077218"/>
          </a:xfrm>
          <a:prstGeom prst="rect">
            <a:avLst/>
          </a:prstGeom>
          <a:noFill/>
          <a:ln w="9525">
            <a:solidFill>
              <a:schemeClr val="tx1"/>
            </a:solidFill>
            <a:miter lim="800000"/>
            <a:headEnd/>
            <a:tailEnd/>
          </a:ln>
        </p:spPr>
        <p:txBody>
          <a:bodyPr wrap="square">
            <a:spAutoFit/>
          </a:bodyPr>
          <a:lstStyle/>
          <a:p>
            <a:pPr algn="ctr"/>
            <a:r>
              <a:rPr lang="fr-FR" sz="1600" dirty="0" smtClean="0">
                <a:latin typeface="Comic Sans MS" pitchFamily="66" charset="0"/>
              </a:rPr>
              <a:t>70 mm : Distorsion négligeable</a:t>
            </a:r>
          </a:p>
          <a:p>
            <a:pPr algn="ctr"/>
            <a:r>
              <a:rPr lang="fr-FR" sz="1600" dirty="0" smtClean="0">
                <a:latin typeface="Comic Sans MS" pitchFamily="66" charset="0"/>
              </a:rPr>
              <a:t>158 mm : inversion en coussinet </a:t>
            </a:r>
          </a:p>
          <a:p>
            <a:pPr algn="ctr"/>
            <a:r>
              <a:rPr lang="fr-FR" sz="1600" dirty="0" smtClean="0">
                <a:latin typeface="Comic Sans MS" pitchFamily="66" charset="0"/>
              </a:rPr>
              <a:t>(peu agréable à l’œil, mais classique des zooms télé)</a:t>
            </a:r>
          </a:p>
          <a:p>
            <a:pPr algn="ctr"/>
            <a:r>
              <a:rPr lang="fr-FR" sz="1600" dirty="0" smtClean="0">
                <a:latin typeface="Comic Sans MS" pitchFamily="66" charset="0"/>
              </a:rPr>
              <a:t>300 mm : manque de recul !</a:t>
            </a:r>
            <a:endParaRPr lang="fr-FR" sz="1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ppt_w*0.7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strVal val="#ppt_w*0.7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animEffect transition="in" filter="fade">
                                      <p:cBhvr>
                                        <p:cTn id="29" dur="500"/>
                                        <p:tgtEl>
                                          <p:spTgt spid="10"/>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7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Effect transition="in" filter="fade">
                                      <p:cBhvr>
                                        <p:cTn id="41" dur="500"/>
                                        <p:tgtEl>
                                          <p:spTgt spid="9"/>
                                        </p:tgtEl>
                                      </p:cBhvr>
                                    </p:animEffect>
                                  </p:childTnLst>
                                </p:cTn>
                              </p:par>
                              <p:par>
                                <p:cTn id="42" presetID="53"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ppt_w*0.70"/>
                                          </p:val>
                                        </p:tav>
                                        <p:tav tm="100000">
                                          <p:val>
                                            <p:strVal val="#ppt_w"/>
                                          </p:val>
                                        </p:tav>
                                      </p:tavLst>
                                    </p:anim>
                                    <p:anim calcmode="lin" valueType="num">
                                      <p:cBhvr>
                                        <p:cTn id="52" dur="500" fill="hold"/>
                                        <p:tgtEl>
                                          <p:spTgt spid="14"/>
                                        </p:tgtEl>
                                        <p:attrNameLst>
                                          <p:attrName>ppt_h</p:attrName>
                                        </p:attrNameLst>
                                      </p:cBhvr>
                                      <p:tavLst>
                                        <p:tav tm="0">
                                          <p:val>
                                            <p:strVal val="#ppt_h"/>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0" grpId="0"/>
      <p:bldP spid="11"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576263" y="1989138"/>
            <a:ext cx="7991475" cy="2800767"/>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Mire ISO 12233</a:t>
            </a:r>
          </a:p>
          <a:p>
            <a:pPr algn="ctr">
              <a:buFont typeface="Arial" pitchFamily="34" charset="0"/>
              <a:buChar char="•"/>
            </a:pPr>
            <a:endParaRPr lang="fr-FR" sz="1600" dirty="0">
              <a:latin typeface="Comic Sans MS" pitchFamily="66" charset="0"/>
            </a:endParaRPr>
          </a:p>
          <a:p>
            <a:pPr algn="ctr">
              <a:buFont typeface="Arial" pitchFamily="34" charset="0"/>
              <a:buChar char="•"/>
            </a:pPr>
            <a:r>
              <a:rPr lang="fr-FR" sz="1600" dirty="0" smtClean="0">
                <a:latin typeface="Comic Sans MS" pitchFamily="66" charset="0"/>
              </a:rPr>
              <a:t> Chaque objectif : différentes focales et ouvertures </a:t>
            </a:r>
            <a:r>
              <a:rPr lang="fr-FR" sz="1600" dirty="0">
                <a:latin typeface="Comic Sans MS" pitchFamily="66" charset="0"/>
              </a:rPr>
              <a:t>fixes </a:t>
            </a:r>
            <a:endParaRPr lang="fr-FR" sz="1600" dirty="0" smtClean="0">
              <a:latin typeface="Comic Sans MS" pitchFamily="66" charset="0"/>
            </a:endParaRPr>
          </a:p>
          <a:p>
            <a:pPr algn="ctr">
              <a:buFont typeface="Arial" pitchFamily="34" charset="0"/>
              <a:buChar char="•"/>
            </a:pPr>
            <a:endParaRPr lang="fr-FR" sz="1600" dirty="0" smtClean="0">
              <a:latin typeface="Comic Sans MS" pitchFamily="66" charset="0"/>
            </a:endParaRPr>
          </a:p>
          <a:p>
            <a:pPr algn="ctr">
              <a:buFont typeface="Arial" pitchFamily="34" charset="0"/>
              <a:buChar char="•"/>
            </a:pPr>
            <a:r>
              <a:rPr lang="fr-FR" sz="1600" dirty="0" smtClean="0">
                <a:latin typeface="Comic Sans MS" pitchFamily="66" charset="0"/>
              </a:rPr>
              <a:t> Ouverture </a:t>
            </a:r>
            <a:r>
              <a:rPr lang="fr-FR" sz="1600" dirty="0">
                <a:latin typeface="Comic Sans MS" pitchFamily="66" charset="0"/>
              </a:rPr>
              <a:t>minimale – f/2,5 – f/3,5 - f/5,6 – f/8 – f/11 – f/16 – </a:t>
            </a:r>
            <a:r>
              <a:rPr lang="fr-FR" sz="1600" dirty="0" smtClean="0">
                <a:latin typeface="Comic Sans MS" pitchFamily="66" charset="0"/>
              </a:rPr>
              <a:t>f/22</a:t>
            </a:r>
          </a:p>
          <a:p>
            <a:pPr algn="ctr">
              <a:buFont typeface="Arial" pitchFamily="34" charset="0"/>
              <a:buChar char="•"/>
            </a:pPr>
            <a:endParaRPr lang="fr-FR" sz="1600" dirty="0">
              <a:latin typeface="Comic Sans MS" pitchFamily="66" charset="0"/>
            </a:endParaRPr>
          </a:p>
          <a:p>
            <a:pPr algn="ctr">
              <a:buFont typeface="Arial" pitchFamily="34" charset="0"/>
              <a:buChar char="•"/>
            </a:pPr>
            <a:r>
              <a:rPr lang="fr-FR" sz="1600" dirty="0" smtClean="0">
                <a:latin typeface="Comic Sans MS" pitchFamily="66" charset="0"/>
              </a:rPr>
              <a:t> Grossissement de 200 % dans </a:t>
            </a:r>
            <a:r>
              <a:rPr lang="fr-FR" sz="1600" dirty="0" err="1" smtClean="0">
                <a:latin typeface="Comic Sans MS" pitchFamily="66" charset="0"/>
              </a:rPr>
              <a:t>Bibble</a:t>
            </a:r>
            <a:r>
              <a:rPr lang="fr-FR" sz="1600" dirty="0" smtClean="0">
                <a:latin typeface="Comic Sans MS" pitchFamily="66" charset="0"/>
              </a:rPr>
              <a:t> 5 Pro (photos côte-à-côte)</a:t>
            </a:r>
          </a:p>
          <a:p>
            <a:pPr algn="ctr">
              <a:buFont typeface="Arial" pitchFamily="34" charset="0"/>
              <a:buChar char="•"/>
            </a:pPr>
            <a:endParaRPr lang="fr-FR" sz="1600" dirty="0">
              <a:latin typeface="Comic Sans MS" pitchFamily="66" charset="0"/>
            </a:endParaRPr>
          </a:p>
          <a:p>
            <a:pPr algn="ctr">
              <a:buFont typeface="Arial" pitchFamily="34" charset="0"/>
              <a:buChar char="•"/>
            </a:pPr>
            <a:r>
              <a:rPr lang="fr-FR" sz="1600" dirty="0" smtClean="0">
                <a:latin typeface="Comic Sans MS" pitchFamily="66" charset="0"/>
              </a:rPr>
              <a:t> Meilleur du piqué entre </a:t>
            </a:r>
            <a:r>
              <a:rPr lang="fr-FR" sz="1600" dirty="0">
                <a:latin typeface="Comic Sans MS" pitchFamily="66" charset="0"/>
              </a:rPr>
              <a:t>f/5,6 et f/11… </a:t>
            </a:r>
            <a:endParaRPr lang="fr-FR" sz="1600" dirty="0" smtClean="0">
              <a:latin typeface="Comic Sans MS" pitchFamily="66" charset="0"/>
            </a:endParaRPr>
          </a:p>
          <a:p>
            <a:pPr algn="ctr">
              <a:buFont typeface="Arial" pitchFamily="34" charset="0"/>
              <a:buChar char="•"/>
            </a:pPr>
            <a:endParaRPr lang="fr-FR" sz="1600" dirty="0" smtClean="0">
              <a:latin typeface="Comic Sans MS" pitchFamily="66" charset="0"/>
            </a:endParaRPr>
          </a:p>
          <a:p>
            <a:pPr algn="ctr">
              <a:buFont typeface="Arial" pitchFamily="34" charset="0"/>
              <a:buChar char="•"/>
            </a:pPr>
            <a:r>
              <a:rPr lang="fr-FR" sz="1600" dirty="0" smtClean="0">
                <a:latin typeface="Comic Sans MS" pitchFamily="66" charset="0"/>
              </a:rPr>
              <a:t> Observations à l’œil nu (système </a:t>
            </a:r>
            <a:r>
              <a:rPr lang="fr-FR" sz="1600" dirty="0" err="1" smtClean="0">
                <a:latin typeface="Comic Sans MS" pitchFamily="66" charset="0"/>
              </a:rPr>
              <a:t>DxO</a:t>
            </a:r>
            <a:r>
              <a:rPr lang="fr-FR" sz="1600" dirty="0" smtClean="0">
                <a:latin typeface="Comic Sans MS" pitchFamily="66" charset="0"/>
              </a:rPr>
              <a:t> Mark coûtant plus de 100 €)</a:t>
            </a:r>
          </a:p>
        </p:txBody>
      </p:sp>
      <p:pic>
        <p:nvPicPr>
          <p:cNvPr id="7" name="Picture 6" descr="mire iso 12233.jpg"/>
          <p:cNvPicPr>
            <a:picLocks noChangeAspect="1"/>
          </p:cNvPicPr>
          <p:nvPr/>
        </p:nvPicPr>
        <p:blipFill>
          <a:blip r:embed="rId2" cstate="print"/>
          <a:srcRect/>
          <a:stretch>
            <a:fillRect/>
          </a:stretch>
        </p:blipFill>
        <p:spPr bwMode="auto">
          <a:xfrm>
            <a:off x="3271232" y="5085184"/>
            <a:ext cx="2601537" cy="162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par>
                                <p:cTn id="23" presetID="53"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1. </a:t>
            </a:r>
            <a:r>
              <a:rPr lang="fr-FR" sz="1600" b="1" u="sng">
                <a:latin typeface="Comic Sans MS" pitchFamily="66" charset="0"/>
              </a:rPr>
              <a:t>Zuiko Digital 14-42 mm f/3,5-5,6 </a:t>
            </a:r>
          </a:p>
        </p:txBody>
      </p:sp>
      <p:sp>
        <p:nvSpPr>
          <p:cNvPr id="6" name="TextBox 6"/>
          <p:cNvSpPr txBox="1">
            <a:spLocks noChangeArrowheads="1"/>
          </p:cNvSpPr>
          <p:nvPr/>
        </p:nvSpPr>
        <p:spPr bwMode="auto">
          <a:xfrm>
            <a:off x="468313" y="2349500"/>
            <a:ext cx="3816350" cy="584200"/>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25  mm : f/4,7 - f/5,6 - f/8 – f/11 -  f/16 - f/22 </a:t>
            </a:r>
            <a:endParaRPr lang="fr-FR" sz="1600" dirty="0">
              <a:latin typeface="Comic Sans MS" pitchFamily="66" charset="0"/>
            </a:endParaRPr>
          </a:p>
        </p:txBody>
      </p:sp>
      <p:pic>
        <p:nvPicPr>
          <p:cNvPr id="7" name="Image 6" descr="Comparaison 14-42 @ 14 f.3.5-5.6-8-11-16-22.jpg"/>
          <p:cNvPicPr>
            <a:picLocks noChangeAspect="1"/>
          </p:cNvPicPr>
          <p:nvPr/>
        </p:nvPicPr>
        <p:blipFill>
          <a:blip r:embed="rId2" cstate="print"/>
          <a:srcRect/>
          <a:stretch>
            <a:fillRect/>
          </a:stretch>
        </p:blipFill>
        <p:spPr bwMode="auto">
          <a:xfrm>
            <a:off x="468313" y="3141663"/>
            <a:ext cx="3797300" cy="3038475"/>
          </a:xfrm>
          <a:prstGeom prst="rect">
            <a:avLst/>
          </a:prstGeom>
          <a:noFill/>
          <a:ln w="9525">
            <a:noFill/>
            <a:miter lim="800000"/>
            <a:headEnd/>
            <a:tailEnd/>
          </a:ln>
        </p:spPr>
      </p:pic>
      <p:pic>
        <p:nvPicPr>
          <p:cNvPr id="8" name="Image 7" descr="Comparaison 14-42 @ 14 f.3.5-5.6-8-11-16-22.jpg"/>
          <p:cNvPicPr>
            <a:picLocks noChangeAspect="1"/>
          </p:cNvPicPr>
          <p:nvPr/>
        </p:nvPicPr>
        <p:blipFill>
          <a:blip r:embed="rId3" cstate="print"/>
          <a:srcRect/>
          <a:stretch>
            <a:fillRect/>
          </a:stretch>
        </p:blipFill>
        <p:spPr bwMode="auto">
          <a:xfrm>
            <a:off x="4716463" y="3141663"/>
            <a:ext cx="3797300" cy="3038475"/>
          </a:xfrm>
          <a:prstGeom prst="rect">
            <a:avLst/>
          </a:prstGeom>
          <a:noFill/>
          <a:ln w="9525">
            <a:noFill/>
            <a:miter lim="800000"/>
            <a:headEnd/>
            <a:tailEnd/>
          </a:ln>
        </p:spPr>
      </p:pic>
      <p:sp>
        <p:nvSpPr>
          <p:cNvPr id="9" name="TextBox 6"/>
          <p:cNvSpPr txBox="1">
            <a:spLocks noChangeArrowheads="1"/>
          </p:cNvSpPr>
          <p:nvPr/>
        </p:nvSpPr>
        <p:spPr bwMode="auto">
          <a:xfrm>
            <a:off x="5076825" y="2349500"/>
            <a:ext cx="3382963" cy="584200"/>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42 mm : f/5,6 - f/8 - f/11 - f/16 - f/22</a:t>
            </a:r>
            <a:endParaRPr lang="fr-FR" sz="1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7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Effect transition="in" filter="fade">
                                      <p:cBhvr>
                                        <p:cTn id="29" dur="5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7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Effect transition="in" filter="fade">
                                      <p:cBhvr>
                                        <p:cTn id="41" dur="500"/>
                                        <p:tgtEl>
                                          <p:spTgt spid="9"/>
                                        </p:tgtEl>
                                      </p:cBhvr>
                                    </p:animEffect>
                                  </p:childTnLst>
                                </p:cTn>
                              </p:par>
                              <p:par>
                                <p:cTn id="42" presetID="53"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1. </a:t>
            </a:r>
            <a:r>
              <a:rPr lang="fr-FR" sz="1600" b="1" u="sng">
                <a:latin typeface="Comic Sans MS" pitchFamily="66" charset="0"/>
              </a:rPr>
              <a:t>Zuiko Digital 14-42 mm f/3,5-5,6 </a:t>
            </a:r>
          </a:p>
        </p:txBody>
      </p:sp>
      <p:sp>
        <p:nvSpPr>
          <p:cNvPr id="8" name="TextBox 6"/>
          <p:cNvSpPr txBox="1">
            <a:spLocks noChangeArrowheads="1"/>
          </p:cNvSpPr>
          <p:nvPr/>
        </p:nvSpPr>
        <p:spPr bwMode="auto">
          <a:xfrm>
            <a:off x="467544" y="2564904"/>
            <a:ext cx="3312368" cy="461665"/>
          </a:xfrm>
          <a:prstGeom prst="rect">
            <a:avLst/>
          </a:prstGeom>
          <a:noFill/>
          <a:ln w="9525">
            <a:noFill/>
            <a:miter lim="800000"/>
            <a:headEnd/>
            <a:tailEnd/>
          </a:ln>
        </p:spPr>
        <p:txBody>
          <a:bodyPr wrap="square">
            <a:spAutoFit/>
          </a:bodyPr>
          <a:lstStyle/>
          <a:p>
            <a:pPr algn="ctr"/>
            <a:r>
              <a:rPr lang="fr-FR" sz="2400" dirty="0" smtClean="0">
                <a:latin typeface="Comic Sans MS" pitchFamily="66" charset="0"/>
              </a:rPr>
              <a:t>Piqué le meilleur : f/8</a:t>
            </a:r>
            <a:endParaRPr lang="fr-FR" sz="2400" dirty="0">
              <a:latin typeface="Comic Sans MS" pitchFamily="66" charset="0"/>
            </a:endParaRPr>
          </a:p>
        </p:txBody>
      </p:sp>
      <p:pic>
        <p:nvPicPr>
          <p:cNvPr id="9" name="Image 8" descr="Lens_Olympus_Zuiko_14-42mm_F3_5-5_6_ED_EZ-144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292725" y="3775075"/>
            <a:ext cx="3122613" cy="2592388"/>
          </a:xfrm>
          <a:prstGeom prst="rect">
            <a:avLst/>
          </a:prstGeom>
          <a:noFill/>
          <a:ln w="9525">
            <a:noFill/>
            <a:miter lim="800000"/>
            <a:headEnd/>
            <a:tailEnd/>
          </a:ln>
        </p:spPr>
      </p:pic>
      <p:sp>
        <p:nvSpPr>
          <p:cNvPr id="10" name="TextBox 7"/>
          <p:cNvSpPr txBox="1">
            <a:spLocks noChangeArrowheads="1"/>
          </p:cNvSpPr>
          <p:nvPr/>
        </p:nvSpPr>
        <p:spPr bwMode="auto">
          <a:xfrm rot="-5400000">
            <a:off x="7241381" y="4936332"/>
            <a:ext cx="2447925" cy="153988"/>
          </a:xfrm>
          <a:prstGeom prst="rect">
            <a:avLst/>
          </a:prstGeom>
          <a:noFill/>
          <a:ln w="9525">
            <a:noFill/>
            <a:miter lim="800000"/>
            <a:headEnd/>
            <a:tailEnd/>
          </a:ln>
        </p:spPr>
        <p:txBody>
          <a:bodyPr>
            <a:spAutoFit/>
          </a:bodyPr>
          <a:lstStyle/>
          <a:p>
            <a:r>
              <a:rPr lang="pt-BR" sz="400">
                <a:latin typeface="Comic Sans MS" pitchFamily="66" charset="0"/>
              </a:rPr>
              <a:t>http://motivs.lv/images/Lens/Lens_Olympus_Zuiko_14-42mm_F3.5-5.6_ED_EZ-1442.jpg</a:t>
            </a:r>
          </a:p>
        </p:txBody>
      </p:sp>
      <p:pic>
        <p:nvPicPr>
          <p:cNvPr id="11" name="Image 10" descr="olympus_e-450-14-42-40-150_8998760_1.jpg"/>
          <p:cNvPicPr>
            <a:picLocks noChangeAspect="1"/>
          </p:cNvPicPr>
          <p:nvPr/>
        </p:nvPicPr>
        <p:blipFill>
          <a:blip r:embed="rId3" cstate="print">
            <a:clrChange>
              <a:clrFrom>
                <a:srgbClr val="FFFFFF"/>
              </a:clrFrom>
              <a:clrTo>
                <a:srgbClr val="FFFFFF">
                  <a:alpha val="0"/>
                </a:srgbClr>
              </a:clrTo>
            </a:clrChange>
          </a:blip>
          <a:srcRect t="22357"/>
          <a:stretch>
            <a:fillRect/>
          </a:stretch>
        </p:blipFill>
        <p:spPr>
          <a:xfrm>
            <a:off x="0" y="3357563"/>
            <a:ext cx="4508500" cy="3500437"/>
          </a:xfrm>
          <a:prstGeom prst="rect">
            <a:avLst/>
          </a:prstGeom>
          <a:effectLst>
            <a:outerShdw blurRad="50800" dist="38100" dir="2700000" algn="tl" rotWithShape="0">
              <a:prstClr val="black">
                <a:alpha val="40000"/>
              </a:prstClr>
            </a:outerShdw>
          </a:effectLst>
        </p:spPr>
      </p:pic>
      <p:sp>
        <p:nvSpPr>
          <p:cNvPr id="12" name="TextBox 7"/>
          <p:cNvSpPr txBox="1">
            <a:spLocks noChangeArrowheads="1"/>
          </p:cNvSpPr>
          <p:nvPr/>
        </p:nvSpPr>
        <p:spPr bwMode="auto">
          <a:xfrm>
            <a:off x="1042988" y="5949950"/>
            <a:ext cx="2736850" cy="214313"/>
          </a:xfrm>
          <a:prstGeom prst="rect">
            <a:avLst/>
          </a:prstGeom>
          <a:noFill/>
          <a:ln w="9525">
            <a:noFill/>
            <a:miter lim="800000"/>
            <a:headEnd/>
            <a:tailEnd/>
          </a:ln>
        </p:spPr>
        <p:txBody>
          <a:bodyPr>
            <a:spAutoFit/>
          </a:bodyPr>
          <a:lstStyle/>
          <a:p>
            <a:r>
              <a:rPr lang="pt-BR" sz="400">
                <a:latin typeface="Comic Sans MS" pitchFamily="66" charset="0"/>
              </a:rPr>
              <a:t>http://www.vandenborre.be/WEB/images/products/superzoom/olympus_e-450-14-42-40-150_8998760_1.jpg</a:t>
            </a:r>
          </a:p>
        </p:txBody>
      </p:sp>
      <p:sp>
        <p:nvSpPr>
          <p:cNvPr id="13" name="TextBox 7"/>
          <p:cNvSpPr txBox="1">
            <a:spLocks noChangeArrowheads="1"/>
          </p:cNvSpPr>
          <p:nvPr/>
        </p:nvSpPr>
        <p:spPr bwMode="auto">
          <a:xfrm>
            <a:off x="6300788" y="6381750"/>
            <a:ext cx="2168525" cy="307975"/>
          </a:xfrm>
          <a:prstGeom prst="rect">
            <a:avLst/>
          </a:prstGeom>
          <a:noFill/>
          <a:ln w="9525">
            <a:noFill/>
            <a:miter lim="800000"/>
            <a:headEnd/>
            <a:tailEnd/>
          </a:ln>
        </p:spPr>
        <p:txBody>
          <a:bodyPr>
            <a:spAutoFit/>
          </a:bodyPr>
          <a:lstStyle/>
          <a:p>
            <a:r>
              <a:rPr lang="pt-BR" sz="1400">
                <a:latin typeface="Comic Sans MS" pitchFamily="66" charset="0"/>
              </a:rPr>
              <a:t>Le 14-42...</a:t>
            </a:r>
          </a:p>
        </p:txBody>
      </p:sp>
      <p:sp>
        <p:nvSpPr>
          <p:cNvPr id="14" name="TextBox 6"/>
          <p:cNvSpPr txBox="1">
            <a:spLocks noChangeArrowheads="1"/>
          </p:cNvSpPr>
          <p:nvPr/>
        </p:nvSpPr>
        <p:spPr bwMode="auto">
          <a:xfrm>
            <a:off x="4355976" y="2348880"/>
            <a:ext cx="4464496" cy="830997"/>
          </a:xfrm>
          <a:prstGeom prst="rect">
            <a:avLst/>
          </a:prstGeom>
          <a:noFill/>
          <a:ln w="9525">
            <a:noFill/>
            <a:miter lim="800000"/>
            <a:headEnd/>
            <a:tailEnd/>
          </a:ln>
        </p:spPr>
        <p:txBody>
          <a:bodyPr wrap="square">
            <a:spAutoFit/>
          </a:bodyPr>
          <a:lstStyle/>
          <a:p>
            <a:pPr algn="ctr"/>
            <a:r>
              <a:rPr lang="fr-FR" sz="2400" dirty="0" smtClean="0">
                <a:latin typeface="Comic Sans MS" pitchFamily="66" charset="0"/>
              </a:rPr>
              <a:t>Diffraction importante jusqu’à f/22</a:t>
            </a:r>
            <a:endParaRPr lang="fr-FR" sz="24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0.7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0.7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0.70"/>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strVal val="#ppt_w*0.70"/>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Effect transition="in" filter="fade">
                                      <p:cBhvr>
                                        <p:cTn id="60" dur="1000"/>
                                        <p:tgtEl>
                                          <p:spTgt spid="10"/>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0.70"/>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8" grpId="0"/>
      <p:bldP spid="10"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2. </a:t>
            </a:r>
            <a:r>
              <a:rPr lang="fr-FR" sz="1600" b="1" u="sng">
                <a:latin typeface="Comic Sans MS" pitchFamily="66" charset="0"/>
              </a:rPr>
              <a:t>Zuiko Digital 14-54 mm f/2,8-3,5 </a:t>
            </a:r>
          </a:p>
        </p:txBody>
      </p:sp>
      <p:sp>
        <p:nvSpPr>
          <p:cNvPr id="6" name="TextBox 6"/>
          <p:cNvSpPr txBox="1">
            <a:spLocks noChangeArrowheads="1"/>
          </p:cNvSpPr>
          <p:nvPr/>
        </p:nvSpPr>
        <p:spPr bwMode="auto">
          <a:xfrm>
            <a:off x="468313" y="2349500"/>
            <a:ext cx="4032250" cy="584200"/>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25 mm : </a:t>
            </a:r>
            <a:r>
              <a:rPr lang="fr-FR" sz="1600" dirty="0">
                <a:latin typeface="Comic Sans MS" pitchFamily="66" charset="0"/>
              </a:rPr>
              <a:t>f/2,8-f/3,5-f/5,6-f/8-f/11-f/22</a:t>
            </a:r>
          </a:p>
        </p:txBody>
      </p:sp>
      <p:pic>
        <p:nvPicPr>
          <p:cNvPr id="7" name="Image 6" descr="Comparaison 14-42 @ 14 f.3.5-5.6-8-11-16-22.jpg"/>
          <p:cNvPicPr>
            <a:picLocks noChangeAspect="1"/>
          </p:cNvPicPr>
          <p:nvPr/>
        </p:nvPicPr>
        <p:blipFill>
          <a:blip r:embed="rId2" cstate="print"/>
          <a:srcRect/>
          <a:stretch>
            <a:fillRect/>
          </a:stretch>
        </p:blipFill>
        <p:spPr bwMode="auto">
          <a:xfrm>
            <a:off x="250825" y="3357563"/>
            <a:ext cx="3962400" cy="3182937"/>
          </a:xfrm>
          <a:prstGeom prst="rect">
            <a:avLst/>
          </a:prstGeom>
          <a:noFill/>
          <a:ln w="9525">
            <a:noFill/>
            <a:miter lim="800000"/>
            <a:headEnd/>
            <a:tailEnd/>
          </a:ln>
        </p:spPr>
      </p:pic>
      <p:sp>
        <p:nvSpPr>
          <p:cNvPr id="8" name="TextBox 6"/>
          <p:cNvSpPr txBox="1">
            <a:spLocks noChangeArrowheads="1"/>
          </p:cNvSpPr>
          <p:nvPr/>
        </p:nvSpPr>
        <p:spPr bwMode="auto">
          <a:xfrm>
            <a:off x="4849813" y="2312988"/>
            <a:ext cx="3970337" cy="585787"/>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54 mm : </a:t>
            </a:r>
            <a:r>
              <a:rPr lang="fr-FR" sz="1600" dirty="0">
                <a:latin typeface="Comic Sans MS" pitchFamily="66" charset="0"/>
              </a:rPr>
              <a:t>f/3,5-f/5,6-f/8-f/11- f/16-f/22</a:t>
            </a:r>
          </a:p>
        </p:txBody>
      </p:sp>
      <p:pic>
        <p:nvPicPr>
          <p:cNvPr id="9" name="Image 8" descr="Comparaison 14-42 @ 14 f.3.5-5.6-8-11-16-22.jpg"/>
          <p:cNvPicPr>
            <a:picLocks noChangeAspect="1"/>
          </p:cNvPicPr>
          <p:nvPr/>
        </p:nvPicPr>
        <p:blipFill>
          <a:blip r:embed="rId3" cstate="print"/>
          <a:srcRect/>
          <a:stretch>
            <a:fillRect/>
          </a:stretch>
        </p:blipFill>
        <p:spPr bwMode="auto">
          <a:xfrm>
            <a:off x="4932363" y="3357563"/>
            <a:ext cx="3968750" cy="317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7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Effect transition="in" filter="fade">
                                      <p:cBhvr>
                                        <p:cTn id="29" dur="5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ppt_w*0.70"/>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Effect transition="in" filter="fade">
                                      <p:cBhvr>
                                        <p:cTn id="41" dur="500"/>
                                        <p:tgtEl>
                                          <p:spTgt spid="8"/>
                                        </p:tgtEl>
                                      </p:cBhvr>
                                    </p:animEffect>
                                  </p:childTnLst>
                                </p:cTn>
                              </p:par>
                              <p:par>
                                <p:cTn id="42" presetID="53"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2. </a:t>
            </a:r>
            <a:r>
              <a:rPr lang="fr-FR" sz="1600" b="1" u="sng">
                <a:latin typeface="Comic Sans MS" pitchFamily="66" charset="0"/>
              </a:rPr>
              <a:t>Zuiko Digital 14-54 mm f/2,8-3,5</a:t>
            </a:r>
          </a:p>
        </p:txBody>
      </p:sp>
      <p:pic>
        <p:nvPicPr>
          <p:cNvPr id="9" name="Image 8" descr="Lens_Olympus_Zuiko_14-42mm_F3_5-5_6_ED_EZ-144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032375" y="3212976"/>
            <a:ext cx="4111625" cy="2997200"/>
          </a:xfrm>
          <a:prstGeom prst="rect">
            <a:avLst/>
          </a:prstGeom>
          <a:noFill/>
          <a:ln w="9525">
            <a:noFill/>
            <a:miter lim="800000"/>
            <a:headEnd/>
            <a:tailEnd/>
          </a:ln>
        </p:spPr>
      </p:pic>
      <p:sp>
        <p:nvSpPr>
          <p:cNvPr id="10" name="TextBox 7"/>
          <p:cNvSpPr txBox="1">
            <a:spLocks noChangeArrowheads="1"/>
          </p:cNvSpPr>
          <p:nvPr/>
        </p:nvSpPr>
        <p:spPr bwMode="auto">
          <a:xfrm>
            <a:off x="6011863" y="6092825"/>
            <a:ext cx="1873250" cy="153988"/>
          </a:xfrm>
          <a:prstGeom prst="rect">
            <a:avLst/>
          </a:prstGeom>
          <a:noFill/>
          <a:ln w="9525">
            <a:noFill/>
            <a:miter lim="800000"/>
            <a:headEnd/>
            <a:tailEnd/>
          </a:ln>
        </p:spPr>
        <p:txBody>
          <a:bodyPr>
            <a:spAutoFit/>
          </a:bodyPr>
          <a:lstStyle/>
          <a:p>
            <a:r>
              <a:rPr lang="pt-BR" sz="400">
                <a:latin typeface="Comic Sans MS" pitchFamily="66" charset="0"/>
              </a:rPr>
              <a:t>http://a.img-dpreview.com/news/0811/olympus/14-54mmII_cut.jpg</a:t>
            </a:r>
          </a:p>
        </p:txBody>
      </p:sp>
      <p:pic>
        <p:nvPicPr>
          <p:cNvPr id="11" name="Image 10" descr="olympus_e-450-14-42-40-150_8998760_1.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flipV="1">
            <a:off x="179512" y="3068960"/>
            <a:ext cx="4392612" cy="3018689"/>
          </a:xfrm>
          <a:prstGeom prst="rect">
            <a:avLst/>
          </a:prstGeom>
          <a:noFill/>
          <a:ln w="9525">
            <a:noFill/>
            <a:miter lim="800000"/>
            <a:headEnd/>
            <a:tailEnd/>
          </a:ln>
          <a:effectLst>
            <a:outerShdw dist="38100" dir="2700000" algn="tl" rotWithShape="0">
              <a:srgbClr val="000000">
                <a:alpha val="39999"/>
              </a:srgbClr>
            </a:outerShdw>
          </a:effectLst>
        </p:spPr>
      </p:pic>
      <p:sp>
        <p:nvSpPr>
          <p:cNvPr id="12" name="TextBox 7"/>
          <p:cNvSpPr txBox="1">
            <a:spLocks noChangeArrowheads="1"/>
          </p:cNvSpPr>
          <p:nvPr/>
        </p:nvSpPr>
        <p:spPr bwMode="auto">
          <a:xfrm>
            <a:off x="1042988" y="5949950"/>
            <a:ext cx="2736850" cy="153988"/>
          </a:xfrm>
          <a:prstGeom prst="rect">
            <a:avLst/>
          </a:prstGeom>
          <a:noFill/>
          <a:ln w="9525">
            <a:noFill/>
            <a:miter lim="800000"/>
            <a:headEnd/>
            <a:tailEnd/>
          </a:ln>
        </p:spPr>
        <p:txBody>
          <a:bodyPr>
            <a:spAutoFit/>
          </a:bodyPr>
          <a:lstStyle/>
          <a:p>
            <a:r>
              <a:rPr lang="pt-BR" sz="400">
                <a:latin typeface="Comic Sans MS" pitchFamily="66" charset="0"/>
              </a:rPr>
              <a:t>http://leedervillecameras.com.au/images/Camera%20Lens/olympus/Olympus%2014-54.jpg</a:t>
            </a:r>
          </a:p>
        </p:txBody>
      </p:sp>
      <p:sp>
        <p:nvSpPr>
          <p:cNvPr id="13" name="TextBox 7"/>
          <p:cNvSpPr txBox="1">
            <a:spLocks noChangeArrowheads="1"/>
          </p:cNvSpPr>
          <p:nvPr/>
        </p:nvSpPr>
        <p:spPr bwMode="auto">
          <a:xfrm>
            <a:off x="5867400" y="6237288"/>
            <a:ext cx="2170113" cy="307975"/>
          </a:xfrm>
          <a:prstGeom prst="rect">
            <a:avLst/>
          </a:prstGeom>
          <a:noFill/>
          <a:ln w="9525">
            <a:noFill/>
            <a:miter lim="800000"/>
            <a:headEnd/>
            <a:tailEnd/>
          </a:ln>
        </p:spPr>
        <p:txBody>
          <a:bodyPr>
            <a:spAutoFit/>
          </a:bodyPr>
          <a:lstStyle/>
          <a:p>
            <a:r>
              <a:rPr lang="pt-BR" sz="1400">
                <a:latin typeface="Comic Sans MS" pitchFamily="66" charset="0"/>
              </a:rPr>
              <a:t>Vue en coupe du 14-54</a:t>
            </a:r>
          </a:p>
        </p:txBody>
      </p:sp>
      <p:sp>
        <p:nvSpPr>
          <p:cNvPr id="14" name="TextBox 6"/>
          <p:cNvSpPr txBox="1">
            <a:spLocks noChangeArrowheads="1"/>
          </p:cNvSpPr>
          <p:nvPr/>
        </p:nvSpPr>
        <p:spPr bwMode="auto">
          <a:xfrm>
            <a:off x="467544" y="2564904"/>
            <a:ext cx="3672408" cy="461665"/>
          </a:xfrm>
          <a:prstGeom prst="rect">
            <a:avLst/>
          </a:prstGeom>
          <a:noFill/>
          <a:ln w="9525">
            <a:noFill/>
            <a:miter lim="800000"/>
            <a:headEnd/>
            <a:tailEnd/>
          </a:ln>
        </p:spPr>
        <p:txBody>
          <a:bodyPr wrap="square">
            <a:spAutoFit/>
          </a:bodyPr>
          <a:lstStyle/>
          <a:p>
            <a:pPr algn="ctr"/>
            <a:r>
              <a:rPr lang="fr-FR" sz="2400" dirty="0" smtClean="0">
                <a:latin typeface="Comic Sans MS" pitchFamily="66" charset="0"/>
              </a:rPr>
              <a:t>Piqué le meilleur : f/5,6</a:t>
            </a:r>
            <a:endParaRPr lang="fr-FR" sz="2400" dirty="0">
              <a:latin typeface="Comic Sans MS" pitchFamily="66" charset="0"/>
            </a:endParaRPr>
          </a:p>
        </p:txBody>
      </p:sp>
      <p:sp>
        <p:nvSpPr>
          <p:cNvPr id="15" name="TextBox 6"/>
          <p:cNvSpPr txBox="1">
            <a:spLocks noChangeArrowheads="1"/>
          </p:cNvSpPr>
          <p:nvPr/>
        </p:nvSpPr>
        <p:spPr bwMode="auto">
          <a:xfrm>
            <a:off x="4355976" y="2420888"/>
            <a:ext cx="4788024" cy="707886"/>
          </a:xfrm>
          <a:prstGeom prst="rect">
            <a:avLst/>
          </a:prstGeom>
          <a:noFill/>
          <a:ln w="9525">
            <a:noFill/>
            <a:miter lim="800000"/>
            <a:headEnd/>
            <a:tailEnd/>
          </a:ln>
        </p:spPr>
        <p:txBody>
          <a:bodyPr wrap="square">
            <a:spAutoFit/>
          </a:bodyPr>
          <a:lstStyle/>
          <a:p>
            <a:pPr algn="ctr"/>
            <a:r>
              <a:rPr lang="fr-FR" sz="2000" dirty="0" smtClean="0">
                <a:latin typeface="Comic Sans MS" pitchFamily="66" charset="0"/>
              </a:rPr>
              <a:t>Diffraction (moins) importante jusqu’à f/22</a:t>
            </a:r>
            <a:endParaRPr lang="fr-FR" sz="20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strVal val="#ppt_w*0.7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0.70"/>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strVal val="#ppt_w*0.70"/>
                                          </p:val>
                                        </p:tav>
                                        <p:tav tm="100000">
                                          <p:val>
                                            <p:strVal val="#ppt_w"/>
                                          </p:val>
                                        </p:tav>
                                      </p:tavLst>
                                    </p:anim>
                                    <p:anim calcmode="lin" valueType="num">
                                      <p:cBhvr>
                                        <p:cTn id="59" dur="500" fill="hold"/>
                                        <p:tgtEl>
                                          <p:spTgt spid="13"/>
                                        </p:tgtEl>
                                        <p:attrNameLst>
                                          <p:attrName>ppt_h</p:attrName>
                                        </p:attrNameLst>
                                      </p:cBhvr>
                                      <p:tavLst>
                                        <p:tav tm="0">
                                          <p:val>
                                            <p:strVal val="#ppt_h"/>
                                          </p:val>
                                        </p:tav>
                                        <p:tav tm="100000">
                                          <p:val>
                                            <p:strVal val="#ppt_h"/>
                                          </p:val>
                                        </p:tav>
                                      </p:tavLst>
                                    </p:anim>
                                    <p:animEffect transition="in" filter="fade">
                                      <p:cBhvr>
                                        <p:cTn id="60" dur="500"/>
                                        <p:tgtEl>
                                          <p:spTgt spid="13"/>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strVal val="#ppt_w*0.70"/>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Effect transition="in" filter="fade">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10"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hema-fonctionnement-reflex8.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04678" y="2493575"/>
            <a:ext cx="3960440" cy="2753819"/>
          </a:xfrm>
          <a:prstGeom prst="rect">
            <a:avLst/>
          </a:prstGeom>
        </p:spPr>
      </p:pic>
      <p:pic>
        <p:nvPicPr>
          <p:cNvPr id="14" name="Picture 13" descr="schema-fonctionnement-reflex7.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204678" y="2493576"/>
            <a:ext cx="3960440" cy="2753819"/>
          </a:xfrm>
          <a:prstGeom prst="rect">
            <a:avLst/>
          </a:prstGeom>
        </p:spPr>
      </p:pic>
      <p:pic>
        <p:nvPicPr>
          <p:cNvPr id="13" name="Picture 12" descr="schema-fonctionnement-reflex6.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204678" y="2493579"/>
            <a:ext cx="3960440" cy="2753819"/>
          </a:xfrm>
          <a:prstGeom prst="rect">
            <a:avLst/>
          </a:prstGeom>
        </p:spPr>
      </p:pic>
      <p:pic>
        <p:nvPicPr>
          <p:cNvPr id="12" name="Picture 11" descr="schema-fonctionnement-reflex5.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204678" y="2493577"/>
            <a:ext cx="3960440" cy="2753819"/>
          </a:xfrm>
          <a:prstGeom prst="rect">
            <a:avLst/>
          </a:prstGeom>
        </p:spPr>
      </p:pic>
      <p:pic>
        <p:nvPicPr>
          <p:cNvPr id="11" name="Picture 10" descr="schema-fonctionnement-reflex4.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215158" y="2493578"/>
            <a:ext cx="3960440" cy="2753819"/>
          </a:xfrm>
          <a:prstGeom prst="rect">
            <a:avLst/>
          </a:prstGeom>
        </p:spPr>
      </p:pic>
      <p:pic>
        <p:nvPicPr>
          <p:cNvPr id="10" name="Picture 9" descr="schema-fonctionnement-reflex3.jpg"/>
          <p:cNvPicPr>
            <a:picLocks noChangeAspect="1"/>
          </p:cNvPicPr>
          <p:nvPr/>
        </p:nvPicPr>
        <p:blipFill>
          <a:blip r:embed="rId8" cstate="print">
            <a:clrChange>
              <a:clrFrom>
                <a:srgbClr val="FFFFFF"/>
              </a:clrFrom>
              <a:clrTo>
                <a:srgbClr val="FFFFFF">
                  <a:alpha val="0"/>
                </a:srgbClr>
              </a:clrTo>
            </a:clrChange>
          </a:blip>
          <a:stretch>
            <a:fillRect/>
          </a:stretch>
        </p:blipFill>
        <p:spPr>
          <a:xfrm>
            <a:off x="2215158" y="2493579"/>
            <a:ext cx="3960440" cy="2753819"/>
          </a:xfrm>
          <a:prstGeom prst="rect">
            <a:avLst/>
          </a:prstGeom>
        </p:spPr>
      </p:pic>
      <p:sp>
        <p:nvSpPr>
          <p:cNvPr id="4" name="Content Placeholder 2"/>
          <p:cNvSpPr txBox="1">
            <a:spLocks/>
          </p:cNvSpPr>
          <p:nvPr/>
        </p:nvSpPr>
        <p:spPr>
          <a:xfrm>
            <a:off x="457200" y="404813"/>
            <a:ext cx="8229600" cy="11525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Introduction : </a:t>
            </a:r>
            <a:r>
              <a:rPr lang="fr-FR" sz="3200" dirty="0" smtClean="0">
                <a:effectLst>
                  <a:outerShdw blurRad="38100" dist="38100" dir="2700000" algn="tl">
                    <a:srgbClr val="000000">
                      <a:alpha val="43137"/>
                    </a:srgbClr>
                  </a:outerShdw>
                </a:effectLst>
                <a:latin typeface="Comic Sans MS" pitchFamily="66" charset="0"/>
              </a:rPr>
              <a:t>Fonctionnement d’un appareil </a:t>
            </a:r>
            <a:r>
              <a:rPr lang="fr-FR" sz="3200" dirty="0">
                <a:effectLst>
                  <a:outerShdw blurRad="38100" dist="38100" dir="2700000" algn="tl">
                    <a:srgbClr val="000000">
                      <a:alpha val="43137"/>
                    </a:srgbClr>
                  </a:outerShdw>
                </a:effectLst>
                <a:latin typeface="Comic Sans MS" pitchFamily="66" charset="0"/>
              </a:rPr>
              <a:t>photo</a:t>
            </a:r>
          </a:p>
        </p:txBody>
      </p:sp>
      <p:pic>
        <p:nvPicPr>
          <p:cNvPr id="3" name="Image 2" descr="Reflex24x361.jpg"/>
          <p:cNvPicPr>
            <a:picLocks noChangeAspect="1"/>
          </p:cNvPicPr>
          <p:nvPr/>
        </p:nvPicPr>
        <p:blipFill>
          <a:blip r:embed="rId9" cstate="print"/>
          <a:stretch>
            <a:fillRect/>
          </a:stretch>
        </p:blipFill>
        <p:spPr>
          <a:xfrm>
            <a:off x="1583668" y="1772815"/>
            <a:ext cx="5976664" cy="4195346"/>
          </a:xfrm>
          <a:prstGeom prst="rect">
            <a:avLst/>
          </a:prstGeom>
        </p:spPr>
      </p:pic>
      <p:pic>
        <p:nvPicPr>
          <p:cNvPr id="8" name="Picture 7" descr="schema-fonctionnement-reflex1.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6373216" y="-5595815"/>
            <a:ext cx="3960440" cy="2753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3. </a:t>
            </a:r>
            <a:r>
              <a:rPr lang="fr-FR" sz="1600" b="1" u="sng">
                <a:latin typeface="Comic Sans MS" pitchFamily="66" charset="0"/>
              </a:rPr>
              <a:t>Olympus XZ-1 avec objectif i.Zuiko Digital 6-24 mm f/1,8-2,5</a:t>
            </a:r>
          </a:p>
        </p:txBody>
      </p:sp>
      <p:sp>
        <p:nvSpPr>
          <p:cNvPr id="6" name="TextBox 6"/>
          <p:cNvSpPr txBox="1">
            <a:spLocks noChangeArrowheads="1"/>
          </p:cNvSpPr>
          <p:nvPr/>
        </p:nvSpPr>
        <p:spPr bwMode="auto">
          <a:xfrm>
            <a:off x="467544" y="2636912"/>
            <a:ext cx="4032250" cy="584775"/>
          </a:xfrm>
          <a:prstGeom prst="rect">
            <a:avLst/>
          </a:prstGeom>
          <a:noFill/>
          <a:ln w="9525">
            <a:noFill/>
            <a:miter lim="800000"/>
            <a:headEnd/>
            <a:tailEnd/>
          </a:ln>
        </p:spPr>
        <p:txBody>
          <a:bodyPr>
            <a:spAutoFit/>
          </a:bodyPr>
          <a:lstStyle/>
          <a:p>
            <a:pPr algn="ctr">
              <a:buFont typeface="Arial" pitchFamily="34" charset="0"/>
              <a:buChar char="•"/>
            </a:pPr>
            <a:r>
              <a:rPr lang="fr-FR" sz="1600" dirty="0" smtClean="0">
                <a:latin typeface="Comic Sans MS" pitchFamily="66" charset="0"/>
              </a:rPr>
              <a:t> 28 mm : f/1,8 - f/2,5 - f/3,5 - f/5,6 - f/8</a:t>
            </a:r>
            <a:endParaRPr lang="fr-FR" sz="1600" dirty="0">
              <a:latin typeface="Comic Sans MS" pitchFamily="66" charset="0"/>
            </a:endParaRPr>
          </a:p>
        </p:txBody>
      </p:sp>
      <p:pic>
        <p:nvPicPr>
          <p:cNvPr id="7" name="Image 6" descr="Comparaison 14-42 @ 14 f.3.5-5.6-8-11-16-22.jpg"/>
          <p:cNvPicPr>
            <a:picLocks noChangeAspect="1"/>
          </p:cNvPicPr>
          <p:nvPr/>
        </p:nvPicPr>
        <p:blipFill>
          <a:blip r:embed="rId2" cstate="print"/>
          <a:srcRect/>
          <a:stretch>
            <a:fillRect/>
          </a:stretch>
        </p:blipFill>
        <p:spPr bwMode="auto">
          <a:xfrm>
            <a:off x="250825" y="3573463"/>
            <a:ext cx="4298950" cy="2416175"/>
          </a:xfrm>
          <a:prstGeom prst="rect">
            <a:avLst/>
          </a:prstGeom>
          <a:noFill/>
          <a:ln w="9525">
            <a:noFill/>
            <a:miter lim="800000"/>
            <a:headEnd/>
            <a:tailEnd/>
          </a:ln>
        </p:spPr>
      </p:pic>
      <p:sp>
        <p:nvSpPr>
          <p:cNvPr id="8" name="TextBox 6"/>
          <p:cNvSpPr txBox="1">
            <a:spLocks noChangeArrowheads="1"/>
          </p:cNvSpPr>
          <p:nvPr/>
        </p:nvSpPr>
        <p:spPr bwMode="auto">
          <a:xfrm>
            <a:off x="4788024" y="2708920"/>
            <a:ext cx="3970337" cy="338554"/>
          </a:xfrm>
          <a:prstGeom prst="rect">
            <a:avLst/>
          </a:prstGeom>
          <a:noFill/>
          <a:ln w="9525">
            <a:noFill/>
            <a:miter lim="800000"/>
            <a:headEnd/>
            <a:tailEnd/>
          </a:ln>
        </p:spPr>
        <p:txBody>
          <a:bodyPr>
            <a:spAutoFit/>
          </a:bodyPr>
          <a:lstStyle/>
          <a:p>
            <a:pPr algn="just">
              <a:buFont typeface="Arial" pitchFamily="34" charset="0"/>
              <a:buChar char="•"/>
            </a:pPr>
            <a:r>
              <a:rPr lang="fr-FR" sz="1600" dirty="0" smtClean="0">
                <a:latin typeface="Comic Sans MS" pitchFamily="66" charset="0"/>
              </a:rPr>
              <a:t> 112 mm : </a:t>
            </a:r>
            <a:r>
              <a:rPr lang="fr-FR" sz="1600" dirty="0">
                <a:latin typeface="Comic Sans MS" pitchFamily="66" charset="0"/>
              </a:rPr>
              <a:t>f/2,5 </a:t>
            </a:r>
            <a:r>
              <a:rPr lang="fr-FR" sz="1600" dirty="0" smtClean="0">
                <a:latin typeface="Comic Sans MS" pitchFamily="66" charset="0"/>
              </a:rPr>
              <a:t>- f/3,5 - f/5,6 - f/8</a:t>
            </a:r>
            <a:endParaRPr lang="fr-FR" sz="1600" dirty="0">
              <a:latin typeface="Comic Sans MS" pitchFamily="66" charset="0"/>
            </a:endParaRPr>
          </a:p>
        </p:txBody>
      </p:sp>
      <p:pic>
        <p:nvPicPr>
          <p:cNvPr id="9" name="Image 8" descr="Comparaison 14-42 @ 14 f.3.5-5.6-8-11-16-22.jpg"/>
          <p:cNvPicPr>
            <a:picLocks noChangeAspect="1"/>
          </p:cNvPicPr>
          <p:nvPr/>
        </p:nvPicPr>
        <p:blipFill>
          <a:blip r:embed="rId3" cstate="print"/>
          <a:srcRect/>
          <a:stretch>
            <a:fillRect/>
          </a:stretch>
        </p:blipFill>
        <p:spPr bwMode="auto">
          <a:xfrm>
            <a:off x="4643438" y="3573463"/>
            <a:ext cx="4295775" cy="24145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7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Effect transition="in" filter="fade">
                                      <p:cBhvr>
                                        <p:cTn id="29" dur="5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ppt_w*0.70"/>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animEffect transition="in" filter="fade">
                                      <p:cBhvr>
                                        <p:cTn id="41" dur="500"/>
                                        <p:tgtEl>
                                          <p:spTgt spid="8"/>
                                        </p:tgtEl>
                                      </p:cBhvr>
                                    </p:animEffect>
                                  </p:childTnLst>
                                </p:cTn>
                              </p:par>
                              <p:par>
                                <p:cTn id="42" presetID="53"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C) Diffraction</a:t>
            </a:r>
          </a:p>
        </p:txBody>
      </p:sp>
      <p:sp>
        <p:nvSpPr>
          <p:cNvPr id="5" name="TextBox 6"/>
          <p:cNvSpPr txBox="1">
            <a:spLocks noChangeArrowheads="1"/>
          </p:cNvSpPr>
          <p:nvPr/>
        </p:nvSpPr>
        <p:spPr bwMode="auto">
          <a:xfrm>
            <a:off x="827088" y="1844675"/>
            <a:ext cx="7993062" cy="338138"/>
          </a:xfrm>
          <a:prstGeom prst="rect">
            <a:avLst/>
          </a:prstGeom>
          <a:noFill/>
          <a:ln w="9525">
            <a:noFill/>
            <a:miter lim="800000"/>
            <a:headEnd/>
            <a:tailEnd/>
          </a:ln>
        </p:spPr>
        <p:txBody>
          <a:bodyPr>
            <a:spAutoFit/>
          </a:bodyPr>
          <a:lstStyle/>
          <a:p>
            <a:pPr algn="just"/>
            <a:r>
              <a:rPr lang="fr-FR" sz="1600" b="1">
                <a:latin typeface="Comic Sans MS" pitchFamily="66" charset="0"/>
              </a:rPr>
              <a:t>3. </a:t>
            </a:r>
            <a:r>
              <a:rPr lang="fr-FR" sz="1600" b="1" u="sng">
                <a:latin typeface="Comic Sans MS" pitchFamily="66" charset="0"/>
              </a:rPr>
              <a:t>Olympus XZ-1 avec objectif i.Zuiko Digital 6-24 mm f/1,8-2,5</a:t>
            </a:r>
          </a:p>
        </p:txBody>
      </p:sp>
      <p:pic>
        <p:nvPicPr>
          <p:cNvPr id="7" name="Image 6" descr="Comparaison 14-42 @ 14 f.3.5-5.6-8-11-16-2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665413" y="3789363"/>
            <a:ext cx="3813175" cy="2786062"/>
          </a:xfrm>
          <a:prstGeom prst="rect">
            <a:avLst/>
          </a:prstGeom>
          <a:noFill/>
          <a:ln w="9525">
            <a:noFill/>
            <a:miter lim="800000"/>
            <a:headEnd/>
            <a:tailEnd/>
          </a:ln>
        </p:spPr>
      </p:pic>
      <p:sp>
        <p:nvSpPr>
          <p:cNvPr id="10" name="TextBox 7"/>
          <p:cNvSpPr txBox="1">
            <a:spLocks noChangeArrowheads="1"/>
          </p:cNvSpPr>
          <p:nvPr/>
        </p:nvSpPr>
        <p:spPr bwMode="auto">
          <a:xfrm>
            <a:off x="2916238" y="6308725"/>
            <a:ext cx="2160587" cy="153988"/>
          </a:xfrm>
          <a:prstGeom prst="rect">
            <a:avLst/>
          </a:prstGeom>
          <a:noFill/>
          <a:ln w="9525">
            <a:noFill/>
            <a:miter lim="800000"/>
            <a:headEnd/>
            <a:tailEnd/>
          </a:ln>
        </p:spPr>
        <p:txBody>
          <a:bodyPr>
            <a:spAutoFit/>
          </a:bodyPr>
          <a:lstStyle/>
          <a:p>
            <a:r>
              <a:rPr lang="pt-BR" sz="400">
                <a:latin typeface="Comic Sans MS" pitchFamily="66" charset="0"/>
              </a:rPr>
              <a:t>http://a.img-dpreview.com/news/1101/olympus/xz1/XZ1_RightSide_Black.jpg</a:t>
            </a:r>
          </a:p>
        </p:txBody>
      </p:sp>
      <p:sp>
        <p:nvSpPr>
          <p:cNvPr id="9" name="TextBox 6"/>
          <p:cNvSpPr txBox="1">
            <a:spLocks noChangeArrowheads="1"/>
          </p:cNvSpPr>
          <p:nvPr/>
        </p:nvSpPr>
        <p:spPr bwMode="auto">
          <a:xfrm>
            <a:off x="395536" y="2348880"/>
            <a:ext cx="3312368" cy="1200329"/>
          </a:xfrm>
          <a:prstGeom prst="rect">
            <a:avLst/>
          </a:prstGeom>
          <a:noFill/>
          <a:ln w="9525">
            <a:noFill/>
            <a:miter lim="800000"/>
            <a:headEnd/>
            <a:tailEnd/>
          </a:ln>
        </p:spPr>
        <p:txBody>
          <a:bodyPr wrap="square">
            <a:spAutoFit/>
          </a:bodyPr>
          <a:lstStyle/>
          <a:p>
            <a:pPr algn="ctr"/>
            <a:r>
              <a:rPr lang="fr-FR" sz="2400" dirty="0" smtClean="0">
                <a:latin typeface="Comic Sans MS" pitchFamily="66" charset="0"/>
              </a:rPr>
              <a:t>Piqué le meilleur : </a:t>
            </a:r>
          </a:p>
          <a:p>
            <a:pPr algn="ctr">
              <a:buFont typeface="Arial" pitchFamily="34" charset="0"/>
              <a:buChar char="•"/>
            </a:pPr>
            <a:r>
              <a:rPr lang="fr-FR" sz="2400" dirty="0" smtClean="0">
                <a:latin typeface="Comic Sans MS" pitchFamily="66" charset="0"/>
              </a:rPr>
              <a:t> f/2,5 en GA</a:t>
            </a:r>
          </a:p>
          <a:p>
            <a:pPr algn="ctr">
              <a:buFont typeface="Arial" pitchFamily="34" charset="0"/>
              <a:buChar char="•"/>
            </a:pPr>
            <a:r>
              <a:rPr lang="fr-FR" sz="2400" dirty="0" smtClean="0">
                <a:latin typeface="Comic Sans MS" pitchFamily="66" charset="0"/>
              </a:rPr>
              <a:t> f/3,5 en télé</a:t>
            </a:r>
            <a:endParaRPr lang="fr-FR" sz="2400" dirty="0">
              <a:latin typeface="Comic Sans MS" pitchFamily="66" charset="0"/>
            </a:endParaRPr>
          </a:p>
        </p:txBody>
      </p:sp>
      <p:sp>
        <p:nvSpPr>
          <p:cNvPr id="11" name="TextBox 6"/>
          <p:cNvSpPr txBox="1">
            <a:spLocks noChangeArrowheads="1"/>
          </p:cNvSpPr>
          <p:nvPr/>
        </p:nvSpPr>
        <p:spPr bwMode="auto">
          <a:xfrm>
            <a:off x="3851920" y="2420888"/>
            <a:ext cx="3312368" cy="830997"/>
          </a:xfrm>
          <a:prstGeom prst="rect">
            <a:avLst/>
          </a:prstGeom>
          <a:noFill/>
          <a:ln w="9525">
            <a:noFill/>
            <a:miter lim="800000"/>
            <a:headEnd/>
            <a:tailEnd/>
          </a:ln>
        </p:spPr>
        <p:txBody>
          <a:bodyPr wrap="square">
            <a:spAutoFit/>
          </a:bodyPr>
          <a:lstStyle/>
          <a:p>
            <a:pPr algn="ctr"/>
            <a:r>
              <a:rPr lang="fr-FR" sz="2400" dirty="0" smtClean="0">
                <a:latin typeface="Comic Sans MS" pitchFamily="66" charset="0"/>
              </a:rPr>
              <a:t>Diffraction forte à partir de f/5,6</a:t>
            </a:r>
            <a:endParaRPr lang="fr-FR" sz="24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ppt_w*0.7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70"/>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0.70"/>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10" grpId="0"/>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D) Vignetage</a:t>
            </a:r>
          </a:p>
        </p:txBody>
      </p:sp>
      <p:pic>
        <p:nvPicPr>
          <p:cNvPr id="6" name="Image 5" descr="Vignetage 14-42 BD.jpg"/>
          <p:cNvPicPr>
            <a:picLocks noChangeAspect="1"/>
          </p:cNvPicPr>
          <p:nvPr/>
        </p:nvPicPr>
        <p:blipFill>
          <a:blip r:embed="rId2" cstate="print"/>
          <a:srcRect/>
          <a:stretch>
            <a:fillRect/>
          </a:stretch>
        </p:blipFill>
        <p:spPr bwMode="auto">
          <a:xfrm>
            <a:off x="6300192" y="4288681"/>
            <a:ext cx="2581275" cy="2065337"/>
          </a:xfrm>
          <a:prstGeom prst="rect">
            <a:avLst/>
          </a:prstGeom>
          <a:noFill/>
          <a:ln w="9525">
            <a:noFill/>
            <a:miter lim="800000"/>
            <a:headEnd/>
            <a:tailEnd/>
          </a:ln>
        </p:spPr>
      </p:pic>
      <p:pic>
        <p:nvPicPr>
          <p:cNvPr id="7" name="Image 6" descr="Vignetage 14-42 BG.jpg"/>
          <p:cNvPicPr>
            <a:picLocks noChangeAspect="1"/>
          </p:cNvPicPr>
          <p:nvPr/>
        </p:nvPicPr>
        <p:blipFill>
          <a:blip r:embed="rId3" cstate="print"/>
          <a:srcRect/>
          <a:stretch>
            <a:fillRect/>
          </a:stretch>
        </p:blipFill>
        <p:spPr bwMode="auto">
          <a:xfrm>
            <a:off x="178792" y="4288681"/>
            <a:ext cx="2582863" cy="2065337"/>
          </a:xfrm>
          <a:prstGeom prst="rect">
            <a:avLst/>
          </a:prstGeom>
          <a:noFill/>
          <a:ln w="9525">
            <a:noFill/>
            <a:miter lim="800000"/>
            <a:headEnd/>
            <a:tailEnd/>
          </a:ln>
        </p:spPr>
      </p:pic>
      <p:pic>
        <p:nvPicPr>
          <p:cNvPr id="8" name="Image 7" descr="Vignetage 14-42 C.jpg"/>
          <p:cNvPicPr>
            <a:picLocks noChangeAspect="1"/>
          </p:cNvPicPr>
          <p:nvPr/>
        </p:nvPicPr>
        <p:blipFill>
          <a:blip r:embed="rId4" cstate="print"/>
          <a:srcRect/>
          <a:stretch>
            <a:fillRect/>
          </a:stretch>
        </p:blipFill>
        <p:spPr bwMode="auto">
          <a:xfrm>
            <a:off x="3276005" y="3069481"/>
            <a:ext cx="2581275" cy="2065337"/>
          </a:xfrm>
          <a:prstGeom prst="rect">
            <a:avLst/>
          </a:prstGeom>
          <a:noFill/>
          <a:ln w="9525">
            <a:noFill/>
            <a:miter lim="800000"/>
            <a:headEnd/>
            <a:tailEnd/>
          </a:ln>
        </p:spPr>
      </p:pic>
      <p:pic>
        <p:nvPicPr>
          <p:cNvPr id="9" name="Image 8" descr="Vignetage 14-42 HD.jpg"/>
          <p:cNvPicPr>
            <a:picLocks noChangeAspect="1"/>
          </p:cNvPicPr>
          <p:nvPr/>
        </p:nvPicPr>
        <p:blipFill>
          <a:blip r:embed="rId5" cstate="print"/>
          <a:srcRect/>
          <a:stretch>
            <a:fillRect/>
          </a:stretch>
        </p:blipFill>
        <p:spPr bwMode="auto">
          <a:xfrm>
            <a:off x="6300192" y="2132856"/>
            <a:ext cx="2581275" cy="2065337"/>
          </a:xfrm>
          <a:prstGeom prst="rect">
            <a:avLst/>
          </a:prstGeom>
          <a:noFill/>
          <a:ln w="9525">
            <a:noFill/>
            <a:miter lim="800000"/>
            <a:headEnd/>
            <a:tailEnd/>
          </a:ln>
        </p:spPr>
      </p:pic>
      <p:pic>
        <p:nvPicPr>
          <p:cNvPr id="10" name="Image 9" descr="Vignetage 14-42 HG.jpg"/>
          <p:cNvPicPr>
            <a:picLocks noChangeAspect="1"/>
          </p:cNvPicPr>
          <p:nvPr/>
        </p:nvPicPr>
        <p:blipFill>
          <a:blip r:embed="rId6" cstate="print"/>
          <a:srcRect/>
          <a:stretch>
            <a:fillRect/>
          </a:stretch>
        </p:blipFill>
        <p:spPr bwMode="auto">
          <a:xfrm>
            <a:off x="178792" y="2061418"/>
            <a:ext cx="2582863" cy="20653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out)">
                                      <p:cBhvr>
                                        <p:cTn id="20" dur="2000"/>
                                        <p:tgtEl>
                                          <p:spTgt spid="10"/>
                                        </p:tgtEl>
                                      </p:cBhvr>
                                    </p:animEffect>
                                  </p:childTnLst>
                                </p:cTn>
                              </p:par>
                              <p:par>
                                <p:cTn id="21" presetID="6"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000"/>
                                        <p:tgtEl>
                                          <p:spTgt spid="7"/>
                                        </p:tgtEl>
                                      </p:cBhvr>
                                    </p:animEffect>
                                  </p:childTnLst>
                                </p:cTn>
                              </p:par>
                              <p:par>
                                <p:cTn id="24" presetID="6" presetClass="entr" presetSubtype="32"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out)">
                                      <p:cBhvr>
                                        <p:cTn id="26" dur="2000"/>
                                        <p:tgtEl>
                                          <p:spTgt spid="8"/>
                                        </p:tgtEl>
                                      </p:cBhvr>
                                    </p:animEffect>
                                  </p:childTnLst>
                                </p:cTn>
                              </p:par>
                              <p:par>
                                <p:cTn id="27" presetID="6" presetClass="entr" presetSubtype="3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out)">
                                      <p:cBhvr>
                                        <p:cTn id="29" dur="2000"/>
                                        <p:tgtEl>
                                          <p:spTgt spid="9"/>
                                        </p:tgtEl>
                                      </p:cBhvr>
                                    </p:animEffect>
                                  </p:childTnLst>
                                </p:cTn>
                              </p:par>
                              <p:par>
                                <p:cTn id="30" presetID="6" presetClass="entr" presetSubtype="3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II/ Expériences</a:t>
            </a:r>
          </a:p>
        </p:txBody>
      </p:sp>
      <p:sp>
        <p:nvSpPr>
          <p:cNvPr id="3" name="Content Placeholder 2"/>
          <p:cNvSpPr txBox="1">
            <a:spLocks/>
          </p:cNvSpPr>
          <p:nvPr/>
        </p:nvSpPr>
        <p:spPr bwMode="auto">
          <a:xfrm>
            <a:off x="179388" y="1196975"/>
            <a:ext cx="8229600" cy="719138"/>
          </a:xfrm>
          <a:prstGeom prst="rect">
            <a:avLst/>
          </a:prstGeom>
          <a:noFill/>
          <a:ln w="9525">
            <a:noFill/>
            <a:miter lim="800000"/>
            <a:headEnd/>
            <a:tailEnd/>
          </a:ln>
        </p:spPr>
        <p:txBody>
          <a:bodyPr/>
          <a:lstStyle/>
          <a:p>
            <a:pPr marL="342900" indent="-342900">
              <a:spcBef>
                <a:spcPct val="20000"/>
              </a:spcBef>
              <a:buFont typeface="Arial" charset="0"/>
              <a:buNone/>
            </a:pPr>
            <a:r>
              <a:rPr lang="fr-FR" sz="3200">
                <a:latin typeface="Comic Sans MS" pitchFamily="66" charset="0"/>
              </a:rPr>
              <a:t>D) Vignetage</a:t>
            </a:r>
          </a:p>
        </p:txBody>
      </p:sp>
      <p:sp>
        <p:nvSpPr>
          <p:cNvPr id="5" name="TextBox 6"/>
          <p:cNvSpPr txBox="1">
            <a:spLocks noChangeArrowheads="1"/>
          </p:cNvSpPr>
          <p:nvPr/>
        </p:nvSpPr>
        <p:spPr bwMode="auto">
          <a:xfrm>
            <a:off x="468313" y="1989138"/>
            <a:ext cx="7991475" cy="1322387"/>
          </a:xfrm>
          <a:prstGeom prst="rect">
            <a:avLst/>
          </a:prstGeom>
          <a:noFill/>
          <a:ln w="9525">
            <a:noFill/>
            <a:miter lim="800000"/>
            <a:headEnd/>
            <a:tailEnd/>
          </a:ln>
        </p:spPr>
        <p:txBody>
          <a:bodyPr>
            <a:spAutoFit/>
          </a:bodyPr>
          <a:lstStyle/>
          <a:p>
            <a:pPr algn="just"/>
            <a:r>
              <a:rPr lang="fr-FR" sz="1600" dirty="0">
                <a:latin typeface="Comic Sans MS" pitchFamily="66" charset="0"/>
              </a:rPr>
              <a:t>	Nous observons sur les captures d’écrans de Photoshop CS5 présentes sur l’écran précédent qu’il y a une diminution de la luminosité dans les angles (photo originale prise avec un 14-42).</a:t>
            </a:r>
          </a:p>
          <a:p>
            <a:pPr algn="just"/>
            <a:endParaRPr lang="fr-FR" sz="1600" dirty="0">
              <a:latin typeface="Comic Sans MS" pitchFamily="66" charset="0"/>
            </a:endParaRPr>
          </a:p>
          <a:p>
            <a:pPr algn="just"/>
            <a:r>
              <a:rPr lang="fr-FR" sz="1600" dirty="0">
                <a:latin typeface="Comic Sans MS" pitchFamily="66" charset="0"/>
              </a:rPr>
              <a:t>La calculer, ou la mesurer fait appel à des moyens trop pointus pour nous…</a:t>
            </a:r>
          </a:p>
        </p:txBody>
      </p:sp>
      <p:pic>
        <p:nvPicPr>
          <p:cNvPr id="11" name="Image 10" descr="Vignetage 14-42 C.jpg"/>
          <p:cNvPicPr>
            <a:picLocks noChangeAspect="1"/>
          </p:cNvPicPr>
          <p:nvPr/>
        </p:nvPicPr>
        <p:blipFill>
          <a:blip r:embed="rId2" cstate="print"/>
          <a:srcRect l="62601" t="12201" r="20599" b="75198"/>
          <a:stretch>
            <a:fillRect/>
          </a:stretch>
        </p:blipFill>
        <p:spPr bwMode="auto">
          <a:xfrm>
            <a:off x="395288" y="4941888"/>
            <a:ext cx="2881312" cy="1727200"/>
          </a:xfrm>
          <a:prstGeom prst="rect">
            <a:avLst/>
          </a:prstGeom>
          <a:noFill/>
          <a:ln w="9525">
            <a:noFill/>
            <a:miter lim="800000"/>
            <a:headEnd/>
            <a:tailEnd/>
          </a:ln>
        </p:spPr>
      </p:pic>
      <p:pic>
        <p:nvPicPr>
          <p:cNvPr id="13" name="Image 12" descr="Vignetage 14-42 HD.jpg"/>
          <p:cNvPicPr>
            <a:picLocks noChangeAspect="1"/>
          </p:cNvPicPr>
          <p:nvPr/>
        </p:nvPicPr>
        <p:blipFill>
          <a:blip r:embed="rId3" cstate="print"/>
          <a:srcRect l="61690" t="12112" r="20670" b="74237"/>
          <a:stretch>
            <a:fillRect/>
          </a:stretch>
        </p:blipFill>
        <p:spPr bwMode="auto">
          <a:xfrm>
            <a:off x="5724525" y="4437063"/>
            <a:ext cx="2808288" cy="1738312"/>
          </a:xfrm>
          <a:prstGeom prst="rect">
            <a:avLst/>
          </a:prstGeom>
          <a:noFill/>
          <a:ln w="9525">
            <a:noFill/>
            <a:miter lim="800000"/>
            <a:headEnd/>
            <a:tailEnd/>
          </a:ln>
        </p:spPr>
      </p:pic>
      <p:sp>
        <p:nvSpPr>
          <p:cNvPr id="14" name="TextBox 6"/>
          <p:cNvSpPr txBox="1">
            <a:spLocks noChangeArrowheads="1"/>
          </p:cNvSpPr>
          <p:nvPr/>
        </p:nvSpPr>
        <p:spPr bwMode="auto">
          <a:xfrm>
            <a:off x="468313" y="4076700"/>
            <a:ext cx="7991475" cy="831850"/>
          </a:xfrm>
          <a:prstGeom prst="rect">
            <a:avLst/>
          </a:prstGeom>
          <a:noFill/>
          <a:ln w="9525">
            <a:noFill/>
            <a:miter lim="800000"/>
            <a:headEnd/>
            <a:tailEnd/>
          </a:ln>
        </p:spPr>
        <p:txBody>
          <a:bodyPr>
            <a:spAutoFit/>
          </a:bodyPr>
          <a:lstStyle/>
          <a:p>
            <a:pPr algn="just"/>
            <a:r>
              <a:rPr lang="fr-FR" sz="1600">
                <a:latin typeface="Comic Sans MS" pitchFamily="66" charset="0"/>
              </a:rPr>
              <a:t>À titre d’exemple : </a:t>
            </a:r>
          </a:p>
          <a:p>
            <a:pPr algn="just">
              <a:buFont typeface="Arial" charset="0"/>
              <a:buChar char="•"/>
            </a:pPr>
            <a:r>
              <a:rPr lang="fr-FR" sz="1600">
                <a:latin typeface="Comic Sans MS" pitchFamily="66" charset="0"/>
              </a:rPr>
              <a:t> À gauche, l’extrait du centre de la photo</a:t>
            </a:r>
          </a:p>
          <a:p>
            <a:pPr algn="just">
              <a:buFont typeface="Arial" charset="0"/>
              <a:buChar char="•"/>
            </a:pPr>
            <a:r>
              <a:rPr lang="fr-FR" sz="1600">
                <a:latin typeface="Comic Sans MS" pitchFamily="66" charset="0"/>
              </a:rPr>
              <a:t> À droite, celui de l’angle haut droit.</a:t>
            </a:r>
          </a:p>
        </p:txBody>
      </p:sp>
      <p:sp>
        <p:nvSpPr>
          <p:cNvPr id="15" name="TextBox 6"/>
          <p:cNvSpPr txBox="1">
            <a:spLocks noChangeArrowheads="1"/>
          </p:cNvSpPr>
          <p:nvPr/>
        </p:nvSpPr>
        <p:spPr bwMode="auto">
          <a:xfrm>
            <a:off x="468313" y="3429000"/>
            <a:ext cx="7991475" cy="584200"/>
          </a:xfrm>
          <a:prstGeom prst="rect">
            <a:avLst/>
          </a:prstGeom>
          <a:noFill/>
          <a:ln w="9525">
            <a:noFill/>
            <a:miter lim="800000"/>
            <a:headEnd/>
            <a:tailEnd/>
          </a:ln>
        </p:spPr>
        <p:txBody>
          <a:bodyPr>
            <a:spAutoFit/>
          </a:bodyPr>
          <a:lstStyle/>
          <a:p>
            <a:pPr algn="just"/>
            <a:r>
              <a:rPr lang="fr-FR" sz="1600" dirty="0">
                <a:latin typeface="Comic Sans MS" pitchFamily="66" charset="0"/>
              </a:rPr>
              <a:t>Cependant, nous pouvons voir des différences dans les couleurs RVB (RGB en anglais), différences qu’il nous est impossible </a:t>
            </a:r>
            <a:r>
              <a:rPr lang="fr-FR" sz="1600" dirty="0" smtClean="0">
                <a:latin typeface="Comic Sans MS" pitchFamily="66" charset="0"/>
              </a:rPr>
              <a:t>d’interpréter</a:t>
            </a:r>
            <a:r>
              <a:rPr lang="fr-FR" sz="1600" dirty="0">
                <a:latin typeface="Comic Sans MS" pitchFamily="66" charset="0"/>
              </a:rPr>
              <a:t>,  mais que voici :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ppt_w*0.7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0.7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3"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Conclusion</a:t>
            </a:r>
          </a:p>
        </p:txBody>
      </p:sp>
      <p:sp>
        <p:nvSpPr>
          <p:cNvPr id="9" name="TextBox 8"/>
          <p:cNvSpPr txBox="1">
            <a:spLocks noChangeArrowheads="1"/>
          </p:cNvSpPr>
          <p:nvPr/>
        </p:nvSpPr>
        <p:spPr bwMode="auto">
          <a:xfrm>
            <a:off x="539750" y="1341438"/>
            <a:ext cx="8172450" cy="3292475"/>
          </a:xfrm>
          <a:prstGeom prst="rect">
            <a:avLst/>
          </a:prstGeom>
          <a:noFill/>
          <a:ln w="9525">
            <a:noFill/>
            <a:miter lim="800000"/>
            <a:headEnd/>
            <a:tailEnd/>
          </a:ln>
        </p:spPr>
        <p:txBody>
          <a:bodyPr>
            <a:spAutoFit/>
          </a:bodyPr>
          <a:lstStyle/>
          <a:p>
            <a:pPr algn="just">
              <a:buFont typeface="Arial" charset="0"/>
              <a:buChar char="•"/>
            </a:pPr>
            <a:r>
              <a:rPr lang="fr-FR" sz="1600" dirty="0">
                <a:latin typeface="Comic Sans MS" pitchFamily="66" charset="0"/>
              </a:rPr>
              <a:t> Les défauts optiques ont donc toujours existé, et, je pense, existeront encore longtemps : même si nous possédions la technologie pour construire des optiques parfaites, cette technologie ne serait pas appliquée immédiatement dans les appareils photos grand public (dans l’ordre d’apparition : Armée, Médecine, Professionnels, Amateurs fortunés, Amateurs…).</a:t>
            </a:r>
          </a:p>
          <a:p>
            <a:pPr algn="just">
              <a:buFont typeface="Arial" charset="0"/>
              <a:buChar char="•"/>
            </a:pPr>
            <a:endParaRPr lang="fr-FR" sz="1600" dirty="0">
              <a:latin typeface="Comic Sans MS" pitchFamily="66" charset="0"/>
            </a:endParaRPr>
          </a:p>
          <a:p>
            <a:pPr algn="just">
              <a:buFont typeface="Arial" charset="0"/>
              <a:buChar char="•"/>
            </a:pPr>
            <a:r>
              <a:rPr lang="fr-FR" sz="1600" dirty="0">
                <a:latin typeface="Comic Sans MS" pitchFamily="66" charset="0"/>
              </a:rPr>
              <a:t> Les opticiens planchent donc sur ces optiques parfaites, à bas coût, qui pourraient dans quelques années équiper nos appareils photos, évidemment, mais aussi nos caméscopes, voire même nos téléphones portables…</a:t>
            </a:r>
          </a:p>
          <a:p>
            <a:pPr algn="just">
              <a:buFont typeface="Arial" charset="0"/>
              <a:buChar char="•"/>
            </a:pPr>
            <a:endParaRPr lang="fr-FR" sz="1600" dirty="0">
              <a:latin typeface="Comic Sans MS" pitchFamily="66" charset="0"/>
            </a:endParaRPr>
          </a:p>
          <a:p>
            <a:pPr algn="just">
              <a:buFont typeface="Arial" charset="0"/>
              <a:buChar char="•"/>
            </a:pPr>
            <a:r>
              <a:rPr lang="fr-FR" sz="1600" dirty="0">
                <a:latin typeface="Comic Sans MS" pitchFamily="66" charset="0"/>
              </a:rPr>
              <a:t> Nous, qui avons travaillé plus de six mois sur le sujet, serons-nous ces opticiens ?</a:t>
            </a:r>
          </a:p>
          <a:p>
            <a:pPr algn="just">
              <a:buFont typeface="Arial" charset="0"/>
              <a:buChar char="•"/>
            </a:pPr>
            <a:endParaRPr lang="fr-FR" sz="1600" dirty="0">
              <a:latin typeface="Comic Sans MS" pitchFamily="66" charset="0"/>
            </a:endParaRPr>
          </a:p>
          <a:p>
            <a:pPr algn="ctr"/>
            <a:r>
              <a:rPr lang="fr-FR" sz="1600" dirty="0">
                <a:latin typeface="Comic Sans MS" pitchFamily="66" charset="0"/>
              </a:rPr>
              <a:t>La question mérite d’être posée… ou pas !!!</a:t>
            </a:r>
          </a:p>
        </p:txBody>
      </p:sp>
      <p:pic>
        <p:nvPicPr>
          <p:cNvPr id="4" name="Image 3" descr="Lens_Nikkor_50mm.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44850" y="4581525"/>
            <a:ext cx="2654300" cy="2276475"/>
          </a:xfrm>
          <a:prstGeom prst="rect">
            <a:avLst/>
          </a:prstGeom>
          <a:noFill/>
          <a:ln w="9525">
            <a:noFill/>
            <a:miter lim="800000"/>
            <a:headEnd/>
            <a:tailEnd/>
          </a:ln>
        </p:spPr>
      </p:pic>
      <p:sp>
        <p:nvSpPr>
          <p:cNvPr id="6" name="TextBox 3"/>
          <p:cNvSpPr txBox="1">
            <a:spLocks noChangeArrowheads="1"/>
          </p:cNvSpPr>
          <p:nvPr/>
        </p:nvSpPr>
        <p:spPr bwMode="auto">
          <a:xfrm>
            <a:off x="3419475" y="6642100"/>
            <a:ext cx="2773363" cy="153988"/>
          </a:xfrm>
          <a:prstGeom prst="rect">
            <a:avLst/>
          </a:prstGeom>
          <a:noFill/>
          <a:ln w="9525">
            <a:noFill/>
            <a:miter lim="800000"/>
            <a:headEnd/>
            <a:tailEnd/>
          </a:ln>
        </p:spPr>
        <p:txBody>
          <a:bodyPr>
            <a:spAutoFit/>
          </a:bodyPr>
          <a:lstStyle/>
          <a:p>
            <a:r>
              <a:rPr lang="pt-BR" sz="400">
                <a:latin typeface="Comic Sans MS" pitchFamily="66" charset="0"/>
              </a:rPr>
              <a:t>http://upload.wikimedia.org/wikipedia/commons/8/84/Lens_Nikkor_50mm.jpg</a:t>
            </a:r>
          </a:p>
        </p:txBody>
      </p:sp>
      <p:sp>
        <p:nvSpPr>
          <p:cNvPr id="7" name="ZoneTexte 6">
            <a:hlinkClick r:id="rId3" action="ppaction://hlinksldjump"/>
          </p:cNvPr>
          <p:cNvSpPr txBox="1"/>
          <p:nvPr/>
        </p:nvSpPr>
        <p:spPr>
          <a:xfrm>
            <a:off x="7873732" y="6596390"/>
            <a:ext cx="1287532" cy="261610"/>
          </a:xfrm>
          <a:prstGeom prst="rect">
            <a:avLst/>
          </a:prstGeom>
          <a:noFill/>
        </p:spPr>
        <p:txBody>
          <a:bodyPr wrap="none" rtlCol="0">
            <a:spAutoFit/>
          </a:bodyPr>
          <a:lstStyle/>
          <a:p>
            <a:pPr algn="ctr"/>
            <a:r>
              <a:rPr lang="fr-FR" sz="1100" dirty="0" smtClean="0">
                <a:latin typeface="Comic Sans MS" pitchFamily="66" charset="0"/>
              </a:rPr>
              <a:t>Voir expériences</a:t>
            </a:r>
            <a:endParaRPr lang="fr-FR" sz="11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otographe.png"/>
          <p:cNvPicPr>
            <a:picLocks noChangeAspect="1"/>
          </p:cNvPicPr>
          <p:nvPr/>
        </p:nvPicPr>
        <p:blipFill>
          <a:blip r:embed="rId3" cstate="print"/>
          <a:srcRect/>
          <a:stretch>
            <a:fillRect/>
          </a:stretch>
        </p:blipFill>
        <p:spPr bwMode="auto">
          <a:xfrm>
            <a:off x="0" y="0"/>
            <a:ext cx="4149725" cy="6335713"/>
          </a:xfrm>
          <a:prstGeom prst="rect">
            <a:avLst/>
          </a:prstGeom>
          <a:noFill/>
          <a:ln w="9525">
            <a:noFill/>
            <a:miter lim="800000"/>
            <a:headEnd/>
            <a:tailEnd/>
          </a:ln>
        </p:spPr>
      </p:pic>
      <p:sp>
        <p:nvSpPr>
          <p:cNvPr id="5" name="TextBox 3"/>
          <p:cNvSpPr txBox="1">
            <a:spLocks noChangeArrowheads="1"/>
          </p:cNvSpPr>
          <p:nvPr/>
        </p:nvSpPr>
        <p:spPr bwMode="auto">
          <a:xfrm>
            <a:off x="971550" y="5949950"/>
            <a:ext cx="2771775" cy="214313"/>
          </a:xfrm>
          <a:prstGeom prst="rect">
            <a:avLst/>
          </a:prstGeom>
          <a:noFill/>
          <a:ln w="9525">
            <a:noFill/>
            <a:miter lim="800000"/>
            <a:headEnd/>
            <a:tailEnd/>
          </a:ln>
        </p:spPr>
        <p:txBody>
          <a:bodyPr>
            <a:spAutoFit/>
          </a:bodyPr>
          <a:lstStyle/>
          <a:p>
            <a:r>
              <a:rPr lang="pt-BR" sz="400">
                <a:latin typeface="Comic Sans MS" pitchFamily="66" charset="0"/>
              </a:rPr>
              <a:t>http://2.bp.blogspot.com/_hrhg1n2KA3Y/SN0OFfHBb5I/AAAAAAAABbI/1fvbx4QXj7Y/s400/photographe.gif</a:t>
            </a:r>
          </a:p>
        </p:txBody>
      </p:sp>
      <p:pic>
        <p:nvPicPr>
          <p:cNvPr id="6" name="Picture 5" descr="P1260334 bibble nb_1.jpg"/>
          <p:cNvPicPr>
            <a:picLocks noChangeAspect="1"/>
          </p:cNvPicPr>
          <p:nvPr/>
        </p:nvPicPr>
        <p:blipFill>
          <a:blip r:embed="rId4" cstate="print"/>
          <a:stretch>
            <a:fillRect/>
          </a:stretch>
        </p:blipFill>
        <p:spPr>
          <a:xfrm>
            <a:off x="3995936" y="404664"/>
            <a:ext cx="4104456" cy="3078342"/>
          </a:xfrm>
          <a:prstGeom prst="rect">
            <a:avLst/>
          </a:prstGeom>
          <a:effectLst>
            <a:outerShdw blurRad="76200" dir="18900000" sy="23000" kx="-1200000" algn="bl" rotWithShape="0">
              <a:prstClr val="black">
                <a:alpha val="20000"/>
              </a:prstClr>
            </a:outerShdw>
          </a:effectLst>
          <a:scene3d>
            <a:camera prst="perspectiveLeft">
              <a:rot lat="0" lon="2400002" rev="0"/>
            </a:camera>
            <a:lightRig rig="threePt" dir="t"/>
          </a:scene3d>
          <a:sp3d contourW="31750">
            <a:bevelT w="152400" h="152400" prst="relaxedInset"/>
          </a:sp3d>
        </p:spPr>
      </p:pic>
      <p:pic>
        <p:nvPicPr>
          <p:cNvPr id="7" name="Picture 6" descr="P1260334 bibble.jpg"/>
          <p:cNvPicPr>
            <a:picLocks noChangeAspect="1"/>
          </p:cNvPicPr>
          <p:nvPr/>
        </p:nvPicPr>
        <p:blipFill>
          <a:blip r:embed="rId5" cstate="print"/>
          <a:stretch>
            <a:fillRect/>
          </a:stretch>
        </p:blipFill>
        <p:spPr>
          <a:xfrm>
            <a:off x="4211960" y="3933056"/>
            <a:ext cx="4680520" cy="1990880"/>
          </a:xfrm>
          <a:prstGeom prst="rect">
            <a:avLst/>
          </a:prstGeom>
          <a:effectLst>
            <a:reflection blurRad="6350" stA="52000" endA="300" endPos="35000" dir="5400000" sy="-100000" algn="bl" rotWithShape="0"/>
            <a:softEdge rad="63500"/>
          </a:effectLst>
        </p:spPr>
      </p:pic>
      <p:sp>
        <p:nvSpPr>
          <p:cNvPr id="8" name="Explosion 1 7"/>
          <p:cNvSpPr/>
          <p:nvPr/>
        </p:nvSpPr>
        <p:spPr>
          <a:xfrm>
            <a:off x="2987675" y="188913"/>
            <a:ext cx="1439863" cy="1008062"/>
          </a:xfrm>
          <a:prstGeom prst="irregularSeal1">
            <a:avLst/>
          </a:prstGeom>
          <a:solidFill>
            <a:srgbClr val="FFFF00"/>
          </a:solidFill>
          <a:ln>
            <a:solidFill>
              <a:srgbClr val="EDFC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1" presetClass="entr" presetSubtype="0" fill="hold" grpId="0" nodeType="afterEffect">
                                  <p:stCondLst>
                                    <p:cond delay="100"/>
                                  </p:stCondLst>
                                  <p:childTnLst>
                                    <p:set>
                                      <p:cBhvr>
                                        <p:cTn id="21" dur="500">
                                          <p:stCondLst>
                                            <p:cond delay="0"/>
                                          </p:stCondLst>
                                        </p:cTn>
                                        <p:tgtEl>
                                          <p:spTgt spid="8"/>
                                        </p:tgtEl>
                                        <p:attrNameLst>
                                          <p:attrName>style.visibility</p:attrName>
                                        </p:attrNameLst>
                                      </p:cBhvr>
                                      <p:to>
                                        <p:strVal val="visible"/>
                                      </p:to>
                                    </p:set>
                                  </p:childTnLst>
                                  <p:subTnLst>
                                    <p:audio>
                                      <p:cMediaNode vol="100000">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1600"/>
                            </p:stCondLst>
                            <p:childTnLst>
                              <p:par>
                                <p:cTn id="23" presetID="22" presetClass="entr" presetSubtype="1" fill="hold" nodeType="afterEffect">
                                  <p:stCondLst>
                                    <p:cond delay="1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9750" y="1835880"/>
            <a:ext cx="4824338" cy="2590070"/>
          </a:xfrm>
          <a:prstGeom prst="rect">
            <a:avLst/>
          </a:prstGeom>
          <a:noFill/>
          <a:ln w="9525">
            <a:noFill/>
            <a:miter lim="800000"/>
            <a:headEnd/>
            <a:tailEnd/>
          </a:ln>
        </p:spPr>
      </p:pic>
      <p:sp>
        <p:nvSpPr>
          <p:cNvPr id="4" name="Content Placeholder 2"/>
          <p:cNvSpPr txBox="1">
            <a:spLocks/>
          </p:cNvSpPr>
          <p:nvPr/>
        </p:nvSpPr>
        <p:spPr>
          <a:xfrm>
            <a:off x="457200" y="404813"/>
            <a:ext cx="8229600" cy="11525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Introduction : « Zoom » sur l’objectif photographique</a:t>
            </a:r>
          </a:p>
        </p:txBody>
      </p:sp>
      <p:sp>
        <p:nvSpPr>
          <p:cNvPr id="7" name="TextBox 6"/>
          <p:cNvSpPr txBox="1">
            <a:spLocks noChangeArrowheads="1"/>
          </p:cNvSpPr>
          <p:nvPr/>
        </p:nvSpPr>
        <p:spPr bwMode="auto">
          <a:xfrm>
            <a:off x="5040313" y="2996952"/>
            <a:ext cx="4103687" cy="738664"/>
          </a:xfrm>
          <a:prstGeom prst="rect">
            <a:avLst/>
          </a:prstGeom>
          <a:noFill/>
          <a:ln w="9525">
            <a:noFill/>
            <a:miter lim="800000"/>
            <a:headEnd/>
            <a:tailEnd/>
          </a:ln>
        </p:spPr>
        <p:txBody>
          <a:bodyPr>
            <a:spAutoFit/>
          </a:bodyPr>
          <a:lstStyle/>
          <a:p>
            <a:pPr algn="just"/>
            <a:r>
              <a:rPr lang="fr-FR" sz="1400" dirty="0">
                <a:latin typeface="Comic Sans MS" pitchFamily="66" charset="0"/>
              </a:rPr>
              <a:t>	Sur le Canon 400 mm f/2,8L IS II USM (vue schématique en coupe à </a:t>
            </a:r>
            <a:r>
              <a:rPr lang="fr-FR" sz="1400" dirty="0" smtClean="0">
                <a:latin typeface="Comic Sans MS" pitchFamily="66" charset="0"/>
              </a:rPr>
              <a:t>droite). Lentilles en violet en fluorite.</a:t>
            </a:r>
            <a:endParaRPr lang="pt-BR" sz="1400" dirty="0">
              <a:latin typeface="Comic Sans MS" pitchFamily="66" charset="0"/>
            </a:endParaRPr>
          </a:p>
        </p:txBody>
      </p:sp>
      <p:sp>
        <p:nvSpPr>
          <p:cNvPr id="8" name="TextBox 7"/>
          <p:cNvSpPr txBox="1">
            <a:spLocks noChangeArrowheads="1"/>
          </p:cNvSpPr>
          <p:nvPr/>
        </p:nvSpPr>
        <p:spPr bwMode="auto">
          <a:xfrm>
            <a:off x="323850" y="1628775"/>
            <a:ext cx="8569325" cy="338554"/>
          </a:xfrm>
          <a:prstGeom prst="rect">
            <a:avLst/>
          </a:prstGeom>
          <a:noFill/>
          <a:ln w="9525">
            <a:noFill/>
            <a:miter lim="800000"/>
            <a:headEnd/>
            <a:tailEnd/>
          </a:ln>
        </p:spPr>
        <p:txBody>
          <a:bodyPr>
            <a:spAutoFit/>
          </a:bodyPr>
          <a:lstStyle/>
          <a:p>
            <a:pPr algn="ctr"/>
            <a:r>
              <a:rPr lang="fr-FR" sz="1600" dirty="0" smtClean="0">
                <a:latin typeface="Comic Sans MS" pitchFamily="66" charset="0"/>
              </a:rPr>
              <a:t>Chaque lentille corrige les aberrations des autres.</a:t>
            </a:r>
            <a:endParaRPr lang="fr-FR" sz="1600" dirty="0">
              <a:latin typeface="Comic Sans MS" pitchFamily="66" charset="0"/>
            </a:endParaRPr>
          </a:p>
        </p:txBody>
      </p:sp>
      <p:sp>
        <p:nvSpPr>
          <p:cNvPr id="9" name="TextBox 8"/>
          <p:cNvSpPr txBox="1">
            <a:spLocks noChangeArrowheads="1"/>
          </p:cNvSpPr>
          <p:nvPr/>
        </p:nvSpPr>
        <p:spPr bwMode="auto">
          <a:xfrm>
            <a:off x="539750" y="4269110"/>
            <a:ext cx="2117139" cy="153888"/>
          </a:xfrm>
          <a:prstGeom prst="rect">
            <a:avLst/>
          </a:prstGeom>
          <a:noFill/>
          <a:ln w="9525">
            <a:noFill/>
            <a:miter lim="800000"/>
            <a:headEnd/>
            <a:tailEnd/>
          </a:ln>
        </p:spPr>
        <p:txBody>
          <a:bodyPr wrap="square">
            <a:spAutoFit/>
          </a:bodyPr>
          <a:lstStyle/>
          <a:p>
            <a:r>
              <a:rPr lang="pt-BR" sz="400" i="1">
                <a:latin typeface="Comic Sans MS" pitchFamily="66" charset="0"/>
              </a:rPr>
              <a:t>Le Monde de la Photo</a:t>
            </a:r>
            <a:r>
              <a:rPr lang="pt-BR" sz="400">
                <a:latin typeface="Comic Sans MS" pitchFamily="66" charset="0"/>
              </a:rPr>
              <a:t> n°42 (Janvier-Février 2012), p 67</a:t>
            </a:r>
            <a:endParaRPr lang="pt-BR" sz="400" i="1">
              <a:latin typeface="Comic Sans MS" pitchFamily="66" charset="0"/>
            </a:endParaRPr>
          </a:p>
        </p:txBody>
      </p:sp>
      <p:pic>
        <p:nvPicPr>
          <p:cNvPr id="10" name="Picture 9" descr="asphériques.jpg"/>
          <p:cNvPicPr>
            <a:picLocks noChangeAspect="1"/>
          </p:cNvPicPr>
          <p:nvPr/>
        </p:nvPicPr>
        <p:blipFill>
          <a:blip r:embed="rId4" cstate="print"/>
          <a:srcRect/>
          <a:stretch>
            <a:fillRect/>
          </a:stretch>
        </p:blipFill>
        <p:spPr bwMode="auto">
          <a:xfrm>
            <a:off x="4364038" y="4724400"/>
            <a:ext cx="4589462" cy="1736725"/>
          </a:xfrm>
          <a:prstGeom prst="rect">
            <a:avLst/>
          </a:prstGeom>
          <a:noFill/>
          <a:ln w="9525">
            <a:noFill/>
            <a:miter lim="800000"/>
            <a:headEnd/>
            <a:tailEnd/>
          </a:ln>
        </p:spPr>
      </p:pic>
      <p:sp>
        <p:nvSpPr>
          <p:cNvPr id="11" name="TextBox 10"/>
          <p:cNvSpPr txBox="1">
            <a:spLocks noChangeArrowheads="1"/>
          </p:cNvSpPr>
          <p:nvPr/>
        </p:nvSpPr>
        <p:spPr bwMode="auto">
          <a:xfrm>
            <a:off x="179388" y="4611688"/>
            <a:ext cx="3960812" cy="2246312"/>
          </a:xfrm>
          <a:prstGeom prst="rect">
            <a:avLst/>
          </a:prstGeom>
          <a:noFill/>
          <a:ln w="9525">
            <a:noFill/>
            <a:miter lim="800000"/>
            <a:headEnd/>
            <a:tailEnd/>
          </a:ln>
        </p:spPr>
        <p:txBody>
          <a:bodyPr>
            <a:spAutoFit/>
          </a:bodyPr>
          <a:lstStyle/>
          <a:p>
            <a:pPr algn="just"/>
            <a:r>
              <a:rPr lang="fr-FR" sz="1400" dirty="0">
                <a:latin typeface="Comic Sans MS" pitchFamily="66" charset="0"/>
              </a:rPr>
              <a:t>	Nous voyons sur ce document Sony ci-contre que la forme des lentilles a aussi son importance. Il y a souvent, maintenant, des lentilles asphériques dans les objectifs, et de plus en plus (leur coût se réduit). Ces lentilles asphériques n’ont pas la même vergence sur toute leur surface, et peuvent ainsi faire en sorte que l’image se forme nettement. Sans elles, on distinguerait plutôt une tache informe qu’une image nette… </a:t>
            </a:r>
            <a:endParaRPr lang="pt-BR" sz="1400" dirty="0">
              <a:latin typeface="Comic Sans MS" pitchFamily="66" charset="0"/>
            </a:endParaRPr>
          </a:p>
        </p:txBody>
      </p:sp>
      <p:sp>
        <p:nvSpPr>
          <p:cNvPr id="13" name="TextBox 12"/>
          <p:cNvSpPr txBox="1">
            <a:spLocks noChangeArrowheads="1"/>
          </p:cNvSpPr>
          <p:nvPr/>
        </p:nvSpPr>
        <p:spPr bwMode="auto">
          <a:xfrm>
            <a:off x="7308850" y="6308725"/>
            <a:ext cx="1655763" cy="153988"/>
          </a:xfrm>
          <a:prstGeom prst="rect">
            <a:avLst/>
          </a:prstGeom>
          <a:noFill/>
          <a:ln w="9525">
            <a:noFill/>
            <a:miter lim="800000"/>
            <a:headEnd/>
            <a:tailEnd/>
          </a:ln>
        </p:spPr>
        <p:txBody>
          <a:bodyPr>
            <a:spAutoFit/>
          </a:bodyPr>
          <a:lstStyle/>
          <a:p>
            <a:r>
              <a:rPr lang="pt-BR" sz="400" i="1">
                <a:latin typeface="Comic Sans MS" pitchFamily="66" charset="0"/>
              </a:rPr>
              <a:t>Le Monde de la Photo</a:t>
            </a:r>
            <a:r>
              <a:rPr lang="pt-BR" sz="400">
                <a:latin typeface="Comic Sans MS" pitchFamily="66" charset="0"/>
              </a:rPr>
              <a:t> n°42 (Janvier-Février 2012), p 69</a:t>
            </a:r>
            <a:endParaRPr lang="pt-BR" sz="400" i="1">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strVal val="#ppt_w*0.70"/>
                                          </p:val>
                                        </p:tav>
                                        <p:tav tm="100000">
                                          <p:val>
                                            <p:strVal val="#ppt_w"/>
                                          </p:val>
                                        </p:tav>
                                      </p:tavLst>
                                    </p:anim>
                                    <p:anim calcmode="lin" valueType="num">
                                      <p:cBhvr>
                                        <p:cTn id="22" dur="1000" fill="hold"/>
                                        <p:tgtEl>
                                          <p:spTgt spid="1026"/>
                                        </p:tgtEl>
                                        <p:attrNameLst>
                                          <p:attrName>ppt_h</p:attrName>
                                        </p:attrNameLst>
                                      </p:cBhvr>
                                      <p:tavLst>
                                        <p:tav tm="0">
                                          <p:val>
                                            <p:strVal val="#ppt_h"/>
                                          </p:val>
                                        </p:tav>
                                        <p:tav tm="100000">
                                          <p:val>
                                            <p:strVal val="#ppt_h"/>
                                          </p:val>
                                        </p:tav>
                                      </p:tavLst>
                                    </p:anim>
                                    <p:animEffect transition="in" filter="fade">
                                      <p:cBhvr>
                                        <p:cTn id="23" dur="1000"/>
                                        <p:tgtEl>
                                          <p:spTgt spid="102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par>
                                <p:cTn id="41" presetID="5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 Les principaux défauts optiques</a:t>
            </a:r>
          </a:p>
        </p:txBody>
      </p:sp>
      <p:sp>
        <p:nvSpPr>
          <p:cNvPr id="6" name="TextBox 5"/>
          <p:cNvSpPr txBox="1">
            <a:spLocks noChangeArrowheads="1"/>
          </p:cNvSpPr>
          <p:nvPr/>
        </p:nvSpPr>
        <p:spPr bwMode="auto">
          <a:xfrm>
            <a:off x="468313" y="1628775"/>
            <a:ext cx="8135937" cy="1323975"/>
          </a:xfrm>
          <a:prstGeom prst="rect">
            <a:avLst/>
          </a:prstGeom>
          <a:noFill/>
          <a:ln w="9525">
            <a:noFill/>
            <a:miter lim="800000"/>
            <a:headEnd/>
            <a:tailEnd/>
          </a:ln>
        </p:spPr>
        <p:txBody>
          <a:bodyPr>
            <a:spAutoFit/>
          </a:bodyPr>
          <a:lstStyle/>
          <a:p>
            <a:pPr algn="just"/>
            <a:r>
              <a:rPr lang="fr-FR" sz="1600" dirty="0">
                <a:latin typeface="Comic Sans MS" pitchFamily="66" charset="0"/>
              </a:rPr>
              <a:t>	Depuis qu’il y a des appareils photographiques, et donc des objectifs, il y a des défauts optiques, que les opticiens tentent de réduire. Nous nous sommes intéressés à ces défauts, et nous nous sommes concentrés sur les plus connus (qui sont aussi les plus facilement démontrables avec notre matériel amateur) : les aberrations chromatiques, les distorsions, la diffraction, et le vignetage.</a:t>
            </a:r>
          </a:p>
        </p:txBody>
      </p:sp>
      <p:pic>
        <p:nvPicPr>
          <p:cNvPr id="5" name="Picture 4" descr="00151_olympus_zuiko_lenses.jpg"/>
          <p:cNvPicPr>
            <a:picLocks noChangeAspect="1"/>
          </p:cNvPicPr>
          <p:nvPr/>
        </p:nvPicPr>
        <p:blipFill>
          <a:blip r:embed="rId3" cstate="print"/>
          <a:srcRect/>
          <a:stretch>
            <a:fillRect/>
          </a:stretch>
        </p:blipFill>
        <p:spPr bwMode="auto">
          <a:xfrm>
            <a:off x="179388" y="3500438"/>
            <a:ext cx="4006850" cy="2881312"/>
          </a:xfrm>
          <a:prstGeom prst="rect">
            <a:avLst/>
          </a:prstGeom>
          <a:noFill/>
          <a:ln w="9525">
            <a:noFill/>
            <a:miter lim="800000"/>
            <a:headEnd/>
            <a:tailEnd/>
          </a:ln>
        </p:spPr>
      </p:pic>
      <p:pic>
        <p:nvPicPr>
          <p:cNvPr id="7" name="Picture 6" descr="full_system_lenses.jpg"/>
          <p:cNvPicPr>
            <a:picLocks noChangeAspect="1"/>
          </p:cNvPicPr>
          <p:nvPr/>
        </p:nvPicPr>
        <p:blipFill>
          <a:blip r:embed="rId4" cstate="print"/>
          <a:srcRect/>
          <a:stretch>
            <a:fillRect/>
          </a:stretch>
        </p:blipFill>
        <p:spPr bwMode="auto">
          <a:xfrm>
            <a:off x="4716463" y="3502025"/>
            <a:ext cx="4281487" cy="2865438"/>
          </a:xfrm>
          <a:prstGeom prst="rect">
            <a:avLst/>
          </a:prstGeom>
          <a:noFill/>
          <a:ln w="9525">
            <a:noFill/>
            <a:miter lim="800000"/>
            <a:headEnd/>
            <a:tailEnd/>
          </a:ln>
        </p:spPr>
      </p:pic>
      <p:sp>
        <p:nvSpPr>
          <p:cNvPr id="8" name="TextBox 7"/>
          <p:cNvSpPr txBox="1">
            <a:spLocks noChangeArrowheads="1"/>
          </p:cNvSpPr>
          <p:nvPr/>
        </p:nvSpPr>
        <p:spPr bwMode="auto">
          <a:xfrm>
            <a:off x="7056438" y="6237288"/>
            <a:ext cx="2087562" cy="153987"/>
          </a:xfrm>
          <a:prstGeom prst="rect">
            <a:avLst/>
          </a:prstGeom>
          <a:noFill/>
          <a:ln w="9525">
            <a:noFill/>
            <a:miter lim="800000"/>
            <a:headEnd/>
            <a:tailEnd/>
          </a:ln>
        </p:spPr>
        <p:txBody>
          <a:bodyPr>
            <a:spAutoFit/>
          </a:bodyPr>
          <a:lstStyle/>
          <a:p>
            <a:r>
              <a:rPr lang="pt-BR" sz="400">
                <a:latin typeface="Comic Sans MS" pitchFamily="66" charset="0"/>
              </a:rPr>
              <a:t>http://photosyok.com/wp-content/uploads/2010/05/full_system_lenses.jpg</a:t>
            </a:r>
          </a:p>
        </p:txBody>
      </p:sp>
      <p:sp>
        <p:nvSpPr>
          <p:cNvPr id="9" name="TextBox 8"/>
          <p:cNvSpPr txBox="1">
            <a:spLocks noChangeArrowheads="1"/>
          </p:cNvSpPr>
          <p:nvPr/>
        </p:nvSpPr>
        <p:spPr bwMode="auto">
          <a:xfrm>
            <a:off x="2339975" y="6237288"/>
            <a:ext cx="1944688" cy="153987"/>
          </a:xfrm>
          <a:prstGeom prst="rect">
            <a:avLst/>
          </a:prstGeom>
          <a:noFill/>
          <a:ln w="9525">
            <a:noFill/>
            <a:miter lim="800000"/>
            <a:headEnd/>
            <a:tailEnd/>
          </a:ln>
        </p:spPr>
        <p:txBody>
          <a:bodyPr>
            <a:spAutoFit/>
          </a:bodyPr>
          <a:lstStyle/>
          <a:p>
            <a:r>
              <a:rPr lang="pt-BR" sz="400">
                <a:latin typeface="Comic Sans MS" pitchFamily="66" charset="0"/>
              </a:rPr>
              <a:t>http://www.pma-show.com/news_images/00151_olympus_zuiko_lenses.jpg</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11525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Introduction : « Zoom » sur l’objectif photographique</a:t>
            </a:r>
          </a:p>
        </p:txBody>
      </p:sp>
      <p:sp>
        <p:nvSpPr>
          <p:cNvPr id="5" name="TextBox 4"/>
          <p:cNvSpPr txBox="1">
            <a:spLocks noChangeArrowheads="1"/>
          </p:cNvSpPr>
          <p:nvPr/>
        </p:nvSpPr>
        <p:spPr bwMode="auto">
          <a:xfrm>
            <a:off x="1673932" y="1848257"/>
            <a:ext cx="5796135"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Schéma en coupe du 200-400 mm f/4G ED VR II de Nikon</a:t>
            </a:r>
            <a:endParaRPr lang="fr-FR" sz="1600" dirty="0">
              <a:latin typeface="Comic Sans MS" pitchFamily="66" charset="0"/>
            </a:endParaRPr>
          </a:p>
        </p:txBody>
      </p:sp>
      <p:pic>
        <p:nvPicPr>
          <p:cNvPr id="6" name="Picture 5" descr="nikon 200-400.jpg"/>
          <p:cNvPicPr>
            <a:picLocks noChangeAspect="1"/>
          </p:cNvPicPr>
          <p:nvPr/>
        </p:nvPicPr>
        <p:blipFill>
          <a:blip r:embed="rId3" cstate="print"/>
          <a:srcRect l="2222" t="6436" r="28889" b="3467"/>
          <a:stretch>
            <a:fillRect/>
          </a:stretch>
        </p:blipFill>
        <p:spPr bwMode="auto">
          <a:xfrm>
            <a:off x="2285026" y="2207771"/>
            <a:ext cx="4646972" cy="1948434"/>
          </a:xfrm>
          <a:prstGeom prst="rect">
            <a:avLst/>
          </a:prstGeom>
          <a:noFill/>
          <a:ln w="9525">
            <a:noFill/>
            <a:miter lim="800000"/>
            <a:headEnd/>
            <a:tailEnd/>
          </a:ln>
        </p:spPr>
      </p:pic>
      <p:sp>
        <p:nvSpPr>
          <p:cNvPr id="9" name="TextBox 8"/>
          <p:cNvSpPr txBox="1">
            <a:spLocks noChangeArrowheads="1"/>
          </p:cNvSpPr>
          <p:nvPr/>
        </p:nvSpPr>
        <p:spPr bwMode="auto">
          <a:xfrm>
            <a:off x="3775075" y="4005064"/>
            <a:ext cx="1593850" cy="153988"/>
          </a:xfrm>
          <a:prstGeom prst="rect">
            <a:avLst/>
          </a:prstGeom>
          <a:noFill/>
          <a:ln w="9525">
            <a:noFill/>
            <a:miter lim="800000"/>
            <a:headEnd/>
            <a:tailEnd/>
          </a:ln>
        </p:spPr>
        <p:txBody>
          <a:bodyPr>
            <a:spAutoFit/>
          </a:bodyPr>
          <a:lstStyle/>
          <a:p>
            <a:r>
              <a:rPr lang="pt-BR" sz="400" i="1" dirty="0">
                <a:latin typeface="Comic Sans MS" pitchFamily="66" charset="0"/>
              </a:rPr>
              <a:t>Le Monde de la Photo</a:t>
            </a:r>
            <a:r>
              <a:rPr lang="pt-BR" sz="400" dirty="0">
                <a:latin typeface="Comic Sans MS" pitchFamily="66" charset="0"/>
              </a:rPr>
              <a:t> n°42 (Janvier-Février 2012), p 67</a:t>
            </a:r>
            <a:endParaRPr lang="pt-BR" sz="400" i="1" dirty="0">
              <a:latin typeface="Comic Sans MS" pitchFamily="66" charset="0"/>
            </a:endParaRPr>
          </a:p>
        </p:txBody>
      </p:sp>
      <p:pic>
        <p:nvPicPr>
          <p:cNvPr id="7" name="Picture 2"/>
          <p:cNvPicPr>
            <a:picLocks noChangeAspect="1" noChangeArrowheads="1"/>
          </p:cNvPicPr>
          <p:nvPr/>
        </p:nvPicPr>
        <p:blipFill>
          <a:blip r:embed="rId4" cstate="print"/>
          <a:srcRect t="8547"/>
          <a:stretch>
            <a:fillRect/>
          </a:stretch>
        </p:blipFill>
        <p:spPr bwMode="auto">
          <a:xfrm>
            <a:off x="2285026" y="4389118"/>
            <a:ext cx="4646972" cy="1680164"/>
          </a:xfrm>
          <a:prstGeom prst="rect">
            <a:avLst/>
          </a:prstGeom>
          <a:noFill/>
          <a:ln w="9525">
            <a:noFill/>
            <a:miter lim="800000"/>
            <a:headEnd/>
            <a:tailEnd/>
          </a:ln>
        </p:spPr>
      </p:pic>
      <p:sp>
        <p:nvSpPr>
          <p:cNvPr id="8" name="TextBox 6"/>
          <p:cNvSpPr txBox="1">
            <a:spLocks noChangeArrowheads="1"/>
          </p:cNvSpPr>
          <p:nvPr/>
        </p:nvSpPr>
        <p:spPr bwMode="auto">
          <a:xfrm>
            <a:off x="2334204" y="6108049"/>
            <a:ext cx="4475590" cy="738664"/>
          </a:xfrm>
          <a:prstGeom prst="rect">
            <a:avLst/>
          </a:prstGeom>
          <a:noFill/>
          <a:ln w="9525">
            <a:noFill/>
            <a:miter lim="800000"/>
            <a:headEnd/>
            <a:tailEnd/>
          </a:ln>
        </p:spPr>
        <p:txBody>
          <a:bodyPr wrap="square">
            <a:spAutoFit/>
          </a:bodyPr>
          <a:lstStyle/>
          <a:p>
            <a:pPr algn="ctr"/>
            <a:r>
              <a:rPr lang="fr-FR" sz="1400" dirty="0" smtClean="0">
                <a:latin typeface="Comic Sans MS" pitchFamily="66" charset="0"/>
              </a:rPr>
              <a:t>Canon 400 mm f/2,8L IS II USM (vue schématique en coupe). </a:t>
            </a:r>
          </a:p>
          <a:p>
            <a:pPr algn="ctr"/>
            <a:r>
              <a:rPr lang="fr-FR" sz="1400" dirty="0" smtClean="0">
                <a:latin typeface="Comic Sans MS" pitchFamily="66" charset="0"/>
              </a:rPr>
              <a:t>Lentilles en violet en </a:t>
            </a:r>
            <a:r>
              <a:rPr lang="fr-FR" sz="1400" dirty="0" smtClean="0">
                <a:latin typeface="Comic Sans MS" pitchFamily="66" charset="0"/>
              </a:rPr>
              <a:t>fluorite (fluorure de calcium).</a:t>
            </a:r>
            <a:endParaRPr lang="pt-BR" sz="1400" dirty="0">
              <a:latin typeface="Comic Sans MS" pitchFamily="66" charset="0"/>
            </a:endParaRPr>
          </a:p>
        </p:txBody>
      </p:sp>
      <p:sp>
        <p:nvSpPr>
          <p:cNvPr id="11" name="TextBox 8"/>
          <p:cNvSpPr txBox="1">
            <a:spLocks noChangeArrowheads="1"/>
          </p:cNvSpPr>
          <p:nvPr/>
        </p:nvSpPr>
        <p:spPr bwMode="auto">
          <a:xfrm>
            <a:off x="3549942" y="5925561"/>
            <a:ext cx="2117139" cy="153888"/>
          </a:xfrm>
          <a:prstGeom prst="rect">
            <a:avLst/>
          </a:prstGeom>
          <a:noFill/>
          <a:ln w="9525">
            <a:noFill/>
            <a:miter lim="800000"/>
            <a:headEnd/>
            <a:tailEnd/>
          </a:ln>
        </p:spPr>
        <p:txBody>
          <a:bodyPr wrap="square">
            <a:spAutoFit/>
          </a:bodyPr>
          <a:lstStyle/>
          <a:p>
            <a:r>
              <a:rPr lang="pt-BR" sz="400" i="1" dirty="0">
                <a:latin typeface="Comic Sans MS" pitchFamily="66" charset="0"/>
              </a:rPr>
              <a:t>Le Monde de la Photo</a:t>
            </a:r>
            <a:r>
              <a:rPr lang="pt-BR" sz="400" dirty="0">
                <a:latin typeface="Comic Sans MS" pitchFamily="66" charset="0"/>
              </a:rPr>
              <a:t> n°42 (Janvier-Février 2012), p 67</a:t>
            </a:r>
            <a:endParaRPr lang="pt-BR" sz="400" i="1" dirty="0">
              <a:latin typeface="Comic Sans MS" pitchFamily="66" charset="0"/>
            </a:endParaRPr>
          </a:p>
        </p:txBody>
      </p:sp>
      <p:sp>
        <p:nvSpPr>
          <p:cNvPr id="12" name="TextBox 6"/>
          <p:cNvSpPr txBox="1">
            <a:spLocks noChangeArrowheads="1"/>
          </p:cNvSpPr>
          <p:nvPr/>
        </p:nvSpPr>
        <p:spPr bwMode="auto">
          <a:xfrm>
            <a:off x="6821412" y="5043164"/>
            <a:ext cx="2347988" cy="738664"/>
          </a:xfrm>
          <a:prstGeom prst="rect">
            <a:avLst/>
          </a:prstGeom>
          <a:noFill/>
          <a:ln w="9525">
            <a:noFill/>
            <a:miter lim="800000"/>
            <a:headEnd/>
            <a:tailEnd/>
          </a:ln>
        </p:spPr>
        <p:txBody>
          <a:bodyPr wrap="square">
            <a:spAutoFit/>
          </a:bodyPr>
          <a:lstStyle/>
          <a:p>
            <a:pPr algn="ctr"/>
            <a:r>
              <a:rPr lang="fr-FR" sz="1400" dirty="0" smtClean="0">
                <a:latin typeface="Comic Sans MS" pitchFamily="66" charset="0"/>
              </a:rPr>
              <a:t>Doublet achromatique </a:t>
            </a:r>
            <a:r>
              <a:rPr lang="fr-FR" sz="1400" dirty="0" smtClean="0">
                <a:latin typeface="Comic Sans MS" pitchFamily="66" charset="0"/>
              </a:rPr>
              <a:t>: </a:t>
            </a:r>
            <a:r>
              <a:rPr lang="fr-FR" sz="1400" dirty="0" smtClean="0">
                <a:latin typeface="Comic Sans MS" pitchFamily="66" charset="0"/>
              </a:rPr>
              <a:t>limite </a:t>
            </a:r>
            <a:r>
              <a:rPr lang="fr-FR" sz="1400" dirty="0" smtClean="0">
                <a:latin typeface="Comic Sans MS" pitchFamily="66" charset="0"/>
              </a:rPr>
              <a:t>les aberrations chromatiques</a:t>
            </a:r>
            <a:endParaRPr lang="pt-BR" sz="1400" dirty="0">
              <a:latin typeface="Comic Sans MS" pitchFamily="66" charset="0"/>
            </a:endParaRPr>
          </a:p>
        </p:txBody>
      </p:sp>
      <p:cxnSp>
        <p:nvCxnSpPr>
          <p:cNvPr id="13" name="Connecteur droit avec flèche 12"/>
          <p:cNvCxnSpPr>
            <a:stCxn id="12" idx="1"/>
          </p:cNvCxnSpPr>
          <p:nvPr/>
        </p:nvCxnSpPr>
        <p:spPr>
          <a:xfrm flipH="1" flipV="1">
            <a:off x="6012161" y="5229200"/>
            <a:ext cx="809251" cy="183296"/>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0.70"/>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par>
                          <p:cTn id="53" fill="hold">
                            <p:stCondLst>
                              <p:cond delay="1000"/>
                            </p:stCondLst>
                            <p:childTnLst>
                              <p:par>
                                <p:cTn id="54" presetID="8" presetClass="entr" presetSubtype="16"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amond(in)">
                                      <p:cBhvr>
                                        <p:cTn id="5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67544" y="1628800"/>
            <a:ext cx="5687863" cy="4770537"/>
          </a:xfrm>
          <a:prstGeom prst="rect">
            <a:avLst/>
          </a:prstGeom>
          <a:noFill/>
          <a:ln w="9525">
            <a:noFill/>
            <a:miter lim="800000"/>
            <a:headEnd/>
            <a:tailEnd/>
          </a:ln>
        </p:spPr>
        <p:txBody>
          <a:bodyPr wrap="square">
            <a:spAutoFit/>
          </a:bodyPr>
          <a:lstStyle/>
          <a:p>
            <a:pPr algn="just"/>
            <a:r>
              <a:rPr lang="fr-FR" sz="1600" dirty="0" smtClean="0">
                <a:latin typeface="Comic Sans MS" pitchFamily="66" charset="0"/>
              </a:rPr>
              <a:t>I/ Aberrations chromatiques</a:t>
            </a: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r>
              <a:rPr lang="fr-FR" sz="1600" dirty="0" smtClean="0">
                <a:latin typeface="Comic Sans MS" pitchFamily="66" charset="0"/>
              </a:rPr>
              <a:t>II/ Distorsions</a:t>
            </a: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r>
              <a:rPr lang="fr-FR" sz="1600" dirty="0" smtClean="0">
                <a:latin typeface="Comic Sans MS" pitchFamily="66" charset="0"/>
              </a:rPr>
              <a:t>III/ Diffraction</a:t>
            </a: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r>
              <a:rPr lang="fr-FR" sz="1600" dirty="0" smtClean="0">
                <a:latin typeface="Comic Sans MS" pitchFamily="66" charset="0"/>
              </a:rPr>
              <a:t>IV/ Vignetage</a:t>
            </a: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smtClean="0">
              <a:latin typeface="Comic Sans MS" pitchFamily="66" charset="0"/>
            </a:endParaRPr>
          </a:p>
          <a:p>
            <a:pPr algn="just"/>
            <a:endParaRPr lang="fr-FR" sz="1600" dirty="0">
              <a:latin typeface="Comic Sans MS" pitchFamily="66" charset="0"/>
            </a:endParaRPr>
          </a:p>
        </p:txBody>
      </p:sp>
      <p:pic>
        <p:nvPicPr>
          <p:cNvPr id="10" name="Image 9" descr="aberrationchromatiquex2oo9.jpg"/>
          <p:cNvPicPr>
            <a:picLocks noChangeAspect="1"/>
          </p:cNvPicPr>
          <p:nvPr/>
        </p:nvPicPr>
        <p:blipFill>
          <a:blip r:embed="rId3" cstate="print"/>
          <a:stretch>
            <a:fillRect/>
          </a:stretch>
        </p:blipFill>
        <p:spPr>
          <a:xfrm>
            <a:off x="6588224" y="1052736"/>
            <a:ext cx="2087642" cy="1944216"/>
          </a:xfrm>
          <a:prstGeom prst="rect">
            <a:avLst/>
          </a:prstGeom>
          <a:effectLst>
            <a:softEdge rad="63500"/>
          </a:effectLst>
        </p:spPr>
      </p:pic>
      <p:pic>
        <p:nvPicPr>
          <p:cNvPr id="11" name="Image 10" descr="P2191457 bibble nb cadre 1024.jpg"/>
          <p:cNvPicPr>
            <a:picLocks noChangeAspect="1"/>
          </p:cNvPicPr>
          <p:nvPr/>
        </p:nvPicPr>
        <p:blipFill>
          <a:blip r:embed="rId4" cstate="print"/>
          <a:stretch>
            <a:fillRect/>
          </a:stretch>
        </p:blipFill>
        <p:spPr>
          <a:xfrm>
            <a:off x="5364088" y="3933056"/>
            <a:ext cx="3603689" cy="2720363"/>
          </a:xfrm>
          <a:prstGeom prst="rect">
            <a:avLst/>
          </a:prstGeom>
        </p:spPr>
      </p:pic>
      <p:cxnSp>
        <p:nvCxnSpPr>
          <p:cNvPr id="13" name="Connecteur droit avec flèche 12"/>
          <p:cNvCxnSpPr>
            <a:endCxn id="11" idx="1"/>
          </p:cNvCxnSpPr>
          <p:nvPr/>
        </p:nvCxnSpPr>
        <p:spPr>
          <a:xfrm flipV="1">
            <a:off x="1979712" y="5293238"/>
            <a:ext cx="3384376" cy="7970"/>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10" idx="1"/>
          </p:cNvCxnSpPr>
          <p:nvPr/>
        </p:nvCxnSpPr>
        <p:spPr>
          <a:xfrm>
            <a:off x="3419872" y="1844824"/>
            <a:ext cx="3168352" cy="180020"/>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7" name="Image 16" descr="distorsion-barillet-ptl.jpg"/>
          <p:cNvPicPr>
            <a:picLocks noChangeAspect="1"/>
          </p:cNvPicPr>
          <p:nvPr/>
        </p:nvPicPr>
        <p:blipFill>
          <a:blip r:embed="rId5" cstate="print"/>
          <a:stretch>
            <a:fillRect/>
          </a:stretch>
        </p:blipFill>
        <p:spPr>
          <a:xfrm>
            <a:off x="3347864" y="2058614"/>
            <a:ext cx="2520280" cy="1682287"/>
          </a:xfrm>
          <a:prstGeom prst="rect">
            <a:avLst/>
          </a:prstGeom>
        </p:spPr>
      </p:pic>
      <p:cxnSp>
        <p:nvCxnSpPr>
          <p:cNvPr id="18" name="Connecteur droit avec flèche 17"/>
          <p:cNvCxnSpPr>
            <a:endCxn id="17" idx="1"/>
          </p:cNvCxnSpPr>
          <p:nvPr/>
        </p:nvCxnSpPr>
        <p:spPr>
          <a:xfrm>
            <a:off x="2123728" y="2780928"/>
            <a:ext cx="1224136" cy="118830"/>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23" name="Image 22" descr="mire iso 12233.jpg"/>
          <p:cNvPicPr>
            <a:picLocks noChangeAspect="1"/>
          </p:cNvPicPr>
          <p:nvPr/>
        </p:nvPicPr>
        <p:blipFill>
          <a:blip r:embed="rId6" cstate="print"/>
          <a:stretch>
            <a:fillRect/>
          </a:stretch>
        </p:blipFill>
        <p:spPr>
          <a:xfrm>
            <a:off x="2987824" y="3861048"/>
            <a:ext cx="2160240" cy="1351708"/>
          </a:xfrm>
          <a:prstGeom prst="rect">
            <a:avLst/>
          </a:prstGeom>
        </p:spPr>
      </p:pic>
      <p:cxnSp>
        <p:nvCxnSpPr>
          <p:cNvPr id="24" name="Connecteur droit avec flèche 23"/>
          <p:cNvCxnSpPr>
            <a:endCxn id="23" idx="1"/>
          </p:cNvCxnSpPr>
          <p:nvPr/>
        </p:nvCxnSpPr>
        <p:spPr>
          <a:xfrm>
            <a:off x="2195736" y="4005064"/>
            <a:ext cx="792088" cy="531838"/>
          </a:xfrm>
          <a:prstGeom prst="straightConnector1">
            <a:avLst/>
          </a:prstGeom>
          <a:ln w="381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TextBox 6"/>
          <p:cNvSpPr txBox="1">
            <a:spLocks noChangeArrowheads="1"/>
          </p:cNvSpPr>
          <p:nvPr/>
        </p:nvSpPr>
        <p:spPr bwMode="auto">
          <a:xfrm>
            <a:off x="448476" y="1934834"/>
            <a:ext cx="2539347" cy="646331"/>
          </a:xfrm>
          <a:prstGeom prst="rect">
            <a:avLst/>
          </a:prstGeom>
          <a:noFill/>
          <a:ln w="9525">
            <a:noFill/>
            <a:miter lim="800000"/>
            <a:headEnd/>
            <a:tailEnd/>
          </a:ln>
        </p:spPr>
        <p:txBody>
          <a:bodyPr wrap="square">
            <a:spAutoFit/>
          </a:bodyPr>
          <a:lstStyle/>
          <a:p>
            <a:pPr algn="ctr"/>
            <a:r>
              <a:rPr lang="fr-FR" sz="1200" dirty="0" smtClean="0">
                <a:latin typeface="Comic Sans MS" pitchFamily="66" charset="0"/>
              </a:rPr>
              <a:t>«</a:t>
            </a:r>
            <a:r>
              <a:rPr lang="fr-FR" sz="1200" dirty="0">
                <a:latin typeface="Comic Sans MS" pitchFamily="66" charset="0"/>
              </a:rPr>
              <a:t> Vous n’y avez jamais fait attention, mais dans dix minutes, vous ne verrez plus que ça ! »</a:t>
            </a:r>
          </a:p>
        </p:txBody>
      </p:sp>
      <p:sp>
        <p:nvSpPr>
          <p:cNvPr id="15" name="TextBox 6"/>
          <p:cNvSpPr txBox="1">
            <a:spLocks noChangeArrowheads="1"/>
          </p:cNvSpPr>
          <p:nvPr/>
        </p:nvSpPr>
        <p:spPr bwMode="auto">
          <a:xfrm>
            <a:off x="323525" y="3140968"/>
            <a:ext cx="2539347" cy="461665"/>
          </a:xfrm>
          <a:prstGeom prst="rect">
            <a:avLst/>
          </a:prstGeom>
          <a:noFill/>
          <a:ln w="9525">
            <a:noFill/>
            <a:miter lim="800000"/>
            <a:headEnd/>
            <a:tailEnd/>
          </a:ln>
        </p:spPr>
        <p:txBody>
          <a:bodyPr wrap="square">
            <a:spAutoFit/>
          </a:bodyPr>
          <a:lstStyle/>
          <a:p>
            <a:pPr algn="ctr"/>
            <a:r>
              <a:rPr lang="fr-FR" sz="1200" dirty="0">
                <a:latin typeface="Comic Sans MS" pitchFamily="66" charset="0"/>
              </a:rPr>
              <a:t>Vous craignez le mal de mer ? Alors fuyez !!!</a:t>
            </a:r>
          </a:p>
        </p:txBody>
      </p:sp>
      <p:sp>
        <p:nvSpPr>
          <p:cNvPr id="16" name="TextBox 6"/>
          <p:cNvSpPr txBox="1">
            <a:spLocks noChangeArrowheads="1"/>
          </p:cNvSpPr>
          <p:nvPr/>
        </p:nvSpPr>
        <p:spPr bwMode="auto">
          <a:xfrm>
            <a:off x="323528" y="5445224"/>
            <a:ext cx="2539347" cy="276999"/>
          </a:xfrm>
          <a:prstGeom prst="rect">
            <a:avLst/>
          </a:prstGeom>
          <a:noFill/>
          <a:ln w="9525">
            <a:noFill/>
            <a:miter lim="800000"/>
            <a:headEnd/>
            <a:tailEnd/>
          </a:ln>
        </p:spPr>
        <p:txBody>
          <a:bodyPr wrap="square">
            <a:spAutoFit/>
          </a:bodyPr>
          <a:lstStyle/>
          <a:p>
            <a:pPr algn="ctr"/>
            <a:r>
              <a:rPr lang="fr-FR" sz="1200" dirty="0">
                <a:latin typeface="Comic Sans MS" pitchFamily="66" charset="0"/>
              </a:rPr>
              <a:t>Art ou défaut ? </a:t>
            </a:r>
            <a:r>
              <a:rPr lang="fr-FR" sz="1200" dirty="0" smtClean="0">
                <a:latin typeface="Comic Sans MS" pitchFamily="66" charset="0"/>
              </a:rPr>
              <a:t>Il </a:t>
            </a:r>
            <a:r>
              <a:rPr lang="fr-FR" sz="1200" dirty="0">
                <a:latin typeface="Comic Sans MS" pitchFamily="66" charset="0"/>
              </a:rPr>
              <a:t>faut choisir !</a:t>
            </a:r>
          </a:p>
        </p:txBody>
      </p:sp>
      <p:sp>
        <p:nvSpPr>
          <p:cNvPr id="19" name="TextBox 6"/>
          <p:cNvSpPr txBox="1">
            <a:spLocks noChangeArrowheads="1"/>
          </p:cNvSpPr>
          <p:nvPr/>
        </p:nvSpPr>
        <p:spPr bwMode="auto">
          <a:xfrm>
            <a:off x="323527" y="4248262"/>
            <a:ext cx="2539347" cy="830997"/>
          </a:xfrm>
          <a:prstGeom prst="rect">
            <a:avLst/>
          </a:prstGeom>
          <a:noFill/>
          <a:ln w="9525">
            <a:noFill/>
            <a:miter lim="800000"/>
            <a:headEnd/>
            <a:tailEnd/>
          </a:ln>
        </p:spPr>
        <p:txBody>
          <a:bodyPr wrap="square">
            <a:spAutoFit/>
          </a:bodyPr>
          <a:lstStyle/>
          <a:p>
            <a:pPr algn="ctr"/>
            <a:r>
              <a:rPr lang="fr-FR" sz="1200" dirty="0">
                <a:latin typeface="Comic Sans MS" pitchFamily="66" charset="0"/>
              </a:rPr>
              <a:t>Attention les yeux ! On espère que vous avez de bonnes lunettes (ou à défaut de bons yeux) pour distinguer les détails !</a:t>
            </a:r>
          </a:p>
        </p:txBody>
      </p:sp>
      <p:sp>
        <p:nvSpPr>
          <p:cNvPr id="20" name="Content Placeholder 2"/>
          <p:cNvSpPr txBox="1">
            <a:spLocks/>
          </p:cNvSpPr>
          <p:nvPr/>
        </p:nvSpPr>
        <p:spPr>
          <a:xfrm>
            <a:off x="457200" y="404813"/>
            <a:ext cx="8229600" cy="11525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Introduction : </a:t>
            </a:r>
            <a:r>
              <a:rPr lang="fr-FR" sz="3200" dirty="0" smtClean="0">
                <a:effectLst>
                  <a:outerShdw blurRad="38100" dist="38100" dir="2700000" algn="tl">
                    <a:srgbClr val="000000">
                      <a:alpha val="43137"/>
                    </a:srgbClr>
                  </a:outerShdw>
                </a:effectLst>
                <a:latin typeface="Comic Sans MS" pitchFamily="66" charset="0"/>
              </a:rPr>
              <a:t>Les défauts optiques</a:t>
            </a:r>
            <a:endParaRPr lang="fr-FR" sz="3200" dirty="0">
              <a:effectLst>
                <a:outerShdw blurRad="38100" dist="38100" dir="2700000" algn="tl">
                  <a:srgbClr val="000000">
                    <a:alpha val="43137"/>
                  </a:srgbClr>
                </a:outerShdw>
              </a:effectLst>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1000"/>
                            </p:stCondLst>
                            <p:childTnLst>
                              <p:par>
                                <p:cTn id="23" presetID="2" presetClass="entr" presetSubtype="9"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par>
                                <p:cTn id="27" presetID="5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4" end="4"/>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par>
                          <p:cTn id="44" fill="hold">
                            <p:stCondLst>
                              <p:cond delay="1000"/>
                            </p:stCondLst>
                            <p:childTnLst>
                              <p:par>
                                <p:cTn id="45" presetID="2" presetClass="entr" presetSubtype="9"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par>
                                <p:cTn id="49" presetID="5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Scale>
                                      <p:cBhvr>
                                        <p:cTn id="5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7"/>
                                        </p:tgtEl>
                                        <p:attrNameLst>
                                          <p:attrName>ppt_x</p:attrName>
                                          <p:attrName>ppt_y</p:attrName>
                                        </p:attrNameLst>
                                      </p:cBhvr>
                                    </p:animMotion>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p:cTn id="58" dur="10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59"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60" dur="1000"/>
                                        <p:tgtEl>
                                          <p:spTgt spid="6">
                                            <p:txEl>
                                              <p:pRg st="9" end="9"/>
                                            </p:txEl>
                                          </p:spTgt>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strVal val="#ppt_w*0.70"/>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Effect transition="in" filter="fade">
                                      <p:cBhvr>
                                        <p:cTn id="65" dur="1000"/>
                                        <p:tgtEl>
                                          <p:spTgt spid="19"/>
                                        </p:tgtEl>
                                      </p:cBhvr>
                                    </p:animEffect>
                                  </p:childTnLst>
                                </p:cTn>
                              </p:par>
                            </p:childTnLst>
                          </p:cTn>
                        </p:par>
                        <p:par>
                          <p:cTn id="66" fill="hold">
                            <p:stCondLst>
                              <p:cond delay="1000"/>
                            </p:stCondLst>
                            <p:childTnLst>
                              <p:par>
                                <p:cTn id="67" presetID="2" presetClass="entr" presetSubtype="9"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0-#ppt_w/2"/>
                                          </p:val>
                                        </p:tav>
                                        <p:tav tm="100000">
                                          <p:val>
                                            <p:strVal val="#ppt_x"/>
                                          </p:val>
                                        </p:tav>
                                      </p:tavLst>
                                    </p:anim>
                                    <p:anim calcmode="lin" valueType="num">
                                      <p:cBhvr additive="base">
                                        <p:cTn id="70" dur="500" fill="hold"/>
                                        <p:tgtEl>
                                          <p:spTgt spid="24"/>
                                        </p:tgtEl>
                                        <p:attrNameLst>
                                          <p:attrName>ppt_y</p:attrName>
                                        </p:attrNameLst>
                                      </p:cBhvr>
                                      <p:tavLst>
                                        <p:tav tm="0">
                                          <p:val>
                                            <p:strVal val="0-#ppt_h/2"/>
                                          </p:val>
                                        </p:tav>
                                        <p:tav tm="100000">
                                          <p:val>
                                            <p:strVal val="#ppt_y"/>
                                          </p:val>
                                        </p:tav>
                                      </p:tavLst>
                                    </p:anim>
                                  </p:childTnLst>
                                </p:cTn>
                              </p:par>
                              <p:par>
                                <p:cTn id="71" presetID="52"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Scale>
                                      <p:cBhvr>
                                        <p:cTn id="7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23"/>
                                        </p:tgtEl>
                                        <p:attrNameLst>
                                          <p:attrName>ppt_x</p:attrName>
                                          <p:attrName>ppt_y</p:attrName>
                                        </p:attrNameLst>
                                      </p:cBhvr>
                                    </p:animMotion>
                                    <p:animEffect transition="in" filter="fade">
                                      <p:cBhvr>
                                        <p:cTn id="75" dur="10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6">
                                            <p:txEl>
                                              <p:pRg st="14" end="14"/>
                                            </p:txEl>
                                          </p:spTgt>
                                        </p:tgtEl>
                                        <p:attrNameLst>
                                          <p:attrName>style.visibility</p:attrName>
                                        </p:attrNameLst>
                                      </p:cBhvr>
                                      <p:to>
                                        <p:strVal val="visible"/>
                                      </p:to>
                                    </p:set>
                                    <p:anim calcmode="lin" valueType="num">
                                      <p:cBhvr>
                                        <p:cTn id="80" dur="1000" fill="hold"/>
                                        <p:tgtEl>
                                          <p:spTgt spid="6">
                                            <p:txEl>
                                              <p:pRg st="14" end="14"/>
                                            </p:txEl>
                                          </p:spTgt>
                                        </p:tgtEl>
                                        <p:attrNameLst>
                                          <p:attrName>ppt_w</p:attrName>
                                        </p:attrNameLst>
                                      </p:cBhvr>
                                      <p:tavLst>
                                        <p:tav tm="0">
                                          <p:val>
                                            <p:strVal val="#ppt_w*0.70"/>
                                          </p:val>
                                        </p:tav>
                                        <p:tav tm="100000">
                                          <p:val>
                                            <p:strVal val="#ppt_w"/>
                                          </p:val>
                                        </p:tav>
                                      </p:tavLst>
                                    </p:anim>
                                    <p:anim calcmode="lin" valueType="num">
                                      <p:cBhvr>
                                        <p:cTn id="81" dur="1000" fill="hold"/>
                                        <p:tgtEl>
                                          <p:spTgt spid="6">
                                            <p:txEl>
                                              <p:pRg st="14" end="14"/>
                                            </p:txEl>
                                          </p:spTgt>
                                        </p:tgtEl>
                                        <p:attrNameLst>
                                          <p:attrName>ppt_h</p:attrName>
                                        </p:attrNameLst>
                                      </p:cBhvr>
                                      <p:tavLst>
                                        <p:tav tm="0">
                                          <p:val>
                                            <p:strVal val="#ppt_h"/>
                                          </p:val>
                                        </p:tav>
                                        <p:tav tm="100000">
                                          <p:val>
                                            <p:strVal val="#ppt_h"/>
                                          </p:val>
                                        </p:tav>
                                      </p:tavLst>
                                    </p:anim>
                                    <p:animEffect transition="in" filter="fade">
                                      <p:cBhvr>
                                        <p:cTn id="82" dur="1000"/>
                                        <p:tgtEl>
                                          <p:spTgt spid="6">
                                            <p:txEl>
                                              <p:pRg st="14" end="14"/>
                                            </p:txEl>
                                          </p:spTgt>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strVal val="#ppt_w*0.70"/>
                                          </p:val>
                                        </p:tav>
                                        <p:tav tm="100000">
                                          <p:val>
                                            <p:strVal val="#ppt_w"/>
                                          </p:val>
                                        </p:tav>
                                      </p:tavLst>
                                    </p:anim>
                                    <p:anim calcmode="lin" valueType="num">
                                      <p:cBhvr>
                                        <p:cTn id="86" dur="1000" fill="hold"/>
                                        <p:tgtEl>
                                          <p:spTgt spid="16"/>
                                        </p:tgtEl>
                                        <p:attrNameLst>
                                          <p:attrName>ppt_h</p:attrName>
                                        </p:attrNameLst>
                                      </p:cBhvr>
                                      <p:tavLst>
                                        <p:tav tm="0">
                                          <p:val>
                                            <p:strVal val="#ppt_h"/>
                                          </p:val>
                                        </p:tav>
                                        <p:tav tm="100000">
                                          <p:val>
                                            <p:strVal val="#ppt_h"/>
                                          </p:val>
                                        </p:tav>
                                      </p:tavLst>
                                    </p:anim>
                                    <p:animEffect transition="in" filter="fade">
                                      <p:cBhvr>
                                        <p:cTn id="87" dur="1000"/>
                                        <p:tgtEl>
                                          <p:spTgt spid="16"/>
                                        </p:tgtEl>
                                      </p:cBhvr>
                                    </p:animEffect>
                                  </p:childTnLst>
                                </p:cTn>
                              </p:par>
                            </p:childTnLst>
                          </p:cTn>
                        </p:par>
                        <p:par>
                          <p:cTn id="88" fill="hold">
                            <p:stCondLst>
                              <p:cond delay="1000"/>
                            </p:stCondLst>
                            <p:childTnLst>
                              <p:par>
                                <p:cTn id="89" presetID="2" presetClass="entr" presetSubtype="9"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0-#ppt_h/2"/>
                                          </p:val>
                                        </p:tav>
                                        <p:tav tm="100000">
                                          <p:val>
                                            <p:strVal val="#ppt_y"/>
                                          </p:val>
                                        </p:tav>
                                      </p:tavLst>
                                    </p:anim>
                                  </p:childTnLst>
                                </p:cTn>
                              </p:par>
                              <p:par>
                                <p:cTn id="93" presetID="52"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Scale>
                                      <p:cBhvr>
                                        <p:cTn id="9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1"/>
                                        </p:tgtEl>
                                        <p:attrNameLst>
                                          <p:attrName>ppt_x</p:attrName>
                                          <p:attrName>ppt_y</p:attrName>
                                        </p:attrNameLst>
                                      </p:cBhvr>
                                    </p:animMotion>
                                    <p:animEffect transition="in" filter="fade">
                                      <p:cBhvr>
                                        <p:cTn id="9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p:bldP spid="15" grpId="0"/>
      <p:bldP spid="16"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shop cs5.jpg"/>
          <p:cNvPicPr>
            <a:picLocks noChangeAspect="1"/>
          </p:cNvPicPr>
          <p:nvPr/>
        </p:nvPicPr>
        <p:blipFill>
          <a:blip r:embed="rId2" cstate="print"/>
          <a:srcRect/>
          <a:stretch>
            <a:fillRect/>
          </a:stretch>
        </p:blipFill>
        <p:spPr bwMode="auto">
          <a:xfrm>
            <a:off x="5724128" y="1196752"/>
            <a:ext cx="3081360" cy="1658198"/>
          </a:xfrm>
          <a:prstGeom prst="rect">
            <a:avLst/>
          </a:prstGeom>
          <a:noFill/>
          <a:ln w="9525">
            <a:noFill/>
            <a:miter lim="800000"/>
            <a:headEnd/>
            <a:tailEnd/>
          </a:ln>
        </p:spPr>
      </p:pic>
      <p:sp>
        <p:nvSpPr>
          <p:cNvPr id="4" name="Content Placeholder 2"/>
          <p:cNvSpPr txBox="1">
            <a:spLocks/>
          </p:cNvSpPr>
          <p:nvPr/>
        </p:nvSpPr>
        <p:spPr>
          <a:xfrm>
            <a:off x="468313"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Limiter </a:t>
            </a:r>
            <a:r>
              <a:rPr lang="fr-FR" sz="3200" dirty="0">
                <a:effectLst>
                  <a:outerShdw blurRad="38100" dist="38100" dir="2700000" algn="tl">
                    <a:srgbClr val="000000">
                      <a:alpha val="43137"/>
                    </a:srgbClr>
                  </a:outerShdw>
                </a:effectLst>
                <a:latin typeface="Comic Sans MS" pitchFamily="66" charset="0"/>
              </a:rPr>
              <a:t>les défauts optiques</a:t>
            </a:r>
          </a:p>
        </p:txBody>
      </p:sp>
      <p:sp>
        <p:nvSpPr>
          <p:cNvPr id="5" name="TextBox 4"/>
          <p:cNvSpPr txBox="1">
            <a:spLocks noChangeArrowheads="1"/>
          </p:cNvSpPr>
          <p:nvPr/>
        </p:nvSpPr>
        <p:spPr bwMode="auto">
          <a:xfrm>
            <a:off x="2195736" y="2924944"/>
            <a:ext cx="6625109" cy="1323439"/>
          </a:xfrm>
          <a:prstGeom prst="rect">
            <a:avLst/>
          </a:prstGeom>
          <a:noFill/>
          <a:ln w="9525">
            <a:noFill/>
            <a:miter lim="800000"/>
            <a:headEnd/>
            <a:tailEnd/>
          </a:ln>
        </p:spPr>
        <p:txBody>
          <a:bodyPr wrap="square">
            <a:spAutoFit/>
          </a:bodyPr>
          <a:lstStyle/>
          <a:p>
            <a:pPr algn="just">
              <a:buFont typeface="Arial" pitchFamily="34" charset="0"/>
              <a:buChar char="•"/>
            </a:pPr>
            <a:r>
              <a:rPr lang="fr-FR" sz="1600" dirty="0" smtClean="0">
                <a:latin typeface="Comic Sans MS" pitchFamily="66" charset="0"/>
              </a:rPr>
              <a:t> Par la voie logicielle</a:t>
            </a:r>
          </a:p>
          <a:p>
            <a:pPr algn="just" defTabSz="360363"/>
            <a:r>
              <a:rPr lang="fr-FR" sz="1600" dirty="0" smtClean="0">
                <a:latin typeface="Comic Sans MS" pitchFamily="66" charset="0"/>
              </a:rPr>
              <a:t>	- Automatique (débrayable) : </a:t>
            </a:r>
            <a:r>
              <a:rPr lang="fr-FR" sz="1600" dirty="0" err="1" smtClean="0">
                <a:latin typeface="Comic Sans MS" pitchFamily="66" charset="0"/>
              </a:rPr>
              <a:t>DxO</a:t>
            </a:r>
            <a:r>
              <a:rPr lang="fr-FR" sz="1600" dirty="0" smtClean="0">
                <a:latin typeface="Comic Sans MS" pitchFamily="66" charset="0"/>
              </a:rPr>
              <a:t> </a:t>
            </a:r>
            <a:r>
              <a:rPr lang="fr-FR" sz="1600" dirty="0" err="1" smtClean="0">
                <a:latin typeface="Comic Sans MS" pitchFamily="66" charset="0"/>
              </a:rPr>
              <a:t>Optics</a:t>
            </a:r>
            <a:r>
              <a:rPr lang="fr-FR" sz="1600" dirty="0" smtClean="0">
                <a:latin typeface="Comic Sans MS" pitchFamily="66" charset="0"/>
              </a:rPr>
              <a:t> Pro, </a:t>
            </a:r>
            <a:r>
              <a:rPr lang="fr-FR" sz="1600" dirty="0" err="1" smtClean="0">
                <a:latin typeface="Comic Sans MS" pitchFamily="66" charset="0"/>
              </a:rPr>
              <a:t>Bibble</a:t>
            </a:r>
            <a:r>
              <a:rPr lang="fr-FR" sz="1600" dirty="0" smtClean="0">
                <a:latin typeface="Comic Sans MS" pitchFamily="66" charset="0"/>
              </a:rPr>
              <a:t> Pro 5, 	</a:t>
            </a:r>
            <a:r>
              <a:rPr lang="fr-FR" sz="1600" dirty="0" err="1" smtClean="0">
                <a:latin typeface="Comic Sans MS" pitchFamily="66" charset="0"/>
              </a:rPr>
              <a:t>etc</a:t>
            </a:r>
            <a:r>
              <a:rPr lang="fr-FR" sz="1600" dirty="0" smtClean="0">
                <a:latin typeface="Comic Sans MS" pitchFamily="66" charset="0"/>
              </a:rPr>
              <a:t>…</a:t>
            </a:r>
          </a:p>
          <a:p>
            <a:pPr algn="just" defTabSz="360363"/>
            <a:r>
              <a:rPr lang="fr-FR" sz="1600" dirty="0" smtClean="0">
                <a:latin typeface="Comic Sans MS" pitchFamily="66" charset="0"/>
              </a:rPr>
              <a:t>	- Manuel : Photoshop CS 5</a:t>
            </a:r>
          </a:p>
          <a:p>
            <a:pPr algn="just" defTabSz="360363"/>
            <a:r>
              <a:rPr lang="fr-FR" sz="1600" dirty="0" smtClean="0">
                <a:latin typeface="Comic Sans MS" pitchFamily="66" charset="0"/>
              </a:rPr>
              <a:t>	- Traitement interne à l’appareil photo</a:t>
            </a:r>
          </a:p>
        </p:txBody>
      </p:sp>
      <p:sp>
        <p:nvSpPr>
          <p:cNvPr id="6" name="TextBox 5"/>
          <p:cNvSpPr txBox="1">
            <a:spLocks noChangeArrowheads="1"/>
          </p:cNvSpPr>
          <p:nvPr/>
        </p:nvSpPr>
        <p:spPr bwMode="auto">
          <a:xfrm>
            <a:off x="323528" y="4653136"/>
            <a:ext cx="8569325" cy="338554"/>
          </a:xfrm>
          <a:prstGeom prst="rect">
            <a:avLst/>
          </a:prstGeom>
          <a:noFill/>
          <a:ln w="9525">
            <a:noFill/>
            <a:miter lim="800000"/>
            <a:headEnd/>
            <a:tailEnd/>
          </a:ln>
        </p:spPr>
        <p:txBody>
          <a:bodyPr>
            <a:spAutoFit/>
          </a:bodyPr>
          <a:lstStyle/>
          <a:p>
            <a:pPr algn="just">
              <a:buFont typeface="Arial" pitchFamily="34" charset="0"/>
              <a:buChar char="•"/>
            </a:pPr>
            <a:r>
              <a:rPr lang="fr-FR" sz="1600" dirty="0" smtClean="0">
                <a:latin typeface="Comic Sans MS" pitchFamily="66" charset="0"/>
              </a:rPr>
              <a:t> Dès la prise de vue, en développant des optiques plus performantes</a:t>
            </a:r>
            <a:endParaRPr lang="fr-FR" sz="1600" dirty="0">
              <a:latin typeface="Comic Sans MS" pitchFamily="66" charset="0"/>
            </a:endParaRPr>
          </a:p>
        </p:txBody>
      </p:sp>
      <p:sp>
        <p:nvSpPr>
          <p:cNvPr id="8" name="TextBox 7"/>
          <p:cNvSpPr txBox="1">
            <a:spLocks noChangeArrowheads="1"/>
          </p:cNvSpPr>
          <p:nvPr/>
        </p:nvSpPr>
        <p:spPr bwMode="auto">
          <a:xfrm rot="12161">
            <a:off x="6948654" y="2640338"/>
            <a:ext cx="1936951" cy="223880"/>
          </a:xfrm>
          <a:prstGeom prst="rect">
            <a:avLst/>
          </a:prstGeom>
          <a:noFill/>
          <a:ln w="9525">
            <a:noFill/>
            <a:miter lim="800000"/>
            <a:headEnd/>
            <a:tailEnd/>
          </a:ln>
        </p:spPr>
        <p:txBody>
          <a:bodyPr wrap="square">
            <a:spAutoFit/>
          </a:bodyPr>
          <a:lstStyle/>
          <a:p>
            <a:r>
              <a:rPr lang="pt-BR" sz="400" dirty="0">
                <a:latin typeface="Comic Sans MS" pitchFamily="66" charset="0"/>
              </a:rPr>
              <a:t>http://www.photoshopfreedownload.org/wp-content/uploads/2011/10/gx2u6hxsemewrw2fw8d498bv55jhhr6a.jpg</a:t>
            </a:r>
          </a:p>
        </p:txBody>
      </p:sp>
      <p:pic>
        <p:nvPicPr>
          <p:cNvPr id="13" name="Picture 12" descr="dx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795967">
            <a:off x="245726" y="1863415"/>
            <a:ext cx="1689109" cy="2338069"/>
          </a:xfrm>
          <a:prstGeom prst="rect">
            <a:avLst/>
          </a:prstGeom>
          <a:noFill/>
          <a:ln w="9525">
            <a:noFill/>
            <a:miter lim="800000"/>
            <a:headEnd/>
            <a:tailEnd/>
          </a:ln>
        </p:spPr>
      </p:pic>
      <p:sp>
        <p:nvSpPr>
          <p:cNvPr id="14" name="TextBox 13"/>
          <p:cNvSpPr txBox="1">
            <a:spLocks noChangeArrowheads="1"/>
          </p:cNvSpPr>
          <p:nvPr/>
        </p:nvSpPr>
        <p:spPr bwMode="auto">
          <a:xfrm rot="-6203016">
            <a:off x="1149003" y="3186717"/>
            <a:ext cx="1201738" cy="277813"/>
          </a:xfrm>
          <a:prstGeom prst="rect">
            <a:avLst/>
          </a:prstGeom>
          <a:noFill/>
          <a:ln w="9525">
            <a:noFill/>
            <a:miter lim="800000"/>
            <a:headEnd/>
            <a:tailEnd/>
          </a:ln>
        </p:spPr>
        <p:txBody>
          <a:bodyPr>
            <a:spAutoFit/>
          </a:bodyPr>
          <a:lstStyle/>
          <a:p>
            <a:r>
              <a:rPr lang="pt-BR" sz="400" dirty="0">
                <a:latin typeface="Comic Sans MS" pitchFamily="66" charset="0"/>
              </a:rPr>
              <a:t>http://whatdigitalcamera.media.ipcdigital.co.uk/11133%7C0000034bf%7C5c4f_DxO-Optics-Pro-6.jpg</a:t>
            </a:r>
          </a:p>
        </p:txBody>
      </p:sp>
    </p:spTree>
    <p:extLst>
      <p:ext uri="{BB962C8B-B14F-4D97-AF65-F5344CB8AC3E}">
        <p14:creationId xmlns:p14="http://schemas.microsoft.com/office/powerpoint/2010/main" val="27089740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a:t>
            </a:r>
            <a:r>
              <a:rPr lang="fr-FR" sz="3200" dirty="0" smtClean="0">
                <a:effectLst>
                  <a:outerShdw blurRad="38100" dist="38100" dir="2700000" algn="tl">
                    <a:srgbClr val="000000">
                      <a:alpha val="43137"/>
                    </a:srgbClr>
                  </a:outerShdw>
                </a:effectLst>
                <a:latin typeface="Comic Sans MS" pitchFamily="66" charset="0"/>
              </a:rPr>
              <a:t>/ Aberrations chromatiques</a:t>
            </a:r>
            <a:endParaRPr lang="fr-FR" sz="3200" dirty="0">
              <a:effectLst>
                <a:outerShdw blurRad="38100" dist="38100" dir="2700000" algn="tl">
                  <a:srgbClr val="000000">
                    <a:alpha val="43137"/>
                  </a:srgbClr>
                </a:outerShdw>
              </a:effectLst>
              <a:latin typeface="Comic Sans MS" pitchFamily="66" charset="0"/>
            </a:endParaRPr>
          </a:p>
        </p:txBody>
      </p:sp>
      <p:pic>
        <p:nvPicPr>
          <p:cNvPr id="10" name="Picture 9" descr="PC189439 bibble cadre petite.jpg"/>
          <p:cNvPicPr>
            <a:picLocks noChangeAspect="1"/>
          </p:cNvPicPr>
          <p:nvPr/>
        </p:nvPicPr>
        <p:blipFill>
          <a:blip r:embed="rId3" cstate="print"/>
          <a:srcRect/>
          <a:stretch>
            <a:fillRect/>
          </a:stretch>
        </p:blipFill>
        <p:spPr bwMode="auto">
          <a:xfrm>
            <a:off x="539303" y="3502298"/>
            <a:ext cx="3109913" cy="2339975"/>
          </a:xfrm>
          <a:prstGeom prst="rect">
            <a:avLst/>
          </a:prstGeom>
          <a:noFill/>
          <a:ln w="9525">
            <a:noFill/>
            <a:miter lim="800000"/>
            <a:headEnd/>
            <a:tailEnd/>
          </a:ln>
        </p:spPr>
      </p:pic>
      <p:sp>
        <p:nvSpPr>
          <p:cNvPr id="12" name="Rectangle 11"/>
          <p:cNvSpPr/>
          <p:nvPr/>
        </p:nvSpPr>
        <p:spPr>
          <a:xfrm>
            <a:off x="2626866" y="5302523"/>
            <a:ext cx="360362"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14" name="Straight Connector 13"/>
          <p:cNvCxnSpPr/>
          <p:nvPr/>
        </p:nvCxnSpPr>
        <p:spPr>
          <a:xfrm flipV="1">
            <a:off x="2987228" y="2060848"/>
            <a:ext cx="5976938" cy="32416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26866" y="2060848"/>
            <a:ext cx="2089150" cy="32416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87228" y="5661298"/>
            <a:ext cx="5976938" cy="7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26866" y="5661298"/>
            <a:ext cx="2089150" cy="7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chromatique chapelle.jpg"/>
          <p:cNvPicPr>
            <a:picLocks noChangeAspect="1"/>
          </p:cNvPicPr>
          <p:nvPr/>
        </p:nvPicPr>
        <p:blipFill>
          <a:blip r:embed="rId4" cstate="print"/>
          <a:srcRect/>
          <a:stretch>
            <a:fillRect/>
          </a:stretch>
        </p:blipFill>
        <p:spPr bwMode="auto">
          <a:xfrm>
            <a:off x="4716016" y="2060848"/>
            <a:ext cx="4248150" cy="3673475"/>
          </a:xfrm>
          <a:prstGeom prst="rect">
            <a:avLst/>
          </a:prstGeom>
          <a:noFill/>
          <a:ln w="19050">
            <a:solidFill>
              <a:srgbClr val="FF0000"/>
            </a:solidFill>
            <a:miter lim="800000"/>
            <a:headEnd/>
            <a:tailEnd/>
          </a:ln>
        </p:spPr>
      </p:pic>
      <p:sp>
        <p:nvSpPr>
          <p:cNvPr id="9" name="TextBox 8"/>
          <p:cNvSpPr txBox="1">
            <a:spLocks noChangeArrowheads="1"/>
          </p:cNvSpPr>
          <p:nvPr/>
        </p:nvSpPr>
        <p:spPr bwMode="auto">
          <a:xfrm>
            <a:off x="971600" y="2348880"/>
            <a:ext cx="2592288" cy="369332"/>
          </a:xfrm>
          <a:prstGeom prst="rect">
            <a:avLst/>
          </a:prstGeom>
          <a:noFill/>
          <a:ln w="9525">
            <a:noFill/>
            <a:miter lim="800000"/>
            <a:headEnd/>
            <a:tailEnd/>
          </a:ln>
        </p:spPr>
        <p:txBody>
          <a:bodyPr wrap="square">
            <a:spAutoFit/>
          </a:bodyPr>
          <a:lstStyle/>
          <a:p>
            <a:pPr algn="just"/>
            <a:r>
              <a:rPr lang="fr-FR" dirty="0" smtClean="0">
                <a:latin typeface="Comic Sans MS" pitchFamily="66" charset="0"/>
              </a:rPr>
              <a:t>Franges de couleur</a:t>
            </a:r>
            <a:endParaRPr lang="fr-FR" dirty="0">
              <a:latin typeface="Comic Sans MS" pitchFamily="66" charset="0"/>
            </a:endParaRPr>
          </a:p>
        </p:txBody>
      </p:sp>
      <p:sp>
        <p:nvSpPr>
          <p:cNvPr id="13" name="TextBox 8"/>
          <p:cNvSpPr txBox="1">
            <a:spLocks noChangeArrowheads="1"/>
          </p:cNvSpPr>
          <p:nvPr/>
        </p:nvSpPr>
        <p:spPr bwMode="auto">
          <a:xfrm>
            <a:off x="2123728" y="6165304"/>
            <a:ext cx="4896544" cy="369332"/>
          </a:xfrm>
          <a:prstGeom prst="rect">
            <a:avLst/>
          </a:prstGeom>
          <a:noFill/>
          <a:ln w="9525">
            <a:noFill/>
            <a:miter lim="800000"/>
            <a:headEnd/>
            <a:tailEnd/>
          </a:ln>
        </p:spPr>
        <p:txBody>
          <a:bodyPr wrap="square">
            <a:spAutoFit/>
          </a:bodyPr>
          <a:lstStyle/>
          <a:p>
            <a:pPr algn="ctr"/>
            <a:r>
              <a:rPr lang="fr-FR" dirty="0" smtClean="0">
                <a:latin typeface="Comic Sans MS" pitchFamily="66" charset="0"/>
              </a:rPr>
              <a:t>Capteurs numériques très sensibles !</a:t>
            </a:r>
            <a:endParaRPr lang="fr-FR"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5" presetClass="entr" presetSubtype="0" fill="hold" grpId="0"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900" fill="hold"/>
                                        <p:tgtEl>
                                          <p:spTgt spid="9"/>
                                        </p:tgtEl>
                                        <p:attrNameLst>
                                          <p:attrName>ppt_w</p:attrName>
                                        </p:attrNameLst>
                                      </p:cBhvr>
                                      <p:tavLst>
                                        <p:tav tm="0">
                                          <p:val>
                                            <p:strVal val="#ppt_w*0.70"/>
                                          </p:val>
                                        </p:tav>
                                        <p:tav tm="100000">
                                          <p:val>
                                            <p:strVal val="#ppt_w"/>
                                          </p:val>
                                        </p:tav>
                                      </p:tavLst>
                                    </p:anim>
                                    <p:anim calcmode="lin" valueType="num">
                                      <p:cBhvr>
                                        <p:cTn id="20" dur="900" fill="hold"/>
                                        <p:tgtEl>
                                          <p:spTgt spid="9"/>
                                        </p:tgtEl>
                                        <p:attrNameLst>
                                          <p:attrName>ppt_h</p:attrName>
                                        </p:attrNameLst>
                                      </p:cBhvr>
                                      <p:tavLst>
                                        <p:tav tm="0">
                                          <p:val>
                                            <p:strVal val="#ppt_h"/>
                                          </p:val>
                                        </p:tav>
                                        <p:tav tm="100000">
                                          <p:val>
                                            <p:strVal val="#ppt_h"/>
                                          </p:val>
                                        </p:tav>
                                      </p:tavLst>
                                    </p:anim>
                                    <p:animEffect transition="in" filter="fade">
                                      <p:cBhvr>
                                        <p:cTn id="21" dur="900"/>
                                        <p:tgtEl>
                                          <p:spTgt spid="9"/>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childTnLst>
                          </p:cTn>
                        </p:par>
                        <p:par>
                          <p:cTn id="26" fill="hold">
                            <p:stCondLst>
                              <p:cond delay="3000"/>
                            </p:stCondLst>
                            <p:childTnLst>
                              <p:par>
                                <p:cTn id="27" presetID="16" presetClass="entr" presetSubtype="2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Horizontal)">
                                      <p:cBhvr>
                                        <p:cTn id="29" dur="500"/>
                                        <p:tgtEl>
                                          <p:spTgt spid="15"/>
                                        </p:tgtEl>
                                      </p:cBhvr>
                                    </p:animEffect>
                                  </p:childTnLst>
                                </p:cTn>
                              </p:par>
                              <p:par>
                                <p:cTn id="30" presetID="16" presetClass="entr" presetSubtype="2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Horizontal)">
                                      <p:cBhvr>
                                        <p:cTn id="32" dur="500"/>
                                        <p:tgtEl>
                                          <p:spTgt spid="14"/>
                                        </p:tgtEl>
                                      </p:cBhvr>
                                    </p:animEffect>
                                  </p:childTnLst>
                                </p:cTn>
                              </p:par>
                              <p:par>
                                <p:cTn id="33" presetID="16" presetClass="entr" presetSubtype="2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Horizontal)">
                                      <p:cBhvr>
                                        <p:cTn id="35" dur="500"/>
                                        <p:tgtEl>
                                          <p:spTgt spid="17"/>
                                        </p:tgtEl>
                                      </p:cBhvr>
                                    </p:animEffect>
                                  </p:childTnLst>
                                </p:cTn>
                              </p:par>
                              <p:par>
                                <p:cTn id="36" presetID="16" presetClass="entr" presetSubtype="2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Horizontal)">
                                      <p:cBhvr>
                                        <p:cTn id="38" dur="500"/>
                                        <p:tgtEl>
                                          <p:spTgt spid="20"/>
                                        </p:tgtEl>
                                      </p:cBhvr>
                                    </p:animEffect>
                                  </p:childTnLst>
                                </p:cTn>
                              </p:par>
                              <p:par>
                                <p:cTn id="39" presetID="13"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plus(i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strVal val="#ppt_w*0.70"/>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Effect transition="in" filter="fade">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738095"/>
            <a:ext cx="2977036" cy="4524315"/>
          </a:xfrm>
          <a:prstGeom prst="rect">
            <a:avLst/>
          </a:prstGeom>
          <a:noFill/>
          <a:ln>
            <a:solidFill>
              <a:schemeClr val="tx1"/>
            </a:solidFill>
          </a:ln>
        </p:spPr>
        <p:txBody>
          <a:bodyPr wrap="square" rtlCol="0">
            <a:spAutoFit/>
          </a:bodyPr>
          <a:lstStyle/>
          <a:p>
            <a:r>
              <a:rPr lang="fr-FR" dirty="0" smtClean="0"/>
              <a:t>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ln>
                <a:solidFill>
                  <a:schemeClr val="tx1"/>
                </a:solidFill>
              </a:ln>
            </a:endParaRPr>
          </a:p>
        </p:txBody>
      </p:sp>
      <p:sp>
        <p:nvSpPr>
          <p:cNvPr id="6"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a:effectLst>
                  <a:outerShdw blurRad="38100" dist="38100" dir="2700000" algn="tl">
                    <a:srgbClr val="000000">
                      <a:alpha val="43137"/>
                    </a:srgbClr>
                  </a:outerShdw>
                </a:effectLst>
                <a:latin typeface="Comic Sans MS" pitchFamily="66" charset="0"/>
              </a:rPr>
              <a:t>I</a:t>
            </a:r>
            <a:r>
              <a:rPr lang="fr-FR" sz="3200" dirty="0" smtClean="0">
                <a:effectLst>
                  <a:outerShdw blurRad="38100" dist="38100" dir="2700000" algn="tl">
                    <a:srgbClr val="000000">
                      <a:alpha val="43137"/>
                    </a:srgbClr>
                  </a:outerShdw>
                </a:effectLst>
                <a:latin typeface="Comic Sans MS" pitchFamily="66" charset="0"/>
              </a:rPr>
              <a:t>/ </a:t>
            </a:r>
            <a:r>
              <a:rPr lang="fr-FR" sz="3200" dirty="0">
                <a:effectLst>
                  <a:outerShdw blurRad="38100" dist="38100" dir="2700000" algn="tl">
                    <a:srgbClr val="000000">
                      <a:alpha val="43137"/>
                    </a:srgbClr>
                  </a:outerShdw>
                </a:effectLst>
                <a:latin typeface="Comic Sans MS" pitchFamily="66" charset="0"/>
              </a:rPr>
              <a:t>Aberrations </a:t>
            </a:r>
            <a:r>
              <a:rPr lang="fr-FR" sz="3200" dirty="0" smtClean="0">
                <a:effectLst>
                  <a:outerShdw blurRad="38100" dist="38100" dir="2700000" algn="tl">
                    <a:srgbClr val="000000">
                      <a:alpha val="43137"/>
                    </a:srgbClr>
                  </a:outerShdw>
                </a:effectLst>
                <a:latin typeface="Comic Sans MS" pitchFamily="66" charset="0"/>
              </a:rPr>
              <a:t>chromatiques (causes)</a:t>
            </a:r>
            <a:endParaRPr lang="fr-FR" sz="3200" dirty="0">
              <a:effectLst>
                <a:outerShdw blurRad="38100" dist="38100" dir="2700000" algn="tl">
                  <a:srgbClr val="000000">
                    <a:alpha val="43137"/>
                  </a:srgbClr>
                </a:outerShdw>
              </a:effectLst>
              <a:latin typeface="Comic Sans MS" pitchFamily="66" charset="0"/>
            </a:endParaRPr>
          </a:p>
        </p:txBody>
      </p:sp>
      <p:pic>
        <p:nvPicPr>
          <p:cNvPr id="4" name="Picture 3" descr="500pxchromaticaberrationconvexsvgqd7.png"/>
          <p:cNvPicPr>
            <a:picLocks noChangeAspect="1"/>
          </p:cNvPicPr>
          <p:nvPr/>
        </p:nvPicPr>
        <p:blipFill>
          <a:blip r:embed="rId3" cstate="print"/>
          <a:srcRect/>
          <a:stretch>
            <a:fillRect/>
          </a:stretch>
        </p:blipFill>
        <p:spPr bwMode="auto">
          <a:xfrm>
            <a:off x="7020" y="2636912"/>
            <a:ext cx="2876252" cy="2149536"/>
          </a:xfrm>
          <a:prstGeom prst="rect">
            <a:avLst/>
          </a:prstGeom>
          <a:noFill/>
          <a:ln w="9525">
            <a:noFill/>
            <a:miter lim="800000"/>
            <a:headEnd/>
            <a:tailEnd/>
          </a:ln>
        </p:spPr>
      </p:pic>
      <p:sp>
        <p:nvSpPr>
          <p:cNvPr id="8" name="TextBox 7"/>
          <p:cNvSpPr txBox="1">
            <a:spLocks noChangeArrowheads="1"/>
          </p:cNvSpPr>
          <p:nvPr/>
        </p:nvSpPr>
        <p:spPr bwMode="auto">
          <a:xfrm>
            <a:off x="935410" y="4437112"/>
            <a:ext cx="1947862" cy="153988"/>
          </a:xfrm>
          <a:prstGeom prst="rect">
            <a:avLst/>
          </a:prstGeom>
          <a:noFill/>
          <a:ln w="9525">
            <a:noFill/>
            <a:miter lim="800000"/>
            <a:headEnd/>
            <a:tailEnd/>
          </a:ln>
        </p:spPr>
        <p:txBody>
          <a:bodyPr>
            <a:spAutoFit/>
          </a:bodyPr>
          <a:lstStyle/>
          <a:p>
            <a:r>
              <a:rPr lang="pt-BR" sz="400" dirty="0">
                <a:latin typeface="Comic Sans MS" pitchFamily="66" charset="0"/>
              </a:rPr>
              <a:t>http://www.virusphoto.com/18-aberration-chromatique.html</a:t>
            </a:r>
          </a:p>
        </p:txBody>
      </p:sp>
      <p:sp>
        <p:nvSpPr>
          <p:cNvPr id="9" name="TextBox 8"/>
          <p:cNvSpPr txBox="1">
            <a:spLocks noChangeArrowheads="1"/>
          </p:cNvSpPr>
          <p:nvPr/>
        </p:nvSpPr>
        <p:spPr bwMode="auto">
          <a:xfrm>
            <a:off x="179387" y="4806351"/>
            <a:ext cx="2703885" cy="1077218"/>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Les </a:t>
            </a:r>
            <a:r>
              <a:rPr lang="fr-FR" sz="1600" dirty="0">
                <a:latin typeface="Comic Sans MS" pitchFamily="66" charset="0"/>
              </a:rPr>
              <a:t>trois raies de lumières ne sont pas nettes sur le même plan, créant ainsi des AC.</a:t>
            </a:r>
            <a:endParaRPr lang="pt-BR" sz="1600" dirty="0">
              <a:latin typeface="Comic Sans MS" pitchFamily="66" charset="0"/>
            </a:endParaRPr>
          </a:p>
        </p:txBody>
      </p:sp>
      <p:sp>
        <p:nvSpPr>
          <p:cNvPr id="7" name="TextBox 6"/>
          <p:cNvSpPr txBox="1">
            <a:spLocks noChangeArrowheads="1"/>
          </p:cNvSpPr>
          <p:nvPr/>
        </p:nvSpPr>
        <p:spPr bwMode="auto">
          <a:xfrm>
            <a:off x="287339" y="1916113"/>
            <a:ext cx="2696716" cy="1077218"/>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Variation de l’indice de réfraction des lentilles en fonction de la longueur d’onde</a:t>
            </a:r>
            <a:endParaRPr lang="fr-FR" sz="1600" dirty="0">
              <a:latin typeface="Comic Sans MS" pitchFamily="66" charset="0"/>
            </a:endParaRPr>
          </a:p>
        </p:txBody>
      </p:sp>
      <p:sp>
        <p:nvSpPr>
          <p:cNvPr id="10" name="TextBox 4"/>
          <p:cNvSpPr txBox="1">
            <a:spLocks noChangeArrowheads="1"/>
          </p:cNvSpPr>
          <p:nvPr/>
        </p:nvSpPr>
        <p:spPr bwMode="auto">
          <a:xfrm>
            <a:off x="3203849" y="1916113"/>
            <a:ext cx="5760640" cy="338554"/>
          </a:xfrm>
          <a:prstGeom prst="rect">
            <a:avLst/>
          </a:prstGeom>
          <a:noFill/>
          <a:ln w="9525">
            <a:noFill/>
            <a:miter lim="800000"/>
            <a:headEnd/>
            <a:tailEnd/>
          </a:ln>
        </p:spPr>
        <p:txBody>
          <a:bodyPr wrap="square">
            <a:spAutoFit/>
          </a:bodyPr>
          <a:lstStyle/>
          <a:p>
            <a:pPr algn="just"/>
            <a:r>
              <a:rPr lang="fr-FR" sz="1600" dirty="0">
                <a:solidFill>
                  <a:prstClr val="black"/>
                </a:solidFill>
                <a:latin typeface="Comic Sans MS" pitchFamily="66" charset="0"/>
              </a:rPr>
              <a:t>Les aberrations chromatiques peuvent être limitées par :</a:t>
            </a:r>
          </a:p>
        </p:txBody>
      </p:sp>
      <p:sp>
        <p:nvSpPr>
          <p:cNvPr id="11" name="TextBox 7"/>
          <p:cNvSpPr txBox="1">
            <a:spLocks noChangeArrowheads="1"/>
          </p:cNvSpPr>
          <p:nvPr/>
        </p:nvSpPr>
        <p:spPr bwMode="auto">
          <a:xfrm>
            <a:off x="3203849" y="5876925"/>
            <a:ext cx="2736304" cy="338554"/>
          </a:xfrm>
          <a:prstGeom prst="rect">
            <a:avLst/>
          </a:prstGeom>
          <a:noFill/>
          <a:ln w="9525">
            <a:noFill/>
            <a:miter lim="800000"/>
            <a:headEnd/>
            <a:tailEnd/>
          </a:ln>
        </p:spPr>
        <p:txBody>
          <a:bodyPr wrap="square">
            <a:spAutoFit/>
          </a:bodyPr>
          <a:lstStyle/>
          <a:p>
            <a:pPr algn="just"/>
            <a:r>
              <a:rPr lang="fr-FR" sz="1600" dirty="0" smtClean="0">
                <a:solidFill>
                  <a:prstClr val="black"/>
                </a:solidFill>
                <a:latin typeface="Comic Sans MS" pitchFamily="66" charset="0"/>
              </a:rPr>
              <a:t>Combiner, et pas parfait</a:t>
            </a:r>
            <a:endParaRPr lang="fr-FR" sz="1600" dirty="0">
              <a:solidFill>
                <a:prstClr val="black"/>
              </a:solidFill>
              <a:latin typeface="Comic Sans MS" pitchFamily="66" charset="0"/>
            </a:endParaRPr>
          </a:p>
        </p:txBody>
      </p:sp>
      <p:sp>
        <p:nvSpPr>
          <p:cNvPr id="12" name="TextBox 8"/>
          <p:cNvSpPr txBox="1">
            <a:spLocks noChangeArrowheads="1"/>
          </p:cNvSpPr>
          <p:nvPr/>
        </p:nvSpPr>
        <p:spPr bwMode="auto">
          <a:xfrm>
            <a:off x="3204796" y="2454722"/>
            <a:ext cx="4175518" cy="338554"/>
          </a:xfrm>
          <a:prstGeom prst="rect">
            <a:avLst/>
          </a:prstGeom>
          <a:noFill/>
          <a:ln w="9525">
            <a:noFill/>
            <a:miter lim="800000"/>
            <a:headEnd/>
            <a:tailEnd/>
          </a:ln>
        </p:spPr>
        <p:txBody>
          <a:bodyPr wrap="square">
            <a:spAutoFit/>
          </a:bodyPr>
          <a:lstStyle/>
          <a:p>
            <a:pPr algn="just">
              <a:buFont typeface="Arial" charset="0"/>
              <a:buChar char="•"/>
            </a:pPr>
            <a:r>
              <a:rPr lang="fr-FR" sz="1600" dirty="0" smtClean="0">
                <a:solidFill>
                  <a:prstClr val="black"/>
                </a:solidFill>
                <a:latin typeface="Comic Sans MS" pitchFamily="66" charset="0"/>
              </a:rPr>
              <a:t> Filtre qui limite le spectre lumineux</a:t>
            </a:r>
            <a:endParaRPr lang="fr-FR" sz="1600" dirty="0">
              <a:solidFill>
                <a:prstClr val="black"/>
              </a:solidFill>
              <a:latin typeface="Comic Sans MS" pitchFamily="66" charset="0"/>
            </a:endParaRPr>
          </a:p>
        </p:txBody>
      </p:sp>
      <p:sp>
        <p:nvSpPr>
          <p:cNvPr id="13" name="TextBox 9"/>
          <p:cNvSpPr txBox="1">
            <a:spLocks noChangeArrowheads="1"/>
          </p:cNvSpPr>
          <p:nvPr/>
        </p:nvSpPr>
        <p:spPr bwMode="auto">
          <a:xfrm>
            <a:off x="3203849" y="2785228"/>
            <a:ext cx="5205140" cy="338554"/>
          </a:xfrm>
          <a:prstGeom prst="rect">
            <a:avLst/>
          </a:prstGeom>
          <a:noFill/>
          <a:ln w="9525">
            <a:noFill/>
            <a:miter lim="800000"/>
            <a:headEnd/>
            <a:tailEnd/>
          </a:ln>
        </p:spPr>
        <p:txBody>
          <a:bodyPr wrap="square">
            <a:spAutoFit/>
          </a:bodyPr>
          <a:lstStyle/>
          <a:p>
            <a:pPr algn="just">
              <a:buFont typeface="Arial" charset="0"/>
              <a:buChar char="•"/>
            </a:pPr>
            <a:r>
              <a:rPr lang="fr-FR" sz="1600" dirty="0" smtClean="0">
                <a:solidFill>
                  <a:prstClr val="black"/>
                </a:solidFill>
                <a:latin typeface="Comic Sans MS" pitchFamily="66" charset="0"/>
              </a:rPr>
              <a:t> Verre en fluorite (ou autre matière que le verre)</a:t>
            </a:r>
            <a:endParaRPr lang="fr-FR" sz="1600" dirty="0">
              <a:solidFill>
                <a:prstClr val="black"/>
              </a:solidFill>
              <a:latin typeface="Comic Sans MS" pitchFamily="66" charset="0"/>
            </a:endParaRPr>
          </a:p>
        </p:txBody>
      </p:sp>
      <p:sp>
        <p:nvSpPr>
          <p:cNvPr id="14" name="TextBox 11"/>
          <p:cNvSpPr txBox="1">
            <a:spLocks noChangeArrowheads="1"/>
          </p:cNvSpPr>
          <p:nvPr/>
        </p:nvSpPr>
        <p:spPr bwMode="auto">
          <a:xfrm>
            <a:off x="3203849" y="4006325"/>
            <a:ext cx="4176464" cy="338554"/>
          </a:xfrm>
          <a:prstGeom prst="rect">
            <a:avLst/>
          </a:prstGeom>
          <a:noFill/>
          <a:ln w="9525">
            <a:noFill/>
            <a:miter lim="800000"/>
            <a:headEnd/>
            <a:tailEnd/>
          </a:ln>
        </p:spPr>
        <p:txBody>
          <a:bodyPr wrap="square">
            <a:spAutoFit/>
          </a:bodyPr>
          <a:lstStyle/>
          <a:p>
            <a:pPr algn="just">
              <a:buFont typeface="Arial" charset="0"/>
              <a:buChar char="•"/>
            </a:pPr>
            <a:r>
              <a:rPr lang="fr-FR" sz="1600" dirty="0">
                <a:solidFill>
                  <a:prstClr val="black"/>
                </a:solidFill>
                <a:latin typeface="Comic Sans MS" pitchFamily="66" charset="0"/>
              </a:rPr>
              <a:t> </a:t>
            </a:r>
            <a:r>
              <a:rPr lang="fr-FR" sz="1600" dirty="0" smtClean="0">
                <a:solidFill>
                  <a:prstClr val="black"/>
                </a:solidFill>
                <a:latin typeface="Comic Sans MS" pitchFamily="66" charset="0"/>
              </a:rPr>
              <a:t>Doublets </a:t>
            </a:r>
            <a:r>
              <a:rPr lang="fr-FR" sz="1600" dirty="0" smtClean="0">
                <a:solidFill>
                  <a:prstClr val="black"/>
                </a:solidFill>
                <a:latin typeface="Comic Sans MS" pitchFamily="66" charset="0"/>
              </a:rPr>
              <a:t>achromatiques</a:t>
            </a:r>
            <a:endParaRPr lang="fr-FR" sz="1600" dirty="0">
              <a:solidFill>
                <a:prstClr val="black"/>
              </a:solidFill>
              <a:latin typeface="Comic Sans MS" pitchFamily="66" charset="0"/>
            </a:endParaRPr>
          </a:p>
        </p:txBody>
      </p:sp>
      <p:pic>
        <p:nvPicPr>
          <p:cNvPr id="15" name="Picture 10" descr="0673.gif"/>
          <p:cNvPicPr>
            <a:picLocks noChangeAspect="1"/>
          </p:cNvPicPr>
          <p:nvPr/>
        </p:nvPicPr>
        <p:blipFill>
          <a:blip r:embed="rId4" cstate="print"/>
          <a:stretch>
            <a:fillRect/>
          </a:stretch>
        </p:blipFill>
        <p:spPr>
          <a:xfrm>
            <a:off x="3694866" y="4437112"/>
            <a:ext cx="1198643" cy="1075705"/>
          </a:xfrm>
          <a:prstGeom prst="rect">
            <a:avLst/>
          </a:prstGeom>
        </p:spPr>
      </p:pic>
      <p:pic>
        <p:nvPicPr>
          <p:cNvPr id="16" name="Picture 12" descr="apochromat.jpg"/>
          <p:cNvPicPr>
            <a:picLocks noChangeAspect="1"/>
          </p:cNvPicPr>
          <p:nvPr/>
        </p:nvPicPr>
        <p:blipFill>
          <a:blip r:embed="rId5" cstate="print"/>
          <a:stretch>
            <a:fillRect/>
          </a:stretch>
        </p:blipFill>
        <p:spPr>
          <a:xfrm>
            <a:off x="5823263" y="4437111"/>
            <a:ext cx="2241311" cy="1075705"/>
          </a:xfrm>
          <a:prstGeom prst="rect">
            <a:avLst/>
          </a:prstGeom>
        </p:spPr>
      </p:pic>
      <p:sp>
        <p:nvSpPr>
          <p:cNvPr id="17" name="TextBox 7"/>
          <p:cNvSpPr txBox="1">
            <a:spLocks noChangeArrowheads="1"/>
          </p:cNvSpPr>
          <p:nvPr/>
        </p:nvSpPr>
        <p:spPr bwMode="auto">
          <a:xfrm>
            <a:off x="3779913" y="3140553"/>
            <a:ext cx="4176464" cy="461665"/>
          </a:xfrm>
          <a:prstGeom prst="rect">
            <a:avLst/>
          </a:prstGeom>
          <a:noFill/>
          <a:ln w="9525">
            <a:noFill/>
            <a:miter lim="800000"/>
            <a:headEnd/>
            <a:tailEnd/>
          </a:ln>
        </p:spPr>
        <p:txBody>
          <a:bodyPr wrap="square">
            <a:spAutoFit/>
          </a:bodyPr>
          <a:lstStyle/>
          <a:p>
            <a:pPr algn="just"/>
            <a:r>
              <a:rPr lang="fr-FR" sz="2400" dirty="0" smtClean="0">
                <a:solidFill>
                  <a:prstClr val="black"/>
                </a:solidFill>
                <a:latin typeface="Comic Sans MS" pitchFamily="66" charset="0"/>
              </a:rPr>
              <a:t>Ajouter image fluorite !!!</a:t>
            </a:r>
            <a:endParaRPr lang="fr-FR" sz="2400" dirty="0">
              <a:solidFill>
                <a:prstClr val="black"/>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par>
                                <p:cTn id="24" presetID="5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strVal val="#ppt_w*0.70"/>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strVal val="#ppt_w*0.70"/>
                                          </p:val>
                                        </p:tav>
                                        <p:tav tm="100000">
                                          <p:val>
                                            <p:strVal val="#ppt_w"/>
                                          </p:val>
                                        </p:tav>
                                      </p:tavLst>
                                    </p:anim>
                                    <p:anim calcmode="lin" valueType="num">
                                      <p:cBhvr>
                                        <p:cTn id="67" dur="1000" fill="hold"/>
                                        <p:tgtEl>
                                          <p:spTgt spid="11"/>
                                        </p:tgtEl>
                                        <p:attrNameLst>
                                          <p:attrName>ppt_h</p:attrName>
                                        </p:attrNameLst>
                                      </p:cBhvr>
                                      <p:tavLst>
                                        <p:tav tm="0">
                                          <p:val>
                                            <p:strVal val="#ppt_h"/>
                                          </p:val>
                                        </p:tav>
                                        <p:tav tm="100000">
                                          <p:val>
                                            <p:strVal val="#ppt_h"/>
                                          </p:val>
                                        </p:tav>
                                      </p:tavLst>
                                    </p:anim>
                                    <p:animEffect transition="in" filter="fade">
                                      <p:cBhvr>
                                        <p:cTn id="68" dur="1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strVal val="#ppt_w*0.70"/>
                                          </p:val>
                                        </p:tav>
                                        <p:tav tm="100000">
                                          <p:val>
                                            <p:strVal val="#ppt_w"/>
                                          </p:val>
                                        </p:tav>
                                      </p:tavLst>
                                    </p:anim>
                                    <p:anim calcmode="lin" valueType="num">
                                      <p:cBhvr>
                                        <p:cTn id="74" dur="1000" fill="hold"/>
                                        <p:tgtEl>
                                          <p:spTgt spid="17"/>
                                        </p:tgtEl>
                                        <p:attrNameLst>
                                          <p:attrName>ppt_h</p:attrName>
                                        </p:attrNameLst>
                                      </p:cBhvr>
                                      <p:tavLst>
                                        <p:tav tm="0">
                                          <p:val>
                                            <p:strVal val="#ppt_h"/>
                                          </p:val>
                                        </p:tav>
                                        <p:tav tm="100000">
                                          <p:val>
                                            <p:strVal val="#ppt_h"/>
                                          </p:val>
                                        </p:tav>
                                      </p:tavLst>
                                    </p:anim>
                                    <p:animEffect transition="in" filter="fade">
                                      <p:cBhvr>
                                        <p:cTn id="7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P spid="10" grpId="0"/>
      <p:bldP spid="11" grpId="0"/>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sto_why1.jpg"/>
          <p:cNvPicPr>
            <a:picLocks noChangeAspect="1"/>
          </p:cNvPicPr>
          <p:nvPr/>
        </p:nvPicPr>
        <p:blipFill>
          <a:blip r:embed="rId2" cstate="print"/>
          <a:srcRect/>
          <a:stretch>
            <a:fillRect/>
          </a:stretch>
        </p:blipFill>
        <p:spPr bwMode="auto">
          <a:xfrm>
            <a:off x="323528" y="3717032"/>
            <a:ext cx="3240360" cy="2858729"/>
          </a:xfrm>
          <a:prstGeom prst="rect">
            <a:avLst/>
          </a:prstGeom>
          <a:noFill/>
          <a:ln w="9525">
            <a:noFill/>
            <a:miter lim="800000"/>
            <a:headEnd/>
            <a:tailEnd/>
          </a:ln>
          <a:effectLst>
            <a:softEdge rad="31750"/>
          </a:effectLst>
        </p:spPr>
      </p:pic>
      <p:sp>
        <p:nvSpPr>
          <p:cNvPr id="4" name="Content Placeholder 2"/>
          <p:cNvSpPr txBox="1">
            <a:spLocks/>
          </p:cNvSpPr>
          <p:nvPr/>
        </p:nvSpPr>
        <p:spPr>
          <a:xfrm>
            <a:off x="457200" y="404813"/>
            <a:ext cx="8229600" cy="720725"/>
          </a:xfrm>
          <a:prstGeom prst="rect">
            <a:avLst/>
          </a:prstGeom>
        </p:spPr>
        <p:txBody>
          <a:bodyPr/>
          <a:lstStyle/>
          <a:p>
            <a:pPr marL="342900" indent="-342900" algn="ctr" fontAlgn="auto">
              <a:spcBef>
                <a:spcPct val="20000"/>
              </a:spcBef>
              <a:spcAft>
                <a:spcPts val="0"/>
              </a:spcAft>
              <a:buFont typeface="Arial" pitchFamily="34" charset="0"/>
              <a:buNone/>
              <a:defRPr/>
            </a:pPr>
            <a:r>
              <a:rPr lang="fr-FR" sz="3200" dirty="0" smtClean="0">
                <a:effectLst>
                  <a:outerShdw blurRad="38100" dist="38100" dir="2700000" algn="tl">
                    <a:srgbClr val="000000">
                      <a:alpha val="43137"/>
                    </a:srgbClr>
                  </a:outerShdw>
                </a:effectLst>
                <a:latin typeface="Comic Sans MS" pitchFamily="66" charset="0"/>
              </a:rPr>
              <a:t>II/ Distorsion</a:t>
            </a:r>
            <a:endParaRPr lang="fr-FR" sz="3200" dirty="0">
              <a:effectLst>
                <a:outerShdw blurRad="38100" dist="38100" dir="2700000" algn="tl">
                  <a:srgbClr val="000000">
                    <a:alpha val="43137"/>
                  </a:srgbClr>
                </a:outerShdw>
              </a:effectLst>
              <a:latin typeface="Comic Sans MS" pitchFamily="66" charset="0"/>
            </a:endParaRPr>
          </a:p>
        </p:txBody>
      </p:sp>
      <p:pic>
        <p:nvPicPr>
          <p:cNvPr id="6" name="Picture 5" descr="jmkl9lw6o5.jpg"/>
          <p:cNvPicPr>
            <a:picLocks noChangeAspect="1"/>
          </p:cNvPicPr>
          <p:nvPr/>
        </p:nvPicPr>
        <p:blipFill>
          <a:blip r:embed="rId3" cstate="print"/>
          <a:srcRect/>
          <a:stretch>
            <a:fillRect/>
          </a:stretch>
        </p:blipFill>
        <p:spPr bwMode="auto">
          <a:xfrm>
            <a:off x="5172026" y="3717032"/>
            <a:ext cx="3674343" cy="2756917"/>
          </a:xfrm>
          <a:prstGeom prst="rect">
            <a:avLst/>
          </a:prstGeom>
          <a:noFill/>
          <a:ln w="9525">
            <a:noFill/>
            <a:miter lim="800000"/>
            <a:headEnd/>
            <a:tailEnd/>
          </a:ln>
        </p:spPr>
      </p:pic>
      <p:sp>
        <p:nvSpPr>
          <p:cNvPr id="8" name="TextBox 7"/>
          <p:cNvSpPr txBox="1">
            <a:spLocks noChangeArrowheads="1"/>
          </p:cNvSpPr>
          <p:nvPr/>
        </p:nvSpPr>
        <p:spPr bwMode="auto">
          <a:xfrm>
            <a:off x="7308304" y="6309320"/>
            <a:ext cx="1560513" cy="153988"/>
          </a:xfrm>
          <a:prstGeom prst="rect">
            <a:avLst/>
          </a:prstGeom>
          <a:noFill/>
          <a:ln w="9525">
            <a:noFill/>
            <a:miter lim="800000"/>
            <a:headEnd/>
            <a:tailEnd/>
          </a:ln>
        </p:spPr>
        <p:txBody>
          <a:bodyPr>
            <a:spAutoFit/>
          </a:bodyPr>
          <a:lstStyle/>
          <a:p>
            <a:r>
              <a:rPr lang="pt-BR" sz="400">
                <a:solidFill>
                  <a:schemeClr val="bg1"/>
                </a:solidFill>
                <a:latin typeface="Comic Sans MS" pitchFamily="66" charset="0"/>
              </a:rPr>
              <a:t>http://</a:t>
            </a:r>
            <a:r>
              <a:rPr lang="pt-BR" sz="300">
                <a:solidFill>
                  <a:schemeClr val="bg1"/>
                </a:solidFill>
                <a:latin typeface="Comic Sans MS" pitchFamily="66" charset="0"/>
              </a:rPr>
              <a:t>www.monolympus.com/t15473-reserve-zuiko-8mm-f-35-fisheye</a:t>
            </a:r>
            <a:endParaRPr lang="pt-BR" sz="400">
              <a:solidFill>
                <a:schemeClr val="bg1"/>
              </a:solidFill>
              <a:latin typeface="Comic Sans MS" pitchFamily="66" charset="0"/>
            </a:endParaRPr>
          </a:p>
        </p:txBody>
      </p:sp>
      <p:sp>
        <p:nvSpPr>
          <p:cNvPr id="9" name="TextBox 8"/>
          <p:cNvSpPr txBox="1">
            <a:spLocks noChangeArrowheads="1"/>
          </p:cNvSpPr>
          <p:nvPr/>
        </p:nvSpPr>
        <p:spPr bwMode="auto">
          <a:xfrm>
            <a:off x="323528" y="6381328"/>
            <a:ext cx="2663825" cy="153988"/>
          </a:xfrm>
          <a:prstGeom prst="rect">
            <a:avLst/>
          </a:prstGeom>
          <a:noFill/>
          <a:ln w="9525">
            <a:noFill/>
            <a:miter lim="800000"/>
            <a:headEnd/>
            <a:tailEnd/>
          </a:ln>
        </p:spPr>
        <p:txBody>
          <a:bodyPr>
            <a:spAutoFit/>
          </a:bodyPr>
          <a:lstStyle/>
          <a:p>
            <a:r>
              <a:rPr lang="pt-BR" sz="400" dirty="0">
                <a:latin typeface="Comic Sans MS" pitchFamily="66" charset="0"/>
              </a:rPr>
              <a:t>http://www.dxo.com/fr/photo/dxo_optics_pro/features/optics_geometry_corrections/distortion</a:t>
            </a:r>
          </a:p>
        </p:txBody>
      </p:sp>
      <p:sp>
        <p:nvSpPr>
          <p:cNvPr id="12" name="TextBox 6"/>
          <p:cNvSpPr txBox="1">
            <a:spLocks noChangeArrowheads="1"/>
          </p:cNvSpPr>
          <p:nvPr/>
        </p:nvSpPr>
        <p:spPr bwMode="auto">
          <a:xfrm>
            <a:off x="4788024" y="3284984"/>
            <a:ext cx="4031481"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Objectif « fish-eye »</a:t>
            </a:r>
            <a:endParaRPr lang="fr-FR" sz="1600" dirty="0">
              <a:latin typeface="Comic Sans MS" pitchFamily="66" charset="0"/>
            </a:endParaRPr>
          </a:p>
        </p:txBody>
      </p:sp>
      <p:sp>
        <p:nvSpPr>
          <p:cNvPr id="13" name="TextBox 6"/>
          <p:cNvSpPr txBox="1">
            <a:spLocks noChangeArrowheads="1"/>
          </p:cNvSpPr>
          <p:nvPr/>
        </p:nvSpPr>
        <p:spPr bwMode="auto">
          <a:xfrm>
            <a:off x="0" y="3284984"/>
            <a:ext cx="3851920" cy="338554"/>
          </a:xfrm>
          <a:prstGeom prst="rect">
            <a:avLst/>
          </a:prstGeom>
          <a:noFill/>
          <a:ln w="9525">
            <a:noFill/>
            <a:miter lim="800000"/>
            <a:headEnd/>
            <a:tailEnd/>
          </a:ln>
        </p:spPr>
        <p:txBody>
          <a:bodyPr wrap="square">
            <a:spAutoFit/>
          </a:bodyPr>
          <a:lstStyle/>
          <a:p>
            <a:pPr algn="ctr"/>
            <a:r>
              <a:rPr lang="fr-FR" sz="1600" dirty="0" smtClean="0">
                <a:latin typeface="Comic Sans MS" pitchFamily="66" charset="0"/>
              </a:rPr>
              <a:t>Objectif grand-angle (GA) classique</a:t>
            </a:r>
            <a:endParaRPr lang="fr-FR" sz="1600" dirty="0">
              <a:latin typeface="Comic Sans MS" pitchFamily="66" charset="0"/>
            </a:endParaRPr>
          </a:p>
        </p:txBody>
      </p:sp>
      <p:sp>
        <p:nvSpPr>
          <p:cNvPr id="11" name="Rectangle 10"/>
          <p:cNvSpPr/>
          <p:nvPr/>
        </p:nvSpPr>
        <p:spPr>
          <a:xfrm>
            <a:off x="387201" y="1125538"/>
            <a:ext cx="8369599" cy="1871414"/>
          </a:xfrm>
          <a:prstGeom prst="rect">
            <a:avLst/>
          </a:prstGeom>
          <a:noFill/>
          <a:ln>
            <a:noFill/>
          </a:ln>
          <a:effectLst>
            <a:reflection blurRad="6350" stA="52000" endA="300" endPos="35000" dir="5400000" sy="-100000" algn="bl" rotWithShape="0"/>
          </a:effectLst>
        </p:spPr>
        <p:txBody>
          <a:bodyPr wrap="none" lIns="91440" tIns="45720" rIns="91440" bIns="45720" anchor="ctr">
            <a:prstTxWarp prst="textArchUpPour">
              <a:avLst>
                <a:gd name="adj1" fmla="val 10519212"/>
                <a:gd name="adj2" fmla="val 15180"/>
              </a:avLst>
            </a:prstTxWarp>
            <a:spAutoFit/>
          </a:bodyPr>
          <a:lstStyle/>
          <a:p>
            <a:pPr algn="ctr"/>
            <a:r>
              <a:rPr lang="en-US" sz="4800" cap="none" spc="0" dirty="0" err="1" smtClean="0">
                <a:ln w="12700">
                  <a:noFill/>
                  <a:prstDash val="solid"/>
                </a:ln>
                <a:effectLst>
                  <a:reflection blurRad="6350" stA="50000" endA="300" endPos="50000" dist="60007" dir="5400000" sy="-100000" algn="bl" rotWithShape="0"/>
                </a:effectLst>
                <a:latin typeface="Comic Sans MS" pitchFamily="66" charset="0"/>
              </a:rPr>
              <a:t>Courbure</a:t>
            </a:r>
            <a:r>
              <a:rPr lang="en-US" sz="4800" cap="none" spc="0" dirty="0" smtClean="0">
                <a:ln w="12700">
                  <a:noFill/>
                  <a:prstDash val="solid"/>
                </a:ln>
                <a:effectLst>
                  <a:reflection blurRad="6350" stA="50000" endA="300" endPos="50000" dist="60007" dir="5400000" sy="-100000" algn="bl" rotWithShape="0"/>
                </a:effectLst>
                <a:latin typeface="Comic Sans MS" pitchFamily="66" charset="0"/>
              </a:rPr>
              <a:t> des </a:t>
            </a:r>
            <a:r>
              <a:rPr lang="en-US" sz="4800" cap="none" spc="0" dirty="0" err="1" smtClean="0">
                <a:ln w="12700">
                  <a:noFill/>
                  <a:prstDash val="solid"/>
                </a:ln>
                <a:effectLst>
                  <a:reflection blurRad="6350" stA="50000" endA="300" endPos="50000" dist="60007" dir="5400000" sy="-100000" algn="bl" rotWithShape="0"/>
                </a:effectLst>
                <a:latin typeface="Comic Sans MS" pitchFamily="66" charset="0"/>
              </a:rPr>
              <a:t>lignes</a:t>
            </a:r>
            <a:r>
              <a:rPr lang="en-US" sz="4800" cap="none" spc="0" dirty="0" smtClean="0">
                <a:ln w="12700">
                  <a:noFill/>
                  <a:prstDash val="solid"/>
                </a:ln>
                <a:effectLst>
                  <a:reflection blurRad="6350" stA="50000" endA="300" endPos="50000" dist="60007" dir="5400000" sy="-100000" algn="bl" rotWithShape="0"/>
                </a:effectLst>
                <a:latin typeface="Comic Sans MS" pitchFamily="66" charset="0"/>
              </a:rPr>
              <a:t> </a:t>
            </a:r>
            <a:r>
              <a:rPr lang="en-US" sz="4800" cap="none" spc="0" dirty="0" err="1" smtClean="0">
                <a:ln w="12700">
                  <a:noFill/>
                  <a:prstDash val="solid"/>
                </a:ln>
                <a:effectLst>
                  <a:reflection blurRad="6350" stA="50000" endA="300" endPos="50000" dist="60007" dir="5400000" sy="-100000" algn="bl" rotWithShape="0"/>
                </a:effectLst>
                <a:latin typeface="Comic Sans MS" pitchFamily="66" charset="0"/>
              </a:rPr>
              <a:t>droites</a:t>
            </a:r>
            <a:endParaRPr lang="en-US" sz="4800" cap="none" spc="0" dirty="0">
              <a:ln w="12700">
                <a:noFill/>
                <a:prstDash val="solid"/>
              </a:ln>
              <a:effectLst>
                <a:reflection blurRad="6350" stA="50000" endA="300" endPos="50000" dist="60007" dir="5400000" sy="-100000" algn="bl" rotWithShape="0"/>
              </a:effectLst>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par>
                          <p:cTn id="24" fill="hold">
                            <p:stCondLst>
                              <p:cond delay="1000"/>
                            </p:stCondLst>
                            <p:childTnLst>
                              <p:par>
                                <p:cTn id="25" presetID="53"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par>
                          <p:cTn id="42" fill="hold">
                            <p:stCondLst>
                              <p:cond delay="1000"/>
                            </p:stCondLst>
                            <p:childTnLst>
                              <p:par>
                                <p:cTn id="43" presetID="53"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2" grpId="0"/>
      <p:bldP spid="1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TotalTime>
  <Words>1492</Words>
  <Application>Microsoft Office PowerPoint</Application>
  <PresentationFormat>Affichage à l'écran (4:3)</PresentationFormat>
  <Paragraphs>310</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Office Theme</vt:lpstr>
      <vt:lpstr>Travaux Pratiques Encadrés</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Free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Travaux Pratiques Encadrés</dc:title>
  <dc:creator>Virtual PC</dc:creator>
  <cp:lastModifiedBy>Antoine Viot</cp:lastModifiedBy>
  <cp:revision>417</cp:revision>
  <dcterms:created xsi:type="dcterms:W3CDTF">2012-01-03T12:26:03Z</dcterms:created>
  <dcterms:modified xsi:type="dcterms:W3CDTF">2012-03-20T15:42:20Z</dcterms:modified>
</cp:coreProperties>
</file>