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0"/>
  </p:notesMasterIdLst>
  <p:sldIdLst>
    <p:sldId id="295" r:id="rId2"/>
    <p:sldId id="256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99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2" r:id="rId19"/>
    <p:sldId id="273" r:id="rId20"/>
    <p:sldId id="275" r:id="rId21"/>
    <p:sldId id="276" r:id="rId22"/>
    <p:sldId id="296" r:id="rId23"/>
    <p:sldId id="277" r:id="rId24"/>
    <p:sldId id="282" r:id="rId25"/>
    <p:sldId id="279" r:id="rId26"/>
    <p:sldId id="278" r:id="rId27"/>
    <p:sldId id="280" r:id="rId28"/>
    <p:sldId id="281" r:id="rId29"/>
    <p:sldId id="283" r:id="rId30"/>
    <p:sldId id="284" r:id="rId31"/>
    <p:sldId id="285" r:id="rId32"/>
    <p:sldId id="286" r:id="rId33"/>
    <p:sldId id="287" r:id="rId34"/>
    <p:sldId id="289" r:id="rId35"/>
    <p:sldId id="288" r:id="rId36"/>
    <p:sldId id="290" r:id="rId37"/>
    <p:sldId id="292" r:id="rId38"/>
    <p:sldId id="298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aurent\Bureau\cppc\part%20prix%20agence%20et%20notai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Laurent\Bureau\cppc\recherch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Laurent\Bureau\cppc\part%20agence%20particulier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Classeur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Valeur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commissions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notariales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agences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Feuil1!$A$2</c:f>
              <c:strCache>
                <c:ptCount val="1"/>
                <c:pt idx="0">
                  <c:v>commision d'agence </c:v>
                </c:pt>
              </c:strCache>
            </c:strRef>
          </c:tx>
          <c:invertIfNegative val="0"/>
          <c:cat>
            <c:strLit>
              <c:ptCount val="1"/>
              <c:pt idx="0">
                <c:v>valeur total du bien</c:v>
              </c:pt>
            </c:strLit>
          </c:cat>
          <c:val>
            <c:numRef>
              <c:f>Feuil1!$B$2</c:f>
              <c:numCache>
                <c:formatCode>#,##0</c:formatCode>
                <c:ptCount val="1"/>
                <c:pt idx="0">
                  <c:v>20000</c:v>
                </c:pt>
              </c:numCache>
            </c:numRef>
          </c:val>
        </c:ser>
        <c:ser>
          <c:idx val="2"/>
          <c:order val="1"/>
          <c:tx>
            <c:strRef>
              <c:f>Feuil1!$A$3</c:f>
              <c:strCache>
                <c:ptCount val="1"/>
                <c:pt idx="0">
                  <c:v>frais de notaires 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Lit>
              <c:ptCount val="1"/>
              <c:pt idx="0">
                <c:v>valeur total du bien</c:v>
              </c:pt>
            </c:strLit>
          </c:cat>
          <c:val>
            <c:numRef>
              <c:f>Feuil1!$B$3</c:f>
              <c:numCache>
                <c:formatCode>#,##0</c:formatCode>
                <c:ptCount val="1"/>
                <c:pt idx="0">
                  <c:v>24000</c:v>
                </c:pt>
              </c:numCache>
            </c:numRef>
          </c:val>
        </c:ser>
        <c:ser>
          <c:idx val="0"/>
          <c:order val="2"/>
          <c:tx>
            <c:strRef>
              <c:f>Feuil1!$A$1</c:f>
              <c:strCache>
                <c:ptCount val="1"/>
                <c:pt idx="0">
                  <c:v>prix du bien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cat>
            <c:strLit>
              <c:ptCount val="1"/>
              <c:pt idx="0">
                <c:v>valeur total du bien</c:v>
              </c:pt>
            </c:strLit>
          </c:cat>
          <c:val>
            <c:numRef>
              <c:f>Feuil1!$B$1</c:f>
              <c:numCache>
                <c:formatCode>#,##0</c:formatCode>
                <c:ptCount val="1"/>
                <c:pt idx="0">
                  <c:v>400000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09531520"/>
        <c:axId val="109533056"/>
      </c:barChart>
      <c:catAx>
        <c:axId val="109531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9533056"/>
        <c:crosses val="autoZero"/>
        <c:auto val="1"/>
        <c:lblAlgn val="ctr"/>
        <c:lblOffset val="100"/>
        <c:noMultiLvlLbl val="0"/>
      </c:catAx>
      <c:valAx>
        <c:axId val="109533056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109531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val>
            <c:numRef>
              <c:f>Feuil1!$A$1:$A$5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val>
            <c:numRef>
              <c:f>Feuil1!$B$1:$B$5</c:f>
              <c:numCache>
                <c:formatCode>0%</c:formatCode>
                <c:ptCount val="5"/>
                <c:pt idx="0">
                  <c:v>0.9</c:v>
                </c:pt>
                <c:pt idx="1">
                  <c:v>0.06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Canaux de recherche de biens immobiliers </a:t>
            </a:r>
          </a:p>
          <a:p>
            <a:pPr>
              <a:defRPr/>
            </a:pP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Feuil1!$A$1:$A$3</c:f>
              <c:strCache>
                <c:ptCount val="3"/>
                <c:pt idx="0">
                  <c:v>internet </c:v>
                </c:pt>
                <c:pt idx="1">
                  <c:v>visite en agences</c:v>
                </c:pt>
                <c:pt idx="2">
                  <c:v>bouche à oreille </c:v>
                </c:pt>
              </c:strCache>
            </c:strRef>
          </c:cat>
          <c:val>
            <c:numRef>
              <c:f>Feuil1!$B$1:$B$3</c:f>
              <c:numCache>
                <c:formatCode>0%</c:formatCode>
                <c:ptCount val="3"/>
                <c:pt idx="0">
                  <c:v>0.9</c:v>
                </c:pt>
                <c:pt idx="1">
                  <c:v>0.06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24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206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Feuil1!$A$1:$A$2</c:f>
              <c:strCache>
                <c:ptCount val="2"/>
                <c:pt idx="0">
                  <c:v>agences immobiliéres </c:v>
                </c:pt>
                <c:pt idx="1">
                  <c:v>particuliers</c:v>
                </c:pt>
              </c:strCache>
            </c:strRef>
          </c:cat>
          <c:val>
            <c:numRef>
              <c:f>Feuil1!$B$1:$B$2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Evolution </a:t>
            </a:r>
            <a:r>
              <a:rPr lang="en-US" dirty="0"/>
              <a:t>des </a:t>
            </a:r>
            <a:r>
              <a:rPr lang="en-US" dirty="0" err="1" smtClean="0"/>
              <a:t>stratégies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vente</a:t>
            </a:r>
            <a:r>
              <a:rPr lang="en-US" dirty="0"/>
              <a:t>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(3 </a:t>
            </a:r>
            <a:r>
              <a:rPr lang="en-US" dirty="0" err="1"/>
              <a:t>mois</a:t>
            </a:r>
            <a:r>
              <a:rPr lang="en-US" dirty="0"/>
              <a:t> après la </a:t>
            </a:r>
            <a:r>
              <a:rPr lang="en-US" dirty="0" err="1"/>
              <a:t>mise</a:t>
            </a:r>
            <a:r>
              <a:rPr lang="en-US" dirty="0"/>
              <a:t> en </a:t>
            </a:r>
            <a:r>
              <a:rPr lang="en-US" dirty="0" err="1" smtClean="0"/>
              <a:t>vente</a:t>
            </a:r>
            <a:r>
              <a:rPr lang="en-US" dirty="0" smtClean="0"/>
              <a:t>)</a:t>
            </a:r>
            <a:endParaRPr lang="en-US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0588235294118E-2"/>
          <c:y val="0.23943481053307644"/>
          <c:w val="0.83905228758169936"/>
          <c:h val="0.67971740526653823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82"/>
            <c:spPr>
              <a:solidFill>
                <a:srgbClr val="00206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Feuil1!$A$1:$A$2</c:f>
              <c:strCache>
                <c:ptCount val="2"/>
                <c:pt idx="0">
                  <c:v>particuliers seul</c:v>
                </c:pt>
                <c:pt idx="1">
                  <c:v>utilisation d'agences </c:v>
                </c:pt>
              </c:strCache>
            </c:strRef>
          </c:cat>
          <c:val>
            <c:numRef>
              <c:f>Feuil1!$B$1:$B$2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0.01681</cdr:x>
      <cdr:y>0.91545</cdr:y>
    </cdr:from>
    <cdr:to>
      <cdr:x>0.2521</cdr:x>
      <cdr:y>0.97093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44016" y="4752528"/>
          <a:ext cx="201622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dirty="0" smtClean="0">
              <a:solidFill>
                <a:schemeClr val="tx1"/>
              </a:solidFill>
            </a:rPr>
            <a:t>Source </a:t>
          </a:r>
          <a:r>
            <a:rPr lang="fr-FR" sz="1400" dirty="0" smtClean="0">
              <a:solidFill>
                <a:schemeClr val="tx1"/>
              </a:solidFill>
            </a:rPr>
            <a:t>: </a:t>
          </a:r>
          <a:r>
            <a:rPr lang="fr-FR" sz="1400" i="1" dirty="0" smtClean="0">
              <a:solidFill>
                <a:schemeClr val="tx1"/>
              </a:solidFill>
            </a:rPr>
            <a:t>Institut </a:t>
          </a:r>
          <a:r>
            <a:rPr lang="fr-FR" sz="1400" i="1" dirty="0" err="1">
              <a:solidFill>
                <a:schemeClr val="tx1"/>
              </a:solidFill>
            </a:rPr>
            <a:t>Skopos</a:t>
          </a:r>
          <a:r>
            <a:rPr lang="fr-FR" sz="1400" i="1" dirty="0">
              <a:solidFill>
                <a:schemeClr val="tx1"/>
              </a:solidFill>
            </a:rPr>
            <a:t> </a:t>
          </a:r>
          <a:r>
            <a:rPr lang="fr-FR" sz="1400" i="1" dirty="0" smtClean="0">
              <a:solidFill>
                <a:schemeClr val="tx1"/>
              </a:solidFill>
            </a:rPr>
            <a:t> </a:t>
          </a:r>
          <a:endParaRPr lang="fr-FR" sz="14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0.58333</cdr:x>
      <cdr:y>0.01667</cdr:y>
    </cdr:from>
    <cdr:to>
      <cdr:x>0.975</cdr:x>
      <cdr:y>0.20833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667000" y="45720"/>
          <a:ext cx="1790700" cy="5257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71B6E-F2D0-4565-BCFC-C48D4AC7DF9B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20C99-60E2-4C16-B228-BB7BBC575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62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Tel, fax, url, email,…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0C99-60E2-4C16-B228-BB7BBC5750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19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Cohérence Agence </a:t>
            </a:r>
            <a:r>
              <a:rPr lang="fr-FR" dirty="0" err="1" smtClean="0"/>
              <a:t>immo</a:t>
            </a:r>
            <a:r>
              <a:rPr lang="fr-FR" dirty="0" smtClean="0"/>
              <a:t> </a:t>
            </a:r>
            <a:r>
              <a:rPr lang="fr-FR" dirty="0" err="1" smtClean="0"/>
              <a:t>concu</a:t>
            </a:r>
            <a:r>
              <a:rPr lang="fr-FR" dirty="0" smtClean="0"/>
              <a:t> direct ou indirect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0C99-60E2-4C16-B228-BB7BBC5750DA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44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CSP+ ???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0C99-60E2-4C16-B228-BB7BBC5750DA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920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Distri</a:t>
            </a:r>
            <a:r>
              <a:rPr lang="fr-FR" dirty="0" smtClean="0"/>
              <a:t> ????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0C99-60E2-4C16-B228-BB7BBC5750DA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323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0C99-60E2-4C16-B228-BB7BBC5750DA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93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A4566F-3165-4668-8030-E67BDE59F842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605BC6F-2701-4EC1-9CFB-E2712A66B176}" type="datetimeFigureOut">
              <a:rPr lang="fr-FR" smtClean="0"/>
              <a:t>12/03/2012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interetsprives.grouperf.com/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PA/Pr&#233;sentation%20Ma%20Petite%20Agence/video2.wmv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28800"/>
            <a:ext cx="3052738" cy="3250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606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67544" y="980728"/>
            <a:ext cx="7560840" cy="5094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921999" y="1700808"/>
            <a:ext cx="4680520" cy="244827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2843808" y="4653136"/>
            <a:ext cx="4464496" cy="9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755576" y="1705713"/>
            <a:ext cx="1283893" cy="34203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275856" y="1844824"/>
            <a:ext cx="4032448" cy="2160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275855" y="4936522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Sites </a:t>
            </a:r>
            <a:r>
              <a:rPr lang="fr-FR" dirty="0" smtClean="0"/>
              <a:t>d’annonces, agences immobilières 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037482" y="1979837"/>
            <a:ext cx="8518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     D</a:t>
            </a:r>
          </a:p>
          <a:p>
            <a:r>
              <a:rPr lang="fr-FR" dirty="0" smtClean="0"/>
              <a:t>O     I</a:t>
            </a:r>
          </a:p>
          <a:p>
            <a:r>
              <a:rPr lang="fr-FR" dirty="0" smtClean="0"/>
              <a:t>U     A</a:t>
            </a:r>
          </a:p>
          <a:p>
            <a:r>
              <a:rPr lang="fr-FR" dirty="0" smtClean="0"/>
              <a:t>R     G</a:t>
            </a:r>
          </a:p>
          <a:p>
            <a:r>
              <a:rPr lang="fr-FR" dirty="0" smtClean="0"/>
              <a:t>T     N</a:t>
            </a:r>
          </a:p>
          <a:p>
            <a:r>
              <a:rPr lang="fr-FR" dirty="0" smtClean="0"/>
              <a:t>I      O </a:t>
            </a:r>
          </a:p>
          <a:p>
            <a:r>
              <a:rPr lang="fr-FR" dirty="0" smtClean="0"/>
              <a:t>E     S</a:t>
            </a:r>
          </a:p>
          <a:p>
            <a:r>
              <a:rPr lang="fr-FR" dirty="0" smtClean="0"/>
              <a:t>R     T</a:t>
            </a:r>
          </a:p>
          <a:p>
            <a:r>
              <a:rPr lang="fr-FR" dirty="0" smtClean="0"/>
              <a:t>S      I</a:t>
            </a:r>
          </a:p>
          <a:p>
            <a:r>
              <a:rPr lang="fr-FR" dirty="0" smtClean="0"/>
              <a:t>       C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039469" y="112474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uFill>
                  <a:solidFill>
                    <a:schemeClr val="bg1"/>
                  </a:solidFill>
                </a:uFill>
              </a:rPr>
              <a:t>MARCHE DE LA TRANSACTION IMMOBILIERE </a:t>
            </a:r>
            <a:endParaRPr lang="fr-FR" u="sng" dirty="0">
              <a:uFill>
                <a:solidFill>
                  <a:schemeClr val="bg1"/>
                </a:solidFill>
              </a:uFill>
            </a:endParaRPr>
          </a:p>
        </p:txBody>
      </p:sp>
      <p:cxnSp>
        <p:nvCxnSpPr>
          <p:cNvPr id="18" name="Connecteur droit 17"/>
          <p:cNvCxnSpPr>
            <a:stCxn id="8" idx="3"/>
            <a:endCxn id="8" idx="7"/>
          </p:cNvCxnSpPr>
          <p:nvPr/>
        </p:nvCxnSpPr>
        <p:spPr>
          <a:xfrm flipV="1">
            <a:off x="3866394" y="2161184"/>
            <a:ext cx="2851372" cy="1527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3563888" y="2206605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Assistance et formation a la vente, via internet 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5652120" y="2622103"/>
            <a:ext cx="1656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Particuliers</a:t>
            </a:r>
          </a:p>
          <a:p>
            <a:r>
              <a:rPr lang="fr-FR" dirty="0" smtClean="0"/>
              <a:t>Confort/Argent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982857" y="3268434"/>
            <a:ext cx="3012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Propriétaires, CSP+, entres 35 et </a:t>
            </a:r>
            <a:r>
              <a:rPr lang="fr-FR" dirty="0" smtClean="0"/>
              <a:t>80 ans,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483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51520" y="188640"/>
            <a:ext cx="2950936" cy="2173015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</a:rPr>
              <a:t>A l’heure d’un marché en </a:t>
            </a:r>
            <a:r>
              <a:rPr lang="fr-FR" sz="2000" b="1" dirty="0" smtClean="0">
                <a:solidFill>
                  <a:schemeClr val="tx1"/>
                </a:solidFill>
              </a:rPr>
              <a:t>crise, </a:t>
            </a:r>
            <a:r>
              <a:rPr lang="fr-FR" sz="2000" b="1" dirty="0" smtClean="0">
                <a:solidFill>
                  <a:schemeClr val="tx1"/>
                </a:solidFill>
              </a:rPr>
              <a:t>le but pour un </a:t>
            </a:r>
            <a:r>
              <a:rPr lang="fr-FR" sz="2000" b="1" dirty="0" smtClean="0">
                <a:solidFill>
                  <a:schemeClr val="tx1"/>
                </a:solidFill>
              </a:rPr>
              <a:t>particulier </a:t>
            </a:r>
            <a:r>
              <a:rPr lang="fr-FR" sz="2000" b="1" dirty="0" smtClean="0">
                <a:solidFill>
                  <a:schemeClr val="tx1"/>
                </a:solidFill>
              </a:rPr>
              <a:t>qui </a:t>
            </a:r>
            <a:r>
              <a:rPr lang="fr-FR" sz="2000" b="1" dirty="0" smtClean="0">
                <a:solidFill>
                  <a:schemeClr val="tx1"/>
                </a:solidFill>
              </a:rPr>
              <a:t>vend </a:t>
            </a:r>
            <a:r>
              <a:rPr lang="fr-FR" sz="2000" b="1" dirty="0" smtClean="0">
                <a:solidFill>
                  <a:schemeClr val="tx1"/>
                </a:solidFill>
              </a:rPr>
              <a:t>est de </a:t>
            </a:r>
            <a:r>
              <a:rPr lang="fr-FR" sz="2000" b="1" dirty="0" smtClean="0">
                <a:solidFill>
                  <a:schemeClr val="tx1"/>
                </a:solidFill>
              </a:rPr>
              <a:t>tirer </a:t>
            </a:r>
            <a:r>
              <a:rPr lang="fr-FR" sz="2000" b="1" dirty="0" smtClean="0">
                <a:solidFill>
                  <a:schemeClr val="tx1"/>
                </a:solidFill>
              </a:rPr>
              <a:t>un maximum de la valeur de son </a:t>
            </a:r>
            <a:r>
              <a:rPr lang="fr-FR" sz="2000" b="1" dirty="0" smtClean="0">
                <a:solidFill>
                  <a:schemeClr val="tx1"/>
                </a:solidFill>
              </a:rPr>
              <a:t>bien.</a:t>
            </a:r>
            <a:r>
              <a:rPr lang="fr-FR" sz="2000" b="1" dirty="0" smtClean="0">
                <a:solidFill>
                  <a:schemeClr val="tx1"/>
                </a:solidFill>
              </a:rPr>
              <a:t>	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323528" y="3068960"/>
            <a:ext cx="2950936" cy="3456384"/>
          </a:xfrm>
        </p:spPr>
        <p:txBody>
          <a:bodyPr>
            <a:normAutofit fontScale="85000" lnSpcReduction="10000"/>
          </a:bodyPr>
          <a:lstStyle/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Malheureusement, de nos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jours,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d’agence et les frais de notaire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amputent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lourdement le prix de vente.</a:t>
            </a:r>
          </a:p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donné pour une villa à 400 000 euros </a:t>
            </a:r>
          </a:p>
          <a:p>
            <a:r>
              <a:rPr lang="fr-FR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44 000 euros de perte </a:t>
            </a:r>
          </a:p>
          <a:p>
            <a:endParaRPr lang="fr-FR" sz="2000" dirty="0"/>
          </a:p>
          <a:p>
            <a:r>
              <a:rPr lang="fr-FR" dirty="0" smtClean="0"/>
              <a:t>Source: </a:t>
            </a:r>
            <a:r>
              <a:rPr lang="fr-FR" dirty="0">
                <a:hlinkClick r:id="rId2"/>
              </a:rPr>
              <a:t>http://interetsprives.grouperf.com</a:t>
            </a:r>
            <a:endParaRPr lang="fr-FR" sz="1500" dirty="0" smtClean="0"/>
          </a:p>
          <a:p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49627704"/>
              </p:ext>
            </p:extLst>
          </p:nvPr>
        </p:nvGraphicFramePr>
        <p:xfrm>
          <a:off x="3275856" y="116632"/>
          <a:ext cx="5544616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564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fr-FR" b="0" i="1" u="sng" dirty="0" smtClean="0">
                <a:solidFill>
                  <a:schemeClr val="tx1"/>
                </a:solidFill>
                <a:effectLst/>
              </a:rPr>
              <a:t>La recherche de biens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immobiliers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de nos jours </a:t>
            </a:r>
            <a:endParaRPr lang="fr-FR" b="0" i="1" u="sng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55990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465147"/>
              </p:ext>
            </p:extLst>
          </p:nvPr>
        </p:nvGraphicFramePr>
        <p:xfrm>
          <a:off x="323528" y="1412776"/>
          <a:ext cx="8568952" cy="5191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067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fr-FR" b="0" i="1" u="sng" dirty="0" smtClean="0">
                <a:solidFill>
                  <a:schemeClr val="tx1"/>
                </a:solidFill>
                <a:effectLst/>
              </a:rPr>
              <a:t>Comparatif du pourcentage de nombre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transactions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entre particuliers et avec les agences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323277"/>
              </p:ext>
            </p:extLst>
          </p:nvPr>
        </p:nvGraphicFramePr>
        <p:xfrm>
          <a:off x="539552" y="2132856"/>
          <a:ext cx="7920880" cy="41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83568" y="602128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Source: institut </a:t>
            </a:r>
            <a:r>
              <a:rPr lang="fr-FR" sz="1400" i="1" dirty="0" err="1" smtClean="0"/>
              <a:t>Skopos</a:t>
            </a:r>
            <a:r>
              <a:rPr lang="fr-FR" sz="1400" i="1" dirty="0" smtClean="0"/>
              <a:t> 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46959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1154097"/>
          </a:xfrm>
        </p:spPr>
        <p:txBody>
          <a:bodyPr/>
          <a:lstStyle/>
          <a:p>
            <a:r>
              <a:rPr lang="fr-FR" b="0" i="1" u="sng" dirty="0" smtClean="0">
                <a:solidFill>
                  <a:schemeClr val="tx1"/>
                </a:solidFill>
                <a:effectLst/>
              </a:rPr>
              <a:t>Le marché en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clair</a:t>
            </a:r>
            <a:endParaRPr lang="fr-FR" b="0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fr-FR" dirty="0" smtClean="0"/>
              <a:t>De nos jours, la vente de biens immobiliers est soumise à plusieurs problématiques:</a:t>
            </a:r>
          </a:p>
          <a:p>
            <a:pPr marL="4572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La </a:t>
            </a:r>
            <a:r>
              <a:rPr lang="fr-FR" b="1" dirty="0" smtClean="0">
                <a:solidFill>
                  <a:srgbClr val="FF0000"/>
                </a:solidFill>
              </a:rPr>
              <a:t>commission </a:t>
            </a:r>
            <a:r>
              <a:rPr lang="fr-FR" dirty="0" smtClean="0"/>
              <a:t>d’agence;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La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frilosité </a:t>
            </a:r>
            <a:r>
              <a:rPr lang="fr-FR" dirty="0" smtClean="0"/>
              <a:t>des banques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Le manque de </a:t>
            </a:r>
            <a:r>
              <a:rPr lang="fr-FR" b="1" dirty="0" smtClean="0">
                <a:solidFill>
                  <a:srgbClr val="FF0000"/>
                </a:solidFill>
              </a:rPr>
              <a:t>professionnalisme</a:t>
            </a:r>
            <a:r>
              <a:rPr lang="fr-FR" dirty="0" smtClean="0"/>
              <a:t> des particuliers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Manque de </a:t>
            </a:r>
            <a:r>
              <a:rPr lang="fr-FR" b="1" dirty="0" smtClean="0">
                <a:solidFill>
                  <a:srgbClr val="FF0000"/>
                </a:solidFill>
              </a:rPr>
              <a:t>conseil</a:t>
            </a:r>
            <a:r>
              <a:rPr lang="fr-FR" dirty="0" smtClean="0"/>
              <a:t> pour les propriétaires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Loi de l’</a:t>
            </a:r>
            <a:r>
              <a:rPr lang="fr-FR" b="1" dirty="0" smtClean="0">
                <a:solidFill>
                  <a:srgbClr val="FF0000"/>
                </a:solidFill>
              </a:rPr>
              <a:t>imposition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sur la </a:t>
            </a:r>
            <a:r>
              <a:rPr lang="fr-FR" dirty="0" smtClean="0"/>
              <a:t>plus-value </a:t>
            </a:r>
            <a:r>
              <a:rPr lang="fr-FR" dirty="0" smtClean="0"/>
              <a:t>des résidences secondaires  </a:t>
            </a:r>
          </a:p>
        </p:txBody>
      </p:sp>
    </p:spTree>
    <p:extLst>
      <p:ext uri="{BB962C8B-B14F-4D97-AF65-F5344CB8AC3E}">
        <p14:creationId xmlns:p14="http://schemas.microsoft.com/office/powerpoint/2010/main" val="184214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63688" y="1916832"/>
            <a:ext cx="5542384" cy="2232248"/>
          </a:xfrm>
        </p:spPr>
        <p:txBody>
          <a:bodyPr>
            <a:normAutofit fontScale="90000"/>
          </a:bodyPr>
          <a:lstStyle/>
          <a:p>
            <a:r>
              <a:rPr lang="fr-FR" sz="9800" b="0" i="1" u="sng" dirty="0" smtClean="0">
                <a:solidFill>
                  <a:srgbClr val="000000"/>
                </a:solidFill>
                <a:effectLst/>
              </a:rPr>
              <a:t>Le marché</a:t>
            </a:r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/>
            </a:r>
            <a:br>
              <a:rPr lang="fr-FR" sz="6600" b="0" i="1" u="sng" dirty="0" smtClean="0">
                <a:solidFill>
                  <a:srgbClr val="000000"/>
                </a:solidFill>
                <a:effectLst/>
              </a:rPr>
            </a:br>
            <a:endParaRPr lang="fr-FR" sz="6700" b="0" i="1" u="sng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2627784" y="3356992"/>
            <a:ext cx="3960440" cy="994792"/>
          </a:xfrm>
        </p:spPr>
        <p:txBody>
          <a:bodyPr>
            <a:normAutofit/>
          </a:bodyPr>
          <a:lstStyle/>
          <a:p>
            <a:r>
              <a:rPr lang="fr-FR" sz="4800" i="1" u="sng" dirty="0" smtClean="0">
                <a:solidFill>
                  <a:schemeClr val="accent5">
                    <a:lumMod val="75000"/>
                  </a:schemeClr>
                </a:solidFill>
              </a:rPr>
              <a:t>Coté offre </a:t>
            </a:r>
            <a:endParaRPr lang="fr-FR" sz="4800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0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>
            <a:normAutofit/>
          </a:bodyPr>
          <a:lstStyle/>
          <a:p>
            <a:r>
              <a:rPr lang="fr-FR" b="0" i="1" u="sng" dirty="0" smtClean="0">
                <a:solidFill>
                  <a:schemeClr val="tx1"/>
                </a:solidFill>
                <a:effectLst/>
              </a:rPr>
              <a:t>Concurrence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directe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et 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indirecte </a:t>
            </a:r>
            <a:endParaRPr lang="fr-FR" b="0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fr-FR" i="1" u="sng" dirty="0" smtClean="0">
                <a:solidFill>
                  <a:schemeClr val="accent5"/>
                </a:solidFill>
              </a:rPr>
              <a:t>Concurrence </a:t>
            </a:r>
            <a:r>
              <a:rPr lang="fr-FR" i="1" u="sng" dirty="0" smtClean="0">
                <a:solidFill>
                  <a:schemeClr val="accent5"/>
                </a:solidFill>
              </a:rPr>
              <a:t>directe</a:t>
            </a:r>
            <a:endParaRPr lang="fr-FR" i="1" u="sng" dirty="0" smtClean="0">
              <a:solidFill>
                <a:schemeClr val="accent5"/>
              </a:solidFill>
            </a:endParaRPr>
          </a:p>
          <a:p>
            <a:pPr marL="137160" indent="0">
              <a:buClr>
                <a:srgbClr val="000000"/>
              </a:buClr>
              <a:buNone/>
            </a:pPr>
            <a:endParaRPr lang="fr-FR" u="sng" dirty="0"/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Coach proprio</a:t>
            </a:r>
          </a:p>
          <a:p>
            <a:pPr marL="137160" indent="0">
              <a:buClr>
                <a:schemeClr val="bg2"/>
              </a:buClr>
              <a:buNone/>
            </a:pPr>
            <a:endParaRPr lang="fr-FR" dirty="0" smtClean="0"/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Partenaire européen</a:t>
            </a:r>
          </a:p>
          <a:p>
            <a:pPr marL="137160" indent="0">
              <a:buClr>
                <a:schemeClr val="bg2"/>
              </a:buClr>
              <a:buNone/>
            </a:pPr>
            <a:endParaRPr lang="fr-FR" dirty="0" smtClean="0"/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Agences immobilières</a:t>
            </a:r>
          </a:p>
          <a:p>
            <a:pPr>
              <a:buClr>
                <a:schemeClr val="bg2"/>
              </a:buClr>
              <a:buFont typeface="Arial" pitchFamily="34" charset="0"/>
              <a:buChar char="•"/>
            </a:pPr>
            <a:endParaRPr lang="fr-FR" dirty="0"/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Capi France  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noFill/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fr-FR" i="1" u="sng" dirty="0" smtClean="0">
                <a:solidFill>
                  <a:schemeClr val="accent5"/>
                </a:solidFill>
              </a:rPr>
              <a:t>Concurrence indirecte</a:t>
            </a:r>
          </a:p>
          <a:p>
            <a:pPr marL="137160" indent="0">
              <a:buNone/>
            </a:pPr>
            <a:endParaRPr lang="fr-FR" u="sng" dirty="0"/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Site d’annonce </a:t>
            </a:r>
            <a:r>
              <a:rPr lang="fr-FR" dirty="0" smtClean="0"/>
              <a:t>(le </a:t>
            </a:r>
            <a:r>
              <a:rPr lang="fr-FR" dirty="0" smtClean="0"/>
              <a:t>bon coin, vivastreet, etc.)</a:t>
            </a:r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Presse spécialisé </a:t>
            </a:r>
            <a:r>
              <a:rPr lang="fr-FR" dirty="0" smtClean="0"/>
              <a:t>(</a:t>
            </a:r>
            <a:r>
              <a:rPr lang="fr-FR" dirty="0" err="1" smtClean="0"/>
              <a:t>immoxia</a:t>
            </a:r>
            <a:r>
              <a:rPr lang="fr-FR" dirty="0" smtClean="0"/>
              <a:t>, top annonce)</a:t>
            </a:r>
          </a:p>
          <a:p>
            <a:pPr>
              <a:buClr>
                <a:srgbClr val="000000"/>
              </a:buClr>
              <a:buFont typeface="Wingdings" pitchFamily="2" charset="2"/>
              <a:buChar char="§"/>
            </a:pPr>
            <a:r>
              <a:rPr lang="fr-FR" dirty="0" smtClean="0"/>
              <a:t> Notaires </a:t>
            </a:r>
          </a:p>
          <a:p>
            <a:pPr marL="137160" indent="0">
              <a:buNone/>
            </a:pP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4355976" y="1556792"/>
            <a:ext cx="0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11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0" i="1" u="sng" dirty="0" smtClean="0">
                <a:solidFill>
                  <a:schemeClr val="tx1"/>
                </a:solidFill>
                <a:effectLst/>
              </a:rPr>
              <a:t>Présence de la concurrence </a:t>
            </a:r>
            <a:endParaRPr lang="fr-FR" b="0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537086"/>
            <a:ext cx="3657600" cy="639762"/>
          </a:xfrm>
        </p:spPr>
        <p:txBody>
          <a:bodyPr/>
          <a:lstStyle/>
          <a:p>
            <a:pPr algn="ctr"/>
            <a:r>
              <a:rPr lang="fr-FR" sz="3400" i="1" u="sng" dirty="0" smtClean="0">
                <a:solidFill>
                  <a:schemeClr val="accent5"/>
                </a:solidFill>
              </a:rPr>
              <a:t>Présence </a:t>
            </a:r>
            <a:r>
              <a:rPr lang="fr-FR" sz="3400" i="1" u="sng" dirty="0" smtClean="0">
                <a:solidFill>
                  <a:schemeClr val="accent5"/>
                </a:solidFill>
              </a:rPr>
              <a:t>nationale  </a:t>
            </a:r>
            <a:endParaRPr lang="fr-FR" sz="3400" i="1" u="sng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Site d’annonce </a:t>
            </a:r>
            <a:r>
              <a:rPr lang="fr-FR" dirty="0" smtClean="0"/>
              <a:t>(</a:t>
            </a:r>
            <a:r>
              <a:rPr lang="fr-FR" dirty="0" err="1"/>
              <a:t>E</a:t>
            </a:r>
            <a:r>
              <a:rPr lang="fr-FR" dirty="0" err="1" smtClean="0"/>
              <a:t>bay</a:t>
            </a:r>
            <a:r>
              <a:rPr lang="fr-FR" dirty="0" smtClean="0"/>
              <a:t>, </a:t>
            </a:r>
            <a:r>
              <a:rPr lang="fr-FR" dirty="0" err="1" smtClean="0"/>
              <a:t>Vivastreet</a:t>
            </a:r>
            <a:r>
              <a:rPr lang="fr-FR" dirty="0" smtClean="0"/>
              <a:t>, le bon coin)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Journaux </a:t>
            </a:r>
            <a:r>
              <a:rPr lang="fr-FR" dirty="0" smtClean="0"/>
              <a:t>spécialisés (le </a:t>
            </a:r>
            <a:r>
              <a:rPr lang="fr-FR" dirty="0" smtClean="0"/>
              <a:t>journal des particuliers)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Capi France 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sz="3600" i="1" u="sng" dirty="0" smtClean="0">
                <a:solidFill>
                  <a:schemeClr val="accent5"/>
                </a:solidFill>
              </a:rPr>
              <a:t>Présence</a:t>
            </a:r>
            <a:r>
              <a:rPr lang="fr-FR" i="1" u="sng" dirty="0" smtClean="0">
                <a:solidFill>
                  <a:schemeClr val="bg1"/>
                </a:solidFill>
              </a:rPr>
              <a:t> </a:t>
            </a:r>
            <a:r>
              <a:rPr lang="fr-FR" sz="3600" i="1" u="sng" dirty="0" smtClean="0">
                <a:solidFill>
                  <a:schemeClr val="accent5"/>
                </a:solidFill>
              </a:rPr>
              <a:t>locale</a:t>
            </a:r>
            <a:endParaRPr lang="fr-FR" i="1" u="sng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Agence immobilière </a:t>
            </a:r>
            <a:r>
              <a:rPr lang="fr-FR" dirty="0" smtClean="0"/>
              <a:t>(Century21</a:t>
            </a:r>
            <a:r>
              <a:rPr lang="fr-FR" dirty="0" smtClean="0"/>
              <a:t>, la Forêt…)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Journaux locaux (top 34, immoxia)</a:t>
            </a:r>
          </a:p>
          <a:p>
            <a:endParaRPr lang="fr-FR" dirty="0" smtClean="0"/>
          </a:p>
          <a:p>
            <a:r>
              <a:rPr lang="fr-FR" dirty="0" smtClean="0"/>
              <a:t>Notaires</a:t>
            </a:r>
          </a:p>
          <a:p>
            <a:pPr marL="137160" indent="0">
              <a:buNone/>
            </a:pPr>
            <a:endParaRPr lang="fr-FR" dirty="0"/>
          </a:p>
        </p:txBody>
      </p:sp>
      <p:cxnSp>
        <p:nvCxnSpPr>
          <p:cNvPr id="8" name="Connecteur droit 7"/>
          <p:cNvCxnSpPr>
            <a:stCxn id="3" idx="3"/>
          </p:cNvCxnSpPr>
          <p:nvPr/>
        </p:nvCxnSpPr>
        <p:spPr>
          <a:xfrm>
            <a:off x="4363716" y="1912529"/>
            <a:ext cx="2604" cy="46147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75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0" i="1" u="sng" dirty="0" smtClean="0">
                <a:solidFill>
                  <a:schemeClr val="tx1"/>
                </a:solidFill>
                <a:effectLst/>
              </a:rPr>
              <a:t>Analyse de la concurrence</a:t>
            </a:r>
            <a:br>
              <a:rPr lang="fr-FR" b="0" i="1" u="sng" dirty="0" smtClean="0">
                <a:solidFill>
                  <a:schemeClr val="tx1"/>
                </a:solidFill>
                <a:effectLst/>
              </a:rPr>
            </a:br>
            <a:r>
              <a:rPr lang="fr-FR" sz="3600" b="0" i="1" u="sng" dirty="0" smtClean="0">
                <a:solidFill>
                  <a:schemeClr val="tx1"/>
                </a:solidFill>
                <a:effectLst/>
              </a:rPr>
              <a:t>(les agences et </a:t>
            </a:r>
            <a:r>
              <a:rPr lang="fr-FR" sz="3600" b="0" i="1" u="sng" dirty="0">
                <a:solidFill>
                  <a:schemeClr val="tx1"/>
                </a:solidFill>
                <a:effectLst/>
              </a:rPr>
              <a:t>C</a:t>
            </a:r>
            <a:r>
              <a:rPr lang="fr-FR" sz="3600" b="0" i="1" u="sng" dirty="0" smtClean="0">
                <a:solidFill>
                  <a:schemeClr val="tx1"/>
                </a:solidFill>
                <a:effectLst/>
              </a:rPr>
              <a:t>api France et notaire ) </a:t>
            </a:r>
            <a:endParaRPr lang="fr-FR" sz="3600" b="0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sz="3600" i="1" u="sng" dirty="0" smtClean="0">
                <a:solidFill>
                  <a:schemeClr val="accent5"/>
                </a:solidFill>
              </a:rPr>
              <a:t>Forces</a:t>
            </a:r>
            <a:r>
              <a:rPr lang="fr-FR" sz="3600" i="1" dirty="0" smtClean="0">
                <a:solidFill>
                  <a:schemeClr val="accent5"/>
                </a:solidFill>
              </a:rPr>
              <a:t> </a:t>
            </a:r>
            <a:endParaRPr lang="fr-FR" sz="3600" i="1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Notoriété 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Réseau de vente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Confiance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Habitude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sz="3600" i="1" u="sng" dirty="0" smtClean="0">
                <a:solidFill>
                  <a:schemeClr val="accent5"/>
                </a:solidFill>
              </a:rPr>
              <a:t>Faiblesses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Commission d’agence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Concurrence entre </a:t>
            </a:r>
            <a:r>
              <a:rPr lang="fr-FR" dirty="0" smtClean="0"/>
              <a:t>agences</a:t>
            </a:r>
            <a:endParaRPr lang="fr-FR" dirty="0" smtClean="0"/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Manque d’objectivité dans l’estimation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Aucune obligation de moyen </a:t>
            </a:r>
          </a:p>
          <a:p>
            <a:endParaRPr lang="fr-FR" dirty="0" smtClean="0"/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4283968" y="2348880"/>
            <a:ext cx="0" cy="3744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20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0" i="1" u="sng" dirty="0" smtClean="0">
                <a:solidFill>
                  <a:schemeClr val="tx1"/>
                </a:solidFill>
                <a:effectLst/>
              </a:rPr>
              <a:t>Analyse de la concurrence 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sz="3600" b="0" i="1" u="sng" dirty="0" smtClean="0">
                <a:solidFill>
                  <a:schemeClr val="tx1"/>
                </a:solidFill>
                <a:effectLst/>
              </a:rPr>
              <a:t>(site d’annonce et journaux) </a:t>
            </a:r>
            <a:endParaRPr lang="fr-FR" sz="3600" b="0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312" y="1590675"/>
            <a:ext cx="3657600" cy="639762"/>
          </a:xfrm>
        </p:spPr>
        <p:txBody>
          <a:bodyPr/>
          <a:lstStyle/>
          <a:p>
            <a:r>
              <a:rPr lang="fr-FR" sz="3600" i="1" u="sng" dirty="0" smtClean="0">
                <a:solidFill>
                  <a:schemeClr val="accent5"/>
                </a:solidFill>
              </a:rPr>
              <a:t>F</a:t>
            </a:r>
            <a:r>
              <a:rPr lang="fr-FR" sz="3600" i="1" u="sng" dirty="0" smtClean="0">
                <a:solidFill>
                  <a:schemeClr val="accent5"/>
                </a:solidFill>
              </a:rPr>
              <a:t>orces</a:t>
            </a:r>
            <a:endParaRPr lang="fr-FR" sz="3600" i="1" u="sng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Notoriété</a:t>
            </a:r>
          </a:p>
          <a:p>
            <a:endParaRPr lang="fr-FR" dirty="0"/>
          </a:p>
          <a:p>
            <a:r>
              <a:rPr lang="fr-FR" dirty="0" smtClean="0"/>
              <a:t>Accessibilité</a:t>
            </a:r>
          </a:p>
          <a:p>
            <a:endParaRPr lang="fr-FR" dirty="0"/>
          </a:p>
          <a:p>
            <a:r>
              <a:rPr lang="fr-FR" dirty="0" smtClean="0"/>
              <a:t>Gratuité </a:t>
            </a:r>
          </a:p>
          <a:p>
            <a:endParaRPr lang="fr-FR" dirty="0"/>
          </a:p>
          <a:p>
            <a:r>
              <a:rPr lang="fr-FR" dirty="0" smtClean="0"/>
              <a:t>Retours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sz="3600" i="1" u="sng" dirty="0" smtClean="0">
                <a:solidFill>
                  <a:schemeClr val="accent5"/>
                </a:solidFill>
              </a:rPr>
              <a:t>F</a:t>
            </a:r>
            <a:r>
              <a:rPr lang="fr-FR" sz="3600" i="1" u="sng" dirty="0" smtClean="0">
                <a:solidFill>
                  <a:schemeClr val="accent5"/>
                </a:solidFill>
              </a:rPr>
              <a:t>aiblesses</a:t>
            </a:r>
            <a:endParaRPr lang="fr-FR" sz="3600" i="1" u="sng" dirty="0">
              <a:solidFill>
                <a:schemeClr val="accent5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Trop d’annonce </a:t>
            </a:r>
          </a:p>
          <a:p>
            <a:endParaRPr lang="fr-FR" dirty="0"/>
          </a:p>
          <a:p>
            <a:r>
              <a:rPr lang="fr-FR" dirty="0" smtClean="0"/>
              <a:t>Annonce non professionnelle</a:t>
            </a:r>
          </a:p>
          <a:p>
            <a:pPr marL="137160" indent="0">
              <a:buNone/>
            </a:pPr>
            <a:endParaRPr lang="fr-FR" dirty="0" smtClean="0"/>
          </a:p>
          <a:p>
            <a:r>
              <a:rPr lang="fr-FR" dirty="0" smtClean="0"/>
              <a:t>Photo non professionnelle</a:t>
            </a:r>
          </a:p>
          <a:p>
            <a:pPr marL="137160" indent="0">
              <a:buNone/>
            </a:pPr>
            <a:endParaRPr lang="fr-FR" dirty="0" smtClean="0"/>
          </a:p>
          <a:p>
            <a:endParaRPr lang="fr-FR" dirty="0"/>
          </a:p>
          <a:p>
            <a:pPr marL="137160" indent="0">
              <a:buNone/>
            </a:pPr>
            <a:endParaRPr lang="fr-FR" dirty="0"/>
          </a:p>
          <a:p>
            <a:pPr marL="137160" indent="0">
              <a:buNone/>
            </a:pPr>
            <a:endParaRPr lang="fr-FR" dirty="0"/>
          </a:p>
        </p:txBody>
      </p:sp>
      <p:cxnSp>
        <p:nvCxnSpPr>
          <p:cNvPr id="8" name="Connecteur droit 7"/>
          <p:cNvCxnSpPr>
            <a:stCxn id="3" idx="3"/>
          </p:cNvCxnSpPr>
          <p:nvPr/>
        </p:nvCxnSpPr>
        <p:spPr>
          <a:xfrm>
            <a:off x="4468500" y="1966118"/>
            <a:ext cx="2604" cy="439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40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315200" cy="2160240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000000"/>
                </a:solidFill>
                <a:effectLst/>
              </a:rPr>
              <a:t>Conduite et Présentation d’un Projet Commercial </a:t>
            </a:r>
            <a:endParaRPr lang="fr-FR" sz="4800" dirty="0">
              <a:solidFill>
                <a:srgbClr val="000000"/>
              </a:solidFill>
              <a:effectLst/>
            </a:endParaRP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7315200" cy="114463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r-FR" sz="2400" dirty="0" smtClean="0"/>
              <a:t>TOURRE Laurent</a:t>
            </a:r>
          </a:p>
          <a:p>
            <a:pPr algn="ctr"/>
            <a:r>
              <a:rPr lang="fr-FR" sz="2400" dirty="0" smtClean="0"/>
              <a:t>Commercial en contrat de professionnalisation</a:t>
            </a:r>
          </a:p>
          <a:p>
            <a:pPr algn="ctr"/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259632" y="45091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BTS NRC   2011 / 2013 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86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403648" y="1628800"/>
            <a:ext cx="5256584" cy="1502023"/>
          </a:xfrm>
        </p:spPr>
        <p:txBody>
          <a:bodyPr>
            <a:noAutofit/>
          </a:bodyPr>
          <a:lstStyle/>
          <a:p>
            <a:r>
              <a:rPr lang="fr-FR" sz="8800" b="0" i="1" u="sng" dirty="0" smtClean="0">
                <a:solidFill>
                  <a:srgbClr val="000000"/>
                </a:solidFill>
                <a:effectLst/>
              </a:rPr>
              <a:t>Le marché </a:t>
            </a:r>
            <a:endParaRPr lang="fr-FR" sz="8800" b="0" i="1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835696" y="3140968"/>
            <a:ext cx="3958208" cy="1017240"/>
          </a:xfrm>
        </p:spPr>
        <p:txBody>
          <a:bodyPr/>
          <a:lstStyle/>
          <a:p>
            <a:r>
              <a:rPr lang="fr-FR" sz="4800" i="1" u="sng" dirty="0">
                <a:solidFill>
                  <a:schemeClr val="accent5">
                    <a:lumMod val="75000"/>
                  </a:schemeClr>
                </a:solidFill>
              </a:rPr>
              <a:t>Coté Demande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21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dirty="0">
                <a:solidFill>
                  <a:srgbClr val="000000"/>
                </a:solidFill>
              </a:rPr>
              <a:t>	</a:t>
            </a:r>
            <a:r>
              <a:rPr lang="fr-FR" i="1" dirty="0" smtClean="0">
                <a:solidFill>
                  <a:srgbClr val="000000"/>
                </a:solidFill>
              </a:rPr>
              <a:t>	</a:t>
            </a:r>
            <a:r>
              <a:rPr lang="fr-FR" b="0" i="1" u="sng" dirty="0" smtClean="0">
                <a:solidFill>
                  <a:srgbClr val="000000"/>
                </a:solidFill>
                <a:effectLst/>
              </a:rPr>
              <a:t>Caractéristiques </a:t>
            </a:r>
            <a:r>
              <a:rPr lang="fr-FR" b="0" i="1" u="sng" dirty="0" smtClean="0">
                <a:solidFill>
                  <a:srgbClr val="000000"/>
                </a:solidFill>
                <a:effectLst/>
              </a:rPr>
              <a:t>de la </a:t>
            </a:r>
            <a:br>
              <a:rPr lang="fr-FR" b="0" i="1" u="sng" dirty="0" smtClean="0">
                <a:solidFill>
                  <a:srgbClr val="000000"/>
                </a:solidFill>
                <a:effectLst/>
              </a:rPr>
            </a:br>
            <a:r>
              <a:rPr lang="fr-FR" b="0" i="1" dirty="0" smtClean="0">
                <a:solidFill>
                  <a:srgbClr val="000000"/>
                </a:solidFill>
                <a:effectLst/>
              </a:rPr>
              <a:t>			</a:t>
            </a:r>
            <a:r>
              <a:rPr lang="fr-FR" b="0" i="1" u="sng" dirty="0" smtClean="0">
                <a:solidFill>
                  <a:srgbClr val="000000"/>
                </a:solidFill>
                <a:effectLst/>
              </a:rPr>
              <a:t>clientèle</a:t>
            </a:r>
            <a:endParaRPr lang="fr-FR" b="0" i="1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lnSpc>
                <a:spcPct val="150000"/>
              </a:lnSpc>
              <a:buNone/>
            </a:pPr>
            <a:r>
              <a:rPr lang="fr-FR" dirty="0" smtClean="0"/>
              <a:t>-- Particuliers  --</a:t>
            </a:r>
          </a:p>
          <a:p>
            <a:pPr marL="137160" indent="0" algn="ctr">
              <a:lnSpc>
                <a:spcPct val="150000"/>
              </a:lnSpc>
              <a:buNone/>
            </a:pPr>
            <a:r>
              <a:rPr lang="fr-FR" dirty="0" smtClean="0"/>
              <a:t>-- entre 40 et 70 ans –-</a:t>
            </a:r>
          </a:p>
          <a:p>
            <a:pPr marL="137160" indent="0" algn="ctr">
              <a:lnSpc>
                <a:spcPct val="150000"/>
              </a:lnSpc>
              <a:buNone/>
            </a:pPr>
            <a:r>
              <a:rPr lang="fr-FR" dirty="0" smtClean="0"/>
              <a:t>-- toute classe sociale --</a:t>
            </a:r>
          </a:p>
          <a:p>
            <a:pPr marL="137160" indent="0" algn="ctr">
              <a:lnSpc>
                <a:spcPct val="150000"/>
              </a:lnSpc>
              <a:buNone/>
            </a:pPr>
            <a:r>
              <a:rPr lang="fr-FR" dirty="0" smtClean="0"/>
              <a:t>-- fréquence d’achat décennale –-</a:t>
            </a:r>
          </a:p>
          <a:p>
            <a:pPr marL="137160" indent="0" algn="ctr">
              <a:lnSpc>
                <a:spcPct val="150000"/>
              </a:lnSpc>
              <a:buNone/>
            </a:pPr>
            <a:r>
              <a:rPr lang="fr-FR" dirty="0" smtClean="0"/>
              <a:t>-- utilisateurs, acheteurs, payeurs -- </a:t>
            </a:r>
          </a:p>
          <a:p>
            <a:pPr marL="137160" indent="0" algn="ctr">
              <a:lnSpc>
                <a:spcPct val="150000"/>
              </a:lnSpc>
              <a:buNone/>
            </a:pPr>
            <a:r>
              <a:rPr lang="fr-FR" dirty="0" smtClean="0"/>
              <a:t>-- Propriétaires motivés et prêt à investir –-</a:t>
            </a:r>
          </a:p>
          <a:p>
            <a:pPr marL="137160" indent="0" algn="ctr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5534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2000" dirty="0" smtClean="0"/>
              <a:t>Après </a:t>
            </a:r>
            <a:r>
              <a:rPr lang="fr-FR" sz="2000" dirty="0" smtClean="0"/>
              <a:t>3 </a:t>
            </a:r>
            <a:r>
              <a:rPr lang="fr-FR" sz="2000" dirty="0" smtClean="0"/>
              <a:t>mois de parution, deux tiers des propriétaires font </a:t>
            </a:r>
            <a:r>
              <a:rPr lang="fr-FR" sz="2000" dirty="0" smtClean="0"/>
              <a:t>appel </a:t>
            </a:r>
            <a:r>
              <a:rPr lang="fr-FR" sz="2000" dirty="0" smtClean="0"/>
              <a:t>à une agence immobilière. Pour la vente de leur </a:t>
            </a:r>
            <a:r>
              <a:rPr lang="fr-FR" sz="2000" dirty="0" smtClean="0"/>
              <a:t>bien, </a:t>
            </a:r>
            <a:r>
              <a:rPr lang="fr-FR" sz="2000" dirty="0" smtClean="0"/>
              <a:t>i</a:t>
            </a:r>
            <a:r>
              <a:rPr lang="fr-FR" sz="2000" dirty="0" smtClean="0"/>
              <a:t>ls </a:t>
            </a:r>
            <a:r>
              <a:rPr lang="fr-FR" sz="2000" dirty="0" smtClean="0"/>
              <a:t>sont donc une cible </a:t>
            </a:r>
            <a:r>
              <a:rPr lang="fr-FR" sz="2000" dirty="0" smtClean="0"/>
              <a:t>privilégiée </a:t>
            </a:r>
            <a:r>
              <a:rPr lang="fr-FR" sz="2000" dirty="0" smtClean="0"/>
              <a:t>pour la mise en place de nos services </a:t>
            </a:r>
          </a:p>
          <a:p>
            <a:endParaRPr lang="fr-FR" sz="20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29637256"/>
              </p:ext>
            </p:extLst>
          </p:nvPr>
        </p:nvGraphicFramePr>
        <p:xfrm>
          <a:off x="304800" y="381000"/>
          <a:ext cx="7772400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159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7543800" cy="1430015"/>
          </a:xfrm>
        </p:spPr>
        <p:txBody>
          <a:bodyPr>
            <a:noAutofit/>
          </a:bodyPr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Plan de marchéage 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6461760" cy="648072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Produit,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rix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Distribution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Communication 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3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Les </a:t>
            </a:r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Produits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299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45475" cy="4751387"/>
          </a:xfrm>
        </p:spPr>
        <p:txBody>
          <a:bodyPr/>
          <a:lstStyle/>
          <a:p>
            <a:pPr marL="137160" indent="0">
              <a:buNone/>
            </a:pPr>
            <a:r>
              <a:rPr lang="fr-FR" dirty="0" smtClean="0"/>
              <a:t>Comme les franchises Ma petite agence.com ne couvrent pas tout le territoire français, le siège </a:t>
            </a:r>
            <a:r>
              <a:rPr lang="fr-FR" dirty="0" smtClean="0"/>
              <a:t>social </a:t>
            </a:r>
            <a:r>
              <a:rPr lang="fr-FR" dirty="0" smtClean="0"/>
              <a:t>de Montpellier, a développé en plus de ses offres </a:t>
            </a:r>
            <a:r>
              <a:rPr lang="fr-FR" dirty="0" smtClean="0"/>
              <a:t>à domicile </a:t>
            </a:r>
            <a:r>
              <a:rPr lang="fr-FR" dirty="0" smtClean="0"/>
              <a:t>des offres à distance et ce par internet. </a:t>
            </a:r>
          </a:p>
          <a:p>
            <a:pPr marL="137160" indent="0">
              <a:buNone/>
            </a:pPr>
            <a:endParaRPr lang="fr-FR" dirty="0" smtClean="0"/>
          </a:p>
          <a:p>
            <a:pPr marL="137160" indent="0">
              <a:buNone/>
            </a:pPr>
            <a:r>
              <a:rPr lang="fr-FR" dirty="0"/>
              <a:t> 	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coaching		</a:t>
            </a:r>
            <a:r>
              <a:rPr lang="fr-FR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      cyber-coaching	                     	immobilier			immobilier</a:t>
            </a: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16371"/>
            <a:ext cx="1152128" cy="12266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252" y="3716371"/>
            <a:ext cx="1152128" cy="122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13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279646"/>
              </p:ext>
            </p:extLst>
          </p:nvPr>
        </p:nvGraphicFramePr>
        <p:xfrm>
          <a:off x="107504" y="764704"/>
          <a:ext cx="5328592" cy="59560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328592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Services</a:t>
                      </a:r>
                      <a:endParaRPr lang="fr-FR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399088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Votre page Internet avec photos illimitées</a:t>
                      </a: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43871"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Un espace de gestion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443119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Suivi conseils jusqu'à la transaction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69266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Séance photos professionnelles   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69266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Aide à l'évaluation du prix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69266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Diffusion sur nos sites partenaires 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443119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Formation à la vente immobilière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43871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Le panneau « A vendre »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84366"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Campagne Google Expert</a:t>
                      </a:r>
                      <a:endParaRPr lang="fr-FR" sz="1600" b="1" i="1" dirty="0" smtClean="0">
                        <a:solidFill>
                          <a:srgbClr val="FFC000"/>
                        </a:solidFill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400098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Campagne de pub sur la presse papier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443119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Verdana" pitchFamily="34" charset="0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Coup de pouce Home </a:t>
                      </a:r>
                      <a:r>
                        <a:rPr kumimoji="0" lang="fr-FR" sz="160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Staging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63828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</a:rPr>
                        <a:t>Visite virtuelle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63828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</a:rPr>
                        <a:t>Diffusion internationale  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  <a:tr h="343871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Verdana" pitchFamily="34" charset="0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</a:rPr>
                        <a:t>Campagne Google Internationale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79512" y="11313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u="sng" dirty="0" smtClean="0"/>
              <a:t>Offre de coaching immobilier à domicile </a:t>
            </a:r>
            <a:endParaRPr lang="fr-FR" sz="3600" i="1" u="sng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81273"/>
              </p:ext>
            </p:extLst>
          </p:nvPr>
        </p:nvGraphicFramePr>
        <p:xfrm>
          <a:off x="5436096" y="759465"/>
          <a:ext cx="2952328" cy="6010503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936104"/>
                <a:gridCol w="705291"/>
                <a:gridCol w="673985"/>
                <a:gridCol w="636948"/>
              </a:tblGrid>
              <a:tr h="5765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>
                          <a:solidFill>
                            <a:srgbClr val="000000"/>
                          </a:solidFill>
                        </a:rPr>
                        <a:t>Visibility</a:t>
                      </a:r>
                      <a:r>
                        <a:rPr lang="fr-FR" sz="1400" dirty="0" smtClean="0">
                          <a:solidFill>
                            <a:srgbClr val="000000"/>
                          </a:solidFill>
                        </a:rPr>
                        <a:t>  one </a:t>
                      </a:r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>
                          <a:solidFill>
                            <a:srgbClr val="002060"/>
                          </a:solidFill>
                        </a:rPr>
                        <a:t>Eval</a:t>
                      </a:r>
                      <a:endParaRPr lang="fr-FR" sz="1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fr-FR" sz="1400" dirty="0" smtClean="0">
                          <a:solidFill>
                            <a:srgbClr val="002060"/>
                          </a:solidFill>
                        </a:rPr>
                        <a:t>’</a:t>
                      </a:r>
                      <a:r>
                        <a:rPr lang="fr-FR" sz="1400" dirty="0" err="1" smtClean="0">
                          <a:solidFill>
                            <a:srgbClr val="002060"/>
                          </a:solidFill>
                        </a:rPr>
                        <a:t>immo</a:t>
                      </a:r>
                      <a:endParaRPr lang="fr-FR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Star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1ér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classe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2097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87321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32425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32425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36607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78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600" b="0" i="1" u="sng" dirty="0" smtClean="0">
                <a:solidFill>
                  <a:schemeClr val="tx1"/>
                </a:solidFill>
                <a:effectLst/>
              </a:rPr>
              <a:t>Offre de cyber-coaching immobilier </a:t>
            </a:r>
            <a:endParaRPr lang="fr-FR" sz="3600" b="0" i="1" u="sng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368488"/>
              </p:ext>
            </p:extLst>
          </p:nvPr>
        </p:nvGraphicFramePr>
        <p:xfrm>
          <a:off x="323528" y="1340768"/>
          <a:ext cx="8028384" cy="5233226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3904597"/>
                <a:gridCol w="1045874"/>
                <a:gridCol w="1171143"/>
                <a:gridCol w="913216"/>
                <a:gridCol w="993554"/>
              </a:tblGrid>
              <a:tr h="667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Services</a:t>
                      </a:r>
                      <a:endParaRPr lang="fr-FR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internet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Coaching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Star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fr-FR" baseline="30000" dirty="0" smtClean="0">
                          <a:solidFill>
                            <a:schemeClr val="bg1"/>
                          </a:solidFill>
                        </a:rPr>
                        <a:t>er</a:t>
                      </a: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 classe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67672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Votre page Internet avec photos illimitées</a:t>
                      </a: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Un espace de gestion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Suivi conseils jusqu'à la transaction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43267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Aide à l'évaluation du prix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Diffusion sur nos sites partenaires 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Formation à la vente immobilière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Le panneau « A vendre »</a:t>
                      </a:r>
                      <a:endParaRPr kumimoji="0" lang="fr-F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Campagne Google Expert</a:t>
                      </a:r>
                      <a:endParaRPr lang="fr-FR" sz="1600" b="1" i="1" dirty="0" smtClean="0">
                        <a:solidFill>
                          <a:srgbClr val="FFC000"/>
                        </a:solidFill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90287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</a:rPr>
                        <a:t>Campagne de pub sur la presse papier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Wingdings" charset="2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</a:rPr>
                        <a:t>Diffusion internationale  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84365">
                <a:tc>
                  <a:txBody>
                    <a:bodyPr/>
                    <a:lstStyle/>
                    <a:p>
                      <a:pPr marL="2159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3891A7"/>
                        </a:buClr>
                        <a:buSzPct val="45000"/>
                        <a:buFont typeface="Verdana" pitchFamily="34" charset="0"/>
                        <a:buNone/>
                        <a:tabLst>
                          <a:tab pos="8890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  <a:defRPr/>
                      </a:pPr>
                      <a:r>
                        <a:rPr kumimoji="0" lang="fr-FR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</a:rPr>
                        <a:t>Campagne Google Internationale</a:t>
                      </a: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Gill Sans MT"/>
                        <a:ea typeface="+mn-ea"/>
                        <a:cs typeface="Times New Roman" pitchFamily="1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3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Le Prix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761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1" u="sng" dirty="0" smtClean="0">
                <a:solidFill>
                  <a:schemeClr val="bg1"/>
                </a:solidFill>
                <a:effectLst/>
              </a:rPr>
              <a:t>La		 </a:t>
            </a:r>
            <a:r>
              <a:rPr lang="fr-FR" b="0" i="1" u="sng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fixation du prix </a:t>
            </a:r>
            <a:endParaRPr lang="fr-FR" b="0" i="1" u="sng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prix est fixé en fonction de la formule </a:t>
            </a:r>
            <a:r>
              <a:rPr lang="fr-FR" dirty="0" smtClean="0"/>
              <a:t>demandée.</a:t>
            </a:r>
            <a:endParaRPr lang="fr-FR" dirty="0" smtClean="0"/>
          </a:p>
          <a:p>
            <a:r>
              <a:rPr lang="fr-FR" dirty="0" smtClean="0"/>
              <a:t>Le client peut payer au comptant, ou avec un formule de financement, </a:t>
            </a:r>
          </a:p>
          <a:p>
            <a:pPr marL="13716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072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fr-FR" sz="4800" b="0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Présentation personnelle </a:t>
            </a:r>
            <a:endParaRPr lang="fr-FR" sz="4800" b="0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916832"/>
            <a:ext cx="7315200" cy="4320480"/>
          </a:xfrm>
        </p:spPr>
        <p:txBody>
          <a:bodyPr>
            <a:normAutofit/>
          </a:bodyPr>
          <a:lstStyle/>
          <a:p>
            <a:pPr algn="ctr"/>
            <a:r>
              <a:rPr lang="fr-FR" sz="3200" b="1" i="1" dirty="0" smtClean="0"/>
              <a:t>TOURRE Laurent </a:t>
            </a:r>
            <a:endParaRPr lang="fr-FR" sz="3200" dirty="0" smtClean="0"/>
          </a:p>
          <a:p>
            <a:pPr marL="45720" indent="0" algn="ctr">
              <a:buNone/>
            </a:pPr>
            <a:endParaRPr lang="fr-FR" sz="3200" dirty="0" smtClean="0"/>
          </a:p>
          <a:p>
            <a:pPr algn="ctr"/>
            <a:r>
              <a:rPr lang="fr-FR" b="1" u="sng" dirty="0" smtClean="0"/>
              <a:t>Baccalauréat Professionnel MVA </a:t>
            </a:r>
          </a:p>
          <a:p>
            <a:pPr marL="45720" indent="0" algn="ctr">
              <a:buNone/>
            </a:pPr>
            <a:r>
              <a:rPr lang="fr-FR" sz="1400" i="1" dirty="0" smtClean="0"/>
              <a:t>(Lycée </a:t>
            </a:r>
            <a:r>
              <a:rPr lang="fr-FR" sz="1400" i="1" dirty="0" smtClean="0"/>
              <a:t>Pierre </a:t>
            </a:r>
            <a:r>
              <a:rPr lang="fr-FR" sz="1400" i="1" dirty="0" err="1" smtClean="0"/>
              <a:t>Mendez</a:t>
            </a:r>
            <a:r>
              <a:rPr lang="fr-FR" sz="1400" i="1" dirty="0" smtClean="0"/>
              <a:t>-France)</a:t>
            </a:r>
          </a:p>
          <a:p>
            <a:pPr marL="45720" indent="0" algn="ctr">
              <a:buNone/>
            </a:pPr>
            <a:endParaRPr lang="fr-FR" dirty="0"/>
          </a:p>
          <a:p>
            <a:pPr algn="ctr"/>
            <a:r>
              <a:rPr lang="fr-FR" b="1" u="sng" dirty="0" smtClean="0"/>
              <a:t>BTS Négociation Relation Client</a:t>
            </a:r>
          </a:p>
          <a:p>
            <a:pPr marL="45720" indent="0" algn="ctr">
              <a:buNone/>
            </a:pPr>
            <a:r>
              <a:rPr lang="fr-FR" sz="1600" i="1" dirty="0" smtClean="0"/>
              <a:t>En </a:t>
            </a:r>
            <a:r>
              <a:rPr lang="fr-FR" sz="1600" i="1" dirty="0" smtClean="0"/>
              <a:t>alternance Ma Petite Agence. Com </a:t>
            </a:r>
          </a:p>
          <a:p>
            <a:pPr marL="45720" indent="0" algn="ctr">
              <a:buNone/>
            </a:pPr>
            <a:endParaRPr lang="fr-FR" sz="1600" i="1" dirty="0" smtClean="0"/>
          </a:p>
          <a:p>
            <a:pPr marL="45720" indent="0" algn="ctr">
              <a:buNone/>
            </a:pPr>
            <a:r>
              <a:rPr lang="nl-BE" sz="2800" dirty="0">
                <a:solidFill>
                  <a:schemeClr val="tx2"/>
                </a:solidFill>
                <a:latin typeface="Garamond" pitchFamily="18" charset="0"/>
              </a:rPr>
              <a:t>Mission : </a:t>
            </a:r>
            <a:r>
              <a:rPr lang="nl-BE" sz="2800" dirty="0" err="1">
                <a:solidFill>
                  <a:schemeClr val="tx2"/>
                </a:solidFill>
                <a:latin typeface="Garamond" pitchFamily="18" charset="0"/>
              </a:rPr>
              <a:t>Conquérir</a:t>
            </a:r>
            <a:r>
              <a:rPr lang="nl-BE" sz="2800" dirty="0">
                <a:solidFill>
                  <a:schemeClr val="tx2"/>
                </a:solidFill>
                <a:latin typeface="Garamond" pitchFamily="18" charset="0"/>
              </a:rPr>
              <a:t> et </a:t>
            </a:r>
            <a:r>
              <a:rPr lang="nl-BE" sz="2800" dirty="0" err="1">
                <a:solidFill>
                  <a:schemeClr val="tx2"/>
                </a:solidFill>
                <a:latin typeface="Garamond" pitchFamily="18" charset="0"/>
              </a:rPr>
              <a:t>fidéliser</a:t>
            </a:r>
            <a:r>
              <a:rPr lang="nl-BE" sz="2800" dirty="0">
                <a:solidFill>
                  <a:schemeClr val="tx2"/>
                </a:solidFill>
                <a:latin typeface="Garamond" pitchFamily="18" charset="0"/>
              </a:rPr>
              <a:t> de nouveaux </a:t>
            </a:r>
            <a:r>
              <a:rPr lang="nl-BE" sz="2800" dirty="0" err="1" smtClean="0">
                <a:solidFill>
                  <a:schemeClr val="tx2"/>
                </a:solidFill>
                <a:latin typeface="Garamond" pitchFamily="18" charset="0"/>
              </a:rPr>
              <a:t>clients</a:t>
            </a:r>
            <a:r>
              <a:rPr lang="nl-BE" sz="2800" dirty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fr-FR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3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>
                <a:solidFill>
                  <a:schemeClr val="tx1"/>
                </a:solidFill>
              </a:rPr>
              <a:t>	</a:t>
            </a:r>
            <a:r>
              <a:rPr lang="fr-FR" i="1" dirty="0" smtClean="0">
                <a:solidFill>
                  <a:schemeClr val="tx1"/>
                </a:solidFill>
              </a:rPr>
              <a:t>		</a:t>
            </a:r>
            <a:r>
              <a:rPr lang="fr-FR" b="0" i="1" u="sng" dirty="0" smtClean="0">
                <a:solidFill>
                  <a:schemeClr val="tx1"/>
                </a:solidFill>
                <a:effectLst/>
              </a:rPr>
              <a:t>Les tarifs</a:t>
            </a:r>
            <a:endParaRPr lang="fr-FR" b="0" i="1" u="sng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8995854"/>
              </p:ext>
            </p:extLst>
          </p:nvPr>
        </p:nvGraphicFramePr>
        <p:xfrm>
          <a:off x="535360" y="2420886"/>
          <a:ext cx="3748608" cy="3744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4304"/>
                <a:gridCol w="1874304"/>
              </a:tblGrid>
              <a:tr h="748884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Tarifs</a:t>
                      </a:r>
                      <a:r>
                        <a:rPr lang="fr-FR" sz="2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cyber-coaching</a:t>
                      </a:r>
                      <a:endParaRPr lang="fr-FR" sz="28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4888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Internet</a:t>
                      </a:r>
                      <a:endParaRPr lang="fr-FR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249 €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74888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coaching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499 €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74888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Star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799 €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  <a:tr h="74888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30000" dirty="0" smtClean="0"/>
                        <a:t>er</a:t>
                      </a:r>
                      <a:r>
                        <a:rPr lang="fr-FR" dirty="0" smtClean="0"/>
                        <a:t> classe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999 </a:t>
                      </a: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€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4625788"/>
              </p:ext>
            </p:extLst>
          </p:nvPr>
        </p:nvGraphicFramePr>
        <p:xfrm>
          <a:off x="4716016" y="2420890"/>
          <a:ext cx="3456384" cy="3744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1972"/>
                <a:gridCol w="1734412"/>
              </a:tblGrid>
              <a:tr h="748883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Tarifs</a:t>
                      </a:r>
                      <a:r>
                        <a:rPr lang="fr-FR" sz="2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coaching</a:t>
                      </a:r>
                      <a:endParaRPr lang="fr-FR" sz="28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solidFill>
                            <a:srgbClr val="000000"/>
                          </a:solidFill>
                        </a:rPr>
                        <a:t>Visibility</a:t>
                      </a:r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-one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499 €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solidFill>
                            <a:srgbClr val="002060"/>
                          </a:solidFill>
                        </a:rPr>
                        <a:t>Eval’immo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1200  €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Star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1500  €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30000" dirty="0" smtClean="0"/>
                        <a:t>er</a:t>
                      </a:r>
                      <a:r>
                        <a:rPr lang="fr-FR" baseline="0" dirty="0" smtClean="0"/>
                        <a:t> classe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1999  </a:t>
                      </a: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€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899592" y="155679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Politique de prix: pénétration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52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/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La</a:t>
            </a:r>
            <a:r>
              <a:rPr lang="fr-FR" b="0" i="1" u="sng" dirty="0" smtClean="0">
                <a:solidFill>
                  <a:srgbClr val="000000"/>
                </a:solidFill>
                <a:effectLst/>
              </a:rPr>
              <a:t> </a:t>
            </a:r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distribution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0029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b="0" i="1" u="sng" dirty="0" smtClean="0">
                <a:solidFill>
                  <a:schemeClr val="bg1"/>
                </a:solidFill>
                <a:effectLst/>
              </a:rPr>
              <a:t>La </a:t>
            </a:r>
            <a:r>
              <a:rPr lang="fr-FR" b="0" i="1" u="sng" dirty="0" smtClean="0">
                <a:solidFill>
                  <a:schemeClr val="accent5"/>
                </a:solidFill>
                <a:effectLst/>
              </a:rPr>
              <a:t>politique commerciale </a:t>
            </a:r>
            <a:endParaRPr lang="fr-FR" b="0" i="1" u="sng" dirty="0">
              <a:solidFill>
                <a:schemeClr val="accent5"/>
              </a:solidFill>
              <a:effectLst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67544" y="2204864"/>
            <a:ext cx="7848872" cy="3196952"/>
          </a:xfrm>
        </p:spPr>
        <p:txBody>
          <a:bodyPr/>
          <a:lstStyle/>
          <a:p>
            <a:r>
              <a:rPr lang="fr-FR" dirty="0" smtClean="0"/>
              <a:t>La force de vente utilise le concept de vente à domicile (prospection  pour rendez-vous à domicile)</a:t>
            </a:r>
          </a:p>
          <a:p>
            <a:endParaRPr lang="fr-FR" dirty="0"/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La force de vente est répartie selon une structure géographique et par ligne de produit.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18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La Communication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98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0" i="1" u="sng" dirty="0" smtClean="0">
                <a:solidFill>
                  <a:schemeClr val="tx1"/>
                </a:solidFill>
                <a:effectLst/>
              </a:rPr>
              <a:t>Les diffèrent réseaux de communication </a:t>
            </a:r>
            <a:endParaRPr lang="fr-FR" b="0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fr-FR" i="1" u="sng" dirty="0" smtClean="0">
                <a:solidFill>
                  <a:schemeClr val="accent5"/>
                </a:solidFill>
              </a:rPr>
              <a:t>Communication Média</a:t>
            </a:r>
          </a:p>
          <a:p>
            <a:pPr marL="137160" indent="0">
              <a:buNone/>
            </a:pPr>
            <a:endParaRPr lang="fr-FR" u="sng" dirty="0" smtClean="0">
              <a:solidFill>
                <a:schemeClr val="accent5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Campagne de pub internet</a:t>
            </a:r>
          </a:p>
          <a:p>
            <a:pPr marL="137160" indent="0">
              <a:buNone/>
            </a:pPr>
            <a:r>
              <a:rPr lang="fr-FR" sz="1200" dirty="0"/>
              <a:t>http://www.youtube.com/watch?v=l1Lmm2HpLMs </a:t>
            </a:r>
            <a:endParaRPr lang="fr-FR" sz="1200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Présentation radio</a:t>
            </a:r>
          </a:p>
          <a:p>
            <a:pPr marL="13716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Présentation tv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fr-FR" i="1" u="sng" dirty="0" smtClean="0">
                <a:solidFill>
                  <a:schemeClr val="accent5"/>
                </a:solidFill>
              </a:rPr>
              <a:t>Communication hors-média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Bouche à oreille</a:t>
            </a:r>
          </a:p>
          <a:p>
            <a:pPr marL="13716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Distribution de prospectus et </a:t>
            </a:r>
            <a:r>
              <a:rPr lang="fr-FR" dirty="0" smtClean="0"/>
              <a:t>plaquettes</a:t>
            </a:r>
            <a:endParaRPr lang="fr-FR" dirty="0" smtClean="0"/>
          </a:p>
          <a:p>
            <a:pPr marL="13716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E-mailing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429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0" i="1" u="sng" dirty="0" smtClean="0">
                <a:solidFill>
                  <a:srgbClr val="000000"/>
                </a:solidFill>
                <a:effectLst/>
              </a:rPr>
              <a:t>La communication </a:t>
            </a:r>
            <a:endParaRPr lang="fr-FR" b="0" i="1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But: Faire connaitre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060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Analyse SWOT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523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214083"/>
              </p:ext>
            </p:extLst>
          </p:nvPr>
        </p:nvGraphicFramePr>
        <p:xfrm>
          <a:off x="395536" y="116632"/>
          <a:ext cx="7620000" cy="656992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40000"/>
                <a:gridCol w="2540000"/>
                <a:gridCol w="2540000"/>
              </a:tblGrid>
              <a:tr h="7509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ENVIRONEMENT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MENACES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OPPORTUNITES</a:t>
                      </a:r>
                      <a:endParaRPr lang="fr-FR" dirty="0"/>
                    </a:p>
                  </a:txBody>
                  <a:tcPr/>
                </a:tc>
              </a:tr>
              <a:tr h="97725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P</a:t>
                      </a:r>
                      <a:r>
                        <a:rPr lang="fr-FR" dirty="0" smtClean="0"/>
                        <a:t>olitique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Hausse</a:t>
                      </a:r>
                      <a:r>
                        <a:rPr lang="fr-FR" baseline="0" dirty="0" smtClean="0"/>
                        <a:t> de l’imposition de la </a:t>
                      </a:r>
                      <a:r>
                        <a:rPr lang="fr-FR" baseline="0" dirty="0" smtClean="0"/>
                        <a:t>plus-value </a:t>
                      </a:r>
                      <a:r>
                        <a:rPr lang="fr-FR" baseline="0" dirty="0" smtClean="0"/>
                        <a:t>sur les résidences secondaire 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Suppression de la loi </a:t>
                      </a:r>
                      <a:r>
                        <a:rPr lang="fr-FR" dirty="0" err="1" smtClean="0"/>
                        <a:t>Scelier</a:t>
                      </a:r>
                      <a:r>
                        <a:rPr lang="fr-FR" dirty="0" smtClean="0"/>
                        <a:t>.</a:t>
                      </a:r>
                      <a:endParaRPr lang="fr-FR" dirty="0"/>
                    </a:p>
                  </a:txBody>
                  <a:tcPr/>
                </a:tc>
              </a:tr>
              <a:tr h="75094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fr-FR" dirty="0" smtClean="0"/>
                        <a:t>conomique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Crise  économique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Mise en</a:t>
                      </a:r>
                      <a:r>
                        <a:rPr lang="fr-FR" baseline="0" dirty="0" smtClean="0"/>
                        <a:t> place du PTZ+</a:t>
                      </a:r>
                      <a:endParaRPr lang="fr-FR" dirty="0"/>
                    </a:p>
                  </a:txBody>
                  <a:tcPr/>
                </a:tc>
              </a:tr>
              <a:tr h="75094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S</a:t>
                      </a:r>
                      <a:r>
                        <a:rPr lang="fr-FR" dirty="0" smtClean="0"/>
                        <a:t>ocio-Culturel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Election présidentiel</a:t>
                      </a:r>
                      <a:r>
                        <a:rPr lang="fr-FR" baseline="0" dirty="0" smtClean="0"/>
                        <a:t>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Augmentation de la population </a:t>
                      </a:r>
                      <a:r>
                        <a:rPr lang="fr-FR" dirty="0" smtClean="0"/>
                        <a:t>du  </a:t>
                      </a:r>
                      <a:r>
                        <a:rPr lang="fr-FR" dirty="0" smtClean="0"/>
                        <a:t>Languedoc </a:t>
                      </a:r>
                      <a:r>
                        <a:rPr lang="fr-FR" dirty="0" smtClean="0"/>
                        <a:t>Roussillon  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nombreux </a:t>
                      </a:r>
                      <a:r>
                        <a:rPr lang="fr-FR" baseline="0" dirty="0" smtClean="0"/>
                        <a:t>achats immobiliers</a:t>
                      </a:r>
                      <a:endParaRPr lang="fr-FR" baseline="0" dirty="0" smtClean="0"/>
                    </a:p>
                  </a:txBody>
                  <a:tcPr/>
                </a:tc>
              </a:tr>
              <a:tr h="75094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T</a:t>
                      </a:r>
                      <a:r>
                        <a:rPr lang="fr-FR" dirty="0" smtClean="0"/>
                        <a:t>echnologique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Evolution de l’utilisation d’internet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Utilisation des Smartphone (flash code) </a:t>
                      </a:r>
                      <a:r>
                        <a:rPr lang="fr-FR" baseline="0" dirty="0" smtClean="0"/>
                        <a:t>  </a:t>
                      </a:r>
                      <a:endParaRPr lang="fr-FR" dirty="0"/>
                    </a:p>
                  </a:txBody>
                  <a:tcPr/>
                </a:tc>
              </a:tr>
              <a:tr h="75094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fr-FR" dirty="0" smtClean="0"/>
                        <a:t>cologique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50941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accent5"/>
                          </a:solidFill>
                        </a:rPr>
                        <a:t>L</a:t>
                      </a:r>
                      <a:r>
                        <a:rPr lang="fr-FR" sz="2000" dirty="0" smtClean="0"/>
                        <a:t>égal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Augmentation</a:t>
                      </a:r>
                      <a:r>
                        <a:rPr lang="fr-FR" baseline="0" dirty="0" smtClean="0"/>
                        <a:t> du délai de rétractation pour les particuliers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75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547064"/>
              </p:ext>
            </p:extLst>
          </p:nvPr>
        </p:nvGraphicFramePr>
        <p:xfrm>
          <a:off x="251520" y="620688"/>
          <a:ext cx="8064897" cy="55332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88299"/>
                <a:gridCol w="2688299"/>
                <a:gridCol w="2688299"/>
              </a:tblGrid>
              <a:tr h="64807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FORCES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FAIBLESSE </a:t>
                      </a:r>
                      <a:endParaRPr lang="fr-FR" dirty="0"/>
                    </a:p>
                  </a:txBody>
                  <a:tcPr/>
                </a:tc>
              </a:tr>
              <a:tr h="105951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P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rix</a:t>
                      </a:r>
                      <a:endParaRPr lang="fr-FR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Prix</a:t>
                      </a:r>
                      <a:r>
                        <a:rPr lang="fr-FR" baseline="0" dirty="0" smtClean="0"/>
                        <a:t>  moyen représentant  4% du prix d’une commission moyenne  </a:t>
                      </a:r>
                    </a:p>
                    <a:p>
                      <a:pPr algn="ctr"/>
                      <a:r>
                        <a:rPr lang="fr-FR" baseline="0" dirty="0" smtClean="0"/>
                        <a:t>Possibilité de financement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Modèle</a:t>
                      </a:r>
                      <a:r>
                        <a:rPr lang="fr-FR" baseline="0" dirty="0" smtClean="0"/>
                        <a:t> économique , paiement du propriétaire  à la mise en place </a:t>
                      </a:r>
                      <a:endParaRPr lang="fr-FR" dirty="0"/>
                    </a:p>
                  </a:txBody>
                  <a:tcPr/>
                </a:tc>
              </a:tr>
              <a:tr h="1044709"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solidFill>
                            <a:schemeClr val="accent5"/>
                          </a:solidFill>
                        </a:rPr>
                        <a:t>P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roduit</a:t>
                      </a:r>
                      <a:endParaRPr lang="fr-FR" baseline="0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Produit</a:t>
                      </a:r>
                      <a:r>
                        <a:rPr lang="fr-FR" baseline="0" dirty="0" smtClean="0"/>
                        <a:t> personnalisable, par rapport au bien, au projet et au budget.</a:t>
                      </a:r>
                    </a:p>
                    <a:p>
                      <a:pPr algn="ctr"/>
                      <a:r>
                        <a:rPr lang="fr-FR" baseline="0" dirty="0" smtClean="0"/>
                        <a:t>Et possibilité d’acheter en ligne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04470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D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istribution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Développement</a:t>
                      </a:r>
                      <a:r>
                        <a:rPr lang="fr-FR" baseline="0" dirty="0" smtClean="0"/>
                        <a:t> de la franchise au niveau national.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Manque de franchise niveau national </a:t>
                      </a:r>
                    </a:p>
                  </a:txBody>
                  <a:tcPr/>
                </a:tc>
              </a:tr>
              <a:tr h="104470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C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ommunication</a:t>
                      </a:r>
                      <a:r>
                        <a:rPr lang="fr-FR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hlinkClick r:id="rId2" action="ppaction://hlinkfile"/>
                        </a:rPr>
                        <a:t>Référencement</a:t>
                      </a:r>
                      <a:r>
                        <a:rPr lang="fr-FR" baseline="0" dirty="0" smtClean="0">
                          <a:hlinkClick r:id="rId2" action="ppaction://hlinkfile"/>
                        </a:rPr>
                        <a:t> Google pertinent </a:t>
                      </a:r>
                      <a:endParaRPr lang="fr-FR" baseline="0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Manque de</a:t>
                      </a:r>
                      <a:r>
                        <a:rPr lang="fr-FR" baseline="0" dirty="0" smtClean="0"/>
                        <a:t> notoriété niveau </a:t>
                      </a:r>
                      <a:r>
                        <a:rPr lang="fr-FR" baseline="0" dirty="0" smtClean="0"/>
                        <a:t>local </a:t>
                      </a:r>
                      <a:r>
                        <a:rPr lang="fr-FR" baseline="0" dirty="0" smtClean="0"/>
                        <a:t>et régional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2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315200" cy="2595025"/>
          </a:xfrm>
        </p:spPr>
        <p:txBody>
          <a:bodyPr>
            <a:normAutofit/>
          </a:bodyPr>
          <a:lstStyle/>
          <a:p>
            <a:pPr algn="ctr"/>
            <a:r>
              <a:rPr lang="fr-FR" sz="7200" b="0" i="1" u="sng" dirty="0" smtClean="0">
                <a:solidFill>
                  <a:srgbClr val="000000"/>
                </a:solidFill>
                <a:effectLst/>
              </a:rPr>
              <a:t>Présentation de l’entreprise </a:t>
            </a:r>
            <a:endParaRPr lang="fr-FR" sz="72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5492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contenu 17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464496"/>
          </a:xfrm>
        </p:spPr>
        <p:txBody>
          <a:bodyPr/>
          <a:lstStyle/>
          <a:p>
            <a:r>
              <a:rPr lang="fr-FR" dirty="0" smtClean="0"/>
              <a:t>Sarl AK associés </a:t>
            </a:r>
          </a:p>
          <a:p>
            <a:r>
              <a:rPr lang="fr-FR" dirty="0" smtClean="0"/>
              <a:t>Créée en 2007</a:t>
            </a:r>
          </a:p>
          <a:p>
            <a:r>
              <a:rPr lang="fr-FR" dirty="0" smtClean="0"/>
              <a:t>Capital: 8000 euros</a:t>
            </a:r>
          </a:p>
          <a:p>
            <a:r>
              <a:rPr lang="fr-FR" dirty="0" smtClean="0"/>
              <a:t>Nombre de salariés: 4 </a:t>
            </a:r>
          </a:p>
          <a:p>
            <a:r>
              <a:rPr lang="fr-FR" dirty="0" smtClean="0"/>
              <a:t>Coaching immobilier </a:t>
            </a:r>
          </a:p>
          <a:p>
            <a:r>
              <a:rPr lang="fr-FR" dirty="0" smtClean="0"/>
              <a:t>Code APE: 7022Z</a:t>
            </a:r>
          </a:p>
          <a:p>
            <a:r>
              <a:rPr lang="fr-FR" dirty="0" smtClean="0"/>
              <a:t>Siret : </a:t>
            </a:r>
            <a:r>
              <a:rPr lang="fr-FR" dirty="0" smtClean="0"/>
              <a:t>498 887 991 00012</a:t>
            </a:r>
            <a:endParaRPr lang="fr-FR" dirty="0" smtClean="0"/>
          </a:p>
          <a:p>
            <a:r>
              <a:rPr lang="fr-FR" dirty="0" smtClean="0"/>
              <a:t>adresse: ZAC Le </a:t>
            </a:r>
            <a:r>
              <a:rPr lang="fr-FR" dirty="0" err="1" smtClean="0"/>
              <a:t>Solis</a:t>
            </a:r>
            <a:r>
              <a:rPr lang="fr-FR" dirty="0" smtClean="0"/>
              <a:t> 34970 Lattes </a:t>
            </a:r>
          </a:p>
          <a:p>
            <a:endParaRPr lang="fr-FR" dirty="0" smtClean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2655"/>
            <a:ext cx="6768752" cy="1656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100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fr-FR" sz="2600" dirty="0" smtClean="0"/>
              <a:t>Ma petite agence.com, est un précurseur sur le marché de l’immobilier en France, nous formons et assistons les propriétaires à vendre leurs biens sans commission.</a:t>
            </a:r>
          </a:p>
          <a:p>
            <a:pPr marL="45720" indent="0">
              <a:buNone/>
            </a:pPr>
            <a:r>
              <a:rPr lang="fr-FR" sz="2600" dirty="0" smtClean="0"/>
              <a:t>Afin qu’ils perçoivent </a:t>
            </a:r>
            <a:r>
              <a:rPr lang="fr-FR" sz="2600" b="1" dirty="0" smtClean="0"/>
              <a:t>100% de la valeur de leurs biens</a:t>
            </a:r>
            <a:r>
              <a:rPr lang="fr-FR" sz="2600" dirty="0" smtClean="0"/>
              <a:t>. </a:t>
            </a:r>
          </a:p>
          <a:p>
            <a:pPr marL="45720" indent="0">
              <a:buNone/>
            </a:pPr>
            <a:r>
              <a:rPr lang="fr-FR" sz="2600" dirty="0" smtClean="0"/>
              <a:t>Nous mettons en place avec </a:t>
            </a:r>
            <a:r>
              <a:rPr lang="fr-FR" sz="2600" dirty="0" smtClean="0"/>
              <a:t>eux :</a:t>
            </a:r>
            <a:endParaRPr lang="fr-FR" sz="2600" dirty="0" smtClean="0"/>
          </a:p>
          <a:p>
            <a:pPr marL="45720" indent="0">
              <a:buNone/>
            </a:pPr>
            <a:endParaRPr lang="fr-FR" sz="2600" dirty="0" smtClean="0"/>
          </a:p>
          <a:p>
            <a:pPr>
              <a:buFont typeface="Wingdings" pitchFamily="2" charset="2"/>
              <a:buChar char="v"/>
            </a:pPr>
            <a:r>
              <a:rPr lang="fr-FR" sz="2600" dirty="0" smtClean="0"/>
              <a:t>De </a:t>
            </a:r>
            <a:r>
              <a:rPr lang="fr-FR" sz="2600" dirty="0" smtClean="0"/>
              <a:t>nombreuses campagnes </a:t>
            </a:r>
            <a:r>
              <a:rPr lang="fr-FR" sz="2600" dirty="0" smtClean="0"/>
              <a:t>de communication internet </a:t>
            </a:r>
          </a:p>
          <a:p>
            <a:pPr>
              <a:buFont typeface="Wingdings" pitchFamily="2" charset="2"/>
              <a:buChar char="v"/>
            </a:pPr>
            <a:r>
              <a:rPr lang="fr-FR" sz="2600" dirty="0" smtClean="0"/>
              <a:t>L’estimation exacte de leurs biens</a:t>
            </a:r>
          </a:p>
          <a:p>
            <a:pPr>
              <a:buFont typeface="Wingdings" pitchFamily="2" charset="2"/>
              <a:buChar char="v"/>
            </a:pPr>
            <a:r>
              <a:rPr lang="fr-FR" sz="2600" dirty="0" smtClean="0"/>
              <a:t>Nous les formons au </a:t>
            </a:r>
            <a:r>
              <a:rPr lang="fr-FR" sz="2600" dirty="0" smtClean="0"/>
              <a:t>techniques </a:t>
            </a:r>
            <a:r>
              <a:rPr lang="fr-FR" sz="2600" dirty="0" smtClean="0"/>
              <a:t>de </a:t>
            </a:r>
            <a:r>
              <a:rPr lang="fr-FR" sz="2600" dirty="0" smtClean="0"/>
              <a:t>vente</a:t>
            </a:r>
            <a:endParaRPr lang="fr-FR" sz="2600" dirty="0" smtClean="0"/>
          </a:p>
          <a:p>
            <a:pPr>
              <a:buFont typeface="Wingdings" pitchFamily="2" charset="2"/>
              <a:buChar char="v"/>
            </a:pPr>
            <a:r>
              <a:rPr lang="fr-FR" sz="2600" dirty="0" smtClean="0"/>
              <a:t>Nous les accompagnons jusqu’à la vente</a:t>
            </a:r>
          </a:p>
          <a:p>
            <a:pPr>
              <a:buFont typeface="Wingdings" pitchFamily="2" charset="2"/>
              <a:buChar char="v"/>
            </a:pPr>
            <a:endParaRPr lang="fr-FR" dirty="0" smtClean="0"/>
          </a:p>
          <a:p>
            <a:pPr>
              <a:buFont typeface="Wingdings" pitchFamily="2" charset="2"/>
              <a:buChar char="v"/>
            </a:pPr>
            <a:endParaRPr lang="fr-FR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6631"/>
            <a:ext cx="5591570" cy="13681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71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339752" y="592090"/>
            <a:ext cx="4680520" cy="1108574"/>
          </a:xfrm>
          <a:prstGeom prst="roundRect">
            <a:avLst/>
          </a:prstGeom>
        </p:spPr>
        <p:style>
          <a:lnRef idx="0">
            <a:schemeClr val="accent2"/>
          </a:lnRef>
          <a:fillRef idx="1003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4641184" y="592090"/>
            <a:ext cx="0" cy="11085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517126" y="592090"/>
            <a:ext cx="20882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0000"/>
                </a:solidFill>
              </a:rPr>
              <a:t>Jean-Baptiste  </a:t>
            </a:r>
            <a:r>
              <a:rPr lang="fr-FR" sz="2000" b="1" dirty="0" err="1" smtClean="0">
                <a:solidFill>
                  <a:srgbClr val="000000"/>
                </a:solidFill>
              </a:rPr>
              <a:t>Quintrand</a:t>
            </a:r>
            <a:r>
              <a:rPr lang="fr-FR" sz="2000" b="1" dirty="0" smtClean="0">
                <a:solidFill>
                  <a:srgbClr val="000000"/>
                </a:solidFill>
              </a:rPr>
              <a:t>, </a:t>
            </a:r>
            <a:r>
              <a:rPr lang="fr-FR" i="1" dirty="0" smtClean="0">
                <a:solidFill>
                  <a:srgbClr val="000000"/>
                </a:solidFill>
              </a:rPr>
              <a:t>cogérant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932040" y="684712"/>
            <a:ext cx="201622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 </a:t>
            </a:r>
            <a:r>
              <a:rPr lang="fr-FR" sz="20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Chehabeddine</a:t>
            </a:r>
            <a:r>
              <a:rPr lang="fr-F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fr-FR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Cogérant </a:t>
            </a:r>
            <a:endParaRPr lang="fr-FR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273032" y="2629944"/>
            <a:ext cx="2736304" cy="792088"/>
          </a:xfrm>
          <a:prstGeom prst="roundRect">
            <a:avLst/>
          </a:prstGeom>
        </p:spPr>
        <p:style>
          <a:lnRef idx="0">
            <a:schemeClr val="accent2"/>
          </a:lnRef>
          <a:fillRef idx="1003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311148" y="2687434"/>
            <a:ext cx="2736304" cy="677108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0000"/>
                </a:solidFill>
              </a:rPr>
              <a:t>Morgane </a:t>
            </a:r>
            <a:r>
              <a:rPr lang="fr-FR" sz="2000" b="1" dirty="0" err="1" smtClean="0">
                <a:solidFill>
                  <a:srgbClr val="000000"/>
                </a:solidFill>
              </a:rPr>
              <a:t>Pujols</a:t>
            </a:r>
            <a:r>
              <a:rPr lang="fr-FR" sz="2000" b="1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fr-FR" i="1" dirty="0" smtClean="0">
                <a:solidFill>
                  <a:srgbClr val="000000"/>
                </a:solidFill>
              </a:rPr>
              <a:t>Assistante de direction </a:t>
            </a:r>
            <a:endParaRPr lang="fr-FR" i="1" dirty="0">
              <a:solidFill>
                <a:srgbClr val="000000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132919" y="4293096"/>
            <a:ext cx="2808312" cy="864096"/>
          </a:xfrm>
          <a:prstGeom prst="roundRect">
            <a:avLst/>
          </a:prstGeom>
        </p:spPr>
        <p:style>
          <a:lnRef idx="0">
            <a:schemeClr val="accent2"/>
          </a:lnRef>
          <a:fillRef idx="1003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1223628" y="4293840"/>
            <a:ext cx="25202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0000"/>
                </a:solidFill>
              </a:rPr>
              <a:t>TOURRE Laurent</a:t>
            </a:r>
          </a:p>
          <a:p>
            <a:pPr algn="ctr"/>
            <a:r>
              <a:rPr lang="fr-FR" i="1" dirty="0" smtClean="0">
                <a:solidFill>
                  <a:srgbClr val="000000"/>
                </a:solidFill>
              </a:rPr>
              <a:t>Commercial  </a:t>
            </a:r>
            <a:endParaRPr lang="fr-FR" i="1" dirty="0">
              <a:solidFill>
                <a:srgbClr val="00000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7020" y="2059107"/>
            <a:ext cx="2016224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79038" y="2223351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000000"/>
                </a:solidFill>
              </a:rPr>
              <a:t>Management </a:t>
            </a:r>
          </a:p>
          <a:p>
            <a:r>
              <a:rPr lang="fr-FR" b="1" i="1" dirty="0" smtClean="0">
                <a:solidFill>
                  <a:srgbClr val="000000"/>
                </a:solidFill>
              </a:rPr>
              <a:t>Participatif </a:t>
            </a:r>
            <a:endParaRPr lang="fr-FR" b="1" i="1" dirty="0">
              <a:solidFill>
                <a:srgbClr val="000000"/>
              </a:solidFill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4644008" y="1700664"/>
            <a:ext cx="36004" cy="929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en angle 30"/>
          <p:cNvCxnSpPr/>
          <p:nvPr/>
        </p:nvCxnSpPr>
        <p:spPr>
          <a:xfrm rot="5400000">
            <a:off x="2102830" y="1783850"/>
            <a:ext cx="2592432" cy="2484276"/>
          </a:xfrm>
          <a:prstGeom prst="bentConnector3">
            <a:avLst>
              <a:gd name="adj1" fmla="val 17935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43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853988"/>
          </a:xfrm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/>
            <a:r>
              <a:rPr lang="fr-FR" dirty="0" smtClean="0"/>
              <a:t>Historique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1988800"/>
            <a:ext cx="7978080" cy="439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Création du concept.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Lancement de la marque MaPetiteAgence.com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Début des </a:t>
            </a:r>
            <a:r>
              <a:rPr lang="fr-FR" dirty="0" smtClean="0"/>
              <a:t>partenariats </a:t>
            </a:r>
            <a:r>
              <a:rPr lang="fr-FR" dirty="0" smtClean="0"/>
              <a:t>avec les différents sites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Agrément « </a:t>
            </a:r>
            <a:r>
              <a:rPr lang="fr-FR" dirty="0" err="1"/>
              <a:t>A</a:t>
            </a:r>
            <a:r>
              <a:rPr lang="fr-FR" dirty="0" err="1" smtClean="0"/>
              <a:t>dword</a:t>
            </a:r>
            <a:r>
              <a:rPr lang="fr-FR" dirty="0" smtClean="0"/>
              <a:t> </a:t>
            </a:r>
            <a:r>
              <a:rPr lang="fr-FR" dirty="0" err="1"/>
              <a:t>Q</a:t>
            </a:r>
            <a:r>
              <a:rPr lang="fr-FR" dirty="0" err="1" smtClean="0"/>
              <a:t>ualified</a:t>
            </a:r>
            <a:r>
              <a:rPr lang="fr-FR" dirty="0" smtClean="0"/>
              <a:t> Professional Google » 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Développement au niveau national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Ouverture de la première boutique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Création de la première franchise 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131840" y="764704"/>
            <a:ext cx="2808312" cy="79208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915816" y="802053"/>
            <a:ext cx="324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Historique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7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fr-FR" sz="6600" b="0" i="1" u="sng" dirty="0" smtClean="0">
                <a:solidFill>
                  <a:srgbClr val="000000"/>
                </a:solidFill>
                <a:effectLst/>
              </a:rPr>
              <a:t>Le Marché </a:t>
            </a:r>
            <a:endParaRPr lang="fr-FR" sz="6600" b="0" i="1" u="sng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903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1114</TotalTime>
  <Words>1175</Words>
  <Application>Microsoft Office PowerPoint</Application>
  <PresentationFormat>Affichage à l'écran (4:3)</PresentationFormat>
  <Paragraphs>364</Paragraphs>
  <Slides>38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Contiguïté</vt:lpstr>
      <vt:lpstr>Présentation PowerPoint</vt:lpstr>
      <vt:lpstr>Conduite et Présentation d’un Projet Commercial </vt:lpstr>
      <vt:lpstr>Présentation personnelle </vt:lpstr>
      <vt:lpstr>Présentation de l’entreprise </vt:lpstr>
      <vt:lpstr>Présentation PowerPoint</vt:lpstr>
      <vt:lpstr>Présentation PowerPoint</vt:lpstr>
      <vt:lpstr>Présentation PowerPoint</vt:lpstr>
      <vt:lpstr>Historique </vt:lpstr>
      <vt:lpstr>Le Marché </vt:lpstr>
      <vt:lpstr>Présentation PowerPoint</vt:lpstr>
      <vt:lpstr>A l’heure d’un marché en crise, le but pour un particulier qui vend est de tirer un maximum de la valeur de son bien. </vt:lpstr>
      <vt:lpstr>La recherche de biens immobiliers de nos jours </vt:lpstr>
      <vt:lpstr>Comparatif du pourcentage de nombre transactions entre particuliers et avec les agences  </vt:lpstr>
      <vt:lpstr>Le marché en clair</vt:lpstr>
      <vt:lpstr>Le marché </vt:lpstr>
      <vt:lpstr>Concurrence directe et indirecte </vt:lpstr>
      <vt:lpstr>Présence de la concurrence </vt:lpstr>
      <vt:lpstr>Analyse de la concurrence (les agences et Capi France et notaire ) </vt:lpstr>
      <vt:lpstr>Analyse de la concurrence  (site d’annonce et journaux) </vt:lpstr>
      <vt:lpstr>Le marché </vt:lpstr>
      <vt:lpstr>  Caractéristiques de la     clientèle</vt:lpstr>
      <vt:lpstr>Présentation PowerPoint</vt:lpstr>
      <vt:lpstr>Plan de marchéage </vt:lpstr>
      <vt:lpstr>Les Produits</vt:lpstr>
      <vt:lpstr>Présentation PowerPoint</vt:lpstr>
      <vt:lpstr>Présentation PowerPoint</vt:lpstr>
      <vt:lpstr>Offre de cyber-coaching immobilier </vt:lpstr>
      <vt:lpstr>Le Prix</vt:lpstr>
      <vt:lpstr>La   fixation du prix </vt:lpstr>
      <vt:lpstr>   Les tarifs</vt:lpstr>
      <vt:lpstr>La distribution</vt:lpstr>
      <vt:lpstr>La politique commerciale </vt:lpstr>
      <vt:lpstr>La Communication</vt:lpstr>
      <vt:lpstr>Les diffèrent réseaux de communication </vt:lpstr>
      <vt:lpstr>La communication </vt:lpstr>
      <vt:lpstr>Analyse SWOT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</dc:creator>
  <cp:lastModifiedBy>utilisateur</cp:lastModifiedBy>
  <cp:revision>82</cp:revision>
  <dcterms:created xsi:type="dcterms:W3CDTF">2011-12-17T17:17:27Z</dcterms:created>
  <dcterms:modified xsi:type="dcterms:W3CDTF">2012-03-12T16:30:46Z</dcterms:modified>
</cp:coreProperties>
</file>