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drawings/drawing1.xml" ContentType="application/vnd.openxmlformats-officedocument.drawingml.chartshapes+xml"/>
  <Override PartName="/ppt/charts/chart4.xml" ContentType="application/vnd.openxmlformats-officedocument.drawingml.chart+xml"/>
  <Override PartName="/ppt/drawings/drawing2.xml" ContentType="application/vnd.openxmlformats-officedocument.drawingml.chartshape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5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40"/>
  </p:notesMasterIdLst>
  <p:sldIdLst>
    <p:sldId id="295" r:id="rId2"/>
    <p:sldId id="256" r:id="rId3"/>
    <p:sldId id="257" r:id="rId4"/>
    <p:sldId id="258" r:id="rId5"/>
    <p:sldId id="259" r:id="rId6"/>
    <p:sldId id="268" r:id="rId7"/>
    <p:sldId id="260" r:id="rId8"/>
    <p:sldId id="261" r:id="rId9"/>
    <p:sldId id="262" r:id="rId10"/>
    <p:sldId id="299" r:id="rId11"/>
    <p:sldId id="263" r:id="rId12"/>
    <p:sldId id="264" r:id="rId13"/>
    <p:sldId id="265" r:id="rId14"/>
    <p:sldId id="266" r:id="rId15"/>
    <p:sldId id="267" r:id="rId16"/>
    <p:sldId id="269" r:id="rId17"/>
    <p:sldId id="270" r:id="rId18"/>
    <p:sldId id="272" r:id="rId19"/>
    <p:sldId id="273" r:id="rId20"/>
    <p:sldId id="275" r:id="rId21"/>
    <p:sldId id="276" r:id="rId22"/>
    <p:sldId id="296" r:id="rId23"/>
    <p:sldId id="277" r:id="rId24"/>
    <p:sldId id="282" r:id="rId25"/>
    <p:sldId id="279" r:id="rId26"/>
    <p:sldId id="278" r:id="rId27"/>
    <p:sldId id="280" r:id="rId28"/>
    <p:sldId id="281" r:id="rId29"/>
    <p:sldId id="283" r:id="rId30"/>
    <p:sldId id="284" r:id="rId31"/>
    <p:sldId id="285" r:id="rId32"/>
    <p:sldId id="286" r:id="rId33"/>
    <p:sldId id="287" r:id="rId34"/>
    <p:sldId id="289" r:id="rId35"/>
    <p:sldId id="288" r:id="rId36"/>
    <p:sldId id="290" r:id="rId37"/>
    <p:sldId id="292" r:id="rId38"/>
    <p:sldId id="298" r:id="rId39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Style léger 2 - Accentuation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7E9639D4-E3E2-4D34-9284-5A2195B3D0D7}" styleName="Style clair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72833802-FEF1-4C79-8D5D-14CF1EAF98D9}" styleName="Style léger 2 - Accentuation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6E25E649-3F16-4E02-A733-19D2CDBF48F0}" styleName="Style moyen 3 - Accentuation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yle moyen 2 - Accentuation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0A1B5D5-9B99-4C35-A422-299274C87663}" styleName="Style moyen 1 - Accentuation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FABFCF23-3B69-468F-B69F-88F6DE6A72F2}" styleName="Style moyen 1 - Accentuation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E171933-4619-4E11-9A3F-F7608DF75F80}" styleName="Style moyen 1 - Accentuatio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1FECB4D8-DB02-4DC6-A0A2-4F2EBAE1DC90}" styleName="Style moyen 1 - Accentuation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9DCAF9ED-07DC-4A11-8D7F-57B35C25682E}" styleName="Style moyen 1 - Accentuation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301B821-A1FF-4177-AEE7-76D212191A09}" styleName="Style moyen 1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12C8C85-51F0-491E-9774-3900AFEF0FD7}" styleName="Style léger 2 - Accentuation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8EC20E35-A176-4012-BC5E-935CFFF8708E}" styleName="Style moyen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5BE263C-DBD7-4A20-BB59-AAB30ACAA65A}" styleName="Style moyen 3 - Accentuation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344D84-9AFB-497E-A393-DC336BA19D2E}" styleName="Style moyen 3 - Accentuation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9631B5-78F2-41C9-869B-9F39066F8104}" styleName="Style moyen 3 - Accentuation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Style moyen 2 - Accentuation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8D230F3-CF80-4859-8CE7-A43EE81993B5}" styleName="Style léger 1 - Accentuation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7" d="100"/>
          <a:sy n="77" d="100"/>
        </p:scale>
        <p:origin x="-954" y="21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Laurent\Bureau\cppc\part%20prix%20agence%20et%20notaires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euille_de_calcul_Microsoft_Excel1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Documents%20and%20Settings\Laurent\Bureau\cppc\recherche.xlsx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Documents%20and%20Settings\Laurent\Bureau\cppc\part%20agence%20particuliers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Classeur2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Valeur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des 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commissions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notariales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et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agences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</c:rich>
      </c:tx>
      <c:layout/>
      <c:overlay val="0"/>
    </c:title>
    <c:autoTitleDeleted val="0"/>
    <c:plotArea>
      <c:layout/>
      <c:barChart>
        <c:barDir val="col"/>
        <c:grouping val="stacked"/>
        <c:varyColors val="0"/>
        <c:ser>
          <c:idx val="1"/>
          <c:order val="0"/>
          <c:tx>
            <c:strRef>
              <c:f>Feuil1!$A$2</c:f>
              <c:strCache>
                <c:ptCount val="1"/>
                <c:pt idx="0">
                  <c:v>commision d'agence </c:v>
                </c:pt>
              </c:strCache>
            </c:strRef>
          </c:tx>
          <c:invertIfNegative val="0"/>
          <c:cat>
            <c:strLit>
              <c:ptCount val="1"/>
              <c:pt idx="0">
                <c:v>valeur total du bien</c:v>
              </c:pt>
            </c:strLit>
          </c:cat>
          <c:val>
            <c:numRef>
              <c:f>Feuil1!$B$2</c:f>
              <c:numCache>
                <c:formatCode>#,##0</c:formatCode>
                <c:ptCount val="1"/>
                <c:pt idx="0">
                  <c:v>20000</c:v>
                </c:pt>
              </c:numCache>
            </c:numRef>
          </c:val>
        </c:ser>
        <c:ser>
          <c:idx val="2"/>
          <c:order val="1"/>
          <c:tx>
            <c:strRef>
              <c:f>Feuil1!$A$3</c:f>
              <c:strCache>
                <c:ptCount val="1"/>
                <c:pt idx="0">
                  <c:v>frais de notaires </c:v>
                </c:pt>
              </c:strCache>
            </c:strRef>
          </c:tx>
          <c:spPr>
            <a:solidFill>
              <a:schemeClr val="bg2"/>
            </a:solidFill>
          </c:spPr>
          <c:invertIfNegative val="0"/>
          <c:cat>
            <c:strLit>
              <c:ptCount val="1"/>
              <c:pt idx="0">
                <c:v>valeur total du bien</c:v>
              </c:pt>
            </c:strLit>
          </c:cat>
          <c:val>
            <c:numRef>
              <c:f>Feuil1!$B$3</c:f>
              <c:numCache>
                <c:formatCode>#,##0</c:formatCode>
                <c:ptCount val="1"/>
                <c:pt idx="0">
                  <c:v>24000</c:v>
                </c:pt>
              </c:numCache>
            </c:numRef>
          </c:val>
        </c:ser>
        <c:ser>
          <c:idx val="0"/>
          <c:order val="2"/>
          <c:tx>
            <c:strRef>
              <c:f>Feuil1!$A$1</c:f>
              <c:strCache>
                <c:ptCount val="1"/>
                <c:pt idx="0">
                  <c:v>prix du bien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dPt>
            <c:idx val="0"/>
            <c:invertIfNegative val="0"/>
            <c:bubble3D val="0"/>
          </c:dPt>
          <c:cat>
            <c:strLit>
              <c:ptCount val="1"/>
              <c:pt idx="0">
                <c:v>valeur total du bien</c:v>
              </c:pt>
            </c:strLit>
          </c:cat>
          <c:val>
            <c:numRef>
              <c:f>Feuil1!$B$1</c:f>
              <c:numCache>
                <c:formatCode>#,##0</c:formatCode>
                <c:ptCount val="1"/>
                <c:pt idx="0">
                  <c:v>400000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5"/>
        <c:overlap val="100"/>
        <c:axId val="109531520"/>
        <c:axId val="109533056"/>
      </c:barChart>
      <c:catAx>
        <c:axId val="109531520"/>
        <c:scaling>
          <c:orientation val="minMax"/>
        </c:scaling>
        <c:delete val="0"/>
        <c:axPos val="b"/>
        <c:majorTickMark val="none"/>
        <c:minorTickMark val="none"/>
        <c:tickLblPos val="nextTo"/>
        <c:crossAx val="109533056"/>
        <c:crosses val="autoZero"/>
        <c:auto val="1"/>
        <c:lblAlgn val="ctr"/>
        <c:lblOffset val="100"/>
        <c:noMultiLvlLbl val="0"/>
      </c:catAx>
      <c:valAx>
        <c:axId val="109533056"/>
        <c:scaling>
          <c:orientation val="minMax"/>
        </c:scaling>
        <c:delete val="0"/>
        <c:axPos val="l"/>
        <c:majorGridlines/>
        <c:numFmt formatCode="#,##0" sourceLinked="1"/>
        <c:majorTickMark val="none"/>
        <c:minorTickMark val="none"/>
        <c:tickLblPos val="nextTo"/>
        <c:crossAx val="109531520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txPr>
    <a:bodyPr/>
    <a:lstStyle/>
    <a:p>
      <a:pPr>
        <a:defRPr sz="1800"/>
      </a:pPr>
      <a:endParaRPr lang="fr-F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val>
            <c:numRef>
              <c:f>Feuil1!$A$1:$A$5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</c:ser>
        <c:ser>
          <c:idx val="1"/>
          <c:order val="1"/>
          <c:val>
            <c:numRef>
              <c:f>Feuil1!$B$1:$B$5</c:f>
              <c:numCache>
                <c:formatCode>0%</c:formatCode>
                <c:ptCount val="5"/>
                <c:pt idx="0">
                  <c:v>0.9</c:v>
                </c:pt>
                <c:pt idx="1">
                  <c:v>0.06</c:v>
                </c:pt>
                <c:pt idx="2">
                  <c:v>0.04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fr-FR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32"/>
    </mc:Choice>
    <mc:Fallback>
      <c:style val="32"/>
    </mc:Fallback>
  </mc:AlternateContent>
  <c:chart>
    <c:title>
      <c:tx>
        <c:rich>
          <a:bodyPr/>
          <a:lstStyle/>
          <a:p>
            <a:pPr>
              <a:defRPr/>
            </a:pPr>
            <a:r>
              <a:rPr lang="fr-FR" dirty="0" smtClean="0"/>
              <a:t>Canaux de recherche de biens immobiliers </a:t>
            </a:r>
          </a:p>
          <a:p>
            <a:pPr>
              <a:defRPr/>
            </a:pPr>
            <a:endParaRPr lang="fr-FR" dirty="0"/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5"/>
          <c:dPt>
            <c:idx val="0"/>
            <c:bubble3D val="0"/>
            <c:spPr>
              <a:solidFill>
                <a:srgbClr val="FFC000"/>
              </a:solidFill>
            </c:spPr>
          </c:dPt>
          <c:dPt>
            <c:idx val="1"/>
            <c:bubble3D val="0"/>
            <c:spPr>
              <a:solidFill>
                <a:schemeClr val="bg1">
                  <a:lumMod val="65000"/>
                </a:schemeClr>
              </a:solidFill>
            </c:spPr>
          </c:dPt>
          <c:dPt>
            <c:idx val="2"/>
            <c:bubble3D val="0"/>
            <c:spPr>
              <a:solidFill>
                <a:srgbClr val="0070C0"/>
              </a:solidFill>
            </c:spPr>
          </c:dPt>
          <c:dLbls>
            <c:txPr>
              <a:bodyPr/>
              <a:lstStyle/>
              <a:p>
                <a:pPr>
                  <a:defRPr sz="2000"/>
                </a:pPr>
                <a:endParaRPr lang="fr-FR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Feuil1!$A$1:$A$3</c:f>
              <c:strCache>
                <c:ptCount val="3"/>
                <c:pt idx="0">
                  <c:v>internet </c:v>
                </c:pt>
                <c:pt idx="1">
                  <c:v>visite en agences</c:v>
                </c:pt>
                <c:pt idx="2">
                  <c:v>bouche à oreille </c:v>
                </c:pt>
              </c:strCache>
            </c:strRef>
          </c:cat>
          <c:val>
            <c:numRef>
              <c:f>Feuil1!$B$1:$B$3</c:f>
              <c:numCache>
                <c:formatCode>0%</c:formatCode>
                <c:ptCount val="3"/>
                <c:pt idx="0">
                  <c:v>0.9</c:v>
                </c:pt>
                <c:pt idx="1">
                  <c:v>0.06</c:v>
                </c:pt>
                <c:pt idx="2">
                  <c:v>0.04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t"/>
      <c:layout/>
      <c:overlay val="0"/>
      <c:txPr>
        <a:bodyPr/>
        <a:lstStyle/>
        <a:p>
          <a:pPr>
            <a:defRPr sz="2400"/>
          </a:pPr>
          <a:endParaRPr lang="fr-FR"/>
        </a:p>
      </c:txPr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75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5"/>
          <c:dPt>
            <c:idx val="0"/>
            <c:bubble3D val="0"/>
            <c:spPr>
              <a:solidFill>
                <a:srgbClr val="002060"/>
              </a:solidFill>
            </c:spPr>
          </c:dPt>
          <c:dPt>
            <c:idx val="1"/>
            <c:bubble3D val="0"/>
            <c:spPr>
              <a:solidFill>
                <a:srgbClr val="FFC000"/>
              </a:solidFill>
            </c:spPr>
          </c:dPt>
          <c:dLbls>
            <c:txPr>
              <a:bodyPr/>
              <a:lstStyle/>
              <a:p>
                <a:pPr>
                  <a:defRPr sz="2400"/>
                </a:pPr>
                <a:endParaRPr lang="fr-FR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Feuil1!$A$1:$A$2</c:f>
              <c:strCache>
                <c:ptCount val="2"/>
                <c:pt idx="0">
                  <c:v>agences immobiliéres </c:v>
                </c:pt>
                <c:pt idx="1">
                  <c:v>particuliers</c:v>
                </c:pt>
              </c:strCache>
            </c:strRef>
          </c:cat>
          <c:val>
            <c:numRef>
              <c:f>Feuil1!$B$1:$B$2</c:f>
              <c:numCache>
                <c:formatCode>0%</c:formatCode>
                <c:ptCount val="2"/>
                <c:pt idx="0">
                  <c:v>0.45</c:v>
                </c:pt>
                <c:pt idx="1">
                  <c:v>0.55000000000000004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layout/>
      <c:overlay val="0"/>
      <c:txPr>
        <a:bodyPr/>
        <a:lstStyle/>
        <a:p>
          <a:pPr>
            <a:defRPr sz="2000"/>
          </a:pPr>
          <a:endParaRPr lang="fr-FR"/>
        </a:p>
      </c:txPr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Evolution </a:t>
            </a:r>
            <a:r>
              <a:rPr lang="en-US" dirty="0"/>
              <a:t>des </a:t>
            </a:r>
            <a:r>
              <a:rPr lang="en-US" dirty="0" err="1" smtClean="0"/>
              <a:t>stratégies</a:t>
            </a:r>
            <a:r>
              <a:rPr lang="en-US" dirty="0" smtClean="0"/>
              <a:t> </a:t>
            </a:r>
            <a:r>
              <a:rPr lang="en-US" dirty="0"/>
              <a:t>de </a:t>
            </a:r>
            <a:r>
              <a:rPr lang="en-US" dirty="0" err="1"/>
              <a:t>vente</a:t>
            </a:r>
            <a:r>
              <a:rPr lang="en-US" dirty="0"/>
              <a:t> </a:t>
            </a:r>
            <a:endParaRPr lang="en-US" dirty="0" smtClean="0"/>
          </a:p>
          <a:p>
            <a:pPr>
              <a:defRPr/>
            </a:pPr>
            <a:r>
              <a:rPr lang="en-US" dirty="0" smtClean="0"/>
              <a:t>(3 </a:t>
            </a:r>
            <a:r>
              <a:rPr lang="en-US" dirty="0" err="1"/>
              <a:t>mois</a:t>
            </a:r>
            <a:r>
              <a:rPr lang="en-US" dirty="0"/>
              <a:t> après la </a:t>
            </a:r>
            <a:r>
              <a:rPr lang="en-US" dirty="0" err="1"/>
              <a:t>mise</a:t>
            </a:r>
            <a:r>
              <a:rPr lang="en-US" dirty="0"/>
              <a:t> en </a:t>
            </a:r>
            <a:r>
              <a:rPr lang="en-US" dirty="0" err="1" smtClean="0"/>
              <a:t>vente</a:t>
            </a:r>
            <a:r>
              <a:rPr lang="en-US" dirty="0" smtClean="0"/>
              <a:t>)</a:t>
            </a:r>
            <a:endParaRPr lang="en-US" dirty="0"/>
          </a:p>
        </c:rich>
      </c:tx>
      <c:layout/>
      <c:overlay val="0"/>
    </c:title>
    <c:autoTitleDeleted val="0"/>
    <c:view3D>
      <c:rotX val="75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720588235294118E-2"/>
          <c:y val="0.23943481053307644"/>
          <c:w val="0.83905228758169936"/>
          <c:h val="0.67971740526653823"/>
        </c:manualLayout>
      </c:layout>
      <c:pie3DChart>
        <c:varyColors val="1"/>
        <c:ser>
          <c:idx val="0"/>
          <c:order val="0"/>
          <c:dPt>
            <c:idx val="0"/>
            <c:bubble3D val="0"/>
            <c:explosion val="82"/>
            <c:spPr>
              <a:solidFill>
                <a:srgbClr val="002060"/>
              </a:solidFill>
            </c:spPr>
          </c:dPt>
          <c:dPt>
            <c:idx val="1"/>
            <c:bubble3D val="0"/>
            <c:spPr>
              <a:solidFill>
                <a:srgbClr val="FFC000"/>
              </a:solidFill>
            </c:spPr>
          </c:dPt>
          <c:dLbls>
            <c:showLegendKey val="0"/>
            <c:showVal val="0"/>
            <c:showCatName val="1"/>
            <c:showSerName val="0"/>
            <c:showPercent val="0"/>
            <c:showBubbleSize val="0"/>
            <c:showLeaderLines val="1"/>
          </c:dLbls>
          <c:cat>
            <c:strRef>
              <c:f>Feuil1!$A$1:$A$2</c:f>
              <c:strCache>
                <c:ptCount val="2"/>
                <c:pt idx="0">
                  <c:v>particuliers seul</c:v>
                </c:pt>
                <c:pt idx="1">
                  <c:v>utilisation d'agences </c:v>
                </c:pt>
              </c:strCache>
            </c:strRef>
          </c:cat>
          <c:val>
            <c:numRef>
              <c:f>Feuil1!$B$1:$B$2</c:f>
              <c:numCache>
                <c:formatCode>General</c:formatCode>
                <c:ptCount val="2"/>
                <c:pt idx="0">
                  <c:v>1</c:v>
                </c:pt>
                <c:pt idx="1">
                  <c:v>2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fr-FR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0.01681</cdr:x>
      <cdr:y>0.91545</cdr:y>
    </cdr:from>
    <cdr:to>
      <cdr:x>0.2521</cdr:x>
      <cdr:y>0.97093</cdr:y>
    </cdr:to>
    <cdr:sp macro="" textlink="">
      <cdr:nvSpPr>
        <cdr:cNvPr id="2" name="ZoneTexte 1"/>
        <cdr:cNvSpPr txBox="1"/>
      </cdr:nvSpPr>
      <cdr:spPr>
        <a:xfrm xmlns:a="http://schemas.openxmlformats.org/drawingml/2006/main">
          <a:off x="144016" y="4752528"/>
          <a:ext cx="2016224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fr-FR" sz="1400" dirty="0" smtClean="0">
              <a:solidFill>
                <a:schemeClr val="tx1"/>
              </a:solidFill>
            </a:rPr>
            <a:t>Source </a:t>
          </a:r>
          <a:r>
            <a:rPr lang="fr-FR" sz="1400" dirty="0" smtClean="0">
              <a:solidFill>
                <a:schemeClr val="tx1"/>
              </a:solidFill>
            </a:rPr>
            <a:t>: </a:t>
          </a:r>
          <a:r>
            <a:rPr lang="fr-FR" sz="1400" i="1" dirty="0" smtClean="0">
              <a:solidFill>
                <a:schemeClr val="tx1"/>
              </a:solidFill>
            </a:rPr>
            <a:t>Institut </a:t>
          </a:r>
          <a:r>
            <a:rPr lang="fr-FR" sz="1400" i="1" dirty="0" err="1">
              <a:solidFill>
                <a:schemeClr val="tx1"/>
              </a:solidFill>
            </a:rPr>
            <a:t>Skopos</a:t>
          </a:r>
          <a:r>
            <a:rPr lang="fr-FR" sz="1400" i="1" dirty="0">
              <a:solidFill>
                <a:schemeClr val="tx1"/>
              </a:solidFill>
            </a:rPr>
            <a:t> </a:t>
          </a:r>
          <a:r>
            <a:rPr lang="fr-FR" sz="1400" i="1" dirty="0" smtClean="0">
              <a:solidFill>
                <a:schemeClr val="tx1"/>
              </a:solidFill>
            </a:rPr>
            <a:t> </a:t>
          </a:r>
          <a:endParaRPr lang="fr-FR" sz="1400" dirty="0">
            <a:solidFill>
              <a:schemeClr val="tx1"/>
            </a:solidFill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0.58333</cdr:x>
      <cdr:y>0.01667</cdr:y>
    </cdr:from>
    <cdr:to>
      <cdr:x>0.975</cdr:x>
      <cdr:y>0.20833</cdr:y>
    </cdr:to>
    <cdr:sp macro="" textlink="">
      <cdr:nvSpPr>
        <cdr:cNvPr id="2" name="ZoneTexte 1"/>
        <cdr:cNvSpPr txBox="1"/>
      </cdr:nvSpPr>
      <cdr:spPr>
        <a:xfrm xmlns:a="http://schemas.openxmlformats.org/drawingml/2006/main">
          <a:off x="2667000" y="45720"/>
          <a:ext cx="1790700" cy="52578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fr-FR" sz="110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A71B6E-F2D0-4565-BCFC-C48D4AC7DF9B}" type="datetimeFigureOut">
              <a:rPr lang="fr-FR" smtClean="0"/>
              <a:t>12/03/2012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B20C99-60E2-4C16-B228-BB7BBC5750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36254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Tel, fax, url, email,…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B20C99-60E2-4C16-B228-BB7BBC5750DA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271990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Cohérence Agence </a:t>
            </a:r>
            <a:r>
              <a:rPr lang="fr-FR" dirty="0" err="1" smtClean="0"/>
              <a:t>immo</a:t>
            </a:r>
            <a:r>
              <a:rPr lang="fr-FR" dirty="0" smtClean="0"/>
              <a:t> </a:t>
            </a:r>
            <a:r>
              <a:rPr lang="fr-FR" dirty="0" err="1" smtClean="0"/>
              <a:t>concu</a:t>
            </a:r>
            <a:r>
              <a:rPr lang="fr-FR" dirty="0" smtClean="0"/>
              <a:t> direct ou indirect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B20C99-60E2-4C16-B228-BB7BBC5750DA}" type="slidenum">
              <a:rPr lang="fr-FR" smtClean="0"/>
              <a:t>16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804488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CSP+ ???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B20C99-60E2-4C16-B228-BB7BBC5750DA}" type="slidenum">
              <a:rPr lang="fr-FR" smtClean="0"/>
              <a:t>21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769200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err="1" smtClean="0"/>
              <a:t>Distri</a:t>
            </a:r>
            <a:r>
              <a:rPr lang="fr-FR" dirty="0" smtClean="0"/>
              <a:t> ????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B20C99-60E2-4C16-B228-BB7BBC5750DA}" type="slidenum">
              <a:rPr lang="fr-FR" smtClean="0"/>
              <a:t>25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503235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B20C99-60E2-4C16-B228-BB7BBC5750DA}" type="slidenum">
              <a:rPr lang="fr-FR" smtClean="0"/>
              <a:t>26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469397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5BC6F-2701-4EC1-9CFB-E2712A66B176}" type="datetimeFigureOut">
              <a:rPr lang="fr-FR" smtClean="0"/>
              <a:t>12/03/2012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4566F-3165-4668-8030-E67BDE59F84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5BC6F-2701-4EC1-9CFB-E2712A66B176}" type="datetimeFigureOut">
              <a:rPr lang="fr-FR" smtClean="0"/>
              <a:t>12/03/2012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4566F-3165-4668-8030-E67BDE59F84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5BC6F-2701-4EC1-9CFB-E2712A66B176}" type="datetimeFigureOut">
              <a:rPr lang="fr-FR" smtClean="0"/>
              <a:t>12/03/2012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4566F-3165-4668-8030-E67BDE59F84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5BC6F-2701-4EC1-9CFB-E2712A66B176}" type="datetimeFigureOut">
              <a:rPr lang="fr-FR" smtClean="0"/>
              <a:t>12/03/2012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4566F-3165-4668-8030-E67BDE59F84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5BC6F-2701-4EC1-9CFB-E2712A66B176}" type="datetimeFigureOut">
              <a:rPr lang="fr-FR" smtClean="0"/>
              <a:t>12/03/2012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4566F-3165-4668-8030-E67BDE59F84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5BC6F-2701-4EC1-9CFB-E2712A66B176}" type="datetimeFigureOut">
              <a:rPr lang="fr-FR" smtClean="0"/>
              <a:t>12/03/2012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4566F-3165-4668-8030-E67BDE59F84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5BC6F-2701-4EC1-9CFB-E2712A66B176}" type="datetimeFigureOut">
              <a:rPr lang="fr-FR" smtClean="0"/>
              <a:t>12/03/2012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4566F-3165-4668-8030-E67BDE59F84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5BC6F-2701-4EC1-9CFB-E2712A66B176}" type="datetimeFigureOut">
              <a:rPr lang="fr-FR" smtClean="0"/>
              <a:t>12/03/2012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4566F-3165-4668-8030-E67BDE59F84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5BC6F-2701-4EC1-9CFB-E2712A66B176}" type="datetimeFigureOut">
              <a:rPr lang="fr-FR" smtClean="0"/>
              <a:t>12/03/2012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4566F-3165-4668-8030-E67BDE59F84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5BC6F-2701-4EC1-9CFB-E2712A66B176}" type="datetimeFigureOut">
              <a:rPr lang="fr-FR" smtClean="0"/>
              <a:t>12/03/2012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4566F-3165-4668-8030-E67BDE59F842}" type="slidenum">
              <a:rPr lang="fr-FR" smtClean="0"/>
              <a:t>‹N°›</a:t>
            </a:fld>
            <a:endParaRPr lang="fr-F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5BC6F-2701-4EC1-9CFB-E2712A66B176}" type="datetimeFigureOut">
              <a:rPr lang="fr-FR" smtClean="0"/>
              <a:t>12/03/2012</a:t>
            </a:fld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9A4566F-3165-4668-8030-E67BDE59F842}" type="slidenum">
              <a:rPr lang="fr-FR" smtClean="0"/>
              <a:t>‹N°›</a:t>
            </a:fld>
            <a:endParaRPr lang="fr-F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F9A4566F-3165-4668-8030-E67BDE59F842}" type="slidenum">
              <a:rPr lang="fr-FR" smtClean="0"/>
              <a:t>‹N°›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4605BC6F-2701-4EC1-9CFB-E2712A66B176}" type="datetimeFigureOut">
              <a:rPr lang="fr-FR" smtClean="0"/>
              <a:t>12/03/2012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hyperlink" Target="http://interetsprives.grouperf.com/" TargetMode="External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hyperlink" Target="MPA/Pr&#233;sentation%20Ma%20Petite%20Agence/video2.wmv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5816" y="1628800"/>
            <a:ext cx="3052738" cy="325006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9860627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à coins arrondis 1"/>
          <p:cNvSpPr/>
          <p:nvPr/>
        </p:nvSpPr>
        <p:spPr>
          <a:xfrm>
            <a:off x="467544" y="980728"/>
            <a:ext cx="7560840" cy="509456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Rectangle à coins arrondis 2"/>
          <p:cNvSpPr/>
          <p:nvPr/>
        </p:nvSpPr>
        <p:spPr>
          <a:xfrm>
            <a:off x="2921999" y="1700808"/>
            <a:ext cx="4680520" cy="2448272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000000"/>
              </a:solidFill>
            </a:endParaRPr>
          </a:p>
        </p:txBody>
      </p:sp>
      <p:sp>
        <p:nvSpPr>
          <p:cNvPr id="4" name="Ellipse 3"/>
          <p:cNvSpPr/>
          <p:nvPr/>
        </p:nvSpPr>
        <p:spPr>
          <a:xfrm>
            <a:off x="2843808" y="4653136"/>
            <a:ext cx="4464496" cy="936104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Ellipse 4"/>
          <p:cNvSpPr/>
          <p:nvPr/>
        </p:nvSpPr>
        <p:spPr>
          <a:xfrm>
            <a:off x="755576" y="1705713"/>
            <a:ext cx="1283893" cy="342038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Ellipse 7"/>
          <p:cNvSpPr/>
          <p:nvPr/>
        </p:nvSpPr>
        <p:spPr>
          <a:xfrm>
            <a:off x="3275856" y="1844824"/>
            <a:ext cx="4032448" cy="216023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ZoneTexte 11"/>
          <p:cNvSpPr txBox="1"/>
          <p:nvPr/>
        </p:nvSpPr>
        <p:spPr>
          <a:xfrm>
            <a:off x="3275855" y="4936522"/>
            <a:ext cx="40324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Sites </a:t>
            </a:r>
            <a:r>
              <a:rPr lang="fr-FR" dirty="0" smtClean="0"/>
              <a:t>d’annonces, agences immobilières </a:t>
            </a:r>
            <a:endParaRPr lang="fr-FR" dirty="0"/>
          </a:p>
        </p:txBody>
      </p:sp>
      <p:sp>
        <p:nvSpPr>
          <p:cNvPr id="13" name="ZoneTexte 12"/>
          <p:cNvSpPr txBox="1"/>
          <p:nvPr/>
        </p:nvSpPr>
        <p:spPr>
          <a:xfrm>
            <a:off x="1037482" y="1979837"/>
            <a:ext cx="85184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C     D</a:t>
            </a:r>
          </a:p>
          <a:p>
            <a:r>
              <a:rPr lang="fr-FR" dirty="0" smtClean="0"/>
              <a:t>O     I</a:t>
            </a:r>
          </a:p>
          <a:p>
            <a:r>
              <a:rPr lang="fr-FR" dirty="0" smtClean="0"/>
              <a:t>U     A</a:t>
            </a:r>
          </a:p>
          <a:p>
            <a:r>
              <a:rPr lang="fr-FR" dirty="0" smtClean="0"/>
              <a:t>R     G</a:t>
            </a:r>
          </a:p>
          <a:p>
            <a:r>
              <a:rPr lang="fr-FR" dirty="0" smtClean="0"/>
              <a:t>T     N</a:t>
            </a:r>
          </a:p>
          <a:p>
            <a:r>
              <a:rPr lang="fr-FR" dirty="0" smtClean="0"/>
              <a:t>I      O </a:t>
            </a:r>
          </a:p>
          <a:p>
            <a:r>
              <a:rPr lang="fr-FR" dirty="0" smtClean="0"/>
              <a:t>E     S</a:t>
            </a:r>
          </a:p>
          <a:p>
            <a:r>
              <a:rPr lang="fr-FR" dirty="0" smtClean="0"/>
              <a:t>R     T</a:t>
            </a:r>
          </a:p>
          <a:p>
            <a:r>
              <a:rPr lang="fr-FR" dirty="0" smtClean="0"/>
              <a:t>S      I</a:t>
            </a:r>
          </a:p>
          <a:p>
            <a:r>
              <a:rPr lang="fr-FR" dirty="0" smtClean="0"/>
              <a:t>       C</a:t>
            </a:r>
            <a:endParaRPr lang="fr-FR" dirty="0"/>
          </a:p>
        </p:txBody>
      </p:sp>
      <p:sp>
        <p:nvSpPr>
          <p:cNvPr id="14" name="ZoneTexte 13"/>
          <p:cNvSpPr txBox="1"/>
          <p:nvPr/>
        </p:nvSpPr>
        <p:spPr>
          <a:xfrm>
            <a:off x="2039469" y="1124744"/>
            <a:ext cx="44644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u="sng" dirty="0" smtClean="0">
                <a:uFill>
                  <a:solidFill>
                    <a:schemeClr val="bg1"/>
                  </a:solidFill>
                </a:uFill>
              </a:rPr>
              <a:t>MARCHE DE LA TRANSACTION IMMOBILIERE </a:t>
            </a:r>
            <a:endParaRPr lang="fr-FR" u="sng" dirty="0">
              <a:uFill>
                <a:solidFill>
                  <a:schemeClr val="bg1"/>
                </a:solidFill>
              </a:uFill>
            </a:endParaRPr>
          </a:p>
        </p:txBody>
      </p:sp>
      <p:cxnSp>
        <p:nvCxnSpPr>
          <p:cNvPr id="18" name="Connecteur droit 17"/>
          <p:cNvCxnSpPr>
            <a:stCxn id="8" idx="3"/>
            <a:endCxn id="8" idx="7"/>
          </p:cNvCxnSpPr>
          <p:nvPr/>
        </p:nvCxnSpPr>
        <p:spPr>
          <a:xfrm flipV="1">
            <a:off x="3866394" y="2161184"/>
            <a:ext cx="2851372" cy="152751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ZoneTexte 18"/>
          <p:cNvSpPr txBox="1"/>
          <p:nvPr/>
        </p:nvSpPr>
        <p:spPr>
          <a:xfrm>
            <a:off x="3563888" y="2206605"/>
            <a:ext cx="23042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Assistance et formation a la vente, via internet </a:t>
            </a:r>
            <a:endParaRPr lang="fr-FR" dirty="0"/>
          </a:p>
        </p:txBody>
      </p:sp>
      <p:sp>
        <p:nvSpPr>
          <p:cNvPr id="22" name="ZoneTexte 21"/>
          <p:cNvSpPr txBox="1"/>
          <p:nvPr/>
        </p:nvSpPr>
        <p:spPr>
          <a:xfrm>
            <a:off x="5652120" y="2622103"/>
            <a:ext cx="16561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Particuliers</a:t>
            </a:r>
          </a:p>
          <a:p>
            <a:r>
              <a:rPr lang="fr-FR" dirty="0" smtClean="0"/>
              <a:t>Confort/Argent</a:t>
            </a:r>
            <a:endParaRPr lang="fr-FR" dirty="0"/>
          </a:p>
        </p:txBody>
      </p:sp>
      <p:sp>
        <p:nvSpPr>
          <p:cNvPr id="23" name="ZoneTexte 22"/>
          <p:cNvSpPr txBox="1"/>
          <p:nvPr/>
        </p:nvSpPr>
        <p:spPr>
          <a:xfrm>
            <a:off x="3982857" y="3268434"/>
            <a:ext cx="30120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               Propriétaires, CSP+, entres 35 et </a:t>
            </a:r>
            <a:r>
              <a:rPr lang="fr-FR" dirty="0" smtClean="0"/>
              <a:t>80 ans,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44838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251520" y="188640"/>
            <a:ext cx="2950936" cy="2173015"/>
          </a:xfrm>
        </p:spPr>
        <p:txBody>
          <a:bodyPr>
            <a:normAutofit/>
          </a:bodyPr>
          <a:lstStyle/>
          <a:p>
            <a:r>
              <a:rPr lang="fr-FR" sz="2000" b="1" dirty="0" smtClean="0">
                <a:solidFill>
                  <a:schemeClr val="tx1"/>
                </a:solidFill>
              </a:rPr>
              <a:t>A l’heure d’un marché en </a:t>
            </a:r>
            <a:r>
              <a:rPr lang="fr-FR" sz="2000" b="1" dirty="0" smtClean="0">
                <a:solidFill>
                  <a:schemeClr val="tx1"/>
                </a:solidFill>
              </a:rPr>
              <a:t>crise, </a:t>
            </a:r>
            <a:r>
              <a:rPr lang="fr-FR" sz="2000" b="1" dirty="0" smtClean="0">
                <a:solidFill>
                  <a:schemeClr val="tx1"/>
                </a:solidFill>
              </a:rPr>
              <a:t>le but pour un </a:t>
            </a:r>
            <a:r>
              <a:rPr lang="fr-FR" sz="2000" b="1" dirty="0" smtClean="0">
                <a:solidFill>
                  <a:schemeClr val="tx1"/>
                </a:solidFill>
              </a:rPr>
              <a:t>particulier </a:t>
            </a:r>
            <a:r>
              <a:rPr lang="fr-FR" sz="2000" b="1" dirty="0" smtClean="0">
                <a:solidFill>
                  <a:schemeClr val="tx1"/>
                </a:solidFill>
              </a:rPr>
              <a:t>qui </a:t>
            </a:r>
            <a:r>
              <a:rPr lang="fr-FR" sz="2000" b="1" dirty="0" smtClean="0">
                <a:solidFill>
                  <a:schemeClr val="tx1"/>
                </a:solidFill>
              </a:rPr>
              <a:t>vend </a:t>
            </a:r>
            <a:r>
              <a:rPr lang="fr-FR" sz="2000" b="1" dirty="0" smtClean="0">
                <a:solidFill>
                  <a:schemeClr val="tx1"/>
                </a:solidFill>
              </a:rPr>
              <a:t>est de </a:t>
            </a:r>
            <a:r>
              <a:rPr lang="fr-FR" sz="2000" b="1" dirty="0" smtClean="0">
                <a:solidFill>
                  <a:schemeClr val="tx1"/>
                </a:solidFill>
              </a:rPr>
              <a:t>tirer </a:t>
            </a:r>
            <a:r>
              <a:rPr lang="fr-FR" sz="2000" b="1" dirty="0" smtClean="0">
                <a:solidFill>
                  <a:schemeClr val="tx1"/>
                </a:solidFill>
              </a:rPr>
              <a:t>un maximum de la valeur de son </a:t>
            </a:r>
            <a:r>
              <a:rPr lang="fr-FR" sz="2000" b="1" dirty="0" smtClean="0">
                <a:solidFill>
                  <a:schemeClr val="tx1"/>
                </a:solidFill>
              </a:rPr>
              <a:t>bien.</a:t>
            </a:r>
            <a:r>
              <a:rPr lang="fr-FR" sz="2000" b="1" dirty="0" smtClean="0">
                <a:solidFill>
                  <a:schemeClr val="tx1"/>
                </a:solidFill>
              </a:rPr>
              <a:t>	</a:t>
            </a:r>
            <a:endParaRPr lang="fr-FR" sz="2000" b="1" dirty="0">
              <a:solidFill>
                <a:schemeClr val="tx1"/>
              </a:solidFill>
            </a:endParaRPr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half" idx="2"/>
          </p:nvPr>
        </p:nvSpPr>
        <p:spPr>
          <a:xfrm>
            <a:off x="323528" y="3068960"/>
            <a:ext cx="2950936" cy="3456384"/>
          </a:xfrm>
        </p:spPr>
        <p:txBody>
          <a:bodyPr>
            <a:normAutofit fontScale="85000" lnSpcReduction="10000"/>
          </a:bodyPr>
          <a:lstStyle/>
          <a:p>
            <a:r>
              <a:rPr lang="fr-F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Malheureusement, de nos </a:t>
            </a:r>
            <a:r>
              <a:rPr lang="fr-F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jours, </a:t>
            </a:r>
            <a:r>
              <a:rPr lang="fr-F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</a:t>
            </a:r>
            <a:r>
              <a:rPr lang="fr-F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commission </a:t>
            </a:r>
            <a:r>
              <a:rPr lang="fr-F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d’agence et les frais de notaire </a:t>
            </a:r>
            <a:r>
              <a:rPr lang="fr-F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amputent </a:t>
            </a:r>
            <a:r>
              <a:rPr lang="fr-F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lourdement le prix de vente.</a:t>
            </a:r>
          </a:p>
          <a:p>
            <a:r>
              <a:rPr lang="fr-F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Exemple donné pour une villa à 400 000 euros </a:t>
            </a:r>
          </a:p>
          <a:p>
            <a:r>
              <a:rPr lang="fr-FR" sz="24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44 000 euros de perte </a:t>
            </a:r>
          </a:p>
          <a:p>
            <a:endParaRPr lang="fr-FR" sz="2000" dirty="0"/>
          </a:p>
          <a:p>
            <a:r>
              <a:rPr lang="fr-FR" dirty="0" smtClean="0"/>
              <a:t>Source: </a:t>
            </a:r>
            <a:r>
              <a:rPr lang="fr-FR" dirty="0">
                <a:hlinkClick r:id="rId2"/>
              </a:rPr>
              <a:t>http://interetsprives.grouperf.com</a:t>
            </a:r>
            <a:endParaRPr lang="fr-FR" sz="1500" dirty="0" smtClean="0"/>
          </a:p>
          <a:p>
            <a:endParaRPr lang="fr-FR" dirty="0"/>
          </a:p>
        </p:txBody>
      </p:sp>
      <p:graphicFrame>
        <p:nvGraphicFramePr>
          <p:cNvPr id="8" name="Espace réservé du contenu 7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149627704"/>
              </p:ext>
            </p:extLst>
          </p:nvPr>
        </p:nvGraphicFramePr>
        <p:xfrm>
          <a:off x="3275856" y="116632"/>
          <a:ext cx="5544616" cy="65527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325648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 build="p"/>
      <p:bldGraphic spid="8" grpId="0">
        <p:bldAsOne/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899592" y="260648"/>
            <a:ext cx="7315200" cy="1154097"/>
          </a:xfrm>
        </p:spPr>
        <p:txBody>
          <a:bodyPr>
            <a:normAutofit fontScale="90000"/>
          </a:bodyPr>
          <a:lstStyle/>
          <a:p>
            <a:r>
              <a:rPr lang="fr-FR" b="0" i="1" u="sng" dirty="0" smtClean="0">
                <a:solidFill>
                  <a:schemeClr val="tx1"/>
                </a:solidFill>
                <a:effectLst/>
              </a:rPr>
              <a:t>La recherche de biens </a:t>
            </a:r>
            <a:r>
              <a:rPr lang="fr-FR" b="0" i="1" u="sng" dirty="0" smtClean="0">
                <a:solidFill>
                  <a:schemeClr val="tx1"/>
                </a:solidFill>
                <a:effectLst/>
              </a:rPr>
              <a:t>immobiliers </a:t>
            </a:r>
            <a:r>
              <a:rPr lang="fr-FR" b="0" i="1" u="sng" dirty="0" smtClean="0">
                <a:solidFill>
                  <a:schemeClr val="tx1"/>
                </a:solidFill>
                <a:effectLst/>
              </a:rPr>
              <a:t>de nos jours </a:t>
            </a:r>
            <a:endParaRPr lang="fr-FR" b="0" i="1" u="sng" dirty="0">
              <a:solidFill>
                <a:schemeClr val="tx1"/>
              </a:solidFill>
              <a:effectLst/>
            </a:endParaRPr>
          </a:p>
        </p:txBody>
      </p:sp>
      <p:graphicFrame>
        <p:nvGraphicFramePr>
          <p:cNvPr id="7" name="Espace réservé du contenu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26559907"/>
              </p:ext>
            </p:extLst>
          </p:nvPr>
        </p:nvGraphicFramePr>
        <p:xfrm>
          <a:off x="457200" y="1600200"/>
          <a:ext cx="762000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Graphique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72465147"/>
              </p:ext>
            </p:extLst>
          </p:nvPr>
        </p:nvGraphicFramePr>
        <p:xfrm>
          <a:off x="323528" y="1412776"/>
          <a:ext cx="8568952" cy="5191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6806741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AsOne/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18258"/>
          </a:xfrm>
        </p:spPr>
        <p:txBody>
          <a:bodyPr>
            <a:normAutofit fontScale="90000"/>
          </a:bodyPr>
          <a:lstStyle/>
          <a:p>
            <a:r>
              <a:rPr lang="fr-FR" b="0" i="1" u="sng" dirty="0" smtClean="0">
                <a:solidFill>
                  <a:schemeClr val="tx1"/>
                </a:solidFill>
                <a:effectLst/>
              </a:rPr>
              <a:t>Comparatif du pourcentage de nombre </a:t>
            </a:r>
            <a:r>
              <a:rPr lang="fr-FR" b="0" i="1" u="sng" dirty="0" smtClean="0">
                <a:solidFill>
                  <a:schemeClr val="tx1"/>
                </a:solidFill>
                <a:effectLst/>
              </a:rPr>
              <a:t>transactions </a:t>
            </a:r>
            <a:r>
              <a:rPr lang="fr-FR" b="0" i="1" u="sng" dirty="0" smtClean="0">
                <a:solidFill>
                  <a:schemeClr val="tx1"/>
                </a:solidFill>
                <a:effectLst/>
              </a:rPr>
              <a:t>entre particuliers et avec les agences 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graphicFrame>
        <p:nvGraphicFramePr>
          <p:cNvPr id="4" name="Graphique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92323277"/>
              </p:ext>
            </p:extLst>
          </p:nvPr>
        </p:nvGraphicFramePr>
        <p:xfrm>
          <a:off x="539552" y="2132856"/>
          <a:ext cx="7920880" cy="41490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ZoneTexte 4"/>
          <p:cNvSpPr txBox="1"/>
          <p:nvPr/>
        </p:nvSpPr>
        <p:spPr>
          <a:xfrm>
            <a:off x="683568" y="6021288"/>
            <a:ext cx="22322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i="1" dirty="0" smtClean="0"/>
              <a:t>Source: institut </a:t>
            </a:r>
            <a:r>
              <a:rPr lang="fr-FR" sz="1400" i="1" dirty="0" err="1" smtClean="0"/>
              <a:t>Skopos</a:t>
            </a:r>
            <a:r>
              <a:rPr lang="fr-FR" sz="1400" i="1" dirty="0" smtClean="0"/>
              <a:t> </a:t>
            </a:r>
            <a:endParaRPr lang="fr-FR" sz="1400" i="1" dirty="0"/>
          </a:p>
        </p:txBody>
      </p:sp>
    </p:spTree>
    <p:extLst>
      <p:ext uri="{BB962C8B-B14F-4D97-AF65-F5344CB8AC3E}">
        <p14:creationId xmlns:p14="http://schemas.microsoft.com/office/powerpoint/2010/main" val="4695933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899592" y="476672"/>
            <a:ext cx="7315200" cy="1154097"/>
          </a:xfrm>
        </p:spPr>
        <p:txBody>
          <a:bodyPr/>
          <a:lstStyle/>
          <a:p>
            <a:r>
              <a:rPr lang="fr-FR" b="0" i="1" u="sng" dirty="0" smtClean="0">
                <a:solidFill>
                  <a:schemeClr val="tx1"/>
                </a:solidFill>
                <a:effectLst/>
              </a:rPr>
              <a:t>Le marché en </a:t>
            </a:r>
            <a:r>
              <a:rPr lang="fr-FR" b="0" i="1" u="sng" dirty="0" smtClean="0">
                <a:solidFill>
                  <a:schemeClr val="tx1"/>
                </a:solidFill>
                <a:effectLst/>
              </a:rPr>
              <a:t>clair</a:t>
            </a:r>
            <a:endParaRPr lang="fr-FR" b="0" i="1" u="sng" dirty="0">
              <a:solidFill>
                <a:schemeClr val="tx1"/>
              </a:solidFill>
              <a:effectLst/>
            </a:endParaRPr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" indent="0">
              <a:buNone/>
            </a:pPr>
            <a:r>
              <a:rPr lang="fr-FR" dirty="0" smtClean="0"/>
              <a:t>De nos jours, la vente de biens immobiliers est soumise à plusieurs problématiques:</a:t>
            </a:r>
          </a:p>
          <a:p>
            <a:pPr marL="45720" indent="0">
              <a:buNone/>
            </a:pPr>
            <a:endParaRPr lang="fr-FR" dirty="0" smtClean="0"/>
          </a:p>
          <a:p>
            <a:pPr>
              <a:buFont typeface="Wingdings" pitchFamily="2" charset="2"/>
              <a:buChar char="§"/>
            </a:pPr>
            <a:r>
              <a:rPr lang="fr-FR" dirty="0" smtClean="0"/>
              <a:t>La </a:t>
            </a:r>
            <a:r>
              <a:rPr lang="fr-FR" b="1" dirty="0" smtClean="0">
                <a:solidFill>
                  <a:srgbClr val="FF0000"/>
                </a:solidFill>
              </a:rPr>
              <a:t>commission </a:t>
            </a:r>
            <a:r>
              <a:rPr lang="fr-FR" dirty="0" smtClean="0"/>
              <a:t>d’agence;</a:t>
            </a:r>
          </a:p>
          <a:p>
            <a:pPr>
              <a:buFont typeface="Wingdings" pitchFamily="2" charset="2"/>
              <a:buChar char="§"/>
            </a:pPr>
            <a:r>
              <a:rPr lang="fr-FR" dirty="0" smtClean="0"/>
              <a:t>La</a:t>
            </a:r>
            <a:r>
              <a:rPr lang="fr-FR" dirty="0" smtClean="0">
                <a:solidFill>
                  <a:srgbClr val="FF0000"/>
                </a:solidFill>
              </a:rPr>
              <a:t> </a:t>
            </a:r>
            <a:r>
              <a:rPr lang="fr-FR" b="1" dirty="0" smtClean="0">
                <a:solidFill>
                  <a:srgbClr val="FF0000"/>
                </a:solidFill>
              </a:rPr>
              <a:t>frilosité </a:t>
            </a:r>
            <a:r>
              <a:rPr lang="fr-FR" dirty="0" smtClean="0"/>
              <a:t>des banques</a:t>
            </a:r>
          </a:p>
          <a:p>
            <a:pPr>
              <a:buFont typeface="Wingdings" pitchFamily="2" charset="2"/>
              <a:buChar char="§"/>
            </a:pPr>
            <a:r>
              <a:rPr lang="fr-FR" dirty="0" smtClean="0"/>
              <a:t>Le manque de </a:t>
            </a:r>
            <a:r>
              <a:rPr lang="fr-FR" b="1" dirty="0" smtClean="0">
                <a:solidFill>
                  <a:srgbClr val="FF0000"/>
                </a:solidFill>
              </a:rPr>
              <a:t>professionnalisme</a:t>
            </a:r>
            <a:r>
              <a:rPr lang="fr-FR" dirty="0" smtClean="0"/>
              <a:t> des particuliers</a:t>
            </a:r>
          </a:p>
          <a:p>
            <a:pPr>
              <a:buFont typeface="Wingdings" pitchFamily="2" charset="2"/>
              <a:buChar char="§"/>
            </a:pPr>
            <a:r>
              <a:rPr lang="fr-FR" dirty="0" smtClean="0"/>
              <a:t>Manque de </a:t>
            </a:r>
            <a:r>
              <a:rPr lang="fr-FR" b="1" dirty="0" smtClean="0">
                <a:solidFill>
                  <a:srgbClr val="FF0000"/>
                </a:solidFill>
              </a:rPr>
              <a:t>conseil</a:t>
            </a:r>
            <a:r>
              <a:rPr lang="fr-FR" dirty="0" smtClean="0"/>
              <a:t> pour les propriétaires</a:t>
            </a:r>
          </a:p>
          <a:p>
            <a:pPr>
              <a:buFont typeface="Wingdings" pitchFamily="2" charset="2"/>
              <a:buChar char="§"/>
            </a:pPr>
            <a:r>
              <a:rPr lang="fr-FR" dirty="0" smtClean="0"/>
              <a:t>Loi de l’</a:t>
            </a:r>
            <a:r>
              <a:rPr lang="fr-FR" b="1" dirty="0" smtClean="0">
                <a:solidFill>
                  <a:srgbClr val="FF0000"/>
                </a:solidFill>
              </a:rPr>
              <a:t>imposition</a:t>
            </a:r>
            <a:r>
              <a:rPr lang="fr-FR" dirty="0" smtClean="0">
                <a:solidFill>
                  <a:srgbClr val="FF0000"/>
                </a:solidFill>
              </a:rPr>
              <a:t> </a:t>
            </a:r>
            <a:r>
              <a:rPr lang="fr-FR" dirty="0" smtClean="0"/>
              <a:t>sur la </a:t>
            </a:r>
            <a:r>
              <a:rPr lang="fr-FR" dirty="0" smtClean="0"/>
              <a:t>plus-value </a:t>
            </a:r>
            <a:r>
              <a:rPr lang="fr-FR" dirty="0" smtClean="0"/>
              <a:t>des résidences secondaires  </a:t>
            </a:r>
          </a:p>
        </p:txBody>
      </p:sp>
    </p:spTree>
    <p:extLst>
      <p:ext uri="{BB962C8B-B14F-4D97-AF65-F5344CB8AC3E}">
        <p14:creationId xmlns:p14="http://schemas.microsoft.com/office/powerpoint/2010/main" val="1842145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ctrTitle"/>
          </p:nvPr>
        </p:nvSpPr>
        <p:spPr>
          <a:xfrm>
            <a:off x="1763688" y="1916832"/>
            <a:ext cx="5542384" cy="2232248"/>
          </a:xfrm>
        </p:spPr>
        <p:txBody>
          <a:bodyPr>
            <a:normAutofit fontScale="90000"/>
          </a:bodyPr>
          <a:lstStyle/>
          <a:p>
            <a:r>
              <a:rPr lang="fr-FR" sz="9800" b="0" i="1" u="sng" dirty="0" smtClean="0">
                <a:solidFill>
                  <a:srgbClr val="000000"/>
                </a:solidFill>
                <a:effectLst/>
              </a:rPr>
              <a:t>Le marché</a:t>
            </a:r>
            <a:r>
              <a:rPr lang="fr-FR" sz="6600" b="0" i="1" u="sng" dirty="0" smtClean="0">
                <a:solidFill>
                  <a:srgbClr val="000000"/>
                </a:solidFill>
                <a:effectLst/>
              </a:rPr>
              <a:t/>
            </a:r>
            <a:br>
              <a:rPr lang="fr-FR" sz="6600" b="0" i="1" u="sng" dirty="0" smtClean="0">
                <a:solidFill>
                  <a:srgbClr val="000000"/>
                </a:solidFill>
                <a:effectLst/>
              </a:rPr>
            </a:br>
            <a:endParaRPr lang="fr-FR" sz="6700" b="0" i="1" u="sng" dirty="0">
              <a:solidFill>
                <a:schemeClr val="accent5">
                  <a:lumMod val="75000"/>
                </a:schemeClr>
              </a:solidFill>
              <a:effectLst/>
            </a:endParaRPr>
          </a:p>
        </p:txBody>
      </p:sp>
      <p:sp>
        <p:nvSpPr>
          <p:cNvPr id="5" name="Sous-titre 4"/>
          <p:cNvSpPr>
            <a:spLocks noGrp="1"/>
          </p:cNvSpPr>
          <p:nvPr>
            <p:ph type="subTitle" idx="1"/>
          </p:nvPr>
        </p:nvSpPr>
        <p:spPr>
          <a:xfrm>
            <a:off x="2627784" y="3356992"/>
            <a:ext cx="3960440" cy="994792"/>
          </a:xfrm>
        </p:spPr>
        <p:txBody>
          <a:bodyPr>
            <a:normAutofit/>
          </a:bodyPr>
          <a:lstStyle/>
          <a:p>
            <a:r>
              <a:rPr lang="fr-FR" sz="4800" i="1" u="sng" dirty="0" smtClean="0">
                <a:solidFill>
                  <a:schemeClr val="accent5">
                    <a:lumMod val="75000"/>
                  </a:schemeClr>
                </a:solidFill>
              </a:rPr>
              <a:t>Coté offre </a:t>
            </a:r>
            <a:endParaRPr lang="fr-FR" sz="4800" i="1" u="sng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1002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467544" y="332656"/>
            <a:ext cx="7620000" cy="1143000"/>
          </a:xfrm>
        </p:spPr>
        <p:txBody>
          <a:bodyPr>
            <a:normAutofit/>
          </a:bodyPr>
          <a:lstStyle/>
          <a:p>
            <a:r>
              <a:rPr lang="fr-FR" b="0" i="1" u="sng" dirty="0" smtClean="0">
                <a:solidFill>
                  <a:schemeClr val="tx1"/>
                </a:solidFill>
                <a:effectLst/>
              </a:rPr>
              <a:t>Concurrence </a:t>
            </a:r>
            <a:r>
              <a:rPr lang="fr-FR" b="0" i="1" u="sng" dirty="0" smtClean="0">
                <a:solidFill>
                  <a:schemeClr val="tx1"/>
                </a:solidFill>
                <a:effectLst/>
              </a:rPr>
              <a:t>directe </a:t>
            </a:r>
            <a:r>
              <a:rPr lang="fr-FR" b="0" i="1" u="sng" dirty="0" smtClean="0">
                <a:solidFill>
                  <a:schemeClr val="tx1"/>
                </a:solidFill>
                <a:effectLst/>
              </a:rPr>
              <a:t>et </a:t>
            </a:r>
            <a:r>
              <a:rPr lang="fr-FR" b="0" i="1" u="sng" dirty="0" smtClean="0">
                <a:solidFill>
                  <a:schemeClr val="tx1"/>
                </a:solidFill>
                <a:effectLst/>
              </a:rPr>
              <a:t>indirecte </a:t>
            </a:r>
            <a:endParaRPr lang="fr-FR" b="0" i="1" u="sng" dirty="0">
              <a:solidFill>
                <a:schemeClr val="tx1"/>
              </a:solidFill>
              <a:effectLst/>
            </a:endParaRPr>
          </a:p>
        </p:txBody>
      </p:sp>
      <p:sp>
        <p:nvSpPr>
          <p:cNvPr id="5" name="Espace réservé du contenu 4"/>
          <p:cNvSpPr>
            <a:spLocks noGrp="1"/>
          </p:cNvSpPr>
          <p:nvPr>
            <p:ph sz="half" idx="1"/>
          </p:nvPr>
        </p:nvSpPr>
        <p:spPr>
          <a:noFill/>
        </p:spPr>
        <p:txBody>
          <a:bodyPr>
            <a:normAutofit fontScale="92500"/>
          </a:bodyPr>
          <a:lstStyle/>
          <a:p>
            <a:pPr marL="137160" indent="0">
              <a:buNone/>
            </a:pPr>
            <a:r>
              <a:rPr lang="fr-FR" i="1" u="sng" dirty="0" smtClean="0">
                <a:solidFill>
                  <a:schemeClr val="accent5"/>
                </a:solidFill>
              </a:rPr>
              <a:t>Concurrence </a:t>
            </a:r>
            <a:r>
              <a:rPr lang="fr-FR" i="1" u="sng" dirty="0" smtClean="0">
                <a:solidFill>
                  <a:schemeClr val="accent5"/>
                </a:solidFill>
              </a:rPr>
              <a:t>directe</a:t>
            </a:r>
            <a:endParaRPr lang="fr-FR" i="1" u="sng" dirty="0" smtClean="0">
              <a:solidFill>
                <a:schemeClr val="accent5"/>
              </a:solidFill>
            </a:endParaRPr>
          </a:p>
          <a:p>
            <a:pPr marL="137160" indent="0">
              <a:buClr>
                <a:srgbClr val="000000"/>
              </a:buClr>
              <a:buNone/>
            </a:pPr>
            <a:endParaRPr lang="fr-FR" u="sng" dirty="0"/>
          </a:p>
          <a:p>
            <a:pPr>
              <a:buClr>
                <a:srgbClr val="000000"/>
              </a:buClr>
              <a:buFont typeface="Wingdings" pitchFamily="2" charset="2"/>
              <a:buChar char="§"/>
            </a:pPr>
            <a:r>
              <a:rPr lang="fr-FR" dirty="0" smtClean="0"/>
              <a:t>Coach proprio</a:t>
            </a:r>
          </a:p>
          <a:p>
            <a:pPr marL="137160" indent="0">
              <a:buClr>
                <a:schemeClr val="bg2"/>
              </a:buClr>
              <a:buNone/>
            </a:pPr>
            <a:endParaRPr lang="fr-FR" dirty="0" smtClean="0"/>
          </a:p>
          <a:p>
            <a:pPr>
              <a:buClr>
                <a:srgbClr val="000000"/>
              </a:buClr>
              <a:buFont typeface="Wingdings" pitchFamily="2" charset="2"/>
              <a:buChar char="§"/>
            </a:pPr>
            <a:r>
              <a:rPr lang="fr-FR" dirty="0" smtClean="0"/>
              <a:t>Partenaire européen</a:t>
            </a:r>
          </a:p>
          <a:p>
            <a:pPr marL="137160" indent="0">
              <a:buClr>
                <a:schemeClr val="bg2"/>
              </a:buClr>
              <a:buNone/>
            </a:pPr>
            <a:endParaRPr lang="fr-FR" dirty="0" smtClean="0"/>
          </a:p>
          <a:p>
            <a:pPr>
              <a:buClr>
                <a:srgbClr val="000000"/>
              </a:buClr>
              <a:buFont typeface="Wingdings" pitchFamily="2" charset="2"/>
              <a:buChar char="§"/>
            </a:pPr>
            <a:r>
              <a:rPr lang="fr-FR" dirty="0" smtClean="0"/>
              <a:t>Agences immobilières</a:t>
            </a:r>
          </a:p>
          <a:p>
            <a:pPr>
              <a:buClr>
                <a:schemeClr val="bg2"/>
              </a:buClr>
              <a:buFont typeface="Arial" pitchFamily="34" charset="0"/>
              <a:buChar char="•"/>
            </a:pPr>
            <a:endParaRPr lang="fr-FR" dirty="0"/>
          </a:p>
          <a:p>
            <a:pPr>
              <a:buClr>
                <a:srgbClr val="000000"/>
              </a:buClr>
              <a:buFont typeface="Wingdings" pitchFamily="2" charset="2"/>
              <a:buChar char="§"/>
            </a:pPr>
            <a:r>
              <a:rPr lang="fr-FR" dirty="0" smtClean="0"/>
              <a:t>Capi France   </a:t>
            </a:r>
            <a:endParaRPr lang="fr-FR" dirty="0"/>
          </a:p>
        </p:txBody>
      </p:sp>
      <p:sp>
        <p:nvSpPr>
          <p:cNvPr id="6" name="Espace réservé du contenu 5"/>
          <p:cNvSpPr>
            <a:spLocks noGrp="1"/>
          </p:cNvSpPr>
          <p:nvPr>
            <p:ph sz="half" idx="2"/>
          </p:nvPr>
        </p:nvSpPr>
        <p:spPr>
          <a:noFill/>
        </p:spPr>
        <p:txBody>
          <a:bodyPr>
            <a:normAutofit fontScale="92500"/>
          </a:bodyPr>
          <a:lstStyle/>
          <a:p>
            <a:pPr marL="137160" indent="0">
              <a:buNone/>
            </a:pPr>
            <a:r>
              <a:rPr lang="fr-FR" i="1" u="sng" dirty="0" smtClean="0">
                <a:solidFill>
                  <a:schemeClr val="accent5"/>
                </a:solidFill>
              </a:rPr>
              <a:t>Concurrence indirecte</a:t>
            </a:r>
          </a:p>
          <a:p>
            <a:pPr marL="137160" indent="0">
              <a:buNone/>
            </a:pPr>
            <a:endParaRPr lang="fr-FR" u="sng" dirty="0"/>
          </a:p>
          <a:p>
            <a:pPr>
              <a:buClr>
                <a:srgbClr val="000000"/>
              </a:buClr>
              <a:buFont typeface="Wingdings" pitchFamily="2" charset="2"/>
              <a:buChar char="§"/>
            </a:pPr>
            <a:r>
              <a:rPr lang="fr-FR" dirty="0" smtClean="0"/>
              <a:t>Site d’annonce </a:t>
            </a:r>
            <a:r>
              <a:rPr lang="fr-FR" dirty="0" smtClean="0"/>
              <a:t>(le </a:t>
            </a:r>
            <a:r>
              <a:rPr lang="fr-FR" dirty="0" smtClean="0"/>
              <a:t>bon coin, vivastreet, etc.)</a:t>
            </a:r>
          </a:p>
          <a:p>
            <a:pPr>
              <a:buClr>
                <a:srgbClr val="000000"/>
              </a:buClr>
              <a:buFont typeface="Wingdings" pitchFamily="2" charset="2"/>
              <a:buChar char="§"/>
            </a:pPr>
            <a:r>
              <a:rPr lang="fr-FR" dirty="0" smtClean="0"/>
              <a:t>Presse spécialisé </a:t>
            </a:r>
            <a:r>
              <a:rPr lang="fr-FR" dirty="0" smtClean="0"/>
              <a:t>(</a:t>
            </a:r>
            <a:r>
              <a:rPr lang="fr-FR" dirty="0" err="1" smtClean="0"/>
              <a:t>immoxia</a:t>
            </a:r>
            <a:r>
              <a:rPr lang="fr-FR" dirty="0" smtClean="0"/>
              <a:t>, top annonce)</a:t>
            </a:r>
          </a:p>
          <a:p>
            <a:pPr>
              <a:buClr>
                <a:srgbClr val="000000"/>
              </a:buClr>
              <a:buFont typeface="Wingdings" pitchFamily="2" charset="2"/>
              <a:buChar char="§"/>
            </a:pPr>
            <a:r>
              <a:rPr lang="fr-FR" dirty="0" smtClean="0"/>
              <a:t> Notaires </a:t>
            </a:r>
          </a:p>
          <a:p>
            <a:pPr marL="137160" indent="0">
              <a:buNone/>
            </a:pPr>
            <a:endParaRPr lang="fr-FR" dirty="0"/>
          </a:p>
        </p:txBody>
      </p:sp>
      <p:cxnSp>
        <p:nvCxnSpPr>
          <p:cNvPr id="8" name="Connecteur droit 7"/>
          <p:cNvCxnSpPr/>
          <p:nvPr/>
        </p:nvCxnSpPr>
        <p:spPr>
          <a:xfrm>
            <a:off x="4355976" y="1556792"/>
            <a:ext cx="0" cy="460851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91186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0" i="1" u="sng" dirty="0" smtClean="0">
                <a:solidFill>
                  <a:schemeClr val="tx1"/>
                </a:solidFill>
                <a:effectLst/>
              </a:rPr>
              <a:t>Présence de la concurrence </a:t>
            </a:r>
            <a:endParaRPr lang="fr-FR" b="0" i="1" u="sng" dirty="0">
              <a:solidFill>
                <a:schemeClr val="tx1"/>
              </a:solidFill>
              <a:effectLst/>
            </a:endParaRP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23528" y="1537086"/>
            <a:ext cx="3657600" cy="639762"/>
          </a:xfrm>
        </p:spPr>
        <p:txBody>
          <a:bodyPr/>
          <a:lstStyle/>
          <a:p>
            <a:pPr algn="ctr"/>
            <a:r>
              <a:rPr lang="fr-FR" sz="3400" i="1" u="sng" dirty="0" smtClean="0">
                <a:solidFill>
                  <a:schemeClr val="accent5"/>
                </a:solidFill>
              </a:rPr>
              <a:t>Présence </a:t>
            </a:r>
            <a:r>
              <a:rPr lang="fr-FR" sz="3400" i="1" u="sng" dirty="0" smtClean="0">
                <a:solidFill>
                  <a:schemeClr val="accent5"/>
                </a:solidFill>
              </a:rPr>
              <a:t>nationale  </a:t>
            </a:r>
            <a:endParaRPr lang="fr-FR" sz="3400" i="1" u="sng" dirty="0">
              <a:solidFill>
                <a:schemeClr val="accent5"/>
              </a:solidFill>
            </a:endParaRPr>
          </a:p>
        </p:txBody>
      </p:sp>
      <p:sp>
        <p:nvSpPr>
          <p:cNvPr id="5" name="Espace réservé du contenu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r-FR" dirty="0" smtClean="0"/>
              <a:t>Site d’annonce </a:t>
            </a:r>
            <a:r>
              <a:rPr lang="fr-FR" dirty="0" smtClean="0"/>
              <a:t>(</a:t>
            </a:r>
            <a:r>
              <a:rPr lang="fr-FR" dirty="0" err="1"/>
              <a:t>E</a:t>
            </a:r>
            <a:r>
              <a:rPr lang="fr-FR" dirty="0" err="1" smtClean="0"/>
              <a:t>bay</a:t>
            </a:r>
            <a:r>
              <a:rPr lang="fr-FR" dirty="0" smtClean="0"/>
              <a:t>, </a:t>
            </a:r>
            <a:r>
              <a:rPr lang="fr-FR" dirty="0" err="1" smtClean="0"/>
              <a:t>Vivastreet</a:t>
            </a:r>
            <a:r>
              <a:rPr lang="fr-FR" dirty="0" smtClean="0"/>
              <a:t>, le bon coin)</a:t>
            </a:r>
          </a:p>
          <a:p>
            <a:pPr marL="137160" indent="0">
              <a:buNone/>
            </a:pPr>
            <a:endParaRPr lang="fr-FR" dirty="0" smtClean="0"/>
          </a:p>
          <a:p>
            <a:r>
              <a:rPr lang="fr-FR" dirty="0" smtClean="0"/>
              <a:t>Journaux </a:t>
            </a:r>
            <a:r>
              <a:rPr lang="fr-FR" dirty="0" smtClean="0"/>
              <a:t>spécialisés (le </a:t>
            </a:r>
            <a:r>
              <a:rPr lang="fr-FR" dirty="0" smtClean="0"/>
              <a:t>journal des particuliers)</a:t>
            </a:r>
          </a:p>
          <a:p>
            <a:pPr marL="137160" indent="0">
              <a:buNone/>
            </a:pPr>
            <a:endParaRPr lang="fr-FR" dirty="0" smtClean="0"/>
          </a:p>
          <a:p>
            <a:r>
              <a:rPr lang="fr-FR" dirty="0" smtClean="0"/>
              <a:t>Capi France </a:t>
            </a:r>
          </a:p>
          <a:p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fr-FR" sz="3600" i="1" u="sng" dirty="0" smtClean="0">
                <a:solidFill>
                  <a:schemeClr val="accent5"/>
                </a:solidFill>
              </a:rPr>
              <a:t>Présence</a:t>
            </a:r>
            <a:r>
              <a:rPr lang="fr-FR" i="1" u="sng" dirty="0" smtClean="0">
                <a:solidFill>
                  <a:schemeClr val="bg1"/>
                </a:solidFill>
              </a:rPr>
              <a:t> </a:t>
            </a:r>
            <a:r>
              <a:rPr lang="fr-FR" sz="3600" i="1" u="sng" dirty="0" smtClean="0">
                <a:solidFill>
                  <a:schemeClr val="accent5"/>
                </a:solidFill>
              </a:rPr>
              <a:t>locale</a:t>
            </a:r>
            <a:endParaRPr lang="fr-FR" i="1" u="sng" dirty="0" smtClean="0">
              <a:solidFill>
                <a:schemeClr val="bg1"/>
              </a:solidFill>
            </a:endParaRP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fr-FR" dirty="0" smtClean="0"/>
              <a:t>Agence immobilière </a:t>
            </a:r>
            <a:r>
              <a:rPr lang="fr-FR" dirty="0" smtClean="0"/>
              <a:t>(Century21</a:t>
            </a:r>
            <a:r>
              <a:rPr lang="fr-FR" dirty="0" smtClean="0"/>
              <a:t>, la Forêt…)</a:t>
            </a:r>
          </a:p>
          <a:p>
            <a:pPr marL="137160" indent="0">
              <a:buNone/>
            </a:pPr>
            <a:endParaRPr lang="fr-FR" dirty="0" smtClean="0"/>
          </a:p>
          <a:p>
            <a:r>
              <a:rPr lang="fr-FR" dirty="0" smtClean="0"/>
              <a:t>Journaux locaux (top 34, immoxia)</a:t>
            </a:r>
          </a:p>
          <a:p>
            <a:endParaRPr lang="fr-FR" dirty="0" smtClean="0"/>
          </a:p>
          <a:p>
            <a:r>
              <a:rPr lang="fr-FR" dirty="0" smtClean="0"/>
              <a:t>Notaires</a:t>
            </a:r>
          </a:p>
          <a:p>
            <a:pPr marL="137160" indent="0">
              <a:buNone/>
            </a:pPr>
            <a:endParaRPr lang="fr-FR" dirty="0"/>
          </a:p>
        </p:txBody>
      </p:sp>
      <p:cxnSp>
        <p:nvCxnSpPr>
          <p:cNvPr id="8" name="Connecteur droit 7"/>
          <p:cNvCxnSpPr>
            <a:stCxn id="3" idx="3"/>
          </p:cNvCxnSpPr>
          <p:nvPr/>
        </p:nvCxnSpPr>
        <p:spPr>
          <a:xfrm>
            <a:off x="4363716" y="1912529"/>
            <a:ext cx="2604" cy="46147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307523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r-FR" b="0" i="1" u="sng" dirty="0" smtClean="0">
                <a:solidFill>
                  <a:schemeClr val="tx1"/>
                </a:solidFill>
                <a:effectLst/>
              </a:rPr>
              <a:t>Analyse de la concurrence</a:t>
            </a:r>
            <a:br>
              <a:rPr lang="fr-FR" b="0" i="1" u="sng" dirty="0" smtClean="0">
                <a:solidFill>
                  <a:schemeClr val="tx1"/>
                </a:solidFill>
                <a:effectLst/>
              </a:rPr>
            </a:br>
            <a:r>
              <a:rPr lang="fr-FR" sz="3600" b="0" i="1" u="sng" dirty="0" smtClean="0">
                <a:solidFill>
                  <a:schemeClr val="tx1"/>
                </a:solidFill>
                <a:effectLst/>
              </a:rPr>
              <a:t>(les agences et </a:t>
            </a:r>
            <a:r>
              <a:rPr lang="fr-FR" sz="3600" b="0" i="1" u="sng" dirty="0">
                <a:solidFill>
                  <a:schemeClr val="tx1"/>
                </a:solidFill>
                <a:effectLst/>
              </a:rPr>
              <a:t>C</a:t>
            </a:r>
            <a:r>
              <a:rPr lang="fr-FR" sz="3600" b="0" i="1" u="sng" dirty="0" smtClean="0">
                <a:solidFill>
                  <a:schemeClr val="tx1"/>
                </a:solidFill>
                <a:effectLst/>
              </a:rPr>
              <a:t>api France et notaire ) </a:t>
            </a:r>
            <a:endParaRPr lang="fr-FR" sz="3600" b="0" i="1" u="sng" dirty="0">
              <a:solidFill>
                <a:schemeClr val="tx1"/>
              </a:solidFill>
              <a:effectLst/>
            </a:endParaRP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fr-FR" sz="3600" i="1" u="sng" dirty="0" smtClean="0">
                <a:solidFill>
                  <a:schemeClr val="accent5"/>
                </a:solidFill>
              </a:rPr>
              <a:t>Forces</a:t>
            </a:r>
            <a:r>
              <a:rPr lang="fr-FR" sz="3600" i="1" dirty="0" smtClean="0">
                <a:solidFill>
                  <a:schemeClr val="accent5"/>
                </a:solidFill>
              </a:rPr>
              <a:t> </a:t>
            </a:r>
            <a:endParaRPr lang="fr-FR" sz="3600" i="1" dirty="0">
              <a:solidFill>
                <a:schemeClr val="accent5"/>
              </a:solidFill>
            </a:endParaRPr>
          </a:p>
        </p:txBody>
      </p:sp>
      <p:sp>
        <p:nvSpPr>
          <p:cNvPr id="5" name="Espace réservé du contenu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r-FR" dirty="0" smtClean="0"/>
              <a:t>Notoriété </a:t>
            </a:r>
          </a:p>
          <a:p>
            <a:pPr marL="137160" indent="0">
              <a:buNone/>
            </a:pPr>
            <a:endParaRPr lang="fr-FR" dirty="0" smtClean="0"/>
          </a:p>
          <a:p>
            <a:r>
              <a:rPr lang="fr-FR" dirty="0" smtClean="0"/>
              <a:t>Réseau de vente</a:t>
            </a:r>
          </a:p>
          <a:p>
            <a:pPr marL="137160" indent="0">
              <a:buNone/>
            </a:pPr>
            <a:endParaRPr lang="fr-FR" dirty="0" smtClean="0"/>
          </a:p>
          <a:p>
            <a:r>
              <a:rPr lang="fr-FR" dirty="0" smtClean="0"/>
              <a:t>Confiance</a:t>
            </a:r>
          </a:p>
          <a:p>
            <a:pPr marL="137160" indent="0">
              <a:buNone/>
            </a:pPr>
            <a:endParaRPr lang="fr-FR" dirty="0" smtClean="0"/>
          </a:p>
          <a:p>
            <a:r>
              <a:rPr lang="fr-FR" dirty="0" smtClean="0"/>
              <a:t>Habitude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fr-FR" sz="3600" i="1" u="sng" dirty="0" smtClean="0">
                <a:solidFill>
                  <a:schemeClr val="accent5"/>
                </a:solidFill>
              </a:rPr>
              <a:t>Faiblesses</a:t>
            </a:r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fr-FR" dirty="0" smtClean="0"/>
              <a:t>Commission d’agence</a:t>
            </a:r>
          </a:p>
          <a:p>
            <a:pPr marL="137160" indent="0">
              <a:buNone/>
            </a:pPr>
            <a:endParaRPr lang="fr-FR" dirty="0" smtClean="0"/>
          </a:p>
          <a:p>
            <a:r>
              <a:rPr lang="fr-FR" dirty="0" smtClean="0"/>
              <a:t>Concurrence entre </a:t>
            </a:r>
            <a:r>
              <a:rPr lang="fr-FR" dirty="0" smtClean="0"/>
              <a:t>agences</a:t>
            </a:r>
            <a:endParaRPr lang="fr-FR" dirty="0" smtClean="0"/>
          </a:p>
          <a:p>
            <a:pPr marL="137160" indent="0">
              <a:buNone/>
            </a:pPr>
            <a:endParaRPr lang="fr-FR" dirty="0" smtClean="0"/>
          </a:p>
          <a:p>
            <a:r>
              <a:rPr lang="fr-FR" dirty="0" smtClean="0"/>
              <a:t>Manque d’objectivité dans l’estimation</a:t>
            </a:r>
          </a:p>
          <a:p>
            <a:pPr marL="137160" indent="0">
              <a:buNone/>
            </a:pPr>
            <a:endParaRPr lang="fr-FR" dirty="0" smtClean="0"/>
          </a:p>
          <a:p>
            <a:r>
              <a:rPr lang="fr-FR" dirty="0" smtClean="0"/>
              <a:t>Aucune obligation de moyen </a:t>
            </a:r>
          </a:p>
          <a:p>
            <a:endParaRPr lang="fr-FR" dirty="0" smtClean="0"/>
          </a:p>
          <a:p>
            <a:endParaRPr lang="fr-FR" dirty="0"/>
          </a:p>
        </p:txBody>
      </p:sp>
      <p:cxnSp>
        <p:nvCxnSpPr>
          <p:cNvPr id="8" name="Connecteur droit 7"/>
          <p:cNvCxnSpPr/>
          <p:nvPr/>
        </p:nvCxnSpPr>
        <p:spPr>
          <a:xfrm>
            <a:off x="4283968" y="2348880"/>
            <a:ext cx="0" cy="374441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63200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r-FR" b="0" i="1" u="sng" dirty="0" smtClean="0">
                <a:solidFill>
                  <a:schemeClr val="tx1"/>
                </a:solidFill>
                <a:effectLst/>
              </a:rPr>
              <a:t>Analyse de la concurrence </a:t>
            </a:r>
            <a:r>
              <a:rPr lang="fr-FR" dirty="0" smtClean="0">
                <a:solidFill>
                  <a:schemeClr val="tx1"/>
                </a:solidFill>
              </a:rPr>
              <a:t/>
            </a:r>
            <a:br>
              <a:rPr lang="fr-FR" dirty="0" smtClean="0">
                <a:solidFill>
                  <a:schemeClr val="tx1"/>
                </a:solidFill>
              </a:rPr>
            </a:br>
            <a:r>
              <a:rPr lang="fr-FR" sz="3600" b="0" i="1" u="sng" dirty="0" smtClean="0">
                <a:solidFill>
                  <a:schemeClr val="tx1"/>
                </a:solidFill>
                <a:effectLst/>
              </a:rPr>
              <a:t>(site d’annonce et journaux) </a:t>
            </a:r>
            <a:endParaRPr lang="fr-FR" sz="3600" b="0" i="1" u="sng" dirty="0">
              <a:solidFill>
                <a:schemeClr val="tx1"/>
              </a:solidFill>
              <a:effectLst/>
            </a:endParaRP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28312" y="1590675"/>
            <a:ext cx="3657600" cy="639762"/>
          </a:xfrm>
        </p:spPr>
        <p:txBody>
          <a:bodyPr/>
          <a:lstStyle/>
          <a:p>
            <a:r>
              <a:rPr lang="fr-FR" sz="3600" i="1" u="sng" dirty="0" smtClean="0">
                <a:solidFill>
                  <a:schemeClr val="accent5"/>
                </a:solidFill>
              </a:rPr>
              <a:t>F</a:t>
            </a:r>
            <a:r>
              <a:rPr lang="fr-FR" sz="3600" i="1" u="sng" dirty="0" smtClean="0">
                <a:solidFill>
                  <a:schemeClr val="accent5"/>
                </a:solidFill>
              </a:rPr>
              <a:t>orces</a:t>
            </a:r>
            <a:endParaRPr lang="fr-FR" sz="3600" i="1" u="sng" dirty="0">
              <a:solidFill>
                <a:schemeClr val="accent5"/>
              </a:solidFill>
            </a:endParaRPr>
          </a:p>
        </p:txBody>
      </p:sp>
      <p:sp>
        <p:nvSpPr>
          <p:cNvPr id="5" name="Espace réservé du contenu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r-FR" dirty="0" smtClean="0"/>
              <a:t>Notoriété</a:t>
            </a:r>
          </a:p>
          <a:p>
            <a:endParaRPr lang="fr-FR" dirty="0"/>
          </a:p>
          <a:p>
            <a:r>
              <a:rPr lang="fr-FR" dirty="0" smtClean="0"/>
              <a:t>Accessibilité</a:t>
            </a:r>
          </a:p>
          <a:p>
            <a:endParaRPr lang="fr-FR" dirty="0"/>
          </a:p>
          <a:p>
            <a:r>
              <a:rPr lang="fr-FR" dirty="0" smtClean="0"/>
              <a:t>Gratuité </a:t>
            </a:r>
          </a:p>
          <a:p>
            <a:endParaRPr lang="fr-FR" dirty="0"/>
          </a:p>
          <a:p>
            <a:r>
              <a:rPr lang="fr-FR" dirty="0" smtClean="0"/>
              <a:t>Retours </a:t>
            </a:r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fr-FR" sz="3600" i="1" u="sng" dirty="0" smtClean="0">
                <a:solidFill>
                  <a:schemeClr val="accent5"/>
                </a:solidFill>
              </a:rPr>
              <a:t>F</a:t>
            </a:r>
            <a:r>
              <a:rPr lang="fr-FR" sz="3600" i="1" u="sng" dirty="0" smtClean="0">
                <a:solidFill>
                  <a:schemeClr val="accent5"/>
                </a:solidFill>
              </a:rPr>
              <a:t>aiblesses</a:t>
            </a:r>
            <a:endParaRPr lang="fr-FR" sz="3600" i="1" u="sng" dirty="0">
              <a:solidFill>
                <a:schemeClr val="accent5"/>
              </a:solidFill>
            </a:endParaRP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fr-FR" dirty="0" smtClean="0"/>
              <a:t>Trop d’annonce </a:t>
            </a:r>
          </a:p>
          <a:p>
            <a:endParaRPr lang="fr-FR" dirty="0"/>
          </a:p>
          <a:p>
            <a:r>
              <a:rPr lang="fr-FR" dirty="0" smtClean="0"/>
              <a:t>Annonce non professionnelle</a:t>
            </a:r>
          </a:p>
          <a:p>
            <a:pPr marL="137160" indent="0">
              <a:buNone/>
            </a:pPr>
            <a:endParaRPr lang="fr-FR" dirty="0" smtClean="0"/>
          </a:p>
          <a:p>
            <a:r>
              <a:rPr lang="fr-FR" dirty="0" smtClean="0"/>
              <a:t>Photo non professionnelle</a:t>
            </a:r>
          </a:p>
          <a:p>
            <a:pPr marL="137160" indent="0">
              <a:buNone/>
            </a:pPr>
            <a:endParaRPr lang="fr-FR" dirty="0" smtClean="0"/>
          </a:p>
          <a:p>
            <a:endParaRPr lang="fr-FR" dirty="0"/>
          </a:p>
          <a:p>
            <a:pPr marL="137160" indent="0">
              <a:buNone/>
            </a:pPr>
            <a:endParaRPr lang="fr-FR" dirty="0"/>
          </a:p>
          <a:p>
            <a:pPr marL="137160" indent="0">
              <a:buNone/>
            </a:pPr>
            <a:endParaRPr lang="fr-FR" dirty="0"/>
          </a:p>
        </p:txBody>
      </p:sp>
      <p:cxnSp>
        <p:nvCxnSpPr>
          <p:cNvPr id="8" name="Connecteur droit 7"/>
          <p:cNvCxnSpPr>
            <a:stCxn id="3" idx="3"/>
          </p:cNvCxnSpPr>
          <p:nvPr/>
        </p:nvCxnSpPr>
        <p:spPr>
          <a:xfrm>
            <a:off x="4468500" y="1966118"/>
            <a:ext cx="2604" cy="439876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25406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827584" y="332656"/>
            <a:ext cx="7315200" cy="2160240"/>
          </a:xfrm>
        </p:spPr>
        <p:txBody>
          <a:bodyPr>
            <a:normAutofit/>
          </a:bodyPr>
          <a:lstStyle/>
          <a:p>
            <a:r>
              <a:rPr lang="fr-FR" sz="4800" dirty="0" smtClean="0">
                <a:solidFill>
                  <a:srgbClr val="000000"/>
                </a:solidFill>
                <a:effectLst/>
              </a:rPr>
              <a:t>Conduite et Présentation d’un Projet Commercial </a:t>
            </a:r>
            <a:endParaRPr lang="fr-FR" sz="4800" dirty="0">
              <a:solidFill>
                <a:srgbClr val="000000"/>
              </a:solidFill>
              <a:effectLst/>
            </a:endParaRPr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467544" y="2996952"/>
            <a:ext cx="7315200" cy="1144632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fr-FR" sz="2400" dirty="0" smtClean="0"/>
              <a:t>TOURRE Laurent</a:t>
            </a:r>
          </a:p>
          <a:p>
            <a:pPr algn="ctr"/>
            <a:r>
              <a:rPr lang="fr-FR" sz="2400" dirty="0" smtClean="0"/>
              <a:t>Commercial en contrat de professionnalisation</a:t>
            </a:r>
          </a:p>
          <a:p>
            <a:pPr algn="ctr"/>
            <a:r>
              <a:rPr lang="fr-FR" dirty="0" smtClean="0"/>
              <a:t>  </a:t>
            </a:r>
            <a:endParaRPr lang="fr-FR" dirty="0"/>
          </a:p>
        </p:txBody>
      </p:sp>
      <p:sp>
        <p:nvSpPr>
          <p:cNvPr id="10" name="ZoneTexte 9"/>
          <p:cNvSpPr txBox="1"/>
          <p:nvPr/>
        </p:nvSpPr>
        <p:spPr>
          <a:xfrm>
            <a:off x="1259632" y="4509120"/>
            <a:ext cx="58326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 smtClean="0">
                <a:solidFill>
                  <a:schemeClr val="tx2"/>
                </a:solidFill>
              </a:rPr>
              <a:t>BTS NRC   2011 / 2013 </a:t>
            </a:r>
            <a:endParaRPr lang="fr-FR" sz="2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78634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 build="p"/>
      <p:bldP spid="10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/>
          <p:cNvSpPr>
            <a:spLocks noGrp="1"/>
          </p:cNvSpPr>
          <p:nvPr>
            <p:ph type="ctrTitle"/>
          </p:nvPr>
        </p:nvSpPr>
        <p:spPr>
          <a:xfrm>
            <a:off x="1403648" y="1628800"/>
            <a:ext cx="5256584" cy="1502023"/>
          </a:xfrm>
        </p:spPr>
        <p:txBody>
          <a:bodyPr>
            <a:noAutofit/>
          </a:bodyPr>
          <a:lstStyle/>
          <a:p>
            <a:r>
              <a:rPr lang="fr-FR" sz="8800" b="0" i="1" u="sng" dirty="0" smtClean="0">
                <a:solidFill>
                  <a:srgbClr val="000000"/>
                </a:solidFill>
                <a:effectLst/>
              </a:rPr>
              <a:t>Le marché </a:t>
            </a:r>
            <a:endParaRPr lang="fr-FR" sz="8800" b="0" i="1" u="sng" dirty="0">
              <a:solidFill>
                <a:srgbClr val="000000"/>
              </a:solidFill>
              <a:effectLst/>
            </a:endParaRPr>
          </a:p>
        </p:txBody>
      </p:sp>
      <p:sp>
        <p:nvSpPr>
          <p:cNvPr id="7" name="Sous-titre 6"/>
          <p:cNvSpPr>
            <a:spLocks noGrp="1"/>
          </p:cNvSpPr>
          <p:nvPr>
            <p:ph type="subTitle" idx="1"/>
          </p:nvPr>
        </p:nvSpPr>
        <p:spPr>
          <a:xfrm>
            <a:off x="1835696" y="3140968"/>
            <a:ext cx="3958208" cy="1017240"/>
          </a:xfrm>
        </p:spPr>
        <p:txBody>
          <a:bodyPr/>
          <a:lstStyle/>
          <a:p>
            <a:r>
              <a:rPr lang="fr-FR" sz="4800" i="1" u="sng" dirty="0">
                <a:solidFill>
                  <a:schemeClr val="accent5">
                    <a:lumMod val="75000"/>
                  </a:schemeClr>
                </a:solidFill>
              </a:rPr>
              <a:t>Coté Demande 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72184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i="1" dirty="0">
                <a:solidFill>
                  <a:srgbClr val="000000"/>
                </a:solidFill>
              </a:rPr>
              <a:t>	</a:t>
            </a:r>
            <a:r>
              <a:rPr lang="fr-FR" i="1" dirty="0" smtClean="0">
                <a:solidFill>
                  <a:srgbClr val="000000"/>
                </a:solidFill>
              </a:rPr>
              <a:t>	</a:t>
            </a:r>
            <a:r>
              <a:rPr lang="fr-FR" b="0" i="1" u="sng" dirty="0" smtClean="0">
                <a:solidFill>
                  <a:srgbClr val="000000"/>
                </a:solidFill>
                <a:effectLst/>
              </a:rPr>
              <a:t>Caractéristiques </a:t>
            </a:r>
            <a:r>
              <a:rPr lang="fr-FR" b="0" i="1" u="sng" dirty="0" smtClean="0">
                <a:solidFill>
                  <a:srgbClr val="000000"/>
                </a:solidFill>
                <a:effectLst/>
              </a:rPr>
              <a:t>de la </a:t>
            </a:r>
            <a:br>
              <a:rPr lang="fr-FR" b="0" i="1" u="sng" dirty="0" smtClean="0">
                <a:solidFill>
                  <a:srgbClr val="000000"/>
                </a:solidFill>
                <a:effectLst/>
              </a:rPr>
            </a:br>
            <a:r>
              <a:rPr lang="fr-FR" b="0" i="1" dirty="0" smtClean="0">
                <a:solidFill>
                  <a:srgbClr val="000000"/>
                </a:solidFill>
                <a:effectLst/>
              </a:rPr>
              <a:t>			</a:t>
            </a:r>
            <a:r>
              <a:rPr lang="fr-FR" b="0" i="1" u="sng" dirty="0" smtClean="0">
                <a:solidFill>
                  <a:srgbClr val="000000"/>
                </a:solidFill>
                <a:effectLst/>
              </a:rPr>
              <a:t>clientèle</a:t>
            </a:r>
            <a:endParaRPr lang="fr-FR" b="0" i="1" u="sng" dirty="0">
              <a:solidFill>
                <a:srgbClr val="000000"/>
              </a:solidFill>
              <a:effectLst/>
            </a:endParaRPr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37160" indent="0" algn="ctr">
              <a:lnSpc>
                <a:spcPct val="150000"/>
              </a:lnSpc>
              <a:buNone/>
            </a:pPr>
            <a:r>
              <a:rPr lang="fr-FR" dirty="0" smtClean="0"/>
              <a:t>-- Particuliers  --</a:t>
            </a:r>
          </a:p>
          <a:p>
            <a:pPr marL="137160" indent="0" algn="ctr">
              <a:lnSpc>
                <a:spcPct val="150000"/>
              </a:lnSpc>
              <a:buNone/>
            </a:pPr>
            <a:r>
              <a:rPr lang="fr-FR" dirty="0" smtClean="0"/>
              <a:t>-- entre 40 et 70 ans –-</a:t>
            </a:r>
          </a:p>
          <a:p>
            <a:pPr marL="137160" indent="0" algn="ctr">
              <a:lnSpc>
                <a:spcPct val="150000"/>
              </a:lnSpc>
              <a:buNone/>
            </a:pPr>
            <a:r>
              <a:rPr lang="fr-FR" dirty="0" smtClean="0"/>
              <a:t>-- toute classe sociale --</a:t>
            </a:r>
          </a:p>
          <a:p>
            <a:pPr marL="137160" indent="0" algn="ctr">
              <a:lnSpc>
                <a:spcPct val="150000"/>
              </a:lnSpc>
              <a:buNone/>
            </a:pPr>
            <a:r>
              <a:rPr lang="fr-FR" dirty="0" smtClean="0"/>
              <a:t>-- fréquence d’achat décennale –-</a:t>
            </a:r>
          </a:p>
          <a:p>
            <a:pPr marL="137160" indent="0" algn="ctr">
              <a:lnSpc>
                <a:spcPct val="150000"/>
              </a:lnSpc>
              <a:buNone/>
            </a:pPr>
            <a:r>
              <a:rPr lang="fr-FR" dirty="0" smtClean="0"/>
              <a:t>-- utilisateurs, acheteurs, payeurs -- </a:t>
            </a:r>
          </a:p>
          <a:p>
            <a:pPr marL="137160" indent="0" algn="ctr">
              <a:lnSpc>
                <a:spcPct val="150000"/>
              </a:lnSpc>
              <a:buNone/>
            </a:pPr>
            <a:r>
              <a:rPr lang="fr-FR" dirty="0" smtClean="0"/>
              <a:t>-- Propriétaires motivés et prêt à investir –-</a:t>
            </a:r>
          </a:p>
          <a:p>
            <a:pPr marL="137160" indent="0" algn="ctr">
              <a:buNone/>
            </a:pP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2655347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fr-FR" sz="2000" dirty="0" smtClean="0"/>
              <a:t>Après </a:t>
            </a:r>
            <a:r>
              <a:rPr lang="fr-FR" sz="2000" dirty="0" smtClean="0"/>
              <a:t>3 </a:t>
            </a:r>
            <a:r>
              <a:rPr lang="fr-FR" sz="2000" dirty="0" smtClean="0"/>
              <a:t>mois de parution, deux tiers des propriétaires font </a:t>
            </a:r>
            <a:r>
              <a:rPr lang="fr-FR" sz="2000" dirty="0" smtClean="0"/>
              <a:t>appel </a:t>
            </a:r>
            <a:r>
              <a:rPr lang="fr-FR" sz="2000" dirty="0" smtClean="0"/>
              <a:t>à une agence immobilière. Pour la vente de leur </a:t>
            </a:r>
            <a:r>
              <a:rPr lang="fr-FR" sz="2000" dirty="0" smtClean="0"/>
              <a:t>bien, </a:t>
            </a:r>
            <a:r>
              <a:rPr lang="fr-FR" sz="2000" dirty="0" smtClean="0"/>
              <a:t>i</a:t>
            </a:r>
            <a:r>
              <a:rPr lang="fr-FR" sz="2000" dirty="0" smtClean="0"/>
              <a:t>ls </a:t>
            </a:r>
            <a:r>
              <a:rPr lang="fr-FR" sz="2000" dirty="0" smtClean="0"/>
              <a:t>sont donc une cible </a:t>
            </a:r>
            <a:r>
              <a:rPr lang="fr-FR" sz="2000" dirty="0" smtClean="0"/>
              <a:t>privilégiée </a:t>
            </a:r>
            <a:r>
              <a:rPr lang="fr-FR" sz="2000" dirty="0" smtClean="0"/>
              <a:t>pour la mise en place de nos services </a:t>
            </a:r>
          </a:p>
          <a:p>
            <a:endParaRPr lang="fr-FR" sz="2000" dirty="0"/>
          </a:p>
        </p:txBody>
      </p:sp>
      <p:graphicFrame>
        <p:nvGraphicFramePr>
          <p:cNvPr id="5" name="Espace réservé du contenu 4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429637256"/>
              </p:ext>
            </p:extLst>
          </p:nvPr>
        </p:nvGraphicFramePr>
        <p:xfrm>
          <a:off x="304800" y="381000"/>
          <a:ext cx="7772400" cy="49434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21590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467544" y="1772816"/>
            <a:ext cx="7543800" cy="1430015"/>
          </a:xfrm>
        </p:spPr>
        <p:txBody>
          <a:bodyPr>
            <a:noAutofit/>
          </a:bodyPr>
          <a:lstStyle/>
          <a:p>
            <a:pPr algn="ctr"/>
            <a:r>
              <a:rPr lang="fr-FR" sz="6600" b="0" i="1" u="sng" dirty="0" smtClean="0">
                <a:solidFill>
                  <a:srgbClr val="000000"/>
                </a:solidFill>
                <a:effectLst/>
              </a:rPr>
              <a:t>Plan de marchéage </a:t>
            </a:r>
            <a:endParaRPr lang="fr-FR" sz="6600" b="0" i="1" u="sng" dirty="0">
              <a:solidFill>
                <a:srgbClr val="000000"/>
              </a:solidFill>
              <a:effectLst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611560" y="3573016"/>
            <a:ext cx="6461760" cy="648072"/>
          </a:xfrm>
        </p:spPr>
        <p:txBody>
          <a:bodyPr>
            <a:normAutofit/>
          </a:bodyPr>
          <a:lstStyle/>
          <a:p>
            <a:pPr algn="ctr"/>
            <a:r>
              <a:rPr lang="fr-FR" sz="2400" dirty="0" smtClean="0">
                <a:solidFill>
                  <a:schemeClr val="accent5">
                    <a:lumMod val="75000"/>
                  </a:schemeClr>
                </a:solidFill>
              </a:rPr>
              <a:t>Produit, </a:t>
            </a:r>
            <a:r>
              <a:rPr lang="fr-FR" sz="2400" dirty="0">
                <a:solidFill>
                  <a:schemeClr val="accent5">
                    <a:lumMod val="75000"/>
                  </a:schemeClr>
                </a:solidFill>
              </a:rPr>
              <a:t>P</a:t>
            </a:r>
            <a:r>
              <a:rPr lang="fr-FR" sz="2400" dirty="0" smtClean="0">
                <a:solidFill>
                  <a:schemeClr val="accent5">
                    <a:lumMod val="75000"/>
                  </a:schemeClr>
                </a:solidFill>
              </a:rPr>
              <a:t>rix</a:t>
            </a:r>
            <a:r>
              <a:rPr lang="fr-FR" sz="2400" dirty="0" smtClean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fr-FR" sz="2400" dirty="0" smtClean="0">
                <a:solidFill>
                  <a:schemeClr val="accent5">
                    <a:lumMod val="75000"/>
                  </a:schemeClr>
                </a:solidFill>
              </a:rPr>
              <a:t>Distribution</a:t>
            </a:r>
            <a:r>
              <a:rPr lang="fr-FR" sz="2400" dirty="0" smtClean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fr-FR" sz="2400" dirty="0" smtClean="0">
                <a:solidFill>
                  <a:schemeClr val="accent5">
                    <a:lumMod val="75000"/>
                  </a:schemeClr>
                </a:solidFill>
              </a:rPr>
              <a:t>Communication </a:t>
            </a:r>
            <a:endParaRPr lang="fr-FR" sz="2400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50308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2276872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fr-FR" sz="6600" b="0" i="1" u="sng" dirty="0" smtClean="0">
                <a:solidFill>
                  <a:srgbClr val="000000"/>
                </a:solidFill>
                <a:effectLst/>
              </a:rPr>
              <a:t>Les </a:t>
            </a:r>
            <a:r>
              <a:rPr lang="fr-FR" sz="6600" b="0" i="1" u="sng" dirty="0" smtClean="0">
                <a:solidFill>
                  <a:srgbClr val="000000"/>
                </a:solidFill>
                <a:effectLst/>
              </a:rPr>
              <a:t>Produits</a:t>
            </a:r>
            <a:endParaRPr lang="fr-FR" sz="6600" b="0" i="1" u="sng" dirty="0">
              <a:solidFill>
                <a:srgbClr val="0000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8829976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4294967295"/>
          </p:nvPr>
        </p:nvSpPr>
        <p:spPr>
          <a:xfrm>
            <a:off x="0" y="1052513"/>
            <a:ext cx="8245475" cy="4751387"/>
          </a:xfrm>
        </p:spPr>
        <p:txBody>
          <a:bodyPr/>
          <a:lstStyle/>
          <a:p>
            <a:pPr marL="137160" indent="0">
              <a:buNone/>
            </a:pPr>
            <a:r>
              <a:rPr lang="fr-FR" dirty="0" smtClean="0"/>
              <a:t>Comme les franchises Ma petite agence.com ne couvrent pas tout le territoire français, le siège </a:t>
            </a:r>
            <a:r>
              <a:rPr lang="fr-FR" dirty="0" smtClean="0"/>
              <a:t>social </a:t>
            </a:r>
            <a:r>
              <a:rPr lang="fr-FR" dirty="0" smtClean="0"/>
              <a:t>de Montpellier, a développé en plus de ses offres </a:t>
            </a:r>
            <a:r>
              <a:rPr lang="fr-FR" dirty="0" smtClean="0"/>
              <a:t>à domicile </a:t>
            </a:r>
            <a:r>
              <a:rPr lang="fr-FR" dirty="0" smtClean="0"/>
              <a:t>des offres à distance et ce par internet. </a:t>
            </a:r>
          </a:p>
          <a:p>
            <a:pPr marL="137160" indent="0">
              <a:buNone/>
            </a:pPr>
            <a:endParaRPr lang="fr-FR" dirty="0" smtClean="0"/>
          </a:p>
          <a:p>
            <a:pPr marL="137160" indent="0">
              <a:buNone/>
            </a:pPr>
            <a:r>
              <a:rPr lang="fr-FR" dirty="0"/>
              <a:t> 	</a:t>
            </a:r>
            <a:r>
              <a:rPr lang="fr-FR" i="1" dirty="0" smtClean="0">
                <a:solidFill>
                  <a:schemeClr val="accent5">
                    <a:lumMod val="75000"/>
                  </a:schemeClr>
                </a:solidFill>
              </a:rPr>
              <a:t>coaching		</a:t>
            </a:r>
            <a:r>
              <a:rPr lang="fr-FR" i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fr-FR" i="1" dirty="0" smtClean="0">
                <a:solidFill>
                  <a:schemeClr val="accent5">
                    <a:lumMod val="75000"/>
                  </a:schemeClr>
                </a:solidFill>
              </a:rPr>
              <a:t>      cyber-coaching	                     	immobilier			immobilier</a:t>
            </a:r>
            <a:endParaRPr lang="fr-FR" i="1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3716371"/>
            <a:ext cx="1152128" cy="1226600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1252" y="3716371"/>
            <a:ext cx="1152128" cy="1226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4137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Espace réservé du contenu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79279646"/>
              </p:ext>
            </p:extLst>
          </p:nvPr>
        </p:nvGraphicFramePr>
        <p:xfrm>
          <a:off x="107504" y="764704"/>
          <a:ext cx="5328592" cy="5956040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5328592"/>
              </a:tblGrid>
              <a:tr h="576064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Services</a:t>
                      </a:r>
                      <a:endParaRPr lang="fr-FR" dirty="0" smtClean="0">
                        <a:solidFill>
                          <a:srgbClr val="000000"/>
                        </a:solidFill>
                      </a:endParaRPr>
                    </a:p>
                  </a:txBody>
                  <a:tcPr anchor="ctr"/>
                </a:tc>
              </a:tr>
              <a:tr h="399088">
                <a:tc>
                  <a:txBody>
                    <a:bodyPr/>
                    <a:lstStyle/>
                    <a:p>
                      <a:pPr marL="21590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Clr>
                          <a:srgbClr val="3891A7"/>
                        </a:buClr>
                        <a:buSzPct val="45000"/>
                        <a:buFont typeface="Wingdings" charset="2"/>
                        <a:buNone/>
                        <a:tabLst>
                          <a:tab pos="8890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/>
                      </a:pPr>
                      <a:r>
                        <a:rPr kumimoji="0" lang="fr-FR" sz="1800" b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</a:rPr>
                        <a:t>Votre page Internet avec photos illimitées</a:t>
                      </a:r>
                      <a:endParaRPr kumimoji="0" lang="fr-FR" sz="18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Gill Sans MT"/>
                        <a:ea typeface="+mn-ea"/>
                        <a:cs typeface="Times New Roman" pitchFamily="16" charset="0"/>
                      </a:endParaRPr>
                    </a:p>
                  </a:txBody>
                  <a:tcPr anchor="ctr"/>
                </a:tc>
              </a:tr>
              <a:tr h="343871">
                <a:tc>
                  <a:txBody>
                    <a:bodyPr/>
                    <a:lstStyle/>
                    <a:p>
                      <a:pPr algn="ctr"/>
                      <a:r>
                        <a:rPr kumimoji="0" lang="fr-FR" sz="1600" b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</a:rPr>
                        <a:t>Un espace de gestion</a:t>
                      </a:r>
                      <a:endParaRPr kumimoji="0" lang="fr-FR" sz="16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Gill Sans MT"/>
                        <a:ea typeface="+mn-ea"/>
                        <a:cs typeface="Times New Roman" pitchFamily="16" charset="0"/>
                      </a:endParaRPr>
                    </a:p>
                  </a:txBody>
                  <a:tcPr anchor="ctr"/>
                </a:tc>
              </a:tr>
              <a:tr h="443119">
                <a:tc>
                  <a:txBody>
                    <a:bodyPr/>
                    <a:lstStyle/>
                    <a:p>
                      <a:pPr marL="21590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Clr>
                          <a:srgbClr val="3891A7"/>
                        </a:buClr>
                        <a:buSzPct val="45000"/>
                        <a:buFont typeface="Wingdings" charset="2"/>
                        <a:buNone/>
                        <a:tabLst>
                          <a:tab pos="8890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/>
                      </a:pPr>
                      <a:r>
                        <a:rPr kumimoji="0" lang="fr-FR" sz="1600" b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</a:rPr>
                        <a:t>Suivi conseils jusqu'à la transaction</a:t>
                      </a:r>
                      <a:endParaRPr kumimoji="0" lang="fr-FR" sz="16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Gill Sans MT"/>
                        <a:ea typeface="+mn-ea"/>
                        <a:cs typeface="Times New Roman" pitchFamily="16" charset="0"/>
                      </a:endParaRPr>
                    </a:p>
                  </a:txBody>
                  <a:tcPr anchor="ctr"/>
                </a:tc>
              </a:tr>
              <a:tr h="369266">
                <a:tc>
                  <a:txBody>
                    <a:bodyPr/>
                    <a:lstStyle/>
                    <a:p>
                      <a:pPr marL="21590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Clr>
                          <a:srgbClr val="3891A7"/>
                        </a:buClr>
                        <a:buSzPct val="45000"/>
                        <a:buFont typeface="Wingdings" charset="2"/>
                        <a:buNone/>
                        <a:tabLst>
                          <a:tab pos="8890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/>
                      </a:pPr>
                      <a:r>
                        <a:rPr kumimoji="0" lang="fr-FR" sz="1600" b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</a:rPr>
                        <a:t>Séance photos professionnelles   </a:t>
                      </a:r>
                      <a:endParaRPr kumimoji="0" lang="fr-FR" sz="16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Gill Sans MT"/>
                        <a:ea typeface="+mn-ea"/>
                        <a:cs typeface="Times New Roman" pitchFamily="16" charset="0"/>
                      </a:endParaRPr>
                    </a:p>
                  </a:txBody>
                  <a:tcPr anchor="ctr"/>
                </a:tc>
              </a:tr>
              <a:tr h="369266">
                <a:tc>
                  <a:txBody>
                    <a:bodyPr/>
                    <a:lstStyle/>
                    <a:p>
                      <a:pPr marL="21590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Clr>
                          <a:srgbClr val="3891A7"/>
                        </a:buClr>
                        <a:buSzPct val="45000"/>
                        <a:buFont typeface="Wingdings" charset="2"/>
                        <a:buNone/>
                        <a:tabLst>
                          <a:tab pos="8890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/>
                      </a:pPr>
                      <a:r>
                        <a:rPr kumimoji="0" lang="fr-FR" sz="1600" b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</a:rPr>
                        <a:t>Aide à l'évaluation du prix</a:t>
                      </a:r>
                      <a:endParaRPr kumimoji="0" lang="fr-FR" sz="16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Gill Sans MT"/>
                        <a:ea typeface="+mn-ea"/>
                        <a:cs typeface="Times New Roman" pitchFamily="16" charset="0"/>
                      </a:endParaRPr>
                    </a:p>
                  </a:txBody>
                  <a:tcPr anchor="ctr"/>
                </a:tc>
              </a:tr>
              <a:tr h="369266">
                <a:tc>
                  <a:txBody>
                    <a:bodyPr/>
                    <a:lstStyle/>
                    <a:p>
                      <a:pPr marL="21590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Clr>
                          <a:srgbClr val="3891A7"/>
                        </a:buClr>
                        <a:buSzPct val="45000"/>
                        <a:buFont typeface="Wingdings" charset="2"/>
                        <a:buNone/>
                        <a:tabLst>
                          <a:tab pos="8890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/>
                      </a:pPr>
                      <a:r>
                        <a:rPr kumimoji="0" lang="fr-FR" sz="1600" b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</a:rPr>
                        <a:t>Diffusion sur nos sites partenaires </a:t>
                      </a:r>
                      <a:endParaRPr kumimoji="0" lang="fr-FR" sz="16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Gill Sans MT"/>
                        <a:ea typeface="+mn-ea"/>
                        <a:cs typeface="Times New Roman" pitchFamily="16" charset="0"/>
                      </a:endParaRPr>
                    </a:p>
                  </a:txBody>
                  <a:tcPr anchor="ctr"/>
                </a:tc>
              </a:tr>
              <a:tr h="443119">
                <a:tc>
                  <a:txBody>
                    <a:bodyPr/>
                    <a:lstStyle/>
                    <a:p>
                      <a:pPr marL="21590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Clr>
                          <a:srgbClr val="3891A7"/>
                        </a:buClr>
                        <a:buSzPct val="45000"/>
                        <a:buFont typeface="Wingdings" charset="2"/>
                        <a:buNone/>
                        <a:tabLst>
                          <a:tab pos="8890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/>
                      </a:pPr>
                      <a:r>
                        <a:rPr kumimoji="0" lang="fr-FR" sz="1600" b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</a:rPr>
                        <a:t>Formation à la vente immobilière</a:t>
                      </a:r>
                      <a:endParaRPr kumimoji="0" lang="fr-FR" sz="16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Gill Sans MT"/>
                        <a:ea typeface="+mn-ea"/>
                        <a:cs typeface="Times New Roman" pitchFamily="16" charset="0"/>
                      </a:endParaRPr>
                    </a:p>
                  </a:txBody>
                  <a:tcPr anchor="ctr"/>
                </a:tc>
              </a:tr>
              <a:tr h="343871">
                <a:tc>
                  <a:txBody>
                    <a:bodyPr/>
                    <a:lstStyle/>
                    <a:p>
                      <a:pPr marL="21590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Clr>
                          <a:srgbClr val="3891A7"/>
                        </a:buClr>
                        <a:buSzPct val="45000"/>
                        <a:buFont typeface="Wingdings" charset="2"/>
                        <a:buNone/>
                        <a:tabLst>
                          <a:tab pos="8890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/>
                      </a:pPr>
                      <a:r>
                        <a:rPr kumimoji="0" lang="fr-FR" sz="1600" b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</a:rPr>
                        <a:t>Le panneau « A vendre »</a:t>
                      </a:r>
                      <a:endParaRPr kumimoji="0" lang="fr-FR" sz="16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Gill Sans MT"/>
                        <a:ea typeface="+mn-ea"/>
                        <a:cs typeface="Times New Roman" pitchFamily="16" charset="0"/>
                      </a:endParaRPr>
                    </a:p>
                  </a:txBody>
                  <a:tcPr anchor="ctr"/>
                </a:tc>
              </a:tr>
              <a:tr h="384366">
                <a:tc>
                  <a:txBody>
                    <a:bodyPr/>
                    <a:lstStyle/>
                    <a:p>
                      <a:pPr algn="ctr"/>
                      <a:r>
                        <a:rPr kumimoji="0" lang="fr-FR" sz="1600" b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uLnTx/>
                          <a:uFillTx/>
                        </a:rPr>
                        <a:t>Campagne Google Expert</a:t>
                      </a:r>
                      <a:endParaRPr lang="fr-FR" sz="1600" b="1" i="1" dirty="0" smtClean="0">
                        <a:solidFill>
                          <a:srgbClr val="FFC000"/>
                        </a:solidFill>
                        <a:cs typeface="Times New Roman" pitchFamily="16" charset="0"/>
                      </a:endParaRPr>
                    </a:p>
                  </a:txBody>
                  <a:tcPr anchor="ctr"/>
                </a:tc>
              </a:tr>
              <a:tr h="400098">
                <a:tc>
                  <a:txBody>
                    <a:bodyPr/>
                    <a:lstStyle/>
                    <a:p>
                      <a:pPr marL="21590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Clr>
                          <a:srgbClr val="3891A7"/>
                        </a:buClr>
                        <a:buSzPct val="45000"/>
                        <a:buFont typeface="Wingdings" charset="2"/>
                        <a:buNone/>
                        <a:tabLst>
                          <a:tab pos="8890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/>
                      </a:pPr>
                      <a:r>
                        <a:rPr kumimoji="0" lang="fr-FR" sz="1600" b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uLnTx/>
                          <a:uFillTx/>
                        </a:rPr>
                        <a:t>Campagne de pub sur la presse papier</a:t>
                      </a:r>
                      <a:endParaRPr kumimoji="0" lang="fr-FR" sz="1600" b="1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C000"/>
                        </a:solidFill>
                        <a:effectLst/>
                        <a:uLnTx/>
                        <a:uFillTx/>
                        <a:latin typeface="Gill Sans MT"/>
                        <a:ea typeface="+mn-ea"/>
                        <a:cs typeface="Times New Roman" pitchFamily="16" charset="0"/>
                      </a:endParaRPr>
                    </a:p>
                  </a:txBody>
                  <a:tcPr anchor="ctr"/>
                </a:tc>
              </a:tr>
              <a:tr h="443119">
                <a:tc>
                  <a:txBody>
                    <a:bodyPr/>
                    <a:lstStyle/>
                    <a:p>
                      <a:pPr marL="21590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Clr>
                          <a:srgbClr val="3891A7"/>
                        </a:buClr>
                        <a:buSzPct val="45000"/>
                        <a:buFont typeface="Verdana" pitchFamily="34" charset="0"/>
                        <a:buNone/>
                        <a:tabLst>
                          <a:tab pos="8890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/>
                      </a:pPr>
                      <a:r>
                        <a:rPr kumimoji="0" lang="fr-FR" sz="1600" b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uLnTx/>
                          <a:uFillTx/>
                        </a:rPr>
                        <a:t>Coup de pouce Home </a:t>
                      </a:r>
                      <a:r>
                        <a:rPr kumimoji="0" lang="fr-FR" sz="1600" b="1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uLnTx/>
                          <a:uFillTx/>
                        </a:rPr>
                        <a:t>Staging</a:t>
                      </a:r>
                      <a:endParaRPr kumimoji="0" lang="fr-FR" sz="1600" b="1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C000"/>
                        </a:solidFill>
                        <a:effectLst/>
                        <a:uLnTx/>
                        <a:uFillTx/>
                        <a:latin typeface="Gill Sans MT"/>
                        <a:ea typeface="+mn-ea"/>
                        <a:cs typeface="Times New Roman" pitchFamily="16" charset="0"/>
                      </a:endParaRPr>
                    </a:p>
                  </a:txBody>
                  <a:tcPr anchor="ctr"/>
                </a:tc>
              </a:tr>
              <a:tr h="363828">
                <a:tc>
                  <a:txBody>
                    <a:bodyPr/>
                    <a:lstStyle/>
                    <a:p>
                      <a:pPr marL="21590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Clr>
                          <a:srgbClr val="3891A7"/>
                        </a:buClr>
                        <a:buSzPct val="45000"/>
                        <a:buFont typeface="Wingdings" charset="2"/>
                        <a:buNone/>
                        <a:tabLst>
                          <a:tab pos="8890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/>
                      </a:pPr>
                      <a:r>
                        <a:rPr kumimoji="0" lang="fr-FR" sz="1600" b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</a:rPr>
                        <a:t>Visite virtuelle</a:t>
                      </a:r>
                      <a:endParaRPr kumimoji="0" lang="fr-FR" sz="1600" b="1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uLnTx/>
                        <a:uFillTx/>
                        <a:latin typeface="Gill Sans MT"/>
                        <a:ea typeface="+mn-ea"/>
                        <a:cs typeface="Times New Roman" pitchFamily="16" charset="0"/>
                      </a:endParaRPr>
                    </a:p>
                  </a:txBody>
                  <a:tcPr anchor="ctr"/>
                </a:tc>
              </a:tr>
              <a:tr h="363828">
                <a:tc>
                  <a:txBody>
                    <a:bodyPr/>
                    <a:lstStyle/>
                    <a:p>
                      <a:pPr marL="21590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Clr>
                          <a:srgbClr val="3891A7"/>
                        </a:buClr>
                        <a:buSzPct val="45000"/>
                        <a:buFont typeface="Wingdings" charset="2"/>
                        <a:buNone/>
                        <a:tabLst>
                          <a:tab pos="8890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/>
                      </a:pPr>
                      <a:r>
                        <a:rPr kumimoji="0" lang="fr-FR" sz="1600" b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</a:rPr>
                        <a:t>Diffusion internationale  </a:t>
                      </a:r>
                      <a:endParaRPr kumimoji="0" lang="fr-FR" sz="1600" b="1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uLnTx/>
                        <a:uFillTx/>
                        <a:latin typeface="Gill Sans MT"/>
                        <a:ea typeface="+mn-ea"/>
                        <a:cs typeface="Times New Roman" pitchFamily="16" charset="0"/>
                      </a:endParaRPr>
                    </a:p>
                  </a:txBody>
                  <a:tcPr anchor="ctr"/>
                </a:tc>
              </a:tr>
              <a:tr h="343871">
                <a:tc>
                  <a:txBody>
                    <a:bodyPr/>
                    <a:lstStyle/>
                    <a:p>
                      <a:pPr marL="21590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Clr>
                          <a:srgbClr val="3891A7"/>
                        </a:buClr>
                        <a:buSzPct val="45000"/>
                        <a:buFont typeface="Verdana" pitchFamily="34" charset="0"/>
                        <a:buNone/>
                        <a:tabLst>
                          <a:tab pos="8890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/>
                      </a:pPr>
                      <a:r>
                        <a:rPr kumimoji="0" lang="fr-FR" sz="1600" b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</a:rPr>
                        <a:t>Campagne Google Internationale</a:t>
                      </a:r>
                      <a:endParaRPr kumimoji="0" lang="fr-FR" sz="1600" b="1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uLnTx/>
                        <a:uFillTx/>
                        <a:latin typeface="Gill Sans MT"/>
                        <a:ea typeface="+mn-ea"/>
                        <a:cs typeface="Times New Roman" pitchFamily="16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ZoneTexte 4"/>
          <p:cNvSpPr txBox="1"/>
          <p:nvPr/>
        </p:nvSpPr>
        <p:spPr>
          <a:xfrm>
            <a:off x="179512" y="113130"/>
            <a:ext cx="85689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i="1" u="sng" dirty="0" smtClean="0"/>
              <a:t>Offre de coaching immobilier à domicile </a:t>
            </a:r>
            <a:endParaRPr lang="fr-FR" sz="3600" i="1" u="sng" dirty="0"/>
          </a:p>
        </p:txBody>
      </p:sp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881273"/>
              </p:ext>
            </p:extLst>
          </p:nvPr>
        </p:nvGraphicFramePr>
        <p:xfrm>
          <a:off x="5436096" y="759465"/>
          <a:ext cx="2952328" cy="6010503"/>
        </p:xfrm>
        <a:graphic>
          <a:graphicData uri="http://schemas.openxmlformats.org/drawingml/2006/table">
            <a:tbl>
              <a:tblPr firstRow="1" bandRow="1" bandCol="1">
                <a:tableStyleId>{912C8C85-51F0-491E-9774-3900AFEF0FD7}</a:tableStyleId>
              </a:tblPr>
              <a:tblGrid>
                <a:gridCol w="936104"/>
                <a:gridCol w="705291"/>
                <a:gridCol w="673985"/>
                <a:gridCol w="636948"/>
              </a:tblGrid>
              <a:tr h="576567"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err="1" smtClean="0">
                          <a:solidFill>
                            <a:srgbClr val="000000"/>
                          </a:solidFill>
                        </a:rPr>
                        <a:t>Visibility</a:t>
                      </a:r>
                      <a:r>
                        <a:rPr lang="fr-FR" sz="1400" dirty="0" smtClean="0">
                          <a:solidFill>
                            <a:srgbClr val="000000"/>
                          </a:solidFill>
                        </a:rPr>
                        <a:t>  one </a:t>
                      </a:r>
                      <a:endParaRPr lang="fr-FR" sz="14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err="1" smtClean="0">
                          <a:solidFill>
                            <a:srgbClr val="002060"/>
                          </a:solidFill>
                        </a:rPr>
                        <a:t>Eval</a:t>
                      </a:r>
                      <a:endParaRPr lang="fr-FR" sz="1400" dirty="0" smtClean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r>
                        <a:rPr lang="fr-FR" sz="1400" dirty="0" smtClean="0">
                          <a:solidFill>
                            <a:srgbClr val="002060"/>
                          </a:solidFill>
                        </a:rPr>
                        <a:t>’</a:t>
                      </a:r>
                      <a:r>
                        <a:rPr lang="fr-FR" sz="1400" dirty="0" err="1" smtClean="0">
                          <a:solidFill>
                            <a:srgbClr val="002060"/>
                          </a:solidFill>
                        </a:rPr>
                        <a:t>immo</a:t>
                      </a:r>
                      <a:endParaRPr lang="fr-FR" sz="1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solidFill>
                            <a:srgbClr val="FFC000"/>
                          </a:solidFill>
                        </a:rPr>
                        <a:t>Star</a:t>
                      </a:r>
                      <a:endParaRPr lang="fr-FR" sz="1400" dirty="0">
                        <a:solidFill>
                          <a:srgbClr val="FFC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solidFill>
                            <a:schemeClr val="bg1"/>
                          </a:solidFill>
                        </a:rPr>
                        <a:t>1ér </a:t>
                      </a:r>
                    </a:p>
                    <a:p>
                      <a:pPr algn="ctr"/>
                      <a:r>
                        <a:rPr lang="fr-FR" sz="1400" dirty="0" smtClean="0">
                          <a:solidFill>
                            <a:schemeClr val="bg1"/>
                          </a:solidFill>
                        </a:rPr>
                        <a:t>classe</a:t>
                      </a:r>
                      <a:endParaRPr lang="fr-FR" sz="1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66079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fr-FR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X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X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X</a:t>
                      </a:r>
                      <a:endParaRPr lang="fr-FR" dirty="0"/>
                    </a:p>
                  </a:txBody>
                  <a:tcPr/>
                </a:tc>
              </a:tr>
              <a:tr h="366079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X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X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X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X</a:t>
                      </a:r>
                      <a:endParaRPr lang="fr-FR" dirty="0"/>
                    </a:p>
                  </a:txBody>
                  <a:tcPr/>
                </a:tc>
              </a:tr>
              <a:tr h="420975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X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X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X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X</a:t>
                      </a:r>
                      <a:endParaRPr lang="fr-FR" dirty="0"/>
                    </a:p>
                  </a:txBody>
                  <a:tcPr/>
                </a:tc>
              </a:tr>
              <a:tr h="366079"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X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X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X</a:t>
                      </a:r>
                      <a:endParaRPr lang="fr-FR" dirty="0"/>
                    </a:p>
                  </a:txBody>
                  <a:tcPr/>
                </a:tc>
              </a:tr>
              <a:tr h="366079">
                <a:tc>
                  <a:txBody>
                    <a:bodyPr/>
                    <a:lstStyle/>
                    <a:p>
                      <a:pPr algn="ctr"/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X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X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X</a:t>
                      </a:r>
                      <a:endParaRPr lang="fr-FR" dirty="0"/>
                    </a:p>
                  </a:txBody>
                  <a:tcPr/>
                </a:tc>
              </a:tr>
              <a:tr h="366079">
                <a:tc>
                  <a:txBody>
                    <a:bodyPr/>
                    <a:lstStyle/>
                    <a:p>
                      <a:pPr algn="ctr"/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X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X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X</a:t>
                      </a:r>
                      <a:endParaRPr lang="fr-FR" dirty="0"/>
                    </a:p>
                  </a:txBody>
                  <a:tcPr/>
                </a:tc>
              </a:tr>
              <a:tr h="487321">
                <a:tc>
                  <a:txBody>
                    <a:bodyPr/>
                    <a:lstStyle/>
                    <a:p>
                      <a:pPr algn="ctr"/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X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X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X</a:t>
                      </a:r>
                      <a:endParaRPr lang="fr-FR" dirty="0"/>
                    </a:p>
                  </a:txBody>
                  <a:tcPr/>
                </a:tc>
              </a:tr>
              <a:tr h="366079">
                <a:tc>
                  <a:txBody>
                    <a:bodyPr/>
                    <a:lstStyle/>
                    <a:p>
                      <a:pPr algn="ctr"/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X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X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X</a:t>
                      </a:r>
                      <a:endParaRPr lang="fr-FR" dirty="0"/>
                    </a:p>
                  </a:txBody>
                  <a:tcPr/>
                </a:tc>
              </a:tr>
              <a:tr h="366079"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X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X</a:t>
                      </a:r>
                      <a:endParaRPr lang="fr-FR" dirty="0"/>
                    </a:p>
                  </a:txBody>
                  <a:tcPr/>
                </a:tc>
              </a:tr>
              <a:tr h="432425">
                <a:tc>
                  <a:txBody>
                    <a:bodyPr/>
                    <a:lstStyle/>
                    <a:p>
                      <a:pPr algn="ctr"/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X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X</a:t>
                      </a:r>
                      <a:endParaRPr lang="fr-FR" dirty="0"/>
                    </a:p>
                  </a:txBody>
                  <a:tcPr/>
                </a:tc>
              </a:tr>
              <a:tr h="432425">
                <a:tc>
                  <a:txBody>
                    <a:bodyPr/>
                    <a:lstStyle/>
                    <a:p>
                      <a:pPr algn="ctr"/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X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X</a:t>
                      </a:r>
                      <a:endParaRPr lang="fr-FR" dirty="0"/>
                    </a:p>
                  </a:txBody>
                  <a:tcPr/>
                </a:tc>
              </a:tr>
              <a:tr h="366079">
                <a:tc>
                  <a:txBody>
                    <a:bodyPr/>
                    <a:lstStyle/>
                    <a:p>
                      <a:pPr algn="ctr"/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X</a:t>
                      </a:r>
                      <a:endParaRPr lang="fr-FR" dirty="0"/>
                    </a:p>
                  </a:txBody>
                  <a:tcPr/>
                </a:tc>
              </a:tr>
              <a:tr h="366079">
                <a:tc>
                  <a:txBody>
                    <a:bodyPr/>
                    <a:lstStyle/>
                    <a:p>
                      <a:pPr algn="ctr"/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X</a:t>
                      </a:r>
                      <a:endParaRPr lang="fr-FR" dirty="0"/>
                    </a:p>
                  </a:txBody>
                  <a:tcPr/>
                </a:tc>
              </a:tr>
              <a:tr h="366079"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X</a:t>
                      </a:r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14784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fr-FR" sz="3600" b="0" i="1" u="sng" dirty="0" smtClean="0">
                <a:solidFill>
                  <a:schemeClr val="tx1"/>
                </a:solidFill>
                <a:effectLst/>
              </a:rPr>
              <a:t>Offre de cyber-coaching immobilier </a:t>
            </a:r>
            <a:endParaRPr lang="fr-FR" sz="3600" b="0" i="1" u="sng" dirty="0">
              <a:solidFill>
                <a:schemeClr val="tx1"/>
              </a:solidFill>
              <a:effectLst/>
            </a:endParaRP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86368488"/>
              </p:ext>
            </p:extLst>
          </p:nvPr>
        </p:nvGraphicFramePr>
        <p:xfrm>
          <a:off x="323528" y="1340768"/>
          <a:ext cx="8028384" cy="5233226"/>
        </p:xfrm>
        <a:graphic>
          <a:graphicData uri="http://schemas.openxmlformats.org/drawingml/2006/table">
            <a:tbl>
              <a:tblPr firstRow="1" bandRow="1" bandCol="1">
                <a:tableStyleId>{912C8C85-51F0-491E-9774-3900AFEF0FD7}</a:tableStyleId>
              </a:tblPr>
              <a:tblGrid>
                <a:gridCol w="3904597"/>
                <a:gridCol w="1045874"/>
                <a:gridCol w="1171143"/>
                <a:gridCol w="913216"/>
                <a:gridCol w="993554"/>
              </a:tblGrid>
              <a:tr h="66767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Services</a:t>
                      </a:r>
                      <a:endParaRPr lang="fr-FR" dirty="0" smtClean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000000"/>
                          </a:solidFill>
                        </a:rPr>
                        <a:t>internet</a:t>
                      </a:r>
                      <a:endParaRPr lang="fr-FR" dirty="0">
                        <a:solidFill>
                          <a:srgbClr val="000000"/>
                        </a:solidFill>
                      </a:endParaRPr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002060"/>
                          </a:solidFill>
                        </a:rPr>
                        <a:t>Coaching</a:t>
                      </a:r>
                      <a:endParaRPr lang="fr-FR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FFC000"/>
                          </a:solidFill>
                        </a:rPr>
                        <a:t>Star</a:t>
                      </a:r>
                      <a:endParaRPr lang="fr-FR" dirty="0">
                        <a:solidFill>
                          <a:srgbClr val="FFC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r>
                        <a:rPr lang="fr-FR" baseline="30000" dirty="0" smtClean="0">
                          <a:solidFill>
                            <a:schemeClr val="bg1"/>
                          </a:solidFill>
                        </a:rPr>
                        <a:t>er</a:t>
                      </a:r>
                      <a:r>
                        <a:rPr lang="fr-FR" dirty="0" smtClean="0">
                          <a:solidFill>
                            <a:schemeClr val="bg1"/>
                          </a:solidFill>
                        </a:rPr>
                        <a:t> classe</a:t>
                      </a:r>
                      <a:endParaRPr lang="fr-FR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</a:tr>
              <a:tr h="667672">
                <a:tc>
                  <a:txBody>
                    <a:bodyPr/>
                    <a:lstStyle/>
                    <a:p>
                      <a:pPr marL="21590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Clr>
                          <a:srgbClr val="3891A7"/>
                        </a:buClr>
                        <a:buSzPct val="45000"/>
                        <a:buFont typeface="Wingdings" charset="2"/>
                        <a:buNone/>
                        <a:tabLst>
                          <a:tab pos="8890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/>
                      </a:pPr>
                      <a:r>
                        <a:rPr kumimoji="0" lang="fr-FR" sz="1800" b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</a:rPr>
                        <a:t>Votre page Internet avec photos illimitées</a:t>
                      </a:r>
                      <a:endParaRPr kumimoji="0" lang="fr-FR" sz="18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Gill Sans MT"/>
                        <a:ea typeface="+mn-ea"/>
                        <a:cs typeface="Times New Roman" pitchFamily="1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X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X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X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X</a:t>
                      </a:r>
                      <a:endParaRPr lang="fr-FR" dirty="0"/>
                    </a:p>
                  </a:txBody>
                  <a:tcPr anchor="ctr"/>
                </a:tc>
              </a:tr>
              <a:tr h="384365">
                <a:tc>
                  <a:txBody>
                    <a:bodyPr/>
                    <a:lstStyle/>
                    <a:p>
                      <a:pPr algn="ctr"/>
                      <a:r>
                        <a:rPr kumimoji="0" lang="fr-FR" sz="1600" b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</a:rPr>
                        <a:t>Un espace de gestion</a:t>
                      </a:r>
                      <a:endParaRPr kumimoji="0" lang="fr-FR" sz="16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Gill Sans MT"/>
                        <a:ea typeface="+mn-ea"/>
                        <a:cs typeface="Times New Roman" pitchFamily="1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X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X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X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X</a:t>
                      </a:r>
                      <a:endParaRPr lang="fr-FR" dirty="0"/>
                    </a:p>
                  </a:txBody>
                  <a:tcPr anchor="ctr"/>
                </a:tc>
              </a:tr>
              <a:tr h="384365">
                <a:tc>
                  <a:txBody>
                    <a:bodyPr/>
                    <a:lstStyle/>
                    <a:p>
                      <a:pPr marL="21590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Clr>
                          <a:srgbClr val="3891A7"/>
                        </a:buClr>
                        <a:buSzPct val="45000"/>
                        <a:buFont typeface="Wingdings" charset="2"/>
                        <a:buNone/>
                        <a:tabLst>
                          <a:tab pos="8890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/>
                      </a:pPr>
                      <a:r>
                        <a:rPr kumimoji="0" lang="fr-FR" sz="1600" b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</a:rPr>
                        <a:t>Suivi conseils jusqu'à la transaction</a:t>
                      </a:r>
                      <a:endParaRPr kumimoji="0" lang="fr-FR" sz="16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Gill Sans MT"/>
                        <a:ea typeface="+mn-ea"/>
                        <a:cs typeface="Times New Roman" pitchFamily="1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X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X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X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X</a:t>
                      </a:r>
                      <a:endParaRPr lang="fr-FR" dirty="0"/>
                    </a:p>
                  </a:txBody>
                  <a:tcPr anchor="ctr"/>
                </a:tc>
              </a:tr>
              <a:tr h="432675">
                <a:tc>
                  <a:txBody>
                    <a:bodyPr/>
                    <a:lstStyle/>
                    <a:p>
                      <a:pPr marL="21590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Clr>
                          <a:srgbClr val="3891A7"/>
                        </a:buClr>
                        <a:buSzPct val="45000"/>
                        <a:buFont typeface="Wingdings" charset="2"/>
                        <a:buNone/>
                        <a:tabLst>
                          <a:tab pos="8890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/>
                      </a:pPr>
                      <a:r>
                        <a:rPr kumimoji="0" lang="fr-FR" sz="1600" b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</a:rPr>
                        <a:t>Aide à l'évaluation du prix</a:t>
                      </a:r>
                      <a:endParaRPr kumimoji="0" lang="fr-FR" sz="16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Gill Sans MT"/>
                        <a:ea typeface="+mn-ea"/>
                        <a:cs typeface="Times New Roman" pitchFamily="1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X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X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X</a:t>
                      </a:r>
                      <a:endParaRPr lang="fr-FR" dirty="0"/>
                    </a:p>
                  </a:txBody>
                  <a:tcPr anchor="ctr"/>
                </a:tc>
              </a:tr>
              <a:tr h="384365">
                <a:tc>
                  <a:txBody>
                    <a:bodyPr/>
                    <a:lstStyle/>
                    <a:p>
                      <a:pPr marL="21590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Clr>
                          <a:srgbClr val="3891A7"/>
                        </a:buClr>
                        <a:buSzPct val="45000"/>
                        <a:buFont typeface="Wingdings" charset="2"/>
                        <a:buNone/>
                        <a:tabLst>
                          <a:tab pos="8890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/>
                      </a:pPr>
                      <a:r>
                        <a:rPr kumimoji="0" lang="fr-FR" sz="1600" b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</a:rPr>
                        <a:t>Diffusion sur nos sites partenaires </a:t>
                      </a:r>
                      <a:endParaRPr kumimoji="0" lang="fr-FR" sz="16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Gill Sans MT"/>
                        <a:ea typeface="+mn-ea"/>
                        <a:cs typeface="Times New Roman" pitchFamily="1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X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X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X</a:t>
                      </a:r>
                      <a:endParaRPr lang="fr-FR" dirty="0"/>
                    </a:p>
                  </a:txBody>
                  <a:tcPr anchor="ctr"/>
                </a:tc>
              </a:tr>
              <a:tr h="384365">
                <a:tc>
                  <a:txBody>
                    <a:bodyPr/>
                    <a:lstStyle/>
                    <a:p>
                      <a:pPr marL="21590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Clr>
                          <a:srgbClr val="3891A7"/>
                        </a:buClr>
                        <a:buSzPct val="45000"/>
                        <a:buFont typeface="Wingdings" charset="2"/>
                        <a:buNone/>
                        <a:tabLst>
                          <a:tab pos="8890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/>
                      </a:pPr>
                      <a:r>
                        <a:rPr kumimoji="0" lang="fr-FR" sz="1600" b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</a:rPr>
                        <a:t>Formation à la vente immobilière</a:t>
                      </a:r>
                      <a:endParaRPr kumimoji="0" lang="fr-FR" sz="16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Gill Sans MT"/>
                        <a:ea typeface="+mn-ea"/>
                        <a:cs typeface="Times New Roman" pitchFamily="1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X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X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X</a:t>
                      </a:r>
                      <a:endParaRPr lang="fr-FR" dirty="0"/>
                    </a:p>
                  </a:txBody>
                  <a:tcPr anchor="ctr"/>
                </a:tc>
              </a:tr>
              <a:tr h="384365">
                <a:tc>
                  <a:txBody>
                    <a:bodyPr/>
                    <a:lstStyle/>
                    <a:p>
                      <a:pPr marL="21590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Clr>
                          <a:srgbClr val="3891A7"/>
                        </a:buClr>
                        <a:buSzPct val="45000"/>
                        <a:buFont typeface="Wingdings" charset="2"/>
                        <a:buNone/>
                        <a:tabLst>
                          <a:tab pos="8890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/>
                      </a:pPr>
                      <a:r>
                        <a:rPr kumimoji="0" lang="fr-FR" sz="1600" b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uLnTx/>
                          <a:uFillTx/>
                        </a:rPr>
                        <a:t>Le panneau « A vendre »</a:t>
                      </a:r>
                      <a:endParaRPr kumimoji="0" lang="fr-FR" sz="16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C000"/>
                        </a:solidFill>
                        <a:effectLst/>
                        <a:uLnTx/>
                        <a:uFillTx/>
                        <a:latin typeface="Gill Sans MT"/>
                        <a:ea typeface="+mn-ea"/>
                        <a:cs typeface="Times New Roman" pitchFamily="1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X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X</a:t>
                      </a:r>
                      <a:endParaRPr lang="fr-FR" dirty="0"/>
                    </a:p>
                  </a:txBody>
                  <a:tcPr anchor="ctr"/>
                </a:tc>
              </a:tr>
              <a:tr h="384365">
                <a:tc>
                  <a:txBody>
                    <a:bodyPr/>
                    <a:lstStyle/>
                    <a:p>
                      <a:pPr algn="ctr"/>
                      <a:r>
                        <a:rPr kumimoji="0" lang="fr-FR" sz="1600" b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uLnTx/>
                          <a:uFillTx/>
                        </a:rPr>
                        <a:t>Campagne Google Expert</a:t>
                      </a:r>
                      <a:endParaRPr lang="fr-FR" sz="1600" b="1" i="1" dirty="0" smtClean="0">
                        <a:solidFill>
                          <a:srgbClr val="FFC000"/>
                        </a:solidFill>
                        <a:cs typeface="Times New Roman" pitchFamily="1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X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X</a:t>
                      </a:r>
                      <a:endParaRPr lang="fr-FR" dirty="0"/>
                    </a:p>
                  </a:txBody>
                  <a:tcPr anchor="ctr"/>
                </a:tc>
              </a:tr>
              <a:tr h="390287">
                <a:tc>
                  <a:txBody>
                    <a:bodyPr/>
                    <a:lstStyle/>
                    <a:p>
                      <a:pPr marL="21590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Clr>
                          <a:srgbClr val="3891A7"/>
                        </a:buClr>
                        <a:buSzPct val="45000"/>
                        <a:buFont typeface="Wingdings" charset="2"/>
                        <a:buNone/>
                        <a:tabLst>
                          <a:tab pos="8890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/>
                      </a:pPr>
                      <a:r>
                        <a:rPr kumimoji="0" lang="fr-FR" sz="1600" b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uLnTx/>
                          <a:uFillTx/>
                        </a:rPr>
                        <a:t>Campagne de pub sur la presse papier</a:t>
                      </a:r>
                      <a:endParaRPr kumimoji="0" lang="fr-FR" sz="1600" b="1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C000"/>
                        </a:solidFill>
                        <a:effectLst/>
                        <a:uLnTx/>
                        <a:uFillTx/>
                        <a:latin typeface="Gill Sans MT"/>
                        <a:ea typeface="+mn-ea"/>
                        <a:cs typeface="Times New Roman" pitchFamily="1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X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X</a:t>
                      </a:r>
                      <a:endParaRPr lang="fr-FR" dirty="0"/>
                    </a:p>
                  </a:txBody>
                  <a:tcPr anchor="ctr"/>
                </a:tc>
              </a:tr>
              <a:tr h="384365">
                <a:tc>
                  <a:txBody>
                    <a:bodyPr/>
                    <a:lstStyle/>
                    <a:p>
                      <a:pPr marL="21590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Clr>
                          <a:srgbClr val="3891A7"/>
                        </a:buClr>
                        <a:buSzPct val="45000"/>
                        <a:buFont typeface="Wingdings" charset="2"/>
                        <a:buNone/>
                        <a:tabLst>
                          <a:tab pos="8890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/>
                      </a:pPr>
                      <a:r>
                        <a:rPr kumimoji="0" lang="fr-FR" sz="1600" b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</a:rPr>
                        <a:t>Diffusion internationale  </a:t>
                      </a:r>
                      <a:endParaRPr kumimoji="0" lang="fr-FR" sz="1600" b="1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uLnTx/>
                        <a:uFillTx/>
                        <a:latin typeface="Gill Sans MT"/>
                        <a:ea typeface="+mn-ea"/>
                        <a:cs typeface="Times New Roman" pitchFamily="1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X</a:t>
                      </a:r>
                      <a:endParaRPr lang="fr-FR" dirty="0"/>
                    </a:p>
                  </a:txBody>
                  <a:tcPr anchor="ctr"/>
                </a:tc>
              </a:tr>
              <a:tr h="384365">
                <a:tc>
                  <a:txBody>
                    <a:bodyPr/>
                    <a:lstStyle/>
                    <a:p>
                      <a:pPr marL="21590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Clr>
                          <a:srgbClr val="3891A7"/>
                        </a:buClr>
                        <a:buSzPct val="45000"/>
                        <a:buFont typeface="Verdana" pitchFamily="34" charset="0"/>
                        <a:buNone/>
                        <a:tabLst>
                          <a:tab pos="8890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/>
                      </a:pPr>
                      <a:r>
                        <a:rPr kumimoji="0" lang="fr-FR" sz="1600" b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</a:rPr>
                        <a:t>Campagne Google Internationale</a:t>
                      </a:r>
                      <a:endParaRPr kumimoji="0" lang="fr-FR" sz="1600" b="1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uLnTx/>
                        <a:uFillTx/>
                        <a:latin typeface="Gill Sans MT"/>
                        <a:ea typeface="+mn-ea"/>
                        <a:cs typeface="Times New Roman" pitchFamily="1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X</a:t>
                      </a:r>
                      <a:endParaRPr lang="fr-FR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03958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2276872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fr-FR" sz="6600" b="0" i="1" u="sng" dirty="0" smtClean="0">
                <a:solidFill>
                  <a:srgbClr val="000000"/>
                </a:solidFill>
                <a:effectLst/>
              </a:rPr>
              <a:t>Le Prix</a:t>
            </a:r>
            <a:endParaRPr lang="fr-FR" sz="6600" b="0" i="1" u="sng" dirty="0">
              <a:solidFill>
                <a:srgbClr val="0000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6876132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0" i="1" u="sng" dirty="0" smtClean="0">
                <a:solidFill>
                  <a:schemeClr val="bg1"/>
                </a:solidFill>
                <a:effectLst/>
              </a:rPr>
              <a:t>La		 </a:t>
            </a:r>
            <a:r>
              <a:rPr lang="fr-FR" b="0" i="1" u="sng" dirty="0" smtClean="0">
                <a:solidFill>
                  <a:schemeClr val="accent5">
                    <a:lumMod val="75000"/>
                  </a:schemeClr>
                </a:solidFill>
                <a:effectLst/>
              </a:rPr>
              <a:t>fixation du prix </a:t>
            </a:r>
            <a:endParaRPr lang="fr-FR" b="0" i="1" u="sng" dirty="0">
              <a:solidFill>
                <a:schemeClr val="accent5">
                  <a:lumMod val="75000"/>
                </a:schemeClr>
              </a:solidFill>
              <a:effectLst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Le prix est fixé en fonction de la formule </a:t>
            </a:r>
            <a:r>
              <a:rPr lang="fr-FR" dirty="0" smtClean="0"/>
              <a:t>demandée.</a:t>
            </a:r>
            <a:endParaRPr lang="fr-FR" dirty="0" smtClean="0"/>
          </a:p>
          <a:p>
            <a:r>
              <a:rPr lang="fr-FR" dirty="0" smtClean="0"/>
              <a:t>Le client peut payer au comptant, ou avec un formule de financement, </a:t>
            </a:r>
          </a:p>
          <a:p>
            <a:pPr marL="137160" indent="0">
              <a:buNone/>
            </a:pPr>
            <a:r>
              <a:rPr lang="fr-FR" dirty="0" smtClean="0"/>
              <a:t>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207292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55576" y="332656"/>
            <a:ext cx="7315200" cy="1154097"/>
          </a:xfrm>
        </p:spPr>
        <p:txBody>
          <a:bodyPr>
            <a:normAutofit/>
          </a:bodyPr>
          <a:lstStyle/>
          <a:p>
            <a:pPr algn="ctr"/>
            <a:r>
              <a:rPr lang="fr-FR" sz="4800" b="0" i="1" u="sng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Présentation personnelle </a:t>
            </a:r>
            <a:endParaRPr lang="fr-FR" sz="4800" b="0" i="1" u="sng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99592" y="1916832"/>
            <a:ext cx="7315200" cy="4320480"/>
          </a:xfrm>
        </p:spPr>
        <p:txBody>
          <a:bodyPr>
            <a:normAutofit/>
          </a:bodyPr>
          <a:lstStyle/>
          <a:p>
            <a:pPr algn="ctr"/>
            <a:r>
              <a:rPr lang="fr-FR" sz="3200" b="1" i="1" dirty="0" smtClean="0"/>
              <a:t>TOURRE Laurent </a:t>
            </a:r>
            <a:endParaRPr lang="fr-FR" sz="3200" dirty="0" smtClean="0"/>
          </a:p>
          <a:p>
            <a:pPr marL="45720" indent="0" algn="ctr">
              <a:buNone/>
            </a:pPr>
            <a:endParaRPr lang="fr-FR" sz="3200" dirty="0" smtClean="0"/>
          </a:p>
          <a:p>
            <a:pPr algn="ctr"/>
            <a:r>
              <a:rPr lang="fr-FR" b="1" u="sng" dirty="0" smtClean="0"/>
              <a:t>Baccalauréat Professionnel MVA </a:t>
            </a:r>
          </a:p>
          <a:p>
            <a:pPr marL="45720" indent="0" algn="ctr">
              <a:buNone/>
            </a:pPr>
            <a:r>
              <a:rPr lang="fr-FR" sz="1400" i="1" dirty="0" smtClean="0"/>
              <a:t>(Lycée </a:t>
            </a:r>
            <a:r>
              <a:rPr lang="fr-FR" sz="1400" i="1" dirty="0" smtClean="0"/>
              <a:t>Pierre </a:t>
            </a:r>
            <a:r>
              <a:rPr lang="fr-FR" sz="1400" i="1" dirty="0" err="1" smtClean="0"/>
              <a:t>Mendez</a:t>
            </a:r>
            <a:r>
              <a:rPr lang="fr-FR" sz="1400" i="1" dirty="0" smtClean="0"/>
              <a:t>-France)</a:t>
            </a:r>
          </a:p>
          <a:p>
            <a:pPr marL="45720" indent="0" algn="ctr">
              <a:buNone/>
            </a:pPr>
            <a:endParaRPr lang="fr-FR" dirty="0"/>
          </a:p>
          <a:p>
            <a:pPr algn="ctr"/>
            <a:r>
              <a:rPr lang="fr-FR" b="1" u="sng" dirty="0" smtClean="0"/>
              <a:t>BTS Négociation Relation Client</a:t>
            </a:r>
          </a:p>
          <a:p>
            <a:pPr marL="45720" indent="0" algn="ctr">
              <a:buNone/>
            </a:pPr>
            <a:r>
              <a:rPr lang="fr-FR" sz="1600" i="1" dirty="0" smtClean="0"/>
              <a:t>En </a:t>
            </a:r>
            <a:r>
              <a:rPr lang="fr-FR" sz="1600" i="1" dirty="0" smtClean="0"/>
              <a:t>alternance Ma Petite Agence. Com </a:t>
            </a:r>
          </a:p>
          <a:p>
            <a:pPr marL="45720" indent="0" algn="ctr">
              <a:buNone/>
            </a:pPr>
            <a:endParaRPr lang="fr-FR" sz="1600" i="1" dirty="0" smtClean="0"/>
          </a:p>
          <a:p>
            <a:pPr marL="45720" indent="0" algn="ctr">
              <a:buNone/>
            </a:pPr>
            <a:r>
              <a:rPr lang="nl-BE" sz="2800" dirty="0">
                <a:solidFill>
                  <a:schemeClr val="tx2"/>
                </a:solidFill>
                <a:latin typeface="Garamond" pitchFamily="18" charset="0"/>
              </a:rPr>
              <a:t>Mission : </a:t>
            </a:r>
            <a:r>
              <a:rPr lang="nl-BE" sz="2800" dirty="0" err="1">
                <a:solidFill>
                  <a:schemeClr val="tx2"/>
                </a:solidFill>
                <a:latin typeface="Garamond" pitchFamily="18" charset="0"/>
              </a:rPr>
              <a:t>Conquérir</a:t>
            </a:r>
            <a:r>
              <a:rPr lang="nl-BE" sz="2800" dirty="0">
                <a:solidFill>
                  <a:schemeClr val="tx2"/>
                </a:solidFill>
                <a:latin typeface="Garamond" pitchFamily="18" charset="0"/>
              </a:rPr>
              <a:t> et </a:t>
            </a:r>
            <a:r>
              <a:rPr lang="nl-BE" sz="2800" dirty="0" err="1">
                <a:solidFill>
                  <a:schemeClr val="tx2"/>
                </a:solidFill>
                <a:latin typeface="Garamond" pitchFamily="18" charset="0"/>
              </a:rPr>
              <a:t>fidéliser</a:t>
            </a:r>
            <a:r>
              <a:rPr lang="nl-BE" sz="2800" dirty="0">
                <a:solidFill>
                  <a:schemeClr val="tx2"/>
                </a:solidFill>
                <a:latin typeface="Garamond" pitchFamily="18" charset="0"/>
              </a:rPr>
              <a:t> de nouveaux </a:t>
            </a:r>
            <a:r>
              <a:rPr lang="nl-BE" sz="2800" dirty="0" err="1" smtClean="0">
                <a:solidFill>
                  <a:schemeClr val="tx2"/>
                </a:solidFill>
                <a:latin typeface="Garamond" pitchFamily="18" charset="0"/>
              </a:rPr>
              <a:t>clients</a:t>
            </a:r>
            <a:r>
              <a:rPr lang="nl-BE" sz="2800" dirty="0">
                <a:solidFill>
                  <a:schemeClr val="tx2"/>
                </a:solidFill>
                <a:latin typeface="Garamond" pitchFamily="18" charset="0"/>
              </a:rPr>
              <a:t>.</a:t>
            </a:r>
            <a:endParaRPr lang="fr-FR" sz="2800" i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45350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i="1" dirty="0">
                <a:solidFill>
                  <a:schemeClr val="tx1"/>
                </a:solidFill>
              </a:rPr>
              <a:t>	</a:t>
            </a:r>
            <a:r>
              <a:rPr lang="fr-FR" i="1" dirty="0" smtClean="0">
                <a:solidFill>
                  <a:schemeClr val="tx1"/>
                </a:solidFill>
              </a:rPr>
              <a:t>		</a:t>
            </a:r>
            <a:r>
              <a:rPr lang="fr-FR" b="0" i="1" u="sng" dirty="0" smtClean="0">
                <a:solidFill>
                  <a:schemeClr val="tx1"/>
                </a:solidFill>
                <a:effectLst/>
              </a:rPr>
              <a:t>Les tarifs</a:t>
            </a:r>
            <a:endParaRPr lang="fr-FR" b="0" i="1" u="sng" dirty="0">
              <a:solidFill>
                <a:schemeClr val="tx1"/>
              </a:solidFill>
              <a:effectLst/>
            </a:endParaRPr>
          </a:p>
        </p:txBody>
      </p:sp>
      <p:graphicFrame>
        <p:nvGraphicFramePr>
          <p:cNvPr id="5" name="Espace réservé du contenu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098995854"/>
              </p:ext>
            </p:extLst>
          </p:nvPr>
        </p:nvGraphicFramePr>
        <p:xfrm>
          <a:off x="535360" y="2420886"/>
          <a:ext cx="3748608" cy="37444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74304"/>
                <a:gridCol w="1874304"/>
              </a:tblGrid>
              <a:tr h="748884">
                <a:tc gridSpan="2">
                  <a:txBody>
                    <a:bodyPr/>
                    <a:lstStyle/>
                    <a:p>
                      <a:pPr algn="ctr"/>
                      <a:r>
                        <a:rPr lang="fr-FR" sz="28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Tarifs</a:t>
                      </a:r>
                      <a:r>
                        <a:rPr lang="fr-FR" sz="2800" baseline="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 cyber-coaching</a:t>
                      </a:r>
                      <a:endParaRPr lang="fr-FR" sz="2800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748884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000000"/>
                          </a:solidFill>
                        </a:rPr>
                        <a:t>Internet</a:t>
                      </a:r>
                      <a:endParaRPr lang="fr-FR" dirty="0" smtClean="0">
                        <a:solidFill>
                          <a:srgbClr val="0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000000"/>
                          </a:solidFill>
                        </a:rPr>
                        <a:t>249 €</a:t>
                      </a:r>
                      <a:endParaRPr lang="fr-FR" dirty="0">
                        <a:solidFill>
                          <a:srgbClr val="000000"/>
                        </a:solidFill>
                      </a:endParaRPr>
                    </a:p>
                  </a:txBody>
                  <a:tcPr anchor="ctr"/>
                </a:tc>
              </a:tr>
              <a:tr h="748884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002060"/>
                          </a:solidFill>
                        </a:rPr>
                        <a:t>coaching</a:t>
                      </a:r>
                      <a:endParaRPr lang="fr-FR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002060"/>
                          </a:solidFill>
                        </a:rPr>
                        <a:t>499 €</a:t>
                      </a:r>
                      <a:endParaRPr lang="fr-FR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</a:tr>
              <a:tr h="748884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FFC000"/>
                          </a:solidFill>
                        </a:rPr>
                        <a:t>Star</a:t>
                      </a:r>
                      <a:endParaRPr lang="fr-FR" dirty="0">
                        <a:solidFill>
                          <a:srgbClr val="FFC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FFC000"/>
                          </a:solidFill>
                        </a:rPr>
                        <a:t>799 €</a:t>
                      </a:r>
                      <a:endParaRPr lang="fr-FR" dirty="0">
                        <a:solidFill>
                          <a:srgbClr val="FFC000"/>
                        </a:solidFill>
                      </a:endParaRPr>
                    </a:p>
                  </a:txBody>
                  <a:tcPr anchor="ctr"/>
                </a:tc>
              </a:tr>
              <a:tr h="748884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</a:t>
                      </a:r>
                      <a:r>
                        <a:rPr lang="fr-FR" baseline="30000" dirty="0" smtClean="0"/>
                        <a:t>er</a:t>
                      </a:r>
                      <a:r>
                        <a:rPr lang="fr-FR" dirty="0" smtClean="0"/>
                        <a:t> classe 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999 </a:t>
                      </a:r>
                      <a:r>
                        <a:rPr lang="fr-FR" dirty="0" smtClean="0">
                          <a:solidFill>
                            <a:schemeClr val="bg1"/>
                          </a:solidFill>
                        </a:rPr>
                        <a:t>€</a:t>
                      </a:r>
                      <a:endParaRPr lang="fr-FR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6" name="Espace réservé du contenu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724625788"/>
              </p:ext>
            </p:extLst>
          </p:nvPr>
        </p:nvGraphicFramePr>
        <p:xfrm>
          <a:off x="4716016" y="2420890"/>
          <a:ext cx="3456384" cy="374441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21972"/>
                <a:gridCol w="1734412"/>
              </a:tblGrid>
              <a:tr h="748883">
                <a:tc gridSpan="2">
                  <a:txBody>
                    <a:bodyPr/>
                    <a:lstStyle/>
                    <a:p>
                      <a:pPr algn="ctr"/>
                      <a:r>
                        <a:rPr lang="fr-FR" sz="28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Tarifs</a:t>
                      </a:r>
                      <a:r>
                        <a:rPr lang="fr-FR" sz="2800" baseline="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 coaching</a:t>
                      </a:r>
                      <a:endParaRPr lang="fr-FR" sz="2800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748883">
                <a:tc>
                  <a:txBody>
                    <a:bodyPr/>
                    <a:lstStyle/>
                    <a:p>
                      <a:pPr algn="ctr"/>
                      <a:r>
                        <a:rPr lang="fr-FR" dirty="0" err="1" smtClean="0">
                          <a:solidFill>
                            <a:srgbClr val="000000"/>
                          </a:solidFill>
                        </a:rPr>
                        <a:t>Visibility</a:t>
                      </a:r>
                      <a:r>
                        <a:rPr lang="fr-FR" dirty="0" smtClean="0">
                          <a:solidFill>
                            <a:srgbClr val="000000"/>
                          </a:solidFill>
                        </a:rPr>
                        <a:t>-one</a:t>
                      </a:r>
                      <a:endParaRPr lang="fr-FR" dirty="0">
                        <a:solidFill>
                          <a:srgbClr val="0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000000"/>
                          </a:solidFill>
                        </a:rPr>
                        <a:t>499 €</a:t>
                      </a:r>
                      <a:endParaRPr lang="fr-FR" dirty="0">
                        <a:solidFill>
                          <a:srgbClr val="000000"/>
                        </a:solidFill>
                      </a:endParaRPr>
                    </a:p>
                  </a:txBody>
                  <a:tcPr anchor="ctr"/>
                </a:tc>
              </a:tr>
              <a:tr h="748883">
                <a:tc>
                  <a:txBody>
                    <a:bodyPr/>
                    <a:lstStyle/>
                    <a:p>
                      <a:pPr algn="ctr"/>
                      <a:r>
                        <a:rPr lang="fr-FR" dirty="0" err="1" smtClean="0">
                          <a:solidFill>
                            <a:srgbClr val="002060"/>
                          </a:solidFill>
                        </a:rPr>
                        <a:t>Eval’immo</a:t>
                      </a:r>
                      <a:endParaRPr lang="fr-FR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002060"/>
                          </a:solidFill>
                        </a:rPr>
                        <a:t>1200  €</a:t>
                      </a:r>
                      <a:endParaRPr lang="fr-FR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</a:tr>
              <a:tr h="748883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FFC000"/>
                          </a:solidFill>
                        </a:rPr>
                        <a:t>Star</a:t>
                      </a:r>
                      <a:endParaRPr lang="fr-FR" dirty="0">
                        <a:solidFill>
                          <a:srgbClr val="FFC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FFC000"/>
                          </a:solidFill>
                        </a:rPr>
                        <a:t>1500  €</a:t>
                      </a:r>
                      <a:endParaRPr lang="fr-FR" dirty="0">
                        <a:solidFill>
                          <a:srgbClr val="FFC000"/>
                        </a:solidFill>
                      </a:endParaRPr>
                    </a:p>
                  </a:txBody>
                  <a:tcPr anchor="ctr"/>
                </a:tc>
              </a:tr>
              <a:tr h="748883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</a:t>
                      </a:r>
                      <a:r>
                        <a:rPr lang="fr-FR" baseline="30000" dirty="0" smtClean="0"/>
                        <a:t>er</a:t>
                      </a:r>
                      <a:r>
                        <a:rPr lang="fr-FR" baseline="0" dirty="0" smtClean="0"/>
                        <a:t> classe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1999  </a:t>
                      </a:r>
                      <a:r>
                        <a:rPr lang="fr-FR" dirty="0" smtClean="0">
                          <a:solidFill>
                            <a:schemeClr val="bg1"/>
                          </a:solidFill>
                        </a:rPr>
                        <a:t>€</a:t>
                      </a:r>
                      <a:endParaRPr lang="fr-FR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7" name="ZoneTexte 6"/>
          <p:cNvSpPr txBox="1"/>
          <p:nvPr/>
        </p:nvSpPr>
        <p:spPr>
          <a:xfrm>
            <a:off x="899592" y="1556792"/>
            <a:ext cx="69847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solidFill>
                  <a:schemeClr val="bg1"/>
                </a:solidFill>
              </a:rPr>
              <a:t>Politique de prix: pénétration</a:t>
            </a:r>
            <a:endParaRPr lang="fr-F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85289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395536" y="2420888"/>
            <a:ext cx="8229600" cy="1143000"/>
          </a:xfrm>
        </p:spPr>
        <p:txBody>
          <a:bodyPr/>
          <a:lstStyle/>
          <a:p>
            <a:pPr algn="ctr"/>
            <a:r>
              <a:rPr lang="fr-FR" sz="6600" b="0" i="1" u="sng" dirty="0" smtClean="0">
                <a:solidFill>
                  <a:srgbClr val="000000"/>
                </a:solidFill>
                <a:effectLst/>
              </a:rPr>
              <a:t>La</a:t>
            </a:r>
            <a:r>
              <a:rPr lang="fr-FR" b="0" i="1" u="sng" dirty="0" smtClean="0">
                <a:solidFill>
                  <a:srgbClr val="000000"/>
                </a:solidFill>
                <a:effectLst/>
              </a:rPr>
              <a:t> </a:t>
            </a:r>
            <a:r>
              <a:rPr lang="fr-FR" sz="6600" b="0" i="1" u="sng" dirty="0" smtClean="0">
                <a:solidFill>
                  <a:srgbClr val="000000"/>
                </a:solidFill>
                <a:effectLst/>
              </a:rPr>
              <a:t>distribution</a:t>
            </a:r>
            <a:endParaRPr lang="fr-FR" sz="6600" b="0" i="1" u="sng" dirty="0">
              <a:solidFill>
                <a:srgbClr val="0000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5002911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/>
          <a:lstStyle/>
          <a:p>
            <a:r>
              <a:rPr lang="fr-FR" b="0" i="1" u="sng" dirty="0" smtClean="0">
                <a:solidFill>
                  <a:schemeClr val="bg1"/>
                </a:solidFill>
                <a:effectLst/>
              </a:rPr>
              <a:t>La </a:t>
            </a:r>
            <a:r>
              <a:rPr lang="fr-FR" b="0" i="1" u="sng" dirty="0" smtClean="0">
                <a:solidFill>
                  <a:schemeClr val="accent5"/>
                </a:solidFill>
                <a:effectLst/>
              </a:rPr>
              <a:t>politique commerciale </a:t>
            </a:r>
            <a:endParaRPr lang="fr-FR" b="0" i="1" u="sng" dirty="0">
              <a:solidFill>
                <a:schemeClr val="accent5"/>
              </a:solidFill>
              <a:effectLst/>
            </a:endParaRPr>
          </a:p>
        </p:txBody>
      </p:sp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>
          <a:xfrm>
            <a:off x="467544" y="2204864"/>
            <a:ext cx="7848872" cy="3196952"/>
          </a:xfrm>
        </p:spPr>
        <p:txBody>
          <a:bodyPr/>
          <a:lstStyle/>
          <a:p>
            <a:r>
              <a:rPr lang="fr-FR" dirty="0" smtClean="0"/>
              <a:t>La force de vente utilise le concept de vente à domicile (prospection  pour rendez-vous à domicile)</a:t>
            </a:r>
          </a:p>
          <a:p>
            <a:endParaRPr lang="fr-FR" dirty="0"/>
          </a:p>
          <a:p>
            <a:pPr marL="114300" indent="0">
              <a:buNone/>
            </a:pPr>
            <a:endParaRPr lang="fr-FR" dirty="0" smtClean="0"/>
          </a:p>
          <a:p>
            <a:r>
              <a:rPr lang="fr-FR" dirty="0" smtClean="0"/>
              <a:t>La force de vente est répartie selon une structure géographique et par ligne de produit.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118338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/>
          <p:cNvSpPr>
            <a:spLocks noGrp="1"/>
          </p:cNvSpPr>
          <p:nvPr>
            <p:ph type="title"/>
          </p:nvPr>
        </p:nvSpPr>
        <p:spPr>
          <a:xfrm>
            <a:off x="467544" y="2420888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fr-FR" sz="6600" b="0" i="1" u="sng" dirty="0" smtClean="0">
                <a:solidFill>
                  <a:srgbClr val="000000"/>
                </a:solidFill>
                <a:effectLst/>
              </a:rPr>
              <a:t>La Communication</a:t>
            </a:r>
            <a:endParaRPr lang="fr-FR" sz="6600" b="0" i="1" u="sng" dirty="0">
              <a:solidFill>
                <a:srgbClr val="0000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03988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0" i="1" u="sng" dirty="0" smtClean="0">
                <a:solidFill>
                  <a:schemeClr val="tx1"/>
                </a:solidFill>
                <a:effectLst/>
              </a:rPr>
              <a:t>Les diffèrent réseaux de communication </a:t>
            </a:r>
            <a:endParaRPr lang="fr-FR" b="0" i="1" u="sng" dirty="0">
              <a:solidFill>
                <a:schemeClr val="tx1"/>
              </a:solidFill>
              <a:effectLst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137160" indent="0" algn="ctr">
              <a:buNone/>
            </a:pPr>
            <a:r>
              <a:rPr lang="fr-FR" i="1" u="sng" dirty="0" smtClean="0">
                <a:solidFill>
                  <a:schemeClr val="accent5"/>
                </a:solidFill>
              </a:rPr>
              <a:t>Communication Média</a:t>
            </a:r>
          </a:p>
          <a:p>
            <a:pPr marL="137160" indent="0">
              <a:buNone/>
            </a:pPr>
            <a:endParaRPr lang="fr-FR" u="sng" dirty="0" smtClean="0">
              <a:solidFill>
                <a:schemeClr val="accent5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fr-FR" dirty="0" smtClean="0"/>
              <a:t>Campagne de pub internet</a:t>
            </a:r>
          </a:p>
          <a:p>
            <a:pPr marL="137160" indent="0">
              <a:buNone/>
            </a:pPr>
            <a:r>
              <a:rPr lang="fr-FR" sz="1200" dirty="0"/>
              <a:t>http://www.youtube.com/watch?v=l1Lmm2HpLMs </a:t>
            </a:r>
            <a:endParaRPr lang="fr-FR" sz="1200" dirty="0" smtClean="0"/>
          </a:p>
          <a:p>
            <a:pPr>
              <a:buFont typeface="Wingdings" pitchFamily="2" charset="2"/>
              <a:buChar char="§"/>
            </a:pPr>
            <a:r>
              <a:rPr lang="fr-FR" dirty="0" smtClean="0"/>
              <a:t>Présentation radio</a:t>
            </a:r>
          </a:p>
          <a:p>
            <a:pPr marL="137160" indent="0">
              <a:buNone/>
            </a:pPr>
            <a:endParaRPr lang="fr-FR" dirty="0" smtClean="0"/>
          </a:p>
          <a:p>
            <a:pPr>
              <a:buFont typeface="Wingdings" pitchFamily="2" charset="2"/>
              <a:buChar char="§"/>
            </a:pPr>
            <a:r>
              <a:rPr lang="fr-FR" dirty="0" smtClean="0"/>
              <a:t>Présentation tv 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137160" indent="0" algn="ctr">
              <a:buNone/>
            </a:pPr>
            <a:r>
              <a:rPr lang="fr-FR" i="1" u="sng" dirty="0" smtClean="0">
                <a:solidFill>
                  <a:schemeClr val="accent5"/>
                </a:solidFill>
              </a:rPr>
              <a:t>Communication hors-média</a:t>
            </a:r>
          </a:p>
          <a:p>
            <a:pPr>
              <a:buFont typeface="Wingdings" pitchFamily="2" charset="2"/>
              <a:buChar char="§"/>
            </a:pPr>
            <a:r>
              <a:rPr lang="fr-FR" dirty="0" smtClean="0"/>
              <a:t>Bouche à oreille</a:t>
            </a:r>
          </a:p>
          <a:p>
            <a:pPr marL="137160" indent="0">
              <a:buNone/>
            </a:pPr>
            <a:endParaRPr lang="fr-FR" dirty="0" smtClean="0"/>
          </a:p>
          <a:p>
            <a:pPr>
              <a:buFont typeface="Wingdings" pitchFamily="2" charset="2"/>
              <a:buChar char="§"/>
            </a:pPr>
            <a:r>
              <a:rPr lang="fr-FR" dirty="0" smtClean="0"/>
              <a:t>Distribution de prospectus et </a:t>
            </a:r>
            <a:r>
              <a:rPr lang="fr-FR" dirty="0" smtClean="0"/>
              <a:t>plaquettes</a:t>
            </a:r>
            <a:endParaRPr lang="fr-FR" dirty="0" smtClean="0"/>
          </a:p>
          <a:p>
            <a:pPr marL="137160" indent="0">
              <a:buNone/>
            </a:pPr>
            <a:endParaRPr lang="fr-FR" dirty="0" smtClean="0"/>
          </a:p>
          <a:p>
            <a:pPr>
              <a:buFont typeface="Wingdings" pitchFamily="2" charset="2"/>
              <a:buChar char="§"/>
            </a:pPr>
            <a:r>
              <a:rPr lang="fr-FR" dirty="0" smtClean="0"/>
              <a:t>E-mailing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04299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0" i="1" u="sng" dirty="0" smtClean="0">
                <a:solidFill>
                  <a:srgbClr val="000000"/>
                </a:solidFill>
                <a:effectLst/>
              </a:rPr>
              <a:t>La communication </a:t>
            </a:r>
            <a:endParaRPr lang="fr-FR" b="0" i="1" u="sng" dirty="0">
              <a:solidFill>
                <a:srgbClr val="000000"/>
              </a:solidFill>
              <a:effectLst/>
            </a:endParaRPr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But: Faire connaitre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006077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/>
          <p:cNvSpPr>
            <a:spLocks noGrp="1"/>
          </p:cNvSpPr>
          <p:nvPr>
            <p:ph type="title"/>
          </p:nvPr>
        </p:nvSpPr>
        <p:spPr>
          <a:xfrm>
            <a:off x="467544" y="198884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fr-FR" sz="6600" b="0" i="1" u="sng" dirty="0" smtClean="0">
                <a:solidFill>
                  <a:srgbClr val="000000"/>
                </a:solidFill>
                <a:effectLst/>
              </a:rPr>
              <a:t>Analyse SWOT</a:t>
            </a:r>
            <a:endParaRPr lang="fr-FR" sz="6600" b="0" i="1" u="sng" dirty="0">
              <a:solidFill>
                <a:srgbClr val="0000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755235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30214083"/>
              </p:ext>
            </p:extLst>
          </p:nvPr>
        </p:nvGraphicFramePr>
        <p:xfrm>
          <a:off x="395536" y="116632"/>
          <a:ext cx="7620000" cy="6569924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2540000"/>
                <a:gridCol w="2540000"/>
                <a:gridCol w="2540000"/>
              </a:tblGrid>
              <a:tr h="750941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ENVIRONEMENT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MENACES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OPPORTUNITES</a:t>
                      </a:r>
                      <a:endParaRPr lang="fr-FR" dirty="0"/>
                    </a:p>
                  </a:txBody>
                  <a:tcPr/>
                </a:tc>
              </a:tr>
              <a:tr h="977252"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accent5"/>
                          </a:solidFill>
                        </a:rPr>
                        <a:t>P</a:t>
                      </a:r>
                      <a:r>
                        <a:rPr lang="fr-FR" dirty="0" smtClean="0"/>
                        <a:t>olitique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Hausse</a:t>
                      </a:r>
                      <a:r>
                        <a:rPr lang="fr-FR" baseline="0" dirty="0" smtClean="0"/>
                        <a:t> de l’imposition de la </a:t>
                      </a:r>
                      <a:r>
                        <a:rPr lang="fr-FR" baseline="0" dirty="0" smtClean="0"/>
                        <a:t>plus-value </a:t>
                      </a:r>
                      <a:r>
                        <a:rPr lang="fr-FR" baseline="0" dirty="0" smtClean="0"/>
                        <a:t>sur les résidences secondaire </a:t>
                      </a:r>
                      <a:endParaRPr lang="fr-FR" dirty="0" smtClean="0"/>
                    </a:p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Suppression de la loi </a:t>
                      </a:r>
                      <a:r>
                        <a:rPr lang="fr-FR" dirty="0" err="1" smtClean="0"/>
                        <a:t>Scelier</a:t>
                      </a:r>
                      <a:r>
                        <a:rPr lang="fr-FR" dirty="0" smtClean="0"/>
                        <a:t>.</a:t>
                      </a:r>
                      <a:endParaRPr lang="fr-FR" dirty="0"/>
                    </a:p>
                  </a:txBody>
                  <a:tcPr/>
                </a:tc>
              </a:tr>
              <a:tr h="750941"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accent5"/>
                          </a:solidFill>
                        </a:rPr>
                        <a:t>E</a:t>
                      </a:r>
                      <a:r>
                        <a:rPr lang="fr-FR" dirty="0" smtClean="0"/>
                        <a:t>conomique</a:t>
                      </a:r>
                      <a:r>
                        <a:rPr lang="fr-FR" baseline="0" dirty="0" smtClean="0"/>
                        <a:t> </a:t>
                      </a:r>
                    </a:p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Crise  économique</a:t>
                      </a:r>
                      <a:r>
                        <a:rPr lang="fr-FR" baseline="0" dirty="0" smtClean="0"/>
                        <a:t>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Mise en</a:t>
                      </a:r>
                      <a:r>
                        <a:rPr lang="fr-FR" baseline="0" dirty="0" smtClean="0"/>
                        <a:t> place du PTZ+</a:t>
                      </a:r>
                      <a:endParaRPr lang="fr-FR" dirty="0"/>
                    </a:p>
                  </a:txBody>
                  <a:tcPr/>
                </a:tc>
              </a:tr>
              <a:tr h="750941"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accent5"/>
                          </a:solidFill>
                        </a:rPr>
                        <a:t>S</a:t>
                      </a:r>
                      <a:r>
                        <a:rPr lang="fr-FR" dirty="0" smtClean="0"/>
                        <a:t>ocio-Culturel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Election présidentiel</a:t>
                      </a:r>
                      <a:r>
                        <a:rPr lang="fr-FR" baseline="0" dirty="0" smtClean="0"/>
                        <a:t>le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Augmentation de la population </a:t>
                      </a:r>
                      <a:r>
                        <a:rPr lang="fr-FR" dirty="0" smtClean="0"/>
                        <a:t>du  </a:t>
                      </a:r>
                      <a:r>
                        <a:rPr lang="fr-FR" dirty="0" smtClean="0"/>
                        <a:t>Languedoc </a:t>
                      </a:r>
                      <a:r>
                        <a:rPr lang="fr-FR" dirty="0" smtClean="0"/>
                        <a:t>Roussillon  </a:t>
                      </a:r>
                      <a:r>
                        <a:rPr lang="fr-FR" dirty="0" smtClean="0"/>
                        <a:t>,</a:t>
                      </a:r>
                      <a:r>
                        <a:rPr lang="fr-FR" baseline="0" dirty="0" smtClean="0"/>
                        <a:t> nombreux </a:t>
                      </a:r>
                      <a:r>
                        <a:rPr lang="fr-FR" baseline="0" dirty="0" smtClean="0"/>
                        <a:t>achats immobiliers</a:t>
                      </a:r>
                      <a:endParaRPr lang="fr-FR" baseline="0" dirty="0" smtClean="0"/>
                    </a:p>
                  </a:txBody>
                  <a:tcPr/>
                </a:tc>
              </a:tr>
              <a:tr h="750941"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accent5"/>
                          </a:solidFill>
                        </a:rPr>
                        <a:t>T</a:t>
                      </a:r>
                      <a:r>
                        <a:rPr lang="fr-FR" dirty="0" smtClean="0"/>
                        <a:t>echnologique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Evolution de l’utilisation d’internet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Utilisation des Smartphone (flash code) </a:t>
                      </a:r>
                      <a:r>
                        <a:rPr lang="fr-FR" baseline="0" dirty="0" smtClean="0"/>
                        <a:t>  </a:t>
                      </a:r>
                      <a:endParaRPr lang="fr-FR" dirty="0"/>
                    </a:p>
                  </a:txBody>
                  <a:tcPr/>
                </a:tc>
              </a:tr>
              <a:tr h="750941"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accent5"/>
                          </a:solidFill>
                        </a:rPr>
                        <a:t>E</a:t>
                      </a:r>
                      <a:r>
                        <a:rPr lang="fr-FR" dirty="0" smtClean="0"/>
                        <a:t>cologique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750941">
                <a:tc>
                  <a:txBody>
                    <a:bodyPr/>
                    <a:lstStyle/>
                    <a:p>
                      <a:r>
                        <a:rPr lang="fr-FR" sz="2000" dirty="0" smtClean="0">
                          <a:solidFill>
                            <a:schemeClr val="accent5"/>
                          </a:solidFill>
                        </a:rPr>
                        <a:t>L</a:t>
                      </a:r>
                      <a:r>
                        <a:rPr lang="fr-FR" sz="2000" dirty="0" smtClean="0"/>
                        <a:t>égal </a:t>
                      </a:r>
                      <a:endParaRPr lang="fr-F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Augmentation</a:t>
                      </a:r>
                      <a:r>
                        <a:rPr lang="fr-FR" baseline="0" dirty="0" smtClean="0"/>
                        <a:t> du délai de rétractation pour les particuliers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0758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3547064"/>
              </p:ext>
            </p:extLst>
          </p:nvPr>
        </p:nvGraphicFramePr>
        <p:xfrm>
          <a:off x="251520" y="620688"/>
          <a:ext cx="8064897" cy="5533261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2688299"/>
                <a:gridCol w="2688299"/>
                <a:gridCol w="2688299"/>
              </a:tblGrid>
              <a:tr h="648072"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FORCES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FAIBLESSE </a:t>
                      </a:r>
                      <a:endParaRPr lang="fr-FR" dirty="0"/>
                    </a:p>
                  </a:txBody>
                  <a:tcPr/>
                </a:tc>
              </a:tr>
              <a:tr h="1059512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chemeClr val="accent5"/>
                          </a:solidFill>
                        </a:rPr>
                        <a:t>P</a:t>
                      </a:r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rix</a:t>
                      </a:r>
                      <a:endParaRPr lang="fr-FR" dirty="0">
                        <a:solidFill>
                          <a:schemeClr val="accent5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Prix</a:t>
                      </a:r>
                      <a:r>
                        <a:rPr lang="fr-FR" baseline="0" dirty="0" smtClean="0"/>
                        <a:t>  moyen représentant  4% du prix d’une commission moyenne  </a:t>
                      </a:r>
                    </a:p>
                    <a:p>
                      <a:pPr algn="ctr"/>
                      <a:r>
                        <a:rPr lang="fr-FR" baseline="0" dirty="0" smtClean="0"/>
                        <a:t>Possibilité de financement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Modèle</a:t>
                      </a:r>
                      <a:r>
                        <a:rPr lang="fr-FR" baseline="0" dirty="0" smtClean="0"/>
                        <a:t> économique , paiement du propriétaire  à la mise en place </a:t>
                      </a:r>
                      <a:endParaRPr lang="fr-FR" dirty="0"/>
                    </a:p>
                  </a:txBody>
                  <a:tcPr/>
                </a:tc>
              </a:tr>
              <a:tr h="1044709">
                <a:tc>
                  <a:txBody>
                    <a:bodyPr/>
                    <a:lstStyle/>
                    <a:p>
                      <a:pPr algn="ctr"/>
                      <a:r>
                        <a:rPr lang="fr-FR" baseline="0" dirty="0" smtClean="0">
                          <a:solidFill>
                            <a:schemeClr val="accent5"/>
                          </a:solidFill>
                        </a:rPr>
                        <a:t>P</a:t>
                      </a:r>
                      <a:r>
                        <a:rPr lang="fr-FR" baseline="0" dirty="0" smtClean="0">
                          <a:solidFill>
                            <a:schemeClr val="tx1"/>
                          </a:solidFill>
                        </a:rPr>
                        <a:t>roduit</a:t>
                      </a:r>
                      <a:endParaRPr lang="fr-FR" baseline="0" dirty="0" smtClean="0"/>
                    </a:p>
                    <a:p>
                      <a:pPr algn="ctr"/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Produit</a:t>
                      </a:r>
                      <a:r>
                        <a:rPr lang="fr-FR" baseline="0" dirty="0" smtClean="0"/>
                        <a:t> personnalisable, par rapport au bien, au projet et au budget.</a:t>
                      </a:r>
                    </a:p>
                    <a:p>
                      <a:pPr algn="ctr"/>
                      <a:r>
                        <a:rPr lang="fr-FR" baseline="0" dirty="0" smtClean="0"/>
                        <a:t>Et possibilité d’acheter en ligne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1044709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chemeClr val="accent5"/>
                          </a:solidFill>
                        </a:rPr>
                        <a:t>D</a:t>
                      </a:r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istribution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Développement</a:t>
                      </a:r>
                      <a:r>
                        <a:rPr lang="fr-FR" baseline="0" dirty="0" smtClean="0"/>
                        <a:t> de la franchise au niveau national.</a:t>
                      </a:r>
                    </a:p>
                    <a:p>
                      <a:pPr algn="ctr"/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baseline="0" dirty="0" smtClean="0"/>
                        <a:t>Manque de franchise niveau national </a:t>
                      </a:r>
                    </a:p>
                  </a:txBody>
                  <a:tcPr/>
                </a:tc>
              </a:tr>
              <a:tr h="1044709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chemeClr val="accent5"/>
                          </a:solidFill>
                        </a:rPr>
                        <a:t>C</a:t>
                      </a:r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ommunication</a:t>
                      </a:r>
                      <a:r>
                        <a:rPr lang="fr-FR" dirty="0" smtClean="0">
                          <a:solidFill>
                            <a:schemeClr val="accent5"/>
                          </a:solidFill>
                        </a:rPr>
                        <a:t> 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hlinkClick r:id="rId2" action="ppaction://hlinkfile"/>
                        </a:rPr>
                        <a:t>Référencement</a:t>
                      </a:r>
                      <a:r>
                        <a:rPr lang="fr-FR" baseline="0" dirty="0" smtClean="0">
                          <a:hlinkClick r:id="rId2" action="ppaction://hlinkfile"/>
                        </a:rPr>
                        <a:t> Google pertinent </a:t>
                      </a:r>
                      <a:endParaRPr lang="fr-FR" baseline="0" dirty="0" smtClean="0"/>
                    </a:p>
                    <a:p>
                      <a:pPr algn="ctr"/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Manque de</a:t>
                      </a:r>
                      <a:r>
                        <a:rPr lang="fr-FR" baseline="0" dirty="0" smtClean="0"/>
                        <a:t> notoriété niveau </a:t>
                      </a:r>
                      <a:r>
                        <a:rPr lang="fr-FR" baseline="0" dirty="0" smtClean="0"/>
                        <a:t>local </a:t>
                      </a:r>
                      <a:r>
                        <a:rPr lang="fr-FR" baseline="0" dirty="0" smtClean="0"/>
                        <a:t>et régional </a:t>
                      </a:r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16204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/>
          <p:cNvSpPr>
            <a:spLocks noGrp="1"/>
          </p:cNvSpPr>
          <p:nvPr>
            <p:ph type="ctrTitle"/>
          </p:nvPr>
        </p:nvSpPr>
        <p:spPr>
          <a:xfrm>
            <a:off x="899592" y="1844824"/>
            <a:ext cx="7315200" cy="2595025"/>
          </a:xfrm>
        </p:spPr>
        <p:txBody>
          <a:bodyPr>
            <a:normAutofit/>
          </a:bodyPr>
          <a:lstStyle/>
          <a:p>
            <a:pPr algn="ctr"/>
            <a:r>
              <a:rPr lang="fr-FR" sz="7200" b="0" i="1" u="sng" dirty="0" smtClean="0">
                <a:solidFill>
                  <a:srgbClr val="000000"/>
                </a:solidFill>
                <a:effectLst/>
              </a:rPr>
              <a:t>Présentation de l’entreprise </a:t>
            </a:r>
            <a:endParaRPr lang="fr-FR" sz="7200" b="0" i="1" u="sng" dirty="0">
              <a:solidFill>
                <a:srgbClr val="0000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0549275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Espace réservé du contenu 17"/>
          <p:cNvSpPr>
            <a:spLocks noGrp="1"/>
          </p:cNvSpPr>
          <p:nvPr>
            <p:ph idx="1"/>
          </p:nvPr>
        </p:nvSpPr>
        <p:spPr>
          <a:xfrm>
            <a:off x="395536" y="2276872"/>
            <a:ext cx="8229600" cy="4464496"/>
          </a:xfrm>
        </p:spPr>
        <p:txBody>
          <a:bodyPr/>
          <a:lstStyle/>
          <a:p>
            <a:r>
              <a:rPr lang="fr-FR" dirty="0" smtClean="0"/>
              <a:t>Sarl AK associés </a:t>
            </a:r>
          </a:p>
          <a:p>
            <a:r>
              <a:rPr lang="fr-FR" dirty="0" smtClean="0"/>
              <a:t>Créée en 2007</a:t>
            </a:r>
          </a:p>
          <a:p>
            <a:r>
              <a:rPr lang="fr-FR" dirty="0" smtClean="0"/>
              <a:t>Capital: 8000 euros</a:t>
            </a:r>
          </a:p>
          <a:p>
            <a:r>
              <a:rPr lang="fr-FR" dirty="0" smtClean="0"/>
              <a:t>Nombre de salariés: 4 </a:t>
            </a:r>
          </a:p>
          <a:p>
            <a:r>
              <a:rPr lang="fr-FR" dirty="0" smtClean="0"/>
              <a:t>Coaching immobilier </a:t>
            </a:r>
          </a:p>
          <a:p>
            <a:r>
              <a:rPr lang="fr-FR" dirty="0" smtClean="0"/>
              <a:t>Code APE: 7022Z</a:t>
            </a:r>
          </a:p>
          <a:p>
            <a:r>
              <a:rPr lang="fr-FR" dirty="0" smtClean="0"/>
              <a:t>Siret : </a:t>
            </a:r>
            <a:r>
              <a:rPr lang="fr-FR" dirty="0" smtClean="0"/>
              <a:t>498 887 991 00012</a:t>
            </a:r>
            <a:endParaRPr lang="fr-FR" dirty="0" smtClean="0"/>
          </a:p>
          <a:p>
            <a:r>
              <a:rPr lang="fr-FR" dirty="0" smtClean="0"/>
              <a:t>adresse: ZAC Le </a:t>
            </a:r>
            <a:r>
              <a:rPr lang="fr-FR" dirty="0" err="1" smtClean="0"/>
              <a:t>Solis</a:t>
            </a:r>
            <a:r>
              <a:rPr lang="fr-FR" dirty="0" smtClean="0"/>
              <a:t> 34970 Lattes </a:t>
            </a:r>
          </a:p>
          <a:p>
            <a:endParaRPr lang="fr-FR" dirty="0" smtClean="0"/>
          </a:p>
        </p:txBody>
      </p:sp>
      <p:pic>
        <p:nvPicPr>
          <p:cNvPr id="1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332655"/>
            <a:ext cx="6768752" cy="165618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3910048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" indent="0">
              <a:buNone/>
            </a:pPr>
            <a:r>
              <a:rPr lang="fr-FR" sz="2600" dirty="0" smtClean="0"/>
              <a:t>Ma petite agence.com, est un précurseur sur le marché de l’immobilier en France, nous formons et assistons les propriétaires à vendre leurs biens sans commission.</a:t>
            </a:r>
          </a:p>
          <a:p>
            <a:pPr marL="45720" indent="0">
              <a:buNone/>
            </a:pPr>
            <a:r>
              <a:rPr lang="fr-FR" sz="2600" dirty="0" smtClean="0"/>
              <a:t>Afin qu’ils perçoivent </a:t>
            </a:r>
            <a:r>
              <a:rPr lang="fr-FR" sz="2600" b="1" dirty="0" smtClean="0"/>
              <a:t>100% de la valeur de leurs biens</a:t>
            </a:r>
            <a:r>
              <a:rPr lang="fr-FR" sz="2600" dirty="0" smtClean="0"/>
              <a:t>. </a:t>
            </a:r>
          </a:p>
          <a:p>
            <a:pPr marL="45720" indent="0">
              <a:buNone/>
            </a:pPr>
            <a:r>
              <a:rPr lang="fr-FR" sz="2600" dirty="0" smtClean="0"/>
              <a:t>Nous mettons en place avec </a:t>
            </a:r>
            <a:r>
              <a:rPr lang="fr-FR" sz="2600" dirty="0" smtClean="0"/>
              <a:t>eux :</a:t>
            </a:r>
            <a:endParaRPr lang="fr-FR" sz="2600" dirty="0" smtClean="0"/>
          </a:p>
          <a:p>
            <a:pPr marL="45720" indent="0">
              <a:buNone/>
            </a:pPr>
            <a:endParaRPr lang="fr-FR" sz="2600" dirty="0" smtClean="0"/>
          </a:p>
          <a:p>
            <a:pPr>
              <a:buFont typeface="Wingdings" pitchFamily="2" charset="2"/>
              <a:buChar char="v"/>
            </a:pPr>
            <a:r>
              <a:rPr lang="fr-FR" sz="2600" dirty="0" smtClean="0"/>
              <a:t>De </a:t>
            </a:r>
            <a:r>
              <a:rPr lang="fr-FR" sz="2600" dirty="0" smtClean="0"/>
              <a:t>nombreuses campagnes </a:t>
            </a:r>
            <a:r>
              <a:rPr lang="fr-FR" sz="2600" dirty="0" smtClean="0"/>
              <a:t>de communication internet </a:t>
            </a:r>
          </a:p>
          <a:p>
            <a:pPr>
              <a:buFont typeface="Wingdings" pitchFamily="2" charset="2"/>
              <a:buChar char="v"/>
            </a:pPr>
            <a:r>
              <a:rPr lang="fr-FR" sz="2600" dirty="0" smtClean="0"/>
              <a:t>L’estimation exacte de leurs biens</a:t>
            </a:r>
          </a:p>
          <a:p>
            <a:pPr>
              <a:buFont typeface="Wingdings" pitchFamily="2" charset="2"/>
              <a:buChar char="v"/>
            </a:pPr>
            <a:r>
              <a:rPr lang="fr-FR" sz="2600" dirty="0" smtClean="0"/>
              <a:t>Nous les formons au </a:t>
            </a:r>
            <a:r>
              <a:rPr lang="fr-FR" sz="2600" dirty="0" smtClean="0"/>
              <a:t>techniques </a:t>
            </a:r>
            <a:r>
              <a:rPr lang="fr-FR" sz="2600" dirty="0" smtClean="0"/>
              <a:t>de </a:t>
            </a:r>
            <a:r>
              <a:rPr lang="fr-FR" sz="2600" dirty="0" smtClean="0"/>
              <a:t>vente</a:t>
            </a:r>
            <a:endParaRPr lang="fr-FR" sz="2600" dirty="0" smtClean="0"/>
          </a:p>
          <a:p>
            <a:pPr>
              <a:buFont typeface="Wingdings" pitchFamily="2" charset="2"/>
              <a:buChar char="v"/>
            </a:pPr>
            <a:r>
              <a:rPr lang="fr-FR" sz="2600" dirty="0" smtClean="0"/>
              <a:t>Nous les accompagnons jusqu’à la vente</a:t>
            </a:r>
          </a:p>
          <a:p>
            <a:pPr>
              <a:buFont typeface="Wingdings" pitchFamily="2" charset="2"/>
              <a:buChar char="v"/>
            </a:pPr>
            <a:endParaRPr lang="fr-FR" dirty="0" smtClean="0"/>
          </a:p>
          <a:p>
            <a:pPr>
              <a:buFont typeface="Wingdings" pitchFamily="2" charset="2"/>
              <a:buChar char="v"/>
            </a:pPr>
            <a:endParaRPr lang="fr-FR" dirty="0" smtClean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116631"/>
            <a:ext cx="5591570" cy="13681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177101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à coins arrondis 4"/>
          <p:cNvSpPr/>
          <p:nvPr/>
        </p:nvSpPr>
        <p:spPr>
          <a:xfrm>
            <a:off x="2339752" y="592090"/>
            <a:ext cx="4680520" cy="1108574"/>
          </a:xfrm>
          <a:prstGeom prst="roundRect">
            <a:avLst/>
          </a:prstGeom>
        </p:spPr>
        <p:style>
          <a:lnRef idx="0">
            <a:schemeClr val="accent2"/>
          </a:lnRef>
          <a:fillRef idx="1003">
            <a:schemeClr val="l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7" name="Connecteur droit 6"/>
          <p:cNvCxnSpPr/>
          <p:nvPr/>
        </p:nvCxnSpPr>
        <p:spPr>
          <a:xfrm>
            <a:off x="4641184" y="592090"/>
            <a:ext cx="0" cy="110857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" name="ZoneTexte 8"/>
          <p:cNvSpPr txBox="1"/>
          <p:nvPr/>
        </p:nvSpPr>
        <p:spPr>
          <a:xfrm>
            <a:off x="2517126" y="592090"/>
            <a:ext cx="2088232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 smtClean="0">
                <a:solidFill>
                  <a:srgbClr val="000000"/>
                </a:solidFill>
              </a:rPr>
              <a:t>Jean-Baptiste  </a:t>
            </a:r>
            <a:r>
              <a:rPr lang="fr-FR" sz="2000" b="1" dirty="0" err="1" smtClean="0">
                <a:solidFill>
                  <a:srgbClr val="000000"/>
                </a:solidFill>
              </a:rPr>
              <a:t>Quintrand</a:t>
            </a:r>
            <a:r>
              <a:rPr lang="fr-FR" sz="2000" b="1" dirty="0" smtClean="0">
                <a:solidFill>
                  <a:srgbClr val="000000"/>
                </a:solidFill>
              </a:rPr>
              <a:t>, </a:t>
            </a:r>
            <a:r>
              <a:rPr lang="fr-FR" i="1" dirty="0" smtClean="0">
                <a:solidFill>
                  <a:srgbClr val="000000"/>
                </a:solidFill>
              </a:rPr>
              <a:t>cogérant</a:t>
            </a:r>
            <a:r>
              <a:rPr lang="fr-FR" dirty="0" smtClean="0">
                <a:solidFill>
                  <a:srgbClr val="000000"/>
                </a:solidFill>
              </a:rPr>
              <a:t> </a:t>
            </a:r>
            <a:endParaRPr lang="fr-FR" dirty="0">
              <a:solidFill>
                <a:srgbClr val="000000"/>
              </a:solidFill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4932040" y="684712"/>
            <a:ext cx="2016224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Thomas </a:t>
            </a:r>
            <a:r>
              <a:rPr lang="fr-FR" sz="2000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Chehabeddine</a:t>
            </a:r>
            <a:r>
              <a:rPr lang="fr-FR" sz="20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r>
              <a:rPr lang="fr-FR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Cogérant </a:t>
            </a:r>
            <a:endParaRPr lang="fr-FR" i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Rectangle à coins arrondis 13"/>
          <p:cNvSpPr/>
          <p:nvPr/>
        </p:nvSpPr>
        <p:spPr>
          <a:xfrm>
            <a:off x="3273032" y="2629944"/>
            <a:ext cx="2736304" cy="792088"/>
          </a:xfrm>
          <a:prstGeom prst="roundRect">
            <a:avLst/>
          </a:prstGeom>
        </p:spPr>
        <p:style>
          <a:lnRef idx="0">
            <a:schemeClr val="accent2"/>
          </a:lnRef>
          <a:fillRef idx="1003">
            <a:schemeClr val="l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ZoneTexte 14"/>
          <p:cNvSpPr txBox="1"/>
          <p:nvPr/>
        </p:nvSpPr>
        <p:spPr>
          <a:xfrm>
            <a:off x="3311148" y="2687434"/>
            <a:ext cx="2736304" cy="677108"/>
          </a:xfrm>
          <a:prstGeom prst="rect">
            <a:avLst/>
          </a:prstGeom>
        </p:spPr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pPr algn="ctr"/>
            <a:r>
              <a:rPr lang="fr-FR" sz="2000" b="1" dirty="0" smtClean="0">
                <a:solidFill>
                  <a:srgbClr val="000000"/>
                </a:solidFill>
              </a:rPr>
              <a:t>Morgane </a:t>
            </a:r>
            <a:r>
              <a:rPr lang="fr-FR" sz="2000" b="1" dirty="0" err="1" smtClean="0">
                <a:solidFill>
                  <a:srgbClr val="000000"/>
                </a:solidFill>
              </a:rPr>
              <a:t>Pujols</a:t>
            </a:r>
            <a:r>
              <a:rPr lang="fr-FR" sz="2000" b="1" dirty="0" smtClean="0">
                <a:solidFill>
                  <a:srgbClr val="000000"/>
                </a:solidFill>
              </a:rPr>
              <a:t> </a:t>
            </a:r>
          </a:p>
          <a:p>
            <a:pPr algn="ctr"/>
            <a:r>
              <a:rPr lang="fr-FR" i="1" dirty="0" smtClean="0">
                <a:solidFill>
                  <a:srgbClr val="000000"/>
                </a:solidFill>
              </a:rPr>
              <a:t>Assistante de direction </a:t>
            </a:r>
            <a:endParaRPr lang="fr-FR" i="1" dirty="0">
              <a:solidFill>
                <a:srgbClr val="000000"/>
              </a:solidFill>
            </a:endParaRPr>
          </a:p>
        </p:txBody>
      </p:sp>
      <p:sp>
        <p:nvSpPr>
          <p:cNvPr id="16" name="Rectangle à coins arrondis 15"/>
          <p:cNvSpPr/>
          <p:nvPr/>
        </p:nvSpPr>
        <p:spPr>
          <a:xfrm>
            <a:off x="1132919" y="4293096"/>
            <a:ext cx="2808312" cy="864096"/>
          </a:xfrm>
          <a:prstGeom prst="roundRect">
            <a:avLst/>
          </a:prstGeom>
        </p:spPr>
        <p:style>
          <a:lnRef idx="0">
            <a:schemeClr val="accent2"/>
          </a:lnRef>
          <a:fillRef idx="1003">
            <a:schemeClr val="l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ZoneTexte 18"/>
          <p:cNvSpPr txBox="1"/>
          <p:nvPr/>
        </p:nvSpPr>
        <p:spPr>
          <a:xfrm>
            <a:off x="1223628" y="4293840"/>
            <a:ext cx="252028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 smtClean="0">
                <a:solidFill>
                  <a:srgbClr val="000000"/>
                </a:solidFill>
              </a:rPr>
              <a:t>TOURRE Laurent</a:t>
            </a:r>
          </a:p>
          <a:p>
            <a:pPr algn="ctr"/>
            <a:r>
              <a:rPr lang="fr-FR" i="1" dirty="0" smtClean="0">
                <a:solidFill>
                  <a:srgbClr val="000000"/>
                </a:solidFill>
              </a:rPr>
              <a:t>Commercial  </a:t>
            </a:r>
            <a:endParaRPr lang="fr-FR" i="1" dirty="0">
              <a:solidFill>
                <a:srgbClr val="000000"/>
              </a:solidFill>
            </a:endParaRPr>
          </a:p>
        </p:txBody>
      </p:sp>
      <p:sp>
        <p:nvSpPr>
          <p:cNvPr id="21" name="Rectangle à coins arrondis 20"/>
          <p:cNvSpPr/>
          <p:nvPr/>
        </p:nvSpPr>
        <p:spPr>
          <a:xfrm>
            <a:off x="117020" y="2059107"/>
            <a:ext cx="2016224" cy="936104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ZoneTexte 21"/>
          <p:cNvSpPr txBox="1"/>
          <p:nvPr/>
        </p:nvSpPr>
        <p:spPr>
          <a:xfrm>
            <a:off x="279038" y="2223351"/>
            <a:ext cx="16921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i="1" dirty="0" smtClean="0">
                <a:solidFill>
                  <a:srgbClr val="000000"/>
                </a:solidFill>
              </a:rPr>
              <a:t>Management </a:t>
            </a:r>
          </a:p>
          <a:p>
            <a:r>
              <a:rPr lang="fr-FR" b="1" i="1" dirty="0" smtClean="0">
                <a:solidFill>
                  <a:srgbClr val="000000"/>
                </a:solidFill>
              </a:rPr>
              <a:t>Participatif </a:t>
            </a:r>
            <a:endParaRPr lang="fr-FR" b="1" i="1" dirty="0">
              <a:solidFill>
                <a:srgbClr val="000000"/>
              </a:solidFill>
            </a:endParaRPr>
          </a:p>
        </p:txBody>
      </p:sp>
      <p:cxnSp>
        <p:nvCxnSpPr>
          <p:cNvPr id="3" name="Connecteur droit avec flèche 2"/>
          <p:cNvCxnSpPr/>
          <p:nvPr/>
        </p:nvCxnSpPr>
        <p:spPr>
          <a:xfrm>
            <a:off x="4644008" y="1700664"/>
            <a:ext cx="36004" cy="92928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1" name="Connecteur en angle 30"/>
          <p:cNvCxnSpPr/>
          <p:nvPr/>
        </p:nvCxnSpPr>
        <p:spPr>
          <a:xfrm rot="5400000">
            <a:off x="2102830" y="1783850"/>
            <a:ext cx="2592432" cy="2484276"/>
          </a:xfrm>
          <a:prstGeom prst="bentConnector3">
            <a:avLst>
              <a:gd name="adj1" fmla="val 17935"/>
            </a:avLst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52434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899592" y="692696"/>
            <a:ext cx="7315200" cy="853988"/>
          </a:xfrm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/>
          <a:lstStyle/>
          <a:p>
            <a:pPr algn="ctr"/>
            <a:r>
              <a:rPr lang="fr-FR" dirty="0" smtClean="0"/>
              <a:t>Historique </a:t>
            </a:r>
            <a:endParaRPr lang="fr-FR" dirty="0"/>
          </a:p>
        </p:txBody>
      </p:sp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>
          <a:xfrm>
            <a:off x="251520" y="1988800"/>
            <a:ext cx="7978080" cy="439252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fr-FR" dirty="0" smtClean="0"/>
              <a:t>Création du concept.</a:t>
            </a:r>
          </a:p>
          <a:p>
            <a:pPr>
              <a:lnSpc>
                <a:spcPct val="150000"/>
              </a:lnSpc>
            </a:pPr>
            <a:r>
              <a:rPr lang="fr-FR" dirty="0" smtClean="0"/>
              <a:t>Lancement de la marque MaPetiteAgence.com</a:t>
            </a:r>
          </a:p>
          <a:p>
            <a:pPr>
              <a:lnSpc>
                <a:spcPct val="150000"/>
              </a:lnSpc>
            </a:pPr>
            <a:r>
              <a:rPr lang="fr-FR" dirty="0" smtClean="0"/>
              <a:t>Début des </a:t>
            </a:r>
            <a:r>
              <a:rPr lang="fr-FR" dirty="0" smtClean="0"/>
              <a:t>partenariats </a:t>
            </a:r>
            <a:r>
              <a:rPr lang="fr-FR" dirty="0" smtClean="0"/>
              <a:t>avec les différents sites</a:t>
            </a:r>
          </a:p>
          <a:p>
            <a:pPr>
              <a:lnSpc>
                <a:spcPct val="150000"/>
              </a:lnSpc>
            </a:pPr>
            <a:r>
              <a:rPr lang="fr-FR" dirty="0" smtClean="0"/>
              <a:t>Agrément « </a:t>
            </a:r>
            <a:r>
              <a:rPr lang="fr-FR" dirty="0" err="1"/>
              <a:t>A</a:t>
            </a:r>
            <a:r>
              <a:rPr lang="fr-FR" dirty="0" err="1" smtClean="0"/>
              <a:t>dword</a:t>
            </a:r>
            <a:r>
              <a:rPr lang="fr-FR" dirty="0" smtClean="0"/>
              <a:t> </a:t>
            </a:r>
            <a:r>
              <a:rPr lang="fr-FR" dirty="0" err="1"/>
              <a:t>Q</a:t>
            </a:r>
            <a:r>
              <a:rPr lang="fr-FR" dirty="0" err="1" smtClean="0"/>
              <a:t>ualified</a:t>
            </a:r>
            <a:r>
              <a:rPr lang="fr-FR" dirty="0" smtClean="0"/>
              <a:t> Professional Google »  </a:t>
            </a:r>
          </a:p>
          <a:p>
            <a:pPr>
              <a:lnSpc>
                <a:spcPct val="150000"/>
              </a:lnSpc>
            </a:pPr>
            <a:r>
              <a:rPr lang="fr-FR" dirty="0" smtClean="0"/>
              <a:t>Développement au niveau national </a:t>
            </a:r>
          </a:p>
          <a:p>
            <a:pPr>
              <a:lnSpc>
                <a:spcPct val="150000"/>
              </a:lnSpc>
            </a:pPr>
            <a:r>
              <a:rPr lang="fr-FR" dirty="0" smtClean="0"/>
              <a:t>Ouverture de la première boutique</a:t>
            </a:r>
          </a:p>
          <a:p>
            <a:pPr>
              <a:lnSpc>
                <a:spcPct val="150000"/>
              </a:lnSpc>
            </a:pPr>
            <a:r>
              <a:rPr lang="fr-FR" dirty="0" smtClean="0"/>
              <a:t>Création de la première franchise </a:t>
            </a:r>
            <a:endParaRPr lang="fr-FR" dirty="0"/>
          </a:p>
        </p:txBody>
      </p:sp>
      <p:sp>
        <p:nvSpPr>
          <p:cNvPr id="7" name="Rectangle à coins arrondis 6"/>
          <p:cNvSpPr/>
          <p:nvPr/>
        </p:nvSpPr>
        <p:spPr>
          <a:xfrm>
            <a:off x="3131840" y="764704"/>
            <a:ext cx="2808312" cy="792088"/>
          </a:xfrm>
          <a:prstGeom prst="round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ZoneTexte 7"/>
          <p:cNvSpPr txBox="1"/>
          <p:nvPr/>
        </p:nvSpPr>
        <p:spPr>
          <a:xfrm>
            <a:off x="2915816" y="802053"/>
            <a:ext cx="324035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 smtClean="0">
                <a:solidFill>
                  <a:schemeClr val="bg1"/>
                </a:solidFill>
              </a:rPr>
              <a:t>Historique</a:t>
            </a:r>
            <a:endParaRPr lang="fr-FR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6378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971600" y="2348880"/>
            <a:ext cx="7315200" cy="1154097"/>
          </a:xfrm>
        </p:spPr>
        <p:txBody>
          <a:bodyPr>
            <a:normAutofit/>
          </a:bodyPr>
          <a:lstStyle/>
          <a:p>
            <a:pPr algn="ctr"/>
            <a:r>
              <a:rPr lang="fr-FR" sz="6600" b="0" i="1" u="sng" dirty="0" smtClean="0">
                <a:solidFill>
                  <a:srgbClr val="000000"/>
                </a:solidFill>
                <a:effectLst/>
              </a:rPr>
              <a:t>Le Marché </a:t>
            </a:r>
            <a:endParaRPr lang="fr-FR" sz="6600" b="0" i="1" u="sng" dirty="0">
              <a:solidFill>
                <a:srgbClr val="0000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729039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tiguïté">
  <a:themeElements>
    <a:clrScheme name="Contiguïté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ontiguïté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1114</TotalTime>
  <Words>1175</Words>
  <Application>Microsoft Office PowerPoint</Application>
  <PresentationFormat>Affichage à l'écran (4:3)</PresentationFormat>
  <Paragraphs>364</Paragraphs>
  <Slides>38</Slides>
  <Notes>5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38</vt:i4>
      </vt:variant>
    </vt:vector>
  </HeadingPairs>
  <TitlesOfParts>
    <vt:vector size="39" baseType="lpstr">
      <vt:lpstr>Contiguïté</vt:lpstr>
      <vt:lpstr>Présentation PowerPoint</vt:lpstr>
      <vt:lpstr>Conduite et Présentation d’un Projet Commercial </vt:lpstr>
      <vt:lpstr>Présentation personnelle </vt:lpstr>
      <vt:lpstr>Présentation de l’entreprise </vt:lpstr>
      <vt:lpstr>Présentation PowerPoint</vt:lpstr>
      <vt:lpstr>Présentation PowerPoint</vt:lpstr>
      <vt:lpstr>Présentation PowerPoint</vt:lpstr>
      <vt:lpstr>Historique </vt:lpstr>
      <vt:lpstr>Le Marché </vt:lpstr>
      <vt:lpstr>Présentation PowerPoint</vt:lpstr>
      <vt:lpstr>A l’heure d’un marché en crise, le but pour un particulier qui vend est de tirer un maximum de la valeur de son bien. </vt:lpstr>
      <vt:lpstr>La recherche de biens immobiliers de nos jours </vt:lpstr>
      <vt:lpstr>Comparatif du pourcentage de nombre transactions entre particuliers et avec les agences  </vt:lpstr>
      <vt:lpstr>Le marché en clair</vt:lpstr>
      <vt:lpstr>Le marché </vt:lpstr>
      <vt:lpstr>Concurrence directe et indirecte </vt:lpstr>
      <vt:lpstr>Présence de la concurrence </vt:lpstr>
      <vt:lpstr>Analyse de la concurrence (les agences et Capi France et notaire ) </vt:lpstr>
      <vt:lpstr>Analyse de la concurrence  (site d’annonce et journaux) </vt:lpstr>
      <vt:lpstr>Le marché </vt:lpstr>
      <vt:lpstr>  Caractéristiques de la     clientèle</vt:lpstr>
      <vt:lpstr>Présentation PowerPoint</vt:lpstr>
      <vt:lpstr>Plan de marchéage </vt:lpstr>
      <vt:lpstr>Les Produits</vt:lpstr>
      <vt:lpstr>Présentation PowerPoint</vt:lpstr>
      <vt:lpstr>Présentation PowerPoint</vt:lpstr>
      <vt:lpstr>Offre de cyber-coaching immobilier </vt:lpstr>
      <vt:lpstr>Le Prix</vt:lpstr>
      <vt:lpstr>La   fixation du prix </vt:lpstr>
      <vt:lpstr>   Les tarifs</vt:lpstr>
      <vt:lpstr>La distribution</vt:lpstr>
      <vt:lpstr>La politique commerciale </vt:lpstr>
      <vt:lpstr>La Communication</vt:lpstr>
      <vt:lpstr>Les diffèrent réseaux de communication </vt:lpstr>
      <vt:lpstr>La communication </vt:lpstr>
      <vt:lpstr>Analyse SWOT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Laurent</dc:creator>
  <cp:lastModifiedBy>utilisateur</cp:lastModifiedBy>
  <cp:revision>82</cp:revision>
  <dcterms:created xsi:type="dcterms:W3CDTF">2011-12-17T17:17:27Z</dcterms:created>
  <dcterms:modified xsi:type="dcterms:W3CDTF">2012-03-12T16:30:46Z</dcterms:modified>
</cp:coreProperties>
</file>