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89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90" r:id="rId14"/>
    <p:sldId id="292" r:id="rId15"/>
    <p:sldId id="293" r:id="rId16"/>
    <p:sldId id="295" r:id="rId17"/>
    <p:sldId id="291" r:id="rId18"/>
    <p:sldId id="294" r:id="rId19"/>
    <p:sldId id="29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Style moyen 1 - Accentuation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24" autoAdjust="0"/>
    <p:restoredTop sz="86534" autoAdjust="0"/>
  </p:normalViewPr>
  <p:slideViewPr>
    <p:cSldViewPr>
      <p:cViewPr>
        <p:scale>
          <a:sx n="80" d="100"/>
          <a:sy n="80" d="100"/>
        </p:scale>
        <p:origin x="-2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8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39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1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2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Karim%20Lazaar\Bureau\Analyse%20descriptive%20du%20march&#233;%20dette%20priv&#233;e%20Maroc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47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euille_de_calcul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667189170798094"/>
          <c:y val="4.5663652133258709E-2"/>
          <c:w val="0.47350041314280161"/>
          <c:h val="0.86097014049827625"/>
        </c:manualLayout>
      </c:layout>
      <c:pieChart>
        <c:varyColors val="1"/>
        <c:ser>
          <c:idx val="0"/>
          <c:order val="0"/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15942639982502188"/>
                  <c:y val="-0.102429692863154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59,12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148840769903762"/>
                  <c:y val="-0.10912351691783605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10,71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1963272820064158"/>
                  <c:y val="6.357542030281732E-2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21,68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5503183629824048E-2"/>
                  <c:y val="0.13018908904027718"/>
                </c:manualLayout>
              </c:layout>
              <c:tx>
                <c:rich>
                  <a:bodyPr/>
                  <a:lstStyle/>
                  <a:p>
                    <a:r>
                      <a:rPr lang="en-US" sz="1200" b="1" dirty="0" smtClean="0"/>
                      <a:t>8,49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Feuil1!$B$1:$E$1</c:f>
              <c:strCache>
                <c:ptCount val="4"/>
                <c:pt idx="0">
                  <c:v>secteur bancaire </c:v>
                </c:pt>
                <c:pt idx="1">
                  <c:v>secteur crédit consommation</c:v>
                </c:pt>
                <c:pt idx="2">
                  <c:v>secteur industiel</c:v>
                </c:pt>
                <c:pt idx="3">
                  <c:v>secteur publique</c:v>
                </c:pt>
              </c:strCache>
            </c:strRef>
          </c:cat>
          <c:val>
            <c:numRef>
              <c:f>Feuil1!$B$2:$E$2</c:f>
              <c:numCache>
                <c:formatCode>General</c:formatCode>
                <c:ptCount val="4"/>
                <c:pt idx="0">
                  <c:v>196.292</c:v>
                </c:pt>
                <c:pt idx="1">
                  <c:v>35.567</c:v>
                </c:pt>
                <c:pt idx="2">
                  <c:v>71.875</c:v>
                </c:pt>
                <c:pt idx="3">
                  <c:v>28.187999999999999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</a:t>
            </a:r>
            <a:r>
              <a:rPr lang="en-US" baseline="0"/>
              <a:t> p</a:t>
            </a:r>
            <a:r>
              <a:rPr lang="en-US"/>
              <a:t>oids du secteur industriel (%)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Poids du secteur industriel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6.5173665791776025E-2"/>
                  <c:y val="-8.3807961504811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0583333333333332E-2"/>
                  <c:y val="-0.111585739282589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7625109361329833E-2"/>
                  <c:y val="-4.677092446777485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4.7625328083989504E-2"/>
                  <c:y val="3.1932779235928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4.7625109361329833E-2"/>
                  <c:y val="-3.2882035578885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5.318066491688539E-2"/>
                  <c:y val="4.58216681248177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4.7625109361329833E-2"/>
                  <c:y val="-3.2882035578885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4.7625109361329833E-2"/>
                  <c:y val="-7.917833187518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6503718285214246E-2"/>
                  <c:y val="2.73031496062992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0%</c:formatCode>
                <c:ptCount val="11"/>
                <c:pt idx="0" formatCode="0.00%">
                  <c:v>0.25565639780135496</c:v>
                </c:pt>
                <c:pt idx="1">
                  <c:v>0.16128923401352949</c:v>
                </c:pt>
                <c:pt idx="2">
                  <c:v>2.544058703042059E-2</c:v>
                </c:pt>
                <c:pt idx="3">
                  <c:v>0.29208046495880824</c:v>
                </c:pt>
                <c:pt idx="4">
                  <c:v>0.14656938802098757</c:v>
                </c:pt>
                <c:pt idx="5">
                  <c:v>0.38882856566316576</c:v>
                </c:pt>
                <c:pt idx="6">
                  <c:v>0.20587669211522422</c:v>
                </c:pt>
                <c:pt idx="7">
                  <c:v>0.24860143149676667</c:v>
                </c:pt>
                <c:pt idx="8">
                  <c:v>0.17273389937697947</c:v>
                </c:pt>
                <c:pt idx="9">
                  <c:v>0.30007579708216647</c:v>
                </c:pt>
                <c:pt idx="10">
                  <c:v>0.15588559586210082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3558272"/>
        <c:axId val="93559808"/>
      </c:lineChart>
      <c:dateAx>
        <c:axId val="935582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3559808"/>
        <c:crosses val="autoZero"/>
        <c:auto val="1"/>
        <c:lblOffset val="100"/>
        <c:baseTimeUnit val="years"/>
      </c:dateAx>
      <c:valAx>
        <c:axId val="9355980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93558272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émissions du secteur publique (en milliards de DH)</a:t>
            </a:r>
          </a:p>
        </c:rich>
      </c:tx>
      <c:layout>
        <c:manualLayout>
          <c:xMode val="edge"/>
          <c:yMode val="edge"/>
          <c:x val="0.14067512394284049"/>
          <c:y val="4.3475624308008907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secteur publique (en milliards de DH)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1.5432098765432098E-3"/>
                  <c:y val="-4.96864277805815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1054017362863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4.96864277805816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5.58972312531543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>
                  <c:v>0.3</c:v>
                </c:pt>
                <c:pt idx="1">
                  <c:v>2.7010000000000001</c:v>
                </c:pt>
                <c:pt idx="2">
                  <c:v>2.4</c:v>
                </c:pt>
                <c:pt idx="3">
                  <c:v>3.0219999999999998</c:v>
                </c:pt>
                <c:pt idx="4">
                  <c:v>1.9350000000000001</c:v>
                </c:pt>
                <c:pt idx="5">
                  <c:v>1.33</c:v>
                </c:pt>
                <c:pt idx="6">
                  <c:v>0</c:v>
                </c:pt>
                <c:pt idx="7">
                  <c:v>1.1000000000000001</c:v>
                </c:pt>
                <c:pt idx="8">
                  <c:v>3.4</c:v>
                </c:pt>
                <c:pt idx="9">
                  <c:v>6</c:v>
                </c:pt>
                <c:pt idx="10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4101376"/>
        <c:axId val="144103296"/>
      </c:barChart>
      <c:dateAx>
        <c:axId val="14410137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4103296"/>
        <c:crosses val="autoZero"/>
        <c:auto val="1"/>
        <c:lblOffset val="100"/>
        <c:baseTimeUnit val="years"/>
      </c:dateAx>
      <c:valAx>
        <c:axId val="144103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4101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</a:t>
            </a:r>
            <a:r>
              <a:rPr lang="en-US" baseline="0"/>
              <a:t> du p</a:t>
            </a:r>
            <a:r>
              <a:rPr lang="en-US"/>
              <a:t>oids du secteur publique (%)</a:t>
            </a:r>
          </a:p>
        </c:rich>
      </c:tx>
      <c:layout/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Poids du secteur publique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3639957435922003E-2"/>
                  <c:y val="-9.306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6123753833671867E-2"/>
                  <c:y val="-9.306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040382363223664E-2"/>
                  <c:y val="-9.30672207640711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977954539200027E-2"/>
                  <c:y val="-7.917833187518226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5258024337764712E-2"/>
                  <c:y val="-8.8437591134441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0%</c:formatCode>
                <c:ptCount val="11"/>
                <c:pt idx="0">
                  <c:v>7.6696919340406483E-2</c:v>
                </c:pt>
                <c:pt idx="1">
                  <c:v>0.2551345364981219</c:v>
                </c:pt>
                <c:pt idx="2">
                  <c:v>9.887743498426993E-2</c:v>
                </c:pt>
                <c:pt idx="3">
                  <c:v>0.21315314298611893</c:v>
                </c:pt>
                <c:pt idx="4">
                  <c:v>7.6393741635181409E-2</c:v>
                </c:pt>
                <c:pt idx="5">
                  <c:v>0.1277998251160288</c:v>
                </c:pt>
                <c:pt idx="6">
                  <c:v>0</c:v>
                </c:pt>
                <c:pt idx="7">
                  <c:v>2.1256243656933026E-2</c:v>
                </c:pt>
                <c:pt idx="8">
                  <c:v>8.6354250533999435E-2</c:v>
                </c:pt>
                <c:pt idx="9">
                  <c:v>8.3979483140432923E-2</c:v>
                </c:pt>
                <c:pt idx="10">
                  <c:v>8.6591082273073633E-2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4381824"/>
        <c:axId val="144953344"/>
      </c:lineChart>
      <c:dateAx>
        <c:axId val="144381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4953344"/>
        <c:crosses val="autoZero"/>
        <c:auto val="1"/>
        <c:lblOffset val="100"/>
        <c:baseTimeUnit val="years"/>
      </c:dateAx>
      <c:valAx>
        <c:axId val="14495334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438182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&lt; 1 an en</a:t>
            </a:r>
            <a:r>
              <a:rPr lang="en-US" baseline="0"/>
              <a:t> milliards de DH</a:t>
            </a:r>
            <a:endParaRPr lang="en-US"/>
          </a:p>
        </c:rich>
      </c:tx>
      <c:layout>
        <c:manualLayout>
          <c:xMode val="edge"/>
          <c:yMode val="edge"/>
          <c:x val="0.20320209973753281"/>
          <c:y val="3.6966747391952312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&lt; 1 an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4.6296296296296294E-3"/>
                  <c:y val="1.584289173940823E-2"/>
                </c:manualLayout>
              </c:layout>
              <c:spPr/>
              <c:txPr>
                <a:bodyPr/>
                <a:lstStyle/>
                <a:p>
                  <a:pPr>
                    <a:defRPr sz="1200"/>
                  </a:pPr>
                  <a:endParaRPr lang="fr-FR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4.6296296296296294E-3"/>
                  <c:y val="-3.696674739195221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2098E-3"/>
                  <c:y val="-5.28096391313605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098765432098E-3"/>
                  <c:y val="1.58428917394082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2.11238556525441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2.64048195656802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3.168578347881626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316741696017772E-16"/>
                  <c:y val="-1.584289173940813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0</c:v>
                </c:pt>
                <c:pt idx="1">
                  <c:v>6.0400000000000002E-2</c:v>
                </c:pt>
                <c:pt idx="2">
                  <c:v>0.16700000000000001</c:v>
                </c:pt>
                <c:pt idx="3">
                  <c:v>0.81399999999999995</c:v>
                </c:pt>
                <c:pt idx="4">
                  <c:v>1.7875000000000001</c:v>
                </c:pt>
                <c:pt idx="5">
                  <c:v>0.63649999999999995</c:v>
                </c:pt>
                <c:pt idx="6">
                  <c:v>13.191599999999999</c:v>
                </c:pt>
                <c:pt idx="7">
                  <c:v>15.834300000000001</c:v>
                </c:pt>
                <c:pt idx="8">
                  <c:v>7.0279999999999996</c:v>
                </c:pt>
                <c:pt idx="9">
                  <c:v>27.245799999999999</c:v>
                </c:pt>
                <c:pt idx="10">
                  <c:v>37.226799999999997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087488"/>
        <c:axId val="145502976"/>
      </c:barChart>
      <c:dateAx>
        <c:axId val="1450874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5502976"/>
        <c:crosses val="autoZero"/>
        <c:auto val="1"/>
        <c:lblOffset val="100"/>
        <c:baseTimeUnit val="years"/>
      </c:dateAx>
      <c:valAx>
        <c:axId val="14550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08748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</a:t>
            </a:r>
            <a:r>
              <a:rPr lang="en-US" baseline="0"/>
              <a:t> </a:t>
            </a:r>
            <a:r>
              <a:rPr lang="en-US"/>
              <a:t>1 - 3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1 - 3 ans</c:v>
                </c:pt>
              </c:strCache>
            </c:strRef>
          </c:tx>
          <c:spPr>
            <a:solidFill>
              <a:schemeClr val="accent4">
                <a:lumMod val="50000"/>
              </a:schemeClr>
            </a:solidFill>
            <a:ln>
              <a:gradFill>
                <a:gsLst>
                  <a:gs pos="0">
                    <a:srgbClr val="000000"/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rgbClr val="8F0040"/>
                  </a:gs>
                  <a:gs pos="89999">
                    <a:srgbClr val="F27300"/>
                  </a:gs>
                  <a:gs pos="100000">
                    <a:srgbClr val="FFBF00"/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5"/>
              <c:layout>
                <c:manualLayout>
                  <c:x val="-1.5204249336281202E-3"/>
                  <c:y val="-1.9544595534598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204249336280642E-3"/>
                  <c:y val="-1.9544595534598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16,469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0.63500000000000001</c:v>
                </c:pt>
                <c:pt idx="1">
                  <c:v>1.7408999999999999</c:v>
                </c:pt>
                <c:pt idx="2">
                  <c:v>0.66600000000000004</c:v>
                </c:pt>
                <c:pt idx="3">
                  <c:v>2.1021999999999998</c:v>
                </c:pt>
                <c:pt idx="4">
                  <c:v>2.2652999999999999</c:v>
                </c:pt>
                <c:pt idx="5">
                  <c:v>3.6974</c:v>
                </c:pt>
                <c:pt idx="6">
                  <c:v>3.7884000000000002</c:v>
                </c:pt>
                <c:pt idx="7">
                  <c:v>18.996600000000001</c:v>
                </c:pt>
                <c:pt idx="8">
                  <c:v>19.871400000000001</c:v>
                </c:pt>
                <c:pt idx="9">
                  <c:v>16.469221999999998</c:v>
                </c:pt>
                <c:pt idx="10">
                  <c:v>16.41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46496"/>
        <c:axId val="145448960"/>
      </c:barChart>
      <c:dateAx>
        <c:axId val="145946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5448960"/>
        <c:crosses val="autoZero"/>
        <c:auto val="1"/>
        <c:lblOffset val="100"/>
        <c:baseTimeUnit val="years"/>
      </c:dateAx>
      <c:valAx>
        <c:axId val="14544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946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3 - 5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3 - 5 ans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1.0374660015447623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1,492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4.6296296296296294E-3"/>
                  <c:y val="3.11239800463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1,677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3.11239800463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3.112398004634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864197530864196E-3"/>
                  <c:y val="-2.074932003089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3.0864197530864196E-3"/>
                  <c:y val="-1.5561990023171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2.07493200308952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1.49275</c:v>
                </c:pt>
                <c:pt idx="1">
                  <c:v>2.3351999999999999</c:v>
                </c:pt>
                <c:pt idx="2">
                  <c:v>1.6777059949999999</c:v>
                </c:pt>
                <c:pt idx="3">
                  <c:v>1.4974000000000001</c:v>
                </c:pt>
                <c:pt idx="4">
                  <c:v>1.2746</c:v>
                </c:pt>
                <c:pt idx="5">
                  <c:v>1.8886000000000001</c:v>
                </c:pt>
                <c:pt idx="6">
                  <c:v>0.79</c:v>
                </c:pt>
                <c:pt idx="7">
                  <c:v>2.3612000000000002</c:v>
                </c:pt>
                <c:pt idx="8">
                  <c:v>2.4603000000000002</c:v>
                </c:pt>
                <c:pt idx="9">
                  <c:v>7.2889999999999997</c:v>
                </c:pt>
                <c:pt idx="10">
                  <c:v>6.7176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761024"/>
        <c:axId val="145762560"/>
      </c:barChart>
      <c:dateAx>
        <c:axId val="1457610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5762560"/>
        <c:crosses val="autoZero"/>
        <c:auto val="1"/>
        <c:lblOffset val="100"/>
        <c:baseTimeUnit val="years"/>
      </c:dateAx>
      <c:valAx>
        <c:axId val="145762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7610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5 - 10 ans en milliards de DH 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5 - 10 ans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1,783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1,734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1,496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1.46584466509489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"/>
                  <c:y val="-1.95445955345985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4203042185547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9.772297767299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336460200074387E-3"/>
                  <c:y val="-9.77229776729927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1246607558284327E-16"/>
                  <c:y val="9.7722977672993205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10,444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1.7837499999999999</c:v>
                </c:pt>
                <c:pt idx="1">
                  <c:v>1.7341</c:v>
                </c:pt>
                <c:pt idx="2">
                  <c:v>1.4961</c:v>
                </c:pt>
                <c:pt idx="3">
                  <c:v>3.2324999999999999</c:v>
                </c:pt>
                <c:pt idx="4">
                  <c:v>3.1135000000000002</c:v>
                </c:pt>
                <c:pt idx="5">
                  <c:v>2.6844000000000001</c:v>
                </c:pt>
                <c:pt idx="6">
                  <c:v>3.4104999999999999</c:v>
                </c:pt>
                <c:pt idx="7">
                  <c:v>7.9573999999999998</c:v>
                </c:pt>
                <c:pt idx="8">
                  <c:v>4.6130000000000004</c:v>
                </c:pt>
                <c:pt idx="9">
                  <c:v>15.162000000000001</c:v>
                </c:pt>
                <c:pt idx="10">
                  <c:v>10.444800000000001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991936"/>
        <c:axId val="145997824"/>
      </c:barChart>
      <c:dateAx>
        <c:axId val="14599193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5997824"/>
        <c:crosses val="autoZero"/>
        <c:auto val="1"/>
        <c:lblOffset val="100"/>
        <c:baseTimeUnit val="years"/>
      </c:dateAx>
      <c:valAx>
        <c:axId val="145997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59919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10 - 20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10 - 20 ans</c:v>
                </c:pt>
              </c:strCache>
            </c:strRef>
          </c:tx>
          <c:spPr>
            <a:solidFill>
              <a:schemeClr val="tx1"/>
            </a:solidFill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1,836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3,438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2,372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098765432098E-3"/>
                  <c:y val="2.32086401929789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864197530864196E-3"/>
                  <c:y val="-4.64172803859578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0</c:v>
                </c:pt>
                <c:pt idx="1">
                  <c:v>1.836007145</c:v>
                </c:pt>
                <c:pt idx="2">
                  <c:v>3.438006831</c:v>
                </c:pt>
                <c:pt idx="3">
                  <c:v>2.37195</c:v>
                </c:pt>
                <c:pt idx="4">
                  <c:v>0</c:v>
                </c:pt>
                <c:pt idx="5">
                  <c:v>2.83</c:v>
                </c:pt>
                <c:pt idx="6">
                  <c:v>2.2000000000000002</c:v>
                </c:pt>
                <c:pt idx="7">
                  <c:v>6.9749999999999996</c:v>
                </c:pt>
                <c:pt idx="8">
                  <c:v>7.62</c:v>
                </c:pt>
                <c:pt idx="9">
                  <c:v>8.1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206912"/>
        <c:axId val="147208448"/>
      </c:barChart>
      <c:dateAx>
        <c:axId val="14720691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7208448"/>
        <c:crosses val="autoZero"/>
        <c:auto val="1"/>
        <c:lblOffset val="100"/>
        <c:baseTimeUnit val="years"/>
      </c:dateAx>
      <c:valAx>
        <c:axId val="1472084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2069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émissions  &gt; 20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Feuil2!$C$5</c:f>
              <c:strCache>
                <c:ptCount val="1"/>
                <c:pt idx="0">
                  <c:v>&gt; 20 ans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invertIfNegative val="0"/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layout>
                <c:manualLayout>
                  <c:x val="0"/>
                  <c:y val="-2.31481481481480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0,725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672920400148774E-3"/>
                  <c:y val="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Feuil2!$B$6:$B$16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Feuil2!$C$6:$C$16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0</c:v>
                </c:pt>
                <c:pt idx="6">
                  <c:v>0</c:v>
                </c:pt>
                <c:pt idx="7">
                  <c:v>0.72500088799999995</c:v>
                </c:pt>
                <c:pt idx="8">
                  <c:v>1.18</c:v>
                </c:pt>
                <c:pt idx="9">
                  <c:v>3</c:v>
                </c:pt>
                <c:pt idx="10">
                  <c:v>2.5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843904"/>
        <c:axId val="146845696"/>
      </c:barChart>
      <c:dateAx>
        <c:axId val="146843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6845696"/>
        <c:crosses val="autoZero"/>
        <c:auto val="1"/>
        <c:lblOffset val="100"/>
        <c:baseTimeUnit val="years"/>
      </c:dateAx>
      <c:valAx>
        <c:axId val="146845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6843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</a:t>
            </a:r>
            <a:r>
              <a:rPr lang="en-US" baseline="0"/>
              <a:t> gisements du </a:t>
            </a:r>
            <a:r>
              <a:rPr lang="en-US"/>
              <a:t>secteur bancaire (en milliards de DH)</a:t>
            </a:r>
          </a:p>
        </c:rich>
      </c:tx>
      <c:layout>
        <c:manualLayout>
          <c:xMode val="edge"/>
          <c:yMode val="edge"/>
          <c:x val="0.14037425877320892"/>
          <c:y val="3.5892058972792691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secteur bancaire (en milliards de DH)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5432098765432098E-3"/>
                  <c:y val="1.02548739922264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1.538231098833972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1,342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1816E-3"/>
                  <c:y val="2.050974798445296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3,478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2.563718498056611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4,127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432098765432664E-3"/>
                  <c:y val="-5.12743699611324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6,057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5.6402210692442292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10,975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3.0864197530864196E-3"/>
                  <c:y val="-3.076462197667944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28,390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58,522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3.589205897279269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71,013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97,738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116,282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Feuil1!$B$26:$B$36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Feuil1!$C$26:$C$36</c:f>
              <c:numCache>
                <c:formatCode>General</c:formatCode>
                <c:ptCount val="11"/>
                <c:pt idx="0">
                  <c:v>0.72199999999999998</c:v>
                </c:pt>
                <c:pt idx="1">
                  <c:v>1.3421071499999999</c:v>
                </c:pt>
                <c:pt idx="2">
                  <c:v>3.4785139749999998</c:v>
                </c:pt>
                <c:pt idx="3">
                  <c:v>4.1276639749999999</c:v>
                </c:pt>
                <c:pt idx="4">
                  <c:v>6.0569639750000004</c:v>
                </c:pt>
                <c:pt idx="5">
                  <c:v>10.975364000000001</c:v>
                </c:pt>
                <c:pt idx="6">
                  <c:v>28.390640000000001</c:v>
                </c:pt>
                <c:pt idx="7">
                  <c:v>58.522264864</c:v>
                </c:pt>
                <c:pt idx="8">
                  <c:v>71.013164864000004</c:v>
                </c:pt>
                <c:pt idx="9">
                  <c:v>97.738464863999994</c:v>
                </c:pt>
                <c:pt idx="10">
                  <c:v>116.282664864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7608320"/>
        <c:axId val="147609856"/>
      </c:barChart>
      <c:dateAx>
        <c:axId val="1476083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7609856"/>
        <c:crosses val="autoZero"/>
        <c:auto val="1"/>
        <c:lblOffset val="100"/>
        <c:baseTimeUnit val="years"/>
      </c:dateAx>
      <c:valAx>
        <c:axId val="147609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760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tx1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chemeClr val="bg1">
                  <a:lumMod val="75000"/>
                </a:schemeClr>
              </a:solidFill>
              <a:ln>
                <a:solidFill>
                  <a:schemeClr val="tx1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</c:spPr>
          </c:dPt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Feuil1!$B$1:$E$1</c:f>
              <c:strCache>
                <c:ptCount val="4"/>
                <c:pt idx="0">
                  <c:v>secteur bancaire </c:v>
                </c:pt>
                <c:pt idx="1">
                  <c:v>secteur crédit consommation</c:v>
                </c:pt>
                <c:pt idx="2">
                  <c:v>secteur industiel</c:v>
                </c:pt>
                <c:pt idx="3">
                  <c:v>secteur publique</c:v>
                </c:pt>
              </c:strCache>
            </c:strRef>
          </c:cat>
          <c:val>
            <c:numRef>
              <c:f>Feuil1!$B$2:$E$2</c:f>
              <c:numCache>
                <c:formatCode>General</c:formatCode>
                <c:ptCount val="4"/>
                <c:pt idx="0">
                  <c:v>196.292</c:v>
                </c:pt>
                <c:pt idx="1">
                  <c:v>35.567</c:v>
                </c:pt>
                <c:pt idx="2">
                  <c:v>71.875</c:v>
                </c:pt>
                <c:pt idx="3">
                  <c:v>28.187999999999999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15008"/>
        <c:axId val="133916544"/>
      </c:barChart>
      <c:catAx>
        <c:axId val="13391500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916544"/>
        <c:crosses val="autoZero"/>
        <c:auto val="1"/>
        <c:lblAlgn val="ctr"/>
        <c:lblOffset val="100"/>
        <c:noMultiLvlLbl val="0"/>
      </c:catAx>
      <c:valAx>
        <c:axId val="13391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9150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fr-FR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accent2">
            <a:lumMod val="40000"/>
            <a:lumOff val="60000"/>
          </a:schemeClr>
        </a:gs>
        <a:gs pos="50000">
          <a:schemeClr val="accent1">
            <a:tint val="44500"/>
            <a:satMod val="160000"/>
          </a:schemeClr>
        </a:gs>
        <a:gs pos="100000">
          <a:schemeClr val="accent1">
            <a:tint val="23500"/>
            <a:satMod val="160000"/>
          </a:schemeClr>
        </a:gs>
      </a:gsLst>
      <a:lin ang="2700000" scaled="1"/>
      <a:tileRect/>
    </a:gradFill>
  </c:sp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Historique</a:t>
            </a:r>
            <a:r>
              <a:rPr lang="fr-FR" baseline="0"/>
              <a:t> p</a:t>
            </a:r>
            <a:r>
              <a:rPr lang="fr-FR"/>
              <a:t>oids du secteur</a:t>
            </a:r>
            <a:r>
              <a:rPr lang="fr-FR" baseline="0"/>
              <a:t> bancaire </a:t>
            </a:r>
            <a:r>
              <a:rPr lang="fr-FR"/>
              <a:t>(%)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Poids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337514255301167E-2"/>
                  <c:y val="-3.2882035578885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2830084406575909E-2"/>
                  <c:y val="-3.751166520851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Feuil1!$B$26:$B$36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Feuil1!$C$26:$C$36</c:f>
              <c:numCache>
                <c:formatCode>0%</c:formatCode>
                <c:ptCount val="11"/>
                <c:pt idx="0">
                  <c:v>0.1845839192125783</c:v>
                </c:pt>
                <c:pt idx="1">
                  <c:v>0.13797952712814335</c:v>
                </c:pt>
                <c:pt idx="2">
                  <c:v>0.23997341372928949</c:v>
                </c:pt>
                <c:pt idx="3">
                  <c:v>0.19711608211897372</c:v>
                </c:pt>
                <c:pt idx="4">
                  <c:v>0.18420851848653894</c:v>
                </c:pt>
                <c:pt idx="5">
                  <c:v>0.28164259294046706</c:v>
                </c:pt>
                <c:pt idx="6">
                  <c:v>0.50967755139117832</c:v>
                </c:pt>
                <c:pt idx="7">
                  <c:v>0.61423954034510775</c:v>
                </c:pt>
                <c:pt idx="8">
                  <c:v>0.60940721074736137</c:v>
                </c:pt>
                <c:pt idx="9">
                  <c:v>0.57989644575901655</c:v>
                </c:pt>
                <c:pt idx="10">
                  <c:v>0.58064629966267967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031744"/>
        <c:axId val="147787776"/>
      </c:lineChart>
      <c:dateAx>
        <c:axId val="1480317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7787776"/>
        <c:crosses val="autoZero"/>
        <c:auto val="1"/>
        <c:lblOffset val="100"/>
        <c:baseTimeUnit val="years"/>
      </c:dateAx>
      <c:valAx>
        <c:axId val="147787776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803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gisements du secteur crédit consommation (en milliards de DH)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secteur crédit consommation (en milliards de DH)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"/>
                  <c:y val="-5.7060653391453331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1,889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432098765432098E-3"/>
                  <c:y val="-4.1498657011965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"/>
                  <c:y val="-4.668639758981028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2,29&amp;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32098765432098E-3"/>
                  <c:y val="-5.1873321264957487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2,087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1.5432098765431532E-3"/>
                  <c:y val="-2.074932850598299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7,685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-3.631132488547024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6,989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5,533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10,551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1316741696017772E-16"/>
                  <c:y val="1.03746642529914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21,659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Feuil1!$B$26:$B$36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Feuil1!$C$26:$C$36</c:f>
              <c:numCache>
                <c:formatCode>General</c:formatCode>
                <c:ptCount val="11"/>
                <c:pt idx="0">
                  <c:v>1.8895</c:v>
                </c:pt>
                <c:pt idx="1">
                  <c:v>2.6779999999999999</c:v>
                </c:pt>
                <c:pt idx="2">
                  <c:v>2.2909000000000002</c:v>
                </c:pt>
                <c:pt idx="3">
                  <c:v>2.0871</c:v>
                </c:pt>
                <c:pt idx="4">
                  <c:v>7.6850500000000004</c:v>
                </c:pt>
                <c:pt idx="5">
                  <c:v>6.9892500000000002</c:v>
                </c:pt>
                <c:pt idx="6">
                  <c:v>5.9429999999999996</c:v>
                </c:pt>
                <c:pt idx="7">
                  <c:v>5.5331999999999999</c:v>
                </c:pt>
                <c:pt idx="8">
                  <c:v>10.5511</c:v>
                </c:pt>
                <c:pt idx="9">
                  <c:v>15.05</c:v>
                </c:pt>
                <c:pt idx="10">
                  <c:v>21.659199999999998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132608"/>
        <c:axId val="148134144"/>
      </c:barChart>
      <c:dateAx>
        <c:axId val="1481326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8134144"/>
        <c:crosses val="autoZero"/>
        <c:auto val="1"/>
        <c:lblOffset val="100"/>
        <c:baseTimeUnit val="years"/>
      </c:dateAx>
      <c:valAx>
        <c:axId val="148134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1326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</a:t>
            </a:r>
            <a:r>
              <a:rPr lang="en-US" baseline="0"/>
              <a:t> p</a:t>
            </a:r>
            <a:r>
              <a:rPr lang="en-US"/>
              <a:t>oids du secteur crédit cons (%)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Poids du secteur crédit cons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2"/>
              <c:layout>
                <c:manualLayout>
                  <c:x val="-2.6294421392792134E-2"/>
                  <c:y val="-8.84375911344415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3227129352777227E-2"/>
                  <c:y val="-3.288203557888597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2.394021437231612E-2"/>
                  <c:y val="-6.99190726159230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Feuil1!$B$26:$B$36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Feuil1!$C$26:$C$36</c:f>
              <c:numCache>
                <c:formatCode>0%</c:formatCode>
                <c:ptCount val="11"/>
                <c:pt idx="0">
                  <c:v>0.48306276364566025</c:v>
                </c:pt>
                <c:pt idx="1">
                  <c:v>0.27532017369042994</c:v>
                </c:pt>
                <c:pt idx="2">
                  <c:v>0.15804308893496091</c:v>
                </c:pt>
                <c:pt idx="3">
                  <c:v>9.9669202115831163E-2</c:v>
                </c:pt>
                <c:pt idx="4">
                  <c:v>0.23372298082637613</c:v>
                </c:pt>
                <c:pt idx="5">
                  <c:v>0.17935354970542747</c:v>
                </c:pt>
                <c:pt idx="6">
                  <c:v>0.10669057435541335</c:v>
                </c:pt>
                <c:pt idx="7">
                  <c:v>5.8075507373746033E-2</c:v>
                </c:pt>
                <c:pt idx="8">
                  <c:v>9.0545414130332874E-2</c:v>
                </c:pt>
                <c:pt idx="9">
                  <c:v>8.9293826343775307E-2</c:v>
                </c:pt>
                <c:pt idx="10">
                  <c:v>0.10815313140924948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384000"/>
        <c:axId val="148389888"/>
      </c:lineChart>
      <c:dateAx>
        <c:axId val="1483840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8389888"/>
        <c:crosses val="autoZero"/>
        <c:auto val="1"/>
        <c:lblOffset val="100"/>
        <c:baseTimeUnit val="years"/>
      </c:dateAx>
      <c:valAx>
        <c:axId val="1483898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838400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gisements du secteur industiel (en milliards de DH)</a:t>
            </a:r>
          </a:p>
        </c:rich>
      </c:tx>
      <c:layout>
        <c:manualLayout>
          <c:xMode val="edge"/>
          <c:yMode val="edge"/>
          <c:x val="0.13395061728395061"/>
          <c:y val="3.932152891304501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secteur industiel (en milliards de DH)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2,705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7,302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10,081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11,666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13,031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21,732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38,068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42,587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Feuil1!$B$26:$B$36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Feuil1!$C$26:$C$36</c:f>
              <c:numCache>
                <c:formatCode>General</c:formatCode>
                <c:ptCount val="11"/>
                <c:pt idx="0" formatCode="#,##0">
                  <c:v>1</c:v>
                </c:pt>
                <c:pt idx="1">
                  <c:v>2.7057500000000001</c:v>
                </c:pt>
                <c:pt idx="2">
                  <c:v>3.3250000000000002</c:v>
                </c:pt>
                <c:pt idx="3">
                  <c:v>7.3025059949999997</c:v>
                </c:pt>
                <c:pt idx="4">
                  <c:v>10.081005995</c:v>
                </c:pt>
                <c:pt idx="5">
                  <c:v>11.666505995</c:v>
                </c:pt>
                <c:pt idx="6">
                  <c:v>13.031499999999999</c:v>
                </c:pt>
                <c:pt idx="7">
                  <c:v>21.732500000000002</c:v>
                </c:pt>
                <c:pt idx="8">
                  <c:v>22.076000000000001</c:v>
                </c:pt>
                <c:pt idx="9">
                  <c:v>38.068221999999999</c:v>
                </c:pt>
                <c:pt idx="10">
                  <c:v>42.587332000000004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8673280"/>
        <c:axId val="148674816"/>
      </c:barChart>
      <c:dateAx>
        <c:axId val="148673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8674816"/>
        <c:crosses val="autoZero"/>
        <c:auto val="1"/>
        <c:lblOffset val="100"/>
        <c:baseTimeUnit val="years"/>
      </c:dateAx>
      <c:valAx>
        <c:axId val="14867481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148673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Historique</a:t>
            </a:r>
            <a:r>
              <a:rPr lang="en-US" dirty="0"/>
              <a:t> </a:t>
            </a:r>
            <a:r>
              <a:rPr lang="en-US" dirty="0" err="1"/>
              <a:t>poids</a:t>
            </a:r>
            <a:r>
              <a:rPr lang="en-US" dirty="0"/>
              <a:t> 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industriel</a:t>
            </a:r>
            <a:r>
              <a:rPr lang="en-US" dirty="0"/>
              <a:t> (%)</a:t>
            </a:r>
          </a:p>
        </c:rich>
      </c:tx>
      <c:layout>
        <c:manualLayout>
          <c:xMode val="edge"/>
          <c:yMode val="edge"/>
          <c:x val="0.25642308180113715"/>
          <c:y val="0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Poids du secteur industriel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2663529027748148E-2"/>
                  <c:y val="-0.1625116652085155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1.9451378558724548E-2"/>
                  <c:y val="7.8229075532225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1937700137546203E-2"/>
                  <c:y val="7.82290755322251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6620070729604284E-2"/>
                  <c:y val="-8.380796150481190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974165112430969E-2"/>
                  <c:y val="-3.2882035578885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6620070729604166E-2"/>
                  <c:y val="-4.214129483814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Feuil1!$B$26:$B$36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Feuil1!$C$26:$C$36</c:f>
              <c:numCache>
                <c:formatCode>0.00%</c:formatCode>
                <c:ptCount val="11"/>
                <c:pt idx="0">
                  <c:v>7.6696919340406497E-2</c:v>
                </c:pt>
                <c:pt idx="1">
                  <c:v>0.30852719986743099</c:v>
                </c:pt>
                <c:pt idx="2">
                  <c:v>0.37260060384029148</c:v>
                </c:pt>
                <c:pt idx="3">
                  <c:v>0.35448444602837176</c:v>
                </c:pt>
                <c:pt idx="4">
                  <c:v>0.27547807240360372</c:v>
                </c:pt>
                <c:pt idx="5">
                  <c:v>0.23962563181303881</c:v>
                </c:pt>
                <c:pt idx="6">
                  <c:v>0.14968635520367432</c:v>
                </c:pt>
                <c:pt idx="7">
                  <c:v>9.9584402147419634E-2</c:v>
                </c:pt>
                <c:pt idx="8">
                  <c:v>0.11059977607185319</c:v>
                </c:pt>
                <c:pt idx="9">
                  <c:v>0.1049454618185181</c:v>
                </c:pt>
                <c:pt idx="10">
                  <c:v>9.8544823832899586E-2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8973824"/>
        <c:axId val="148979712"/>
      </c:lineChart>
      <c:dateAx>
        <c:axId val="14897382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8979712"/>
        <c:crosses val="autoZero"/>
        <c:auto val="1"/>
        <c:lblOffset val="100"/>
        <c:baseTimeUnit val="years"/>
      </c:dateAx>
      <c:valAx>
        <c:axId val="14897971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489738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gisements du secteur publique (en milliards de DH)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secteur publique (en milliards de DH)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432098765432098E-3"/>
                  <c:y val="-1.79986026281739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1.5432098765432098E-3"/>
                  <c:y val="-4.7996273675130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432098765432098E-3"/>
                  <c:y val="-2.99976710469565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2.39981368375651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432098765432098E-3"/>
                  <c:y val="-4.1996739465739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Feuil1!$B$26:$B$36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Feuil1!$C$26:$C$36</c:f>
              <c:numCache>
                <c:formatCode>General</c:formatCode>
                <c:ptCount val="11"/>
                <c:pt idx="0">
                  <c:v>0.3</c:v>
                </c:pt>
                <c:pt idx="1">
                  <c:v>3.0009999999999999</c:v>
                </c:pt>
                <c:pt idx="2">
                  <c:v>5.4009999999999998</c:v>
                </c:pt>
                <c:pt idx="3">
                  <c:v>7.423</c:v>
                </c:pt>
                <c:pt idx="4">
                  <c:v>9.0579999999999998</c:v>
                </c:pt>
                <c:pt idx="5">
                  <c:v>9.3379999999999992</c:v>
                </c:pt>
                <c:pt idx="6">
                  <c:v>8.3379999999999992</c:v>
                </c:pt>
                <c:pt idx="7">
                  <c:v>9.4879999999999995</c:v>
                </c:pt>
                <c:pt idx="8">
                  <c:v>12.888</c:v>
                </c:pt>
                <c:pt idx="9">
                  <c:v>17.687999999999999</c:v>
                </c:pt>
                <c:pt idx="10">
                  <c:v>19.734999999999999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18752"/>
        <c:axId val="149420288"/>
      </c:barChart>
      <c:dateAx>
        <c:axId val="14941875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9420288"/>
        <c:crosses val="autoZero"/>
        <c:auto val="1"/>
        <c:lblOffset val="100"/>
        <c:baseTimeUnit val="years"/>
      </c:dateAx>
      <c:valAx>
        <c:axId val="14942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4187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</a:t>
            </a:r>
            <a:r>
              <a:rPr lang="en-US" baseline="0"/>
              <a:t> p</a:t>
            </a:r>
            <a:r>
              <a:rPr lang="en-US"/>
              <a:t>oids du secteur publique (%)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Poids du secteur publique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413126413449353E-2"/>
                  <c:y val="-5.60301837270341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5625919153992305E-2"/>
                  <c:y val="-7.454870224555264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5625919153992305E-2"/>
                  <c:y val="-3.28820355788858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5625919153992305E-2"/>
                  <c:y val="-4.2141294838145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Feuil1!$B$26:$B$36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Feuil1!$C$26:$C$36</c:f>
              <c:numCache>
                <c:formatCode>0%</c:formatCode>
                <c:ptCount val="11"/>
                <c:pt idx="0">
                  <c:v>7.6696919340406497E-2</c:v>
                </c:pt>
                <c:pt idx="1">
                  <c:v>0.30852719986743099</c:v>
                </c:pt>
                <c:pt idx="2">
                  <c:v>0.37260060384029148</c:v>
                </c:pt>
                <c:pt idx="3">
                  <c:v>0.35448444602837176</c:v>
                </c:pt>
                <c:pt idx="4">
                  <c:v>0.27547807240360372</c:v>
                </c:pt>
                <c:pt idx="5">
                  <c:v>0.23962563181303881</c:v>
                </c:pt>
                <c:pt idx="6">
                  <c:v>0.14968635520367432</c:v>
                </c:pt>
                <c:pt idx="7">
                  <c:v>9.9584402147419634E-2</c:v>
                </c:pt>
                <c:pt idx="8">
                  <c:v>0.11059977607185319</c:v>
                </c:pt>
                <c:pt idx="9">
                  <c:v>0.1049454618185181</c:v>
                </c:pt>
                <c:pt idx="10">
                  <c:v>9.8544823832899586E-2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514496"/>
        <c:axId val="149516288"/>
      </c:lineChart>
      <c:dateAx>
        <c:axId val="149514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9516288"/>
        <c:crosses val="autoZero"/>
        <c:auto val="1"/>
        <c:lblOffset val="100"/>
        <c:baseTimeUnit val="years"/>
      </c:dateAx>
      <c:valAx>
        <c:axId val="149516288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495144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gisements  &lt; 1 an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Feuil2!$C$20</c:f>
              <c:strCache>
                <c:ptCount val="1"/>
                <c:pt idx="0">
                  <c:v>&lt; 1 an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0,06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0,227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2,474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13,429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22,556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3.0234735823003886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14,07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 smtClean="0"/>
                      <a:t>31,978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52,579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Feuil2!$B$21:$B$31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Feuil2!$C$21:$C$31</c:f>
              <c:numCache>
                <c:formatCode>General</c:formatCode>
                <c:ptCount val="11"/>
                <c:pt idx="0">
                  <c:v>0</c:v>
                </c:pt>
                <c:pt idx="1">
                  <c:v>6.0400000000000002E-2</c:v>
                </c:pt>
                <c:pt idx="2">
                  <c:v>0.22739999999999999</c:v>
                </c:pt>
                <c:pt idx="3">
                  <c:v>0.90100000000000002</c:v>
                </c:pt>
                <c:pt idx="4">
                  <c:v>2.4744999999999999</c:v>
                </c:pt>
                <c:pt idx="5">
                  <c:v>1.31</c:v>
                </c:pt>
                <c:pt idx="6">
                  <c:v>13.429600000000001</c:v>
                </c:pt>
                <c:pt idx="7">
                  <c:v>22.556799999999999</c:v>
                </c:pt>
                <c:pt idx="8">
                  <c:v>14.0703</c:v>
                </c:pt>
                <c:pt idx="9">
                  <c:v>31.9788</c:v>
                </c:pt>
                <c:pt idx="10">
                  <c:v>52.579300000000003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9467904"/>
        <c:axId val="149469440"/>
      </c:barChart>
      <c:dateAx>
        <c:axId val="1494679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49469440"/>
        <c:crosses val="autoZero"/>
        <c:auto val="1"/>
        <c:lblOffset val="100"/>
        <c:baseTimeUnit val="years"/>
      </c:dateAx>
      <c:valAx>
        <c:axId val="1494694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94679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gisements  1 - 3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Feuil2!$C$20</c:f>
              <c:strCache>
                <c:ptCount val="1"/>
                <c:pt idx="0">
                  <c:v>1 - 3 ans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7.0291297239277044E-18"/>
                  <c:y val="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0672920400148774E-3"/>
                  <c:y val="-2.77781423155438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2,376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3,042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3,393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4,824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0"/>
                  <c:y val="1.8518518518518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6,065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1.5336460200074387E-3"/>
                  <c:y val="-1.388888888888888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7,485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39,148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1246607558284327E-16"/>
                  <c:y val="9.2592592592592587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45,419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6.1345840800296429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41,446</a:t>
                    </a:r>
                    <a:endParaRPr lang="en-US" dirty="0" smtClean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Feuil2!$B$21:$B$31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Feuil2!$C$21:$C$31</c:f>
              <c:numCache>
                <c:formatCode>General</c:formatCode>
                <c:ptCount val="11"/>
                <c:pt idx="0">
                  <c:v>0.63500000000000001</c:v>
                </c:pt>
                <c:pt idx="1">
                  <c:v>2.3759000000000001</c:v>
                </c:pt>
                <c:pt idx="2">
                  <c:v>3.0419</c:v>
                </c:pt>
                <c:pt idx="3">
                  <c:v>3.3932000000000002</c:v>
                </c:pt>
                <c:pt idx="4">
                  <c:v>4.8247</c:v>
                </c:pt>
                <c:pt idx="5">
                  <c:v>6.0648999999999997</c:v>
                </c:pt>
                <c:pt idx="6">
                  <c:v>7.4858000000000002</c:v>
                </c:pt>
                <c:pt idx="7">
                  <c:v>23.306999999999999</c:v>
                </c:pt>
                <c:pt idx="8">
                  <c:v>39.148600000000002</c:v>
                </c:pt>
                <c:pt idx="9">
                  <c:v>45.419221999999998</c:v>
                </c:pt>
                <c:pt idx="10">
                  <c:v>41.446722000000001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038208"/>
        <c:axId val="150929408"/>
      </c:barChart>
      <c:dateAx>
        <c:axId val="1510382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0929408"/>
        <c:crosses val="autoZero"/>
        <c:auto val="1"/>
        <c:lblOffset val="100"/>
        <c:baseTimeUnit val="years"/>
      </c:dateAx>
      <c:valAx>
        <c:axId val="15092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0382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gisements  3 - 5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Feuil2!$C$20</c:f>
              <c:strCache>
                <c:ptCount val="1"/>
                <c:pt idx="0">
                  <c:v>3 - 5 ans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1,492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3,828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5,505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7,003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6,796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6,624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5,99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6,578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204249336280642E-3"/>
                  <c:y val="-3.527385846017109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7,981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204249336279528E-3"/>
                  <c:y val="-4.11528348701996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13,355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18,858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Feuil2!$B$21:$B$31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Feuil2!$C$21:$C$31</c:f>
              <c:numCache>
                <c:formatCode>General</c:formatCode>
                <c:ptCount val="11"/>
                <c:pt idx="0">
                  <c:v>1.49275</c:v>
                </c:pt>
                <c:pt idx="1">
                  <c:v>3.82795</c:v>
                </c:pt>
                <c:pt idx="2">
                  <c:v>5.5056559949999997</c:v>
                </c:pt>
                <c:pt idx="3">
                  <c:v>7.0030559950000004</c:v>
                </c:pt>
                <c:pt idx="4">
                  <c:v>6.795905995</c:v>
                </c:pt>
                <c:pt idx="5">
                  <c:v>6.6239059950000003</c:v>
                </c:pt>
                <c:pt idx="6">
                  <c:v>5.9901</c:v>
                </c:pt>
                <c:pt idx="7">
                  <c:v>6.5777999999999999</c:v>
                </c:pt>
                <c:pt idx="8">
                  <c:v>7.9817</c:v>
                </c:pt>
                <c:pt idx="9">
                  <c:v>13.355499999999999</c:v>
                </c:pt>
                <c:pt idx="10">
                  <c:v>18.8581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82432"/>
        <c:axId val="151283968"/>
      </c:barChart>
      <c:dateAx>
        <c:axId val="151282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1283968"/>
        <c:crosses val="autoZero"/>
        <c:auto val="1"/>
        <c:lblOffset val="100"/>
        <c:baseTimeUnit val="years"/>
      </c:dateAx>
      <c:valAx>
        <c:axId val="1512839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2824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Historique des émissions</c:v>
                </c:pt>
              </c:strCache>
            </c:strRef>
          </c:tx>
          <c:spPr>
            <a:gradFill flip="none" rotWithShape="1">
              <a:gsLst>
                <a:gs pos="0">
                  <a:srgbClr val="3399FF"/>
                </a:gs>
                <a:gs pos="16000">
                  <a:srgbClr val="00CCCC"/>
                </a:gs>
                <a:gs pos="47000">
                  <a:srgbClr val="9999FF"/>
                </a:gs>
                <a:gs pos="60001">
                  <a:srgbClr val="2E6792"/>
                </a:gs>
                <a:gs pos="71001">
                  <a:srgbClr val="3333CC"/>
                </a:gs>
                <a:gs pos="81000">
                  <a:srgbClr val="1170FF"/>
                </a:gs>
                <a:gs pos="100000">
                  <a:srgbClr val="006699"/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3,911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10,586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24,272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14,177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25,329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10,406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23,380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51,749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39,372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71,446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69,291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>
                  <c:v>3.9115000000000002</c:v>
                </c:pt>
                <c:pt idx="1">
                  <c:v>10.586571449999999</c:v>
                </c:pt>
                <c:pt idx="2">
                  <c:v>24.272474304999999</c:v>
                </c:pt>
                <c:pt idx="3">
                  <c:v>14.1776</c:v>
                </c:pt>
                <c:pt idx="4">
                  <c:v>25.329299999999996</c:v>
                </c:pt>
                <c:pt idx="5">
                  <c:v>10.4069</c:v>
                </c:pt>
                <c:pt idx="6">
                  <c:v>23.380500000000001</c:v>
                </c:pt>
                <c:pt idx="7">
                  <c:v>51.749500888000007</c:v>
                </c:pt>
                <c:pt idx="8">
                  <c:v>39.372700000000002</c:v>
                </c:pt>
                <c:pt idx="9">
                  <c:v>71.446021999999999</c:v>
                </c:pt>
                <c:pt idx="10">
                  <c:v>69.291200000000003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875520"/>
        <c:axId val="90308992"/>
      </c:barChart>
      <c:dateAx>
        <c:axId val="1068755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0308992"/>
        <c:crosses val="autoZero"/>
        <c:auto val="1"/>
        <c:lblOffset val="100"/>
        <c:baseTimeUnit val="years"/>
      </c:dateAx>
      <c:valAx>
        <c:axId val="903089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68755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gisements  5 - 10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Feuil2!$C$20</c:f>
              <c:strCache>
                <c:ptCount val="1"/>
                <c:pt idx="0">
                  <c:v>5 - 10 ans 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7.0291297239277044E-18"/>
                  <c:y val="-1.388888888888897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1,783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3,518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335252604783325E-3"/>
                  <c:y val="4.6296296296296294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5,014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8,246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672920400148214E-3"/>
                  <c:y val="-3.7037037037037125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11,36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14,044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1.5336460200074387E-3"/>
                  <c:y val="1.851851851851843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15,671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0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21,948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25,651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0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37,015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1.5336460200074387E-3"/>
                  <c:y val="1.851851851851853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46,057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Feuil2!$B$21:$B$31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Feuil2!$C$21:$C$31</c:f>
              <c:numCache>
                <c:formatCode>General</c:formatCode>
                <c:ptCount val="11"/>
                <c:pt idx="0">
                  <c:v>1.7837499999999999</c:v>
                </c:pt>
                <c:pt idx="1">
                  <c:v>3.5178500000000001</c:v>
                </c:pt>
                <c:pt idx="2">
                  <c:v>5.0139500000000004</c:v>
                </c:pt>
                <c:pt idx="3">
                  <c:v>8.2464499999999994</c:v>
                </c:pt>
                <c:pt idx="4">
                  <c:v>11.35995</c:v>
                </c:pt>
                <c:pt idx="5">
                  <c:v>14.04435</c:v>
                </c:pt>
                <c:pt idx="6">
                  <c:v>15.671099999999999</c:v>
                </c:pt>
                <c:pt idx="7">
                  <c:v>21.948399999999999</c:v>
                </c:pt>
                <c:pt idx="8">
                  <c:v>25.651700000000002</c:v>
                </c:pt>
                <c:pt idx="9">
                  <c:v>37.0152</c:v>
                </c:pt>
                <c:pt idx="10">
                  <c:v>46.057099999999998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243008"/>
        <c:axId val="151474176"/>
      </c:barChart>
      <c:dateAx>
        <c:axId val="15124300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1474176"/>
        <c:crosses val="autoZero"/>
        <c:auto val="1"/>
        <c:lblOffset val="100"/>
        <c:baseTimeUnit val="years"/>
      </c:dateAx>
      <c:valAx>
        <c:axId val="1514741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2430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gisements  10 - 20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Feuil2!$C$20</c:f>
              <c:strCache>
                <c:ptCount val="1"/>
                <c:pt idx="0">
                  <c:v>10 - 20 ans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dLbls>
            <c:dLbl>
              <c:idx val="1"/>
              <c:layout>
                <c:manualLayout>
                  <c:x val="3.0864197530864196E-3"/>
                  <c:y val="-1.6534621153205198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1,836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5,274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7,646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7,646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098765432098E-3"/>
                  <c:y val="2.7557701922008664E-2"/>
                </c:manualLayout>
              </c:layout>
              <c:tx>
                <c:rich>
                  <a:bodyPr/>
                  <a:lstStyle/>
                  <a:p>
                    <a:r>
                      <a:rPr lang="en-US" smtClean="0"/>
                      <a:t>10,476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7557701922008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12,676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19,651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0864197530864196E-3"/>
                  <c:y val="-1.6534621153205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27,271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1.5432098765432098E-3"/>
                  <c:y val="1.653462115320522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35,371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1.1316741696017772E-16"/>
                  <c:y val="-1.6534621153205198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37,371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Feuil2!$B$21:$B$31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Feuil2!$C$21:$C$31</c:f>
              <c:numCache>
                <c:formatCode>General</c:formatCode>
                <c:ptCount val="11"/>
                <c:pt idx="0">
                  <c:v>0</c:v>
                </c:pt>
                <c:pt idx="1">
                  <c:v>1.836007145</c:v>
                </c:pt>
                <c:pt idx="2">
                  <c:v>5.274013976</c:v>
                </c:pt>
                <c:pt idx="3">
                  <c:v>7.645963976</c:v>
                </c:pt>
                <c:pt idx="4">
                  <c:v>7.645963976</c:v>
                </c:pt>
                <c:pt idx="5">
                  <c:v>10.47596398</c:v>
                </c:pt>
                <c:pt idx="6">
                  <c:v>12.675963980000001</c:v>
                </c:pt>
                <c:pt idx="7">
                  <c:v>19.65096398</c:v>
                </c:pt>
                <c:pt idx="8">
                  <c:v>27.270963980000001</c:v>
                </c:pt>
                <c:pt idx="9">
                  <c:v>35.370963979999999</c:v>
                </c:pt>
                <c:pt idx="10">
                  <c:v>37.370963979999999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1765760"/>
        <c:axId val="151767296"/>
      </c:barChart>
      <c:dateAx>
        <c:axId val="1517657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1767296"/>
        <c:crosses val="autoZero"/>
        <c:auto val="1"/>
        <c:lblOffset val="100"/>
        <c:baseTimeUnit val="years"/>
      </c:dateAx>
      <c:valAx>
        <c:axId val="151767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7657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gisements  &gt; 20 ans en milliards de DH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Feuil2!$C$20</c:f>
              <c:strCache>
                <c:ptCount val="1"/>
                <c:pt idx="0">
                  <c:v>&gt; 20 ans</c:v>
                </c:pt>
              </c:strCache>
            </c:strRef>
          </c:tx>
          <c:spPr>
            <a:solidFill>
              <a:schemeClr val="bg1"/>
            </a:solidFill>
          </c:spPr>
          <c:invertIfNegative val="0"/>
          <c:dLbls>
            <c:dLbl>
              <c:idx val="4"/>
              <c:layout>
                <c:manualLayout>
                  <c:x val="-3.0941981105413238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70990552707187E-3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941981105413238E-3"/>
                  <c:y val="2.777777777777777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1,225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1.5470990552706619E-3"/>
                  <c:y val="-3.7037037037037125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2,405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469772364474124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5,405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 smtClean="0"/>
                      <a:t>7,905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Feuil2!$B$21:$B$31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Feuil2!$C$21:$C$31</c:f>
              <c:numCache>
                <c:formatCode>General</c:formatCode>
                <c:ptCount val="1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0.5</c:v>
                </c:pt>
                <c:pt idx="5">
                  <c:v>0.5</c:v>
                </c:pt>
                <c:pt idx="6">
                  <c:v>0.5</c:v>
                </c:pt>
                <c:pt idx="7">
                  <c:v>1.2250008880000001</c:v>
                </c:pt>
                <c:pt idx="8">
                  <c:v>2.405000888</c:v>
                </c:pt>
                <c:pt idx="9">
                  <c:v>5.405000888</c:v>
                </c:pt>
                <c:pt idx="10">
                  <c:v>7.905000888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004864"/>
        <c:axId val="152010752"/>
      </c:barChart>
      <c:dateAx>
        <c:axId val="1520048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2010752"/>
        <c:crosses val="autoZero"/>
        <c:auto val="1"/>
        <c:lblOffset val="100"/>
        <c:baseTimeUnit val="years"/>
      </c:dateAx>
      <c:valAx>
        <c:axId val="152010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004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Montant des émissions du secteur bancaire par maturité (en milliards de DH)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Feuil8!$C$5</c:f>
              <c:strCache>
                <c:ptCount val="1"/>
                <c:pt idx="0">
                  <c:v>Montant des émissions (en milliards de DH)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FFC000"/>
              </a:solidFill>
            </c:spPr>
          </c:dPt>
          <c:dPt>
            <c:idx val="4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9,605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1604938271604937E-2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27,4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4691358024691357E-2"/>
                  <c:y val="-2.806032660894488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17,051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0,315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Feuil8!$D$4:$I$4</c:f>
              <c:strCache>
                <c:ptCount val="6"/>
                <c:pt idx="0">
                  <c:v>&lt; 1 an</c:v>
                </c:pt>
                <c:pt idx="1">
                  <c:v>1 - 3 ans</c:v>
                </c:pt>
                <c:pt idx="2">
                  <c:v>3 - 5 ans</c:v>
                </c:pt>
                <c:pt idx="3">
                  <c:v>5 - 10 ans </c:v>
                </c:pt>
                <c:pt idx="4">
                  <c:v>10 - 20 ans</c:v>
                </c:pt>
                <c:pt idx="5">
                  <c:v>&gt; 20 ans</c:v>
                </c:pt>
              </c:strCache>
            </c:strRef>
          </c:cat>
          <c:val>
            <c:numRef>
              <c:f>Feuil8!$D$5:$I$5</c:f>
              <c:numCache>
                <c:formatCode>General</c:formatCode>
                <c:ptCount val="6"/>
                <c:pt idx="0">
                  <c:v>80.905900000000003</c:v>
                </c:pt>
                <c:pt idx="1">
                  <c:v>60.969799999999999</c:v>
                </c:pt>
                <c:pt idx="2">
                  <c:v>9.6050500000000003</c:v>
                </c:pt>
                <c:pt idx="3">
                  <c:v>27.400759999999998</c:v>
                </c:pt>
                <c:pt idx="4">
                  <c:v>17.051273604999999</c:v>
                </c:pt>
                <c:pt idx="5">
                  <c:v>0.31482688800000003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192512"/>
        <c:axId val="152194048"/>
      </c:barChart>
      <c:catAx>
        <c:axId val="152192512"/>
        <c:scaling>
          <c:orientation val="minMax"/>
        </c:scaling>
        <c:delete val="0"/>
        <c:axPos val="l"/>
        <c:majorTickMark val="out"/>
        <c:minorTickMark val="none"/>
        <c:tickLblPos val="nextTo"/>
        <c:crossAx val="152194048"/>
        <c:crosses val="autoZero"/>
        <c:auto val="1"/>
        <c:lblAlgn val="ctr"/>
        <c:lblOffset val="100"/>
        <c:noMultiLvlLbl val="0"/>
      </c:catAx>
      <c:valAx>
        <c:axId val="1521940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192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Montant</a:t>
            </a:r>
            <a:r>
              <a:rPr lang="en-US" dirty="0"/>
              <a:t> des </a:t>
            </a:r>
            <a:r>
              <a:rPr lang="en-US" dirty="0" err="1"/>
              <a:t>émissions</a:t>
            </a:r>
            <a:r>
              <a:rPr lang="en-US" dirty="0"/>
              <a:t> 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crédit</a:t>
            </a:r>
            <a:r>
              <a:rPr lang="en-US" dirty="0"/>
              <a:t> </a:t>
            </a:r>
            <a:r>
              <a:rPr lang="en-US" dirty="0" err="1" smtClean="0"/>
              <a:t>consommation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/>
              <a:t>(en milliards de DH)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Feuil9!$C$4</c:f>
              <c:strCache>
                <c:ptCount val="1"/>
                <c:pt idx="0">
                  <c:v>Montant des émissions (en milliards de DH)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Lbls>
            <c:dLbl>
              <c:idx val="1"/>
              <c:layout>
                <c:manualLayout>
                  <c:x val="1.54320987654320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0802469135802469E-2"/>
                  <c:y val="-5.144333783857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delete val="1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Feuil9!$D$3:$I$3</c:f>
              <c:strCache>
                <c:ptCount val="6"/>
                <c:pt idx="0">
                  <c:v>&lt; 1 an</c:v>
                </c:pt>
                <c:pt idx="1">
                  <c:v>1 - 3 ans</c:v>
                </c:pt>
                <c:pt idx="2">
                  <c:v>3 - 5 ans</c:v>
                </c:pt>
                <c:pt idx="3">
                  <c:v>5 - 10 ans </c:v>
                </c:pt>
                <c:pt idx="4">
                  <c:v>10 - 20 ans</c:v>
                </c:pt>
                <c:pt idx="5">
                  <c:v>&gt; 20 ans</c:v>
                </c:pt>
              </c:strCache>
            </c:strRef>
          </c:cat>
          <c:val>
            <c:numRef>
              <c:f>Feuil9!$D$4:$I$4</c:f>
              <c:numCache>
                <c:formatCode>General</c:formatCode>
                <c:ptCount val="6"/>
                <c:pt idx="0">
                  <c:v>0</c:v>
                </c:pt>
                <c:pt idx="1">
                  <c:v>11.7219</c:v>
                </c:pt>
                <c:pt idx="2">
                  <c:v>18.1373</c:v>
                </c:pt>
                <c:pt idx="3">
                  <c:v>5.7083000000000004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6998016"/>
        <c:axId val="146999552"/>
      </c:barChart>
      <c:catAx>
        <c:axId val="146998016"/>
        <c:scaling>
          <c:orientation val="minMax"/>
        </c:scaling>
        <c:delete val="0"/>
        <c:axPos val="l"/>
        <c:majorTickMark val="out"/>
        <c:minorTickMark val="none"/>
        <c:tickLblPos val="nextTo"/>
        <c:crossAx val="146999552"/>
        <c:crosses val="autoZero"/>
        <c:auto val="1"/>
        <c:lblAlgn val="ctr"/>
        <c:lblOffset val="100"/>
        <c:noMultiLvlLbl val="0"/>
      </c:catAx>
      <c:valAx>
        <c:axId val="14699955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6998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Montant des émissions du secteur industriel (en milliards de DH)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Feuil10!$C$4</c:f>
              <c:strCache>
                <c:ptCount val="1"/>
                <c:pt idx="0">
                  <c:v>Montant des émissions (en milliards de DH)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</c:spPr>
          </c:dPt>
          <c:dPt>
            <c:idx val="1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70C0"/>
              </a:solidFill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11,1307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2,7815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8518518518518517E-2"/>
                  <c:y val="-5.144333783857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Feuil10!$D$3:$I$3</c:f>
              <c:strCache>
                <c:ptCount val="6"/>
                <c:pt idx="0">
                  <c:v>&lt; 1 an</c:v>
                </c:pt>
                <c:pt idx="1">
                  <c:v>1 - 3 ans</c:v>
                </c:pt>
                <c:pt idx="2">
                  <c:v>3 - 5 ans</c:v>
                </c:pt>
                <c:pt idx="3">
                  <c:v>5 - 10 ans </c:v>
                </c:pt>
                <c:pt idx="4">
                  <c:v>10 - 20 ans</c:v>
                </c:pt>
                <c:pt idx="5">
                  <c:v>&gt; 20 ans</c:v>
                </c:pt>
              </c:strCache>
            </c:strRef>
          </c:cat>
          <c:val>
            <c:numRef>
              <c:f>Feuil10!$D$4:$I$4</c:f>
              <c:numCache>
                <c:formatCode>General</c:formatCode>
                <c:ptCount val="6"/>
                <c:pt idx="0">
                  <c:v>23.068000000000001</c:v>
                </c:pt>
                <c:pt idx="1">
                  <c:v>11.130722</c:v>
                </c:pt>
                <c:pt idx="2">
                  <c:v>2.7815059949999998</c:v>
                </c:pt>
                <c:pt idx="3">
                  <c:v>24.655000000000001</c:v>
                </c:pt>
                <c:pt idx="4">
                  <c:v>10.35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462080"/>
        <c:axId val="152463616"/>
      </c:barChart>
      <c:catAx>
        <c:axId val="152462080"/>
        <c:scaling>
          <c:orientation val="minMax"/>
        </c:scaling>
        <c:delete val="0"/>
        <c:axPos val="l"/>
        <c:majorTickMark val="out"/>
        <c:minorTickMark val="none"/>
        <c:tickLblPos val="nextTo"/>
        <c:crossAx val="152463616"/>
        <c:crosses val="autoZero"/>
        <c:auto val="1"/>
        <c:lblAlgn val="ctr"/>
        <c:lblOffset val="100"/>
        <c:noMultiLvlLbl val="0"/>
      </c:catAx>
      <c:valAx>
        <c:axId val="1524636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4620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Montant des émissionsdu secteur publique (en milliards de DH)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Feuil11!$C$4</c:f>
              <c:strCache>
                <c:ptCount val="1"/>
                <c:pt idx="0">
                  <c:v>Montant des émissions (en milliards de DH)</c:v>
                </c:pt>
              </c:strCache>
            </c:strRef>
          </c:tx>
          <c:invertIfNegative val="0"/>
          <c:dLbls>
            <c:dLbl>
              <c:idx val="0"/>
              <c:delete val="1"/>
            </c:dLbl>
            <c:dLbl>
              <c:idx val="3"/>
              <c:layout>
                <c:manualLayout>
                  <c:x val="1.8518518518518517E-2"/>
                  <c:y val="-5.1443337838570405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2.0061728395061842E-2"/>
                  <c:y val="-5.6120653217889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388888888888888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Feuil11!$D$3:$I$3</c:f>
              <c:strCache>
                <c:ptCount val="6"/>
                <c:pt idx="0">
                  <c:v>&lt; 1 an</c:v>
                </c:pt>
                <c:pt idx="1">
                  <c:v>1 - 3 ans</c:v>
                </c:pt>
                <c:pt idx="2">
                  <c:v>3 - 5 ans</c:v>
                </c:pt>
                <c:pt idx="3">
                  <c:v>5 - 10 ans </c:v>
                </c:pt>
                <c:pt idx="4">
                  <c:v>10 - 20 ans</c:v>
                </c:pt>
                <c:pt idx="5">
                  <c:v>&gt; 20 ans</c:v>
                </c:pt>
              </c:strCache>
            </c:strRef>
          </c:cat>
          <c:val>
            <c:numRef>
              <c:f>Feuil11!$D$4:$I$4</c:f>
              <c:numCache>
                <c:formatCode>General</c:formatCode>
                <c:ptCount val="6"/>
                <c:pt idx="0">
                  <c:v>0</c:v>
                </c:pt>
                <c:pt idx="1">
                  <c:v>3</c:v>
                </c:pt>
                <c:pt idx="2">
                  <c:v>0.3</c:v>
                </c:pt>
                <c:pt idx="3">
                  <c:v>3.6349999999999998</c:v>
                </c:pt>
                <c:pt idx="4">
                  <c:v>13.573</c:v>
                </c:pt>
                <c:pt idx="5">
                  <c:v>7.68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2640512"/>
        <c:axId val="152646400"/>
      </c:barChart>
      <c:catAx>
        <c:axId val="152640512"/>
        <c:scaling>
          <c:orientation val="minMax"/>
        </c:scaling>
        <c:delete val="0"/>
        <c:axPos val="l"/>
        <c:majorTickMark val="out"/>
        <c:minorTickMark val="none"/>
        <c:tickLblPos val="nextTo"/>
        <c:crossAx val="152646400"/>
        <c:crosses val="autoZero"/>
        <c:auto val="1"/>
        <c:lblAlgn val="ctr"/>
        <c:lblOffset val="100"/>
        <c:noMultiLvlLbl val="0"/>
      </c:catAx>
      <c:valAx>
        <c:axId val="1526464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64051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9460632154496467E-2"/>
          <c:y val="5.1400554097404488E-2"/>
          <c:w val="0.69795326518137879"/>
          <c:h val="0.66560586176727909"/>
        </c:manualLayout>
      </c:layout>
      <c:lineChart>
        <c:grouping val="standard"/>
        <c:varyColors val="0"/>
        <c:ser>
          <c:idx val="0"/>
          <c:order val="0"/>
          <c:tx>
            <c:strRef>
              <c:f>Feuil2!$E$3</c:f>
              <c:strCache>
                <c:ptCount val="1"/>
                <c:pt idx="0">
                  <c:v>secteur bancaire</c:v>
                </c:pt>
              </c:strCache>
            </c:strRef>
          </c:tx>
          <c:spPr>
            <a:ln w="1905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none"/>
          </c:marker>
          <c:cat>
            <c:numRef>
              <c:f>Feuil2!$D$4:$D$135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Feuil2!$E$4:$E$135</c:f>
              <c:numCache>
                <c:formatCode>General</c:formatCode>
                <c:ptCount val="132"/>
                <c:pt idx="0">
                  <c:v>106</c:v>
                </c:pt>
                <c:pt idx="1">
                  <c:v>106</c:v>
                </c:pt>
                <c:pt idx="2">
                  <c:v>106</c:v>
                </c:pt>
                <c:pt idx="3">
                  <c:v>106</c:v>
                </c:pt>
                <c:pt idx="4">
                  <c:v>90</c:v>
                </c:pt>
                <c:pt idx="5">
                  <c:v>141</c:v>
                </c:pt>
                <c:pt idx="6">
                  <c:v>91</c:v>
                </c:pt>
                <c:pt idx="7">
                  <c:v>106</c:v>
                </c:pt>
                <c:pt idx="8">
                  <c:v>102</c:v>
                </c:pt>
                <c:pt idx="9">
                  <c:v>106</c:v>
                </c:pt>
                <c:pt idx="10">
                  <c:v>106</c:v>
                </c:pt>
                <c:pt idx="11">
                  <c:v>106</c:v>
                </c:pt>
                <c:pt idx="12">
                  <c:v>52</c:v>
                </c:pt>
                <c:pt idx="13">
                  <c:v>128</c:v>
                </c:pt>
                <c:pt idx="14">
                  <c:v>128</c:v>
                </c:pt>
                <c:pt idx="15">
                  <c:v>51</c:v>
                </c:pt>
                <c:pt idx="16">
                  <c:v>90</c:v>
                </c:pt>
                <c:pt idx="17">
                  <c:v>76</c:v>
                </c:pt>
                <c:pt idx="18">
                  <c:v>169</c:v>
                </c:pt>
                <c:pt idx="19">
                  <c:v>205</c:v>
                </c:pt>
                <c:pt idx="20">
                  <c:v>128</c:v>
                </c:pt>
                <c:pt idx="21">
                  <c:v>148</c:v>
                </c:pt>
                <c:pt idx="22">
                  <c:v>234</c:v>
                </c:pt>
                <c:pt idx="23">
                  <c:v>128</c:v>
                </c:pt>
                <c:pt idx="24">
                  <c:v>180</c:v>
                </c:pt>
                <c:pt idx="25">
                  <c:v>175</c:v>
                </c:pt>
                <c:pt idx="26">
                  <c:v>107</c:v>
                </c:pt>
                <c:pt idx="27">
                  <c:v>76</c:v>
                </c:pt>
                <c:pt idx="28">
                  <c:v>107</c:v>
                </c:pt>
                <c:pt idx="29">
                  <c:v>35</c:v>
                </c:pt>
                <c:pt idx="30">
                  <c:v>104</c:v>
                </c:pt>
                <c:pt idx="31">
                  <c:v>107</c:v>
                </c:pt>
                <c:pt idx="32">
                  <c:v>107</c:v>
                </c:pt>
                <c:pt idx="33">
                  <c:v>107</c:v>
                </c:pt>
                <c:pt idx="34">
                  <c:v>107</c:v>
                </c:pt>
                <c:pt idx="35">
                  <c:v>72</c:v>
                </c:pt>
                <c:pt idx="36">
                  <c:v>102</c:v>
                </c:pt>
                <c:pt idx="37">
                  <c:v>102</c:v>
                </c:pt>
                <c:pt idx="38">
                  <c:v>102</c:v>
                </c:pt>
                <c:pt idx="39">
                  <c:v>102</c:v>
                </c:pt>
                <c:pt idx="40">
                  <c:v>102</c:v>
                </c:pt>
                <c:pt idx="41">
                  <c:v>25</c:v>
                </c:pt>
                <c:pt idx="42">
                  <c:v>225</c:v>
                </c:pt>
                <c:pt idx="43">
                  <c:v>102</c:v>
                </c:pt>
                <c:pt idx="44">
                  <c:v>102</c:v>
                </c:pt>
                <c:pt idx="45">
                  <c:v>102</c:v>
                </c:pt>
                <c:pt idx="46">
                  <c:v>55</c:v>
                </c:pt>
                <c:pt idx="47">
                  <c:v>102</c:v>
                </c:pt>
                <c:pt idx="48">
                  <c:v>44</c:v>
                </c:pt>
                <c:pt idx="49">
                  <c:v>16</c:v>
                </c:pt>
                <c:pt idx="50">
                  <c:v>44</c:v>
                </c:pt>
                <c:pt idx="51">
                  <c:v>54</c:v>
                </c:pt>
                <c:pt idx="52">
                  <c:v>44</c:v>
                </c:pt>
                <c:pt idx="53">
                  <c:v>44</c:v>
                </c:pt>
                <c:pt idx="54">
                  <c:v>44</c:v>
                </c:pt>
                <c:pt idx="55">
                  <c:v>44</c:v>
                </c:pt>
                <c:pt idx="56">
                  <c:v>44</c:v>
                </c:pt>
                <c:pt idx="57">
                  <c:v>44</c:v>
                </c:pt>
                <c:pt idx="58">
                  <c:v>44</c:v>
                </c:pt>
                <c:pt idx="59">
                  <c:v>63</c:v>
                </c:pt>
                <c:pt idx="60">
                  <c:v>48</c:v>
                </c:pt>
                <c:pt idx="61">
                  <c:v>48</c:v>
                </c:pt>
                <c:pt idx="62">
                  <c:v>52</c:v>
                </c:pt>
                <c:pt idx="63">
                  <c:v>50</c:v>
                </c:pt>
                <c:pt idx="64">
                  <c:v>47</c:v>
                </c:pt>
                <c:pt idx="65">
                  <c:v>41</c:v>
                </c:pt>
                <c:pt idx="66">
                  <c:v>48</c:v>
                </c:pt>
                <c:pt idx="67">
                  <c:v>46</c:v>
                </c:pt>
                <c:pt idx="68">
                  <c:v>51</c:v>
                </c:pt>
                <c:pt idx="69">
                  <c:v>48</c:v>
                </c:pt>
                <c:pt idx="70">
                  <c:v>58</c:v>
                </c:pt>
                <c:pt idx="71">
                  <c:v>39</c:v>
                </c:pt>
                <c:pt idx="72">
                  <c:v>44</c:v>
                </c:pt>
                <c:pt idx="73">
                  <c:v>58</c:v>
                </c:pt>
                <c:pt idx="74">
                  <c:v>41</c:v>
                </c:pt>
                <c:pt idx="75">
                  <c:v>42</c:v>
                </c:pt>
                <c:pt idx="76">
                  <c:v>59</c:v>
                </c:pt>
                <c:pt idx="77">
                  <c:v>21</c:v>
                </c:pt>
                <c:pt idx="78">
                  <c:v>33</c:v>
                </c:pt>
                <c:pt idx="79">
                  <c:v>18</c:v>
                </c:pt>
                <c:pt idx="80">
                  <c:v>27</c:v>
                </c:pt>
                <c:pt idx="81">
                  <c:v>35</c:v>
                </c:pt>
                <c:pt idx="82">
                  <c:v>76</c:v>
                </c:pt>
                <c:pt idx="83">
                  <c:v>38</c:v>
                </c:pt>
                <c:pt idx="84">
                  <c:v>48</c:v>
                </c:pt>
                <c:pt idx="85">
                  <c:v>52</c:v>
                </c:pt>
                <c:pt idx="86">
                  <c:v>48</c:v>
                </c:pt>
                <c:pt idx="87">
                  <c:v>48</c:v>
                </c:pt>
                <c:pt idx="88">
                  <c:v>58</c:v>
                </c:pt>
                <c:pt idx="89">
                  <c:v>59</c:v>
                </c:pt>
                <c:pt idx="90">
                  <c:v>28</c:v>
                </c:pt>
                <c:pt idx="91">
                  <c:v>48</c:v>
                </c:pt>
                <c:pt idx="92">
                  <c:v>27</c:v>
                </c:pt>
                <c:pt idx="93">
                  <c:v>62</c:v>
                </c:pt>
                <c:pt idx="94">
                  <c:v>48</c:v>
                </c:pt>
                <c:pt idx="95">
                  <c:v>37</c:v>
                </c:pt>
                <c:pt idx="96">
                  <c:v>51</c:v>
                </c:pt>
                <c:pt idx="97">
                  <c:v>56</c:v>
                </c:pt>
                <c:pt idx="98">
                  <c:v>68</c:v>
                </c:pt>
                <c:pt idx="99">
                  <c:v>58</c:v>
                </c:pt>
                <c:pt idx="100">
                  <c:v>53</c:v>
                </c:pt>
                <c:pt idx="101">
                  <c:v>71</c:v>
                </c:pt>
                <c:pt idx="102">
                  <c:v>40</c:v>
                </c:pt>
                <c:pt idx="103">
                  <c:v>51</c:v>
                </c:pt>
                <c:pt idx="104">
                  <c:v>31</c:v>
                </c:pt>
                <c:pt idx="105">
                  <c:v>52</c:v>
                </c:pt>
                <c:pt idx="106">
                  <c:v>29</c:v>
                </c:pt>
                <c:pt idx="107">
                  <c:v>55</c:v>
                </c:pt>
                <c:pt idx="108">
                  <c:v>42</c:v>
                </c:pt>
                <c:pt idx="109">
                  <c:v>36</c:v>
                </c:pt>
                <c:pt idx="110">
                  <c:v>45</c:v>
                </c:pt>
                <c:pt idx="111">
                  <c:v>38</c:v>
                </c:pt>
                <c:pt idx="112">
                  <c:v>32</c:v>
                </c:pt>
                <c:pt idx="113">
                  <c:v>50</c:v>
                </c:pt>
                <c:pt idx="114">
                  <c:v>43</c:v>
                </c:pt>
                <c:pt idx="115">
                  <c:v>46</c:v>
                </c:pt>
                <c:pt idx="116">
                  <c:v>44</c:v>
                </c:pt>
                <c:pt idx="117">
                  <c:v>28</c:v>
                </c:pt>
                <c:pt idx="118">
                  <c:v>42</c:v>
                </c:pt>
                <c:pt idx="119">
                  <c:v>39</c:v>
                </c:pt>
                <c:pt idx="120">
                  <c:v>47</c:v>
                </c:pt>
                <c:pt idx="121">
                  <c:v>24</c:v>
                </c:pt>
                <c:pt idx="122">
                  <c:v>48</c:v>
                </c:pt>
                <c:pt idx="123">
                  <c:v>47</c:v>
                </c:pt>
                <c:pt idx="124">
                  <c:v>48</c:v>
                </c:pt>
                <c:pt idx="125">
                  <c:v>53</c:v>
                </c:pt>
                <c:pt idx="126">
                  <c:v>52</c:v>
                </c:pt>
                <c:pt idx="127">
                  <c:v>43</c:v>
                </c:pt>
                <c:pt idx="128">
                  <c:v>42</c:v>
                </c:pt>
                <c:pt idx="129">
                  <c:v>52</c:v>
                </c:pt>
                <c:pt idx="130">
                  <c:v>20</c:v>
                </c:pt>
                <c:pt idx="131">
                  <c:v>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Feuil2!$F$3</c:f>
              <c:strCache>
                <c:ptCount val="1"/>
                <c:pt idx="0">
                  <c:v>secteur crédit consommation</c:v>
                </c:pt>
              </c:strCache>
            </c:strRef>
          </c:tx>
          <c:spPr>
            <a:ln w="19050">
              <a:solidFill>
                <a:srgbClr val="FF0000"/>
              </a:solidFill>
            </a:ln>
          </c:spPr>
          <c:marker>
            <c:symbol val="none"/>
          </c:marker>
          <c:cat>
            <c:numRef>
              <c:f>Feuil2!$D$4:$D$135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Feuil2!$F$4:$F$135</c:f>
              <c:numCache>
                <c:formatCode>General</c:formatCode>
                <c:ptCount val="132"/>
                <c:pt idx="0">
                  <c:v>31</c:v>
                </c:pt>
                <c:pt idx="1">
                  <c:v>143</c:v>
                </c:pt>
                <c:pt idx="2">
                  <c:v>92</c:v>
                </c:pt>
                <c:pt idx="3">
                  <c:v>146</c:v>
                </c:pt>
                <c:pt idx="4">
                  <c:v>128</c:v>
                </c:pt>
                <c:pt idx="5">
                  <c:v>128</c:v>
                </c:pt>
                <c:pt idx="6">
                  <c:v>97</c:v>
                </c:pt>
                <c:pt idx="7">
                  <c:v>71</c:v>
                </c:pt>
                <c:pt idx="8">
                  <c:v>147</c:v>
                </c:pt>
                <c:pt idx="9">
                  <c:v>46</c:v>
                </c:pt>
                <c:pt idx="10">
                  <c:v>123</c:v>
                </c:pt>
                <c:pt idx="11">
                  <c:v>83</c:v>
                </c:pt>
                <c:pt idx="12">
                  <c:v>106</c:v>
                </c:pt>
                <c:pt idx="13">
                  <c:v>107</c:v>
                </c:pt>
                <c:pt idx="14">
                  <c:v>90</c:v>
                </c:pt>
                <c:pt idx="15">
                  <c:v>100</c:v>
                </c:pt>
                <c:pt idx="16">
                  <c:v>145</c:v>
                </c:pt>
                <c:pt idx="17">
                  <c:v>145</c:v>
                </c:pt>
                <c:pt idx="18">
                  <c:v>127</c:v>
                </c:pt>
                <c:pt idx="19">
                  <c:v>112</c:v>
                </c:pt>
                <c:pt idx="20">
                  <c:v>147</c:v>
                </c:pt>
                <c:pt idx="21">
                  <c:v>135</c:v>
                </c:pt>
                <c:pt idx="22">
                  <c:v>115</c:v>
                </c:pt>
                <c:pt idx="23">
                  <c:v>47</c:v>
                </c:pt>
                <c:pt idx="24">
                  <c:v>61</c:v>
                </c:pt>
                <c:pt idx="25">
                  <c:v>124</c:v>
                </c:pt>
                <c:pt idx="26">
                  <c:v>117</c:v>
                </c:pt>
                <c:pt idx="27">
                  <c:v>117</c:v>
                </c:pt>
                <c:pt idx="28">
                  <c:v>167</c:v>
                </c:pt>
                <c:pt idx="29">
                  <c:v>109</c:v>
                </c:pt>
                <c:pt idx="30">
                  <c:v>140</c:v>
                </c:pt>
                <c:pt idx="31">
                  <c:v>100</c:v>
                </c:pt>
                <c:pt idx="32">
                  <c:v>125</c:v>
                </c:pt>
                <c:pt idx="33">
                  <c:v>124</c:v>
                </c:pt>
                <c:pt idx="34">
                  <c:v>128</c:v>
                </c:pt>
                <c:pt idx="35">
                  <c:v>94</c:v>
                </c:pt>
                <c:pt idx="36">
                  <c:v>103</c:v>
                </c:pt>
                <c:pt idx="37">
                  <c:v>160</c:v>
                </c:pt>
                <c:pt idx="38">
                  <c:v>112</c:v>
                </c:pt>
                <c:pt idx="39">
                  <c:v>90</c:v>
                </c:pt>
                <c:pt idx="40">
                  <c:v>112</c:v>
                </c:pt>
                <c:pt idx="41">
                  <c:v>109</c:v>
                </c:pt>
                <c:pt idx="42">
                  <c:v>93</c:v>
                </c:pt>
                <c:pt idx="43">
                  <c:v>112</c:v>
                </c:pt>
                <c:pt idx="44">
                  <c:v>84</c:v>
                </c:pt>
                <c:pt idx="45">
                  <c:v>104</c:v>
                </c:pt>
                <c:pt idx="46">
                  <c:v>108</c:v>
                </c:pt>
                <c:pt idx="47">
                  <c:v>156</c:v>
                </c:pt>
                <c:pt idx="48">
                  <c:v>100</c:v>
                </c:pt>
                <c:pt idx="49">
                  <c:v>98</c:v>
                </c:pt>
                <c:pt idx="50">
                  <c:v>91</c:v>
                </c:pt>
                <c:pt idx="51">
                  <c:v>111</c:v>
                </c:pt>
                <c:pt idx="52">
                  <c:v>100</c:v>
                </c:pt>
                <c:pt idx="53">
                  <c:v>100</c:v>
                </c:pt>
                <c:pt idx="54">
                  <c:v>100</c:v>
                </c:pt>
                <c:pt idx="55">
                  <c:v>100</c:v>
                </c:pt>
                <c:pt idx="56">
                  <c:v>90</c:v>
                </c:pt>
                <c:pt idx="57">
                  <c:v>106</c:v>
                </c:pt>
                <c:pt idx="58">
                  <c:v>100</c:v>
                </c:pt>
                <c:pt idx="59">
                  <c:v>100</c:v>
                </c:pt>
                <c:pt idx="60">
                  <c:v>60</c:v>
                </c:pt>
                <c:pt idx="61">
                  <c:v>91</c:v>
                </c:pt>
                <c:pt idx="62">
                  <c:v>90</c:v>
                </c:pt>
                <c:pt idx="63">
                  <c:v>90</c:v>
                </c:pt>
                <c:pt idx="64">
                  <c:v>79</c:v>
                </c:pt>
                <c:pt idx="65">
                  <c:v>85</c:v>
                </c:pt>
                <c:pt idx="66">
                  <c:v>89</c:v>
                </c:pt>
                <c:pt idx="67">
                  <c:v>90</c:v>
                </c:pt>
                <c:pt idx="68">
                  <c:v>160</c:v>
                </c:pt>
                <c:pt idx="69">
                  <c:v>77</c:v>
                </c:pt>
                <c:pt idx="70">
                  <c:v>90</c:v>
                </c:pt>
                <c:pt idx="71">
                  <c:v>75</c:v>
                </c:pt>
                <c:pt idx="72">
                  <c:v>60</c:v>
                </c:pt>
                <c:pt idx="73">
                  <c:v>60</c:v>
                </c:pt>
                <c:pt idx="74">
                  <c:v>60</c:v>
                </c:pt>
                <c:pt idx="75">
                  <c:v>60</c:v>
                </c:pt>
                <c:pt idx="76">
                  <c:v>60</c:v>
                </c:pt>
                <c:pt idx="77">
                  <c:v>60</c:v>
                </c:pt>
                <c:pt idx="78">
                  <c:v>60</c:v>
                </c:pt>
                <c:pt idx="79">
                  <c:v>60</c:v>
                </c:pt>
                <c:pt idx="80">
                  <c:v>60</c:v>
                </c:pt>
                <c:pt idx="81">
                  <c:v>60</c:v>
                </c:pt>
                <c:pt idx="82">
                  <c:v>60</c:v>
                </c:pt>
                <c:pt idx="83">
                  <c:v>60</c:v>
                </c:pt>
                <c:pt idx="84">
                  <c:v>53</c:v>
                </c:pt>
                <c:pt idx="85">
                  <c:v>79</c:v>
                </c:pt>
                <c:pt idx="86">
                  <c:v>68</c:v>
                </c:pt>
                <c:pt idx="87">
                  <c:v>68</c:v>
                </c:pt>
                <c:pt idx="88">
                  <c:v>64</c:v>
                </c:pt>
                <c:pt idx="89">
                  <c:v>68</c:v>
                </c:pt>
                <c:pt idx="90">
                  <c:v>65</c:v>
                </c:pt>
                <c:pt idx="91">
                  <c:v>68</c:v>
                </c:pt>
                <c:pt idx="92">
                  <c:v>68</c:v>
                </c:pt>
                <c:pt idx="93">
                  <c:v>43</c:v>
                </c:pt>
                <c:pt idx="94">
                  <c:v>68</c:v>
                </c:pt>
                <c:pt idx="95">
                  <c:v>102</c:v>
                </c:pt>
                <c:pt idx="96">
                  <c:v>82</c:v>
                </c:pt>
                <c:pt idx="97">
                  <c:v>74</c:v>
                </c:pt>
                <c:pt idx="98">
                  <c:v>79</c:v>
                </c:pt>
                <c:pt idx="99">
                  <c:v>62</c:v>
                </c:pt>
                <c:pt idx="100">
                  <c:v>95</c:v>
                </c:pt>
                <c:pt idx="101">
                  <c:v>91</c:v>
                </c:pt>
                <c:pt idx="102">
                  <c:v>75</c:v>
                </c:pt>
                <c:pt idx="103">
                  <c:v>110</c:v>
                </c:pt>
                <c:pt idx="104">
                  <c:v>100</c:v>
                </c:pt>
                <c:pt idx="105">
                  <c:v>85</c:v>
                </c:pt>
                <c:pt idx="106">
                  <c:v>63</c:v>
                </c:pt>
                <c:pt idx="107">
                  <c:v>68</c:v>
                </c:pt>
                <c:pt idx="108">
                  <c:v>72</c:v>
                </c:pt>
                <c:pt idx="109">
                  <c:v>74</c:v>
                </c:pt>
                <c:pt idx="110">
                  <c:v>59</c:v>
                </c:pt>
                <c:pt idx="111">
                  <c:v>95</c:v>
                </c:pt>
                <c:pt idx="112">
                  <c:v>80</c:v>
                </c:pt>
                <c:pt idx="113">
                  <c:v>61</c:v>
                </c:pt>
                <c:pt idx="114">
                  <c:v>70</c:v>
                </c:pt>
                <c:pt idx="115">
                  <c:v>74</c:v>
                </c:pt>
                <c:pt idx="116">
                  <c:v>94</c:v>
                </c:pt>
                <c:pt idx="117">
                  <c:v>77</c:v>
                </c:pt>
                <c:pt idx="118">
                  <c:v>65</c:v>
                </c:pt>
                <c:pt idx="119">
                  <c:v>64</c:v>
                </c:pt>
                <c:pt idx="120">
                  <c:v>56</c:v>
                </c:pt>
                <c:pt idx="121">
                  <c:v>65</c:v>
                </c:pt>
                <c:pt idx="122">
                  <c:v>64</c:v>
                </c:pt>
                <c:pt idx="123">
                  <c:v>64</c:v>
                </c:pt>
                <c:pt idx="124">
                  <c:v>62</c:v>
                </c:pt>
                <c:pt idx="125">
                  <c:v>59</c:v>
                </c:pt>
                <c:pt idx="126">
                  <c:v>47</c:v>
                </c:pt>
                <c:pt idx="127">
                  <c:v>60</c:v>
                </c:pt>
                <c:pt idx="128">
                  <c:v>62</c:v>
                </c:pt>
                <c:pt idx="129">
                  <c:v>38</c:v>
                </c:pt>
                <c:pt idx="130">
                  <c:v>66</c:v>
                </c:pt>
                <c:pt idx="131">
                  <c:v>59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Feuil2!$G$3</c:f>
              <c:strCache>
                <c:ptCount val="1"/>
                <c:pt idx="0">
                  <c:v>secteur industriel</c:v>
                </c:pt>
              </c:strCache>
            </c:strRef>
          </c:tx>
          <c:spPr>
            <a:ln w="19050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Feuil2!$D$4:$D$135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Feuil2!$G$4:$G$135</c:f>
              <c:numCache>
                <c:formatCode>General</c:formatCode>
                <c:ptCount val="132"/>
                <c:pt idx="0">
                  <c:v>86</c:v>
                </c:pt>
                <c:pt idx="1">
                  <c:v>86</c:v>
                </c:pt>
                <c:pt idx="2">
                  <c:v>86</c:v>
                </c:pt>
                <c:pt idx="3">
                  <c:v>86</c:v>
                </c:pt>
                <c:pt idx="4">
                  <c:v>86</c:v>
                </c:pt>
                <c:pt idx="5">
                  <c:v>86</c:v>
                </c:pt>
                <c:pt idx="6">
                  <c:v>86</c:v>
                </c:pt>
                <c:pt idx="7">
                  <c:v>86</c:v>
                </c:pt>
                <c:pt idx="8">
                  <c:v>86</c:v>
                </c:pt>
                <c:pt idx="9">
                  <c:v>86</c:v>
                </c:pt>
                <c:pt idx="10">
                  <c:v>86</c:v>
                </c:pt>
                <c:pt idx="11">
                  <c:v>86</c:v>
                </c:pt>
                <c:pt idx="12">
                  <c:v>151</c:v>
                </c:pt>
                <c:pt idx="13">
                  <c:v>151</c:v>
                </c:pt>
                <c:pt idx="14">
                  <c:v>151</c:v>
                </c:pt>
                <c:pt idx="15">
                  <c:v>151</c:v>
                </c:pt>
                <c:pt idx="16">
                  <c:v>151</c:v>
                </c:pt>
                <c:pt idx="17">
                  <c:v>137</c:v>
                </c:pt>
                <c:pt idx="18">
                  <c:v>151</c:v>
                </c:pt>
                <c:pt idx="19">
                  <c:v>151</c:v>
                </c:pt>
                <c:pt idx="20">
                  <c:v>216</c:v>
                </c:pt>
                <c:pt idx="21">
                  <c:v>151</c:v>
                </c:pt>
                <c:pt idx="22">
                  <c:v>130</c:v>
                </c:pt>
                <c:pt idx="23">
                  <c:v>123</c:v>
                </c:pt>
                <c:pt idx="24">
                  <c:v>78</c:v>
                </c:pt>
                <c:pt idx="25">
                  <c:v>78</c:v>
                </c:pt>
                <c:pt idx="26">
                  <c:v>78</c:v>
                </c:pt>
                <c:pt idx="27">
                  <c:v>60</c:v>
                </c:pt>
                <c:pt idx="28">
                  <c:v>60</c:v>
                </c:pt>
                <c:pt idx="29">
                  <c:v>164</c:v>
                </c:pt>
                <c:pt idx="30">
                  <c:v>78</c:v>
                </c:pt>
                <c:pt idx="31">
                  <c:v>71</c:v>
                </c:pt>
                <c:pt idx="32">
                  <c:v>66</c:v>
                </c:pt>
                <c:pt idx="33">
                  <c:v>96</c:v>
                </c:pt>
                <c:pt idx="34">
                  <c:v>40</c:v>
                </c:pt>
                <c:pt idx="35">
                  <c:v>67</c:v>
                </c:pt>
                <c:pt idx="36">
                  <c:v>88</c:v>
                </c:pt>
                <c:pt idx="37">
                  <c:v>88</c:v>
                </c:pt>
                <c:pt idx="38">
                  <c:v>153</c:v>
                </c:pt>
                <c:pt idx="39">
                  <c:v>76</c:v>
                </c:pt>
                <c:pt idx="40">
                  <c:v>48</c:v>
                </c:pt>
                <c:pt idx="41">
                  <c:v>88</c:v>
                </c:pt>
                <c:pt idx="42">
                  <c:v>88</c:v>
                </c:pt>
                <c:pt idx="43">
                  <c:v>83</c:v>
                </c:pt>
                <c:pt idx="44">
                  <c:v>85</c:v>
                </c:pt>
                <c:pt idx="45">
                  <c:v>90</c:v>
                </c:pt>
                <c:pt idx="46">
                  <c:v>92</c:v>
                </c:pt>
                <c:pt idx="47">
                  <c:v>75</c:v>
                </c:pt>
                <c:pt idx="48">
                  <c:v>66</c:v>
                </c:pt>
                <c:pt idx="49">
                  <c:v>80</c:v>
                </c:pt>
                <c:pt idx="50">
                  <c:v>92</c:v>
                </c:pt>
                <c:pt idx="51">
                  <c:v>80</c:v>
                </c:pt>
                <c:pt idx="52">
                  <c:v>60</c:v>
                </c:pt>
                <c:pt idx="53">
                  <c:v>107</c:v>
                </c:pt>
                <c:pt idx="54">
                  <c:v>85</c:v>
                </c:pt>
                <c:pt idx="55">
                  <c:v>69</c:v>
                </c:pt>
                <c:pt idx="56">
                  <c:v>74</c:v>
                </c:pt>
                <c:pt idx="57">
                  <c:v>49</c:v>
                </c:pt>
                <c:pt idx="58">
                  <c:v>69</c:v>
                </c:pt>
                <c:pt idx="59">
                  <c:v>103</c:v>
                </c:pt>
                <c:pt idx="60">
                  <c:v>82</c:v>
                </c:pt>
                <c:pt idx="61">
                  <c:v>66</c:v>
                </c:pt>
                <c:pt idx="62">
                  <c:v>78</c:v>
                </c:pt>
                <c:pt idx="63">
                  <c:v>96</c:v>
                </c:pt>
                <c:pt idx="64">
                  <c:v>91</c:v>
                </c:pt>
                <c:pt idx="65">
                  <c:v>59</c:v>
                </c:pt>
                <c:pt idx="66">
                  <c:v>65</c:v>
                </c:pt>
                <c:pt idx="67">
                  <c:v>76</c:v>
                </c:pt>
                <c:pt idx="68">
                  <c:v>65</c:v>
                </c:pt>
                <c:pt idx="69">
                  <c:v>53</c:v>
                </c:pt>
                <c:pt idx="70">
                  <c:v>68</c:v>
                </c:pt>
                <c:pt idx="71">
                  <c:v>103</c:v>
                </c:pt>
                <c:pt idx="72">
                  <c:v>70</c:v>
                </c:pt>
                <c:pt idx="73">
                  <c:v>26</c:v>
                </c:pt>
                <c:pt idx="74">
                  <c:v>53</c:v>
                </c:pt>
                <c:pt idx="75">
                  <c:v>52</c:v>
                </c:pt>
                <c:pt idx="76">
                  <c:v>64</c:v>
                </c:pt>
                <c:pt idx="77">
                  <c:v>95</c:v>
                </c:pt>
                <c:pt idx="78">
                  <c:v>65</c:v>
                </c:pt>
                <c:pt idx="79">
                  <c:v>57</c:v>
                </c:pt>
                <c:pt idx="80">
                  <c:v>61</c:v>
                </c:pt>
                <c:pt idx="81">
                  <c:v>57</c:v>
                </c:pt>
                <c:pt idx="82">
                  <c:v>82</c:v>
                </c:pt>
                <c:pt idx="83">
                  <c:v>51</c:v>
                </c:pt>
                <c:pt idx="84">
                  <c:v>43</c:v>
                </c:pt>
                <c:pt idx="85">
                  <c:v>51</c:v>
                </c:pt>
                <c:pt idx="86">
                  <c:v>37</c:v>
                </c:pt>
                <c:pt idx="87">
                  <c:v>51</c:v>
                </c:pt>
                <c:pt idx="88">
                  <c:v>59</c:v>
                </c:pt>
                <c:pt idx="89">
                  <c:v>39</c:v>
                </c:pt>
                <c:pt idx="90">
                  <c:v>52</c:v>
                </c:pt>
                <c:pt idx="91">
                  <c:v>52</c:v>
                </c:pt>
                <c:pt idx="92">
                  <c:v>37</c:v>
                </c:pt>
                <c:pt idx="93">
                  <c:v>51</c:v>
                </c:pt>
                <c:pt idx="94">
                  <c:v>71</c:v>
                </c:pt>
                <c:pt idx="95">
                  <c:v>116</c:v>
                </c:pt>
                <c:pt idx="96">
                  <c:v>52</c:v>
                </c:pt>
                <c:pt idx="97">
                  <c:v>65</c:v>
                </c:pt>
                <c:pt idx="98">
                  <c:v>52</c:v>
                </c:pt>
                <c:pt idx="99">
                  <c:v>56</c:v>
                </c:pt>
                <c:pt idx="100">
                  <c:v>65</c:v>
                </c:pt>
                <c:pt idx="101">
                  <c:v>45</c:v>
                </c:pt>
                <c:pt idx="102">
                  <c:v>54</c:v>
                </c:pt>
                <c:pt idx="103">
                  <c:v>90</c:v>
                </c:pt>
                <c:pt idx="104">
                  <c:v>72</c:v>
                </c:pt>
                <c:pt idx="105">
                  <c:v>119</c:v>
                </c:pt>
                <c:pt idx="106">
                  <c:v>55</c:v>
                </c:pt>
                <c:pt idx="107">
                  <c:v>59</c:v>
                </c:pt>
                <c:pt idx="108">
                  <c:v>63</c:v>
                </c:pt>
                <c:pt idx="109">
                  <c:v>80</c:v>
                </c:pt>
                <c:pt idx="110">
                  <c:v>101</c:v>
                </c:pt>
                <c:pt idx="111">
                  <c:v>62</c:v>
                </c:pt>
                <c:pt idx="112">
                  <c:v>80</c:v>
                </c:pt>
                <c:pt idx="113">
                  <c:v>74</c:v>
                </c:pt>
                <c:pt idx="114">
                  <c:v>90</c:v>
                </c:pt>
                <c:pt idx="115">
                  <c:v>86</c:v>
                </c:pt>
                <c:pt idx="116">
                  <c:v>47</c:v>
                </c:pt>
                <c:pt idx="117">
                  <c:v>100</c:v>
                </c:pt>
                <c:pt idx="118">
                  <c:v>52</c:v>
                </c:pt>
                <c:pt idx="119">
                  <c:v>122</c:v>
                </c:pt>
                <c:pt idx="120">
                  <c:v>71</c:v>
                </c:pt>
                <c:pt idx="121">
                  <c:v>65</c:v>
                </c:pt>
                <c:pt idx="122">
                  <c:v>51</c:v>
                </c:pt>
                <c:pt idx="123">
                  <c:v>85</c:v>
                </c:pt>
                <c:pt idx="124">
                  <c:v>44</c:v>
                </c:pt>
                <c:pt idx="125">
                  <c:v>71</c:v>
                </c:pt>
                <c:pt idx="126">
                  <c:v>52</c:v>
                </c:pt>
                <c:pt idx="127">
                  <c:v>51</c:v>
                </c:pt>
                <c:pt idx="128">
                  <c:v>52</c:v>
                </c:pt>
                <c:pt idx="129">
                  <c:v>72</c:v>
                </c:pt>
                <c:pt idx="130">
                  <c:v>96</c:v>
                </c:pt>
                <c:pt idx="131">
                  <c:v>67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Feuil2!$H$3</c:f>
              <c:strCache>
                <c:ptCount val="1"/>
                <c:pt idx="0">
                  <c:v>secteur publique</c:v>
                </c:pt>
              </c:strCache>
            </c:strRef>
          </c:tx>
          <c:spPr>
            <a:ln w="190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Feuil2!$D$4:$D$135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Feuil2!$H$4:$H$135</c:f>
              <c:numCache>
                <c:formatCode>General</c:formatCode>
                <c:ptCount val="132"/>
                <c:pt idx="0">
                  <c:v>34</c:v>
                </c:pt>
                <c:pt idx="1">
                  <c:v>34</c:v>
                </c:pt>
                <c:pt idx="2">
                  <c:v>34</c:v>
                </c:pt>
                <c:pt idx="3">
                  <c:v>34</c:v>
                </c:pt>
                <c:pt idx="4">
                  <c:v>34</c:v>
                </c:pt>
                <c:pt idx="5">
                  <c:v>34</c:v>
                </c:pt>
                <c:pt idx="6">
                  <c:v>34</c:v>
                </c:pt>
                <c:pt idx="7">
                  <c:v>34</c:v>
                </c:pt>
                <c:pt idx="8">
                  <c:v>34</c:v>
                </c:pt>
                <c:pt idx="9">
                  <c:v>34</c:v>
                </c:pt>
                <c:pt idx="10">
                  <c:v>34</c:v>
                </c:pt>
                <c:pt idx="11">
                  <c:v>34</c:v>
                </c:pt>
                <c:pt idx="12">
                  <c:v>38</c:v>
                </c:pt>
                <c:pt idx="13">
                  <c:v>38</c:v>
                </c:pt>
                <c:pt idx="14">
                  <c:v>38</c:v>
                </c:pt>
                <c:pt idx="15">
                  <c:v>38</c:v>
                </c:pt>
                <c:pt idx="16">
                  <c:v>25</c:v>
                </c:pt>
                <c:pt idx="17">
                  <c:v>38</c:v>
                </c:pt>
                <c:pt idx="18">
                  <c:v>38</c:v>
                </c:pt>
                <c:pt idx="19">
                  <c:v>38</c:v>
                </c:pt>
                <c:pt idx="20">
                  <c:v>38</c:v>
                </c:pt>
                <c:pt idx="21">
                  <c:v>38</c:v>
                </c:pt>
                <c:pt idx="22">
                  <c:v>38</c:v>
                </c:pt>
                <c:pt idx="23">
                  <c:v>51</c:v>
                </c:pt>
                <c:pt idx="24">
                  <c:v>25</c:v>
                </c:pt>
                <c:pt idx="25">
                  <c:v>25</c:v>
                </c:pt>
                <c:pt idx="26">
                  <c:v>25</c:v>
                </c:pt>
                <c:pt idx="27">
                  <c:v>25</c:v>
                </c:pt>
                <c:pt idx="28">
                  <c:v>25</c:v>
                </c:pt>
                <c:pt idx="29">
                  <c:v>25</c:v>
                </c:pt>
                <c:pt idx="30">
                  <c:v>25</c:v>
                </c:pt>
                <c:pt idx="31">
                  <c:v>25</c:v>
                </c:pt>
                <c:pt idx="32">
                  <c:v>25</c:v>
                </c:pt>
                <c:pt idx="33">
                  <c:v>25</c:v>
                </c:pt>
                <c:pt idx="34">
                  <c:v>25</c:v>
                </c:pt>
                <c:pt idx="35">
                  <c:v>25</c:v>
                </c:pt>
                <c:pt idx="36">
                  <c:v>64</c:v>
                </c:pt>
                <c:pt idx="37">
                  <c:v>64</c:v>
                </c:pt>
                <c:pt idx="38">
                  <c:v>100</c:v>
                </c:pt>
                <c:pt idx="39">
                  <c:v>30</c:v>
                </c:pt>
                <c:pt idx="40">
                  <c:v>25</c:v>
                </c:pt>
                <c:pt idx="41">
                  <c:v>64</c:v>
                </c:pt>
                <c:pt idx="42">
                  <c:v>64</c:v>
                </c:pt>
                <c:pt idx="43">
                  <c:v>64</c:v>
                </c:pt>
                <c:pt idx="44">
                  <c:v>64</c:v>
                </c:pt>
                <c:pt idx="45">
                  <c:v>64</c:v>
                </c:pt>
                <c:pt idx="46">
                  <c:v>100</c:v>
                </c:pt>
                <c:pt idx="47">
                  <c:v>64</c:v>
                </c:pt>
                <c:pt idx="48">
                  <c:v>15</c:v>
                </c:pt>
                <c:pt idx="49">
                  <c:v>15</c:v>
                </c:pt>
                <c:pt idx="50">
                  <c:v>15</c:v>
                </c:pt>
                <c:pt idx="51">
                  <c:v>0</c:v>
                </c:pt>
                <c:pt idx="52">
                  <c:v>15</c:v>
                </c:pt>
                <c:pt idx="53">
                  <c:v>15</c:v>
                </c:pt>
                <c:pt idx="54">
                  <c:v>15</c:v>
                </c:pt>
                <c:pt idx="55">
                  <c:v>15</c:v>
                </c:pt>
                <c:pt idx="56">
                  <c:v>15</c:v>
                </c:pt>
                <c:pt idx="57">
                  <c:v>29</c:v>
                </c:pt>
                <c:pt idx="58">
                  <c:v>15</c:v>
                </c:pt>
                <c:pt idx="59">
                  <c:v>15</c:v>
                </c:pt>
                <c:pt idx="60">
                  <c:v>46</c:v>
                </c:pt>
                <c:pt idx="61">
                  <c:v>46</c:v>
                </c:pt>
                <c:pt idx="62">
                  <c:v>46</c:v>
                </c:pt>
                <c:pt idx="63">
                  <c:v>46</c:v>
                </c:pt>
                <c:pt idx="64">
                  <c:v>46</c:v>
                </c:pt>
                <c:pt idx="65">
                  <c:v>46</c:v>
                </c:pt>
                <c:pt idx="66">
                  <c:v>46</c:v>
                </c:pt>
                <c:pt idx="67">
                  <c:v>46</c:v>
                </c:pt>
                <c:pt idx="68">
                  <c:v>46</c:v>
                </c:pt>
                <c:pt idx="69">
                  <c:v>46</c:v>
                </c:pt>
                <c:pt idx="70">
                  <c:v>46</c:v>
                </c:pt>
                <c:pt idx="71">
                  <c:v>46</c:v>
                </c:pt>
                <c:pt idx="84">
                  <c:v>39</c:v>
                </c:pt>
                <c:pt idx="85">
                  <c:v>39</c:v>
                </c:pt>
                <c:pt idx="86">
                  <c:v>39</c:v>
                </c:pt>
                <c:pt idx="87">
                  <c:v>39</c:v>
                </c:pt>
                <c:pt idx="88">
                  <c:v>39</c:v>
                </c:pt>
                <c:pt idx="89">
                  <c:v>39</c:v>
                </c:pt>
                <c:pt idx="90">
                  <c:v>45</c:v>
                </c:pt>
                <c:pt idx="91">
                  <c:v>39</c:v>
                </c:pt>
                <c:pt idx="92">
                  <c:v>39</c:v>
                </c:pt>
                <c:pt idx="93">
                  <c:v>39</c:v>
                </c:pt>
                <c:pt idx="94">
                  <c:v>39</c:v>
                </c:pt>
                <c:pt idx="95">
                  <c:v>32</c:v>
                </c:pt>
                <c:pt idx="96">
                  <c:v>37</c:v>
                </c:pt>
                <c:pt idx="97">
                  <c:v>36</c:v>
                </c:pt>
                <c:pt idx="98">
                  <c:v>37</c:v>
                </c:pt>
                <c:pt idx="99">
                  <c:v>37</c:v>
                </c:pt>
                <c:pt idx="100">
                  <c:v>37</c:v>
                </c:pt>
                <c:pt idx="101">
                  <c:v>37</c:v>
                </c:pt>
                <c:pt idx="102">
                  <c:v>36</c:v>
                </c:pt>
                <c:pt idx="103">
                  <c:v>37</c:v>
                </c:pt>
                <c:pt idx="104">
                  <c:v>37</c:v>
                </c:pt>
                <c:pt idx="105">
                  <c:v>37</c:v>
                </c:pt>
                <c:pt idx="106">
                  <c:v>39</c:v>
                </c:pt>
                <c:pt idx="107">
                  <c:v>37</c:v>
                </c:pt>
                <c:pt idx="108">
                  <c:v>71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30</c:v>
                </c:pt>
                <c:pt idx="119">
                  <c:v>124</c:v>
                </c:pt>
                <c:pt idx="120">
                  <c:v>31</c:v>
                </c:pt>
                <c:pt idx="121">
                  <c:v>31</c:v>
                </c:pt>
                <c:pt idx="122">
                  <c:v>31</c:v>
                </c:pt>
                <c:pt idx="123">
                  <c:v>16</c:v>
                </c:pt>
                <c:pt idx="124">
                  <c:v>31</c:v>
                </c:pt>
                <c:pt idx="125">
                  <c:v>31</c:v>
                </c:pt>
                <c:pt idx="126">
                  <c:v>31</c:v>
                </c:pt>
                <c:pt idx="127">
                  <c:v>31</c:v>
                </c:pt>
                <c:pt idx="128">
                  <c:v>31</c:v>
                </c:pt>
                <c:pt idx="129">
                  <c:v>46</c:v>
                </c:pt>
                <c:pt idx="130">
                  <c:v>31</c:v>
                </c:pt>
                <c:pt idx="131">
                  <c:v>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075072"/>
        <c:axId val="153076864"/>
      </c:lineChart>
      <c:dateAx>
        <c:axId val="153075072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53076864"/>
        <c:crosses val="autoZero"/>
        <c:auto val="1"/>
        <c:lblOffset val="100"/>
        <c:baseTimeUnit val="months"/>
      </c:dateAx>
      <c:valAx>
        <c:axId val="153076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07507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Feuil1!$E$3</c:f>
              <c:strCache>
                <c:ptCount val="1"/>
                <c:pt idx="0">
                  <c:v>Spread sociétés cotées </c:v>
                </c:pt>
              </c:strCache>
            </c:strRef>
          </c:tx>
          <c:spPr>
            <a:ln w="19050"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Feuil1!$D$4:$D$135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Feuil1!$E$4:$E$135</c:f>
              <c:numCache>
                <c:formatCode>General</c:formatCode>
                <c:ptCount val="132"/>
                <c:pt idx="0">
                  <c:v>31</c:v>
                </c:pt>
                <c:pt idx="1">
                  <c:v>143</c:v>
                </c:pt>
                <c:pt idx="2">
                  <c:v>87</c:v>
                </c:pt>
                <c:pt idx="3">
                  <c:v>146</c:v>
                </c:pt>
                <c:pt idx="4">
                  <c:v>108</c:v>
                </c:pt>
                <c:pt idx="5">
                  <c:v>126</c:v>
                </c:pt>
                <c:pt idx="6">
                  <c:v>97</c:v>
                </c:pt>
                <c:pt idx="7">
                  <c:v>71</c:v>
                </c:pt>
                <c:pt idx="8">
                  <c:v>147</c:v>
                </c:pt>
                <c:pt idx="9">
                  <c:v>46</c:v>
                </c:pt>
                <c:pt idx="10">
                  <c:v>123</c:v>
                </c:pt>
                <c:pt idx="11">
                  <c:v>83</c:v>
                </c:pt>
                <c:pt idx="12">
                  <c:v>102</c:v>
                </c:pt>
                <c:pt idx="13">
                  <c:v>107</c:v>
                </c:pt>
                <c:pt idx="14">
                  <c:v>73</c:v>
                </c:pt>
                <c:pt idx="15">
                  <c:v>100</c:v>
                </c:pt>
                <c:pt idx="16">
                  <c:v>145</c:v>
                </c:pt>
                <c:pt idx="17">
                  <c:v>127</c:v>
                </c:pt>
                <c:pt idx="18">
                  <c:v>121</c:v>
                </c:pt>
                <c:pt idx="19">
                  <c:v>112</c:v>
                </c:pt>
                <c:pt idx="20">
                  <c:v>127</c:v>
                </c:pt>
                <c:pt idx="21">
                  <c:v>135</c:v>
                </c:pt>
                <c:pt idx="22">
                  <c:v>105</c:v>
                </c:pt>
                <c:pt idx="23">
                  <c:v>85</c:v>
                </c:pt>
                <c:pt idx="24">
                  <c:v>61</c:v>
                </c:pt>
                <c:pt idx="25">
                  <c:v>124</c:v>
                </c:pt>
                <c:pt idx="26">
                  <c:v>106</c:v>
                </c:pt>
                <c:pt idx="27">
                  <c:v>25</c:v>
                </c:pt>
                <c:pt idx="28">
                  <c:v>167</c:v>
                </c:pt>
                <c:pt idx="29">
                  <c:v>109</c:v>
                </c:pt>
                <c:pt idx="30">
                  <c:v>140</c:v>
                </c:pt>
                <c:pt idx="31">
                  <c:v>100</c:v>
                </c:pt>
                <c:pt idx="32">
                  <c:v>104</c:v>
                </c:pt>
                <c:pt idx="33">
                  <c:v>121</c:v>
                </c:pt>
                <c:pt idx="34">
                  <c:v>128</c:v>
                </c:pt>
                <c:pt idx="35">
                  <c:v>84</c:v>
                </c:pt>
                <c:pt idx="36">
                  <c:v>103</c:v>
                </c:pt>
                <c:pt idx="37">
                  <c:v>160</c:v>
                </c:pt>
                <c:pt idx="38">
                  <c:v>128</c:v>
                </c:pt>
                <c:pt idx="39">
                  <c:v>90</c:v>
                </c:pt>
                <c:pt idx="40">
                  <c:v>110</c:v>
                </c:pt>
                <c:pt idx="41">
                  <c:v>97</c:v>
                </c:pt>
                <c:pt idx="42">
                  <c:v>93</c:v>
                </c:pt>
                <c:pt idx="43">
                  <c:v>105</c:v>
                </c:pt>
                <c:pt idx="44">
                  <c:v>84</c:v>
                </c:pt>
                <c:pt idx="45">
                  <c:v>104</c:v>
                </c:pt>
                <c:pt idx="46">
                  <c:v>93</c:v>
                </c:pt>
                <c:pt idx="47">
                  <c:v>156</c:v>
                </c:pt>
                <c:pt idx="48">
                  <c:v>100</c:v>
                </c:pt>
                <c:pt idx="49">
                  <c:v>98</c:v>
                </c:pt>
                <c:pt idx="50">
                  <c:v>91</c:v>
                </c:pt>
                <c:pt idx="51">
                  <c:v>73</c:v>
                </c:pt>
                <c:pt idx="52">
                  <c:v>89</c:v>
                </c:pt>
                <c:pt idx="53">
                  <c:v>89</c:v>
                </c:pt>
                <c:pt idx="54">
                  <c:v>89</c:v>
                </c:pt>
                <c:pt idx="55">
                  <c:v>89</c:v>
                </c:pt>
                <c:pt idx="56">
                  <c:v>92</c:v>
                </c:pt>
                <c:pt idx="57">
                  <c:v>106</c:v>
                </c:pt>
                <c:pt idx="58">
                  <c:v>89</c:v>
                </c:pt>
                <c:pt idx="59">
                  <c:v>63</c:v>
                </c:pt>
                <c:pt idx="60">
                  <c:v>60</c:v>
                </c:pt>
                <c:pt idx="61">
                  <c:v>91</c:v>
                </c:pt>
                <c:pt idx="62">
                  <c:v>52</c:v>
                </c:pt>
                <c:pt idx="63">
                  <c:v>50</c:v>
                </c:pt>
                <c:pt idx="64">
                  <c:v>63</c:v>
                </c:pt>
                <c:pt idx="65">
                  <c:v>67</c:v>
                </c:pt>
                <c:pt idx="66">
                  <c:v>89</c:v>
                </c:pt>
                <c:pt idx="67">
                  <c:v>46</c:v>
                </c:pt>
                <c:pt idx="68">
                  <c:v>105</c:v>
                </c:pt>
                <c:pt idx="69">
                  <c:v>77</c:v>
                </c:pt>
                <c:pt idx="70">
                  <c:v>58</c:v>
                </c:pt>
                <c:pt idx="71">
                  <c:v>57</c:v>
                </c:pt>
                <c:pt idx="72">
                  <c:v>44</c:v>
                </c:pt>
                <c:pt idx="73">
                  <c:v>58</c:v>
                </c:pt>
                <c:pt idx="74">
                  <c:v>74</c:v>
                </c:pt>
                <c:pt idx="75">
                  <c:v>27</c:v>
                </c:pt>
                <c:pt idx="76">
                  <c:v>59</c:v>
                </c:pt>
                <c:pt idx="77">
                  <c:v>20</c:v>
                </c:pt>
                <c:pt idx="78">
                  <c:v>33</c:v>
                </c:pt>
                <c:pt idx="79">
                  <c:v>18</c:v>
                </c:pt>
                <c:pt idx="80">
                  <c:v>26</c:v>
                </c:pt>
                <c:pt idx="81">
                  <c:v>22</c:v>
                </c:pt>
                <c:pt idx="82">
                  <c:v>76</c:v>
                </c:pt>
                <c:pt idx="83">
                  <c:v>49</c:v>
                </c:pt>
                <c:pt idx="84">
                  <c:v>45</c:v>
                </c:pt>
                <c:pt idx="85">
                  <c:v>55</c:v>
                </c:pt>
                <c:pt idx="86">
                  <c:v>45</c:v>
                </c:pt>
                <c:pt idx="87">
                  <c:v>45</c:v>
                </c:pt>
                <c:pt idx="88">
                  <c:v>59</c:v>
                </c:pt>
                <c:pt idx="89">
                  <c:v>58</c:v>
                </c:pt>
                <c:pt idx="90">
                  <c:v>43</c:v>
                </c:pt>
                <c:pt idx="91">
                  <c:v>47</c:v>
                </c:pt>
                <c:pt idx="92">
                  <c:v>54</c:v>
                </c:pt>
                <c:pt idx="93">
                  <c:v>62</c:v>
                </c:pt>
                <c:pt idx="94">
                  <c:v>42</c:v>
                </c:pt>
                <c:pt idx="95">
                  <c:v>115</c:v>
                </c:pt>
                <c:pt idx="96">
                  <c:v>48</c:v>
                </c:pt>
                <c:pt idx="97">
                  <c:v>53</c:v>
                </c:pt>
                <c:pt idx="98">
                  <c:v>43</c:v>
                </c:pt>
                <c:pt idx="99">
                  <c:v>57</c:v>
                </c:pt>
                <c:pt idx="100">
                  <c:v>76</c:v>
                </c:pt>
                <c:pt idx="101">
                  <c:v>89</c:v>
                </c:pt>
                <c:pt idx="102">
                  <c:v>66</c:v>
                </c:pt>
                <c:pt idx="103">
                  <c:v>96</c:v>
                </c:pt>
                <c:pt idx="104">
                  <c:v>81</c:v>
                </c:pt>
                <c:pt idx="105">
                  <c:v>51</c:v>
                </c:pt>
                <c:pt idx="106">
                  <c:v>42</c:v>
                </c:pt>
                <c:pt idx="107">
                  <c:v>58</c:v>
                </c:pt>
                <c:pt idx="108">
                  <c:v>52</c:v>
                </c:pt>
                <c:pt idx="109">
                  <c:v>34</c:v>
                </c:pt>
                <c:pt idx="110">
                  <c:v>56</c:v>
                </c:pt>
                <c:pt idx="111">
                  <c:v>43</c:v>
                </c:pt>
                <c:pt idx="112">
                  <c:v>42</c:v>
                </c:pt>
                <c:pt idx="113">
                  <c:v>46</c:v>
                </c:pt>
                <c:pt idx="114">
                  <c:v>67</c:v>
                </c:pt>
                <c:pt idx="115">
                  <c:v>65</c:v>
                </c:pt>
                <c:pt idx="116">
                  <c:v>51</c:v>
                </c:pt>
                <c:pt idx="117">
                  <c:v>41</c:v>
                </c:pt>
                <c:pt idx="118">
                  <c:v>45</c:v>
                </c:pt>
                <c:pt idx="119">
                  <c:v>55</c:v>
                </c:pt>
                <c:pt idx="120">
                  <c:v>53</c:v>
                </c:pt>
                <c:pt idx="121">
                  <c:v>50</c:v>
                </c:pt>
                <c:pt idx="122">
                  <c:v>46</c:v>
                </c:pt>
                <c:pt idx="123">
                  <c:v>43</c:v>
                </c:pt>
                <c:pt idx="124">
                  <c:v>50</c:v>
                </c:pt>
                <c:pt idx="125">
                  <c:v>48</c:v>
                </c:pt>
                <c:pt idx="126">
                  <c:v>48</c:v>
                </c:pt>
                <c:pt idx="127">
                  <c:v>45</c:v>
                </c:pt>
                <c:pt idx="128">
                  <c:v>47</c:v>
                </c:pt>
                <c:pt idx="129">
                  <c:v>57</c:v>
                </c:pt>
                <c:pt idx="130">
                  <c:v>48</c:v>
                </c:pt>
                <c:pt idx="131">
                  <c:v>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Feuil1!$F$3</c:f>
              <c:strCache>
                <c:ptCount val="1"/>
                <c:pt idx="0">
                  <c:v>Spread sociétés non cotées</c:v>
                </c:pt>
              </c:strCache>
            </c:strRef>
          </c:tx>
          <c:spPr>
            <a:ln w="19050">
              <a:solidFill>
                <a:schemeClr val="accent5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Feuil1!$D$4:$D$135</c:f>
              <c:numCache>
                <c:formatCode>m/d/yyyy</c:formatCode>
                <c:ptCount val="132"/>
                <c:pt idx="0">
                  <c:v>36892</c:v>
                </c:pt>
                <c:pt idx="1">
                  <c:v>36923</c:v>
                </c:pt>
                <c:pt idx="2">
                  <c:v>36951</c:v>
                </c:pt>
                <c:pt idx="3">
                  <c:v>36982</c:v>
                </c:pt>
                <c:pt idx="4">
                  <c:v>37012</c:v>
                </c:pt>
                <c:pt idx="5">
                  <c:v>37043</c:v>
                </c:pt>
                <c:pt idx="6">
                  <c:v>37073</c:v>
                </c:pt>
                <c:pt idx="7">
                  <c:v>37104</c:v>
                </c:pt>
                <c:pt idx="8">
                  <c:v>37135</c:v>
                </c:pt>
                <c:pt idx="9">
                  <c:v>37165</c:v>
                </c:pt>
                <c:pt idx="10">
                  <c:v>37196</c:v>
                </c:pt>
                <c:pt idx="11">
                  <c:v>37226</c:v>
                </c:pt>
                <c:pt idx="12">
                  <c:v>37257</c:v>
                </c:pt>
                <c:pt idx="13">
                  <c:v>37288</c:v>
                </c:pt>
                <c:pt idx="14">
                  <c:v>37316</c:v>
                </c:pt>
                <c:pt idx="15">
                  <c:v>37347</c:v>
                </c:pt>
                <c:pt idx="16">
                  <c:v>37377</c:v>
                </c:pt>
                <c:pt idx="17">
                  <c:v>37408</c:v>
                </c:pt>
                <c:pt idx="18">
                  <c:v>37438</c:v>
                </c:pt>
                <c:pt idx="19">
                  <c:v>37469</c:v>
                </c:pt>
                <c:pt idx="20">
                  <c:v>37500</c:v>
                </c:pt>
                <c:pt idx="21">
                  <c:v>37530</c:v>
                </c:pt>
                <c:pt idx="22">
                  <c:v>37561</c:v>
                </c:pt>
                <c:pt idx="23">
                  <c:v>37591</c:v>
                </c:pt>
                <c:pt idx="24">
                  <c:v>37622</c:v>
                </c:pt>
                <c:pt idx="25">
                  <c:v>37653</c:v>
                </c:pt>
                <c:pt idx="26">
                  <c:v>37681</c:v>
                </c:pt>
                <c:pt idx="27">
                  <c:v>37712</c:v>
                </c:pt>
                <c:pt idx="28">
                  <c:v>37742</c:v>
                </c:pt>
                <c:pt idx="29">
                  <c:v>37773</c:v>
                </c:pt>
                <c:pt idx="30">
                  <c:v>37803</c:v>
                </c:pt>
                <c:pt idx="31">
                  <c:v>37834</c:v>
                </c:pt>
                <c:pt idx="32">
                  <c:v>37865</c:v>
                </c:pt>
                <c:pt idx="33">
                  <c:v>37895</c:v>
                </c:pt>
                <c:pt idx="34">
                  <c:v>37926</c:v>
                </c:pt>
                <c:pt idx="35">
                  <c:v>37956</c:v>
                </c:pt>
                <c:pt idx="36">
                  <c:v>37987</c:v>
                </c:pt>
                <c:pt idx="37">
                  <c:v>38018</c:v>
                </c:pt>
                <c:pt idx="38">
                  <c:v>38047</c:v>
                </c:pt>
                <c:pt idx="39">
                  <c:v>38078</c:v>
                </c:pt>
                <c:pt idx="40">
                  <c:v>38108</c:v>
                </c:pt>
                <c:pt idx="41">
                  <c:v>38139</c:v>
                </c:pt>
                <c:pt idx="42">
                  <c:v>38169</c:v>
                </c:pt>
                <c:pt idx="43">
                  <c:v>38200</c:v>
                </c:pt>
                <c:pt idx="44">
                  <c:v>38231</c:v>
                </c:pt>
                <c:pt idx="45">
                  <c:v>38261</c:v>
                </c:pt>
                <c:pt idx="46">
                  <c:v>38292</c:v>
                </c:pt>
                <c:pt idx="47">
                  <c:v>38322</c:v>
                </c:pt>
                <c:pt idx="48">
                  <c:v>38353</c:v>
                </c:pt>
                <c:pt idx="49">
                  <c:v>38384</c:v>
                </c:pt>
                <c:pt idx="50">
                  <c:v>38412</c:v>
                </c:pt>
                <c:pt idx="51">
                  <c:v>38443</c:v>
                </c:pt>
                <c:pt idx="52">
                  <c:v>38473</c:v>
                </c:pt>
                <c:pt idx="53">
                  <c:v>38504</c:v>
                </c:pt>
                <c:pt idx="54">
                  <c:v>38534</c:v>
                </c:pt>
                <c:pt idx="55">
                  <c:v>38565</c:v>
                </c:pt>
                <c:pt idx="56">
                  <c:v>38596</c:v>
                </c:pt>
                <c:pt idx="57">
                  <c:v>38626</c:v>
                </c:pt>
                <c:pt idx="58">
                  <c:v>38657</c:v>
                </c:pt>
                <c:pt idx="59">
                  <c:v>38687</c:v>
                </c:pt>
                <c:pt idx="60">
                  <c:v>38718</c:v>
                </c:pt>
                <c:pt idx="61">
                  <c:v>38749</c:v>
                </c:pt>
                <c:pt idx="62">
                  <c:v>38777</c:v>
                </c:pt>
                <c:pt idx="63">
                  <c:v>38808</c:v>
                </c:pt>
                <c:pt idx="64">
                  <c:v>38838</c:v>
                </c:pt>
                <c:pt idx="65">
                  <c:v>38869</c:v>
                </c:pt>
                <c:pt idx="66">
                  <c:v>38899</c:v>
                </c:pt>
                <c:pt idx="67">
                  <c:v>38930</c:v>
                </c:pt>
                <c:pt idx="68">
                  <c:v>38961</c:v>
                </c:pt>
                <c:pt idx="69">
                  <c:v>38991</c:v>
                </c:pt>
                <c:pt idx="70">
                  <c:v>39022</c:v>
                </c:pt>
                <c:pt idx="71">
                  <c:v>39052</c:v>
                </c:pt>
                <c:pt idx="72">
                  <c:v>39083</c:v>
                </c:pt>
                <c:pt idx="73">
                  <c:v>39114</c:v>
                </c:pt>
                <c:pt idx="74">
                  <c:v>39142</c:v>
                </c:pt>
                <c:pt idx="75">
                  <c:v>39173</c:v>
                </c:pt>
                <c:pt idx="76">
                  <c:v>39203</c:v>
                </c:pt>
                <c:pt idx="77">
                  <c:v>39234</c:v>
                </c:pt>
                <c:pt idx="78">
                  <c:v>39264</c:v>
                </c:pt>
                <c:pt idx="79">
                  <c:v>39295</c:v>
                </c:pt>
                <c:pt idx="80">
                  <c:v>39326</c:v>
                </c:pt>
                <c:pt idx="81">
                  <c:v>39356</c:v>
                </c:pt>
                <c:pt idx="82">
                  <c:v>39387</c:v>
                </c:pt>
                <c:pt idx="83">
                  <c:v>39417</c:v>
                </c:pt>
                <c:pt idx="84">
                  <c:v>39448</c:v>
                </c:pt>
                <c:pt idx="85">
                  <c:v>39479</c:v>
                </c:pt>
                <c:pt idx="86">
                  <c:v>39508</c:v>
                </c:pt>
                <c:pt idx="87">
                  <c:v>39539</c:v>
                </c:pt>
                <c:pt idx="88">
                  <c:v>39569</c:v>
                </c:pt>
                <c:pt idx="89">
                  <c:v>39600</c:v>
                </c:pt>
                <c:pt idx="90">
                  <c:v>39630</c:v>
                </c:pt>
                <c:pt idx="91">
                  <c:v>39661</c:v>
                </c:pt>
                <c:pt idx="92">
                  <c:v>39692</c:v>
                </c:pt>
                <c:pt idx="93">
                  <c:v>39722</c:v>
                </c:pt>
                <c:pt idx="94">
                  <c:v>39753</c:v>
                </c:pt>
                <c:pt idx="95">
                  <c:v>39783</c:v>
                </c:pt>
                <c:pt idx="96">
                  <c:v>39814</c:v>
                </c:pt>
                <c:pt idx="97">
                  <c:v>39845</c:v>
                </c:pt>
                <c:pt idx="98">
                  <c:v>39873</c:v>
                </c:pt>
                <c:pt idx="99">
                  <c:v>39904</c:v>
                </c:pt>
                <c:pt idx="100">
                  <c:v>39934</c:v>
                </c:pt>
                <c:pt idx="101">
                  <c:v>39965</c:v>
                </c:pt>
                <c:pt idx="102">
                  <c:v>39995</c:v>
                </c:pt>
                <c:pt idx="103">
                  <c:v>40026</c:v>
                </c:pt>
                <c:pt idx="104">
                  <c:v>40057</c:v>
                </c:pt>
                <c:pt idx="105">
                  <c:v>40087</c:v>
                </c:pt>
                <c:pt idx="106">
                  <c:v>40118</c:v>
                </c:pt>
                <c:pt idx="107">
                  <c:v>40148</c:v>
                </c:pt>
                <c:pt idx="108">
                  <c:v>40179</c:v>
                </c:pt>
                <c:pt idx="109">
                  <c:v>40210</c:v>
                </c:pt>
                <c:pt idx="110">
                  <c:v>40238</c:v>
                </c:pt>
                <c:pt idx="111">
                  <c:v>40269</c:v>
                </c:pt>
                <c:pt idx="112">
                  <c:v>40299</c:v>
                </c:pt>
                <c:pt idx="113">
                  <c:v>40330</c:v>
                </c:pt>
                <c:pt idx="114">
                  <c:v>40360</c:v>
                </c:pt>
                <c:pt idx="115">
                  <c:v>40391</c:v>
                </c:pt>
                <c:pt idx="116">
                  <c:v>40422</c:v>
                </c:pt>
                <c:pt idx="117">
                  <c:v>40452</c:v>
                </c:pt>
                <c:pt idx="118">
                  <c:v>40483</c:v>
                </c:pt>
                <c:pt idx="119">
                  <c:v>40513</c:v>
                </c:pt>
                <c:pt idx="120">
                  <c:v>40544</c:v>
                </c:pt>
                <c:pt idx="121">
                  <c:v>40575</c:v>
                </c:pt>
                <c:pt idx="122">
                  <c:v>40603</c:v>
                </c:pt>
                <c:pt idx="123">
                  <c:v>40634</c:v>
                </c:pt>
                <c:pt idx="124">
                  <c:v>40664</c:v>
                </c:pt>
                <c:pt idx="125">
                  <c:v>40695</c:v>
                </c:pt>
                <c:pt idx="126">
                  <c:v>40725</c:v>
                </c:pt>
                <c:pt idx="127">
                  <c:v>40756</c:v>
                </c:pt>
                <c:pt idx="128">
                  <c:v>40787</c:v>
                </c:pt>
                <c:pt idx="129">
                  <c:v>40817</c:v>
                </c:pt>
                <c:pt idx="130">
                  <c:v>40848</c:v>
                </c:pt>
                <c:pt idx="131">
                  <c:v>40878</c:v>
                </c:pt>
              </c:numCache>
            </c:numRef>
          </c:cat>
          <c:val>
            <c:numRef>
              <c:f>Feuil1!$F$4:$F$135</c:f>
              <c:numCache>
                <c:formatCode>General</c:formatCode>
                <c:ptCount val="132"/>
                <c:pt idx="0">
                  <c:v>99</c:v>
                </c:pt>
                <c:pt idx="1">
                  <c:v>99</c:v>
                </c:pt>
                <c:pt idx="2">
                  <c:v>102</c:v>
                </c:pt>
                <c:pt idx="3">
                  <c:v>99</c:v>
                </c:pt>
                <c:pt idx="4">
                  <c:v>129</c:v>
                </c:pt>
                <c:pt idx="5">
                  <c:v>136</c:v>
                </c:pt>
                <c:pt idx="6">
                  <c:v>89</c:v>
                </c:pt>
                <c:pt idx="7">
                  <c:v>99</c:v>
                </c:pt>
                <c:pt idx="8">
                  <c:v>102</c:v>
                </c:pt>
                <c:pt idx="9">
                  <c:v>99</c:v>
                </c:pt>
                <c:pt idx="10">
                  <c:v>99</c:v>
                </c:pt>
                <c:pt idx="11">
                  <c:v>34</c:v>
                </c:pt>
                <c:pt idx="12">
                  <c:v>86</c:v>
                </c:pt>
                <c:pt idx="13">
                  <c:v>99</c:v>
                </c:pt>
                <c:pt idx="14">
                  <c:v>126</c:v>
                </c:pt>
                <c:pt idx="15">
                  <c:v>51</c:v>
                </c:pt>
                <c:pt idx="16">
                  <c:v>58</c:v>
                </c:pt>
                <c:pt idx="17">
                  <c:v>118</c:v>
                </c:pt>
                <c:pt idx="18">
                  <c:v>174</c:v>
                </c:pt>
                <c:pt idx="19">
                  <c:v>205</c:v>
                </c:pt>
                <c:pt idx="20">
                  <c:v>217</c:v>
                </c:pt>
                <c:pt idx="21">
                  <c:v>148</c:v>
                </c:pt>
                <c:pt idx="22">
                  <c:v>215</c:v>
                </c:pt>
                <c:pt idx="23">
                  <c:v>103</c:v>
                </c:pt>
                <c:pt idx="24">
                  <c:v>180</c:v>
                </c:pt>
                <c:pt idx="25">
                  <c:v>175</c:v>
                </c:pt>
                <c:pt idx="26">
                  <c:v>104</c:v>
                </c:pt>
                <c:pt idx="27">
                  <c:v>87</c:v>
                </c:pt>
                <c:pt idx="28">
                  <c:v>43</c:v>
                </c:pt>
                <c:pt idx="29">
                  <c:v>61</c:v>
                </c:pt>
                <c:pt idx="30">
                  <c:v>104</c:v>
                </c:pt>
                <c:pt idx="31">
                  <c:v>71</c:v>
                </c:pt>
                <c:pt idx="32">
                  <c:v>159</c:v>
                </c:pt>
                <c:pt idx="33">
                  <c:v>104</c:v>
                </c:pt>
                <c:pt idx="34">
                  <c:v>40</c:v>
                </c:pt>
                <c:pt idx="35">
                  <c:v>115</c:v>
                </c:pt>
                <c:pt idx="36">
                  <c:v>91</c:v>
                </c:pt>
                <c:pt idx="37">
                  <c:v>91</c:v>
                </c:pt>
                <c:pt idx="38">
                  <c:v>85</c:v>
                </c:pt>
                <c:pt idx="39">
                  <c:v>53</c:v>
                </c:pt>
                <c:pt idx="40">
                  <c:v>40</c:v>
                </c:pt>
                <c:pt idx="41">
                  <c:v>91</c:v>
                </c:pt>
                <c:pt idx="42">
                  <c:v>225</c:v>
                </c:pt>
                <c:pt idx="43">
                  <c:v>73</c:v>
                </c:pt>
                <c:pt idx="44">
                  <c:v>85</c:v>
                </c:pt>
                <c:pt idx="45">
                  <c:v>90</c:v>
                </c:pt>
                <c:pt idx="46">
                  <c:v>94</c:v>
                </c:pt>
                <c:pt idx="47">
                  <c:v>75</c:v>
                </c:pt>
                <c:pt idx="48">
                  <c:v>71</c:v>
                </c:pt>
                <c:pt idx="49">
                  <c:v>66</c:v>
                </c:pt>
                <c:pt idx="50">
                  <c:v>92</c:v>
                </c:pt>
                <c:pt idx="51">
                  <c:v>67</c:v>
                </c:pt>
                <c:pt idx="52">
                  <c:v>60</c:v>
                </c:pt>
                <c:pt idx="53">
                  <c:v>107</c:v>
                </c:pt>
                <c:pt idx="54">
                  <c:v>85</c:v>
                </c:pt>
                <c:pt idx="55">
                  <c:v>69</c:v>
                </c:pt>
                <c:pt idx="56">
                  <c:v>72</c:v>
                </c:pt>
                <c:pt idx="57">
                  <c:v>41</c:v>
                </c:pt>
                <c:pt idx="58">
                  <c:v>69</c:v>
                </c:pt>
                <c:pt idx="59">
                  <c:v>103</c:v>
                </c:pt>
                <c:pt idx="60">
                  <c:v>82</c:v>
                </c:pt>
                <c:pt idx="61">
                  <c:v>66</c:v>
                </c:pt>
                <c:pt idx="62">
                  <c:v>78</c:v>
                </c:pt>
                <c:pt idx="63">
                  <c:v>96</c:v>
                </c:pt>
                <c:pt idx="64">
                  <c:v>91</c:v>
                </c:pt>
                <c:pt idx="65">
                  <c:v>59</c:v>
                </c:pt>
                <c:pt idx="66">
                  <c:v>65</c:v>
                </c:pt>
                <c:pt idx="67">
                  <c:v>76</c:v>
                </c:pt>
                <c:pt idx="68">
                  <c:v>65</c:v>
                </c:pt>
                <c:pt idx="69">
                  <c:v>53</c:v>
                </c:pt>
                <c:pt idx="70">
                  <c:v>68</c:v>
                </c:pt>
                <c:pt idx="71">
                  <c:v>69</c:v>
                </c:pt>
                <c:pt idx="72">
                  <c:v>70</c:v>
                </c:pt>
                <c:pt idx="73">
                  <c:v>26</c:v>
                </c:pt>
                <c:pt idx="74">
                  <c:v>57</c:v>
                </c:pt>
                <c:pt idx="75">
                  <c:v>52</c:v>
                </c:pt>
                <c:pt idx="76">
                  <c:v>64</c:v>
                </c:pt>
                <c:pt idx="77">
                  <c:v>42</c:v>
                </c:pt>
                <c:pt idx="78">
                  <c:v>75</c:v>
                </c:pt>
                <c:pt idx="79">
                  <c:v>38</c:v>
                </c:pt>
                <c:pt idx="80">
                  <c:v>28</c:v>
                </c:pt>
                <c:pt idx="81">
                  <c:v>45</c:v>
                </c:pt>
                <c:pt idx="82">
                  <c:v>82</c:v>
                </c:pt>
                <c:pt idx="83">
                  <c:v>30</c:v>
                </c:pt>
                <c:pt idx="84">
                  <c:v>49</c:v>
                </c:pt>
                <c:pt idx="85">
                  <c:v>57</c:v>
                </c:pt>
                <c:pt idx="86">
                  <c:v>47</c:v>
                </c:pt>
                <c:pt idx="87">
                  <c:v>53</c:v>
                </c:pt>
                <c:pt idx="88">
                  <c:v>60</c:v>
                </c:pt>
                <c:pt idx="89">
                  <c:v>49</c:v>
                </c:pt>
                <c:pt idx="90">
                  <c:v>50</c:v>
                </c:pt>
                <c:pt idx="91">
                  <c:v>52</c:v>
                </c:pt>
                <c:pt idx="92">
                  <c:v>46</c:v>
                </c:pt>
                <c:pt idx="93">
                  <c:v>53</c:v>
                </c:pt>
                <c:pt idx="94">
                  <c:v>60</c:v>
                </c:pt>
                <c:pt idx="95">
                  <c:v>74</c:v>
                </c:pt>
                <c:pt idx="96">
                  <c:v>53</c:v>
                </c:pt>
                <c:pt idx="97">
                  <c:v>64</c:v>
                </c:pt>
                <c:pt idx="98">
                  <c:v>85</c:v>
                </c:pt>
                <c:pt idx="99">
                  <c:v>60</c:v>
                </c:pt>
                <c:pt idx="100">
                  <c:v>57</c:v>
                </c:pt>
                <c:pt idx="101">
                  <c:v>50</c:v>
                </c:pt>
                <c:pt idx="102">
                  <c:v>40</c:v>
                </c:pt>
                <c:pt idx="103">
                  <c:v>90</c:v>
                </c:pt>
                <c:pt idx="104">
                  <c:v>45</c:v>
                </c:pt>
                <c:pt idx="105">
                  <c:v>83</c:v>
                </c:pt>
                <c:pt idx="106">
                  <c:v>44</c:v>
                </c:pt>
                <c:pt idx="107">
                  <c:v>56</c:v>
                </c:pt>
                <c:pt idx="108">
                  <c:v>57</c:v>
                </c:pt>
                <c:pt idx="109">
                  <c:v>41</c:v>
                </c:pt>
                <c:pt idx="110">
                  <c:v>58</c:v>
                </c:pt>
                <c:pt idx="111">
                  <c:v>51</c:v>
                </c:pt>
                <c:pt idx="112">
                  <c:v>37</c:v>
                </c:pt>
                <c:pt idx="113">
                  <c:v>75</c:v>
                </c:pt>
                <c:pt idx="114">
                  <c:v>79</c:v>
                </c:pt>
                <c:pt idx="115">
                  <c:v>48</c:v>
                </c:pt>
                <c:pt idx="116">
                  <c:v>49</c:v>
                </c:pt>
                <c:pt idx="117">
                  <c:v>103</c:v>
                </c:pt>
                <c:pt idx="118">
                  <c:v>46</c:v>
                </c:pt>
                <c:pt idx="119">
                  <c:v>92</c:v>
                </c:pt>
                <c:pt idx="120">
                  <c:v>64</c:v>
                </c:pt>
                <c:pt idx="121">
                  <c:v>46</c:v>
                </c:pt>
                <c:pt idx="122">
                  <c:v>55</c:v>
                </c:pt>
                <c:pt idx="123">
                  <c:v>63</c:v>
                </c:pt>
                <c:pt idx="124">
                  <c:v>50</c:v>
                </c:pt>
                <c:pt idx="125">
                  <c:v>61</c:v>
                </c:pt>
                <c:pt idx="126">
                  <c:v>55</c:v>
                </c:pt>
                <c:pt idx="127">
                  <c:v>63</c:v>
                </c:pt>
                <c:pt idx="128">
                  <c:v>46</c:v>
                </c:pt>
                <c:pt idx="129">
                  <c:v>46</c:v>
                </c:pt>
                <c:pt idx="130">
                  <c:v>91</c:v>
                </c:pt>
                <c:pt idx="131">
                  <c:v>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213184"/>
        <c:axId val="153092096"/>
      </c:lineChart>
      <c:dateAx>
        <c:axId val="153213184"/>
        <c:scaling>
          <c:orientation val="minMax"/>
        </c:scaling>
        <c:delete val="0"/>
        <c:axPos val="b"/>
        <c:numFmt formatCode="m/d/yyyy" sourceLinked="1"/>
        <c:majorTickMark val="out"/>
        <c:minorTickMark val="none"/>
        <c:tickLblPos val="nextTo"/>
        <c:crossAx val="153092096"/>
        <c:crosses val="autoZero"/>
        <c:auto val="1"/>
        <c:lblOffset val="100"/>
        <c:baseTimeUnit val="months"/>
      </c:dateAx>
      <c:valAx>
        <c:axId val="153092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2131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200" b="1"/>
          </a:pPr>
          <a:endParaRPr lang="fr-F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Feuil12!$D$20</c:f>
              <c:strCache>
                <c:ptCount val="1"/>
                <c:pt idx="0">
                  <c:v>&lt; 1 an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Feuil12!$C$21:$C$40</c:f>
              <c:numCache>
                <c:formatCode>mmm\-yy</c:formatCode>
                <c:ptCount val="20"/>
                <c:pt idx="0">
                  <c:v>39083</c:v>
                </c:pt>
                <c:pt idx="1">
                  <c:v>39173</c:v>
                </c:pt>
                <c:pt idx="2">
                  <c:v>39264</c:v>
                </c:pt>
                <c:pt idx="3">
                  <c:v>39356</c:v>
                </c:pt>
                <c:pt idx="4">
                  <c:v>39448</c:v>
                </c:pt>
                <c:pt idx="5">
                  <c:v>39539</c:v>
                </c:pt>
                <c:pt idx="6">
                  <c:v>39630</c:v>
                </c:pt>
                <c:pt idx="7">
                  <c:v>39722</c:v>
                </c:pt>
                <c:pt idx="8">
                  <c:v>39814</c:v>
                </c:pt>
                <c:pt idx="9">
                  <c:v>39904</c:v>
                </c:pt>
                <c:pt idx="10">
                  <c:v>39995</c:v>
                </c:pt>
                <c:pt idx="11">
                  <c:v>40087</c:v>
                </c:pt>
                <c:pt idx="12">
                  <c:v>40179</c:v>
                </c:pt>
                <c:pt idx="13">
                  <c:v>40269</c:v>
                </c:pt>
                <c:pt idx="14">
                  <c:v>40360</c:v>
                </c:pt>
                <c:pt idx="15">
                  <c:v>40452</c:v>
                </c:pt>
                <c:pt idx="16">
                  <c:v>40544</c:v>
                </c:pt>
                <c:pt idx="17">
                  <c:v>40634</c:v>
                </c:pt>
                <c:pt idx="18">
                  <c:v>40725</c:v>
                </c:pt>
                <c:pt idx="19">
                  <c:v>40817</c:v>
                </c:pt>
              </c:numCache>
            </c:numRef>
          </c:cat>
          <c:val>
            <c:numRef>
              <c:f>Feuil12!$D$21:$D$40</c:f>
              <c:numCache>
                <c:formatCode>General</c:formatCode>
                <c:ptCount val="20"/>
                <c:pt idx="0">
                  <c:v>29</c:v>
                </c:pt>
                <c:pt idx="1">
                  <c:v>19</c:v>
                </c:pt>
                <c:pt idx="2">
                  <c:v>20</c:v>
                </c:pt>
                <c:pt idx="3">
                  <c:v>48</c:v>
                </c:pt>
                <c:pt idx="4">
                  <c:v>10</c:v>
                </c:pt>
                <c:pt idx="5">
                  <c:v>32</c:v>
                </c:pt>
                <c:pt idx="6">
                  <c:v>39</c:v>
                </c:pt>
                <c:pt idx="7">
                  <c:v>54</c:v>
                </c:pt>
                <c:pt idx="8">
                  <c:v>24</c:v>
                </c:pt>
                <c:pt idx="9">
                  <c:v>30</c:v>
                </c:pt>
                <c:pt idx="10">
                  <c:v>15</c:v>
                </c:pt>
                <c:pt idx="11">
                  <c:v>28</c:v>
                </c:pt>
                <c:pt idx="12">
                  <c:v>37</c:v>
                </c:pt>
                <c:pt idx="13">
                  <c:v>30</c:v>
                </c:pt>
                <c:pt idx="14">
                  <c:v>35</c:v>
                </c:pt>
                <c:pt idx="15">
                  <c:v>37</c:v>
                </c:pt>
                <c:pt idx="16">
                  <c:v>41</c:v>
                </c:pt>
                <c:pt idx="17">
                  <c:v>42</c:v>
                </c:pt>
                <c:pt idx="18">
                  <c:v>39</c:v>
                </c:pt>
                <c:pt idx="19">
                  <c:v>44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Feuil12!$E$20</c:f>
              <c:strCache>
                <c:ptCount val="1"/>
                <c:pt idx="0">
                  <c:v>1 - 3 ans</c:v>
                </c:pt>
              </c:strCache>
            </c:strRef>
          </c:tx>
          <c:spPr>
            <a:ln>
              <a:solidFill>
                <a:srgbClr val="E86E0A"/>
              </a:solidFill>
            </a:ln>
          </c:spPr>
          <c:marker>
            <c:symbol val="none"/>
          </c:marker>
          <c:cat>
            <c:numRef>
              <c:f>Feuil12!$C$21:$C$40</c:f>
              <c:numCache>
                <c:formatCode>mmm\-yy</c:formatCode>
                <c:ptCount val="20"/>
                <c:pt idx="0">
                  <c:v>39083</c:v>
                </c:pt>
                <c:pt idx="1">
                  <c:v>39173</c:v>
                </c:pt>
                <c:pt idx="2">
                  <c:v>39264</c:v>
                </c:pt>
                <c:pt idx="3">
                  <c:v>39356</c:v>
                </c:pt>
                <c:pt idx="4">
                  <c:v>39448</c:v>
                </c:pt>
                <c:pt idx="5">
                  <c:v>39539</c:v>
                </c:pt>
                <c:pt idx="6">
                  <c:v>39630</c:v>
                </c:pt>
                <c:pt idx="7">
                  <c:v>39722</c:v>
                </c:pt>
                <c:pt idx="8">
                  <c:v>39814</c:v>
                </c:pt>
                <c:pt idx="9">
                  <c:v>39904</c:v>
                </c:pt>
                <c:pt idx="10">
                  <c:v>39995</c:v>
                </c:pt>
                <c:pt idx="11">
                  <c:v>40087</c:v>
                </c:pt>
                <c:pt idx="12">
                  <c:v>40179</c:v>
                </c:pt>
                <c:pt idx="13">
                  <c:v>40269</c:v>
                </c:pt>
                <c:pt idx="14">
                  <c:v>40360</c:v>
                </c:pt>
                <c:pt idx="15">
                  <c:v>40452</c:v>
                </c:pt>
                <c:pt idx="16">
                  <c:v>40544</c:v>
                </c:pt>
                <c:pt idx="17">
                  <c:v>40634</c:v>
                </c:pt>
                <c:pt idx="18">
                  <c:v>40725</c:v>
                </c:pt>
                <c:pt idx="19">
                  <c:v>40817</c:v>
                </c:pt>
              </c:numCache>
            </c:numRef>
          </c:cat>
          <c:val>
            <c:numRef>
              <c:f>Feuil12!$E$21:$E$40</c:f>
              <c:numCache>
                <c:formatCode>General</c:formatCode>
                <c:ptCount val="20"/>
                <c:pt idx="0">
                  <c:v>44</c:v>
                </c:pt>
                <c:pt idx="1">
                  <c:v>35</c:v>
                </c:pt>
                <c:pt idx="2">
                  <c:v>32</c:v>
                </c:pt>
                <c:pt idx="3">
                  <c:v>49</c:v>
                </c:pt>
                <c:pt idx="4">
                  <c:v>47</c:v>
                </c:pt>
                <c:pt idx="5">
                  <c:v>53</c:v>
                </c:pt>
                <c:pt idx="6">
                  <c:v>56</c:v>
                </c:pt>
                <c:pt idx="7">
                  <c:v>53</c:v>
                </c:pt>
                <c:pt idx="8">
                  <c:v>46</c:v>
                </c:pt>
                <c:pt idx="9">
                  <c:v>54</c:v>
                </c:pt>
                <c:pt idx="10">
                  <c:v>38</c:v>
                </c:pt>
                <c:pt idx="11">
                  <c:v>51</c:v>
                </c:pt>
                <c:pt idx="12">
                  <c:v>45</c:v>
                </c:pt>
                <c:pt idx="13">
                  <c:v>51</c:v>
                </c:pt>
                <c:pt idx="14">
                  <c:v>51</c:v>
                </c:pt>
                <c:pt idx="15">
                  <c:v>37</c:v>
                </c:pt>
                <c:pt idx="16">
                  <c:v>49</c:v>
                </c:pt>
                <c:pt idx="17">
                  <c:v>45</c:v>
                </c:pt>
                <c:pt idx="18">
                  <c:v>47</c:v>
                </c:pt>
                <c:pt idx="19">
                  <c:v>54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Feuil12!$F$20</c:f>
              <c:strCache>
                <c:ptCount val="1"/>
                <c:pt idx="0">
                  <c:v>3 - 8 ans</c:v>
                </c:pt>
              </c:strCache>
            </c:strRef>
          </c:tx>
          <c:spPr>
            <a:ln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Feuil12!$C$21:$C$40</c:f>
              <c:numCache>
                <c:formatCode>mmm\-yy</c:formatCode>
                <c:ptCount val="20"/>
                <c:pt idx="0">
                  <c:v>39083</c:v>
                </c:pt>
                <c:pt idx="1">
                  <c:v>39173</c:v>
                </c:pt>
                <c:pt idx="2">
                  <c:v>39264</c:v>
                </c:pt>
                <c:pt idx="3">
                  <c:v>39356</c:v>
                </c:pt>
                <c:pt idx="4">
                  <c:v>39448</c:v>
                </c:pt>
                <c:pt idx="5">
                  <c:v>39539</c:v>
                </c:pt>
                <c:pt idx="6">
                  <c:v>39630</c:v>
                </c:pt>
                <c:pt idx="7">
                  <c:v>39722</c:v>
                </c:pt>
                <c:pt idx="8">
                  <c:v>39814</c:v>
                </c:pt>
                <c:pt idx="9">
                  <c:v>39904</c:v>
                </c:pt>
                <c:pt idx="10">
                  <c:v>39995</c:v>
                </c:pt>
                <c:pt idx="11">
                  <c:v>40087</c:v>
                </c:pt>
                <c:pt idx="12">
                  <c:v>40179</c:v>
                </c:pt>
                <c:pt idx="13">
                  <c:v>40269</c:v>
                </c:pt>
                <c:pt idx="14">
                  <c:v>40360</c:v>
                </c:pt>
                <c:pt idx="15">
                  <c:v>40452</c:v>
                </c:pt>
                <c:pt idx="16">
                  <c:v>40544</c:v>
                </c:pt>
                <c:pt idx="17">
                  <c:v>40634</c:v>
                </c:pt>
                <c:pt idx="18">
                  <c:v>40725</c:v>
                </c:pt>
                <c:pt idx="19">
                  <c:v>40817</c:v>
                </c:pt>
              </c:numCache>
            </c:numRef>
          </c:cat>
          <c:val>
            <c:numRef>
              <c:f>Feuil12!$F$21:$F$40</c:f>
              <c:numCache>
                <c:formatCode>General</c:formatCode>
                <c:ptCount val="20"/>
                <c:pt idx="0">
                  <c:v>58</c:v>
                </c:pt>
                <c:pt idx="1">
                  <c:v>52</c:v>
                </c:pt>
                <c:pt idx="2">
                  <c:v>59</c:v>
                </c:pt>
                <c:pt idx="3">
                  <c:v>56</c:v>
                </c:pt>
                <c:pt idx="4">
                  <c:v>58</c:v>
                </c:pt>
                <c:pt idx="5">
                  <c:v>59</c:v>
                </c:pt>
                <c:pt idx="6">
                  <c:v>64</c:v>
                </c:pt>
                <c:pt idx="7">
                  <c:v>60</c:v>
                </c:pt>
                <c:pt idx="8">
                  <c:v>65</c:v>
                </c:pt>
                <c:pt idx="9">
                  <c:v>71</c:v>
                </c:pt>
                <c:pt idx="10">
                  <c:v>69</c:v>
                </c:pt>
                <c:pt idx="11">
                  <c:v>72</c:v>
                </c:pt>
                <c:pt idx="12">
                  <c:v>48</c:v>
                </c:pt>
                <c:pt idx="13">
                  <c:v>52</c:v>
                </c:pt>
                <c:pt idx="14">
                  <c:v>48</c:v>
                </c:pt>
                <c:pt idx="15">
                  <c:v>49</c:v>
                </c:pt>
                <c:pt idx="16">
                  <c:v>52</c:v>
                </c:pt>
                <c:pt idx="17">
                  <c:v>69</c:v>
                </c:pt>
                <c:pt idx="18">
                  <c:v>70</c:v>
                </c:pt>
                <c:pt idx="19">
                  <c:v>60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3151360"/>
        <c:axId val="153152896"/>
      </c:lineChart>
      <c:dateAx>
        <c:axId val="15315136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fr-FR"/>
          </a:p>
        </c:txPr>
        <c:crossAx val="153152896"/>
        <c:crosses val="autoZero"/>
        <c:auto val="1"/>
        <c:lblOffset val="100"/>
        <c:baseTimeUnit val="months"/>
      </c:dateAx>
      <c:valAx>
        <c:axId val="153152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15136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des gisements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Feuil1!$C$25</c:f>
              <c:strCache>
                <c:ptCount val="1"/>
                <c:pt idx="0">
                  <c:v>Historique des émissions</c:v>
                </c:pt>
              </c:strCache>
            </c:strRef>
          </c:tx>
          <c:spPr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c:spPr>
          <c:invertIfNegative val="0"/>
          <c:dLbls>
            <c:dLbl>
              <c:idx val="0"/>
              <c:layout>
                <c:manualLayout>
                  <c:x val="-1.5432098765432098E-3"/>
                  <c:y val="-3.552503632928495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0864197530864196E-3"/>
                  <c:y val="-4.2158762676583965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432098765432098E-3"/>
                  <c:y val="-4.989943576648770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0"/>
                  <c:y val="-5.4749232373309281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3.0864197530863632E-3"/>
                  <c:y val="-6.8520003367239193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1.5432098765432664E-3"/>
                  <c:y val="-0.12049325193334545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0"/>
                  <c:y val="-0.1252087124883698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1.5432098765432098E-3"/>
                  <c:y val="-0.2062820663801272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0.23516829457068031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1.5432098765432098E-3"/>
                  <c:y val="-0.3083805590103144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0864197530864196E-3"/>
                  <c:y val="-0.368288030635690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Feuil1!$B$26:$B$36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Feuil1!$C$26:$C$36</c:f>
              <c:numCache>
                <c:formatCode>#,##0</c:formatCode>
                <c:ptCount val="11"/>
                <c:pt idx="0">
                  <c:v>3.9114999999999998</c:v>
                </c:pt>
                <c:pt idx="1">
                  <c:v>9.726857149999999</c:v>
                </c:pt>
                <c:pt idx="2">
                  <c:v>14.495413975</c:v>
                </c:pt>
                <c:pt idx="3">
                  <c:v>20.940269970000003</c:v>
                </c:pt>
                <c:pt idx="4">
                  <c:v>32.881019969999997</c:v>
                </c:pt>
                <c:pt idx="5">
                  <c:v>38.969119995</c:v>
                </c:pt>
                <c:pt idx="6">
                  <c:v>55.703140000000005</c:v>
                </c:pt>
                <c:pt idx="7">
                  <c:v>95.275964864000002</c:v>
                </c:pt>
                <c:pt idx="8">
                  <c:v>116.52826486400002</c:v>
                </c:pt>
                <c:pt idx="9">
                  <c:v>168.54468686399997</c:v>
                </c:pt>
                <c:pt idx="10">
                  <c:v>200.26419686399998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0510848"/>
        <c:axId val="90512384"/>
      </c:barChart>
      <c:dateAx>
        <c:axId val="905108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0512384"/>
        <c:crosses val="autoZero"/>
        <c:auto val="1"/>
        <c:lblOffset val="100"/>
        <c:baseTimeUnit val="years"/>
      </c:dateAx>
      <c:valAx>
        <c:axId val="9051238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05108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Feuil13!$D$4</c:f>
              <c:strCache>
                <c:ptCount val="1"/>
                <c:pt idx="0">
                  <c:v>&lt; 1 an</c:v>
                </c:pt>
              </c:strCache>
            </c:strRef>
          </c:tx>
          <c:marker>
            <c:symbol val="none"/>
          </c:marker>
          <c:cat>
            <c:numRef>
              <c:f>Feuil13!$C$5:$C$15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Feuil13!$D$5:$D$15</c:f>
              <c:numCache>
                <c:formatCode>General</c:formatCode>
                <c:ptCount val="11"/>
              </c:numCache>
            </c:numRef>
          </c:val>
          <c:smooth val="0"/>
        </c:ser>
        <c:ser>
          <c:idx val="1"/>
          <c:order val="1"/>
          <c:tx>
            <c:strRef>
              <c:f>Feuil13!$E$4</c:f>
              <c:strCache>
                <c:ptCount val="1"/>
                <c:pt idx="0">
                  <c:v>1 - 3 ans</c:v>
                </c:pt>
              </c:strCache>
            </c:strRef>
          </c:tx>
          <c:marker>
            <c:symbol val="square"/>
            <c:size val="3"/>
          </c:marker>
          <c:cat>
            <c:numRef>
              <c:f>Feuil13!$C$5:$C$15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Feuil13!$E$5:$E$15</c:f>
              <c:numCache>
                <c:formatCode>General</c:formatCode>
                <c:ptCount val="11"/>
                <c:pt idx="0">
                  <c:v>133</c:v>
                </c:pt>
                <c:pt idx="1">
                  <c:v>130</c:v>
                </c:pt>
                <c:pt idx="2">
                  <c:v>106</c:v>
                </c:pt>
                <c:pt idx="3">
                  <c:v>100</c:v>
                </c:pt>
                <c:pt idx="5">
                  <c:v>109</c:v>
                </c:pt>
                <c:pt idx="7">
                  <c:v>53</c:v>
                </c:pt>
                <c:pt idx="8">
                  <c:v>72</c:v>
                </c:pt>
                <c:pt idx="9">
                  <c:v>71</c:v>
                </c:pt>
                <c:pt idx="10">
                  <c:v>56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Feuil13!$F$4</c:f>
              <c:strCache>
                <c:ptCount val="1"/>
                <c:pt idx="0">
                  <c:v>3 - 5 ans</c:v>
                </c:pt>
              </c:strCache>
            </c:strRef>
          </c:tx>
          <c:marker>
            <c:symbol val="none"/>
          </c:marker>
          <c:cat>
            <c:numRef>
              <c:f>Feuil13!$C$5:$C$15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Feuil13!$F$5:$F$15</c:f>
              <c:numCache>
                <c:formatCode>General</c:formatCode>
                <c:ptCount val="11"/>
                <c:pt idx="0">
                  <c:v>102</c:v>
                </c:pt>
                <c:pt idx="1">
                  <c:v>115</c:v>
                </c:pt>
                <c:pt idx="2">
                  <c:v>121</c:v>
                </c:pt>
                <c:pt idx="3">
                  <c:v>110</c:v>
                </c:pt>
                <c:pt idx="4">
                  <c:v>93</c:v>
                </c:pt>
                <c:pt idx="5">
                  <c:v>76</c:v>
                </c:pt>
                <c:pt idx="6">
                  <c:v>61</c:v>
                </c:pt>
                <c:pt idx="7">
                  <c:v>69</c:v>
                </c:pt>
                <c:pt idx="8">
                  <c:v>81</c:v>
                </c:pt>
                <c:pt idx="9">
                  <c:v>67</c:v>
                </c:pt>
                <c:pt idx="10">
                  <c:v>61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Feuil13!$G$4</c:f>
              <c:strCache>
                <c:ptCount val="1"/>
                <c:pt idx="0">
                  <c:v>5 - 7 ans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Feuil13!$C$5:$C$15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Feuil13!$G$5:$G$15</c:f>
              <c:numCache>
                <c:formatCode>General</c:formatCode>
                <c:ptCount val="11"/>
                <c:pt idx="0">
                  <c:v>126</c:v>
                </c:pt>
                <c:pt idx="1">
                  <c:v>84</c:v>
                </c:pt>
                <c:pt idx="2">
                  <c:v>88</c:v>
                </c:pt>
                <c:pt idx="3">
                  <c:v>136</c:v>
                </c:pt>
                <c:pt idx="4">
                  <c:v>107</c:v>
                </c:pt>
                <c:pt idx="5">
                  <c:v>113</c:v>
                </c:pt>
                <c:pt idx="6">
                  <c:v>57</c:v>
                </c:pt>
                <c:pt idx="7">
                  <c:v>62</c:v>
                </c:pt>
                <c:pt idx="8">
                  <c:v>130</c:v>
                </c:pt>
                <c:pt idx="9">
                  <c:v>79</c:v>
                </c:pt>
                <c:pt idx="10">
                  <c:v>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8636288"/>
        <c:axId val="138638848"/>
      </c:lineChart>
      <c:dateAx>
        <c:axId val="13863628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38638848"/>
        <c:crosses val="autoZero"/>
        <c:auto val="1"/>
        <c:lblOffset val="100"/>
        <c:baseTimeUnit val="years"/>
      </c:dateAx>
      <c:valAx>
        <c:axId val="1386388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8636288"/>
        <c:crosses val="autoZero"/>
        <c:crossBetween val="between"/>
      </c:valAx>
    </c:plotArea>
    <c:legend>
      <c:legendPos val="r"/>
      <c:legendEntry>
        <c:idx val="0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Feuil14!$D$4</c:f>
              <c:strCache>
                <c:ptCount val="1"/>
                <c:pt idx="0">
                  <c:v>&lt; 1 an</c:v>
                </c:pt>
              </c:strCache>
            </c:strRef>
          </c:tx>
          <c:marker>
            <c:symbol val="none"/>
          </c:marker>
          <c:cat>
            <c:numRef>
              <c:f>Feuil14!$C$5:$C$15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Feuil14!$D$5:$D$15</c:f>
              <c:numCache>
                <c:formatCode>General</c:formatCode>
                <c:ptCount val="11"/>
                <c:pt idx="1">
                  <c:v>169</c:v>
                </c:pt>
                <c:pt idx="2">
                  <c:v>80</c:v>
                </c:pt>
                <c:pt idx="3">
                  <c:v>81</c:v>
                </c:pt>
                <c:pt idx="4">
                  <c:v>73</c:v>
                </c:pt>
                <c:pt idx="5">
                  <c:v>74</c:v>
                </c:pt>
                <c:pt idx="6">
                  <c:v>55</c:v>
                </c:pt>
                <c:pt idx="7">
                  <c:v>49</c:v>
                </c:pt>
                <c:pt idx="8">
                  <c:v>55</c:v>
                </c:pt>
                <c:pt idx="9">
                  <c:v>60</c:v>
                </c:pt>
                <c:pt idx="10">
                  <c:v>55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Feuil14!$E$4</c:f>
              <c:strCache>
                <c:ptCount val="1"/>
                <c:pt idx="0">
                  <c:v>1 - 3 ans</c:v>
                </c:pt>
              </c:strCache>
            </c:strRef>
          </c:tx>
          <c:marker>
            <c:symbol val="none"/>
          </c:marker>
          <c:cat>
            <c:numRef>
              <c:f>Feuil14!$C$5:$C$15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Feuil14!$E$5:$E$15</c:f>
              <c:numCache>
                <c:formatCode>General</c:formatCode>
                <c:ptCount val="11"/>
                <c:pt idx="3">
                  <c:v>31</c:v>
                </c:pt>
                <c:pt idx="4">
                  <c:v>71</c:v>
                </c:pt>
                <c:pt idx="5">
                  <c:v>60</c:v>
                </c:pt>
                <c:pt idx="6">
                  <c:v>52</c:v>
                </c:pt>
                <c:pt idx="7">
                  <c:v>60</c:v>
                </c:pt>
                <c:pt idx="8">
                  <c:v>80</c:v>
                </c:pt>
                <c:pt idx="9">
                  <c:v>100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Feuil14!$G$4</c:f>
              <c:strCache>
                <c:ptCount val="1"/>
                <c:pt idx="0">
                  <c:v>5 - 10 ans </c:v>
                </c:pt>
              </c:strCache>
            </c:strRef>
          </c:tx>
          <c:spPr>
            <a:ln>
              <a:solidFill>
                <a:srgbClr val="FFC000"/>
              </a:solidFill>
            </a:ln>
          </c:spPr>
          <c:marker>
            <c:symbol val="none"/>
          </c:marker>
          <c:cat>
            <c:numRef>
              <c:f>Feuil14!$C$5:$C$15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Feuil14!$G$5:$G$15</c:f>
              <c:numCache>
                <c:formatCode>General</c:formatCode>
                <c:ptCount val="11"/>
                <c:pt idx="0">
                  <c:v>86</c:v>
                </c:pt>
                <c:pt idx="1">
                  <c:v>79</c:v>
                </c:pt>
                <c:pt idx="2">
                  <c:v>60</c:v>
                </c:pt>
                <c:pt idx="3">
                  <c:v>85</c:v>
                </c:pt>
                <c:pt idx="4">
                  <c:v>120</c:v>
                </c:pt>
                <c:pt idx="5">
                  <c:v>88</c:v>
                </c:pt>
                <c:pt idx="6">
                  <c:v>137</c:v>
                </c:pt>
                <c:pt idx="7">
                  <c:v>122</c:v>
                </c:pt>
                <c:pt idx="8">
                  <c:v>125</c:v>
                </c:pt>
                <c:pt idx="9">
                  <c:v>122</c:v>
                </c:pt>
                <c:pt idx="10">
                  <c:v>103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032384"/>
        <c:axId val="154042368"/>
      </c:lineChart>
      <c:dateAx>
        <c:axId val="15403238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4042368"/>
        <c:crosses val="autoZero"/>
        <c:auto val="1"/>
        <c:lblOffset val="100"/>
        <c:baseTimeUnit val="years"/>
      </c:dateAx>
      <c:valAx>
        <c:axId val="15404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032384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Feuil11!$E$4</c:f>
              <c:strCache>
                <c:ptCount val="1"/>
                <c:pt idx="0">
                  <c:v>taux d'intérêt 13 s (en %)</c:v>
                </c:pt>
              </c:strCache>
            </c:strRef>
          </c:tx>
          <c:marker>
            <c:symbol val="none"/>
          </c:marker>
          <c:cat>
            <c:numRef>
              <c:f>Feuil11!$C$5:$C$23</c:f>
              <c:numCache>
                <c:formatCode>mmm\-yy</c:formatCode>
                <c:ptCount val="19"/>
                <c:pt idx="0">
                  <c:v>39173</c:v>
                </c:pt>
                <c:pt idx="1">
                  <c:v>39264</c:v>
                </c:pt>
                <c:pt idx="2">
                  <c:v>39356</c:v>
                </c:pt>
                <c:pt idx="3">
                  <c:v>39448</c:v>
                </c:pt>
                <c:pt idx="4">
                  <c:v>39539</c:v>
                </c:pt>
                <c:pt idx="5">
                  <c:v>39630</c:v>
                </c:pt>
                <c:pt idx="6">
                  <c:v>39722</c:v>
                </c:pt>
                <c:pt idx="7">
                  <c:v>39814</c:v>
                </c:pt>
                <c:pt idx="8">
                  <c:v>39904</c:v>
                </c:pt>
                <c:pt idx="9">
                  <c:v>39995</c:v>
                </c:pt>
                <c:pt idx="10">
                  <c:v>40087</c:v>
                </c:pt>
                <c:pt idx="11">
                  <c:v>40179</c:v>
                </c:pt>
                <c:pt idx="12">
                  <c:v>40269</c:v>
                </c:pt>
                <c:pt idx="13">
                  <c:v>40360</c:v>
                </c:pt>
                <c:pt idx="14">
                  <c:v>40452</c:v>
                </c:pt>
                <c:pt idx="15">
                  <c:v>40544</c:v>
                </c:pt>
                <c:pt idx="16">
                  <c:v>40634</c:v>
                </c:pt>
                <c:pt idx="17">
                  <c:v>40725</c:v>
                </c:pt>
                <c:pt idx="18">
                  <c:v>40817</c:v>
                </c:pt>
              </c:numCache>
            </c:numRef>
          </c:cat>
          <c:val>
            <c:numRef>
              <c:f>Feuil11!$E$5:$E$23</c:f>
              <c:numCache>
                <c:formatCode>0.00%</c:formatCode>
                <c:ptCount val="19"/>
                <c:pt idx="0">
                  <c:v>3.1800000000000002E-2</c:v>
                </c:pt>
                <c:pt idx="1">
                  <c:v>3.3500000000000002E-2</c:v>
                </c:pt>
                <c:pt idx="2">
                  <c:v>3.5000000000000003E-2</c:v>
                </c:pt>
                <c:pt idx="3">
                  <c:v>3.5099999999999999E-2</c:v>
                </c:pt>
                <c:pt idx="4">
                  <c:v>3.4200000000000001E-2</c:v>
                </c:pt>
                <c:pt idx="5">
                  <c:v>3.4200000000000001E-2</c:v>
                </c:pt>
                <c:pt idx="6">
                  <c:v>3.6900000000000002E-2</c:v>
                </c:pt>
                <c:pt idx="7">
                  <c:v>3.6200000000000003E-2</c:v>
                </c:pt>
                <c:pt idx="8">
                  <c:v>3.3000000000000002E-2</c:v>
                </c:pt>
                <c:pt idx="9">
                  <c:v>3.2599999999999997E-2</c:v>
                </c:pt>
                <c:pt idx="10">
                  <c:v>3.2599999999999997E-2</c:v>
                </c:pt>
                <c:pt idx="11">
                  <c:v>3.4300000000000004E-2</c:v>
                </c:pt>
                <c:pt idx="12">
                  <c:v>3.39E-2</c:v>
                </c:pt>
                <c:pt idx="13">
                  <c:v>3.3799999999999997E-2</c:v>
                </c:pt>
                <c:pt idx="14">
                  <c:v>3.3099999999999997E-2</c:v>
                </c:pt>
                <c:pt idx="15">
                  <c:v>3.32E-2</c:v>
                </c:pt>
                <c:pt idx="16">
                  <c:v>3.3000000000000002E-2</c:v>
                </c:pt>
                <c:pt idx="17">
                  <c:v>3.2899999999999999E-2</c:v>
                </c:pt>
                <c:pt idx="18">
                  <c:v>3.3399999999999999E-2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70880"/>
        <c:axId val="154172416"/>
      </c:lineChart>
      <c:lineChart>
        <c:grouping val="standard"/>
        <c:varyColors val="0"/>
        <c:ser>
          <c:idx val="0"/>
          <c:order val="0"/>
          <c:tx>
            <c:strRef>
              <c:f>Feuil11!$D$4</c:f>
              <c:strCache>
                <c:ptCount val="1"/>
                <c:pt idx="0">
                  <c:v>Spread crédit secteur bancaire sur 13 s</c:v>
                </c:pt>
              </c:strCache>
            </c:strRef>
          </c:tx>
          <c:marker>
            <c:symbol val="none"/>
          </c:marker>
          <c:cat>
            <c:numRef>
              <c:f>Feuil11!$C$5:$C$23</c:f>
              <c:numCache>
                <c:formatCode>mmm\-yy</c:formatCode>
                <c:ptCount val="19"/>
                <c:pt idx="0">
                  <c:v>39173</c:v>
                </c:pt>
                <c:pt idx="1">
                  <c:v>39264</c:v>
                </c:pt>
                <c:pt idx="2">
                  <c:v>39356</c:v>
                </c:pt>
                <c:pt idx="3">
                  <c:v>39448</c:v>
                </c:pt>
                <c:pt idx="4">
                  <c:v>39539</c:v>
                </c:pt>
                <c:pt idx="5">
                  <c:v>39630</c:v>
                </c:pt>
                <c:pt idx="6">
                  <c:v>39722</c:v>
                </c:pt>
                <c:pt idx="7">
                  <c:v>39814</c:v>
                </c:pt>
                <c:pt idx="8">
                  <c:v>39904</c:v>
                </c:pt>
                <c:pt idx="9">
                  <c:v>39995</c:v>
                </c:pt>
                <c:pt idx="10">
                  <c:v>40087</c:v>
                </c:pt>
                <c:pt idx="11">
                  <c:v>40179</c:v>
                </c:pt>
                <c:pt idx="12">
                  <c:v>40269</c:v>
                </c:pt>
                <c:pt idx="13">
                  <c:v>40360</c:v>
                </c:pt>
                <c:pt idx="14">
                  <c:v>40452</c:v>
                </c:pt>
                <c:pt idx="15">
                  <c:v>40544</c:v>
                </c:pt>
                <c:pt idx="16">
                  <c:v>40634</c:v>
                </c:pt>
                <c:pt idx="17">
                  <c:v>40725</c:v>
                </c:pt>
                <c:pt idx="18">
                  <c:v>40817</c:v>
                </c:pt>
              </c:numCache>
            </c:numRef>
          </c:cat>
          <c:val>
            <c:numRef>
              <c:f>Feuil11!$D$5:$D$23</c:f>
              <c:numCache>
                <c:formatCode>General</c:formatCode>
                <c:ptCount val="19"/>
                <c:pt idx="0">
                  <c:v>19</c:v>
                </c:pt>
                <c:pt idx="1">
                  <c:v>25</c:v>
                </c:pt>
                <c:pt idx="2">
                  <c:v>49</c:v>
                </c:pt>
                <c:pt idx="3">
                  <c:v>37</c:v>
                </c:pt>
                <c:pt idx="4">
                  <c:v>18</c:v>
                </c:pt>
                <c:pt idx="5">
                  <c:v>48</c:v>
                </c:pt>
                <c:pt idx="6">
                  <c:v>46</c:v>
                </c:pt>
                <c:pt idx="7">
                  <c:v>22</c:v>
                </c:pt>
                <c:pt idx="8">
                  <c:v>19</c:v>
                </c:pt>
                <c:pt idx="9">
                  <c:v>15</c:v>
                </c:pt>
                <c:pt idx="10">
                  <c:v>31</c:v>
                </c:pt>
                <c:pt idx="11">
                  <c:v>38</c:v>
                </c:pt>
                <c:pt idx="12">
                  <c:v>26</c:v>
                </c:pt>
                <c:pt idx="13">
                  <c:v>39</c:v>
                </c:pt>
                <c:pt idx="14">
                  <c:v>32</c:v>
                </c:pt>
                <c:pt idx="15">
                  <c:v>32</c:v>
                </c:pt>
                <c:pt idx="16">
                  <c:v>29</c:v>
                </c:pt>
                <c:pt idx="17">
                  <c:v>34</c:v>
                </c:pt>
                <c:pt idx="18">
                  <c:v>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179840"/>
        <c:axId val="154178304"/>
      </c:lineChart>
      <c:dateAx>
        <c:axId val="1541708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4172416"/>
        <c:crosses val="autoZero"/>
        <c:auto val="1"/>
        <c:lblOffset val="100"/>
        <c:baseTimeUnit val="months"/>
      </c:dateAx>
      <c:valAx>
        <c:axId val="15417241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4170880"/>
        <c:crosses val="autoZero"/>
        <c:crossBetween val="between"/>
      </c:valAx>
      <c:valAx>
        <c:axId val="1541783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4179840"/>
        <c:crosses val="max"/>
        <c:crossBetween val="between"/>
      </c:valAx>
      <c:dateAx>
        <c:axId val="1541798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178304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Feuil11!$E$27</c:f>
              <c:strCache>
                <c:ptCount val="1"/>
                <c:pt idx="0">
                  <c:v>taux d'intérêt 13 s (en %)</c:v>
                </c:pt>
              </c:strCache>
            </c:strRef>
          </c:tx>
          <c:marker>
            <c:symbol val="none"/>
          </c:marker>
          <c:cat>
            <c:numRef>
              <c:f>Feuil11!$C$28:$C$53</c:f>
              <c:numCache>
                <c:formatCode>mmm\-yy</c:formatCode>
                <c:ptCount val="26"/>
                <c:pt idx="0">
                  <c:v>38534</c:v>
                </c:pt>
                <c:pt idx="1">
                  <c:v>38626</c:v>
                </c:pt>
                <c:pt idx="2">
                  <c:v>38718</c:v>
                </c:pt>
                <c:pt idx="3">
                  <c:v>38808</c:v>
                </c:pt>
                <c:pt idx="4">
                  <c:v>38899</c:v>
                </c:pt>
                <c:pt idx="5">
                  <c:v>38991</c:v>
                </c:pt>
                <c:pt idx="6">
                  <c:v>39083</c:v>
                </c:pt>
                <c:pt idx="7">
                  <c:v>39173</c:v>
                </c:pt>
                <c:pt idx="8">
                  <c:v>39264</c:v>
                </c:pt>
                <c:pt idx="9">
                  <c:v>39356</c:v>
                </c:pt>
                <c:pt idx="10">
                  <c:v>39448</c:v>
                </c:pt>
                <c:pt idx="11">
                  <c:v>39539</c:v>
                </c:pt>
                <c:pt idx="12">
                  <c:v>39630</c:v>
                </c:pt>
                <c:pt idx="13">
                  <c:v>39722</c:v>
                </c:pt>
                <c:pt idx="14">
                  <c:v>39814</c:v>
                </c:pt>
                <c:pt idx="15">
                  <c:v>39904</c:v>
                </c:pt>
                <c:pt idx="16">
                  <c:v>39995</c:v>
                </c:pt>
                <c:pt idx="17">
                  <c:v>40087</c:v>
                </c:pt>
                <c:pt idx="18">
                  <c:v>40179</c:v>
                </c:pt>
                <c:pt idx="19">
                  <c:v>40269</c:v>
                </c:pt>
                <c:pt idx="20">
                  <c:v>40360</c:v>
                </c:pt>
                <c:pt idx="21">
                  <c:v>40452</c:v>
                </c:pt>
                <c:pt idx="22">
                  <c:v>40544</c:v>
                </c:pt>
                <c:pt idx="23">
                  <c:v>40634</c:v>
                </c:pt>
                <c:pt idx="24">
                  <c:v>40725</c:v>
                </c:pt>
                <c:pt idx="25">
                  <c:v>40817</c:v>
                </c:pt>
              </c:numCache>
            </c:numRef>
          </c:cat>
          <c:val>
            <c:numRef>
              <c:f>Feuil11!$E$28:$E$53</c:f>
              <c:numCache>
                <c:formatCode>0.00%</c:formatCode>
                <c:ptCount val="26"/>
                <c:pt idx="0">
                  <c:v>2.6800000000000001E-2</c:v>
                </c:pt>
                <c:pt idx="1">
                  <c:v>2.75E-2</c:v>
                </c:pt>
                <c:pt idx="2">
                  <c:v>2.7900000000000001E-2</c:v>
                </c:pt>
                <c:pt idx="3">
                  <c:v>2.6600000000000002E-2</c:v>
                </c:pt>
                <c:pt idx="4">
                  <c:v>2.6600000000000002E-2</c:v>
                </c:pt>
                <c:pt idx="5">
                  <c:v>2.58E-2</c:v>
                </c:pt>
                <c:pt idx="6">
                  <c:v>2.7900000000000001E-2</c:v>
                </c:pt>
                <c:pt idx="7">
                  <c:v>3.1800000000000002E-2</c:v>
                </c:pt>
                <c:pt idx="8">
                  <c:v>3.3500000000000002E-2</c:v>
                </c:pt>
                <c:pt idx="9">
                  <c:v>3.5000000000000003E-2</c:v>
                </c:pt>
                <c:pt idx="10">
                  <c:v>3.5099999999999999E-2</c:v>
                </c:pt>
                <c:pt idx="11">
                  <c:v>3.4200000000000001E-2</c:v>
                </c:pt>
                <c:pt idx="12">
                  <c:v>3.4200000000000001E-2</c:v>
                </c:pt>
                <c:pt idx="13">
                  <c:v>3.6900000000000002E-2</c:v>
                </c:pt>
                <c:pt idx="14">
                  <c:v>3.6200000000000003E-2</c:v>
                </c:pt>
                <c:pt idx="15">
                  <c:v>3.3000000000000002E-2</c:v>
                </c:pt>
                <c:pt idx="16">
                  <c:v>3.2599999999999997E-2</c:v>
                </c:pt>
                <c:pt idx="17">
                  <c:v>3.2599999999999997E-2</c:v>
                </c:pt>
                <c:pt idx="18">
                  <c:v>3.4300000000000004E-2</c:v>
                </c:pt>
                <c:pt idx="19">
                  <c:v>3.39E-2</c:v>
                </c:pt>
                <c:pt idx="20">
                  <c:v>3.3799999999999997E-2</c:v>
                </c:pt>
                <c:pt idx="21">
                  <c:v>3.3099999999999997E-2</c:v>
                </c:pt>
                <c:pt idx="22">
                  <c:v>3.32E-2</c:v>
                </c:pt>
                <c:pt idx="23">
                  <c:v>3.3000000000000002E-2</c:v>
                </c:pt>
                <c:pt idx="24">
                  <c:v>3.2899999999999999E-2</c:v>
                </c:pt>
                <c:pt idx="25">
                  <c:v>3.3399999999999999E-2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18432"/>
        <c:axId val="132819968"/>
      </c:lineChart>
      <c:lineChart>
        <c:grouping val="standard"/>
        <c:varyColors val="0"/>
        <c:ser>
          <c:idx val="0"/>
          <c:order val="0"/>
          <c:tx>
            <c:strRef>
              <c:f>Feuil11!$D$27</c:f>
              <c:strCache>
                <c:ptCount val="1"/>
                <c:pt idx="0">
                  <c:v>Spread crédit secteur industriel sur 13 s</c:v>
                </c:pt>
              </c:strCache>
            </c:strRef>
          </c:tx>
          <c:marker>
            <c:symbol val="none"/>
          </c:marker>
          <c:cat>
            <c:numRef>
              <c:f>Feuil11!$C$28:$C$53</c:f>
              <c:numCache>
                <c:formatCode>mmm\-yy</c:formatCode>
                <c:ptCount val="26"/>
                <c:pt idx="0">
                  <c:v>38534</c:v>
                </c:pt>
                <c:pt idx="1">
                  <c:v>38626</c:v>
                </c:pt>
                <c:pt idx="2">
                  <c:v>38718</c:v>
                </c:pt>
                <c:pt idx="3">
                  <c:v>38808</c:v>
                </c:pt>
                <c:pt idx="4">
                  <c:v>38899</c:v>
                </c:pt>
                <c:pt idx="5">
                  <c:v>38991</c:v>
                </c:pt>
                <c:pt idx="6">
                  <c:v>39083</c:v>
                </c:pt>
                <c:pt idx="7">
                  <c:v>39173</c:v>
                </c:pt>
                <c:pt idx="8">
                  <c:v>39264</c:v>
                </c:pt>
                <c:pt idx="9">
                  <c:v>39356</c:v>
                </c:pt>
                <c:pt idx="10">
                  <c:v>39448</c:v>
                </c:pt>
                <c:pt idx="11">
                  <c:v>39539</c:v>
                </c:pt>
                <c:pt idx="12">
                  <c:v>39630</c:v>
                </c:pt>
                <c:pt idx="13">
                  <c:v>39722</c:v>
                </c:pt>
                <c:pt idx="14">
                  <c:v>39814</c:v>
                </c:pt>
                <c:pt idx="15">
                  <c:v>39904</c:v>
                </c:pt>
                <c:pt idx="16">
                  <c:v>39995</c:v>
                </c:pt>
                <c:pt idx="17">
                  <c:v>40087</c:v>
                </c:pt>
                <c:pt idx="18">
                  <c:v>40179</c:v>
                </c:pt>
                <c:pt idx="19">
                  <c:v>40269</c:v>
                </c:pt>
                <c:pt idx="20">
                  <c:v>40360</c:v>
                </c:pt>
                <c:pt idx="21">
                  <c:v>40452</c:v>
                </c:pt>
                <c:pt idx="22">
                  <c:v>40544</c:v>
                </c:pt>
                <c:pt idx="23">
                  <c:v>40634</c:v>
                </c:pt>
                <c:pt idx="24">
                  <c:v>40725</c:v>
                </c:pt>
                <c:pt idx="25">
                  <c:v>40817</c:v>
                </c:pt>
              </c:numCache>
            </c:numRef>
          </c:cat>
          <c:val>
            <c:numRef>
              <c:f>Feuil11!$D$28:$D$53</c:f>
              <c:numCache>
                <c:formatCode>General</c:formatCode>
                <c:ptCount val="26"/>
                <c:pt idx="0">
                  <c:v>64</c:v>
                </c:pt>
                <c:pt idx="1">
                  <c:v>68</c:v>
                </c:pt>
                <c:pt idx="2">
                  <c:v>75</c:v>
                </c:pt>
                <c:pt idx="3">
                  <c:v>70</c:v>
                </c:pt>
                <c:pt idx="4">
                  <c:v>69</c:v>
                </c:pt>
                <c:pt idx="5">
                  <c:v>71</c:v>
                </c:pt>
                <c:pt idx="6">
                  <c:v>50</c:v>
                </c:pt>
                <c:pt idx="7">
                  <c:v>44</c:v>
                </c:pt>
                <c:pt idx="8">
                  <c:v>56</c:v>
                </c:pt>
                <c:pt idx="9">
                  <c:v>50</c:v>
                </c:pt>
                <c:pt idx="10">
                  <c:v>56</c:v>
                </c:pt>
                <c:pt idx="11">
                  <c:v>55</c:v>
                </c:pt>
                <c:pt idx="12">
                  <c:v>55</c:v>
                </c:pt>
                <c:pt idx="13">
                  <c:v>58</c:v>
                </c:pt>
                <c:pt idx="14">
                  <c:v>57</c:v>
                </c:pt>
                <c:pt idx="15">
                  <c:v>45</c:v>
                </c:pt>
                <c:pt idx="16">
                  <c:v>48</c:v>
                </c:pt>
                <c:pt idx="17">
                  <c:v>56</c:v>
                </c:pt>
                <c:pt idx="18">
                  <c:v>67</c:v>
                </c:pt>
                <c:pt idx="19">
                  <c:v>60</c:v>
                </c:pt>
                <c:pt idx="20">
                  <c:v>60</c:v>
                </c:pt>
                <c:pt idx="21">
                  <c:v>52</c:v>
                </c:pt>
                <c:pt idx="22">
                  <c:v>49</c:v>
                </c:pt>
                <c:pt idx="23">
                  <c:v>50</c:v>
                </c:pt>
                <c:pt idx="24">
                  <c:v>49</c:v>
                </c:pt>
                <c:pt idx="25">
                  <c:v>49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35584"/>
        <c:axId val="132834048"/>
      </c:lineChart>
      <c:dateAx>
        <c:axId val="1328184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32819968"/>
        <c:crosses val="autoZero"/>
        <c:auto val="1"/>
        <c:lblOffset val="100"/>
        <c:baseTimeUnit val="months"/>
      </c:dateAx>
      <c:valAx>
        <c:axId val="1328199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32818432"/>
        <c:crosses val="autoZero"/>
        <c:crossBetween val="between"/>
      </c:valAx>
      <c:valAx>
        <c:axId val="13283404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32835584"/>
        <c:crosses val="max"/>
        <c:crossBetween val="between"/>
      </c:valAx>
      <c:dateAx>
        <c:axId val="132835584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32834048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Feuil12!$E$4</c:f>
              <c:strCache>
                <c:ptCount val="1"/>
                <c:pt idx="0">
                  <c:v>taux d'intérêt 52 s (en %)</c:v>
                </c:pt>
              </c:strCache>
            </c:strRef>
          </c:tx>
          <c:marker>
            <c:symbol val="none"/>
          </c:marker>
          <c:cat>
            <c:numRef>
              <c:f>Feuil12!$C$5:$C$26</c:f>
              <c:numCache>
                <c:formatCode>mmm\-yy</c:formatCode>
                <c:ptCount val="22"/>
                <c:pt idx="0">
                  <c:v>40238</c:v>
                </c:pt>
                <c:pt idx="1">
                  <c:v>40269</c:v>
                </c:pt>
                <c:pt idx="2">
                  <c:v>40299</c:v>
                </c:pt>
                <c:pt idx="3">
                  <c:v>40330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40544</c:v>
                </c:pt>
                <c:pt idx="11">
                  <c:v>40575</c:v>
                </c:pt>
                <c:pt idx="12">
                  <c:v>40603</c:v>
                </c:pt>
                <c:pt idx="13">
                  <c:v>40634</c:v>
                </c:pt>
                <c:pt idx="14">
                  <c:v>40664</c:v>
                </c:pt>
                <c:pt idx="15">
                  <c:v>40695</c:v>
                </c:pt>
                <c:pt idx="16">
                  <c:v>40725</c:v>
                </c:pt>
                <c:pt idx="17">
                  <c:v>40756</c:v>
                </c:pt>
                <c:pt idx="18">
                  <c:v>40787</c:v>
                </c:pt>
                <c:pt idx="19">
                  <c:v>40817</c:v>
                </c:pt>
                <c:pt idx="20">
                  <c:v>40848</c:v>
                </c:pt>
                <c:pt idx="21">
                  <c:v>40878</c:v>
                </c:pt>
              </c:numCache>
            </c:numRef>
          </c:cat>
          <c:val>
            <c:numRef>
              <c:f>Feuil12!$E$5:$E$26</c:f>
              <c:numCache>
                <c:formatCode>0.00%</c:formatCode>
                <c:ptCount val="22"/>
                <c:pt idx="0">
                  <c:v>3.4599999999999999E-2</c:v>
                </c:pt>
                <c:pt idx="1">
                  <c:v>3.44E-2</c:v>
                </c:pt>
                <c:pt idx="2">
                  <c:v>3.3799999999999997E-2</c:v>
                </c:pt>
                <c:pt idx="3">
                  <c:v>3.3599999999999998E-2</c:v>
                </c:pt>
                <c:pt idx="4">
                  <c:v>3.3799999999999997E-2</c:v>
                </c:pt>
                <c:pt idx="5">
                  <c:v>3.3599999999999998E-2</c:v>
                </c:pt>
                <c:pt idx="6">
                  <c:v>3.3799999999999997E-2</c:v>
                </c:pt>
                <c:pt idx="7">
                  <c:v>3.3300000000000003E-2</c:v>
                </c:pt>
                <c:pt idx="8">
                  <c:v>3.2800000000000003E-2</c:v>
                </c:pt>
                <c:pt idx="9">
                  <c:v>3.3000000000000002E-2</c:v>
                </c:pt>
                <c:pt idx="10">
                  <c:v>3.32E-2</c:v>
                </c:pt>
                <c:pt idx="11">
                  <c:v>3.32E-2</c:v>
                </c:pt>
                <c:pt idx="12">
                  <c:v>3.3099999999999997E-2</c:v>
                </c:pt>
                <c:pt idx="13">
                  <c:v>3.3099999999999997E-2</c:v>
                </c:pt>
                <c:pt idx="14">
                  <c:v>3.3000000000000002E-2</c:v>
                </c:pt>
                <c:pt idx="15">
                  <c:v>3.3000000000000002E-2</c:v>
                </c:pt>
                <c:pt idx="16">
                  <c:v>3.2899999999999999E-2</c:v>
                </c:pt>
                <c:pt idx="17">
                  <c:v>3.2899999999999999E-2</c:v>
                </c:pt>
                <c:pt idx="18">
                  <c:v>3.3000000000000002E-2</c:v>
                </c:pt>
                <c:pt idx="19">
                  <c:v>3.3099999999999997E-2</c:v>
                </c:pt>
                <c:pt idx="20">
                  <c:v>3.3500000000000002E-2</c:v>
                </c:pt>
                <c:pt idx="21">
                  <c:v>3.3700000000000001E-2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51872"/>
        <c:axId val="154357760"/>
      </c:lineChart>
      <c:lineChart>
        <c:grouping val="standard"/>
        <c:varyColors val="0"/>
        <c:ser>
          <c:idx val="0"/>
          <c:order val="0"/>
          <c:tx>
            <c:strRef>
              <c:f>Feuil12!$D$4</c:f>
              <c:strCache>
                <c:ptCount val="1"/>
                <c:pt idx="0">
                  <c:v>Spread crédit secteur bancaire sur 52 s</c:v>
                </c:pt>
              </c:strCache>
            </c:strRef>
          </c:tx>
          <c:marker>
            <c:symbol val="none"/>
          </c:marker>
          <c:cat>
            <c:numRef>
              <c:f>Feuil12!$C$5:$C$26</c:f>
              <c:numCache>
                <c:formatCode>mmm\-yy</c:formatCode>
                <c:ptCount val="22"/>
                <c:pt idx="0">
                  <c:v>40238</c:v>
                </c:pt>
                <c:pt idx="1">
                  <c:v>40269</c:v>
                </c:pt>
                <c:pt idx="2">
                  <c:v>40299</c:v>
                </c:pt>
                <c:pt idx="3">
                  <c:v>40330</c:v>
                </c:pt>
                <c:pt idx="4">
                  <c:v>40360</c:v>
                </c:pt>
                <c:pt idx="5">
                  <c:v>40391</c:v>
                </c:pt>
                <c:pt idx="6">
                  <c:v>40422</c:v>
                </c:pt>
                <c:pt idx="7">
                  <c:v>40452</c:v>
                </c:pt>
                <c:pt idx="8">
                  <c:v>40483</c:v>
                </c:pt>
                <c:pt idx="9">
                  <c:v>40513</c:v>
                </c:pt>
                <c:pt idx="10">
                  <c:v>40544</c:v>
                </c:pt>
                <c:pt idx="11">
                  <c:v>40575</c:v>
                </c:pt>
                <c:pt idx="12">
                  <c:v>40603</c:v>
                </c:pt>
                <c:pt idx="13">
                  <c:v>40634</c:v>
                </c:pt>
                <c:pt idx="14">
                  <c:v>40664</c:v>
                </c:pt>
                <c:pt idx="15">
                  <c:v>40695</c:v>
                </c:pt>
                <c:pt idx="16">
                  <c:v>40725</c:v>
                </c:pt>
                <c:pt idx="17">
                  <c:v>40756</c:v>
                </c:pt>
                <c:pt idx="18">
                  <c:v>40787</c:v>
                </c:pt>
                <c:pt idx="19">
                  <c:v>40817</c:v>
                </c:pt>
                <c:pt idx="20">
                  <c:v>40848</c:v>
                </c:pt>
                <c:pt idx="21">
                  <c:v>40878</c:v>
                </c:pt>
              </c:numCache>
            </c:numRef>
          </c:cat>
          <c:val>
            <c:numRef>
              <c:f>Feuil12!$D$5:$D$26</c:f>
              <c:numCache>
                <c:formatCode>General</c:formatCode>
                <c:ptCount val="22"/>
                <c:pt idx="0">
                  <c:v>35</c:v>
                </c:pt>
                <c:pt idx="1">
                  <c:v>34</c:v>
                </c:pt>
                <c:pt idx="2">
                  <c:v>30</c:v>
                </c:pt>
                <c:pt idx="3">
                  <c:v>29</c:v>
                </c:pt>
                <c:pt idx="4">
                  <c:v>35</c:v>
                </c:pt>
                <c:pt idx="5">
                  <c:v>39</c:v>
                </c:pt>
                <c:pt idx="6">
                  <c:v>44</c:v>
                </c:pt>
                <c:pt idx="7">
                  <c:v>32</c:v>
                </c:pt>
                <c:pt idx="8">
                  <c:v>34</c:v>
                </c:pt>
                <c:pt idx="9">
                  <c:v>52</c:v>
                </c:pt>
                <c:pt idx="10">
                  <c:v>56</c:v>
                </c:pt>
                <c:pt idx="11">
                  <c:v>45</c:v>
                </c:pt>
                <c:pt idx="12">
                  <c:v>42</c:v>
                </c:pt>
                <c:pt idx="13">
                  <c:v>44</c:v>
                </c:pt>
                <c:pt idx="14">
                  <c:v>62</c:v>
                </c:pt>
                <c:pt idx="15">
                  <c:v>43</c:v>
                </c:pt>
                <c:pt idx="16">
                  <c:v>50</c:v>
                </c:pt>
                <c:pt idx="17">
                  <c:v>48</c:v>
                </c:pt>
                <c:pt idx="18">
                  <c:v>45</c:v>
                </c:pt>
                <c:pt idx="19">
                  <c:v>65</c:v>
                </c:pt>
                <c:pt idx="20">
                  <c:v>46</c:v>
                </c:pt>
                <c:pt idx="21">
                  <c:v>50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360832"/>
        <c:axId val="154359296"/>
      </c:lineChart>
      <c:dateAx>
        <c:axId val="15435187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4357760"/>
        <c:crosses val="autoZero"/>
        <c:auto val="1"/>
        <c:lblOffset val="100"/>
        <c:baseTimeUnit val="months"/>
      </c:dateAx>
      <c:valAx>
        <c:axId val="1543577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4351872"/>
        <c:crosses val="autoZero"/>
        <c:crossBetween val="between"/>
      </c:valAx>
      <c:valAx>
        <c:axId val="1543592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4360832"/>
        <c:crosses val="max"/>
        <c:crossBetween val="between"/>
      </c:valAx>
      <c:dateAx>
        <c:axId val="15436083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4359296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Feuil12!$E$30</c:f>
              <c:strCache>
                <c:ptCount val="1"/>
                <c:pt idx="0">
                  <c:v>taux d'intérêt 2 ans (en %)</c:v>
                </c:pt>
              </c:strCache>
            </c:strRef>
          </c:tx>
          <c:marker>
            <c:symbol val="none"/>
          </c:marker>
          <c:cat>
            <c:numRef>
              <c:f>Feuil12!$C$31:$C$41</c:f>
              <c:numCache>
                <c:formatCode>mmm\-yy</c:formatCode>
                <c:ptCount val="11"/>
                <c:pt idx="0">
                  <c:v>39904</c:v>
                </c:pt>
                <c:pt idx="1">
                  <c:v>39995</c:v>
                </c:pt>
                <c:pt idx="2">
                  <c:v>40087</c:v>
                </c:pt>
                <c:pt idx="3">
                  <c:v>40179</c:v>
                </c:pt>
                <c:pt idx="4">
                  <c:v>40269</c:v>
                </c:pt>
                <c:pt idx="5">
                  <c:v>40360</c:v>
                </c:pt>
                <c:pt idx="6">
                  <c:v>40452</c:v>
                </c:pt>
                <c:pt idx="7">
                  <c:v>40544</c:v>
                </c:pt>
                <c:pt idx="8">
                  <c:v>40634</c:v>
                </c:pt>
                <c:pt idx="9">
                  <c:v>40725</c:v>
                </c:pt>
                <c:pt idx="10">
                  <c:v>40817</c:v>
                </c:pt>
              </c:numCache>
            </c:numRef>
          </c:cat>
          <c:val>
            <c:numRef>
              <c:f>Feuil12!$E$31:$E$41</c:f>
              <c:numCache>
                <c:formatCode>0.00%</c:formatCode>
                <c:ptCount val="11"/>
                <c:pt idx="0">
                  <c:v>3.5200000000000002E-2</c:v>
                </c:pt>
                <c:pt idx="1">
                  <c:v>3.4799999999999998E-2</c:v>
                </c:pt>
                <c:pt idx="2">
                  <c:v>3.5400000000000001E-2</c:v>
                </c:pt>
                <c:pt idx="3">
                  <c:v>3.73E-2</c:v>
                </c:pt>
                <c:pt idx="4">
                  <c:v>3.7100000000000001E-2</c:v>
                </c:pt>
                <c:pt idx="5">
                  <c:v>3.6700000000000003E-2</c:v>
                </c:pt>
                <c:pt idx="6">
                  <c:v>3.6299999999999999E-2</c:v>
                </c:pt>
                <c:pt idx="7">
                  <c:v>3.6200000000000003E-2</c:v>
                </c:pt>
                <c:pt idx="8">
                  <c:v>3.61E-2</c:v>
                </c:pt>
                <c:pt idx="9">
                  <c:v>3.6200000000000003E-2</c:v>
                </c:pt>
                <c:pt idx="10">
                  <c:v>3.6999999999999998E-2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181056"/>
        <c:axId val="155182592"/>
      </c:lineChart>
      <c:lineChart>
        <c:grouping val="standard"/>
        <c:varyColors val="0"/>
        <c:ser>
          <c:idx val="0"/>
          <c:order val="0"/>
          <c:tx>
            <c:strRef>
              <c:f>Feuil12!$D$30</c:f>
              <c:strCache>
                <c:ptCount val="1"/>
                <c:pt idx="0">
                  <c:v>Spread crédit secteur crédit cons sur 2 ans</c:v>
                </c:pt>
              </c:strCache>
            </c:strRef>
          </c:tx>
          <c:marker>
            <c:symbol val="none"/>
          </c:marker>
          <c:cat>
            <c:numRef>
              <c:f>Feuil12!$C$31:$C$41</c:f>
              <c:numCache>
                <c:formatCode>mmm\-yy</c:formatCode>
                <c:ptCount val="11"/>
                <c:pt idx="0">
                  <c:v>39904</c:v>
                </c:pt>
                <c:pt idx="1">
                  <c:v>39995</c:v>
                </c:pt>
                <c:pt idx="2">
                  <c:v>40087</c:v>
                </c:pt>
                <c:pt idx="3">
                  <c:v>40179</c:v>
                </c:pt>
                <c:pt idx="4">
                  <c:v>40269</c:v>
                </c:pt>
                <c:pt idx="5">
                  <c:v>40360</c:v>
                </c:pt>
                <c:pt idx="6">
                  <c:v>40452</c:v>
                </c:pt>
                <c:pt idx="7">
                  <c:v>40544</c:v>
                </c:pt>
                <c:pt idx="8">
                  <c:v>40634</c:v>
                </c:pt>
                <c:pt idx="9">
                  <c:v>40725</c:v>
                </c:pt>
                <c:pt idx="10">
                  <c:v>40817</c:v>
                </c:pt>
              </c:numCache>
            </c:numRef>
          </c:cat>
          <c:val>
            <c:numRef>
              <c:f>Feuil12!$D$31:$D$41</c:f>
              <c:numCache>
                <c:formatCode>General</c:formatCode>
                <c:ptCount val="11"/>
                <c:pt idx="0">
                  <c:v>59</c:v>
                </c:pt>
                <c:pt idx="1">
                  <c:v>82</c:v>
                </c:pt>
                <c:pt idx="2">
                  <c:v>62</c:v>
                </c:pt>
                <c:pt idx="3">
                  <c:v>59</c:v>
                </c:pt>
                <c:pt idx="4">
                  <c:v>67</c:v>
                </c:pt>
                <c:pt idx="5">
                  <c:v>83</c:v>
                </c:pt>
                <c:pt idx="6">
                  <c:v>73</c:v>
                </c:pt>
                <c:pt idx="7">
                  <c:v>57</c:v>
                </c:pt>
                <c:pt idx="8">
                  <c:v>55</c:v>
                </c:pt>
                <c:pt idx="9">
                  <c:v>56</c:v>
                </c:pt>
                <c:pt idx="10">
                  <c:v>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4927872"/>
        <c:axId val="155184128"/>
      </c:lineChart>
      <c:dateAx>
        <c:axId val="15518105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5182592"/>
        <c:crosses val="autoZero"/>
        <c:auto val="1"/>
        <c:lblOffset val="100"/>
        <c:baseTimeUnit val="months"/>
      </c:dateAx>
      <c:valAx>
        <c:axId val="1551825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5181056"/>
        <c:crosses val="autoZero"/>
        <c:crossBetween val="between"/>
      </c:valAx>
      <c:valAx>
        <c:axId val="155184128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4927872"/>
        <c:crosses val="max"/>
        <c:crossBetween val="between"/>
      </c:valAx>
      <c:dateAx>
        <c:axId val="154927872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5184128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Feuil12!$E$45</c:f>
              <c:strCache>
                <c:ptCount val="1"/>
                <c:pt idx="0">
                  <c:v>taux d'intérêt 52 s (en %)</c:v>
                </c:pt>
              </c:strCache>
            </c:strRef>
          </c:tx>
          <c:marker>
            <c:symbol val="none"/>
          </c:marker>
          <c:cat>
            <c:numRef>
              <c:f>Feuil12!$C$46:$C$53</c:f>
              <c:numCache>
                <c:formatCode>mmm\-yy</c:formatCode>
                <c:ptCount val="8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</c:numCache>
            </c:numRef>
          </c:cat>
          <c:val>
            <c:numRef>
              <c:f>Feuil12!$E$46:$E$53</c:f>
              <c:numCache>
                <c:formatCode>0.00%</c:formatCode>
                <c:ptCount val="8"/>
                <c:pt idx="0">
                  <c:v>3.5999999999999997E-2</c:v>
                </c:pt>
                <c:pt idx="1">
                  <c:v>3.5499999999999997E-2</c:v>
                </c:pt>
                <c:pt idx="2">
                  <c:v>3.5000000000000003E-2</c:v>
                </c:pt>
                <c:pt idx="3">
                  <c:v>3.4700000000000002E-2</c:v>
                </c:pt>
                <c:pt idx="4">
                  <c:v>3.4599999999999999E-2</c:v>
                </c:pt>
                <c:pt idx="5">
                  <c:v>3.4500000000000003E-2</c:v>
                </c:pt>
                <c:pt idx="6">
                  <c:v>3.44E-2</c:v>
                </c:pt>
                <c:pt idx="7">
                  <c:v>3.5000000000000003E-2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52768"/>
        <c:axId val="155554560"/>
      </c:lineChart>
      <c:lineChart>
        <c:grouping val="standard"/>
        <c:varyColors val="0"/>
        <c:ser>
          <c:idx val="0"/>
          <c:order val="0"/>
          <c:tx>
            <c:strRef>
              <c:f>Feuil12!$D$45</c:f>
              <c:strCache>
                <c:ptCount val="1"/>
                <c:pt idx="0">
                  <c:v>Spread crédit secteur industriel sur 52 s</c:v>
                </c:pt>
              </c:strCache>
            </c:strRef>
          </c:tx>
          <c:marker>
            <c:symbol val="none"/>
          </c:marker>
          <c:cat>
            <c:numRef>
              <c:f>Feuil12!$C$46:$C$53</c:f>
              <c:numCache>
                <c:formatCode>mmm\-yy</c:formatCode>
                <c:ptCount val="8"/>
                <c:pt idx="0">
                  <c:v>40179</c:v>
                </c:pt>
                <c:pt idx="1">
                  <c:v>40269</c:v>
                </c:pt>
                <c:pt idx="2">
                  <c:v>40360</c:v>
                </c:pt>
                <c:pt idx="3">
                  <c:v>40452</c:v>
                </c:pt>
                <c:pt idx="4">
                  <c:v>40544</c:v>
                </c:pt>
                <c:pt idx="5">
                  <c:v>40634</c:v>
                </c:pt>
                <c:pt idx="6">
                  <c:v>40725</c:v>
                </c:pt>
                <c:pt idx="7">
                  <c:v>40817</c:v>
                </c:pt>
              </c:numCache>
            </c:numRef>
          </c:cat>
          <c:val>
            <c:numRef>
              <c:f>Feuil12!$D$46:$D$53</c:f>
              <c:numCache>
                <c:formatCode>General</c:formatCode>
                <c:ptCount val="8"/>
                <c:pt idx="0">
                  <c:v>74</c:v>
                </c:pt>
                <c:pt idx="1">
                  <c:v>65</c:v>
                </c:pt>
                <c:pt idx="2">
                  <c:v>60</c:v>
                </c:pt>
                <c:pt idx="3">
                  <c:v>53</c:v>
                </c:pt>
                <c:pt idx="4">
                  <c:v>67</c:v>
                </c:pt>
                <c:pt idx="5">
                  <c:v>64</c:v>
                </c:pt>
                <c:pt idx="6">
                  <c:v>64</c:v>
                </c:pt>
                <c:pt idx="7">
                  <c:v>69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566080"/>
        <c:axId val="155556096"/>
      </c:lineChart>
      <c:dateAx>
        <c:axId val="15555276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5554560"/>
        <c:crosses val="autoZero"/>
        <c:auto val="1"/>
        <c:lblOffset val="100"/>
        <c:baseTimeUnit val="months"/>
      </c:dateAx>
      <c:valAx>
        <c:axId val="155554560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5552768"/>
        <c:crosses val="autoZero"/>
        <c:crossBetween val="between"/>
      </c:valAx>
      <c:valAx>
        <c:axId val="155556096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5566080"/>
        <c:crosses val="max"/>
        <c:crossBetween val="between"/>
      </c:valAx>
      <c:dateAx>
        <c:axId val="15556608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5556096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Feuil13!$E$3</c:f>
              <c:strCache>
                <c:ptCount val="1"/>
                <c:pt idx="0">
                  <c:v>taux d'intérêt 5 ans (en %)</c:v>
                </c:pt>
              </c:strCache>
            </c:strRef>
          </c:tx>
          <c:marker>
            <c:symbol val="none"/>
          </c:marker>
          <c:cat>
            <c:numRef>
              <c:f>Feuil13!$C$4:$C$16</c:f>
              <c:numCache>
                <c:formatCode>mmm\-yy</c:formatCode>
                <c:ptCount val="13"/>
                <c:pt idx="0">
                  <c:v>38534</c:v>
                </c:pt>
                <c:pt idx="1">
                  <c:v>38718</c:v>
                </c:pt>
                <c:pt idx="2">
                  <c:v>38899</c:v>
                </c:pt>
                <c:pt idx="3">
                  <c:v>39083</c:v>
                </c:pt>
                <c:pt idx="4">
                  <c:v>39264</c:v>
                </c:pt>
                <c:pt idx="5">
                  <c:v>39448</c:v>
                </c:pt>
                <c:pt idx="6">
                  <c:v>39630</c:v>
                </c:pt>
                <c:pt idx="7">
                  <c:v>39814</c:v>
                </c:pt>
                <c:pt idx="8">
                  <c:v>39995</c:v>
                </c:pt>
                <c:pt idx="9">
                  <c:v>40179</c:v>
                </c:pt>
                <c:pt idx="10">
                  <c:v>40360</c:v>
                </c:pt>
                <c:pt idx="11">
                  <c:v>40544</c:v>
                </c:pt>
                <c:pt idx="12">
                  <c:v>40725</c:v>
                </c:pt>
              </c:numCache>
            </c:numRef>
          </c:cat>
          <c:val>
            <c:numRef>
              <c:f>Feuil13!$E$4:$E$16</c:f>
              <c:numCache>
                <c:formatCode>0.00%</c:formatCode>
                <c:ptCount val="13"/>
                <c:pt idx="0">
                  <c:v>3.9600000000000003E-2</c:v>
                </c:pt>
                <c:pt idx="1">
                  <c:v>3.8199999999999998E-2</c:v>
                </c:pt>
                <c:pt idx="2">
                  <c:v>3.3599999999999998E-2</c:v>
                </c:pt>
                <c:pt idx="3">
                  <c:v>3.2300000000000002E-2</c:v>
                </c:pt>
                <c:pt idx="4">
                  <c:v>3.85E-2</c:v>
                </c:pt>
                <c:pt idx="5">
                  <c:v>3.9199999999999999E-2</c:v>
                </c:pt>
                <c:pt idx="6">
                  <c:v>4.1300000000000003E-2</c:v>
                </c:pt>
                <c:pt idx="7">
                  <c:v>3.8800000000000001E-2</c:v>
                </c:pt>
                <c:pt idx="8">
                  <c:v>3.7400000000000003E-2</c:v>
                </c:pt>
                <c:pt idx="9">
                  <c:v>3.9199999999999999E-2</c:v>
                </c:pt>
                <c:pt idx="10">
                  <c:v>3.8699999999999998E-2</c:v>
                </c:pt>
                <c:pt idx="11">
                  <c:v>3.8399999999999997E-2</c:v>
                </c:pt>
                <c:pt idx="12">
                  <c:v>3.8800000000000001E-2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65280"/>
        <c:axId val="155271168"/>
      </c:lineChart>
      <c:lineChart>
        <c:grouping val="standard"/>
        <c:varyColors val="0"/>
        <c:ser>
          <c:idx val="0"/>
          <c:order val="0"/>
          <c:tx>
            <c:strRef>
              <c:f>Feuil13!$D$3</c:f>
              <c:strCache>
                <c:ptCount val="1"/>
                <c:pt idx="0">
                  <c:v>Spread crédit secteur bancaire sur 5 ans</c:v>
                </c:pt>
              </c:strCache>
            </c:strRef>
          </c:tx>
          <c:marker>
            <c:symbol val="none"/>
          </c:marker>
          <c:cat>
            <c:numRef>
              <c:f>Feuil13!$C$4:$C$16</c:f>
              <c:numCache>
                <c:formatCode>mmm\-yy</c:formatCode>
                <c:ptCount val="13"/>
                <c:pt idx="0">
                  <c:v>38534</c:v>
                </c:pt>
                <c:pt idx="1">
                  <c:v>38718</c:v>
                </c:pt>
                <c:pt idx="2">
                  <c:v>38899</c:v>
                </c:pt>
                <c:pt idx="3">
                  <c:v>39083</c:v>
                </c:pt>
                <c:pt idx="4">
                  <c:v>39264</c:v>
                </c:pt>
                <c:pt idx="5">
                  <c:v>39448</c:v>
                </c:pt>
                <c:pt idx="6">
                  <c:v>39630</c:v>
                </c:pt>
                <c:pt idx="7">
                  <c:v>39814</c:v>
                </c:pt>
                <c:pt idx="8">
                  <c:v>39995</c:v>
                </c:pt>
                <c:pt idx="9">
                  <c:v>40179</c:v>
                </c:pt>
                <c:pt idx="10">
                  <c:v>40360</c:v>
                </c:pt>
                <c:pt idx="11">
                  <c:v>40544</c:v>
                </c:pt>
                <c:pt idx="12">
                  <c:v>40725</c:v>
                </c:pt>
              </c:numCache>
            </c:numRef>
          </c:cat>
          <c:val>
            <c:numRef>
              <c:f>Feuil13!$D$4:$D$16</c:f>
              <c:numCache>
                <c:formatCode>General</c:formatCode>
                <c:ptCount val="13"/>
                <c:pt idx="0">
                  <c:v>68</c:v>
                </c:pt>
                <c:pt idx="1">
                  <c:v>53</c:v>
                </c:pt>
                <c:pt idx="2">
                  <c:v>61</c:v>
                </c:pt>
                <c:pt idx="3">
                  <c:v>51</c:v>
                </c:pt>
                <c:pt idx="4">
                  <c:v>65</c:v>
                </c:pt>
                <c:pt idx="5">
                  <c:v>59</c:v>
                </c:pt>
                <c:pt idx="6">
                  <c:v>65</c:v>
                </c:pt>
                <c:pt idx="7">
                  <c:v>77</c:v>
                </c:pt>
                <c:pt idx="8">
                  <c:v>68</c:v>
                </c:pt>
                <c:pt idx="9">
                  <c:v>44</c:v>
                </c:pt>
                <c:pt idx="10">
                  <c:v>50</c:v>
                </c:pt>
                <c:pt idx="11">
                  <c:v>60</c:v>
                </c:pt>
                <c:pt idx="12">
                  <c:v>59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274240"/>
        <c:axId val="155272704"/>
      </c:lineChart>
      <c:dateAx>
        <c:axId val="1552652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5271168"/>
        <c:crosses val="autoZero"/>
        <c:auto val="1"/>
        <c:lblOffset val="100"/>
        <c:baseTimeUnit val="months"/>
      </c:dateAx>
      <c:valAx>
        <c:axId val="155271168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5265280"/>
        <c:crosses val="autoZero"/>
        <c:crossBetween val="between"/>
      </c:valAx>
      <c:valAx>
        <c:axId val="15527270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5274240"/>
        <c:crosses val="max"/>
        <c:crossBetween val="between"/>
      </c:valAx>
      <c:dateAx>
        <c:axId val="15527424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5272704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1"/>
          <c:tx>
            <c:strRef>
              <c:f>Feuil13!$E$19</c:f>
              <c:strCache>
                <c:ptCount val="1"/>
                <c:pt idx="0">
                  <c:v>taux d'intérêt 5 ans (en %)</c:v>
                </c:pt>
              </c:strCache>
            </c:strRef>
          </c:tx>
          <c:marker>
            <c:symbol val="none"/>
          </c:marker>
          <c:cat>
            <c:numRef>
              <c:f>Feuil13!$C$20:$C$32</c:f>
              <c:numCache>
                <c:formatCode>mmm\-yy</c:formatCode>
                <c:ptCount val="13"/>
                <c:pt idx="0">
                  <c:v>38534</c:v>
                </c:pt>
                <c:pt idx="1">
                  <c:v>38718</c:v>
                </c:pt>
                <c:pt idx="2">
                  <c:v>38899</c:v>
                </c:pt>
                <c:pt idx="3">
                  <c:v>39083</c:v>
                </c:pt>
                <c:pt idx="4">
                  <c:v>39264</c:v>
                </c:pt>
                <c:pt idx="5">
                  <c:v>39448</c:v>
                </c:pt>
                <c:pt idx="6">
                  <c:v>39630</c:v>
                </c:pt>
                <c:pt idx="7">
                  <c:v>39814</c:v>
                </c:pt>
                <c:pt idx="8">
                  <c:v>39995</c:v>
                </c:pt>
                <c:pt idx="9">
                  <c:v>40179</c:v>
                </c:pt>
                <c:pt idx="10">
                  <c:v>40360</c:v>
                </c:pt>
                <c:pt idx="11">
                  <c:v>40544</c:v>
                </c:pt>
                <c:pt idx="12">
                  <c:v>40725</c:v>
                </c:pt>
              </c:numCache>
            </c:numRef>
          </c:cat>
          <c:val>
            <c:numRef>
              <c:f>Feuil13!$E$20:$E$32</c:f>
              <c:numCache>
                <c:formatCode>0.00%</c:formatCode>
                <c:ptCount val="13"/>
                <c:pt idx="0">
                  <c:v>3.9600000000000003E-2</c:v>
                </c:pt>
                <c:pt idx="1">
                  <c:v>3.8199999999999998E-2</c:v>
                </c:pt>
                <c:pt idx="2">
                  <c:v>3.3599999999999998E-2</c:v>
                </c:pt>
                <c:pt idx="3">
                  <c:v>3.2300000000000002E-2</c:v>
                </c:pt>
                <c:pt idx="4">
                  <c:v>3.85E-2</c:v>
                </c:pt>
                <c:pt idx="5">
                  <c:v>3.9199999999999999E-2</c:v>
                </c:pt>
                <c:pt idx="6">
                  <c:v>4.1300000000000003E-2</c:v>
                </c:pt>
                <c:pt idx="7">
                  <c:v>3.8800000000000001E-2</c:v>
                </c:pt>
                <c:pt idx="8">
                  <c:v>3.7400000000000003E-2</c:v>
                </c:pt>
                <c:pt idx="9">
                  <c:v>3.9199999999999999E-2</c:v>
                </c:pt>
                <c:pt idx="10">
                  <c:v>3.8699999999999998E-2</c:v>
                </c:pt>
                <c:pt idx="11">
                  <c:v>3.8399999999999997E-2</c:v>
                </c:pt>
                <c:pt idx="12">
                  <c:v>3.8800000000000001E-2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40640"/>
        <c:axId val="155442176"/>
      </c:lineChart>
      <c:lineChart>
        <c:grouping val="standard"/>
        <c:varyColors val="0"/>
        <c:ser>
          <c:idx val="0"/>
          <c:order val="0"/>
          <c:tx>
            <c:strRef>
              <c:f>Feuil13!$D$19</c:f>
              <c:strCache>
                <c:ptCount val="1"/>
                <c:pt idx="0">
                  <c:v>Spread crédit secteur crédit cons sur 5 ans</c:v>
                </c:pt>
              </c:strCache>
            </c:strRef>
          </c:tx>
          <c:marker>
            <c:symbol val="none"/>
          </c:marker>
          <c:cat>
            <c:numRef>
              <c:f>Feuil13!$C$20:$C$32</c:f>
              <c:numCache>
                <c:formatCode>mmm\-yy</c:formatCode>
                <c:ptCount val="13"/>
                <c:pt idx="0">
                  <c:v>38534</c:v>
                </c:pt>
                <c:pt idx="1">
                  <c:v>38718</c:v>
                </c:pt>
                <c:pt idx="2">
                  <c:v>38899</c:v>
                </c:pt>
                <c:pt idx="3">
                  <c:v>39083</c:v>
                </c:pt>
                <c:pt idx="4">
                  <c:v>39264</c:v>
                </c:pt>
                <c:pt idx="5">
                  <c:v>39448</c:v>
                </c:pt>
                <c:pt idx="6">
                  <c:v>39630</c:v>
                </c:pt>
                <c:pt idx="7">
                  <c:v>39814</c:v>
                </c:pt>
                <c:pt idx="8">
                  <c:v>39995</c:v>
                </c:pt>
                <c:pt idx="9">
                  <c:v>40179</c:v>
                </c:pt>
                <c:pt idx="10">
                  <c:v>40360</c:v>
                </c:pt>
                <c:pt idx="11">
                  <c:v>40544</c:v>
                </c:pt>
                <c:pt idx="12">
                  <c:v>40725</c:v>
                </c:pt>
              </c:numCache>
            </c:numRef>
          </c:cat>
          <c:val>
            <c:numRef>
              <c:f>Feuil13!$D$20:$D$32</c:f>
              <c:numCache>
                <c:formatCode>General</c:formatCode>
                <c:ptCount val="13"/>
                <c:pt idx="0">
                  <c:v>87</c:v>
                </c:pt>
                <c:pt idx="1">
                  <c:v>90</c:v>
                </c:pt>
                <c:pt idx="2">
                  <c:v>136</c:v>
                </c:pt>
                <c:pt idx="3">
                  <c:v>57</c:v>
                </c:pt>
                <c:pt idx="4">
                  <c:v>57</c:v>
                </c:pt>
                <c:pt idx="5">
                  <c:v>62</c:v>
                </c:pt>
                <c:pt idx="6">
                  <c:v>62</c:v>
                </c:pt>
                <c:pt idx="7">
                  <c:v>115</c:v>
                </c:pt>
                <c:pt idx="8">
                  <c:v>115</c:v>
                </c:pt>
                <c:pt idx="9">
                  <c:v>87</c:v>
                </c:pt>
                <c:pt idx="10">
                  <c:v>75</c:v>
                </c:pt>
                <c:pt idx="11">
                  <c:v>63</c:v>
                </c:pt>
                <c:pt idx="12">
                  <c:v>65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5449600"/>
        <c:axId val="155448064"/>
      </c:lineChart>
      <c:dateAx>
        <c:axId val="15544064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5442176"/>
        <c:crosses val="autoZero"/>
        <c:auto val="1"/>
        <c:lblOffset val="100"/>
        <c:baseTimeUnit val="months"/>
      </c:dateAx>
      <c:valAx>
        <c:axId val="155442176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crossAx val="155440640"/>
        <c:crosses val="autoZero"/>
        <c:crossBetween val="between"/>
      </c:valAx>
      <c:valAx>
        <c:axId val="15544806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crossAx val="155449600"/>
        <c:crosses val="max"/>
        <c:crossBetween val="between"/>
      </c:valAx>
      <c:dateAx>
        <c:axId val="155449600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155448064"/>
        <c:crosses val="autoZero"/>
        <c:auto val="1"/>
        <c:lblOffset val="100"/>
        <c:baseTimeUnit val="months"/>
      </c:date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Historique</a:t>
            </a:r>
            <a:r>
              <a:rPr lang="fr-FR" baseline="0"/>
              <a:t> émissions du </a:t>
            </a:r>
            <a:r>
              <a:rPr lang="fr-FR"/>
              <a:t>secteur bancaire (en milliards de DH)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secteur bancaire (en milliards de DH)</c:v>
                </c:pt>
              </c:strCache>
            </c:strRef>
          </c:tx>
          <c:invertIfNegative val="0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/>
                      <a:t>6,201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21,364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7,949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4,918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/>
                      <a:t>37,504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/>
                      <a:t>26,426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43,856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50,850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>
                  <c:v>0.72199999999999998</c:v>
                </c:pt>
                <c:pt idx="1">
                  <c:v>6.2010714499999997</c:v>
                </c:pt>
                <c:pt idx="2">
                  <c:v>21.36406831</c:v>
                </c:pt>
                <c:pt idx="3">
                  <c:v>7.9494999999999996</c:v>
                </c:pt>
                <c:pt idx="4">
                  <c:v>20.36</c:v>
                </c:pt>
                <c:pt idx="5">
                  <c:v>4.9184000000000001</c:v>
                </c:pt>
                <c:pt idx="6">
                  <c:v>18.158000000000001</c:v>
                </c:pt>
                <c:pt idx="7">
                  <c:v>37.504500888000003</c:v>
                </c:pt>
                <c:pt idx="8">
                  <c:v>26.4267</c:v>
                </c:pt>
                <c:pt idx="9">
                  <c:v>43.8568</c:v>
                </c:pt>
                <c:pt idx="10">
                  <c:v>50.850499999999997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882048"/>
        <c:axId val="90883584"/>
      </c:barChart>
      <c:dateAx>
        <c:axId val="908820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0883584"/>
        <c:crosses val="autoZero"/>
        <c:auto val="1"/>
        <c:lblOffset val="100"/>
        <c:baseTimeUnit val="years"/>
      </c:dateAx>
      <c:valAx>
        <c:axId val="90883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088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Historique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</a:t>
            </a:r>
            <a:r>
              <a:rPr lang="en-US" dirty="0" err="1" smtClean="0"/>
              <a:t>oids</a:t>
            </a:r>
            <a:r>
              <a:rPr lang="en-US" dirty="0" smtClean="0"/>
              <a:t> </a:t>
            </a:r>
            <a:r>
              <a:rPr lang="en-US" dirty="0"/>
              <a:t>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bancaire</a:t>
            </a:r>
            <a:r>
              <a:rPr lang="en-US" dirty="0"/>
              <a:t> (%)</a:t>
            </a:r>
          </a:p>
        </c:rich>
      </c:tx>
      <c:layout>
        <c:manualLayout>
          <c:xMode val="edge"/>
          <c:yMode val="edge"/>
          <c:x val="0.32263863042995222"/>
          <c:y val="5.0925925925925923E-2"/>
        </c:manualLayout>
      </c:layout>
      <c:overlay val="0"/>
    </c:title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Poids secteur bancaire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3"/>
              <c:layout>
                <c:manualLayout>
                  <c:x val="-3.1446540880503186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5157232704402517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5639412997903644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9.2018761200446334E-3"/>
                  <c:y val="-4.1666666666666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0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446540880503145E-2"/>
                  <c:y val="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3.3542976939203356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0%</c:formatCode>
                <c:ptCount val="11"/>
                <c:pt idx="0">
                  <c:v>0.18458391921257827</c:v>
                </c:pt>
                <c:pt idx="1">
                  <c:v>0.58574879310902872</c:v>
                </c:pt>
                <c:pt idx="2">
                  <c:v>0.88017678138396949</c:v>
                </c:pt>
                <c:pt idx="3">
                  <c:v>0.56070844148515964</c:v>
                </c:pt>
                <c:pt idx="4">
                  <c:v>0.80381218588749004</c:v>
                </c:pt>
                <c:pt idx="5">
                  <c:v>0.47260951868471879</c:v>
                </c:pt>
                <c:pt idx="6">
                  <c:v>0.77663009773101521</c:v>
                </c:pt>
                <c:pt idx="7">
                  <c:v>0.72473164464271722</c:v>
                </c:pt>
                <c:pt idx="8">
                  <c:v>0.67119349193730682</c:v>
                </c:pt>
                <c:pt idx="9">
                  <c:v>0.6138452326988898</c:v>
                </c:pt>
                <c:pt idx="10">
                  <c:v>0.73386663818782172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534848"/>
        <c:axId val="91536384"/>
      </c:lineChart>
      <c:dateAx>
        <c:axId val="9153484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1536384"/>
        <c:crosses val="autoZero"/>
        <c:auto val="1"/>
        <c:lblOffset val="100"/>
        <c:baseTimeUnit val="years"/>
      </c:dateAx>
      <c:valAx>
        <c:axId val="915363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534848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/>
              <a:t>Historique</a:t>
            </a:r>
            <a:r>
              <a:rPr lang="en-US" dirty="0"/>
              <a:t> </a:t>
            </a:r>
            <a:r>
              <a:rPr lang="en-US" dirty="0" err="1"/>
              <a:t>émissions</a:t>
            </a:r>
            <a:r>
              <a:rPr lang="en-US" dirty="0"/>
              <a:t> du </a:t>
            </a:r>
            <a:r>
              <a:rPr lang="en-US" dirty="0" err="1"/>
              <a:t>secteur</a:t>
            </a:r>
            <a:r>
              <a:rPr lang="en-US" dirty="0"/>
              <a:t> </a:t>
            </a:r>
            <a:r>
              <a:rPr lang="en-US" dirty="0" err="1"/>
              <a:t>crédit</a:t>
            </a:r>
            <a:r>
              <a:rPr lang="en-US" dirty="0"/>
              <a:t> </a:t>
            </a:r>
            <a:r>
              <a:rPr lang="en-US" dirty="0" smtClean="0"/>
              <a:t>cons </a:t>
            </a:r>
            <a:r>
              <a:rPr lang="en-US" dirty="0"/>
              <a:t>(en milliards de DH)</a:t>
            </a:r>
          </a:p>
        </c:rich>
      </c:tx>
      <c:layout>
        <c:manualLayout>
          <c:xMode val="edge"/>
          <c:yMode val="edge"/>
          <c:x val="0.13223765432098766"/>
          <c:y val="3.9321528913045016E-2"/>
        </c:manualLayout>
      </c:layout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secteur crédit consommation (en milliards de DH)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/>
                      <a:t>1,889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2,290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/>
                      <a:t>2,087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1,256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7,639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>
                  <c:v>1.8895</c:v>
                </c:pt>
                <c:pt idx="1">
                  <c:v>2.6779999999999999</c:v>
                </c:pt>
                <c:pt idx="2">
                  <c:v>2.2909000000000002</c:v>
                </c:pt>
                <c:pt idx="3">
                  <c:v>2.0871</c:v>
                </c:pt>
                <c:pt idx="4">
                  <c:v>1.2567999999999999</c:v>
                </c:pt>
                <c:pt idx="5">
                  <c:v>1.4419999999999999</c:v>
                </c:pt>
                <c:pt idx="6">
                  <c:v>0.40899999999999997</c:v>
                </c:pt>
                <c:pt idx="7">
                  <c:v>1.38</c:v>
                </c:pt>
                <c:pt idx="8">
                  <c:v>6.1449999999999996</c:v>
                </c:pt>
                <c:pt idx="9">
                  <c:v>6.15</c:v>
                </c:pt>
                <c:pt idx="10">
                  <c:v>7.6391999999999998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447296"/>
        <c:axId val="91448832"/>
      </c:barChart>
      <c:dateAx>
        <c:axId val="914472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1448832"/>
        <c:crosses val="autoZero"/>
        <c:auto val="1"/>
        <c:lblOffset val="100"/>
        <c:baseTimeUnit val="years"/>
      </c:dateAx>
      <c:valAx>
        <c:axId val="91448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144729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poids du secteur crédit cons (%)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5.2538706910443378E-2"/>
          <c:y val="0.18554425488480605"/>
          <c:w val="0.9299832551137962"/>
          <c:h val="0.68921660834062404"/>
        </c:manualLayout>
      </c:layout>
      <c:lineChart>
        <c:grouping val="stack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Poids du secteur crédit cons (%)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1"/>
              <c:layout>
                <c:manualLayout>
                  <c:x val="-2.7241968109649479E-2"/>
                  <c:y val="-0.1023264800233304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4064143023147577E-2"/>
                  <c:y val="-9.769685039370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639183734339828E-2"/>
                  <c:y val="-9.76968503937007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3.0419793196151436E-2"/>
                  <c:y val="-2.82524059492563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0%</c:formatCode>
                <c:ptCount val="11"/>
                <c:pt idx="0">
                  <c:v>0.48306276364566014</c:v>
                </c:pt>
                <c:pt idx="1">
                  <c:v>0.25296197287744182</c:v>
                </c:pt>
                <c:pt idx="2">
                  <c:v>9.438263158561E-2</c:v>
                </c:pt>
                <c:pt idx="3">
                  <c:v>0.14721109355603204</c:v>
                </c:pt>
                <c:pt idx="4">
                  <c:v>4.961842609152247E-2</c:v>
                </c:pt>
                <c:pt idx="5">
                  <c:v>0.13856191565211542</c:v>
                </c:pt>
                <c:pt idx="6">
                  <c:v>1.7493210153760611E-2</c:v>
                </c:pt>
                <c:pt idx="7">
                  <c:v>2.6666923860515973E-2</c:v>
                </c:pt>
                <c:pt idx="8">
                  <c:v>0.15607260868571368</c:v>
                </c:pt>
                <c:pt idx="9">
                  <c:v>8.6078970218943757E-2</c:v>
                </c:pt>
                <c:pt idx="10">
                  <c:v>0.11024776595007735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743744"/>
        <c:axId val="91745280"/>
      </c:lineChart>
      <c:dateAx>
        <c:axId val="917437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1745280"/>
        <c:crosses val="autoZero"/>
        <c:auto val="1"/>
        <c:lblOffset val="100"/>
        <c:baseTimeUnit val="years"/>
      </c:dateAx>
      <c:valAx>
        <c:axId val="9174528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91743744"/>
        <c:crosses val="autoZero"/>
        <c:crossBetween val="between"/>
      </c:valAx>
    </c:plotArea>
    <c:plotVisOnly val="1"/>
    <c:dispBlanksAs val="zero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Historique émissions du secteur industiel (en milliards de DH)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Feuil1!$C$9</c:f>
              <c:strCache>
                <c:ptCount val="1"/>
                <c:pt idx="0">
                  <c:v>secteur industiel (en milliards de DH)</c:v>
                </c:pt>
              </c:strCache>
            </c:strRef>
          </c:tx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0,617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/>
                      <a:t>3,712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/>
                      <a:t>4,046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/>
                      <a:t>4,813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3.0864197530864196E-3"/>
                  <c:y val="-3.04084986725612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/>
              <c:tx>
                <c:rich>
                  <a:bodyPr/>
                  <a:lstStyle/>
                  <a:p>
                    <a:r>
                      <a:rPr lang="en-US"/>
                      <a:t>21,439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/>
              <c:tx>
                <c:rich>
                  <a:bodyPr/>
                  <a:lstStyle/>
                  <a:p>
                    <a:r>
                      <a:rPr lang="en-US"/>
                      <a:t>10,801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800"/>
                </a:pPr>
                <a:endParaRPr lang="fr-F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Feuil1!$B$10:$B$20</c:f>
              <c:numCache>
                <c:formatCode>mmm\-yy</c:formatCode>
                <c:ptCount val="11"/>
                <c:pt idx="0">
                  <c:v>37226</c:v>
                </c:pt>
                <c:pt idx="1">
                  <c:v>37591</c:v>
                </c:pt>
                <c:pt idx="2">
                  <c:v>37956</c:v>
                </c:pt>
                <c:pt idx="3">
                  <c:v>38322</c:v>
                </c:pt>
                <c:pt idx="4">
                  <c:v>38687</c:v>
                </c:pt>
                <c:pt idx="5">
                  <c:v>39052</c:v>
                </c:pt>
                <c:pt idx="6">
                  <c:v>39417</c:v>
                </c:pt>
                <c:pt idx="7">
                  <c:v>39783</c:v>
                </c:pt>
                <c:pt idx="8">
                  <c:v>40148</c:v>
                </c:pt>
                <c:pt idx="9">
                  <c:v>40513</c:v>
                </c:pt>
                <c:pt idx="10">
                  <c:v>40878</c:v>
                </c:pt>
              </c:numCache>
            </c:numRef>
          </c:cat>
          <c:val>
            <c:numRef>
              <c:f>Feuil1!$C$10:$C$20</c:f>
              <c:numCache>
                <c:formatCode>General</c:formatCode>
                <c:ptCount val="11"/>
                <c:pt idx="0" formatCode="#,##0">
                  <c:v>1</c:v>
                </c:pt>
                <c:pt idx="1">
                  <c:v>1.7075</c:v>
                </c:pt>
                <c:pt idx="2">
                  <c:v>0.61750599500000003</c:v>
                </c:pt>
                <c:pt idx="3">
                  <c:v>4.141</c:v>
                </c:pt>
                <c:pt idx="4">
                  <c:v>3.7124999999999999</c:v>
                </c:pt>
                <c:pt idx="5">
                  <c:v>4.0465</c:v>
                </c:pt>
                <c:pt idx="6">
                  <c:v>4.8135000000000003</c:v>
                </c:pt>
                <c:pt idx="7">
                  <c:v>12.865</c:v>
                </c:pt>
                <c:pt idx="8">
                  <c:v>6.8010000000000002</c:v>
                </c:pt>
                <c:pt idx="9">
                  <c:v>21.439222000000001</c:v>
                </c:pt>
                <c:pt idx="10">
                  <c:v>10.801500000000001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68320"/>
        <c:axId val="93369856"/>
      </c:barChart>
      <c:dateAx>
        <c:axId val="9336832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93369856"/>
        <c:crosses val="autoZero"/>
        <c:auto val="1"/>
        <c:lblOffset val="100"/>
        <c:baseTimeUnit val="years"/>
      </c:dateAx>
      <c:valAx>
        <c:axId val="93369856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933683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15/03/2012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685800" y="1357298"/>
            <a:ext cx="7772400" cy="2243153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r>
              <a:rPr lang="fr-FR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b="1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>Marché de la dette privée marocain durant la dernière décennie</a:t>
            </a:r>
            <a:r>
              <a:rPr lang="fr-FR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r>
              <a:rPr lang="fr-FR" smtClean="0">
                <a:solidFill>
                  <a:schemeClr val="accent4">
                    <a:lumMod val="20000"/>
                    <a:lumOff val="80000"/>
                  </a:schemeClr>
                </a:solidFill>
              </a:rPr>
              <a:t/>
            </a:r>
            <a:br>
              <a:rPr lang="fr-FR" smtClean="0">
                <a:solidFill>
                  <a:schemeClr val="accent4">
                    <a:lumMod val="20000"/>
                    <a:lumOff val="80000"/>
                  </a:schemeClr>
                </a:solidFill>
              </a:rPr>
            </a:br>
            <a:endParaRPr lang="fr-FR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smtClean="0">
                <a:solidFill>
                  <a:srgbClr val="C00000"/>
                </a:solidFill>
              </a:rPr>
              <a:t>Analyse descriptive</a:t>
            </a:r>
            <a:endParaRPr lang="fr-F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44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fr-FR" dirty="0"/>
              <a:t>Historique des émissions par </a:t>
            </a:r>
            <a:r>
              <a:rPr lang="fr-FR" dirty="0" smtClean="0"/>
              <a:t>maturité</a:t>
            </a: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1841349"/>
              </p:ext>
            </p:extLst>
          </p:nvPr>
        </p:nvGraphicFramePr>
        <p:xfrm>
          <a:off x="395536" y="980728"/>
          <a:ext cx="82296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0549839"/>
              </p:ext>
            </p:extLst>
          </p:nvPr>
        </p:nvGraphicFramePr>
        <p:xfrm>
          <a:off x="323528" y="3789040"/>
          <a:ext cx="8352928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3616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</a:t>
            </a:r>
            <a:r>
              <a:rPr lang="fr-FR" dirty="0"/>
              <a:t>des émissions par </a:t>
            </a:r>
            <a:r>
              <a:rPr lang="fr-FR" dirty="0" smtClean="0"/>
              <a:t>maturité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8564776"/>
              </p:ext>
            </p:extLst>
          </p:nvPr>
        </p:nvGraphicFramePr>
        <p:xfrm>
          <a:off x="457200" y="1556792"/>
          <a:ext cx="8229600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3512951"/>
              </p:ext>
            </p:extLst>
          </p:nvPr>
        </p:nvGraphicFramePr>
        <p:xfrm>
          <a:off x="395536" y="3933056"/>
          <a:ext cx="8280920" cy="2599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592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émissions par </a:t>
            </a:r>
            <a:r>
              <a:rPr lang="fr-FR" dirty="0" smtClean="0"/>
              <a:t>maturité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9308977"/>
              </p:ext>
            </p:extLst>
          </p:nvPr>
        </p:nvGraphicFramePr>
        <p:xfrm>
          <a:off x="457200" y="1600201"/>
          <a:ext cx="8229600" cy="21888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39441"/>
              </p:ext>
            </p:extLst>
          </p:nvPr>
        </p:nvGraphicFramePr>
        <p:xfrm>
          <a:off x="395536" y="3789040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540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</a:t>
            </a:r>
            <a:r>
              <a:rPr lang="fr-FR" dirty="0" smtClean="0"/>
              <a:t>gisements par </a:t>
            </a:r>
            <a:r>
              <a:rPr lang="fr-FR" dirty="0"/>
              <a:t>secteur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533587"/>
              </p:ext>
            </p:extLst>
          </p:nvPr>
        </p:nvGraphicFramePr>
        <p:xfrm>
          <a:off x="395536" y="1196752"/>
          <a:ext cx="8229600" cy="2476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576800"/>
              </p:ext>
            </p:extLst>
          </p:nvPr>
        </p:nvGraphicFramePr>
        <p:xfrm>
          <a:off x="323528" y="3717032"/>
          <a:ext cx="8424936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7025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gisements par secteur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9639489"/>
              </p:ext>
            </p:extLst>
          </p:nvPr>
        </p:nvGraphicFramePr>
        <p:xfrm>
          <a:off x="395536" y="1196752"/>
          <a:ext cx="8229600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3847145"/>
              </p:ext>
            </p:extLst>
          </p:nvPr>
        </p:nvGraphicFramePr>
        <p:xfrm>
          <a:off x="323528" y="3861048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1032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gisements par secteur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876024"/>
              </p:ext>
            </p:extLst>
          </p:nvPr>
        </p:nvGraphicFramePr>
        <p:xfrm>
          <a:off x="467544" y="1268760"/>
          <a:ext cx="8229600" cy="22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7675047"/>
              </p:ext>
            </p:extLst>
          </p:nvPr>
        </p:nvGraphicFramePr>
        <p:xfrm>
          <a:off x="467544" y="3573016"/>
          <a:ext cx="813690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577338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gisements par secteur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9060457"/>
              </p:ext>
            </p:extLst>
          </p:nvPr>
        </p:nvGraphicFramePr>
        <p:xfrm>
          <a:off x="395536" y="1268760"/>
          <a:ext cx="8229600" cy="21168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7113788"/>
              </p:ext>
            </p:extLst>
          </p:nvPr>
        </p:nvGraphicFramePr>
        <p:xfrm>
          <a:off x="323528" y="3573016"/>
          <a:ext cx="849694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2542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</a:t>
            </a:r>
            <a:r>
              <a:rPr lang="fr-FR" dirty="0" smtClean="0"/>
              <a:t>gisements par </a:t>
            </a:r>
            <a:r>
              <a:rPr lang="fr-FR" dirty="0"/>
              <a:t>maturité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0161050"/>
              </p:ext>
            </p:extLst>
          </p:nvPr>
        </p:nvGraphicFramePr>
        <p:xfrm>
          <a:off x="457200" y="1268760"/>
          <a:ext cx="8229600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5431620"/>
              </p:ext>
            </p:extLst>
          </p:nvPr>
        </p:nvGraphicFramePr>
        <p:xfrm>
          <a:off x="467544" y="3717032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6699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gisements par maturité</a:t>
            </a: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0693894"/>
              </p:ext>
            </p:extLst>
          </p:nvPr>
        </p:nvGraphicFramePr>
        <p:xfrm>
          <a:off x="467544" y="1340768"/>
          <a:ext cx="8352928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1320327"/>
              </p:ext>
            </p:extLst>
          </p:nvPr>
        </p:nvGraphicFramePr>
        <p:xfrm>
          <a:off x="467544" y="3645024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65960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gisements par maturité</a:t>
            </a:r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5354930"/>
              </p:ext>
            </p:extLst>
          </p:nvPr>
        </p:nvGraphicFramePr>
        <p:xfrm>
          <a:off x="457200" y="1412776"/>
          <a:ext cx="8229600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phique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3968878"/>
              </p:ext>
            </p:extLst>
          </p:nvPr>
        </p:nvGraphicFramePr>
        <p:xfrm>
          <a:off x="467544" y="3861048"/>
          <a:ext cx="820891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93858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Structure des émissions d’obligations privées par secteurs (en %)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529882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770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Analyse sectorielle des émissions par maturité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484501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042703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sectorielle des émissions par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11110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541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sectorielle des émissions par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91710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34375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sectorielle des émissions par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22946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892306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sectorielle des spreads crédit 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2765548"/>
              </p:ext>
            </p:extLst>
          </p:nvPr>
        </p:nvGraphicFramePr>
        <p:xfrm>
          <a:off x="179512" y="1340768"/>
          <a:ext cx="8640960" cy="47853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011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Analyse des spreads crédit selon cotation en bourse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01063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6797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Structure des </a:t>
            </a:r>
            <a:r>
              <a:rPr lang="fr-FR" dirty="0" err="1"/>
              <a:t>spreads</a:t>
            </a:r>
            <a:r>
              <a:rPr lang="fr-FR" dirty="0"/>
              <a:t> crédit </a:t>
            </a:r>
            <a:r>
              <a:rPr lang="fr-FR" dirty="0" smtClean="0"/>
              <a:t>du secteur bancaire selon </a:t>
            </a:r>
            <a:r>
              <a:rPr lang="fr-FR" dirty="0"/>
              <a:t>maturité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5666822"/>
              </p:ext>
            </p:extLst>
          </p:nvPr>
        </p:nvGraphicFramePr>
        <p:xfrm>
          <a:off x="457200" y="1600200"/>
          <a:ext cx="8229600" cy="3484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2283595"/>
              </p:ext>
            </p:extLst>
          </p:nvPr>
        </p:nvGraphicFramePr>
        <p:xfrm>
          <a:off x="539550" y="5301208"/>
          <a:ext cx="7692010" cy="1084317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9201"/>
                <a:gridCol w="769201"/>
                <a:gridCol w="769201"/>
                <a:gridCol w="769201"/>
                <a:gridCol w="769201"/>
                <a:gridCol w="769201"/>
                <a:gridCol w="769201"/>
                <a:gridCol w="769201"/>
                <a:gridCol w="769201"/>
                <a:gridCol w="769201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>
                          <a:effectLst/>
                        </a:rPr>
                        <a:t> </a:t>
                      </a:r>
                      <a:endParaRPr lang="fr-FR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* &lt; </a:t>
                      </a:r>
                      <a:r>
                        <a:rPr lang="fr-FR" sz="1400" u="none" strike="noStrike" dirty="0">
                          <a:effectLst/>
                        </a:rPr>
                        <a:t>1 an : min en janv-11  dû à une seule émission BMCI à 10 ; de même en juillet-2009 une seule émission d'ATW à 15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0180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>
            <a:normAutofit fontScale="90000"/>
          </a:bodyPr>
          <a:lstStyle/>
          <a:p>
            <a:r>
              <a:rPr lang="fr-FR" dirty="0"/>
              <a:t>Structure des </a:t>
            </a:r>
            <a:r>
              <a:rPr lang="fr-FR" dirty="0" err="1"/>
              <a:t>spreads</a:t>
            </a:r>
            <a:r>
              <a:rPr lang="fr-FR" dirty="0"/>
              <a:t> </a:t>
            </a:r>
            <a:r>
              <a:rPr lang="fr-FR" dirty="0" smtClean="0"/>
              <a:t>crédit du secteur crédit consommation </a:t>
            </a:r>
            <a:r>
              <a:rPr lang="fr-FR" dirty="0"/>
              <a:t>selon maturité</a:t>
            </a: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2156328"/>
              </p:ext>
            </p:extLst>
          </p:nvPr>
        </p:nvGraphicFramePr>
        <p:xfrm>
          <a:off x="457200" y="1600200"/>
          <a:ext cx="8229600" cy="3701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308272"/>
              </p:ext>
            </p:extLst>
          </p:nvPr>
        </p:nvGraphicFramePr>
        <p:xfrm>
          <a:off x="539552" y="5373216"/>
          <a:ext cx="8136904" cy="101727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  <a:gridCol w="1017113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7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</a:rPr>
                        <a:t>* 5 </a:t>
                      </a:r>
                      <a:r>
                        <a:rPr lang="fr-FR" sz="1400" u="none" strike="noStrike" dirty="0">
                          <a:effectLst/>
                        </a:rPr>
                        <a:t>- 7 ans : pic observé en 2009 dû à deux émissions de TASLIF de 150 et 175 Pb </a:t>
                      </a:r>
                      <a:r>
                        <a:rPr lang="fr-FR" sz="1400" u="none" strike="noStrike" dirty="0" err="1">
                          <a:effectLst/>
                        </a:rPr>
                        <a:t>resp</a:t>
                      </a:r>
                      <a:r>
                        <a:rPr lang="fr-FR" sz="1400" u="none" strike="noStrike" dirty="0">
                          <a:effectLst/>
                        </a:rPr>
                        <a:t>.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5">
                  <a:txBody>
                    <a:bodyPr/>
                    <a:lstStyle/>
                    <a:p>
                      <a:pPr algn="l" fontAlgn="b"/>
                      <a:r>
                        <a:rPr lang="fr-FR" sz="1400" u="none" strike="noStrike" dirty="0" smtClean="0">
                          <a:effectLst/>
                        </a:rPr>
                        <a:t>* 1 </a:t>
                      </a:r>
                      <a:r>
                        <a:rPr lang="fr-FR" sz="1400" u="none" strike="noStrike" dirty="0">
                          <a:effectLst/>
                        </a:rPr>
                        <a:t>- 3 ans : deux années manquent à l'appel 2005 et 2007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81458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Structure des </a:t>
            </a:r>
            <a:r>
              <a:rPr lang="fr-FR" dirty="0" err="1"/>
              <a:t>spreads</a:t>
            </a:r>
            <a:r>
              <a:rPr lang="fr-FR" dirty="0"/>
              <a:t> crédit </a:t>
            </a:r>
            <a:r>
              <a:rPr lang="fr-FR" dirty="0" smtClean="0"/>
              <a:t>du secteur industriel selon </a:t>
            </a:r>
            <a:r>
              <a:rPr lang="fr-FR" dirty="0"/>
              <a:t>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9700843"/>
              </p:ext>
            </p:extLst>
          </p:nvPr>
        </p:nvGraphicFramePr>
        <p:xfrm>
          <a:off x="457200" y="1600200"/>
          <a:ext cx="8229600" cy="341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1440770"/>
              </p:ext>
            </p:extLst>
          </p:nvPr>
        </p:nvGraphicFramePr>
        <p:xfrm>
          <a:off x="395535" y="5301208"/>
          <a:ext cx="8229595" cy="124621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  <a:gridCol w="748145"/>
              </a:tblGrid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9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* 1 </a:t>
                      </a:r>
                      <a:r>
                        <a:rPr lang="fr-FR" sz="1400" u="none" strike="noStrike" dirty="0">
                          <a:effectLst/>
                        </a:rPr>
                        <a:t>- 3 ans : hausse significative du </a:t>
                      </a:r>
                      <a:r>
                        <a:rPr lang="fr-FR" sz="1400" u="none" strike="noStrike" dirty="0" err="1">
                          <a:effectLst/>
                        </a:rPr>
                        <a:t>spread</a:t>
                      </a:r>
                      <a:r>
                        <a:rPr lang="fr-FR" sz="1400" u="none" strike="noStrike" dirty="0">
                          <a:effectLst/>
                        </a:rPr>
                        <a:t> en 2009 puis 2010 à cause d'émissions DISTRA à 235 et ADDOHA à 182 </a:t>
                      </a:r>
                      <a:r>
                        <a:rPr lang="fr-FR" sz="1400" u="none" strike="noStrike" dirty="0" err="1">
                          <a:effectLst/>
                        </a:rPr>
                        <a:t>resp</a:t>
                      </a:r>
                      <a:r>
                        <a:rPr lang="fr-FR" sz="1400" u="none" strike="noStrike" dirty="0">
                          <a:effectLst/>
                        </a:rPr>
                        <a:t>.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 smtClean="0">
                          <a:effectLst/>
                        </a:rPr>
                        <a:t>* 5 </a:t>
                      </a:r>
                      <a:r>
                        <a:rPr lang="fr-FR" sz="1400" u="none" strike="noStrike" dirty="0">
                          <a:effectLst/>
                        </a:rPr>
                        <a:t>- 7 ans : min en 2006 à cause d'une émission ONA à 40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  <a:tr h="187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0322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discriminante des </a:t>
            </a:r>
            <a:r>
              <a:rPr lang="fr-FR" dirty="0" err="1"/>
              <a:t>spreads</a:t>
            </a:r>
            <a:r>
              <a:rPr lang="fr-FR" dirty="0"/>
              <a:t> crédit selon leur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9271663"/>
              </p:ext>
            </p:extLst>
          </p:nvPr>
        </p:nvGraphicFramePr>
        <p:xfrm>
          <a:off x="323528" y="1628800"/>
          <a:ext cx="8229596" cy="149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1"/>
                <a:gridCol w="648393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</a:tblGrid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Ensemble de l'échantillon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Période de crise (2008 et 2011)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stabilité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0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Secteur bancaire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Maturité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&lt; 1 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1 - 3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3 - 5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5 - 10 ans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10 - 20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32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&gt;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987827"/>
              </p:ext>
            </p:extLst>
          </p:nvPr>
        </p:nvGraphicFramePr>
        <p:xfrm>
          <a:off x="323528" y="3284984"/>
          <a:ext cx="8229596" cy="149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1"/>
                <a:gridCol w="648393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</a:tblGrid>
              <a:tr h="187036">
                <a:tc>
                  <a:txBody>
                    <a:bodyPr/>
                    <a:lstStyle/>
                    <a:p>
                      <a:pPr algn="ctr" fontAlgn="b"/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Ensemble de l'échantillon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crise (2008 et 2011)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stabilité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0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Secteur crédit </a:t>
                      </a:r>
                      <a:r>
                        <a:rPr lang="fr-FR" sz="1400" u="none" strike="noStrike" dirty="0" smtClean="0">
                          <a:effectLst/>
                        </a:rPr>
                        <a:t>consommation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Maturité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Max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&lt; 1 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1 - 3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48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3 - 5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5 - 10 ans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10 - 20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&gt;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779765"/>
              </p:ext>
            </p:extLst>
          </p:nvPr>
        </p:nvGraphicFramePr>
        <p:xfrm>
          <a:off x="539552" y="5805264"/>
          <a:ext cx="7830585" cy="5040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30585"/>
              </a:tblGrid>
              <a:tr h="50405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u="none" strike="noStrike" dirty="0">
                          <a:effectLst/>
                        </a:rPr>
                        <a:t>Les valeurs </a:t>
                      </a:r>
                      <a:r>
                        <a:rPr lang="fr-FR" sz="1400" u="none" strike="noStrike" dirty="0" smtClean="0">
                          <a:effectLst/>
                        </a:rPr>
                        <a:t>extrêmes </a:t>
                      </a:r>
                      <a:r>
                        <a:rPr lang="fr-FR" sz="1400" u="none" strike="noStrike" dirty="0">
                          <a:effectLst/>
                        </a:rPr>
                        <a:t>se regroupent en général dans le début de décennie (2001-2004) où règne aussi la volatilité la plus aigüe 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64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Poids de chaque secteur (Montant des émissions en Milliards de DH)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395473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659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Analyse discriminante des spreads crédit selon leur maturité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2812631"/>
              </p:ext>
            </p:extLst>
          </p:nvPr>
        </p:nvGraphicFramePr>
        <p:xfrm>
          <a:off x="251520" y="1772816"/>
          <a:ext cx="8229596" cy="149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1"/>
                <a:gridCol w="648393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</a:tblGrid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Ensemble de l'échantillon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crise (2008 et 2011)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stabilité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0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Secteur industriel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Maturité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&lt; 1 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216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1 - 3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253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71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70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253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3 - 5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264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264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5 - 10 ans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86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112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177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10 - 20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240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&gt;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</a:tbl>
          </a:graphicData>
        </a:graphic>
      </p:graphicFrame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991469"/>
              </p:ext>
            </p:extLst>
          </p:nvPr>
        </p:nvGraphicFramePr>
        <p:xfrm>
          <a:off x="251520" y="3356992"/>
          <a:ext cx="8229596" cy="14962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9011"/>
                <a:gridCol w="648393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  <a:gridCol w="598516"/>
              </a:tblGrid>
              <a:tr h="187036"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 dirty="0">
                          <a:effectLst/>
                        </a:rPr>
                        <a:t> 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 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Ensemble de l'échantillon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crise (2008 et 2011)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Période de stabilité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87036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fr-FR" sz="1400" u="none" strike="noStrike" dirty="0">
                          <a:effectLst/>
                        </a:rPr>
                        <a:t>Secteur service publique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Maturité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Moyenne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Ecart type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Max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Min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&lt; 1 an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1 - 3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3 - 5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-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5 - 10 ans 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10 - 20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67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-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82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32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124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  <a:tr h="1870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&gt; 20 ans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u="none" strike="noStrike">
                          <a:effectLst/>
                        </a:rPr>
                        <a:t>11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23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6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45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15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38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9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>
                          <a:effectLst/>
                        </a:rPr>
                        <a:t>50</a:t>
                      </a:r>
                      <a:endParaRPr lang="fr-FR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r-FR" sz="1100" u="none" strike="noStrike" dirty="0">
                          <a:effectLst/>
                        </a:rPr>
                        <a:t>21</a:t>
                      </a:r>
                      <a:endParaRPr lang="fr-F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352" marR="9352" marT="9352" marB="0" anchor="ctr"/>
                </a:tc>
              </a:tr>
            </a:tbl>
          </a:graphicData>
        </a:graphic>
      </p:graphicFrame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952343"/>
              </p:ext>
            </p:extLst>
          </p:nvPr>
        </p:nvGraphicFramePr>
        <p:xfrm>
          <a:off x="611564" y="5661248"/>
          <a:ext cx="7848868" cy="28803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68"/>
              </a:tblGrid>
              <a:tr h="288032">
                <a:tc>
                  <a:txBody>
                    <a:bodyPr/>
                    <a:lstStyle/>
                    <a:p>
                      <a:pPr lvl="0" algn="ctr" fontAlgn="b"/>
                      <a:r>
                        <a:rPr lang="fr-FR" sz="1400" u="none" strike="noStrike" dirty="0">
                          <a:effectLst/>
                        </a:rPr>
                        <a:t>Secteur industriel : 3 - 5 ans on observe seulement 11 émissions dont 7 inclues en 2002-2003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817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</a:t>
            </a:r>
            <a:r>
              <a:rPr lang="fr-FR" dirty="0" smtClean="0"/>
              <a:t>secteur bancaire 13 </a:t>
            </a:r>
            <a:r>
              <a:rPr lang="fr-FR" dirty="0"/>
              <a:t>s (court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733567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secteur </a:t>
            </a:r>
            <a:r>
              <a:rPr lang="fr-FR" dirty="0" smtClean="0"/>
              <a:t>industriel13 </a:t>
            </a:r>
            <a:r>
              <a:rPr lang="fr-FR" dirty="0"/>
              <a:t>s (court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18177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</a:t>
            </a:r>
            <a:r>
              <a:rPr lang="fr-FR" dirty="0" smtClean="0"/>
              <a:t>crédit secteur bancaire 52 </a:t>
            </a:r>
            <a:r>
              <a:rPr lang="fr-FR" dirty="0"/>
              <a:t>s (moyen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845955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secteur </a:t>
            </a:r>
            <a:r>
              <a:rPr lang="fr-FR" dirty="0" smtClean="0"/>
              <a:t>crédit consommation 2 ans </a:t>
            </a:r>
            <a:r>
              <a:rPr lang="fr-FR" dirty="0"/>
              <a:t>(moyen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7631528"/>
              </p:ext>
            </p:extLst>
          </p:nvPr>
        </p:nvGraphicFramePr>
        <p:xfrm>
          <a:off x="457200" y="1844824"/>
          <a:ext cx="8229600" cy="4281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441090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secteur </a:t>
            </a:r>
            <a:r>
              <a:rPr lang="fr-FR" dirty="0" smtClean="0"/>
              <a:t>industriel 52 </a:t>
            </a:r>
            <a:r>
              <a:rPr lang="fr-FR" dirty="0"/>
              <a:t>s (moyen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921698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</a:t>
            </a:r>
            <a:r>
              <a:rPr lang="fr-FR" dirty="0" smtClean="0"/>
              <a:t>crédit secteur bancaire </a:t>
            </a:r>
            <a:r>
              <a:rPr lang="fr-FR" dirty="0"/>
              <a:t>5 ans (long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025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Taux d’intérêt et </a:t>
            </a:r>
            <a:r>
              <a:rPr lang="fr-FR" dirty="0" err="1"/>
              <a:t>spread</a:t>
            </a:r>
            <a:r>
              <a:rPr lang="fr-FR" dirty="0"/>
              <a:t> crédit secteur </a:t>
            </a:r>
            <a:r>
              <a:rPr lang="fr-FR" dirty="0" smtClean="0"/>
              <a:t>crédit consommation 5 </a:t>
            </a:r>
            <a:r>
              <a:rPr lang="fr-FR" dirty="0"/>
              <a:t>ans (long terme)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92080842"/>
              </p:ext>
            </p:extLst>
          </p:nvPr>
        </p:nvGraphicFramePr>
        <p:xfrm>
          <a:off x="457200" y="1916832"/>
          <a:ext cx="8229600" cy="42093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965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(en milliards de DH)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659463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2733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Historique des </a:t>
            </a:r>
            <a:r>
              <a:rPr lang="fr-FR" dirty="0" smtClean="0"/>
              <a:t>gisements (en </a:t>
            </a:r>
            <a:r>
              <a:rPr lang="fr-FR" dirty="0"/>
              <a:t>milliards de DH)</a:t>
            </a:r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771409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63671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par secteur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4783688"/>
              </p:ext>
            </p:extLst>
          </p:nvPr>
        </p:nvGraphicFramePr>
        <p:xfrm>
          <a:off x="467544" y="1268760"/>
          <a:ext cx="8229600" cy="23042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aphique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1684080"/>
              </p:ext>
            </p:extLst>
          </p:nvPr>
        </p:nvGraphicFramePr>
        <p:xfrm>
          <a:off x="395536" y="3645024"/>
          <a:ext cx="828092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9848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par secteur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9361934"/>
              </p:ext>
            </p:extLst>
          </p:nvPr>
        </p:nvGraphicFramePr>
        <p:xfrm>
          <a:off x="467544" y="1196752"/>
          <a:ext cx="8229600" cy="22608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2283467"/>
              </p:ext>
            </p:extLst>
          </p:nvPr>
        </p:nvGraphicFramePr>
        <p:xfrm>
          <a:off x="539552" y="3573016"/>
          <a:ext cx="799288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5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par secteur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431454"/>
              </p:ext>
            </p:extLst>
          </p:nvPr>
        </p:nvGraphicFramePr>
        <p:xfrm>
          <a:off x="467544" y="1124744"/>
          <a:ext cx="8229600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168037"/>
              </p:ext>
            </p:extLst>
          </p:nvPr>
        </p:nvGraphicFramePr>
        <p:xfrm>
          <a:off x="611560" y="3140968"/>
          <a:ext cx="792088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5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Historique des émissions par secteur</a:t>
            </a:r>
            <a:br>
              <a:rPr lang="fr-FR" dirty="0" smtClean="0"/>
            </a:b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142006"/>
              </p:ext>
            </p:extLst>
          </p:nvPr>
        </p:nvGraphicFramePr>
        <p:xfrm>
          <a:off x="467544" y="1268760"/>
          <a:ext cx="8229600" cy="2044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aphique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4116153"/>
              </p:ext>
            </p:extLst>
          </p:nvPr>
        </p:nvGraphicFramePr>
        <p:xfrm>
          <a:off x="611560" y="3501008"/>
          <a:ext cx="7848872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335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1018</TotalTime>
  <Words>1536</Words>
  <Application>Microsoft Office PowerPoint</Application>
  <PresentationFormat>Affichage à l'écran (4:3)</PresentationFormat>
  <Paragraphs>783</Paragraphs>
  <Slides>37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37</vt:i4>
      </vt:variant>
    </vt:vector>
  </HeadingPairs>
  <TitlesOfParts>
    <vt:vector size="38" baseType="lpstr">
      <vt:lpstr>Thème Office</vt:lpstr>
      <vt:lpstr> Marché de la dette privée marocain durant la dernière décennie  </vt:lpstr>
      <vt:lpstr>Structure des émissions d’obligations privées par secteurs (en %)</vt:lpstr>
      <vt:lpstr>Poids de chaque secteur (Montant des émissions en Milliards de DH)</vt:lpstr>
      <vt:lpstr>Historique des émissions (en milliards de DH)</vt:lpstr>
      <vt:lpstr>Historique des gisements (en milliards de DH)</vt:lpstr>
      <vt:lpstr>Historique des émissions par secteur </vt:lpstr>
      <vt:lpstr>Historique des émissions par secteur </vt:lpstr>
      <vt:lpstr>Historique des émissions par secteur </vt:lpstr>
      <vt:lpstr>Historique des émissions par secteur </vt:lpstr>
      <vt:lpstr>Historique des émissions par maturité </vt:lpstr>
      <vt:lpstr>Historique des émissions par maturité</vt:lpstr>
      <vt:lpstr>Historique des émissions par maturité</vt:lpstr>
      <vt:lpstr>Historique des gisements par secteur </vt:lpstr>
      <vt:lpstr>Historique des gisements par secteur </vt:lpstr>
      <vt:lpstr>Historique des gisements par secteur </vt:lpstr>
      <vt:lpstr>Historique des gisements par secteur </vt:lpstr>
      <vt:lpstr>Historique des gisements par maturité</vt:lpstr>
      <vt:lpstr>Historique des gisements par maturité</vt:lpstr>
      <vt:lpstr>Historique des gisements par maturité</vt:lpstr>
      <vt:lpstr>Analyse sectorielle des émissions par maturité</vt:lpstr>
      <vt:lpstr>Analyse sectorielle des émissions par maturité</vt:lpstr>
      <vt:lpstr>Analyse sectorielle des émissions par maturité</vt:lpstr>
      <vt:lpstr>Analyse sectorielle des émissions par maturité</vt:lpstr>
      <vt:lpstr>Analyse sectorielle des spreads crédit </vt:lpstr>
      <vt:lpstr>Analyse des spreads crédit selon cotation en bourse</vt:lpstr>
      <vt:lpstr>Structure des spreads crédit du secteur bancaire selon maturité</vt:lpstr>
      <vt:lpstr>Structure des spreads crédit du secteur crédit consommation selon maturité</vt:lpstr>
      <vt:lpstr>Structure des spreads crédit du secteur industriel selon maturité</vt:lpstr>
      <vt:lpstr>Analyse discriminante des spreads crédit selon leur maturité</vt:lpstr>
      <vt:lpstr>Analyse discriminante des spreads crédit selon leur maturité</vt:lpstr>
      <vt:lpstr>Taux d’intérêt et spread crédit secteur bancaire 13 s (court terme)</vt:lpstr>
      <vt:lpstr>Taux d’intérêt et spread crédit secteur industriel13 s (court terme)</vt:lpstr>
      <vt:lpstr>Taux d’intérêt et spread crédit secteur bancaire 52 s (moyen terme)</vt:lpstr>
      <vt:lpstr>Taux d’intérêt et spread crédit secteur crédit consommation 2 ans (moyen terme)</vt:lpstr>
      <vt:lpstr>Taux d’intérêt et spread crédit secteur industriel 52 s (moyen terme)</vt:lpstr>
      <vt:lpstr>Taux d’intérêt et spread crédit secteur bancaire 5 ans (long terme)</vt:lpstr>
      <vt:lpstr>Taux d’intérêt et spread crédit secteur crédit consommation 5 ans (long terme)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Marché de la dette privée marocain durant la dernière décennie  </dc:title>
  <cp:lastModifiedBy>Valued Acer Customer</cp:lastModifiedBy>
  <cp:revision>29</cp:revision>
  <dcterms:modified xsi:type="dcterms:W3CDTF">2012-03-15T22:18:53Z</dcterms:modified>
</cp:coreProperties>
</file>