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57" r:id="rId4"/>
    <p:sldId id="259" r:id="rId5"/>
    <p:sldId id="266" r:id="rId6"/>
    <p:sldId id="276" r:id="rId7"/>
    <p:sldId id="260" r:id="rId8"/>
    <p:sldId id="277" r:id="rId9"/>
    <p:sldId id="261" r:id="rId10"/>
    <p:sldId id="267" r:id="rId11"/>
    <p:sldId id="283" r:id="rId12"/>
    <p:sldId id="268" r:id="rId13"/>
    <p:sldId id="278" r:id="rId14"/>
    <p:sldId id="279" r:id="rId15"/>
    <p:sldId id="280" r:id="rId16"/>
    <p:sldId id="281" r:id="rId17"/>
    <p:sldId id="282" r:id="rId18"/>
    <p:sldId id="269" r:id="rId19"/>
    <p:sldId id="264" r:id="rId20"/>
    <p:sldId id="265" r:id="rId21"/>
    <p:sldId id="270" r:id="rId22"/>
    <p:sldId id="284" r:id="rId23"/>
    <p:sldId id="285" r:id="rId24"/>
    <p:sldId id="286" r:id="rId25"/>
    <p:sldId id="287" r:id="rId26"/>
    <p:sldId id="271" r:id="rId27"/>
    <p:sldId id="272" r:id="rId28"/>
    <p:sldId id="273" r:id="rId29"/>
    <p:sldId id="290" r:id="rId30"/>
    <p:sldId id="288" r:id="rId31"/>
    <p:sldId id="289" r:id="rId32"/>
    <p:sldId id="291" r:id="rId33"/>
    <p:sldId id="292" r:id="rId34"/>
    <p:sldId id="263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08" d="100"/>
          <a:sy n="108" d="100"/>
        </p:scale>
        <p:origin x="-10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4594B-F6D8-4AC2-B553-94684BC3E602}" type="datetimeFigureOut">
              <a:rPr lang="fr-FR" smtClean="0"/>
              <a:pPr/>
              <a:t>10/03/2012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6EBEA-FAC1-4719-B565-0F93BFB681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EBEA-FAC1-4719-B565-0F93BFB681A9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5292080" y="1700808"/>
            <a:ext cx="3382963" cy="72072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 flipH="1">
            <a:off x="-1836712" y="5949281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332640" y="5157192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611188" y="1628775"/>
            <a:ext cx="2881312" cy="2160588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5651500" y="3789363"/>
            <a:ext cx="2881313" cy="216058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5580112" y="1988840"/>
            <a:ext cx="2879725" cy="5032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6"/>
          </p:nvPr>
        </p:nvSpPr>
        <p:spPr>
          <a:xfrm>
            <a:off x="684213" y="4292600"/>
            <a:ext cx="2879725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2483769" y="5445125"/>
            <a:ext cx="2520032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ircle/>
  </p:transition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34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hyperlink" Target="http://animatedtooth.com/implant.sw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u="sng" dirty="0" smtClean="0"/>
              <a:t>L’implant dentaire</a:t>
            </a:r>
            <a:endParaRPr lang="fr-FR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87824" y="3645024"/>
            <a:ext cx="3347864" cy="1052736"/>
          </a:xfrm>
        </p:spPr>
        <p:txBody>
          <a:bodyPr>
            <a:normAutofit/>
          </a:bodyPr>
          <a:lstStyle/>
          <a:p>
            <a:pPr algn="l"/>
            <a:endParaRPr lang="fr-FR" sz="1000" dirty="0"/>
          </a:p>
        </p:txBody>
      </p:sp>
      <p:pic>
        <p:nvPicPr>
          <p:cNvPr id="3686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                  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998" r="3998"/>
          <a:stretch>
            <a:fillRect/>
          </a:stretch>
        </p:blipFill>
        <p:spPr bwMode="auto">
          <a:xfrm>
            <a:off x="2843808" y="2348880"/>
            <a:ext cx="3190508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Espace réservé du contenu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sp>
        <p:nvSpPr>
          <p:cNvPr id="10" name="Flèche gauche 9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évolution</a:t>
            </a:r>
            <a:endParaRPr lang="fr-FR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487009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847975" cy="1724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Flèche gauche 8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555776" y="41490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Traumatisme dentaire (chute ,coups….)</a:t>
            </a:r>
            <a:endParaRPr lang="fr-FR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cteur droit avec flèche 12"/>
          <p:cNvCxnSpPr>
            <a:stCxn id="11" idx="0"/>
          </p:cNvCxnSpPr>
          <p:nvPr/>
        </p:nvCxnSpPr>
        <p:spPr>
          <a:xfrm flipH="1" flipV="1">
            <a:off x="4644008" y="2924944"/>
            <a:ext cx="72008" cy="1224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6832"/>
            <a:ext cx="2389577" cy="2771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771800" y="5157192"/>
            <a:ext cx="3382963" cy="72072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Inflammation (douleur au toucher)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995936" y="3933056"/>
            <a:ext cx="720080" cy="136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les conséquences</a:t>
            </a:r>
            <a:endParaRPr lang="fr-FR" sz="1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1"/>
            <a:ext cx="3031194" cy="36724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761037" y="3284984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Pas de mastication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>
            <a:off x="3923928" y="3212976"/>
            <a:ext cx="792088" cy="864096"/>
          </a:xfrm>
          <a:prstGeom prst="irregularSeal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xplosion 2 5"/>
          <p:cNvSpPr/>
          <p:nvPr/>
        </p:nvSpPr>
        <p:spPr>
          <a:xfrm>
            <a:off x="3923928" y="2708920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xplosion 2 6"/>
          <p:cNvSpPr/>
          <p:nvPr/>
        </p:nvSpPr>
        <p:spPr>
          <a:xfrm>
            <a:off x="4355976" y="3645024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6" idx="2"/>
          </p:cNvCxnSpPr>
          <p:nvPr/>
        </p:nvCxnSpPr>
        <p:spPr>
          <a:xfrm flipH="1" flipV="1">
            <a:off x="4001350" y="2834547"/>
            <a:ext cx="1938802" cy="6664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7" idx="2"/>
          </p:cNvCxnSpPr>
          <p:nvPr/>
        </p:nvCxnSpPr>
        <p:spPr>
          <a:xfrm flipH="1">
            <a:off x="4433398" y="3159358"/>
            <a:ext cx="498642" cy="6112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73780"/>
            <a:ext cx="2736304" cy="2109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131840" y="4653136"/>
            <a:ext cx="3382963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Sourire non esthétique a cause du manque de dent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7143" y="2199814"/>
            <a:ext cx="2835374" cy="2208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275856" y="5301208"/>
            <a:ext cx="3382963" cy="720725"/>
          </a:xfrm>
        </p:spPr>
        <p:txBody>
          <a:bodyPr/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DVO perdu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>
            <a:stCxn id="4" idx="0"/>
          </p:cNvCxnSpPr>
          <p:nvPr/>
        </p:nvCxnSpPr>
        <p:spPr>
          <a:xfrm flipH="1" flipV="1">
            <a:off x="4716016" y="4005064"/>
            <a:ext cx="251322" cy="12961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/>
              <a:t>IV) Moyens de remplacement des dents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sz="18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2476500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5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15816" y="42210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Appareil mobile en résine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PLAN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I) Introduction 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II)Anatomie de la mâchoire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III) Mécanique de la mastication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IV)Causes et conséquences de la perte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V)Moyens de remplacement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VI)Conclusion</a:t>
            </a:r>
          </a:p>
          <a:p>
            <a:pPr marL="708660" indent="-571500" algn="just"/>
            <a:endParaRPr lang="fr-FR" dirty="0" smtClean="0">
              <a:solidFill>
                <a:srgbClr val="663300"/>
              </a:solidFill>
            </a:endParaRPr>
          </a:p>
        </p:txBody>
      </p:sp>
      <p:sp>
        <p:nvSpPr>
          <p:cNvPr id="4" name="Dodécagone 3"/>
          <p:cNvSpPr/>
          <p:nvPr/>
        </p:nvSpPr>
        <p:spPr>
          <a:xfrm>
            <a:off x="3779912" y="170080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" action="ppaction://hlinkshowjump?jump=nextslide"/>
              </a:rPr>
              <a:t>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Dodécagone 4">
            <a:hlinkClick r:id="rId2" action="ppaction://hlinksldjump"/>
          </p:cNvPr>
          <p:cNvSpPr/>
          <p:nvPr/>
        </p:nvSpPr>
        <p:spPr>
          <a:xfrm>
            <a:off x="5652120" y="220486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odécagone 5">
            <a:hlinkClick r:id="rId3" action="ppaction://hlinksldjump"/>
          </p:cNvPr>
          <p:cNvSpPr/>
          <p:nvPr/>
        </p:nvSpPr>
        <p:spPr>
          <a:xfrm>
            <a:off x="6516216" y="2708920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hlinkClick r:id="rId3" action="ppaction://hlinksldjump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Dodécagone 6">
            <a:hlinkClick r:id="rId4" action="ppaction://hlinksldjump"/>
          </p:cNvPr>
          <p:cNvSpPr/>
          <p:nvPr/>
        </p:nvSpPr>
        <p:spPr>
          <a:xfrm>
            <a:off x="2195736" y="364502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Dodécagone 7"/>
          <p:cNvSpPr/>
          <p:nvPr/>
        </p:nvSpPr>
        <p:spPr>
          <a:xfrm>
            <a:off x="7452320" y="422108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5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Dodécagone 8">
            <a:hlinkClick r:id="" action="ppaction://hlinkshowjump?jump=lastslide"/>
          </p:cNvPr>
          <p:cNvSpPr/>
          <p:nvPr/>
        </p:nvSpPr>
        <p:spPr>
          <a:xfrm>
            <a:off x="3707904" y="472514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5" action="ppaction://hlinksldjump"/>
              </a:rPr>
              <a:t>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128" y="22048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hlinkClick r:id="rId2" action="ppaction://hlinksldjump"/>
              </a:rPr>
              <a:t>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492896"/>
            <a:ext cx="3132328" cy="2181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771800" y="49411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Bridge de 3 dents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>
            <a:stCxn id="8" idx="0"/>
          </p:cNvCxnSpPr>
          <p:nvPr/>
        </p:nvCxnSpPr>
        <p:spPr>
          <a:xfrm flipV="1">
            <a:off x="4355976" y="3140968"/>
            <a:ext cx="144016" cy="1800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4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5628" r="562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Implant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96752"/>
            <a:ext cx="1609725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7" name="Connecteur droit avec flèche 16"/>
          <p:cNvCxnSpPr>
            <a:stCxn id="14" idx="0"/>
          </p:cNvCxnSpPr>
          <p:nvPr/>
        </p:nvCxnSpPr>
        <p:spPr>
          <a:xfrm flipH="1" flipV="1">
            <a:off x="2051720" y="2564904"/>
            <a:ext cx="72356" cy="17276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4" idx="3"/>
          </p:cNvCxnSpPr>
          <p:nvPr/>
        </p:nvCxnSpPr>
        <p:spPr>
          <a:xfrm>
            <a:off x="3563938" y="4580732"/>
            <a:ext cx="3456334" cy="3604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A) Contraintes physiques à respecter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Arcade antagoniste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implant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2483768" y="5445224"/>
            <a:ext cx="2520032" cy="576263"/>
          </a:xfrm>
        </p:spPr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Arcade adjacente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92896"/>
            <a:ext cx="1619250" cy="231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5" name="Connecteur droit avec flèche 14"/>
          <p:cNvCxnSpPr/>
          <p:nvPr/>
        </p:nvCxnSpPr>
        <p:spPr>
          <a:xfrm flipV="1">
            <a:off x="2267744" y="3861048"/>
            <a:ext cx="1728192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923928" y="4653136"/>
            <a:ext cx="288032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932040" y="2348880"/>
            <a:ext cx="122413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B) 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L’anesthésie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L’incision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5" name="Espace réservé pour une image  12" descr="photo iphone 01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Espace réservé pour une image  23" descr="photo iphone 02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Picture 2" descr="http://www.123gifs.com/gifs/corps/bouche/123gifs02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forage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pose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6754" b="6754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Espace réservé pour une image  16" descr="photo iphone 049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 descr="photo iphone 06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Le praticien suture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3059832" y="2564904"/>
            <a:ext cx="3312368" cy="2520280"/>
          </a:xfrm>
        </p:spPr>
      </p:sp>
      <p:sp>
        <p:nvSpPr>
          <p:cNvPr id="13" name="Espace réservé pour une image  12"/>
          <p:cNvSpPr>
            <a:spLocks noGrp="1"/>
          </p:cNvSpPr>
          <p:nvPr>
            <p:ph type="pic" sz="quarter" idx="14"/>
          </p:nvPr>
        </p:nvSpPr>
        <p:spPr>
          <a:xfrm>
            <a:off x="9252520" y="2564904"/>
            <a:ext cx="2881313" cy="2160587"/>
          </a:xfrm>
        </p:spPr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3347864" y="5517232"/>
            <a:ext cx="2879725" cy="576263"/>
          </a:xfrm>
        </p:spPr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Implant post-extractionnel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9144000" y="1124744"/>
            <a:ext cx="2520032" cy="5762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348881"/>
            <a:ext cx="120787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1) Essais:</a:t>
            </a:r>
            <a:endParaRPr lang="fr-FR" u="sng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5220072" y="1700808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accent1"/>
                </a:solidFill>
              </a:rPr>
              <a:t>a) informatiques: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42504"/>
            <a:ext cx="3600400" cy="2514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2555776" y="55892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Comparatif essais informatiques et réels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fr-FR" sz="1800" u="sng" dirty="0" smtClean="0">
                <a:solidFill>
                  <a:schemeClr val="bg1"/>
                </a:solidFill>
              </a:rPr>
              <a:t>Axe de mise en charge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déformations 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Espace réservé pour une image  13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t="582" b="582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6" name="Connecteur droit avec flèche 15"/>
          <p:cNvCxnSpPr>
            <a:stCxn id="12" idx="0"/>
            <a:endCxn id="14" idx="2"/>
          </p:cNvCxnSpPr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8904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9" name="Connecteur droit avec flèche 18"/>
          <p:cNvCxnSpPr/>
          <p:nvPr/>
        </p:nvCxnSpPr>
        <p:spPr>
          <a:xfrm flipV="1">
            <a:off x="4932264" y="5229200"/>
            <a:ext cx="1151904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Déformation de moignon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Von mises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445224"/>
            <a:ext cx="503832" cy="21520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FR" u="sng" dirty="0" smtClean="0"/>
              <a:t>INTRODUCTION</a:t>
            </a:r>
            <a:endParaRPr lang="fr-FR" u="sng" dirty="0"/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805264"/>
            <a:ext cx="648072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compression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traction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431824" cy="2872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cisaillement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Comparatifs ciblé des déformations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359816" cy="3592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3041447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b) essais réels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2204864"/>
            <a:ext cx="1368152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3275856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Banc d’essai dentaire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2276872"/>
            <a:ext cx="4057711" cy="305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483768" y="5661248"/>
            <a:ext cx="4032448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Graphique résultant des tests d’effort sur l’implant terra 3.8 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-1404664" y="3933056"/>
            <a:ext cx="370384" cy="144056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I) Anatomie de la </a:t>
            </a:r>
            <a:r>
              <a:rPr lang="fr-FR" u="sng" dirty="0" err="1" smtClean="0">
                <a:latin typeface="+mn-lt"/>
              </a:rPr>
              <a:t>machoire</a:t>
            </a:r>
            <a:endParaRPr lang="fr-FR" u="sng" dirty="0">
              <a:latin typeface="+mn-lt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1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17033"/>
            <a:ext cx="288032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364088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La mandibule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9552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de face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15816" y="57332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</a:t>
            </a:r>
            <a:r>
              <a:rPr lang="fr-FR" b="1" u="sng" dirty="0" smtClean="0">
                <a:solidFill>
                  <a:schemeClr val="bg1"/>
                </a:solidFill>
              </a:rPr>
              <a:t> </a:t>
            </a:r>
            <a:r>
              <a:rPr lang="fr-FR" u="sng" dirty="0" smtClean="0">
                <a:solidFill>
                  <a:schemeClr val="bg1"/>
                </a:solidFill>
              </a:rPr>
              <a:t>latérale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1835696" y="3645024"/>
            <a:ext cx="0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788024" y="5517232"/>
            <a:ext cx="1152128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1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1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508104" y="19168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 maxillaire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568" y="42210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antérieure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5983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latérale 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051720" y="3356992"/>
            <a:ext cx="0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788024" y="5157192"/>
            <a:ext cx="1440160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 gauche 20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Espace réservé pour une image  16"/>
          <p:cNvPicPr>
            <a:picLocks noGrp="1"/>
          </p:cNvPicPr>
          <p:nvPr>
            <p:ph type="pic" sz="quarter" idx="14"/>
          </p:nvPr>
        </p:nvPicPr>
        <p:blipFill>
          <a:blip r:embed="rId2" cstate="print"/>
          <a:srcRect t="9137" b="913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83568" y="4293096"/>
            <a:ext cx="2879725" cy="576263"/>
          </a:xfrm>
        </p:spPr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Schéma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Muscle masticatoire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5" name="Imag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H="1" flipV="1">
            <a:off x="1907059" y="3429496"/>
            <a:ext cx="216372" cy="863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9" idx="3"/>
          </p:cNvCxnSpPr>
          <p:nvPr/>
        </p:nvCxnSpPr>
        <p:spPr>
          <a:xfrm flipV="1">
            <a:off x="5003801" y="5085184"/>
            <a:ext cx="1152375" cy="648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II) Mécanique de la mastication</a:t>
            </a:r>
            <a:endParaRPr lang="fr-FR" u="sng" dirty="0"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5" name="Espace réservé pour une image  14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Espace réservé pour une image  15"/>
          <p:cNvPicPr>
            <a:picLocks noGrp="1"/>
          </p:cNvPicPr>
          <p:nvPr>
            <p:ph type="pic" sz="quarter" idx="14"/>
          </p:nvPr>
        </p:nvPicPr>
        <p:blipFill>
          <a:blip r:embed="rId4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type="pic" sz="quarter" idx="13"/>
          </p:nvPr>
        </p:nvPicPr>
        <p:blipFill>
          <a:blip r:embed="rId2" cstate="print"/>
          <a:srcRect t="918" b="91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Espace réservé pour une image  14"/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3995936" y="2204864"/>
            <a:ext cx="2879725" cy="503237"/>
          </a:xfrm>
        </p:spPr>
        <p:txBody>
          <a:bodyPr>
            <a:norm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Coté non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>
                <a:solidFill>
                  <a:schemeClr val="bg1"/>
                </a:solidFill>
              </a:rPr>
              <a:t>Coté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187624" y="3284984"/>
            <a:ext cx="0" cy="10801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71800" y="2492896"/>
            <a:ext cx="1152128" cy="72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latin typeface="+mn-lt"/>
              </a:rPr>
              <a:t>III) Causes et conséquence de la perte des dents</a:t>
            </a:r>
            <a:endParaRPr lang="fr-FR" u="sng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686800" cy="4781128"/>
          </a:xfrm>
        </p:spPr>
        <p:txBody>
          <a:bodyPr/>
          <a:lstStyle/>
          <a:p>
            <a:endParaRPr lang="fr-FR" dirty="0" smtClean="0"/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</a:t>
            </a:r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/>
              </a:rPr>
              <a:t>                    </a:t>
            </a: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</a:p>
          <a:p>
            <a:pPr>
              <a:buNone/>
            </a:pP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 flipH="1">
            <a:off x="8686800" y="6080444"/>
            <a:ext cx="133672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40152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Les causes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317</Words>
  <Application>Microsoft Office PowerPoint</Application>
  <PresentationFormat>Affichage à l'écran (4:3)</PresentationFormat>
  <Paragraphs>96</Paragraphs>
  <Slides>34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Apex</vt:lpstr>
      <vt:lpstr>L’implant dentaire</vt:lpstr>
      <vt:lpstr>PLAN</vt:lpstr>
      <vt:lpstr>INTRODUCTION</vt:lpstr>
      <vt:lpstr>I) Anatomie de la machoire</vt:lpstr>
      <vt:lpstr>Diapositive 5</vt:lpstr>
      <vt:lpstr>Diapositive 6</vt:lpstr>
      <vt:lpstr>II) Mécanique de la mastication</vt:lpstr>
      <vt:lpstr>Diapositive 8</vt:lpstr>
      <vt:lpstr>III) Causes et conséquence de la perte des dents</vt:lpstr>
      <vt:lpstr>A) la carie                      </vt:lpstr>
      <vt:lpstr>Diapositive 11</vt:lpstr>
      <vt:lpstr>B) les causes traumatiques </vt:lpstr>
      <vt:lpstr>C) la maladie parodontale </vt:lpstr>
      <vt:lpstr>Diapositive 14</vt:lpstr>
      <vt:lpstr>A) conséquence principale : problème de digestion </vt:lpstr>
      <vt:lpstr>B) la perte esthétique  </vt:lpstr>
      <vt:lpstr>C) perte de la DVO</vt:lpstr>
      <vt:lpstr>IV) Moyens de remplacement des dents</vt:lpstr>
      <vt:lpstr>1) l’appareil mobile                      </vt:lpstr>
      <vt:lpstr>2)prothèse fixée (ou bridge) </vt:lpstr>
      <vt:lpstr>3) l’implant dentaire                      </vt:lpstr>
      <vt:lpstr>A) Contraintes physiques à respecter</vt:lpstr>
      <vt:lpstr>B) chirurgie</vt:lpstr>
      <vt:lpstr>Diapositive 24</vt:lpstr>
      <vt:lpstr>Diapositive 25</vt:lpstr>
      <vt:lpstr> 4) dernière génération d’implant: implant post-extractionnel</vt:lpstr>
      <vt:lpstr>1) Essais: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Conclusion</vt:lpstr>
    </vt:vector>
  </TitlesOfParts>
  <Company>SAINTE-MARIE LYON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Baptiste</cp:lastModifiedBy>
  <cp:revision>48</cp:revision>
  <dcterms:created xsi:type="dcterms:W3CDTF">2011-12-06T15:05:20Z</dcterms:created>
  <dcterms:modified xsi:type="dcterms:W3CDTF">2012-03-10T19:12:42Z</dcterms:modified>
</cp:coreProperties>
</file>