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93" r:id="rId3"/>
    <p:sldId id="258" r:id="rId4"/>
    <p:sldId id="257" r:id="rId5"/>
    <p:sldId id="259" r:id="rId6"/>
    <p:sldId id="266" r:id="rId7"/>
    <p:sldId id="294" r:id="rId8"/>
    <p:sldId id="276" r:id="rId9"/>
    <p:sldId id="260" r:id="rId10"/>
    <p:sldId id="277" r:id="rId11"/>
    <p:sldId id="261" r:id="rId12"/>
    <p:sldId id="267" r:id="rId13"/>
    <p:sldId id="283" r:id="rId14"/>
    <p:sldId id="268" r:id="rId15"/>
    <p:sldId id="278" r:id="rId16"/>
    <p:sldId id="279" r:id="rId17"/>
    <p:sldId id="280" r:id="rId18"/>
    <p:sldId id="281" r:id="rId19"/>
    <p:sldId id="282" r:id="rId20"/>
    <p:sldId id="269" r:id="rId21"/>
    <p:sldId id="264" r:id="rId22"/>
    <p:sldId id="265" r:id="rId23"/>
    <p:sldId id="270" r:id="rId24"/>
    <p:sldId id="284" r:id="rId25"/>
    <p:sldId id="285" r:id="rId26"/>
    <p:sldId id="286" r:id="rId27"/>
    <p:sldId id="287" r:id="rId28"/>
    <p:sldId id="271" r:id="rId29"/>
    <p:sldId id="272" r:id="rId30"/>
    <p:sldId id="273" r:id="rId31"/>
    <p:sldId id="290" r:id="rId32"/>
    <p:sldId id="288" r:id="rId33"/>
    <p:sldId id="289" r:id="rId34"/>
    <p:sldId id="291" r:id="rId35"/>
    <p:sldId id="292" r:id="rId36"/>
    <p:sldId id="263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108" d="100"/>
          <a:sy n="108" d="100"/>
        </p:scale>
        <p:origin x="-17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4594B-F6D8-4AC2-B553-94684BC3E602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6EBEA-FAC1-4719-B565-0F93BFB681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6EBEA-FAC1-4719-B565-0F93BFB681A9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5292080" y="1700808"/>
            <a:ext cx="3382963" cy="72072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 flipH="1">
            <a:off x="-1836712" y="5949281"/>
            <a:ext cx="72008" cy="72008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332640" y="5157192"/>
            <a:ext cx="72008" cy="72008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611188" y="1628775"/>
            <a:ext cx="2881312" cy="2160588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4"/>
          </p:nvPr>
        </p:nvSpPr>
        <p:spPr>
          <a:xfrm>
            <a:off x="5651500" y="3789363"/>
            <a:ext cx="2881313" cy="2160587"/>
          </a:xfrm>
        </p:spPr>
        <p:txBody>
          <a:bodyPr/>
          <a:lstStyle/>
          <a:p>
            <a:endParaRPr lang="fr-FR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5"/>
          </p:nvPr>
        </p:nvSpPr>
        <p:spPr>
          <a:xfrm>
            <a:off x="5580112" y="1988840"/>
            <a:ext cx="2879725" cy="50323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6"/>
          </p:nvPr>
        </p:nvSpPr>
        <p:spPr>
          <a:xfrm>
            <a:off x="684213" y="4292600"/>
            <a:ext cx="2879725" cy="5762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7"/>
          </p:nvPr>
        </p:nvSpPr>
        <p:spPr>
          <a:xfrm>
            <a:off x="2483769" y="5445125"/>
            <a:ext cx="2520032" cy="5762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ircle/>
  </p:transition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gif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slide" Target="slide11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slide" Target="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hyperlink" Target="http://animatedtooth.com/implant.sw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slide" Target="slide36.xml"/><Relationship Id="rId4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slide" Target="slide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u="sng" dirty="0" smtClean="0"/>
              <a:t>L’implant dentaire</a:t>
            </a:r>
            <a:endParaRPr lang="fr-FR" u="sng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87824" y="3645024"/>
            <a:ext cx="3347864" cy="1052736"/>
          </a:xfrm>
        </p:spPr>
        <p:txBody>
          <a:bodyPr>
            <a:normAutofit/>
          </a:bodyPr>
          <a:lstStyle/>
          <a:p>
            <a:pPr algn="l"/>
            <a:endParaRPr lang="fr-FR" sz="1000" dirty="0"/>
          </a:p>
        </p:txBody>
      </p:sp>
      <p:pic>
        <p:nvPicPr>
          <p:cNvPr id="3686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pic>
        <p:nvPicPr>
          <p:cNvPr id="10" name="Espace réservé pour une image  9"/>
          <p:cNvPicPr>
            <a:picLocks noGrp="1"/>
          </p:cNvPicPr>
          <p:nvPr>
            <p:ph type="pic" sz="quarter" idx="13"/>
          </p:nvPr>
        </p:nvPicPr>
        <p:blipFill>
          <a:blip r:embed="rId2" cstate="print"/>
          <a:srcRect t="918" b="918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Espace réservé pour une image  14"/>
          <p:cNvPicPr>
            <a:picLocks noGrp="1"/>
          </p:cNvPicPr>
          <p:nvPr>
            <p:ph type="pic" sz="quarter" idx="14"/>
          </p:nvPr>
        </p:nvPicPr>
        <p:blipFill>
          <a:blip r:embed="rId3" cstate="print"/>
          <a:srcRect t="9" b="9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3995936" y="2204864"/>
            <a:ext cx="2879725" cy="5032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600" dirty="0" smtClean="0">
                <a:solidFill>
                  <a:schemeClr val="bg1"/>
                </a:solidFill>
              </a:rPr>
              <a:t>Coté non travaillant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1600" dirty="0" smtClean="0">
                <a:solidFill>
                  <a:schemeClr val="bg1"/>
                </a:solidFill>
              </a:rPr>
              <a:t>Coté travaillant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1187624" y="3284984"/>
            <a:ext cx="0" cy="10801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2771800" y="2492896"/>
            <a:ext cx="1152128" cy="720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smtClean="0">
                <a:latin typeface="+mn-lt"/>
              </a:rPr>
              <a:t>III) Causes et conséquence de la perte des dents</a:t>
            </a:r>
            <a:endParaRPr lang="fr-FR" u="sng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686800" cy="4781128"/>
          </a:xfrm>
        </p:spPr>
        <p:txBody>
          <a:bodyPr/>
          <a:lstStyle/>
          <a:p>
            <a:endParaRPr lang="fr-FR" dirty="0" smtClean="0"/>
          </a:p>
          <a:p>
            <a:endParaRPr lang="fr-FR" sz="18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18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la carie  </a:t>
            </a:r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hlinkshowjump?jump=nextslide"/>
              </a:rPr>
              <a:t>                    </a:t>
            </a:r>
            <a:endParaRPr lang="fr-FR" sz="18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les causes traumatiques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la maladie parodontale</a:t>
            </a:r>
          </a:p>
          <a:p>
            <a:pPr>
              <a:buNone/>
            </a:pPr>
            <a:endParaRPr lang="fr-FR" sz="18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 flipH="1">
            <a:off x="8686800" y="6080444"/>
            <a:ext cx="133672" cy="45719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  <p:sp>
        <p:nvSpPr>
          <p:cNvPr id="5" name="Flèche gauche 4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940152" y="19888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Les causes</a:t>
            </a:r>
            <a:endParaRPr lang="fr-FR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la carie                     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998" r="3998"/>
          <a:stretch>
            <a:fillRect/>
          </a:stretch>
        </p:blipFill>
        <p:spPr bwMode="auto">
          <a:xfrm>
            <a:off x="2843808" y="2348880"/>
            <a:ext cx="3190508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Espace réservé du contenu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/>
          </a:p>
        </p:txBody>
      </p:sp>
      <p:sp>
        <p:nvSpPr>
          <p:cNvPr id="10" name="Flèche gauche 9">
            <a:hlinkClick r:id="rId3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hlinkClick r:id="rId4" action="ppaction://hlinksldjump"/>
          </p:cNvPr>
          <p:cNvSpPr/>
          <p:nvPr/>
        </p:nvSpPr>
        <p:spPr>
          <a:xfrm>
            <a:off x="8100392" y="58772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contenu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évolution</a:t>
            </a:r>
            <a:endParaRPr lang="fr-FR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36912"/>
            <a:ext cx="5487009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les causes traumatiques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060848"/>
            <a:ext cx="2847975" cy="1724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Flèche gauche 8">
            <a:hlinkClick r:id="rId3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hlinkClick r:id="rId4" action="ppaction://hlinksldjump"/>
          </p:cNvPr>
          <p:cNvSpPr/>
          <p:nvPr/>
        </p:nvSpPr>
        <p:spPr>
          <a:xfrm>
            <a:off x="8100392" y="58772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555776" y="41490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Traumatisme dentaire (chute ,coups….)</a:t>
            </a:r>
            <a:endParaRPr lang="fr-FR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necteur droit avec flèche 12"/>
          <p:cNvCxnSpPr>
            <a:stCxn id="11" idx="0"/>
          </p:cNvCxnSpPr>
          <p:nvPr/>
        </p:nvCxnSpPr>
        <p:spPr>
          <a:xfrm flipH="1" flipV="1">
            <a:off x="4644008" y="2924944"/>
            <a:ext cx="72008" cy="12241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la maladie parodontale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16832"/>
            <a:ext cx="2389577" cy="2771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2771800" y="5157192"/>
            <a:ext cx="3382963" cy="7207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1800" u="sng" dirty="0" smtClean="0">
                <a:solidFill>
                  <a:schemeClr val="bg1"/>
                </a:solidFill>
              </a:rPr>
              <a:t>Inflammation 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3995936" y="3933056"/>
            <a:ext cx="720080" cy="136815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conséquence principale : problème de digestion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la perte esthétique 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perte de la DVO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18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les conséquences</a:t>
            </a:r>
            <a:endParaRPr lang="fr-FR" sz="18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conséquence principale : problème de digestion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628801"/>
            <a:ext cx="3031194" cy="36724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5761037" y="3284984"/>
            <a:ext cx="3382963" cy="7207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u="sng" dirty="0" smtClean="0">
                <a:solidFill>
                  <a:schemeClr val="bg1"/>
                </a:solidFill>
              </a:rPr>
              <a:t>Pas de mastication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8" name="Explosion 2 7"/>
          <p:cNvSpPr/>
          <p:nvPr/>
        </p:nvSpPr>
        <p:spPr>
          <a:xfrm>
            <a:off x="3923928" y="3212976"/>
            <a:ext cx="792088" cy="864096"/>
          </a:xfrm>
          <a:prstGeom prst="irregularSeal2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xplosion 2 5"/>
          <p:cNvSpPr/>
          <p:nvPr/>
        </p:nvSpPr>
        <p:spPr>
          <a:xfrm>
            <a:off x="3923928" y="2708920"/>
            <a:ext cx="144016" cy="144016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xplosion 2 6"/>
          <p:cNvSpPr/>
          <p:nvPr/>
        </p:nvSpPr>
        <p:spPr>
          <a:xfrm>
            <a:off x="4355976" y="3645024"/>
            <a:ext cx="144016" cy="144016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endCxn id="6" idx="2"/>
          </p:cNvCxnSpPr>
          <p:nvPr/>
        </p:nvCxnSpPr>
        <p:spPr>
          <a:xfrm flipH="1" flipV="1">
            <a:off x="4001350" y="2834547"/>
            <a:ext cx="1938802" cy="66646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endCxn id="7" idx="2"/>
          </p:cNvCxnSpPr>
          <p:nvPr/>
        </p:nvCxnSpPr>
        <p:spPr>
          <a:xfrm flipH="1">
            <a:off x="4433398" y="3159358"/>
            <a:ext cx="498642" cy="61129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la perte esthétique 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073780"/>
            <a:ext cx="2736304" cy="2109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131840" y="4653136"/>
            <a:ext cx="3382963" cy="72072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fr-FR" u="sng" dirty="0" smtClean="0">
                <a:solidFill>
                  <a:schemeClr val="bg1"/>
                </a:solidFill>
              </a:rPr>
              <a:t>Sourire non esthétique a cause du manque de dent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perte de la DVO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7143" y="2199814"/>
            <a:ext cx="2835374" cy="22089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275856" y="5301208"/>
            <a:ext cx="3382963" cy="720725"/>
          </a:xfrm>
        </p:spPr>
        <p:txBody>
          <a:bodyPr/>
          <a:lstStyle/>
          <a:p>
            <a:pPr algn="ctr">
              <a:buNone/>
            </a:pPr>
            <a:r>
              <a:rPr lang="fr-FR" u="sng" dirty="0" smtClean="0">
                <a:solidFill>
                  <a:schemeClr val="bg1"/>
                </a:solidFill>
              </a:rPr>
              <a:t>DVO perdu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7" name="Connecteur droit avec flèche 6"/>
          <p:cNvCxnSpPr>
            <a:stCxn id="4" idx="0"/>
          </p:cNvCxnSpPr>
          <p:nvPr/>
        </p:nvCxnSpPr>
        <p:spPr>
          <a:xfrm flipH="1" flipV="1">
            <a:off x="4716016" y="4005064"/>
            <a:ext cx="251322" cy="12961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2996952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Quelles sont les propriétés mécaniques des implants dentaires et à quoi servent-ils?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smtClean="0"/>
              <a:t>IV) Moyens de remplacement des dents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l’appareil mobile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2)prothèse fixée (ou bridge)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l’implant dentaire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dernière génération d’implant: implant post-extractionnel</a:t>
            </a:r>
            <a:endParaRPr lang="fr-FR" sz="1800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lèche gauche 3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l’appareil mobile </a:t>
            </a: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                    </a:t>
            </a: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060848"/>
            <a:ext cx="2476500" cy="1847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Flèche gauche 4">
            <a:hlinkClick r:id="rId4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hlinkClick r:id="rId5" action="ppaction://hlinksldjump"/>
          </p:cNvPr>
          <p:cNvSpPr/>
          <p:nvPr/>
        </p:nvSpPr>
        <p:spPr>
          <a:xfrm>
            <a:off x="8100392" y="58772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915816" y="422108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Appareil mobile en résine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2)prothèse fixée (ou bridge)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492896"/>
            <a:ext cx="3132328" cy="2181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Flèche gauche 4">
            <a:hlinkClick r:id="rId3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hlinkClick r:id="rId4" action="ppaction://hlinksldjump"/>
          </p:cNvPr>
          <p:cNvSpPr/>
          <p:nvPr/>
        </p:nvSpPr>
        <p:spPr>
          <a:xfrm>
            <a:off x="8100392" y="58772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771800" y="49411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Bridge de 3 dents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>
            <a:stCxn id="8" idx="0"/>
          </p:cNvCxnSpPr>
          <p:nvPr/>
        </p:nvCxnSpPr>
        <p:spPr>
          <a:xfrm flipV="1">
            <a:off x="4355976" y="3140968"/>
            <a:ext cx="144016" cy="1800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l’implant dentaire </a:t>
            </a: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                   </a:t>
            </a: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43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/>
          <a:srcRect l="5628" r="5628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sz="1800" u="sng" dirty="0" smtClean="0">
                <a:solidFill>
                  <a:schemeClr val="bg1"/>
                </a:solidFill>
              </a:rPr>
              <a:t>Implant dentaire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lèche gauche 6">
            <a:hlinkClick r:id="rId4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196752"/>
            <a:ext cx="1609725" cy="2857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7" name="Connecteur droit avec flèche 16"/>
          <p:cNvCxnSpPr>
            <a:stCxn id="14" idx="0"/>
          </p:cNvCxnSpPr>
          <p:nvPr/>
        </p:nvCxnSpPr>
        <p:spPr>
          <a:xfrm flipH="1" flipV="1">
            <a:off x="2051720" y="2564904"/>
            <a:ext cx="72356" cy="17276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4" idx="3"/>
          </p:cNvCxnSpPr>
          <p:nvPr/>
        </p:nvCxnSpPr>
        <p:spPr>
          <a:xfrm>
            <a:off x="3563938" y="4580732"/>
            <a:ext cx="3456334" cy="3604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A) Contraintes physiques à respecter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1800" u="sng" dirty="0" smtClean="0">
                <a:solidFill>
                  <a:schemeClr val="bg1"/>
                </a:solidFill>
              </a:rPr>
              <a:t>Arcade antagoniste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1800" u="sng" dirty="0" smtClean="0">
                <a:solidFill>
                  <a:schemeClr val="bg1"/>
                </a:solidFill>
              </a:rPr>
              <a:t>implant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1800" u="sng" dirty="0" smtClean="0">
                <a:solidFill>
                  <a:schemeClr val="bg1"/>
                </a:solidFill>
              </a:rPr>
              <a:t>Arcade agoniste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492896"/>
            <a:ext cx="1619250" cy="2314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5" name="Connecteur droit avec flèche 14"/>
          <p:cNvCxnSpPr/>
          <p:nvPr/>
        </p:nvCxnSpPr>
        <p:spPr>
          <a:xfrm flipV="1">
            <a:off x="2267744" y="3861048"/>
            <a:ext cx="1728192" cy="6480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3923928" y="4653136"/>
            <a:ext cx="288032" cy="792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4932040" y="2348880"/>
            <a:ext cx="1224136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B) chirurgie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L’anesthésie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L’incision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pic>
        <p:nvPicPr>
          <p:cNvPr id="15" name="Espace réservé pour une image  12" descr="photo iphone 019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9" b="9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Espace réservé pour une image  23" descr="photo iphone 021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/>
          <a:srcRect t="9" b="9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5" name="Picture 2" descr="http://www.123gifs.com/gifs/corps/bouche/123gifs022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forage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pose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t="6754" b="6754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Espace réservé pour une image  16" descr="photo iphone 049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/>
          <a:srcRect t="9" b="9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pic>
        <p:nvPicPr>
          <p:cNvPr id="10" name="Espace réservé pour une image  9" descr="photo iphone 06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9" b="9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Le praticien suture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Radio panoramique avec implants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pic>
        <p:nvPicPr>
          <p:cNvPr id="1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789040"/>
            <a:ext cx="2886075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Espace réservé pour une image  12"/>
          <p:cNvSpPr>
            <a:spLocks noGrp="1"/>
          </p:cNvSpPr>
          <p:nvPr>
            <p:ph type="pic" sz="quarter" idx="14"/>
          </p:nvPr>
        </p:nvSpPr>
        <p:spPr>
          <a:xfrm>
            <a:off x="10764688" y="3212976"/>
            <a:ext cx="2881313" cy="2160587"/>
          </a:xfrm>
        </p:spPr>
      </p:sp>
      <p:cxnSp>
        <p:nvCxnSpPr>
          <p:cNvPr id="16" name="Connecteur droit avec flèche 15"/>
          <p:cNvCxnSpPr>
            <a:stCxn id="9" idx="3"/>
          </p:cNvCxnSpPr>
          <p:nvPr/>
        </p:nvCxnSpPr>
        <p:spPr>
          <a:xfrm flipV="1">
            <a:off x="5003801" y="4941168"/>
            <a:ext cx="1656431" cy="7920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6084168" y="5013176"/>
            <a:ext cx="79208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dernière génération d’implant: implant post-extractionnel</a:t>
            </a:r>
            <a:endParaRPr lang="fr-FR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r>
              <a:rPr lang="fr-FR" dirty="0" smtClean="0"/>
              <a:t> 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3059832" y="2564904"/>
            <a:ext cx="3312368" cy="2520280"/>
          </a:xfrm>
        </p:spPr>
      </p:sp>
      <p:sp>
        <p:nvSpPr>
          <p:cNvPr id="13" name="Espace réservé pour une image  12"/>
          <p:cNvSpPr>
            <a:spLocks noGrp="1"/>
          </p:cNvSpPr>
          <p:nvPr>
            <p:ph type="pic" sz="quarter" idx="14"/>
          </p:nvPr>
        </p:nvSpPr>
        <p:spPr>
          <a:xfrm>
            <a:off x="9252520" y="2564904"/>
            <a:ext cx="2881313" cy="2160587"/>
          </a:xfrm>
        </p:spPr>
      </p:sp>
      <p:sp>
        <p:nvSpPr>
          <p:cNvPr id="14" name="Espace réservé du texte 1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6"/>
          </p:nvPr>
        </p:nvSpPr>
        <p:spPr>
          <a:xfrm>
            <a:off x="3347864" y="5517232"/>
            <a:ext cx="2879725" cy="576263"/>
          </a:xfrm>
        </p:spPr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Implant post-extractionnel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7"/>
          </p:nvPr>
        </p:nvSpPr>
        <p:spPr>
          <a:xfrm>
            <a:off x="9144000" y="1124744"/>
            <a:ext cx="2520032" cy="5762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Flèche gauche 6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348881"/>
            <a:ext cx="1207876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/>
              <a:t>1) Essais:</a:t>
            </a:r>
            <a:endParaRPr lang="fr-FR" u="sng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5220072" y="1700808"/>
            <a:ext cx="3382963" cy="7207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u="sng" dirty="0" smtClean="0">
                <a:solidFill>
                  <a:schemeClr val="accent1"/>
                </a:solidFill>
              </a:rPr>
              <a:t>a) informatiques:</a:t>
            </a:r>
            <a:endParaRPr lang="fr-FR" u="sng" dirty="0">
              <a:solidFill>
                <a:schemeClr val="accent1"/>
              </a:solidFill>
            </a:endParaRPr>
          </a:p>
        </p:txBody>
      </p:sp>
      <p:sp>
        <p:nvSpPr>
          <p:cNvPr id="7" name="Flèche gauche 6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642504"/>
            <a:ext cx="3600400" cy="2514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ZoneTexte 10"/>
          <p:cNvSpPr txBox="1"/>
          <p:nvPr/>
        </p:nvSpPr>
        <p:spPr>
          <a:xfrm>
            <a:off x="2555776" y="558924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Comparatif essais informatiques et réels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/>
              <a:t>PLAN</a:t>
            </a: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I) Introduction 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II)Anatomie de la mâchoire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III) Mécanique de la mastication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IV)Causes et conséquences de la perte des dents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V)Moyens de remplacement des dents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VI)Conclusion</a:t>
            </a:r>
          </a:p>
          <a:p>
            <a:pPr marL="708660" indent="-571500" algn="just"/>
            <a:endParaRPr lang="fr-FR" dirty="0" smtClean="0">
              <a:solidFill>
                <a:srgbClr val="663300"/>
              </a:solidFill>
            </a:endParaRPr>
          </a:p>
        </p:txBody>
      </p:sp>
      <p:sp>
        <p:nvSpPr>
          <p:cNvPr id="4" name="Dodécagone 3"/>
          <p:cNvSpPr/>
          <p:nvPr/>
        </p:nvSpPr>
        <p:spPr>
          <a:xfrm>
            <a:off x="3779912" y="1700808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hlinkClick r:id="" action="ppaction://hlinkshowjump?jump=nextslide"/>
              </a:rPr>
              <a:t>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Dodécagone 4">
            <a:hlinkClick r:id="rId2" action="ppaction://hlinksldjump"/>
          </p:cNvPr>
          <p:cNvSpPr/>
          <p:nvPr/>
        </p:nvSpPr>
        <p:spPr>
          <a:xfrm>
            <a:off x="5652120" y="2204864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Dodécagone 5">
            <a:hlinkClick r:id="rId3" action="ppaction://hlinksldjump"/>
          </p:cNvPr>
          <p:cNvSpPr/>
          <p:nvPr/>
        </p:nvSpPr>
        <p:spPr>
          <a:xfrm>
            <a:off x="6516216" y="2708920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hlinkClick r:id="rId3" action="ppaction://hlinksldjump"/>
              </a:rPr>
              <a:t>3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Dodécagone 6">
            <a:hlinkClick r:id="rId4" action="ppaction://hlinksldjump"/>
          </p:cNvPr>
          <p:cNvSpPr/>
          <p:nvPr/>
        </p:nvSpPr>
        <p:spPr>
          <a:xfrm>
            <a:off x="2195736" y="3645024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hlinkClick r:id="rId4" action="ppaction://hlinksldjump"/>
              </a:rPr>
              <a:t>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Dodécagone 7"/>
          <p:cNvSpPr/>
          <p:nvPr/>
        </p:nvSpPr>
        <p:spPr>
          <a:xfrm>
            <a:off x="7452320" y="4221088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hlinkClick r:id="rId4" action="ppaction://hlinksldjump"/>
              </a:rPr>
              <a:t>5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" name="Dodécagone 8">
            <a:hlinkClick r:id="" action="ppaction://hlinkshowjump?jump=lastslide"/>
          </p:cNvPr>
          <p:cNvSpPr/>
          <p:nvPr/>
        </p:nvSpPr>
        <p:spPr>
          <a:xfrm>
            <a:off x="3707904" y="4725144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hlinkClick r:id="rId5" action="ppaction://hlinksldjump"/>
              </a:rPr>
              <a:t>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724128" y="220486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hlinkClick r:id="rId2" action="ppaction://hlinksldjump"/>
              </a:rPr>
              <a:t>2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fr-FR" sz="1800" u="sng" dirty="0" smtClean="0">
                <a:solidFill>
                  <a:schemeClr val="bg1"/>
                </a:solidFill>
              </a:rPr>
              <a:t>Axe de mise en charge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Contraintes de déformations 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5" name="Flèche gauche 4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Espace réservé pour une image  13"/>
          <p:cNvPicPr>
            <a:picLocks noGrp="1"/>
          </p:cNvPicPr>
          <p:nvPr>
            <p:ph type="pic" sz="quarter" idx="13"/>
          </p:nvPr>
        </p:nvPicPr>
        <p:blipFill>
          <a:blip r:embed="rId3" cstate="print"/>
          <a:srcRect t="582" b="582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6" name="Connecteur droit avec flèche 15"/>
          <p:cNvCxnSpPr>
            <a:stCxn id="12" idx="0"/>
            <a:endCxn id="14" idx="2"/>
          </p:cNvCxnSpPr>
          <p:nvPr/>
        </p:nvCxnSpPr>
        <p:spPr>
          <a:xfrm flipH="1" flipV="1">
            <a:off x="2051844" y="3789363"/>
            <a:ext cx="72232" cy="50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789040"/>
            <a:ext cx="2808312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9" name="Connecteur droit avec flèche 18"/>
          <p:cNvCxnSpPr/>
          <p:nvPr/>
        </p:nvCxnSpPr>
        <p:spPr>
          <a:xfrm flipV="1">
            <a:off x="4932264" y="5229200"/>
            <a:ext cx="1151904" cy="5032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Déformation de moignon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Contraintes de Von mises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2051844" y="3789363"/>
            <a:ext cx="72232" cy="50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148288" y="5445224"/>
            <a:ext cx="503832" cy="21520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78904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compression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traction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2051844" y="3789363"/>
            <a:ext cx="72232" cy="50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148288" y="5373216"/>
            <a:ext cx="431824" cy="2872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78904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cisaillement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Comparatifs ciblé des déformations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2051844" y="3789363"/>
            <a:ext cx="72232" cy="50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148288" y="5373216"/>
            <a:ext cx="359816" cy="35922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2808312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789040"/>
            <a:ext cx="3041447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1"/>
                </a:solidFill>
              </a:rPr>
              <a:t>b) essais réels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5" name="Espace réservé du contenu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5" y="2204864"/>
            <a:ext cx="1368152" cy="3096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3275856" y="573325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Banc d’essai dentaire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8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pour une image  9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11760" y="2276872"/>
            <a:ext cx="4057711" cy="305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2483768" y="5661248"/>
            <a:ext cx="4032448" cy="72072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fr-FR" u="sng" dirty="0" smtClean="0">
                <a:solidFill>
                  <a:schemeClr val="bg1"/>
                </a:solidFill>
              </a:rPr>
              <a:t>Graphique résultant des tests d’effort sur l’implant terra 3.8 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Conclusion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-1404664" y="3933056"/>
            <a:ext cx="370384" cy="144056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lèche gauche 4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fr-FR" u="sng" dirty="0" smtClean="0"/>
              <a:t>INTRODUCTION</a:t>
            </a:r>
            <a:endParaRPr lang="fr-FR" u="sng" dirty="0"/>
          </a:p>
        </p:txBody>
      </p:sp>
      <p:sp>
        <p:nvSpPr>
          <p:cNvPr id="4" name="Flèche gauche 3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http://www.123gifs.com/gifs/corps/bouche/123gifs02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805264"/>
            <a:ext cx="648072" cy="5715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>
                <a:latin typeface="+mn-lt"/>
              </a:rPr>
              <a:t>I) Anatomie de la </a:t>
            </a:r>
            <a:r>
              <a:rPr lang="fr-FR" u="sng" dirty="0" err="1" smtClean="0">
                <a:latin typeface="+mn-lt"/>
              </a:rPr>
              <a:t>machoire</a:t>
            </a:r>
            <a:endParaRPr lang="fr-FR" u="sng" dirty="0">
              <a:latin typeface="+mn-lt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1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717033"/>
            <a:ext cx="2880320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Flèche gauche 12">
            <a:hlinkClick r:id="rId4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364088" y="19168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La mandibule</a:t>
            </a:r>
            <a:endParaRPr lang="fr-FR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39552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Vue de face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915816" y="573325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Vue</a:t>
            </a:r>
            <a:r>
              <a:rPr lang="fr-FR" b="1" u="sng" dirty="0" smtClean="0">
                <a:solidFill>
                  <a:schemeClr val="bg1"/>
                </a:solidFill>
              </a:rPr>
              <a:t> </a:t>
            </a:r>
            <a:r>
              <a:rPr lang="fr-FR" u="sng" dirty="0" smtClean="0">
                <a:solidFill>
                  <a:schemeClr val="bg1"/>
                </a:solidFill>
              </a:rPr>
              <a:t>latérale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1835696" y="3645024"/>
            <a:ext cx="0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4788024" y="5517232"/>
            <a:ext cx="1152128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2880321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1" y="378904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5508104" y="191683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Le maxillaire</a:t>
            </a:r>
            <a:endParaRPr lang="fr-FR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83568" y="422108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Vue antérieure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59832" y="55892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Vue latérale 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2051720" y="3356992"/>
            <a:ext cx="0" cy="792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4788024" y="5157192"/>
            <a:ext cx="1440160" cy="43204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èche gauche 20">
            <a:hlinkClick r:id="rId4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Dent en coupe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Anatomie de l’implant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135831" cy="21602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78904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7" name="Espace réservé pour une image  16"/>
          <p:cNvPicPr>
            <a:picLocks noGrp="1"/>
          </p:cNvPicPr>
          <p:nvPr>
            <p:ph type="pic" sz="quarter" idx="14"/>
          </p:nvPr>
        </p:nvPicPr>
        <p:blipFill>
          <a:blip r:embed="rId2" cstate="print"/>
          <a:srcRect t="9137" b="9137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Schéma dentaire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Muscle masticatoire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5" name="Imag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4" name="Connecteur droit avec flèche 13"/>
          <p:cNvCxnSpPr>
            <a:stCxn id="8" idx="0"/>
          </p:cNvCxnSpPr>
          <p:nvPr/>
        </p:nvCxnSpPr>
        <p:spPr>
          <a:xfrm flipH="1" flipV="1">
            <a:off x="1907704" y="3429000"/>
            <a:ext cx="216372" cy="863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9" idx="3"/>
          </p:cNvCxnSpPr>
          <p:nvPr/>
        </p:nvCxnSpPr>
        <p:spPr>
          <a:xfrm flipV="1">
            <a:off x="5003801" y="5085184"/>
            <a:ext cx="1152375" cy="6480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>
                <a:latin typeface="+mn-lt"/>
              </a:rPr>
              <a:t>II) Mécanique de la mastication</a:t>
            </a:r>
            <a:endParaRPr lang="fr-FR" u="sng" dirty="0">
              <a:latin typeface="+mn-lt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pic>
        <p:nvPicPr>
          <p:cNvPr id="15" name="Espace réservé pour une image  14"/>
          <p:cNvPicPr>
            <a:picLocks noGrp="1"/>
          </p:cNvPicPr>
          <p:nvPr>
            <p:ph type="pic" sz="quarter" idx="13"/>
          </p:nvPr>
        </p:nvPicPr>
        <p:blipFill>
          <a:blip r:embed="rId3" cstate="print"/>
          <a:srcRect l="5547" r="5547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Espace réservé pour une image  15"/>
          <p:cNvPicPr>
            <a:picLocks noGrp="1"/>
          </p:cNvPicPr>
          <p:nvPr>
            <p:ph type="pic" sz="quarter" idx="14"/>
          </p:nvPr>
        </p:nvPicPr>
        <p:blipFill>
          <a:blip r:embed="rId4" cstate="print"/>
          <a:srcRect l="5547" r="5547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Espace réservé du texte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lèche gauche 4">
            <a:hlinkClick r:id="rId5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</TotalTime>
  <Words>322</Words>
  <Application>Microsoft Office PowerPoint</Application>
  <PresentationFormat>Affichage à l'écran (4:3)</PresentationFormat>
  <Paragraphs>100</Paragraphs>
  <Slides>36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Apex</vt:lpstr>
      <vt:lpstr>L’implant dentaire</vt:lpstr>
      <vt:lpstr>   Quelles sont les propriétés mécaniques des implants dentaires et à quoi servent-ils? </vt:lpstr>
      <vt:lpstr>PLAN</vt:lpstr>
      <vt:lpstr>INTRODUCTION</vt:lpstr>
      <vt:lpstr>I) Anatomie de la machoire</vt:lpstr>
      <vt:lpstr>Diapositive 6</vt:lpstr>
      <vt:lpstr>Diapositive 7</vt:lpstr>
      <vt:lpstr>Diapositive 8</vt:lpstr>
      <vt:lpstr>II) Mécanique de la mastication</vt:lpstr>
      <vt:lpstr>Diapositive 10</vt:lpstr>
      <vt:lpstr>III) Causes et conséquence de la perte des dents</vt:lpstr>
      <vt:lpstr>A) la carie                      </vt:lpstr>
      <vt:lpstr>Diapositive 13</vt:lpstr>
      <vt:lpstr>B) les causes traumatiques </vt:lpstr>
      <vt:lpstr>C) la maladie parodontale </vt:lpstr>
      <vt:lpstr>Diapositive 16</vt:lpstr>
      <vt:lpstr>A) conséquence principale : problème de digestion </vt:lpstr>
      <vt:lpstr>B) la perte esthétique  </vt:lpstr>
      <vt:lpstr>C) perte de la DVO</vt:lpstr>
      <vt:lpstr>IV) Moyens de remplacement des dents</vt:lpstr>
      <vt:lpstr>1) l’appareil mobile                      </vt:lpstr>
      <vt:lpstr>2)prothèse fixée (ou bridge) </vt:lpstr>
      <vt:lpstr>3) l’implant dentaire                      </vt:lpstr>
      <vt:lpstr>A) Contraintes physiques à respecter</vt:lpstr>
      <vt:lpstr>B) chirurgie</vt:lpstr>
      <vt:lpstr>Diapositive 26</vt:lpstr>
      <vt:lpstr>Diapositive 27</vt:lpstr>
      <vt:lpstr> 4) dernière génération d’implant: implant post-extractionnel</vt:lpstr>
      <vt:lpstr>1) Essais: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Conclusion</vt:lpstr>
    </vt:vector>
  </TitlesOfParts>
  <Company>SAINTE-MARIE LYON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 </dc:creator>
  <cp:lastModifiedBy>Baptiste</cp:lastModifiedBy>
  <cp:revision>52</cp:revision>
  <dcterms:created xsi:type="dcterms:W3CDTF">2011-12-06T15:05:20Z</dcterms:created>
  <dcterms:modified xsi:type="dcterms:W3CDTF">2012-03-13T20:29:55Z</dcterms:modified>
</cp:coreProperties>
</file>