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65" r:id="rId6"/>
    <p:sldId id="266" r:id="rId7"/>
    <p:sldId id="267" r:id="rId8"/>
    <p:sldId id="272" r:id="rId9"/>
    <p:sldId id="268" r:id="rId10"/>
    <p:sldId id="269" r:id="rId11"/>
    <p:sldId id="270" r:id="rId1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72" y="-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66B9B-E904-4C31-A80C-6055E9D6AD90}" type="datetimeFigureOut">
              <a:rPr lang="pt-BR" smtClean="0"/>
              <a:pPr/>
              <a:t>13/3/2012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C2787-F024-4B71-890F-1A9E0CA24DF7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66B9B-E904-4C31-A80C-6055E9D6AD90}" type="datetimeFigureOut">
              <a:rPr lang="pt-BR" smtClean="0"/>
              <a:pPr/>
              <a:t>13/3/2012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C2787-F024-4B71-890F-1A9E0CA24DF7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66B9B-E904-4C31-A80C-6055E9D6AD90}" type="datetimeFigureOut">
              <a:rPr lang="pt-BR" smtClean="0"/>
              <a:pPr/>
              <a:t>13/3/2012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C2787-F024-4B71-890F-1A9E0CA24DF7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66B9B-E904-4C31-A80C-6055E9D6AD90}" type="datetimeFigureOut">
              <a:rPr lang="pt-BR" smtClean="0"/>
              <a:pPr/>
              <a:t>13/3/2012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C2787-F024-4B71-890F-1A9E0CA24DF7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66B9B-E904-4C31-A80C-6055E9D6AD90}" type="datetimeFigureOut">
              <a:rPr lang="pt-BR" smtClean="0"/>
              <a:pPr/>
              <a:t>13/3/2012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C2787-F024-4B71-890F-1A9E0CA24DF7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66B9B-E904-4C31-A80C-6055E9D6AD90}" type="datetimeFigureOut">
              <a:rPr lang="pt-BR" smtClean="0"/>
              <a:pPr/>
              <a:t>13/3/2012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C2787-F024-4B71-890F-1A9E0CA24DF7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66B9B-E904-4C31-A80C-6055E9D6AD90}" type="datetimeFigureOut">
              <a:rPr lang="pt-BR" smtClean="0"/>
              <a:pPr/>
              <a:t>13/3/2012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C2787-F024-4B71-890F-1A9E0CA24DF7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66B9B-E904-4C31-A80C-6055E9D6AD90}" type="datetimeFigureOut">
              <a:rPr lang="pt-BR" smtClean="0"/>
              <a:pPr/>
              <a:t>13/3/2012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C2787-F024-4B71-890F-1A9E0CA24DF7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66B9B-E904-4C31-A80C-6055E9D6AD90}" type="datetimeFigureOut">
              <a:rPr lang="pt-BR" smtClean="0"/>
              <a:pPr/>
              <a:t>13/3/2012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C2787-F024-4B71-890F-1A9E0CA24DF7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66B9B-E904-4C31-A80C-6055E9D6AD90}" type="datetimeFigureOut">
              <a:rPr lang="pt-BR" smtClean="0"/>
              <a:pPr/>
              <a:t>13/3/2012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C2787-F024-4B71-890F-1A9E0CA24DF7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66B9B-E904-4C31-A80C-6055E9D6AD90}" type="datetimeFigureOut">
              <a:rPr lang="pt-BR" smtClean="0"/>
              <a:pPr/>
              <a:t>13/3/2012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C2787-F024-4B71-890F-1A9E0CA24DF7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63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F66B9B-E904-4C31-A80C-6055E9D6AD90}" type="datetimeFigureOut">
              <a:rPr lang="pt-BR" smtClean="0"/>
              <a:pPr/>
              <a:t>13/3/2012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EC2787-F024-4B71-890F-1A9E0CA24DF7}" type="slidenum">
              <a:rPr lang="pt-BR" smtClean="0"/>
              <a:pPr/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ampania_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292762">
            <a:off x="390984" y="4558404"/>
            <a:ext cx="2859534" cy="18987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</p:pic>
      <p:pic>
        <p:nvPicPr>
          <p:cNvPr id="5" name="Picture 4" descr="campani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1364" y="116632"/>
            <a:ext cx="2122636" cy="23237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556792"/>
            <a:ext cx="7772400" cy="1470025"/>
          </a:xfrm>
        </p:spPr>
        <p:txBody>
          <a:bodyPr>
            <a:noAutofit/>
          </a:bodyPr>
          <a:lstStyle/>
          <a:p>
            <a:r>
              <a:rPr lang="fr-FR" sz="9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itchFamily="66" charset="0"/>
              </a:rPr>
              <a:t>La </a:t>
            </a:r>
            <a:r>
              <a:rPr lang="fr-FR" sz="9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itchFamily="66" charset="0"/>
              </a:rPr>
              <a:t>Campania</a:t>
            </a:r>
            <a:endParaRPr lang="pt-BR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ush Script MT" pitchFamily="66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55576" y="3645024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rush Script MT" pitchFamily="66" charset="0"/>
                <a:ea typeface="+mj-ea"/>
                <a:cs typeface="+mj-cs"/>
              </a:rPr>
              <a:t>Di </a:t>
            </a:r>
            <a:r>
              <a:rPr kumimoji="0" lang="fr-FR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rush Script MT" pitchFamily="66" charset="0"/>
                <a:ea typeface="+mj-ea"/>
                <a:cs typeface="+mj-cs"/>
              </a:rPr>
              <a:t>Florianne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rush Script MT" pitchFamily="66" charset="0"/>
                <a:ea typeface="+mj-ea"/>
                <a:cs typeface="+mj-cs"/>
              </a:rPr>
              <a:t>, Nolwenn, Mélanie, Emma e Antoine</a:t>
            </a:r>
            <a:endParaRPr kumimoji="0" lang="pt-BR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rush Script MT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799692" y="188640"/>
            <a:ext cx="5544616" cy="23042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857250" marR="0" lvl="0" indent="-85725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40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rush Script MT" pitchFamily="66" charset="0"/>
                <a:ea typeface="+mj-ea"/>
                <a:cs typeface="+mj-cs"/>
              </a:rPr>
              <a:t>Era</a:t>
            </a:r>
            <a:r>
              <a:rPr kumimoji="0" lang="fr-FR" sz="4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rush Script MT" pitchFamily="66" charset="0"/>
                <a:ea typeface="+mj-ea"/>
                <a:cs typeface="+mj-cs"/>
              </a:rPr>
              <a:t> « </a:t>
            </a:r>
            <a:r>
              <a:rPr kumimoji="0" lang="fr-FR" sz="4000" i="0" u="sng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rush Script MT" pitchFamily="66" charset="0"/>
                <a:ea typeface="+mj-ea"/>
                <a:cs typeface="+mj-cs"/>
              </a:rPr>
              <a:t>Benvenuti</a:t>
            </a:r>
            <a:r>
              <a:rPr kumimoji="0" lang="fr-FR" sz="4000" i="0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rush Script MT" pitchFamily="66" charset="0"/>
                <a:ea typeface="+mj-ea"/>
                <a:cs typeface="+mj-cs"/>
              </a:rPr>
              <a:t> in </a:t>
            </a:r>
          </a:p>
          <a:p>
            <a:pPr marL="857250" marR="0" lvl="0" indent="-85725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4000" i="0" u="sng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rush Script MT" pitchFamily="66" charset="0"/>
                <a:ea typeface="+mj-ea"/>
                <a:cs typeface="+mj-cs"/>
              </a:rPr>
              <a:t>Campania</a:t>
            </a:r>
            <a:r>
              <a:rPr kumimoji="0" lang="fr-FR" sz="4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rush Script MT" pitchFamily="66" charset="0"/>
                <a:ea typeface="+mj-ea"/>
                <a:cs typeface="+mj-cs"/>
              </a:rPr>
              <a:t> », un diaporama</a:t>
            </a:r>
          </a:p>
          <a:p>
            <a:pPr marL="857250" marR="0" lvl="0" indent="-85725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4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rush Script MT" pitchFamily="66" charset="0"/>
                <a:ea typeface="+mj-ea"/>
                <a:cs typeface="+mj-cs"/>
              </a:rPr>
              <a:t> con, </a:t>
            </a:r>
            <a:r>
              <a:rPr kumimoji="0" lang="fr-FR" sz="40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rush Script MT" pitchFamily="66" charset="0"/>
                <a:ea typeface="+mj-ea"/>
                <a:cs typeface="+mj-cs"/>
              </a:rPr>
              <a:t>nel</a:t>
            </a:r>
            <a:r>
              <a:rPr lang="fr-F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itchFamily="66" charset="0"/>
                <a:ea typeface="+mj-ea"/>
                <a:cs typeface="+mj-cs"/>
              </a:rPr>
              <a:t>l’</a:t>
            </a:r>
            <a:r>
              <a:rPr lang="fr-FR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itchFamily="66" charset="0"/>
                <a:ea typeface="+mj-ea"/>
                <a:cs typeface="+mj-cs"/>
              </a:rPr>
              <a:t>ordine</a:t>
            </a:r>
            <a:r>
              <a:rPr lang="fr-F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itchFamily="66" charset="0"/>
                <a:ea typeface="+mj-ea"/>
                <a:cs typeface="+mj-cs"/>
              </a:rPr>
              <a:t> </a:t>
            </a:r>
          </a:p>
          <a:p>
            <a:pPr marL="857250" marR="0" lvl="0" indent="-85725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itchFamily="66" charset="0"/>
                <a:ea typeface="+mj-ea"/>
                <a:cs typeface="+mj-cs"/>
              </a:rPr>
              <a:t>d’</a:t>
            </a:r>
            <a:r>
              <a:rPr lang="fr-FR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itchFamily="66" charset="0"/>
                <a:ea typeface="+mj-ea"/>
                <a:cs typeface="+mj-cs"/>
              </a:rPr>
              <a:t>apparisco</a:t>
            </a:r>
            <a:r>
              <a:rPr lang="fr-F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itchFamily="66" charset="0"/>
                <a:ea typeface="+mj-ea"/>
                <a:cs typeface="+mj-cs"/>
              </a:rPr>
              <a:t> :</a:t>
            </a:r>
            <a:endParaRPr kumimoji="0" lang="fr-FR" sz="400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rush Script MT" pitchFamily="66" charset="0"/>
              <a:ea typeface="+mj-ea"/>
              <a:cs typeface="+mj-cs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519772" y="3068960"/>
            <a:ext cx="4104456" cy="3240360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Autofit/>
          </a:bodyPr>
          <a:lstStyle/>
          <a:p>
            <a:pPr marL="857250" lvl="0" indent="-857250" algn="ctr">
              <a:spcBef>
                <a:spcPct val="0"/>
              </a:spcBef>
              <a:defRPr/>
            </a:pPr>
            <a:r>
              <a:rPr lang="it-IT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itchFamily="66" charset="0"/>
              </a:rPr>
              <a:t>Mélanie Donoit</a:t>
            </a:r>
          </a:p>
          <a:p>
            <a:pPr marL="857250" lvl="0" indent="-857250" algn="ctr">
              <a:spcBef>
                <a:spcPct val="0"/>
              </a:spcBef>
              <a:defRPr/>
            </a:pPr>
            <a:r>
              <a:rPr lang="it-IT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itchFamily="66" charset="0"/>
              </a:rPr>
              <a:t>Antoine Viot</a:t>
            </a:r>
          </a:p>
          <a:p>
            <a:pPr marL="857250" lvl="0" indent="-857250" algn="ctr">
              <a:spcBef>
                <a:spcPct val="0"/>
              </a:spcBef>
              <a:defRPr/>
            </a:pPr>
            <a:r>
              <a:rPr lang="it-IT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itchFamily="66" charset="0"/>
              </a:rPr>
              <a:t>Nolwenn Massaria</a:t>
            </a:r>
          </a:p>
          <a:p>
            <a:pPr marL="857250" lvl="0" indent="-857250" algn="ctr">
              <a:spcBef>
                <a:spcPct val="0"/>
              </a:spcBef>
              <a:defRPr/>
            </a:pPr>
            <a:r>
              <a:rPr lang="it-IT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itchFamily="66" charset="0"/>
              </a:rPr>
              <a:t>Emma Petit-Pierre</a:t>
            </a:r>
          </a:p>
          <a:p>
            <a:pPr marL="857250" lvl="0" indent="-857250" algn="ctr">
              <a:spcBef>
                <a:spcPct val="0"/>
              </a:spcBef>
              <a:defRPr/>
            </a:pPr>
            <a:r>
              <a:rPr lang="it-IT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itchFamily="66" charset="0"/>
              </a:rPr>
              <a:t>E Floriane Seret</a:t>
            </a:r>
            <a:endParaRPr lang="it-IT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ush Script MT" pitchFamily="66" charset="0"/>
            </a:endParaRPr>
          </a:p>
          <a:p>
            <a:pPr marL="857250" lvl="0" indent="-857250" algn="ctr">
              <a:spcBef>
                <a:spcPct val="0"/>
              </a:spcBef>
              <a:defRPr/>
            </a:pPr>
            <a:endParaRPr kumimoji="0" lang="it-IT" sz="400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rush Script MT" pitchFamily="66" charset="0"/>
              <a:ea typeface="+mj-ea"/>
              <a:cs typeface="+mj-c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519772" y="6021288"/>
            <a:ext cx="4104456" cy="720080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Autofit/>
          </a:bodyPr>
          <a:lstStyle/>
          <a:p>
            <a:pPr marL="857250" lvl="0" indent="-857250" algn="ctr">
              <a:spcBef>
                <a:spcPct val="0"/>
              </a:spcBef>
              <a:defRPr/>
            </a:pPr>
            <a:r>
              <a:rPr lang="it-IT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itchFamily="66" charset="0"/>
              </a:rPr>
              <a:t>Grazie a voi!</a:t>
            </a:r>
            <a:endParaRPr kumimoji="0" lang="it-IT" sz="60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rush Script MT" pitchFamily="66" charset="0"/>
              <a:ea typeface="+mj-ea"/>
              <a:cs typeface="+mj-cs"/>
            </a:endParaRPr>
          </a:p>
        </p:txBody>
      </p:sp>
      <p:pic>
        <p:nvPicPr>
          <p:cNvPr id="5" name="Picture 4" descr="fetes-personnages-anniversaire-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5010150"/>
            <a:ext cx="2286000" cy="1847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1470025"/>
          </a:xfrm>
        </p:spPr>
        <p:txBody>
          <a:bodyPr>
            <a:noAutofit/>
          </a:bodyPr>
          <a:lstStyle/>
          <a:p>
            <a:r>
              <a:rPr lang="fr-FR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itchFamily="66" charset="0"/>
              </a:rPr>
              <a:t>Sommario</a:t>
            </a:r>
            <a:endParaRPr lang="pt-BR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ush Script MT" pitchFamily="66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9552" y="1556792"/>
            <a:ext cx="7772400" cy="40324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857250" marR="0" lvl="0" indent="-8572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romanUcPeriod"/>
              <a:tabLst/>
              <a:defRPr/>
            </a:pPr>
            <a:r>
              <a:rPr kumimoji="0" lang="fr-FR" sz="3200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rush Script MT" pitchFamily="66" charset="0"/>
                <a:ea typeface="+mj-ea"/>
                <a:cs typeface="+mj-cs"/>
              </a:rPr>
              <a:t>Introduzione</a:t>
            </a:r>
            <a:r>
              <a:rPr kumimoji="0" lang="fr-FR" sz="320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rush Script MT" pitchFamily="66" charset="0"/>
                <a:ea typeface="+mj-ea"/>
                <a:cs typeface="+mj-cs"/>
              </a:rPr>
              <a:t> e </a:t>
            </a:r>
            <a:r>
              <a:rPr kumimoji="0" lang="fr-FR" sz="3200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rush Script MT" pitchFamily="66" charset="0"/>
                <a:ea typeface="+mj-ea"/>
                <a:cs typeface="+mj-cs"/>
              </a:rPr>
              <a:t>geografia</a:t>
            </a:r>
            <a:endParaRPr kumimoji="0" lang="fr-FR" sz="3200" i="0" u="none" strike="noStrike" kern="1200" cap="none" spc="0" normalizeH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rush Script MT" pitchFamily="66" charset="0"/>
              <a:ea typeface="+mj-ea"/>
              <a:cs typeface="+mj-cs"/>
            </a:endParaRPr>
          </a:p>
          <a:p>
            <a:pPr marL="857250" marR="0" lvl="0" indent="-8572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romanUcPeriod"/>
              <a:tabLst/>
              <a:defRPr/>
            </a:pPr>
            <a:r>
              <a:rPr kumimoji="0" lang="fr-FR" sz="3200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rush Script MT" pitchFamily="66" charset="0"/>
                <a:ea typeface="+mj-ea"/>
                <a:cs typeface="+mj-cs"/>
              </a:rPr>
              <a:t>Popolazione</a:t>
            </a:r>
            <a:endParaRPr kumimoji="0" lang="fr-FR" sz="3200" i="0" u="none" strike="noStrike" kern="1200" cap="none" spc="0" normalizeH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rush Script MT" pitchFamily="66" charset="0"/>
              <a:ea typeface="+mj-ea"/>
              <a:cs typeface="+mj-cs"/>
            </a:endParaRPr>
          </a:p>
          <a:p>
            <a:pPr marL="857250" marR="0" lvl="0" indent="-8572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romanUcPeriod"/>
              <a:tabLst/>
              <a:defRPr/>
            </a:pPr>
            <a:r>
              <a:rPr lang="fr-FR" sz="3200" dirty="0" err="1" smtClean="0">
                <a:latin typeface="Brush Script MT" pitchFamily="66" charset="0"/>
                <a:ea typeface="+mj-ea"/>
                <a:cs typeface="+mj-cs"/>
              </a:rPr>
              <a:t>Storia</a:t>
            </a:r>
            <a:endParaRPr lang="fr-FR" sz="3200" dirty="0" smtClean="0">
              <a:latin typeface="Brush Script MT" pitchFamily="66" charset="0"/>
              <a:ea typeface="+mj-ea"/>
              <a:cs typeface="+mj-cs"/>
            </a:endParaRPr>
          </a:p>
          <a:p>
            <a:pPr marL="857250" marR="0" lvl="0" indent="-8572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romanUcPeriod"/>
              <a:tabLst/>
              <a:defRPr/>
            </a:pPr>
            <a:r>
              <a:rPr lang="fr-FR" sz="3200" dirty="0" err="1" smtClean="0">
                <a:latin typeface="Brush Script MT" pitchFamily="66" charset="0"/>
                <a:ea typeface="+mj-ea"/>
                <a:cs typeface="+mj-cs"/>
              </a:rPr>
              <a:t>Gastronomia</a:t>
            </a:r>
            <a:endParaRPr lang="fr-FR" sz="3200" dirty="0" smtClean="0">
              <a:latin typeface="Brush Script MT" pitchFamily="66" charset="0"/>
              <a:ea typeface="+mj-ea"/>
              <a:cs typeface="+mj-cs"/>
            </a:endParaRPr>
          </a:p>
          <a:p>
            <a:pPr marL="857250" marR="0" lvl="0" indent="-8572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romanUcPeriod"/>
              <a:tabLst/>
              <a:defRPr/>
            </a:pPr>
            <a:r>
              <a:rPr lang="fr-FR" sz="3200" dirty="0" smtClean="0">
                <a:latin typeface="Brush Script MT" pitchFamily="66" charset="0"/>
                <a:ea typeface="+mj-ea"/>
                <a:cs typeface="+mj-cs"/>
              </a:rPr>
              <a:t>Arte e </a:t>
            </a:r>
            <a:r>
              <a:rPr lang="fr-FR" sz="3200" dirty="0" err="1" smtClean="0">
                <a:latin typeface="Brush Script MT" pitchFamily="66" charset="0"/>
                <a:ea typeface="+mj-ea"/>
                <a:cs typeface="+mj-cs"/>
              </a:rPr>
              <a:t>cultura</a:t>
            </a:r>
            <a:endParaRPr lang="fr-FR" sz="3200" dirty="0" smtClean="0">
              <a:latin typeface="Brush Script MT" pitchFamily="66" charset="0"/>
              <a:ea typeface="+mj-ea"/>
              <a:cs typeface="+mj-cs"/>
            </a:endParaRPr>
          </a:p>
          <a:p>
            <a:pPr marL="857250" marR="0" lvl="0" indent="-8572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romanUcPeriod"/>
              <a:tabLst/>
              <a:defRPr/>
            </a:pPr>
            <a:r>
              <a:rPr lang="fr-FR" sz="3200" dirty="0" smtClean="0">
                <a:latin typeface="Brush Script MT" pitchFamily="66" charset="0"/>
                <a:ea typeface="+mj-ea"/>
                <a:cs typeface="+mj-cs"/>
              </a:rPr>
              <a:t>Mafia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3140968"/>
            <a:ext cx="3970412" cy="2977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1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2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1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300"/>
                            </p:stCondLst>
                            <p:childTnLst>
                              <p:par>
                                <p:cTn id="19" presetID="56" presetClass="entr" presetSubtype="0" fill="hold" grpId="0" nodeType="afterEffect">
                                  <p:stCondLst>
                                    <p:cond delay="1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900"/>
                            </p:stCondLst>
                            <p:childTnLst>
                              <p:par>
                                <p:cTn id="26" presetID="56" presetClass="entr" presetSubtype="0" fill="hold" grpId="0" nodeType="afterEffect">
                                  <p:stCondLst>
                                    <p:cond delay="1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56" presetClass="entr" presetSubtype="0" fill="hold" grpId="0" nodeType="afterEffect">
                                  <p:stCondLst>
                                    <p:cond delay="1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1200"/>
                            </p:stCondLst>
                            <p:childTnLst>
                              <p:par>
                                <p:cTn id="40" presetID="56" presetClass="entr" presetSubtype="0" fill="hold" grpId="0" nodeType="afterEffect">
                                  <p:stCondLst>
                                    <p:cond delay="1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19" presetClass="entr" presetSubtype="1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dvAuto="10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2339752" y="188640"/>
            <a:ext cx="4464496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857250" marR="0" lvl="0" indent="-85725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40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rush Script MT" pitchFamily="66" charset="0"/>
                <a:ea typeface="+mj-ea"/>
                <a:cs typeface="+mj-cs"/>
              </a:rPr>
              <a:t>Introduzione</a:t>
            </a:r>
            <a:r>
              <a:rPr kumimoji="0" lang="fr-FR" sz="4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rush Script MT" pitchFamily="66" charset="0"/>
                <a:ea typeface="+mj-ea"/>
                <a:cs typeface="+mj-cs"/>
              </a:rPr>
              <a:t> e </a:t>
            </a:r>
            <a:r>
              <a:rPr kumimoji="0" lang="fr-FR" sz="40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rush Script MT" pitchFamily="66" charset="0"/>
                <a:ea typeface="+mj-ea"/>
                <a:cs typeface="+mj-cs"/>
              </a:rPr>
              <a:t>geografia</a:t>
            </a:r>
            <a:endParaRPr kumimoji="0" lang="fr-FR" sz="400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rush Script MT" pitchFamily="66" charset="0"/>
              <a:ea typeface="+mj-ea"/>
              <a:cs typeface="+mj-cs"/>
            </a:endParaRPr>
          </a:p>
        </p:txBody>
      </p:sp>
      <p:pic>
        <p:nvPicPr>
          <p:cNvPr id="9" name="Picture 8" descr="campania 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1772816"/>
            <a:ext cx="3960440" cy="4721358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948264" y="1412776"/>
            <a:ext cx="1944216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857250" marR="0" lvl="0" indent="-8572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2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rush Script MT" pitchFamily="66" charset="0"/>
                <a:ea typeface="+mj-ea"/>
                <a:cs typeface="+mj-cs"/>
              </a:rPr>
              <a:t>Sud-</a:t>
            </a:r>
            <a:r>
              <a:rPr kumimoji="0" lang="fr-FR" sz="28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rush Script MT" pitchFamily="66" charset="0"/>
                <a:ea typeface="+mj-ea"/>
                <a:cs typeface="+mj-cs"/>
              </a:rPr>
              <a:t>Italia</a:t>
            </a:r>
            <a:endParaRPr kumimoji="0" lang="fr-FR" sz="280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rush Script MT" pitchFamily="66" charset="0"/>
              <a:ea typeface="+mj-ea"/>
              <a:cs typeface="+mj-cs"/>
            </a:endParaRPr>
          </a:p>
        </p:txBody>
      </p:sp>
      <p:cxnSp>
        <p:nvCxnSpPr>
          <p:cNvPr id="8" name="Straight Arrow Connector 7"/>
          <p:cNvCxnSpPr>
            <a:stCxn id="5" idx="2"/>
            <a:endCxn id="10" idx="7"/>
          </p:cNvCxnSpPr>
          <p:nvPr/>
        </p:nvCxnSpPr>
        <p:spPr>
          <a:xfrm flipH="1">
            <a:off x="5576493" y="2132856"/>
            <a:ext cx="2343879" cy="209185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4716016" y="4077072"/>
            <a:ext cx="1008112" cy="100811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79512" y="4149080"/>
            <a:ext cx="144016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857250" marR="0" lvl="0" indent="-85725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28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rush Script MT" pitchFamily="66" charset="0"/>
                <a:ea typeface="+mj-ea"/>
                <a:cs typeface="+mj-cs"/>
              </a:rPr>
              <a:t>Napoli</a:t>
            </a:r>
            <a:endParaRPr kumimoji="0" lang="fr-FR" sz="280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rush Script MT" pitchFamily="66" charset="0"/>
              <a:ea typeface="+mj-ea"/>
              <a:cs typeface="+mj-cs"/>
            </a:endParaRPr>
          </a:p>
        </p:txBody>
      </p:sp>
      <p:pic>
        <p:nvPicPr>
          <p:cNvPr id="15" name="Picture 14" descr="campania_lar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772816"/>
            <a:ext cx="2510623" cy="1732329"/>
          </a:xfrm>
          <a:prstGeom prst="rect">
            <a:avLst/>
          </a:prstGeom>
          <a:effectLst>
            <a:softEdge rad="127000"/>
          </a:effectLst>
        </p:spPr>
      </p:pic>
      <p:cxnSp>
        <p:nvCxnSpPr>
          <p:cNvPr id="16" name="Straight Arrow Connector 15"/>
          <p:cNvCxnSpPr>
            <a:stCxn id="14" idx="0"/>
            <a:endCxn id="15" idx="2"/>
          </p:cNvCxnSpPr>
          <p:nvPr/>
        </p:nvCxnSpPr>
        <p:spPr>
          <a:xfrm flipV="1">
            <a:off x="899592" y="3505145"/>
            <a:ext cx="355720" cy="643935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1"/>
          <p:cNvSpPr txBox="1">
            <a:spLocks/>
          </p:cNvSpPr>
          <p:nvPr/>
        </p:nvSpPr>
        <p:spPr>
          <a:xfrm>
            <a:off x="3851920" y="5085184"/>
            <a:ext cx="1656184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857250" marR="0" lvl="0" indent="-8572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2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rush Script MT" pitchFamily="66" charset="0"/>
                <a:ea typeface="+mj-ea"/>
                <a:cs typeface="+mj-cs"/>
              </a:rPr>
              <a:t>13 590 km²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6876256" y="3717032"/>
            <a:ext cx="1656184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857250" marR="0" lvl="0" indent="-8572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2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rush Script MT" pitchFamily="66" charset="0"/>
                <a:ea typeface="+mj-ea"/>
                <a:cs typeface="+mj-cs"/>
              </a:rPr>
              <a:t>44 000 km²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t="5928"/>
          <a:stretch>
            <a:fillRect/>
          </a:stretch>
        </p:blipFill>
        <p:spPr bwMode="auto">
          <a:xfrm>
            <a:off x="6876256" y="4797152"/>
            <a:ext cx="1944216" cy="1740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cxnSp>
        <p:nvCxnSpPr>
          <p:cNvPr id="22" name="Straight Arrow Connector 21"/>
          <p:cNvCxnSpPr>
            <a:stCxn id="21" idx="2"/>
            <a:endCxn id="1026" idx="0"/>
          </p:cNvCxnSpPr>
          <p:nvPr/>
        </p:nvCxnSpPr>
        <p:spPr>
          <a:xfrm>
            <a:off x="7704348" y="4077072"/>
            <a:ext cx="144016" cy="72008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4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2843808" y="188640"/>
            <a:ext cx="3456384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857250" marR="0" lvl="0" indent="-85725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40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rush Script MT" pitchFamily="66" charset="0"/>
                <a:ea typeface="+mj-ea"/>
                <a:cs typeface="+mj-cs"/>
              </a:rPr>
              <a:t>Popolazione</a:t>
            </a:r>
            <a:endParaRPr kumimoji="0" lang="fr-FR" sz="400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rush Script MT" pitchFamily="66" charset="0"/>
              <a:ea typeface="+mj-ea"/>
              <a:cs typeface="+mj-c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15616" y="1484784"/>
            <a:ext cx="27718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857250" marR="0" lvl="0" indent="-85725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2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rush Script MT" pitchFamily="66" charset="0"/>
                <a:ea typeface="+mj-ea"/>
                <a:cs typeface="+mj-cs"/>
              </a:rPr>
              <a:t>5,835,561 </a:t>
            </a:r>
            <a:r>
              <a:rPr kumimoji="0" lang="fr-FR" sz="28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rush Script MT" pitchFamily="66" charset="0"/>
                <a:ea typeface="+mj-ea"/>
                <a:cs typeface="+mj-cs"/>
              </a:rPr>
              <a:t>abitanti</a:t>
            </a:r>
            <a:endParaRPr kumimoji="0" lang="fr-FR" sz="280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rush Script MT" pitchFamily="66" charset="0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004048" y="3429000"/>
            <a:ext cx="226774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857250" marR="0" lvl="0" indent="-85725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2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rush Script MT" pitchFamily="66" charset="0"/>
                <a:ea typeface="+mj-ea"/>
                <a:cs typeface="+mj-cs"/>
              </a:rPr>
              <a:t>430 </a:t>
            </a:r>
            <a:r>
              <a:rPr kumimoji="0" lang="fr-FR" sz="28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rush Script MT" pitchFamily="66" charset="0"/>
                <a:ea typeface="+mj-ea"/>
                <a:cs typeface="+mj-cs"/>
              </a:rPr>
              <a:t>abitanti</a:t>
            </a:r>
            <a:r>
              <a:rPr kumimoji="0" lang="fr-FR" sz="2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rush Script MT" pitchFamily="66" charset="0"/>
                <a:ea typeface="+mj-ea"/>
                <a:cs typeface="+mj-cs"/>
              </a:rPr>
              <a:t>/km²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331640" y="4869160"/>
            <a:ext cx="3672408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857250" marR="0" lvl="0" indent="-85725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2800" dirty="0" smtClean="0">
                <a:latin typeface="Brush Script MT" pitchFamily="66" charset="0"/>
                <a:ea typeface="+mj-ea"/>
                <a:cs typeface="+mj-cs"/>
              </a:rPr>
              <a:t>Tasso di </a:t>
            </a:r>
            <a:r>
              <a:rPr lang="fr-FR" sz="2800" dirty="0" err="1" smtClean="0">
                <a:latin typeface="Brush Script MT" pitchFamily="66" charset="0"/>
                <a:ea typeface="+mj-ea"/>
                <a:cs typeface="+mj-cs"/>
              </a:rPr>
              <a:t>natalità</a:t>
            </a:r>
            <a:r>
              <a:rPr lang="fr-FR" sz="2800" dirty="0" smtClean="0">
                <a:latin typeface="Brush Script MT" pitchFamily="66" charset="0"/>
                <a:ea typeface="+mj-ea"/>
                <a:cs typeface="+mj-cs"/>
              </a:rPr>
              <a:t> : 1,45</a:t>
            </a:r>
          </a:p>
          <a:p>
            <a:pPr marL="857250" marR="0" lvl="0" indent="-85725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2800" dirty="0" smtClean="0">
                <a:latin typeface="Brush Script MT" pitchFamily="66" charset="0"/>
                <a:ea typeface="+mj-ea"/>
                <a:cs typeface="+mj-cs"/>
              </a:rPr>
              <a:t> bambino per donna</a:t>
            </a:r>
            <a:endParaRPr kumimoji="0" lang="fr-FR" sz="280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rush Script MT" pitchFamily="66" charset="0"/>
              <a:ea typeface="+mj-ea"/>
              <a:cs typeface="+mj-cs"/>
            </a:endParaRPr>
          </a:p>
        </p:txBody>
      </p:sp>
      <p:pic>
        <p:nvPicPr>
          <p:cNvPr id="8" name="Picture 7" descr="10_sport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1268760"/>
            <a:ext cx="2736304" cy="1819642"/>
          </a:xfrm>
          <a:prstGeom prst="rect">
            <a:avLst/>
          </a:prstGeom>
          <a:effectLst>
            <a:softEdge rad="31750"/>
          </a:effectLst>
        </p:spPr>
      </p:pic>
      <p:cxnSp>
        <p:nvCxnSpPr>
          <p:cNvPr id="10" name="Straight Arrow Connector 9"/>
          <p:cNvCxnSpPr>
            <a:stCxn id="4" idx="3"/>
            <a:endCxn id="8" idx="1"/>
          </p:cNvCxnSpPr>
          <p:nvPr/>
        </p:nvCxnSpPr>
        <p:spPr>
          <a:xfrm>
            <a:off x="3887416" y="1772816"/>
            <a:ext cx="1548680" cy="405765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bebe03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4581128"/>
            <a:ext cx="1630816" cy="1584970"/>
          </a:xfrm>
          <a:prstGeom prst="rect">
            <a:avLst/>
          </a:prstGeom>
        </p:spPr>
      </p:pic>
      <p:pic>
        <p:nvPicPr>
          <p:cNvPr id="12" name="Picture 11" descr="bebe034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5805823"/>
            <a:ext cx="1584176" cy="1052177"/>
          </a:xfrm>
          <a:prstGeom prst="rect">
            <a:avLst/>
          </a:prstGeom>
        </p:spPr>
      </p:pic>
      <p:pic>
        <p:nvPicPr>
          <p:cNvPr id="14" name="Picture 13" descr="Gomorra_Le_Vele-cac1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3470" y="2420888"/>
            <a:ext cx="3244098" cy="2160240"/>
          </a:xfrm>
          <a:prstGeom prst="rect">
            <a:avLst/>
          </a:prstGeom>
        </p:spPr>
      </p:pic>
      <p:cxnSp>
        <p:nvCxnSpPr>
          <p:cNvPr id="18" name="Straight Arrow Connector 17"/>
          <p:cNvCxnSpPr>
            <a:stCxn id="5" idx="1"/>
            <a:endCxn id="14" idx="3"/>
          </p:cNvCxnSpPr>
          <p:nvPr/>
        </p:nvCxnSpPr>
        <p:spPr>
          <a:xfrm flipH="1" flipV="1">
            <a:off x="3857568" y="3501008"/>
            <a:ext cx="1146480" cy="216024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7" presetClass="exit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0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2843808" y="188640"/>
            <a:ext cx="3456384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857250" marR="0" lvl="0" indent="-85725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40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rush Script MT" pitchFamily="66" charset="0"/>
                <a:ea typeface="+mj-ea"/>
                <a:cs typeface="+mj-cs"/>
              </a:rPr>
              <a:t>Storia</a:t>
            </a:r>
            <a:endParaRPr kumimoji="0" lang="fr-FR" sz="400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rush Script MT" pitchFamily="66" charset="0"/>
              <a:ea typeface="+mj-ea"/>
              <a:cs typeface="+mj-c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22578" y="1802119"/>
            <a:ext cx="1225086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857250" marR="0" lvl="0" indent="-85725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28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rush Script MT" pitchFamily="66" charset="0"/>
                <a:ea typeface="+mj-ea"/>
                <a:cs typeface="+mj-cs"/>
              </a:rPr>
              <a:t>Vesuvio</a:t>
            </a:r>
            <a:endParaRPr kumimoji="0" lang="fr-FR" sz="280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rush Script MT" pitchFamily="66" charset="0"/>
              <a:ea typeface="+mj-ea"/>
              <a:cs typeface="+mj-cs"/>
            </a:endParaRPr>
          </a:p>
        </p:txBody>
      </p:sp>
      <p:pic>
        <p:nvPicPr>
          <p:cNvPr id="5" name="Picture 4" descr="Vesuvio.jpg"/>
          <p:cNvPicPr>
            <a:picLocks noChangeAspect="1"/>
          </p:cNvPicPr>
          <p:nvPr/>
        </p:nvPicPr>
        <p:blipFill>
          <a:blip r:embed="rId2" cstate="print"/>
          <a:srcRect t="9593" b="36684"/>
          <a:stretch>
            <a:fillRect/>
          </a:stretch>
        </p:blipFill>
        <p:spPr>
          <a:xfrm>
            <a:off x="2915816" y="1268760"/>
            <a:ext cx="4649224" cy="1873259"/>
          </a:xfrm>
          <a:prstGeom prst="rect">
            <a:avLst/>
          </a:prstGeom>
          <a:effectLst>
            <a:reflection blurRad="6350" stA="50000" endA="300" endPos="55000" dir="5400000" sy="-100000" algn="bl" rotWithShape="0"/>
            <a:softEdge rad="63500"/>
          </a:effectLst>
        </p:spPr>
      </p:pic>
      <p:cxnSp>
        <p:nvCxnSpPr>
          <p:cNvPr id="6" name="Straight Arrow Connector 5"/>
          <p:cNvCxnSpPr>
            <a:stCxn id="4" idx="3"/>
            <a:endCxn id="5" idx="1"/>
          </p:cNvCxnSpPr>
          <p:nvPr/>
        </p:nvCxnSpPr>
        <p:spPr>
          <a:xfrm>
            <a:off x="1547664" y="2018143"/>
            <a:ext cx="1368152" cy="187247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 descr="1378109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4221088"/>
            <a:ext cx="2457832" cy="18445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</p:pic>
      <p:sp>
        <p:nvSpPr>
          <p:cNvPr id="24" name="Title 1"/>
          <p:cNvSpPr txBox="1">
            <a:spLocks/>
          </p:cNvSpPr>
          <p:nvPr/>
        </p:nvSpPr>
        <p:spPr>
          <a:xfrm>
            <a:off x="3347864" y="4365104"/>
            <a:ext cx="2736304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857250" marR="0" lvl="0" indent="-85725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24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rush Script MT" pitchFamily="66" charset="0"/>
                <a:ea typeface="+mj-ea"/>
                <a:cs typeface="+mj-cs"/>
              </a:rPr>
              <a:t>Pompei</a:t>
            </a:r>
            <a:r>
              <a:rPr kumimoji="0" lang="fr-FR" sz="2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rush Script MT" pitchFamily="66" charset="0"/>
                <a:ea typeface="+mj-ea"/>
                <a:cs typeface="+mj-cs"/>
              </a:rPr>
              <a:t> (79 </a:t>
            </a:r>
            <a:r>
              <a:rPr kumimoji="0" lang="fr-FR" sz="24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rush Script MT" pitchFamily="66" charset="0"/>
                <a:ea typeface="+mj-ea"/>
                <a:cs typeface="+mj-cs"/>
              </a:rPr>
              <a:t>ap</a:t>
            </a:r>
            <a:r>
              <a:rPr lang="fr-FR" sz="2400" noProof="0" dirty="0" smtClean="0">
                <a:latin typeface="Brush Script MT" pitchFamily="66" charset="0"/>
                <a:ea typeface="+mj-ea"/>
                <a:cs typeface="+mj-cs"/>
              </a:rPr>
              <a:t>. J.-C.)</a:t>
            </a:r>
            <a:endParaRPr kumimoji="0" lang="fr-FR" sz="240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rush Script MT" pitchFamily="66" charset="0"/>
              <a:ea typeface="+mj-ea"/>
              <a:cs typeface="+mj-cs"/>
            </a:endParaRPr>
          </a:p>
        </p:txBody>
      </p:sp>
      <p:cxnSp>
        <p:nvCxnSpPr>
          <p:cNvPr id="25" name="Straight Arrow Connector 24"/>
          <p:cNvCxnSpPr>
            <a:stCxn id="24" idx="1"/>
            <a:endCxn id="19" idx="3"/>
          </p:cNvCxnSpPr>
          <p:nvPr/>
        </p:nvCxnSpPr>
        <p:spPr>
          <a:xfrm flipH="1">
            <a:off x="2853368" y="4581128"/>
            <a:ext cx="494496" cy="562235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43" descr="IMMAGI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60232" y="3933056"/>
            <a:ext cx="2012688" cy="2660074"/>
          </a:xfrm>
          <a:prstGeom prst="ellipse">
            <a:avLst/>
          </a:prstGeom>
          <a:effectLst>
            <a:softEdge rad="63500"/>
          </a:effectLst>
        </p:spPr>
      </p:pic>
      <p:sp>
        <p:nvSpPr>
          <p:cNvPr id="45" name="Title 1"/>
          <p:cNvSpPr txBox="1">
            <a:spLocks/>
          </p:cNvSpPr>
          <p:nvPr/>
        </p:nvSpPr>
        <p:spPr>
          <a:xfrm>
            <a:off x="3563888" y="5517232"/>
            <a:ext cx="2448272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857250" marR="0" lvl="0" indent="-8572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2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rush Script MT" pitchFamily="66" charset="0"/>
                <a:ea typeface="+mj-ea"/>
                <a:cs typeface="+mj-cs"/>
              </a:rPr>
              <a:t>Garibaldi (7 </a:t>
            </a:r>
            <a:r>
              <a:rPr kumimoji="0" lang="fr-FR" sz="24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rush Script MT" pitchFamily="66" charset="0"/>
                <a:ea typeface="+mj-ea"/>
                <a:cs typeface="+mj-cs"/>
              </a:rPr>
              <a:t>settembre</a:t>
            </a:r>
            <a:r>
              <a:rPr kumimoji="0" lang="fr-FR" sz="2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rush Script MT" pitchFamily="66" charset="0"/>
                <a:ea typeface="+mj-ea"/>
                <a:cs typeface="+mj-cs"/>
              </a:rPr>
              <a:t> 1860)</a:t>
            </a:r>
          </a:p>
        </p:txBody>
      </p:sp>
      <p:cxnSp>
        <p:nvCxnSpPr>
          <p:cNvPr id="46" name="Straight Arrow Connector 45"/>
          <p:cNvCxnSpPr>
            <a:stCxn id="45" idx="3"/>
            <a:endCxn id="44" idx="2"/>
          </p:cNvCxnSpPr>
          <p:nvPr/>
        </p:nvCxnSpPr>
        <p:spPr>
          <a:xfrm flipV="1">
            <a:off x="6012160" y="5263093"/>
            <a:ext cx="648072" cy="722191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4" grpId="0"/>
      <p:bldP spid="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2843808" y="188640"/>
            <a:ext cx="3456384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857250" marR="0" lvl="0" indent="-85725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40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rush Script MT" pitchFamily="66" charset="0"/>
                <a:ea typeface="+mj-ea"/>
                <a:cs typeface="+mj-cs"/>
              </a:rPr>
              <a:t>Gastronomia</a:t>
            </a:r>
            <a:endParaRPr kumimoji="0" lang="fr-FR" sz="400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rush Script MT" pitchFamily="66" charset="0"/>
              <a:ea typeface="+mj-ea"/>
              <a:cs typeface="+mj-c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563888" y="1628800"/>
            <a:ext cx="2016224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857250" marR="0" lvl="0" indent="-85725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2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rush Script MT" pitchFamily="66" charset="0"/>
                <a:ea typeface="+mj-ea"/>
                <a:cs typeface="+mj-cs"/>
              </a:rPr>
              <a:t>Pizza Margherita</a:t>
            </a:r>
          </a:p>
        </p:txBody>
      </p:sp>
      <p:pic>
        <p:nvPicPr>
          <p:cNvPr id="5" name="Picture 4" descr="pizza-margherita-ck-1835292-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8224" y="404664"/>
            <a:ext cx="2232248" cy="2232248"/>
          </a:xfrm>
          <a:prstGeom prst="foldedCorner">
            <a:avLst>
              <a:gd name="adj" fmla="val 14157"/>
            </a:avLst>
          </a:prstGeom>
          <a:ln w="76200">
            <a:noFill/>
          </a:ln>
          <a:effectLst>
            <a:softEdge rad="63500"/>
          </a:effectLst>
        </p:spPr>
      </p:pic>
      <p:cxnSp>
        <p:nvCxnSpPr>
          <p:cNvPr id="6" name="Straight Arrow Connector 5"/>
          <p:cNvCxnSpPr>
            <a:stCxn id="4" idx="3"/>
            <a:endCxn id="5" idx="1"/>
          </p:cNvCxnSpPr>
          <p:nvPr/>
        </p:nvCxnSpPr>
        <p:spPr>
          <a:xfrm flipV="1">
            <a:off x="5580112" y="1520788"/>
            <a:ext cx="1008112" cy="324036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 txBox="1">
            <a:spLocks/>
          </p:cNvSpPr>
          <p:nvPr/>
        </p:nvSpPr>
        <p:spPr>
          <a:xfrm>
            <a:off x="3635896" y="2420888"/>
            <a:ext cx="187220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857250" lvl="0" indent="-857250" algn="ctr">
              <a:spcBef>
                <a:spcPct val="0"/>
              </a:spcBef>
              <a:defRPr/>
            </a:pPr>
            <a:r>
              <a:rPr lang="fr-FR" sz="2400" dirty="0" err="1" smtClean="0">
                <a:latin typeface="Brush Script MT" pitchFamily="66" charset="0"/>
                <a:ea typeface="+mj-ea"/>
                <a:cs typeface="+mj-cs"/>
              </a:rPr>
              <a:t>Zeppole</a:t>
            </a:r>
            <a:r>
              <a:rPr lang="fr-FR" sz="2400" dirty="0" smtClean="0">
                <a:latin typeface="Brush Script MT" pitchFamily="66" charset="0"/>
                <a:ea typeface="+mj-ea"/>
                <a:cs typeface="+mj-cs"/>
              </a:rPr>
              <a:t> di </a:t>
            </a:r>
            <a:r>
              <a:rPr lang="fr-FR" sz="2400" dirty="0" err="1" smtClean="0">
                <a:latin typeface="Brush Script MT" pitchFamily="66" charset="0"/>
                <a:ea typeface="+mj-ea"/>
                <a:cs typeface="+mj-cs"/>
              </a:rPr>
              <a:t>alghe</a:t>
            </a:r>
            <a:endParaRPr lang="fr-FR" sz="2400" dirty="0" smtClean="0">
              <a:latin typeface="Brush Script MT" pitchFamily="66" charset="0"/>
              <a:ea typeface="+mj-ea"/>
              <a:cs typeface="+mj-cs"/>
            </a:endParaRPr>
          </a:p>
          <a:p>
            <a:pPr marL="857250" lvl="0" indent="-857250" algn="ctr">
              <a:spcBef>
                <a:spcPct val="0"/>
              </a:spcBef>
              <a:defRPr/>
            </a:pPr>
            <a:r>
              <a:rPr lang="fr-FR" sz="2400" dirty="0" smtClean="0">
                <a:latin typeface="Brush Script MT" pitchFamily="66" charset="0"/>
                <a:ea typeface="+mj-ea"/>
                <a:cs typeface="+mj-cs"/>
              </a:rPr>
              <a:t>(</a:t>
            </a:r>
            <a:r>
              <a:rPr lang="fr-FR" sz="2400" dirty="0" err="1" smtClean="0">
                <a:latin typeface="Brush Script MT" pitchFamily="66" charset="0"/>
                <a:ea typeface="+mj-ea"/>
                <a:cs typeface="+mj-cs"/>
              </a:rPr>
              <a:t>antipasto</a:t>
            </a:r>
            <a:r>
              <a:rPr lang="fr-FR" sz="2400" dirty="0" smtClean="0">
                <a:latin typeface="Brush Script MT" pitchFamily="66" charset="0"/>
                <a:ea typeface="+mj-ea"/>
                <a:cs typeface="+mj-cs"/>
              </a:rPr>
              <a:t>)</a:t>
            </a:r>
            <a:endParaRPr kumimoji="0" lang="fr-FR" sz="240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rush Script MT" pitchFamily="66" charset="0"/>
              <a:ea typeface="+mj-ea"/>
              <a:cs typeface="+mj-cs"/>
            </a:endParaRPr>
          </a:p>
        </p:txBody>
      </p:sp>
      <p:cxnSp>
        <p:nvCxnSpPr>
          <p:cNvPr id="9" name="Straight Arrow Connector 8"/>
          <p:cNvCxnSpPr>
            <a:stCxn id="8" idx="1"/>
            <a:endCxn id="17" idx="3"/>
          </p:cNvCxnSpPr>
          <p:nvPr/>
        </p:nvCxnSpPr>
        <p:spPr>
          <a:xfrm flipH="1" flipV="1">
            <a:off x="3059832" y="2181147"/>
            <a:ext cx="576064" cy="563777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IMG_18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268760"/>
            <a:ext cx="2736304" cy="1824773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30" name="Title 1"/>
          <p:cNvSpPr txBox="1">
            <a:spLocks/>
          </p:cNvSpPr>
          <p:nvPr/>
        </p:nvSpPr>
        <p:spPr>
          <a:xfrm>
            <a:off x="3635896" y="3284984"/>
            <a:ext cx="1872208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857250" lvl="0" indent="-857250" algn="ctr">
              <a:spcBef>
                <a:spcPct val="0"/>
              </a:spcBef>
              <a:defRPr/>
            </a:pPr>
            <a:r>
              <a:rPr lang="fr-FR" sz="2400" dirty="0" err="1" smtClean="0">
                <a:latin typeface="Brush Script MT" pitchFamily="66" charset="0"/>
                <a:ea typeface="+mj-ea"/>
                <a:cs typeface="+mj-cs"/>
              </a:rPr>
              <a:t>Ragù</a:t>
            </a:r>
            <a:r>
              <a:rPr lang="fr-FR" sz="2400" dirty="0" smtClean="0">
                <a:latin typeface="Brush Script MT" pitchFamily="66" charset="0"/>
                <a:ea typeface="+mj-ea"/>
                <a:cs typeface="+mj-cs"/>
              </a:rPr>
              <a:t> </a:t>
            </a:r>
            <a:r>
              <a:rPr lang="fr-FR" sz="2400" dirty="0" err="1" smtClean="0">
                <a:latin typeface="Brush Script MT" pitchFamily="66" charset="0"/>
                <a:ea typeface="+mj-ea"/>
                <a:cs typeface="+mj-cs"/>
              </a:rPr>
              <a:t>napoletano</a:t>
            </a:r>
            <a:endParaRPr lang="fr-FR" sz="2400" dirty="0" smtClean="0">
              <a:latin typeface="Brush Script MT" pitchFamily="66" charset="0"/>
              <a:ea typeface="+mj-ea"/>
              <a:cs typeface="+mj-cs"/>
            </a:endParaRPr>
          </a:p>
        </p:txBody>
      </p:sp>
      <p:cxnSp>
        <p:nvCxnSpPr>
          <p:cNvPr id="31" name="Straight Arrow Connector 30"/>
          <p:cNvCxnSpPr>
            <a:stCxn id="30" idx="3"/>
            <a:endCxn id="11" idx="1"/>
          </p:cNvCxnSpPr>
          <p:nvPr/>
        </p:nvCxnSpPr>
        <p:spPr>
          <a:xfrm>
            <a:off x="5508104" y="3537012"/>
            <a:ext cx="864096" cy="233323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ragu_di_carn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72200" y="2852936"/>
            <a:ext cx="2448272" cy="1834797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4" name="Picture 13" descr="vino_novello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3356992"/>
            <a:ext cx="1944216" cy="3202749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3851920" y="4077072"/>
            <a:ext cx="144016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857250" lvl="0" indent="-857250" algn="ctr">
              <a:spcBef>
                <a:spcPct val="0"/>
              </a:spcBef>
              <a:defRPr/>
            </a:pPr>
            <a:r>
              <a:rPr lang="fr-FR" sz="2400" dirty="0" err="1" smtClean="0">
                <a:latin typeface="Brush Script MT" pitchFamily="66" charset="0"/>
                <a:ea typeface="+mj-ea"/>
                <a:cs typeface="+mj-cs"/>
              </a:rPr>
              <a:t>Vino</a:t>
            </a:r>
            <a:r>
              <a:rPr lang="fr-FR" sz="2400" dirty="0" smtClean="0">
                <a:latin typeface="Brush Script MT" pitchFamily="66" charset="0"/>
                <a:ea typeface="+mj-ea"/>
                <a:cs typeface="+mj-cs"/>
              </a:rPr>
              <a:t> </a:t>
            </a:r>
            <a:r>
              <a:rPr lang="fr-FR" sz="2400" dirty="0" err="1" smtClean="0">
                <a:latin typeface="Brush Script MT" pitchFamily="66" charset="0"/>
                <a:ea typeface="+mj-ea"/>
                <a:cs typeface="+mj-cs"/>
              </a:rPr>
              <a:t>novello</a:t>
            </a:r>
            <a:endParaRPr lang="fr-FR" sz="2400" dirty="0" smtClean="0">
              <a:latin typeface="Brush Script MT" pitchFamily="66" charset="0"/>
              <a:ea typeface="+mj-ea"/>
              <a:cs typeface="+mj-cs"/>
            </a:endParaRPr>
          </a:p>
        </p:txBody>
      </p:sp>
      <p:cxnSp>
        <p:nvCxnSpPr>
          <p:cNvPr id="16" name="Straight Arrow Connector 15"/>
          <p:cNvCxnSpPr>
            <a:stCxn id="15" idx="1"/>
            <a:endCxn id="14" idx="3"/>
          </p:cNvCxnSpPr>
          <p:nvPr/>
        </p:nvCxnSpPr>
        <p:spPr>
          <a:xfrm flipH="1">
            <a:off x="2555776" y="4329100"/>
            <a:ext cx="1296144" cy="629267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1"/>
          <p:cNvSpPr txBox="1">
            <a:spLocks/>
          </p:cNvSpPr>
          <p:nvPr/>
        </p:nvSpPr>
        <p:spPr>
          <a:xfrm>
            <a:off x="2771800" y="6093296"/>
            <a:ext cx="360040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857250" lvl="0" indent="-857250" algn="ctr">
              <a:spcBef>
                <a:spcPct val="0"/>
              </a:spcBef>
              <a:defRPr/>
            </a:pPr>
            <a:r>
              <a:rPr lang="fr-FR" sz="4800" dirty="0" smtClean="0">
                <a:latin typeface="Brush Script MT" pitchFamily="66" charset="0"/>
                <a:ea typeface="+mj-ea"/>
                <a:cs typeface="+mj-cs"/>
              </a:rPr>
              <a:t>Buon </a:t>
            </a:r>
            <a:r>
              <a:rPr lang="fr-FR" sz="4800" dirty="0" err="1" smtClean="0">
                <a:latin typeface="Brush Script MT" pitchFamily="66" charset="0"/>
                <a:ea typeface="+mj-ea"/>
                <a:cs typeface="+mj-cs"/>
              </a:rPr>
              <a:t>appetito</a:t>
            </a:r>
            <a:r>
              <a:rPr lang="fr-FR" sz="4800" dirty="0" smtClean="0">
                <a:latin typeface="Brush Script MT" pitchFamily="66" charset="0"/>
                <a:ea typeface="+mj-ea"/>
                <a:cs typeface="+mj-cs"/>
              </a:rPr>
              <a:t>!</a:t>
            </a:r>
            <a:endParaRPr lang="fr-FR" sz="4800" dirty="0" smtClean="0">
              <a:latin typeface="Brush Script MT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2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3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4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30" grpId="0"/>
      <p:bldP spid="15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2843808" y="188640"/>
            <a:ext cx="3456384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857250" marR="0" lvl="0" indent="-85725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4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rush Script MT" pitchFamily="66" charset="0"/>
                <a:ea typeface="+mj-ea"/>
                <a:cs typeface="+mj-cs"/>
              </a:rPr>
              <a:t>Arte e </a:t>
            </a:r>
            <a:r>
              <a:rPr kumimoji="0" lang="fr-FR" sz="40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rush Script MT" pitchFamily="66" charset="0"/>
                <a:ea typeface="+mj-ea"/>
                <a:cs typeface="+mj-cs"/>
              </a:rPr>
              <a:t>cultura</a:t>
            </a:r>
            <a:endParaRPr kumimoji="0" lang="fr-FR" sz="400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rush Script MT" pitchFamily="66" charset="0"/>
              <a:ea typeface="+mj-ea"/>
              <a:cs typeface="+mj-cs"/>
            </a:endParaRPr>
          </a:p>
        </p:txBody>
      </p:sp>
      <p:pic>
        <p:nvPicPr>
          <p:cNvPr id="5" name="Picture 4" descr="unesco.g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35896" y="980728"/>
            <a:ext cx="1316497" cy="1030609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51520" y="1196752"/>
            <a:ext cx="3528392" cy="504056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Autofit/>
          </a:bodyPr>
          <a:lstStyle/>
          <a:p>
            <a:pPr marL="857250" marR="0" lvl="0" indent="-8572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24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rush Script MT" pitchFamily="66" charset="0"/>
                <a:ea typeface="+mj-ea"/>
                <a:cs typeface="+mj-cs"/>
              </a:rPr>
              <a:t>Patrimonio</a:t>
            </a:r>
            <a:r>
              <a:rPr kumimoji="0" lang="fr-FR" sz="2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rush Script MT" pitchFamily="66" charset="0"/>
                <a:ea typeface="+mj-ea"/>
                <a:cs typeface="+mj-cs"/>
              </a:rPr>
              <a:t> culturale </a:t>
            </a:r>
            <a:r>
              <a:rPr kumimoji="0" lang="fr-FR" sz="24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rush Script MT" pitchFamily="66" charset="0"/>
                <a:ea typeface="+mj-ea"/>
                <a:cs typeface="+mj-cs"/>
              </a:rPr>
              <a:t>dell’Unesco</a:t>
            </a:r>
            <a:endParaRPr kumimoji="0" lang="fr-FR" sz="240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rush Script MT" pitchFamily="66" charset="0"/>
              <a:ea typeface="+mj-ea"/>
              <a:cs typeface="+mj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987824" y="5373216"/>
            <a:ext cx="3168352" cy="648072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Autofit/>
          </a:bodyPr>
          <a:lstStyle/>
          <a:p>
            <a:pPr marL="857250" lvl="0" indent="-857250" algn="ctr">
              <a:spcBef>
                <a:spcPct val="0"/>
              </a:spcBef>
              <a:defRPr/>
            </a:pPr>
            <a:r>
              <a:rPr lang="it-IT" sz="2400" dirty="0" smtClean="0">
                <a:latin typeface="Brush Script MT" pitchFamily="66" charset="0"/>
              </a:rPr>
              <a:t>Siti archeologici di Pompei, </a:t>
            </a:r>
          </a:p>
          <a:p>
            <a:pPr marL="857250" lvl="0" indent="-857250" algn="ctr">
              <a:spcBef>
                <a:spcPct val="0"/>
              </a:spcBef>
              <a:defRPr/>
            </a:pPr>
            <a:r>
              <a:rPr lang="it-IT" sz="2400" dirty="0" smtClean="0">
                <a:latin typeface="Brush Script MT" pitchFamily="66" charset="0"/>
              </a:rPr>
              <a:t>Ercolano ed Oplontis</a:t>
            </a:r>
            <a:endParaRPr kumimoji="0" lang="fr-FR" sz="240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rush Script MT" pitchFamily="66" charset="0"/>
              <a:ea typeface="+mj-ea"/>
              <a:cs typeface="+mj-cs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491880" y="4653136"/>
            <a:ext cx="2160240" cy="504056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Autofit/>
          </a:bodyPr>
          <a:lstStyle/>
          <a:p>
            <a:pPr marL="857250" lvl="0" indent="-857250">
              <a:spcBef>
                <a:spcPct val="0"/>
              </a:spcBef>
              <a:defRPr/>
            </a:pPr>
            <a:r>
              <a:rPr lang="it-IT" sz="2400" dirty="0" smtClean="0">
                <a:latin typeface="Brush Script MT" pitchFamily="66" charset="0"/>
              </a:rPr>
              <a:t>Palazzo di Caserta</a:t>
            </a:r>
            <a:endParaRPr kumimoji="0" lang="fr-FR" sz="240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rush Script MT" pitchFamily="66" charset="0"/>
              <a:ea typeface="+mj-ea"/>
              <a:cs typeface="+mj-cs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635896" y="2276872"/>
            <a:ext cx="2088232" cy="504056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Autofit/>
          </a:bodyPr>
          <a:lstStyle/>
          <a:p>
            <a:pPr marL="857250" lvl="0" indent="-857250">
              <a:spcBef>
                <a:spcPct val="0"/>
              </a:spcBef>
              <a:defRPr/>
            </a:pPr>
            <a:r>
              <a:rPr lang="it-IT" sz="2400" dirty="0" smtClean="0">
                <a:latin typeface="Brush Script MT" pitchFamily="66" charset="0"/>
              </a:rPr>
              <a:t>Costa Amalfitana</a:t>
            </a:r>
            <a:endParaRPr kumimoji="0" lang="fr-FR" sz="240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rush Script MT" pitchFamily="66" charset="0"/>
              <a:ea typeface="+mj-ea"/>
              <a:cs typeface="+mj-cs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275856" y="2924944"/>
            <a:ext cx="2592288" cy="504056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Autofit/>
          </a:bodyPr>
          <a:lstStyle/>
          <a:p>
            <a:pPr marL="857250" lvl="0" indent="-857250">
              <a:spcBef>
                <a:spcPct val="0"/>
              </a:spcBef>
              <a:defRPr/>
            </a:pPr>
            <a:r>
              <a:rPr lang="it-IT" sz="2400" dirty="0" smtClean="0">
                <a:latin typeface="Brush Script MT" pitchFamily="66" charset="0"/>
              </a:rPr>
              <a:t>Centro storico di Napoli</a:t>
            </a:r>
            <a:endParaRPr kumimoji="0" lang="fr-FR" sz="240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rush Script MT" pitchFamily="66" charset="0"/>
              <a:ea typeface="+mj-ea"/>
              <a:cs typeface="+mj-cs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987824" y="3717032"/>
            <a:ext cx="3168352" cy="720080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Autofit/>
          </a:bodyPr>
          <a:lstStyle/>
          <a:p>
            <a:pPr marL="857250" lvl="0" indent="-857250" algn="ctr">
              <a:spcBef>
                <a:spcPct val="0"/>
              </a:spcBef>
              <a:defRPr/>
            </a:pPr>
            <a:r>
              <a:rPr lang="it-IT" sz="2400" dirty="0" smtClean="0">
                <a:latin typeface="Brush Script MT" pitchFamily="66" charset="0"/>
              </a:rPr>
              <a:t>Parco nazionale del Cilento </a:t>
            </a:r>
          </a:p>
          <a:p>
            <a:pPr marL="857250" lvl="0" indent="-857250" algn="ctr">
              <a:spcBef>
                <a:spcPct val="0"/>
              </a:spcBef>
              <a:defRPr/>
            </a:pPr>
            <a:r>
              <a:rPr lang="it-IT" sz="2400" dirty="0" smtClean="0">
                <a:latin typeface="Brush Script MT" pitchFamily="66" charset="0"/>
              </a:rPr>
              <a:t>e della Valle di Diano</a:t>
            </a:r>
            <a:endParaRPr kumimoji="0" lang="fr-FR" sz="240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rush Script MT" pitchFamily="66" charset="0"/>
              <a:ea typeface="+mj-ea"/>
              <a:cs typeface="+mj-cs"/>
            </a:endParaRPr>
          </a:p>
        </p:txBody>
      </p:sp>
      <p:pic>
        <p:nvPicPr>
          <p:cNvPr id="14" name="Picture 13" descr="reggia-di-casert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3861048"/>
            <a:ext cx="1800200" cy="1350150"/>
          </a:xfrm>
          <a:prstGeom prst="rect">
            <a:avLst/>
          </a:prstGeom>
          <a:effectLst>
            <a:softEdge rad="31750"/>
          </a:effectLst>
        </p:spPr>
      </p:pic>
      <p:cxnSp>
        <p:nvCxnSpPr>
          <p:cNvPr id="15" name="Straight Arrow Connector 14"/>
          <p:cNvCxnSpPr>
            <a:stCxn id="13" idx="1"/>
            <a:endCxn id="27" idx="3"/>
          </p:cNvCxnSpPr>
          <p:nvPr/>
        </p:nvCxnSpPr>
        <p:spPr>
          <a:xfrm flipH="1">
            <a:off x="2761350" y="4077072"/>
            <a:ext cx="226474" cy="36004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2" idx="3"/>
            <a:endCxn id="29" idx="1"/>
          </p:cNvCxnSpPr>
          <p:nvPr/>
        </p:nvCxnSpPr>
        <p:spPr>
          <a:xfrm flipV="1">
            <a:off x="5868144" y="2796828"/>
            <a:ext cx="1008112" cy="380144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8" idx="1"/>
            <a:endCxn id="32" idx="3"/>
          </p:cNvCxnSpPr>
          <p:nvPr/>
        </p:nvCxnSpPr>
        <p:spPr>
          <a:xfrm flipH="1">
            <a:off x="2339752" y="5697252"/>
            <a:ext cx="648072" cy="26729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1" idx="1"/>
            <a:endCxn id="24" idx="3"/>
          </p:cNvCxnSpPr>
          <p:nvPr/>
        </p:nvCxnSpPr>
        <p:spPr>
          <a:xfrm flipH="1">
            <a:off x="2363416" y="2528900"/>
            <a:ext cx="1272480" cy="89883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0" idx="3"/>
            <a:endCxn id="14" idx="1"/>
          </p:cNvCxnSpPr>
          <p:nvPr/>
        </p:nvCxnSpPr>
        <p:spPr>
          <a:xfrm flipV="1">
            <a:off x="5652120" y="4536123"/>
            <a:ext cx="1224136" cy="369041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 descr="Toutes les tailles   Roscigno vecchia (Salerno) ITALY L1070536   Flickr   partage de photos !.png"/>
          <p:cNvPicPr>
            <a:picLocks noChangeAspect="1"/>
          </p:cNvPicPr>
          <p:nvPr/>
        </p:nvPicPr>
        <p:blipFill>
          <a:blip r:embed="rId4" cstate="print"/>
          <a:srcRect l="10171" t="22700" r="6188" b="29000"/>
          <a:stretch>
            <a:fillRect/>
          </a:stretch>
        </p:blipFill>
        <p:spPr>
          <a:xfrm>
            <a:off x="0" y="3356992"/>
            <a:ext cx="2761350" cy="1512168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4" name="Picture 23" descr="120462814674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3568" y="1988840"/>
            <a:ext cx="1679848" cy="1259886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29" name="Picture 28" descr="centro-storico-napoli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76256" y="2132856"/>
            <a:ext cx="1815507" cy="1327944"/>
          </a:xfrm>
          <a:prstGeom prst="rect">
            <a:avLst/>
          </a:prstGeom>
        </p:spPr>
      </p:pic>
      <p:pic>
        <p:nvPicPr>
          <p:cNvPr id="32" name="Picture 31" descr="50927596(2)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7504" y="5229200"/>
            <a:ext cx="2232248" cy="1470699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9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9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1" grpId="1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2843808" y="188640"/>
            <a:ext cx="3456384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857250" marR="0" lvl="0" indent="-85725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4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rush Script MT" pitchFamily="66" charset="0"/>
                <a:ea typeface="+mj-ea"/>
                <a:cs typeface="+mj-cs"/>
              </a:rPr>
              <a:t>Arte e </a:t>
            </a:r>
            <a:r>
              <a:rPr kumimoji="0" lang="fr-FR" sz="40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rush Script MT" pitchFamily="66" charset="0"/>
                <a:ea typeface="+mj-ea"/>
                <a:cs typeface="+mj-cs"/>
              </a:rPr>
              <a:t>cultura</a:t>
            </a:r>
            <a:endParaRPr kumimoji="0" lang="fr-FR" sz="400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rush Script MT" pitchFamily="66" charset="0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851920" y="1556792"/>
            <a:ext cx="1440160" cy="288032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Autofit/>
          </a:bodyPr>
          <a:lstStyle/>
          <a:p>
            <a:pPr marL="857250" marR="0" lvl="0" indent="-8572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24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rush Script MT" pitchFamily="66" charset="0"/>
                <a:ea typeface="+mj-ea"/>
                <a:cs typeface="+mj-cs"/>
              </a:rPr>
              <a:t>Architettura</a:t>
            </a:r>
            <a:endParaRPr kumimoji="0" lang="fr-FR" sz="240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rush Script MT" pitchFamily="66" charset="0"/>
              <a:ea typeface="+mj-ea"/>
              <a:cs typeface="+mj-cs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159732" y="6065912"/>
            <a:ext cx="4824536" cy="792088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Autofit/>
          </a:bodyPr>
          <a:lstStyle/>
          <a:p>
            <a:pPr marL="857250" lvl="0" indent="-857250" algn="ctr">
              <a:spcBef>
                <a:spcPct val="0"/>
              </a:spcBef>
              <a:defRPr/>
            </a:pPr>
            <a:r>
              <a:rPr lang="it-IT" sz="2800" dirty="0" smtClean="0">
                <a:latin typeface="Brush Script MT" pitchFamily="66" charset="0"/>
              </a:rPr>
              <a:t>Biennali, festivale di musica, feste...</a:t>
            </a:r>
            <a:endParaRPr kumimoji="0" lang="fr-FR" sz="280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rush Script MT" pitchFamily="66" charset="0"/>
              <a:ea typeface="+mj-ea"/>
              <a:cs typeface="+mj-cs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771800" y="2852936"/>
            <a:ext cx="3528392" cy="648072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Autofit/>
          </a:bodyPr>
          <a:lstStyle/>
          <a:p>
            <a:pPr marL="857250" lvl="0" indent="-857250">
              <a:spcBef>
                <a:spcPct val="0"/>
              </a:spcBef>
              <a:defRPr/>
            </a:pPr>
            <a:r>
              <a:rPr lang="it-IT" sz="2400" dirty="0" smtClean="0">
                <a:latin typeface="Brush Script MT" pitchFamily="66" charset="0"/>
              </a:rPr>
              <a:t>Sculture antiche (nelle rovine di Ercolano e Pompei)</a:t>
            </a:r>
            <a:endParaRPr kumimoji="0" lang="fr-FR" sz="240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rush Script MT" pitchFamily="66" charset="0"/>
              <a:ea typeface="+mj-ea"/>
              <a:cs typeface="+mj-cs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563888" y="2204864"/>
            <a:ext cx="1944216" cy="360040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Autofit/>
          </a:bodyPr>
          <a:lstStyle/>
          <a:p>
            <a:pPr marL="857250" lvl="0" indent="-857250">
              <a:spcBef>
                <a:spcPct val="0"/>
              </a:spcBef>
              <a:defRPr/>
            </a:pPr>
            <a:r>
              <a:rPr lang="it-IT" sz="2400" dirty="0" smtClean="0">
                <a:latin typeface="Brush Script MT" pitchFamily="66" charset="0"/>
              </a:rPr>
              <a:t>Pitture (Tiziano)</a:t>
            </a:r>
            <a:endParaRPr kumimoji="0" lang="fr-FR" sz="240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rush Script MT" pitchFamily="66" charset="0"/>
              <a:ea typeface="+mj-ea"/>
              <a:cs typeface="+mj-cs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699792" y="3789040"/>
            <a:ext cx="3816424" cy="720080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Autofit/>
          </a:bodyPr>
          <a:lstStyle/>
          <a:p>
            <a:pPr marL="857250" lvl="0" indent="-857250" algn="ctr">
              <a:spcBef>
                <a:spcPct val="0"/>
              </a:spcBef>
              <a:defRPr/>
            </a:pPr>
            <a:r>
              <a:rPr lang="it-IT" sz="2400" dirty="0" smtClean="0">
                <a:latin typeface="Brush Script MT" pitchFamily="66" charset="0"/>
              </a:rPr>
              <a:t>Musica lirica (il castrato Farinelli e Pavarotti)</a:t>
            </a:r>
            <a:endParaRPr kumimoji="0" lang="fr-FR" sz="240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rush Script MT" pitchFamily="66" charset="0"/>
              <a:ea typeface="+mj-ea"/>
              <a:cs typeface="+mj-cs"/>
            </a:endParaRPr>
          </a:p>
        </p:txBody>
      </p:sp>
      <p:pic>
        <p:nvPicPr>
          <p:cNvPr id="8" name="Picture 7" descr="chiesa_antica_duomo_di_napoli_524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00" y="476672"/>
            <a:ext cx="2585864" cy="1723910"/>
          </a:xfrm>
          <a:prstGeom prst="rect">
            <a:avLst/>
          </a:prstGeom>
          <a:effectLst>
            <a:softEdge rad="63500"/>
          </a:effectLst>
        </p:spPr>
      </p:pic>
      <p:cxnSp>
        <p:nvCxnSpPr>
          <p:cNvPr id="9" name="Straight Arrow Connector 8"/>
          <p:cNvCxnSpPr>
            <a:stCxn id="6" idx="3"/>
            <a:endCxn id="8" idx="1"/>
          </p:cNvCxnSpPr>
          <p:nvPr/>
        </p:nvCxnSpPr>
        <p:spPr>
          <a:xfrm flipV="1">
            <a:off x="5292080" y="1338627"/>
            <a:ext cx="1080120" cy="362181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Venus of Urbino Tiziano Titian Vecelli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980728"/>
            <a:ext cx="2664296" cy="1844876"/>
          </a:xfrm>
          <a:prstGeom prst="rect">
            <a:avLst/>
          </a:prstGeom>
          <a:effectLst>
            <a:softEdge rad="63500"/>
          </a:effectLst>
        </p:spPr>
      </p:pic>
      <p:cxnSp>
        <p:nvCxnSpPr>
          <p:cNvPr id="21" name="Straight Arrow Connector 20"/>
          <p:cNvCxnSpPr>
            <a:stCxn id="12" idx="1"/>
            <a:endCxn id="20" idx="3"/>
          </p:cNvCxnSpPr>
          <p:nvPr/>
        </p:nvCxnSpPr>
        <p:spPr>
          <a:xfrm flipH="1" flipV="1">
            <a:off x="2915816" y="1903166"/>
            <a:ext cx="648072" cy="48171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 descr="1Napoli (21)runn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76256" y="2852936"/>
            <a:ext cx="2078360" cy="1382109"/>
          </a:xfrm>
          <a:prstGeom prst="rect">
            <a:avLst/>
          </a:prstGeom>
          <a:effectLst>
            <a:softEdge rad="31750"/>
          </a:effectLst>
        </p:spPr>
      </p:pic>
      <p:cxnSp>
        <p:nvCxnSpPr>
          <p:cNvPr id="28" name="Straight Arrow Connector 27"/>
          <p:cNvCxnSpPr>
            <a:stCxn id="11" idx="3"/>
            <a:endCxn id="27" idx="1"/>
          </p:cNvCxnSpPr>
          <p:nvPr/>
        </p:nvCxnSpPr>
        <p:spPr>
          <a:xfrm>
            <a:off x="6300192" y="3176972"/>
            <a:ext cx="576064" cy="367019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 descr="farinelli-1994-5558-103199961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88224" y="4581128"/>
            <a:ext cx="2267744" cy="1493222"/>
          </a:xfrm>
          <a:prstGeom prst="rect">
            <a:avLst/>
          </a:prstGeom>
          <a:effectLst>
            <a:reflection blurRad="6350" stA="52000" endA="300" endPos="35000" dir="5400000" sy="-100000" algn="bl" rotWithShape="0"/>
            <a:softEdge rad="31750"/>
          </a:effectLst>
        </p:spPr>
      </p:pic>
      <p:cxnSp>
        <p:nvCxnSpPr>
          <p:cNvPr id="43" name="Straight Arrow Connector 42"/>
          <p:cNvCxnSpPr>
            <a:stCxn id="13" idx="2"/>
            <a:endCxn id="33" idx="1"/>
          </p:cNvCxnSpPr>
          <p:nvPr/>
        </p:nvCxnSpPr>
        <p:spPr>
          <a:xfrm>
            <a:off x="4608004" y="4509120"/>
            <a:ext cx="1980220" cy="818619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Picture 57" descr="pavarotti-luciano-photo-luciano-pavarotti-623278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3528" y="3543660"/>
            <a:ext cx="1944216" cy="2430270"/>
          </a:xfrm>
          <a:prstGeom prst="rect">
            <a:avLst/>
          </a:prstGeom>
          <a:effectLst>
            <a:reflection blurRad="6350" stA="52000" endA="300" endPos="35000" dir="5400000" sy="-100000" algn="bl" rotWithShape="0"/>
            <a:softEdge rad="31750"/>
          </a:effectLst>
        </p:spPr>
      </p:pic>
      <p:cxnSp>
        <p:nvCxnSpPr>
          <p:cNvPr id="61" name="Straight Arrow Connector 60"/>
          <p:cNvCxnSpPr>
            <a:stCxn id="13" idx="2"/>
            <a:endCxn id="58" idx="3"/>
          </p:cNvCxnSpPr>
          <p:nvPr/>
        </p:nvCxnSpPr>
        <p:spPr>
          <a:xfrm flipH="1">
            <a:off x="2267744" y="4509120"/>
            <a:ext cx="2340260" cy="249675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707904" y="188640"/>
            <a:ext cx="172819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857250" marR="0" lvl="0" indent="-85725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4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rush Script MT" pitchFamily="66" charset="0"/>
                <a:ea typeface="+mj-ea"/>
                <a:cs typeface="+mj-cs"/>
              </a:rPr>
              <a:t>Mafia</a:t>
            </a:r>
          </a:p>
        </p:txBody>
      </p:sp>
      <p:pic>
        <p:nvPicPr>
          <p:cNvPr id="5" name="Picture 4" descr="La-camorra-copie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87824" y="2708920"/>
            <a:ext cx="3240360" cy="2050264"/>
          </a:xfrm>
          <a:prstGeom prst="rect">
            <a:avLst/>
          </a:prstGeom>
        </p:spPr>
      </p:pic>
      <p:pic>
        <p:nvPicPr>
          <p:cNvPr id="6" name="Picture 5" descr="reseaux-sociaux-drogu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5661248"/>
            <a:ext cx="1632219" cy="98244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23528" y="1340768"/>
            <a:ext cx="360040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857250" marR="0" lvl="0" indent="-8572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24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rush Script MT" pitchFamily="66" charset="0"/>
                <a:ea typeface="+mj-ea"/>
                <a:cs typeface="+mj-cs"/>
              </a:rPr>
              <a:t>Estorsione</a:t>
            </a:r>
            <a:r>
              <a:rPr kumimoji="0" lang="fr-FR" sz="2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rush Script MT" pitchFamily="66" charset="0"/>
                <a:ea typeface="+mj-ea"/>
                <a:cs typeface="+mj-cs"/>
              </a:rPr>
              <a:t> (« racket » in </a:t>
            </a:r>
            <a:r>
              <a:rPr kumimoji="0" lang="fr-FR" sz="24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rush Script MT" pitchFamily="66" charset="0"/>
                <a:ea typeface="+mj-ea"/>
                <a:cs typeface="+mj-cs"/>
              </a:rPr>
              <a:t>negozzi</a:t>
            </a:r>
            <a:r>
              <a:rPr kumimoji="0" lang="fr-FR" sz="2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rush Script MT" pitchFamily="66" charset="0"/>
                <a:ea typeface="+mj-ea"/>
                <a:cs typeface="+mj-cs"/>
              </a:rPr>
              <a:t>)</a:t>
            </a:r>
          </a:p>
        </p:txBody>
      </p:sp>
      <p:cxnSp>
        <p:nvCxnSpPr>
          <p:cNvPr id="10" name="Straight Arrow Connector 9"/>
          <p:cNvCxnSpPr>
            <a:endCxn id="8" idx="2"/>
          </p:cNvCxnSpPr>
          <p:nvPr/>
        </p:nvCxnSpPr>
        <p:spPr>
          <a:xfrm flipH="1" flipV="1">
            <a:off x="2123728" y="1844824"/>
            <a:ext cx="1080120" cy="115212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/>
          <p:cNvSpPr txBox="1">
            <a:spLocks/>
          </p:cNvSpPr>
          <p:nvPr/>
        </p:nvSpPr>
        <p:spPr>
          <a:xfrm>
            <a:off x="5508104" y="5085184"/>
            <a:ext cx="208823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857250" marR="0" lvl="0" indent="-8572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24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rush Script MT" pitchFamily="66" charset="0"/>
                <a:ea typeface="+mj-ea"/>
                <a:cs typeface="+mj-cs"/>
              </a:rPr>
              <a:t>Traffico</a:t>
            </a:r>
            <a:r>
              <a:rPr kumimoji="0" lang="fr-FR" sz="2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rush Script MT" pitchFamily="66" charset="0"/>
                <a:ea typeface="+mj-ea"/>
                <a:cs typeface="+mj-cs"/>
              </a:rPr>
              <a:t> di </a:t>
            </a:r>
            <a:r>
              <a:rPr kumimoji="0" lang="fr-FR" sz="24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rush Script MT" pitchFamily="66" charset="0"/>
                <a:ea typeface="+mj-ea"/>
                <a:cs typeface="+mj-cs"/>
              </a:rPr>
              <a:t>droga</a:t>
            </a:r>
            <a:endParaRPr kumimoji="0" lang="fr-FR" sz="240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rush Script MT" pitchFamily="66" charset="0"/>
              <a:ea typeface="+mj-ea"/>
              <a:cs typeface="+mj-cs"/>
            </a:endParaRPr>
          </a:p>
        </p:txBody>
      </p:sp>
      <p:pic>
        <p:nvPicPr>
          <p:cNvPr id="18" name="Picture 17" descr="gif_anime_sports_233.g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92280" y="1412776"/>
            <a:ext cx="1333500" cy="1143000"/>
          </a:xfrm>
          <a:prstGeom prst="rect">
            <a:avLst/>
          </a:prstGeom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6479704" y="1052736"/>
            <a:ext cx="2664296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857250" marR="0" lvl="0" indent="-8572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24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rush Script MT" pitchFamily="66" charset="0"/>
                <a:ea typeface="+mj-ea"/>
                <a:cs typeface="+mj-cs"/>
              </a:rPr>
              <a:t>Gioca</a:t>
            </a:r>
            <a:r>
              <a:rPr kumimoji="0" lang="fr-FR" sz="2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rush Script MT" pitchFamily="66" charset="0"/>
                <a:ea typeface="+mj-ea"/>
                <a:cs typeface="+mj-cs"/>
              </a:rPr>
              <a:t> d’</a:t>
            </a:r>
            <a:r>
              <a:rPr kumimoji="0" lang="fr-FR" sz="24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rush Script MT" pitchFamily="66" charset="0"/>
                <a:ea typeface="+mj-ea"/>
                <a:cs typeface="+mj-cs"/>
              </a:rPr>
              <a:t>azzardo</a:t>
            </a:r>
            <a:r>
              <a:rPr kumimoji="0" lang="fr-FR" sz="2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rush Script MT" pitchFamily="66" charset="0"/>
                <a:ea typeface="+mj-ea"/>
                <a:cs typeface="+mj-cs"/>
              </a:rPr>
              <a:t> </a:t>
            </a:r>
            <a:r>
              <a:rPr kumimoji="0" lang="fr-FR" sz="24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rush Script MT" pitchFamily="66" charset="0"/>
                <a:ea typeface="+mj-ea"/>
                <a:cs typeface="+mj-cs"/>
              </a:rPr>
              <a:t>illegale</a:t>
            </a:r>
            <a:endParaRPr kumimoji="0" lang="fr-FR" sz="240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rush Script MT" pitchFamily="66" charset="0"/>
              <a:ea typeface="+mj-ea"/>
              <a:cs typeface="+mj-cs"/>
            </a:endParaRPr>
          </a:p>
        </p:txBody>
      </p:sp>
      <p:cxnSp>
        <p:nvCxnSpPr>
          <p:cNvPr id="20" name="Straight Arrow Connector 19"/>
          <p:cNvCxnSpPr>
            <a:endCxn id="18" idx="1"/>
          </p:cNvCxnSpPr>
          <p:nvPr/>
        </p:nvCxnSpPr>
        <p:spPr>
          <a:xfrm flipV="1">
            <a:off x="6156176" y="1984276"/>
            <a:ext cx="936104" cy="94066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5" idx="2"/>
            <a:endCxn id="17" idx="1"/>
          </p:cNvCxnSpPr>
          <p:nvPr/>
        </p:nvCxnSpPr>
        <p:spPr>
          <a:xfrm>
            <a:off x="4608004" y="4759184"/>
            <a:ext cx="900100" cy="57802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itle 1"/>
          <p:cNvSpPr txBox="1">
            <a:spLocks/>
          </p:cNvSpPr>
          <p:nvPr/>
        </p:nvSpPr>
        <p:spPr>
          <a:xfrm>
            <a:off x="179512" y="4365104"/>
            <a:ext cx="3312368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857250" indent="-857250">
              <a:spcBef>
                <a:spcPct val="0"/>
              </a:spcBef>
              <a:defRPr/>
            </a:pPr>
            <a:r>
              <a:rPr kumimoji="0" lang="fr-FR" sz="24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rush Script MT" pitchFamily="66" charset="0"/>
                <a:ea typeface="+mj-ea"/>
                <a:cs typeface="+mj-cs"/>
              </a:rPr>
              <a:t>Produzione</a:t>
            </a:r>
            <a:r>
              <a:rPr kumimoji="0" lang="fr-FR" sz="2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rush Script MT" pitchFamily="66" charset="0"/>
                <a:ea typeface="+mj-ea"/>
                <a:cs typeface="+mj-cs"/>
              </a:rPr>
              <a:t> </a:t>
            </a:r>
            <a:r>
              <a:rPr lang="fr-FR" sz="2400" dirty="0" smtClean="0">
                <a:latin typeface="Brush Script MT" pitchFamily="66" charset="0"/>
                <a:ea typeface="+mj-ea"/>
                <a:cs typeface="+mj-cs"/>
              </a:rPr>
              <a:t>di </a:t>
            </a:r>
            <a:r>
              <a:rPr lang="fr-FR" sz="2400" dirty="0" err="1" smtClean="0">
                <a:latin typeface="Brush Script MT" pitchFamily="66" charset="0"/>
                <a:ea typeface="+mj-ea"/>
                <a:cs typeface="+mj-cs"/>
              </a:rPr>
              <a:t>calcestruzzo</a:t>
            </a:r>
            <a:r>
              <a:rPr lang="fr-FR" sz="2400" dirty="0" smtClean="0">
                <a:latin typeface="Brush Script MT" pitchFamily="66" charset="0"/>
                <a:ea typeface="+mj-ea"/>
                <a:cs typeface="+mj-cs"/>
              </a:rPr>
              <a:t> in </a:t>
            </a:r>
            <a:r>
              <a:rPr lang="fr-FR" sz="2400" dirty="0" err="1" smtClean="0">
                <a:latin typeface="Brush Script MT" pitchFamily="66" charset="0"/>
                <a:ea typeface="+mj-ea"/>
                <a:cs typeface="+mj-cs"/>
              </a:rPr>
              <a:t>Campania</a:t>
            </a:r>
            <a:endParaRPr lang="fr-FR" sz="2400" dirty="0" smtClean="0">
              <a:latin typeface="Brush Script MT" pitchFamily="66" charset="0"/>
              <a:ea typeface="+mj-ea"/>
              <a:cs typeface="+mj-cs"/>
            </a:endParaRPr>
          </a:p>
        </p:txBody>
      </p:sp>
      <p:pic>
        <p:nvPicPr>
          <p:cNvPr id="30" name="Picture 29" descr="beto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5229200"/>
            <a:ext cx="1872208" cy="14062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</p:pic>
      <p:cxnSp>
        <p:nvCxnSpPr>
          <p:cNvPr id="31" name="Straight Arrow Connector 30"/>
          <p:cNvCxnSpPr>
            <a:stCxn id="5" idx="1"/>
            <a:endCxn id="29" idx="0"/>
          </p:cNvCxnSpPr>
          <p:nvPr/>
        </p:nvCxnSpPr>
        <p:spPr>
          <a:xfrm flipH="1">
            <a:off x="1835696" y="3734052"/>
            <a:ext cx="1152128" cy="63105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1836716_kalachnikov-saisie-marseille-afp-gerard-julie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443192" y="3573016"/>
            <a:ext cx="1700808" cy="11338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90000" dir="5400000" sy="-100000" algn="bl" rotWithShape="0"/>
            <a:softEdge rad="31750"/>
          </a:effectLst>
        </p:spPr>
      </p:pic>
      <p:sp>
        <p:nvSpPr>
          <p:cNvPr id="22" name="Title 1"/>
          <p:cNvSpPr txBox="1">
            <a:spLocks/>
          </p:cNvSpPr>
          <p:nvPr/>
        </p:nvSpPr>
        <p:spPr>
          <a:xfrm>
            <a:off x="7307288" y="3140968"/>
            <a:ext cx="183671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857250" marR="0" lvl="0" indent="-8572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24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rush Script MT" pitchFamily="66" charset="0"/>
                <a:ea typeface="+mj-ea"/>
                <a:cs typeface="+mj-cs"/>
              </a:rPr>
              <a:t>Traffico</a:t>
            </a:r>
            <a:r>
              <a:rPr kumimoji="0" lang="fr-FR" sz="2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rush Script MT" pitchFamily="66" charset="0"/>
                <a:ea typeface="+mj-ea"/>
                <a:cs typeface="+mj-cs"/>
              </a:rPr>
              <a:t> di </a:t>
            </a:r>
            <a:r>
              <a:rPr kumimoji="0" lang="fr-FR" sz="24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rush Script MT" pitchFamily="66" charset="0"/>
                <a:ea typeface="+mj-ea"/>
                <a:cs typeface="+mj-cs"/>
              </a:rPr>
              <a:t>armi</a:t>
            </a:r>
            <a:endParaRPr kumimoji="0" lang="fr-FR" sz="240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rush Script MT" pitchFamily="66" charset="0"/>
              <a:ea typeface="+mj-ea"/>
              <a:cs typeface="+mj-cs"/>
            </a:endParaRPr>
          </a:p>
        </p:txBody>
      </p:sp>
      <p:cxnSp>
        <p:nvCxnSpPr>
          <p:cNvPr id="23" name="Straight Arrow Connector 22"/>
          <p:cNvCxnSpPr>
            <a:stCxn id="5" idx="3"/>
            <a:endCxn id="15" idx="1"/>
          </p:cNvCxnSpPr>
          <p:nvPr/>
        </p:nvCxnSpPr>
        <p:spPr>
          <a:xfrm>
            <a:off x="6228184" y="3734052"/>
            <a:ext cx="1215008" cy="4059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5" descr="tache-de-sang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CF9"/>
              </a:clrFrom>
              <a:clrTo>
                <a:srgbClr val="FFFC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23928" y="1988840"/>
            <a:ext cx="1351875" cy="1651612"/>
          </a:xfrm>
          <a:prstGeom prst="rect">
            <a:avLst/>
          </a:prstGeom>
        </p:spPr>
      </p:pic>
      <p:pic>
        <p:nvPicPr>
          <p:cNvPr id="35" name="Picture 34" descr="Couteau-chasse-FOX-Defender-689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>
            <a:off x="3692751" y="1114318"/>
            <a:ext cx="1758499" cy="10592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9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" grpId="0"/>
      <p:bldP spid="19" grpId="0"/>
      <p:bldP spid="29" grpId="0"/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</TotalTime>
  <Words>181</Words>
  <Application>Microsoft Office PowerPoint</Application>
  <PresentationFormat>On-screen Show (4:3)</PresentationFormat>
  <Paragraphs>61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La Campania</vt:lpstr>
      <vt:lpstr>Sommario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www.birungueta.blogspot.com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Blog do Birungueta</dc:creator>
  <cp:lastModifiedBy>Blog do Birungueta</cp:lastModifiedBy>
  <cp:revision>51</cp:revision>
  <dcterms:created xsi:type="dcterms:W3CDTF">2012-02-28T10:24:24Z</dcterms:created>
  <dcterms:modified xsi:type="dcterms:W3CDTF">2012-03-13T12:54:08Z</dcterms:modified>
</cp:coreProperties>
</file>