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0F9DAC3-C08C-4D96-9749-EB4C26D041F6}" type="datetimeFigureOut">
              <a:rPr lang="fr-FR" smtClean="0"/>
              <a:t>30/01/2012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CE151AA-172A-413C-93F1-B48657C9B85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899592" y="1484784"/>
            <a:ext cx="4956448" cy="2829024"/>
          </a:xfrm>
        </p:spPr>
        <p:txBody>
          <a:bodyPr/>
          <a:lstStyle/>
          <a:p>
            <a:pPr algn="ctr"/>
            <a:r>
              <a:rPr lang="fr-FR" sz="8800" dirty="0" smtClean="0">
                <a:latin typeface="Aharoni" pitchFamily="2" charset="-79"/>
                <a:cs typeface="Aharoni" pitchFamily="2" charset="-79"/>
              </a:rPr>
              <a:t>CONSO</a:t>
            </a:r>
            <a:br>
              <a:rPr lang="fr-FR" sz="8800" dirty="0" smtClean="0">
                <a:latin typeface="Aharoni" pitchFamily="2" charset="-79"/>
                <a:cs typeface="Aharoni" pitchFamily="2" charset="-79"/>
              </a:rPr>
            </a:br>
            <a:r>
              <a:rPr lang="fr-FR" sz="8800" dirty="0" smtClean="0">
                <a:latin typeface="Aharoni" pitchFamily="2" charset="-79"/>
                <a:cs typeface="Aharoni" pitchFamily="2" charset="-79"/>
              </a:rPr>
              <a:t>MAG</a:t>
            </a:r>
            <a:endParaRPr lang="fr-FR" sz="88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1600" y="4077072"/>
            <a:ext cx="28803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403648" y="4077072"/>
            <a:ext cx="7200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619672" y="4113076"/>
            <a:ext cx="648072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483768" y="4113076"/>
            <a:ext cx="72008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699792" y="4113076"/>
            <a:ext cx="144016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987824" y="4113076"/>
            <a:ext cx="144016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3275856" y="4113076"/>
            <a:ext cx="360040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851920" y="4113076"/>
            <a:ext cx="72008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139952" y="4077072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499992" y="4077072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5004048" y="4077072"/>
            <a:ext cx="28803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508104" y="4077072"/>
            <a:ext cx="21602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970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4040188" cy="639762"/>
          </a:xfrm>
        </p:spPr>
        <p:txBody>
          <a:bodyPr/>
          <a:lstStyle/>
          <a:p>
            <a:r>
              <a:rPr lang="fr-FR" dirty="0" smtClean="0"/>
              <a:t>Avantages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2792" cy="4014937"/>
          </a:xfrm>
        </p:spPr>
        <p:txBody>
          <a:bodyPr/>
          <a:lstStyle/>
          <a:p>
            <a:pPr lvl="0"/>
            <a:r>
              <a:rPr lang="fr-FR" dirty="0"/>
              <a:t>Le Prix</a:t>
            </a:r>
          </a:p>
          <a:p>
            <a:pPr lvl="0"/>
            <a:r>
              <a:rPr lang="fr-FR" dirty="0"/>
              <a:t>La qualité</a:t>
            </a:r>
          </a:p>
          <a:p>
            <a:pPr lvl="0"/>
            <a:r>
              <a:rPr lang="fr-FR" dirty="0"/>
              <a:t>La diversité des produits (MDD bio, MDD prémium…)</a:t>
            </a:r>
          </a:p>
          <a:p>
            <a:pPr lvl="0"/>
            <a:r>
              <a:rPr lang="fr-FR" dirty="0"/>
              <a:t>La confiance des distributeurs car ils sont peu nombreux</a:t>
            </a:r>
          </a:p>
          <a:p>
            <a:r>
              <a:rPr lang="fr-FR" dirty="0"/>
              <a:t>Touche un large public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smtClean="0"/>
              <a:t>Inconvénients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31431" cy="4086945"/>
          </a:xfrm>
        </p:spPr>
        <p:txBody>
          <a:bodyPr>
            <a:normAutofit fontScale="92500"/>
          </a:bodyPr>
          <a:lstStyle/>
          <a:p>
            <a:pPr lvl="0"/>
            <a:r>
              <a:rPr lang="fr-FR" dirty="0"/>
              <a:t>MDD pas identique donc difficile à comparer directement</a:t>
            </a:r>
          </a:p>
          <a:p>
            <a:pPr lvl="0"/>
            <a:r>
              <a:rPr lang="fr-FR" dirty="0"/>
              <a:t>Risque lié à la qualité </a:t>
            </a:r>
            <a:r>
              <a:rPr lang="fr-FR" dirty="0" smtClean="0"/>
              <a:t>dans </a:t>
            </a:r>
            <a:r>
              <a:rPr lang="fr-FR" dirty="0"/>
              <a:t>certains segments de produits (la nourriture pour Bébé ou le rayon hygiène et beauté)</a:t>
            </a:r>
          </a:p>
          <a:p>
            <a:pPr lvl="0"/>
            <a:r>
              <a:rPr lang="fr-FR" dirty="0"/>
              <a:t>Conditionnement classique</a:t>
            </a:r>
          </a:p>
          <a:p>
            <a:r>
              <a:rPr lang="fr-FR" dirty="0"/>
              <a:t>Innovation faible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Kim </a:t>
            </a:r>
            <a:r>
              <a:rPr lang="fr-FR" b="1" dirty="0" err="1" smtClean="0"/>
              <a:t>dupond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sz="2400" dirty="0" smtClean="0"/>
              <a:t>consommatrice chez Carrefour Market)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97747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86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7164288" y="4869160"/>
            <a:ext cx="1600201" cy="1645920"/>
          </a:xfrm>
        </p:spPr>
        <p:txBody>
          <a:bodyPr/>
          <a:lstStyle/>
          <a:p>
            <a:pPr algn="r"/>
            <a:r>
              <a:rPr lang="fr-FR" dirty="0" smtClean="0"/>
              <a:t>Présenté par Caroline </a:t>
            </a:r>
            <a:r>
              <a:rPr lang="fr-FR" dirty="0" err="1" smtClean="0"/>
              <a:t>Escure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67544" y="1052736"/>
            <a:ext cx="6192688" cy="4248472"/>
          </a:xfrm>
        </p:spPr>
        <p:txBody>
          <a:bodyPr/>
          <a:lstStyle/>
          <a:p>
            <a:pPr algn="ctr"/>
            <a:r>
              <a:rPr lang="fr-FR" dirty="0" smtClean="0"/>
              <a:t>LA PLACE DES MARQUES DE DISTRIBUTEURS DANS LA CONSOMMATION ACTUELLE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590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7020272" y="1988840"/>
            <a:ext cx="1944216" cy="172819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fr-FR" sz="1800" dirty="0" smtClean="0"/>
              <a:t>Les MDD dans la consommation actuelle</a:t>
            </a:r>
            <a:endParaRPr lang="fr-FR" sz="1800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332656"/>
            <a:ext cx="6264696" cy="165618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sz="3600" b="1" u="sng" dirty="0" smtClean="0"/>
              <a:t>Les marques de distributeurs</a:t>
            </a:r>
            <a:endParaRPr lang="fr-FR" sz="3600" b="1" u="sng" dirty="0"/>
          </a:p>
        </p:txBody>
      </p:sp>
      <p:sp>
        <p:nvSpPr>
          <p:cNvPr id="7" name="Rectangle 6"/>
          <p:cNvSpPr/>
          <p:nvPr/>
        </p:nvSpPr>
        <p:spPr>
          <a:xfrm>
            <a:off x="7236296" y="332656"/>
            <a:ext cx="1586136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CONSO</a:t>
            </a:r>
          </a:p>
          <a:p>
            <a:pPr algn="ctr"/>
            <a:r>
              <a:rPr lang="fr-FR" dirty="0" smtClean="0"/>
              <a:t>MAG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95536" y="2420888"/>
            <a:ext cx="6264696" cy="4104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323528" y="2420888"/>
            <a:ext cx="5976664" cy="3826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fr-F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Produit </a:t>
            </a:r>
            <a:r>
              <a:rPr lang="fr-F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dont les caractéristiques ont été définies par l'entreprise </a:t>
            </a:r>
            <a:r>
              <a:rPr lang="fr-F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qui est propriétaire </a:t>
            </a:r>
            <a:r>
              <a:rPr lang="fr-FR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de la marque sous laquelle il est </a:t>
            </a:r>
            <a:r>
              <a:rPr lang="fr-F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vendu</a:t>
            </a:r>
            <a:endParaRPr lang="fr-FR" sz="2800" baseline="300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endParaRPr lang="fr-FR" sz="2800" baseline="30000" dirty="0" smtClean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fr-FR" sz="2800" baseline="30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r-F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Part de marché : 36 % ( en volume )</a:t>
            </a:r>
          </a:p>
          <a:p>
            <a:endParaRPr lang="fr-FR" sz="28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fr-FR" sz="28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 pitchFamily="34" charset="0"/>
                <a:cs typeface="Calibri" pitchFamily="34" charset="0"/>
              </a:rPr>
              <a:t>  Premières MDD lancées par     Carrefour en 1976</a:t>
            </a:r>
            <a:endParaRPr lang="fr-FR" sz="2800" dirty="0">
              <a:solidFill>
                <a:schemeClr val="tx2">
                  <a:lumMod val="20000"/>
                  <a:lumOff val="8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700808"/>
            <a:ext cx="8407893" cy="4407408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Vue par la distribution</a:t>
            </a:r>
          </a:p>
          <a:p>
            <a:pPr>
              <a:buFontTx/>
              <a:buChar char="-"/>
            </a:pPr>
            <a:r>
              <a:rPr lang="fr-FR" dirty="0"/>
              <a:t>Les grands fabricants</a:t>
            </a:r>
          </a:p>
          <a:p>
            <a:pPr>
              <a:buFontTx/>
              <a:buChar char="-"/>
            </a:pPr>
            <a:r>
              <a:rPr lang="fr-FR" dirty="0"/>
              <a:t>Les distributeurs</a:t>
            </a:r>
          </a:p>
          <a:p>
            <a:pPr>
              <a:buFontTx/>
              <a:buChar char="-"/>
            </a:pPr>
            <a:r>
              <a:rPr lang="fr-FR" dirty="0"/>
              <a:t>Les petits fabricants</a:t>
            </a:r>
          </a:p>
          <a:p>
            <a:pPr marL="45720" indent="0">
              <a:buNone/>
            </a:pPr>
            <a:endParaRPr lang="fr-FR" dirty="0" smtClean="0"/>
          </a:p>
          <a:p>
            <a:r>
              <a:rPr lang="fr-FR" dirty="0" smtClean="0"/>
              <a:t>Les statistiques</a:t>
            </a:r>
          </a:p>
          <a:p>
            <a:endParaRPr lang="fr-FR" dirty="0" smtClean="0"/>
          </a:p>
          <a:p>
            <a:r>
              <a:rPr lang="fr-FR" dirty="0" smtClean="0"/>
              <a:t>Vue par les consommateurs</a:t>
            </a:r>
          </a:p>
          <a:p>
            <a:pPr>
              <a:buFontTx/>
              <a:buChar char="-"/>
            </a:pPr>
            <a:r>
              <a:rPr lang="fr-FR" dirty="0" smtClean="0"/>
              <a:t>Les avantages</a:t>
            </a:r>
          </a:p>
          <a:p>
            <a:pPr>
              <a:buFontTx/>
              <a:buChar char="-"/>
            </a:pPr>
            <a:r>
              <a:rPr lang="fr-FR" dirty="0" smtClean="0"/>
              <a:t>Les inconvénients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MDD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792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endParaRPr lang="fr-FR" dirty="0" smtClean="0"/>
          </a:p>
          <a:p>
            <a:pPr lvl="0"/>
            <a:r>
              <a:rPr lang="fr-FR" dirty="0" smtClean="0"/>
              <a:t>Permet d’utiliser les </a:t>
            </a:r>
            <a:r>
              <a:rPr lang="fr-FR" dirty="0"/>
              <a:t>excédent d’exploitation et ainsi de limiter les </a:t>
            </a:r>
            <a:r>
              <a:rPr lang="fr-FR" dirty="0" smtClean="0"/>
              <a:t>pertes</a:t>
            </a:r>
          </a:p>
          <a:p>
            <a:pPr marL="45720" lvl="0" indent="0">
              <a:buNone/>
            </a:pPr>
            <a:endParaRPr lang="fr-FR" dirty="0"/>
          </a:p>
          <a:p>
            <a:pPr lvl="0"/>
            <a:r>
              <a:rPr lang="fr-FR" dirty="0" smtClean="0"/>
              <a:t>Situation de </a:t>
            </a:r>
            <a:r>
              <a:rPr lang="fr-FR" dirty="0"/>
              <a:t>force </a:t>
            </a:r>
            <a:r>
              <a:rPr lang="fr-FR" dirty="0" smtClean="0"/>
              <a:t>car production de </a:t>
            </a:r>
            <a:r>
              <a:rPr lang="fr-FR" dirty="0"/>
              <a:t>deux produits dont le distributeur a besoin et qui contribuent à son chiffre </a:t>
            </a:r>
            <a:r>
              <a:rPr lang="fr-FR" dirty="0" smtClean="0"/>
              <a:t>d’affaire</a:t>
            </a:r>
          </a:p>
          <a:p>
            <a:pPr lvl="0"/>
            <a:endParaRPr lang="fr-FR" dirty="0"/>
          </a:p>
          <a:p>
            <a:pPr lvl="0"/>
            <a:r>
              <a:rPr lang="fr-FR" dirty="0" smtClean="0"/>
              <a:t>Augmentation des bénéfices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100264" cy="4752528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fr-FR" dirty="0"/>
              <a:t>Forte concurrence des MDD ce qui </a:t>
            </a:r>
            <a:r>
              <a:rPr lang="fr-FR" dirty="0" smtClean="0"/>
              <a:t>nuit </a:t>
            </a:r>
            <a:r>
              <a:rPr lang="fr-FR" dirty="0"/>
              <a:t>aux ventes de marques </a:t>
            </a:r>
            <a:r>
              <a:rPr lang="fr-FR" dirty="0" smtClean="0"/>
              <a:t>nationales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Les MDD sont une alternative aux marques nationales et sont en moyenne 25% moins chères.  Cela oblige les marques nationales a diminuer le prix de leurs </a:t>
            </a:r>
            <a:r>
              <a:rPr lang="fr-FR" dirty="0" smtClean="0"/>
              <a:t>produits</a:t>
            </a:r>
          </a:p>
          <a:p>
            <a:pPr marL="45720" lvl="0" indent="0">
              <a:buNone/>
            </a:pPr>
            <a:endParaRPr lang="fr-FR" dirty="0"/>
          </a:p>
          <a:p>
            <a:pPr lvl="0"/>
            <a:r>
              <a:rPr lang="fr-FR" dirty="0"/>
              <a:t>Les distributeurs ont tendance à négocier des prix de gros aux producteurs de MDD ce qui leur permet de les vendre à des prix défiant toute </a:t>
            </a:r>
            <a:r>
              <a:rPr lang="fr-FR" dirty="0" smtClean="0"/>
              <a:t>concurrence</a:t>
            </a:r>
          </a:p>
          <a:p>
            <a:pPr lvl="0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Franck </a:t>
            </a:r>
            <a:r>
              <a:rPr lang="fr-FR" b="1" dirty="0" err="1" smtClean="0"/>
              <a:t>Riboux</a:t>
            </a:r>
            <a:r>
              <a:rPr lang="fr-FR" b="1" dirty="0" smtClean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(PDG Du groupe DANONE France)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2402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/>
          <a:lstStyle/>
          <a:p>
            <a:r>
              <a:rPr lang="fr-FR" dirty="0" smtClean="0"/>
              <a:t>Moins de concurrence que sur les marques nationales</a:t>
            </a:r>
          </a:p>
          <a:p>
            <a:r>
              <a:rPr lang="fr-FR" dirty="0" smtClean="0"/>
              <a:t>Marges plus importantes</a:t>
            </a:r>
          </a:p>
          <a:p>
            <a:endParaRPr lang="fr-FR" dirty="0" smtClean="0"/>
          </a:p>
          <a:p>
            <a:r>
              <a:rPr lang="fr-FR" dirty="0" smtClean="0"/>
              <a:t>Prix tirés à la baisse</a:t>
            </a:r>
          </a:p>
          <a:p>
            <a:r>
              <a:rPr lang="fr-FR" dirty="0" smtClean="0"/>
              <a:t>Renforcement du pouvoir d’achat</a:t>
            </a:r>
          </a:p>
          <a:p>
            <a:endParaRPr lang="fr-FR" dirty="0"/>
          </a:p>
          <a:p>
            <a:r>
              <a:rPr lang="fr-FR" dirty="0" smtClean="0"/>
              <a:t>Permettent de faire pression en jouant sur la concurrence produit</a:t>
            </a:r>
          </a:p>
          <a:p>
            <a:endParaRPr lang="fr-FR" dirty="0"/>
          </a:p>
          <a:p>
            <a:r>
              <a:rPr lang="fr-FR" dirty="0" smtClean="0"/>
              <a:t>Crédibilité, confiance pour les consommateurs</a:t>
            </a:r>
          </a:p>
          <a:p>
            <a:r>
              <a:rPr lang="fr-FR" dirty="0" smtClean="0"/>
              <a:t>Représente l’image de l’entreprise</a:t>
            </a:r>
          </a:p>
          <a:p>
            <a:r>
              <a:rPr lang="fr-FR" dirty="0" smtClean="0"/>
              <a:t>Gérance de leur MDD comme ils le souhaitent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Maxence Maurice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(PDG Leclerc Viry Chatillon)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2017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517376"/>
          </a:xfrm>
        </p:spPr>
        <p:txBody>
          <a:bodyPr/>
          <a:lstStyle/>
          <a:p>
            <a:r>
              <a:rPr lang="fr-FR" dirty="0" smtClean="0"/>
              <a:t>Avantages 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pportunité </a:t>
            </a:r>
            <a:r>
              <a:rPr lang="fr-FR" dirty="0"/>
              <a:t>d’accéder aux rayons de la grande distribution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3"/>
          </p:nvPr>
        </p:nvSpPr>
        <p:spPr>
          <a:xfrm>
            <a:off x="4644008" y="1772816"/>
            <a:ext cx="4041775" cy="445368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Inconvénients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103439" cy="401493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dirty="0"/>
              <a:t>Forte concurrence entre PME pour la production de MDD, les distributeurs font jouer cette concurrence et négocient les prix au </a:t>
            </a:r>
            <a:r>
              <a:rPr lang="fr-FR" dirty="0" smtClean="0"/>
              <a:t>maximum</a:t>
            </a:r>
          </a:p>
          <a:p>
            <a:pPr marL="45720" lvl="0" indent="0">
              <a:buNone/>
            </a:pPr>
            <a:endParaRPr lang="fr-FR" dirty="0"/>
          </a:p>
          <a:p>
            <a:pPr lvl="0"/>
            <a:r>
              <a:rPr lang="fr-FR" dirty="0"/>
              <a:t>Les PME se voient souvent contraintes d’être uniquement des producteurs de MDD et ne parviennent pas a faire valoir leur propres produits.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Octave Gilberto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(PME Jardin du midi)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0397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EMILIE JOIE</a:t>
            </a:r>
            <a:br>
              <a:rPr lang="fr-FR" b="1" dirty="0" smtClean="0"/>
            </a:br>
            <a:r>
              <a:rPr lang="fr-FR" sz="2400" b="1" dirty="0" smtClean="0"/>
              <a:t>(Etude Insee)</a:t>
            </a:r>
            <a:endParaRPr lang="fr-FR" sz="2400" b="1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413173"/>
              </p:ext>
            </p:extLst>
          </p:nvPr>
        </p:nvGraphicFramePr>
        <p:xfrm>
          <a:off x="323528" y="1916832"/>
          <a:ext cx="84074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700"/>
                <a:gridCol w="4203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Rayons</a:t>
                      </a:r>
                      <a:endParaRPr lang="fr-FR" sz="1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En % de la valeur</a:t>
                      </a:r>
                      <a:endParaRPr lang="fr-FR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Surgelés salés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54,2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Frais non laitiers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47,9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Produits</a:t>
                      </a:r>
                      <a:r>
                        <a:rPr lang="fr-F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base papier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47,7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Crèmerie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36,3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Epicerie salée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33,3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Surgelés sucrés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32,5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Entretien ménager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23,9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Liquides sans alcool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Epicerie sucrée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19,3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Alcool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18,1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Hygiène beauté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8,1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34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7676823"/>
              </p:ext>
            </p:extLst>
          </p:nvPr>
        </p:nvGraphicFramePr>
        <p:xfrm>
          <a:off x="323528" y="1700804"/>
          <a:ext cx="4176464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Enseignes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 % de la valeur</a:t>
                      </a:r>
                      <a:endParaRPr lang="fr-FR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Casino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39,4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Intermarché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Système U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34,7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Carrefour </a:t>
                      </a:r>
                      <a:r>
                        <a:rPr lang="fr-FR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Market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Leclerc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31,3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Carrefour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31,1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Cora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28,8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Auchan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28,6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5128028"/>
              </p:ext>
            </p:extLst>
          </p:nvPr>
        </p:nvGraphicFramePr>
        <p:xfrm>
          <a:off x="4648200" y="1719263"/>
          <a:ext cx="4172272" cy="4734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136"/>
                <a:gridCol w="2086136"/>
              </a:tblGrid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Pays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En % de la valeur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Royaume-Uni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46,7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Allemagne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39,5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Espagne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35,6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France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32,4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Belgique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30,7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Portugal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27,7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Italie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15,1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600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Grèce</a:t>
                      </a:r>
                      <a:endParaRPr lang="fr-F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12,4</a:t>
                      </a:r>
                      <a:endParaRPr lang="fr-FR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81000" y="332656"/>
            <a:ext cx="4046984" cy="1077585"/>
          </a:xfrm>
        </p:spPr>
        <p:txBody>
          <a:bodyPr/>
          <a:lstStyle/>
          <a:p>
            <a:r>
              <a:rPr lang="fr-FR" sz="2800" b="1" dirty="0" smtClean="0">
                <a:latin typeface="Aparajita" pitchFamily="34" charset="0"/>
                <a:cs typeface="Aparajita" pitchFamily="34" charset="0"/>
              </a:rPr>
              <a:t>Le poids des mdd selon les magasins</a:t>
            </a:r>
            <a:endParaRPr lang="fr-FR" sz="2800" b="1" dirty="0"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10" name="Titre 3"/>
          <p:cNvSpPr txBox="1">
            <a:spLocks/>
          </p:cNvSpPr>
          <p:nvPr/>
        </p:nvSpPr>
        <p:spPr>
          <a:xfrm>
            <a:off x="4716016" y="260648"/>
            <a:ext cx="4046984" cy="10775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 smtClean="0">
                <a:latin typeface="Aparajita" pitchFamily="34" charset="0"/>
                <a:cs typeface="Aparajita" pitchFamily="34" charset="0"/>
              </a:rPr>
              <a:t>Les mdd plus présentes en Europe du nord</a:t>
            </a:r>
            <a:endParaRPr lang="fr-FR" sz="2800" b="1" dirty="0">
              <a:latin typeface="Aparajita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5821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lle">
  <a:themeElements>
    <a:clrScheme name="Grille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lle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ll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3258</TotalTime>
  <Words>470</Words>
  <Application>Microsoft Office PowerPoint</Application>
  <PresentationFormat>Affichage à l'écran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Grille</vt:lpstr>
      <vt:lpstr>CONSO MAG</vt:lpstr>
      <vt:lpstr>LA PLACE DES MARQUES DE DISTRIBUTEURS DANS LA CONSOMMATION ACTUELLE</vt:lpstr>
      <vt:lpstr>Les marques de distributeurs</vt:lpstr>
      <vt:lpstr>LES MDD</vt:lpstr>
      <vt:lpstr>Franck Riboux  (PDG Du groupe DANONE France)</vt:lpstr>
      <vt:lpstr>Maxence Maurice  (PDG Leclerc Viry Chatillon)</vt:lpstr>
      <vt:lpstr>Octave Gilberto (PME Jardin du midi)</vt:lpstr>
      <vt:lpstr>EMILIE JOIE (Etude Insee)</vt:lpstr>
      <vt:lpstr>Le poids des mdd selon les magasins</vt:lpstr>
      <vt:lpstr>Kim dupond (consommatrice chez Carrefour Market)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morgane</dc:creator>
  <cp:lastModifiedBy>morgane</cp:lastModifiedBy>
  <cp:revision>23</cp:revision>
  <dcterms:created xsi:type="dcterms:W3CDTF">2012-01-27T14:02:48Z</dcterms:created>
  <dcterms:modified xsi:type="dcterms:W3CDTF">2012-01-30T10:38:43Z</dcterms:modified>
</cp:coreProperties>
</file>