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0" r:id="rId7"/>
    <p:sldId id="261" r:id="rId8"/>
    <p:sldId id="271" r:id="rId9"/>
    <p:sldId id="272" r:id="rId10"/>
    <p:sldId id="262" r:id="rId11"/>
    <p:sldId id="263" r:id="rId12"/>
    <p:sldId id="264" r:id="rId13"/>
    <p:sldId id="265" r:id="rId14"/>
    <p:sldId id="266" r:id="rId15"/>
    <p:sldId id="267" r:id="rId16"/>
    <p:sldId id="268" r:id="rId17"/>
    <p:sldId id="269"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9AB0C9-1A10-490E-8A2E-65E5B3344F80}"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49AB0C9-1A10-490E-8A2E-65E5B3344F8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45F97FD-A506-4615-8AC9-4610A6001B5D}" type="datetimeFigureOut">
              <a:rPr lang="fr-FR" smtClean="0"/>
              <a:pPr/>
              <a:t>14/02/2012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49AB0C9-1A10-490E-8A2E-65E5B3344F8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45F97FD-A506-4615-8AC9-4610A6001B5D}" type="datetimeFigureOut">
              <a:rPr lang="fr-FR" smtClean="0"/>
              <a:pPr/>
              <a:t>14/02/2012</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49AB0C9-1A10-490E-8A2E-65E5B3344F8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sz="3600" dirty="0" smtClean="0"/>
              <a:t>Les Grandes surfaces alimentaires</a:t>
            </a:r>
            <a:endParaRPr lang="fr-FR" sz="3600"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519979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mj-lt"/>
              <a:buAutoNum type="romanUcPeriod" startAt="2"/>
            </a:pPr>
            <a:r>
              <a:rPr lang="fr-FR" dirty="0" smtClean="0"/>
              <a:t>LA Contre-attaque DES HYPER ET DES SUPER FACE AU HARD DISCOUNT </a:t>
            </a:r>
            <a:endParaRPr lang="fr-FR" dirty="0"/>
          </a:p>
        </p:txBody>
      </p:sp>
      <p:sp>
        <p:nvSpPr>
          <p:cNvPr id="3" name="Espace réservé du contenu 2"/>
          <p:cNvSpPr>
            <a:spLocks noGrp="1"/>
          </p:cNvSpPr>
          <p:nvPr>
            <p:ph idx="1"/>
          </p:nvPr>
        </p:nvSpPr>
        <p:spPr/>
        <p:txBody>
          <a:bodyPr/>
          <a:lstStyle/>
          <a:p>
            <a:pPr marL="0" indent="0"/>
            <a:endParaRPr lang="fr-FR" sz="2000" b="0" dirty="0" smtClean="0"/>
          </a:p>
          <a:p>
            <a:pPr marL="0" indent="0"/>
            <a:endParaRPr lang="fr-FR" sz="2000" b="0" dirty="0"/>
          </a:p>
          <a:p>
            <a:pPr marL="0" indent="0" algn="ctr"/>
            <a:r>
              <a:rPr lang="fr-FR" sz="2000" dirty="0" smtClean="0"/>
              <a:t>Pour </a:t>
            </a:r>
            <a:r>
              <a:rPr lang="fr-FR" sz="2000" dirty="0"/>
              <a:t>faire face au phénomène du hard discount, les hypermarchés et supermarchés ont dû mettre en place plusieurs stratégies pour parer à l’évolution de </a:t>
            </a:r>
            <a:r>
              <a:rPr lang="fr-FR" sz="2000" dirty="0" smtClean="0"/>
              <a:t>celui-ci </a:t>
            </a:r>
            <a:r>
              <a:rPr lang="fr-FR" sz="2400" dirty="0" smtClean="0"/>
              <a:t>: </a:t>
            </a:r>
          </a:p>
          <a:p>
            <a:pPr marL="0" indent="0"/>
            <a:endParaRPr lang="fr-FR" dirty="0" smtClean="0"/>
          </a:p>
        </p:txBody>
      </p:sp>
    </p:spTree>
    <p:extLst>
      <p:ext uri="{BB962C8B-B14F-4D97-AF65-F5344CB8AC3E}">
        <p14:creationId xmlns:p14="http://schemas.microsoft.com/office/powerpoint/2010/main" val="269973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produits premiers prix</a:t>
            </a:r>
            <a:endParaRPr lang="fr-FR" dirty="0"/>
          </a:p>
        </p:txBody>
      </p:sp>
      <p:sp>
        <p:nvSpPr>
          <p:cNvPr id="3" name="Espace réservé du contenu 2"/>
          <p:cNvSpPr>
            <a:spLocks noGrp="1"/>
          </p:cNvSpPr>
          <p:nvPr>
            <p:ph idx="1"/>
          </p:nvPr>
        </p:nvSpPr>
        <p:spPr/>
        <p:txBody>
          <a:bodyPr/>
          <a:lstStyle/>
          <a:p>
            <a:pPr>
              <a:buFont typeface="Arial" pitchFamily="34" charset="0"/>
              <a:buChar char="•"/>
            </a:pPr>
            <a:endParaRPr lang="fr-FR" b="0" dirty="0" smtClean="0"/>
          </a:p>
          <a:p>
            <a:pPr>
              <a:buFont typeface="Arial" pitchFamily="34" charset="0"/>
              <a:buChar char="•"/>
            </a:pPr>
            <a:endParaRPr lang="fr-FR" b="0" dirty="0"/>
          </a:p>
          <a:p>
            <a:pPr>
              <a:buFont typeface="Arial" pitchFamily="34" charset="0"/>
              <a:buChar char="•"/>
            </a:pPr>
            <a:r>
              <a:rPr lang="fr-FR" sz="1800" b="0" dirty="0" smtClean="0"/>
              <a:t>Les produits premiers prix des distributeurs comme Carrefour ou Auchan ont été mis en place pour concurrence le hard discount </a:t>
            </a:r>
            <a:r>
              <a:rPr lang="fr-FR" sz="1800" b="0" dirty="0"/>
              <a:t>: </a:t>
            </a:r>
            <a:r>
              <a:rPr lang="fr-FR" sz="1800" dirty="0"/>
              <a:t>« Le panel de produits premier prix ressort à 84,29 euros en hypermarché et à 89,79 euros en supermarché, contre 101 euros dans un magasin hard-discount. » </a:t>
            </a:r>
          </a:p>
        </p:txBody>
      </p:sp>
      <p:pic>
        <p:nvPicPr>
          <p:cNvPr id="4" name="Image 3" descr="auchanmdd1_gallerie.jpg"/>
          <p:cNvPicPr>
            <a:picLocks noChangeAspect="1"/>
          </p:cNvPicPr>
          <p:nvPr/>
        </p:nvPicPr>
        <p:blipFill>
          <a:blip r:embed="rId2" cstate="print"/>
          <a:stretch>
            <a:fillRect/>
          </a:stretch>
        </p:blipFill>
        <p:spPr>
          <a:xfrm>
            <a:off x="467544" y="3356992"/>
            <a:ext cx="1764308" cy="1671281"/>
          </a:xfrm>
          <a:prstGeom prst="rect">
            <a:avLst/>
          </a:prstGeom>
        </p:spPr>
      </p:pic>
      <p:pic>
        <p:nvPicPr>
          <p:cNvPr id="5" name="Image 4" descr="carrefour-discount.jpg"/>
          <p:cNvPicPr>
            <a:picLocks noChangeAspect="1"/>
          </p:cNvPicPr>
          <p:nvPr/>
        </p:nvPicPr>
        <p:blipFill>
          <a:blip r:embed="rId3" cstate="print"/>
          <a:stretch>
            <a:fillRect/>
          </a:stretch>
        </p:blipFill>
        <p:spPr>
          <a:xfrm>
            <a:off x="3563888" y="3212976"/>
            <a:ext cx="1832223" cy="1813527"/>
          </a:xfrm>
          <a:prstGeom prst="rect">
            <a:avLst/>
          </a:prstGeom>
        </p:spPr>
      </p:pic>
      <p:pic>
        <p:nvPicPr>
          <p:cNvPr id="6" name="Image 5" descr="mdd_leclerc_nutella_marketing.jpg"/>
          <p:cNvPicPr>
            <a:picLocks noChangeAspect="1"/>
          </p:cNvPicPr>
          <p:nvPr/>
        </p:nvPicPr>
        <p:blipFill>
          <a:blip r:embed="rId4" cstate="print"/>
          <a:stretch>
            <a:fillRect/>
          </a:stretch>
        </p:blipFill>
        <p:spPr>
          <a:xfrm>
            <a:off x="6588224" y="3429000"/>
            <a:ext cx="2122736" cy="1590557"/>
          </a:xfrm>
          <a:prstGeom prst="rect">
            <a:avLst/>
          </a:prstGeom>
        </p:spPr>
      </p:pic>
      <p:pic>
        <p:nvPicPr>
          <p:cNvPr id="7" name="Image 6" descr="f6228722-dbc6-11df-852d-c93621391957.jpg"/>
          <p:cNvPicPr>
            <a:picLocks noChangeAspect="1"/>
          </p:cNvPicPr>
          <p:nvPr/>
        </p:nvPicPr>
        <p:blipFill>
          <a:blip r:embed="rId5" cstate="print"/>
          <a:stretch>
            <a:fillRect/>
          </a:stretch>
        </p:blipFill>
        <p:spPr>
          <a:xfrm>
            <a:off x="251520" y="188640"/>
            <a:ext cx="1906414" cy="1546786"/>
          </a:xfrm>
          <a:prstGeom prst="rect">
            <a:avLst/>
          </a:prstGeom>
        </p:spPr>
      </p:pic>
    </p:spTree>
    <p:extLst>
      <p:ext uri="{BB962C8B-B14F-4D97-AF65-F5344CB8AC3E}">
        <p14:creationId xmlns:p14="http://schemas.microsoft.com/office/powerpoint/2010/main" val="1008750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 calcmode="lin" valueType="num">
                                      <p:cBhvr>
                                        <p:cTn id="6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Création ou rachat de hard-discount</a:t>
            </a:r>
            <a:endParaRPr lang="fr-FR" dirty="0"/>
          </a:p>
        </p:txBody>
      </p:sp>
      <p:sp>
        <p:nvSpPr>
          <p:cNvPr id="3" name="Espace réservé du contenu 2"/>
          <p:cNvSpPr>
            <a:spLocks noGrp="1"/>
          </p:cNvSpPr>
          <p:nvPr>
            <p:ph idx="1"/>
          </p:nvPr>
        </p:nvSpPr>
        <p:spPr/>
        <p:txBody>
          <a:bodyPr>
            <a:normAutofit fontScale="77500" lnSpcReduction="20000"/>
          </a:bodyPr>
          <a:lstStyle/>
          <a:p>
            <a:endParaRPr lang="fr-FR" dirty="0" smtClean="0"/>
          </a:p>
          <a:p>
            <a:r>
              <a:rPr lang="fr-FR" sz="3000" dirty="0" smtClean="0"/>
              <a:t>Carrefour et ED : </a:t>
            </a:r>
          </a:p>
          <a:p>
            <a:endParaRPr lang="fr-FR" sz="2400" dirty="0"/>
          </a:p>
          <a:p>
            <a:pPr>
              <a:buFont typeface="Arial" pitchFamily="34" charset="0"/>
              <a:buChar char="•"/>
            </a:pPr>
            <a:r>
              <a:rPr lang="fr-FR" sz="2400" b="0" dirty="0"/>
              <a:t>Le groupe Carrefour crée l’enseigne Ed en 1978, qui sera le premier discount alimentaire de proximité en France.</a:t>
            </a:r>
          </a:p>
          <a:p>
            <a:pPr>
              <a:buFont typeface="Arial" pitchFamily="34" charset="0"/>
              <a:buChar char="•"/>
            </a:pPr>
            <a:r>
              <a:rPr lang="fr-FR" sz="2400" b="0" dirty="0"/>
              <a:t>Le succès ne sera pas immédiat. Il faudra attendre la fin des années 1980 pour que Ed bénéficie du développement du marché du hard-discount.</a:t>
            </a:r>
          </a:p>
          <a:p>
            <a:pPr>
              <a:buFont typeface="Arial" pitchFamily="34" charset="0"/>
              <a:buChar char="•"/>
            </a:pPr>
            <a:r>
              <a:rPr lang="fr-FR" sz="2400" b="0" dirty="0"/>
              <a:t>Ed compte plus de 800 points de vente. (Source Carrefour)</a:t>
            </a:r>
          </a:p>
          <a:p>
            <a:pPr>
              <a:buFont typeface="Arial" pitchFamily="34" charset="0"/>
              <a:buChar char="•"/>
            </a:pPr>
            <a:r>
              <a:rPr lang="fr-FR" sz="2400" b="0" dirty="0" smtClean="0"/>
              <a:t>Même si Carrefour compte se séparer d’ED en juillet 2011, l’enseigne leur aura permis d’être présent sur le secteur du hard-discount</a:t>
            </a:r>
            <a:endParaRPr lang="fr-FR" sz="2400" b="0" dirty="0"/>
          </a:p>
        </p:txBody>
      </p:sp>
      <p:pic>
        <p:nvPicPr>
          <p:cNvPr id="4" name="Image 3" descr="images.jpg"/>
          <p:cNvPicPr>
            <a:picLocks noChangeAspect="1"/>
          </p:cNvPicPr>
          <p:nvPr/>
        </p:nvPicPr>
        <p:blipFill>
          <a:blip r:embed="rId2" cstate="print"/>
          <a:stretch>
            <a:fillRect/>
          </a:stretch>
        </p:blipFill>
        <p:spPr>
          <a:xfrm>
            <a:off x="6228184" y="5085184"/>
            <a:ext cx="2714625" cy="1685925"/>
          </a:xfrm>
          <a:prstGeom prst="rect">
            <a:avLst/>
          </a:prstGeom>
        </p:spPr>
      </p:pic>
      <p:sp>
        <p:nvSpPr>
          <p:cNvPr id="6" name="Rectangle 5"/>
          <p:cNvSpPr/>
          <p:nvPr/>
        </p:nvSpPr>
        <p:spPr>
          <a:xfrm>
            <a:off x="6300192" y="6453336"/>
            <a:ext cx="259228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4997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Création ou rachat de hard-discount</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smtClean="0"/>
          </a:p>
          <a:p>
            <a:r>
              <a:rPr lang="fr-FR" sz="2600" dirty="0" smtClean="0"/>
              <a:t>Intermarché et </a:t>
            </a:r>
            <a:r>
              <a:rPr lang="fr-FR" sz="2600" dirty="0" err="1" smtClean="0"/>
              <a:t>Netto</a:t>
            </a:r>
            <a:r>
              <a:rPr lang="fr-FR" sz="2600" dirty="0" smtClean="0"/>
              <a:t> :</a:t>
            </a:r>
          </a:p>
          <a:p>
            <a:endParaRPr lang="fr-FR" sz="2300" dirty="0"/>
          </a:p>
          <a:p>
            <a:pPr>
              <a:spcBef>
                <a:spcPct val="50000"/>
              </a:spcBef>
              <a:buFont typeface="Arial" pitchFamily="34" charset="0"/>
              <a:buChar char="•"/>
            </a:pPr>
            <a:r>
              <a:rPr lang="fr-FR" sz="2100" b="0" dirty="0"/>
              <a:t>En 1991 le groupe Intermarché crée l’enseigne de hard-discount CDM, devenue </a:t>
            </a:r>
            <a:r>
              <a:rPr lang="fr-FR" sz="2100" b="0" dirty="0" err="1"/>
              <a:t>Netto</a:t>
            </a:r>
            <a:r>
              <a:rPr lang="fr-FR" sz="2100" b="0" dirty="0"/>
              <a:t> en 2001. Cette enseigne compte 360 magasins en France. </a:t>
            </a:r>
            <a:r>
              <a:rPr lang="fr-FR" sz="2100" b="0" i="1" dirty="0"/>
              <a:t>(Source: netto.fr)</a:t>
            </a:r>
          </a:p>
          <a:p>
            <a:pPr>
              <a:spcBef>
                <a:spcPct val="50000"/>
              </a:spcBef>
              <a:buFont typeface="Arial" pitchFamily="34" charset="0"/>
              <a:buChar char="•"/>
            </a:pPr>
            <a:r>
              <a:rPr lang="fr-FR" sz="2100" b="0" dirty="0"/>
              <a:t>Leur devise: des prix bas tous les jours; une qualité mesurée et suivie; plus de proximité; 1 besoin=1 produit.</a:t>
            </a:r>
          </a:p>
          <a:p>
            <a:pPr>
              <a:spcBef>
                <a:spcPct val="50000"/>
              </a:spcBef>
              <a:buFont typeface="Arial" pitchFamily="34" charset="0"/>
              <a:buChar char="•"/>
            </a:pPr>
            <a:r>
              <a:rPr lang="fr-FR" sz="2100" b="0" dirty="0"/>
              <a:t>L’enseigne </a:t>
            </a:r>
            <a:r>
              <a:rPr lang="fr-FR" sz="2100" b="0" dirty="0" err="1"/>
              <a:t>Netto</a:t>
            </a:r>
            <a:r>
              <a:rPr lang="fr-FR" sz="2100" b="0" dirty="0"/>
              <a:t> détient aujourd’hui 8% de part de marché du segment.</a:t>
            </a:r>
          </a:p>
          <a:p>
            <a:pPr>
              <a:spcBef>
                <a:spcPct val="50000"/>
              </a:spcBef>
            </a:pPr>
            <a:r>
              <a:rPr lang="fr-FR" sz="2100" b="0" i="1" dirty="0"/>
              <a:t>(Source: dossiersdunet.com)</a:t>
            </a:r>
          </a:p>
          <a:p>
            <a:pPr>
              <a:buFont typeface="Arial" pitchFamily="34" charset="0"/>
              <a:buChar char="•"/>
            </a:pPr>
            <a:endParaRPr lang="fr-FR" sz="2300" dirty="0"/>
          </a:p>
        </p:txBody>
      </p:sp>
      <p:pic>
        <p:nvPicPr>
          <p:cNvPr id="4" name="Image 3" descr="intermarche-netto1.png"/>
          <p:cNvPicPr>
            <a:picLocks noChangeAspect="1"/>
          </p:cNvPicPr>
          <p:nvPr/>
        </p:nvPicPr>
        <p:blipFill>
          <a:blip r:embed="rId2" cstate="print"/>
          <a:stretch>
            <a:fillRect/>
          </a:stretch>
        </p:blipFill>
        <p:spPr>
          <a:xfrm>
            <a:off x="6012160" y="5157192"/>
            <a:ext cx="2828925" cy="1514475"/>
          </a:xfrm>
          <a:prstGeom prst="rect">
            <a:avLst/>
          </a:prstGeom>
        </p:spPr>
      </p:pic>
    </p:spTree>
    <p:extLst>
      <p:ext uri="{BB962C8B-B14F-4D97-AF65-F5344CB8AC3E}">
        <p14:creationId xmlns:p14="http://schemas.microsoft.com/office/powerpoint/2010/main" val="2019789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Création et rachat de hard discount</a:t>
            </a:r>
            <a:endParaRPr lang="fr-FR" dirty="0"/>
          </a:p>
        </p:txBody>
      </p:sp>
      <p:sp>
        <p:nvSpPr>
          <p:cNvPr id="3" name="Espace réservé du contenu 2"/>
          <p:cNvSpPr>
            <a:spLocks noGrp="1"/>
          </p:cNvSpPr>
          <p:nvPr>
            <p:ph idx="1"/>
          </p:nvPr>
        </p:nvSpPr>
        <p:spPr/>
        <p:txBody>
          <a:bodyPr/>
          <a:lstStyle/>
          <a:p>
            <a:endParaRPr lang="fr-FR" dirty="0"/>
          </a:p>
          <a:p>
            <a:r>
              <a:rPr lang="fr-FR" sz="2400" dirty="0" smtClean="0"/>
              <a:t>Casino et Leader Price :</a:t>
            </a:r>
          </a:p>
          <a:p>
            <a:endParaRPr lang="fr-FR" sz="2400" dirty="0" smtClean="0"/>
          </a:p>
          <a:p>
            <a:pPr>
              <a:buFont typeface="Arial" pitchFamily="34" charset="0"/>
              <a:buChar char="•"/>
            </a:pPr>
            <a:r>
              <a:rPr lang="fr-FR" sz="1800" b="0" dirty="0"/>
              <a:t>Aujourd’hui Leader Price détient 25% de parts de marché sur le segment du Hard discount.	</a:t>
            </a:r>
          </a:p>
          <a:p>
            <a:pPr>
              <a:spcBef>
                <a:spcPct val="50000"/>
              </a:spcBef>
              <a:buFont typeface="Arial" pitchFamily="34" charset="0"/>
              <a:buChar char="•"/>
            </a:pPr>
            <a:r>
              <a:rPr lang="fr-FR" sz="1800" b="0" dirty="0"/>
              <a:t>Face à la déferlante Hard discount Casino rachète en 1997 Leader Price, créé en 1989.</a:t>
            </a:r>
          </a:p>
          <a:p>
            <a:pPr>
              <a:spcBef>
                <a:spcPct val="50000"/>
              </a:spcBef>
              <a:buFont typeface="Arial" pitchFamily="34" charset="0"/>
              <a:buChar char="•"/>
            </a:pPr>
            <a:r>
              <a:rPr lang="fr-FR" sz="1800" b="0" dirty="0"/>
              <a:t>Aujourd’hui Leader Price compte 471 magasins dont 209 franchisés (dans 27 pays).</a:t>
            </a:r>
          </a:p>
          <a:p>
            <a:endParaRPr lang="fr-FR" sz="2000" b="0" dirty="0"/>
          </a:p>
        </p:txBody>
      </p:sp>
      <p:pic>
        <p:nvPicPr>
          <p:cNvPr id="4" name="Picture 9" descr="casino"/>
          <p:cNvPicPr>
            <a:picLocks noChangeAspect="1" noChangeArrowheads="1"/>
          </p:cNvPicPr>
          <p:nvPr/>
        </p:nvPicPr>
        <p:blipFill>
          <a:blip r:embed="rId2" cstate="print"/>
          <a:srcRect/>
          <a:stretch>
            <a:fillRect/>
          </a:stretch>
        </p:blipFill>
        <p:spPr bwMode="auto">
          <a:xfrm>
            <a:off x="1907704" y="5661248"/>
            <a:ext cx="1798637" cy="647700"/>
          </a:xfrm>
          <a:prstGeom prst="rect">
            <a:avLst/>
          </a:prstGeom>
          <a:noFill/>
        </p:spPr>
      </p:pic>
      <p:pic>
        <p:nvPicPr>
          <p:cNvPr id="5" name="Picture 5"/>
          <p:cNvPicPr>
            <a:picLocks noChangeAspect="1" noChangeArrowheads="1"/>
          </p:cNvPicPr>
          <p:nvPr/>
        </p:nvPicPr>
        <p:blipFill>
          <a:blip r:embed="rId3" cstate="print"/>
          <a:stretch>
            <a:fillRect/>
          </a:stretch>
        </p:blipFill>
        <p:spPr bwMode="auto">
          <a:xfrm>
            <a:off x="6228184" y="5517232"/>
            <a:ext cx="1009791" cy="1133633"/>
          </a:xfrm>
          <a:prstGeom prst="rect">
            <a:avLst/>
          </a:prstGeom>
          <a:noFill/>
          <a:ln>
            <a:noFill/>
          </a:ln>
        </p:spPr>
      </p:pic>
      <p:sp>
        <p:nvSpPr>
          <p:cNvPr id="6" name="AutoShape 4"/>
          <p:cNvSpPr>
            <a:spLocks noChangeArrowheads="1"/>
          </p:cNvSpPr>
          <p:nvPr/>
        </p:nvSpPr>
        <p:spPr bwMode="ltGray">
          <a:xfrm>
            <a:off x="4283968" y="5805264"/>
            <a:ext cx="914400" cy="381000"/>
          </a:xfrm>
          <a:prstGeom prs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endParaRPr lang="fr-FR"/>
          </a:p>
        </p:txBody>
      </p:sp>
    </p:spTree>
    <p:extLst>
      <p:ext uri="{BB962C8B-B14F-4D97-AF65-F5344CB8AC3E}">
        <p14:creationId xmlns:p14="http://schemas.microsoft.com/office/powerpoint/2010/main" val="43764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80">
                                          <p:stCondLst>
                                            <p:cond delay="0"/>
                                          </p:stCondLst>
                                        </p:cTn>
                                        <p:tgtEl>
                                          <p:spTgt spid="4"/>
                                        </p:tgtEl>
                                      </p:cBhvr>
                                    </p:animEffect>
                                    <p:anim calcmode="lin" valueType="num">
                                      <p:cBhvr>
                                        <p:cTn id="3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4" dur="26">
                                          <p:stCondLst>
                                            <p:cond delay="650"/>
                                          </p:stCondLst>
                                        </p:cTn>
                                        <p:tgtEl>
                                          <p:spTgt spid="4"/>
                                        </p:tgtEl>
                                      </p:cBhvr>
                                      <p:to x="100000" y="60000"/>
                                    </p:animScale>
                                    <p:animScale>
                                      <p:cBhvr>
                                        <p:cTn id="45" dur="166" decel="50000">
                                          <p:stCondLst>
                                            <p:cond delay="676"/>
                                          </p:stCondLst>
                                        </p:cTn>
                                        <p:tgtEl>
                                          <p:spTgt spid="4"/>
                                        </p:tgtEl>
                                      </p:cBhvr>
                                      <p:to x="100000" y="100000"/>
                                    </p:animScale>
                                    <p:animScale>
                                      <p:cBhvr>
                                        <p:cTn id="46" dur="26">
                                          <p:stCondLst>
                                            <p:cond delay="1312"/>
                                          </p:stCondLst>
                                        </p:cTn>
                                        <p:tgtEl>
                                          <p:spTgt spid="4"/>
                                        </p:tgtEl>
                                      </p:cBhvr>
                                      <p:to x="100000" y="80000"/>
                                    </p:animScale>
                                    <p:animScale>
                                      <p:cBhvr>
                                        <p:cTn id="47" dur="166" decel="50000">
                                          <p:stCondLst>
                                            <p:cond delay="1338"/>
                                          </p:stCondLst>
                                        </p:cTn>
                                        <p:tgtEl>
                                          <p:spTgt spid="4"/>
                                        </p:tgtEl>
                                      </p:cBhvr>
                                      <p:to x="100000" y="100000"/>
                                    </p:animScale>
                                    <p:animScale>
                                      <p:cBhvr>
                                        <p:cTn id="48" dur="26">
                                          <p:stCondLst>
                                            <p:cond delay="1642"/>
                                          </p:stCondLst>
                                        </p:cTn>
                                        <p:tgtEl>
                                          <p:spTgt spid="4"/>
                                        </p:tgtEl>
                                      </p:cBhvr>
                                      <p:to x="100000" y="90000"/>
                                    </p:animScale>
                                    <p:animScale>
                                      <p:cBhvr>
                                        <p:cTn id="49" dur="166" decel="50000">
                                          <p:stCondLst>
                                            <p:cond delay="1668"/>
                                          </p:stCondLst>
                                        </p:cTn>
                                        <p:tgtEl>
                                          <p:spTgt spid="4"/>
                                        </p:tgtEl>
                                      </p:cBhvr>
                                      <p:to x="100000" y="100000"/>
                                    </p:animScale>
                                    <p:animScale>
                                      <p:cBhvr>
                                        <p:cTn id="50" dur="26">
                                          <p:stCondLst>
                                            <p:cond delay="1808"/>
                                          </p:stCondLst>
                                        </p:cTn>
                                        <p:tgtEl>
                                          <p:spTgt spid="4"/>
                                        </p:tgtEl>
                                      </p:cBhvr>
                                      <p:to x="100000" y="95000"/>
                                    </p:animScale>
                                    <p:animScale>
                                      <p:cBhvr>
                                        <p:cTn id="51" dur="166" decel="50000">
                                          <p:stCondLst>
                                            <p:cond delay="1834"/>
                                          </p:stCondLst>
                                        </p:cTn>
                                        <p:tgtEl>
                                          <p:spTgt spid="4"/>
                                        </p:tgtEl>
                                      </p:cBhvr>
                                      <p:to x="100000" y="100000"/>
                                    </p:animScale>
                                  </p:childTnLst>
                                </p:cTn>
                              </p:par>
                              <p:par>
                                <p:cTn id="52" presetID="26"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80">
                                          <p:stCondLst>
                                            <p:cond delay="0"/>
                                          </p:stCondLst>
                                        </p:cTn>
                                        <p:tgtEl>
                                          <p:spTgt spid="6"/>
                                        </p:tgtEl>
                                      </p:cBhvr>
                                    </p:animEffect>
                                    <p:anim calcmode="lin" valueType="num">
                                      <p:cBhvr>
                                        <p:cTn id="5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0" dur="26">
                                          <p:stCondLst>
                                            <p:cond delay="650"/>
                                          </p:stCondLst>
                                        </p:cTn>
                                        <p:tgtEl>
                                          <p:spTgt spid="6"/>
                                        </p:tgtEl>
                                      </p:cBhvr>
                                      <p:to x="100000" y="60000"/>
                                    </p:animScale>
                                    <p:animScale>
                                      <p:cBhvr>
                                        <p:cTn id="61" dur="166" decel="50000">
                                          <p:stCondLst>
                                            <p:cond delay="676"/>
                                          </p:stCondLst>
                                        </p:cTn>
                                        <p:tgtEl>
                                          <p:spTgt spid="6"/>
                                        </p:tgtEl>
                                      </p:cBhvr>
                                      <p:to x="100000" y="100000"/>
                                    </p:animScale>
                                    <p:animScale>
                                      <p:cBhvr>
                                        <p:cTn id="62" dur="26">
                                          <p:stCondLst>
                                            <p:cond delay="1312"/>
                                          </p:stCondLst>
                                        </p:cTn>
                                        <p:tgtEl>
                                          <p:spTgt spid="6"/>
                                        </p:tgtEl>
                                      </p:cBhvr>
                                      <p:to x="100000" y="80000"/>
                                    </p:animScale>
                                    <p:animScale>
                                      <p:cBhvr>
                                        <p:cTn id="63" dur="166" decel="50000">
                                          <p:stCondLst>
                                            <p:cond delay="1338"/>
                                          </p:stCondLst>
                                        </p:cTn>
                                        <p:tgtEl>
                                          <p:spTgt spid="6"/>
                                        </p:tgtEl>
                                      </p:cBhvr>
                                      <p:to x="100000" y="100000"/>
                                    </p:animScale>
                                    <p:animScale>
                                      <p:cBhvr>
                                        <p:cTn id="64" dur="26">
                                          <p:stCondLst>
                                            <p:cond delay="1642"/>
                                          </p:stCondLst>
                                        </p:cTn>
                                        <p:tgtEl>
                                          <p:spTgt spid="6"/>
                                        </p:tgtEl>
                                      </p:cBhvr>
                                      <p:to x="100000" y="90000"/>
                                    </p:animScale>
                                    <p:animScale>
                                      <p:cBhvr>
                                        <p:cTn id="65" dur="166" decel="50000">
                                          <p:stCondLst>
                                            <p:cond delay="1668"/>
                                          </p:stCondLst>
                                        </p:cTn>
                                        <p:tgtEl>
                                          <p:spTgt spid="6"/>
                                        </p:tgtEl>
                                      </p:cBhvr>
                                      <p:to x="100000" y="100000"/>
                                    </p:animScale>
                                    <p:animScale>
                                      <p:cBhvr>
                                        <p:cTn id="66" dur="26">
                                          <p:stCondLst>
                                            <p:cond delay="1808"/>
                                          </p:stCondLst>
                                        </p:cTn>
                                        <p:tgtEl>
                                          <p:spTgt spid="6"/>
                                        </p:tgtEl>
                                      </p:cBhvr>
                                      <p:to x="100000" y="95000"/>
                                    </p:animScale>
                                    <p:animScale>
                                      <p:cBhvr>
                                        <p:cTn id="67" dur="166" decel="50000">
                                          <p:stCondLst>
                                            <p:cond delay="1834"/>
                                          </p:stCondLst>
                                        </p:cTn>
                                        <p:tgtEl>
                                          <p:spTgt spid="6"/>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80">
                                          <p:stCondLst>
                                            <p:cond delay="0"/>
                                          </p:stCondLst>
                                        </p:cTn>
                                        <p:tgtEl>
                                          <p:spTgt spid="5"/>
                                        </p:tgtEl>
                                      </p:cBhvr>
                                    </p:animEffect>
                                    <p:anim calcmode="lin" valueType="num">
                                      <p:cBhvr>
                                        <p:cTn id="7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6" dur="26">
                                          <p:stCondLst>
                                            <p:cond delay="650"/>
                                          </p:stCondLst>
                                        </p:cTn>
                                        <p:tgtEl>
                                          <p:spTgt spid="5"/>
                                        </p:tgtEl>
                                      </p:cBhvr>
                                      <p:to x="100000" y="60000"/>
                                    </p:animScale>
                                    <p:animScale>
                                      <p:cBhvr>
                                        <p:cTn id="77" dur="166" decel="50000">
                                          <p:stCondLst>
                                            <p:cond delay="676"/>
                                          </p:stCondLst>
                                        </p:cTn>
                                        <p:tgtEl>
                                          <p:spTgt spid="5"/>
                                        </p:tgtEl>
                                      </p:cBhvr>
                                      <p:to x="100000" y="100000"/>
                                    </p:animScale>
                                    <p:animScale>
                                      <p:cBhvr>
                                        <p:cTn id="78" dur="26">
                                          <p:stCondLst>
                                            <p:cond delay="1312"/>
                                          </p:stCondLst>
                                        </p:cTn>
                                        <p:tgtEl>
                                          <p:spTgt spid="5"/>
                                        </p:tgtEl>
                                      </p:cBhvr>
                                      <p:to x="100000" y="80000"/>
                                    </p:animScale>
                                    <p:animScale>
                                      <p:cBhvr>
                                        <p:cTn id="79" dur="166" decel="50000">
                                          <p:stCondLst>
                                            <p:cond delay="1338"/>
                                          </p:stCondLst>
                                        </p:cTn>
                                        <p:tgtEl>
                                          <p:spTgt spid="5"/>
                                        </p:tgtEl>
                                      </p:cBhvr>
                                      <p:to x="100000" y="100000"/>
                                    </p:animScale>
                                    <p:animScale>
                                      <p:cBhvr>
                                        <p:cTn id="80" dur="26">
                                          <p:stCondLst>
                                            <p:cond delay="1642"/>
                                          </p:stCondLst>
                                        </p:cTn>
                                        <p:tgtEl>
                                          <p:spTgt spid="5"/>
                                        </p:tgtEl>
                                      </p:cBhvr>
                                      <p:to x="100000" y="90000"/>
                                    </p:animScale>
                                    <p:animScale>
                                      <p:cBhvr>
                                        <p:cTn id="81" dur="166" decel="50000">
                                          <p:stCondLst>
                                            <p:cond delay="1668"/>
                                          </p:stCondLst>
                                        </p:cTn>
                                        <p:tgtEl>
                                          <p:spTgt spid="5"/>
                                        </p:tgtEl>
                                      </p:cBhvr>
                                      <p:to x="100000" y="100000"/>
                                    </p:animScale>
                                    <p:animScale>
                                      <p:cBhvr>
                                        <p:cTn id="82" dur="26">
                                          <p:stCondLst>
                                            <p:cond delay="1808"/>
                                          </p:stCondLst>
                                        </p:cTn>
                                        <p:tgtEl>
                                          <p:spTgt spid="5"/>
                                        </p:tgtEl>
                                      </p:cBhvr>
                                      <p:to x="100000" y="95000"/>
                                    </p:animScale>
                                    <p:animScale>
                                      <p:cBhvr>
                                        <p:cTn id="8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rayons « self-discount » en hypermarché</a:t>
            </a:r>
            <a:endParaRPr lang="fr-FR" dirty="0"/>
          </a:p>
        </p:txBody>
      </p:sp>
      <p:sp>
        <p:nvSpPr>
          <p:cNvPr id="3" name="Espace réservé du contenu 2"/>
          <p:cNvSpPr>
            <a:spLocks noGrp="1"/>
          </p:cNvSpPr>
          <p:nvPr>
            <p:ph idx="1"/>
          </p:nvPr>
        </p:nvSpPr>
        <p:spPr>
          <a:xfrm>
            <a:off x="179512" y="1124744"/>
            <a:ext cx="7520940" cy="3579849"/>
          </a:xfrm>
        </p:spPr>
        <p:txBody>
          <a:bodyPr/>
          <a:lstStyle/>
          <a:p>
            <a:endParaRPr lang="fr-FR" dirty="0" smtClean="0"/>
          </a:p>
          <a:p>
            <a:endParaRPr lang="fr-FR" dirty="0" smtClean="0"/>
          </a:p>
          <a:p>
            <a:pPr>
              <a:buFont typeface="Arial" pitchFamily="34" charset="0"/>
              <a:buChar char="•"/>
            </a:pPr>
            <a:r>
              <a:rPr lang="fr-FR" sz="2000" b="0" dirty="0" smtClean="0"/>
              <a:t>Dans ses hypermarchés, Auchan a mis en place un nouveau type de rayon : rayon dit de « self-discount » ou « service en vrac » </a:t>
            </a:r>
          </a:p>
          <a:p>
            <a:pPr>
              <a:buFont typeface="Arial" pitchFamily="34" charset="0"/>
              <a:buChar char="•"/>
            </a:pPr>
            <a:r>
              <a:rPr lang="fr-FR" sz="2000" b="0" dirty="0" smtClean="0"/>
              <a:t>Ces rayons ont pour objectif d’acheter la quantité désirée et le prix s’effectue au poids.</a:t>
            </a:r>
          </a:p>
          <a:p>
            <a:pPr>
              <a:buFont typeface="Arial" pitchFamily="34" charset="0"/>
              <a:buChar char="•"/>
            </a:pPr>
            <a:r>
              <a:rPr lang="fr-FR" sz="2000" b="0" dirty="0" smtClean="0"/>
              <a:t>Ils ont donc pour but de faire bénéficier d’un rayon hard-discount dans un hypermarché traditionnel</a:t>
            </a:r>
            <a:endParaRPr lang="fr-FR" sz="2000" b="0" dirty="0"/>
          </a:p>
        </p:txBody>
      </p:sp>
      <p:pic>
        <p:nvPicPr>
          <p:cNvPr id="4" name="Image 3" descr="auchan12_gallerie.jpg"/>
          <p:cNvPicPr>
            <a:picLocks noChangeAspect="1"/>
          </p:cNvPicPr>
          <p:nvPr/>
        </p:nvPicPr>
        <p:blipFill>
          <a:blip r:embed="rId2" cstate="print"/>
          <a:stretch>
            <a:fillRect/>
          </a:stretch>
        </p:blipFill>
        <p:spPr>
          <a:xfrm>
            <a:off x="2771800" y="4869159"/>
            <a:ext cx="2700412" cy="1797001"/>
          </a:xfrm>
          <a:prstGeom prst="rect">
            <a:avLst/>
          </a:prstGeom>
        </p:spPr>
      </p:pic>
      <p:pic>
        <p:nvPicPr>
          <p:cNvPr id="1026" name="Picture 2" desc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64882"/>
            <a:ext cx="121502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7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l’agencement des hypermarchés</a:t>
            </a:r>
            <a:endParaRPr lang="fr-FR" dirty="0"/>
          </a:p>
        </p:txBody>
      </p:sp>
      <p:sp>
        <p:nvSpPr>
          <p:cNvPr id="3" name="Espace réservé du contenu 2"/>
          <p:cNvSpPr>
            <a:spLocks noGrp="1"/>
          </p:cNvSpPr>
          <p:nvPr>
            <p:ph idx="1"/>
          </p:nvPr>
        </p:nvSpPr>
        <p:spPr/>
        <p:txBody>
          <a:bodyPr/>
          <a:lstStyle/>
          <a:p>
            <a:pPr marL="0" indent="0" algn="ctr"/>
            <a:r>
              <a:rPr lang="fr-FR" sz="2000" dirty="0"/>
              <a:t>L</a:t>
            </a:r>
            <a:r>
              <a:rPr lang="fr-FR" sz="2000" dirty="0" smtClean="0"/>
              <a:t>a </a:t>
            </a:r>
            <a:r>
              <a:rPr lang="fr-FR" sz="2000" dirty="0"/>
              <a:t>mise en place de nouveaux concepts d’hypermarchés par « Carrefour </a:t>
            </a:r>
            <a:r>
              <a:rPr lang="fr-FR" sz="2000" b="0" dirty="0"/>
              <a:t>» </a:t>
            </a:r>
            <a:r>
              <a:rPr lang="fr-FR" sz="2000" b="0" dirty="0" smtClean="0"/>
              <a:t>:</a:t>
            </a:r>
          </a:p>
          <a:p>
            <a:pPr marL="0" indent="0" algn="ctr"/>
            <a:endParaRPr lang="fr-FR" sz="2000" b="0" dirty="0" smtClean="0"/>
          </a:p>
          <a:p>
            <a:pPr marL="285750" indent="-285750">
              <a:buFont typeface="Arial" pitchFamily="34" charset="0"/>
              <a:buChar char="•"/>
            </a:pPr>
            <a:r>
              <a:rPr lang="fr-FR" sz="1800" b="0" dirty="0" smtClean="0"/>
              <a:t> La </a:t>
            </a:r>
            <a:r>
              <a:rPr lang="fr-FR" sz="1800" b="0" dirty="0"/>
              <a:t>création des « Carrefour </a:t>
            </a:r>
            <a:r>
              <a:rPr lang="fr-FR" sz="1800" b="0" dirty="0" err="1"/>
              <a:t>Planet</a:t>
            </a:r>
            <a:r>
              <a:rPr lang="fr-FR" sz="1800" b="0" dirty="0"/>
              <a:t> » où le magasin est divisé en 9 pôles en magasin: marché, bio, surgelés, beauté, mode, bébé, maison, loisirs et multimédia</a:t>
            </a:r>
            <a:r>
              <a:rPr lang="fr-FR" sz="1800" b="0" dirty="0" smtClean="0"/>
              <a:t>.</a:t>
            </a:r>
          </a:p>
          <a:p>
            <a:pPr marL="285750" indent="-285750">
              <a:buFont typeface="Arial" pitchFamily="34" charset="0"/>
              <a:buChar char="•"/>
            </a:pPr>
            <a:r>
              <a:rPr lang="fr-FR" sz="1800" b="0" dirty="0" smtClean="0"/>
              <a:t>C’est </a:t>
            </a:r>
            <a:r>
              <a:rPr lang="fr-FR" sz="1800" b="0" dirty="0"/>
              <a:t>un lieu de consommation et où il fait bon de faire ses courses mais pas que, dans un hyper on peut aussi maintenant, se faire coiffer ou acheter ses produits de beauté </a:t>
            </a:r>
            <a:endParaRPr lang="fr-FR" sz="1800" b="0" dirty="0" smtClean="0"/>
          </a:p>
          <a:p>
            <a:pPr marL="0" indent="0"/>
            <a:endParaRPr lang="fr-FR" sz="1800" b="0" dirty="0"/>
          </a:p>
        </p:txBody>
      </p:sp>
      <p:pic>
        <p:nvPicPr>
          <p:cNvPr id="6" name="Image 5" descr="Carrefour-planet_1_.jpg"/>
          <p:cNvPicPr>
            <a:picLocks noChangeAspect="1"/>
          </p:cNvPicPr>
          <p:nvPr/>
        </p:nvPicPr>
        <p:blipFill>
          <a:blip r:embed="rId2" cstate="print"/>
          <a:stretch>
            <a:fillRect/>
          </a:stretch>
        </p:blipFill>
        <p:spPr>
          <a:xfrm>
            <a:off x="3059832" y="5517232"/>
            <a:ext cx="2952328" cy="990881"/>
          </a:xfrm>
          <a:prstGeom prst="rect">
            <a:avLst/>
          </a:prstGeom>
        </p:spPr>
      </p:pic>
      <p:pic>
        <p:nvPicPr>
          <p:cNvPr id="5" name="Image 4" descr="carrefourconceptbeaute21.jpg"/>
          <p:cNvPicPr>
            <a:picLocks noChangeAspect="1"/>
          </p:cNvPicPr>
          <p:nvPr/>
        </p:nvPicPr>
        <p:blipFill>
          <a:blip r:embed="rId3" cstate="print"/>
          <a:stretch>
            <a:fillRect/>
          </a:stretch>
        </p:blipFill>
        <p:spPr>
          <a:xfrm>
            <a:off x="0" y="4894774"/>
            <a:ext cx="3203848" cy="1963226"/>
          </a:xfrm>
          <a:prstGeom prst="rect">
            <a:avLst/>
          </a:prstGeom>
        </p:spPr>
      </p:pic>
      <p:pic>
        <p:nvPicPr>
          <p:cNvPr id="4" name="Image 3" descr="2351831-3292681.jpg"/>
          <p:cNvPicPr>
            <a:picLocks noChangeAspect="1"/>
          </p:cNvPicPr>
          <p:nvPr/>
        </p:nvPicPr>
        <p:blipFill>
          <a:blip r:embed="rId4" cstate="print"/>
          <a:stretch>
            <a:fillRect/>
          </a:stretch>
        </p:blipFill>
        <p:spPr>
          <a:xfrm>
            <a:off x="5940152" y="4823432"/>
            <a:ext cx="3203848" cy="2034568"/>
          </a:xfrm>
          <a:prstGeom prst="rect">
            <a:avLst/>
          </a:prstGeom>
        </p:spPr>
      </p:pic>
    </p:spTree>
    <p:extLst>
      <p:ext uri="{BB962C8B-B14F-4D97-AF65-F5344CB8AC3E}">
        <p14:creationId xmlns:p14="http://schemas.microsoft.com/office/powerpoint/2010/main" val="3859721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down)">
                                      <p:cBhvr>
                                        <p:cTn id="54" dur="580">
                                          <p:stCondLst>
                                            <p:cond delay="0"/>
                                          </p:stCondLst>
                                        </p:cTn>
                                        <p:tgtEl>
                                          <p:spTgt spid="6"/>
                                        </p:tgtEl>
                                      </p:cBhvr>
                                    </p:animEffect>
                                    <p:anim calcmode="lin" valueType="num">
                                      <p:cBhvr>
                                        <p:cTn id="5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0" dur="26">
                                          <p:stCondLst>
                                            <p:cond delay="650"/>
                                          </p:stCondLst>
                                        </p:cTn>
                                        <p:tgtEl>
                                          <p:spTgt spid="6"/>
                                        </p:tgtEl>
                                      </p:cBhvr>
                                      <p:to x="100000" y="60000"/>
                                    </p:animScale>
                                    <p:animScale>
                                      <p:cBhvr>
                                        <p:cTn id="61" dur="166" decel="50000">
                                          <p:stCondLst>
                                            <p:cond delay="676"/>
                                          </p:stCondLst>
                                        </p:cTn>
                                        <p:tgtEl>
                                          <p:spTgt spid="6"/>
                                        </p:tgtEl>
                                      </p:cBhvr>
                                      <p:to x="100000" y="100000"/>
                                    </p:animScale>
                                    <p:animScale>
                                      <p:cBhvr>
                                        <p:cTn id="62" dur="26">
                                          <p:stCondLst>
                                            <p:cond delay="1312"/>
                                          </p:stCondLst>
                                        </p:cTn>
                                        <p:tgtEl>
                                          <p:spTgt spid="6"/>
                                        </p:tgtEl>
                                      </p:cBhvr>
                                      <p:to x="100000" y="80000"/>
                                    </p:animScale>
                                    <p:animScale>
                                      <p:cBhvr>
                                        <p:cTn id="63" dur="166" decel="50000">
                                          <p:stCondLst>
                                            <p:cond delay="1338"/>
                                          </p:stCondLst>
                                        </p:cTn>
                                        <p:tgtEl>
                                          <p:spTgt spid="6"/>
                                        </p:tgtEl>
                                      </p:cBhvr>
                                      <p:to x="100000" y="100000"/>
                                    </p:animScale>
                                    <p:animScale>
                                      <p:cBhvr>
                                        <p:cTn id="64" dur="26">
                                          <p:stCondLst>
                                            <p:cond delay="1642"/>
                                          </p:stCondLst>
                                        </p:cTn>
                                        <p:tgtEl>
                                          <p:spTgt spid="6"/>
                                        </p:tgtEl>
                                      </p:cBhvr>
                                      <p:to x="100000" y="90000"/>
                                    </p:animScale>
                                    <p:animScale>
                                      <p:cBhvr>
                                        <p:cTn id="65" dur="166" decel="50000">
                                          <p:stCondLst>
                                            <p:cond delay="1668"/>
                                          </p:stCondLst>
                                        </p:cTn>
                                        <p:tgtEl>
                                          <p:spTgt spid="6"/>
                                        </p:tgtEl>
                                      </p:cBhvr>
                                      <p:to x="100000" y="100000"/>
                                    </p:animScale>
                                    <p:animScale>
                                      <p:cBhvr>
                                        <p:cTn id="66" dur="26">
                                          <p:stCondLst>
                                            <p:cond delay="1808"/>
                                          </p:stCondLst>
                                        </p:cTn>
                                        <p:tgtEl>
                                          <p:spTgt spid="6"/>
                                        </p:tgtEl>
                                      </p:cBhvr>
                                      <p:to x="100000" y="95000"/>
                                    </p:animScale>
                                    <p:animScale>
                                      <p:cBhvr>
                                        <p:cTn id="67" dur="166" decel="50000">
                                          <p:stCondLst>
                                            <p:cond delay="1834"/>
                                          </p:stCondLst>
                                        </p:cTn>
                                        <p:tgtEl>
                                          <p:spTgt spid="6"/>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down)">
                                      <p:cBhvr>
                                        <p:cTn id="72" dur="580">
                                          <p:stCondLst>
                                            <p:cond delay="0"/>
                                          </p:stCondLst>
                                        </p:cTn>
                                        <p:tgtEl>
                                          <p:spTgt spid="4"/>
                                        </p:tgtEl>
                                      </p:cBhvr>
                                    </p:animEffect>
                                    <p:anim calcmode="lin" valueType="num">
                                      <p:cBhvr>
                                        <p:cTn id="7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8" dur="26">
                                          <p:stCondLst>
                                            <p:cond delay="650"/>
                                          </p:stCondLst>
                                        </p:cTn>
                                        <p:tgtEl>
                                          <p:spTgt spid="4"/>
                                        </p:tgtEl>
                                      </p:cBhvr>
                                      <p:to x="100000" y="60000"/>
                                    </p:animScale>
                                    <p:animScale>
                                      <p:cBhvr>
                                        <p:cTn id="79" dur="166" decel="50000">
                                          <p:stCondLst>
                                            <p:cond delay="676"/>
                                          </p:stCondLst>
                                        </p:cTn>
                                        <p:tgtEl>
                                          <p:spTgt spid="4"/>
                                        </p:tgtEl>
                                      </p:cBhvr>
                                      <p:to x="100000" y="100000"/>
                                    </p:animScale>
                                    <p:animScale>
                                      <p:cBhvr>
                                        <p:cTn id="80" dur="26">
                                          <p:stCondLst>
                                            <p:cond delay="1312"/>
                                          </p:stCondLst>
                                        </p:cTn>
                                        <p:tgtEl>
                                          <p:spTgt spid="4"/>
                                        </p:tgtEl>
                                      </p:cBhvr>
                                      <p:to x="100000" y="80000"/>
                                    </p:animScale>
                                    <p:animScale>
                                      <p:cBhvr>
                                        <p:cTn id="81" dur="166" decel="50000">
                                          <p:stCondLst>
                                            <p:cond delay="1338"/>
                                          </p:stCondLst>
                                        </p:cTn>
                                        <p:tgtEl>
                                          <p:spTgt spid="4"/>
                                        </p:tgtEl>
                                      </p:cBhvr>
                                      <p:to x="100000" y="100000"/>
                                    </p:animScale>
                                    <p:animScale>
                                      <p:cBhvr>
                                        <p:cTn id="82" dur="26">
                                          <p:stCondLst>
                                            <p:cond delay="1642"/>
                                          </p:stCondLst>
                                        </p:cTn>
                                        <p:tgtEl>
                                          <p:spTgt spid="4"/>
                                        </p:tgtEl>
                                      </p:cBhvr>
                                      <p:to x="100000" y="90000"/>
                                    </p:animScale>
                                    <p:animScale>
                                      <p:cBhvr>
                                        <p:cTn id="83" dur="166" decel="50000">
                                          <p:stCondLst>
                                            <p:cond delay="1668"/>
                                          </p:stCondLst>
                                        </p:cTn>
                                        <p:tgtEl>
                                          <p:spTgt spid="4"/>
                                        </p:tgtEl>
                                      </p:cBhvr>
                                      <p:to x="100000" y="100000"/>
                                    </p:animScale>
                                    <p:animScale>
                                      <p:cBhvr>
                                        <p:cTn id="84" dur="26">
                                          <p:stCondLst>
                                            <p:cond delay="1808"/>
                                          </p:stCondLst>
                                        </p:cTn>
                                        <p:tgtEl>
                                          <p:spTgt spid="4"/>
                                        </p:tgtEl>
                                      </p:cBhvr>
                                      <p:to x="100000" y="95000"/>
                                    </p:animScale>
                                    <p:animScale>
                                      <p:cBhvr>
                                        <p:cTn id="8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différents services propres aux </a:t>
            </a:r>
            <a:r>
              <a:rPr lang="fr-FR" dirty="0" err="1" smtClean="0"/>
              <a:t>hypers</a:t>
            </a:r>
            <a:r>
              <a:rPr lang="fr-FR" dirty="0" smtClean="0"/>
              <a:t> et supers</a:t>
            </a:r>
            <a:endParaRPr lang="fr-FR" dirty="0"/>
          </a:p>
        </p:txBody>
      </p:sp>
      <p:sp>
        <p:nvSpPr>
          <p:cNvPr id="3" name="Espace réservé du contenu 2"/>
          <p:cNvSpPr>
            <a:spLocks noGrp="1"/>
          </p:cNvSpPr>
          <p:nvPr>
            <p:ph idx="1"/>
          </p:nvPr>
        </p:nvSpPr>
        <p:spPr>
          <a:xfrm>
            <a:off x="827584" y="1340768"/>
            <a:ext cx="7520940" cy="3579849"/>
          </a:xfrm>
        </p:spPr>
        <p:txBody>
          <a:bodyPr>
            <a:normAutofit/>
          </a:bodyPr>
          <a:lstStyle/>
          <a:p>
            <a:pPr algn="ctr"/>
            <a:r>
              <a:rPr lang="fr-FR" sz="2200" dirty="0"/>
              <a:t>Enfin, les hypermarchés et supermarchés ont mis en place une multitude d’autres services pour les consommateurs dont les magasins hard discount ne dispose pas : </a:t>
            </a:r>
            <a:endParaRPr lang="fr-FR" sz="2200" dirty="0" smtClean="0"/>
          </a:p>
          <a:p>
            <a:pPr algn="ctr"/>
            <a:endParaRPr lang="fr-FR" sz="2200" dirty="0"/>
          </a:p>
          <a:p>
            <a:r>
              <a:rPr lang="fr-FR" sz="1800" b="0" dirty="0"/>
              <a:t>•	La carte de </a:t>
            </a:r>
            <a:r>
              <a:rPr lang="fr-FR" sz="1800" b="0" dirty="0" smtClean="0"/>
              <a:t>fidélité (sauf ED)</a:t>
            </a:r>
            <a:endParaRPr lang="fr-FR" sz="1800" b="0" dirty="0" smtClean="0"/>
          </a:p>
          <a:p>
            <a:r>
              <a:rPr lang="fr-FR" sz="1800" b="0" dirty="0" smtClean="0"/>
              <a:t>•</a:t>
            </a:r>
            <a:r>
              <a:rPr lang="fr-FR" sz="1800" b="0" dirty="0"/>
              <a:t>	La livraison </a:t>
            </a:r>
          </a:p>
          <a:p>
            <a:r>
              <a:rPr lang="fr-FR" sz="1800" b="0" dirty="0"/>
              <a:t>•	Le </a:t>
            </a:r>
            <a:r>
              <a:rPr lang="fr-FR" sz="1800" b="0" dirty="0" smtClean="0"/>
              <a:t>drive</a:t>
            </a:r>
            <a:endParaRPr lang="fr-FR" sz="1800" b="0" dirty="0"/>
          </a:p>
          <a:p>
            <a:endParaRPr lang="fr-FR" dirty="0"/>
          </a:p>
        </p:txBody>
      </p:sp>
      <p:pic>
        <p:nvPicPr>
          <p:cNvPr id="5" name="Image 4" descr="auchandrive_fava.jpg"/>
          <p:cNvPicPr>
            <a:picLocks noChangeAspect="1"/>
          </p:cNvPicPr>
          <p:nvPr/>
        </p:nvPicPr>
        <p:blipFill>
          <a:blip r:embed="rId2" cstate="print"/>
          <a:stretch>
            <a:fillRect/>
          </a:stretch>
        </p:blipFill>
        <p:spPr>
          <a:xfrm>
            <a:off x="4716016" y="3356992"/>
            <a:ext cx="3810000" cy="2790825"/>
          </a:xfrm>
          <a:prstGeom prst="rect">
            <a:avLst/>
          </a:prstGeom>
        </p:spPr>
      </p:pic>
    </p:spTree>
    <p:extLst>
      <p:ext uri="{BB962C8B-B14F-4D97-AF65-F5344CB8AC3E}">
        <p14:creationId xmlns:p14="http://schemas.microsoft.com/office/powerpoint/2010/main" val="370162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a:t>
            </a:r>
            <a:endParaRPr lang="fr-FR" dirty="0"/>
          </a:p>
        </p:txBody>
      </p:sp>
      <p:sp>
        <p:nvSpPr>
          <p:cNvPr id="3" name="Espace réservé du contenu 2"/>
          <p:cNvSpPr>
            <a:spLocks noGrp="1"/>
          </p:cNvSpPr>
          <p:nvPr>
            <p:ph idx="1"/>
          </p:nvPr>
        </p:nvSpPr>
        <p:spPr/>
        <p:txBody>
          <a:bodyPr/>
          <a:lstStyle/>
          <a:p>
            <a:r>
              <a:rPr lang="fr-FR" dirty="0" smtClean="0"/>
              <a:t>Pour réagir face au Hard-Discount les supers et </a:t>
            </a:r>
            <a:r>
              <a:rPr lang="fr-FR" dirty="0" err="1" smtClean="0"/>
              <a:t>hypers</a:t>
            </a:r>
            <a:r>
              <a:rPr lang="fr-FR" dirty="0" smtClean="0"/>
              <a:t> développent des stratégies multiple comme :</a:t>
            </a:r>
          </a:p>
          <a:p>
            <a:pPr algn="ctr">
              <a:buFont typeface="Arial" pitchFamily="34" charset="0"/>
              <a:buChar char="•"/>
            </a:pPr>
            <a:r>
              <a:rPr lang="fr-FR" dirty="0" smtClean="0"/>
              <a:t>Création et rachat de hard discount</a:t>
            </a:r>
          </a:p>
          <a:p>
            <a:pPr algn="ctr">
              <a:buFont typeface="Arial" pitchFamily="34" charset="0"/>
              <a:buChar char="•"/>
            </a:pPr>
            <a:r>
              <a:rPr lang="fr-FR" dirty="0" smtClean="0"/>
              <a:t>Nouvelle structure pour développer les magasins</a:t>
            </a:r>
          </a:p>
          <a:p>
            <a:pPr algn="ctr">
              <a:buFont typeface="Arial" pitchFamily="34" charset="0"/>
              <a:buChar char="•"/>
            </a:pPr>
            <a:r>
              <a:rPr lang="fr-FR" dirty="0" smtClean="0"/>
              <a:t>Nouveau concept</a:t>
            </a:r>
          </a:p>
          <a:p>
            <a:pPr algn="ctr">
              <a:buFont typeface="Arial" pitchFamily="34" charset="0"/>
              <a:buChar char="•"/>
            </a:pPr>
            <a:r>
              <a:rPr lang="fr-FR" dirty="0" smtClean="0"/>
              <a:t>Apparition de nouveau service (livraison, drive)</a:t>
            </a:r>
            <a:endParaRPr lang="fr-FR" dirty="0"/>
          </a:p>
        </p:txBody>
      </p:sp>
    </p:spTree>
    <p:extLst>
      <p:ext uri="{BB962C8B-B14F-4D97-AF65-F5344CB8AC3E}">
        <p14:creationId xmlns:p14="http://schemas.microsoft.com/office/powerpoint/2010/main" val="24819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dirty="0" smtClean="0"/>
              <a:t>Sommaire</a:t>
            </a:r>
            <a:endParaRPr lang="fr-FR" sz="3200" dirty="0"/>
          </a:p>
        </p:txBody>
      </p:sp>
      <p:sp>
        <p:nvSpPr>
          <p:cNvPr id="3" name="Espace réservé du contenu 2"/>
          <p:cNvSpPr>
            <a:spLocks noGrp="1"/>
          </p:cNvSpPr>
          <p:nvPr>
            <p:ph idx="1"/>
          </p:nvPr>
        </p:nvSpPr>
        <p:spPr/>
        <p:txBody>
          <a:bodyPr/>
          <a:lstStyle/>
          <a:p>
            <a:pPr algn="ctr"/>
            <a:endParaRPr lang="fr-FR" sz="2000" dirty="0" smtClean="0"/>
          </a:p>
          <a:p>
            <a:pPr algn="ctr"/>
            <a:r>
              <a:rPr lang="fr-FR" sz="2000" dirty="0" smtClean="0">
                <a:solidFill>
                  <a:srgbClr val="FF0000"/>
                </a:solidFill>
              </a:rPr>
              <a:t>Face au succès du hard discount comment les hypermarchés et les supermarchés ont </a:t>
            </a:r>
            <a:r>
              <a:rPr lang="fr-FR" sz="2000" dirty="0" smtClean="0">
                <a:solidFill>
                  <a:srgbClr val="FF0000"/>
                </a:solidFill>
              </a:rPr>
              <a:t>ils </a:t>
            </a:r>
            <a:r>
              <a:rPr lang="fr-FR" sz="2000" dirty="0" smtClean="0">
                <a:solidFill>
                  <a:srgbClr val="FF0000"/>
                </a:solidFill>
              </a:rPr>
              <a:t>réagit?</a:t>
            </a:r>
          </a:p>
          <a:p>
            <a:r>
              <a:rPr lang="fr-FR" sz="2000" u="sng" dirty="0" smtClean="0"/>
              <a:t>Introduction</a:t>
            </a:r>
          </a:p>
          <a:p>
            <a:pPr marL="400050" indent="-400050">
              <a:buAutoNum type="romanUcParenR"/>
            </a:pPr>
            <a:r>
              <a:rPr lang="fr-FR" sz="2000" dirty="0" smtClean="0"/>
              <a:t>Présentation des hypermarchés et des supermarchés</a:t>
            </a:r>
          </a:p>
          <a:p>
            <a:pPr marL="400050" indent="-400050">
              <a:buAutoNum type="romanUcParenR"/>
            </a:pPr>
            <a:r>
              <a:rPr lang="fr-FR" sz="2000" dirty="0"/>
              <a:t>La contre attaque des hyper et super face au hard discount </a:t>
            </a:r>
            <a:endParaRPr lang="fr-FR" sz="2000" dirty="0" smtClean="0"/>
          </a:p>
          <a:p>
            <a:pPr marL="0" indent="0"/>
            <a:r>
              <a:rPr lang="fr-FR" sz="2000" dirty="0" smtClean="0"/>
              <a:t>III)  Conclusion</a:t>
            </a:r>
            <a:endParaRPr lang="fr-FR" sz="2000" dirty="0"/>
          </a:p>
        </p:txBody>
      </p:sp>
    </p:spTree>
    <p:extLst>
      <p:ext uri="{BB962C8B-B14F-4D97-AF65-F5344CB8AC3E}">
        <p14:creationId xmlns:p14="http://schemas.microsoft.com/office/powerpoint/2010/main" val="1504170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normAutofit/>
          </a:bodyPr>
          <a:lstStyle/>
          <a:p>
            <a:r>
              <a:rPr lang="fr-FR" sz="2000" dirty="0"/>
              <a:t>Nous allons étudier plus précisément les grandes </a:t>
            </a:r>
            <a:r>
              <a:rPr lang="fr-FR" sz="2000" dirty="0" smtClean="0"/>
              <a:t>surfaces</a:t>
            </a:r>
          </a:p>
          <a:p>
            <a:r>
              <a:rPr lang="fr-FR" sz="2000" dirty="0" smtClean="0"/>
              <a:t>alimentaires </a:t>
            </a:r>
            <a:r>
              <a:rPr lang="fr-FR" sz="2000" dirty="0"/>
              <a:t>en France</a:t>
            </a:r>
            <a:r>
              <a:rPr lang="fr-FR" sz="2000" dirty="0" smtClean="0"/>
              <a:t>.</a:t>
            </a:r>
          </a:p>
          <a:p>
            <a:endParaRPr lang="fr-FR" sz="2000" dirty="0" smtClean="0"/>
          </a:p>
          <a:p>
            <a:r>
              <a:rPr lang="fr-FR" sz="2000" dirty="0" smtClean="0"/>
              <a:t>Les </a:t>
            </a:r>
            <a:r>
              <a:rPr lang="fr-FR" sz="2000" dirty="0"/>
              <a:t>GSA sont </a:t>
            </a:r>
            <a:r>
              <a:rPr lang="fr-FR" sz="2000" dirty="0" smtClean="0"/>
              <a:t>composées </a:t>
            </a:r>
            <a:r>
              <a:rPr lang="fr-FR" sz="2000" dirty="0"/>
              <a:t>de différentes </a:t>
            </a:r>
            <a:r>
              <a:rPr lang="fr-FR" sz="2000" dirty="0" smtClean="0"/>
              <a:t>surfaces</a:t>
            </a:r>
            <a:endParaRPr lang="fr-FR" sz="2000" dirty="0"/>
          </a:p>
          <a:p>
            <a:r>
              <a:rPr lang="fr-FR" sz="2000" dirty="0"/>
              <a:t>•	Les superettes</a:t>
            </a:r>
          </a:p>
          <a:p>
            <a:r>
              <a:rPr lang="fr-FR" sz="2000" dirty="0"/>
              <a:t>•	Les supermarchés</a:t>
            </a:r>
          </a:p>
          <a:p>
            <a:r>
              <a:rPr lang="fr-FR" sz="2000" dirty="0"/>
              <a:t>•	Les hard discounts</a:t>
            </a:r>
          </a:p>
          <a:p>
            <a:r>
              <a:rPr lang="fr-FR" sz="2000" dirty="0"/>
              <a:t>•	Les hypermarchés</a:t>
            </a:r>
          </a:p>
          <a:p>
            <a:endParaRPr lang="fr-FR" dirty="0"/>
          </a:p>
        </p:txBody>
      </p:sp>
    </p:spTree>
    <p:extLst>
      <p:ext uri="{BB962C8B-B14F-4D97-AF65-F5344CB8AC3E}">
        <p14:creationId xmlns:p14="http://schemas.microsoft.com/office/powerpoint/2010/main" val="9098539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sz="2000" dirty="0"/>
              <a:t>On différencie ces différents secteurs selon </a:t>
            </a:r>
            <a:r>
              <a:rPr lang="fr-FR" sz="2000" dirty="0" smtClean="0"/>
              <a:t>différents</a:t>
            </a:r>
            <a:endParaRPr lang="fr-FR" sz="2000" dirty="0" smtClean="0"/>
          </a:p>
          <a:p>
            <a:r>
              <a:rPr lang="fr-FR" sz="2000" dirty="0" smtClean="0"/>
              <a:t>critères </a:t>
            </a:r>
          </a:p>
          <a:p>
            <a:endParaRPr lang="fr-FR" sz="2000" dirty="0"/>
          </a:p>
          <a:p>
            <a:r>
              <a:rPr lang="fr-FR" sz="2000" dirty="0"/>
              <a:t>•	De part leurs tailles</a:t>
            </a:r>
          </a:p>
          <a:p>
            <a:r>
              <a:rPr lang="fr-FR" sz="2000" dirty="0"/>
              <a:t>•	De part </a:t>
            </a:r>
            <a:r>
              <a:rPr lang="fr-FR" sz="2000" dirty="0" smtClean="0"/>
              <a:t>leurs </a:t>
            </a:r>
            <a:r>
              <a:rPr lang="fr-FR" sz="2000" dirty="0"/>
              <a:t>implantation </a:t>
            </a:r>
          </a:p>
          <a:p>
            <a:r>
              <a:rPr lang="fr-FR" sz="2000" dirty="0"/>
              <a:t>•	De part leurs services</a:t>
            </a:r>
          </a:p>
          <a:p>
            <a:r>
              <a:rPr lang="fr-FR" sz="2000" dirty="0"/>
              <a:t>•	Et de part leurs assortiments</a:t>
            </a:r>
          </a:p>
          <a:p>
            <a:endParaRPr lang="fr-FR" dirty="0"/>
          </a:p>
        </p:txBody>
      </p:sp>
    </p:spTree>
    <p:extLst>
      <p:ext uri="{BB962C8B-B14F-4D97-AF65-F5344CB8AC3E}">
        <p14:creationId xmlns:p14="http://schemas.microsoft.com/office/powerpoint/2010/main" val="3767169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520940" cy="908680"/>
          </a:xfrm>
        </p:spPr>
        <p:txBody>
          <a:bodyPr/>
          <a:lstStyle/>
          <a:p>
            <a:pPr algn="ctr"/>
            <a:r>
              <a:rPr lang="fr-FR" sz="2400" b="1" dirty="0" smtClean="0"/>
              <a:t>I) Présentation </a:t>
            </a:r>
            <a:r>
              <a:rPr lang="fr-FR" sz="2400" b="1" dirty="0"/>
              <a:t>des hypermarchés et des supermarchés</a:t>
            </a:r>
            <a:r>
              <a:rPr lang="fr-FR" dirty="0"/>
              <a:t/>
            </a:r>
            <a:br>
              <a:rPr lang="fr-FR" dirty="0"/>
            </a:br>
            <a:endParaRPr lang="fr-FR" dirty="0"/>
          </a:p>
        </p:txBody>
      </p:sp>
      <p:sp>
        <p:nvSpPr>
          <p:cNvPr id="3" name="Espace réservé du contenu 2"/>
          <p:cNvSpPr>
            <a:spLocks noGrp="1"/>
          </p:cNvSpPr>
          <p:nvPr>
            <p:ph idx="1"/>
          </p:nvPr>
        </p:nvSpPr>
        <p:spPr>
          <a:xfrm>
            <a:off x="755576" y="1844824"/>
            <a:ext cx="7520940" cy="3579849"/>
          </a:xfrm>
        </p:spPr>
        <p:txBody>
          <a:bodyPr/>
          <a:lstStyle/>
          <a:p>
            <a:r>
              <a:rPr lang="fr-FR" sz="2000" u="sng" dirty="0"/>
              <a:t>Les </a:t>
            </a:r>
            <a:r>
              <a:rPr lang="fr-FR" sz="2000" u="sng" dirty="0" smtClean="0"/>
              <a:t>supermarchés :</a:t>
            </a:r>
            <a:endParaRPr lang="fr-FR" sz="2000" u="sng" dirty="0"/>
          </a:p>
          <a:p>
            <a:pPr>
              <a:buFont typeface="Arial" pitchFamily="34" charset="0"/>
              <a:buChar char="•"/>
            </a:pPr>
            <a:r>
              <a:rPr lang="fr-FR" sz="2000" dirty="0"/>
              <a:t>Méthode de vente en libre service</a:t>
            </a:r>
          </a:p>
          <a:p>
            <a:pPr>
              <a:buFont typeface="Arial" pitchFamily="34" charset="0"/>
              <a:buChar char="•"/>
            </a:pPr>
            <a:r>
              <a:rPr lang="fr-FR" sz="2000" dirty="0"/>
              <a:t>Une surface de vente comprise entre 400 et 2500m2</a:t>
            </a:r>
          </a:p>
          <a:p>
            <a:pPr>
              <a:buFont typeface="Arial" pitchFamily="34" charset="0"/>
              <a:buChar char="•"/>
            </a:pPr>
            <a:r>
              <a:rPr lang="fr-FR" sz="2000" dirty="0"/>
              <a:t>Chiffre d’affaire de plus de 66% en alimentaire</a:t>
            </a:r>
          </a:p>
          <a:p>
            <a:pPr>
              <a:buFont typeface="Arial" pitchFamily="34" charset="0"/>
              <a:buChar char="•"/>
            </a:pPr>
            <a:r>
              <a:rPr lang="fr-FR" sz="2000" dirty="0"/>
              <a:t>Implantée en ville ou en périphérie avec parking</a:t>
            </a:r>
          </a:p>
          <a:p>
            <a:pPr>
              <a:buFont typeface="Arial" pitchFamily="34" charset="0"/>
              <a:buChar char="•"/>
            </a:pPr>
            <a:r>
              <a:rPr lang="fr-FR" sz="2000" dirty="0"/>
              <a:t>Plus de services proposés à la clientèle</a:t>
            </a:r>
          </a:p>
          <a:p>
            <a:endParaRPr lang="fr-FR" dirty="0"/>
          </a:p>
        </p:txBody>
      </p:sp>
    </p:spTree>
    <p:extLst>
      <p:ext uri="{BB962C8B-B14F-4D97-AF65-F5344CB8AC3E}">
        <p14:creationId xmlns:p14="http://schemas.microsoft.com/office/powerpoint/2010/main" val="617569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supermarchés par enseigne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325152" cy="387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787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692696"/>
            <a:ext cx="7520940" cy="548640"/>
          </a:xfrm>
        </p:spPr>
        <p:txBody>
          <a:bodyPr/>
          <a:lstStyle/>
          <a:p>
            <a:pPr algn="ctr"/>
            <a:r>
              <a:rPr lang="fr-FR" u="sng" dirty="0"/>
              <a:t>Les hypermarchés:</a:t>
            </a:r>
            <a:br>
              <a:rPr lang="fr-FR" u="sng" dirty="0"/>
            </a:br>
            <a:r>
              <a:rPr lang="fr-FR" dirty="0">
                <a:solidFill>
                  <a:srgbClr val="000000"/>
                </a:solidFill>
              </a:rPr>
              <a:t/>
            </a:r>
            <a:br>
              <a:rPr lang="fr-FR" dirty="0">
                <a:solidFill>
                  <a:srgbClr val="000000"/>
                </a:solidFill>
              </a:rPr>
            </a:br>
            <a:endParaRPr lang="fr-FR" dirty="0"/>
          </a:p>
        </p:txBody>
      </p:sp>
      <p:sp>
        <p:nvSpPr>
          <p:cNvPr id="3" name="Espace réservé du contenu 2"/>
          <p:cNvSpPr>
            <a:spLocks noGrp="1"/>
          </p:cNvSpPr>
          <p:nvPr>
            <p:ph idx="1"/>
          </p:nvPr>
        </p:nvSpPr>
        <p:spPr>
          <a:xfrm>
            <a:off x="827584" y="1628800"/>
            <a:ext cx="7520940" cy="3579849"/>
          </a:xfrm>
        </p:spPr>
        <p:txBody>
          <a:bodyPr>
            <a:normAutofit/>
          </a:bodyPr>
          <a:lstStyle/>
          <a:p>
            <a:endParaRPr lang="fr-FR" sz="2000" u="sng" dirty="0" smtClean="0"/>
          </a:p>
          <a:p>
            <a:pPr>
              <a:buFont typeface="Arial" pitchFamily="34" charset="0"/>
              <a:buChar char="•"/>
            </a:pPr>
            <a:r>
              <a:rPr lang="fr-FR" sz="2000" dirty="0" smtClean="0"/>
              <a:t>Etablissement </a:t>
            </a:r>
            <a:r>
              <a:rPr lang="fr-FR" sz="2000" dirty="0"/>
              <a:t>de vente au détail en libre </a:t>
            </a:r>
            <a:r>
              <a:rPr lang="fr-FR" sz="2000" dirty="0" smtClean="0"/>
              <a:t> service</a:t>
            </a:r>
          </a:p>
          <a:p>
            <a:pPr>
              <a:buFont typeface="Arial" pitchFamily="34" charset="0"/>
              <a:buChar char="•"/>
            </a:pPr>
            <a:r>
              <a:rPr lang="fr-FR" sz="2000" dirty="0" smtClean="0"/>
              <a:t>L’offre </a:t>
            </a:r>
            <a:r>
              <a:rPr lang="fr-FR" sz="2000" dirty="0"/>
              <a:t>en produits </a:t>
            </a:r>
            <a:r>
              <a:rPr lang="fr-FR" sz="2000" dirty="0" smtClean="0"/>
              <a:t>alimentaires </a:t>
            </a:r>
            <a:r>
              <a:rPr lang="fr-FR" sz="2000" dirty="0"/>
              <a:t>varie de 3000 a 5000 </a:t>
            </a:r>
            <a:r>
              <a:rPr lang="fr-FR" sz="2000" dirty="0" smtClean="0"/>
              <a:t>références</a:t>
            </a:r>
          </a:p>
          <a:p>
            <a:pPr>
              <a:buFont typeface="Arial" pitchFamily="34" charset="0"/>
              <a:buChar char="•"/>
            </a:pPr>
            <a:r>
              <a:rPr lang="fr-FR" sz="2000" dirty="0" smtClean="0"/>
              <a:t>Et </a:t>
            </a:r>
            <a:r>
              <a:rPr lang="fr-FR" sz="2000" dirty="0"/>
              <a:t>pour le non alimentaire, de 20000 à 35000 références</a:t>
            </a:r>
            <a:endParaRPr lang="fr-FR" sz="2000" dirty="0" smtClean="0"/>
          </a:p>
          <a:p>
            <a:pPr>
              <a:buFont typeface="Arial" pitchFamily="34" charset="0"/>
              <a:buChar char="•"/>
            </a:pPr>
            <a:r>
              <a:rPr lang="fr-FR" sz="2000" dirty="0" smtClean="0"/>
              <a:t>La surface </a:t>
            </a:r>
            <a:r>
              <a:rPr lang="fr-FR" sz="2000" dirty="0"/>
              <a:t>de vente est supérieure ou égale à </a:t>
            </a:r>
            <a:r>
              <a:rPr lang="fr-FR" sz="2000" dirty="0" smtClean="0"/>
              <a:t>2500m2</a:t>
            </a:r>
          </a:p>
          <a:p>
            <a:pPr>
              <a:buFont typeface="Arial" pitchFamily="34" charset="0"/>
              <a:buChar char="•"/>
            </a:pPr>
            <a:r>
              <a:rPr lang="fr-FR" sz="2000" dirty="0"/>
              <a:t>L’implantation </a:t>
            </a:r>
            <a:r>
              <a:rPr lang="fr-FR" sz="2000" dirty="0" smtClean="0"/>
              <a:t>est en périphérie ou suburbaine</a:t>
            </a:r>
          </a:p>
          <a:p>
            <a:endParaRPr lang="fr-FR" sz="2000" dirty="0"/>
          </a:p>
        </p:txBody>
      </p:sp>
    </p:spTree>
    <p:extLst>
      <p:ext uri="{BB962C8B-B14F-4D97-AF65-F5344CB8AC3E}">
        <p14:creationId xmlns:p14="http://schemas.microsoft.com/office/powerpoint/2010/main" val="1860083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Nombre hypermarchés par année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13690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519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Hypermarchés par groupe et par enseigne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992887" cy="530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654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147</TotalTime>
  <Words>659</Words>
  <Application>Microsoft Office PowerPoint</Application>
  <PresentationFormat>Affichage à l'écran (4:3)</PresentationFormat>
  <Paragraphs>96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Angles</vt:lpstr>
      <vt:lpstr>Les Grandes surfaces alimentaires</vt:lpstr>
      <vt:lpstr>Sommaire</vt:lpstr>
      <vt:lpstr>Introduction</vt:lpstr>
      <vt:lpstr>introduction</vt:lpstr>
      <vt:lpstr>I) Présentation des hypermarchés et des supermarchés </vt:lpstr>
      <vt:lpstr>Les supermarchés par enseigne</vt:lpstr>
      <vt:lpstr>Les hypermarchés:  </vt:lpstr>
      <vt:lpstr>Nombre hypermarchés par année</vt:lpstr>
      <vt:lpstr>Hypermarchés par groupe et par enseigne</vt:lpstr>
      <vt:lpstr>LA Contre-attaque DES HYPER ET DES SUPER FACE AU HARD DISCOUNT </vt:lpstr>
      <vt:lpstr>Les produits premiers prix</vt:lpstr>
      <vt:lpstr>Création ou rachat de hard-discount</vt:lpstr>
      <vt:lpstr>Création ou rachat de hard-discount</vt:lpstr>
      <vt:lpstr>Création et rachat de hard discount</vt:lpstr>
      <vt:lpstr>Les rayons « self-discount » en hypermarché</vt:lpstr>
      <vt:lpstr>l’agencement des hypermarchés</vt:lpstr>
      <vt:lpstr>Les différents services propres aux hypers et supers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Grandes surfaces alimentaires</dc:title>
  <dc:creator>clara</dc:creator>
  <cp:lastModifiedBy>VERGNOL Thomas</cp:lastModifiedBy>
  <cp:revision>17</cp:revision>
  <dcterms:created xsi:type="dcterms:W3CDTF">2012-02-13T10:33:27Z</dcterms:created>
  <dcterms:modified xsi:type="dcterms:W3CDTF">2012-02-14T13:01:27Z</dcterms:modified>
</cp:coreProperties>
</file>