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818" y="-4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68D2B-24D8-416E-9FA1-37618AF3DCE1}"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fr-FR"/>
        </a:p>
      </dgm:t>
    </dgm:pt>
    <dgm:pt modelId="{5FCAFC5A-D811-46D9-8EF9-2C6F674A9D59}">
      <dgm:prSet phldrT="[Texte]"/>
      <dgm:spPr/>
      <dgm:t>
        <a:bodyPr/>
        <a:lstStyle/>
        <a:p>
          <a:r>
            <a:rPr lang="fr-FR" b="1" i="1" u="sng" dirty="0" smtClean="0"/>
            <a:t>Détente</a:t>
          </a:r>
          <a:endParaRPr lang="fr-FR" b="1" i="1" u="sng" dirty="0"/>
        </a:p>
      </dgm:t>
    </dgm:pt>
    <dgm:pt modelId="{6E7F6E17-A591-4636-8C4B-DF6503FFEC71}" type="parTrans" cxnId="{2C68DF36-2A0D-4E04-A61B-55E55133E564}">
      <dgm:prSet/>
      <dgm:spPr/>
      <dgm:t>
        <a:bodyPr/>
        <a:lstStyle/>
        <a:p>
          <a:endParaRPr lang="fr-FR"/>
        </a:p>
      </dgm:t>
    </dgm:pt>
    <dgm:pt modelId="{7C6E1444-EE2D-4103-A8CE-27E3906B8736}" type="sibTrans" cxnId="{2C68DF36-2A0D-4E04-A61B-55E55133E564}">
      <dgm:prSet/>
      <dgm:spPr/>
      <dgm:t>
        <a:bodyPr/>
        <a:lstStyle/>
        <a:p>
          <a:endParaRPr lang="fr-FR"/>
        </a:p>
      </dgm:t>
    </dgm:pt>
    <dgm:pt modelId="{3D2FD672-8E4C-46E3-8081-B1F858DCCF23}">
      <dgm:prSet phldrT="[Texte]"/>
      <dgm:spPr/>
      <dgm:t>
        <a:bodyPr/>
        <a:lstStyle/>
        <a:p>
          <a:r>
            <a:rPr lang="fr-FR" b="1" i="1" u="sng" dirty="0" smtClean="0"/>
            <a:t>Bien être</a:t>
          </a:r>
          <a:endParaRPr lang="fr-FR" b="1" i="1" u="sng" dirty="0"/>
        </a:p>
      </dgm:t>
    </dgm:pt>
    <dgm:pt modelId="{06559224-090E-49B0-A2D3-635548ADFD9E}" type="parTrans" cxnId="{BA86E370-BB47-413B-8CD5-54056148F625}">
      <dgm:prSet/>
      <dgm:spPr/>
      <dgm:t>
        <a:bodyPr/>
        <a:lstStyle/>
        <a:p>
          <a:endParaRPr lang="fr-FR"/>
        </a:p>
      </dgm:t>
    </dgm:pt>
    <dgm:pt modelId="{CE076744-E60C-42C3-ACD8-02E82C4FAA6F}" type="sibTrans" cxnId="{BA86E370-BB47-413B-8CD5-54056148F625}">
      <dgm:prSet/>
      <dgm:spPr/>
      <dgm:t>
        <a:bodyPr/>
        <a:lstStyle/>
        <a:p>
          <a:endParaRPr lang="fr-FR"/>
        </a:p>
      </dgm:t>
    </dgm:pt>
    <dgm:pt modelId="{48565092-3071-490D-8C80-DB8784F68AB1}">
      <dgm:prSet phldrT="[Texte]" custT="1"/>
      <dgm:spPr/>
      <dgm:t>
        <a:bodyPr/>
        <a:lstStyle/>
        <a:p>
          <a:r>
            <a:rPr lang="fr-FR" sz="2600" b="1" i="1" u="sng" dirty="0" smtClean="0"/>
            <a:t>Alimentation</a:t>
          </a:r>
          <a:endParaRPr lang="fr-FR" sz="2600" b="1" i="1" u="sng" dirty="0"/>
        </a:p>
      </dgm:t>
    </dgm:pt>
    <dgm:pt modelId="{8570FA22-2FF3-4B30-A641-1214E88432AF}" type="parTrans" cxnId="{5738BC6B-386B-47D3-8A49-D99FBBBBD67E}">
      <dgm:prSet/>
      <dgm:spPr/>
      <dgm:t>
        <a:bodyPr/>
        <a:lstStyle/>
        <a:p>
          <a:endParaRPr lang="fr-FR"/>
        </a:p>
      </dgm:t>
    </dgm:pt>
    <dgm:pt modelId="{DE6904A5-6462-44C1-B97A-901EE500D312}" type="sibTrans" cxnId="{5738BC6B-386B-47D3-8A49-D99FBBBBD67E}">
      <dgm:prSet/>
      <dgm:spPr/>
      <dgm:t>
        <a:bodyPr/>
        <a:lstStyle/>
        <a:p>
          <a:endParaRPr lang="fr-FR"/>
        </a:p>
      </dgm:t>
    </dgm:pt>
    <dgm:pt modelId="{94D25220-C897-4EB0-86EB-5B83637723A2}" type="pres">
      <dgm:prSet presAssocID="{3AF68D2B-24D8-416E-9FA1-37618AF3DCE1}" presName="Name0" presStyleCnt="0">
        <dgm:presLayoutVars>
          <dgm:chPref val="1"/>
          <dgm:dir/>
          <dgm:animOne val="branch"/>
          <dgm:animLvl val="lvl"/>
          <dgm:resizeHandles/>
        </dgm:presLayoutVars>
      </dgm:prSet>
      <dgm:spPr/>
    </dgm:pt>
    <dgm:pt modelId="{121384A6-B132-42F1-961F-4761BF87AF89}" type="pres">
      <dgm:prSet presAssocID="{5FCAFC5A-D811-46D9-8EF9-2C6F674A9D59}" presName="vertOne" presStyleCnt="0"/>
      <dgm:spPr/>
    </dgm:pt>
    <dgm:pt modelId="{FCA7B4FA-FD72-44F1-8405-5633DBC8DA62}" type="pres">
      <dgm:prSet presAssocID="{5FCAFC5A-D811-46D9-8EF9-2C6F674A9D59}" presName="txOne" presStyleLbl="node0" presStyleIdx="0" presStyleCnt="1" custScaleY="17098" custLinFactY="-13570" custLinFactNeighborY="-100000">
        <dgm:presLayoutVars>
          <dgm:chPref val="3"/>
        </dgm:presLayoutVars>
      </dgm:prSet>
      <dgm:spPr/>
    </dgm:pt>
    <dgm:pt modelId="{25AC2906-5BE2-4ED3-B111-6FB8BC169743}" type="pres">
      <dgm:prSet presAssocID="{5FCAFC5A-D811-46D9-8EF9-2C6F674A9D59}" presName="parTransOne" presStyleCnt="0"/>
      <dgm:spPr/>
    </dgm:pt>
    <dgm:pt modelId="{F3642304-449C-4C64-B137-9C11DC20E9EB}" type="pres">
      <dgm:prSet presAssocID="{5FCAFC5A-D811-46D9-8EF9-2C6F674A9D59}" presName="horzOne" presStyleCnt="0"/>
      <dgm:spPr/>
    </dgm:pt>
    <dgm:pt modelId="{5E38D871-24AC-4884-8E81-F94BC76D525E}" type="pres">
      <dgm:prSet presAssocID="{3D2FD672-8E4C-46E3-8081-B1F858DCCF23}" presName="vertTwo" presStyleCnt="0"/>
      <dgm:spPr/>
    </dgm:pt>
    <dgm:pt modelId="{BACA827C-63A3-4DB7-BD40-8D4F17351546}" type="pres">
      <dgm:prSet presAssocID="{3D2FD672-8E4C-46E3-8081-B1F858DCCF23}" presName="txTwo" presStyleLbl="node2" presStyleIdx="0" presStyleCnt="1" custScaleY="16026" custLinFactNeighborY="-5257">
        <dgm:presLayoutVars>
          <dgm:chPref val="3"/>
        </dgm:presLayoutVars>
      </dgm:prSet>
      <dgm:spPr/>
    </dgm:pt>
    <dgm:pt modelId="{AF6ADF32-DC1A-456B-8E3B-529E87AF3B92}" type="pres">
      <dgm:prSet presAssocID="{3D2FD672-8E4C-46E3-8081-B1F858DCCF23}" presName="parTransTwo" presStyleCnt="0"/>
      <dgm:spPr/>
    </dgm:pt>
    <dgm:pt modelId="{3B52D1C7-F0F0-4867-AAB0-D34C82364E3B}" type="pres">
      <dgm:prSet presAssocID="{3D2FD672-8E4C-46E3-8081-B1F858DCCF23}" presName="horzTwo" presStyleCnt="0"/>
      <dgm:spPr/>
    </dgm:pt>
    <dgm:pt modelId="{32C7C659-EAAD-4F20-A89B-C9AD785FE8A4}" type="pres">
      <dgm:prSet presAssocID="{48565092-3071-490D-8C80-DB8784F68AB1}" presName="vertThree" presStyleCnt="0"/>
      <dgm:spPr/>
    </dgm:pt>
    <dgm:pt modelId="{D4CEF287-30E8-41F9-9C7C-CA97EB898D4F}" type="pres">
      <dgm:prSet presAssocID="{48565092-3071-490D-8C80-DB8784F68AB1}" presName="txThree" presStyleLbl="node3" presStyleIdx="0" presStyleCnt="1" custScaleX="363831" custScaleY="15932" custLinFactNeighborX="-291" custLinFactNeighborY="22283">
        <dgm:presLayoutVars>
          <dgm:chPref val="3"/>
        </dgm:presLayoutVars>
      </dgm:prSet>
      <dgm:spPr/>
    </dgm:pt>
    <dgm:pt modelId="{F4B11255-5A6E-4215-9C77-6F0FD1749214}" type="pres">
      <dgm:prSet presAssocID="{48565092-3071-490D-8C80-DB8784F68AB1}" presName="horzThree" presStyleCnt="0"/>
      <dgm:spPr/>
    </dgm:pt>
  </dgm:ptLst>
  <dgm:cxnLst>
    <dgm:cxn modelId="{D20BD1E5-9BF5-40A9-8A88-F0FB9133135A}" type="presOf" srcId="{5FCAFC5A-D811-46D9-8EF9-2C6F674A9D59}" destId="{FCA7B4FA-FD72-44F1-8405-5633DBC8DA62}" srcOrd="0" destOrd="0" presId="urn:microsoft.com/office/officeart/2005/8/layout/hierarchy4"/>
    <dgm:cxn modelId="{8BBD9E15-B20E-4A43-9D75-38B17362AE03}" type="presOf" srcId="{48565092-3071-490D-8C80-DB8784F68AB1}" destId="{D4CEF287-30E8-41F9-9C7C-CA97EB898D4F}" srcOrd="0" destOrd="0" presId="urn:microsoft.com/office/officeart/2005/8/layout/hierarchy4"/>
    <dgm:cxn modelId="{2C68DF36-2A0D-4E04-A61B-55E55133E564}" srcId="{3AF68D2B-24D8-416E-9FA1-37618AF3DCE1}" destId="{5FCAFC5A-D811-46D9-8EF9-2C6F674A9D59}" srcOrd="0" destOrd="0" parTransId="{6E7F6E17-A591-4636-8C4B-DF6503FFEC71}" sibTransId="{7C6E1444-EE2D-4103-A8CE-27E3906B8736}"/>
    <dgm:cxn modelId="{BA86E370-BB47-413B-8CD5-54056148F625}" srcId="{5FCAFC5A-D811-46D9-8EF9-2C6F674A9D59}" destId="{3D2FD672-8E4C-46E3-8081-B1F858DCCF23}" srcOrd="0" destOrd="0" parTransId="{06559224-090E-49B0-A2D3-635548ADFD9E}" sibTransId="{CE076744-E60C-42C3-ACD8-02E82C4FAA6F}"/>
    <dgm:cxn modelId="{5738BC6B-386B-47D3-8A49-D99FBBBBD67E}" srcId="{3D2FD672-8E4C-46E3-8081-B1F858DCCF23}" destId="{48565092-3071-490D-8C80-DB8784F68AB1}" srcOrd="0" destOrd="0" parTransId="{8570FA22-2FF3-4B30-A641-1214E88432AF}" sibTransId="{DE6904A5-6462-44C1-B97A-901EE500D312}"/>
    <dgm:cxn modelId="{D2D3E5BC-C319-40C8-943C-3B5A4CCE7A33}" type="presOf" srcId="{3D2FD672-8E4C-46E3-8081-B1F858DCCF23}" destId="{BACA827C-63A3-4DB7-BD40-8D4F17351546}" srcOrd="0" destOrd="0" presId="urn:microsoft.com/office/officeart/2005/8/layout/hierarchy4"/>
    <dgm:cxn modelId="{9A94D038-CAE1-4B2D-AF34-07C5EAA19ED6}" type="presOf" srcId="{3AF68D2B-24D8-416E-9FA1-37618AF3DCE1}" destId="{94D25220-C897-4EB0-86EB-5B83637723A2}" srcOrd="0" destOrd="0" presId="urn:microsoft.com/office/officeart/2005/8/layout/hierarchy4"/>
    <dgm:cxn modelId="{1320337A-9F18-42A7-9393-F4254CAD4EC3}" type="presParOf" srcId="{94D25220-C897-4EB0-86EB-5B83637723A2}" destId="{121384A6-B132-42F1-961F-4761BF87AF89}" srcOrd="0" destOrd="0" presId="urn:microsoft.com/office/officeart/2005/8/layout/hierarchy4"/>
    <dgm:cxn modelId="{0B3A29B0-57A4-46F4-813F-4D3F11F3635E}" type="presParOf" srcId="{121384A6-B132-42F1-961F-4761BF87AF89}" destId="{FCA7B4FA-FD72-44F1-8405-5633DBC8DA62}" srcOrd="0" destOrd="0" presId="urn:microsoft.com/office/officeart/2005/8/layout/hierarchy4"/>
    <dgm:cxn modelId="{986F9110-3AF5-4DB9-8F21-10780856A775}" type="presParOf" srcId="{121384A6-B132-42F1-961F-4761BF87AF89}" destId="{25AC2906-5BE2-4ED3-B111-6FB8BC169743}" srcOrd="1" destOrd="0" presId="urn:microsoft.com/office/officeart/2005/8/layout/hierarchy4"/>
    <dgm:cxn modelId="{4E2C012E-AF4F-4F8B-9D42-8805B0B63404}" type="presParOf" srcId="{121384A6-B132-42F1-961F-4761BF87AF89}" destId="{F3642304-449C-4C64-B137-9C11DC20E9EB}" srcOrd="2" destOrd="0" presId="urn:microsoft.com/office/officeart/2005/8/layout/hierarchy4"/>
    <dgm:cxn modelId="{2FFA1611-D693-4124-B9AD-16DDB625BEF8}" type="presParOf" srcId="{F3642304-449C-4C64-B137-9C11DC20E9EB}" destId="{5E38D871-24AC-4884-8E81-F94BC76D525E}" srcOrd="0" destOrd="0" presId="urn:microsoft.com/office/officeart/2005/8/layout/hierarchy4"/>
    <dgm:cxn modelId="{F5B788E2-478D-485F-A7F0-56EF1834C865}" type="presParOf" srcId="{5E38D871-24AC-4884-8E81-F94BC76D525E}" destId="{BACA827C-63A3-4DB7-BD40-8D4F17351546}" srcOrd="0" destOrd="0" presId="urn:microsoft.com/office/officeart/2005/8/layout/hierarchy4"/>
    <dgm:cxn modelId="{1E1953B6-609C-4EA2-B8ED-0CCCD1BB9B19}" type="presParOf" srcId="{5E38D871-24AC-4884-8E81-F94BC76D525E}" destId="{AF6ADF32-DC1A-456B-8E3B-529E87AF3B92}" srcOrd="1" destOrd="0" presId="urn:microsoft.com/office/officeart/2005/8/layout/hierarchy4"/>
    <dgm:cxn modelId="{4E0B3E02-10BE-493A-BA71-F66F2EC73668}" type="presParOf" srcId="{5E38D871-24AC-4884-8E81-F94BC76D525E}" destId="{3B52D1C7-F0F0-4867-AAB0-D34C82364E3B}" srcOrd="2" destOrd="0" presId="urn:microsoft.com/office/officeart/2005/8/layout/hierarchy4"/>
    <dgm:cxn modelId="{A262B6D4-A759-4E6F-B543-7B952B350556}" type="presParOf" srcId="{3B52D1C7-F0F0-4867-AAB0-D34C82364E3B}" destId="{32C7C659-EAAD-4F20-A89B-C9AD785FE8A4}" srcOrd="0" destOrd="0" presId="urn:microsoft.com/office/officeart/2005/8/layout/hierarchy4"/>
    <dgm:cxn modelId="{39621176-99FC-40C9-B584-4486BE76C6B6}" type="presParOf" srcId="{32C7C659-EAAD-4F20-A89B-C9AD785FE8A4}" destId="{D4CEF287-30E8-41F9-9C7C-CA97EB898D4F}" srcOrd="0" destOrd="0" presId="urn:microsoft.com/office/officeart/2005/8/layout/hierarchy4"/>
    <dgm:cxn modelId="{A909F166-1B94-470E-921F-1CB7A35CEA49}" type="presParOf" srcId="{32C7C659-EAAD-4F20-A89B-C9AD785FE8A4}" destId="{F4B11255-5A6E-4215-9C77-6F0FD1749214}"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A7B4FA-FD72-44F1-8405-5633DBC8DA62}">
      <dsp:nvSpPr>
        <dsp:cNvPr id="0" name=""/>
        <dsp:cNvSpPr/>
      </dsp:nvSpPr>
      <dsp:spPr>
        <a:xfrm>
          <a:off x="2663" y="72024"/>
          <a:ext cx="3330705" cy="6402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r-FR" sz="2900" b="1" i="1" u="sng" kern="1200" dirty="0" smtClean="0"/>
            <a:t>Détente</a:t>
          </a:r>
          <a:endParaRPr lang="fr-FR" sz="2900" b="1" i="1" u="sng" kern="1200" dirty="0"/>
        </a:p>
      </dsp:txBody>
      <dsp:txXfrm>
        <a:off x="2663" y="72024"/>
        <a:ext cx="3330705" cy="640220"/>
      </dsp:txXfrm>
    </dsp:sp>
    <dsp:sp modelId="{BACA827C-63A3-4DB7-BD40-8D4F17351546}">
      <dsp:nvSpPr>
        <dsp:cNvPr id="0" name=""/>
        <dsp:cNvSpPr/>
      </dsp:nvSpPr>
      <dsp:spPr>
        <a:xfrm>
          <a:off x="2663" y="1584176"/>
          <a:ext cx="3330705" cy="6000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fr-FR" sz="2700" b="1" i="1" u="sng" kern="1200" dirty="0" smtClean="0"/>
            <a:t>Bien être</a:t>
          </a:r>
          <a:endParaRPr lang="fr-FR" sz="2700" b="1" i="1" u="sng" kern="1200" dirty="0"/>
        </a:p>
      </dsp:txBody>
      <dsp:txXfrm>
        <a:off x="2663" y="1584176"/>
        <a:ext cx="3330705" cy="600080"/>
      </dsp:txXfrm>
    </dsp:sp>
    <dsp:sp modelId="{D4CEF287-30E8-41F9-9C7C-CA97EB898D4F}">
      <dsp:nvSpPr>
        <dsp:cNvPr id="0" name=""/>
        <dsp:cNvSpPr/>
      </dsp:nvSpPr>
      <dsp:spPr>
        <a:xfrm>
          <a:off x="0" y="3147855"/>
          <a:ext cx="3330705" cy="5965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fr-FR" sz="2600" b="1" i="1" u="sng" kern="1200" dirty="0" smtClean="0"/>
            <a:t>Alimentation</a:t>
          </a:r>
          <a:endParaRPr lang="fr-FR" sz="2600" b="1" i="1" u="sng" kern="1200" dirty="0"/>
        </a:p>
      </dsp:txBody>
      <dsp:txXfrm>
        <a:off x="0" y="3147855"/>
        <a:ext cx="3330705" cy="59656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F84F57B9-0057-454F-A8B6-4CCC45FE7D1A}" type="datetimeFigureOut">
              <a:rPr lang="fr-FR" smtClean="0"/>
              <a:t>08/03/2012</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7CCD5782-CBF9-4158-9D1A-73EAF64590D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84F57B9-0057-454F-A8B6-4CCC45FE7D1A}" type="datetimeFigureOut">
              <a:rPr lang="fr-FR" smtClean="0"/>
              <a:t>08/03/2012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CD5782-CBF9-4158-9D1A-73EAF64590D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84F57B9-0057-454F-A8B6-4CCC45FE7D1A}" type="datetimeFigureOut">
              <a:rPr lang="fr-FR" smtClean="0"/>
              <a:t>08/03/2012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CD5782-CBF9-4158-9D1A-73EAF64590D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F84F57B9-0057-454F-A8B6-4CCC45FE7D1A}" type="datetimeFigureOut">
              <a:rPr lang="fr-FR" smtClean="0"/>
              <a:t>08/03/2012</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7CCD5782-CBF9-4158-9D1A-73EAF64590D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F84F57B9-0057-454F-A8B6-4CCC45FE7D1A}" type="datetimeFigureOut">
              <a:rPr lang="fr-FR" smtClean="0"/>
              <a:t>08/03/2012</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7CCD5782-CBF9-4158-9D1A-73EAF64590D1}" type="slidenum">
              <a:rPr lang="fr-FR" smtClean="0"/>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F84F57B9-0057-454F-A8B6-4CCC45FE7D1A}" type="datetimeFigureOut">
              <a:rPr lang="fr-FR" smtClean="0"/>
              <a:t>08/03/2012</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7CCD5782-CBF9-4158-9D1A-73EAF64590D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F84F57B9-0057-454F-A8B6-4CCC45FE7D1A}" type="datetimeFigureOut">
              <a:rPr lang="fr-FR" smtClean="0"/>
              <a:t>08/03/2012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7CCD5782-CBF9-4158-9D1A-73EAF64590D1}" type="slidenum">
              <a:rPr lang="fr-FR" smtClean="0"/>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F84F57B9-0057-454F-A8B6-4CCC45FE7D1A}" type="datetimeFigureOut">
              <a:rPr lang="fr-FR" smtClean="0"/>
              <a:t>08/03/2012</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CCD5782-CBF9-4158-9D1A-73EAF64590D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F84F57B9-0057-454F-A8B6-4CCC45FE7D1A}" type="datetimeFigureOut">
              <a:rPr lang="fr-FR" smtClean="0"/>
              <a:t>08/03/2012</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CD5782-CBF9-4158-9D1A-73EAF64590D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F84F57B9-0057-454F-A8B6-4CCC45FE7D1A}" type="datetimeFigureOut">
              <a:rPr lang="fr-FR" smtClean="0"/>
              <a:t>08/03/2012</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CCD5782-CBF9-4158-9D1A-73EAF64590D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F84F57B9-0057-454F-A8B6-4CCC45FE7D1A}" type="datetimeFigureOut">
              <a:rPr lang="fr-FR" smtClean="0"/>
              <a:t>08/03/2012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7CCD5782-CBF9-4158-9D1A-73EAF64590D1}" type="slidenum">
              <a:rPr lang="fr-FR" smtClean="0"/>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84F57B9-0057-454F-A8B6-4CCC45FE7D1A}" type="datetimeFigureOut">
              <a:rPr lang="fr-FR" smtClean="0"/>
              <a:t>08/03/2012</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CCD5782-CBF9-4158-9D1A-73EAF64590D1}" type="slidenum">
              <a:rPr lang="fr-FR" smtClean="0"/>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que 7"/>
          <p:cNvSpPr/>
          <p:nvPr/>
        </p:nvSpPr>
        <p:spPr>
          <a:xfrm>
            <a:off x="251520" y="5445224"/>
            <a:ext cx="1800200" cy="576064"/>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rot="21289169">
            <a:off x="1661415" y="105694"/>
            <a:ext cx="6336704" cy="4401205"/>
          </a:xfrm>
          <a:prstGeom prst="rect">
            <a:avLst/>
          </a:prstGeom>
          <a:noFill/>
        </p:spPr>
        <p:txBody>
          <a:bodyPr wrap="square" lIns="91440" tIns="45720" rIns="91440" bIns="45720" anchor="ctr">
            <a:spAutoFit/>
            <a:scene3d>
              <a:camera prst="orthographicFront">
                <a:rot lat="0" lon="0" rev="20399999"/>
              </a:camera>
              <a:lightRig rig="glow" dir="tl">
                <a:rot lat="0" lon="0" rev="5400000"/>
              </a:lightRig>
            </a:scene3d>
            <a:sp3d contourW="12700">
              <a:bevelT w="25400" h="25400"/>
              <a:contourClr>
                <a:schemeClr val="accent6">
                  <a:shade val="73000"/>
                </a:schemeClr>
              </a:contourClr>
            </a:sp3d>
          </a:bodyPr>
          <a:lstStyle/>
          <a:p>
            <a:pPr algn="ctr"/>
            <a:r>
              <a:rPr lang="fr-FR" sz="14000" b="1" cap="none" spc="300" dirty="0" smtClean="0">
                <a:ln w="11430">
                  <a:solidFill>
                    <a:schemeClr val="tx1"/>
                  </a:solidFill>
                </a:ln>
                <a:solidFill>
                  <a:srgbClr val="92D050"/>
                </a:solidFill>
                <a:effectLst>
                  <a:outerShdw blurRad="80000" dist="88900" dir="4500000" sx="111000" sy="111000" algn="tl">
                    <a:srgbClr val="000000">
                      <a:alpha val="28000"/>
                    </a:srgbClr>
                  </a:outerShdw>
                </a:effectLst>
              </a:rPr>
              <a:t>Zen Attitude</a:t>
            </a:r>
            <a:endParaRPr lang="fr-FR" sz="14000" b="1" cap="none" spc="300" dirty="0">
              <a:ln w="11430">
                <a:solidFill>
                  <a:schemeClr val="tx1"/>
                </a:solidFill>
              </a:ln>
              <a:solidFill>
                <a:srgbClr val="92D050"/>
              </a:solidFill>
              <a:effectLst>
                <a:outerShdw blurRad="80000" dist="88900" dir="4500000" sx="111000" sy="111000" algn="tl">
                  <a:srgbClr val="000000">
                    <a:alpha val="28000"/>
                  </a:srgbClr>
                </a:outerShdw>
              </a:effectLst>
            </a:endParaRPr>
          </a:p>
        </p:txBody>
      </p:sp>
      <p:sp>
        <p:nvSpPr>
          <p:cNvPr id="6" name="ZoneTexte 5"/>
          <p:cNvSpPr txBox="1"/>
          <p:nvPr/>
        </p:nvSpPr>
        <p:spPr>
          <a:xfrm>
            <a:off x="251520" y="5445224"/>
            <a:ext cx="1895071" cy="584775"/>
          </a:xfrm>
          <a:prstGeom prst="rect">
            <a:avLst/>
          </a:prstGeom>
          <a:noFill/>
        </p:spPr>
        <p:txBody>
          <a:bodyPr wrap="none" rtlCol="0">
            <a:spAutoFit/>
          </a:bodyPr>
          <a:lstStyle/>
          <a:p>
            <a:r>
              <a:rPr lang="fr-FR" sz="3200" b="1" i="1" dirty="0" smtClean="0">
                <a:solidFill>
                  <a:schemeClr val="accent2">
                    <a:lumMod val="75000"/>
                  </a:schemeClr>
                </a:solidFill>
                <a:latin typeface="Verdana" pitchFamily="34" charset="0"/>
                <a:ea typeface="Verdana" pitchFamily="34" charset="0"/>
                <a:cs typeface="Verdana" pitchFamily="34" charset="0"/>
              </a:rPr>
              <a:t>L1A3-3</a:t>
            </a:r>
            <a:r>
              <a:rPr lang="fr-FR" b="1" i="1" dirty="0" smtClean="0">
                <a:solidFill>
                  <a:schemeClr val="accent2">
                    <a:lumMod val="75000"/>
                  </a:schemeClr>
                </a:solidFill>
              </a:rPr>
              <a:t> </a:t>
            </a:r>
            <a:endParaRPr lang="fr-FR" b="1" i="1" dirty="0">
              <a:solidFill>
                <a:schemeClr val="accent2">
                  <a:lumMod val="75000"/>
                </a:schemeClr>
              </a:solidFill>
            </a:endParaRPr>
          </a:p>
        </p:txBody>
      </p:sp>
      <p:sp>
        <p:nvSpPr>
          <p:cNvPr id="9" name="ZoneTexte 8"/>
          <p:cNvSpPr txBox="1"/>
          <p:nvPr/>
        </p:nvSpPr>
        <p:spPr>
          <a:xfrm>
            <a:off x="2339752" y="5380672"/>
            <a:ext cx="3816424" cy="1477328"/>
          </a:xfrm>
          <a:prstGeom prst="rect">
            <a:avLst/>
          </a:prstGeom>
          <a:noFill/>
        </p:spPr>
        <p:txBody>
          <a:bodyPr wrap="square" rtlCol="0">
            <a:spAutoFit/>
          </a:bodyPr>
          <a:lstStyle/>
          <a:p>
            <a:r>
              <a:rPr lang="fr-FR" i="1" u="sng" dirty="0" smtClean="0">
                <a:solidFill>
                  <a:schemeClr val="accent1">
                    <a:lumMod val="50000"/>
                  </a:schemeClr>
                </a:solidFill>
                <a:latin typeface="Verdana" pitchFamily="34" charset="0"/>
                <a:ea typeface="Verdana" pitchFamily="34" charset="0"/>
                <a:cs typeface="Verdana" pitchFamily="34" charset="0"/>
              </a:rPr>
              <a:t>ALEXANDRE Christopher</a:t>
            </a:r>
          </a:p>
          <a:p>
            <a:endParaRPr lang="fr-FR" i="1" u="sng" dirty="0" smtClean="0">
              <a:solidFill>
                <a:schemeClr val="accent1">
                  <a:lumMod val="50000"/>
                </a:schemeClr>
              </a:solidFill>
              <a:latin typeface="Verdana" pitchFamily="34" charset="0"/>
              <a:ea typeface="Verdana" pitchFamily="34" charset="0"/>
              <a:cs typeface="Verdana" pitchFamily="34" charset="0"/>
            </a:endParaRPr>
          </a:p>
          <a:p>
            <a:r>
              <a:rPr lang="fr-FR" i="1" u="sng" dirty="0" smtClean="0">
                <a:solidFill>
                  <a:schemeClr val="accent1">
                    <a:lumMod val="50000"/>
                  </a:schemeClr>
                </a:solidFill>
                <a:latin typeface="Verdana" pitchFamily="34" charset="0"/>
                <a:ea typeface="Verdana" pitchFamily="34" charset="0"/>
                <a:cs typeface="Verdana" pitchFamily="34" charset="0"/>
              </a:rPr>
              <a:t>SCHMITZ NEUMEISTER </a:t>
            </a:r>
            <a:r>
              <a:rPr lang="fr-FR" i="1" u="sng" dirty="0" err="1" smtClean="0">
                <a:solidFill>
                  <a:schemeClr val="accent1">
                    <a:lumMod val="50000"/>
                  </a:schemeClr>
                </a:solidFill>
                <a:latin typeface="Verdana" pitchFamily="34" charset="0"/>
                <a:ea typeface="Verdana" pitchFamily="34" charset="0"/>
                <a:cs typeface="Verdana" pitchFamily="34" charset="0"/>
              </a:rPr>
              <a:t>Mohini</a:t>
            </a:r>
            <a:endParaRPr lang="fr-FR" i="1" u="sng" dirty="0" smtClean="0">
              <a:solidFill>
                <a:schemeClr val="accent1">
                  <a:lumMod val="50000"/>
                </a:schemeClr>
              </a:solidFill>
              <a:latin typeface="Verdana" pitchFamily="34" charset="0"/>
              <a:ea typeface="Verdana" pitchFamily="34" charset="0"/>
              <a:cs typeface="Verdana" pitchFamily="34" charset="0"/>
            </a:endParaRPr>
          </a:p>
          <a:p>
            <a:endParaRPr lang="fr-FR" i="1" u="sng" dirty="0" smtClean="0">
              <a:solidFill>
                <a:schemeClr val="accent1">
                  <a:lumMod val="50000"/>
                </a:schemeClr>
              </a:solidFill>
              <a:latin typeface="Verdana" pitchFamily="34" charset="0"/>
              <a:ea typeface="Verdana" pitchFamily="34" charset="0"/>
              <a:cs typeface="Verdana" pitchFamily="34" charset="0"/>
            </a:endParaRPr>
          </a:p>
          <a:p>
            <a:r>
              <a:rPr lang="fr-FR" i="1" u="sng" dirty="0" smtClean="0">
                <a:solidFill>
                  <a:schemeClr val="accent1">
                    <a:lumMod val="50000"/>
                  </a:schemeClr>
                </a:solidFill>
                <a:latin typeface="Verdana" pitchFamily="34" charset="0"/>
                <a:ea typeface="Verdana" pitchFamily="34" charset="0"/>
                <a:cs typeface="Verdana" pitchFamily="34" charset="0"/>
              </a:rPr>
              <a:t>SCOFFIER Nadège</a:t>
            </a:r>
          </a:p>
        </p:txBody>
      </p:sp>
      <p:sp>
        <p:nvSpPr>
          <p:cNvPr id="10" name="ZoneTexte 9"/>
          <p:cNvSpPr txBox="1"/>
          <p:nvPr/>
        </p:nvSpPr>
        <p:spPr>
          <a:xfrm>
            <a:off x="6156176" y="5373216"/>
            <a:ext cx="2803973" cy="1477328"/>
          </a:xfrm>
          <a:prstGeom prst="rect">
            <a:avLst/>
          </a:prstGeom>
          <a:noFill/>
        </p:spPr>
        <p:txBody>
          <a:bodyPr wrap="none" rtlCol="0">
            <a:spAutoFit/>
          </a:bodyPr>
          <a:lstStyle/>
          <a:p>
            <a:r>
              <a:rPr lang="fr-FR" i="1" u="sng" dirty="0" smtClean="0">
                <a:solidFill>
                  <a:schemeClr val="accent1">
                    <a:lumMod val="50000"/>
                  </a:schemeClr>
                </a:solidFill>
                <a:latin typeface="Verdana" pitchFamily="34" charset="0"/>
                <a:ea typeface="Verdana" pitchFamily="34" charset="0"/>
                <a:cs typeface="Verdana" pitchFamily="34" charset="0"/>
              </a:rPr>
              <a:t>BERNOU Anna Jeannin</a:t>
            </a:r>
          </a:p>
          <a:p>
            <a:endParaRPr lang="fr-FR" i="1" u="sng" dirty="0" smtClean="0">
              <a:solidFill>
                <a:schemeClr val="accent1">
                  <a:lumMod val="50000"/>
                </a:schemeClr>
              </a:solidFill>
              <a:latin typeface="Verdana" pitchFamily="34" charset="0"/>
              <a:ea typeface="Verdana" pitchFamily="34" charset="0"/>
              <a:cs typeface="Verdana" pitchFamily="34" charset="0"/>
            </a:endParaRPr>
          </a:p>
          <a:p>
            <a:r>
              <a:rPr lang="fr-FR" i="1" u="sng" dirty="0" smtClean="0">
                <a:solidFill>
                  <a:schemeClr val="accent1">
                    <a:lumMod val="50000"/>
                  </a:schemeClr>
                </a:solidFill>
                <a:latin typeface="Verdana" pitchFamily="34" charset="0"/>
                <a:ea typeface="Verdana" pitchFamily="34" charset="0"/>
                <a:cs typeface="Verdana" pitchFamily="34" charset="0"/>
              </a:rPr>
              <a:t>KAYSERI </a:t>
            </a:r>
            <a:r>
              <a:rPr lang="fr-FR" i="1" u="sng" dirty="0" err="1" smtClean="0">
                <a:solidFill>
                  <a:schemeClr val="accent1">
                    <a:lumMod val="50000"/>
                  </a:schemeClr>
                </a:solidFill>
                <a:latin typeface="Verdana" pitchFamily="34" charset="0"/>
                <a:ea typeface="Verdana" pitchFamily="34" charset="0"/>
                <a:cs typeface="Verdana" pitchFamily="34" charset="0"/>
              </a:rPr>
              <a:t>Erdem</a:t>
            </a:r>
            <a:endParaRPr lang="fr-FR" i="1" u="sng" dirty="0" smtClean="0">
              <a:solidFill>
                <a:schemeClr val="accent1">
                  <a:lumMod val="50000"/>
                </a:schemeClr>
              </a:solidFill>
              <a:latin typeface="Verdana" pitchFamily="34" charset="0"/>
              <a:ea typeface="Verdana" pitchFamily="34" charset="0"/>
              <a:cs typeface="Verdana" pitchFamily="34" charset="0"/>
            </a:endParaRPr>
          </a:p>
          <a:p>
            <a:endParaRPr lang="fr-FR" i="1" u="sng" dirty="0" smtClean="0">
              <a:solidFill>
                <a:schemeClr val="accent1">
                  <a:lumMod val="50000"/>
                </a:schemeClr>
              </a:solidFill>
              <a:latin typeface="Verdana" pitchFamily="34" charset="0"/>
              <a:ea typeface="Verdana" pitchFamily="34" charset="0"/>
              <a:cs typeface="Verdana" pitchFamily="34" charset="0"/>
            </a:endParaRPr>
          </a:p>
          <a:p>
            <a:r>
              <a:rPr lang="fr-FR" i="1" u="sng" dirty="0" smtClean="0">
                <a:solidFill>
                  <a:schemeClr val="accent1">
                    <a:lumMod val="50000"/>
                  </a:schemeClr>
                </a:solidFill>
                <a:latin typeface="Verdana" pitchFamily="34" charset="0"/>
                <a:ea typeface="Verdana" pitchFamily="34" charset="0"/>
                <a:cs typeface="Verdana" pitchFamily="34" charset="0"/>
              </a:rPr>
              <a:t>BOVET </a:t>
            </a:r>
            <a:r>
              <a:rPr lang="fr-FR" i="1" u="sng" dirty="0" err="1" smtClean="0">
                <a:solidFill>
                  <a:schemeClr val="accent1">
                    <a:lumMod val="50000"/>
                  </a:schemeClr>
                </a:solidFill>
                <a:latin typeface="Verdana" pitchFamily="34" charset="0"/>
                <a:ea typeface="Verdana" pitchFamily="34" charset="0"/>
                <a:cs typeface="Verdana" pitchFamily="34" charset="0"/>
              </a:rPr>
              <a:t>Loane</a:t>
            </a:r>
            <a:endParaRPr lang="fr-FR" i="1" u="sng" dirty="0">
              <a:solidFill>
                <a:schemeClr val="accent1">
                  <a:lumMod val="50000"/>
                </a:schemeClr>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chemeClr val="accent3">
                    <a:lumMod val="75000"/>
                  </a:schemeClr>
                </a:solidFill>
              </a:rPr>
              <a:t>Synthèse et analyse du projet</a:t>
            </a:r>
            <a:endParaRPr lang="fr-FR" dirty="0">
              <a:solidFill>
                <a:schemeClr val="accent3">
                  <a:lumMod val="75000"/>
                </a:schemeClr>
              </a:solidFill>
            </a:endParaRPr>
          </a:p>
        </p:txBody>
      </p:sp>
      <p:sp>
        <p:nvSpPr>
          <p:cNvPr id="3" name="Espace réservé du contenu 2"/>
          <p:cNvSpPr>
            <a:spLocks noGrp="1"/>
          </p:cNvSpPr>
          <p:nvPr>
            <p:ph idx="1"/>
          </p:nvPr>
        </p:nvSpPr>
        <p:spPr>
          <a:xfrm>
            <a:off x="251520" y="1313384"/>
            <a:ext cx="8686800" cy="5544616"/>
          </a:xfrm>
        </p:spPr>
        <p:txBody>
          <a:bodyPr>
            <a:normAutofit fontScale="55000" lnSpcReduction="20000"/>
          </a:bodyPr>
          <a:lstStyle/>
          <a:p>
            <a:pPr algn="just"/>
            <a:r>
              <a:rPr lang="fr-FR" b="1" spc="50" dirty="0" smtClean="0"/>
              <a:t>Ce </a:t>
            </a:r>
            <a:r>
              <a:rPr lang="fr-FR" b="1" spc="50" dirty="0" smtClean="0"/>
              <a:t>projet </a:t>
            </a:r>
            <a:r>
              <a:rPr lang="fr-FR" b="1" spc="50" dirty="0" smtClean="0"/>
              <a:t>nous a été présenté comme un endroit qui devait être avant tout </a:t>
            </a:r>
            <a:r>
              <a:rPr lang="fr-FR" b="1" spc="50" dirty="0" smtClean="0"/>
              <a:t>calme et reposant, d’où son nom. </a:t>
            </a:r>
          </a:p>
          <a:p>
            <a:pPr algn="just"/>
            <a:endParaRPr lang="fr-FR" b="1" spc="50" dirty="0" smtClean="0"/>
          </a:p>
          <a:p>
            <a:pPr algn="just"/>
            <a:r>
              <a:rPr lang="fr-FR" b="1" spc="50" dirty="0" smtClean="0"/>
              <a:t>Nous </a:t>
            </a:r>
            <a:r>
              <a:rPr lang="fr-FR" b="1" spc="50" dirty="0" smtClean="0"/>
              <a:t>avons alors décidé que le principe </a:t>
            </a:r>
            <a:r>
              <a:rPr lang="fr-FR" b="1" spc="50" dirty="0" smtClean="0"/>
              <a:t>de ce lieu serait une place qui aurait un tel effet sur les clients qui s’y </a:t>
            </a:r>
            <a:r>
              <a:rPr lang="fr-FR" b="1" spc="50" dirty="0" smtClean="0"/>
              <a:t>rendraient , </a:t>
            </a:r>
            <a:r>
              <a:rPr lang="fr-FR" b="1" spc="50" dirty="0" smtClean="0"/>
              <a:t>qu’ils </a:t>
            </a:r>
            <a:r>
              <a:rPr lang="fr-FR" b="1" spc="50" dirty="0" smtClean="0"/>
              <a:t>ne penseraient plus à leurs soucis, ni même aux problèmes rencontrés lors de leur début de journée. </a:t>
            </a:r>
            <a:endParaRPr lang="fr-FR" b="1" spc="50" dirty="0" smtClean="0"/>
          </a:p>
          <a:p>
            <a:pPr algn="just"/>
            <a:endParaRPr lang="fr-FR" b="1" spc="50" dirty="0" smtClean="0"/>
          </a:p>
          <a:p>
            <a:pPr algn="just"/>
            <a:r>
              <a:rPr lang="fr-FR" b="1" spc="50" dirty="0" smtClean="0"/>
              <a:t>Pour cela, </a:t>
            </a:r>
            <a:r>
              <a:rPr lang="fr-FR" b="1" spc="50" dirty="0" smtClean="0"/>
              <a:t>nous </a:t>
            </a:r>
            <a:r>
              <a:rPr lang="fr-FR" b="1" spc="50" dirty="0" smtClean="0"/>
              <a:t>avons </a:t>
            </a:r>
            <a:r>
              <a:rPr lang="fr-FR" b="1" spc="50" dirty="0" smtClean="0"/>
              <a:t>pensé que </a:t>
            </a:r>
            <a:r>
              <a:rPr lang="fr-FR" b="1" i="1" spc="50" dirty="0" smtClean="0"/>
              <a:t>ZEN ATTITUDE </a:t>
            </a:r>
            <a:r>
              <a:rPr lang="fr-FR" b="1" spc="50" dirty="0" smtClean="0"/>
              <a:t>serait un lieu où les personnes </a:t>
            </a:r>
            <a:r>
              <a:rPr lang="fr-FR" b="1" spc="50" dirty="0" smtClean="0"/>
              <a:t>ressentiraient dès leur entrée cet effet de quiétude grâce à une ambiance musicale de vague, des lumières tamisées, des murs avec un effet d’eau qui coule, et de légers parfums.</a:t>
            </a:r>
          </a:p>
          <a:p>
            <a:pPr algn="just"/>
            <a:endParaRPr lang="fr-FR" b="1" spc="50" dirty="0" smtClean="0"/>
          </a:p>
          <a:p>
            <a:pPr algn="just"/>
            <a:r>
              <a:rPr lang="fr-FR" b="1" spc="50" dirty="0" smtClean="0"/>
              <a:t>Cet endroit n’en est pas un où </a:t>
            </a:r>
            <a:r>
              <a:rPr lang="fr-FR" b="1" spc="50" dirty="0" smtClean="0"/>
              <a:t>l’on vient toute une journée car c’est un moment qui doit </a:t>
            </a:r>
            <a:r>
              <a:rPr lang="fr-FR" b="1" spc="50" dirty="0" smtClean="0"/>
              <a:t>rester </a:t>
            </a:r>
            <a:r>
              <a:rPr lang="fr-FR" b="1" spc="50" dirty="0" smtClean="0"/>
              <a:t>privilégié, avantagé , une récompense afin que le moment soit paradisiaque, voir même </a:t>
            </a:r>
            <a:r>
              <a:rPr lang="fr-FR" b="1" spc="50" dirty="0" smtClean="0"/>
              <a:t>idyllique</a:t>
            </a:r>
            <a:r>
              <a:rPr lang="fr-FR" b="1" spc="50" dirty="0" smtClean="0"/>
              <a:t>. </a:t>
            </a:r>
            <a:endParaRPr lang="fr-FR" b="1" spc="50" dirty="0" smtClean="0"/>
          </a:p>
          <a:p>
            <a:pPr algn="just"/>
            <a:endParaRPr lang="fr-FR" b="1" spc="50" dirty="0" smtClean="0"/>
          </a:p>
          <a:p>
            <a:pPr algn="just"/>
            <a:r>
              <a:rPr lang="fr-FR" b="1" spc="50" dirty="0" smtClean="0"/>
              <a:t>Nous avons </a:t>
            </a:r>
            <a:r>
              <a:rPr lang="fr-FR" b="1" spc="50" dirty="0" smtClean="0"/>
              <a:t>pensé à un lieu insolite, singulier, qui prônerait sur la beauté du site ( étangs, aquarium, verrière avec jardin…). Nous avons également joué sur la diversité des activités tout en restant dans l’optique « ZEN ». Notre lieu de vente proposerai alors </a:t>
            </a:r>
            <a:r>
              <a:rPr lang="fr-FR" b="1" spc="50" dirty="0" smtClean="0"/>
              <a:t>sauna, </a:t>
            </a:r>
            <a:r>
              <a:rPr lang="fr-FR" b="1" spc="50" dirty="0" smtClean="0"/>
              <a:t>Hammam, restaurant avec cuisine particulière, chambre pour se détendre… et un tas d’autres idées qui favorisent le confort et le relâchement aussi bien physique que moral du client.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51520" y="1196752"/>
            <a:ext cx="8712968" cy="3888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304800" y="457200"/>
            <a:ext cx="8686800" cy="739552"/>
          </a:xfrm>
        </p:spPr>
        <p:txBody>
          <a:bodyPr/>
          <a:lstStyle/>
          <a:p>
            <a:pPr algn="ctr"/>
            <a:r>
              <a:rPr lang="fr-FR" dirty="0" smtClean="0"/>
              <a:t>Copy Stratégie</a:t>
            </a:r>
            <a:endParaRPr lang="fr-FR" dirty="0"/>
          </a:p>
        </p:txBody>
      </p:sp>
      <p:sp>
        <p:nvSpPr>
          <p:cNvPr id="3" name="Espace réservé du contenu 2"/>
          <p:cNvSpPr>
            <a:spLocks noGrp="1"/>
          </p:cNvSpPr>
          <p:nvPr>
            <p:ph idx="1"/>
          </p:nvPr>
        </p:nvSpPr>
        <p:spPr>
          <a:xfrm>
            <a:off x="3635896" y="1196752"/>
            <a:ext cx="5256584" cy="3816424"/>
          </a:xfrm>
        </p:spPr>
        <p:txBody>
          <a:bodyPr>
            <a:noAutofit/>
          </a:bodyPr>
          <a:lstStyle/>
          <a:p>
            <a:pPr algn="just">
              <a:buNone/>
            </a:pPr>
            <a:r>
              <a:rPr lang="fr-FR" sz="1600" b="1" dirty="0" smtClean="0"/>
              <a:t>	</a:t>
            </a:r>
            <a:r>
              <a:rPr lang="fr-FR" sz="1400" b="1" dirty="0" smtClean="0">
                <a:latin typeface="Arial" pitchFamily="34" charset="0"/>
                <a:ea typeface="Verdana" pitchFamily="34" charset="0"/>
                <a:cs typeface="Arial" pitchFamily="34" charset="0"/>
              </a:rPr>
              <a:t>Les clients seront bercés dès leur entrée par un </a:t>
            </a:r>
            <a:r>
              <a:rPr lang="fr-FR" sz="1400" b="1" dirty="0" smtClean="0">
                <a:latin typeface="Arial" pitchFamily="34" charset="0"/>
                <a:ea typeface="Verdana" pitchFamily="34" charset="0"/>
                <a:cs typeface="Arial" pitchFamily="34" charset="0"/>
              </a:rPr>
              <a:t>pont qui traverse un petit étang avec des </a:t>
            </a:r>
            <a:r>
              <a:rPr lang="fr-FR" sz="1400" b="1" dirty="0" smtClean="0">
                <a:latin typeface="Arial" pitchFamily="34" charset="0"/>
                <a:ea typeface="Verdana" pitchFamily="34" charset="0"/>
                <a:cs typeface="Arial" pitchFamily="34" charset="0"/>
              </a:rPr>
              <a:t>nénuphars, une ambiance musicale reposante et un léger parfum qui nous </a:t>
            </a:r>
            <a:r>
              <a:rPr lang="fr-FR" sz="1400" b="1" dirty="0" smtClean="0">
                <a:latin typeface="Arial" pitchFamily="34" charset="0"/>
                <a:ea typeface="Verdana" pitchFamily="34" charset="0"/>
                <a:cs typeface="Arial" pitchFamily="34" charset="0"/>
              </a:rPr>
              <a:t>fait </a:t>
            </a:r>
            <a:r>
              <a:rPr lang="fr-FR" sz="1400" b="1" dirty="0" smtClean="0">
                <a:latin typeface="Arial" pitchFamily="34" charset="0"/>
                <a:ea typeface="Verdana" pitchFamily="34" charset="0"/>
                <a:cs typeface="Arial" pitchFamily="34" charset="0"/>
              </a:rPr>
              <a:t>sortir psychologiquement </a:t>
            </a:r>
            <a:r>
              <a:rPr lang="fr-FR" sz="1400" b="1" dirty="0" smtClean="0">
                <a:latin typeface="Arial" pitchFamily="34" charset="0"/>
                <a:ea typeface="Verdana" pitchFamily="34" charset="0"/>
                <a:cs typeface="Arial" pitchFamily="34" charset="0"/>
              </a:rPr>
              <a:t>de la </a:t>
            </a:r>
            <a:r>
              <a:rPr lang="fr-FR" sz="1400" b="1" dirty="0" smtClean="0">
                <a:latin typeface="Arial" pitchFamily="34" charset="0"/>
                <a:ea typeface="Verdana" pitchFamily="34" charset="0"/>
                <a:cs typeface="Arial" pitchFamily="34" charset="0"/>
              </a:rPr>
              <a:t>ville. L’immobilier jouera aussi un rôle puisque les murs seront de faux aquarium ou de fausses coulées d’eau.</a:t>
            </a:r>
          </a:p>
          <a:p>
            <a:pPr algn="just"/>
            <a:endParaRPr lang="fr-FR" sz="1400" dirty="0" smtClean="0">
              <a:latin typeface="Arial" pitchFamily="34" charset="0"/>
              <a:ea typeface="Verdana" pitchFamily="34" charset="0"/>
              <a:cs typeface="Arial" pitchFamily="34" charset="0"/>
            </a:endParaRPr>
          </a:p>
          <a:p>
            <a:pPr algn="just">
              <a:buNone/>
            </a:pPr>
            <a:r>
              <a:rPr lang="fr-FR" sz="1400" dirty="0" smtClean="0">
                <a:latin typeface="Arial" pitchFamily="34" charset="0"/>
                <a:ea typeface="Verdana" pitchFamily="34" charset="0"/>
                <a:cs typeface="Arial" pitchFamily="34" charset="0"/>
              </a:rPr>
              <a:t>	</a:t>
            </a:r>
            <a:r>
              <a:rPr lang="fr-FR" sz="1400" b="1" dirty="0" smtClean="0">
                <a:latin typeface="Arial" pitchFamily="34" charset="0"/>
                <a:ea typeface="Verdana" pitchFamily="34" charset="0"/>
                <a:cs typeface="Arial" pitchFamily="34" charset="0"/>
              </a:rPr>
              <a:t>Des huiles </a:t>
            </a:r>
            <a:r>
              <a:rPr lang="fr-FR" sz="1400" b="1" dirty="0" smtClean="0">
                <a:latin typeface="Arial" pitchFamily="34" charset="0"/>
                <a:ea typeface="Verdana" pitchFamily="34" charset="0"/>
                <a:cs typeface="Arial" pitchFamily="34" charset="0"/>
              </a:rPr>
              <a:t>essentielles pour les massages </a:t>
            </a:r>
            <a:r>
              <a:rPr lang="fr-FR" sz="1400" b="1" dirty="0" smtClean="0">
                <a:latin typeface="Arial" pitchFamily="34" charset="0"/>
                <a:ea typeface="Verdana" pitchFamily="34" charset="0"/>
                <a:cs typeface="Arial" pitchFamily="34" charset="0"/>
              </a:rPr>
              <a:t> aidant </a:t>
            </a:r>
            <a:r>
              <a:rPr lang="fr-FR" sz="1400" b="1" dirty="0" smtClean="0">
                <a:latin typeface="Arial" pitchFamily="34" charset="0"/>
                <a:ea typeface="Verdana" pitchFamily="34" charset="0"/>
                <a:cs typeface="Arial" pitchFamily="34" charset="0"/>
              </a:rPr>
              <a:t>à traiter les petites indispositions de la vie de tous les </a:t>
            </a:r>
            <a:r>
              <a:rPr lang="fr-FR" sz="1400" b="1" dirty="0" smtClean="0">
                <a:latin typeface="Arial" pitchFamily="34" charset="0"/>
                <a:ea typeface="Verdana" pitchFamily="34" charset="0"/>
                <a:cs typeface="Arial" pitchFamily="34" charset="0"/>
              </a:rPr>
              <a:t>jours seront disponibles, ainsi que des saunas, hammam,  chambres à thème, yoga, et sur le toit une verrière avec jardin avec des infusions de thé disponible.</a:t>
            </a:r>
          </a:p>
          <a:p>
            <a:pPr algn="just"/>
            <a:endParaRPr lang="fr-FR" sz="1400" dirty="0" smtClean="0">
              <a:latin typeface="Arial" pitchFamily="34" charset="0"/>
              <a:ea typeface="Verdana" pitchFamily="34" charset="0"/>
              <a:cs typeface="Arial" pitchFamily="34" charset="0"/>
            </a:endParaRPr>
          </a:p>
          <a:p>
            <a:pPr algn="just">
              <a:buNone/>
            </a:pPr>
            <a:r>
              <a:rPr lang="fr-FR" sz="1400" dirty="0" smtClean="0">
                <a:latin typeface="Arial" pitchFamily="34" charset="0"/>
                <a:ea typeface="Verdana" pitchFamily="34" charset="0"/>
                <a:cs typeface="Arial" pitchFamily="34" charset="0"/>
              </a:rPr>
              <a:t>	</a:t>
            </a:r>
            <a:r>
              <a:rPr lang="fr-FR" sz="1400" b="1" dirty="0" smtClean="0">
                <a:latin typeface="Arial" pitchFamily="34" charset="0"/>
                <a:ea typeface="Verdana" pitchFamily="34" charset="0"/>
                <a:cs typeface="Arial" pitchFamily="34" charset="0"/>
              </a:rPr>
              <a:t>Par ailleurs, un restaurant sera disponible  proposant des repas équilibrés et variés, pour une alimentation saine et permettre au corps d’évacuer le stresse.</a:t>
            </a:r>
            <a:endParaRPr lang="fr-FR" sz="1400" b="1" dirty="0">
              <a:latin typeface="Arial" pitchFamily="34" charset="0"/>
              <a:ea typeface="Verdana" pitchFamily="34" charset="0"/>
              <a:cs typeface="Arial" pitchFamily="34" charset="0"/>
            </a:endParaRPr>
          </a:p>
        </p:txBody>
      </p:sp>
      <p:graphicFrame>
        <p:nvGraphicFramePr>
          <p:cNvPr id="4" name="Diagramme 3"/>
          <p:cNvGraphicFramePr/>
          <p:nvPr/>
        </p:nvGraphicFramePr>
        <p:xfrm>
          <a:off x="467544" y="1268760"/>
          <a:ext cx="3336032"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251520" y="5085184"/>
            <a:ext cx="8640960" cy="2092881"/>
          </a:xfrm>
          <a:prstGeom prst="rect">
            <a:avLst/>
          </a:prstGeom>
          <a:noFill/>
        </p:spPr>
        <p:txBody>
          <a:bodyPr wrap="square" rtlCol="0">
            <a:spAutoFit/>
          </a:bodyPr>
          <a:lstStyle/>
          <a:p>
            <a:pPr algn="just"/>
            <a:r>
              <a:rPr lang="fr-FR" sz="1600" dirty="0" smtClean="0"/>
              <a:t>La communication sera de type démonstrative. Le but est de montrer aux clients que l’association de ces différentes prestations tend à diminuer leur stress. La grande diversité de prestations permet au client d’avoir un programme adapté à ses besoins et ses désirs. Notre communication sera axée sur l’aspect bien-être ; autant dans les activités proposées que dans la partie restauration. En effet, les prestations disponibles ont pour objectif de détendre les clients, de leur faire du bien, entre leurs heures de travail. Les plats et boissons proposées sont de bonne qualité et bons pour la santé. Il devient facile de prendre soin de soi, dans un seul et même lieu.</a:t>
            </a:r>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121</TotalTime>
  <Words>384</Words>
  <Application>Microsoft Office PowerPoint</Application>
  <PresentationFormat>Affichage à l'écran (4:3)</PresentationFormat>
  <Paragraphs>32</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Promenade</vt:lpstr>
      <vt:lpstr>Diapositive 1</vt:lpstr>
      <vt:lpstr>Synthèse et analyse du projet</vt:lpstr>
      <vt:lpstr>Copy Stratégie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Christopher</dc:creator>
  <cp:lastModifiedBy>Christopher</cp:lastModifiedBy>
  <cp:revision>24</cp:revision>
  <dcterms:created xsi:type="dcterms:W3CDTF">2012-03-08T14:01:30Z</dcterms:created>
  <dcterms:modified xsi:type="dcterms:W3CDTF">2012-03-08T16:03:13Z</dcterms:modified>
</cp:coreProperties>
</file>