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14" autoAdjust="0"/>
    <p:restoredTop sz="86534" autoAdjust="0"/>
  </p:normalViewPr>
  <p:slideViewPr>
    <p:cSldViewPr>
      <p:cViewPr>
        <p:scale>
          <a:sx n="80" d="100"/>
          <a:sy n="80" d="100"/>
        </p:scale>
        <p:origin x="-210" y="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im%20Lazaar\Bureau\Analyse%20descriptive%20du%20march&#233;%20dette%20priv&#233;e%20Maroc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6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67189170798094"/>
          <c:y val="4.5663652133258709E-2"/>
          <c:w val="0.47350041314280161"/>
          <c:h val="0.86097014049827625"/>
        </c:manualLayout>
      </c:layout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15942639982502188"/>
                  <c:y val="-0.102429692863154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/>
                      <a:t>59,12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148840769903762"/>
                  <c:y val="-0.10912351691783605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/>
                      <a:t>10,71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963272820064158"/>
                  <c:y val="6.357542030281732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/>
                      <a:t>21,68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5503183629824048E-2"/>
                  <c:y val="0.13018908904027718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/>
                      <a:t>8,49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Feuil1!$B$1:$E$1</c:f>
              <c:strCache>
                <c:ptCount val="4"/>
                <c:pt idx="0">
                  <c:v>secteur bancaire </c:v>
                </c:pt>
                <c:pt idx="1">
                  <c:v>secteur crédit consommation</c:v>
                </c:pt>
                <c:pt idx="2">
                  <c:v>secteur industiel</c:v>
                </c:pt>
                <c:pt idx="3">
                  <c:v>secteur publique</c:v>
                </c:pt>
              </c:strCache>
            </c:strRef>
          </c:cat>
          <c:val>
            <c:numRef>
              <c:f>Feuil1!$B$2:$E$2</c:f>
              <c:numCache>
                <c:formatCode>General</c:formatCode>
                <c:ptCount val="4"/>
                <c:pt idx="0">
                  <c:v>196.292</c:v>
                </c:pt>
                <c:pt idx="1">
                  <c:v>35.567</c:v>
                </c:pt>
                <c:pt idx="2">
                  <c:v>71.875</c:v>
                </c:pt>
                <c:pt idx="3">
                  <c:v>28.187999999999999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2">
            <a:lumMod val="40000"/>
            <a:lumOff val="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2700000" scaled="1"/>
      <a:tileRect/>
    </a:gradFill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Historique émissions du secteur publique (en milliards de DH)</a:t>
            </a:r>
          </a:p>
        </c:rich>
      </c:tx>
      <c:layout>
        <c:manualLayout>
          <c:xMode val="edge"/>
          <c:yMode val="edge"/>
          <c:x val="0.14067512394284049"/>
          <c:y val="4.347562430800890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Feuil1!$C$9</c:f>
              <c:strCache>
                <c:ptCount val="1"/>
                <c:pt idx="0">
                  <c:v>secteur publique (en milliards de DH)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1.5432098765432098E-3"/>
                  <c:y val="-4.9686427780581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3.1054017362863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4.9686427780581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5.5897231253154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Feuil1!$B$10:$B$20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Feuil1!$C$10:$C$20</c:f>
              <c:numCache>
                <c:formatCode>General</c:formatCode>
                <c:ptCount val="11"/>
                <c:pt idx="0">
                  <c:v>0.3</c:v>
                </c:pt>
                <c:pt idx="1">
                  <c:v>2.7010000000000001</c:v>
                </c:pt>
                <c:pt idx="2">
                  <c:v>2.4</c:v>
                </c:pt>
                <c:pt idx="3">
                  <c:v>3.0219999999999998</c:v>
                </c:pt>
                <c:pt idx="4">
                  <c:v>1.9350000000000001</c:v>
                </c:pt>
                <c:pt idx="5">
                  <c:v>1.33</c:v>
                </c:pt>
                <c:pt idx="6">
                  <c:v>0</c:v>
                </c:pt>
                <c:pt idx="7">
                  <c:v>1.1000000000000001</c:v>
                </c:pt>
                <c:pt idx="8">
                  <c:v>3.4</c:v>
                </c:pt>
                <c:pt idx="9">
                  <c:v>6</c:v>
                </c:pt>
                <c:pt idx="10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598144"/>
        <c:axId val="122613760"/>
      </c:barChart>
      <c:dateAx>
        <c:axId val="1225981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22613760"/>
        <c:crosses val="autoZero"/>
        <c:auto val="1"/>
        <c:lblOffset val="100"/>
        <c:baseTimeUnit val="years"/>
      </c:dateAx>
      <c:valAx>
        <c:axId val="122613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598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Historique</a:t>
            </a:r>
            <a:r>
              <a:rPr lang="en-US" baseline="0"/>
              <a:t> du p</a:t>
            </a:r>
            <a:r>
              <a:rPr lang="en-US"/>
              <a:t>oids du secteur publique (%)</a:t>
            </a:r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Feuil1!$C$9</c:f>
              <c:strCache>
                <c:ptCount val="1"/>
                <c:pt idx="0">
                  <c:v>Poids du secteur publique (%)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3639957435922003E-2"/>
                  <c:y val="-9.306722076407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6123753833671867E-2"/>
                  <c:y val="-9.306722076407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040382363223664E-2"/>
                  <c:y val="-9.306722076407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977954539200027E-2"/>
                  <c:y val="-7.91783318751822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5258024337764712E-2"/>
                  <c:y val="-8.8437591134441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Feuil1!$B$10:$B$20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Feuil1!$C$10:$C$20</c:f>
              <c:numCache>
                <c:formatCode>0%</c:formatCode>
                <c:ptCount val="11"/>
                <c:pt idx="0">
                  <c:v>7.6696919340406483E-2</c:v>
                </c:pt>
                <c:pt idx="1">
                  <c:v>0.2551345364981219</c:v>
                </c:pt>
                <c:pt idx="2">
                  <c:v>9.887743498426993E-2</c:v>
                </c:pt>
                <c:pt idx="3">
                  <c:v>0.21315314298611893</c:v>
                </c:pt>
                <c:pt idx="4">
                  <c:v>7.6393741635181409E-2</c:v>
                </c:pt>
                <c:pt idx="5">
                  <c:v>0.1277998251160288</c:v>
                </c:pt>
                <c:pt idx="6">
                  <c:v>0</c:v>
                </c:pt>
                <c:pt idx="7">
                  <c:v>2.1256243656933026E-2</c:v>
                </c:pt>
                <c:pt idx="8">
                  <c:v>8.6354250533999435E-2</c:v>
                </c:pt>
                <c:pt idx="9">
                  <c:v>8.3979483140432923E-2</c:v>
                </c:pt>
                <c:pt idx="10">
                  <c:v>8.6591082273073633E-2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242752"/>
        <c:axId val="142004224"/>
      </c:lineChart>
      <c:dateAx>
        <c:axId val="1232427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42004224"/>
        <c:crosses val="autoZero"/>
        <c:auto val="1"/>
        <c:lblOffset val="100"/>
        <c:baseTimeUnit val="years"/>
      </c:dateAx>
      <c:valAx>
        <c:axId val="1420042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3242752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Historique des émissions &lt; 1 an en</a:t>
            </a:r>
            <a:r>
              <a:rPr lang="en-US" baseline="0"/>
              <a:t> milliards de DH</a:t>
            </a:r>
            <a:endParaRPr lang="en-US"/>
          </a:p>
        </c:rich>
      </c:tx>
      <c:layout>
        <c:manualLayout>
          <c:xMode val="edge"/>
          <c:yMode val="edge"/>
          <c:x val="0.20320209973753281"/>
          <c:y val="3.696674739195231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Feuil2!$C$5</c:f>
              <c:strCache>
                <c:ptCount val="1"/>
                <c:pt idx="0">
                  <c:v>&lt; 1 an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4.6296296296296294E-3"/>
                  <c:y val="1.584289173940823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6296296296296294E-3"/>
                  <c:y val="-3.69667473919522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432098765432098E-3"/>
                  <c:y val="-5.28096391313605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432098765432098E-3"/>
                  <c:y val="1.5842891739408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2.11238556525441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2.64048195656802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-3.16857834788162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1316741696017772E-16"/>
                  <c:y val="-1.58428917394081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Feuil2!$B$6:$B$16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Feuil2!$C$6:$C$16</c:f>
              <c:numCache>
                <c:formatCode>General</c:formatCode>
                <c:ptCount val="11"/>
                <c:pt idx="0">
                  <c:v>0</c:v>
                </c:pt>
                <c:pt idx="1">
                  <c:v>6.0400000000000002E-2</c:v>
                </c:pt>
                <c:pt idx="2">
                  <c:v>0.16700000000000001</c:v>
                </c:pt>
                <c:pt idx="3">
                  <c:v>0.81399999999999995</c:v>
                </c:pt>
                <c:pt idx="4">
                  <c:v>1.7875000000000001</c:v>
                </c:pt>
                <c:pt idx="5">
                  <c:v>0.63649999999999995</c:v>
                </c:pt>
                <c:pt idx="6">
                  <c:v>13.191599999999999</c:v>
                </c:pt>
                <c:pt idx="7">
                  <c:v>15.834300000000001</c:v>
                </c:pt>
                <c:pt idx="8">
                  <c:v>7.0279999999999996</c:v>
                </c:pt>
                <c:pt idx="9">
                  <c:v>27.245799999999999</c:v>
                </c:pt>
                <c:pt idx="10">
                  <c:v>37.226799999999997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115008"/>
        <c:axId val="123116544"/>
      </c:barChart>
      <c:dateAx>
        <c:axId val="1231150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23116544"/>
        <c:crosses val="autoZero"/>
        <c:auto val="1"/>
        <c:lblOffset val="100"/>
        <c:baseTimeUnit val="years"/>
      </c:dateAx>
      <c:valAx>
        <c:axId val="123116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115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Historique des émissions</a:t>
            </a:r>
            <a:r>
              <a:rPr lang="en-US" baseline="0"/>
              <a:t> </a:t>
            </a:r>
            <a:r>
              <a:rPr lang="en-US"/>
              <a:t>1 - 3 ans en milliards de DH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Feuil2!$C$5</c:f>
              <c:strCache>
                <c:ptCount val="1"/>
                <c:pt idx="0">
                  <c:v>1 - 3 ans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ln>
          </c:spPr>
          <c:invertIfNegative val="0"/>
          <c:dLbls>
            <c:dLbl>
              <c:idx val="5"/>
              <c:layout>
                <c:manualLayout>
                  <c:x val="-1.5204249336281202E-3"/>
                  <c:y val="-1.9544595534598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5204249336280642E-3"/>
                  <c:y val="-1.9544595534598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16,469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Feuil2!$B$6:$B$16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Feuil2!$C$6:$C$16</c:f>
              <c:numCache>
                <c:formatCode>General</c:formatCode>
                <c:ptCount val="11"/>
                <c:pt idx="0">
                  <c:v>0.63500000000000001</c:v>
                </c:pt>
                <c:pt idx="1">
                  <c:v>1.7408999999999999</c:v>
                </c:pt>
                <c:pt idx="2">
                  <c:v>0.66600000000000004</c:v>
                </c:pt>
                <c:pt idx="3">
                  <c:v>2.1021999999999998</c:v>
                </c:pt>
                <c:pt idx="4">
                  <c:v>2.2652999999999999</c:v>
                </c:pt>
                <c:pt idx="5">
                  <c:v>3.6974</c:v>
                </c:pt>
                <c:pt idx="6">
                  <c:v>3.7884000000000002</c:v>
                </c:pt>
                <c:pt idx="7">
                  <c:v>18.996600000000001</c:v>
                </c:pt>
                <c:pt idx="8">
                  <c:v>19.871400000000001</c:v>
                </c:pt>
                <c:pt idx="9">
                  <c:v>16.469221999999998</c:v>
                </c:pt>
                <c:pt idx="10">
                  <c:v>16.41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162944"/>
        <c:axId val="142164736"/>
      </c:barChart>
      <c:dateAx>
        <c:axId val="1421629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42164736"/>
        <c:crosses val="autoZero"/>
        <c:auto val="1"/>
        <c:lblOffset val="100"/>
        <c:baseTimeUnit val="years"/>
      </c:dateAx>
      <c:valAx>
        <c:axId val="142164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162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Historique des émissions 3 - 5 ans en milliards de DH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Feuil2!$C$5</c:f>
              <c:strCache>
                <c:ptCount val="1"/>
                <c:pt idx="0">
                  <c:v>3 - 5 ans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-1.037466001544762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1,492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296296296296294E-3"/>
                  <c:y val="3.112398004634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1,677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112398004634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3.112398004634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0864197530864196E-3"/>
                  <c:y val="-2.0749320030895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0864197530864196E-3"/>
                  <c:y val="-1.5561990023171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2.0749320030895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Feuil2!$B$6:$B$16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Feuil2!$C$6:$C$16</c:f>
              <c:numCache>
                <c:formatCode>General</c:formatCode>
                <c:ptCount val="11"/>
                <c:pt idx="0">
                  <c:v>1.49275</c:v>
                </c:pt>
                <c:pt idx="1">
                  <c:v>2.3351999999999999</c:v>
                </c:pt>
                <c:pt idx="2">
                  <c:v>1.6777059949999999</c:v>
                </c:pt>
                <c:pt idx="3">
                  <c:v>1.4974000000000001</c:v>
                </c:pt>
                <c:pt idx="4">
                  <c:v>1.2746</c:v>
                </c:pt>
                <c:pt idx="5">
                  <c:v>1.8886000000000001</c:v>
                </c:pt>
                <c:pt idx="6">
                  <c:v>0.79</c:v>
                </c:pt>
                <c:pt idx="7">
                  <c:v>2.3612000000000002</c:v>
                </c:pt>
                <c:pt idx="8">
                  <c:v>2.4603000000000002</c:v>
                </c:pt>
                <c:pt idx="9">
                  <c:v>7.2889999999999997</c:v>
                </c:pt>
                <c:pt idx="10">
                  <c:v>6.7176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513664"/>
        <c:axId val="142515200"/>
      </c:barChart>
      <c:dateAx>
        <c:axId val="1425136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42515200"/>
        <c:crosses val="autoZero"/>
        <c:auto val="1"/>
        <c:lblOffset val="100"/>
        <c:baseTimeUnit val="years"/>
      </c:dateAx>
      <c:valAx>
        <c:axId val="142515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513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Historique des émissions 5 - 10 ans en milliards de DH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Feuil2!$C$5</c:f>
              <c:strCache>
                <c:ptCount val="1"/>
                <c:pt idx="0">
                  <c:v>5 - 10 ans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1,783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1,734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1,496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1.4658446650948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9544595534598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3.4203042185547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9.7722977672992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5336460200074387E-3"/>
                  <c:y val="-9.7722977672992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1246607558284327E-16"/>
                  <c:y val="9.772297767299320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10,444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Feuil2!$B$6:$B$16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Feuil2!$C$6:$C$16</c:f>
              <c:numCache>
                <c:formatCode>General</c:formatCode>
                <c:ptCount val="11"/>
                <c:pt idx="0">
                  <c:v>1.7837499999999999</c:v>
                </c:pt>
                <c:pt idx="1">
                  <c:v>1.7341</c:v>
                </c:pt>
                <c:pt idx="2">
                  <c:v>1.4961</c:v>
                </c:pt>
                <c:pt idx="3">
                  <c:v>3.2324999999999999</c:v>
                </c:pt>
                <c:pt idx="4">
                  <c:v>3.1135000000000002</c:v>
                </c:pt>
                <c:pt idx="5">
                  <c:v>2.6844000000000001</c:v>
                </c:pt>
                <c:pt idx="6">
                  <c:v>3.4104999999999999</c:v>
                </c:pt>
                <c:pt idx="7">
                  <c:v>7.9573999999999998</c:v>
                </c:pt>
                <c:pt idx="8">
                  <c:v>4.6130000000000004</c:v>
                </c:pt>
                <c:pt idx="9">
                  <c:v>15.162000000000001</c:v>
                </c:pt>
                <c:pt idx="10">
                  <c:v>10.444800000000001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322112"/>
        <c:axId val="143856384"/>
      </c:barChart>
      <c:dateAx>
        <c:axId val="14332211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43856384"/>
        <c:crosses val="autoZero"/>
        <c:auto val="1"/>
        <c:lblOffset val="100"/>
        <c:baseTimeUnit val="years"/>
      </c:dateAx>
      <c:valAx>
        <c:axId val="143856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3221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Historique des émissions 10 - 20 ans en milliards de DH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Feuil2!$C$5</c:f>
              <c:strCache>
                <c:ptCount val="1"/>
                <c:pt idx="0">
                  <c:v>10 - 20 ans</c:v>
                </c:pt>
              </c:strCache>
            </c:strRef>
          </c:tx>
          <c:spPr>
            <a:solidFill>
              <a:schemeClr val="tx1"/>
            </a:soli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1,836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3,438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2,372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432098765432098E-3"/>
                  <c:y val="2.3208640192978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0864197530864196E-3"/>
                  <c:y val="-4.6417280385957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Feuil2!$B$6:$B$16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Feuil2!$C$6:$C$16</c:f>
              <c:numCache>
                <c:formatCode>General</c:formatCode>
                <c:ptCount val="11"/>
                <c:pt idx="0">
                  <c:v>0</c:v>
                </c:pt>
                <c:pt idx="1">
                  <c:v>1.836007145</c:v>
                </c:pt>
                <c:pt idx="2">
                  <c:v>3.438006831</c:v>
                </c:pt>
                <c:pt idx="3">
                  <c:v>2.37195</c:v>
                </c:pt>
                <c:pt idx="4">
                  <c:v>0</c:v>
                </c:pt>
                <c:pt idx="5">
                  <c:v>2.83</c:v>
                </c:pt>
                <c:pt idx="6">
                  <c:v>2.2000000000000002</c:v>
                </c:pt>
                <c:pt idx="7">
                  <c:v>6.9749999999999996</c:v>
                </c:pt>
                <c:pt idx="8">
                  <c:v>7.62</c:v>
                </c:pt>
                <c:pt idx="9">
                  <c:v>8.1</c:v>
                </c:pt>
                <c:pt idx="1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508992"/>
        <c:axId val="143510528"/>
      </c:barChart>
      <c:dateAx>
        <c:axId val="1435089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43510528"/>
        <c:crosses val="autoZero"/>
        <c:auto val="1"/>
        <c:lblOffset val="100"/>
        <c:baseTimeUnit val="years"/>
      </c:dateAx>
      <c:valAx>
        <c:axId val="143510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508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Historique des émissions  &gt; 20 ans en milliards de DH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Feuil2!$C$5</c:f>
              <c:strCache>
                <c:ptCount val="1"/>
                <c:pt idx="0">
                  <c:v>&gt; 20 ans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0"/>
                  <c:y val="-2.314814814814806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0,725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0672920400148774E-3"/>
                  <c:y val="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Feuil2!$B$6:$B$16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Feuil2!$C$6:$C$16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0.5</c:v>
                </c:pt>
                <c:pt idx="5">
                  <c:v>0</c:v>
                </c:pt>
                <c:pt idx="6">
                  <c:v>0</c:v>
                </c:pt>
                <c:pt idx="7">
                  <c:v>0.72500088799999995</c:v>
                </c:pt>
                <c:pt idx="8">
                  <c:v>1.18</c:v>
                </c:pt>
                <c:pt idx="9">
                  <c:v>3</c:v>
                </c:pt>
                <c:pt idx="10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924224"/>
        <c:axId val="143946496"/>
      </c:barChart>
      <c:dateAx>
        <c:axId val="143924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43946496"/>
        <c:crosses val="autoZero"/>
        <c:auto val="1"/>
        <c:lblOffset val="100"/>
        <c:baseTimeUnit val="years"/>
      </c:dateAx>
      <c:valAx>
        <c:axId val="143946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924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Montant des émissions du secteur bancaire par maturité (en milliards de DH)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Feuil8!$C$5</c:f>
              <c:strCache>
                <c:ptCount val="1"/>
                <c:pt idx="0">
                  <c:v>Montant des émissions (en milliards de DH)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9,605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604938271604937E-2"/>
                  <c:y val="-2.80603266089448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27,4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691358024691357E-2"/>
                  <c:y val="-2.80603266089448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17,051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0,315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Feuil8!$D$4:$I$4</c:f>
              <c:strCache>
                <c:ptCount val="6"/>
                <c:pt idx="0">
                  <c:v>&lt; 1 an</c:v>
                </c:pt>
                <c:pt idx="1">
                  <c:v>1 - 3 ans</c:v>
                </c:pt>
                <c:pt idx="2">
                  <c:v>3 - 5 ans</c:v>
                </c:pt>
                <c:pt idx="3">
                  <c:v>5 - 10 ans </c:v>
                </c:pt>
                <c:pt idx="4">
                  <c:v>10 - 20 ans</c:v>
                </c:pt>
                <c:pt idx="5">
                  <c:v>&gt; 20 ans</c:v>
                </c:pt>
              </c:strCache>
            </c:strRef>
          </c:cat>
          <c:val>
            <c:numRef>
              <c:f>Feuil8!$D$5:$I$5</c:f>
              <c:numCache>
                <c:formatCode>General</c:formatCode>
                <c:ptCount val="6"/>
                <c:pt idx="0">
                  <c:v>80.905900000000003</c:v>
                </c:pt>
                <c:pt idx="1">
                  <c:v>60.969799999999999</c:v>
                </c:pt>
                <c:pt idx="2">
                  <c:v>9.6050500000000003</c:v>
                </c:pt>
                <c:pt idx="3">
                  <c:v>27.400759999999998</c:v>
                </c:pt>
                <c:pt idx="4">
                  <c:v>17.051273604999999</c:v>
                </c:pt>
                <c:pt idx="5">
                  <c:v>0.31482688800000003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103680"/>
        <c:axId val="144105472"/>
      </c:barChart>
      <c:catAx>
        <c:axId val="144103680"/>
        <c:scaling>
          <c:orientation val="minMax"/>
        </c:scaling>
        <c:delete val="0"/>
        <c:axPos val="l"/>
        <c:majorTickMark val="out"/>
        <c:minorTickMark val="none"/>
        <c:tickLblPos val="nextTo"/>
        <c:crossAx val="144105472"/>
        <c:crosses val="autoZero"/>
        <c:auto val="1"/>
        <c:lblAlgn val="ctr"/>
        <c:lblOffset val="100"/>
        <c:noMultiLvlLbl val="0"/>
      </c:catAx>
      <c:valAx>
        <c:axId val="1441054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4103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Montant</a:t>
            </a:r>
            <a:r>
              <a:rPr lang="en-US" dirty="0"/>
              <a:t> des </a:t>
            </a:r>
            <a:r>
              <a:rPr lang="en-US" dirty="0" err="1"/>
              <a:t>émissions</a:t>
            </a:r>
            <a:r>
              <a:rPr lang="en-US" dirty="0"/>
              <a:t> du </a:t>
            </a:r>
            <a:r>
              <a:rPr lang="en-US" dirty="0" err="1"/>
              <a:t>secteur</a:t>
            </a:r>
            <a:r>
              <a:rPr lang="en-US" dirty="0"/>
              <a:t> </a:t>
            </a:r>
            <a:r>
              <a:rPr lang="en-US" dirty="0" err="1"/>
              <a:t>crédit</a:t>
            </a:r>
            <a:r>
              <a:rPr lang="en-US" dirty="0"/>
              <a:t> </a:t>
            </a:r>
            <a:r>
              <a:rPr lang="en-US" dirty="0" err="1" smtClean="0"/>
              <a:t>consommation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 </a:t>
            </a:r>
            <a:r>
              <a:rPr lang="en-US" dirty="0"/>
              <a:t>(en milliards de DH)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Feuil9!$C$4</c:f>
              <c:strCache>
                <c:ptCount val="1"/>
                <c:pt idx="0">
                  <c:v>Montant des émissions (en milliards de DH)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1"/>
              <c:layout>
                <c:manualLayout>
                  <c:x val="1.54320987654320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802469135802469E-2"/>
                  <c:y val="-5.144333783857040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Feuil9!$D$3:$I$3</c:f>
              <c:strCache>
                <c:ptCount val="6"/>
                <c:pt idx="0">
                  <c:v>&lt; 1 an</c:v>
                </c:pt>
                <c:pt idx="1">
                  <c:v>1 - 3 ans</c:v>
                </c:pt>
                <c:pt idx="2">
                  <c:v>3 - 5 ans</c:v>
                </c:pt>
                <c:pt idx="3">
                  <c:v>5 - 10 ans </c:v>
                </c:pt>
                <c:pt idx="4">
                  <c:v>10 - 20 ans</c:v>
                </c:pt>
                <c:pt idx="5">
                  <c:v>&gt; 20 ans</c:v>
                </c:pt>
              </c:strCache>
            </c:strRef>
          </c:cat>
          <c:val>
            <c:numRef>
              <c:f>Feuil9!$D$4:$I$4</c:f>
              <c:numCache>
                <c:formatCode>General</c:formatCode>
                <c:ptCount val="6"/>
                <c:pt idx="0">
                  <c:v>0</c:v>
                </c:pt>
                <c:pt idx="1">
                  <c:v>11.7219</c:v>
                </c:pt>
                <c:pt idx="2">
                  <c:v>18.1373</c:v>
                </c:pt>
                <c:pt idx="3">
                  <c:v>5.7083000000000004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491648"/>
        <c:axId val="149206144"/>
      </c:barChart>
      <c:catAx>
        <c:axId val="148491648"/>
        <c:scaling>
          <c:orientation val="minMax"/>
        </c:scaling>
        <c:delete val="0"/>
        <c:axPos val="l"/>
        <c:majorTickMark val="out"/>
        <c:minorTickMark val="none"/>
        <c:tickLblPos val="nextTo"/>
        <c:crossAx val="149206144"/>
        <c:crosses val="autoZero"/>
        <c:auto val="1"/>
        <c:lblAlgn val="ctr"/>
        <c:lblOffset val="100"/>
        <c:noMultiLvlLbl val="0"/>
      </c:catAx>
      <c:valAx>
        <c:axId val="1492061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8491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Feuil1!$B$1:$E$1</c:f>
              <c:strCache>
                <c:ptCount val="4"/>
                <c:pt idx="0">
                  <c:v>secteur bancaire </c:v>
                </c:pt>
                <c:pt idx="1">
                  <c:v>secteur crédit consommation</c:v>
                </c:pt>
                <c:pt idx="2">
                  <c:v>secteur industiel</c:v>
                </c:pt>
                <c:pt idx="3">
                  <c:v>secteur publique</c:v>
                </c:pt>
              </c:strCache>
            </c:strRef>
          </c:cat>
          <c:val>
            <c:numRef>
              <c:f>Feuil1!$B$2:$E$2</c:f>
              <c:numCache>
                <c:formatCode>General</c:formatCode>
                <c:ptCount val="4"/>
                <c:pt idx="0">
                  <c:v>196.292</c:v>
                </c:pt>
                <c:pt idx="1">
                  <c:v>35.567</c:v>
                </c:pt>
                <c:pt idx="2">
                  <c:v>71.875</c:v>
                </c:pt>
                <c:pt idx="3">
                  <c:v>28.187999999999999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796224"/>
        <c:axId val="135797760"/>
      </c:barChart>
      <c:catAx>
        <c:axId val="135796224"/>
        <c:scaling>
          <c:orientation val="minMax"/>
        </c:scaling>
        <c:delete val="0"/>
        <c:axPos val="b"/>
        <c:majorTickMark val="out"/>
        <c:minorTickMark val="none"/>
        <c:tickLblPos val="nextTo"/>
        <c:crossAx val="135797760"/>
        <c:crosses val="autoZero"/>
        <c:auto val="1"/>
        <c:lblAlgn val="ctr"/>
        <c:lblOffset val="100"/>
        <c:noMultiLvlLbl val="0"/>
      </c:catAx>
      <c:valAx>
        <c:axId val="135797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7962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2">
            <a:lumMod val="40000"/>
            <a:lumOff val="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2700000" scaled="1"/>
      <a:tileRect/>
    </a:gradFill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Montant des émissions du secteur industriel (en milliards de DH)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Feuil10!$C$4</c:f>
              <c:strCache>
                <c:ptCount val="1"/>
                <c:pt idx="0">
                  <c:v>Montant des émissions (en milliards de DH)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11,1307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2,7815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518518518518517E-2"/>
                  <c:y val="-5.144333783857040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Feuil10!$D$3:$I$3</c:f>
              <c:strCache>
                <c:ptCount val="6"/>
                <c:pt idx="0">
                  <c:v>&lt; 1 an</c:v>
                </c:pt>
                <c:pt idx="1">
                  <c:v>1 - 3 ans</c:v>
                </c:pt>
                <c:pt idx="2">
                  <c:v>3 - 5 ans</c:v>
                </c:pt>
                <c:pt idx="3">
                  <c:v>5 - 10 ans </c:v>
                </c:pt>
                <c:pt idx="4">
                  <c:v>10 - 20 ans</c:v>
                </c:pt>
                <c:pt idx="5">
                  <c:v>&gt; 20 ans</c:v>
                </c:pt>
              </c:strCache>
            </c:strRef>
          </c:cat>
          <c:val>
            <c:numRef>
              <c:f>Feuil10!$D$4:$I$4</c:f>
              <c:numCache>
                <c:formatCode>General</c:formatCode>
                <c:ptCount val="6"/>
                <c:pt idx="0">
                  <c:v>23.068000000000001</c:v>
                </c:pt>
                <c:pt idx="1">
                  <c:v>11.130722</c:v>
                </c:pt>
                <c:pt idx="2">
                  <c:v>2.7815059949999998</c:v>
                </c:pt>
                <c:pt idx="3">
                  <c:v>24.655000000000001</c:v>
                </c:pt>
                <c:pt idx="4">
                  <c:v>10.35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644288"/>
        <c:axId val="138811264"/>
      </c:barChart>
      <c:catAx>
        <c:axId val="135644288"/>
        <c:scaling>
          <c:orientation val="minMax"/>
        </c:scaling>
        <c:delete val="0"/>
        <c:axPos val="l"/>
        <c:majorTickMark val="out"/>
        <c:minorTickMark val="none"/>
        <c:tickLblPos val="nextTo"/>
        <c:crossAx val="138811264"/>
        <c:crosses val="autoZero"/>
        <c:auto val="1"/>
        <c:lblAlgn val="ctr"/>
        <c:lblOffset val="100"/>
        <c:noMultiLvlLbl val="0"/>
      </c:catAx>
      <c:valAx>
        <c:axId val="1388112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5644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Montant des émissionsdu secteur publique (en milliards de DH)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Feuil11!$C$4</c:f>
              <c:strCache>
                <c:ptCount val="1"/>
                <c:pt idx="0">
                  <c:v>Montant des émissions (en milliards de DH)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3"/>
              <c:layout>
                <c:manualLayout>
                  <c:x val="1.8518518518518517E-2"/>
                  <c:y val="-5.144333783857040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061728395061842E-2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8888888888888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Feuil11!$D$3:$I$3</c:f>
              <c:strCache>
                <c:ptCount val="6"/>
                <c:pt idx="0">
                  <c:v>&lt; 1 an</c:v>
                </c:pt>
                <c:pt idx="1">
                  <c:v>1 - 3 ans</c:v>
                </c:pt>
                <c:pt idx="2">
                  <c:v>3 - 5 ans</c:v>
                </c:pt>
                <c:pt idx="3">
                  <c:v>5 - 10 ans </c:v>
                </c:pt>
                <c:pt idx="4">
                  <c:v>10 - 20 ans</c:v>
                </c:pt>
                <c:pt idx="5">
                  <c:v>&gt; 20 ans</c:v>
                </c:pt>
              </c:strCache>
            </c:strRef>
          </c:cat>
          <c:val>
            <c:numRef>
              <c:f>Feuil11!$D$4:$I$4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0.3</c:v>
                </c:pt>
                <c:pt idx="3">
                  <c:v>3.6349999999999998</c:v>
                </c:pt>
                <c:pt idx="4">
                  <c:v>13.573</c:v>
                </c:pt>
                <c:pt idx="5">
                  <c:v>7.68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450560"/>
        <c:axId val="154493312"/>
      </c:barChart>
      <c:catAx>
        <c:axId val="154450560"/>
        <c:scaling>
          <c:orientation val="minMax"/>
        </c:scaling>
        <c:delete val="0"/>
        <c:axPos val="l"/>
        <c:majorTickMark val="out"/>
        <c:minorTickMark val="none"/>
        <c:tickLblPos val="nextTo"/>
        <c:crossAx val="154493312"/>
        <c:crosses val="autoZero"/>
        <c:auto val="1"/>
        <c:lblAlgn val="ctr"/>
        <c:lblOffset val="100"/>
        <c:noMultiLvlLbl val="0"/>
      </c:catAx>
      <c:valAx>
        <c:axId val="1544933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4450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460632154496467E-2"/>
          <c:y val="5.1400554097404488E-2"/>
          <c:w val="0.69795326518137879"/>
          <c:h val="0.66560586176727909"/>
        </c:manualLayout>
      </c:layout>
      <c:lineChart>
        <c:grouping val="standard"/>
        <c:varyColors val="0"/>
        <c:ser>
          <c:idx val="0"/>
          <c:order val="0"/>
          <c:tx>
            <c:strRef>
              <c:f>Feuil2!$E$3</c:f>
              <c:strCache>
                <c:ptCount val="1"/>
                <c:pt idx="0">
                  <c:v>secteur bancaire</c:v>
                </c:pt>
              </c:strCache>
            </c:strRef>
          </c:tx>
          <c:spPr>
            <a:ln w="1905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Feuil2!$D$4:$D$135</c:f>
              <c:numCache>
                <c:formatCode>m/d/yyyy</c:formatCode>
                <c:ptCount val="132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</c:numCache>
            </c:numRef>
          </c:cat>
          <c:val>
            <c:numRef>
              <c:f>Feuil2!$E$4:$E$135</c:f>
              <c:numCache>
                <c:formatCode>General</c:formatCode>
                <c:ptCount val="132"/>
                <c:pt idx="0">
                  <c:v>106</c:v>
                </c:pt>
                <c:pt idx="1">
                  <c:v>106</c:v>
                </c:pt>
                <c:pt idx="2">
                  <c:v>106</c:v>
                </c:pt>
                <c:pt idx="3">
                  <c:v>106</c:v>
                </c:pt>
                <c:pt idx="4">
                  <c:v>90</c:v>
                </c:pt>
                <c:pt idx="5">
                  <c:v>141</c:v>
                </c:pt>
                <c:pt idx="6">
                  <c:v>91</c:v>
                </c:pt>
                <c:pt idx="7">
                  <c:v>106</c:v>
                </c:pt>
                <c:pt idx="8">
                  <c:v>102</c:v>
                </c:pt>
                <c:pt idx="9">
                  <c:v>106</c:v>
                </c:pt>
                <c:pt idx="10">
                  <c:v>106</c:v>
                </c:pt>
                <c:pt idx="11">
                  <c:v>106</c:v>
                </c:pt>
                <c:pt idx="12">
                  <c:v>52</c:v>
                </c:pt>
                <c:pt idx="13">
                  <c:v>128</c:v>
                </c:pt>
                <c:pt idx="14">
                  <c:v>128</c:v>
                </c:pt>
                <c:pt idx="15">
                  <c:v>51</c:v>
                </c:pt>
                <c:pt idx="16">
                  <c:v>90</c:v>
                </c:pt>
                <c:pt idx="17">
                  <c:v>76</c:v>
                </c:pt>
                <c:pt idx="18">
                  <c:v>169</c:v>
                </c:pt>
                <c:pt idx="19">
                  <c:v>205</c:v>
                </c:pt>
                <c:pt idx="20">
                  <c:v>128</c:v>
                </c:pt>
                <c:pt idx="21">
                  <c:v>148</c:v>
                </c:pt>
                <c:pt idx="22">
                  <c:v>234</c:v>
                </c:pt>
                <c:pt idx="23">
                  <c:v>128</c:v>
                </c:pt>
                <c:pt idx="24">
                  <c:v>180</c:v>
                </c:pt>
                <c:pt idx="25">
                  <c:v>175</c:v>
                </c:pt>
                <c:pt idx="26">
                  <c:v>107</c:v>
                </c:pt>
                <c:pt idx="27">
                  <c:v>76</c:v>
                </c:pt>
                <c:pt idx="28">
                  <c:v>107</c:v>
                </c:pt>
                <c:pt idx="29">
                  <c:v>35</c:v>
                </c:pt>
                <c:pt idx="30">
                  <c:v>104</c:v>
                </c:pt>
                <c:pt idx="31">
                  <c:v>107</c:v>
                </c:pt>
                <c:pt idx="32">
                  <c:v>107</c:v>
                </c:pt>
                <c:pt idx="33">
                  <c:v>107</c:v>
                </c:pt>
                <c:pt idx="34">
                  <c:v>107</c:v>
                </c:pt>
                <c:pt idx="35">
                  <c:v>72</c:v>
                </c:pt>
                <c:pt idx="36">
                  <c:v>102</c:v>
                </c:pt>
                <c:pt idx="37">
                  <c:v>102</c:v>
                </c:pt>
                <c:pt idx="38">
                  <c:v>102</c:v>
                </c:pt>
                <c:pt idx="39">
                  <c:v>102</c:v>
                </c:pt>
                <c:pt idx="40">
                  <c:v>102</c:v>
                </c:pt>
                <c:pt idx="41">
                  <c:v>25</c:v>
                </c:pt>
                <c:pt idx="42">
                  <c:v>225</c:v>
                </c:pt>
                <c:pt idx="43">
                  <c:v>102</c:v>
                </c:pt>
                <c:pt idx="44">
                  <c:v>102</c:v>
                </c:pt>
                <c:pt idx="45">
                  <c:v>102</c:v>
                </c:pt>
                <c:pt idx="46">
                  <c:v>55</c:v>
                </c:pt>
                <c:pt idx="47">
                  <c:v>102</c:v>
                </c:pt>
                <c:pt idx="48">
                  <c:v>44</c:v>
                </c:pt>
                <c:pt idx="49">
                  <c:v>16</c:v>
                </c:pt>
                <c:pt idx="50">
                  <c:v>44</c:v>
                </c:pt>
                <c:pt idx="51">
                  <c:v>54</c:v>
                </c:pt>
                <c:pt idx="52">
                  <c:v>44</c:v>
                </c:pt>
                <c:pt idx="53">
                  <c:v>44</c:v>
                </c:pt>
                <c:pt idx="54">
                  <c:v>44</c:v>
                </c:pt>
                <c:pt idx="55">
                  <c:v>44</c:v>
                </c:pt>
                <c:pt idx="56">
                  <c:v>44</c:v>
                </c:pt>
                <c:pt idx="57">
                  <c:v>44</c:v>
                </c:pt>
                <c:pt idx="58">
                  <c:v>44</c:v>
                </c:pt>
                <c:pt idx="59">
                  <c:v>63</c:v>
                </c:pt>
                <c:pt idx="60">
                  <c:v>48</c:v>
                </c:pt>
                <c:pt idx="61">
                  <c:v>48</c:v>
                </c:pt>
                <c:pt idx="62">
                  <c:v>52</c:v>
                </c:pt>
                <c:pt idx="63">
                  <c:v>50</c:v>
                </c:pt>
                <c:pt idx="64">
                  <c:v>47</c:v>
                </c:pt>
                <c:pt idx="65">
                  <c:v>41</c:v>
                </c:pt>
                <c:pt idx="66">
                  <c:v>48</c:v>
                </c:pt>
                <c:pt idx="67">
                  <c:v>46</c:v>
                </c:pt>
                <c:pt idx="68">
                  <c:v>51</c:v>
                </c:pt>
                <c:pt idx="69">
                  <c:v>48</c:v>
                </c:pt>
                <c:pt idx="70">
                  <c:v>58</c:v>
                </c:pt>
                <c:pt idx="71">
                  <c:v>39</c:v>
                </c:pt>
                <c:pt idx="72">
                  <c:v>44</c:v>
                </c:pt>
                <c:pt idx="73">
                  <c:v>58</c:v>
                </c:pt>
                <c:pt idx="74">
                  <c:v>41</c:v>
                </c:pt>
                <c:pt idx="75">
                  <c:v>42</c:v>
                </c:pt>
                <c:pt idx="76">
                  <c:v>59</c:v>
                </c:pt>
                <c:pt idx="77">
                  <c:v>21</c:v>
                </c:pt>
                <c:pt idx="78">
                  <c:v>33</c:v>
                </c:pt>
                <c:pt idx="79">
                  <c:v>18</c:v>
                </c:pt>
                <c:pt idx="80">
                  <c:v>27</c:v>
                </c:pt>
                <c:pt idx="81">
                  <c:v>35</c:v>
                </c:pt>
                <c:pt idx="82">
                  <c:v>76</c:v>
                </c:pt>
                <c:pt idx="83">
                  <c:v>38</c:v>
                </c:pt>
                <c:pt idx="84">
                  <c:v>48</c:v>
                </c:pt>
                <c:pt idx="85">
                  <c:v>52</c:v>
                </c:pt>
                <c:pt idx="86">
                  <c:v>48</c:v>
                </c:pt>
                <c:pt idx="87">
                  <c:v>48</c:v>
                </c:pt>
                <c:pt idx="88">
                  <c:v>58</c:v>
                </c:pt>
                <c:pt idx="89">
                  <c:v>59</c:v>
                </c:pt>
                <c:pt idx="90">
                  <c:v>28</c:v>
                </c:pt>
                <c:pt idx="91">
                  <c:v>48</c:v>
                </c:pt>
                <c:pt idx="92">
                  <c:v>27</c:v>
                </c:pt>
                <c:pt idx="93">
                  <c:v>62</c:v>
                </c:pt>
                <c:pt idx="94">
                  <c:v>48</c:v>
                </c:pt>
                <c:pt idx="95">
                  <c:v>37</c:v>
                </c:pt>
                <c:pt idx="96">
                  <c:v>51</c:v>
                </c:pt>
                <c:pt idx="97">
                  <c:v>56</c:v>
                </c:pt>
                <c:pt idx="98">
                  <c:v>68</c:v>
                </c:pt>
                <c:pt idx="99">
                  <c:v>58</c:v>
                </c:pt>
                <c:pt idx="100">
                  <c:v>53</c:v>
                </c:pt>
                <c:pt idx="101">
                  <c:v>71</c:v>
                </c:pt>
                <c:pt idx="102">
                  <c:v>40</c:v>
                </c:pt>
                <c:pt idx="103">
                  <c:v>51</c:v>
                </c:pt>
                <c:pt idx="104">
                  <c:v>31</c:v>
                </c:pt>
                <c:pt idx="105">
                  <c:v>52</c:v>
                </c:pt>
                <c:pt idx="106">
                  <c:v>29</c:v>
                </c:pt>
                <c:pt idx="107">
                  <c:v>55</c:v>
                </c:pt>
                <c:pt idx="108">
                  <c:v>42</c:v>
                </c:pt>
                <c:pt idx="109">
                  <c:v>36</c:v>
                </c:pt>
                <c:pt idx="110">
                  <c:v>45</c:v>
                </c:pt>
                <c:pt idx="111">
                  <c:v>38</c:v>
                </c:pt>
                <c:pt idx="112">
                  <c:v>32</c:v>
                </c:pt>
                <c:pt idx="113">
                  <c:v>50</c:v>
                </c:pt>
                <c:pt idx="114">
                  <c:v>43</c:v>
                </c:pt>
                <c:pt idx="115">
                  <c:v>46</c:v>
                </c:pt>
                <c:pt idx="116">
                  <c:v>44</c:v>
                </c:pt>
                <c:pt idx="117">
                  <c:v>28</c:v>
                </c:pt>
                <c:pt idx="118">
                  <c:v>42</c:v>
                </c:pt>
                <c:pt idx="119">
                  <c:v>39</c:v>
                </c:pt>
                <c:pt idx="120">
                  <c:v>47</c:v>
                </c:pt>
                <c:pt idx="121">
                  <c:v>24</c:v>
                </c:pt>
                <c:pt idx="122">
                  <c:v>48</c:v>
                </c:pt>
                <c:pt idx="123">
                  <c:v>47</c:v>
                </c:pt>
                <c:pt idx="124">
                  <c:v>48</c:v>
                </c:pt>
                <c:pt idx="125">
                  <c:v>53</c:v>
                </c:pt>
                <c:pt idx="126">
                  <c:v>52</c:v>
                </c:pt>
                <c:pt idx="127">
                  <c:v>43</c:v>
                </c:pt>
                <c:pt idx="128">
                  <c:v>42</c:v>
                </c:pt>
                <c:pt idx="129">
                  <c:v>52</c:v>
                </c:pt>
                <c:pt idx="130">
                  <c:v>20</c:v>
                </c:pt>
                <c:pt idx="131">
                  <c:v>47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Feuil2!$F$3</c:f>
              <c:strCache>
                <c:ptCount val="1"/>
                <c:pt idx="0">
                  <c:v>secteur crédit consommation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Feuil2!$D$4:$D$135</c:f>
              <c:numCache>
                <c:formatCode>m/d/yyyy</c:formatCode>
                <c:ptCount val="132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</c:numCache>
            </c:numRef>
          </c:cat>
          <c:val>
            <c:numRef>
              <c:f>Feuil2!$F$4:$F$135</c:f>
              <c:numCache>
                <c:formatCode>General</c:formatCode>
                <c:ptCount val="132"/>
                <c:pt idx="0">
                  <c:v>31</c:v>
                </c:pt>
                <c:pt idx="1">
                  <c:v>143</c:v>
                </c:pt>
                <c:pt idx="2">
                  <c:v>92</c:v>
                </c:pt>
                <c:pt idx="3">
                  <c:v>146</c:v>
                </c:pt>
                <c:pt idx="4">
                  <c:v>128</c:v>
                </c:pt>
                <c:pt idx="5">
                  <c:v>128</c:v>
                </c:pt>
                <c:pt idx="6">
                  <c:v>97</c:v>
                </c:pt>
                <c:pt idx="7">
                  <c:v>71</c:v>
                </c:pt>
                <c:pt idx="8">
                  <c:v>147</c:v>
                </c:pt>
                <c:pt idx="9">
                  <c:v>46</c:v>
                </c:pt>
                <c:pt idx="10">
                  <c:v>123</c:v>
                </c:pt>
                <c:pt idx="11">
                  <c:v>83</c:v>
                </c:pt>
                <c:pt idx="12">
                  <c:v>106</c:v>
                </c:pt>
                <c:pt idx="13">
                  <c:v>107</c:v>
                </c:pt>
                <c:pt idx="14">
                  <c:v>90</c:v>
                </c:pt>
                <c:pt idx="15">
                  <c:v>100</c:v>
                </c:pt>
                <c:pt idx="16">
                  <c:v>145</c:v>
                </c:pt>
                <c:pt idx="17">
                  <c:v>145</c:v>
                </c:pt>
                <c:pt idx="18">
                  <c:v>127</c:v>
                </c:pt>
                <c:pt idx="19">
                  <c:v>112</c:v>
                </c:pt>
                <c:pt idx="20">
                  <c:v>147</c:v>
                </c:pt>
                <c:pt idx="21">
                  <c:v>135</c:v>
                </c:pt>
                <c:pt idx="22">
                  <c:v>115</c:v>
                </c:pt>
                <c:pt idx="23">
                  <c:v>47</c:v>
                </c:pt>
                <c:pt idx="24">
                  <c:v>61</c:v>
                </c:pt>
                <c:pt idx="25">
                  <c:v>124</c:v>
                </c:pt>
                <c:pt idx="26">
                  <c:v>117</c:v>
                </c:pt>
                <c:pt idx="27">
                  <c:v>117</c:v>
                </c:pt>
                <c:pt idx="28">
                  <c:v>167</c:v>
                </c:pt>
                <c:pt idx="29">
                  <c:v>109</c:v>
                </c:pt>
                <c:pt idx="30">
                  <c:v>140</c:v>
                </c:pt>
                <c:pt idx="31">
                  <c:v>100</c:v>
                </c:pt>
                <c:pt idx="32">
                  <c:v>125</c:v>
                </c:pt>
                <c:pt idx="33">
                  <c:v>124</c:v>
                </c:pt>
                <c:pt idx="34">
                  <c:v>128</c:v>
                </c:pt>
                <c:pt idx="35">
                  <c:v>94</c:v>
                </c:pt>
                <c:pt idx="36">
                  <c:v>103</c:v>
                </c:pt>
                <c:pt idx="37">
                  <c:v>160</c:v>
                </c:pt>
                <c:pt idx="38">
                  <c:v>112</c:v>
                </c:pt>
                <c:pt idx="39">
                  <c:v>90</c:v>
                </c:pt>
                <c:pt idx="40">
                  <c:v>112</c:v>
                </c:pt>
                <c:pt idx="41">
                  <c:v>109</c:v>
                </c:pt>
                <c:pt idx="42">
                  <c:v>93</c:v>
                </c:pt>
                <c:pt idx="43">
                  <c:v>112</c:v>
                </c:pt>
                <c:pt idx="44">
                  <c:v>84</c:v>
                </c:pt>
                <c:pt idx="45">
                  <c:v>104</c:v>
                </c:pt>
                <c:pt idx="46">
                  <c:v>108</c:v>
                </c:pt>
                <c:pt idx="47">
                  <c:v>156</c:v>
                </c:pt>
                <c:pt idx="48">
                  <c:v>100</c:v>
                </c:pt>
                <c:pt idx="49">
                  <c:v>98</c:v>
                </c:pt>
                <c:pt idx="50">
                  <c:v>91</c:v>
                </c:pt>
                <c:pt idx="51">
                  <c:v>111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90</c:v>
                </c:pt>
                <c:pt idx="57">
                  <c:v>106</c:v>
                </c:pt>
                <c:pt idx="58">
                  <c:v>100</c:v>
                </c:pt>
                <c:pt idx="59">
                  <c:v>100</c:v>
                </c:pt>
                <c:pt idx="60">
                  <c:v>60</c:v>
                </c:pt>
                <c:pt idx="61">
                  <c:v>91</c:v>
                </c:pt>
                <c:pt idx="62">
                  <c:v>90</c:v>
                </c:pt>
                <c:pt idx="63">
                  <c:v>90</c:v>
                </c:pt>
                <c:pt idx="64">
                  <c:v>79</c:v>
                </c:pt>
                <c:pt idx="65">
                  <c:v>85</c:v>
                </c:pt>
                <c:pt idx="66">
                  <c:v>89</c:v>
                </c:pt>
                <c:pt idx="67">
                  <c:v>90</c:v>
                </c:pt>
                <c:pt idx="68">
                  <c:v>160</c:v>
                </c:pt>
                <c:pt idx="69">
                  <c:v>77</c:v>
                </c:pt>
                <c:pt idx="70">
                  <c:v>90</c:v>
                </c:pt>
                <c:pt idx="71">
                  <c:v>75</c:v>
                </c:pt>
                <c:pt idx="72">
                  <c:v>60</c:v>
                </c:pt>
                <c:pt idx="73">
                  <c:v>60</c:v>
                </c:pt>
                <c:pt idx="74">
                  <c:v>60</c:v>
                </c:pt>
                <c:pt idx="75">
                  <c:v>60</c:v>
                </c:pt>
                <c:pt idx="76">
                  <c:v>60</c:v>
                </c:pt>
                <c:pt idx="77">
                  <c:v>60</c:v>
                </c:pt>
                <c:pt idx="78">
                  <c:v>60</c:v>
                </c:pt>
                <c:pt idx="79">
                  <c:v>60</c:v>
                </c:pt>
                <c:pt idx="80">
                  <c:v>60</c:v>
                </c:pt>
                <c:pt idx="81">
                  <c:v>60</c:v>
                </c:pt>
                <c:pt idx="82">
                  <c:v>60</c:v>
                </c:pt>
                <c:pt idx="83">
                  <c:v>60</c:v>
                </c:pt>
                <c:pt idx="84">
                  <c:v>53</c:v>
                </c:pt>
                <c:pt idx="85">
                  <c:v>79</c:v>
                </c:pt>
                <c:pt idx="86">
                  <c:v>68</c:v>
                </c:pt>
                <c:pt idx="87">
                  <c:v>68</c:v>
                </c:pt>
                <c:pt idx="88">
                  <c:v>64</c:v>
                </c:pt>
                <c:pt idx="89">
                  <c:v>68</c:v>
                </c:pt>
                <c:pt idx="90">
                  <c:v>65</c:v>
                </c:pt>
                <c:pt idx="91">
                  <c:v>68</c:v>
                </c:pt>
                <c:pt idx="92">
                  <c:v>68</c:v>
                </c:pt>
                <c:pt idx="93">
                  <c:v>43</c:v>
                </c:pt>
                <c:pt idx="94">
                  <c:v>68</c:v>
                </c:pt>
                <c:pt idx="95">
                  <c:v>102</c:v>
                </c:pt>
                <c:pt idx="96">
                  <c:v>82</c:v>
                </c:pt>
                <c:pt idx="97">
                  <c:v>74</c:v>
                </c:pt>
                <c:pt idx="98">
                  <c:v>79</c:v>
                </c:pt>
                <c:pt idx="99">
                  <c:v>62</c:v>
                </c:pt>
                <c:pt idx="100">
                  <c:v>95</c:v>
                </c:pt>
                <c:pt idx="101">
                  <c:v>91</c:v>
                </c:pt>
                <c:pt idx="102">
                  <c:v>75</c:v>
                </c:pt>
                <c:pt idx="103">
                  <c:v>110</c:v>
                </c:pt>
                <c:pt idx="104">
                  <c:v>100</c:v>
                </c:pt>
                <c:pt idx="105">
                  <c:v>85</c:v>
                </c:pt>
                <c:pt idx="106">
                  <c:v>63</c:v>
                </c:pt>
                <c:pt idx="107">
                  <c:v>68</c:v>
                </c:pt>
                <c:pt idx="108">
                  <c:v>72</c:v>
                </c:pt>
                <c:pt idx="109">
                  <c:v>74</c:v>
                </c:pt>
                <c:pt idx="110">
                  <c:v>59</c:v>
                </c:pt>
                <c:pt idx="111">
                  <c:v>95</c:v>
                </c:pt>
                <c:pt idx="112">
                  <c:v>80</c:v>
                </c:pt>
                <c:pt idx="113">
                  <c:v>61</c:v>
                </c:pt>
                <c:pt idx="114">
                  <c:v>70</c:v>
                </c:pt>
                <c:pt idx="115">
                  <c:v>74</c:v>
                </c:pt>
                <c:pt idx="116">
                  <c:v>94</c:v>
                </c:pt>
                <c:pt idx="117">
                  <c:v>77</c:v>
                </c:pt>
                <c:pt idx="118">
                  <c:v>65</c:v>
                </c:pt>
                <c:pt idx="119">
                  <c:v>64</c:v>
                </c:pt>
                <c:pt idx="120">
                  <c:v>56</c:v>
                </c:pt>
                <c:pt idx="121">
                  <c:v>65</c:v>
                </c:pt>
                <c:pt idx="122">
                  <c:v>64</c:v>
                </c:pt>
                <c:pt idx="123">
                  <c:v>64</c:v>
                </c:pt>
                <c:pt idx="124">
                  <c:v>62</c:v>
                </c:pt>
                <c:pt idx="125">
                  <c:v>59</c:v>
                </c:pt>
                <c:pt idx="126">
                  <c:v>47</c:v>
                </c:pt>
                <c:pt idx="127">
                  <c:v>60</c:v>
                </c:pt>
                <c:pt idx="128">
                  <c:v>62</c:v>
                </c:pt>
                <c:pt idx="129">
                  <c:v>38</c:v>
                </c:pt>
                <c:pt idx="130">
                  <c:v>66</c:v>
                </c:pt>
                <c:pt idx="131">
                  <c:v>59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Feuil2!$G$3</c:f>
              <c:strCache>
                <c:ptCount val="1"/>
                <c:pt idx="0">
                  <c:v>secteur industriel</c:v>
                </c:pt>
              </c:strCache>
            </c:strRef>
          </c:tx>
          <c:spPr>
            <a:ln w="19050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Feuil2!$D$4:$D$135</c:f>
              <c:numCache>
                <c:formatCode>m/d/yyyy</c:formatCode>
                <c:ptCount val="132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</c:numCache>
            </c:numRef>
          </c:cat>
          <c:val>
            <c:numRef>
              <c:f>Feuil2!$G$4:$G$135</c:f>
              <c:numCache>
                <c:formatCode>General</c:formatCode>
                <c:ptCount val="132"/>
                <c:pt idx="0">
                  <c:v>86</c:v>
                </c:pt>
                <c:pt idx="1">
                  <c:v>86</c:v>
                </c:pt>
                <c:pt idx="2">
                  <c:v>86</c:v>
                </c:pt>
                <c:pt idx="3">
                  <c:v>86</c:v>
                </c:pt>
                <c:pt idx="4">
                  <c:v>86</c:v>
                </c:pt>
                <c:pt idx="5">
                  <c:v>86</c:v>
                </c:pt>
                <c:pt idx="6">
                  <c:v>86</c:v>
                </c:pt>
                <c:pt idx="7">
                  <c:v>86</c:v>
                </c:pt>
                <c:pt idx="8">
                  <c:v>86</c:v>
                </c:pt>
                <c:pt idx="9">
                  <c:v>86</c:v>
                </c:pt>
                <c:pt idx="10">
                  <c:v>86</c:v>
                </c:pt>
                <c:pt idx="11">
                  <c:v>86</c:v>
                </c:pt>
                <c:pt idx="12">
                  <c:v>151</c:v>
                </c:pt>
                <c:pt idx="13">
                  <c:v>151</c:v>
                </c:pt>
                <c:pt idx="14">
                  <c:v>151</c:v>
                </c:pt>
                <c:pt idx="15">
                  <c:v>151</c:v>
                </c:pt>
                <c:pt idx="16">
                  <c:v>151</c:v>
                </c:pt>
                <c:pt idx="17">
                  <c:v>137</c:v>
                </c:pt>
                <c:pt idx="18">
                  <c:v>151</c:v>
                </c:pt>
                <c:pt idx="19">
                  <c:v>151</c:v>
                </c:pt>
                <c:pt idx="20">
                  <c:v>216</c:v>
                </c:pt>
                <c:pt idx="21">
                  <c:v>151</c:v>
                </c:pt>
                <c:pt idx="22">
                  <c:v>130</c:v>
                </c:pt>
                <c:pt idx="23">
                  <c:v>123</c:v>
                </c:pt>
                <c:pt idx="24">
                  <c:v>78</c:v>
                </c:pt>
                <c:pt idx="25">
                  <c:v>78</c:v>
                </c:pt>
                <c:pt idx="26">
                  <c:v>78</c:v>
                </c:pt>
                <c:pt idx="27">
                  <c:v>60</c:v>
                </c:pt>
                <c:pt idx="28">
                  <c:v>60</c:v>
                </c:pt>
                <c:pt idx="29">
                  <c:v>164</c:v>
                </c:pt>
                <c:pt idx="30">
                  <c:v>78</c:v>
                </c:pt>
                <c:pt idx="31">
                  <c:v>71</c:v>
                </c:pt>
                <c:pt idx="32">
                  <c:v>66</c:v>
                </c:pt>
                <c:pt idx="33">
                  <c:v>96</c:v>
                </c:pt>
                <c:pt idx="34">
                  <c:v>40</c:v>
                </c:pt>
                <c:pt idx="35">
                  <c:v>67</c:v>
                </c:pt>
                <c:pt idx="36">
                  <c:v>88</c:v>
                </c:pt>
                <c:pt idx="37">
                  <c:v>88</c:v>
                </c:pt>
                <c:pt idx="38">
                  <c:v>153</c:v>
                </c:pt>
                <c:pt idx="39">
                  <c:v>76</c:v>
                </c:pt>
                <c:pt idx="40">
                  <c:v>48</c:v>
                </c:pt>
                <c:pt idx="41">
                  <c:v>88</c:v>
                </c:pt>
                <c:pt idx="42">
                  <c:v>88</c:v>
                </c:pt>
                <c:pt idx="43">
                  <c:v>83</c:v>
                </c:pt>
                <c:pt idx="44">
                  <c:v>85</c:v>
                </c:pt>
                <c:pt idx="45">
                  <c:v>90</c:v>
                </c:pt>
                <c:pt idx="46">
                  <c:v>92</c:v>
                </c:pt>
                <c:pt idx="47">
                  <c:v>75</c:v>
                </c:pt>
                <c:pt idx="48">
                  <c:v>66</c:v>
                </c:pt>
                <c:pt idx="49">
                  <c:v>80</c:v>
                </c:pt>
                <c:pt idx="50">
                  <c:v>92</c:v>
                </c:pt>
                <c:pt idx="51">
                  <c:v>80</c:v>
                </c:pt>
                <c:pt idx="52">
                  <c:v>60</c:v>
                </c:pt>
                <c:pt idx="53">
                  <c:v>107</c:v>
                </c:pt>
                <c:pt idx="54">
                  <c:v>85</c:v>
                </c:pt>
                <c:pt idx="55">
                  <c:v>69</c:v>
                </c:pt>
                <c:pt idx="56">
                  <c:v>74</c:v>
                </c:pt>
                <c:pt idx="57">
                  <c:v>49</c:v>
                </c:pt>
                <c:pt idx="58">
                  <c:v>69</c:v>
                </c:pt>
                <c:pt idx="59">
                  <c:v>103</c:v>
                </c:pt>
                <c:pt idx="60">
                  <c:v>82</c:v>
                </c:pt>
                <c:pt idx="61">
                  <c:v>66</c:v>
                </c:pt>
                <c:pt idx="62">
                  <c:v>78</c:v>
                </c:pt>
                <c:pt idx="63">
                  <c:v>96</c:v>
                </c:pt>
                <c:pt idx="64">
                  <c:v>91</c:v>
                </c:pt>
                <c:pt idx="65">
                  <c:v>59</c:v>
                </c:pt>
                <c:pt idx="66">
                  <c:v>65</c:v>
                </c:pt>
                <c:pt idx="67">
                  <c:v>76</c:v>
                </c:pt>
                <c:pt idx="68">
                  <c:v>65</c:v>
                </c:pt>
                <c:pt idx="69">
                  <c:v>53</c:v>
                </c:pt>
                <c:pt idx="70">
                  <c:v>68</c:v>
                </c:pt>
                <c:pt idx="71">
                  <c:v>103</c:v>
                </c:pt>
                <c:pt idx="72">
                  <c:v>70</c:v>
                </c:pt>
                <c:pt idx="73">
                  <c:v>26</c:v>
                </c:pt>
                <c:pt idx="74">
                  <c:v>53</c:v>
                </c:pt>
                <c:pt idx="75">
                  <c:v>52</c:v>
                </c:pt>
                <c:pt idx="76">
                  <c:v>64</c:v>
                </c:pt>
                <c:pt idx="77">
                  <c:v>95</c:v>
                </c:pt>
                <c:pt idx="78">
                  <c:v>65</c:v>
                </c:pt>
                <c:pt idx="79">
                  <c:v>57</c:v>
                </c:pt>
                <c:pt idx="80">
                  <c:v>61</c:v>
                </c:pt>
                <c:pt idx="81">
                  <c:v>57</c:v>
                </c:pt>
                <c:pt idx="82">
                  <c:v>82</c:v>
                </c:pt>
                <c:pt idx="83">
                  <c:v>51</c:v>
                </c:pt>
                <c:pt idx="84">
                  <c:v>43</c:v>
                </c:pt>
                <c:pt idx="85">
                  <c:v>51</c:v>
                </c:pt>
                <c:pt idx="86">
                  <c:v>37</c:v>
                </c:pt>
                <c:pt idx="87">
                  <c:v>51</c:v>
                </c:pt>
                <c:pt idx="88">
                  <c:v>59</c:v>
                </c:pt>
                <c:pt idx="89">
                  <c:v>39</c:v>
                </c:pt>
                <c:pt idx="90">
                  <c:v>52</c:v>
                </c:pt>
                <c:pt idx="91">
                  <c:v>52</c:v>
                </c:pt>
                <c:pt idx="92">
                  <c:v>37</c:v>
                </c:pt>
                <c:pt idx="93">
                  <c:v>51</c:v>
                </c:pt>
                <c:pt idx="94">
                  <c:v>71</c:v>
                </c:pt>
                <c:pt idx="95">
                  <c:v>116</c:v>
                </c:pt>
                <c:pt idx="96">
                  <c:v>52</c:v>
                </c:pt>
                <c:pt idx="97">
                  <c:v>65</c:v>
                </c:pt>
                <c:pt idx="98">
                  <c:v>52</c:v>
                </c:pt>
                <c:pt idx="99">
                  <c:v>56</c:v>
                </c:pt>
                <c:pt idx="100">
                  <c:v>65</c:v>
                </c:pt>
                <c:pt idx="101">
                  <c:v>45</c:v>
                </c:pt>
                <c:pt idx="102">
                  <c:v>54</c:v>
                </c:pt>
                <c:pt idx="103">
                  <c:v>90</c:v>
                </c:pt>
                <c:pt idx="104">
                  <c:v>72</c:v>
                </c:pt>
                <c:pt idx="105">
                  <c:v>119</c:v>
                </c:pt>
                <c:pt idx="106">
                  <c:v>55</c:v>
                </c:pt>
                <c:pt idx="107">
                  <c:v>59</c:v>
                </c:pt>
                <c:pt idx="108">
                  <c:v>63</c:v>
                </c:pt>
                <c:pt idx="109">
                  <c:v>80</c:v>
                </c:pt>
                <c:pt idx="110">
                  <c:v>101</c:v>
                </c:pt>
                <c:pt idx="111">
                  <c:v>62</c:v>
                </c:pt>
                <c:pt idx="112">
                  <c:v>80</c:v>
                </c:pt>
                <c:pt idx="113">
                  <c:v>74</c:v>
                </c:pt>
                <c:pt idx="114">
                  <c:v>90</c:v>
                </c:pt>
                <c:pt idx="115">
                  <c:v>86</c:v>
                </c:pt>
                <c:pt idx="116">
                  <c:v>47</c:v>
                </c:pt>
                <c:pt idx="117">
                  <c:v>100</c:v>
                </c:pt>
                <c:pt idx="118">
                  <c:v>52</c:v>
                </c:pt>
                <c:pt idx="119">
                  <c:v>122</c:v>
                </c:pt>
                <c:pt idx="120">
                  <c:v>71</c:v>
                </c:pt>
                <c:pt idx="121">
                  <c:v>65</c:v>
                </c:pt>
                <c:pt idx="122">
                  <c:v>51</c:v>
                </c:pt>
                <c:pt idx="123">
                  <c:v>85</c:v>
                </c:pt>
                <c:pt idx="124">
                  <c:v>44</c:v>
                </c:pt>
                <c:pt idx="125">
                  <c:v>71</c:v>
                </c:pt>
                <c:pt idx="126">
                  <c:v>52</c:v>
                </c:pt>
                <c:pt idx="127">
                  <c:v>51</c:v>
                </c:pt>
                <c:pt idx="128">
                  <c:v>52</c:v>
                </c:pt>
                <c:pt idx="129">
                  <c:v>72</c:v>
                </c:pt>
                <c:pt idx="130">
                  <c:v>96</c:v>
                </c:pt>
                <c:pt idx="131">
                  <c:v>67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Feuil2!$H$3</c:f>
              <c:strCache>
                <c:ptCount val="1"/>
                <c:pt idx="0">
                  <c:v>secteur publique</c:v>
                </c:pt>
              </c:strCache>
            </c:strRef>
          </c:tx>
          <c:spPr>
            <a:ln w="1905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Feuil2!$D$4:$D$135</c:f>
              <c:numCache>
                <c:formatCode>m/d/yyyy</c:formatCode>
                <c:ptCount val="132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</c:numCache>
            </c:numRef>
          </c:cat>
          <c:val>
            <c:numRef>
              <c:f>Feuil2!$H$4:$H$135</c:f>
              <c:numCache>
                <c:formatCode>General</c:formatCode>
                <c:ptCount val="132"/>
                <c:pt idx="0">
                  <c:v>34</c:v>
                </c:pt>
                <c:pt idx="1">
                  <c:v>34</c:v>
                </c:pt>
                <c:pt idx="2">
                  <c:v>34</c:v>
                </c:pt>
                <c:pt idx="3">
                  <c:v>34</c:v>
                </c:pt>
                <c:pt idx="4">
                  <c:v>34</c:v>
                </c:pt>
                <c:pt idx="5">
                  <c:v>34</c:v>
                </c:pt>
                <c:pt idx="6">
                  <c:v>34</c:v>
                </c:pt>
                <c:pt idx="7">
                  <c:v>34</c:v>
                </c:pt>
                <c:pt idx="8">
                  <c:v>34</c:v>
                </c:pt>
                <c:pt idx="9">
                  <c:v>34</c:v>
                </c:pt>
                <c:pt idx="10">
                  <c:v>34</c:v>
                </c:pt>
                <c:pt idx="11">
                  <c:v>34</c:v>
                </c:pt>
                <c:pt idx="12">
                  <c:v>38</c:v>
                </c:pt>
                <c:pt idx="13">
                  <c:v>38</c:v>
                </c:pt>
                <c:pt idx="14">
                  <c:v>38</c:v>
                </c:pt>
                <c:pt idx="15">
                  <c:v>38</c:v>
                </c:pt>
                <c:pt idx="16">
                  <c:v>25</c:v>
                </c:pt>
                <c:pt idx="17">
                  <c:v>38</c:v>
                </c:pt>
                <c:pt idx="18">
                  <c:v>38</c:v>
                </c:pt>
                <c:pt idx="19">
                  <c:v>38</c:v>
                </c:pt>
                <c:pt idx="20">
                  <c:v>38</c:v>
                </c:pt>
                <c:pt idx="21">
                  <c:v>38</c:v>
                </c:pt>
                <c:pt idx="22">
                  <c:v>38</c:v>
                </c:pt>
                <c:pt idx="23">
                  <c:v>51</c:v>
                </c:pt>
                <c:pt idx="24">
                  <c:v>25</c:v>
                </c:pt>
                <c:pt idx="25">
                  <c:v>25</c:v>
                </c:pt>
                <c:pt idx="26">
                  <c:v>25</c:v>
                </c:pt>
                <c:pt idx="27">
                  <c:v>25</c:v>
                </c:pt>
                <c:pt idx="28">
                  <c:v>25</c:v>
                </c:pt>
                <c:pt idx="29">
                  <c:v>25</c:v>
                </c:pt>
                <c:pt idx="30">
                  <c:v>25</c:v>
                </c:pt>
                <c:pt idx="31">
                  <c:v>25</c:v>
                </c:pt>
                <c:pt idx="32">
                  <c:v>25</c:v>
                </c:pt>
                <c:pt idx="33">
                  <c:v>25</c:v>
                </c:pt>
                <c:pt idx="34">
                  <c:v>25</c:v>
                </c:pt>
                <c:pt idx="35">
                  <c:v>25</c:v>
                </c:pt>
                <c:pt idx="36">
                  <c:v>64</c:v>
                </c:pt>
                <c:pt idx="37">
                  <c:v>64</c:v>
                </c:pt>
                <c:pt idx="38">
                  <c:v>100</c:v>
                </c:pt>
                <c:pt idx="39">
                  <c:v>30</c:v>
                </c:pt>
                <c:pt idx="40">
                  <c:v>25</c:v>
                </c:pt>
                <c:pt idx="41">
                  <c:v>64</c:v>
                </c:pt>
                <c:pt idx="42">
                  <c:v>64</c:v>
                </c:pt>
                <c:pt idx="43">
                  <c:v>64</c:v>
                </c:pt>
                <c:pt idx="44">
                  <c:v>64</c:v>
                </c:pt>
                <c:pt idx="45">
                  <c:v>64</c:v>
                </c:pt>
                <c:pt idx="46">
                  <c:v>100</c:v>
                </c:pt>
                <c:pt idx="47">
                  <c:v>64</c:v>
                </c:pt>
                <c:pt idx="48">
                  <c:v>15</c:v>
                </c:pt>
                <c:pt idx="49">
                  <c:v>15</c:v>
                </c:pt>
                <c:pt idx="50">
                  <c:v>15</c:v>
                </c:pt>
                <c:pt idx="51">
                  <c:v>0</c:v>
                </c:pt>
                <c:pt idx="52">
                  <c:v>15</c:v>
                </c:pt>
                <c:pt idx="53">
                  <c:v>15</c:v>
                </c:pt>
                <c:pt idx="54">
                  <c:v>15</c:v>
                </c:pt>
                <c:pt idx="55">
                  <c:v>15</c:v>
                </c:pt>
                <c:pt idx="56">
                  <c:v>15</c:v>
                </c:pt>
                <c:pt idx="57">
                  <c:v>29</c:v>
                </c:pt>
                <c:pt idx="58">
                  <c:v>15</c:v>
                </c:pt>
                <c:pt idx="59">
                  <c:v>15</c:v>
                </c:pt>
                <c:pt idx="60">
                  <c:v>46</c:v>
                </c:pt>
                <c:pt idx="61">
                  <c:v>46</c:v>
                </c:pt>
                <c:pt idx="62">
                  <c:v>46</c:v>
                </c:pt>
                <c:pt idx="63">
                  <c:v>46</c:v>
                </c:pt>
                <c:pt idx="64">
                  <c:v>46</c:v>
                </c:pt>
                <c:pt idx="65">
                  <c:v>46</c:v>
                </c:pt>
                <c:pt idx="66">
                  <c:v>46</c:v>
                </c:pt>
                <c:pt idx="67">
                  <c:v>46</c:v>
                </c:pt>
                <c:pt idx="68">
                  <c:v>46</c:v>
                </c:pt>
                <c:pt idx="69">
                  <c:v>46</c:v>
                </c:pt>
                <c:pt idx="70">
                  <c:v>46</c:v>
                </c:pt>
                <c:pt idx="71">
                  <c:v>46</c:v>
                </c:pt>
                <c:pt idx="84">
                  <c:v>39</c:v>
                </c:pt>
                <c:pt idx="85">
                  <c:v>39</c:v>
                </c:pt>
                <c:pt idx="86">
                  <c:v>39</c:v>
                </c:pt>
                <c:pt idx="87">
                  <c:v>39</c:v>
                </c:pt>
                <c:pt idx="88">
                  <c:v>39</c:v>
                </c:pt>
                <c:pt idx="89">
                  <c:v>39</c:v>
                </c:pt>
                <c:pt idx="90">
                  <c:v>45</c:v>
                </c:pt>
                <c:pt idx="91">
                  <c:v>39</c:v>
                </c:pt>
                <c:pt idx="92">
                  <c:v>39</c:v>
                </c:pt>
                <c:pt idx="93">
                  <c:v>39</c:v>
                </c:pt>
                <c:pt idx="94">
                  <c:v>39</c:v>
                </c:pt>
                <c:pt idx="95">
                  <c:v>32</c:v>
                </c:pt>
                <c:pt idx="96">
                  <c:v>37</c:v>
                </c:pt>
                <c:pt idx="97">
                  <c:v>36</c:v>
                </c:pt>
                <c:pt idx="98">
                  <c:v>37</c:v>
                </c:pt>
                <c:pt idx="99">
                  <c:v>37</c:v>
                </c:pt>
                <c:pt idx="100">
                  <c:v>37</c:v>
                </c:pt>
                <c:pt idx="101">
                  <c:v>37</c:v>
                </c:pt>
                <c:pt idx="102">
                  <c:v>36</c:v>
                </c:pt>
                <c:pt idx="103">
                  <c:v>37</c:v>
                </c:pt>
                <c:pt idx="104">
                  <c:v>37</c:v>
                </c:pt>
                <c:pt idx="105">
                  <c:v>37</c:v>
                </c:pt>
                <c:pt idx="106">
                  <c:v>39</c:v>
                </c:pt>
                <c:pt idx="107">
                  <c:v>37</c:v>
                </c:pt>
                <c:pt idx="108">
                  <c:v>71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30</c:v>
                </c:pt>
                <c:pt idx="119">
                  <c:v>124</c:v>
                </c:pt>
                <c:pt idx="120">
                  <c:v>31</c:v>
                </c:pt>
                <c:pt idx="121">
                  <c:v>31</c:v>
                </c:pt>
                <c:pt idx="122">
                  <c:v>31</c:v>
                </c:pt>
                <c:pt idx="123">
                  <c:v>16</c:v>
                </c:pt>
                <c:pt idx="124">
                  <c:v>31</c:v>
                </c:pt>
                <c:pt idx="125">
                  <c:v>31</c:v>
                </c:pt>
                <c:pt idx="126">
                  <c:v>31</c:v>
                </c:pt>
                <c:pt idx="127">
                  <c:v>31</c:v>
                </c:pt>
                <c:pt idx="128">
                  <c:v>31</c:v>
                </c:pt>
                <c:pt idx="129">
                  <c:v>46</c:v>
                </c:pt>
                <c:pt idx="130">
                  <c:v>31</c:v>
                </c:pt>
                <c:pt idx="131">
                  <c:v>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591808"/>
        <c:axId val="197593344"/>
      </c:lineChart>
      <c:dateAx>
        <c:axId val="19759180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197593344"/>
        <c:crosses val="autoZero"/>
        <c:auto val="1"/>
        <c:lblOffset val="100"/>
        <c:baseTimeUnit val="months"/>
      </c:dateAx>
      <c:valAx>
        <c:axId val="197593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75918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Feuil1!$E$3</c:f>
              <c:strCache>
                <c:ptCount val="1"/>
                <c:pt idx="0">
                  <c:v>Spread sociétés cotées </c:v>
                </c:pt>
              </c:strCache>
            </c:strRef>
          </c:tx>
          <c:spPr>
            <a:ln w="1905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Feuil1!$D$4:$D$135</c:f>
              <c:numCache>
                <c:formatCode>m/d/yyyy</c:formatCode>
                <c:ptCount val="132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</c:numCache>
            </c:numRef>
          </c:cat>
          <c:val>
            <c:numRef>
              <c:f>Feuil1!$E$4:$E$135</c:f>
              <c:numCache>
                <c:formatCode>General</c:formatCode>
                <c:ptCount val="132"/>
                <c:pt idx="0">
                  <c:v>31</c:v>
                </c:pt>
                <c:pt idx="1">
                  <c:v>143</c:v>
                </c:pt>
                <c:pt idx="2">
                  <c:v>87</c:v>
                </c:pt>
                <c:pt idx="3">
                  <c:v>146</c:v>
                </c:pt>
                <c:pt idx="4">
                  <c:v>108</c:v>
                </c:pt>
                <c:pt idx="5">
                  <c:v>126</c:v>
                </c:pt>
                <c:pt idx="6">
                  <c:v>97</c:v>
                </c:pt>
                <c:pt idx="7">
                  <c:v>71</c:v>
                </c:pt>
                <c:pt idx="8">
                  <c:v>147</c:v>
                </c:pt>
                <c:pt idx="9">
                  <c:v>46</c:v>
                </c:pt>
                <c:pt idx="10">
                  <c:v>123</c:v>
                </c:pt>
                <c:pt idx="11">
                  <c:v>83</c:v>
                </c:pt>
                <c:pt idx="12">
                  <c:v>102</c:v>
                </c:pt>
                <c:pt idx="13">
                  <c:v>107</c:v>
                </c:pt>
                <c:pt idx="14">
                  <c:v>73</c:v>
                </c:pt>
                <c:pt idx="15">
                  <c:v>100</c:v>
                </c:pt>
                <c:pt idx="16">
                  <c:v>145</c:v>
                </c:pt>
                <c:pt idx="17">
                  <c:v>127</c:v>
                </c:pt>
                <c:pt idx="18">
                  <c:v>121</c:v>
                </c:pt>
                <c:pt idx="19">
                  <c:v>112</c:v>
                </c:pt>
                <c:pt idx="20">
                  <c:v>127</c:v>
                </c:pt>
                <c:pt idx="21">
                  <c:v>135</c:v>
                </c:pt>
                <c:pt idx="22">
                  <c:v>105</c:v>
                </c:pt>
                <c:pt idx="23">
                  <c:v>85</c:v>
                </c:pt>
                <c:pt idx="24">
                  <c:v>61</c:v>
                </c:pt>
                <c:pt idx="25">
                  <c:v>124</c:v>
                </c:pt>
                <c:pt idx="26">
                  <c:v>106</c:v>
                </c:pt>
                <c:pt idx="27">
                  <c:v>25</c:v>
                </c:pt>
                <c:pt idx="28">
                  <c:v>167</c:v>
                </c:pt>
                <c:pt idx="29">
                  <c:v>109</c:v>
                </c:pt>
                <c:pt idx="30">
                  <c:v>140</c:v>
                </c:pt>
                <c:pt idx="31">
                  <c:v>100</c:v>
                </c:pt>
                <c:pt idx="32">
                  <c:v>104</c:v>
                </c:pt>
                <c:pt idx="33">
                  <c:v>121</c:v>
                </c:pt>
                <c:pt idx="34">
                  <c:v>128</c:v>
                </c:pt>
                <c:pt idx="35">
                  <c:v>84</c:v>
                </c:pt>
                <c:pt idx="36">
                  <c:v>103</c:v>
                </c:pt>
                <c:pt idx="37">
                  <c:v>160</c:v>
                </c:pt>
                <c:pt idx="38">
                  <c:v>128</c:v>
                </c:pt>
                <c:pt idx="39">
                  <c:v>90</c:v>
                </c:pt>
                <c:pt idx="40">
                  <c:v>110</c:v>
                </c:pt>
                <c:pt idx="41">
                  <c:v>97</c:v>
                </c:pt>
                <c:pt idx="42">
                  <c:v>93</c:v>
                </c:pt>
                <c:pt idx="43">
                  <c:v>105</c:v>
                </c:pt>
                <c:pt idx="44">
                  <c:v>84</c:v>
                </c:pt>
                <c:pt idx="45">
                  <c:v>104</c:v>
                </c:pt>
                <c:pt idx="46">
                  <c:v>93</c:v>
                </c:pt>
                <c:pt idx="47">
                  <c:v>156</c:v>
                </c:pt>
                <c:pt idx="48">
                  <c:v>100</c:v>
                </c:pt>
                <c:pt idx="49">
                  <c:v>98</c:v>
                </c:pt>
                <c:pt idx="50">
                  <c:v>91</c:v>
                </c:pt>
                <c:pt idx="51">
                  <c:v>73</c:v>
                </c:pt>
                <c:pt idx="52">
                  <c:v>89</c:v>
                </c:pt>
                <c:pt idx="53">
                  <c:v>89</c:v>
                </c:pt>
                <c:pt idx="54">
                  <c:v>89</c:v>
                </c:pt>
                <c:pt idx="55">
                  <c:v>89</c:v>
                </c:pt>
                <c:pt idx="56">
                  <c:v>92</c:v>
                </c:pt>
                <c:pt idx="57">
                  <c:v>106</c:v>
                </c:pt>
                <c:pt idx="58">
                  <c:v>89</c:v>
                </c:pt>
                <c:pt idx="59">
                  <c:v>63</c:v>
                </c:pt>
                <c:pt idx="60">
                  <c:v>60</c:v>
                </c:pt>
                <c:pt idx="61">
                  <c:v>91</c:v>
                </c:pt>
                <c:pt idx="62">
                  <c:v>52</c:v>
                </c:pt>
                <c:pt idx="63">
                  <c:v>50</c:v>
                </c:pt>
                <c:pt idx="64">
                  <c:v>63</c:v>
                </c:pt>
                <c:pt idx="65">
                  <c:v>67</c:v>
                </c:pt>
                <c:pt idx="66">
                  <c:v>89</c:v>
                </c:pt>
                <c:pt idx="67">
                  <c:v>46</c:v>
                </c:pt>
                <c:pt idx="68">
                  <c:v>105</c:v>
                </c:pt>
                <c:pt idx="69">
                  <c:v>77</c:v>
                </c:pt>
                <c:pt idx="70">
                  <c:v>58</c:v>
                </c:pt>
                <c:pt idx="71">
                  <c:v>57</c:v>
                </c:pt>
                <c:pt idx="72">
                  <c:v>44</c:v>
                </c:pt>
                <c:pt idx="73">
                  <c:v>58</c:v>
                </c:pt>
                <c:pt idx="74">
                  <c:v>74</c:v>
                </c:pt>
                <c:pt idx="75">
                  <c:v>27</c:v>
                </c:pt>
                <c:pt idx="76">
                  <c:v>59</c:v>
                </c:pt>
                <c:pt idx="77">
                  <c:v>20</c:v>
                </c:pt>
                <c:pt idx="78">
                  <c:v>33</c:v>
                </c:pt>
                <c:pt idx="79">
                  <c:v>18</c:v>
                </c:pt>
                <c:pt idx="80">
                  <c:v>26</c:v>
                </c:pt>
                <c:pt idx="81">
                  <c:v>22</c:v>
                </c:pt>
                <c:pt idx="82">
                  <c:v>76</c:v>
                </c:pt>
                <c:pt idx="83">
                  <c:v>49</c:v>
                </c:pt>
                <c:pt idx="84">
                  <c:v>45</c:v>
                </c:pt>
                <c:pt idx="85">
                  <c:v>55</c:v>
                </c:pt>
                <c:pt idx="86">
                  <c:v>45</c:v>
                </c:pt>
                <c:pt idx="87">
                  <c:v>45</c:v>
                </c:pt>
                <c:pt idx="88">
                  <c:v>59</c:v>
                </c:pt>
                <c:pt idx="89">
                  <c:v>58</c:v>
                </c:pt>
                <c:pt idx="90">
                  <c:v>43</c:v>
                </c:pt>
                <c:pt idx="91">
                  <c:v>47</c:v>
                </c:pt>
                <c:pt idx="92">
                  <c:v>54</c:v>
                </c:pt>
                <c:pt idx="93">
                  <c:v>62</c:v>
                </c:pt>
                <c:pt idx="94">
                  <c:v>42</c:v>
                </c:pt>
                <c:pt idx="95">
                  <c:v>115</c:v>
                </c:pt>
                <c:pt idx="96">
                  <c:v>48</c:v>
                </c:pt>
                <c:pt idx="97">
                  <c:v>53</c:v>
                </c:pt>
                <c:pt idx="98">
                  <c:v>43</c:v>
                </c:pt>
                <c:pt idx="99">
                  <c:v>57</c:v>
                </c:pt>
                <c:pt idx="100">
                  <c:v>76</c:v>
                </c:pt>
                <c:pt idx="101">
                  <c:v>89</c:v>
                </c:pt>
                <c:pt idx="102">
                  <c:v>66</c:v>
                </c:pt>
                <c:pt idx="103">
                  <c:v>96</c:v>
                </c:pt>
                <c:pt idx="104">
                  <c:v>81</c:v>
                </c:pt>
                <c:pt idx="105">
                  <c:v>51</c:v>
                </c:pt>
                <c:pt idx="106">
                  <c:v>42</c:v>
                </c:pt>
                <c:pt idx="107">
                  <c:v>58</c:v>
                </c:pt>
                <c:pt idx="108">
                  <c:v>52</c:v>
                </c:pt>
                <c:pt idx="109">
                  <c:v>34</c:v>
                </c:pt>
                <c:pt idx="110">
                  <c:v>56</c:v>
                </c:pt>
                <c:pt idx="111">
                  <c:v>43</c:v>
                </c:pt>
                <c:pt idx="112">
                  <c:v>42</c:v>
                </c:pt>
                <c:pt idx="113">
                  <c:v>46</c:v>
                </c:pt>
                <c:pt idx="114">
                  <c:v>67</c:v>
                </c:pt>
                <c:pt idx="115">
                  <c:v>65</c:v>
                </c:pt>
                <c:pt idx="116">
                  <c:v>51</c:v>
                </c:pt>
                <c:pt idx="117">
                  <c:v>41</c:v>
                </c:pt>
                <c:pt idx="118">
                  <c:v>45</c:v>
                </c:pt>
                <c:pt idx="119">
                  <c:v>55</c:v>
                </c:pt>
                <c:pt idx="120">
                  <c:v>53</c:v>
                </c:pt>
                <c:pt idx="121">
                  <c:v>50</c:v>
                </c:pt>
                <c:pt idx="122">
                  <c:v>46</c:v>
                </c:pt>
                <c:pt idx="123">
                  <c:v>43</c:v>
                </c:pt>
                <c:pt idx="124">
                  <c:v>50</c:v>
                </c:pt>
                <c:pt idx="125">
                  <c:v>48</c:v>
                </c:pt>
                <c:pt idx="126">
                  <c:v>48</c:v>
                </c:pt>
                <c:pt idx="127">
                  <c:v>45</c:v>
                </c:pt>
                <c:pt idx="128">
                  <c:v>47</c:v>
                </c:pt>
                <c:pt idx="129">
                  <c:v>57</c:v>
                </c:pt>
                <c:pt idx="130">
                  <c:v>48</c:v>
                </c:pt>
                <c:pt idx="131">
                  <c:v>45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Feuil1!$F$3</c:f>
              <c:strCache>
                <c:ptCount val="1"/>
                <c:pt idx="0">
                  <c:v>Spread sociétés non cotées</c:v>
                </c:pt>
              </c:strCache>
            </c:strRef>
          </c:tx>
          <c:spPr>
            <a:ln w="19050"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Feuil1!$D$4:$D$135</c:f>
              <c:numCache>
                <c:formatCode>m/d/yyyy</c:formatCode>
                <c:ptCount val="132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</c:numCache>
            </c:numRef>
          </c:cat>
          <c:val>
            <c:numRef>
              <c:f>Feuil1!$F$4:$F$135</c:f>
              <c:numCache>
                <c:formatCode>General</c:formatCode>
                <c:ptCount val="132"/>
                <c:pt idx="0">
                  <c:v>99</c:v>
                </c:pt>
                <c:pt idx="1">
                  <c:v>99</c:v>
                </c:pt>
                <c:pt idx="2">
                  <c:v>102</c:v>
                </c:pt>
                <c:pt idx="3">
                  <c:v>99</c:v>
                </c:pt>
                <c:pt idx="4">
                  <c:v>129</c:v>
                </c:pt>
                <c:pt idx="5">
                  <c:v>136</c:v>
                </c:pt>
                <c:pt idx="6">
                  <c:v>89</c:v>
                </c:pt>
                <c:pt idx="7">
                  <c:v>99</c:v>
                </c:pt>
                <c:pt idx="8">
                  <c:v>102</c:v>
                </c:pt>
                <c:pt idx="9">
                  <c:v>99</c:v>
                </c:pt>
                <c:pt idx="10">
                  <c:v>99</c:v>
                </c:pt>
                <c:pt idx="11">
                  <c:v>34</c:v>
                </c:pt>
                <c:pt idx="12">
                  <c:v>86</c:v>
                </c:pt>
                <c:pt idx="13">
                  <c:v>99</c:v>
                </c:pt>
                <c:pt idx="14">
                  <c:v>126</c:v>
                </c:pt>
                <c:pt idx="15">
                  <c:v>51</c:v>
                </c:pt>
                <c:pt idx="16">
                  <c:v>58</c:v>
                </c:pt>
                <c:pt idx="17">
                  <c:v>118</c:v>
                </c:pt>
                <c:pt idx="18">
                  <c:v>174</c:v>
                </c:pt>
                <c:pt idx="19">
                  <c:v>205</c:v>
                </c:pt>
                <c:pt idx="20">
                  <c:v>217</c:v>
                </c:pt>
                <c:pt idx="21">
                  <c:v>148</c:v>
                </c:pt>
                <c:pt idx="22">
                  <c:v>215</c:v>
                </c:pt>
                <c:pt idx="23">
                  <c:v>103</c:v>
                </c:pt>
                <c:pt idx="24">
                  <c:v>180</c:v>
                </c:pt>
                <c:pt idx="25">
                  <c:v>175</c:v>
                </c:pt>
                <c:pt idx="26">
                  <c:v>104</c:v>
                </c:pt>
                <c:pt idx="27">
                  <c:v>87</c:v>
                </c:pt>
                <c:pt idx="28">
                  <c:v>43</c:v>
                </c:pt>
                <c:pt idx="29">
                  <c:v>61</c:v>
                </c:pt>
                <c:pt idx="30">
                  <c:v>104</c:v>
                </c:pt>
                <c:pt idx="31">
                  <c:v>71</c:v>
                </c:pt>
                <c:pt idx="32">
                  <c:v>159</c:v>
                </c:pt>
                <c:pt idx="33">
                  <c:v>104</c:v>
                </c:pt>
                <c:pt idx="34">
                  <c:v>40</c:v>
                </c:pt>
                <c:pt idx="35">
                  <c:v>115</c:v>
                </c:pt>
                <c:pt idx="36">
                  <c:v>91</c:v>
                </c:pt>
                <c:pt idx="37">
                  <c:v>91</c:v>
                </c:pt>
                <c:pt idx="38">
                  <c:v>85</c:v>
                </c:pt>
                <c:pt idx="39">
                  <c:v>53</c:v>
                </c:pt>
                <c:pt idx="40">
                  <c:v>40</c:v>
                </c:pt>
                <c:pt idx="41">
                  <c:v>91</c:v>
                </c:pt>
                <c:pt idx="42">
                  <c:v>225</c:v>
                </c:pt>
                <c:pt idx="43">
                  <c:v>73</c:v>
                </c:pt>
                <c:pt idx="44">
                  <c:v>85</c:v>
                </c:pt>
                <c:pt idx="45">
                  <c:v>90</c:v>
                </c:pt>
                <c:pt idx="46">
                  <c:v>94</c:v>
                </c:pt>
                <c:pt idx="47">
                  <c:v>75</c:v>
                </c:pt>
                <c:pt idx="48">
                  <c:v>71</c:v>
                </c:pt>
                <c:pt idx="49">
                  <c:v>66</c:v>
                </c:pt>
                <c:pt idx="50">
                  <c:v>92</c:v>
                </c:pt>
                <c:pt idx="51">
                  <c:v>67</c:v>
                </c:pt>
                <c:pt idx="52">
                  <c:v>60</c:v>
                </c:pt>
                <c:pt idx="53">
                  <c:v>107</c:v>
                </c:pt>
                <c:pt idx="54">
                  <c:v>85</c:v>
                </c:pt>
                <c:pt idx="55">
                  <c:v>69</c:v>
                </c:pt>
                <c:pt idx="56">
                  <c:v>72</c:v>
                </c:pt>
                <c:pt idx="57">
                  <c:v>41</c:v>
                </c:pt>
                <c:pt idx="58">
                  <c:v>69</c:v>
                </c:pt>
                <c:pt idx="59">
                  <c:v>103</c:v>
                </c:pt>
                <c:pt idx="60">
                  <c:v>82</c:v>
                </c:pt>
                <c:pt idx="61">
                  <c:v>66</c:v>
                </c:pt>
                <c:pt idx="62">
                  <c:v>78</c:v>
                </c:pt>
                <c:pt idx="63">
                  <c:v>96</c:v>
                </c:pt>
                <c:pt idx="64">
                  <c:v>91</c:v>
                </c:pt>
                <c:pt idx="65">
                  <c:v>59</c:v>
                </c:pt>
                <c:pt idx="66">
                  <c:v>65</c:v>
                </c:pt>
                <c:pt idx="67">
                  <c:v>76</c:v>
                </c:pt>
                <c:pt idx="68">
                  <c:v>65</c:v>
                </c:pt>
                <c:pt idx="69">
                  <c:v>53</c:v>
                </c:pt>
                <c:pt idx="70">
                  <c:v>68</c:v>
                </c:pt>
                <c:pt idx="71">
                  <c:v>69</c:v>
                </c:pt>
                <c:pt idx="72">
                  <c:v>70</c:v>
                </c:pt>
                <c:pt idx="73">
                  <c:v>26</c:v>
                </c:pt>
                <c:pt idx="74">
                  <c:v>57</c:v>
                </c:pt>
                <c:pt idx="75">
                  <c:v>52</c:v>
                </c:pt>
                <c:pt idx="76">
                  <c:v>64</c:v>
                </c:pt>
                <c:pt idx="77">
                  <c:v>42</c:v>
                </c:pt>
                <c:pt idx="78">
                  <c:v>75</c:v>
                </c:pt>
                <c:pt idx="79">
                  <c:v>38</c:v>
                </c:pt>
                <c:pt idx="80">
                  <c:v>28</c:v>
                </c:pt>
                <c:pt idx="81">
                  <c:v>45</c:v>
                </c:pt>
                <c:pt idx="82">
                  <c:v>82</c:v>
                </c:pt>
                <c:pt idx="83">
                  <c:v>30</c:v>
                </c:pt>
                <c:pt idx="84">
                  <c:v>49</c:v>
                </c:pt>
                <c:pt idx="85">
                  <c:v>57</c:v>
                </c:pt>
                <c:pt idx="86">
                  <c:v>47</c:v>
                </c:pt>
                <c:pt idx="87">
                  <c:v>53</c:v>
                </c:pt>
                <c:pt idx="88">
                  <c:v>60</c:v>
                </c:pt>
                <c:pt idx="89">
                  <c:v>49</c:v>
                </c:pt>
                <c:pt idx="90">
                  <c:v>50</c:v>
                </c:pt>
                <c:pt idx="91">
                  <c:v>52</c:v>
                </c:pt>
                <c:pt idx="92">
                  <c:v>46</c:v>
                </c:pt>
                <c:pt idx="93">
                  <c:v>53</c:v>
                </c:pt>
                <c:pt idx="94">
                  <c:v>60</c:v>
                </c:pt>
                <c:pt idx="95">
                  <c:v>74</c:v>
                </c:pt>
                <c:pt idx="96">
                  <c:v>53</c:v>
                </c:pt>
                <c:pt idx="97">
                  <c:v>64</c:v>
                </c:pt>
                <c:pt idx="98">
                  <c:v>85</c:v>
                </c:pt>
                <c:pt idx="99">
                  <c:v>60</c:v>
                </c:pt>
                <c:pt idx="100">
                  <c:v>57</c:v>
                </c:pt>
                <c:pt idx="101">
                  <c:v>50</c:v>
                </c:pt>
                <c:pt idx="102">
                  <c:v>40</c:v>
                </c:pt>
                <c:pt idx="103">
                  <c:v>90</c:v>
                </c:pt>
                <c:pt idx="104">
                  <c:v>45</c:v>
                </c:pt>
                <c:pt idx="105">
                  <c:v>83</c:v>
                </c:pt>
                <c:pt idx="106">
                  <c:v>44</c:v>
                </c:pt>
                <c:pt idx="107">
                  <c:v>56</c:v>
                </c:pt>
                <c:pt idx="108">
                  <c:v>57</c:v>
                </c:pt>
                <c:pt idx="109">
                  <c:v>41</c:v>
                </c:pt>
                <c:pt idx="110">
                  <c:v>58</c:v>
                </c:pt>
                <c:pt idx="111">
                  <c:v>51</c:v>
                </c:pt>
                <c:pt idx="112">
                  <c:v>37</c:v>
                </c:pt>
                <c:pt idx="113">
                  <c:v>75</c:v>
                </c:pt>
                <c:pt idx="114">
                  <c:v>79</c:v>
                </c:pt>
                <c:pt idx="115">
                  <c:v>48</c:v>
                </c:pt>
                <c:pt idx="116">
                  <c:v>49</c:v>
                </c:pt>
                <c:pt idx="117">
                  <c:v>103</c:v>
                </c:pt>
                <c:pt idx="118">
                  <c:v>46</c:v>
                </c:pt>
                <c:pt idx="119">
                  <c:v>92</c:v>
                </c:pt>
                <c:pt idx="120">
                  <c:v>64</c:v>
                </c:pt>
                <c:pt idx="121">
                  <c:v>46</c:v>
                </c:pt>
                <c:pt idx="122">
                  <c:v>55</c:v>
                </c:pt>
                <c:pt idx="123">
                  <c:v>63</c:v>
                </c:pt>
                <c:pt idx="124">
                  <c:v>50</c:v>
                </c:pt>
                <c:pt idx="125">
                  <c:v>61</c:v>
                </c:pt>
                <c:pt idx="126">
                  <c:v>55</c:v>
                </c:pt>
                <c:pt idx="127">
                  <c:v>63</c:v>
                </c:pt>
                <c:pt idx="128">
                  <c:v>46</c:v>
                </c:pt>
                <c:pt idx="129">
                  <c:v>46</c:v>
                </c:pt>
                <c:pt idx="130">
                  <c:v>91</c:v>
                </c:pt>
                <c:pt idx="131">
                  <c:v>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656896"/>
        <c:axId val="191369216"/>
      </c:lineChart>
      <c:dateAx>
        <c:axId val="1946568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91369216"/>
        <c:crosses val="autoZero"/>
        <c:auto val="1"/>
        <c:lblOffset val="100"/>
        <c:baseTimeUnit val="months"/>
      </c:dateAx>
      <c:valAx>
        <c:axId val="191369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46568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Feuil12!$D$5</c:f>
              <c:strCache>
                <c:ptCount val="1"/>
                <c:pt idx="0">
                  <c:v>&lt; 1 an</c:v>
                </c:pt>
              </c:strCache>
            </c:strRef>
          </c:tx>
          <c:marker>
            <c:symbol val="none"/>
          </c:marker>
          <c:cat>
            <c:numRef>
              <c:f>Feuil12!$C$6:$C$16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Feuil12!$D$6:$D$16</c:f>
              <c:numCache>
                <c:formatCode>General</c:formatCode>
                <c:ptCount val="11"/>
                <c:pt idx="0">
                  <c:v>209</c:v>
                </c:pt>
                <c:pt idx="1">
                  <c:v>132</c:v>
                </c:pt>
                <c:pt idx="6">
                  <c:v>35</c:v>
                </c:pt>
                <c:pt idx="7">
                  <c:v>45</c:v>
                </c:pt>
                <c:pt idx="8">
                  <c:v>28</c:v>
                </c:pt>
                <c:pt idx="9">
                  <c:v>35</c:v>
                </c:pt>
                <c:pt idx="10">
                  <c:v>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Feuil12!$E$5</c:f>
              <c:strCache>
                <c:ptCount val="1"/>
                <c:pt idx="0">
                  <c:v>1 - 3 ans</c:v>
                </c:pt>
              </c:strCache>
            </c:strRef>
          </c:tx>
          <c:marker>
            <c:symbol val="none"/>
          </c:marker>
          <c:cat>
            <c:numRef>
              <c:f>Feuil12!$C$6:$C$16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Feuil12!$E$6:$E$16</c:f>
              <c:numCache>
                <c:formatCode>General</c:formatCode>
                <c:ptCount val="11"/>
                <c:pt idx="0">
                  <c:v>90</c:v>
                </c:pt>
                <c:pt idx="1">
                  <c:v>189</c:v>
                </c:pt>
                <c:pt idx="2">
                  <c:v>242</c:v>
                </c:pt>
                <c:pt idx="4">
                  <c:v>50</c:v>
                </c:pt>
                <c:pt idx="5">
                  <c:v>43</c:v>
                </c:pt>
                <c:pt idx="6">
                  <c:v>39</c:v>
                </c:pt>
                <c:pt idx="7">
                  <c:v>52</c:v>
                </c:pt>
                <c:pt idx="8">
                  <c:v>48</c:v>
                </c:pt>
                <c:pt idx="9">
                  <c:v>47</c:v>
                </c:pt>
                <c:pt idx="10">
                  <c:v>49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Feuil12!$F$5</c:f>
              <c:strCache>
                <c:ptCount val="1"/>
                <c:pt idx="0">
                  <c:v>3 - 5 ans</c:v>
                </c:pt>
              </c:strCache>
            </c:strRef>
          </c:tx>
          <c:marker>
            <c:symbol val="none"/>
          </c:marker>
          <c:cat>
            <c:numRef>
              <c:f>Feuil12!$C$6:$C$16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Feuil12!$F$6:$F$16</c:f>
              <c:numCache>
                <c:formatCode>General</c:formatCode>
                <c:ptCount val="11"/>
                <c:pt idx="0">
                  <c:v>109</c:v>
                </c:pt>
                <c:pt idx="3">
                  <c:v>138</c:v>
                </c:pt>
                <c:pt idx="4">
                  <c:v>55</c:v>
                </c:pt>
                <c:pt idx="5">
                  <c:v>51</c:v>
                </c:pt>
                <c:pt idx="6">
                  <c:v>46</c:v>
                </c:pt>
                <c:pt idx="7">
                  <c:v>56</c:v>
                </c:pt>
                <c:pt idx="8">
                  <c:v>58</c:v>
                </c:pt>
                <c:pt idx="9">
                  <c:v>46</c:v>
                </c:pt>
                <c:pt idx="10">
                  <c:v>68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Feuil12!$G$5</c:f>
              <c:strCache>
                <c:ptCount val="1"/>
                <c:pt idx="0">
                  <c:v>5 - 10 ans </c:v>
                </c:pt>
              </c:strCache>
            </c:strRef>
          </c:tx>
          <c:marker>
            <c:symbol val="none"/>
          </c:marker>
          <c:cat>
            <c:numRef>
              <c:f>Feuil12!$C$6:$C$16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Feuil12!$G$6:$G$16</c:f>
              <c:numCache>
                <c:formatCode>General</c:formatCode>
                <c:ptCount val="11"/>
                <c:pt idx="0">
                  <c:v>112</c:v>
                </c:pt>
                <c:pt idx="1">
                  <c:v>61</c:v>
                </c:pt>
                <c:pt idx="2">
                  <c:v>76</c:v>
                </c:pt>
                <c:pt idx="3">
                  <c:v>60</c:v>
                </c:pt>
                <c:pt idx="4">
                  <c:v>56</c:v>
                </c:pt>
                <c:pt idx="5">
                  <c:v>57</c:v>
                </c:pt>
                <c:pt idx="6">
                  <c:v>42</c:v>
                </c:pt>
                <c:pt idx="7">
                  <c:v>62</c:v>
                </c:pt>
                <c:pt idx="8">
                  <c:v>78</c:v>
                </c:pt>
                <c:pt idx="9">
                  <c:v>48</c:v>
                </c:pt>
                <c:pt idx="10">
                  <c:v>62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Feuil12!$H$5</c:f>
              <c:strCache>
                <c:ptCount val="1"/>
                <c:pt idx="0">
                  <c:v>10 - 20 ans</c:v>
                </c:pt>
              </c:strCache>
            </c:strRef>
          </c:tx>
          <c:marker>
            <c:symbol val="none"/>
          </c:marker>
          <c:cat>
            <c:numRef>
              <c:f>Feuil12!$C$6:$C$16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Feuil12!$H$6:$H$16</c:f>
              <c:numCache>
                <c:formatCode>General</c:formatCode>
                <c:ptCount val="11"/>
                <c:pt idx="1">
                  <c:v>58</c:v>
                </c:pt>
                <c:pt idx="2">
                  <c:v>31</c:v>
                </c:pt>
                <c:pt idx="3">
                  <c:v>25</c:v>
                </c:pt>
                <c:pt idx="6">
                  <c:v>74</c:v>
                </c:pt>
                <c:pt idx="7">
                  <c:v>84</c:v>
                </c:pt>
                <c:pt idx="8">
                  <c:v>111</c:v>
                </c:pt>
                <c:pt idx="10">
                  <c:v>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457152"/>
        <c:axId val="154380160"/>
      </c:lineChart>
      <c:dateAx>
        <c:axId val="1474571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54380160"/>
        <c:crosses val="autoZero"/>
        <c:auto val="1"/>
        <c:lblOffset val="100"/>
        <c:baseTimeUnit val="years"/>
      </c:dateAx>
      <c:valAx>
        <c:axId val="15438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4571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Feuil13!$D$4</c:f>
              <c:strCache>
                <c:ptCount val="1"/>
                <c:pt idx="0">
                  <c:v>&lt; 1 an</c:v>
                </c:pt>
              </c:strCache>
            </c:strRef>
          </c:tx>
          <c:marker>
            <c:symbol val="none"/>
          </c:marker>
          <c:cat>
            <c:numRef>
              <c:f>Feuil13!$C$5:$C$15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Feuil13!$D$5:$D$15</c:f>
              <c:numCache>
                <c:formatCode>General</c:formatCode>
                <c:ptCount val="11"/>
              </c:numCache>
            </c:numRef>
          </c:val>
          <c:smooth val="0"/>
        </c:ser>
        <c:ser>
          <c:idx val="1"/>
          <c:order val="1"/>
          <c:tx>
            <c:strRef>
              <c:f>Feuil13!$E$4</c:f>
              <c:strCache>
                <c:ptCount val="1"/>
                <c:pt idx="0">
                  <c:v>1 - 3 ans</c:v>
                </c:pt>
              </c:strCache>
            </c:strRef>
          </c:tx>
          <c:marker>
            <c:symbol val="none"/>
          </c:marker>
          <c:cat>
            <c:numRef>
              <c:f>Feuil13!$C$5:$C$15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Feuil13!$E$5:$E$15</c:f>
              <c:numCache>
                <c:formatCode>General</c:formatCode>
                <c:ptCount val="11"/>
                <c:pt idx="0">
                  <c:v>133</c:v>
                </c:pt>
                <c:pt idx="1">
                  <c:v>130</c:v>
                </c:pt>
                <c:pt idx="2">
                  <c:v>106</c:v>
                </c:pt>
                <c:pt idx="3">
                  <c:v>100</c:v>
                </c:pt>
                <c:pt idx="5">
                  <c:v>109</c:v>
                </c:pt>
                <c:pt idx="7">
                  <c:v>53</c:v>
                </c:pt>
                <c:pt idx="8">
                  <c:v>72</c:v>
                </c:pt>
                <c:pt idx="9">
                  <c:v>71</c:v>
                </c:pt>
                <c:pt idx="10">
                  <c:v>56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Feuil13!$F$4</c:f>
              <c:strCache>
                <c:ptCount val="1"/>
                <c:pt idx="0">
                  <c:v>3 - 5 ans</c:v>
                </c:pt>
              </c:strCache>
            </c:strRef>
          </c:tx>
          <c:marker>
            <c:symbol val="none"/>
          </c:marker>
          <c:cat>
            <c:numRef>
              <c:f>Feuil13!$C$5:$C$15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Feuil13!$F$5:$F$15</c:f>
              <c:numCache>
                <c:formatCode>General</c:formatCode>
                <c:ptCount val="11"/>
                <c:pt idx="0">
                  <c:v>102</c:v>
                </c:pt>
                <c:pt idx="1">
                  <c:v>115</c:v>
                </c:pt>
                <c:pt idx="2">
                  <c:v>121</c:v>
                </c:pt>
                <c:pt idx="3">
                  <c:v>110</c:v>
                </c:pt>
                <c:pt idx="4">
                  <c:v>93</c:v>
                </c:pt>
                <c:pt idx="5">
                  <c:v>76</c:v>
                </c:pt>
                <c:pt idx="6">
                  <c:v>61</c:v>
                </c:pt>
                <c:pt idx="7">
                  <c:v>69</c:v>
                </c:pt>
                <c:pt idx="8">
                  <c:v>81</c:v>
                </c:pt>
                <c:pt idx="9">
                  <c:v>67</c:v>
                </c:pt>
                <c:pt idx="10">
                  <c:v>61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Feuil13!$G$4</c:f>
              <c:strCache>
                <c:ptCount val="1"/>
                <c:pt idx="0">
                  <c:v>5 - 10 ans 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Feuil13!$C$5:$C$15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Feuil13!$G$5:$G$15</c:f>
              <c:numCache>
                <c:formatCode>General</c:formatCode>
                <c:ptCount val="11"/>
                <c:pt idx="0">
                  <c:v>126</c:v>
                </c:pt>
                <c:pt idx="1">
                  <c:v>84</c:v>
                </c:pt>
                <c:pt idx="2">
                  <c:v>88</c:v>
                </c:pt>
                <c:pt idx="3">
                  <c:v>136</c:v>
                </c:pt>
                <c:pt idx="4">
                  <c:v>107</c:v>
                </c:pt>
                <c:pt idx="5">
                  <c:v>113</c:v>
                </c:pt>
                <c:pt idx="6">
                  <c:v>57</c:v>
                </c:pt>
                <c:pt idx="7">
                  <c:v>62</c:v>
                </c:pt>
                <c:pt idx="8">
                  <c:v>130</c:v>
                </c:pt>
                <c:pt idx="9">
                  <c:v>79</c:v>
                </c:pt>
                <c:pt idx="10">
                  <c:v>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662080"/>
        <c:axId val="161663616"/>
      </c:lineChart>
      <c:dateAx>
        <c:axId val="1616620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61663616"/>
        <c:crosses val="autoZero"/>
        <c:auto val="1"/>
        <c:lblOffset val="100"/>
        <c:baseTimeUnit val="years"/>
      </c:dateAx>
      <c:valAx>
        <c:axId val="161663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662080"/>
        <c:crosses val="autoZero"/>
        <c:crossBetween val="between"/>
      </c:valAx>
    </c:plotArea>
    <c:legend>
      <c:legendPos val="r"/>
      <c:legendEntry>
        <c:idx val="0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Feuil14!$D$4</c:f>
              <c:strCache>
                <c:ptCount val="1"/>
                <c:pt idx="0">
                  <c:v>&lt; 1 an</c:v>
                </c:pt>
              </c:strCache>
            </c:strRef>
          </c:tx>
          <c:marker>
            <c:symbol val="none"/>
          </c:marker>
          <c:cat>
            <c:numRef>
              <c:f>Feuil14!$C$5:$C$15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Feuil14!$D$5:$D$15</c:f>
              <c:numCache>
                <c:formatCode>General</c:formatCode>
                <c:ptCount val="11"/>
                <c:pt idx="1">
                  <c:v>169</c:v>
                </c:pt>
                <c:pt idx="2">
                  <c:v>80</c:v>
                </c:pt>
                <c:pt idx="3">
                  <c:v>81</c:v>
                </c:pt>
                <c:pt idx="4">
                  <c:v>73</c:v>
                </c:pt>
                <c:pt idx="5">
                  <c:v>74</c:v>
                </c:pt>
                <c:pt idx="6">
                  <c:v>55</c:v>
                </c:pt>
                <c:pt idx="7">
                  <c:v>49</c:v>
                </c:pt>
                <c:pt idx="8">
                  <c:v>55</c:v>
                </c:pt>
                <c:pt idx="9">
                  <c:v>60</c:v>
                </c:pt>
                <c:pt idx="10">
                  <c:v>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Feuil14!$E$4</c:f>
              <c:strCache>
                <c:ptCount val="1"/>
                <c:pt idx="0">
                  <c:v>1 - 3 ans</c:v>
                </c:pt>
              </c:strCache>
            </c:strRef>
          </c:tx>
          <c:marker>
            <c:symbol val="none"/>
          </c:marker>
          <c:cat>
            <c:numRef>
              <c:f>Feuil14!$C$5:$C$15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Feuil14!$E$5:$E$15</c:f>
              <c:numCache>
                <c:formatCode>General</c:formatCode>
                <c:ptCount val="11"/>
                <c:pt idx="3">
                  <c:v>31</c:v>
                </c:pt>
                <c:pt idx="4">
                  <c:v>71</c:v>
                </c:pt>
                <c:pt idx="5">
                  <c:v>60</c:v>
                </c:pt>
                <c:pt idx="6">
                  <c:v>52</c:v>
                </c:pt>
                <c:pt idx="7">
                  <c:v>60</c:v>
                </c:pt>
                <c:pt idx="8">
                  <c:v>80</c:v>
                </c:pt>
                <c:pt idx="9">
                  <c:v>100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Feuil14!$G$4</c:f>
              <c:strCache>
                <c:ptCount val="1"/>
                <c:pt idx="0">
                  <c:v>5 - 10 ans 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Feuil14!$C$5:$C$15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Feuil14!$G$5:$G$15</c:f>
              <c:numCache>
                <c:formatCode>General</c:formatCode>
                <c:ptCount val="11"/>
                <c:pt idx="0">
                  <c:v>86</c:v>
                </c:pt>
                <c:pt idx="1">
                  <c:v>79</c:v>
                </c:pt>
                <c:pt idx="2">
                  <c:v>60</c:v>
                </c:pt>
                <c:pt idx="3">
                  <c:v>85</c:v>
                </c:pt>
                <c:pt idx="4">
                  <c:v>120</c:v>
                </c:pt>
                <c:pt idx="5">
                  <c:v>88</c:v>
                </c:pt>
                <c:pt idx="6">
                  <c:v>137</c:v>
                </c:pt>
                <c:pt idx="7">
                  <c:v>122</c:v>
                </c:pt>
                <c:pt idx="8">
                  <c:v>125</c:v>
                </c:pt>
                <c:pt idx="9">
                  <c:v>122</c:v>
                </c:pt>
                <c:pt idx="10">
                  <c:v>103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313152"/>
        <c:axId val="161315072"/>
      </c:lineChart>
      <c:dateAx>
        <c:axId val="1613131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61315072"/>
        <c:crosses val="autoZero"/>
        <c:auto val="1"/>
        <c:lblOffset val="100"/>
        <c:baseTimeUnit val="years"/>
      </c:dateAx>
      <c:valAx>
        <c:axId val="161315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3131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Feuil4!$E$2:$E$3</c:f>
              <c:strCache>
                <c:ptCount val="1"/>
                <c:pt idx="0">
                  <c:v>secteur bancaire Taux de croissance du PIB en volume (en %)</c:v>
                </c:pt>
              </c:strCache>
            </c:strRef>
          </c:tx>
          <c:spPr>
            <a:ln w="1905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Feuil4!$C$4:$C$135</c:f>
              <c:numCache>
                <c:formatCode>m/d/yyyy</c:formatCode>
                <c:ptCount val="132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</c:numCache>
            </c:numRef>
          </c:cat>
          <c:val>
            <c:numRef>
              <c:f>Feuil4!$E$4:$E$135</c:f>
              <c:numCache>
                <c:formatCode>0.00%</c:formatCode>
                <c:ptCount val="132"/>
                <c:pt idx="0">
                  <c:v>7.5499999999999998E-2</c:v>
                </c:pt>
                <c:pt idx="1">
                  <c:v>7.5499999999999998E-2</c:v>
                </c:pt>
                <c:pt idx="2">
                  <c:v>7.5499999999999998E-2</c:v>
                </c:pt>
                <c:pt idx="3">
                  <c:v>7.5499999999999998E-2</c:v>
                </c:pt>
                <c:pt idx="4">
                  <c:v>7.5499999999999998E-2</c:v>
                </c:pt>
                <c:pt idx="5">
                  <c:v>7.5499999999999998E-2</c:v>
                </c:pt>
                <c:pt idx="6">
                  <c:v>7.5499999999999998E-2</c:v>
                </c:pt>
                <c:pt idx="7">
                  <c:v>7.5499999999999998E-2</c:v>
                </c:pt>
                <c:pt idx="8">
                  <c:v>7.5499999999999998E-2</c:v>
                </c:pt>
                <c:pt idx="9">
                  <c:v>7.5499999999999998E-2</c:v>
                </c:pt>
                <c:pt idx="10">
                  <c:v>7.5499999999999998E-2</c:v>
                </c:pt>
                <c:pt idx="11">
                  <c:v>7.5499999999999998E-2</c:v>
                </c:pt>
                <c:pt idx="12">
                  <c:v>3.32E-2</c:v>
                </c:pt>
                <c:pt idx="13">
                  <c:v>3.32E-2</c:v>
                </c:pt>
                <c:pt idx="14">
                  <c:v>3.32E-2</c:v>
                </c:pt>
                <c:pt idx="15">
                  <c:v>3.32E-2</c:v>
                </c:pt>
                <c:pt idx="16">
                  <c:v>3.32E-2</c:v>
                </c:pt>
                <c:pt idx="17">
                  <c:v>3.32E-2</c:v>
                </c:pt>
                <c:pt idx="18">
                  <c:v>3.32E-2</c:v>
                </c:pt>
                <c:pt idx="19">
                  <c:v>3.32E-2</c:v>
                </c:pt>
                <c:pt idx="20">
                  <c:v>3.32E-2</c:v>
                </c:pt>
                <c:pt idx="21">
                  <c:v>3.32E-2</c:v>
                </c:pt>
                <c:pt idx="22">
                  <c:v>3.32E-2</c:v>
                </c:pt>
                <c:pt idx="23">
                  <c:v>3.32E-2</c:v>
                </c:pt>
                <c:pt idx="24">
                  <c:v>6.3200000000000006E-2</c:v>
                </c:pt>
                <c:pt idx="25">
                  <c:v>6.3200000000000006E-2</c:v>
                </c:pt>
                <c:pt idx="26">
                  <c:v>6.3200000000000006E-2</c:v>
                </c:pt>
                <c:pt idx="27">
                  <c:v>6.3200000000000006E-2</c:v>
                </c:pt>
                <c:pt idx="28">
                  <c:v>6.3200000000000006E-2</c:v>
                </c:pt>
                <c:pt idx="29">
                  <c:v>6.3200000000000006E-2</c:v>
                </c:pt>
                <c:pt idx="30">
                  <c:v>6.3200000000000006E-2</c:v>
                </c:pt>
                <c:pt idx="31">
                  <c:v>6.3200000000000006E-2</c:v>
                </c:pt>
                <c:pt idx="32">
                  <c:v>6.3200000000000006E-2</c:v>
                </c:pt>
                <c:pt idx="33">
                  <c:v>6.3200000000000006E-2</c:v>
                </c:pt>
                <c:pt idx="34">
                  <c:v>6.3200000000000006E-2</c:v>
                </c:pt>
                <c:pt idx="35">
                  <c:v>6.3200000000000006E-2</c:v>
                </c:pt>
                <c:pt idx="36">
                  <c:v>4.8000000000000001E-2</c:v>
                </c:pt>
                <c:pt idx="37">
                  <c:v>4.8000000000000001E-2</c:v>
                </c:pt>
                <c:pt idx="38">
                  <c:v>4.8000000000000001E-2</c:v>
                </c:pt>
                <c:pt idx="39">
                  <c:v>4.8000000000000001E-2</c:v>
                </c:pt>
                <c:pt idx="40">
                  <c:v>4.8000000000000001E-2</c:v>
                </c:pt>
                <c:pt idx="41">
                  <c:v>4.8000000000000001E-2</c:v>
                </c:pt>
                <c:pt idx="42">
                  <c:v>4.8000000000000001E-2</c:v>
                </c:pt>
                <c:pt idx="43">
                  <c:v>4.8000000000000001E-2</c:v>
                </c:pt>
                <c:pt idx="44">
                  <c:v>4.8000000000000001E-2</c:v>
                </c:pt>
                <c:pt idx="45">
                  <c:v>4.8000000000000001E-2</c:v>
                </c:pt>
                <c:pt idx="46">
                  <c:v>4.8000000000000001E-2</c:v>
                </c:pt>
                <c:pt idx="47">
                  <c:v>4.8000000000000001E-2</c:v>
                </c:pt>
                <c:pt idx="48">
                  <c:v>2.98E-2</c:v>
                </c:pt>
                <c:pt idx="49">
                  <c:v>2.98E-2</c:v>
                </c:pt>
                <c:pt idx="50">
                  <c:v>2.98E-2</c:v>
                </c:pt>
                <c:pt idx="51">
                  <c:v>2.98E-2</c:v>
                </c:pt>
                <c:pt idx="52">
                  <c:v>2.98E-2</c:v>
                </c:pt>
                <c:pt idx="53">
                  <c:v>2.98E-2</c:v>
                </c:pt>
                <c:pt idx="54">
                  <c:v>2.98E-2</c:v>
                </c:pt>
                <c:pt idx="55">
                  <c:v>2.98E-2</c:v>
                </c:pt>
                <c:pt idx="56">
                  <c:v>2.98E-2</c:v>
                </c:pt>
                <c:pt idx="57">
                  <c:v>2.98E-2</c:v>
                </c:pt>
                <c:pt idx="58">
                  <c:v>2.98E-2</c:v>
                </c:pt>
                <c:pt idx="59">
                  <c:v>2.98E-2</c:v>
                </c:pt>
                <c:pt idx="60">
                  <c:v>7.7600000000000002E-2</c:v>
                </c:pt>
                <c:pt idx="61">
                  <c:v>7.7600000000000002E-2</c:v>
                </c:pt>
                <c:pt idx="62">
                  <c:v>7.7600000000000002E-2</c:v>
                </c:pt>
                <c:pt idx="63">
                  <c:v>7.7600000000000002E-2</c:v>
                </c:pt>
                <c:pt idx="64">
                  <c:v>7.7600000000000002E-2</c:v>
                </c:pt>
                <c:pt idx="65">
                  <c:v>7.7600000000000002E-2</c:v>
                </c:pt>
                <c:pt idx="66">
                  <c:v>7.7600000000000002E-2</c:v>
                </c:pt>
                <c:pt idx="67">
                  <c:v>7.7600000000000002E-2</c:v>
                </c:pt>
                <c:pt idx="68">
                  <c:v>7.7600000000000002E-2</c:v>
                </c:pt>
                <c:pt idx="69">
                  <c:v>7.7600000000000002E-2</c:v>
                </c:pt>
                <c:pt idx="70">
                  <c:v>7.7600000000000002E-2</c:v>
                </c:pt>
                <c:pt idx="71">
                  <c:v>7.7600000000000002E-2</c:v>
                </c:pt>
                <c:pt idx="72">
                  <c:v>2.7099999999999999E-2</c:v>
                </c:pt>
                <c:pt idx="73">
                  <c:v>2.7099999999999999E-2</c:v>
                </c:pt>
                <c:pt idx="74">
                  <c:v>2.7099999999999999E-2</c:v>
                </c:pt>
                <c:pt idx="75">
                  <c:v>2.7099999999999999E-2</c:v>
                </c:pt>
                <c:pt idx="76">
                  <c:v>2.7099999999999999E-2</c:v>
                </c:pt>
                <c:pt idx="77">
                  <c:v>2.7099999999999999E-2</c:v>
                </c:pt>
                <c:pt idx="78">
                  <c:v>2.7099999999999999E-2</c:v>
                </c:pt>
                <c:pt idx="79">
                  <c:v>2.7099999999999999E-2</c:v>
                </c:pt>
                <c:pt idx="80">
                  <c:v>2.7099999999999999E-2</c:v>
                </c:pt>
                <c:pt idx="81">
                  <c:v>2.7099999999999999E-2</c:v>
                </c:pt>
                <c:pt idx="82">
                  <c:v>2.7099999999999999E-2</c:v>
                </c:pt>
                <c:pt idx="83">
                  <c:v>2.7099999999999999E-2</c:v>
                </c:pt>
                <c:pt idx="84">
                  <c:v>5.5899999999999998E-2</c:v>
                </c:pt>
                <c:pt idx="85">
                  <c:v>5.5899999999999998E-2</c:v>
                </c:pt>
                <c:pt idx="86">
                  <c:v>5.5899999999999998E-2</c:v>
                </c:pt>
                <c:pt idx="87">
                  <c:v>5.5899999999999998E-2</c:v>
                </c:pt>
                <c:pt idx="88">
                  <c:v>5.5899999999999998E-2</c:v>
                </c:pt>
                <c:pt idx="89">
                  <c:v>5.5899999999999998E-2</c:v>
                </c:pt>
                <c:pt idx="90">
                  <c:v>5.5899999999999998E-2</c:v>
                </c:pt>
                <c:pt idx="91">
                  <c:v>5.5899999999999998E-2</c:v>
                </c:pt>
                <c:pt idx="92">
                  <c:v>5.5899999999999998E-2</c:v>
                </c:pt>
                <c:pt idx="93">
                  <c:v>5.5899999999999998E-2</c:v>
                </c:pt>
                <c:pt idx="94">
                  <c:v>5.5899999999999998E-2</c:v>
                </c:pt>
                <c:pt idx="95">
                  <c:v>5.5899999999999998E-2</c:v>
                </c:pt>
                <c:pt idx="96">
                  <c:v>4.7600000000000003E-2</c:v>
                </c:pt>
                <c:pt idx="97">
                  <c:v>4.7600000000000003E-2</c:v>
                </c:pt>
                <c:pt idx="98">
                  <c:v>4.7600000000000003E-2</c:v>
                </c:pt>
                <c:pt idx="99">
                  <c:v>4.7600000000000003E-2</c:v>
                </c:pt>
                <c:pt idx="100">
                  <c:v>4.7600000000000003E-2</c:v>
                </c:pt>
                <c:pt idx="101">
                  <c:v>4.7600000000000003E-2</c:v>
                </c:pt>
                <c:pt idx="102">
                  <c:v>4.7600000000000003E-2</c:v>
                </c:pt>
                <c:pt idx="103">
                  <c:v>4.7600000000000003E-2</c:v>
                </c:pt>
                <c:pt idx="104">
                  <c:v>4.7600000000000003E-2</c:v>
                </c:pt>
                <c:pt idx="105">
                  <c:v>4.7600000000000003E-2</c:v>
                </c:pt>
                <c:pt idx="106">
                  <c:v>4.7600000000000003E-2</c:v>
                </c:pt>
                <c:pt idx="107">
                  <c:v>4.7600000000000003E-2</c:v>
                </c:pt>
                <c:pt idx="108">
                  <c:v>3.6799999999999999E-2</c:v>
                </c:pt>
                <c:pt idx="109">
                  <c:v>3.6799999999999999E-2</c:v>
                </c:pt>
                <c:pt idx="110">
                  <c:v>3.6799999999999999E-2</c:v>
                </c:pt>
                <c:pt idx="111">
                  <c:v>3.6799999999999999E-2</c:v>
                </c:pt>
                <c:pt idx="112">
                  <c:v>3.6799999999999999E-2</c:v>
                </c:pt>
                <c:pt idx="113">
                  <c:v>3.6799999999999999E-2</c:v>
                </c:pt>
                <c:pt idx="114">
                  <c:v>3.6799999999999999E-2</c:v>
                </c:pt>
                <c:pt idx="115">
                  <c:v>3.6799999999999999E-2</c:v>
                </c:pt>
                <c:pt idx="116">
                  <c:v>3.6799999999999999E-2</c:v>
                </c:pt>
                <c:pt idx="117">
                  <c:v>3.6799999999999999E-2</c:v>
                </c:pt>
                <c:pt idx="118">
                  <c:v>3.6799999999999999E-2</c:v>
                </c:pt>
                <c:pt idx="119">
                  <c:v>3.6799999999999999E-2</c:v>
                </c:pt>
                <c:pt idx="120" formatCode="0%">
                  <c:v>0.05</c:v>
                </c:pt>
                <c:pt idx="121" formatCode="0%">
                  <c:v>0.05</c:v>
                </c:pt>
                <c:pt idx="122" formatCode="0%">
                  <c:v>0.05</c:v>
                </c:pt>
                <c:pt idx="123" formatCode="0%">
                  <c:v>0.05</c:v>
                </c:pt>
                <c:pt idx="124" formatCode="0%">
                  <c:v>0.05</c:v>
                </c:pt>
                <c:pt idx="125" formatCode="0%">
                  <c:v>0.05</c:v>
                </c:pt>
                <c:pt idx="126" formatCode="0%">
                  <c:v>0.05</c:v>
                </c:pt>
                <c:pt idx="127" formatCode="0%">
                  <c:v>0.05</c:v>
                </c:pt>
                <c:pt idx="128" formatCode="0%">
                  <c:v>0.05</c:v>
                </c:pt>
                <c:pt idx="129" formatCode="0%">
                  <c:v>0.05</c:v>
                </c:pt>
                <c:pt idx="130" formatCode="0%">
                  <c:v>0.05</c:v>
                </c:pt>
                <c:pt idx="131" formatCode="0%">
                  <c:v>0.05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950912"/>
        <c:axId val="203043200"/>
      </c:lineChart>
      <c:lineChart>
        <c:grouping val="standard"/>
        <c:varyColors val="0"/>
        <c:ser>
          <c:idx val="0"/>
          <c:order val="0"/>
          <c:tx>
            <c:strRef>
              <c:f>Feuil4!$D$2:$D$3</c:f>
              <c:strCache>
                <c:ptCount val="1"/>
                <c:pt idx="0">
                  <c:v>secteur bancaire Spread crédit (en Pb)</c:v>
                </c:pt>
              </c:strCache>
            </c:strRef>
          </c:tx>
          <c:spPr>
            <a:ln w="190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Feuil4!$C$4:$C$135</c:f>
              <c:numCache>
                <c:formatCode>m/d/yyyy</c:formatCode>
                <c:ptCount val="132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</c:numCache>
            </c:numRef>
          </c:cat>
          <c:val>
            <c:numRef>
              <c:f>Feuil4!$D$4:$D$135</c:f>
              <c:numCache>
                <c:formatCode>General</c:formatCode>
                <c:ptCount val="132"/>
                <c:pt idx="0">
                  <c:v>106</c:v>
                </c:pt>
                <c:pt idx="1">
                  <c:v>106</c:v>
                </c:pt>
                <c:pt idx="2">
                  <c:v>106</c:v>
                </c:pt>
                <c:pt idx="3">
                  <c:v>106</c:v>
                </c:pt>
                <c:pt idx="4">
                  <c:v>90</c:v>
                </c:pt>
                <c:pt idx="5">
                  <c:v>141</c:v>
                </c:pt>
                <c:pt idx="6">
                  <c:v>91</c:v>
                </c:pt>
                <c:pt idx="7">
                  <c:v>106</c:v>
                </c:pt>
                <c:pt idx="8">
                  <c:v>102</c:v>
                </c:pt>
                <c:pt idx="9">
                  <c:v>106</c:v>
                </c:pt>
                <c:pt idx="10">
                  <c:v>106</c:v>
                </c:pt>
                <c:pt idx="11">
                  <c:v>106</c:v>
                </c:pt>
                <c:pt idx="12">
                  <c:v>52</c:v>
                </c:pt>
                <c:pt idx="13">
                  <c:v>128</c:v>
                </c:pt>
                <c:pt idx="14">
                  <c:v>128</c:v>
                </c:pt>
                <c:pt idx="15">
                  <c:v>51</c:v>
                </c:pt>
                <c:pt idx="16">
                  <c:v>90</c:v>
                </c:pt>
                <c:pt idx="17">
                  <c:v>76</c:v>
                </c:pt>
                <c:pt idx="18">
                  <c:v>169</c:v>
                </c:pt>
                <c:pt idx="19">
                  <c:v>205</c:v>
                </c:pt>
                <c:pt idx="20">
                  <c:v>128</c:v>
                </c:pt>
                <c:pt idx="21">
                  <c:v>148</c:v>
                </c:pt>
                <c:pt idx="22">
                  <c:v>234</c:v>
                </c:pt>
                <c:pt idx="23">
                  <c:v>128</c:v>
                </c:pt>
                <c:pt idx="24">
                  <c:v>180</c:v>
                </c:pt>
                <c:pt idx="25">
                  <c:v>175</c:v>
                </c:pt>
                <c:pt idx="26">
                  <c:v>107</c:v>
                </c:pt>
                <c:pt idx="27">
                  <c:v>76</c:v>
                </c:pt>
                <c:pt idx="28">
                  <c:v>107</c:v>
                </c:pt>
                <c:pt idx="29">
                  <c:v>35</c:v>
                </c:pt>
                <c:pt idx="30">
                  <c:v>104</c:v>
                </c:pt>
                <c:pt idx="31">
                  <c:v>107</c:v>
                </c:pt>
                <c:pt idx="32">
                  <c:v>107</c:v>
                </c:pt>
                <c:pt idx="33">
                  <c:v>107</c:v>
                </c:pt>
                <c:pt idx="34">
                  <c:v>107</c:v>
                </c:pt>
                <c:pt idx="35">
                  <c:v>72</c:v>
                </c:pt>
                <c:pt idx="36">
                  <c:v>102</c:v>
                </c:pt>
                <c:pt idx="37">
                  <c:v>102</c:v>
                </c:pt>
                <c:pt idx="38">
                  <c:v>102</c:v>
                </c:pt>
                <c:pt idx="39">
                  <c:v>102</c:v>
                </c:pt>
                <c:pt idx="40">
                  <c:v>102</c:v>
                </c:pt>
                <c:pt idx="41">
                  <c:v>25</c:v>
                </c:pt>
                <c:pt idx="42">
                  <c:v>225</c:v>
                </c:pt>
                <c:pt idx="43">
                  <c:v>102</c:v>
                </c:pt>
                <c:pt idx="44">
                  <c:v>102</c:v>
                </c:pt>
                <c:pt idx="45">
                  <c:v>102</c:v>
                </c:pt>
                <c:pt idx="46">
                  <c:v>55</c:v>
                </c:pt>
                <c:pt idx="47">
                  <c:v>102</c:v>
                </c:pt>
                <c:pt idx="48">
                  <c:v>44</c:v>
                </c:pt>
                <c:pt idx="49">
                  <c:v>16</c:v>
                </c:pt>
                <c:pt idx="50">
                  <c:v>44</c:v>
                </c:pt>
                <c:pt idx="51">
                  <c:v>54</c:v>
                </c:pt>
                <c:pt idx="52">
                  <c:v>44</c:v>
                </c:pt>
                <c:pt idx="53">
                  <c:v>44</c:v>
                </c:pt>
                <c:pt idx="54">
                  <c:v>44</c:v>
                </c:pt>
                <c:pt idx="55">
                  <c:v>44</c:v>
                </c:pt>
                <c:pt idx="56">
                  <c:v>44</c:v>
                </c:pt>
                <c:pt idx="57">
                  <c:v>44</c:v>
                </c:pt>
                <c:pt idx="58">
                  <c:v>44</c:v>
                </c:pt>
                <c:pt idx="59">
                  <c:v>63</c:v>
                </c:pt>
                <c:pt idx="60">
                  <c:v>48</c:v>
                </c:pt>
                <c:pt idx="61">
                  <c:v>48</c:v>
                </c:pt>
                <c:pt idx="62">
                  <c:v>52</c:v>
                </c:pt>
                <c:pt idx="63">
                  <c:v>50</c:v>
                </c:pt>
                <c:pt idx="64">
                  <c:v>47</c:v>
                </c:pt>
                <c:pt idx="65">
                  <c:v>41</c:v>
                </c:pt>
                <c:pt idx="66">
                  <c:v>48</c:v>
                </c:pt>
                <c:pt idx="67">
                  <c:v>46</c:v>
                </c:pt>
                <c:pt idx="68">
                  <c:v>51</c:v>
                </c:pt>
                <c:pt idx="69">
                  <c:v>48</c:v>
                </c:pt>
                <c:pt idx="70">
                  <c:v>58</c:v>
                </c:pt>
                <c:pt idx="71">
                  <c:v>39</c:v>
                </c:pt>
                <c:pt idx="72">
                  <c:v>44</c:v>
                </c:pt>
                <c:pt idx="73">
                  <c:v>58</c:v>
                </c:pt>
                <c:pt idx="74">
                  <c:v>41</c:v>
                </c:pt>
                <c:pt idx="75">
                  <c:v>42</c:v>
                </c:pt>
                <c:pt idx="76">
                  <c:v>59</c:v>
                </c:pt>
                <c:pt idx="77">
                  <c:v>21</c:v>
                </c:pt>
                <c:pt idx="78">
                  <c:v>33</c:v>
                </c:pt>
                <c:pt idx="79">
                  <c:v>18</c:v>
                </c:pt>
                <c:pt idx="80">
                  <c:v>27</c:v>
                </c:pt>
                <c:pt idx="81">
                  <c:v>35</c:v>
                </c:pt>
                <c:pt idx="82">
                  <c:v>76</c:v>
                </c:pt>
                <c:pt idx="83">
                  <c:v>38</c:v>
                </c:pt>
                <c:pt idx="84">
                  <c:v>48</c:v>
                </c:pt>
                <c:pt idx="85">
                  <c:v>52</c:v>
                </c:pt>
                <c:pt idx="86">
                  <c:v>48</c:v>
                </c:pt>
                <c:pt idx="87">
                  <c:v>48</c:v>
                </c:pt>
                <c:pt idx="88">
                  <c:v>58</c:v>
                </c:pt>
                <c:pt idx="89">
                  <c:v>59</c:v>
                </c:pt>
                <c:pt idx="90">
                  <c:v>28</c:v>
                </c:pt>
                <c:pt idx="91">
                  <c:v>48</c:v>
                </c:pt>
                <c:pt idx="92">
                  <c:v>27</c:v>
                </c:pt>
                <c:pt idx="93">
                  <c:v>62</c:v>
                </c:pt>
                <c:pt idx="94">
                  <c:v>48</c:v>
                </c:pt>
                <c:pt idx="95">
                  <c:v>37</c:v>
                </c:pt>
                <c:pt idx="96">
                  <c:v>51</c:v>
                </c:pt>
                <c:pt idx="97">
                  <c:v>56</c:v>
                </c:pt>
                <c:pt idx="98">
                  <c:v>68</c:v>
                </c:pt>
                <c:pt idx="99">
                  <c:v>58</c:v>
                </c:pt>
                <c:pt idx="100">
                  <c:v>53</c:v>
                </c:pt>
                <c:pt idx="101">
                  <c:v>71</c:v>
                </c:pt>
                <c:pt idx="102">
                  <c:v>40</c:v>
                </c:pt>
                <c:pt idx="103">
                  <c:v>51</c:v>
                </c:pt>
                <c:pt idx="104">
                  <c:v>31</c:v>
                </c:pt>
                <c:pt idx="105">
                  <c:v>52</c:v>
                </c:pt>
                <c:pt idx="106">
                  <c:v>29</c:v>
                </c:pt>
                <c:pt idx="107">
                  <c:v>55</c:v>
                </c:pt>
                <c:pt idx="108">
                  <c:v>42</c:v>
                </c:pt>
                <c:pt idx="109">
                  <c:v>36</c:v>
                </c:pt>
                <c:pt idx="110">
                  <c:v>45</c:v>
                </c:pt>
                <c:pt idx="111">
                  <c:v>38</c:v>
                </c:pt>
                <c:pt idx="112">
                  <c:v>32</c:v>
                </c:pt>
                <c:pt idx="113">
                  <c:v>50</c:v>
                </c:pt>
                <c:pt idx="114">
                  <c:v>43</c:v>
                </c:pt>
                <c:pt idx="115">
                  <c:v>46</c:v>
                </c:pt>
                <c:pt idx="116">
                  <c:v>44</c:v>
                </c:pt>
                <c:pt idx="117">
                  <c:v>28</c:v>
                </c:pt>
                <c:pt idx="118">
                  <c:v>42</c:v>
                </c:pt>
                <c:pt idx="119">
                  <c:v>39</c:v>
                </c:pt>
                <c:pt idx="120">
                  <c:v>47</c:v>
                </c:pt>
                <c:pt idx="121">
                  <c:v>24</c:v>
                </c:pt>
                <c:pt idx="122">
                  <c:v>48</c:v>
                </c:pt>
                <c:pt idx="123">
                  <c:v>47</c:v>
                </c:pt>
                <c:pt idx="124">
                  <c:v>48</c:v>
                </c:pt>
                <c:pt idx="125">
                  <c:v>53</c:v>
                </c:pt>
                <c:pt idx="126">
                  <c:v>52</c:v>
                </c:pt>
                <c:pt idx="127">
                  <c:v>43</c:v>
                </c:pt>
                <c:pt idx="128">
                  <c:v>42</c:v>
                </c:pt>
                <c:pt idx="129">
                  <c:v>52</c:v>
                </c:pt>
                <c:pt idx="130">
                  <c:v>20</c:v>
                </c:pt>
                <c:pt idx="131">
                  <c:v>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080064"/>
        <c:axId val="203045120"/>
      </c:lineChart>
      <c:dateAx>
        <c:axId val="20295091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203043200"/>
        <c:crosses val="autoZero"/>
        <c:auto val="1"/>
        <c:lblOffset val="100"/>
        <c:baseTimeUnit val="months"/>
      </c:dateAx>
      <c:valAx>
        <c:axId val="20304320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02950912"/>
        <c:crosses val="autoZero"/>
        <c:crossBetween val="between"/>
      </c:valAx>
      <c:valAx>
        <c:axId val="20304512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203080064"/>
        <c:crosses val="max"/>
        <c:crossBetween val="between"/>
      </c:valAx>
      <c:dateAx>
        <c:axId val="20308006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03045120"/>
        <c:crosses val="autoZero"/>
        <c:auto val="1"/>
        <c:lblOffset val="100"/>
        <c:baseTimeUnit val="months"/>
      </c:dateAx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Feuil5!$E$2:$E$3</c:f>
              <c:strCache>
                <c:ptCount val="1"/>
                <c:pt idx="0">
                  <c:v>secteur crédit consommation Taux de croissance du PIB en volume (en %)</c:v>
                </c:pt>
              </c:strCache>
            </c:strRef>
          </c:tx>
          <c:spPr>
            <a:ln w="1905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Feuil5!$C$4:$C$135</c:f>
              <c:numCache>
                <c:formatCode>m/d/yyyy</c:formatCode>
                <c:ptCount val="132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</c:numCache>
            </c:numRef>
          </c:cat>
          <c:val>
            <c:numRef>
              <c:f>Feuil5!$E$4:$E$135</c:f>
              <c:numCache>
                <c:formatCode>0.00%</c:formatCode>
                <c:ptCount val="132"/>
                <c:pt idx="0">
                  <c:v>7.5499999999999998E-2</c:v>
                </c:pt>
                <c:pt idx="1">
                  <c:v>7.5499999999999998E-2</c:v>
                </c:pt>
                <c:pt idx="2">
                  <c:v>7.5499999999999998E-2</c:v>
                </c:pt>
                <c:pt idx="3">
                  <c:v>7.5499999999999998E-2</c:v>
                </c:pt>
                <c:pt idx="4">
                  <c:v>7.5499999999999998E-2</c:v>
                </c:pt>
                <c:pt idx="5">
                  <c:v>7.5499999999999998E-2</c:v>
                </c:pt>
                <c:pt idx="6">
                  <c:v>7.5499999999999998E-2</c:v>
                </c:pt>
                <c:pt idx="7">
                  <c:v>7.5499999999999998E-2</c:v>
                </c:pt>
                <c:pt idx="8">
                  <c:v>7.5499999999999998E-2</c:v>
                </c:pt>
                <c:pt idx="9">
                  <c:v>7.5499999999999998E-2</c:v>
                </c:pt>
                <c:pt idx="10">
                  <c:v>7.5499999999999998E-2</c:v>
                </c:pt>
                <c:pt idx="11">
                  <c:v>7.5499999999999998E-2</c:v>
                </c:pt>
                <c:pt idx="12">
                  <c:v>3.32E-2</c:v>
                </c:pt>
                <c:pt idx="13">
                  <c:v>3.32E-2</c:v>
                </c:pt>
                <c:pt idx="14">
                  <c:v>3.32E-2</c:v>
                </c:pt>
                <c:pt idx="15">
                  <c:v>3.32E-2</c:v>
                </c:pt>
                <c:pt idx="16">
                  <c:v>3.32E-2</c:v>
                </c:pt>
                <c:pt idx="17">
                  <c:v>3.32E-2</c:v>
                </c:pt>
                <c:pt idx="18">
                  <c:v>3.32E-2</c:v>
                </c:pt>
                <c:pt idx="19">
                  <c:v>3.32E-2</c:v>
                </c:pt>
                <c:pt idx="20">
                  <c:v>3.32E-2</c:v>
                </c:pt>
                <c:pt idx="21">
                  <c:v>3.32E-2</c:v>
                </c:pt>
                <c:pt idx="22">
                  <c:v>3.32E-2</c:v>
                </c:pt>
                <c:pt idx="23">
                  <c:v>3.32E-2</c:v>
                </c:pt>
                <c:pt idx="24">
                  <c:v>6.3200000000000006E-2</c:v>
                </c:pt>
                <c:pt idx="25">
                  <c:v>6.3200000000000006E-2</c:v>
                </c:pt>
                <c:pt idx="26">
                  <c:v>6.3200000000000006E-2</c:v>
                </c:pt>
                <c:pt idx="27">
                  <c:v>6.3200000000000006E-2</c:v>
                </c:pt>
                <c:pt idx="28">
                  <c:v>6.3200000000000006E-2</c:v>
                </c:pt>
                <c:pt idx="29">
                  <c:v>6.3200000000000006E-2</c:v>
                </c:pt>
                <c:pt idx="30">
                  <c:v>6.3200000000000006E-2</c:v>
                </c:pt>
                <c:pt idx="31">
                  <c:v>6.3200000000000006E-2</c:v>
                </c:pt>
                <c:pt idx="32">
                  <c:v>6.3200000000000006E-2</c:v>
                </c:pt>
                <c:pt idx="33">
                  <c:v>6.3200000000000006E-2</c:v>
                </c:pt>
                <c:pt idx="34">
                  <c:v>6.3200000000000006E-2</c:v>
                </c:pt>
                <c:pt idx="35">
                  <c:v>6.3200000000000006E-2</c:v>
                </c:pt>
                <c:pt idx="36">
                  <c:v>4.8000000000000001E-2</c:v>
                </c:pt>
                <c:pt idx="37">
                  <c:v>4.8000000000000001E-2</c:v>
                </c:pt>
                <c:pt idx="38">
                  <c:v>4.8000000000000001E-2</c:v>
                </c:pt>
                <c:pt idx="39">
                  <c:v>4.8000000000000001E-2</c:v>
                </c:pt>
                <c:pt idx="40">
                  <c:v>4.8000000000000001E-2</c:v>
                </c:pt>
                <c:pt idx="41">
                  <c:v>4.8000000000000001E-2</c:v>
                </c:pt>
                <c:pt idx="42">
                  <c:v>4.8000000000000001E-2</c:v>
                </c:pt>
                <c:pt idx="43">
                  <c:v>4.8000000000000001E-2</c:v>
                </c:pt>
                <c:pt idx="44">
                  <c:v>4.8000000000000001E-2</c:v>
                </c:pt>
                <c:pt idx="45">
                  <c:v>4.8000000000000001E-2</c:v>
                </c:pt>
                <c:pt idx="46">
                  <c:v>4.8000000000000001E-2</c:v>
                </c:pt>
                <c:pt idx="47">
                  <c:v>4.8000000000000001E-2</c:v>
                </c:pt>
                <c:pt idx="48">
                  <c:v>2.98E-2</c:v>
                </c:pt>
                <c:pt idx="49">
                  <c:v>2.98E-2</c:v>
                </c:pt>
                <c:pt idx="50">
                  <c:v>2.98E-2</c:v>
                </c:pt>
                <c:pt idx="51">
                  <c:v>2.98E-2</c:v>
                </c:pt>
                <c:pt idx="52">
                  <c:v>2.98E-2</c:v>
                </c:pt>
                <c:pt idx="53">
                  <c:v>2.98E-2</c:v>
                </c:pt>
                <c:pt idx="54">
                  <c:v>2.98E-2</c:v>
                </c:pt>
                <c:pt idx="55">
                  <c:v>2.98E-2</c:v>
                </c:pt>
                <c:pt idx="56">
                  <c:v>2.98E-2</c:v>
                </c:pt>
                <c:pt idx="57">
                  <c:v>2.98E-2</c:v>
                </c:pt>
                <c:pt idx="58">
                  <c:v>2.98E-2</c:v>
                </c:pt>
                <c:pt idx="59">
                  <c:v>2.98E-2</c:v>
                </c:pt>
                <c:pt idx="60">
                  <c:v>7.7600000000000002E-2</c:v>
                </c:pt>
                <c:pt idx="61">
                  <c:v>7.7600000000000002E-2</c:v>
                </c:pt>
                <c:pt idx="62">
                  <c:v>7.7600000000000002E-2</c:v>
                </c:pt>
                <c:pt idx="63">
                  <c:v>7.7600000000000002E-2</c:v>
                </c:pt>
                <c:pt idx="64">
                  <c:v>7.7600000000000002E-2</c:v>
                </c:pt>
                <c:pt idx="65">
                  <c:v>7.7600000000000002E-2</c:v>
                </c:pt>
                <c:pt idx="66">
                  <c:v>7.7600000000000002E-2</c:v>
                </c:pt>
                <c:pt idx="67">
                  <c:v>7.7600000000000002E-2</c:v>
                </c:pt>
                <c:pt idx="68">
                  <c:v>7.7600000000000002E-2</c:v>
                </c:pt>
                <c:pt idx="69">
                  <c:v>7.7600000000000002E-2</c:v>
                </c:pt>
                <c:pt idx="70">
                  <c:v>7.7600000000000002E-2</c:v>
                </c:pt>
                <c:pt idx="71">
                  <c:v>7.7600000000000002E-2</c:v>
                </c:pt>
                <c:pt idx="72">
                  <c:v>2.7099999999999999E-2</c:v>
                </c:pt>
                <c:pt idx="73">
                  <c:v>2.7099999999999999E-2</c:v>
                </c:pt>
                <c:pt idx="74">
                  <c:v>2.7099999999999999E-2</c:v>
                </c:pt>
                <c:pt idx="75">
                  <c:v>2.7099999999999999E-2</c:v>
                </c:pt>
                <c:pt idx="76">
                  <c:v>2.7099999999999999E-2</c:v>
                </c:pt>
                <c:pt idx="77">
                  <c:v>2.7099999999999999E-2</c:v>
                </c:pt>
                <c:pt idx="78">
                  <c:v>2.7099999999999999E-2</c:v>
                </c:pt>
                <c:pt idx="79">
                  <c:v>2.7099999999999999E-2</c:v>
                </c:pt>
                <c:pt idx="80">
                  <c:v>2.7099999999999999E-2</c:v>
                </c:pt>
                <c:pt idx="81">
                  <c:v>2.7099999999999999E-2</c:v>
                </c:pt>
                <c:pt idx="82">
                  <c:v>2.7099999999999999E-2</c:v>
                </c:pt>
                <c:pt idx="83">
                  <c:v>2.7099999999999999E-2</c:v>
                </c:pt>
                <c:pt idx="84">
                  <c:v>5.5899999999999998E-2</c:v>
                </c:pt>
                <c:pt idx="85">
                  <c:v>5.5899999999999998E-2</c:v>
                </c:pt>
                <c:pt idx="86">
                  <c:v>5.5899999999999998E-2</c:v>
                </c:pt>
                <c:pt idx="87">
                  <c:v>5.5899999999999998E-2</c:v>
                </c:pt>
                <c:pt idx="88">
                  <c:v>5.5899999999999998E-2</c:v>
                </c:pt>
                <c:pt idx="89">
                  <c:v>5.5899999999999998E-2</c:v>
                </c:pt>
                <c:pt idx="90">
                  <c:v>5.5899999999999998E-2</c:v>
                </c:pt>
                <c:pt idx="91">
                  <c:v>5.5899999999999998E-2</c:v>
                </c:pt>
                <c:pt idx="92">
                  <c:v>5.5899999999999998E-2</c:v>
                </c:pt>
                <c:pt idx="93">
                  <c:v>5.5899999999999998E-2</c:v>
                </c:pt>
                <c:pt idx="94">
                  <c:v>5.5899999999999998E-2</c:v>
                </c:pt>
                <c:pt idx="95">
                  <c:v>5.5899999999999998E-2</c:v>
                </c:pt>
                <c:pt idx="96">
                  <c:v>4.7600000000000003E-2</c:v>
                </c:pt>
                <c:pt idx="97">
                  <c:v>4.7600000000000003E-2</c:v>
                </c:pt>
                <c:pt idx="98">
                  <c:v>4.7600000000000003E-2</c:v>
                </c:pt>
                <c:pt idx="99">
                  <c:v>4.7600000000000003E-2</c:v>
                </c:pt>
                <c:pt idx="100">
                  <c:v>4.7600000000000003E-2</c:v>
                </c:pt>
                <c:pt idx="101">
                  <c:v>4.7600000000000003E-2</c:v>
                </c:pt>
                <c:pt idx="102">
                  <c:v>4.7600000000000003E-2</c:v>
                </c:pt>
                <c:pt idx="103">
                  <c:v>4.7600000000000003E-2</c:v>
                </c:pt>
                <c:pt idx="104">
                  <c:v>4.7600000000000003E-2</c:v>
                </c:pt>
                <c:pt idx="105">
                  <c:v>4.7600000000000003E-2</c:v>
                </c:pt>
                <c:pt idx="106">
                  <c:v>4.7600000000000003E-2</c:v>
                </c:pt>
                <c:pt idx="107">
                  <c:v>4.7600000000000003E-2</c:v>
                </c:pt>
                <c:pt idx="108">
                  <c:v>3.6799999999999999E-2</c:v>
                </c:pt>
                <c:pt idx="109">
                  <c:v>3.6799999999999999E-2</c:v>
                </c:pt>
                <c:pt idx="110">
                  <c:v>3.6799999999999999E-2</c:v>
                </c:pt>
                <c:pt idx="111">
                  <c:v>3.6799999999999999E-2</c:v>
                </c:pt>
                <c:pt idx="112">
                  <c:v>3.6799999999999999E-2</c:v>
                </c:pt>
                <c:pt idx="113">
                  <c:v>3.6799999999999999E-2</c:v>
                </c:pt>
                <c:pt idx="114">
                  <c:v>3.6799999999999999E-2</c:v>
                </c:pt>
                <c:pt idx="115">
                  <c:v>3.6799999999999999E-2</c:v>
                </c:pt>
                <c:pt idx="116">
                  <c:v>3.6799999999999999E-2</c:v>
                </c:pt>
                <c:pt idx="117">
                  <c:v>3.6799999999999999E-2</c:v>
                </c:pt>
                <c:pt idx="118">
                  <c:v>3.6799999999999999E-2</c:v>
                </c:pt>
                <c:pt idx="119">
                  <c:v>3.6799999999999999E-2</c:v>
                </c:pt>
                <c:pt idx="120" formatCode="0%">
                  <c:v>0.05</c:v>
                </c:pt>
                <c:pt idx="121" formatCode="0%">
                  <c:v>0.05</c:v>
                </c:pt>
                <c:pt idx="122" formatCode="0%">
                  <c:v>0.05</c:v>
                </c:pt>
                <c:pt idx="123" formatCode="0%">
                  <c:v>0.05</c:v>
                </c:pt>
                <c:pt idx="124" formatCode="0%">
                  <c:v>0.05</c:v>
                </c:pt>
                <c:pt idx="125" formatCode="0%">
                  <c:v>0.05</c:v>
                </c:pt>
                <c:pt idx="126" formatCode="0%">
                  <c:v>0.05</c:v>
                </c:pt>
                <c:pt idx="127" formatCode="0%">
                  <c:v>0.05</c:v>
                </c:pt>
                <c:pt idx="128" formatCode="0%">
                  <c:v>0.05</c:v>
                </c:pt>
                <c:pt idx="129" formatCode="0%">
                  <c:v>0.05</c:v>
                </c:pt>
                <c:pt idx="130" formatCode="0%">
                  <c:v>0.05</c:v>
                </c:pt>
                <c:pt idx="131" formatCode="0%">
                  <c:v>0.05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947392"/>
        <c:axId val="203163904"/>
      </c:lineChart>
      <c:lineChart>
        <c:grouping val="standard"/>
        <c:varyColors val="0"/>
        <c:ser>
          <c:idx val="0"/>
          <c:order val="0"/>
          <c:tx>
            <c:strRef>
              <c:f>Feuil5!$D$2:$D$3</c:f>
              <c:strCache>
                <c:ptCount val="1"/>
                <c:pt idx="0">
                  <c:v>secteur crédit consommation Spread crédit (en Pb)</c:v>
                </c:pt>
              </c:strCache>
            </c:strRef>
          </c:tx>
          <c:spPr>
            <a:ln w="190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Feuil5!$C$4:$C$135</c:f>
              <c:numCache>
                <c:formatCode>m/d/yyyy</c:formatCode>
                <c:ptCount val="132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</c:numCache>
            </c:numRef>
          </c:cat>
          <c:val>
            <c:numRef>
              <c:f>Feuil5!$D$4:$D$135</c:f>
              <c:numCache>
                <c:formatCode>General</c:formatCode>
                <c:ptCount val="132"/>
                <c:pt idx="0">
                  <c:v>31</c:v>
                </c:pt>
                <c:pt idx="1">
                  <c:v>143</c:v>
                </c:pt>
                <c:pt idx="2">
                  <c:v>92</c:v>
                </c:pt>
                <c:pt idx="3">
                  <c:v>146</c:v>
                </c:pt>
                <c:pt idx="4">
                  <c:v>128</c:v>
                </c:pt>
                <c:pt idx="5">
                  <c:v>128</c:v>
                </c:pt>
                <c:pt idx="6">
                  <c:v>97</c:v>
                </c:pt>
                <c:pt idx="7">
                  <c:v>71</c:v>
                </c:pt>
                <c:pt idx="8">
                  <c:v>147</c:v>
                </c:pt>
                <c:pt idx="9">
                  <c:v>46</c:v>
                </c:pt>
                <c:pt idx="10">
                  <c:v>123</c:v>
                </c:pt>
                <c:pt idx="11">
                  <c:v>83</c:v>
                </c:pt>
                <c:pt idx="12">
                  <c:v>106</c:v>
                </c:pt>
                <c:pt idx="13">
                  <c:v>107</c:v>
                </c:pt>
                <c:pt idx="14">
                  <c:v>90</c:v>
                </c:pt>
                <c:pt idx="15">
                  <c:v>100</c:v>
                </c:pt>
                <c:pt idx="16">
                  <c:v>145</c:v>
                </c:pt>
                <c:pt idx="17">
                  <c:v>145</c:v>
                </c:pt>
                <c:pt idx="18">
                  <c:v>127</c:v>
                </c:pt>
                <c:pt idx="19">
                  <c:v>112</c:v>
                </c:pt>
                <c:pt idx="20">
                  <c:v>147</c:v>
                </c:pt>
                <c:pt idx="21">
                  <c:v>135</c:v>
                </c:pt>
                <c:pt idx="22">
                  <c:v>115</c:v>
                </c:pt>
                <c:pt idx="23">
                  <c:v>47</c:v>
                </c:pt>
                <c:pt idx="24">
                  <c:v>61</c:v>
                </c:pt>
                <c:pt idx="25">
                  <c:v>124</c:v>
                </c:pt>
                <c:pt idx="26">
                  <c:v>117</c:v>
                </c:pt>
                <c:pt idx="27">
                  <c:v>117</c:v>
                </c:pt>
                <c:pt idx="28">
                  <c:v>167</c:v>
                </c:pt>
                <c:pt idx="29">
                  <c:v>109</c:v>
                </c:pt>
                <c:pt idx="30">
                  <c:v>140</c:v>
                </c:pt>
                <c:pt idx="31">
                  <c:v>100</c:v>
                </c:pt>
                <c:pt idx="32">
                  <c:v>125</c:v>
                </c:pt>
                <c:pt idx="33">
                  <c:v>124</c:v>
                </c:pt>
                <c:pt idx="34">
                  <c:v>128</c:v>
                </c:pt>
                <c:pt idx="35">
                  <c:v>94</c:v>
                </c:pt>
                <c:pt idx="36">
                  <c:v>103</c:v>
                </c:pt>
                <c:pt idx="37">
                  <c:v>160</c:v>
                </c:pt>
                <c:pt idx="38">
                  <c:v>112</c:v>
                </c:pt>
                <c:pt idx="39">
                  <c:v>90</c:v>
                </c:pt>
                <c:pt idx="40">
                  <c:v>112</c:v>
                </c:pt>
                <c:pt idx="41">
                  <c:v>109</c:v>
                </c:pt>
                <c:pt idx="42">
                  <c:v>93</c:v>
                </c:pt>
                <c:pt idx="43">
                  <c:v>112</c:v>
                </c:pt>
                <c:pt idx="44">
                  <c:v>84</c:v>
                </c:pt>
                <c:pt idx="45">
                  <c:v>104</c:v>
                </c:pt>
                <c:pt idx="46">
                  <c:v>108</c:v>
                </c:pt>
                <c:pt idx="47">
                  <c:v>156</c:v>
                </c:pt>
                <c:pt idx="48">
                  <c:v>100</c:v>
                </c:pt>
                <c:pt idx="49">
                  <c:v>98</c:v>
                </c:pt>
                <c:pt idx="50">
                  <c:v>91</c:v>
                </c:pt>
                <c:pt idx="51">
                  <c:v>111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90</c:v>
                </c:pt>
                <c:pt idx="57">
                  <c:v>106</c:v>
                </c:pt>
                <c:pt idx="58">
                  <c:v>100</c:v>
                </c:pt>
                <c:pt idx="59">
                  <c:v>100</c:v>
                </c:pt>
                <c:pt idx="60">
                  <c:v>60</c:v>
                </c:pt>
                <c:pt idx="61">
                  <c:v>91</c:v>
                </c:pt>
                <c:pt idx="62">
                  <c:v>90</c:v>
                </c:pt>
                <c:pt idx="63">
                  <c:v>90</c:v>
                </c:pt>
                <c:pt idx="64">
                  <c:v>79</c:v>
                </c:pt>
                <c:pt idx="65">
                  <c:v>85</c:v>
                </c:pt>
                <c:pt idx="66">
                  <c:v>89</c:v>
                </c:pt>
                <c:pt idx="67">
                  <c:v>90</c:v>
                </c:pt>
                <c:pt idx="68">
                  <c:v>160</c:v>
                </c:pt>
                <c:pt idx="69">
                  <c:v>77</c:v>
                </c:pt>
                <c:pt idx="70">
                  <c:v>90</c:v>
                </c:pt>
                <c:pt idx="71">
                  <c:v>75</c:v>
                </c:pt>
                <c:pt idx="72">
                  <c:v>60</c:v>
                </c:pt>
                <c:pt idx="73">
                  <c:v>60</c:v>
                </c:pt>
                <c:pt idx="74">
                  <c:v>60</c:v>
                </c:pt>
                <c:pt idx="75">
                  <c:v>60</c:v>
                </c:pt>
                <c:pt idx="76">
                  <c:v>60</c:v>
                </c:pt>
                <c:pt idx="77">
                  <c:v>60</c:v>
                </c:pt>
                <c:pt idx="78">
                  <c:v>60</c:v>
                </c:pt>
                <c:pt idx="79">
                  <c:v>60</c:v>
                </c:pt>
                <c:pt idx="80">
                  <c:v>60</c:v>
                </c:pt>
                <c:pt idx="81">
                  <c:v>60</c:v>
                </c:pt>
                <c:pt idx="82">
                  <c:v>60</c:v>
                </c:pt>
                <c:pt idx="83">
                  <c:v>60</c:v>
                </c:pt>
                <c:pt idx="84">
                  <c:v>53</c:v>
                </c:pt>
                <c:pt idx="85">
                  <c:v>79</c:v>
                </c:pt>
                <c:pt idx="86">
                  <c:v>68</c:v>
                </c:pt>
                <c:pt idx="87">
                  <c:v>68</c:v>
                </c:pt>
                <c:pt idx="88">
                  <c:v>64</c:v>
                </c:pt>
                <c:pt idx="89">
                  <c:v>68</c:v>
                </c:pt>
                <c:pt idx="90">
                  <c:v>65</c:v>
                </c:pt>
                <c:pt idx="91">
                  <c:v>68</c:v>
                </c:pt>
                <c:pt idx="92">
                  <c:v>68</c:v>
                </c:pt>
                <c:pt idx="93">
                  <c:v>43</c:v>
                </c:pt>
                <c:pt idx="94">
                  <c:v>68</c:v>
                </c:pt>
                <c:pt idx="95">
                  <c:v>102</c:v>
                </c:pt>
                <c:pt idx="96">
                  <c:v>82</c:v>
                </c:pt>
                <c:pt idx="97">
                  <c:v>74</c:v>
                </c:pt>
                <c:pt idx="98">
                  <c:v>79</c:v>
                </c:pt>
                <c:pt idx="99">
                  <c:v>62</c:v>
                </c:pt>
                <c:pt idx="100">
                  <c:v>95</c:v>
                </c:pt>
                <c:pt idx="101">
                  <c:v>91</c:v>
                </c:pt>
                <c:pt idx="102">
                  <c:v>75</c:v>
                </c:pt>
                <c:pt idx="103">
                  <c:v>110</c:v>
                </c:pt>
                <c:pt idx="104">
                  <c:v>100</c:v>
                </c:pt>
                <c:pt idx="105">
                  <c:v>85</c:v>
                </c:pt>
                <c:pt idx="106">
                  <c:v>63</c:v>
                </c:pt>
                <c:pt idx="107">
                  <c:v>68</c:v>
                </c:pt>
                <c:pt idx="108">
                  <c:v>72</c:v>
                </c:pt>
                <c:pt idx="109">
                  <c:v>74</c:v>
                </c:pt>
                <c:pt idx="110">
                  <c:v>59</c:v>
                </c:pt>
                <c:pt idx="111">
                  <c:v>95</c:v>
                </c:pt>
                <c:pt idx="112">
                  <c:v>80</c:v>
                </c:pt>
                <c:pt idx="113">
                  <c:v>61</c:v>
                </c:pt>
                <c:pt idx="114">
                  <c:v>70</c:v>
                </c:pt>
                <c:pt idx="115">
                  <c:v>74</c:v>
                </c:pt>
                <c:pt idx="116">
                  <c:v>94</c:v>
                </c:pt>
                <c:pt idx="117">
                  <c:v>77</c:v>
                </c:pt>
                <c:pt idx="118">
                  <c:v>65</c:v>
                </c:pt>
                <c:pt idx="119">
                  <c:v>64</c:v>
                </c:pt>
                <c:pt idx="120">
                  <c:v>56</c:v>
                </c:pt>
                <c:pt idx="121">
                  <c:v>65</c:v>
                </c:pt>
                <c:pt idx="122">
                  <c:v>64</c:v>
                </c:pt>
                <c:pt idx="123">
                  <c:v>64</c:v>
                </c:pt>
                <c:pt idx="124">
                  <c:v>62</c:v>
                </c:pt>
                <c:pt idx="125">
                  <c:v>59</c:v>
                </c:pt>
                <c:pt idx="126">
                  <c:v>47</c:v>
                </c:pt>
                <c:pt idx="127">
                  <c:v>60</c:v>
                </c:pt>
                <c:pt idx="128">
                  <c:v>62</c:v>
                </c:pt>
                <c:pt idx="129">
                  <c:v>38</c:v>
                </c:pt>
                <c:pt idx="130">
                  <c:v>66</c:v>
                </c:pt>
                <c:pt idx="131">
                  <c:v>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949568"/>
        <c:axId val="203948032"/>
      </c:lineChart>
      <c:dateAx>
        <c:axId val="20194739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203163904"/>
        <c:crosses val="autoZero"/>
        <c:auto val="1"/>
        <c:lblOffset val="100"/>
        <c:baseTimeUnit val="months"/>
      </c:dateAx>
      <c:valAx>
        <c:axId val="2031639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01947392"/>
        <c:crosses val="autoZero"/>
        <c:crossBetween val="between"/>
      </c:valAx>
      <c:valAx>
        <c:axId val="20394803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203949568"/>
        <c:crosses val="max"/>
        <c:crossBetween val="between"/>
      </c:valAx>
      <c:dateAx>
        <c:axId val="20394956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03948032"/>
        <c:crosses val="autoZero"/>
        <c:auto val="1"/>
        <c:lblOffset val="100"/>
        <c:baseTimeUnit val="months"/>
      </c:dateAx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Feuil6!$E$2:$E$3</c:f>
              <c:strCache>
                <c:ptCount val="1"/>
                <c:pt idx="0">
                  <c:v>secteur industriel Taux de croissance du PIB en volume (en %)</c:v>
                </c:pt>
              </c:strCache>
            </c:strRef>
          </c:tx>
          <c:spPr>
            <a:ln w="1905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Feuil6!$C$4:$C$135</c:f>
              <c:numCache>
                <c:formatCode>m/d/yyyy</c:formatCode>
                <c:ptCount val="132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</c:numCache>
            </c:numRef>
          </c:cat>
          <c:val>
            <c:numRef>
              <c:f>Feuil6!$E$4:$E$135</c:f>
              <c:numCache>
                <c:formatCode>0.00%</c:formatCode>
                <c:ptCount val="132"/>
                <c:pt idx="0">
                  <c:v>7.5499999999999998E-2</c:v>
                </c:pt>
                <c:pt idx="1">
                  <c:v>7.5499999999999998E-2</c:v>
                </c:pt>
                <c:pt idx="2">
                  <c:v>7.5499999999999998E-2</c:v>
                </c:pt>
                <c:pt idx="3">
                  <c:v>7.5499999999999998E-2</c:v>
                </c:pt>
                <c:pt idx="4">
                  <c:v>7.5499999999999998E-2</c:v>
                </c:pt>
                <c:pt idx="5">
                  <c:v>7.5499999999999998E-2</c:v>
                </c:pt>
                <c:pt idx="6">
                  <c:v>7.5499999999999998E-2</c:v>
                </c:pt>
                <c:pt idx="7">
                  <c:v>7.5499999999999998E-2</c:v>
                </c:pt>
                <c:pt idx="8">
                  <c:v>7.5499999999999998E-2</c:v>
                </c:pt>
                <c:pt idx="9">
                  <c:v>7.5499999999999998E-2</c:v>
                </c:pt>
                <c:pt idx="10">
                  <c:v>7.5499999999999998E-2</c:v>
                </c:pt>
                <c:pt idx="11">
                  <c:v>7.5499999999999998E-2</c:v>
                </c:pt>
                <c:pt idx="12">
                  <c:v>3.32E-2</c:v>
                </c:pt>
                <c:pt idx="13">
                  <c:v>3.32E-2</c:v>
                </c:pt>
                <c:pt idx="14">
                  <c:v>3.32E-2</c:v>
                </c:pt>
                <c:pt idx="15">
                  <c:v>3.32E-2</c:v>
                </c:pt>
                <c:pt idx="16">
                  <c:v>3.32E-2</c:v>
                </c:pt>
                <c:pt idx="17">
                  <c:v>3.32E-2</c:v>
                </c:pt>
                <c:pt idx="18">
                  <c:v>3.32E-2</c:v>
                </c:pt>
                <c:pt idx="19">
                  <c:v>3.32E-2</c:v>
                </c:pt>
                <c:pt idx="20">
                  <c:v>3.32E-2</c:v>
                </c:pt>
                <c:pt idx="21">
                  <c:v>3.32E-2</c:v>
                </c:pt>
                <c:pt idx="22">
                  <c:v>3.32E-2</c:v>
                </c:pt>
                <c:pt idx="23">
                  <c:v>3.32E-2</c:v>
                </c:pt>
                <c:pt idx="24">
                  <c:v>6.3200000000000006E-2</c:v>
                </c:pt>
                <c:pt idx="25">
                  <c:v>6.3200000000000006E-2</c:v>
                </c:pt>
                <c:pt idx="26">
                  <c:v>6.3200000000000006E-2</c:v>
                </c:pt>
                <c:pt idx="27">
                  <c:v>6.3200000000000006E-2</c:v>
                </c:pt>
                <c:pt idx="28">
                  <c:v>6.3200000000000006E-2</c:v>
                </c:pt>
                <c:pt idx="29">
                  <c:v>6.3200000000000006E-2</c:v>
                </c:pt>
                <c:pt idx="30">
                  <c:v>6.3200000000000006E-2</c:v>
                </c:pt>
                <c:pt idx="31">
                  <c:v>6.3200000000000006E-2</c:v>
                </c:pt>
                <c:pt idx="32">
                  <c:v>6.3200000000000006E-2</c:v>
                </c:pt>
                <c:pt idx="33">
                  <c:v>6.3200000000000006E-2</c:v>
                </c:pt>
                <c:pt idx="34">
                  <c:v>6.3200000000000006E-2</c:v>
                </c:pt>
                <c:pt idx="35">
                  <c:v>6.3200000000000006E-2</c:v>
                </c:pt>
                <c:pt idx="36">
                  <c:v>4.8000000000000001E-2</c:v>
                </c:pt>
                <c:pt idx="37">
                  <c:v>4.8000000000000001E-2</c:v>
                </c:pt>
                <c:pt idx="38">
                  <c:v>4.8000000000000001E-2</c:v>
                </c:pt>
                <c:pt idx="39">
                  <c:v>4.8000000000000001E-2</c:v>
                </c:pt>
                <c:pt idx="40">
                  <c:v>4.8000000000000001E-2</c:v>
                </c:pt>
                <c:pt idx="41">
                  <c:v>4.8000000000000001E-2</c:v>
                </c:pt>
                <c:pt idx="42">
                  <c:v>4.8000000000000001E-2</c:v>
                </c:pt>
                <c:pt idx="43">
                  <c:v>4.8000000000000001E-2</c:v>
                </c:pt>
                <c:pt idx="44">
                  <c:v>4.8000000000000001E-2</c:v>
                </c:pt>
                <c:pt idx="45">
                  <c:v>4.8000000000000001E-2</c:v>
                </c:pt>
                <c:pt idx="46">
                  <c:v>4.8000000000000001E-2</c:v>
                </c:pt>
                <c:pt idx="47">
                  <c:v>4.8000000000000001E-2</c:v>
                </c:pt>
                <c:pt idx="48">
                  <c:v>2.98E-2</c:v>
                </c:pt>
                <c:pt idx="49">
                  <c:v>2.98E-2</c:v>
                </c:pt>
                <c:pt idx="50">
                  <c:v>2.98E-2</c:v>
                </c:pt>
                <c:pt idx="51">
                  <c:v>2.98E-2</c:v>
                </c:pt>
                <c:pt idx="52">
                  <c:v>2.98E-2</c:v>
                </c:pt>
                <c:pt idx="53">
                  <c:v>2.98E-2</c:v>
                </c:pt>
                <c:pt idx="54">
                  <c:v>2.98E-2</c:v>
                </c:pt>
                <c:pt idx="55">
                  <c:v>2.98E-2</c:v>
                </c:pt>
                <c:pt idx="56">
                  <c:v>2.98E-2</c:v>
                </c:pt>
                <c:pt idx="57">
                  <c:v>2.98E-2</c:v>
                </c:pt>
                <c:pt idx="58">
                  <c:v>2.98E-2</c:v>
                </c:pt>
                <c:pt idx="59">
                  <c:v>2.98E-2</c:v>
                </c:pt>
                <c:pt idx="60">
                  <c:v>7.7600000000000002E-2</c:v>
                </c:pt>
                <c:pt idx="61">
                  <c:v>7.7600000000000002E-2</c:v>
                </c:pt>
                <c:pt idx="62">
                  <c:v>7.7600000000000002E-2</c:v>
                </c:pt>
                <c:pt idx="63">
                  <c:v>7.7600000000000002E-2</c:v>
                </c:pt>
                <c:pt idx="64">
                  <c:v>7.7600000000000002E-2</c:v>
                </c:pt>
                <c:pt idx="65">
                  <c:v>7.7600000000000002E-2</c:v>
                </c:pt>
                <c:pt idx="66">
                  <c:v>7.7600000000000002E-2</c:v>
                </c:pt>
                <c:pt idx="67">
                  <c:v>7.7600000000000002E-2</c:v>
                </c:pt>
                <c:pt idx="68">
                  <c:v>7.7600000000000002E-2</c:v>
                </c:pt>
                <c:pt idx="69">
                  <c:v>7.7600000000000002E-2</c:v>
                </c:pt>
                <c:pt idx="70">
                  <c:v>7.7600000000000002E-2</c:v>
                </c:pt>
                <c:pt idx="71">
                  <c:v>7.7600000000000002E-2</c:v>
                </c:pt>
                <c:pt idx="72">
                  <c:v>2.7099999999999999E-2</c:v>
                </c:pt>
                <c:pt idx="73">
                  <c:v>2.7099999999999999E-2</c:v>
                </c:pt>
                <c:pt idx="74">
                  <c:v>2.7099999999999999E-2</c:v>
                </c:pt>
                <c:pt idx="75">
                  <c:v>2.7099999999999999E-2</c:v>
                </c:pt>
                <c:pt idx="76">
                  <c:v>2.7099999999999999E-2</c:v>
                </c:pt>
                <c:pt idx="77">
                  <c:v>2.7099999999999999E-2</c:v>
                </c:pt>
                <c:pt idx="78">
                  <c:v>2.7099999999999999E-2</c:v>
                </c:pt>
                <c:pt idx="79">
                  <c:v>2.7099999999999999E-2</c:v>
                </c:pt>
                <c:pt idx="80">
                  <c:v>2.7099999999999999E-2</c:v>
                </c:pt>
                <c:pt idx="81">
                  <c:v>2.7099999999999999E-2</c:v>
                </c:pt>
                <c:pt idx="82">
                  <c:v>2.7099999999999999E-2</c:v>
                </c:pt>
                <c:pt idx="83">
                  <c:v>2.7099999999999999E-2</c:v>
                </c:pt>
                <c:pt idx="84">
                  <c:v>5.5899999999999998E-2</c:v>
                </c:pt>
                <c:pt idx="85">
                  <c:v>5.5899999999999998E-2</c:v>
                </c:pt>
                <c:pt idx="86">
                  <c:v>5.5899999999999998E-2</c:v>
                </c:pt>
                <c:pt idx="87">
                  <c:v>5.5899999999999998E-2</c:v>
                </c:pt>
                <c:pt idx="88">
                  <c:v>5.5899999999999998E-2</c:v>
                </c:pt>
                <c:pt idx="89">
                  <c:v>5.5899999999999998E-2</c:v>
                </c:pt>
                <c:pt idx="90">
                  <c:v>5.5899999999999998E-2</c:v>
                </c:pt>
                <c:pt idx="91">
                  <c:v>5.5899999999999998E-2</c:v>
                </c:pt>
                <c:pt idx="92">
                  <c:v>5.5899999999999998E-2</c:v>
                </c:pt>
                <c:pt idx="93">
                  <c:v>5.5899999999999998E-2</c:v>
                </c:pt>
                <c:pt idx="94">
                  <c:v>5.5899999999999998E-2</c:v>
                </c:pt>
                <c:pt idx="95">
                  <c:v>5.5899999999999998E-2</c:v>
                </c:pt>
                <c:pt idx="96">
                  <c:v>4.7600000000000003E-2</c:v>
                </c:pt>
                <c:pt idx="97">
                  <c:v>4.7600000000000003E-2</c:v>
                </c:pt>
                <c:pt idx="98">
                  <c:v>4.7600000000000003E-2</c:v>
                </c:pt>
                <c:pt idx="99">
                  <c:v>4.7600000000000003E-2</c:v>
                </c:pt>
                <c:pt idx="100">
                  <c:v>4.7600000000000003E-2</c:v>
                </c:pt>
                <c:pt idx="101">
                  <c:v>4.7600000000000003E-2</c:v>
                </c:pt>
                <c:pt idx="102">
                  <c:v>4.7600000000000003E-2</c:v>
                </c:pt>
                <c:pt idx="103">
                  <c:v>4.7600000000000003E-2</c:v>
                </c:pt>
                <c:pt idx="104">
                  <c:v>4.7600000000000003E-2</c:v>
                </c:pt>
                <c:pt idx="105">
                  <c:v>4.7600000000000003E-2</c:v>
                </c:pt>
                <c:pt idx="106">
                  <c:v>4.7600000000000003E-2</c:v>
                </c:pt>
                <c:pt idx="107">
                  <c:v>4.7600000000000003E-2</c:v>
                </c:pt>
                <c:pt idx="108">
                  <c:v>3.6799999999999999E-2</c:v>
                </c:pt>
                <c:pt idx="109">
                  <c:v>3.6799999999999999E-2</c:v>
                </c:pt>
                <c:pt idx="110">
                  <c:v>3.6799999999999999E-2</c:v>
                </c:pt>
                <c:pt idx="111">
                  <c:v>3.6799999999999999E-2</c:v>
                </c:pt>
                <c:pt idx="112">
                  <c:v>3.6799999999999999E-2</c:v>
                </c:pt>
                <c:pt idx="113">
                  <c:v>3.6799999999999999E-2</c:v>
                </c:pt>
                <c:pt idx="114">
                  <c:v>3.6799999999999999E-2</c:v>
                </c:pt>
                <c:pt idx="115">
                  <c:v>3.6799999999999999E-2</c:v>
                </c:pt>
                <c:pt idx="116">
                  <c:v>3.6799999999999999E-2</c:v>
                </c:pt>
                <c:pt idx="117">
                  <c:v>3.6799999999999999E-2</c:v>
                </c:pt>
                <c:pt idx="118">
                  <c:v>3.6799999999999999E-2</c:v>
                </c:pt>
                <c:pt idx="119">
                  <c:v>3.6799999999999999E-2</c:v>
                </c:pt>
                <c:pt idx="120" formatCode="0%">
                  <c:v>0.05</c:v>
                </c:pt>
                <c:pt idx="121" formatCode="0%">
                  <c:v>0.05</c:v>
                </c:pt>
                <c:pt idx="122" formatCode="0%">
                  <c:v>0.05</c:v>
                </c:pt>
                <c:pt idx="123" formatCode="0%">
                  <c:v>0.05</c:v>
                </c:pt>
                <c:pt idx="124" formatCode="0%">
                  <c:v>0.05</c:v>
                </c:pt>
                <c:pt idx="125" formatCode="0%">
                  <c:v>0.05</c:v>
                </c:pt>
                <c:pt idx="126" formatCode="0%">
                  <c:v>0.05</c:v>
                </c:pt>
                <c:pt idx="127" formatCode="0%">
                  <c:v>0.05</c:v>
                </c:pt>
                <c:pt idx="128" formatCode="0%">
                  <c:v>0.05</c:v>
                </c:pt>
                <c:pt idx="129" formatCode="0%">
                  <c:v>0.05</c:v>
                </c:pt>
                <c:pt idx="130" formatCode="0%">
                  <c:v>0.05</c:v>
                </c:pt>
                <c:pt idx="131" formatCode="0%">
                  <c:v>0.05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987968"/>
        <c:axId val="171676416"/>
      </c:lineChart>
      <c:lineChart>
        <c:grouping val="standard"/>
        <c:varyColors val="0"/>
        <c:ser>
          <c:idx val="0"/>
          <c:order val="0"/>
          <c:tx>
            <c:strRef>
              <c:f>Feuil6!$D$2:$D$3</c:f>
              <c:strCache>
                <c:ptCount val="1"/>
                <c:pt idx="0">
                  <c:v>secteur industriel Spread crédit (en Pb)</c:v>
                </c:pt>
              </c:strCache>
            </c:strRef>
          </c:tx>
          <c:spPr>
            <a:ln w="190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Feuil6!$C$4:$C$135</c:f>
              <c:numCache>
                <c:formatCode>m/d/yyyy</c:formatCode>
                <c:ptCount val="132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</c:numCache>
            </c:numRef>
          </c:cat>
          <c:val>
            <c:numRef>
              <c:f>Feuil6!$D$4:$D$135</c:f>
              <c:numCache>
                <c:formatCode>General</c:formatCode>
                <c:ptCount val="132"/>
                <c:pt idx="0">
                  <c:v>86</c:v>
                </c:pt>
                <c:pt idx="1">
                  <c:v>86</c:v>
                </c:pt>
                <c:pt idx="2">
                  <c:v>86</c:v>
                </c:pt>
                <c:pt idx="3">
                  <c:v>86</c:v>
                </c:pt>
                <c:pt idx="4">
                  <c:v>86</c:v>
                </c:pt>
                <c:pt idx="5">
                  <c:v>86</c:v>
                </c:pt>
                <c:pt idx="6">
                  <c:v>86</c:v>
                </c:pt>
                <c:pt idx="7">
                  <c:v>86</c:v>
                </c:pt>
                <c:pt idx="8">
                  <c:v>86</c:v>
                </c:pt>
                <c:pt idx="9">
                  <c:v>86</c:v>
                </c:pt>
                <c:pt idx="10">
                  <c:v>86</c:v>
                </c:pt>
                <c:pt idx="11">
                  <c:v>86</c:v>
                </c:pt>
                <c:pt idx="12">
                  <c:v>151</c:v>
                </c:pt>
                <c:pt idx="13">
                  <c:v>151</c:v>
                </c:pt>
                <c:pt idx="14">
                  <c:v>151</c:v>
                </c:pt>
                <c:pt idx="15">
                  <c:v>151</c:v>
                </c:pt>
                <c:pt idx="16">
                  <c:v>151</c:v>
                </c:pt>
                <c:pt idx="17">
                  <c:v>137</c:v>
                </c:pt>
                <c:pt idx="18">
                  <c:v>151</c:v>
                </c:pt>
                <c:pt idx="19">
                  <c:v>151</c:v>
                </c:pt>
                <c:pt idx="20">
                  <c:v>216</c:v>
                </c:pt>
                <c:pt idx="21">
                  <c:v>151</c:v>
                </c:pt>
                <c:pt idx="22">
                  <c:v>130</c:v>
                </c:pt>
                <c:pt idx="23">
                  <c:v>123</c:v>
                </c:pt>
                <c:pt idx="24">
                  <c:v>78</c:v>
                </c:pt>
                <c:pt idx="25">
                  <c:v>78</c:v>
                </c:pt>
                <c:pt idx="26">
                  <c:v>78</c:v>
                </c:pt>
                <c:pt idx="27">
                  <c:v>60</c:v>
                </c:pt>
                <c:pt idx="28">
                  <c:v>60</c:v>
                </c:pt>
                <c:pt idx="29">
                  <c:v>164</c:v>
                </c:pt>
                <c:pt idx="30">
                  <c:v>78</c:v>
                </c:pt>
                <c:pt idx="31">
                  <c:v>71</c:v>
                </c:pt>
                <c:pt idx="32">
                  <c:v>66</c:v>
                </c:pt>
                <c:pt idx="33">
                  <c:v>96</c:v>
                </c:pt>
                <c:pt idx="34">
                  <c:v>40</c:v>
                </c:pt>
                <c:pt idx="35">
                  <c:v>67</c:v>
                </c:pt>
                <c:pt idx="36">
                  <c:v>88</c:v>
                </c:pt>
                <c:pt idx="37">
                  <c:v>88</c:v>
                </c:pt>
                <c:pt idx="38">
                  <c:v>153</c:v>
                </c:pt>
                <c:pt idx="39">
                  <c:v>76</c:v>
                </c:pt>
                <c:pt idx="40">
                  <c:v>48</c:v>
                </c:pt>
                <c:pt idx="41">
                  <c:v>88</c:v>
                </c:pt>
                <c:pt idx="42">
                  <c:v>88</c:v>
                </c:pt>
                <c:pt idx="43">
                  <c:v>83</c:v>
                </c:pt>
                <c:pt idx="44">
                  <c:v>85</c:v>
                </c:pt>
                <c:pt idx="45">
                  <c:v>90</c:v>
                </c:pt>
                <c:pt idx="46">
                  <c:v>92</c:v>
                </c:pt>
                <c:pt idx="47">
                  <c:v>75</c:v>
                </c:pt>
                <c:pt idx="48">
                  <c:v>66</c:v>
                </c:pt>
                <c:pt idx="49">
                  <c:v>80</c:v>
                </c:pt>
                <c:pt idx="50">
                  <c:v>92</c:v>
                </c:pt>
                <c:pt idx="51">
                  <c:v>80</c:v>
                </c:pt>
                <c:pt idx="52">
                  <c:v>60</c:v>
                </c:pt>
                <c:pt idx="53">
                  <c:v>107</c:v>
                </c:pt>
                <c:pt idx="54">
                  <c:v>85</c:v>
                </c:pt>
                <c:pt idx="55">
                  <c:v>69</c:v>
                </c:pt>
                <c:pt idx="56">
                  <c:v>74</c:v>
                </c:pt>
                <c:pt idx="57">
                  <c:v>49</c:v>
                </c:pt>
                <c:pt idx="58">
                  <c:v>69</c:v>
                </c:pt>
                <c:pt idx="59">
                  <c:v>103</c:v>
                </c:pt>
                <c:pt idx="60">
                  <c:v>82</c:v>
                </c:pt>
                <c:pt idx="61">
                  <c:v>66</c:v>
                </c:pt>
                <c:pt idx="62">
                  <c:v>78</c:v>
                </c:pt>
                <c:pt idx="63">
                  <c:v>96</c:v>
                </c:pt>
                <c:pt idx="64">
                  <c:v>91</c:v>
                </c:pt>
                <c:pt idx="65">
                  <c:v>59</c:v>
                </c:pt>
                <c:pt idx="66">
                  <c:v>65</c:v>
                </c:pt>
                <c:pt idx="67">
                  <c:v>76</c:v>
                </c:pt>
                <c:pt idx="68">
                  <c:v>65</c:v>
                </c:pt>
                <c:pt idx="69">
                  <c:v>53</c:v>
                </c:pt>
                <c:pt idx="70">
                  <c:v>68</c:v>
                </c:pt>
                <c:pt idx="71">
                  <c:v>103</c:v>
                </c:pt>
                <c:pt idx="72">
                  <c:v>70</c:v>
                </c:pt>
                <c:pt idx="73">
                  <c:v>26</c:v>
                </c:pt>
                <c:pt idx="74">
                  <c:v>53</c:v>
                </c:pt>
                <c:pt idx="75">
                  <c:v>52</c:v>
                </c:pt>
                <c:pt idx="76">
                  <c:v>64</c:v>
                </c:pt>
                <c:pt idx="77">
                  <c:v>95</c:v>
                </c:pt>
                <c:pt idx="78">
                  <c:v>65</c:v>
                </c:pt>
                <c:pt idx="79">
                  <c:v>57</c:v>
                </c:pt>
                <c:pt idx="80">
                  <c:v>61</c:v>
                </c:pt>
                <c:pt idx="81">
                  <c:v>57</c:v>
                </c:pt>
                <c:pt idx="82">
                  <c:v>82</c:v>
                </c:pt>
                <c:pt idx="83">
                  <c:v>51</c:v>
                </c:pt>
                <c:pt idx="84">
                  <c:v>43</c:v>
                </c:pt>
                <c:pt idx="85">
                  <c:v>51</c:v>
                </c:pt>
                <c:pt idx="86">
                  <c:v>37</c:v>
                </c:pt>
                <c:pt idx="87">
                  <c:v>51</c:v>
                </c:pt>
                <c:pt idx="88">
                  <c:v>59</c:v>
                </c:pt>
                <c:pt idx="89">
                  <c:v>39</c:v>
                </c:pt>
                <c:pt idx="90">
                  <c:v>52</c:v>
                </c:pt>
                <c:pt idx="91">
                  <c:v>52</c:v>
                </c:pt>
                <c:pt idx="92">
                  <c:v>37</c:v>
                </c:pt>
                <c:pt idx="93">
                  <c:v>51</c:v>
                </c:pt>
                <c:pt idx="94">
                  <c:v>71</c:v>
                </c:pt>
                <c:pt idx="95">
                  <c:v>116</c:v>
                </c:pt>
                <c:pt idx="96">
                  <c:v>52</c:v>
                </c:pt>
                <c:pt idx="97">
                  <c:v>65</c:v>
                </c:pt>
                <c:pt idx="98">
                  <c:v>52</c:v>
                </c:pt>
                <c:pt idx="99">
                  <c:v>56</c:v>
                </c:pt>
                <c:pt idx="100">
                  <c:v>65</c:v>
                </c:pt>
                <c:pt idx="101">
                  <c:v>45</c:v>
                </c:pt>
                <c:pt idx="102">
                  <c:v>54</c:v>
                </c:pt>
                <c:pt idx="103">
                  <c:v>90</c:v>
                </c:pt>
                <c:pt idx="104">
                  <c:v>72</c:v>
                </c:pt>
                <c:pt idx="105">
                  <c:v>119</c:v>
                </c:pt>
                <c:pt idx="106">
                  <c:v>55</c:v>
                </c:pt>
                <c:pt idx="107">
                  <c:v>59</c:v>
                </c:pt>
                <c:pt idx="108">
                  <c:v>63</c:v>
                </c:pt>
                <c:pt idx="109">
                  <c:v>80</c:v>
                </c:pt>
                <c:pt idx="110">
                  <c:v>101</c:v>
                </c:pt>
                <c:pt idx="111">
                  <c:v>62</c:v>
                </c:pt>
                <c:pt idx="112">
                  <c:v>80</c:v>
                </c:pt>
                <c:pt idx="113">
                  <c:v>74</c:v>
                </c:pt>
                <c:pt idx="114">
                  <c:v>90</c:v>
                </c:pt>
                <c:pt idx="115">
                  <c:v>86</c:v>
                </c:pt>
                <c:pt idx="116">
                  <c:v>47</c:v>
                </c:pt>
                <c:pt idx="117">
                  <c:v>100</c:v>
                </c:pt>
                <c:pt idx="118">
                  <c:v>52</c:v>
                </c:pt>
                <c:pt idx="119">
                  <c:v>122</c:v>
                </c:pt>
                <c:pt idx="120">
                  <c:v>71</c:v>
                </c:pt>
                <c:pt idx="121">
                  <c:v>65</c:v>
                </c:pt>
                <c:pt idx="122">
                  <c:v>51</c:v>
                </c:pt>
                <c:pt idx="123">
                  <c:v>85</c:v>
                </c:pt>
                <c:pt idx="124">
                  <c:v>44</c:v>
                </c:pt>
                <c:pt idx="125">
                  <c:v>71</c:v>
                </c:pt>
                <c:pt idx="126">
                  <c:v>52</c:v>
                </c:pt>
                <c:pt idx="127">
                  <c:v>51</c:v>
                </c:pt>
                <c:pt idx="128">
                  <c:v>52</c:v>
                </c:pt>
                <c:pt idx="129">
                  <c:v>72</c:v>
                </c:pt>
                <c:pt idx="130">
                  <c:v>96</c:v>
                </c:pt>
                <c:pt idx="131">
                  <c:v>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724800"/>
        <c:axId val="171677952"/>
      </c:lineChart>
      <c:dateAx>
        <c:axId val="20398796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71676416"/>
        <c:crosses val="autoZero"/>
        <c:auto val="1"/>
        <c:lblOffset val="100"/>
        <c:baseTimeUnit val="months"/>
      </c:dateAx>
      <c:valAx>
        <c:axId val="17167641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03987968"/>
        <c:crosses val="autoZero"/>
        <c:crossBetween val="between"/>
      </c:valAx>
      <c:valAx>
        <c:axId val="17167795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71724800"/>
        <c:crosses val="max"/>
        <c:crossBetween val="between"/>
      </c:valAx>
      <c:dateAx>
        <c:axId val="17172480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71677952"/>
        <c:crosses val="autoZero"/>
        <c:auto val="1"/>
        <c:lblOffset val="100"/>
        <c:baseTimeUnit val="months"/>
      </c:dateAx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Feuil1!$C$9</c:f>
              <c:strCache>
                <c:ptCount val="1"/>
                <c:pt idx="0">
                  <c:v>Historique des émissions</c:v>
                </c:pt>
              </c:strCache>
            </c:strRef>
          </c:tx>
          <c:spPr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1"/>
              <a:tileRect/>
            </a:gra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3,911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10,586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24,272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14,177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25,329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10,406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23,380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51,749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39,372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71,446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69,291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Feuil1!$B$10:$B$20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Feuil1!$C$10:$C$20</c:f>
              <c:numCache>
                <c:formatCode>General</c:formatCode>
                <c:ptCount val="11"/>
                <c:pt idx="0">
                  <c:v>3.9115000000000002</c:v>
                </c:pt>
                <c:pt idx="1">
                  <c:v>10.586571449999999</c:v>
                </c:pt>
                <c:pt idx="2">
                  <c:v>24.272474304999999</c:v>
                </c:pt>
                <c:pt idx="3">
                  <c:v>14.1776</c:v>
                </c:pt>
                <c:pt idx="4">
                  <c:v>25.329299999999996</c:v>
                </c:pt>
                <c:pt idx="5">
                  <c:v>10.4069</c:v>
                </c:pt>
                <c:pt idx="6">
                  <c:v>23.380500000000001</c:v>
                </c:pt>
                <c:pt idx="7">
                  <c:v>51.749500888000007</c:v>
                </c:pt>
                <c:pt idx="8">
                  <c:v>39.372700000000002</c:v>
                </c:pt>
                <c:pt idx="9">
                  <c:v>71.446021999999999</c:v>
                </c:pt>
                <c:pt idx="10">
                  <c:v>69.291200000000003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265856"/>
        <c:axId val="90284032"/>
      </c:barChart>
      <c:dateAx>
        <c:axId val="902658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90284032"/>
        <c:crosses val="autoZero"/>
        <c:auto val="1"/>
        <c:lblOffset val="100"/>
        <c:baseTimeUnit val="years"/>
      </c:dateAx>
      <c:valAx>
        <c:axId val="90284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265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985904539710313E-2"/>
          <c:y val="4.0261259528363402E-2"/>
          <c:w val="0.54225818994847863"/>
          <c:h val="0.77805521581493597"/>
        </c:manualLayout>
      </c:layout>
      <c:lineChart>
        <c:grouping val="standard"/>
        <c:varyColors val="0"/>
        <c:ser>
          <c:idx val="1"/>
          <c:order val="1"/>
          <c:tx>
            <c:strRef>
              <c:f>Feuil7!$E$2:$E$3</c:f>
              <c:strCache>
                <c:ptCount val="1"/>
                <c:pt idx="0">
                  <c:v>secteur service publique Taux de croissance du PIB en volume (en %)</c:v>
                </c:pt>
              </c:strCache>
            </c:strRef>
          </c:tx>
          <c:spPr>
            <a:ln w="1905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Feuil7!$C$4:$C$135</c:f>
              <c:numCache>
                <c:formatCode>m/d/yyyy</c:formatCode>
                <c:ptCount val="132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</c:numCache>
            </c:numRef>
          </c:cat>
          <c:val>
            <c:numRef>
              <c:f>Feuil7!$E$4:$E$135</c:f>
              <c:numCache>
                <c:formatCode>0.00%</c:formatCode>
                <c:ptCount val="132"/>
                <c:pt idx="0">
                  <c:v>7.5499999999999998E-2</c:v>
                </c:pt>
                <c:pt idx="1">
                  <c:v>7.5499999999999998E-2</c:v>
                </c:pt>
                <c:pt idx="2">
                  <c:v>7.5499999999999998E-2</c:v>
                </c:pt>
                <c:pt idx="3">
                  <c:v>7.5499999999999998E-2</c:v>
                </c:pt>
                <c:pt idx="4">
                  <c:v>7.5499999999999998E-2</c:v>
                </c:pt>
                <c:pt idx="5">
                  <c:v>7.5499999999999998E-2</c:v>
                </c:pt>
                <c:pt idx="6">
                  <c:v>7.5499999999999998E-2</c:v>
                </c:pt>
                <c:pt idx="7">
                  <c:v>7.5499999999999998E-2</c:v>
                </c:pt>
                <c:pt idx="8">
                  <c:v>7.5499999999999998E-2</c:v>
                </c:pt>
                <c:pt idx="9">
                  <c:v>7.5499999999999998E-2</c:v>
                </c:pt>
                <c:pt idx="10">
                  <c:v>7.5499999999999998E-2</c:v>
                </c:pt>
                <c:pt idx="11">
                  <c:v>7.5499999999999998E-2</c:v>
                </c:pt>
                <c:pt idx="12">
                  <c:v>3.32E-2</c:v>
                </c:pt>
                <c:pt idx="13">
                  <c:v>3.32E-2</c:v>
                </c:pt>
                <c:pt idx="14">
                  <c:v>3.32E-2</c:v>
                </c:pt>
                <c:pt idx="15">
                  <c:v>3.32E-2</c:v>
                </c:pt>
                <c:pt idx="16">
                  <c:v>3.32E-2</c:v>
                </c:pt>
                <c:pt idx="17">
                  <c:v>3.32E-2</c:v>
                </c:pt>
                <c:pt idx="18">
                  <c:v>3.32E-2</c:v>
                </c:pt>
                <c:pt idx="19">
                  <c:v>3.32E-2</c:v>
                </c:pt>
                <c:pt idx="20">
                  <c:v>3.32E-2</c:v>
                </c:pt>
                <c:pt idx="21">
                  <c:v>3.32E-2</c:v>
                </c:pt>
                <c:pt idx="22">
                  <c:v>3.32E-2</c:v>
                </c:pt>
                <c:pt idx="23">
                  <c:v>3.32E-2</c:v>
                </c:pt>
                <c:pt idx="24">
                  <c:v>6.3200000000000006E-2</c:v>
                </c:pt>
                <c:pt idx="25">
                  <c:v>6.3200000000000006E-2</c:v>
                </c:pt>
                <c:pt idx="26">
                  <c:v>6.3200000000000006E-2</c:v>
                </c:pt>
                <c:pt idx="27">
                  <c:v>6.3200000000000006E-2</c:v>
                </c:pt>
                <c:pt idx="28">
                  <c:v>6.3200000000000006E-2</c:v>
                </c:pt>
                <c:pt idx="29">
                  <c:v>6.3200000000000006E-2</c:v>
                </c:pt>
                <c:pt idx="30">
                  <c:v>6.3200000000000006E-2</c:v>
                </c:pt>
                <c:pt idx="31">
                  <c:v>6.3200000000000006E-2</c:v>
                </c:pt>
                <c:pt idx="32">
                  <c:v>6.3200000000000006E-2</c:v>
                </c:pt>
                <c:pt idx="33">
                  <c:v>6.3200000000000006E-2</c:v>
                </c:pt>
                <c:pt idx="34">
                  <c:v>6.3200000000000006E-2</c:v>
                </c:pt>
                <c:pt idx="35">
                  <c:v>6.3200000000000006E-2</c:v>
                </c:pt>
                <c:pt idx="36">
                  <c:v>4.8000000000000001E-2</c:v>
                </c:pt>
                <c:pt idx="37">
                  <c:v>4.8000000000000001E-2</c:v>
                </c:pt>
                <c:pt idx="38">
                  <c:v>4.8000000000000001E-2</c:v>
                </c:pt>
                <c:pt idx="39">
                  <c:v>4.8000000000000001E-2</c:v>
                </c:pt>
                <c:pt idx="40">
                  <c:v>4.8000000000000001E-2</c:v>
                </c:pt>
                <c:pt idx="41">
                  <c:v>4.8000000000000001E-2</c:v>
                </c:pt>
                <c:pt idx="42">
                  <c:v>4.8000000000000001E-2</c:v>
                </c:pt>
                <c:pt idx="43">
                  <c:v>4.8000000000000001E-2</c:v>
                </c:pt>
                <c:pt idx="44">
                  <c:v>4.8000000000000001E-2</c:v>
                </c:pt>
                <c:pt idx="45">
                  <c:v>4.8000000000000001E-2</c:v>
                </c:pt>
                <c:pt idx="46">
                  <c:v>4.8000000000000001E-2</c:v>
                </c:pt>
                <c:pt idx="47">
                  <c:v>4.8000000000000001E-2</c:v>
                </c:pt>
                <c:pt idx="48">
                  <c:v>2.98E-2</c:v>
                </c:pt>
                <c:pt idx="49">
                  <c:v>2.98E-2</c:v>
                </c:pt>
                <c:pt idx="50">
                  <c:v>2.98E-2</c:v>
                </c:pt>
                <c:pt idx="51">
                  <c:v>2.98E-2</c:v>
                </c:pt>
                <c:pt idx="52">
                  <c:v>2.98E-2</c:v>
                </c:pt>
                <c:pt idx="53">
                  <c:v>2.98E-2</c:v>
                </c:pt>
                <c:pt idx="54">
                  <c:v>2.98E-2</c:v>
                </c:pt>
                <c:pt idx="55">
                  <c:v>2.98E-2</c:v>
                </c:pt>
                <c:pt idx="56">
                  <c:v>2.98E-2</c:v>
                </c:pt>
                <c:pt idx="57">
                  <c:v>2.98E-2</c:v>
                </c:pt>
                <c:pt idx="58">
                  <c:v>2.98E-2</c:v>
                </c:pt>
                <c:pt idx="59">
                  <c:v>2.98E-2</c:v>
                </c:pt>
                <c:pt idx="60">
                  <c:v>7.7600000000000002E-2</c:v>
                </c:pt>
                <c:pt idx="61">
                  <c:v>7.7600000000000002E-2</c:v>
                </c:pt>
                <c:pt idx="62">
                  <c:v>7.7600000000000002E-2</c:v>
                </c:pt>
                <c:pt idx="63">
                  <c:v>7.7600000000000002E-2</c:v>
                </c:pt>
                <c:pt idx="64">
                  <c:v>7.7600000000000002E-2</c:v>
                </c:pt>
                <c:pt idx="65">
                  <c:v>7.7600000000000002E-2</c:v>
                </c:pt>
                <c:pt idx="66">
                  <c:v>7.7600000000000002E-2</c:v>
                </c:pt>
                <c:pt idx="67">
                  <c:v>7.7600000000000002E-2</c:v>
                </c:pt>
                <c:pt idx="68">
                  <c:v>7.7600000000000002E-2</c:v>
                </c:pt>
                <c:pt idx="69">
                  <c:v>7.7600000000000002E-2</c:v>
                </c:pt>
                <c:pt idx="70">
                  <c:v>7.7600000000000002E-2</c:v>
                </c:pt>
                <c:pt idx="71">
                  <c:v>7.7600000000000002E-2</c:v>
                </c:pt>
                <c:pt idx="72">
                  <c:v>2.7099999999999999E-2</c:v>
                </c:pt>
                <c:pt idx="73">
                  <c:v>2.7099999999999999E-2</c:v>
                </c:pt>
                <c:pt idx="74">
                  <c:v>2.7099999999999999E-2</c:v>
                </c:pt>
                <c:pt idx="75">
                  <c:v>2.7099999999999999E-2</c:v>
                </c:pt>
                <c:pt idx="76">
                  <c:v>2.7099999999999999E-2</c:v>
                </c:pt>
                <c:pt idx="77">
                  <c:v>2.7099999999999999E-2</c:v>
                </c:pt>
                <c:pt idx="78">
                  <c:v>2.7099999999999999E-2</c:v>
                </c:pt>
                <c:pt idx="79">
                  <c:v>2.7099999999999999E-2</c:v>
                </c:pt>
                <c:pt idx="80">
                  <c:v>2.7099999999999999E-2</c:v>
                </c:pt>
                <c:pt idx="81">
                  <c:v>2.7099999999999999E-2</c:v>
                </c:pt>
                <c:pt idx="82">
                  <c:v>2.7099999999999999E-2</c:v>
                </c:pt>
                <c:pt idx="83">
                  <c:v>2.7099999999999999E-2</c:v>
                </c:pt>
                <c:pt idx="84">
                  <c:v>5.5899999999999998E-2</c:v>
                </c:pt>
                <c:pt idx="85">
                  <c:v>5.5899999999999998E-2</c:v>
                </c:pt>
                <c:pt idx="86">
                  <c:v>5.5899999999999998E-2</c:v>
                </c:pt>
                <c:pt idx="87">
                  <c:v>5.5899999999999998E-2</c:v>
                </c:pt>
                <c:pt idx="88">
                  <c:v>5.5899999999999998E-2</c:v>
                </c:pt>
                <c:pt idx="89">
                  <c:v>5.5899999999999998E-2</c:v>
                </c:pt>
                <c:pt idx="90">
                  <c:v>5.5899999999999998E-2</c:v>
                </c:pt>
                <c:pt idx="91">
                  <c:v>5.5899999999999998E-2</c:v>
                </c:pt>
                <c:pt idx="92">
                  <c:v>5.5899999999999998E-2</c:v>
                </c:pt>
                <c:pt idx="93">
                  <c:v>5.5899999999999998E-2</c:v>
                </c:pt>
                <c:pt idx="94">
                  <c:v>5.5899999999999998E-2</c:v>
                </c:pt>
                <c:pt idx="95">
                  <c:v>5.5899999999999998E-2</c:v>
                </c:pt>
                <c:pt idx="96">
                  <c:v>4.7600000000000003E-2</c:v>
                </c:pt>
                <c:pt idx="97">
                  <c:v>4.7600000000000003E-2</c:v>
                </c:pt>
                <c:pt idx="98">
                  <c:v>4.7600000000000003E-2</c:v>
                </c:pt>
                <c:pt idx="99">
                  <c:v>4.7600000000000003E-2</c:v>
                </c:pt>
                <c:pt idx="100">
                  <c:v>4.7600000000000003E-2</c:v>
                </c:pt>
                <c:pt idx="101">
                  <c:v>4.7600000000000003E-2</c:v>
                </c:pt>
                <c:pt idx="102">
                  <c:v>4.7600000000000003E-2</c:v>
                </c:pt>
                <c:pt idx="103">
                  <c:v>4.7600000000000003E-2</c:v>
                </c:pt>
                <c:pt idx="104">
                  <c:v>4.7600000000000003E-2</c:v>
                </c:pt>
                <c:pt idx="105">
                  <c:v>4.7600000000000003E-2</c:v>
                </c:pt>
                <c:pt idx="106">
                  <c:v>4.7600000000000003E-2</c:v>
                </c:pt>
                <c:pt idx="107">
                  <c:v>4.7600000000000003E-2</c:v>
                </c:pt>
                <c:pt idx="108">
                  <c:v>3.6799999999999999E-2</c:v>
                </c:pt>
                <c:pt idx="109">
                  <c:v>3.6799999999999999E-2</c:v>
                </c:pt>
                <c:pt idx="110">
                  <c:v>3.6799999999999999E-2</c:v>
                </c:pt>
                <c:pt idx="111">
                  <c:v>3.6799999999999999E-2</c:v>
                </c:pt>
                <c:pt idx="112">
                  <c:v>3.6799999999999999E-2</c:v>
                </c:pt>
                <c:pt idx="113">
                  <c:v>3.6799999999999999E-2</c:v>
                </c:pt>
                <c:pt idx="114">
                  <c:v>3.6799999999999999E-2</c:v>
                </c:pt>
                <c:pt idx="115">
                  <c:v>3.6799999999999999E-2</c:v>
                </c:pt>
                <c:pt idx="116">
                  <c:v>3.6799999999999999E-2</c:v>
                </c:pt>
                <c:pt idx="117">
                  <c:v>3.6799999999999999E-2</c:v>
                </c:pt>
                <c:pt idx="118">
                  <c:v>3.6799999999999999E-2</c:v>
                </c:pt>
                <c:pt idx="119">
                  <c:v>3.6799999999999999E-2</c:v>
                </c:pt>
                <c:pt idx="120" formatCode="0%">
                  <c:v>0.05</c:v>
                </c:pt>
                <c:pt idx="121" formatCode="0%">
                  <c:v>0.05</c:v>
                </c:pt>
                <c:pt idx="122" formatCode="0%">
                  <c:v>0.05</c:v>
                </c:pt>
                <c:pt idx="123" formatCode="0%">
                  <c:v>0.05</c:v>
                </c:pt>
                <c:pt idx="124" formatCode="0%">
                  <c:v>0.05</c:v>
                </c:pt>
                <c:pt idx="125" formatCode="0%">
                  <c:v>0.05</c:v>
                </c:pt>
                <c:pt idx="126" formatCode="0%">
                  <c:v>0.05</c:v>
                </c:pt>
                <c:pt idx="127" formatCode="0%">
                  <c:v>0.05</c:v>
                </c:pt>
                <c:pt idx="128" formatCode="0%">
                  <c:v>0.05</c:v>
                </c:pt>
                <c:pt idx="129" formatCode="0%">
                  <c:v>0.05</c:v>
                </c:pt>
                <c:pt idx="130" formatCode="0%">
                  <c:v>0.05</c:v>
                </c:pt>
                <c:pt idx="131" formatCode="0%">
                  <c:v>0.05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119360"/>
        <c:axId val="173120896"/>
      </c:lineChart>
      <c:lineChart>
        <c:grouping val="standard"/>
        <c:varyColors val="0"/>
        <c:ser>
          <c:idx val="0"/>
          <c:order val="0"/>
          <c:tx>
            <c:strRef>
              <c:f>Feuil7!$D$2:$D$3</c:f>
              <c:strCache>
                <c:ptCount val="1"/>
                <c:pt idx="0">
                  <c:v>secteur service publique Spread crédit (en Pb)</c:v>
                </c:pt>
              </c:strCache>
            </c:strRef>
          </c:tx>
          <c:spPr>
            <a:ln w="190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Feuil7!$C$4:$C$135</c:f>
              <c:numCache>
                <c:formatCode>m/d/yyyy</c:formatCode>
                <c:ptCount val="132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</c:numCache>
            </c:numRef>
          </c:cat>
          <c:val>
            <c:numRef>
              <c:f>Feuil7!$D$4:$D$135</c:f>
              <c:numCache>
                <c:formatCode>General</c:formatCode>
                <c:ptCount val="132"/>
                <c:pt idx="0">
                  <c:v>34</c:v>
                </c:pt>
                <c:pt idx="1">
                  <c:v>34</c:v>
                </c:pt>
                <c:pt idx="2">
                  <c:v>34</c:v>
                </c:pt>
                <c:pt idx="3">
                  <c:v>34</c:v>
                </c:pt>
                <c:pt idx="4">
                  <c:v>34</c:v>
                </c:pt>
                <c:pt idx="5">
                  <c:v>34</c:v>
                </c:pt>
                <c:pt idx="6">
                  <c:v>34</c:v>
                </c:pt>
                <c:pt idx="7">
                  <c:v>34</c:v>
                </c:pt>
                <c:pt idx="8">
                  <c:v>34</c:v>
                </c:pt>
                <c:pt idx="9">
                  <c:v>34</c:v>
                </c:pt>
                <c:pt idx="10">
                  <c:v>34</c:v>
                </c:pt>
                <c:pt idx="11">
                  <c:v>34</c:v>
                </c:pt>
                <c:pt idx="12">
                  <c:v>38</c:v>
                </c:pt>
                <c:pt idx="13">
                  <c:v>38</c:v>
                </c:pt>
                <c:pt idx="14">
                  <c:v>38</c:v>
                </c:pt>
                <c:pt idx="15">
                  <c:v>38</c:v>
                </c:pt>
                <c:pt idx="16">
                  <c:v>25</c:v>
                </c:pt>
                <c:pt idx="17">
                  <c:v>38</c:v>
                </c:pt>
                <c:pt idx="18">
                  <c:v>38</c:v>
                </c:pt>
                <c:pt idx="19">
                  <c:v>38</c:v>
                </c:pt>
                <c:pt idx="20">
                  <c:v>38</c:v>
                </c:pt>
                <c:pt idx="21">
                  <c:v>38</c:v>
                </c:pt>
                <c:pt idx="22">
                  <c:v>38</c:v>
                </c:pt>
                <c:pt idx="23">
                  <c:v>51</c:v>
                </c:pt>
                <c:pt idx="24">
                  <c:v>25</c:v>
                </c:pt>
                <c:pt idx="25">
                  <c:v>25</c:v>
                </c:pt>
                <c:pt idx="26">
                  <c:v>25</c:v>
                </c:pt>
                <c:pt idx="27">
                  <c:v>25</c:v>
                </c:pt>
                <c:pt idx="28">
                  <c:v>25</c:v>
                </c:pt>
                <c:pt idx="29">
                  <c:v>25</c:v>
                </c:pt>
                <c:pt idx="30">
                  <c:v>25</c:v>
                </c:pt>
                <c:pt idx="31">
                  <c:v>25</c:v>
                </c:pt>
                <c:pt idx="32">
                  <c:v>25</c:v>
                </c:pt>
                <c:pt idx="33">
                  <c:v>25</c:v>
                </c:pt>
                <c:pt idx="34">
                  <c:v>25</c:v>
                </c:pt>
                <c:pt idx="35">
                  <c:v>25</c:v>
                </c:pt>
                <c:pt idx="36">
                  <c:v>64</c:v>
                </c:pt>
                <c:pt idx="37">
                  <c:v>64</c:v>
                </c:pt>
                <c:pt idx="38">
                  <c:v>100</c:v>
                </c:pt>
                <c:pt idx="39">
                  <c:v>30</c:v>
                </c:pt>
                <c:pt idx="40">
                  <c:v>25</c:v>
                </c:pt>
                <c:pt idx="41">
                  <c:v>64</c:v>
                </c:pt>
                <c:pt idx="42">
                  <c:v>64</c:v>
                </c:pt>
                <c:pt idx="43">
                  <c:v>64</c:v>
                </c:pt>
                <c:pt idx="44">
                  <c:v>64</c:v>
                </c:pt>
                <c:pt idx="45">
                  <c:v>64</c:v>
                </c:pt>
                <c:pt idx="46">
                  <c:v>100</c:v>
                </c:pt>
                <c:pt idx="47">
                  <c:v>64</c:v>
                </c:pt>
                <c:pt idx="48">
                  <c:v>15</c:v>
                </c:pt>
                <c:pt idx="49">
                  <c:v>15</c:v>
                </c:pt>
                <c:pt idx="50">
                  <c:v>15</c:v>
                </c:pt>
                <c:pt idx="51">
                  <c:v>0</c:v>
                </c:pt>
                <c:pt idx="52">
                  <c:v>15</c:v>
                </c:pt>
                <c:pt idx="53">
                  <c:v>15</c:v>
                </c:pt>
                <c:pt idx="54">
                  <c:v>15</c:v>
                </c:pt>
                <c:pt idx="55">
                  <c:v>15</c:v>
                </c:pt>
                <c:pt idx="56">
                  <c:v>15</c:v>
                </c:pt>
                <c:pt idx="57">
                  <c:v>29</c:v>
                </c:pt>
                <c:pt idx="58">
                  <c:v>15</c:v>
                </c:pt>
                <c:pt idx="59">
                  <c:v>15</c:v>
                </c:pt>
                <c:pt idx="60">
                  <c:v>46</c:v>
                </c:pt>
                <c:pt idx="61">
                  <c:v>46</c:v>
                </c:pt>
                <c:pt idx="62">
                  <c:v>46</c:v>
                </c:pt>
                <c:pt idx="63">
                  <c:v>46</c:v>
                </c:pt>
                <c:pt idx="64">
                  <c:v>46</c:v>
                </c:pt>
                <c:pt idx="65">
                  <c:v>46</c:v>
                </c:pt>
                <c:pt idx="66">
                  <c:v>46</c:v>
                </c:pt>
                <c:pt idx="67">
                  <c:v>46</c:v>
                </c:pt>
                <c:pt idx="68">
                  <c:v>46</c:v>
                </c:pt>
                <c:pt idx="69">
                  <c:v>46</c:v>
                </c:pt>
                <c:pt idx="70">
                  <c:v>46</c:v>
                </c:pt>
                <c:pt idx="71">
                  <c:v>46</c:v>
                </c:pt>
                <c:pt idx="84">
                  <c:v>39</c:v>
                </c:pt>
                <c:pt idx="85">
                  <c:v>39</c:v>
                </c:pt>
                <c:pt idx="86">
                  <c:v>39</c:v>
                </c:pt>
                <c:pt idx="87">
                  <c:v>39</c:v>
                </c:pt>
                <c:pt idx="88">
                  <c:v>39</c:v>
                </c:pt>
                <c:pt idx="89">
                  <c:v>39</c:v>
                </c:pt>
                <c:pt idx="90">
                  <c:v>45</c:v>
                </c:pt>
                <c:pt idx="91">
                  <c:v>39</c:v>
                </c:pt>
                <c:pt idx="92">
                  <c:v>39</c:v>
                </c:pt>
                <c:pt idx="93">
                  <c:v>39</c:v>
                </c:pt>
                <c:pt idx="94">
                  <c:v>39</c:v>
                </c:pt>
                <c:pt idx="95">
                  <c:v>32</c:v>
                </c:pt>
                <c:pt idx="96">
                  <c:v>37</c:v>
                </c:pt>
                <c:pt idx="97">
                  <c:v>36</c:v>
                </c:pt>
                <c:pt idx="98">
                  <c:v>37</c:v>
                </c:pt>
                <c:pt idx="99">
                  <c:v>37</c:v>
                </c:pt>
                <c:pt idx="100">
                  <c:v>37</c:v>
                </c:pt>
                <c:pt idx="101">
                  <c:v>37</c:v>
                </c:pt>
                <c:pt idx="102">
                  <c:v>36</c:v>
                </c:pt>
                <c:pt idx="103">
                  <c:v>37</c:v>
                </c:pt>
                <c:pt idx="104">
                  <c:v>37</c:v>
                </c:pt>
                <c:pt idx="105">
                  <c:v>37</c:v>
                </c:pt>
                <c:pt idx="106">
                  <c:v>39</c:v>
                </c:pt>
                <c:pt idx="107">
                  <c:v>37</c:v>
                </c:pt>
                <c:pt idx="108">
                  <c:v>71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30</c:v>
                </c:pt>
                <c:pt idx="119">
                  <c:v>124</c:v>
                </c:pt>
                <c:pt idx="120">
                  <c:v>31</c:v>
                </c:pt>
                <c:pt idx="121">
                  <c:v>31</c:v>
                </c:pt>
                <c:pt idx="122">
                  <c:v>31</c:v>
                </c:pt>
                <c:pt idx="123">
                  <c:v>16</c:v>
                </c:pt>
                <c:pt idx="124">
                  <c:v>31</c:v>
                </c:pt>
                <c:pt idx="125">
                  <c:v>31</c:v>
                </c:pt>
                <c:pt idx="126">
                  <c:v>31</c:v>
                </c:pt>
                <c:pt idx="127">
                  <c:v>31</c:v>
                </c:pt>
                <c:pt idx="128">
                  <c:v>31</c:v>
                </c:pt>
                <c:pt idx="129">
                  <c:v>46</c:v>
                </c:pt>
                <c:pt idx="130">
                  <c:v>31</c:v>
                </c:pt>
                <c:pt idx="131">
                  <c:v>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090560"/>
        <c:axId val="203089024"/>
      </c:lineChart>
      <c:dateAx>
        <c:axId val="17311936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73120896"/>
        <c:crosses val="autoZero"/>
        <c:auto val="1"/>
        <c:lblOffset val="100"/>
        <c:baseTimeUnit val="months"/>
      </c:dateAx>
      <c:valAx>
        <c:axId val="17312089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73119360"/>
        <c:crosses val="autoZero"/>
        <c:crossBetween val="between"/>
      </c:valAx>
      <c:valAx>
        <c:axId val="20308902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203090560"/>
        <c:crosses val="max"/>
        <c:crossBetween val="between"/>
      </c:valAx>
      <c:dateAx>
        <c:axId val="20309056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03089024"/>
        <c:crosses val="autoZero"/>
        <c:auto val="1"/>
        <c:lblOffset val="100"/>
        <c:baseTimeUnit val="months"/>
      </c:date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Feuil11!$E$4</c:f>
              <c:strCache>
                <c:ptCount val="1"/>
                <c:pt idx="0">
                  <c:v>taux d'intérêt 13 s (en %)</c:v>
                </c:pt>
              </c:strCache>
            </c:strRef>
          </c:tx>
          <c:marker>
            <c:symbol val="none"/>
          </c:marker>
          <c:cat>
            <c:numRef>
              <c:f>Feuil11!$C$5:$C$23</c:f>
              <c:numCache>
                <c:formatCode>mmm\-yy</c:formatCode>
                <c:ptCount val="19"/>
                <c:pt idx="0">
                  <c:v>39173</c:v>
                </c:pt>
                <c:pt idx="1">
                  <c:v>39264</c:v>
                </c:pt>
                <c:pt idx="2">
                  <c:v>39356</c:v>
                </c:pt>
                <c:pt idx="3">
                  <c:v>39448</c:v>
                </c:pt>
                <c:pt idx="4">
                  <c:v>39539</c:v>
                </c:pt>
                <c:pt idx="5">
                  <c:v>39630</c:v>
                </c:pt>
                <c:pt idx="6">
                  <c:v>39722</c:v>
                </c:pt>
                <c:pt idx="7">
                  <c:v>39814</c:v>
                </c:pt>
                <c:pt idx="8">
                  <c:v>39904</c:v>
                </c:pt>
                <c:pt idx="9">
                  <c:v>39995</c:v>
                </c:pt>
                <c:pt idx="10">
                  <c:v>40087</c:v>
                </c:pt>
                <c:pt idx="11">
                  <c:v>40179</c:v>
                </c:pt>
                <c:pt idx="12">
                  <c:v>40269</c:v>
                </c:pt>
                <c:pt idx="13">
                  <c:v>40360</c:v>
                </c:pt>
                <c:pt idx="14">
                  <c:v>40452</c:v>
                </c:pt>
                <c:pt idx="15">
                  <c:v>40544</c:v>
                </c:pt>
                <c:pt idx="16">
                  <c:v>40634</c:v>
                </c:pt>
                <c:pt idx="17">
                  <c:v>40725</c:v>
                </c:pt>
                <c:pt idx="18">
                  <c:v>40817</c:v>
                </c:pt>
              </c:numCache>
            </c:numRef>
          </c:cat>
          <c:val>
            <c:numRef>
              <c:f>Feuil11!$E$5:$E$23</c:f>
              <c:numCache>
                <c:formatCode>0.00%</c:formatCode>
                <c:ptCount val="19"/>
                <c:pt idx="0">
                  <c:v>3.1800000000000002E-2</c:v>
                </c:pt>
                <c:pt idx="1">
                  <c:v>3.3500000000000002E-2</c:v>
                </c:pt>
                <c:pt idx="2">
                  <c:v>3.5000000000000003E-2</c:v>
                </c:pt>
                <c:pt idx="3">
                  <c:v>3.5099999999999999E-2</c:v>
                </c:pt>
                <c:pt idx="4">
                  <c:v>3.4200000000000001E-2</c:v>
                </c:pt>
                <c:pt idx="5">
                  <c:v>3.4200000000000001E-2</c:v>
                </c:pt>
                <c:pt idx="6">
                  <c:v>3.6900000000000002E-2</c:v>
                </c:pt>
                <c:pt idx="7">
                  <c:v>3.6200000000000003E-2</c:v>
                </c:pt>
                <c:pt idx="8">
                  <c:v>3.3000000000000002E-2</c:v>
                </c:pt>
                <c:pt idx="9">
                  <c:v>3.2599999999999997E-2</c:v>
                </c:pt>
                <c:pt idx="10">
                  <c:v>3.2599999999999997E-2</c:v>
                </c:pt>
                <c:pt idx="11">
                  <c:v>3.4300000000000004E-2</c:v>
                </c:pt>
                <c:pt idx="12">
                  <c:v>3.39E-2</c:v>
                </c:pt>
                <c:pt idx="13">
                  <c:v>3.3799999999999997E-2</c:v>
                </c:pt>
                <c:pt idx="14">
                  <c:v>3.3099999999999997E-2</c:v>
                </c:pt>
                <c:pt idx="15">
                  <c:v>3.32E-2</c:v>
                </c:pt>
                <c:pt idx="16">
                  <c:v>3.3000000000000002E-2</c:v>
                </c:pt>
                <c:pt idx="17">
                  <c:v>3.2899999999999999E-2</c:v>
                </c:pt>
                <c:pt idx="18">
                  <c:v>3.3399999999999999E-2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216960"/>
        <c:axId val="202218496"/>
      </c:lineChart>
      <c:lineChart>
        <c:grouping val="standard"/>
        <c:varyColors val="0"/>
        <c:ser>
          <c:idx val="0"/>
          <c:order val="0"/>
          <c:tx>
            <c:strRef>
              <c:f>Feuil11!$D$4</c:f>
              <c:strCache>
                <c:ptCount val="1"/>
                <c:pt idx="0">
                  <c:v>Spread crédit secteur bancaire sur 13 s</c:v>
                </c:pt>
              </c:strCache>
            </c:strRef>
          </c:tx>
          <c:marker>
            <c:symbol val="none"/>
          </c:marker>
          <c:cat>
            <c:numRef>
              <c:f>Feuil11!$C$5:$C$23</c:f>
              <c:numCache>
                <c:formatCode>mmm\-yy</c:formatCode>
                <c:ptCount val="19"/>
                <c:pt idx="0">
                  <c:v>39173</c:v>
                </c:pt>
                <c:pt idx="1">
                  <c:v>39264</c:v>
                </c:pt>
                <c:pt idx="2">
                  <c:v>39356</c:v>
                </c:pt>
                <c:pt idx="3">
                  <c:v>39448</c:v>
                </c:pt>
                <c:pt idx="4">
                  <c:v>39539</c:v>
                </c:pt>
                <c:pt idx="5">
                  <c:v>39630</c:v>
                </c:pt>
                <c:pt idx="6">
                  <c:v>39722</c:v>
                </c:pt>
                <c:pt idx="7">
                  <c:v>39814</c:v>
                </c:pt>
                <c:pt idx="8">
                  <c:v>39904</c:v>
                </c:pt>
                <c:pt idx="9">
                  <c:v>39995</c:v>
                </c:pt>
                <c:pt idx="10">
                  <c:v>40087</c:v>
                </c:pt>
                <c:pt idx="11">
                  <c:v>40179</c:v>
                </c:pt>
                <c:pt idx="12">
                  <c:v>40269</c:v>
                </c:pt>
                <c:pt idx="13">
                  <c:v>40360</c:v>
                </c:pt>
                <c:pt idx="14">
                  <c:v>40452</c:v>
                </c:pt>
                <c:pt idx="15">
                  <c:v>40544</c:v>
                </c:pt>
                <c:pt idx="16">
                  <c:v>40634</c:v>
                </c:pt>
                <c:pt idx="17">
                  <c:v>40725</c:v>
                </c:pt>
                <c:pt idx="18">
                  <c:v>40817</c:v>
                </c:pt>
              </c:numCache>
            </c:numRef>
          </c:cat>
          <c:val>
            <c:numRef>
              <c:f>Feuil11!$D$5:$D$23</c:f>
              <c:numCache>
                <c:formatCode>General</c:formatCode>
                <c:ptCount val="19"/>
                <c:pt idx="0">
                  <c:v>19</c:v>
                </c:pt>
                <c:pt idx="1">
                  <c:v>25</c:v>
                </c:pt>
                <c:pt idx="2">
                  <c:v>49</c:v>
                </c:pt>
                <c:pt idx="3">
                  <c:v>37</c:v>
                </c:pt>
                <c:pt idx="4">
                  <c:v>18</c:v>
                </c:pt>
                <c:pt idx="5">
                  <c:v>48</c:v>
                </c:pt>
                <c:pt idx="6">
                  <c:v>46</c:v>
                </c:pt>
                <c:pt idx="7">
                  <c:v>22</c:v>
                </c:pt>
                <c:pt idx="8">
                  <c:v>19</c:v>
                </c:pt>
                <c:pt idx="9">
                  <c:v>15</c:v>
                </c:pt>
                <c:pt idx="10">
                  <c:v>31</c:v>
                </c:pt>
                <c:pt idx="11">
                  <c:v>38</c:v>
                </c:pt>
                <c:pt idx="12">
                  <c:v>26</c:v>
                </c:pt>
                <c:pt idx="13">
                  <c:v>39</c:v>
                </c:pt>
                <c:pt idx="14">
                  <c:v>32</c:v>
                </c:pt>
                <c:pt idx="15">
                  <c:v>32</c:v>
                </c:pt>
                <c:pt idx="16">
                  <c:v>29</c:v>
                </c:pt>
                <c:pt idx="17">
                  <c:v>34</c:v>
                </c:pt>
                <c:pt idx="18">
                  <c:v>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035776"/>
        <c:axId val="202355840"/>
      </c:lineChart>
      <c:dateAx>
        <c:axId val="2022169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202218496"/>
        <c:crosses val="autoZero"/>
        <c:auto val="1"/>
        <c:lblOffset val="100"/>
        <c:baseTimeUnit val="months"/>
      </c:dateAx>
      <c:valAx>
        <c:axId val="20221849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02216960"/>
        <c:crosses val="autoZero"/>
        <c:crossBetween val="between"/>
      </c:valAx>
      <c:valAx>
        <c:axId val="20235584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203035776"/>
        <c:crosses val="max"/>
        <c:crossBetween val="between"/>
      </c:valAx>
      <c:dateAx>
        <c:axId val="20303577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02355840"/>
        <c:crosses val="autoZero"/>
        <c:auto val="1"/>
        <c:lblOffset val="100"/>
        <c:baseTimeUnit val="months"/>
      </c:date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Feuil11!$E$27</c:f>
              <c:strCache>
                <c:ptCount val="1"/>
                <c:pt idx="0">
                  <c:v>taux d'intérêt 13 s (en %)</c:v>
                </c:pt>
              </c:strCache>
            </c:strRef>
          </c:tx>
          <c:marker>
            <c:symbol val="none"/>
          </c:marker>
          <c:cat>
            <c:numRef>
              <c:f>Feuil11!$C$28:$C$53</c:f>
              <c:numCache>
                <c:formatCode>mmm\-yy</c:formatCode>
                <c:ptCount val="26"/>
                <c:pt idx="0">
                  <c:v>38534</c:v>
                </c:pt>
                <c:pt idx="1">
                  <c:v>38626</c:v>
                </c:pt>
                <c:pt idx="2">
                  <c:v>38718</c:v>
                </c:pt>
                <c:pt idx="3">
                  <c:v>38808</c:v>
                </c:pt>
                <c:pt idx="4">
                  <c:v>38899</c:v>
                </c:pt>
                <c:pt idx="5">
                  <c:v>38991</c:v>
                </c:pt>
                <c:pt idx="6">
                  <c:v>39083</c:v>
                </c:pt>
                <c:pt idx="7">
                  <c:v>39173</c:v>
                </c:pt>
                <c:pt idx="8">
                  <c:v>39264</c:v>
                </c:pt>
                <c:pt idx="9">
                  <c:v>39356</c:v>
                </c:pt>
                <c:pt idx="10">
                  <c:v>39448</c:v>
                </c:pt>
                <c:pt idx="11">
                  <c:v>39539</c:v>
                </c:pt>
                <c:pt idx="12">
                  <c:v>39630</c:v>
                </c:pt>
                <c:pt idx="13">
                  <c:v>39722</c:v>
                </c:pt>
                <c:pt idx="14">
                  <c:v>39814</c:v>
                </c:pt>
                <c:pt idx="15">
                  <c:v>39904</c:v>
                </c:pt>
                <c:pt idx="16">
                  <c:v>39995</c:v>
                </c:pt>
                <c:pt idx="17">
                  <c:v>40087</c:v>
                </c:pt>
                <c:pt idx="18">
                  <c:v>40179</c:v>
                </c:pt>
                <c:pt idx="19">
                  <c:v>40269</c:v>
                </c:pt>
                <c:pt idx="20">
                  <c:v>40360</c:v>
                </c:pt>
                <c:pt idx="21">
                  <c:v>40452</c:v>
                </c:pt>
                <c:pt idx="22">
                  <c:v>40544</c:v>
                </c:pt>
                <c:pt idx="23">
                  <c:v>40634</c:v>
                </c:pt>
                <c:pt idx="24">
                  <c:v>40725</c:v>
                </c:pt>
                <c:pt idx="25">
                  <c:v>40817</c:v>
                </c:pt>
              </c:numCache>
            </c:numRef>
          </c:cat>
          <c:val>
            <c:numRef>
              <c:f>Feuil11!$E$28:$E$53</c:f>
              <c:numCache>
                <c:formatCode>0.00%</c:formatCode>
                <c:ptCount val="26"/>
                <c:pt idx="0">
                  <c:v>2.6800000000000001E-2</c:v>
                </c:pt>
                <c:pt idx="1">
                  <c:v>2.75E-2</c:v>
                </c:pt>
                <c:pt idx="2">
                  <c:v>2.7900000000000001E-2</c:v>
                </c:pt>
                <c:pt idx="3">
                  <c:v>2.6600000000000002E-2</c:v>
                </c:pt>
                <c:pt idx="4">
                  <c:v>2.6600000000000002E-2</c:v>
                </c:pt>
                <c:pt idx="5">
                  <c:v>2.58E-2</c:v>
                </c:pt>
                <c:pt idx="6">
                  <c:v>2.7900000000000001E-2</c:v>
                </c:pt>
                <c:pt idx="7">
                  <c:v>3.1800000000000002E-2</c:v>
                </c:pt>
                <c:pt idx="8">
                  <c:v>3.3500000000000002E-2</c:v>
                </c:pt>
                <c:pt idx="9">
                  <c:v>3.5000000000000003E-2</c:v>
                </c:pt>
                <c:pt idx="10">
                  <c:v>3.5099999999999999E-2</c:v>
                </c:pt>
                <c:pt idx="11">
                  <c:v>3.4200000000000001E-2</c:v>
                </c:pt>
                <c:pt idx="12">
                  <c:v>3.4200000000000001E-2</c:v>
                </c:pt>
                <c:pt idx="13">
                  <c:v>3.6900000000000002E-2</c:v>
                </c:pt>
                <c:pt idx="14">
                  <c:v>3.6200000000000003E-2</c:v>
                </c:pt>
                <c:pt idx="15">
                  <c:v>3.3000000000000002E-2</c:v>
                </c:pt>
                <c:pt idx="16">
                  <c:v>3.2599999999999997E-2</c:v>
                </c:pt>
                <c:pt idx="17">
                  <c:v>3.2599999999999997E-2</c:v>
                </c:pt>
                <c:pt idx="18">
                  <c:v>3.4300000000000004E-2</c:v>
                </c:pt>
                <c:pt idx="19">
                  <c:v>3.39E-2</c:v>
                </c:pt>
                <c:pt idx="20">
                  <c:v>3.3799999999999997E-2</c:v>
                </c:pt>
                <c:pt idx="21">
                  <c:v>3.3099999999999997E-2</c:v>
                </c:pt>
                <c:pt idx="22">
                  <c:v>3.32E-2</c:v>
                </c:pt>
                <c:pt idx="23">
                  <c:v>3.3000000000000002E-2</c:v>
                </c:pt>
                <c:pt idx="24">
                  <c:v>3.2899999999999999E-2</c:v>
                </c:pt>
                <c:pt idx="25">
                  <c:v>3.3399999999999999E-2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771072"/>
        <c:axId val="198774144"/>
      </c:lineChart>
      <c:lineChart>
        <c:grouping val="standard"/>
        <c:varyColors val="0"/>
        <c:ser>
          <c:idx val="0"/>
          <c:order val="0"/>
          <c:tx>
            <c:strRef>
              <c:f>Feuil11!$D$27</c:f>
              <c:strCache>
                <c:ptCount val="1"/>
                <c:pt idx="0">
                  <c:v>Spread crédit secteur industriel sur 13 s</c:v>
                </c:pt>
              </c:strCache>
            </c:strRef>
          </c:tx>
          <c:marker>
            <c:symbol val="none"/>
          </c:marker>
          <c:cat>
            <c:numRef>
              <c:f>Feuil11!$C$28:$C$53</c:f>
              <c:numCache>
                <c:formatCode>mmm\-yy</c:formatCode>
                <c:ptCount val="26"/>
                <c:pt idx="0">
                  <c:v>38534</c:v>
                </c:pt>
                <c:pt idx="1">
                  <c:v>38626</c:v>
                </c:pt>
                <c:pt idx="2">
                  <c:v>38718</c:v>
                </c:pt>
                <c:pt idx="3">
                  <c:v>38808</c:v>
                </c:pt>
                <c:pt idx="4">
                  <c:v>38899</c:v>
                </c:pt>
                <c:pt idx="5">
                  <c:v>38991</c:v>
                </c:pt>
                <c:pt idx="6">
                  <c:v>39083</c:v>
                </c:pt>
                <c:pt idx="7">
                  <c:v>39173</c:v>
                </c:pt>
                <c:pt idx="8">
                  <c:v>39264</c:v>
                </c:pt>
                <c:pt idx="9">
                  <c:v>39356</c:v>
                </c:pt>
                <c:pt idx="10">
                  <c:v>39448</c:v>
                </c:pt>
                <c:pt idx="11">
                  <c:v>39539</c:v>
                </c:pt>
                <c:pt idx="12">
                  <c:v>39630</c:v>
                </c:pt>
                <c:pt idx="13">
                  <c:v>39722</c:v>
                </c:pt>
                <c:pt idx="14">
                  <c:v>39814</c:v>
                </c:pt>
                <c:pt idx="15">
                  <c:v>39904</c:v>
                </c:pt>
                <c:pt idx="16">
                  <c:v>39995</c:v>
                </c:pt>
                <c:pt idx="17">
                  <c:v>40087</c:v>
                </c:pt>
                <c:pt idx="18">
                  <c:v>40179</c:v>
                </c:pt>
                <c:pt idx="19">
                  <c:v>40269</c:v>
                </c:pt>
                <c:pt idx="20">
                  <c:v>40360</c:v>
                </c:pt>
                <c:pt idx="21">
                  <c:v>40452</c:v>
                </c:pt>
                <c:pt idx="22">
                  <c:v>40544</c:v>
                </c:pt>
                <c:pt idx="23">
                  <c:v>40634</c:v>
                </c:pt>
                <c:pt idx="24">
                  <c:v>40725</c:v>
                </c:pt>
                <c:pt idx="25">
                  <c:v>40817</c:v>
                </c:pt>
              </c:numCache>
            </c:numRef>
          </c:cat>
          <c:val>
            <c:numRef>
              <c:f>Feuil11!$D$28:$D$53</c:f>
              <c:numCache>
                <c:formatCode>General</c:formatCode>
                <c:ptCount val="26"/>
                <c:pt idx="0">
                  <c:v>64</c:v>
                </c:pt>
                <c:pt idx="1">
                  <c:v>68</c:v>
                </c:pt>
                <c:pt idx="2">
                  <c:v>75</c:v>
                </c:pt>
                <c:pt idx="3">
                  <c:v>70</c:v>
                </c:pt>
                <c:pt idx="4">
                  <c:v>69</c:v>
                </c:pt>
                <c:pt idx="5">
                  <c:v>71</c:v>
                </c:pt>
                <c:pt idx="6">
                  <c:v>50</c:v>
                </c:pt>
                <c:pt idx="7">
                  <c:v>44</c:v>
                </c:pt>
                <c:pt idx="8">
                  <c:v>56</c:v>
                </c:pt>
                <c:pt idx="9">
                  <c:v>50</c:v>
                </c:pt>
                <c:pt idx="10">
                  <c:v>56</c:v>
                </c:pt>
                <c:pt idx="11">
                  <c:v>55</c:v>
                </c:pt>
                <c:pt idx="12">
                  <c:v>55</c:v>
                </c:pt>
                <c:pt idx="13">
                  <c:v>58</c:v>
                </c:pt>
                <c:pt idx="14">
                  <c:v>57</c:v>
                </c:pt>
                <c:pt idx="15">
                  <c:v>45</c:v>
                </c:pt>
                <c:pt idx="16">
                  <c:v>48</c:v>
                </c:pt>
                <c:pt idx="17">
                  <c:v>56</c:v>
                </c:pt>
                <c:pt idx="18">
                  <c:v>67</c:v>
                </c:pt>
                <c:pt idx="19">
                  <c:v>60</c:v>
                </c:pt>
                <c:pt idx="20">
                  <c:v>60</c:v>
                </c:pt>
                <c:pt idx="21">
                  <c:v>52</c:v>
                </c:pt>
                <c:pt idx="22">
                  <c:v>49</c:v>
                </c:pt>
                <c:pt idx="23">
                  <c:v>50</c:v>
                </c:pt>
                <c:pt idx="24">
                  <c:v>49</c:v>
                </c:pt>
                <c:pt idx="25">
                  <c:v>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038080"/>
        <c:axId val="202048640"/>
      </c:lineChart>
      <c:dateAx>
        <c:axId val="1987710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98774144"/>
        <c:crosses val="autoZero"/>
        <c:auto val="1"/>
        <c:lblOffset val="100"/>
        <c:baseTimeUnit val="months"/>
      </c:dateAx>
      <c:valAx>
        <c:axId val="19877414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98771072"/>
        <c:crosses val="autoZero"/>
        <c:crossBetween val="between"/>
      </c:valAx>
      <c:valAx>
        <c:axId val="20204864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203038080"/>
        <c:crosses val="max"/>
        <c:crossBetween val="between"/>
      </c:valAx>
      <c:dateAx>
        <c:axId val="20303808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02048640"/>
        <c:crosses val="autoZero"/>
        <c:auto val="1"/>
        <c:lblOffset val="100"/>
        <c:baseTimeUnit val="months"/>
      </c:date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Feuil12!$E$4</c:f>
              <c:strCache>
                <c:ptCount val="1"/>
                <c:pt idx="0">
                  <c:v>taux d'intérêt 52 s (en %)</c:v>
                </c:pt>
              </c:strCache>
            </c:strRef>
          </c:tx>
          <c:marker>
            <c:symbol val="none"/>
          </c:marker>
          <c:cat>
            <c:numRef>
              <c:f>Feuil12!$C$5:$C$26</c:f>
              <c:numCache>
                <c:formatCode>mmm\-yy</c:formatCode>
                <c:ptCount val="22"/>
                <c:pt idx="0">
                  <c:v>40238</c:v>
                </c:pt>
                <c:pt idx="1">
                  <c:v>40269</c:v>
                </c:pt>
                <c:pt idx="2">
                  <c:v>40299</c:v>
                </c:pt>
                <c:pt idx="3">
                  <c:v>40330</c:v>
                </c:pt>
                <c:pt idx="4">
                  <c:v>40360</c:v>
                </c:pt>
                <c:pt idx="5">
                  <c:v>40391</c:v>
                </c:pt>
                <c:pt idx="6">
                  <c:v>40422</c:v>
                </c:pt>
                <c:pt idx="7">
                  <c:v>40452</c:v>
                </c:pt>
                <c:pt idx="8">
                  <c:v>40483</c:v>
                </c:pt>
                <c:pt idx="9">
                  <c:v>40513</c:v>
                </c:pt>
                <c:pt idx="10">
                  <c:v>40544</c:v>
                </c:pt>
                <c:pt idx="11">
                  <c:v>40575</c:v>
                </c:pt>
                <c:pt idx="12">
                  <c:v>40603</c:v>
                </c:pt>
                <c:pt idx="13">
                  <c:v>40634</c:v>
                </c:pt>
                <c:pt idx="14">
                  <c:v>40664</c:v>
                </c:pt>
                <c:pt idx="15">
                  <c:v>40695</c:v>
                </c:pt>
                <c:pt idx="16">
                  <c:v>40725</c:v>
                </c:pt>
                <c:pt idx="17">
                  <c:v>40756</c:v>
                </c:pt>
                <c:pt idx="18">
                  <c:v>40787</c:v>
                </c:pt>
                <c:pt idx="19">
                  <c:v>40817</c:v>
                </c:pt>
                <c:pt idx="20">
                  <c:v>40848</c:v>
                </c:pt>
                <c:pt idx="21">
                  <c:v>40878</c:v>
                </c:pt>
              </c:numCache>
            </c:numRef>
          </c:cat>
          <c:val>
            <c:numRef>
              <c:f>Feuil12!$E$5:$E$26</c:f>
              <c:numCache>
                <c:formatCode>0.00%</c:formatCode>
                <c:ptCount val="22"/>
                <c:pt idx="0">
                  <c:v>3.4599999999999999E-2</c:v>
                </c:pt>
                <c:pt idx="1">
                  <c:v>3.44E-2</c:v>
                </c:pt>
                <c:pt idx="2">
                  <c:v>3.3799999999999997E-2</c:v>
                </c:pt>
                <c:pt idx="3">
                  <c:v>3.3599999999999998E-2</c:v>
                </c:pt>
                <c:pt idx="4">
                  <c:v>3.3799999999999997E-2</c:v>
                </c:pt>
                <c:pt idx="5">
                  <c:v>3.3599999999999998E-2</c:v>
                </c:pt>
                <c:pt idx="6">
                  <c:v>3.3799999999999997E-2</c:v>
                </c:pt>
                <c:pt idx="7">
                  <c:v>3.3300000000000003E-2</c:v>
                </c:pt>
                <c:pt idx="8">
                  <c:v>3.2800000000000003E-2</c:v>
                </c:pt>
                <c:pt idx="9">
                  <c:v>3.3000000000000002E-2</c:v>
                </c:pt>
                <c:pt idx="10">
                  <c:v>3.32E-2</c:v>
                </c:pt>
                <c:pt idx="11">
                  <c:v>3.32E-2</c:v>
                </c:pt>
                <c:pt idx="12">
                  <c:v>3.3099999999999997E-2</c:v>
                </c:pt>
                <c:pt idx="13">
                  <c:v>3.3099999999999997E-2</c:v>
                </c:pt>
                <c:pt idx="14">
                  <c:v>3.3000000000000002E-2</c:v>
                </c:pt>
                <c:pt idx="15">
                  <c:v>3.3000000000000002E-2</c:v>
                </c:pt>
                <c:pt idx="16">
                  <c:v>3.2899999999999999E-2</c:v>
                </c:pt>
                <c:pt idx="17">
                  <c:v>3.2899999999999999E-2</c:v>
                </c:pt>
                <c:pt idx="18">
                  <c:v>3.3000000000000002E-2</c:v>
                </c:pt>
                <c:pt idx="19">
                  <c:v>3.3099999999999997E-2</c:v>
                </c:pt>
                <c:pt idx="20">
                  <c:v>3.3500000000000002E-2</c:v>
                </c:pt>
                <c:pt idx="21">
                  <c:v>3.3700000000000001E-2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040640"/>
        <c:axId val="203081984"/>
      </c:lineChart>
      <c:lineChart>
        <c:grouping val="standard"/>
        <c:varyColors val="0"/>
        <c:ser>
          <c:idx val="0"/>
          <c:order val="0"/>
          <c:tx>
            <c:strRef>
              <c:f>Feuil12!$D$4</c:f>
              <c:strCache>
                <c:ptCount val="1"/>
                <c:pt idx="0">
                  <c:v>Spread crédit secteur bancaire sur 52 s</c:v>
                </c:pt>
              </c:strCache>
            </c:strRef>
          </c:tx>
          <c:marker>
            <c:symbol val="none"/>
          </c:marker>
          <c:cat>
            <c:numRef>
              <c:f>Feuil12!$C$5:$C$26</c:f>
              <c:numCache>
                <c:formatCode>mmm\-yy</c:formatCode>
                <c:ptCount val="22"/>
                <c:pt idx="0">
                  <c:v>40238</c:v>
                </c:pt>
                <c:pt idx="1">
                  <c:v>40269</c:v>
                </c:pt>
                <c:pt idx="2">
                  <c:v>40299</c:v>
                </c:pt>
                <c:pt idx="3">
                  <c:v>40330</c:v>
                </c:pt>
                <c:pt idx="4">
                  <c:v>40360</c:v>
                </c:pt>
                <c:pt idx="5">
                  <c:v>40391</c:v>
                </c:pt>
                <c:pt idx="6">
                  <c:v>40422</c:v>
                </c:pt>
                <c:pt idx="7">
                  <c:v>40452</c:v>
                </c:pt>
                <c:pt idx="8">
                  <c:v>40483</c:v>
                </c:pt>
                <c:pt idx="9">
                  <c:v>40513</c:v>
                </c:pt>
                <c:pt idx="10">
                  <c:v>40544</c:v>
                </c:pt>
                <c:pt idx="11">
                  <c:v>40575</c:v>
                </c:pt>
                <c:pt idx="12">
                  <c:v>40603</c:v>
                </c:pt>
                <c:pt idx="13">
                  <c:v>40634</c:v>
                </c:pt>
                <c:pt idx="14">
                  <c:v>40664</c:v>
                </c:pt>
                <c:pt idx="15">
                  <c:v>40695</c:v>
                </c:pt>
                <c:pt idx="16">
                  <c:v>40725</c:v>
                </c:pt>
                <c:pt idx="17">
                  <c:v>40756</c:v>
                </c:pt>
                <c:pt idx="18">
                  <c:v>40787</c:v>
                </c:pt>
                <c:pt idx="19">
                  <c:v>40817</c:v>
                </c:pt>
                <c:pt idx="20">
                  <c:v>40848</c:v>
                </c:pt>
                <c:pt idx="21">
                  <c:v>40878</c:v>
                </c:pt>
              </c:numCache>
            </c:numRef>
          </c:cat>
          <c:val>
            <c:numRef>
              <c:f>Feuil12!$D$5:$D$26</c:f>
              <c:numCache>
                <c:formatCode>General</c:formatCode>
                <c:ptCount val="22"/>
                <c:pt idx="0">
                  <c:v>35</c:v>
                </c:pt>
                <c:pt idx="1">
                  <c:v>34</c:v>
                </c:pt>
                <c:pt idx="2">
                  <c:v>30</c:v>
                </c:pt>
                <c:pt idx="3">
                  <c:v>29</c:v>
                </c:pt>
                <c:pt idx="4">
                  <c:v>35</c:v>
                </c:pt>
                <c:pt idx="5">
                  <c:v>39</c:v>
                </c:pt>
                <c:pt idx="6">
                  <c:v>44</c:v>
                </c:pt>
                <c:pt idx="7">
                  <c:v>32</c:v>
                </c:pt>
                <c:pt idx="8">
                  <c:v>34</c:v>
                </c:pt>
                <c:pt idx="9">
                  <c:v>52</c:v>
                </c:pt>
                <c:pt idx="10">
                  <c:v>56</c:v>
                </c:pt>
                <c:pt idx="11">
                  <c:v>45</c:v>
                </c:pt>
                <c:pt idx="12">
                  <c:v>42</c:v>
                </c:pt>
                <c:pt idx="13">
                  <c:v>44</c:v>
                </c:pt>
                <c:pt idx="14">
                  <c:v>62</c:v>
                </c:pt>
                <c:pt idx="15">
                  <c:v>43</c:v>
                </c:pt>
                <c:pt idx="16">
                  <c:v>50</c:v>
                </c:pt>
                <c:pt idx="17">
                  <c:v>48</c:v>
                </c:pt>
                <c:pt idx="18">
                  <c:v>45</c:v>
                </c:pt>
                <c:pt idx="19">
                  <c:v>65</c:v>
                </c:pt>
                <c:pt idx="20">
                  <c:v>46</c:v>
                </c:pt>
                <c:pt idx="21">
                  <c:v>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114752"/>
        <c:axId val="203112832"/>
      </c:lineChart>
      <c:dateAx>
        <c:axId val="2030406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203081984"/>
        <c:crosses val="autoZero"/>
        <c:auto val="1"/>
        <c:lblOffset val="100"/>
        <c:baseTimeUnit val="months"/>
      </c:dateAx>
      <c:valAx>
        <c:axId val="20308198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03040640"/>
        <c:crosses val="autoZero"/>
        <c:crossBetween val="between"/>
      </c:valAx>
      <c:valAx>
        <c:axId val="20311283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203114752"/>
        <c:crosses val="max"/>
        <c:crossBetween val="between"/>
      </c:valAx>
      <c:dateAx>
        <c:axId val="20311475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03112832"/>
        <c:crosses val="autoZero"/>
        <c:auto val="1"/>
        <c:lblOffset val="100"/>
        <c:baseTimeUnit val="months"/>
      </c:date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Feuil12!$E$30</c:f>
              <c:strCache>
                <c:ptCount val="1"/>
                <c:pt idx="0">
                  <c:v>taux d'intérêt 2 ans (en %)</c:v>
                </c:pt>
              </c:strCache>
            </c:strRef>
          </c:tx>
          <c:marker>
            <c:symbol val="none"/>
          </c:marker>
          <c:cat>
            <c:numRef>
              <c:f>Feuil12!$C$31:$C$41</c:f>
              <c:numCache>
                <c:formatCode>mmm\-yy</c:formatCode>
                <c:ptCount val="11"/>
                <c:pt idx="0">
                  <c:v>39904</c:v>
                </c:pt>
                <c:pt idx="1">
                  <c:v>39995</c:v>
                </c:pt>
                <c:pt idx="2">
                  <c:v>40087</c:v>
                </c:pt>
                <c:pt idx="3">
                  <c:v>40179</c:v>
                </c:pt>
                <c:pt idx="4">
                  <c:v>40269</c:v>
                </c:pt>
                <c:pt idx="5">
                  <c:v>40360</c:v>
                </c:pt>
                <c:pt idx="6">
                  <c:v>40452</c:v>
                </c:pt>
                <c:pt idx="7">
                  <c:v>40544</c:v>
                </c:pt>
                <c:pt idx="8">
                  <c:v>40634</c:v>
                </c:pt>
                <c:pt idx="9">
                  <c:v>40725</c:v>
                </c:pt>
                <c:pt idx="10">
                  <c:v>40817</c:v>
                </c:pt>
              </c:numCache>
            </c:numRef>
          </c:cat>
          <c:val>
            <c:numRef>
              <c:f>Feuil12!$E$31:$E$41</c:f>
              <c:numCache>
                <c:formatCode>0.00%</c:formatCode>
                <c:ptCount val="11"/>
                <c:pt idx="0">
                  <c:v>3.5200000000000002E-2</c:v>
                </c:pt>
                <c:pt idx="1">
                  <c:v>3.4799999999999998E-2</c:v>
                </c:pt>
                <c:pt idx="2">
                  <c:v>3.5400000000000001E-2</c:v>
                </c:pt>
                <c:pt idx="3">
                  <c:v>3.73E-2</c:v>
                </c:pt>
                <c:pt idx="4">
                  <c:v>3.7100000000000001E-2</c:v>
                </c:pt>
                <c:pt idx="5">
                  <c:v>3.6700000000000003E-2</c:v>
                </c:pt>
                <c:pt idx="6">
                  <c:v>3.6299999999999999E-2</c:v>
                </c:pt>
                <c:pt idx="7">
                  <c:v>3.6200000000000003E-2</c:v>
                </c:pt>
                <c:pt idx="8">
                  <c:v>3.61E-2</c:v>
                </c:pt>
                <c:pt idx="9">
                  <c:v>3.6200000000000003E-2</c:v>
                </c:pt>
                <c:pt idx="10">
                  <c:v>3.6999999999999998E-2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603648"/>
        <c:axId val="191586304"/>
      </c:lineChart>
      <c:lineChart>
        <c:grouping val="standard"/>
        <c:varyColors val="0"/>
        <c:ser>
          <c:idx val="0"/>
          <c:order val="0"/>
          <c:tx>
            <c:strRef>
              <c:f>Feuil12!$D$30</c:f>
              <c:strCache>
                <c:ptCount val="1"/>
                <c:pt idx="0">
                  <c:v>Spread crédit secteur crédit cons sur 2 ans</c:v>
                </c:pt>
              </c:strCache>
            </c:strRef>
          </c:tx>
          <c:marker>
            <c:symbol val="none"/>
          </c:marker>
          <c:cat>
            <c:numRef>
              <c:f>Feuil12!$C$31:$C$41</c:f>
              <c:numCache>
                <c:formatCode>mmm\-yy</c:formatCode>
                <c:ptCount val="11"/>
                <c:pt idx="0">
                  <c:v>39904</c:v>
                </c:pt>
                <c:pt idx="1">
                  <c:v>39995</c:v>
                </c:pt>
                <c:pt idx="2">
                  <c:v>40087</c:v>
                </c:pt>
                <c:pt idx="3">
                  <c:v>40179</c:v>
                </c:pt>
                <c:pt idx="4">
                  <c:v>40269</c:v>
                </c:pt>
                <c:pt idx="5">
                  <c:v>40360</c:v>
                </c:pt>
                <c:pt idx="6">
                  <c:v>40452</c:v>
                </c:pt>
                <c:pt idx="7">
                  <c:v>40544</c:v>
                </c:pt>
                <c:pt idx="8">
                  <c:v>40634</c:v>
                </c:pt>
                <c:pt idx="9">
                  <c:v>40725</c:v>
                </c:pt>
                <c:pt idx="10">
                  <c:v>40817</c:v>
                </c:pt>
              </c:numCache>
            </c:numRef>
          </c:cat>
          <c:val>
            <c:numRef>
              <c:f>Feuil12!$D$31:$D$41</c:f>
              <c:numCache>
                <c:formatCode>General</c:formatCode>
                <c:ptCount val="11"/>
                <c:pt idx="0">
                  <c:v>59</c:v>
                </c:pt>
                <c:pt idx="1">
                  <c:v>82</c:v>
                </c:pt>
                <c:pt idx="2">
                  <c:v>62</c:v>
                </c:pt>
                <c:pt idx="3">
                  <c:v>59</c:v>
                </c:pt>
                <c:pt idx="4">
                  <c:v>67</c:v>
                </c:pt>
                <c:pt idx="5">
                  <c:v>83</c:v>
                </c:pt>
                <c:pt idx="6">
                  <c:v>73</c:v>
                </c:pt>
                <c:pt idx="7">
                  <c:v>57</c:v>
                </c:pt>
                <c:pt idx="8">
                  <c:v>55</c:v>
                </c:pt>
                <c:pt idx="9">
                  <c:v>56</c:v>
                </c:pt>
                <c:pt idx="10">
                  <c:v>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705088"/>
        <c:axId val="191587840"/>
      </c:lineChart>
      <c:dateAx>
        <c:axId val="1906036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91586304"/>
        <c:crosses val="autoZero"/>
        <c:auto val="1"/>
        <c:lblOffset val="100"/>
        <c:baseTimeUnit val="months"/>
      </c:dateAx>
      <c:valAx>
        <c:axId val="1915863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90603648"/>
        <c:crosses val="autoZero"/>
        <c:crossBetween val="between"/>
      </c:valAx>
      <c:valAx>
        <c:axId val="19158784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91705088"/>
        <c:crosses val="max"/>
        <c:crossBetween val="between"/>
      </c:valAx>
      <c:dateAx>
        <c:axId val="19170508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91587840"/>
        <c:crosses val="autoZero"/>
        <c:auto val="1"/>
        <c:lblOffset val="100"/>
        <c:baseTimeUnit val="months"/>
      </c:date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Feuil12!$E$45</c:f>
              <c:strCache>
                <c:ptCount val="1"/>
                <c:pt idx="0">
                  <c:v>taux d'intérêt 52 s (en %)</c:v>
                </c:pt>
              </c:strCache>
            </c:strRef>
          </c:tx>
          <c:marker>
            <c:symbol val="none"/>
          </c:marker>
          <c:cat>
            <c:numRef>
              <c:f>Feuil12!$C$46:$C$53</c:f>
              <c:numCache>
                <c:formatCode>mmm\-yy</c:formatCode>
                <c:ptCount val="8"/>
                <c:pt idx="0">
                  <c:v>40179</c:v>
                </c:pt>
                <c:pt idx="1">
                  <c:v>40269</c:v>
                </c:pt>
                <c:pt idx="2">
                  <c:v>40360</c:v>
                </c:pt>
                <c:pt idx="3">
                  <c:v>40452</c:v>
                </c:pt>
                <c:pt idx="4">
                  <c:v>40544</c:v>
                </c:pt>
                <c:pt idx="5">
                  <c:v>40634</c:v>
                </c:pt>
                <c:pt idx="6">
                  <c:v>40725</c:v>
                </c:pt>
                <c:pt idx="7">
                  <c:v>40817</c:v>
                </c:pt>
              </c:numCache>
            </c:numRef>
          </c:cat>
          <c:val>
            <c:numRef>
              <c:f>Feuil12!$E$46:$E$53</c:f>
              <c:numCache>
                <c:formatCode>0.00%</c:formatCode>
                <c:ptCount val="8"/>
                <c:pt idx="0">
                  <c:v>3.5999999999999997E-2</c:v>
                </c:pt>
                <c:pt idx="1">
                  <c:v>3.5499999999999997E-2</c:v>
                </c:pt>
                <c:pt idx="2">
                  <c:v>3.5000000000000003E-2</c:v>
                </c:pt>
                <c:pt idx="3">
                  <c:v>3.4700000000000002E-2</c:v>
                </c:pt>
                <c:pt idx="4">
                  <c:v>3.4599999999999999E-2</c:v>
                </c:pt>
                <c:pt idx="5">
                  <c:v>3.4500000000000003E-2</c:v>
                </c:pt>
                <c:pt idx="6">
                  <c:v>3.44E-2</c:v>
                </c:pt>
                <c:pt idx="7">
                  <c:v>3.5000000000000003E-2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154944"/>
        <c:axId val="203167232"/>
      </c:lineChart>
      <c:lineChart>
        <c:grouping val="standard"/>
        <c:varyColors val="0"/>
        <c:ser>
          <c:idx val="0"/>
          <c:order val="0"/>
          <c:tx>
            <c:strRef>
              <c:f>Feuil12!$D$45</c:f>
              <c:strCache>
                <c:ptCount val="1"/>
                <c:pt idx="0">
                  <c:v>Spread crédit secteur industriel sur 52 s</c:v>
                </c:pt>
              </c:strCache>
            </c:strRef>
          </c:tx>
          <c:marker>
            <c:symbol val="none"/>
          </c:marker>
          <c:cat>
            <c:numRef>
              <c:f>Feuil12!$C$46:$C$53</c:f>
              <c:numCache>
                <c:formatCode>mmm\-yy</c:formatCode>
                <c:ptCount val="8"/>
                <c:pt idx="0">
                  <c:v>40179</c:v>
                </c:pt>
                <c:pt idx="1">
                  <c:v>40269</c:v>
                </c:pt>
                <c:pt idx="2">
                  <c:v>40360</c:v>
                </c:pt>
                <c:pt idx="3">
                  <c:v>40452</c:v>
                </c:pt>
                <c:pt idx="4">
                  <c:v>40544</c:v>
                </c:pt>
                <c:pt idx="5">
                  <c:v>40634</c:v>
                </c:pt>
                <c:pt idx="6">
                  <c:v>40725</c:v>
                </c:pt>
                <c:pt idx="7">
                  <c:v>40817</c:v>
                </c:pt>
              </c:numCache>
            </c:numRef>
          </c:cat>
          <c:val>
            <c:numRef>
              <c:f>Feuil12!$D$46:$D$53</c:f>
              <c:numCache>
                <c:formatCode>General</c:formatCode>
                <c:ptCount val="8"/>
                <c:pt idx="0">
                  <c:v>74</c:v>
                </c:pt>
                <c:pt idx="1">
                  <c:v>65</c:v>
                </c:pt>
                <c:pt idx="2">
                  <c:v>60</c:v>
                </c:pt>
                <c:pt idx="3">
                  <c:v>53</c:v>
                </c:pt>
                <c:pt idx="4">
                  <c:v>67</c:v>
                </c:pt>
                <c:pt idx="5">
                  <c:v>64</c:v>
                </c:pt>
                <c:pt idx="6">
                  <c:v>64</c:v>
                </c:pt>
                <c:pt idx="7">
                  <c:v>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575488"/>
        <c:axId val="203168768"/>
      </c:lineChart>
      <c:dateAx>
        <c:axId val="2031549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203167232"/>
        <c:crosses val="autoZero"/>
        <c:auto val="1"/>
        <c:lblOffset val="100"/>
        <c:baseTimeUnit val="months"/>
      </c:dateAx>
      <c:valAx>
        <c:axId val="20316723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03154944"/>
        <c:crosses val="autoZero"/>
        <c:crossBetween val="between"/>
      </c:valAx>
      <c:valAx>
        <c:axId val="20316876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204575488"/>
        <c:crosses val="max"/>
        <c:crossBetween val="between"/>
      </c:valAx>
      <c:dateAx>
        <c:axId val="20457548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03168768"/>
        <c:crosses val="autoZero"/>
        <c:auto val="1"/>
        <c:lblOffset val="100"/>
        <c:baseTimeUnit val="months"/>
      </c:date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Feuil13!$E$3</c:f>
              <c:strCache>
                <c:ptCount val="1"/>
                <c:pt idx="0">
                  <c:v>taux d'intérêt 5 ans (en %)</c:v>
                </c:pt>
              </c:strCache>
            </c:strRef>
          </c:tx>
          <c:marker>
            <c:symbol val="none"/>
          </c:marker>
          <c:cat>
            <c:numRef>
              <c:f>Feuil13!$C$4:$C$16</c:f>
              <c:numCache>
                <c:formatCode>mmm\-yy</c:formatCode>
                <c:ptCount val="13"/>
                <c:pt idx="0">
                  <c:v>38534</c:v>
                </c:pt>
                <c:pt idx="1">
                  <c:v>38718</c:v>
                </c:pt>
                <c:pt idx="2">
                  <c:v>38899</c:v>
                </c:pt>
                <c:pt idx="3">
                  <c:v>39083</c:v>
                </c:pt>
                <c:pt idx="4">
                  <c:v>39264</c:v>
                </c:pt>
                <c:pt idx="5">
                  <c:v>39448</c:v>
                </c:pt>
                <c:pt idx="6">
                  <c:v>39630</c:v>
                </c:pt>
                <c:pt idx="7">
                  <c:v>39814</c:v>
                </c:pt>
                <c:pt idx="8">
                  <c:v>39995</c:v>
                </c:pt>
                <c:pt idx="9">
                  <c:v>40179</c:v>
                </c:pt>
                <c:pt idx="10">
                  <c:v>40360</c:v>
                </c:pt>
                <c:pt idx="11">
                  <c:v>40544</c:v>
                </c:pt>
                <c:pt idx="12">
                  <c:v>40725</c:v>
                </c:pt>
              </c:numCache>
            </c:numRef>
          </c:cat>
          <c:val>
            <c:numRef>
              <c:f>Feuil13!$E$4:$E$16</c:f>
              <c:numCache>
                <c:formatCode>0.00%</c:formatCode>
                <c:ptCount val="13"/>
                <c:pt idx="0">
                  <c:v>3.9600000000000003E-2</c:v>
                </c:pt>
                <c:pt idx="1">
                  <c:v>3.8199999999999998E-2</c:v>
                </c:pt>
                <c:pt idx="2">
                  <c:v>3.3599999999999998E-2</c:v>
                </c:pt>
                <c:pt idx="3">
                  <c:v>3.2300000000000002E-2</c:v>
                </c:pt>
                <c:pt idx="4">
                  <c:v>3.85E-2</c:v>
                </c:pt>
                <c:pt idx="5">
                  <c:v>3.9199999999999999E-2</c:v>
                </c:pt>
                <c:pt idx="6">
                  <c:v>4.1300000000000003E-2</c:v>
                </c:pt>
                <c:pt idx="7">
                  <c:v>3.8800000000000001E-2</c:v>
                </c:pt>
                <c:pt idx="8">
                  <c:v>3.7400000000000003E-2</c:v>
                </c:pt>
                <c:pt idx="9">
                  <c:v>3.9199999999999999E-2</c:v>
                </c:pt>
                <c:pt idx="10">
                  <c:v>3.8699999999999998E-2</c:v>
                </c:pt>
                <c:pt idx="11">
                  <c:v>3.8399999999999997E-2</c:v>
                </c:pt>
                <c:pt idx="12">
                  <c:v>3.8800000000000001E-2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805632"/>
        <c:axId val="138920704"/>
      </c:lineChart>
      <c:lineChart>
        <c:grouping val="standard"/>
        <c:varyColors val="0"/>
        <c:ser>
          <c:idx val="0"/>
          <c:order val="0"/>
          <c:tx>
            <c:strRef>
              <c:f>Feuil13!$D$3</c:f>
              <c:strCache>
                <c:ptCount val="1"/>
                <c:pt idx="0">
                  <c:v>Spread crédit secteur bancaire sur 5 ans</c:v>
                </c:pt>
              </c:strCache>
            </c:strRef>
          </c:tx>
          <c:marker>
            <c:symbol val="none"/>
          </c:marker>
          <c:cat>
            <c:numRef>
              <c:f>Feuil13!$C$4:$C$16</c:f>
              <c:numCache>
                <c:formatCode>mmm\-yy</c:formatCode>
                <c:ptCount val="13"/>
                <c:pt idx="0">
                  <c:v>38534</c:v>
                </c:pt>
                <c:pt idx="1">
                  <c:v>38718</c:v>
                </c:pt>
                <c:pt idx="2">
                  <c:v>38899</c:v>
                </c:pt>
                <c:pt idx="3">
                  <c:v>39083</c:v>
                </c:pt>
                <c:pt idx="4">
                  <c:v>39264</c:v>
                </c:pt>
                <c:pt idx="5">
                  <c:v>39448</c:v>
                </c:pt>
                <c:pt idx="6">
                  <c:v>39630</c:v>
                </c:pt>
                <c:pt idx="7">
                  <c:v>39814</c:v>
                </c:pt>
                <c:pt idx="8">
                  <c:v>39995</c:v>
                </c:pt>
                <c:pt idx="9">
                  <c:v>40179</c:v>
                </c:pt>
                <c:pt idx="10">
                  <c:v>40360</c:v>
                </c:pt>
                <c:pt idx="11">
                  <c:v>40544</c:v>
                </c:pt>
                <c:pt idx="12">
                  <c:v>40725</c:v>
                </c:pt>
              </c:numCache>
            </c:numRef>
          </c:cat>
          <c:val>
            <c:numRef>
              <c:f>Feuil13!$D$4:$D$16</c:f>
              <c:numCache>
                <c:formatCode>General</c:formatCode>
                <c:ptCount val="13"/>
                <c:pt idx="0">
                  <c:v>68</c:v>
                </c:pt>
                <c:pt idx="1">
                  <c:v>53</c:v>
                </c:pt>
                <c:pt idx="2">
                  <c:v>61</c:v>
                </c:pt>
                <c:pt idx="3">
                  <c:v>51</c:v>
                </c:pt>
                <c:pt idx="4">
                  <c:v>65</c:v>
                </c:pt>
                <c:pt idx="5">
                  <c:v>59</c:v>
                </c:pt>
                <c:pt idx="6">
                  <c:v>65</c:v>
                </c:pt>
                <c:pt idx="7">
                  <c:v>77</c:v>
                </c:pt>
                <c:pt idx="8">
                  <c:v>68</c:v>
                </c:pt>
                <c:pt idx="9">
                  <c:v>44</c:v>
                </c:pt>
                <c:pt idx="10">
                  <c:v>50</c:v>
                </c:pt>
                <c:pt idx="11">
                  <c:v>60</c:v>
                </c:pt>
                <c:pt idx="12">
                  <c:v>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094656"/>
        <c:axId val="139092352"/>
      </c:lineChart>
      <c:dateAx>
        <c:axId val="1388056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38920704"/>
        <c:crosses val="autoZero"/>
        <c:auto val="1"/>
        <c:lblOffset val="100"/>
        <c:baseTimeUnit val="months"/>
      </c:dateAx>
      <c:valAx>
        <c:axId val="1389207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38805632"/>
        <c:crosses val="autoZero"/>
        <c:crossBetween val="between"/>
      </c:valAx>
      <c:valAx>
        <c:axId val="13909235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39094656"/>
        <c:crosses val="max"/>
        <c:crossBetween val="between"/>
      </c:valAx>
      <c:dateAx>
        <c:axId val="13909465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39092352"/>
        <c:crosses val="autoZero"/>
        <c:auto val="1"/>
        <c:lblOffset val="100"/>
        <c:baseTimeUnit val="months"/>
      </c:date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Feuil13!$E$19</c:f>
              <c:strCache>
                <c:ptCount val="1"/>
                <c:pt idx="0">
                  <c:v>taux d'intérêt 5 ans (en %)</c:v>
                </c:pt>
              </c:strCache>
            </c:strRef>
          </c:tx>
          <c:marker>
            <c:symbol val="none"/>
          </c:marker>
          <c:cat>
            <c:numRef>
              <c:f>Feuil13!$C$20:$C$32</c:f>
              <c:numCache>
                <c:formatCode>mmm\-yy</c:formatCode>
                <c:ptCount val="13"/>
                <c:pt idx="0">
                  <c:v>38534</c:v>
                </c:pt>
                <c:pt idx="1">
                  <c:v>38718</c:v>
                </c:pt>
                <c:pt idx="2">
                  <c:v>38899</c:v>
                </c:pt>
                <c:pt idx="3">
                  <c:v>39083</c:v>
                </c:pt>
                <c:pt idx="4">
                  <c:v>39264</c:v>
                </c:pt>
                <c:pt idx="5">
                  <c:v>39448</c:v>
                </c:pt>
                <c:pt idx="6">
                  <c:v>39630</c:v>
                </c:pt>
                <c:pt idx="7">
                  <c:v>39814</c:v>
                </c:pt>
                <c:pt idx="8">
                  <c:v>39995</c:v>
                </c:pt>
                <c:pt idx="9">
                  <c:v>40179</c:v>
                </c:pt>
                <c:pt idx="10">
                  <c:v>40360</c:v>
                </c:pt>
                <c:pt idx="11">
                  <c:v>40544</c:v>
                </c:pt>
                <c:pt idx="12">
                  <c:v>40725</c:v>
                </c:pt>
              </c:numCache>
            </c:numRef>
          </c:cat>
          <c:val>
            <c:numRef>
              <c:f>Feuil13!$E$20:$E$32</c:f>
              <c:numCache>
                <c:formatCode>0.00%</c:formatCode>
                <c:ptCount val="13"/>
                <c:pt idx="0">
                  <c:v>3.9600000000000003E-2</c:v>
                </c:pt>
                <c:pt idx="1">
                  <c:v>3.8199999999999998E-2</c:v>
                </c:pt>
                <c:pt idx="2">
                  <c:v>3.3599999999999998E-2</c:v>
                </c:pt>
                <c:pt idx="3">
                  <c:v>3.2300000000000002E-2</c:v>
                </c:pt>
                <c:pt idx="4">
                  <c:v>3.85E-2</c:v>
                </c:pt>
                <c:pt idx="5">
                  <c:v>3.9199999999999999E-2</c:v>
                </c:pt>
                <c:pt idx="6">
                  <c:v>4.1300000000000003E-2</c:v>
                </c:pt>
                <c:pt idx="7">
                  <c:v>3.8800000000000001E-2</c:v>
                </c:pt>
                <c:pt idx="8">
                  <c:v>3.7400000000000003E-2</c:v>
                </c:pt>
                <c:pt idx="9">
                  <c:v>3.9199999999999999E-2</c:v>
                </c:pt>
                <c:pt idx="10">
                  <c:v>3.8699999999999998E-2</c:v>
                </c:pt>
                <c:pt idx="11">
                  <c:v>3.8399999999999997E-2</c:v>
                </c:pt>
                <c:pt idx="12">
                  <c:v>3.8800000000000001E-2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852672"/>
        <c:axId val="147193856"/>
      </c:lineChart>
      <c:lineChart>
        <c:grouping val="standard"/>
        <c:varyColors val="0"/>
        <c:ser>
          <c:idx val="0"/>
          <c:order val="0"/>
          <c:tx>
            <c:strRef>
              <c:f>Feuil13!$D$19</c:f>
              <c:strCache>
                <c:ptCount val="1"/>
                <c:pt idx="0">
                  <c:v>Spread crédit secteur crédit cons sur 5 ans</c:v>
                </c:pt>
              </c:strCache>
            </c:strRef>
          </c:tx>
          <c:marker>
            <c:symbol val="none"/>
          </c:marker>
          <c:cat>
            <c:numRef>
              <c:f>Feuil13!$C$20:$C$32</c:f>
              <c:numCache>
                <c:formatCode>mmm\-yy</c:formatCode>
                <c:ptCount val="13"/>
                <c:pt idx="0">
                  <c:v>38534</c:v>
                </c:pt>
                <c:pt idx="1">
                  <c:v>38718</c:v>
                </c:pt>
                <c:pt idx="2">
                  <c:v>38899</c:v>
                </c:pt>
                <c:pt idx="3">
                  <c:v>39083</c:v>
                </c:pt>
                <c:pt idx="4">
                  <c:v>39264</c:v>
                </c:pt>
                <c:pt idx="5">
                  <c:v>39448</c:v>
                </c:pt>
                <c:pt idx="6">
                  <c:v>39630</c:v>
                </c:pt>
                <c:pt idx="7">
                  <c:v>39814</c:v>
                </c:pt>
                <c:pt idx="8">
                  <c:v>39995</c:v>
                </c:pt>
                <c:pt idx="9">
                  <c:v>40179</c:v>
                </c:pt>
                <c:pt idx="10">
                  <c:v>40360</c:v>
                </c:pt>
                <c:pt idx="11">
                  <c:v>40544</c:v>
                </c:pt>
                <c:pt idx="12">
                  <c:v>40725</c:v>
                </c:pt>
              </c:numCache>
            </c:numRef>
          </c:cat>
          <c:val>
            <c:numRef>
              <c:f>Feuil13!$D$20:$D$32</c:f>
              <c:numCache>
                <c:formatCode>General</c:formatCode>
                <c:ptCount val="13"/>
                <c:pt idx="0">
                  <c:v>87</c:v>
                </c:pt>
                <c:pt idx="1">
                  <c:v>90</c:v>
                </c:pt>
                <c:pt idx="2">
                  <c:v>136</c:v>
                </c:pt>
                <c:pt idx="3">
                  <c:v>57</c:v>
                </c:pt>
                <c:pt idx="4">
                  <c:v>57</c:v>
                </c:pt>
                <c:pt idx="5">
                  <c:v>62</c:v>
                </c:pt>
                <c:pt idx="6">
                  <c:v>62</c:v>
                </c:pt>
                <c:pt idx="7">
                  <c:v>115</c:v>
                </c:pt>
                <c:pt idx="8">
                  <c:v>115</c:v>
                </c:pt>
                <c:pt idx="9">
                  <c:v>87</c:v>
                </c:pt>
                <c:pt idx="10">
                  <c:v>75</c:v>
                </c:pt>
                <c:pt idx="11">
                  <c:v>63</c:v>
                </c:pt>
                <c:pt idx="12">
                  <c:v>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196928"/>
        <c:axId val="147195392"/>
      </c:lineChart>
      <c:dateAx>
        <c:axId val="1458526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47193856"/>
        <c:crosses val="autoZero"/>
        <c:auto val="1"/>
        <c:lblOffset val="100"/>
        <c:baseTimeUnit val="months"/>
      </c:dateAx>
      <c:valAx>
        <c:axId val="14719385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45852672"/>
        <c:crosses val="autoZero"/>
        <c:crossBetween val="between"/>
      </c:valAx>
      <c:valAx>
        <c:axId val="14719539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47196928"/>
        <c:crosses val="max"/>
        <c:crossBetween val="between"/>
      </c:valAx>
      <c:dateAx>
        <c:axId val="14719692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47195392"/>
        <c:crosses val="autoZero"/>
        <c:auto val="1"/>
        <c:lblOffset val="100"/>
        <c:baseTimeUnit val="months"/>
      </c:date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Historique</a:t>
            </a:r>
            <a:r>
              <a:rPr lang="fr-FR" baseline="0"/>
              <a:t> émissions du </a:t>
            </a:r>
            <a:r>
              <a:rPr lang="fr-FR"/>
              <a:t>secteur bancaire (en milliards de DH)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Feuil1!$C$9</c:f>
              <c:strCache>
                <c:ptCount val="1"/>
                <c:pt idx="0">
                  <c:v>secteur bancaire (en milliards de DH)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6,201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21,364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7,949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4,918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37,504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26,426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43,856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50,850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Feuil1!$B$10:$B$20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Feuil1!$C$10:$C$20</c:f>
              <c:numCache>
                <c:formatCode>General</c:formatCode>
                <c:ptCount val="11"/>
                <c:pt idx="0">
                  <c:v>0.72199999999999998</c:v>
                </c:pt>
                <c:pt idx="1">
                  <c:v>6.2010714499999997</c:v>
                </c:pt>
                <c:pt idx="2">
                  <c:v>21.36406831</c:v>
                </c:pt>
                <c:pt idx="3">
                  <c:v>7.9494999999999996</c:v>
                </c:pt>
                <c:pt idx="4">
                  <c:v>20.36</c:v>
                </c:pt>
                <c:pt idx="5">
                  <c:v>4.9184000000000001</c:v>
                </c:pt>
                <c:pt idx="6">
                  <c:v>18.158000000000001</c:v>
                </c:pt>
                <c:pt idx="7">
                  <c:v>37.504500888000003</c:v>
                </c:pt>
                <c:pt idx="8">
                  <c:v>26.4267</c:v>
                </c:pt>
                <c:pt idx="9">
                  <c:v>43.8568</c:v>
                </c:pt>
                <c:pt idx="10">
                  <c:v>50.850499999999997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575232"/>
        <c:axId val="134576768"/>
      </c:barChart>
      <c:dateAx>
        <c:axId val="1345752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34576768"/>
        <c:crosses val="autoZero"/>
        <c:auto val="1"/>
        <c:lblOffset val="100"/>
        <c:baseTimeUnit val="years"/>
      </c:dateAx>
      <c:valAx>
        <c:axId val="134576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575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Historique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</a:t>
            </a:r>
            <a:r>
              <a:rPr lang="en-US" dirty="0" err="1" smtClean="0"/>
              <a:t>oids</a:t>
            </a:r>
            <a:r>
              <a:rPr lang="en-US" dirty="0" smtClean="0"/>
              <a:t> </a:t>
            </a:r>
            <a:r>
              <a:rPr lang="en-US" dirty="0"/>
              <a:t>du </a:t>
            </a:r>
            <a:r>
              <a:rPr lang="en-US" dirty="0" err="1"/>
              <a:t>secteur</a:t>
            </a:r>
            <a:r>
              <a:rPr lang="en-US" dirty="0"/>
              <a:t> </a:t>
            </a:r>
            <a:r>
              <a:rPr lang="en-US" dirty="0" err="1"/>
              <a:t>bancaire</a:t>
            </a:r>
            <a:r>
              <a:rPr lang="en-US" dirty="0"/>
              <a:t> (%)</a:t>
            </a:r>
          </a:p>
        </c:rich>
      </c:tx>
      <c:layout>
        <c:manualLayout>
          <c:xMode val="edge"/>
          <c:yMode val="edge"/>
          <c:x val="0.32263863042995222"/>
          <c:y val="5.0925925925925923E-2"/>
        </c:manualLayout>
      </c:layout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Feuil1!$C$9</c:f>
              <c:strCache>
                <c:ptCount val="1"/>
                <c:pt idx="0">
                  <c:v>Poids secteur bancaire (%)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-3.1446540880503186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5157232704402517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5639412997903644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2018761200446334E-3"/>
                  <c:y val="-4.1666666666666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1446540880503145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3542976939203356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Feuil1!$B$10:$B$20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Feuil1!$C$10:$C$20</c:f>
              <c:numCache>
                <c:formatCode>0%</c:formatCode>
                <c:ptCount val="11"/>
                <c:pt idx="0">
                  <c:v>0.18458391921257827</c:v>
                </c:pt>
                <c:pt idx="1">
                  <c:v>0.58574879310902872</c:v>
                </c:pt>
                <c:pt idx="2">
                  <c:v>0.88017678138396949</c:v>
                </c:pt>
                <c:pt idx="3">
                  <c:v>0.56070844148515964</c:v>
                </c:pt>
                <c:pt idx="4">
                  <c:v>0.80381218588749004</c:v>
                </c:pt>
                <c:pt idx="5">
                  <c:v>0.47260951868471879</c:v>
                </c:pt>
                <c:pt idx="6">
                  <c:v>0.77663009773101521</c:v>
                </c:pt>
                <c:pt idx="7">
                  <c:v>0.72473164464271722</c:v>
                </c:pt>
                <c:pt idx="8">
                  <c:v>0.67119349193730682</c:v>
                </c:pt>
                <c:pt idx="9">
                  <c:v>0.6138452326988898</c:v>
                </c:pt>
                <c:pt idx="10">
                  <c:v>0.73386663818782172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629632"/>
        <c:axId val="90631168"/>
      </c:lineChart>
      <c:dateAx>
        <c:axId val="906296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90631168"/>
        <c:crosses val="autoZero"/>
        <c:auto val="1"/>
        <c:lblOffset val="100"/>
        <c:baseTimeUnit val="years"/>
      </c:dateAx>
      <c:valAx>
        <c:axId val="906311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0629632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Historique</a:t>
            </a:r>
            <a:r>
              <a:rPr lang="en-US" dirty="0"/>
              <a:t> </a:t>
            </a:r>
            <a:r>
              <a:rPr lang="en-US" dirty="0" err="1"/>
              <a:t>émissions</a:t>
            </a:r>
            <a:r>
              <a:rPr lang="en-US" dirty="0"/>
              <a:t> du </a:t>
            </a:r>
            <a:r>
              <a:rPr lang="en-US" dirty="0" err="1"/>
              <a:t>secteur</a:t>
            </a:r>
            <a:r>
              <a:rPr lang="en-US" dirty="0"/>
              <a:t> </a:t>
            </a:r>
            <a:r>
              <a:rPr lang="en-US" dirty="0" err="1"/>
              <a:t>crédit</a:t>
            </a:r>
            <a:r>
              <a:rPr lang="en-US" dirty="0"/>
              <a:t> </a:t>
            </a:r>
            <a:r>
              <a:rPr lang="en-US" dirty="0" smtClean="0"/>
              <a:t>cons </a:t>
            </a:r>
            <a:r>
              <a:rPr lang="en-US" dirty="0"/>
              <a:t>(en milliards de DH)</a:t>
            </a:r>
          </a:p>
        </c:rich>
      </c:tx>
      <c:layout>
        <c:manualLayout>
          <c:xMode val="edge"/>
          <c:yMode val="edge"/>
          <c:x val="0.13223765432098766"/>
          <c:y val="3.932152891304501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Feuil1!$C$9</c:f>
              <c:strCache>
                <c:ptCount val="1"/>
                <c:pt idx="0">
                  <c:v>secteur crédit consommation (en milliards de DH)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1,889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2,290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2,087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1,256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7,639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Feuil1!$B$10:$B$20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Feuil1!$C$10:$C$20</c:f>
              <c:numCache>
                <c:formatCode>General</c:formatCode>
                <c:ptCount val="11"/>
                <c:pt idx="0">
                  <c:v>1.8895</c:v>
                </c:pt>
                <c:pt idx="1">
                  <c:v>2.6779999999999999</c:v>
                </c:pt>
                <c:pt idx="2">
                  <c:v>2.2909000000000002</c:v>
                </c:pt>
                <c:pt idx="3">
                  <c:v>2.0871</c:v>
                </c:pt>
                <c:pt idx="4">
                  <c:v>1.2567999999999999</c:v>
                </c:pt>
                <c:pt idx="5">
                  <c:v>1.4419999999999999</c:v>
                </c:pt>
                <c:pt idx="6">
                  <c:v>0.40899999999999997</c:v>
                </c:pt>
                <c:pt idx="7">
                  <c:v>1.38</c:v>
                </c:pt>
                <c:pt idx="8">
                  <c:v>6.1449999999999996</c:v>
                </c:pt>
                <c:pt idx="9">
                  <c:v>6.15</c:v>
                </c:pt>
                <c:pt idx="10">
                  <c:v>7.6391999999999998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398144"/>
        <c:axId val="91399680"/>
      </c:barChart>
      <c:dateAx>
        <c:axId val="913981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91399680"/>
        <c:crosses val="autoZero"/>
        <c:auto val="1"/>
        <c:lblOffset val="100"/>
        <c:baseTimeUnit val="years"/>
      </c:dateAx>
      <c:valAx>
        <c:axId val="91399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398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Historique poids du secteur crédit cons (%)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2538706910443378E-2"/>
          <c:y val="0.18554425488480605"/>
          <c:w val="0.9299832551137962"/>
          <c:h val="0.68921660834062404"/>
        </c:manualLayout>
      </c:layout>
      <c:lineChart>
        <c:grouping val="stacked"/>
        <c:varyColors val="0"/>
        <c:ser>
          <c:idx val="0"/>
          <c:order val="0"/>
          <c:tx>
            <c:strRef>
              <c:f>Feuil1!$C$9</c:f>
              <c:strCache>
                <c:ptCount val="1"/>
                <c:pt idx="0">
                  <c:v>Poids du secteur crédit cons (%)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2.7241968109649479E-2"/>
                  <c:y val="-0.1023264800233304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4064143023147577E-2"/>
                  <c:y val="-9.7696850393700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639183734339828E-2"/>
                  <c:y val="-9.7696850393700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419793196151436E-2"/>
                  <c:y val="-2.8252405949256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Feuil1!$B$10:$B$20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Feuil1!$C$10:$C$20</c:f>
              <c:numCache>
                <c:formatCode>0%</c:formatCode>
                <c:ptCount val="11"/>
                <c:pt idx="0">
                  <c:v>0.48306276364566014</c:v>
                </c:pt>
                <c:pt idx="1">
                  <c:v>0.25296197287744182</c:v>
                </c:pt>
                <c:pt idx="2">
                  <c:v>9.438263158561E-2</c:v>
                </c:pt>
                <c:pt idx="3">
                  <c:v>0.14721109355603204</c:v>
                </c:pt>
                <c:pt idx="4">
                  <c:v>4.961842609152247E-2</c:v>
                </c:pt>
                <c:pt idx="5">
                  <c:v>0.13856191565211542</c:v>
                </c:pt>
                <c:pt idx="6">
                  <c:v>1.7493210153760611E-2</c:v>
                </c:pt>
                <c:pt idx="7">
                  <c:v>2.6666923860515973E-2</c:v>
                </c:pt>
                <c:pt idx="8">
                  <c:v>0.15607260868571368</c:v>
                </c:pt>
                <c:pt idx="9">
                  <c:v>8.6078970218943757E-2</c:v>
                </c:pt>
                <c:pt idx="10">
                  <c:v>0.11024776595007735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567616"/>
        <c:axId val="91569152"/>
      </c:lineChart>
      <c:dateAx>
        <c:axId val="9156761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91569152"/>
        <c:crosses val="autoZero"/>
        <c:auto val="1"/>
        <c:lblOffset val="100"/>
        <c:baseTimeUnit val="years"/>
      </c:dateAx>
      <c:valAx>
        <c:axId val="915691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1567616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Historique émissions du secteur industiel (en milliards de DH)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Feuil1!$C$9</c:f>
              <c:strCache>
                <c:ptCount val="1"/>
                <c:pt idx="0">
                  <c:v>secteur industiel (en milliards de DH)</c:v>
                </c:pt>
              </c:strCache>
            </c:strRef>
          </c:tx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0,617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3,712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4,046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4,813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0864197530864196E-3"/>
                  <c:y val="-3.040849867256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21,439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10,801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Feuil1!$B$10:$B$20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Feuil1!$C$10:$C$20</c:f>
              <c:numCache>
                <c:formatCode>General</c:formatCode>
                <c:ptCount val="11"/>
                <c:pt idx="0" formatCode="#,##0">
                  <c:v>1</c:v>
                </c:pt>
                <c:pt idx="1">
                  <c:v>1.7075</c:v>
                </c:pt>
                <c:pt idx="2">
                  <c:v>0.61750599500000003</c:v>
                </c:pt>
                <c:pt idx="3">
                  <c:v>4.141</c:v>
                </c:pt>
                <c:pt idx="4">
                  <c:v>3.7124999999999999</c:v>
                </c:pt>
                <c:pt idx="5">
                  <c:v>4.0465</c:v>
                </c:pt>
                <c:pt idx="6">
                  <c:v>4.8135000000000003</c:v>
                </c:pt>
                <c:pt idx="7">
                  <c:v>12.865</c:v>
                </c:pt>
                <c:pt idx="8">
                  <c:v>6.8010000000000002</c:v>
                </c:pt>
                <c:pt idx="9">
                  <c:v>21.439222000000001</c:v>
                </c:pt>
                <c:pt idx="10">
                  <c:v>10.801500000000001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778624"/>
        <c:axId val="91576576"/>
      </c:barChart>
      <c:dateAx>
        <c:axId val="907786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91576576"/>
        <c:crosses val="autoZero"/>
        <c:auto val="1"/>
        <c:lblOffset val="100"/>
        <c:baseTimeUnit val="years"/>
      </c:dateAx>
      <c:valAx>
        <c:axId val="915765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907786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Historique</a:t>
            </a:r>
            <a:r>
              <a:rPr lang="en-US" baseline="0"/>
              <a:t> p</a:t>
            </a:r>
            <a:r>
              <a:rPr lang="en-US"/>
              <a:t>oids du secteur industriel (%)</a:t>
            </a:r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Feuil1!$C$9</c:f>
              <c:strCache>
                <c:ptCount val="1"/>
                <c:pt idx="0">
                  <c:v>Poids du secteur industriel (%)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5173665791776025E-2"/>
                  <c:y val="-8.38079615048119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583333333333332E-2"/>
                  <c:y val="-0.1115857392825895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7625109361329833E-2"/>
                  <c:y val="-4.67709244677748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7625328083989504E-2"/>
                  <c:y val="3.1932779235928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7625109361329833E-2"/>
                  <c:y val="-3.28820355788859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318066491688539E-2"/>
                  <c:y val="4.5821668124817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7625109361329833E-2"/>
                  <c:y val="-3.28820355788859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7625109361329833E-2"/>
                  <c:y val="-7.91783318751822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6503718285214246E-2"/>
                  <c:y val="2.73031496062992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Feuil1!$B$10:$B$20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Feuil1!$C$10:$C$20</c:f>
              <c:numCache>
                <c:formatCode>0%</c:formatCode>
                <c:ptCount val="11"/>
                <c:pt idx="0" formatCode="0.00%">
                  <c:v>0.25565639780135496</c:v>
                </c:pt>
                <c:pt idx="1">
                  <c:v>0.16128923401352949</c:v>
                </c:pt>
                <c:pt idx="2">
                  <c:v>2.544058703042059E-2</c:v>
                </c:pt>
                <c:pt idx="3">
                  <c:v>0.29208046495880824</c:v>
                </c:pt>
                <c:pt idx="4">
                  <c:v>0.14656938802098757</c:v>
                </c:pt>
                <c:pt idx="5">
                  <c:v>0.38882856566316576</c:v>
                </c:pt>
                <c:pt idx="6">
                  <c:v>0.20587669211522422</c:v>
                </c:pt>
                <c:pt idx="7">
                  <c:v>0.24860143149676667</c:v>
                </c:pt>
                <c:pt idx="8">
                  <c:v>0.17273389937697947</c:v>
                </c:pt>
                <c:pt idx="9">
                  <c:v>0.30007579708216647</c:v>
                </c:pt>
                <c:pt idx="10">
                  <c:v>0.15588559586210082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968064"/>
        <c:axId val="92969600"/>
      </c:lineChart>
      <c:dateAx>
        <c:axId val="929680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92969600"/>
        <c:crosses val="autoZero"/>
        <c:auto val="1"/>
        <c:lblOffset val="100"/>
        <c:baseTimeUnit val="years"/>
      </c:dateAx>
      <c:valAx>
        <c:axId val="9296960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92968064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07/03/2012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07/03/2012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07/03/2012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07/03/2012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07/03/2012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07/03/2012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07/03/2012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07/03/2012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07/03/2012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07/03/2012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07/03/2012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07/03/2012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2243153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fr-FR" b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fr-FR" b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fr-FR" b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Marché de la dette privée marocain durant la dernière décennie</a:t>
            </a:r>
            <a:r>
              <a:rPr lang="fr-FR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fr-FR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fr-FR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fr-FR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endParaRPr lang="fr-FR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mtClean="0">
                <a:solidFill>
                  <a:srgbClr val="C00000"/>
                </a:solidFill>
              </a:rPr>
              <a:t>Analyse descriptive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4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Historique </a:t>
            </a:r>
            <a:r>
              <a:rPr lang="fr-FR" dirty="0"/>
              <a:t>des émissions par </a:t>
            </a:r>
            <a:r>
              <a:rPr lang="fr-FR" dirty="0" smtClean="0"/>
              <a:t>maturité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564776"/>
              </p:ext>
            </p:extLst>
          </p:nvPr>
        </p:nvGraphicFramePr>
        <p:xfrm>
          <a:off x="457200" y="1556792"/>
          <a:ext cx="8229600" cy="2448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3512951"/>
              </p:ext>
            </p:extLst>
          </p:nvPr>
        </p:nvGraphicFramePr>
        <p:xfrm>
          <a:off x="395536" y="3933056"/>
          <a:ext cx="8280920" cy="2599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592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Historique des émissions par </a:t>
            </a:r>
            <a:r>
              <a:rPr lang="fr-FR" dirty="0" smtClean="0"/>
              <a:t>maturité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308977"/>
              </p:ext>
            </p:extLst>
          </p:nvPr>
        </p:nvGraphicFramePr>
        <p:xfrm>
          <a:off x="457200" y="1600201"/>
          <a:ext cx="8229600" cy="218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39441"/>
              </p:ext>
            </p:extLst>
          </p:nvPr>
        </p:nvGraphicFramePr>
        <p:xfrm>
          <a:off x="395536" y="3789040"/>
          <a:ext cx="82809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540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Analyse sectorielle des émissions par maturité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8450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4270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Analyse sectorielle des émissions par maturité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1111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541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Analyse sectorielle des émissions par maturité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171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4375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Analyse sectorielle des émissions par maturité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294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9230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Analyse sectorielle des spreads crédit 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765548"/>
              </p:ext>
            </p:extLst>
          </p:nvPr>
        </p:nvGraphicFramePr>
        <p:xfrm>
          <a:off x="179512" y="1340768"/>
          <a:ext cx="8640960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011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Analyse des spreads crédit selon cotation en bourse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10631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679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Structure des </a:t>
            </a:r>
            <a:r>
              <a:rPr lang="fr-FR" dirty="0" err="1"/>
              <a:t>spreads</a:t>
            </a:r>
            <a:r>
              <a:rPr lang="fr-FR" dirty="0"/>
              <a:t> crédit </a:t>
            </a:r>
            <a:r>
              <a:rPr lang="fr-FR" dirty="0" smtClean="0"/>
              <a:t>du secteur bancaire selon </a:t>
            </a:r>
            <a:r>
              <a:rPr lang="fr-FR" dirty="0"/>
              <a:t>maturité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91175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8018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fr-FR" dirty="0"/>
              <a:t>Structure des </a:t>
            </a:r>
            <a:r>
              <a:rPr lang="fr-FR" dirty="0" err="1"/>
              <a:t>spreads</a:t>
            </a:r>
            <a:r>
              <a:rPr lang="fr-FR" dirty="0"/>
              <a:t> </a:t>
            </a:r>
            <a:r>
              <a:rPr lang="fr-FR" dirty="0" smtClean="0"/>
              <a:t>crédit du secteur crédit consommation </a:t>
            </a:r>
            <a:r>
              <a:rPr lang="fr-FR" dirty="0"/>
              <a:t>selon maturité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844675"/>
          <a:ext cx="8229600" cy="428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814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Structure des émissions d’obligations privées par secteurs (en %)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2988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770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Structure des </a:t>
            </a:r>
            <a:r>
              <a:rPr lang="fr-FR" dirty="0" err="1"/>
              <a:t>spreads</a:t>
            </a:r>
            <a:r>
              <a:rPr lang="fr-FR" dirty="0"/>
              <a:t> crédit </a:t>
            </a:r>
            <a:r>
              <a:rPr lang="fr-FR" dirty="0" smtClean="0"/>
              <a:t>du secteur industriel selon </a:t>
            </a:r>
            <a:r>
              <a:rPr lang="fr-FR" dirty="0"/>
              <a:t>maturité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0322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Analyse discriminante des </a:t>
            </a:r>
            <a:r>
              <a:rPr lang="fr-FR" dirty="0" err="1"/>
              <a:t>spreads</a:t>
            </a:r>
            <a:r>
              <a:rPr lang="fr-FR" dirty="0"/>
              <a:t> crédit selon leur maturité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949669"/>
              </p:ext>
            </p:extLst>
          </p:nvPr>
        </p:nvGraphicFramePr>
        <p:xfrm>
          <a:off x="395536" y="2276872"/>
          <a:ext cx="8229596" cy="1496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011"/>
                <a:gridCol w="648393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</a:tblGrid>
              <a:tr h="1870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Ensemble de l'échantillon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Période de crise (2008 et 2011)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Période de stabilité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7036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Secteur bancaire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Maturité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Moyenne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Ecart type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Max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Min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Moyenne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Ecart type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Max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Min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Moyenne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Ecart type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Max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Min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&lt; 1 an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42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235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43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131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40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235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1 - 3 ans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316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78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61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316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3 - 5 ans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225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63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175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225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5 - 10 ans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64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166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62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87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66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166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10 - 20 ans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81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136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79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128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84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136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&gt; 20 ans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468812"/>
              </p:ext>
            </p:extLst>
          </p:nvPr>
        </p:nvGraphicFramePr>
        <p:xfrm>
          <a:off x="395536" y="3933056"/>
          <a:ext cx="8229596" cy="1496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011"/>
                <a:gridCol w="648393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</a:tblGrid>
              <a:tr h="187036"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Ensemble de l'échantillon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Période de crise (2008 et 2011)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Période de stabilité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7036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Secteur crédit </a:t>
                      </a:r>
                      <a:r>
                        <a:rPr lang="fr-FR" sz="1400" u="none" strike="noStrike" dirty="0" smtClean="0">
                          <a:effectLst/>
                        </a:rPr>
                        <a:t>consommation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Maturité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Moyenne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Ecart type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Max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Min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Moyenne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Ecart type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Max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Min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Moyenne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Ecart type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Max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Min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&lt; 1 an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1 - 3 ans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93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220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48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100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220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48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3 - 5 ans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99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370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63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83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104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370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5 - 10 ans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100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175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64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102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109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175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10 - 20 ans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&gt; 20 ans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45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Analyse discriminante des spreads crédit selon leur maturité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780003"/>
              </p:ext>
            </p:extLst>
          </p:nvPr>
        </p:nvGraphicFramePr>
        <p:xfrm>
          <a:off x="323528" y="2276872"/>
          <a:ext cx="8229596" cy="1496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011"/>
                <a:gridCol w="648393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</a:tblGrid>
              <a:tr h="1870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Ensemble de l'échantillon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Période de crise (2008 et 2011)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Période de stabilité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7036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Secteur industriel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Maturité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Moyenne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Ecart type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Max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Min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Moyenne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Ecart type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Max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Min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Moyenne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Ecart type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Max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Min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&lt; 1 an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65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216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121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71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216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1 - 3 ans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69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253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60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71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70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253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3 - 5 ans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136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264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181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184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178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126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60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264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5 - 10 ans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113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177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40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160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86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112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177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40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10 - 20 ans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130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240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90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130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240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90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&gt; 20 ans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652714"/>
              </p:ext>
            </p:extLst>
          </p:nvPr>
        </p:nvGraphicFramePr>
        <p:xfrm>
          <a:off x="323528" y="3861048"/>
          <a:ext cx="8229596" cy="1496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011"/>
                <a:gridCol w="648393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</a:tblGrid>
              <a:tr h="1870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Ensemble de l'échantillon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Période de crise (2008 et 2011)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Période de stabilité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7036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Secteur service publique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Maturité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Moyenne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Ecart type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Max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Min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Moyenne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Ecart type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Max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Min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Moyenne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Ecart type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Max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Min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&lt; 1 an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1 - 3 ans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3 - 5 ans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5 - 10 ans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60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100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49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49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49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67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100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10 - 20 ans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124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67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82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124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&gt; 20 ans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45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17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Cycle économique et spreads de </a:t>
            </a:r>
            <a:r>
              <a:rPr lang="fr-FR" dirty="0" smtClean="0"/>
              <a:t>crédit (secteur bancaire)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57998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152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Cycle économique et spreads de crédit (secteur </a:t>
            </a:r>
            <a:r>
              <a:rPr lang="fr-FR" dirty="0" smtClean="0"/>
              <a:t>crédit consommation)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9068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7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Cycle économique et spreads de crédit (secteur </a:t>
            </a:r>
            <a:r>
              <a:rPr lang="fr-FR" dirty="0" smtClean="0"/>
              <a:t>industriel)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24028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600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Cycle économique et spreads de crédit (secteur </a:t>
            </a:r>
            <a:r>
              <a:rPr lang="fr-FR" dirty="0" smtClean="0"/>
              <a:t>publique)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262382"/>
              </p:ext>
            </p:extLst>
          </p:nvPr>
        </p:nvGraphicFramePr>
        <p:xfrm>
          <a:off x="467544" y="1844824"/>
          <a:ext cx="8229600" cy="4133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989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Taux d’intérêt et </a:t>
            </a:r>
            <a:r>
              <a:rPr lang="fr-FR" dirty="0" err="1"/>
              <a:t>spread</a:t>
            </a:r>
            <a:r>
              <a:rPr lang="fr-FR" dirty="0"/>
              <a:t> crédit </a:t>
            </a:r>
            <a:r>
              <a:rPr lang="fr-FR" dirty="0" smtClean="0"/>
              <a:t>secteur bancaire 13 </a:t>
            </a:r>
            <a:r>
              <a:rPr lang="fr-FR" dirty="0"/>
              <a:t>s (court terme)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335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Taux d’intérêt et </a:t>
            </a:r>
            <a:r>
              <a:rPr lang="fr-FR" dirty="0" err="1"/>
              <a:t>spread</a:t>
            </a:r>
            <a:r>
              <a:rPr lang="fr-FR" dirty="0"/>
              <a:t> crédit secteur </a:t>
            </a:r>
            <a:r>
              <a:rPr lang="fr-FR" dirty="0" smtClean="0"/>
              <a:t>industriel13 </a:t>
            </a:r>
            <a:r>
              <a:rPr lang="fr-FR" dirty="0"/>
              <a:t>s (court terme)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1817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Taux d’intérêt et </a:t>
            </a:r>
            <a:r>
              <a:rPr lang="fr-FR" dirty="0" err="1"/>
              <a:t>spread</a:t>
            </a:r>
            <a:r>
              <a:rPr lang="fr-FR" dirty="0"/>
              <a:t> </a:t>
            </a:r>
            <a:r>
              <a:rPr lang="fr-FR" dirty="0" smtClean="0"/>
              <a:t>crédit secteur bancaire 52 </a:t>
            </a:r>
            <a:r>
              <a:rPr lang="fr-FR" dirty="0"/>
              <a:t>s (moyen terme)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4595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Poids de chaque secteur (Montant des émissions en Milliards de DH)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95473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659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Taux d’intérêt et </a:t>
            </a:r>
            <a:r>
              <a:rPr lang="fr-FR" dirty="0" err="1"/>
              <a:t>spread</a:t>
            </a:r>
            <a:r>
              <a:rPr lang="fr-FR" dirty="0"/>
              <a:t> crédit secteur </a:t>
            </a:r>
            <a:r>
              <a:rPr lang="fr-FR" dirty="0" smtClean="0"/>
              <a:t>crédit consommation 2 ans </a:t>
            </a:r>
            <a:r>
              <a:rPr lang="fr-FR" dirty="0"/>
              <a:t>(moyen terme)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7631528"/>
              </p:ext>
            </p:extLst>
          </p:nvPr>
        </p:nvGraphicFramePr>
        <p:xfrm>
          <a:off x="457200" y="1844824"/>
          <a:ext cx="8229600" cy="428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4109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Taux d’intérêt et </a:t>
            </a:r>
            <a:r>
              <a:rPr lang="fr-FR" dirty="0" err="1"/>
              <a:t>spread</a:t>
            </a:r>
            <a:r>
              <a:rPr lang="fr-FR" dirty="0"/>
              <a:t> crédit secteur </a:t>
            </a:r>
            <a:r>
              <a:rPr lang="fr-FR" dirty="0" smtClean="0"/>
              <a:t>industriel 52 </a:t>
            </a:r>
            <a:r>
              <a:rPr lang="fr-FR" dirty="0"/>
              <a:t>s (moyen terme)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2169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Taux d’intérêt et </a:t>
            </a:r>
            <a:r>
              <a:rPr lang="fr-FR" dirty="0" err="1"/>
              <a:t>spread</a:t>
            </a:r>
            <a:r>
              <a:rPr lang="fr-FR" dirty="0"/>
              <a:t> </a:t>
            </a:r>
            <a:r>
              <a:rPr lang="fr-FR" dirty="0" smtClean="0"/>
              <a:t>crédit secteur bancaire </a:t>
            </a:r>
            <a:r>
              <a:rPr lang="fr-FR" dirty="0"/>
              <a:t>5 ans (long terme)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02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Taux d’intérêt et </a:t>
            </a:r>
            <a:r>
              <a:rPr lang="fr-FR" dirty="0" err="1"/>
              <a:t>spread</a:t>
            </a:r>
            <a:r>
              <a:rPr lang="fr-FR" dirty="0"/>
              <a:t> crédit secteur </a:t>
            </a:r>
            <a:r>
              <a:rPr lang="fr-FR" dirty="0" smtClean="0"/>
              <a:t>crédit consommation 5 </a:t>
            </a:r>
            <a:r>
              <a:rPr lang="fr-FR" dirty="0"/>
              <a:t>ans (long terme)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080842"/>
              </p:ext>
            </p:extLst>
          </p:nvPr>
        </p:nvGraphicFramePr>
        <p:xfrm>
          <a:off x="457200" y="1916832"/>
          <a:ext cx="8229600" cy="4209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9652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Historique des émissions (en milliards de DH)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5946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6273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Historique des émissions par secteur</a:t>
            </a:r>
            <a:br>
              <a:rPr lang="fr-FR" dirty="0" smtClean="0"/>
            </a:b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783688"/>
              </p:ext>
            </p:extLst>
          </p:nvPr>
        </p:nvGraphicFramePr>
        <p:xfrm>
          <a:off x="467544" y="1268760"/>
          <a:ext cx="8229600" cy="230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1684080"/>
              </p:ext>
            </p:extLst>
          </p:nvPr>
        </p:nvGraphicFramePr>
        <p:xfrm>
          <a:off x="395536" y="3645024"/>
          <a:ext cx="82809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848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Historique des émissions par secteur</a:t>
            </a:r>
            <a:br>
              <a:rPr lang="fr-FR" dirty="0" smtClean="0"/>
            </a:b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361934"/>
              </p:ext>
            </p:extLst>
          </p:nvPr>
        </p:nvGraphicFramePr>
        <p:xfrm>
          <a:off x="467544" y="1196752"/>
          <a:ext cx="8229600" cy="226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2283467"/>
              </p:ext>
            </p:extLst>
          </p:nvPr>
        </p:nvGraphicFramePr>
        <p:xfrm>
          <a:off x="539552" y="3573016"/>
          <a:ext cx="799288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359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Historique des émissions par secteur</a:t>
            </a:r>
            <a:br>
              <a:rPr lang="fr-FR" dirty="0" smtClean="0"/>
            </a:b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431454"/>
              </p:ext>
            </p:extLst>
          </p:nvPr>
        </p:nvGraphicFramePr>
        <p:xfrm>
          <a:off x="467544" y="1124744"/>
          <a:ext cx="822960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168037"/>
              </p:ext>
            </p:extLst>
          </p:nvPr>
        </p:nvGraphicFramePr>
        <p:xfrm>
          <a:off x="611560" y="3140968"/>
          <a:ext cx="79208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359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Historique des émissions par secteur</a:t>
            </a:r>
            <a:br>
              <a:rPr lang="fr-FR" dirty="0" smtClean="0"/>
            </a:b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142006"/>
              </p:ext>
            </p:extLst>
          </p:nvPr>
        </p:nvGraphicFramePr>
        <p:xfrm>
          <a:off x="467544" y="1268760"/>
          <a:ext cx="8229600" cy="204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4116153"/>
              </p:ext>
            </p:extLst>
          </p:nvPr>
        </p:nvGraphicFramePr>
        <p:xfrm>
          <a:off x="611560" y="3501008"/>
          <a:ext cx="784887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359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fr-FR" dirty="0"/>
              <a:t>Historique des émissions par </a:t>
            </a:r>
            <a:r>
              <a:rPr lang="fr-FR" dirty="0" smtClean="0"/>
              <a:t>maturité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841349"/>
              </p:ext>
            </p:extLst>
          </p:nvPr>
        </p:nvGraphicFramePr>
        <p:xfrm>
          <a:off x="395536" y="980728"/>
          <a:ext cx="822960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549839"/>
              </p:ext>
            </p:extLst>
          </p:nvPr>
        </p:nvGraphicFramePr>
        <p:xfrm>
          <a:off x="323528" y="3789040"/>
          <a:ext cx="8352928" cy="2599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616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1118</Words>
  <Application>Microsoft Office PowerPoint</Application>
  <PresentationFormat>Affichage à l'écran (4:3)</PresentationFormat>
  <Paragraphs>552</Paragraphs>
  <Slides>33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Thème Office</vt:lpstr>
      <vt:lpstr> Marché de la dette privée marocain durant la dernière décennie  </vt:lpstr>
      <vt:lpstr>Structure des émissions d’obligations privées par secteurs (en %)</vt:lpstr>
      <vt:lpstr>Poids de chaque secteur (Montant des émissions en Milliards de DH)</vt:lpstr>
      <vt:lpstr>Historique des émissions (en milliards de DH)</vt:lpstr>
      <vt:lpstr>Historique des émissions par secteur </vt:lpstr>
      <vt:lpstr>Historique des émissions par secteur </vt:lpstr>
      <vt:lpstr>Historique des émissions par secteur </vt:lpstr>
      <vt:lpstr>Historique des émissions par secteur </vt:lpstr>
      <vt:lpstr>Historique des émissions par maturité </vt:lpstr>
      <vt:lpstr>Historique des émissions par maturité</vt:lpstr>
      <vt:lpstr>Historique des émissions par maturité</vt:lpstr>
      <vt:lpstr>Analyse sectorielle des émissions par maturité</vt:lpstr>
      <vt:lpstr>Analyse sectorielle des émissions par maturité</vt:lpstr>
      <vt:lpstr>Analyse sectorielle des émissions par maturité</vt:lpstr>
      <vt:lpstr>Analyse sectorielle des émissions par maturité</vt:lpstr>
      <vt:lpstr>Analyse sectorielle des spreads crédit </vt:lpstr>
      <vt:lpstr>Analyse des spreads crédit selon cotation en bourse</vt:lpstr>
      <vt:lpstr>Structure des spreads crédit du secteur bancaire selon maturité</vt:lpstr>
      <vt:lpstr>Structure des spreads crédit du secteur crédit consommation selon maturité</vt:lpstr>
      <vt:lpstr>Structure des spreads crédit du secteur industriel selon maturité</vt:lpstr>
      <vt:lpstr>Analyse discriminante des spreads crédit selon leur maturité</vt:lpstr>
      <vt:lpstr>Analyse discriminante des spreads crédit selon leur maturité</vt:lpstr>
      <vt:lpstr>Cycle économique et spreads de crédit (secteur bancaire)</vt:lpstr>
      <vt:lpstr>Cycle économique et spreads de crédit (secteur crédit consommation)</vt:lpstr>
      <vt:lpstr>Cycle économique et spreads de crédit (secteur industriel)</vt:lpstr>
      <vt:lpstr>Cycle économique et spreads de crédit (secteur publique)</vt:lpstr>
      <vt:lpstr>Taux d’intérêt et spread crédit secteur bancaire 13 s (court terme)</vt:lpstr>
      <vt:lpstr>Taux d’intérêt et spread crédit secteur industriel13 s (court terme)</vt:lpstr>
      <vt:lpstr>Taux d’intérêt et spread crédit secteur bancaire 52 s (moyen terme)</vt:lpstr>
      <vt:lpstr>Taux d’intérêt et spread crédit secteur crédit consommation 2 ans (moyen terme)</vt:lpstr>
      <vt:lpstr>Taux d’intérêt et spread crédit secteur industriel 52 s (moyen terme)</vt:lpstr>
      <vt:lpstr>Taux d’intérêt et spread crédit secteur bancaire 5 ans (long terme)</vt:lpstr>
      <vt:lpstr>Taux d’intérêt et spread crédit secteur crédit consommation 5 ans (long terme)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Marché de la dette privée marocain durant la dernière décennie  </dc:title>
  <cp:lastModifiedBy>Valued Acer Customer</cp:lastModifiedBy>
  <cp:revision>14</cp:revision>
  <dcterms:modified xsi:type="dcterms:W3CDTF">2012-03-07T23:44:05Z</dcterms:modified>
</cp:coreProperties>
</file>