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70"/>
  </p:notesMasterIdLst>
  <p:handoutMasterIdLst>
    <p:handoutMasterId r:id="rId71"/>
  </p:handoutMasterIdLst>
  <p:sldIdLst>
    <p:sldId id="473" r:id="rId3"/>
    <p:sldId id="671" r:id="rId4"/>
    <p:sldId id="475" r:id="rId5"/>
    <p:sldId id="483" r:id="rId6"/>
    <p:sldId id="484" r:id="rId7"/>
    <p:sldId id="631" r:id="rId8"/>
    <p:sldId id="489" r:id="rId9"/>
    <p:sldId id="490" r:id="rId10"/>
    <p:sldId id="492" r:id="rId11"/>
    <p:sldId id="493" r:id="rId12"/>
    <p:sldId id="621" r:id="rId13"/>
    <p:sldId id="641" r:id="rId14"/>
    <p:sldId id="643" r:id="rId15"/>
    <p:sldId id="645" r:id="rId16"/>
    <p:sldId id="646" r:id="rId17"/>
    <p:sldId id="498" r:id="rId18"/>
    <p:sldId id="499" r:id="rId19"/>
    <p:sldId id="604" r:id="rId20"/>
    <p:sldId id="606" r:id="rId21"/>
    <p:sldId id="580" r:id="rId22"/>
    <p:sldId id="528" r:id="rId23"/>
    <p:sldId id="632" r:id="rId24"/>
    <p:sldId id="633" r:id="rId25"/>
    <p:sldId id="634" r:id="rId26"/>
    <p:sldId id="635" r:id="rId27"/>
    <p:sldId id="636" r:id="rId28"/>
    <p:sldId id="638" r:id="rId29"/>
    <p:sldId id="639" r:id="rId30"/>
    <p:sldId id="640" r:id="rId31"/>
    <p:sldId id="529" r:id="rId32"/>
    <p:sldId id="530" r:id="rId33"/>
    <p:sldId id="531" r:id="rId34"/>
    <p:sldId id="532" r:id="rId35"/>
    <p:sldId id="533" r:id="rId36"/>
    <p:sldId id="534" r:id="rId37"/>
    <p:sldId id="680" r:id="rId38"/>
    <p:sldId id="537" r:id="rId39"/>
    <p:sldId id="681" r:id="rId40"/>
    <p:sldId id="682" r:id="rId41"/>
    <p:sldId id="683" r:id="rId42"/>
    <p:sldId id="687" r:id="rId43"/>
    <p:sldId id="672" r:id="rId44"/>
    <p:sldId id="688" r:id="rId45"/>
    <p:sldId id="689" r:id="rId46"/>
    <p:sldId id="675" r:id="rId47"/>
    <p:sldId id="547" r:id="rId48"/>
    <p:sldId id="690" r:id="rId49"/>
    <p:sldId id="684" r:id="rId50"/>
    <p:sldId id="685" r:id="rId51"/>
    <p:sldId id="686" r:id="rId52"/>
    <p:sldId id="678" r:id="rId53"/>
    <p:sldId id="679" r:id="rId54"/>
    <p:sldId id="647" r:id="rId55"/>
    <p:sldId id="649" r:id="rId56"/>
    <p:sldId id="650" r:id="rId57"/>
    <p:sldId id="651" r:id="rId58"/>
    <p:sldId id="652" r:id="rId59"/>
    <p:sldId id="653" r:id="rId60"/>
    <p:sldId id="667" r:id="rId61"/>
    <p:sldId id="668" r:id="rId62"/>
    <p:sldId id="669" r:id="rId63"/>
    <p:sldId id="670" r:id="rId64"/>
    <p:sldId id="691" r:id="rId65"/>
    <p:sldId id="692" r:id="rId66"/>
    <p:sldId id="693" r:id="rId67"/>
    <p:sldId id="694" r:id="rId68"/>
    <p:sldId id="588" r:id="rId69"/>
  </p:sldIdLst>
  <p:sldSz cx="9144000" cy="6858000" type="screen4x3"/>
  <p:notesSz cx="6888163" cy="100203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7E"/>
    <a:srgbClr val="FF3399"/>
    <a:srgbClr val="FF9999"/>
    <a:srgbClr val="0066FF"/>
    <a:srgbClr val="CDE5FF"/>
    <a:srgbClr val="99CC00"/>
    <a:srgbClr val="008000"/>
    <a:srgbClr val="3399FF"/>
    <a:srgbClr val="6699FF"/>
    <a:srgbClr val="9999FF"/>
  </p:clrMru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2" autoAdjust="0"/>
    <p:restoredTop sz="97997" autoAdjust="0"/>
  </p:normalViewPr>
  <p:slideViewPr>
    <p:cSldViewPr>
      <p:cViewPr varScale="1">
        <p:scale>
          <a:sx n="97" d="100"/>
          <a:sy n="97" d="100"/>
        </p:scale>
        <p:origin x="-96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762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156"/>
        <p:guide pos="217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fhuppe\Bureau\Projet%20IPU+%20Arysta%20JFH%20janv201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fhuppe\Mes%20documents\Cl&#233;thodime\PANELS\B%20V%20A\ha%20cl&#233;thodime%20colza.xls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fhuppe\Mes%20documents\Cl&#233;thodime\PANELS\historique%20BVA%20AGF%2005.06%20&#224;%2010.11.xls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fhuppe\Bureau\Panel%20Herbi%20Prot&#233;agineux%2008.2011.xls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Classeur1" TargetMode="External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jfhuppe\Bureau\base%20essais%20AG%20Colza%202009.10.xlsx" TargetMode="External"/><Relationship Id="rId2" Type="http://schemas.openxmlformats.org/officeDocument/2006/relationships/image" Target="../media/image87.jpeg"/><Relationship Id="rId1" Type="http://schemas.openxmlformats.org/officeDocument/2006/relationships/image" Target="../media/image86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plotArea>
      <c:layout>
        <c:manualLayout>
          <c:layoutTarget val="inner"/>
          <c:xMode val="edge"/>
          <c:yMode val="edge"/>
          <c:x val="8.8180061978011245E-2"/>
          <c:y val="5.1400554097404488E-2"/>
          <c:w val="0.90097203331237263"/>
          <c:h val="0.56994422572178483"/>
        </c:manualLayout>
      </c:layout>
      <c:barChart>
        <c:barDir val="col"/>
        <c:grouping val="clustered"/>
        <c:ser>
          <c:idx val="0"/>
          <c:order val="0"/>
          <c:tx>
            <c:strRef>
              <c:f>'marché IPU Céréales hiver'!$B$5</c:f>
              <c:strCache>
                <c:ptCount val="1"/>
                <c:pt idx="0">
                  <c:v>2008/09</c:v>
                </c:pt>
              </c:strCache>
            </c:strRef>
          </c:tx>
          <c:spPr>
            <a:solidFill>
              <a:srgbClr val="C00000"/>
            </a:solidFill>
          </c:spPr>
          <c:cat>
            <c:strRef>
              <c:f>'marché IPU Céréales hiver'!$A$6:$A$20</c:f>
              <c:strCache>
                <c:ptCount val="14"/>
                <c:pt idx="0">
                  <c:v>Iodosulfuron (BTH)</c:v>
                </c:pt>
                <c:pt idx="1">
                  <c:v>Mesosulfuron (BTH)</c:v>
                </c:pt>
                <c:pt idx="2">
                  <c:v>Pyroxulame</c:v>
                </c:pt>
                <c:pt idx="3">
                  <c:v>Isoproturon</c:v>
                </c:pt>
                <c:pt idx="4">
                  <c:v>Chlortoluron</c:v>
                </c:pt>
                <c:pt idx="5">
                  <c:v>Pinoxaden</c:v>
                </c:pt>
                <c:pt idx="6">
                  <c:v>Clodinafop  (BTH)</c:v>
                </c:pt>
                <c:pt idx="7">
                  <c:v>Prosulfocarbe  (BTH)</c:v>
                </c:pt>
                <c:pt idx="8">
                  <c:v>Diclofop   (OH)</c:v>
                </c:pt>
                <c:pt idx="9">
                  <c:v>DFF</c:v>
                </c:pt>
                <c:pt idx="10">
                  <c:v>Flufenacet</c:v>
                </c:pt>
                <c:pt idx="11">
                  <c:v>Bifénox</c:v>
                </c:pt>
                <c:pt idx="12">
                  <c:v>Flurtamone</c:v>
                </c:pt>
                <c:pt idx="13">
                  <c:v>Pendiméthaline (OH)</c:v>
                </c:pt>
              </c:strCache>
            </c:strRef>
          </c:cat>
          <c:val>
            <c:numRef>
              <c:f>'marché IPU Céréales hiver'!$B$6:$B$20</c:f>
              <c:numCache>
                <c:formatCode>#,##0</c:formatCode>
                <c:ptCount val="14"/>
                <c:pt idx="0">
                  <c:v>3094000</c:v>
                </c:pt>
                <c:pt idx="1">
                  <c:v>2900500</c:v>
                </c:pt>
                <c:pt idx="2">
                  <c:v>0</c:v>
                </c:pt>
                <c:pt idx="3">
                  <c:v>1395600</c:v>
                </c:pt>
                <c:pt idx="4">
                  <c:v>643300</c:v>
                </c:pt>
                <c:pt idx="6">
                  <c:v>425300</c:v>
                </c:pt>
                <c:pt idx="7">
                  <c:v>62300</c:v>
                </c:pt>
                <c:pt idx="8">
                  <c:v>394800</c:v>
                </c:pt>
                <c:pt idx="9">
                  <c:v>1936400</c:v>
                </c:pt>
                <c:pt idx="10" formatCode="General">
                  <c:v>0</c:v>
                </c:pt>
                <c:pt idx="11">
                  <c:v>264800</c:v>
                </c:pt>
                <c:pt idx="12">
                  <c:v>159100</c:v>
                </c:pt>
                <c:pt idx="13">
                  <c:v>90300</c:v>
                </c:pt>
              </c:numCache>
            </c:numRef>
          </c:val>
        </c:ser>
        <c:ser>
          <c:idx val="1"/>
          <c:order val="1"/>
          <c:tx>
            <c:strRef>
              <c:f>'marché IPU Céréales hiver'!$C$5</c:f>
              <c:strCache>
                <c:ptCount val="1"/>
                <c:pt idx="0">
                  <c:v>2009/10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'marché IPU Céréales hiver'!$A$6:$A$20</c:f>
              <c:strCache>
                <c:ptCount val="14"/>
                <c:pt idx="0">
                  <c:v>Iodosulfuron (BTH)</c:v>
                </c:pt>
                <c:pt idx="1">
                  <c:v>Mesosulfuron (BTH)</c:v>
                </c:pt>
                <c:pt idx="2">
                  <c:v>Pyroxulame</c:v>
                </c:pt>
                <c:pt idx="3">
                  <c:v>Isoproturon</c:v>
                </c:pt>
                <c:pt idx="4">
                  <c:v>Chlortoluron</c:v>
                </c:pt>
                <c:pt idx="5">
                  <c:v>Pinoxaden</c:v>
                </c:pt>
                <c:pt idx="6">
                  <c:v>Clodinafop  (BTH)</c:v>
                </c:pt>
                <c:pt idx="7">
                  <c:v>Prosulfocarbe  (BTH)</c:v>
                </c:pt>
                <c:pt idx="8">
                  <c:v>Diclofop   (OH)</c:v>
                </c:pt>
                <c:pt idx="9">
                  <c:v>DFF</c:v>
                </c:pt>
                <c:pt idx="10">
                  <c:v>Flufenacet</c:v>
                </c:pt>
                <c:pt idx="11">
                  <c:v>Bifénox</c:v>
                </c:pt>
                <c:pt idx="12">
                  <c:v>Flurtamone</c:v>
                </c:pt>
                <c:pt idx="13">
                  <c:v>Pendiméthaline (OH)</c:v>
                </c:pt>
              </c:strCache>
            </c:strRef>
          </c:cat>
          <c:val>
            <c:numRef>
              <c:f>'marché IPU Céréales hiver'!$C$6:$C$20</c:f>
              <c:numCache>
                <c:formatCode>#,##0</c:formatCode>
                <c:ptCount val="14"/>
                <c:pt idx="0">
                  <c:v>2693000</c:v>
                </c:pt>
                <c:pt idx="1">
                  <c:v>2569000</c:v>
                </c:pt>
                <c:pt idx="2">
                  <c:v>633000</c:v>
                </c:pt>
                <c:pt idx="3">
                  <c:v>1313825</c:v>
                </c:pt>
                <c:pt idx="4">
                  <c:v>782500</c:v>
                </c:pt>
                <c:pt idx="6">
                  <c:v>304400</c:v>
                </c:pt>
                <c:pt idx="7">
                  <c:v>109500</c:v>
                </c:pt>
                <c:pt idx="8">
                  <c:v>290900</c:v>
                </c:pt>
                <c:pt idx="9">
                  <c:v>1921800</c:v>
                </c:pt>
                <c:pt idx="10" formatCode="General">
                  <c:v>0</c:v>
                </c:pt>
                <c:pt idx="11">
                  <c:v>209700</c:v>
                </c:pt>
                <c:pt idx="12">
                  <c:v>200000</c:v>
                </c:pt>
                <c:pt idx="13">
                  <c:v>96600</c:v>
                </c:pt>
              </c:numCache>
            </c:numRef>
          </c:val>
        </c:ser>
        <c:ser>
          <c:idx val="2"/>
          <c:order val="2"/>
          <c:tx>
            <c:strRef>
              <c:f>'marché IPU Céréales hiver'!$D$5</c:f>
              <c:strCache>
                <c:ptCount val="1"/>
                <c:pt idx="0">
                  <c:v>2010/11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11"/>
              <c:layout>
                <c:manualLayout>
                  <c:x val="1.8835555488440993E-2"/>
                  <c:y val="-8.1401211831163417E-3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1050" b="1">
                    <a:solidFill>
                      <a:srgbClr val="FFC000"/>
                    </a:solidFill>
                  </a:defRPr>
                </a:pPr>
                <a:endParaRPr lang="fr-FR"/>
              </a:p>
            </c:txPr>
          </c:dLbls>
          <c:cat>
            <c:strRef>
              <c:f>'marché IPU Céréales hiver'!$A$6:$A$20</c:f>
              <c:strCache>
                <c:ptCount val="14"/>
                <c:pt idx="0">
                  <c:v>Iodosulfuron (BTH)</c:v>
                </c:pt>
                <c:pt idx="1">
                  <c:v>Mesosulfuron (BTH)</c:v>
                </c:pt>
                <c:pt idx="2">
                  <c:v>Pyroxulame</c:v>
                </c:pt>
                <c:pt idx="3">
                  <c:v>Isoproturon</c:v>
                </c:pt>
                <c:pt idx="4">
                  <c:v>Chlortoluron</c:v>
                </c:pt>
                <c:pt idx="5">
                  <c:v>Pinoxaden</c:v>
                </c:pt>
                <c:pt idx="6">
                  <c:v>Clodinafop  (BTH)</c:v>
                </c:pt>
                <c:pt idx="7">
                  <c:v>Prosulfocarbe  (BTH)</c:v>
                </c:pt>
                <c:pt idx="8">
                  <c:v>Diclofop   (OH)</c:v>
                </c:pt>
                <c:pt idx="9">
                  <c:v>DFF</c:v>
                </c:pt>
                <c:pt idx="10">
                  <c:v>Flufenacet</c:v>
                </c:pt>
                <c:pt idx="11">
                  <c:v>Bifénox</c:v>
                </c:pt>
                <c:pt idx="12">
                  <c:v>Flurtamone</c:v>
                </c:pt>
                <c:pt idx="13">
                  <c:v>Pendiméthaline (OH)</c:v>
                </c:pt>
              </c:strCache>
            </c:strRef>
          </c:cat>
          <c:val>
            <c:numRef>
              <c:f>'marché IPU Céréales hiver'!$D$6:$D$20</c:f>
              <c:numCache>
                <c:formatCode>#,##0</c:formatCode>
                <c:ptCount val="14"/>
                <c:pt idx="0">
                  <c:v>2614000</c:v>
                </c:pt>
                <c:pt idx="1">
                  <c:v>2522300</c:v>
                </c:pt>
                <c:pt idx="2">
                  <c:v>780500</c:v>
                </c:pt>
                <c:pt idx="3">
                  <c:v>1019300</c:v>
                </c:pt>
                <c:pt idx="4">
                  <c:v>695300</c:v>
                </c:pt>
                <c:pt idx="5">
                  <c:v>319900</c:v>
                </c:pt>
                <c:pt idx="6">
                  <c:v>244500</c:v>
                </c:pt>
                <c:pt idx="7">
                  <c:v>165250</c:v>
                </c:pt>
                <c:pt idx="8">
                  <c:v>130000</c:v>
                </c:pt>
                <c:pt idx="9">
                  <c:v>1928500</c:v>
                </c:pt>
                <c:pt idx="10">
                  <c:v>291800</c:v>
                </c:pt>
                <c:pt idx="11">
                  <c:v>195900</c:v>
                </c:pt>
                <c:pt idx="12">
                  <c:v>179630</c:v>
                </c:pt>
                <c:pt idx="13">
                  <c:v>55000</c:v>
                </c:pt>
              </c:numCache>
            </c:numRef>
          </c:val>
        </c:ser>
        <c:axId val="87890560"/>
        <c:axId val="89469312"/>
      </c:barChart>
      <c:catAx>
        <c:axId val="87890560"/>
        <c:scaling>
          <c:orientation val="minMax"/>
        </c:scaling>
        <c:axPos val="b"/>
        <c:tickLblPos val="nextTo"/>
        <c:txPr>
          <a:bodyPr/>
          <a:lstStyle/>
          <a:p>
            <a:pPr>
              <a:defRPr sz="900" b="1"/>
            </a:pPr>
            <a:endParaRPr lang="fr-FR"/>
          </a:p>
        </c:txPr>
        <c:crossAx val="89469312"/>
        <c:crosses val="autoZero"/>
        <c:auto val="1"/>
        <c:lblAlgn val="ctr"/>
        <c:lblOffset val="100"/>
      </c:catAx>
      <c:valAx>
        <c:axId val="89469312"/>
        <c:scaling>
          <c:orientation val="minMax"/>
          <c:max val="2000000"/>
          <c:min val="0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sz="900" b="1"/>
            </a:pPr>
            <a:endParaRPr lang="fr-FR"/>
          </a:p>
        </c:txPr>
        <c:crossAx val="87890560"/>
        <c:crosses val="autoZero"/>
        <c:crossBetween val="between"/>
        <c:majorUnit val="500000"/>
      </c:valAx>
    </c:plotArea>
    <c:legend>
      <c:legendPos val="r"/>
      <c:layout>
        <c:manualLayout>
          <c:xMode val="edge"/>
          <c:yMode val="edge"/>
          <c:x val="0.41509478989928994"/>
          <c:y val="0.84793441754335253"/>
          <c:w val="0.58129024496937964"/>
          <c:h val="9.3744167395743469E-2"/>
        </c:manualLayout>
      </c:layout>
      <c:txPr>
        <a:bodyPr/>
        <a:lstStyle/>
        <a:p>
          <a:pPr>
            <a:defRPr sz="900" b="1"/>
          </a:pPr>
          <a:endParaRPr lang="fr-FR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6"/>
  <c:chart>
    <c:plotArea>
      <c:layout>
        <c:manualLayout>
          <c:layoutTarget val="inner"/>
          <c:xMode val="edge"/>
          <c:yMode val="edge"/>
          <c:x val="8.6646611827566652E-2"/>
          <c:y val="3.5692057879130004E-2"/>
          <c:w val="0.70276839850582362"/>
          <c:h val="0.86822182548826665"/>
        </c:manualLayout>
      </c:layout>
      <c:barChart>
        <c:barDir val="col"/>
        <c:grouping val="clustered"/>
        <c:ser>
          <c:idx val="0"/>
          <c:order val="0"/>
          <c:tx>
            <c:strRef>
              <c:f>Feuil1!$B$1</c:f>
              <c:strCache>
                <c:ptCount val="1"/>
                <c:pt idx="0">
                  <c:v>Ha Colza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Feuil1!$A$2:$A$11</c:f>
              <c:strCache>
                <c:ptCount val="10"/>
                <c:pt idx="0">
                  <c:v>2001/02</c:v>
                </c:pt>
                <c:pt idx="1">
                  <c:v>2002/03</c:v>
                </c:pt>
                <c:pt idx="2">
                  <c:v>2003/04</c:v>
                </c:pt>
                <c:pt idx="3">
                  <c:v>2004/05</c:v>
                </c:pt>
                <c:pt idx="4">
                  <c:v>2005/06</c:v>
                </c:pt>
                <c:pt idx="5">
                  <c:v>2006/07</c:v>
                </c:pt>
                <c:pt idx="6">
                  <c:v>2007/08</c:v>
                </c:pt>
                <c:pt idx="7">
                  <c:v>2008/09</c:v>
                </c:pt>
                <c:pt idx="8">
                  <c:v>2009/10</c:v>
                </c:pt>
                <c:pt idx="9">
                  <c:v>2010/11</c:v>
                </c:pt>
              </c:strCache>
            </c:strRef>
          </c:cat>
          <c:val>
            <c:numRef>
              <c:f>Feuil1!$B$2:$B$11</c:f>
              <c:numCache>
                <c:formatCode>#,##0</c:formatCode>
                <c:ptCount val="10"/>
                <c:pt idx="0">
                  <c:v>1030000</c:v>
                </c:pt>
                <c:pt idx="1">
                  <c:v>1039000</c:v>
                </c:pt>
                <c:pt idx="2">
                  <c:v>1081000</c:v>
                </c:pt>
                <c:pt idx="3">
                  <c:v>1146000</c:v>
                </c:pt>
                <c:pt idx="4">
                  <c:v>1287000</c:v>
                </c:pt>
                <c:pt idx="5">
                  <c:v>1533000</c:v>
                </c:pt>
                <c:pt idx="6">
                  <c:v>1478000</c:v>
                </c:pt>
                <c:pt idx="7">
                  <c:v>1421000</c:v>
                </c:pt>
                <c:pt idx="8">
                  <c:v>1411000</c:v>
                </c:pt>
                <c:pt idx="9">
                  <c:v>1494300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Ha AGF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Feuil1!$A$2:$A$11</c:f>
              <c:strCache>
                <c:ptCount val="10"/>
                <c:pt idx="0">
                  <c:v>2001/02</c:v>
                </c:pt>
                <c:pt idx="1">
                  <c:v>2002/03</c:v>
                </c:pt>
                <c:pt idx="2">
                  <c:v>2003/04</c:v>
                </c:pt>
                <c:pt idx="3">
                  <c:v>2004/05</c:v>
                </c:pt>
                <c:pt idx="4">
                  <c:v>2005/06</c:v>
                </c:pt>
                <c:pt idx="5">
                  <c:v>2006/07</c:v>
                </c:pt>
                <c:pt idx="6">
                  <c:v>2007/08</c:v>
                </c:pt>
                <c:pt idx="7">
                  <c:v>2008/09</c:v>
                </c:pt>
                <c:pt idx="8">
                  <c:v>2009/10</c:v>
                </c:pt>
                <c:pt idx="9">
                  <c:v>2010/11</c:v>
                </c:pt>
              </c:strCache>
            </c:strRef>
          </c:cat>
          <c:val>
            <c:numRef>
              <c:f>Feuil1!$C$2:$C$11</c:f>
              <c:numCache>
                <c:formatCode>#,##0</c:formatCode>
                <c:ptCount val="10"/>
                <c:pt idx="0">
                  <c:v>325000</c:v>
                </c:pt>
                <c:pt idx="1">
                  <c:v>238000</c:v>
                </c:pt>
                <c:pt idx="2">
                  <c:v>470000</c:v>
                </c:pt>
                <c:pt idx="3">
                  <c:v>273000</c:v>
                </c:pt>
                <c:pt idx="4">
                  <c:v>425000</c:v>
                </c:pt>
                <c:pt idx="5">
                  <c:v>376000</c:v>
                </c:pt>
                <c:pt idx="6">
                  <c:v>388000</c:v>
                </c:pt>
                <c:pt idx="7">
                  <c:v>570000</c:v>
                </c:pt>
                <c:pt idx="8">
                  <c:v>765000</c:v>
                </c:pt>
                <c:pt idx="9">
                  <c:v>567000</c:v>
                </c:pt>
              </c:numCache>
            </c:numRef>
          </c:val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Ha Cléthod.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Feuil1!$A$2:$A$11</c:f>
              <c:strCache>
                <c:ptCount val="10"/>
                <c:pt idx="0">
                  <c:v>2001/02</c:v>
                </c:pt>
                <c:pt idx="1">
                  <c:v>2002/03</c:v>
                </c:pt>
                <c:pt idx="2">
                  <c:v>2003/04</c:v>
                </c:pt>
                <c:pt idx="3">
                  <c:v>2004/05</c:v>
                </c:pt>
                <c:pt idx="4">
                  <c:v>2005/06</c:v>
                </c:pt>
                <c:pt idx="5">
                  <c:v>2006/07</c:v>
                </c:pt>
                <c:pt idx="6">
                  <c:v>2007/08</c:v>
                </c:pt>
                <c:pt idx="7">
                  <c:v>2008/09</c:v>
                </c:pt>
                <c:pt idx="8">
                  <c:v>2009/10</c:v>
                </c:pt>
                <c:pt idx="9">
                  <c:v>2010/11</c:v>
                </c:pt>
              </c:strCache>
            </c:strRef>
          </c:cat>
          <c:val>
            <c:numRef>
              <c:f>Feuil1!$D$2:$D$11</c:f>
              <c:numCache>
                <c:formatCode>#,##0</c:formatCode>
                <c:ptCount val="10"/>
                <c:pt idx="0">
                  <c:v>19400</c:v>
                </c:pt>
                <c:pt idx="1">
                  <c:v>21000</c:v>
                </c:pt>
                <c:pt idx="2">
                  <c:v>74000</c:v>
                </c:pt>
                <c:pt idx="3">
                  <c:v>53000</c:v>
                </c:pt>
                <c:pt idx="4">
                  <c:v>91000</c:v>
                </c:pt>
                <c:pt idx="5">
                  <c:v>78000</c:v>
                </c:pt>
                <c:pt idx="6">
                  <c:v>102000</c:v>
                </c:pt>
                <c:pt idx="7">
                  <c:v>123000</c:v>
                </c:pt>
                <c:pt idx="8">
                  <c:v>188000</c:v>
                </c:pt>
                <c:pt idx="9">
                  <c:v>146000</c:v>
                </c:pt>
              </c:numCache>
            </c:numRef>
          </c:val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%AGF / semis</c:v>
                </c:pt>
              </c:strCache>
            </c:strRef>
          </c:tx>
          <c:spPr>
            <a:solidFill>
              <a:srgbClr val="8B6635"/>
            </a:solidFill>
          </c:spPr>
          <c:cat>
            <c:strRef>
              <c:f>Feuil1!$A$2:$A$11</c:f>
              <c:strCache>
                <c:ptCount val="10"/>
                <c:pt idx="0">
                  <c:v>2001/02</c:v>
                </c:pt>
                <c:pt idx="1">
                  <c:v>2002/03</c:v>
                </c:pt>
                <c:pt idx="2">
                  <c:v>2003/04</c:v>
                </c:pt>
                <c:pt idx="3">
                  <c:v>2004/05</c:v>
                </c:pt>
                <c:pt idx="4">
                  <c:v>2005/06</c:v>
                </c:pt>
                <c:pt idx="5">
                  <c:v>2006/07</c:v>
                </c:pt>
                <c:pt idx="6">
                  <c:v>2007/08</c:v>
                </c:pt>
                <c:pt idx="7">
                  <c:v>2008/09</c:v>
                </c:pt>
                <c:pt idx="8">
                  <c:v>2009/10</c:v>
                </c:pt>
                <c:pt idx="9">
                  <c:v>2010/11</c:v>
                </c:pt>
              </c:strCache>
            </c:strRef>
          </c:cat>
          <c:val>
            <c:numRef>
              <c:f>Feuil1!$E$2:$E$11</c:f>
              <c:numCache>
                <c:formatCode>0.00</c:formatCode>
                <c:ptCount val="10"/>
                <c:pt idx="0">
                  <c:v>31.5</c:v>
                </c:pt>
                <c:pt idx="1">
                  <c:v>22.9</c:v>
                </c:pt>
                <c:pt idx="2">
                  <c:v>43.5</c:v>
                </c:pt>
                <c:pt idx="3">
                  <c:v>23.8</c:v>
                </c:pt>
                <c:pt idx="4">
                  <c:v>33</c:v>
                </c:pt>
                <c:pt idx="5">
                  <c:v>24.5</c:v>
                </c:pt>
                <c:pt idx="6">
                  <c:v>26.3</c:v>
                </c:pt>
                <c:pt idx="7">
                  <c:v>40.1</c:v>
                </c:pt>
                <c:pt idx="8">
                  <c:v>54.2</c:v>
                </c:pt>
                <c:pt idx="9">
                  <c:v>38</c:v>
                </c:pt>
              </c:numCache>
            </c:numRef>
          </c:val>
        </c:ser>
        <c:axId val="141288960"/>
        <c:axId val="141290496"/>
      </c:barChart>
      <c:lineChart>
        <c:grouping val="standard"/>
        <c:ser>
          <c:idx val="4"/>
          <c:order val="4"/>
          <c:tx>
            <c:strRef>
              <c:f>Feuil1!$F$1</c:f>
              <c:strCache>
                <c:ptCount val="1"/>
                <c:pt idx="0">
                  <c:v>%Cléthodime / AGF</c:v>
                </c:pt>
              </c:strCache>
            </c:strRef>
          </c:tx>
          <c:spPr>
            <a:ln>
              <a:solidFill>
                <a:srgbClr val="0066FF"/>
              </a:solidFill>
            </a:ln>
          </c:spPr>
          <c:marker>
            <c:symbol val="none"/>
          </c:marker>
          <c:dLbls>
            <c:numFmt formatCode="#,##0" sourceLinked="0"/>
            <c:txPr>
              <a:bodyPr/>
              <a:lstStyle/>
              <a:p>
                <a:pPr>
                  <a:defRPr sz="1370" b="1">
                    <a:solidFill>
                      <a:srgbClr val="0070C0"/>
                    </a:solidFill>
                  </a:defRPr>
                </a:pPr>
                <a:endParaRPr lang="fr-FR"/>
              </a:p>
            </c:txPr>
            <c:dLblPos val="t"/>
            <c:showVal val="1"/>
          </c:dLbls>
          <c:cat>
            <c:strRef>
              <c:f>Feuil1!$A$2:$A$11</c:f>
              <c:strCache>
                <c:ptCount val="10"/>
                <c:pt idx="0">
                  <c:v>2001/02</c:v>
                </c:pt>
                <c:pt idx="1">
                  <c:v>2002/03</c:v>
                </c:pt>
                <c:pt idx="2">
                  <c:v>2003/04</c:v>
                </c:pt>
                <c:pt idx="3">
                  <c:v>2004/05</c:v>
                </c:pt>
                <c:pt idx="4">
                  <c:v>2005/06</c:v>
                </c:pt>
                <c:pt idx="5">
                  <c:v>2006/07</c:v>
                </c:pt>
                <c:pt idx="6">
                  <c:v>2007/08</c:v>
                </c:pt>
                <c:pt idx="7">
                  <c:v>2008/09</c:v>
                </c:pt>
                <c:pt idx="8">
                  <c:v>2009/10</c:v>
                </c:pt>
                <c:pt idx="9">
                  <c:v>2010/11</c:v>
                </c:pt>
              </c:strCache>
            </c:strRef>
          </c:cat>
          <c:val>
            <c:numRef>
              <c:f>Feuil1!$F$2:$F$11</c:f>
              <c:numCache>
                <c:formatCode>0.00</c:formatCode>
                <c:ptCount val="10"/>
                <c:pt idx="0">
                  <c:v>5.96</c:v>
                </c:pt>
                <c:pt idx="1">
                  <c:v>8.9</c:v>
                </c:pt>
                <c:pt idx="2">
                  <c:v>15.7</c:v>
                </c:pt>
                <c:pt idx="3">
                  <c:v>19.399999999999999</c:v>
                </c:pt>
                <c:pt idx="4">
                  <c:v>21.4</c:v>
                </c:pt>
                <c:pt idx="5">
                  <c:v>20.7</c:v>
                </c:pt>
                <c:pt idx="6">
                  <c:v>26.3</c:v>
                </c:pt>
                <c:pt idx="7">
                  <c:v>21.6</c:v>
                </c:pt>
                <c:pt idx="8">
                  <c:v>24.6</c:v>
                </c:pt>
                <c:pt idx="9">
                  <c:v>26</c:v>
                </c:pt>
              </c:numCache>
            </c:numRef>
          </c:val>
        </c:ser>
        <c:marker val="1"/>
        <c:axId val="141300864"/>
        <c:axId val="141302400"/>
      </c:lineChart>
      <c:catAx>
        <c:axId val="1412889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28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141290496"/>
        <c:crosses val="autoZero"/>
        <c:auto val="1"/>
        <c:lblAlgn val="ctr"/>
        <c:lblOffset val="100"/>
      </c:catAx>
      <c:valAx>
        <c:axId val="141290496"/>
        <c:scaling>
          <c:orientation val="minMax"/>
          <c:max val="1800000"/>
          <c:min val="0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sz="1028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141288960"/>
        <c:crosses val="autoZero"/>
        <c:crossBetween val="between"/>
        <c:majorUnit val="200000"/>
        <c:dispUnits>
          <c:builtInUnit val="thousands"/>
          <c:dispUnitsLbl>
            <c:tx>
              <c:rich>
                <a:bodyPr rot="-5400000" vert="horz"/>
                <a:lstStyle/>
                <a:p>
                  <a:pPr algn="ctr">
                    <a:defRPr sz="1370" b="1" i="0" u="none" strike="noStrike" baseline="0">
                      <a:solidFill>
                        <a:srgbClr val="333399"/>
                      </a:solidFill>
                      <a:latin typeface="Arial"/>
                      <a:ea typeface="Arial"/>
                      <a:cs typeface="Arial"/>
                    </a:defRPr>
                  </a:pPr>
                  <a:r>
                    <a:rPr lang="fr-FR"/>
                    <a:t>Milliers Ha</a:t>
                  </a:r>
                </a:p>
              </c:rich>
            </c:tx>
          </c:dispUnitsLbl>
        </c:dispUnits>
      </c:valAx>
      <c:catAx>
        <c:axId val="141300864"/>
        <c:scaling>
          <c:orientation val="minMax"/>
        </c:scaling>
        <c:delete val="1"/>
        <c:axPos val="b"/>
        <c:tickLblPos val="none"/>
        <c:crossAx val="141302400"/>
        <c:crosses val="autoZero"/>
        <c:auto val="1"/>
        <c:lblAlgn val="ctr"/>
        <c:lblOffset val="100"/>
      </c:catAx>
      <c:valAx>
        <c:axId val="141302400"/>
        <c:scaling>
          <c:orientation val="minMax"/>
        </c:scaling>
        <c:axPos val="r"/>
        <c:numFmt formatCode="0" sourceLinked="0"/>
        <c:tickLblPos val="nextTo"/>
        <c:txPr>
          <a:bodyPr/>
          <a:lstStyle/>
          <a:p>
            <a:pPr>
              <a:defRPr sz="979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141300864"/>
        <c:crosses val="max"/>
        <c:crossBetween val="between"/>
      </c:valAx>
      <c:spPr>
        <a:noFill/>
        <a:ln w="24864">
          <a:noFill/>
        </a:ln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83694110236220565"/>
          <c:y val="0.33910490767367368"/>
          <c:w val="0.16305889763779521"/>
          <c:h val="0.31632031699851676"/>
        </c:manualLayout>
      </c:layout>
      <c:txPr>
        <a:bodyPr/>
        <a:lstStyle/>
        <a:p>
          <a:pPr>
            <a:defRPr sz="881" b="1">
              <a:solidFill>
                <a:schemeClr val="accent2">
                  <a:lumMod val="75000"/>
                </a:schemeClr>
              </a:solidFill>
            </a:defRPr>
          </a:pPr>
          <a:endParaRPr lang="fr-FR"/>
        </a:p>
      </c:txPr>
    </c:legend>
    <c:plotVisOnly val="1"/>
    <c:dispBlanksAs val="gap"/>
  </c:chart>
  <c:txPr>
    <a:bodyPr/>
    <a:lstStyle/>
    <a:p>
      <a:pPr>
        <a:defRPr sz="1762"/>
      </a:pPr>
      <a:endParaRPr lang="fr-F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8.0624939243705646E-2"/>
          <c:y val="3.0866359269839376E-2"/>
          <c:w val="0.75037814717604745"/>
          <c:h val="0.8454998416911601"/>
        </c:manualLayout>
      </c:layout>
      <c:lineChart>
        <c:grouping val="standard"/>
        <c:ser>
          <c:idx val="0"/>
          <c:order val="0"/>
          <c:tx>
            <c:strRef>
              <c:f>'actualisation août2011'!$I$74</c:f>
              <c:strCache>
                <c:ptCount val="1"/>
                <c:pt idx="0">
                  <c:v>Propyzamide</c:v>
                </c:pt>
              </c:strCache>
            </c:strRef>
          </c:tx>
          <c:spPr>
            <a:ln>
              <a:solidFill>
                <a:srgbClr val="8B6635"/>
              </a:solidFill>
            </a:ln>
          </c:spPr>
          <c:marker>
            <c:symbol val="none"/>
          </c:marker>
          <c:cat>
            <c:numRef>
              <c:f>'actualisation août2011'!$J$73:$Q$73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'actualisation août2011'!$J$74:$Q$74</c:f>
              <c:numCache>
                <c:formatCode>#,##0</c:formatCode>
                <c:ptCount val="8"/>
                <c:pt idx="0">
                  <c:v>36000</c:v>
                </c:pt>
                <c:pt idx="1">
                  <c:v>44000</c:v>
                </c:pt>
                <c:pt idx="2">
                  <c:v>36000</c:v>
                </c:pt>
                <c:pt idx="3">
                  <c:v>71000</c:v>
                </c:pt>
                <c:pt idx="4">
                  <c:v>63000</c:v>
                </c:pt>
                <c:pt idx="5">
                  <c:v>109000</c:v>
                </c:pt>
                <c:pt idx="6">
                  <c:v>148000</c:v>
                </c:pt>
                <c:pt idx="7">
                  <c:v>231900</c:v>
                </c:pt>
              </c:numCache>
            </c:numRef>
          </c:val>
        </c:ser>
        <c:ser>
          <c:idx val="1"/>
          <c:order val="1"/>
          <c:tx>
            <c:strRef>
              <c:f>'actualisation août2011'!$I$75</c:f>
              <c:strCache>
                <c:ptCount val="1"/>
                <c:pt idx="0">
                  <c:v>Cycloxydime</c:v>
                </c:pt>
              </c:strCache>
            </c:strRef>
          </c:tx>
          <c:marker>
            <c:symbol val="none"/>
          </c:marker>
          <c:cat>
            <c:numRef>
              <c:f>'actualisation août2011'!$J$73:$Q$73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'actualisation août2011'!$J$75:$Q$75</c:f>
              <c:numCache>
                <c:formatCode>#,##0</c:formatCode>
                <c:ptCount val="8"/>
                <c:pt idx="0">
                  <c:v>92000</c:v>
                </c:pt>
                <c:pt idx="1">
                  <c:v>59000</c:v>
                </c:pt>
                <c:pt idx="2">
                  <c:v>98000</c:v>
                </c:pt>
                <c:pt idx="3">
                  <c:v>95000</c:v>
                </c:pt>
                <c:pt idx="4">
                  <c:v>104000</c:v>
                </c:pt>
                <c:pt idx="5">
                  <c:v>159000</c:v>
                </c:pt>
                <c:pt idx="6">
                  <c:v>208000</c:v>
                </c:pt>
                <c:pt idx="7">
                  <c:v>162000</c:v>
                </c:pt>
              </c:numCache>
            </c:numRef>
          </c:val>
        </c:ser>
        <c:ser>
          <c:idx val="2"/>
          <c:order val="2"/>
          <c:tx>
            <c:strRef>
              <c:f>'actualisation août2011'!$I$76</c:f>
              <c:strCache>
                <c:ptCount val="1"/>
                <c:pt idx="0">
                  <c:v>Cléthodime</c:v>
                </c:pt>
              </c:strCache>
            </c:strRef>
          </c:tx>
          <c:spPr>
            <a:ln w="44450">
              <a:solidFill>
                <a:srgbClr val="009900"/>
              </a:solidFill>
            </a:ln>
          </c:spPr>
          <c:marker>
            <c:symbol val="circle"/>
            <c:size val="7"/>
            <c:spPr>
              <a:solidFill>
                <a:srgbClr val="009900"/>
              </a:solidFill>
            </c:spPr>
          </c:marker>
          <c:dLbls>
            <c:dLbl>
              <c:idx val="7"/>
              <c:showVal val="1"/>
            </c:dLbl>
            <c:delete val="1"/>
            <c:txPr>
              <a:bodyPr/>
              <a:lstStyle/>
              <a:p>
                <a:pPr>
                  <a:defRPr b="1">
                    <a:solidFill>
                      <a:srgbClr val="009900"/>
                    </a:solidFill>
                  </a:defRPr>
                </a:pPr>
                <a:endParaRPr lang="fr-FR"/>
              </a:p>
            </c:txPr>
          </c:dLbls>
          <c:cat>
            <c:numRef>
              <c:f>'actualisation août2011'!$J$73:$Q$73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'actualisation août2011'!$J$76:$Q$76</c:f>
              <c:numCache>
                <c:formatCode>#,##0</c:formatCode>
                <c:ptCount val="8"/>
                <c:pt idx="0">
                  <c:v>74000</c:v>
                </c:pt>
                <c:pt idx="1">
                  <c:v>53000</c:v>
                </c:pt>
                <c:pt idx="2">
                  <c:v>91000</c:v>
                </c:pt>
                <c:pt idx="3">
                  <c:v>78000</c:v>
                </c:pt>
                <c:pt idx="4">
                  <c:v>102000</c:v>
                </c:pt>
                <c:pt idx="5">
                  <c:v>123000</c:v>
                </c:pt>
                <c:pt idx="6">
                  <c:v>188500</c:v>
                </c:pt>
                <c:pt idx="7">
                  <c:v>146000</c:v>
                </c:pt>
              </c:numCache>
            </c:numRef>
          </c:val>
        </c:ser>
        <c:ser>
          <c:idx val="3"/>
          <c:order val="3"/>
          <c:tx>
            <c:strRef>
              <c:f>'actualisation août2011'!$I$77</c:f>
              <c:strCache>
                <c:ptCount val="1"/>
                <c:pt idx="0">
                  <c:v>Quizalofop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'actualisation août2011'!$J$73:$Q$73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'actualisation août2011'!$J$77:$Q$77</c:f>
              <c:numCache>
                <c:formatCode>#,##0</c:formatCode>
                <c:ptCount val="8"/>
                <c:pt idx="0">
                  <c:v>152000</c:v>
                </c:pt>
                <c:pt idx="1">
                  <c:v>77000</c:v>
                </c:pt>
                <c:pt idx="2">
                  <c:v>109000</c:v>
                </c:pt>
                <c:pt idx="3">
                  <c:v>97000</c:v>
                </c:pt>
                <c:pt idx="4">
                  <c:v>74000</c:v>
                </c:pt>
                <c:pt idx="5">
                  <c:v>148000</c:v>
                </c:pt>
                <c:pt idx="6">
                  <c:v>198000</c:v>
                </c:pt>
                <c:pt idx="7">
                  <c:v>138000</c:v>
                </c:pt>
              </c:numCache>
            </c:numRef>
          </c:val>
        </c:ser>
        <c:ser>
          <c:idx val="4"/>
          <c:order val="4"/>
          <c:tx>
            <c:strRef>
              <c:f>'actualisation août2011'!$I$78</c:f>
              <c:strCache>
                <c:ptCount val="1"/>
                <c:pt idx="0">
                  <c:v>Propaquizafop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'actualisation août2011'!$J$73:$Q$73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'actualisation août2011'!$J$78:$Q$78</c:f>
              <c:numCache>
                <c:formatCode>#,##0</c:formatCode>
                <c:ptCount val="8"/>
                <c:pt idx="0">
                  <c:v>75000</c:v>
                </c:pt>
                <c:pt idx="1">
                  <c:v>45000</c:v>
                </c:pt>
                <c:pt idx="2">
                  <c:v>66000</c:v>
                </c:pt>
                <c:pt idx="3">
                  <c:v>64000</c:v>
                </c:pt>
                <c:pt idx="4">
                  <c:v>70000</c:v>
                </c:pt>
                <c:pt idx="5">
                  <c:v>107000</c:v>
                </c:pt>
                <c:pt idx="6">
                  <c:v>120000</c:v>
                </c:pt>
                <c:pt idx="7">
                  <c:v>101000</c:v>
                </c:pt>
              </c:numCache>
            </c:numRef>
          </c:val>
        </c:ser>
        <c:ser>
          <c:idx val="5"/>
          <c:order val="5"/>
          <c:tx>
            <c:strRef>
              <c:f>'actualisation août2011'!$I$79</c:f>
              <c:strCache>
                <c:ptCount val="1"/>
                <c:pt idx="0">
                  <c:v>Fluazifop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'actualisation août2011'!$J$73:$Q$73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'actualisation août2011'!$J$79:$Q$79</c:f>
              <c:numCache>
                <c:formatCode>#,##0</c:formatCode>
                <c:ptCount val="8"/>
                <c:pt idx="0">
                  <c:v>44000</c:v>
                </c:pt>
                <c:pt idx="1">
                  <c:v>27000</c:v>
                </c:pt>
                <c:pt idx="2">
                  <c:v>38000</c:v>
                </c:pt>
                <c:pt idx="3">
                  <c:v>24000</c:v>
                </c:pt>
                <c:pt idx="4">
                  <c:v>32000</c:v>
                </c:pt>
                <c:pt idx="5">
                  <c:v>33000</c:v>
                </c:pt>
                <c:pt idx="6">
                  <c:v>51000</c:v>
                </c:pt>
                <c:pt idx="7">
                  <c:v>33000</c:v>
                </c:pt>
              </c:numCache>
            </c:numRef>
          </c:val>
        </c:ser>
        <c:ser>
          <c:idx val="6"/>
          <c:order val="6"/>
          <c:tx>
            <c:strRef>
              <c:f>'actualisation août2011'!$I$80</c:f>
              <c:strCache>
                <c:ptCount val="1"/>
                <c:pt idx="0">
                  <c:v>Haloxyfop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'actualisation août2011'!$J$73:$Q$73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'actualisation août2011'!$J$80:$Q$80</c:f>
              <c:numCache>
                <c:formatCode>#,##0</c:formatCode>
                <c:ptCount val="8"/>
                <c:pt idx="0">
                  <c:v>33000</c:v>
                </c:pt>
                <c:pt idx="1">
                  <c:v>12000</c:v>
                </c:pt>
                <c:pt idx="2">
                  <c:v>23000</c:v>
                </c:pt>
                <c:pt idx="3">
                  <c:v>18000</c:v>
                </c:pt>
                <c:pt idx="4">
                  <c:v>6000</c:v>
                </c:pt>
                <c:pt idx="5">
                  <c:v>6000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marker val="1"/>
        <c:axId val="89726336"/>
        <c:axId val="89744512"/>
      </c:lineChart>
      <c:catAx>
        <c:axId val="897263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900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89744512"/>
        <c:crosses val="autoZero"/>
        <c:auto val="1"/>
        <c:lblAlgn val="ctr"/>
        <c:lblOffset val="100"/>
      </c:catAx>
      <c:valAx>
        <c:axId val="89744512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sz="900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89726336"/>
        <c:crosses val="autoZero"/>
        <c:crossBetween val="between"/>
      </c:valAx>
    </c:plotArea>
    <c:legend>
      <c:legendPos val="r"/>
      <c:txPr>
        <a:bodyPr/>
        <a:lstStyle/>
        <a:p>
          <a:pPr>
            <a:defRPr sz="900" b="1">
              <a:solidFill>
                <a:schemeClr val="accent2">
                  <a:lumMod val="75000"/>
                </a:schemeClr>
              </a:solidFill>
            </a:defRPr>
          </a:pPr>
          <a:endParaRPr lang="fr-FR"/>
        </a:p>
      </c:txPr>
    </c:legend>
    <c:plotVisOnly val="1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strRef>
              <c:f>' actu betterave août2011'!$A$61</c:f>
              <c:strCache>
                <c:ptCount val="1"/>
                <c:pt idx="0">
                  <c:v>Cléthodime</c:v>
                </c:pt>
              </c:strCache>
            </c:strRef>
          </c:tx>
          <c:spPr>
            <a:ln w="41275">
              <a:solidFill>
                <a:srgbClr val="009900"/>
              </a:solidFill>
            </a:ln>
          </c:spPr>
          <c:marker>
            <c:symbol val="circle"/>
            <c:size val="7"/>
            <c:spPr>
              <a:solidFill>
                <a:srgbClr val="009900"/>
              </a:solidFill>
            </c:spPr>
          </c:marker>
          <c:cat>
            <c:numRef>
              <c:f>' actu betterave août2011'!$B$60:$H$60</c:f>
              <c:numCache>
                <c:formatCode>General</c:formatCode>
                <c:ptCount val="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</c:numCache>
            </c:numRef>
          </c:cat>
          <c:val>
            <c:numRef>
              <c:f>' actu betterave août2011'!$B$61:$H$61</c:f>
              <c:numCache>
                <c:formatCode>#,##0</c:formatCode>
                <c:ptCount val="7"/>
                <c:pt idx="0">
                  <c:v>54000</c:v>
                </c:pt>
                <c:pt idx="1">
                  <c:v>48000</c:v>
                </c:pt>
                <c:pt idx="2">
                  <c:v>68000</c:v>
                </c:pt>
                <c:pt idx="3">
                  <c:v>58200</c:v>
                </c:pt>
                <c:pt idx="4">
                  <c:v>66400</c:v>
                </c:pt>
                <c:pt idx="5">
                  <c:v>78700</c:v>
                </c:pt>
                <c:pt idx="6">
                  <c:v>88700</c:v>
                </c:pt>
              </c:numCache>
            </c:numRef>
          </c:val>
        </c:ser>
        <c:ser>
          <c:idx val="1"/>
          <c:order val="1"/>
          <c:tx>
            <c:strRef>
              <c:f>' actu betterave août2011'!$A$62</c:f>
              <c:strCache>
                <c:ptCount val="1"/>
                <c:pt idx="0">
                  <c:v>Fluazifop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 actu betterave août2011'!$B$60:$H$60</c:f>
              <c:numCache>
                <c:formatCode>General</c:formatCode>
                <c:ptCount val="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</c:numCache>
            </c:numRef>
          </c:cat>
          <c:val>
            <c:numRef>
              <c:f>' actu betterave août2011'!$B$62:$H$62</c:f>
              <c:numCache>
                <c:formatCode>#,##0</c:formatCode>
                <c:ptCount val="7"/>
                <c:pt idx="0">
                  <c:v>17000</c:v>
                </c:pt>
                <c:pt idx="1">
                  <c:v>17000</c:v>
                </c:pt>
                <c:pt idx="2">
                  <c:v>20000</c:v>
                </c:pt>
                <c:pt idx="3">
                  <c:v>21600</c:v>
                </c:pt>
                <c:pt idx="4">
                  <c:v>15900</c:v>
                </c:pt>
                <c:pt idx="5">
                  <c:v>11800</c:v>
                </c:pt>
                <c:pt idx="6">
                  <c:v>12900</c:v>
                </c:pt>
              </c:numCache>
            </c:numRef>
          </c:val>
        </c:ser>
        <c:ser>
          <c:idx val="2"/>
          <c:order val="2"/>
          <c:tx>
            <c:strRef>
              <c:f>' actu betterave août2011'!$A$63</c:f>
              <c:strCache>
                <c:ptCount val="1"/>
                <c:pt idx="0">
                  <c:v>Cycloxydime</c:v>
                </c:pt>
              </c:strCache>
            </c:strRef>
          </c:tx>
          <c:spPr>
            <a:ln>
              <a:solidFill>
                <a:srgbClr val="333399"/>
              </a:solidFill>
            </a:ln>
          </c:spPr>
          <c:marker>
            <c:symbol val="none"/>
          </c:marker>
          <c:cat>
            <c:numRef>
              <c:f>' actu betterave août2011'!$B$60:$H$60</c:f>
              <c:numCache>
                <c:formatCode>General</c:formatCode>
                <c:ptCount val="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</c:numCache>
            </c:numRef>
          </c:cat>
          <c:val>
            <c:numRef>
              <c:f>' actu betterave août2011'!$B$63:$H$63</c:f>
              <c:numCache>
                <c:formatCode>#,##0</c:formatCode>
                <c:ptCount val="7"/>
                <c:pt idx="0">
                  <c:v>25000</c:v>
                </c:pt>
                <c:pt idx="1">
                  <c:v>14000</c:v>
                </c:pt>
                <c:pt idx="2">
                  <c:v>14000</c:v>
                </c:pt>
                <c:pt idx="3">
                  <c:v>12300</c:v>
                </c:pt>
                <c:pt idx="4">
                  <c:v>19500</c:v>
                </c:pt>
                <c:pt idx="5">
                  <c:v>18900</c:v>
                </c:pt>
                <c:pt idx="6">
                  <c:v>12400</c:v>
                </c:pt>
              </c:numCache>
            </c:numRef>
          </c:val>
        </c:ser>
        <c:ser>
          <c:idx val="3"/>
          <c:order val="3"/>
          <c:tx>
            <c:strRef>
              <c:f>' actu betterave août2011'!$A$64</c:f>
              <c:strCache>
                <c:ptCount val="1"/>
                <c:pt idx="0">
                  <c:v>Quizalofop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' actu betterave août2011'!$B$60:$H$60</c:f>
              <c:numCache>
                <c:formatCode>General</c:formatCode>
                <c:ptCount val="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</c:numCache>
            </c:numRef>
          </c:cat>
          <c:val>
            <c:numRef>
              <c:f>' actu betterave août2011'!$B$64:$H$64</c:f>
              <c:numCache>
                <c:formatCode>#,##0</c:formatCode>
                <c:ptCount val="7"/>
                <c:pt idx="0">
                  <c:v>24000</c:v>
                </c:pt>
                <c:pt idx="1">
                  <c:v>21000</c:v>
                </c:pt>
                <c:pt idx="2">
                  <c:v>20700</c:v>
                </c:pt>
                <c:pt idx="3">
                  <c:v>20000</c:v>
                </c:pt>
                <c:pt idx="4">
                  <c:v>18500</c:v>
                </c:pt>
                <c:pt idx="5">
                  <c:v>11400</c:v>
                </c:pt>
                <c:pt idx="6">
                  <c:v>12000</c:v>
                </c:pt>
              </c:numCache>
            </c:numRef>
          </c:val>
        </c:ser>
        <c:ser>
          <c:idx val="4"/>
          <c:order val="4"/>
          <c:tx>
            <c:strRef>
              <c:f>' actu betterave août2011'!$A$65</c:f>
              <c:strCache>
                <c:ptCount val="1"/>
                <c:pt idx="0">
                  <c:v>Propaquizafop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' actu betterave août2011'!$B$60:$H$60</c:f>
              <c:numCache>
                <c:formatCode>General</c:formatCode>
                <c:ptCount val="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</c:numCache>
            </c:numRef>
          </c:cat>
          <c:val>
            <c:numRef>
              <c:f>' actu betterave août2011'!$B$65:$H$65</c:f>
              <c:numCache>
                <c:formatCode>#,##0</c:formatCode>
                <c:ptCount val="7"/>
                <c:pt idx="0">
                  <c:v>1000</c:v>
                </c:pt>
                <c:pt idx="1">
                  <c:v>1000</c:v>
                </c:pt>
                <c:pt idx="2">
                  <c:v>2900</c:v>
                </c:pt>
                <c:pt idx="3">
                  <c:v>2000</c:v>
                </c:pt>
                <c:pt idx="4">
                  <c:v>3100</c:v>
                </c:pt>
                <c:pt idx="5">
                  <c:v>3200</c:v>
                </c:pt>
                <c:pt idx="6">
                  <c:v>2600</c:v>
                </c:pt>
              </c:numCache>
            </c:numRef>
          </c:val>
        </c:ser>
        <c:ser>
          <c:idx val="5"/>
          <c:order val="5"/>
          <c:tx>
            <c:strRef>
              <c:f>' actu betterave août2011'!$A$66</c:f>
              <c:strCache>
                <c:ptCount val="1"/>
                <c:pt idx="0">
                  <c:v>Haloxyfop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 actu betterave août2011'!$B$60:$H$60</c:f>
              <c:numCache>
                <c:formatCode>General</c:formatCode>
                <c:ptCount val="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</c:numCache>
            </c:numRef>
          </c:cat>
          <c:val>
            <c:numRef>
              <c:f>' actu betterave août2011'!$B$66:$H$66</c:f>
              <c:numCache>
                <c:formatCode>#,##0</c:formatCode>
                <c:ptCount val="7"/>
                <c:pt idx="0">
                  <c:v>9000</c:v>
                </c:pt>
                <c:pt idx="1">
                  <c:v>6000</c:v>
                </c:pt>
                <c:pt idx="2">
                  <c:v>6400</c:v>
                </c:pt>
                <c:pt idx="3">
                  <c:v>4000</c:v>
                </c:pt>
                <c:pt idx="4" formatCode="General">
                  <c:v>400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marker val="1"/>
        <c:axId val="89905792"/>
        <c:axId val="89911680"/>
      </c:lineChart>
      <c:catAx>
        <c:axId val="899057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900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89911680"/>
        <c:crosses val="autoZero"/>
        <c:auto val="1"/>
        <c:lblAlgn val="ctr"/>
        <c:lblOffset val="100"/>
      </c:catAx>
      <c:valAx>
        <c:axId val="89911680"/>
        <c:scaling>
          <c:orientation val="minMax"/>
          <c:max val="90000"/>
          <c:min val="0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sz="900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89905792"/>
        <c:crosses val="autoZero"/>
        <c:crossBetween val="between"/>
        <c:majorUnit val="10000"/>
        <c:minorUnit val="2000"/>
      </c:valAx>
    </c:plotArea>
    <c:legend>
      <c:legendPos val="r"/>
      <c:txPr>
        <a:bodyPr/>
        <a:lstStyle/>
        <a:p>
          <a:pPr>
            <a:defRPr sz="900" b="1">
              <a:solidFill>
                <a:schemeClr val="accent2">
                  <a:lumMod val="75000"/>
                </a:schemeClr>
              </a:solidFill>
            </a:defRPr>
          </a:pPr>
          <a:endParaRPr lang="fr-FR"/>
        </a:p>
      </c:txPr>
    </c:legend>
    <c:plotVisOnly val="1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2428457044571851"/>
          <c:y val="3.0866359269839376E-2"/>
          <c:w val="0.61823098922036657"/>
          <c:h val="0.88478429894367261"/>
        </c:manualLayout>
      </c:layout>
      <c:lineChart>
        <c:grouping val="standard"/>
        <c:ser>
          <c:idx val="0"/>
          <c:order val="0"/>
          <c:tx>
            <c:strRef>
              <c:f>'graphes JFH'!$A$7</c:f>
              <c:strCache>
                <c:ptCount val="1"/>
                <c:pt idx="0">
                  <c:v>Cléthodime</c:v>
                </c:pt>
              </c:strCache>
            </c:strRef>
          </c:tx>
          <c:spPr>
            <a:ln w="31750">
              <a:solidFill>
                <a:srgbClr val="009900"/>
              </a:solidFill>
            </a:ln>
          </c:spPr>
          <c:marker>
            <c:symbol val="circle"/>
            <c:size val="7"/>
            <c:spPr>
              <a:solidFill>
                <a:srgbClr val="009900"/>
              </a:solidFill>
            </c:spPr>
          </c:marker>
          <c:cat>
            <c:numRef>
              <c:f>'graphes JFH'!$B$6:$D$6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'graphes JFH'!$B$7:$D$7</c:f>
              <c:numCache>
                <c:formatCode>#,##0</c:formatCode>
                <c:ptCount val="3"/>
                <c:pt idx="0">
                  <c:v>10818.694591522351</c:v>
                </c:pt>
                <c:pt idx="1">
                  <c:v>25564.774620056152</c:v>
                </c:pt>
                <c:pt idx="2">
                  <c:v>24371.410541534417</c:v>
                </c:pt>
              </c:numCache>
            </c:numRef>
          </c:val>
        </c:ser>
        <c:ser>
          <c:idx val="1"/>
          <c:order val="1"/>
          <c:tx>
            <c:strRef>
              <c:f>'graphes JFH'!$A$8</c:f>
              <c:strCache>
                <c:ptCount val="1"/>
                <c:pt idx="0">
                  <c:v>Cycloxydime</c:v>
                </c:pt>
              </c:strCache>
            </c:strRef>
          </c:tx>
          <c:marker>
            <c:symbol val="none"/>
          </c:marker>
          <c:cat>
            <c:numRef>
              <c:f>'graphes JFH'!$B$6:$D$6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'graphes JFH'!$B$8:$D$8</c:f>
              <c:numCache>
                <c:formatCode>#,##0</c:formatCode>
                <c:ptCount val="3"/>
                <c:pt idx="0">
                  <c:v>10677.090843200684</c:v>
                </c:pt>
                <c:pt idx="1">
                  <c:v>18243.456899643312</c:v>
                </c:pt>
                <c:pt idx="2">
                  <c:v>13447.530633926383</c:v>
                </c:pt>
              </c:numCache>
            </c:numRef>
          </c:val>
        </c:ser>
        <c:ser>
          <c:idx val="2"/>
          <c:order val="2"/>
          <c:tx>
            <c:strRef>
              <c:f>'graphes JFH'!$A$9</c:f>
              <c:strCache>
                <c:ptCount val="1"/>
                <c:pt idx="0">
                  <c:v>Quizalofop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'graphes JFH'!$B$6:$D$6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'graphes JFH'!$B$9:$D$9</c:f>
              <c:numCache>
                <c:formatCode>#,##0</c:formatCode>
                <c:ptCount val="3"/>
                <c:pt idx="0">
                  <c:v>6027.0957946777344</c:v>
                </c:pt>
                <c:pt idx="1">
                  <c:v>5955.4430770874005</c:v>
                </c:pt>
                <c:pt idx="2">
                  <c:v>4565.2978096008301</c:v>
                </c:pt>
              </c:numCache>
            </c:numRef>
          </c:val>
        </c:ser>
        <c:ser>
          <c:idx val="3"/>
          <c:order val="3"/>
          <c:tx>
            <c:strRef>
              <c:f>'graphes JFH'!$A$10</c:f>
              <c:strCache>
                <c:ptCount val="1"/>
                <c:pt idx="0">
                  <c:v>Triallate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diamond"/>
            <c:size val="8"/>
            <c:spPr>
              <a:solidFill>
                <a:srgbClr val="7030A0"/>
              </a:solidFill>
            </c:spPr>
          </c:marker>
          <c:cat>
            <c:numRef>
              <c:f>'graphes JFH'!$B$6:$D$6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'graphes JFH'!$B$10:$D$10</c:f>
              <c:numCache>
                <c:formatCode>General</c:formatCode>
                <c:ptCount val="3"/>
                <c:pt idx="2" formatCode="#,##0">
                  <c:v>3200</c:v>
                </c:pt>
              </c:numCache>
            </c:numRef>
          </c:val>
        </c:ser>
        <c:ser>
          <c:idx val="4"/>
          <c:order val="4"/>
          <c:tx>
            <c:strRef>
              <c:f>'graphes JFH'!$A$11</c:f>
              <c:strCache>
                <c:ptCount val="1"/>
                <c:pt idx="0">
                  <c:v>Propaquizafop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'graphes JFH'!$B$6:$D$6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'graphes JFH'!$B$11:$D$11</c:f>
              <c:numCache>
                <c:formatCode>#,##0</c:formatCode>
                <c:ptCount val="3"/>
                <c:pt idx="0">
                  <c:v>1686.5816040039058</c:v>
                </c:pt>
                <c:pt idx="1">
                  <c:v>489.26038360595732</c:v>
                </c:pt>
                <c:pt idx="2">
                  <c:v>1934.5392150878906</c:v>
                </c:pt>
              </c:numCache>
            </c:numRef>
          </c:val>
        </c:ser>
        <c:ser>
          <c:idx val="5"/>
          <c:order val="5"/>
          <c:tx>
            <c:strRef>
              <c:f>'graphes JFH'!$A$12</c:f>
              <c:strCache>
                <c:ptCount val="1"/>
                <c:pt idx="0">
                  <c:v>Propyzamide</c:v>
                </c:pt>
              </c:strCache>
            </c:strRef>
          </c:tx>
          <c:spPr>
            <a:ln>
              <a:solidFill>
                <a:srgbClr val="8B6635"/>
              </a:solidFill>
            </a:ln>
          </c:spPr>
          <c:marker>
            <c:symbol val="none"/>
          </c:marker>
          <c:cat>
            <c:numRef>
              <c:f>'graphes JFH'!$B$6:$D$6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'graphes JFH'!$B$12:$D$12</c:f>
              <c:numCache>
                <c:formatCode>#,##0</c:formatCode>
                <c:ptCount val="3"/>
                <c:pt idx="0">
                  <c:v>177.69607543945312</c:v>
                </c:pt>
                <c:pt idx="1">
                  <c:v>1044.0076904296911</c:v>
                </c:pt>
                <c:pt idx="2">
                  <c:v>1366.8032226562498</c:v>
                </c:pt>
              </c:numCache>
            </c:numRef>
          </c:val>
        </c:ser>
        <c:ser>
          <c:idx val="6"/>
          <c:order val="6"/>
          <c:tx>
            <c:strRef>
              <c:f>'graphes JFH'!$A$13</c:f>
              <c:strCache>
                <c:ptCount val="1"/>
                <c:pt idx="0">
                  <c:v>Carbétamide</c:v>
                </c:pt>
              </c:strCache>
            </c:strRef>
          </c:tx>
          <c:spPr>
            <a:ln>
              <a:gradFill flip="none"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0" scaled="1"/>
                <a:tileRect/>
              </a:gradFill>
            </a:ln>
          </c:spPr>
          <c:marker>
            <c:symbol val="none"/>
          </c:marker>
          <c:cat>
            <c:numRef>
              <c:f>'graphes JFH'!$B$6:$D$6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'graphes JFH'!$B$13:$D$13</c:f>
              <c:numCache>
                <c:formatCode>#,##0</c:formatCode>
                <c:ptCount val="3"/>
                <c:pt idx="0">
                  <c:v>180.82191467285156</c:v>
                </c:pt>
                <c:pt idx="1">
                  <c:v>303.1123046875</c:v>
                </c:pt>
                <c:pt idx="2">
                  <c:v>875.15002441406239</c:v>
                </c:pt>
              </c:numCache>
            </c:numRef>
          </c:val>
        </c:ser>
        <c:ser>
          <c:idx val="7"/>
          <c:order val="7"/>
          <c:tx>
            <c:strRef>
              <c:f>'graphes JFH'!$A$14</c:f>
              <c:strCache>
                <c:ptCount val="1"/>
                <c:pt idx="0">
                  <c:v>Fluazifop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'graphes JFH'!$B$6:$D$6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'graphes JFH'!$B$14:$D$14</c:f>
              <c:numCache>
                <c:formatCode>#,##0</c:formatCode>
                <c:ptCount val="3"/>
                <c:pt idx="0">
                  <c:v>904.5086669921875</c:v>
                </c:pt>
                <c:pt idx="1">
                  <c:v>807.33221435545238</c:v>
                </c:pt>
                <c:pt idx="2">
                  <c:v>70.440002441406264</c:v>
                </c:pt>
              </c:numCache>
            </c:numRef>
          </c:val>
        </c:ser>
        <c:marker val="1"/>
        <c:axId val="96360704"/>
        <c:axId val="96370688"/>
      </c:lineChart>
      <c:catAx>
        <c:axId val="963607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900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96370688"/>
        <c:crosses val="autoZero"/>
        <c:auto val="1"/>
        <c:lblAlgn val="ctr"/>
        <c:lblOffset val="100"/>
      </c:catAx>
      <c:valAx>
        <c:axId val="96370688"/>
        <c:scaling>
          <c:orientation val="minMax"/>
          <c:max val="30000"/>
          <c:min val="0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sz="900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96360704"/>
        <c:crosses val="autoZero"/>
        <c:crossBetween val="between"/>
        <c:majorUnit val="5000"/>
      </c:valAx>
    </c:plotArea>
    <c:legend>
      <c:legendPos val="r"/>
      <c:layout>
        <c:manualLayout>
          <c:xMode val="edge"/>
          <c:yMode val="edge"/>
          <c:x val="0.72780384441446799"/>
          <c:y val="0.30975617785651388"/>
          <c:w val="0.27219615558554017"/>
          <c:h val="0.3580391620523633"/>
        </c:manualLayout>
      </c:layout>
      <c:txPr>
        <a:bodyPr/>
        <a:lstStyle/>
        <a:p>
          <a:pPr>
            <a:defRPr sz="900" b="1">
              <a:solidFill>
                <a:schemeClr val="accent2">
                  <a:lumMod val="75000"/>
                </a:schemeClr>
              </a:solidFill>
            </a:defRPr>
          </a:pPr>
          <a:endParaRPr lang="fr-FR"/>
        </a:p>
      </c:txPr>
    </c:legend>
    <c:plotVisOnly val="1"/>
  </c:chart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1738429571303589"/>
          <c:y val="3.9554453202863098E-2"/>
          <c:w val="0.76761636527565258"/>
          <c:h val="0.76912369213879617"/>
        </c:manualLayout>
      </c:layout>
      <c:barChart>
        <c:barDir val="bar"/>
        <c:grouping val="clustered"/>
        <c:ser>
          <c:idx val="0"/>
          <c:order val="0"/>
          <c:tx>
            <c:strRef>
              <c:f>Feuil1!$C$10</c:f>
              <c:strCache>
                <c:ptCount val="1"/>
                <c:pt idx="0">
                  <c:v>Cléthodime</c:v>
                </c:pt>
              </c:strCache>
            </c:strRef>
          </c:tx>
          <c:spPr>
            <a:solidFill>
              <a:srgbClr val="C00000"/>
            </a:solidFill>
          </c:spPr>
          <c:cat>
            <c:numRef>
              <c:f>Feuil1!$D$9:$F$9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Feuil1!$D$10:$F$10</c:f>
              <c:numCache>
                <c:formatCode>General</c:formatCode>
                <c:ptCount val="3"/>
                <c:pt idx="0">
                  <c:v>202</c:v>
                </c:pt>
                <c:pt idx="1">
                  <c:v>294</c:v>
                </c:pt>
                <c:pt idx="2">
                  <c:v>259</c:v>
                </c:pt>
              </c:numCache>
            </c:numRef>
          </c:val>
        </c:ser>
        <c:ser>
          <c:idx val="1"/>
          <c:order val="1"/>
          <c:tx>
            <c:strRef>
              <c:f>Feuil1!$C$11</c:f>
              <c:strCache>
                <c:ptCount val="1"/>
                <c:pt idx="0">
                  <c:v>Cycloxydime </c:v>
                </c:pt>
              </c:strCache>
            </c:strRef>
          </c:tx>
          <c:spPr>
            <a:solidFill>
              <a:srgbClr val="808080">
                <a:lumMod val="20000"/>
                <a:lumOff val="80000"/>
              </a:srgbClr>
            </a:solidFill>
          </c:spPr>
          <c:cat>
            <c:numRef>
              <c:f>Feuil1!$D$9:$F$9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Feuil1!$D$11:$F$11</c:f>
              <c:numCache>
                <c:formatCode>General</c:formatCode>
                <c:ptCount val="3"/>
                <c:pt idx="0">
                  <c:v>192</c:v>
                </c:pt>
                <c:pt idx="1">
                  <c:v>244</c:v>
                </c:pt>
                <c:pt idx="2">
                  <c:v>187</c:v>
                </c:pt>
              </c:numCache>
            </c:numRef>
          </c:val>
        </c:ser>
        <c:axId val="60777216"/>
        <c:axId val="60778752"/>
      </c:barChart>
      <c:catAx>
        <c:axId val="6077721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2000" b="1" i="0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fr-FR"/>
          </a:p>
        </c:txPr>
        <c:crossAx val="60778752"/>
        <c:crosses val="autoZero"/>
        <c:auto val="1"/>
        <c:lblAlgn val="ctr"/>
        <c:lblOffset val="100"/>
      </c:catAx>
      <c:valAx>
        <c:axId val="607787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 i="0" baseline="0"/>
            </a:pPr>
            <a:endParaRPr lang="fr-FR"/>
          </a:p>
        </c:txPr>
        <c:crossAx val="60777216"/>
        <c:crosses val="autoZero"/>
        <c:crossBetween val="between"/>
      </c:valAx>
      <c:spPr>
        <a:noFill/>
        <a:ln w="25400">
          <a:noFill/>
        </a:ln>
      </c:spPr>
    </c:plotArea>
    <c:plotVisOnly val="1"/>
  </c:chart>
  <c:externalData r:id="rId2"/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9.5361601742254234E-2"/>
          <c:y val="2.3394016948963581E-2"/>
          <c:w val="0.88314416181273336"/>
          <c:h val="0.64037277314130614"/>
        </c:manualLayout>
      </c:layout>
      <c:barChart>
        <c:barDir val="col"/>
        <c:grouping val="clustered"/>
        <c:ser>
          <c:idx val="0"/>
          <c:order val="0"/>
          <c:tx>
            <c:strRef>
              <c:f>repBlé!$D$60</c:f>
              <c:strCache>
                <c:ptCount val="1"/>
                <c:pt idx="0">
                  <c:v>note Agriculteur / 10 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spPr>
              <a:blipFill>
                <a:blip xmlns:r="http://schemas.openxmlformats.org/officeDocument/2006/relationships" r:embed="rId2"/>
                <a:tile tx="0" ty="0" sx="100000" sy="100000" flip="none" algn="tl"/>
              </a:blip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spPr>
              <a:solidFill>
                <a:srgbClr val="00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repBlé!$A$61:$C$66</c:f>
              <c:strCache>
                <c:ptCount val="6"/>
                <c:pt idx="0">
                  <c:v>Foly'r 0,6 + Mix-in</c:v>
                </c:pt>
                <c:pt idx="1">
                  <c:v>Foly'r 0,6 + surf2000 0,15</c:v>
                </c:pt>
                <c:pt idx="2">
                  <c:v>Foly'r 0,6 + silwett 0,10</c:v>
                </c:pt>
                <c:pt idx="3">
                  <c:v>Foly'r 0,6 + rafale 1</c:v>
                </c:pt>
                <c:pt idx="4">
                  <c:v>Foly'r 0,6 + actilandes 1</c:v>
                </c:pt>
                <c:pt idx="5">
                  <c:v>réf E 0,4 + Mix-in</c:v>
                </c:pt>
              </c:strCache>
            </c:strRef>
          </c:cat>
          <c:val>
            <c:numRef>
              <c:f>repBlé!$D$61:$D$66</c:f>
              <c:numCache>
                <c:formatCode>0.0</c:formatCode>
                <c:ptCount val="6"/>
                <c:pt idx="0">
                  <c:v>9.3000000000000007</c:v>
                </c:pt>
                <c:pt idx="1">
                  <c:v>8</c:v>
                </c:pt>
                <c:pt idx="2">
                  <c:v>7</c:v>
                </c:pt>
                <c:pt idx="3">
                  <c:v>7.7</c:v>
                </c:pt>
                <c:pt idx="4">
                  <c:v>8.7000000000000011</c:v>
                </c:pt>
                <c:pt idx="5">
                  <c:v>9.7000000000000011</c:v>
                </c:pt>
              </c:numCache>
            </c:numRef>
          </c:val>
        </c:ser>
        <c:axId val="96605696"/>
        <c:axId val="96607232"/>
      </c:barChart>
      <c:catAx>
        <c:axId val="96605696"/>
        <c:scaling>
          <c:orientation val="minMax"/>
        </c:scaling>
        <c:axPos val="b"/>
        <c:tickLblPos val="nextTo"/>
        <c:txPr>
          <a:bodyPr rot="-1800000"/>
          <a:lstStyle/>
          <a:p>
            <a:pPr>
              <a:defRPr sz="900" b="1"/>
            </a:pPr>
            <a:endParaRPr lang="fr-FR"/>
          </a:p>
        </c:txPr>
        <c:crossAx val="96607232"/>
        <c:crosses val="autoZero"/>
        <c:auto val="1"/>
        <c:lblAlgn val="ctr"/>
        <c:lblOffset val="100"/>
      </c:catAx>
      <c:valAx>
        <c:axId val="96607232"/>
        <c:scaling>
          <c:orientation val="minMax"/>
          <c:max val="10"/>
          <c:min val="5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sz="900" b="1"/>
            </a:pPr>
            <a:endParaRPr lang="fr-FR"/>
          </a:p>
        </c:txPr>
        <c:crossAx val="96605696"/>
        <c:crosses val="autoZero"/>
        <c:crossBetween val="between"/>
        <c:majorUnit val="1"/>
      </c:valAx>
      <c:spPr>
        <a:solidFill>
          <a:schemeClr val="bg1"/>
        </a:solidFill>
      </c:spPr>
    </c:plotArea>
    <c:plotVisOnly val="1"/>
  </c:chart>
  <c:spPr>
    <a:solidFill>
      <a:srgbClr val="D5E04D"/>
    </a:solidFill>
    <a:scene3d>
      <a:camera prst="orthographicFront"/>
      <a:lightRig rig="threePt" dir="t"/>
    </a:scene3d>
    <a:sp3d>
      <a:bevelT/>
    </a:sp3d>
  </c:spPr>
  <c:externalData r:id="rId3"/>
</c:chartSpace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8D2620-73CD-4327-A20E-6DEB8D8C83DA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0775CB-F844-4C08-99EA-6EE5CDDEA340}">
      <dgm:prSet phldrT="[Texte]" custT="1"/>
      <dgm:spPr>
        <a:noFill/>
      </dgm:spPr>
      <dgm:t>
        <a:bodyPr/>
        <a:lstStyle/>
        <a:p>
          <a:r>
            <a:rPr lang="fr-FR" altLang="ja-JP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16" charset="-128"/>
              <a:cs typeface="+mj-cs"/>
            </a:rPr>
            <a:t>HERBICIDES</a:t>
          </a:r>
          <a:endParaRPr lang="fr-FR" sz="200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106D67D7-A677-4D4B-8C34-76E4458F6B47}" type="parTrans" cxnId="{5D08DC81-627B-487B-B30A-1423AE77F8B5}">
      <dgm:prSet/>
      <dgm:spPr/>
      <dgm:t>
        <a:bodyPr/>
        <a:lstStyle/>
        <a:p>
          <a:endParaRPr lang="fr-FR"/>
        </a:p>
      </dgm:t>
    </dgm:pt>
    <dgm:pt modelId="{2C554264-4E45-4D0B-9212-25607A58B2A1}" type="sibTrans" cxnId="{5D08DC81-627B-487B-B30A-1423AE77F8B5}">
      <dgm:prSet/>
      <dgm:spPr/>
      <dgm:t>
        <a:bodyPr/>
        <a:lstStyle/>
        <a:p>
          <a:endParaRPr lang="fr-FR"/>
        </a:p>
      </dgm:t>
    </dgm:pt>
    <dgm:pt modelId="{9476664F-2D21-4BD9-9139-8970A32B5E94}">
      <dgm:prSet phldrT="[Texte]" phldr="1"/>
      <dgm:spPr>
        <a:noFill/>
        <a:ln>
          <a:solidFill>
            <a:srgbClr val="003D7E"/>
          </a:solidFill>
        </a:ln>
      </dgm:spPr>
      <dgm:t>
        <a:bodyPr/>
        <a:lstStyle/>
        <a:p>
          <a:endParaRPr lang="fr-FR" dirty="0"/>
        </a:p>
      </dgm:t>
    </dgm:pt>
    <dgm:pt modelId="{9D2C251F-23DC-4988-B509-A52BF01A3CFC}" type="parTrans" cxnId="{83DB0F7A-4D6D-49E0-8C33-31270E78B78B}">
      <dgm:prSet/>
      <dgm:spPr/>
      <dgm:t>
        <a:bodyPr/>
        <a:lstStyle/>
        <a:p>
          <a:endParaRPr lang="fr-FR"/>
        </a:p>
      </dgm:t>
    </dgm:pt>
    <dgm:pt modelId="{85622147-1B13-4502-B9B4-48A5DC4BF267}" type="sibTrans" cxnId="{83DB0F7A-4D6D-49E0-8C33-31270E78B78B}">
      <dgm:prSet/>
      <dgm:spPr/>
      <dgm:t>
        <a:bodyPr/>
        <a:lstStyle/>
        <a:p>
          <a:endParaRPr lang="fr-FR"/>
        </a:p>
      </dgm:t>
    </dgm:pt>
    <dgm:pt modelId="{3622FA8D-1A58-493D-9E4F-66BB472DBD75}">
      <dgm:prSet phldrT="[Texte]" phldr="1"/>
      <dgm:spPr>
        <a:noFill/>
        <a:ln>
          <a:solidFill>
            <a:srgbClr val="003D7E"/>
          </a:solidFill>
        </a:ln>
      </dgm:spPr>
      <dgm:t>
        <a:bodyPr/>
        <a:lstStyle/>
        <a:p>
          <a:endParaRPr lang="fr-FR" dirty="0"/>
        </a:p>
      </dgm:t>
    </dgm:pt>
    <dgm:pt modelId="{4960EED4-6FDF-4A51-8BA7-B015CACB1AA1}" type="parTrans" cxnId="{FE019BB2-A18E-4957-92D2-1890EC61209E}">
      <dgm:prSet/>
      <dgm:spPr/>
      <dgm:t>
        <a:bodyPr/>
        <a:lstStyle/>
        <a:p>
          <a:endParaRPr lang="fr-FR"/>
        </a:p>
      </dgm:t>
    </dgm:pt>
    <dgm:pt modelId="{92C99222-65DF-49C5-AF43-2D242A6E2B71}" type="sibTrans" cxnId="{FE019BB2-A18E-4957-92D2-1890EC61209E}">
      <dgm:prSet/>
      <dgm:spPr/>
      <dgm:t>
        <a:bodyPr/>
        <a:lstStyle/>
        <a:p>
          <a:endParaRPr lang="fr-FR"/>
        </a:p>
      </dgm:t>
    </dgm:pt>
    <dgm:pt modelId="{1B91C25F-D134-4CC6-A5F3-CC48C9427D2A}">
      <dgm:prSet phldrT="[Texte]" custT="1"/>
      <dgm:spPr>
        <a:noFill/>
      </dgm:spPr>
      <dgm:t>
        <a:bodyPr/>
        <a:lstStyle/>
        <a:p>
          <a:r>
            <a:rPr lang="fr-FR" altLang="ja-JP" sz="2000" b="1" dirty="0" smtClean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FONGICIDES</a:t>
          </a:r>
          <a:endParaRPr lang="fr-FR" sz="2000" dirty="0">
            <a:solidFill>
              <a:srgbClr val="3399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5AF7B4E1-B404-4EC2-8B87-781891C73445}" type="parTrans" cxnId="{6CB1321D-19DD-4666-B708-A63BCA37638E}">
      <dgm:prSet/>
      <dgm:spPr/>
      <dgm:t>
        <a:bodyPr/>
        <a:lstStyle/>
        <a:p>
          <a:endParaRPr lang="fr-FR"/>
        </a:p>
      </dgm:t>
    </dgm:pt>
    <dgm:pt modelId="{DE9E5B8F-13D4-4B71-8646-69CD25A2EBAF}" type="sibTrans" cxnId="{6CB1321D-19DD-4666-B708-A63BCA37638E}">
      <dgm:prSet/>
      <dgm:spPr/>
      <dgm:t>
        <a:bodyPr/>
        <a:lstStyle/>
        <a:p>
          <a:endParaRPr lang="fr-FR"/>
        </a:p>
      </dgm:t>
    </dgm:pt>
    <dgm:pt modelId="{E1CA21BF-4CFB-4F81-83F9-67847ED26EB0}">
      <dgm:prSet phldrT="[Texte]" phldr="1"/>
      <dgm:spPr>
        <a:noFill/>
        <a:ln>
          <a:solidFill>
            <a:srgbClr val="003D7E"/>
          </a:solidFill>
        </a:ln>
      </dgm:spPr>
      <dgm:t>
        <a:bodyPr/>
        <a:lstStyle/>
        <a:p>
          <a:endParaRPr lang="fr-FR" dirty="0"/>
        </a:p>
      </dgm:t>
    </dgm:pt>
    <dgm:pt modelId="{0F65E08C-C3D4-4891-A50D-65865C459E5B}" type="parTrans" cxnId="{0B4D21DE-2758-432B-8679-D82F5B5D73AB}">
      <dgm:prSet/>
      <dgm:spPr/>
      <dgm:t>
        <a:bodyPr/>
        <a:lstStyle/>
        <a:p>
          <a:endParaRPr lang="fr-FR"/>
        </a:p>
      </dgm:t>
    </dgm:pt>
    <dgm:pt modelId="{FC02F0E8-6D3A-4CF5-A5DD-A45F3C43E516}" type="sibTrans" cxnId="{0B4D21DE-2758-432B-8679-D82F5B5D73AB}">
      <dgm:prSet/>
      <dgm:spPr/>
      <dgm:t>
        <a:bodyPr/>
        <a:lstStyle/>
        <a:p>
          <a:endParaRPr lang="fr-FR"/>
        </a:p>
      </dgm:t>
    </dgm:pt>
    <dgm:pt modelId="{6E4B62F4-DFBC-45AD-AB5F-E11D566DEEA2}">
      <dgm:prSet phldrT="[Texte]" phldr="1"/>
      <dgm:spPr>
        <a:noFill/>
        <a:ln>
          <a:solidFill>
            <a:srgbClr val="003D7E"/>
          </a:solidFill>
        </a:ln>
      </dgm:spPr>
      <dgm:t>
        <a:bodyPr/>
        <a:lstStyle/>
        <a:p>
          <a:endParaRPr lang="fr-FR" dirty="0"/>
        </a:p>
      </dgm:t>
    </dgm:pt>
    <dgm:pt modelId="{143E7D86-42AD-43DC-ADEB-AA2E0C0CBEE9}" type="parTrans" cxnId="{373BB6B5-6077-4603-99DE-1521F9568682}">
      <dgm:prSet/>
      <dgm:spPr/>
      <dgm:t>
        <a:bodyPr/>
        <a:lstStyle/>
        <a:p>
          <a:endParaRPr lang="fr-FR"/>
        </a:p>
      </dgm:t>
    </dgm:pt>
    <dgm:pt modelId="{427EACB3-57EF-42BF-A3EF-A9F7CC034AD0}" type="sibTrans" cxnId="{373BB6B5-6077-4603-99DE-1521F9568682}">
      <dgm:prSet/>
      <dgm:spPr/>
      <dgm:t>
        <a:bodyPr/>
        <a:lstStyle/>
        <a:p>
          <a:endParaRPr lang="fr-FR"/>
        </a:p>
      </dgm:t>
    </dgm:pt>
    <dgm:pt modelId="{98C9B1B1-45AF-46CE-956F-C20CC42F6289}">
      <dgm:prSet phldrT="[Texte]" custT="1"/>
      <dgm:spPr>
        <a:noFill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altLang="ja-JP" sz="18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INSECTICIDES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altLang="ja-JP" sz="18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 </a:t>
          </a:r>
          <a:r>
            <a:rPr lang="fr-FR" altLang="ja-JP" sz="1800" b="1" dirty="0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et AUTRES</a:t>
          </a:r>
          <a:endParaRPr lang="fr-FR" sz="1800" dirty="0">
            <a:solidFill>
              <a:srgbClr val="003D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78F8436C-CEA1-4A04-8881-A74448140744}" type="parTrans" cxnId="{C1C0CB04-A448-40E3-BE03-E2B0768C4587}">
      <dgm:prSet/>
      <dgm:spPr/>
      <dgm:t>
        <a:bodyPr/>
        <a:lstStyle/>
        <a:p>
          <a:endParaRPr lang="fr-FR"/>
        </a:p>
      </dgm:t>
    </dgm:pt>
    <dgm:pt modelId="{E813AAA8-FABC-4638-8832-AF6677B3FD59}" type="sibTrans" cxnId="{C1C0CB04-A448-40E3-BE03-E2B0768C4587}">
      <dgm:prSet/>
      <dgm:spPr/>
      <dgm:t>
        <a:bodyPr/>
        <a:lstStyle/>
        <a:p>
          <a:endParaRPr lang="fr-FR"/>
        </a:p>
      </dgm:t>
    </dgm:pt>
    <dgm:pt modelId="{DC4AB314-96D5-4705-B9F8-A7D43F2183CC}">
      <dgm:prSet phldrT="[Texte]" phldr="1"/>
      <dgm:spPr>
        <a:noFill/>
        <a:ln>
          <a:solidFill>
            <a:srgbClr val="003D7E"/>
          </a:solidFill>
        </a:ln>
      </dgm:spPr>
      <dgm:t>
        <a:bodyPr/>
        <a:lstStyle/>
        <a:p>
          <a:endParaRPr lang="fr-FR" dirty="0"/>
        </a:p>
      </dgm:t>
    </dgm:pt>
    <dgm:pt modelId="{689757C4-F671-44C5-8462-88E3FB2F8DE4}" type="parTrans" cxnId="{470A49CE-282C-424F-BE03-AEEA31AB1F20}">
      <dgm:prSet/>
      <dgm:spPr/>
      <dgm:t>
        <a:bodyPr/>
        <a:lstStyle/>
        <a:p>
          <a:endParaRPr lang="fr-FR"/>
        </a:p>
      </dgm:t>
    </dgm:pt>
    <dgm:pt modelId="{07636006-2508-45A9-A916-0E4CD08CE6D8}" type="sibTrans" cxnId="{470A49CE-282C-424F-BE03-AEEA31AB1F20}">
      <dgm:prSet/>
      <dgm:spPr/>
      <dgm:t>
        <a:bodyPr/>
        <a:lstStyle/>
        <a:p>
          <a:endParaRPr lang="fr-FR"/>
        </a:p>
      </dgm:t>
    </dgm:pt>
    <dgm:pt modelId="{797F89A3-B0E6-47FA-9DC1-23DCBC35A187}">
      <dgm:prSet phldrT="[Texte]" phldr="1"/>
      <dgm:spPr>
        <a:noFill/>
        <a:ln>
          <a:solidFill>
            <a:srgbClr val="003D7E"/>
          </a:solidFill>
        </a:ln>
      </dgm:spPr>
      <dgm:t>
        <a:bodyPr/>
        <a:lstStyle/>
        <a:p>
          <a:endParaRPr lang="fr-FR" dirty="0"/>
        </a:p>
      </dgm:t>
    </dgm:pt>
    <dgm:pt modelId="{0DFEF3C3-A99F-466A-A4B8-11F2B129E7E3}" type="parTrans" cxnId="{721446F3-D070-4CF2-9EF5-A7619423017B}">
      <dgm:prSet/>
      <dgm:spPr/>
      <dgm:t>
        <a:bodyPr/>
        <a:lstStyle/>
        <a:p>
          <a:endParaRPr lang="fr-FR"/>
        </a:p>
      </dgm:t>
    </dgm:pt>
    <dgm:pt modelId="{A9BE1379-4CA2-481B-B680-8184B2AEDD6F}" type="sibTrans" cxnId="{721446F3-D070-4CF2-9EF5-A7619423017B}">
      <dgm:prSet/>
      <dgm:spPr/>
      <dgm:t>
        <a:bodyPr/>
        <a:lstStyle/>
        <a:p>
          <a:endParaRPr lang="fr-FR"/>
        </a:p>
      </dgm:t>
    </dgm:pt>
    <dgm:pt modelId="{48F0CE33-856D-4389-AD8C-AAA4BC795FB8}" type="pres">
      <dgm:prSet presAssocID="{A38D2620-73CD-4327-A20E-6DEB8D8C83DA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D4D2FEBA-DB4B-4C50-A282-DAA3767A073C}" type="pres">
      <dgm:prSet presAssocID="{BA0775CB-F844-4C08-99EA-6EE5CDDEA340}" presName="compositeNode" presStyleCnt="0">
        <dgm:presLayoutVars>
          <dgm:bulletEnabled val="1"/>
        </dgm:presLayoutVars>
      </dgm:prSet>
      <dgm:spPr/>
    </dgm:pt>
    <dgm:pt modelId="{145DA482-D774-4C23-868D-6F5880DF0B83}" type="pres">
      <dgm:prSet presAssocID="{BA0775CB-F844-4C08-99EA-6EE5CDDEA340}" presName="image" presStyleLbl="fgImgPlace1" presStyleIdx="0" presStyleCnt="3"/>
      <dgm:spPr>
        <a:noFill/>
        <a:ln>
          <a:noFill/>
        </a:ln>
      </dgm:spPr>
    </dgm:pt>
    <dgm:pt modelId="{2B34129F-A601-4299-84F1-8AFBABCF6F3F}" type="pres">
      <dgm:prSet presAssocID="{BA0775CB-F844-4C08-99EA-6EE5CDDEA340}" presName="childNode" presStyleLbl="node1" presStyleIdx="0" presStyleCnt="3" custScaleY="10882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B2E208-87D0-442C-AE50-E061384358D7}" type="pres">
      <dgm:prSet presAssocID="{BA0775CB-F844-4C08-99EA-6EE5CDDEA340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9435B02-9790-4DBA-A848-F6DF7BC19EED}" type="pres">
      <dgm:prSet presAssocID="{2C554264-4E45-4D0B-9212-25607A58B2A1}" presName="sibTrans" presStyleCnt="0"/>
      <dgm:spPr/>
    </dgm:pt>
    <dgm:pt modelId="{DEB66917-E281-429A-9F81-E45DF2D6AAC1}" type="pres">
      <dgm:prSet presAssocID="{1B91C25F-D134-4CC6-A5F3-CC48C9427D2A}" presName="compositeNode" presStyleCnt="0">
        <dgm:presLayoutVars>
          <dgm:bulletEnabled val="1"/>
        </dgm:presLayoutVars>
      </dgm:prSet>
      <dgm:spPr/>
    </dgm:pt>
    <dgm:pt modelId="{9F70EE2F-05E6-4F7E-8DB0-A35A52FF67D6}" type="pres">
      <dgm:prSet presAssocID="{1B91C25F-D134-4CC6-A5F3-CC48C9427D2A}" presName="image" presStyleLbl="fgImgPlace1" presStyleIdx="1" presStyleCnt="3" custLinFactNeighborX="-31386"/>
      <dgm:spPr>
        <a:noFill/>
        <a:ln>
          <a:noFill/>
        </a:ln>
      </dgm:spPr>
    </dgm:pt>
    <dgm:pt modelId="{7CA99629-89E6-4DFE-86EC-E86E18A08A65}" type="pres">
      <dgm:prSet presAssocID="{1B91C25F-D134-4CC6-A5F3-CC48C9427D2A}" presName="childNode" presStyleLbl="node1" presStyleIdx="1" presStyleCnt="3" custScaleY="108826" custLinFactNeighborX="-1260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AF2C91-F2F6-4FB2-8D1A-AD089C049E3E}" type="pres">
      <dgm:prSet presAssocID="{1B91C25F-D134-4CC6-A5F3-CC48C9427D2A}" presName="parentNode" presStyleLbl="revTx" presStyleIdx="1" presStyleCnt="3" custLinFactNeighborX="-6277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2A5CF9-F443-4F2D-BD5E-A55CBA0734E1}" type="pres">
      <dgm:prSet presAssocID="{DE9E5B8F-13D4-4B71-8646-69CD25A2EBAF}" presName="sibTrans" presStyleCnt="0"/>
      <dgm:spPr/>
    </dgm:pt>
    <dgm:pt modelId="{C2EE5BA2-DC45-4E39-8972-F155DE5122C8}" type="pres">
      <dgm:prSet presAssocID="{98C9B1B1-45AF-46CE-956F-C20CC42F6289}" presName="compositeNode" presStyleCnt="0">
        <dgm:presLayoutVars>
          <dgm:bulletEnabled val="1"/>
        </dgm:presLayoutVars>
      </dgm:prSet>
      <dgm:spPr/>
    </dgm:pt>
    <dgm:pt modelId="{65192554-43C0-45E5-AFD2-CAD67F468A69}" type="pres">
      <dgm:prSet presAssocID="{98C9B1B1-45AF-46CE-956F-C20CC42F6289}" presName="image" presStyleLbl="fgImgPlace1" presStyleIdx="2" presStyleCnt="3" custLinFactNeighborX="-57901"/>
      <dgm:spPr>
        <a:noFill/>
        <a:ln>
          <a:noFill/>
        </a:ln>
      </dgm:spPr>
    </dgm:pt>
    <dgm:pt modelId="{3C0A64AC-6543-431A-A596-19DF5D759B0A}" type="pres">
      <dgm:prSet presAssocID="{98C9B1B1-45AF-46CE-956F-C20CC42F6289}" presName="childNode" presStyleLbl="node1" presStyleIdx="2" presStyleCnt="3" custScaleY="108826" custLinFactNeighborX="-232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93B7311-91AE-4ED8-B8D0-F53DEC5FEE3A}" type="pres">
      <dgm:prSet presAssocID="{98C9B1B1-45AF-46CE-956F-C20CC42F6289}" presName="parentNode" presStyleLbl="revTx" presStyleIdx="2" presStyleCnt="3" custScaleX="149613" custLinFactX="-43818" custLinFactNeighborX="-100000" custLinFactNeighborY="15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73BB6B5-6077-4603-99DE-1521F9568682}" srcId="{1B91C25F-D134-4CC6-A5F3-CC48C9427D2A}" destId="{6E4B62F4-DFBC-45AD-AB5F-E11D566DEEA2}" srcOrd="1" destOrd="0" parTransId="{143E7D86-42AD-43DC-ADEB-AA2E0C0CBEE9}" sibTransId="{427EACB3-57EF-42BF-A3EF-A9F7CC034AD0}"/>
    <dgm:cxn modelId="{10F03597-C165-49DB-8CD9-0E5A48A80756}" type="presOf" srcId="{1B91C25F-D134-4CC6-A5F3-CC48C9427D2A}" destId="{85AF2C91-F2F6-4FB2-8D1A-AD089C049E3E}" srcOrd="0" destOrd="0" presId="urn:microsoft.com/office/officeart/2005/8/layout/hList2"/>
    <dgm:cxn modelId="{C1C0CB04-A448-40E3-BE03-E2B0768C4587}" srcId="{A38D2620-73CD-4327-A20E-6DEB8D8C83DA}" destId="{98C9B1B1-45AF-46CE-956F-C20CC42F6289}" srcOrd="2" destOrd="0" parTransId="{78F8436C-CEA1-4A04-8881-A74448140744}" sibTransId="{E813AAA8-FABC-4638-8832-AF6677B3FD59}"/>
    <dgm:cxn modelId="{721446F3-D070-4CF2-9EF5-A7619423017B}" srcId="{98C9B1B1-45AF-46CE-956F-C20CC42F6289}" destId="{797F89A3-B0E6-47FA-9DC1-23DCBC35A187}" srcOrd="1" destOrd="0" parTransId="{0DFEF3C3-A99F-466A-A4B8-11F2B129E7E3}" sibTransId="{A9BE1379-4CA2-481B-B680-8184B2AEDD6F}"/>
    <dgm:cxn modelId="{99C8E7BC-6A29-440F-B839-94961913EC6C}" type="presOf" srcId="{BA0775CB-F844-4C08-99EA-6EE5CDDEA340}" destId="{B7B2E208-87D0-442C-AE50-E061384358D7}" srcOrd="0" destOrd="0" presId="urn:microsoft.com/office/officeart/2005/8/layout/hList2"/>
    <dgm:cxn modelId="{D80A4883-D3D8-4F3C-BCC1-B55A27E173D0}" type="presOf" srcId="{3622FA8D-1A58-493D-9E4F-66BB472DBD75}" destId="{2B34129F-A601-4299-84F1-8AFBABCF6F3F}" srcOrd="0" destOrd="1" presId="urn:microsoft.com/office/officeart/2005/8/layout/hList2"/>
    <dgm:cxn modelId="{0B4D21DE-2758-432B-8679-D82F5B5D73AB}" srcId="{1B91C25F-D134-4CC6-A5F3-CC48C9427D2A}" destId="{E1CA21BF-4CFB-4F81-83F9-67847ED26EB0}" srcOrd="0" destOrd="0" parTransId="{0F65E08C-C3D4-4891-A50D-65865C459E5B}" sibTransId="{FC02F0E8-6D3A-4CF5-A5DD-A45F3C43E516}"/>
    <dgm:cxn modelId="{B2E687AD-26F1-48C4-8E0F-345F9A570D9E}" type="presOf" srcId="{A38D2620-73CD-4327-A20E-6DEB8D8C83DA}" destId="{48F0CE33-856D-4389-AD8C-AAA4BC795FB8}" srcOrd="0" destOrd="0" presId="urn:microsoft.com/office/officeart/2005/8/layout/hList2"/>
    <dgm:cxn modelId="{11529824-E9A9-4379-BEED-157C3A4BF8EE}" type="presOf" srcId="{9476664F-2D21-4BD9-9139-8970A32B5E94}" destId="{2B34129F-A601-4299-84F1-8AFBABCF6F3F}" srcOrd="0" destOrd="0" presId="urn:microsoft.com/office/officeart/2005/8/layout/hList2"/>
    <dgm:cxn modelId="{5D08DC81-627B-487B-B30A-1423AE77F8B5}" srcId="{A38D2620-73CD-4327-A20E-6DEB8D8C83DA}" destId="{BA0775CB-F844-4C08-99EA-6EE5CDDEA340}" srcOrd="0" destOrd="0" parTransId="{106D67D7-A677-4D4B-8C34-76E4458F6B47}" sibTransId="{2C554264-4E45-4D0B-9212-25607A58B2A1}"/>
    <dgm:cxn modelId="{3EC9FAD5-68EC-47A5-B9A6-69C8B3B144CD}" type="presOf" srcId="{E1CA21BF-4CFB-4F81-83F9-67847ED26EB0}" destId="{7CA99629-89E6-4DFE-86EC-E86E18A08A65}" srcOrd="0" destOrd="0" presId="urn:microsoft.com/office/officeart/2005/8/layout/hList2"/>
    <dgm:cxn modelId="{6198F7C7-FC17-4592-A943-B009D1E046F7}" type="presOf" srcId="{98C9B1B1-45AF-46CE-956F-C20CC42F6289}" destId="{993B7311-91AE-4ED8-B8D0-F53DEC5FEE3A}" srcOrd="0" destOrd="0" presId="urn:microsoft.com/office/officeart/2005/8/layout/hList2"/>
    <dgm:cxn modelId="{FE019BB2-A18E-4957-92D2-1890EC61209E}" srcId="{BA0775CB-F844-4C08-99EA-6EE5CDDEA340}" destId="{3622FA8D-1A58-493D-9E4F-66BB472DBD75}" srcOrd="1" destOrd="0" parTransId="{4960EED4-6FDF-4A51-8BA7-B015CACB1AA1}" sibTransId="{92C99222-65DF-49C5-AF43-2D242A6E2B71}"/>
    <dgm:cxn modelId="{47641F91-0060-4F71-A375-4D4704EC5394}" type="presOf" srcId="{DC4AB314-96D5-4705-B9F8-A7D43F2183CC}" destId="{3C0A64AC-6543-431A-A596-19DF5D759B0A}" srcOrd="0" destOrd="0" presId="urn:microsoft.com/office/officeart/2005/8/layout/hList2"/>
    <dgm:cxn modelId="{0D395526-225B-4D34-888C-56BD623DB15E}" type="presOf" srcId="{797F89A3-B0E6-47FA-9DC1-23DCBC35A187}" destId="{3C0A64AC-6543-431A-A596-19DF5D759B0A}" srcOrd="0" destOrd="1" presId="urn:microsoft.com/office/officeart/2005/8/layout/hList2"/>
    <dgm:cxn modelId="{6CB1321D-19DD-4666-B708-A63BCA37638E}" srcId="{A38D2620-73CD-4327-A20E-6DEB8D8C83DA}" destId="{1B91C25F-D134-4CC6-A5F3-CC48C9427D2A}" srcOrd="1" destOrd="0" parTransId="{5AF7B4E1-B404-4EC2-8B87-781891C73445}" sibTransId="{DE9E5B8F-13D4-4B71-8646-69CD25A2EBAF}"/>
    <dgm:cxn modelId="{83DB0F7A-4D6D-49E0-8C33-31270E78B78B}" srcId="{BA0775CB-F844-4C08-99EA-6EE5CDDEA340}" destId="{9476664F-2D21-4BD9-9139-8970A32B5E94}" srcOrd="0" destOrd="0" parTransId="{9D2C251F-23DC-4988-B509-A52BF01A3CFC}" sibTransId="{85622147-1B13-4502-B9B4-48A5DC4BF267}"/>
    <dgm:cxn modelId="{7B2624B6-055D-4BD6-B5FB-97AA033887C3}" type="presOf" srcId="{6E4B62F4-DFBC-45AD-AB5F-E11D566DEEA2}" destId="{7CA99629-89E6-4DFE-86EC-E86E18A08A65}" srcOrd="0" destOrd="1" presId="urn:microsoft.com/office/officeart/2005/8/layout/hList2"/>
    <dgm:cxn modelId="{470A49CE-282C-424F-BE03-AEEA31AB1F20}" srcId="{98C9B1B1-45AF-46CE-956F-C20CC42F6289}" destId="{DC4AB314-96D5-4705-B9F8-A7D43F2183CC}" srcOrd="0" destOrd="0" parTransId="{689757C4-F671-44C5-8462-88E3FB2F8DE4}" sibTransId="{07636006-2508-45A9-A916-0E4CD08CE6D8}"/>
    <dgm:cxn modelId="{5E264095-3111-4013-B03F-0C698170E4A4}" type="presParOf" srcId="{48F0CE33-856D-4389-AD8C-AAA4BC795FB8}" destId="{D4D2FEBA-DB4B-4C50-A282-DAA3767A073C}" srcOrd="0" destOrd="0" presId="urn:microsoft.com/office/officeart/2005/8/layout/hList2"/>
    <dgm:cxn modelId="{80BCE772-7EF9-4786-A3FC-3ADA34CCF8BB}" type="presParOf" srcId="{D4D2FEBA-DB4B-4C50-A282-DAA3767A073C}" destId="{145DA482-D774-4C23-868D-6F5880DF0B83}" srcOrd="0" destOrd="0" presId="urn:microsoft.com/office/officeart/2005/8/layout/hList2"/>
    <dgm:cxn modelId="{C0792F5D-3D71-4484-B3E5-8AF6AFB97377}" type="presParOf" srcId="{D4D2FEBA-DB4B-4C50-A282-DAA3767A073C}" destId="{2B34129F-A601-4299-84F1-8AFBABCF6F3F}" srcOrd="1" destOrd="0" presId="urn:microsoft.com/office/officeart/2005/8/layout/hList2"/>
    <dgm:cxn modelId="{BFDAD506-F282-4863-B48C-D677ED7526A7}" type="presParOf" srcId="{D4D2FEBA-DB4B-4C50-A282-DAA3767A073C}" destId="{B7B2E208-87D0-442C-AE50-E061384358D7}" srcOrd="2" destOrd="0" presId="urn:microsoft.com/office/officeart/2005/8/layout/hList2"/>
    <dgm:cxn modelId="{197E8690-2263-46B7-9B25-E4D2A51304A2}" type="presParOf" srcId="{48F0CE33-856D-4389-AD8C-AAA4BC795FB8}" destId="{B9435B02-9790-4DBA-A848-F6DF7BC19EED}" srcOrd="1" destOrd="0" presId="urn:microsoft.com/office/officeart/2005/8/layout/hList2"/>
    <dgm:cxn modelId="{03F6724C-F3AB-4741-8F37-8AAE786C7191}" type="presParOf" srcId="{48F0CE33-856D-4389-AD8C-AAA4BC795FB8}" destId="{DEB66917-E281-429A-9F81-E45DF2D6AAC1}" srcOrd="2" destOrd="0" presId="urn:microsoft.com/office/officeart/2005/8/layout/hList2"/>
    <dgm:cxn modelId="{6FEC2E6D-11B3-4317-B851-C2FF99F6E200}" type="presParOf" srcId="{DEB66917-E281-429A-9F81-E45DF2D6AAC1}" destId="{9F70EE2F-05E6-4F7E-8DB0-A35A52FF67D6}" srcOrd="0" destOrd="0" presId="urn:microsoft.com/office/officeart/2005/8/layout/hList2"/>
    <dgm:cxn modelId="{986A1FFD-872E-435E-93FA-347DC5AFA27B}" type="presParOf" srcId="{DEB66917-E281-429A-9F81-E45DF2D6AAC1}" destId="{7CA99629-89E6-4DFE-86EC-E86E18A08A65}" srcOrd="1" destOrd="0" presId="urn:microsoft.com/office/officeart/2005/8/layout/hList2"/>
    <dgm:cxn modelId="{3C12D901-8CBC-4230-B752-1C56580CE0DC}" type="presParOf" srcId="{DEB66917-E281-429A-9F81-E45DF2D6AAC1}" destId="{85AF2C91-F2F6-4FB2-8D1A-AD089C049E3E}" srcOrd="2" destOrd="0" presId="urn:microsoft.com/office/officeart/2005/8/layout/hList2"/>
    <dgm:cxn modelId="{3BEC6D4E-F4DD-4A38-9CC2-E612F753C58F}" type="presParOf" srcId="{48F0CE33-856D-4389-AD8C-AAA4BC795FB8}" destId="{1F2A5CF9-F443-4F2D-BD5E-A55CBA0734E1}" srcOrd="3" destOrd="0" presId="urn:microsoft.com/office/officeart/2005/8/layout/hList2"/>
    <dgm:cxn modelId="{EE8ABE2B-EF53-4F36-B0CE-AB497AB4176F}" type="presParOf" srcId="{48F0CE33-856D-4389-AD8C-AAA4BC795FB8}" destId="{C2EE5BA2-DC45-4E39-8972-F155DE5122C8}" srcOrd="4" destOrd="0" presId="urn:microsoft.com/office/officeart/2005/8/layout/hList2"/>
    <dgm:cxn modelId="{5210BB45-C0FD-49B1-A588-EFF54725140A}" type="presParOf" srcId="{C2EE5BA2-DC45-4E39-8972-F155DE5122C8}" destId="{65192554-43C0-45E5-AFD2-CAD67F468A69}" srcOrd="0" destOrd="0" presId="urn:microsoft.com/office/officeart/2005/8/layout/hList2"/>
    <dgm:cxn modelId="{18DF9B99-C3FA-40B6-91AA-F7CDA5412008}" type="presParOf" srcId="{C2EE5BA2-DC45-4E39-8972-F155DE5122C8}" destId="{3C0A64AC-6543-431A-A596-19DF5D759B0A}" srcOrd="1" destOrd="0" presId="urn:microsoft.com/office/officeart/2005/8/layout/hList2"/>
    <dgm:cxn modelId="{D09E9C70-CC7F-49B7-B295-0D1892B19773}" type="presParOf" srcId="{C2EE5BA2-DC45-4E39-8972-F155DE5122C8}" destId="{993B7311-91AE-4ED8-B8D0-F53DEC5FEE3A}" srcOrd="2" destOrd="0" presId="urn:microsoft.com/office/officeart/2005/8/layout/hList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8AE88B-380D-44D3-AD84-6DD4ABE318E9}" type="doc">
      <dgm:prSet loTypeId="urn:microsoft.com/office/officeart/2005/8/layout/hList6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1DB9470-7EA0-4C48-9708-2AC11536BC90}">
      <dgm:prSet phldrT="[Texte]" custT="1"/>
      <dgm:spPr>
        <a:solidFill>
          <a:schemeClr val="bg1">
            <a:lumMod val="65000"/>
          </a:schemeClr>
        </a:solidFill>
      </dgm:spPr>
      <dgm:t>
        <a:bodyPr lIns="0" rIns="0"/>
        <a:lstStyle/>
        <a:p>
          <a:pPr algn="ctr"/>
          <a:r>
            <a:rPr lang="fr-F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VOLUMES</a:t>
          </a:r>
          <a:endParaRPr lang="fr-F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48D9D9-4B86-40A1-8179-41C57591E9C2}" type="parTrans" cxnId="{2C8D2701-0E69-48E7-A723-388229D781DB}">
      <dgm:prSet/>
      <dgm:spPr/>
      <dgm:t>
        <a:bodyPr/>
        <a:lstStyle/>
        <a:p>
          <a:endParaRPr lang="fr-FR"/>
        </a:p>
      </dgm:t>
    </dgm:pt>
    <dgm:pt modelId="{BB84F701-0F5C-4CC1-BF28-EB2C8FE960CB}" type="sibTrans" cxnId="{2C8D2701-0E69-48E7-A723-388229D781DB}">
      <dgm:prSet/>
      <dgm:spPr/>
      <dgm:t>
        <a:bodyPr/>
        <a:lstStyle/>
        <a:p>
          <a:endParaRPr lang="fr-FR"/>
        </a:p>
      </dgm:t>
    </dgm:pt>
    <dgm:pt modelId="{9A7F08BE-23BC-4541-90FC-C03664887709}">
      <dgm:prSet phldrT="[Texte]" phldr="1"/>
      <dgm:spPr>
        <a:solidFill>
          <a:schemeClr val="bg1">
            <a:lumMod val="65000"/>
          </a:schemeClr>
        </a:solidFill>
      </dgm:spPr>
      <dgm:t>
        <a:bodyPr lIns="0" rIns="0"/>
        <a:lstStyle/>
        <a:p>
          <a:pPr algn="l"/>
          <a:endParaRPr lang="fr-FR" sz="2100" dirty="0"/>
        </a:p>
      </dgm:t>
    </dgm:pt>
    <dgm:pt modelId="{47C0165F-0F9A-4720-8081-801205FD20A9}" type="parTrans" cxnId="{3F737976-9C44-414A-9877-AAB4B28053D3}">
      <dgm:prSet/>
      <dgm:spPr/>
      <dgm:t>
        <a:bodyPr/>
        <a:lstStyle/>
        <a:p>
          <a:endParaRPr lang="fr-FR"/>
        </a:p>
      </dgm:t>
    </dgm:pt>
    <dgm:pt modelId="{A20C1CBA-5C70-44C7-97E5-7E718510451D}" type="sibTrans" cxnId="{3F737976-9C44-414A-9877-AAB4B28053D3}">
      <dgm:prSet/>
      <dgm:spPr/>
      <dgm:t>
        <a:bodyPr/>
        <a:lstStyle/>
        <a:p>
          <a:endParaRPr lang="fr-FR"/>
        </a:p>
      </dgm:t>
    </dgm:pt>
    <dgm:pt modelId="{AC1CCC88-D09B-42F6-AA29-9C83C88DC51E}">
      <dgm:prSet phldrT="[Texte]" phldr="1"/>
      <dgm:spPr>
        <a:solidFill>
          <a:schemeClr val="bg1">
            <a:lumMod val="65000"/>
          </a:schemeClr>
        </a:solidFill>
      </dgm:spPr>
      <dgm:t>
        <a:bodyPr lIns="0" rIns="0"/>
        <a:lstStyle/>
        <a:p>
          <a:pPr algn="l"/>
          <a:endParaRPr lang="fr-FR" sz="2100"/>
        </a:p>
      </dgm:t>
    </dgm:pt>
    <dgm:pt modelId="{86A19670-1DB6-474C-8D77-95EED123D0D4}" type="parTrans" cxnId="{5394095A-F16E-4174-AB1E-2F523D146477}">
      <dgm:prSet/>
      <dgm:spPr/>
      <dgm:t>
        <a:bodyPr/>
        <a:lstStyle/>
        <a:p>
          <a:endParaRPr lang="fr-FR"/>
        </a:p>
      </dgm:t>
    </dgm:pt>
    <dgm:pt modelId="{751FDE6F-4019-47F4-B41B-36298D18688D}" type="sibTrans" cxnId="{5394095A-F16E-4174-AB1E-2F523D146477}">
      <dgm:prSet/>
      <dgm:spPr/>
      <dgm:t>
        <a:bodyPr/>
        <a:lstStyle/>
        <a:p>
          <a:endParaRPr lang="fr-FR"/>
        </a:p>
      </dgm:t>
    </dgm:pt>
    <dgm:pt modelId="{8C100D2E-4514-4D45-AA84-076ACFBA3C72}">
      <dgm:prSet phldrT="[Texte]" custT="1"/>
      <dgm:spPr>
        <a:solidFill>
          <a:srgbClr val="92D050"/>
        </a:solidFill>
      </dgm:spPr>
      <dgm:t>
        <a:bodyPr lIns="0" rIns="0"/>
        <a:lstStyle/>
        <a:p>
          <a:pPr algn="ctr"/>
          <a:r>
            <a:rPr lang="fr-F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MARGES</a:t>
          </a:r>
          <a:endParaRPr lang="fr-F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FDDFB8-18E8-499C-B888-83C7B9E90863}" type="parTrans" cxnId="{78895F23-371A-4FB0-91F2-2789DD4CE2E9}">
      <dgm:prSet/>
      <dgm:spPr/>
      <dgm:t>
        <a:bodyPr/>
        <a:lstStyle/>
        <a:p>
          <a:endParaRPr lang="fr-FR"/>
        </a:p>
      </dgm:t>
    </dgm:pt>
    <dgm:pt modelId="{B2E226D4-B933-414B-967F-AA50B28F34B1}" type="sibTrans" cxnId="{78895F23-371A-4FB0-91F2-2789DD4CE2E9}">
      <dgm:prSet/>
      <dgm:spPr/>
      <dgm:t>
        <a:bodyPr/>
        <a:lstStyle/>
        <a:p>
          <a:endParaRPr lang="fr-FR"/>
        </a:p>
      </dgm:t>
    </dgm:pt>
    <dgm:pt modelId="{FB84EA88-331C-41CB-8720-904083656647}">
      <dgm:prSet phldrT="[Texte]" phldr="1"/>
      <dgm:spPr>
        <a:solidFill>
          <a:srgbClr val="92D050"/>
        </a:solidFill>
      </dgm:spPr>
      <dgm:t>
        <a:bodyPr lIns="0" rIns="0"/>
        <a:lstStyle/>
        <a:p>
          <a:pPr algn="l"/>
          <a:endParaRPr lang="fr-FR" sz="3300" dirty="0"/>
        </a:p>
      </dgm:t>
    </dgm:pt>
    <dgm:pt modelId="{52616418-D777-4E24-BB90-F9A7422D7A14}" type="parTrans" cxnId="{0B16B132-8B44-498C-A9F6-79D7D04C6ACE}">
      <dgm:prSet/>
      <dgm:spPr/>
      <dgm:t>
        <a:bodyPr/>
        <a:lstStyle/>
        <a:p>
          <a:endParaRPr lang="fr-FR"/>
        </a:p>
      </dgm:t>
    </dgm:pt>
    <dgm:pt modelId="{F4500280-A7FC-42DD-A96F-DB0FC9F5CAA4}" type="sibTrans" cxnId="{0B16B132-8B44-498C-A9F6-79D7D04C6ACE}">
      <dgm:prSet/>
      <dgm:spPr/>
      <dgm:t>
        <a:bodyPr/>
        <a:lstStyle/>
        <a:p>
          <a:endParaRPr lang="fr-FR"/>
        </a:p>
      </dgm:t>
    </dgm:pt>
    <dgm:pt modelId="{96CF647D-5087-41FB-BDAD-2458FCCD07F1}">
      <dgm:prSet phldrT="[Texte]" phldr="1"/>
      <dgm:spPr>
        <a:solidFill>
          <a:srgbClr val="92D050"/>
        </a:solidFill>
      </dgm:spPr>
      <dgm:t>
        <a:bodyPr lIns="0" rIns="0"/>
        <a:lstStyle/>
        <a:p>
          <a:pPr algn="l"/>
          <a:endParaRPr lang="fr-FR" sz="3300" dirty="0"/>
        </a:p>
      </dgm:t>
    </dgm:pt>
    <dgm:pt modelId="{701075A1-2DCA-4E45-BC6D-D7DE593FCE70}" type="parTrans" cxnId="{103F7878-C734-44C5-A803-6B17169BC844}">
      <dgm:prSet/>
      <dgm:spPr/>
      <dgm:t>
        <a:bodyPr/>
        <a:lstStyle/>
        <a:p>
          <a:endParaRPr lang="fr-FR"/>
        </a:p>
      </dgm:t>
    </dgm:pt>
    <dgm:pt modelId="{E953197B-12F6-46D8-9689-B7A3A8F18295}" type="sibTrans" cxnId="{103F7878-C734-44C5-A803-6B17169BC844}">
      <dgm:prSet/>
      <dgm:spPr/>
      <dgm:t>
        <a:bodyPr/>
        <a:lstStyle/>
        <a:p>
          <a:endParaRPr lang="fr-FR"/>
        </a:p>
      </dgm:t>
    </dgm:pt>
    <dgm:pt modelId="{D4AD8278-C793-42E4-A9A6-C3B3BF57D07F}">
      <dgm:prSet phldrT="[Texte]" custT="1"/>
      <dgm:spPr>
        <a:solidFill>
          <a:srgbClr val="FF9999"/>
        </a:solidFill>
      </dgm:spPr>
      <dgm:t>
        <a:bodyPr lIns="0" rIns="0"/>
        <a:lstStyle/>
        <a:p>
          <a:pPr algn="ctr"/>
          <a:r>
            <a:rPr lang="fr-F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CONQUÊTE</a:t>
          </a:r>
          <a:endParaRPr lang="fr-F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5B1FBC-902E-4027-88C6-D9862506E4BE}" type="parTrans" cxnId="{11D4C354-9894-4EAB-ABD6-026108BAA2A5}">
      <dgm:prSet/>
      <dgm:spPr/>
      <dgm:t>
        <a:bodyPr/>
        <a:lstStyle/>
        <a:p>
          <a:endParaRPr lang="fr-FR"/>
        </a:p>
      </dgm:t>
    </dgm:pt>
    <dgm:pt modelId="{D3ED91DB-99A0-4888-85A1-A98EF749344C}" type="sibTrans" cxnId="{11D4C354-9894-4EAB-ABD6-026108BAA2A5}">
      <dgm:prSet/>
      <dgm:spPr/>
      <dgm:t>
        <a:bodyPr/>
        <a:lstStyle/>
        <a:p>
          <a:endParaRPr lang="fr-FR"/>
        </a:p>
      </dgm:t>
    </dgm:pt>
    <dgm:pt modelId="{C8622962-FE90-4599-9375-8451E28EFD58}">
      <dgm:prSet phldrT="[Texte]" phldr="1"/>
      <dgm:spPr>
        <a:solidFill>
          <a:srgbClr val="FF9999"/>
        </a:solidFill>
      </dgm:spPr>
      <dgm:t>
        <a:bodyPr lIns="0" rIns="0"/>
        <a:lstStyle/>
        <a:p>
          <a:pPr algn="l"/>
          <a:endParaRPr lang="fr-FR" sz="2500"/>
        </a:p>
      </dgm:t>
    </dgm:pt>
    <dgm:pt modelId="{7AC7FF09-8F7B-4090-8806-AB4FE786B2B0}" type="parTrans" cxnId="{1C5AE764-A0C2-4901-92D0-F54E693C1776}">
      <dgm:prSet/>
      <dgm:spPr/>
      <dgm:t>
        <a:bodyPr/>
        <a:lstStyle/>
        <a:p>
          <a:endParaRPr lang="fr-FR"/>
        </a:p>
      </dgm:t>
    </dgm:pt>
    <dgm:pt modelId="{6FD13E73-5A3C-41D6-A986-CC7C6BEB16A8}" type="sibTrans" cxnId="{1C5AE764-A0C2-4901-92D0-F54E693C1776}">
      <dgm:prSet/>
      <dgm:spPr/>
      <dgm:t>
        <a:bodyPr/>
        <a:lstStyle/>
        <a:p>
          <a:endParaRPr lang="fr-FR"/>
        </a:p>
      </dgm:t>
    </dgm:pt>
    <dgm:pt modelId="{74EE9344-00F2-4A19-8306-525B0667D805}">
      <dgm:prSet phldrT="[Texte]" phldr="1"/>
      <dgm:spPr>
        <a:solidFill>
          <a:srgbClr val="FF9999"/>
        </a:solidFill>
      </dgm:spPr>
      <dgm:t>
        <a:bodyPr lIns="0" rIns="0"/>
        <a:lstStyle/>
        <a:p>
          <a:pPr algn="l"/>
          <a:endParaRPr lang="fr-FR" sz="2500" dirty="0"/>
        </a:p>
      </dgm:t>
    </dgm:pt>
    <dgm:pt modelId="{70E4A094-2E17-44E3-B538-D5CD0C705351}" type="parTrans" cxnId="{8A2BAEC1-6848-4966-AB73-9A1849E04B93}">
      <dgm:prSet/>
      <dgm:spPr/>
      <dgm:t>
        <a:bodyPr/>
        <a:lstStyle/>
        <a:p>
          <a:endParaRPr lang="fr-FR"/>
        </a:p>
      </dgm:t>
    </dgm:pt>
    <dgm:pt modelId="{DD0ACF20-E4C5-46CA-AC19-B4BB62AD6247}" type="sibTrans" cxnId="{8A2BAEC1-6848-4966-AB73-9A1849E04B93}">
      <dgm:prSet/>
      <dgm:spPr/>
      <dgm:t>
        <a:bodyPr/>
        <a:lstStyle/>
        <a:p>
          <a:endParaRPr lang="fr-FR"/>
        </a:p>
      </dgm:t>
    </dgm:pt>
    <dgm:pt modelId="{2882154A-F98A-4383-BDA8-DA967DC8FD4A}" type="pres">
      <dgm:prSet presAssocID="{858AE88B-380D-44D3-AD84-6DD4ABE318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919285F-630D-415F-83B5-421BF040A7D4}" type="pres">
      <dgm:prSet presAssocID="{31DB9470-7EA0-4C48-9708-2AC11536BC9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C08F8DC-6B6B-41EE-B8C1-FC3183FAF28C}" type="pres">
      <dgm:prSet presAssocID="{BB84F701-0F5C-4CC1-BF28-EB2C8FE960CB}" presName="sibTrans" presStyleCnt="0"/>
      <dgm:spPr/>
    </dgm:pt>
    <dgm:pt modelId="{CB61E265-9B29-4918-AAF0-73D744853A4E}" type="pres">
      <dgm:prSet presAssocID="{8C100D2E-4514-4D45-AA84-076ACFBA3C72}" presName="node" presStyleLbl="node1" presStyleIdx="1" presStyleCnt="3" custLinFactNeighborY="-5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FE72FC-4D14-47C7-BCD8-D6409C8AC427}" type="pres">
      <dgm:prSet presAssocID="{B2E226D4-B933-414B-967F-AA50B28F34B1}" presName="sibTrans" presStyleCnt="0"/>
      <dgm:spPr/>
    </dgm:pt>
    <dgm:pt modelId="{8DD6321C-3907-4FF3-A89D-AC600A024F66}" type="pres">
      <dgm:prSet presAssocID="{D4AD8278-C793-42E4-A9A6-C3B3BF57D07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1D4C354-9894-4EAB-ABD6-026108BAA2A5}" srcId="{858AE88B-380D-44D3-AD84-6DD4ABE318E9}" destId="{D4AD8278-C793-42E4-A9A6-C3B3BF57D07F}" srcOrd="2" destOrd="0" parTransId="{AB5B1FBC-902E-4027-88C6-D9862506E4BE}" sibTransId="{D3ED91DB-99A0-4888-85A1-A98EF749344C}"/>
    <dgm:cxn modelId="{67E9290D-A8EB-46D9-8B4D-1827A9F8C5F9}" type="presOf" srcId="{9A7F08BE-23BC-4541-90FC-C03664887709}" destId="{9919285F-630D-415F-83B5-421BF040A7D4}" srcOrd="0" destOrd="1" presId="urn:microsoft.com/office/officeart/2005/8/layout/hList6"/>
    <dgm:cxn modelId="{959DEF0C-9E5D-48A6-9890-2E193AEC41EC}" type="presOf" srcId="{74EE9344-00F2-4A19-8306-525B0667D805}" destId="{8DD6321C-3907-4FF3-A89D-AC600A024F66}" srcOrd="0" destOrd="2" presId="urn:microsoft.com/office/officeart/2005/8/layout/hList6"/>
    <dgm:cxn modelId="{2B556B4D-CB86-4128-BFA9-BBB484091AB3}" type="presOf" srcId="{96CF647D-5087-41FB-BDAD-2458FCCD07F1}" destId="{CB61E265-9B29-4918-AAF0-73D744853A4E}" srcOrd="0" destOrd="2" presId="urn:microsoft.com/office/officeart/2005/8/layout/hList6"/>
    <dgm:cxn modelId="{7EAFCD2D-1112-4849-88EE-7165F39EFC9B}" type="presOf" srcId="{D4AD8278-C793-42E4-A9A6-C3B3BF57D07F}" destId="{8DD6321C-3907-4FF3-A89D-AC600A024F66}" srcOrd="0" destOrd="0" presId="urn:microsoft.com/office/officeart/2005/8/layout/hList6"/>
    <dgm:cxn modelId="{B0AE8FE5-19E4-48AF-8D37-34C82BF840CB}" type="presOf" srcId="{C8622962-FE90-4599-9375-8451E28EFD58}" destId="{8DD6321C-3907-4FF3-A89D-AC600A024F66}" srcOrd="0" destOrd="1" presId="urn:microsoft.com/office/officeart/2005/8/layout/hList6"/>
    <dgm:cxn modelId="{103F7878-C734-44C5-A803-6B17169BC844}" srcId="{8C100D2E-4514-4D45-AA84-076ACFBA3C72}" destId="{96CF647D-5087-41FB-BDAD-2458FCCD07F1}" srcOrd="1" destOrd="0" parTransId="{701075A1-2DCA-4E45-BC6D-D7DE593FCE70}" sibTransId="{E953197B-12F6-46D8-9689-B7A3A8F18295}"/>
    <dgm:cxn modelId="{78895F23-371A-4FB0-91F2-2789DD4CE2E9}" srcId="{858AE88B-380D-44D3-AD84-6DD4ABE318E9}" destId="{8C100D2E-4514-4D45-AA84-076ACFBA3C72}" srcOrd="1" destOrd="0" parTransId="{59FDDFB8-18E8-499C-B888-83C7B9E90863}" sibTransId="{B2E226D4-B933-414B-967F-AA50B28F34B1}"/>
    <dgm:cxn modelId="{CE5391EA-9C1B-4E72-961D-F0705BB82F70}" type="presOf" srcId="{8C100D2E-4514-4D45-AA84-076ACFBA3C72}" destId="{CB61E265-9B29-4918-AAF0-73D744853A4E}" srcOrd="0" destOrd="0" presId="urn:microsoft.com/office/officeart/2005/8/layout/hList6"/>
    <dgm:cxn modelId="{5394095A-F16E-4174-AB1E-2F523D146477}" srcId="{31DB9470-7EA0-4C48-9708-2AC11536BC90}" destId="{AC1CCC88-D09B-42F6-AA29-9C83C88DC51E}" srcOrd="1" destOrd="0" parTransId="{86A19670-1DB6-474C-8D77-95EED123D0D4}" sibTransId="{751FDE6F-4019-47F4-B41B-36298D18688D}"/>
    <dgm:cxn modelId="{D880CB63-44D1-4F72-9112-C4620633ADD9}" type="presOf" srcId="{FB84EA88-331C-41CB-8720-904083656647}" destId="{CB61E265-9B29-4918-AAF0-73D744853A4E}" srcOrd="0" destOrd="1" presId="urn:microsoft.com/office/officeart/2005/8/layout/hList6"/>
    <dgm:cxn modelId="{3DCDF0D8-3264-4BB4-A94F-0AD9C99C01A6}" type="presOf" srcId="{858AE88B-380D-44D3-AD84-6DD4ABE318E9}" destId="{2882154A-F98A-4383-BDA8-DA967DC8FD4A}" srcOrd="0" destOrd="0" presId="urn:microsoft.com/office/officeart/2005/8/layout/hList6"/>
    <dgm:cxn modelId="{1C5AE764-A0C2-4901-92D0-F54E693C1776}" srcId="{D4AD8278-C793-42E4-A9A6-C3B3BF57D07F}" destId="{C8622962-FE90-4599-9375-8451E28EFD58}" srcOrd="0" destOrd="0" parTransId="{7AC7FF09-8F7B-4090-8806-AB4FE786B2B0}" sibTransId="{6FD13E73-5A3C-41D6-A986-CC7C6BEB16A8}"/>
    <dgm:cxn modelId="{905C8678-B94A-4C9C-8510-EAA5A55367A3}" type="presOf" srcId="{AC1CCC88-D09B-42F6-AA29-9C83C88DC51E}" destId="{9919285F-630D-415F-83B5-421BF040A7D4}" srcOrd="0" destOrd="2" presId="urn:microsoft.com/office/officeart/2005/8/layout/hList6"/>
    <dgm:cxn modelId="{C80E0513-F3BB-495C-90B8-270627D7622C}" type="presOf" srcId="{31DB9470-7EA0-4C48-9708-2AC11536BC90}" destId="{9919285F-630D-415F-83B5-421BF040A7D4}" srcOrd="0" destOrd="0" presId="urn:microsoft.com/office/officeart/2005/8/layout/hList6"/>
    <dgm:cxn modelId="{0B16B132-8B44-498C-A9F6-79D7D04C6ACE}" srcId="{8C100D2E-4514-4D45-AA84-076ACFBA3C72}" destId="{FB84EA88-331C-41CB-8720-904083656647}" srcOrd="0" destOrd="0" parTransId="{52616418-D777-4E24-BB90-F9A7422D7A14}" sibTransId="{F4500280-A7FC-42DD-A96F-DB0FC9F5CAA4}"/>
    <dgm:cxn modelId="{3F737976-9C44-414A-9877-AAB4B28053D3}" srcId="{31DB9470-7EA0-4C48-9708-2AC11536BC90}" destId="{9A7F08BE-23BC-4541-90FC-C03664887709}" srcOrd="0" destOrd="0" parTransId="{47C0165F-0F9A-4720-8081-801205FD20A9}" sibTransId="{A20C1CBA-5C70-44C7-97E5-7E718510451D}"/>
    <dgm:cxn modelId="{8A2BAEC1-6848-4966-AB73-9A1849E04B93}" srcId="{D4AD8278-C793-42E4-A9A6-C3B3BF57D07F}" destId="{74EE9344-00F2-4A19-8306-525B0667D805}" srcOrd="1" destOrd="0" parTransId="{70E4A094-2E17-44E3-B538-D5CD0C705351}" sibTransId="{DD0ACF20-E4C5-46CA-AC19-B4BB62AD6247}"/>
    <dgm:cxn modelId="{2C8D2701-0E69-48E7-A723-388229D781DB}" srcId="{858AE88B-380D-44D3-AD84-6DD4ABE318E9}" destId="{31DB9470-7EA0-4C48-9708-2AC11536BC90}" srcOrd="0" destOrd="0" parTransId="{9E48D9D9-4B86-40A1-8179-41C57591E9C2}" sibTransId="{BB84F701-0F5C-4CC1-BF28-EB2C8FE960CB}"/>
    <dgm:cxn modelId="{BE2411C8-B706-42D2-A8E1-701382CEAE6B}" type="presParOf" srcId="{2882154A-F98A-4383-BDA8-DA967DC8FD4A}" destId="{9919285F-630D-415F-83B5-421BF040A7D4}" srcOrd="0" destOrd="0" presId="urn:microsoft.com/office/officeart/2005/8/layout/hList6"/>
    <dgm:cxn modelId="{F67181F5-DE0E-4436-916F-B15EF9E0E13C}" type="presParOf" srcId="{2882154A-F98A-4383-BDA8-DA967DC8FD4A}" destId="{1C08F8DC-6B6B-41EE-B8C1-FC3183FAF28C}" srcOrd="1" destOrd="0" presId="urn:microsoft.com/office/officeart/2005/8/layout/hList6"/>
    <dgm:cxn modelId="{B21F9C8E-E572-452C-B9FD-ED794DA4AC45}" type="presParOf" srcId="{2882154A-F98A-4383-BDA8-DA967DC8FD4A}" destId="{CB61E265-9B29-4918-AAF0-73D744853A4E}" srcOrd="2" destOrd="0" presId="urn:microsoft.com/office/officeart/2005/8/layout/hList6"/>
    <dgm:cxn modelId="{785D0533-DBDA-421D-9EA5-B51DA8FF94E2}" type="presParOf" srcId="{2882154A-F98A-4383-BDA8-DA967DC8FD4A}" destId="{AFFE72FC-4D14-47C7-BCD8-D6409C8AC427}" srcOrd="3" destOrd="0" presId="urn:microsoft.com/office/officeart/2005/8/layout/hList6"/>
    <dgm:cxn modelId="{D0BF1AA0-7852-4DF1-894E-F1A4F28FDEB3}" type="presParOf" srcId="{2882154A-F98A-4383-BDA8-DA967DC8FD4A}" destId="{8DD6321C-3907-4FF3-A89D-AC600A024F66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42C11E-FD56-497C-86FC-16736F1ED199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815E94C-1EDA-40AB-AD20-50E5895E2F49}">
      <dgm:prSet phldrT="[Texte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dirty="0" smtClean="0"/>
            <a:t>BTH et OH</a:t>
          </a:r>
          <a:endParaRPr lang="fr-FR" dirty="0"/>
        </a:p>
      </dgm:t>
    </dgm:pt>
    <dgm:pt modelId="{4A22945F-57C4-498C-8B7B-643A98DBE86D}" type="parTrans" cxnId="{981659D4-9EFF-45B1-9C6A-8A680B60FACA}">
      <dgm:prSet/>
      <dgm:spPr/>
      <dgm:t>
        <a:bodyPr/>
        <a:lstStyle/>
        <a:p>
          <a:endParaRPr lang="fr-FR"/>
        </a:p>
      </dgm:t>
    </dgm:pt>
    <dgm:pt modelId="{FF58A55F-7610-4992-8870-4ACFCBF0D059}" type="sibTrans" cxnId="{981659D4-9EFF-45B1-9C6A-8A680B60FACA}">
      <dgm:prSet/>
      <dgm:spPr/>
      <dgm:t>
        <a:bodyPr/>
        <a:lstStyle/>
        <a:p>
          <a:endParaRPr lang="fr-FR"/>
        </a:p>
      </dgm:t>
    </dgm:pt>
    <dgm:pt modelId="{B8A3AC3D-13F6-495E-A8B4-7CE62DBDEEAB}">
      <dgm:prSet phldrT="[Texte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dirty="0" smtClean="0"/>
            <a:t> pensée  véronique capselle  crucifère coquelicot  lamier</a:t>
          </a:r>
          <a:endParaRPr lang="fr-FR" dirty="0"/>
        </a:p>
      </dgm:t>
    </dgm:pt>
    <dgm:pt modelId="{44A4A13D-9ED9-404F-90DE-29FFD6C47CDD}" type="parTrans" cxnId="{C2EF6AE7-F721-413A-BA01-9F6779387125}">
      <dgm:prSet/>
      <dgm:spPr>
        <a:ln>
          <a:solidFill>
            <a:srgbClr val="C00000"/>
          </a:solidFill>
        </a:ln>
      </dgm:spPr>
      <dgm:t>
        <a:bodyPr/>
        <a:lstStyle/>
        <a:p>
          <a:endParaRPr lang="fr-FR"/>
        </a:p>
      </dgm:t>
    </dgm:pt>
    <dgm:pt modelId="{C0BFA8B6-9AE3-47A6-9AE7-6CA974113CCB}" type="sibTrans" cxnId="{C2EF6AE7-F721-413A-BA01-9F6779387125}">
      <dgm:prSet/>
      <dgm:spPr/>
      <dgm:t>
        <a:bodyPr/>
        <a:lstStyle/>
        <a:p>
          <a:endParaRPr lang="fr-FR"/>
        </a:p>
      </dgm:t>
    </dgm:pt>
    <dgm:pt modelId="{986F07E7-ED39-4688-A8A7-5B8FC1DCD089}">
      <dgm:prSet phldrT="[Texte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dirty="0" smtClean="0"/>
            <a:t>DFF  </a:t>
          </a:r>
          <a:r>
            <a:rPr lang="fr-FR" dirty="0" err="1" smtClean="0"/>
            <a:t>Flufenacet</a:t>
          </a:r>
          <a:r>
            <a:rPr lang="fr-FR" dirty="0" smtClean="0"/>
            <a:t> </a:t>
          </a:r>
          <a:r>
            <a:rPr lang="fr-FR" dirty="0" err="1" smtClean="0"/>
            <a:t>Flurtamone</a:t>
          </a:r>
          <a:endParaRPr lang="fr-FR" dirty="0"/>
        </a:p>
      </dgm:t>
    </dgm:pt>
    <dgm:pt modelId="{5E67BFD0-275B-4C6E-8FB2-0E8C09FC88F6}" type="parTrans" cxnId="{22FA3126-BEF8-42DB-9390-E20CF740F485}">
      <dgm:prSet/>
      <dgm:spPr>
        <a:ln>
          <a:solidFill>
            <a:srgbClr val="C00000"/>
          </a:solidFill>
        </a:ln>
      </dgm:spPr>
      <dgm:t>
        <a:bodyPr/>
        <a:lstStyle/>
        <a:p>
          <a:endParaRPr lang="fr-FR"/>
        </a:p>
      </dgm:t>
    </dgm:pt>
    <dgm:pt modelId="{0EE090BC-9689-49BC-B8DA-0A0696DE0111}" type="sibTrans" cxnId="{22FA3126-BEF8-42DB-9390-E20CF740F485}">
      <dgm:prSet/>
      <dgm:spPr/>
      <dgm:t>
        <a:bodyPr/>
        <a:lstStyle/>
        <a:p>
          <a:endParaRPr lang="fr-FR"/>
        </a:p>
      </dgm:t>
    </dgm:pt>
    <dgm:pt modelId="{BF15AFDC-8127-4057-9DCB-07809329CF04}">
      <dgm:prSet phldrT="[Texte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dirty="0" err="1" smtClean="0"/>
            <a:t>Pendiméthaline</a:t>
          </a:r>
          <a:r>
            <a:rPr lang="fr-FR" dirty="0" smtClean="0"/>
            <a:t> </a:t>
          </a:r>
          <a:r>
            <a:rPr lang="fr-FR" dirty="0" err="1" smtClean="0"/>
            <a:t>Picolinafen</a:t>
          </a:r>
          <a:r>
            <a:rPr lang="fr-FR" dirty="0" smtClean="0"/>
            <a:t>  </a:t>
          </a:r>
          <a:r>
            <a:rPr lang="fr-FR" dirty="0" err="1" smtClean="0"/>
            <a:t>Isoxaben</a:t>
          </a:r>
          <a:endParaRPr lang="fr-FR" dirty="0"/>
        </a:p>
      </dgm:t>
    </dgm:pt>
    <dgm:pt modelId="{2D76123A-8DFB-4283-8E8D-0DEEF323DA73}" type="parTrans" cxnId="{CC0D9E02-25F2-44ED-8CB2-335025DD0A07}">
      <dgm:prSet/>
      <dgm:spPr>
        <a:ln>
          <a:solidFill>
            <a:srgbClr val="C00000"/>
          </a:solidFill>
        </a:ln>
      </dgm:spPr>
      <dgm:t>
        <a:bodyPr/>
        <a:lstStyle/>
        <a:p>
          <a:endParaRPr lang="fr-FR"/>
        </a:p>
      </dgm:t>
    </dgm:pt>
    <dgm:pt modelId="{72477998-959C-442E-A1FD-56351F09F011}" type="sibTrans" cxnId="{CC0D9E02-25F2-44ED-8CB2-335025DD0A07}">
      <dgm:prSet/>
      <dgm:spPr/>
      <dgm:t>
        <a:bodyPr/>
        <a:lstStyle/>
        <a:p>
          <a:endParaRPr lang="fr-FR"/>
        </a:p>
      </dgm:t>
    </dgm:pt>
    <dgm:pt modelId="{331300B1-8C61-422B-93F5-18EF156CAA37}">
      <dgm:prSet phldrT="[Texte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dirty="0" smtClean="0"/>
            <a:t>vulpin  </a:t>
          </a:r>
          <a:r>
            <a:rPr lang="fr-FR" dirty="0" err="1" smtClean="0"/>
            <a:t>vulpie</a:t>
          </a:r>
          <a:r>
            <a:rPr lang="fr-FR" dirty="0" smtClean="0"/>
            <a:t> agrostis  pâturin </a:t>
          </a:r>
        </a:p>
      </dgm:t>
    </dgm:pt>
    <dgm:pt modelId="{414C5389-D0F5-4F9B-8BE5-1E1900BDD237}" type="parTrans" cxnId="{7FA54C3C-C401-4B9A-B252-489C0A6F56D6}">
      <dgm:prSet/>
      <dgm:spPr>
        <a:ln>
          <a:solidFill>
            <a:srgbClr val="C00000"/>
          </a:solidFill>
        </a:ln>
      </dgm:spPr>
      <dgm:t>
        <a:bodyPr/>
        <a:lstStyle/>
        <a:p>
          <a:endParaRPr lang="fr-FR"/>
        </a:p>
      </dgm:t>
    </dgm:pt>
    <dgm:pt modelId="{DC855235-C914-4B19-BE15-8144ECB6F143}" type="sibTrans" cxnId="{7FA54C3C-C401-4B9A-B252-489C0A6F56D6}">
      <dgm:prSet/>
      <dgm:spPr/>
      <dgm:t>
        <a:bodyPr/>
        <a:lstStyle/>
        <a:p>
          <a:endParaRPr lang="fr-FR"/>
        </a:p>
      </dgm:t>
    </dgm:pt>
    <dgm:pt modelId="{6C198BF3-5616-41B5-8026-F3692934C887}">
      <dgm:prSet phldrT="[Texte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dirty="0" err="1" smtClean="0"/>
            <a:t>Flufenacet</a:t>
          </a:r>
          <a:r>
            <a:rPr lang="fr-FR" dirty="0" smtClean="0"/>
            <a:t>  </a:t>
          </a:r>
          <a:r>
            <a:rPr lang="fr-FR" dirty="0" err="1" smtClean="0"/>
            <a:t>Flurtamone</a:t>
          </a:r>
          <a:r>
            <a:rPr lang="fr-FR" dirty="0" smtClean="0"/>
            <a:t>  </a:t>
          </a:r>
          <a:r>
            <a:rPr lang="fr-FR" dirty="0" err="1" smtClean="0"/>
            <a:t>Iodosulfuron</a:t>
          </a:r>
          <a:r>
            <a:rPr lang="fr-FR" dirty="0" smtClean="0"/>
            <a:t>  </a:t>
          </a:r>
          <a:r>
            <a:rPr lang="fr-FR" dirty="0" err="1" smtClean="0"/>
            <a:t>Mésosulfuron</a:t>
          </a:r>
          <a:endParaRPr lang="fr-FR" dirty="0"/>
        </a:p>
      </dgm:t>
    </dgm:pt>
    <dgm:pt modelId="{A5BFE9F4-897B-4D54-9847-A96782961A19}" type="parTrans" cxnId="{2BA0289E-B41F-4987-9303-DA24277B7D98}">
      <dgm:prSet/>
      <dgm:spPr>
        <a:ln>
          <a:solidFill>
            <a:srgbClr val="C00000"/>
          </a:solidFill>
        </a:ln>
      </dgm:spPr>
      <dgm:t>
        <a:bodyPr/>
        <a:lstStyle/>
        <a:p>
          <a:endParaRPr lang="fr-FR"/>
        </a:p>
      </dgm:t>
    </dgm:pt>
    <dgm:pt modelId="{3E83CB40-37E9-4480-B4E7-BAD120556335}" type="sibTrans" cxnId="{2BA0289E-B41F-4987-9303-DA24277B7D98}">
      <dgm:prSet/>
      <dgm:spPr/>
      <dgm:t>
        <a:bodyPr/>
        <a:lstStyle/>
        <a:p>
          <a:endParaRPr lang="fr-FR"/>
        </a:p>
      </dgm:t>
    </dgm:pt>
    <dgm:pt modelId="{564EA9C7-B2F9-4579-9494-2092ACF422FF}">
      <dgm:prSet phldrT="[Texte]" custT="1"/>
      <dgm:spPr>
        <a:solidFill>
          <a:srgbClr val="D5E04D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r-FR" sz="2000" b="1" dirty="0" smtClean="0">
              <a:solidFill>
                <a:srgbClr val="C00000"/>
              </a:solidFill>
            </a:rPr>
            <a:t>Désherbage d’automne</a:t>
          </a:r>
          <a:endParaRPr lang="fr-FR" sz="2000" b="1" dirty="0">
            <a:solidFill>
              <a:srgbClr val="C00000"/>
            </a:solidFill>
          </a:endParaRPr>
        </a:p>
      </dgm:t>
    </dgm:pt>
    <dgm:pt modelId="{2C3F58B4-F4E9-47FE-8851-62E1F79E4926}" type="parTrans" cxnId="{62DBE687-C538-49BB-BAD2-39948ACD6E2F}">
      <dgm:prSet/>
      <dgm:spPr/>
      <dgm:t>
        <a:bodyPr/>
        <a:lstStyle/>
        <a:p>
          <a:endParaRPr lang="fr-FR"/>
        </a:p>
      </dgm:t>
    </dgm:pt>
    <dgm:pt modelId="{9D5FBDD2-6F83-42F4-8B7D-104EDF3118AF}" type="sibTrans" cxnId="{62DBE687-C538-49BB-BAD2-39948ACD6E2F}">
      <dgm:prSet/>
      <dgm:spPr/>
      <dgm:t>
        <a:bodyPr/>
        <a:lstStyle/>
        <a:p>
          <a:endParaRPr lang="fr-FR"/>
        </a:p>
      </dgm:t>
    </dgm:pt>
    <dgm:pt modelId="{3EAA5DF1-DAFD-4CFC-A40D-51F5DE6C8FD5}">
      <dgm:prSet phldrT="[Texte]" custT="1"/>
      <dgm:spPr>
        <a:solidFill>
          <a:srgbClr val="D5E04D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r-FR" sz="2000" b="1" dirty="0" smtClean="0">
              <a:solidFill>
                <a:srgbClr val="C00000"/>
              </a:solidFill>
            </a:rPr>
            <a:t>Flores</a:t>
          </a:r>
          <a:endParaRPr lang="fr-FR" sz="2000" b="1" dirty="0">
            <a:solidFill>
              <a:srgbClr val="C00000"/>
            </a:solidFill>
          </a:endParaRPr>
        </a:p>
      </dgm:t>
    </dgm:pt>
    <dgm:pt modelId="{3385EF86-17F5-41D5-953C-38F20C09A70F}" type="parTrans" cxnId="{9FB39D60-3552-4D12-A282-6A0103E19D97}">
      <dgm:prSet/>
      <dgm:spPr/>
      <dgm:t>
        <a:bodyPr/>
        <a:lstStyle/>
        <a:p>
          <a:endParaRPr lang="fr-FR"/>
        </a:p>
      </dgm:t>
    </dgm:pt>
    <dgm:pt modelId="{B62CE0DE-35B1-4310-88FC-E1BFF0DE3957}" type="sibTrans" cxnId="{9FB39D60-3552-4D12-A282-6A0103E19D97}">
      <dgm:prSet/>
      <dgm:spPr/>
      <dgm:t>
        <a:bodyPr/>
        <a:lstStyle/>
        <a:p>
          <a:endParaRPr lang="fr-FR"/>
        </a:p>
      </dgm:t>
    </dgm:pt>
    <dgm:pt modelId="{676A77B1-4ADE-430C-BF12-159CEF5E32E7}">
      <dgm:prSet phldrT="[Texte]" custT="1"/>
      <dgm:spPr>
        <a:solidFill>
          <a:srgbClr val="D5E04D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r-FR" sz="2000" b="1" dirty="0" smtClean="0">
              <a:solidFill>
                <a:srgbClr val="C00000"/>
              </a:solidFill>
            </a:rPr>
            <a:t>Compétiteurs</a:t>
          </a:r>
          <a:endParaRPr lang="fr-FR" sz="2000" b="1" dirty="0">
            <a:solidFill>
              <a:srgbClr val="C00000"/>
            </a:solidFill>
          </a:endParaRPr>
        </a:p>
      </dgm:t>
    </dgm:pt>
    <dgm:pt modelId="{D0E3DB62-27CD-4562-858B-DEA1EFD94352}" type="parTrans" cxnId="{95F54B0B-31DB-474D-A49D-796E78594E49}">
      <dgm:prSet/>
      <dgm:spPr/>
      <dgm:t>
        <a:bodyPr/>
        <a:lstStyle/>
        <a:p>
          <a:endParaRPr lang="fr-FR"/>
        </a:p>
      </dgm:t>
    </dgm:pt>
    <dgm:pt modelId="{8F945AB2-E7AF-4FF2-93CC-52074B59D5ED}" type="sibTrans" cxnId="{95F54B0B-31DB-474D-A49D-796E78594E49}">
      <dgm:prSet/>
      <dgm:spPr/>
      <dgm:t>
        <a:bodyPr/>
        <a:lstStyle/>
        <a:p>
          <a:endParaRPr lang="fr-FR"/>
        </a:p>
      </dgm:t>
    </dgm:pt>
    <dgm:pt modelId="{841D6E0B-497C-470C-B5C8-60570FDA022D}" type="pres">
      <dgm:prSet presAssocID="{2B42C11E-FD56-497C-86FC-16736F1ED19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B78F581-89AC-4B5E-9C7B-050A68F9A1C4}" type="pres">
      <dgm:prSet presAssocID="{2B42C11E-FD56-497C-86FC-16736F1ED199}" presName="hierFlow" presStyleCnt="0"/>
      <dgm:spPr/>
    </dgm:pt>
    <dgm:pt modelId="{1BF10729-495E-4109-8B91-44EB314C5304}" type="pres">
      <dgm:prSet presAssocID="{2B42C11E-FD56-497C-86FC-16736F1ED199}" presName="firstBuf" presStyleCnt="0"/>
      <dgm:spPr/>
    </dgm:pt>
    <dgm:pt modelId="{14D65911-72D7-4F39-919B-6EDD2C030A08}" type="pres">
      <dgm:prSet presAssocID="{2B42C11E-FD56-497C-86FC-16736F1ED19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F9C2568-41BE-401D-B25B-01CE9B5ECA45}" type="pres">
      <dgm:prSet presAssocID="{4815E94C-1EDA-40AB-AD20-50E5895E2F49}" presName="Name17" presStyleCnt="0"/>
      <dgm:spPr/>
    </dgm:pt>
    <dgm:pt modelId="{1D9210D2-E62E-43DF-898A-7B948F90E8F6}" type="pres">
      <dgm:prSet presAssocID="{4815E94C-1EDA-40AB-AD20-50E5895E2F49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4C7B0A7-D930-4C38-A9B0-5E75FC52A2CB}" type="pres">
      <dgm:prSet presAssocID="{4815E94C-1EDA-40AB-AD20-50E5895E2F49}" presName="hierChild2" presStyleCnt="0"/>
      <dgm:spPr/>
    </dgm:pt>
    <dgm:pt modelId="{625FE888-672D-4085-86EB-971902BA0197}" type="pres">
      <dgm:prSet presAssocID="{44A4A13D-9ED9-404F-90DE-29FFD6C47CDD}" presName="Name25" presStyleLbl="parChTrans1D2" presStyleIdx="0" presStyleCnt="2"/>
      <dgm:spPr/>
      <dgm:t>
        <a:bodyPr/>
        <a:lstStyle/>
        <a:p>
          <a:endParaRPr lang="fr-FR"/>
        </a:p>
      </dgm:t>
    </dgm:pt>
    <dgm:pt modelId="{9DED87E0-354A-49C2-9802-BE651DB81FA9}" type="pres">
      <dgm:prSet presAssocID="{44A4A13D-9ED9-404F-90DE-29FFD6C47CDD}" presName="connTx" presStyleLbl="parChTrans1D2" presStyleIdx="0" presStyleCnt="2"/>
      <dgm:spPr/>
      <dgm:t>
        <a:bodyPr/>
        <a:lstStyle/>
        <a:p>
          <a:endParaRPr lang="fr-FR"/>
        </a:p>
      </dgm:t>
    </dgm:pt>
    <dgm:pt modelId="{6B0E9F56-CA92-4638-9F87-4FC40E528999}" type="pres">
      <dgm:prSet presAssocID="{B8A3AC3D-13F6-495E-A8B4-7CE62DBDEEAB}" presName="Name30" presStyleCnt="0"/>
      <dgm:spPr/>
    </dgm:pt>
    <dgm:pt modelId="{3EBF62D8-C4D6-4B7E-BB3C-F3250A08E759}" type="pres">
      <dgm:prSet presAssocID="{B8A3AC3D-13F6-495E-A8B4-7CE62DBDEEAB}" presName="level2Shape" presStyleLbl="node2" presStyleIdx="0" presStyleCnt="2"/>
      <dgm:spPr/>
      <dgm:t>
        <a:bodyPr/>
        <a:lstStyle/>
        <a:p>
          <a:endParaRPr lang="fr-FR"/>
        </a:p>
      </dgm:t>
    </dgm:pt>
    <dgm:pt modelId="{14ABBA7E-24FF-46F5-AC19-4EB7642EE526}" type="pres">
      <dgm:prSet presAssocID="{B8A3AC3D-13F6-495E-A8B4-7CE62DBDEEAB}" presName="hierChild3" presStyleCnt="0"/>
      <dgm:spPr/>
    </dgm:pt>
    <dgm:pt modelId="{F7EAA020-8B38-4B76-8DF8-A57DFE055BA1}" type="pres">
      <dgm:prSet presAssocID="{5E67BFD0-275B-4C6E-8FB2-0E8C09FC88F6}" presName="Name25" presStyleLbl="parChTrans1D3" presStyleIdx="0" presStyleCnt="3"/>
      <dgm:spPr/>
      <dgm:t>
        <a:bodyPr/>
        <a:lstStyle/>
        <a:p>
          <a:endParaRPr lang="fr-FR"/>
        </a:p>
      </dgm:t>
    </dgm:pt>
    <dgm:pt modelId="{5EFB8631-30B2-4580-8D91-13D774784C1D}" type="pres">
      <dgm:prSet presAssocID="{5E67BFD0-275B-4C6E-8FB2-0E8C09FC88F6}" presName="connTx" presStyleLbl="parChTrans1D3" presStyleIdx="0" presStyleCnt="3"/>
      <dgm:spPr/>
      <dgm:t>
        <a:bodyPr/>
        <a:lstStyle/>
        <a:p>
          <a:endParaRPr lang="fr-FR"/>
        </a:p>
      </dgm:t>
    </dgm:pt>
    <dgm:pt modelId="{8436F219-D3F8-42AB-A1AC-C5550648F60E}" type="pres">
      <dgm:prSet presAssocID="{986F07E7-ED39-4688-A8A7-5B8FC1DCD089}" presName="Name30" presStyleCnt="0"/>
      <dgm:spPr/>
    </dgm:pt>
    <dgm:pt modelId="{3C92DADA-21C4-4D20-8C69-6A405166A7E5}" type="pres">
      <dgm:prSet presAssocID="{986F07E7-ED39-4688-A8A7-5B8FC1DCD089}" presName="level2Shape" presStyleLbl="node3" presStyleIdx="0" presStyleCnt="3"/>
      <dgm:spPr/>
      <dgm:t>
        <a:bodyPr/>
        <a:lstStyle/>
        <a:p>
          <a:endParaRPr lang="fr-FR"/>
        </a:p>
      </dgm:t>
    </dgm:pt>
    <dgm:pt modelId="{682A967D-7574-478F-8836-07BD26128785}" type="pres">
      <dgm:prSet presAssocID="{986F07E7-ED39-4688-A8A7-5B8FC1DCD089}" presName="hierChild3" presStyleCnt="0"/>
      <dgm:spPr/>
    </dgm:pt>
    <dgm:pt modelId="{26526FFD-12F6-4D2C-8761-B823C96A7C66}" type="pres">
      <dgm:prSet presAssocID="{2D76123A-8DFB-4283-8E8D-0DEEF323DA73}" presName="Name25" presStyleLbl="parChTrans1D3" presStyleIdx="1" presStyleCnt="3"/>
      <dgm:spPr/>
      <dgm:t>
        <a:bodyPr/>
        <a:lstStyle/>
        <a:p>
          <a:endParaRPr lang="fr-FR"/>
        </a:p>
      </dgm:t>
    </dgm:pt>
    <dgm:pt modelId="{A26E4760-FE05-4E2F-8B4F-2AF3843778A4}" type="pres">
      <dgm:prSet presAssocID="{2D76123A-8DFB-4283-8E8D-0DEEF323DA73}" presName="connTx" presStyleLbl="parChTrans1D3" presStyleIdx="1" presStyleCnt="3"/>
      <dgm:spPr/>
      <dgm:t>
        <a:bodyPr/>
        <a:lstStyle/>
        <a:p>
          <a:endParaRPr lang="fr-FR"/>
        </a:p>
      </dgm:t>
    </dgm:pt>
    <dgm:pt modelId="{EB38C389-0DA3-474F-9391-3E847356FAE7}" type="pres">
      <dgm:prSet presAssocID="{BF15AFDC-8127-4057-9DCB-07809329CF04}" presName="Name30" presStyleCnt="0"/>
      <dgm:spPr/>
    </dgm:pt>
    <dgm:pt modelId="{1A7E9858-1D47-40AC-99DB-A4F32C3FF01B}" type="pres">
      <dgm:prSet presAssocID="{BF15AFDC-8127-4057-9DCB-07809329CF04}" presName="level2Shape" presStyleLbl="node3" presStyleIdx="1" presStyleCnt="3"/>
      <dgm:spPr/>
      <dgm:t>
        <a:bodyPr/>
        <a:lstStyle/>
        <a:p>
          <a:endParaRPr lang="fr-FR"/>
        </a:p>
      </dgm:t>
    </dgm:pt>
    <dgm:pt modelId="{23843E30-DB8A-44DF-A396-D71A0EAAB58E}" type="pres">
      <dgm:prSet presAssocID="{BF15AFDC-8127-4057-9DCB-07809329CF04}" presName="hierChild3" presStyleCnt="0"/>
      <dgm:spPr/>
    </dgm:pt>
    <dgm:pt modelId="{6020DC4B-1026-4145-A5A3-DBE4CA34156D}" type="pres">
      <dgm:prSet presAssocID="{414C5389-D0F5-4F9B-8BE5-1E1900BDD237}" presName="Name25" presStyleLbl="parChTrans1D2" presStyleIdx="1" presStyleCnt="2"/>
      <dgm:spPr/>
      <dgm:t>
        <a:bodyPr/>
        <a:lstStyle/>
        <a:p>
          <a:endParaRPr lang="fr-FR"/>
        </a:p>
      </dgm:t>
    </dgm:pt>
    <dgm:pt modelId="{FACE340E-3DAD-460E-A9AA-EA2D5F303895}" type="pres">
      <dgm:prSet presAssocID="{414C5389-D0F5-4F9B-8BE5-1E1900BDD237}" presName="connTx" presStyleLbl="parChTrans1D2" presStyleIdx="1" presStyleCnt="2"/>
      <dgm:spPr/>
      <dgm:t>
        <a:bodyPr/>
        <a:lstStyle/>
        <a:p>
          <a:endParaRPr lang="fr-FR"/>
        </a:p>
      </dgm:t>
    </dgm:pt>
    <dgm:pt modelId="{6B19E4B0-9E65-49CC-9CE9-D6ADA82B7702}" type="pres">
      <dgm:prSet presAssocID="{331300B1-8C61-422B-93F5-18EF156CAA37}" presName="Name30" presStyleCnt="0"/>
      <dgm:spPr/>
    </dgm:pt>
    <dgm:pt modelId="{7D476FEB-7F11-4367-8638-765C2A58475F}" type="pres">
      <dgm:prSet presAssocID="{331300B1-8C61-422B-93F5-18EF156CAA37}" presName="level2Shape" presStyleLbl="node2" presStyleIdx="1" presStyleCnt="2"/>
      <dgm:spPr/>
      <dgm:t>
        <a:bodyPr/>
        <a:lstStyle/>
        <a:p>
          <a:endParaRPr lang="fr-FR"/>
        </a:p>
      </dgm:t>
    </dgm:pt>
    <dgm:pt modelId="{459ABC4F-D411-4E8A-B853-33BE6DE48748}" type="pres">
      <dgm:prSet presAssocID="{331300B1-8C61-422B-93F5-18EF156CAA37}" presName="hierChild3" presStyleCnt="0"/>
      <dgm:spPr/>
    </dgm:pt>
    <dgm:pt modelId="{B7B78C59-26F8-408A-AD8B-371D2E5E9D34}" type="pres">
      <dgm:prSet presAssocID="{A5BFE9F4-897B-4D54-9847-A96782961A19}" presName="Name25" presStyleLbl="parChTrans1D3" presStyleIdx="2" presStyleCnt="3"/>
      <dgm:spPr/>
      <dgm:t>
        <a:bodyPr/>
        <a:lstStyle/>
        <a:p>
          <a:endParaRPr lang="fr-FR"/>
        </a:p>
      </dgm:t>
    </dgm:pt>
    <dgm:pt modelId="{9D04FD6C-75F2-4929-AA1F-E343E2B94EC1}" type="pres">
      <dgm:prSet presAssocID="{A5BFE9F4-897B-4D54-9847-A96782961A19}" presName="connTx" presStyleLbl="parChTrans1D3" presStyleIdx="2" presStyleCnt="3"/>
      <dgm:spPr/>
      <dgm:t>
        <a:bodyPr/>
        <a:lstStyle/>
        <a:p>
          <a:endParaRPr lang="fr-FR"/>
        </a:p>
      </dgm:t>
    </dgm:pt>
    <dgm:pt modelId="{F5E2E48B-E5CB-4F12-B3AE-CA69F115E961}" type="pres">
      <dgm:prSet presAssocID="{6C198BF3-5616-41B5-8026-F3692934C887}" presName="Name30" presStyleCnt="0"/>
      <dgm:spPr/>
    </dgm:pt>
    <dgm:pt modelId="{2258D0E3-4FDE-4D55-A26B-A4D0D859CDD3}" type="pres">
      <dgm:prSet presAssocID="{6C198BF3-5616-41B5-8026-F3692934C887}" presName="level2Shape" presStyleLbl="node3" presStyleIdx="2" presStyleCnt="3"/>
      <dgm:spPr/>
      <dgm:t>
        <a:bodyPr/>
        <a:lstStyle/>
        <a:p>
          <a:endParaRPr lang="fr-FR"/>
        </a:p>
      </dgm:t>
    </dgm:pt>
    <dgm:pt modelId="{DCA7E013-CD0C-4239-82B8-629B69853C1F}" type="pres">
      <dgm:prSet presAssocID="{6C198BF3-5616-41B5-8026-F3692934C887}" presName="hierChild3" presStyleCnt="0"/>
      <dgm:spPr/>
    </dgm:pt>
    <dgm:pt modelId="{6C52CFFA-E131-4743-8A91-74EA97890D7D}" type="pres">
      <dgm:prSet presAssocID="{2B42C11E-FD56-497C-86FC-16736F1ED199}" presName="bgShapesFlow" presStyleCnt="0"/>
      <dgm:spPr/>
    </dgm:pt>
    <dgm:pt modelId="{574A5CD4-0617-49ED-BC00-23342D24BD72}" type="pres">
      <dgm:prSet presAssocID="{564EA9C7-B2F9-4579-9494-2092ACF422FF}" presName="rectComp" presStyleCnt="0"/>
      <dgm:spPr/>
    </dgm:pt>
    <dgm:pt modelId="{7FF73B40-05A0-42D4-A1AA-DEFEEBE82C27}" type="pres">
      <dgm:prSet presAssocID="{564EA9C7-B2F9-4579-9494-2092ACF422FF}" presName="bgRect" presStyleLbl="bgShp" presStyleIdx="0" presStyleCnt="3"/>
      <dgm:spPr/>
      <dgm:t>
        <a:bodyPr/>
        <a:lstStyle/>
        <a:p>
          <a:endParaRPr lang="fr-FR"/>
        </a:p>
      </dgm:t>
    </dgm:pt>
    <dgm:pt modelId="{E17E7BE7-9F55-4F81-9C8B-684C14F576B5}" type="pres">
      <dgm:prSet presAssocID="{564EA9C7-B2F9-4579-9494-2092ACF422FF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6912BB0-8199-4304-8618-B8FBA57C0834}" type="pres">
      <dgm:prSet presAssocID="{564EA9C7-B2F9-4579-9494-2092ACF422FF}" presName="spComp" presStyleCnt="0"/>
      <dgm:spPr/>
    </dgm:pt>
    <dgm:pt modelId="{746015F6-1AED-4FB9-8352-31B17B85297D}" type="pres">
      <dgm:prSet presAssocID="{564EA9C7-B2F9-4579-9494-2092ACF422FF}" presName="hSp" presStyleCnt="0"/>
      <dgm:spPr/>
    </dgm:pt>
    <dgm:pt modelId="{0FF44DA7-4A25-42B2-A634-C96C9A2D53DE}" type="pres">
      <dgm:prSet presAssocID="{3EAA5DF1-DAFD-4CFC-A40D-51F5DE6C8FD5}" presName="rectComp" presStyleCnt="0"/>
      <dgm:spPr/>
    </dgm:pt>
    <dgm:pt modelId="{6F09569B-BBFE-4CEC-8D10-56B6B9F0052D}" type="pres">
      <dgm:prSet presAssocID="{3EAA5DF1-DAFD-4CFC-A40D-51F5DE6C8FD5}" presName="bgRect" presStyleLbl="bgShp" presStyleIdx="1" presStyleCnt="3"/>
      <dgm:spPr/>
      <dgm:t>
        <a:bodyPr/>
        <a:lstStyle/>
        <a:p>
          <a:endParaRPr lang="fr-FR"/>
        </a:p>
      </dgm:t>
    </dgm:pt>
    <dgm:pt modelId="{E7FAFD08-7EEA-419C-914F-0B63B56B67F5}" type="pres">
      <dgm:prSet presAssocID="{3EAA5DF1-DAFD-4CFC-A40D-51F5DE6C8FD5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CC6F33-5E85-4473-8FEF-E50EEDC140F5}" type="pres">
      <dgm:prSet presAssocID="{3EAA5DF1-DAFD-4CFC-A40D-51F5DE6C8FD5}" presName="spComp" presStyleCnt="0"/>
      <dgm:spPr/>
    </dgm:pt>
    <dgm:pt modelId="{0CE120B9-F39D-41B6-9CAA-FB3480921F8E}" type="pres">
      <dgm:prSet presAssocID="{3EAA5DF1-DAFD-4CFC-A40D-51F5DE6C8FD5}" presName="hSp" presStyleCnt="0"/>
      <dgm:spPr/>
    </dgm:pt>
    <dgm:pt modelId="{57AE5FB8-02F3-441E-AEB9-491CA29B1367}" type="pres">
      <dgm:prSet presAssocID="{676A77B1-4ADE-430C-BF12-159CEF5E32E7}" presName="rectComp" presStyleCnt="0"/>
      <dgm:spPr/>
    </dgm:pt>
    <dgm:pt modelId="{A79A5956-A0B2-4D81-8931-D9FEB20F7535}" type="pres">
      <dgm:prSet presAssocID="{676A77B1-4ADE-430C-BF12-159CEF5E32E7}" presName="bgRect" presStyleLbl="bgShp" presStyleIdx="2" presStyleCnt="3"/>
      <dgm:spPr/>
      <dgm:t>
        <a:bodyPr/>
        <a:lstStyle/>
        <a:p>
          <a:endParaRPr lang="fr-FR"/>
        </a:p>
      </dgm:t>
    </dgm:pt>
    <dgm:pt modelId="{1A1200F5-D4E1-48C0-96F8-4C0E1CD53391}" type="pres">
      <dgm:prSet presAssocID="{676A77B1-4ADE-430C-BF12-159CEF5E32E7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A691CF3-E98B-4ED7-A201-2F0156B3BD82}" type="presOf" srcId="{564EA9C7-B2F9-4579-9494-2092ACF422FF}" destId="{E17E7BE7-9F55-4F81-9C8B-684C14F576B5}" srcOrd="1" destOrd="0" presId="urn:microsoft.com/office/officeart/2005/8/layout/hierarchy5"/>
    <dgm:cxn modelId="{B76E98B0-3DD6-46E6-BC97-8EE70954D372}" type="presOf" srcId="{5E67BFD0-275B-4C6E-8FB2-0E8C09FC88F6}" destId="{F7EAA020-8B38-4B76-8DF8-A57DFE055BA1}" srcOrd="0" destOrd="0" presId="urn:microsoft.com/office/officeart/2005/8/layout/hierarchy5"/>
    <dgm:cxn modelId="{8D8BABD8-E378-4554-8F77-65DB5B03EA8B}" type="presOf" srcId="{44A4A13D-9ED9-404F-90DE-29FFD6C47CDD}" destId="{625FE888-672D-4085-86EB-971902BA0197}" srcOrd="0" destOrd="0" presId="urn:microsoft.com/office/officeart/2005/8/layout/hierarchy5"/>
    <dgm:cxn modelId="{90EB5201-E3C2-40B3-B1DB-6ED5A8F95861}" type="presOf" srcId="{564EA9C7-B2F9-4579-9494-2092ACF422FF}" destId="{7FF73B40-05A0-42D4-A1AA-DEFEEBE82C27}" srcOrd="0" destOrd="0" presId="urn:microsoft.com/office/officeart/2005/8/layout/hierarchy5"/>
    <dgm:cxn modelId="{7F6CAD77-5236-4A32-8A82-A040758416D8}" type="presOf" srcId="{A5BFE9F4-897B-4D54-9847-A96782961A19}" destId="{9D04FD6C-75F2-4929-AA1F-E343E2B94EC1}" srcOrd="1" destOrd="0" presId="urn:microsoft.com/office/officeart/2005/8/layout/hierarchy5"/>
    <dgm:cxn modelId="{2BA0289E-B41F-4987-9303-DA24277B7D98}" srcId="{331300B1-8C61-422B-93F5-18EF156CAA37}" destId="{6C198BF3-5616-41B5-8026-F3692934C887}" srcOrd="0" destOrd="0" parTransId="{A5BFE9F4-897B-4D54-9847-A96782961A19}" sibTransId="{3E83CB40-37E9-4480-B4E7-BAD120556335}"/>
    <dgm:cxn modelId="{06483FA1-838A-4135-98D6-99D3C99C2CA9}" type="presOf" srcId="{B8A3AC3D-13F6-495E-A8B4-7CE62DBDEEAB}" destId="{3EBF62D8-C4D6-4B7E-BB3C-F3250A08E759}" srcOrd="0" destOrd="0" presId="urn:microsoft.com/office/officeart/2005/8/layout/hierarchy5"/>
    <dgm:cxn modelId="{CA5893C2-48DC-40C6-A967-16B81A5D4F75}" type="presOf" srcId="{2D76123A-8DFB-4283-8E8D-0DEEF323DA73}" destId="{26526FFD-12F6-4D2C-8761-B823C96A7C66}" srcOrd="0" destOrd="0" presId="urn:microsoft.com/office/officeart/2005/8/layout/hierarchy5"/>
    <dgm:cxn modelId="{F020B85F-E663-485B-933B-DE4B62606EB4}" type="presOf" srcId="{986F07E7-ED39-4688-A8A7-5B8FC1DCD089}" destId="{3C92DADA-21C4-4D20-8C69-6A405166A7E5}" srcOrd="0" destOrd="0" presId="urn:microsoft.com/office/officeart/2005/8/layout/hierarchy5"/>
    <dgm:cxn modelId="{C8267541-D118-4DD6-8F29-A4FC627D1F3F}" type="presOf" srcId="{331300B1-8C61-422B-93F5-18EF156CAA37}" destId="{7D476FEB-7F11-4367-8638-765C2A58475F}" srcOrd="0" destOrd="0" presId="urn:microsoft.com/office/officeart/2005/8/layout/hierarchy5"/>
    <dgm:cxn modelId="{815E0162-17D5-46E7-AEF7-E3A6FED558DA}" type="presOf" srcId="{44A4A13D-9ED9-404F-90DE-29FFD6C47CDD}" destId="{9DED87E0-354A-49C2-9802-BE651DB81FA9}" srcOrd="1" destOrd="0" presId="urn:microsoft.com/office/officeart/2005/8/layout/hierarchy5"/>
    <dgm:cxn modelId="{C2EF6AE7-F721-413A-BA01-9F6779387125}" srcId="{4815E94C-1EDA-40AB-AD20-50E5895E2F49}" destId="{B8A3AC3D-13F6-495E-A8B4-7CE62DBDEEAB}" srcOrd="0" destOrd="0" parTransId="{44A4A13D-9ED9-404F-90DE-29FFD6C47CDD}" sibTransId="{C0BFA8B6-9AE3-47A6-9AE7-6CA974113CCB}"/>
    <dgm:cxn modelId="{28D5F464-838A-4020-BEB8-75DBBA46937C}" type="presOf" srcId="{6C198BF3-5616-41B5-8026-F3692934C887}" destId="{2258D0E3-4FDE-4D55-A26B-A4D0D859CDD3}" srcOrd="0" destOrd="0" presId="urn:microsoft.com/office/officeart/2005/8/layout/hierarchy5"/>
    <dgm:cxn modelId="{6F299F19-1BE7-437E-A44F-3DC773A244CC}" type="presOf" srcId="{A5BFE9F4-897B-4D54-9847-A96782961A19}" destId="{B7B78C59-26F8-408A-AD8B-371D2E5E9D34}" srcOrd="0" destOrd="0" presId="urn:microsoft.com/office/officeart/2005/8/layout/hierarchy5"/>
    <dgm:cxn modelId="{CC0D9E02-25F2-44ED-8CB2-335025DD0A07}" srcId="{B8A3AC3D-13F6-495E-A8B4-7CE62DBDEEAB}" destId="{BF15AFDC-8127-4057-9DCB-07809329CF04}" srcOrd="1" destOrd="0" parTransId="{2D76123A-8DFB-4283-8E8D-0DEEF323DA73}" sibTransId="{72477998-959C-442E-A1FD-56351F09F011}"/>
    <dgm:cxn modelId="{3AA3AEE3-DD29-4BC3-AE2C-A26DD3144F7C}" type="presOf" srcId="{3EAA5DF1-DAFD-4CFC-A40D-51F5DE6C8FD5}" destId="{E7FAFD08-7EEA-419C-914F-0B63B56B67F5}" srcOrd="1" destOrd="0" presId="urn:microsoft.com/office/officeart/2005/8/layout/hierarchy5"/>
    <dgm:cxn modelId="{95F54B0B-31DB-474D-A49D-796E78594E49}" srcId="{2B42C11E-FD56-497C-86FC-16736F1ED199}" destId="{676A77B1-4ADE-430C-BF12-159CEF5E32E7}" srcOrd="3" destOrd="0" parTransId="{D0E3DB62-27CD-4562-858B-DEA1EFD94352}" sibTransId="{8F945AB2-E7AF-4FF2-93CC-52074B59D5ED}"/>
    <dgm:cxn modelId="{62DBE687-C538-49BB-BAD2-39948ACD6E2F}" srcId="{2B42C11E-FD56-497C-86FC-16736F1ED199}" destId="{564EA9C7-B2F9-4579-9494-2092ACF422FF}" srcOrd="1" destOrd="0" parTransId="{2C3F58B4-F4E9-47FE-8851-62E1F79E4926}" sibTransId="{9D5FBDD2-6F83-42F4-8B7D-104EDF3118AF}"/>
    <dgm:cxn modelId="{B35A23C2-256E-42A4-BB50-42A5FDB5316B}" type="presOf" srcId="{3EAA5DF1-DAFD-4CFC-A40D-51F5DE6C8FD5}" destId="{6F09569B-BBFE-4CEC-8D10-56B6B9F0052D}" srcOrd="0" destOrd="0" presId="urn:microsoft.com/office/officeart/2005/8/layout/hierarchy5"/>
    <dgm:cxn modelId="{00B483BC-9727-4775-8739-E8A1696937B7}" type="presOf" srcId="{BF15AFDC-8127-4057-9DCB-07809329CF04}" destId="{1A7E9858-1D47-40AC-99DB-A4F32C3FF01B}" srcOrd="0" destOrd="0" presId="urn:microsoft.com/office/officeart/2005/8/layout/hierarchy5"/>
    <dgm:cxn modelId="{4A620B56-207B-40CE-A698-69B9D13F968E}" type="presOf" srcId="{2D76123A-8DFB-4283-8E8D-0DEEF323DA73}" destId="{A26E4760-FE05-4E2F-8B4F-2AF3843778A4}" srcOrd="1" destOrd="0" presId="urn:microsoft.com/office/officeart/2005/8/layout/hierarchy5"/>
    <dgm:cxn modelId="{7FA54C3C-C401-4B9A-B252-489C0A6F56D6}" srcId="{4815E94C-1EDA-40AB-AD20-50E5895E2F49}" destId="{331300B1-8C61-422B-93F5-18EF156CAA37}" srcOrd="1" destOrd="0" parTransId="{414C5389-D0F5-4F9B-8BE5-1E1900BDD237}" sibTransId="{DC855235-C914-4B19-BE15-8144ECB6F143}"/>
    <dgm:cxn modelId="{F83549E1-D811-4D20-8AD7-0A3E66B32DF4}" type="presOf" srcId="{676A77B1-4ADE-430C-BF12-159CEF5E32E7}" destId="{A79A5956-A0B2-4D81-8931-D9FEB20F7535}" srcOrd="0" destOrd="0" presId="urn:microsoft.com/office/officeart/2005/8/layout/hierarchy5"/>
    <dgm:cxn modelId="{22FA3126-BEF8-42DB-9390-E20CF740F485}" srcId="{B8A3AC3D-13F6-495E-A8B4-7CE62DBDEEAB}" destId="{986F07E7-ED39-4688-A8A7-5B8FC1DCD089}" srcOrd="0" destOrd="0" parTransId="{5E67BFD0-275B-4C6E-8FB2-0E8C09FC88F6}" sibTransId="{0EE090BC-9689-49BC-B8DA-0A0696DE0111}"/>
    <dgm:cxn modelId="{FDFC51C2-1A7F-4CAA-A066-8122549D1D3D}" type="presOf" srcId="{414C5389-D0F5-4F9B-8BE5-1E1900BDD237}" destId="{FACE340E-3DAD-460E-A9AA-EA2D5F303895}" srcOrd="1" destOrd="0" presId="urn:microsoft.com/office/officeart/2005/8/layout/hierarchy5"/>
    <dgm:cxn modelId="{981659D4-9EFF-45B1-9C6A-8A680B60FACA}" srcId="{2B42C11E-FD56-497C-86FC-16736F1ED199}" destId="{4815E94C-1EDA-40AB-AD20-50E5895E2F49}" srcOrd="0" destOrd="0" parTransId="{4A22945F-57C4-498C-8B7B-643A98DBE86D}" sibTransId="{FF58A55F-7610-4992-8870-4ACFCBF0D059}"/>
    <dgm:cxn modelId="{9FB39D60-3552-4D12-A282-6A0103E19D97}" srcId="{2B42C11E-FD56-497C-86FC-16736F1ED199}" destId="{3EAA5DF1-DAFD-4CFC-A40D-51F5DE6C8FD5}" srcOrd="2" destOrd="0" parTransId="{3385EF86-17F5-41D5-953C-38F20C09A70F}" sibTransId="{B62CE0DE-35B1-4310-88FC-E1BFF0DE3957}"/>
    <dgm:cxn modelId="{569AC9F3-8385-4DDB-A326-4B2B77F441DC}" type="presOf" srcId="{414C5389-D0F5-4F9B-8BE5-1E1900BDD237}" destId="{6020DC4B-1026-4145-A5A3-DBE4CA34156D}" srcOrd="0" destOrd="0" presId="urn:microsoft.com/office/officeart/2005/8/layout/hierarchy5"/>
    <dgm:cxn modelId="{8F2BCEFE-C951-4F89-870F-2324E1D1F8BB}" type="presOf" srcId="{5E67BFD0-275B-4C6E-8FB2-0E8C09FC88F6}" destId="{5EFB8631-30B2-4580-8D91-13D774784C1D}" srcOrd="1" destOrd="0" presId="urn:microsoft.com/office/officeart/2005/8/layout/hierarchy5"/>
    <dgm:cxn modelId="{B92BAC92-B22E-4606-AC15-30BD95A15DE9}" type="presOf" srcId="{4815E94C-1EDA-40AB-AD20-50E5895E2F49}" destId="{1D9210D2-E62E-43DF-898A-7B948F90E8F6}" srcOrd="0" destOrd="0" presId="urn:microsoft.com/office/officeart/2005/8/layout/hierarchy5"/>
    <dgm:cxn modelId="{9E6AFB0E-C106-4BA2-8612-A156BB6A042A}" type="presOf" srcId="{676A77B1-4ADE-430C-BF12-159CEF5E32E7}" destId="{1A1200F5-D4E1-48C0-96F8-4C0E1CD53391}" srcOrd="1" destOrd="0" presId="urn:microsoft.com/office/officeart/2005/8/layout/hierarchy5"/>
    <dgm:cxn modelId="{DB63D3CE-00D2-4B4B-90B1-D27A76F43A53}" type="presOf" srcId="{2B42C11E-FD56-497C-86FC-16736F1ED199}" destId="{841D6E0B-497C-470C-B5C8-60570FDA022D}" srcOrd="0" destOrd="0" presId="urn:microsoft.com/office/officeart/2005/8/layout/hierarchy5"/>
    <dgm:cxn modelId="{F9B645BD-755F-4B32-B1C9-BDF48B4B3CF9}" type="presParOf" srcId="{841D6E0B-497C-470C-B5C8-60570FDA022D}" destId="{3B78F581-89AC-4B5E-9C7B-050A68F9A1C4}" srcOrd="0" destOrd="0" presId="urn:microsoft.com/office/officeart/2005/8/layout/hierarchy5"/>
    <dgm:cxn modelId="{E3786A1B-424E-44AB-A577-701744B5162B}" type="presParOf" srcId="{3B78F581-89AC-4B5E-9C7B-050A68F9A1C4}" destId="{1BF10729-495E-4109-8B91-44EB314C5304}" srcOrd="0" destOrd="0" presId="urn:microsoft.com/office/officeart/2005/8/layout/hierarchy5"/>
    <dgm:cxn modelId="{DF665D24-4D44-48B5-AF2E-ACB2ED71F9FF}" type="presParOf" srcId="{3B78F581-89AC-4B5E-9C7B-050A68F9A1C4}" destId="{14D65911-72D7-4F39-919B-6EDD2C030A08}" srcOrd="1" destOrd="0" presId="urn:microsoft.com/office/officeart/2005/8/layout/hierarchy5"/>
    <dgm:cxn modelId="{DE1CF4AB-3A0F-40ED-9299-9EE5C7CC1BF9}" type="presParOf" srcId="{14D65911-72D7-4F39-919B-6EDD2C030A08}" destId="{FF9C2568-41BE-401D-B25B-01CE9B5ECA45}" srcOrd="0" destOrd="0" presId="urn:microsoft.com/office/officeart/2005/8/layout/hierarchy5"/>
    <dgm:cxn modelId="{EB561DAD-0CD2-423A-83B3-551707F980D0}" type="presParOf" srcId="{FF9C2568-41BE-401D-B25B-01CE9B5ECA45}" destId="{1D9210D2-E62E-43DF-898A-7B948F90E8F6}" srcOrd="0" destOrd="0" presId="urn:microsoft.com/office/officeart/2005/8/layout/hierarchy5"/>
    <dgm:cxn modelId="{5E3B727B-6BC7-4543-9BAE-0FE4FEAA6C6A}" type="presParOf" srcId="{FF9C2568-41BE-401D-B25B-01CE9B5ECA45}" destId="{E4C7B0A7-D930-4C38-A9B0-5E75FC52A2CB}" srcOrd="1" destOrd="0" presId="urn:microsoft.com/office/officeart/2005/8/layout/hierarchy5"/>
    <dgm:cxn modelId="{64693EA2-8776-47C8-B380-B968999F03BC}" type="presParOf" srcId="{E4C7B0A7-D930-4C38-A9B0-5E75FC52A2CB}" destId="{625FE888-672D-4085-86EB-971902BA0197}" srcOrd="0" destOrd="0" presId="urn:microsoft.com/office/officeart/2005/8/layout/hierarchy5"/>
    <dgm:cxn modelId="{951D5D41-3B81-4CCF-A54A-43CF8327A259}" type="presParOf" srcId="{625FE888-672D-4085-86EB-971902BA0197}" destId="{9DED87E0-354A-49C2-9802-BE651DB81FA9}" srcOrd="0" destOrd="0" presId="urn:microsoft.com/office/officeart/2005/8/layout/hierarchy5"/>
    <dgm:cxn modelId="{56DAA0AD-A493-4BFD-9797-BC20E1BFC6CF}" type="presParOf" srcId="{E4C7B0A7-D930-4C38-A9B0-5E75FC52A2CB}" destId="{6B0E9F56-CA92-4638-9F87-4FC40E528999}" srcOrd="1" destOrd="0" presId="urn:microsoft.com/office/officeart/2005/8/layout/hierarchy5"/>
    <dgm:cxn modelId="{140C4DDE-0A7B-4874-A023-81F91B0255E4}" type="presParOf" srcId="{6B0E9F56-CA92-4638-9F87-4FC40E528999}" destId="{3EBF62D8-C4D6-4B7E-BB3C-F3250A08E759}" srcOrd="0" destOrd="0" presId="urn:microsoft.com/office/officeart/2005/8/layout/hierarchy5"/>
    <dgm:cxn modelId="{C9BEF207-5F93-41FA-9812-4F6C8BBD3AA5}" type="presParOf" srcId="{6B0E9F56-CA92-4638-9F87-4FC40E528999}" destId="{14ABBA7E-24FF-46F5-AC19-4EB7642EE526}" srcOrd="1" destOrd="0" presId="urn:microsoft.com/office/officeart/2005/8/layout/hierarchy5"/>
    <dgm:cxn modelId="{15EC7AE9-C463-45ED-A1C5-40C31DD1B169}" type="presParOf" srcId="{14ABBA7E-24FF-46F5-AC19-4EB7642EE526}" destId="{F7EAA020-8B38-4B76-8DF8-A57DFE055BA1}" srcOrd="0" destOrd="0" presId="urn:microsoft.com/office/officeart/2005/8/layout/hierarchy5"/>
    <dgm:cxn modelId="{17BDEA79-8133-4A21-83E2-0BF72FCF1471}" type="presParOf" srcId="{F7EAA020-8B38-4B76-8DF8-A57DFE055BA1}" destId="{5EFB8631-30B2-4580-8D91-13D774784C1D}" srcOrd="0" destOrd="0" presId="urn:microsoft.com/office/officeart/2005/8/layout/hierarchy5"/>
    <dgm:cxn modelId="{D370C9ED-B522-4DBC-80A5-27ED6D415729}" type="presParOf" srcId="{14ABBA7E-24FF-46F5-AC19-4EB7642EE526}" destId="{8436F219-D3F8-42AB-A1AC-C5550648F60E}" srcOrd="1" destOrd="0" presId="urn:microsoft.com/office/officeart/2005/8/layout/hierarchy5"/>
    <dgm:cxn modelId="{1B2614AB-7C40-4A56-92D2-98BAC3E480DC}" type="presParOf" srcId="{8436F219-D3F8-42AB-A1AC-C5550648F60E}" destId="{3C92DADA-21C4-4D20-8C69-6A405166A7E5}" srcOrd="0" destOrd="0" presId="urn:microsoft.com/office/officeart/2005/8/layout/hierarchy5"/>
    <dgm:cxn modelId="{C081DDAD-7678-440C-BB66-86D328AF47E3}" type="presParOf" srcId="{8436F219-D3F8-42AB-A1AC-C5550648F60E}" destId="{682A967D-7574-478F-8836-07BD26128785}" srcOrd="1" destOrd="0" presId="urn:microsoft.com/office/officeart/2005/8/layout/hierarchy5"/>
    <dgm:cxn modelId="{D8F81ADD-6DB9-4358-9F01-03B20B574A20}" type="presParOf" srcId="{14ABBA7E-24FF-46F5-AC19-4EB7642EE526}" destId="{26526FFD-12F6-4D2C-8761-B823C96A7C66}" srcOrd="2" destOrd="0" presId="urn:microsoft.com/office/officeart/2005/8/layout/hierarchy5"/>
    <dgm:cxn modelId="{9903FE7C-A046-4EF3-A9CA-DFAA8192BDD6}" type="presParOf" srcId="{26526FFD-12F6-4D2C-8761-B823C96A7C66}" destId="{A26E4760-FE05-4E2F-8B4F-2AF3843778A4}" srcOrd="0" destOrd="0" presId="urn:microsoft.com/office/officeart/2005/8/layout/hierarchy5"/>
    <dgm:cxn modelId="{66B813D5-3FEB-49ED-A807-254685D7BD5B}" type="presParOf" srcId="{14ABBA7E-24FF-46F5-AC19-4EB7642EE526}" destId="{EB38C389-0DA3-474F-9391-3E847356FAE7}" srcOrd="3" destOrd="0" presId="urn:microsoft.com/office/officeart/2005/8/layout/hierarchy5"/>
    <dgm:cxn modelId="{8CD831E2-E7E8-4116-B525-B52794D54B28}" type="presParOf" srcId="{EB38C389-0DA3-474F-9391-3E847356FAE7}" destId="{1A7E9858-1D47-40AC-99DB-A4F32C3FF01B}" srcOrd="0" destOrd="0" presId="urn:microsoft.com/office/officeart/2005/8/layout/hierarchy5"/>
    <dgm:cxn modelId="{DDC2836C-E148-47C8-AE01-A6353A6A144C}" type="presParOf" srcId="{EB38C389-0DA3-474F-9391-3E847356FAE7}" destId="{23843E30-DB8A-44DF-A396-D71A0EAAB58E}" srcOrd="1" destOrd="0" presId="urn:microsoft.com/office/officeart/2005/8/layout/hierarchy5"/>
    <dgm:cxn modelId="{4B3514BF-46D5-494E-86B8-53499F9830E0}" type="presParOf" srcId="{E4C7B0A7-D930-4C38-A9B0-5E75FC52A2CB}" destId="{6020DC4B-1026-4145-A5A3-DBE4CA34156D}" srcOrd="2" destOrd="0" presId="urn:microsoft.com/office/officeart/2005/8/layout/hierarchy5"/>
    <dgm:cxn modelId="{E2C61610-47E5-4F5B-8C55-B8695779CB39}" type="presParOf" srcId="{6020DC4B-1026-4145-A5A3-DBE4CA34156D}" destId="{FACE340E-3DAD-460E-A9AA-EA2D5F303895}" srcOrd="0" destOrd="0" presId="urn:microsoft.com/office/officeart/2005/8/layout/hierarchy5"/>
    <dgm:cxn modelId="{38EED072-134A-4542-8248-D68CBD16EF68}" type="presParOf" srcId="{E4C7B0A7-D930-4C38-A9B0-5E75FC52A2CB}" destId="{6B19E4B0-9E65-49CC-9CE9-D6ADA82B7702}" srcOrd="3" destOrd="0" presId="urn:microsoft.com/office/officeart/2005/8/layout/hierarchy5"/>
    <dgm:cxn modelId="{24463B69-36BE-4671-984B-568AE3CA3416}" type="presParOf" srcId="{6B19E4B0-9E65-49CC-9CE9-D6ADA82B7702}" destId="{7D476FEB-7F11-4367-8638-765C2A58475F}" srcOrd="0" destOrd="0" presId="urn:microsoft.com/office/officeart/2005/8/layout/hierarchy5"/>
    <dgm:cxn modelId="{7E6D78A1-A291-410E-90B5-A1C690F9C669}" type="presParOf" srcId="{6B19E4B0-9E65-49CC-9CE9-D6ADA82B7702}" destId="{459ABC4F-D411-4E8A-B853-33BE6DE48748}" srcOrd="1" destOrd="0" presId="urn:microsoft.com/office/officeart/2005/8/layout/hierarchy5"/>
    <dgm:cxn modelId="{5FE573D6-A171-4CB1-9A4D-2764707365B4}" type="presParOf" srcId="{459ABC4F-D411-4E8A-B853-33BE6DE48748}" destId="{B7B78C59-26F8-408A-AD8B-371D2E5E9D34}" srcOrd="0" destOrd="0" presId="urn:microsoft.com/office/officeart/2005/8/layout/hierarchy5"/>
    <dgm:cxn modelId="{4BD508B8-D712-46FB-9E86-CCE5E37B7CC4}" type="presParOf" srcId="{B7B78C59-26F8-408A-AD8B-371D2E5E9D34}" destId="{9D04FD6C-75F2-4929-AA1F-E343E2B94EC1}" srcOrd="0" destOrd="0" presId="urn:microsoft.com/office/officeart/2005/8/layout/hierarchy5"/>
    <dgm:cxn modelId="{BB516D74-0781-48A4-A2D9-DF46DE94DCF8}" type="presParOf" srcId="{459ABC4F-D411-4E8A-B853-33BE6DE48748}" destId="{F5E2E48B-E5CB-4F12-B3AE-CA69F115E961}" srcOrd="1" destOrd="0" presId="urn:microsoft.com/office/officeart/2005/8/layout/hierarchy5"/>
    <dgm:cxn modelId="{4AA652E0-3EE7-4670-B3D6-5AB4E8F90430}" type="presParOf" srcId="{F5E2E48B-E5CB-4F12-B3AE-CA69F115E961}" destId="{2258D0E3-4FDE-4D55-A26B-A4D0D859CDD3}" srcOrd="0" destOrd="0" presId="urn:microsoft.com/office/officeart/2005/8/layout/hierarchy5"/>
    <dgm:cxn modelId="{64521648-17B3-4368-9FB7-F0315405ECF8}" type="presParOf" srcId="{F5E2E48B-E5CB-4F12-B3AE-CA69F115E961}" destId="{DCA7E013-CD0C-4239-82B8-629B69853C1F}" srcOrd="1" destOrd="0" presId="urn:microsoft.com/office/officeart/2005/8/layout/hierarchy5"/>
    <dgm:cxn modelId="{C94B25D5-5AA8-4C63-99EA-D61518B9B475}" type="presParOf" srcId="{841D6E0B-497C-470C-B5C8-60570FDA022D}" destId="{6C52CFFA-E131-4743-8A91-74EA97890D7D}" srcOrd="1" destOrd="0" presId="urn:microsoft.com/office/officeart/2005/8/layout/hierarchy5"/>
    <dgm:cxn modelId="{94C82A06-11C6-4DD8-B2F9-0FDCD660D905}" type="presParOf" srcId="{6C52CFFA-E131-4743-8A91-74EA97890D7D}" destId="{574A5CD4-0617-49ED-BC00-23342D24BD72}" srcOrd="0" destOrd="0" presId="urn:microsoft.com/office/officeart/2005/8/layout/hierarchy5"/>
    <dgm:cxn modelId="{61CC36D3-61B2-42D2-A719-373252173D13}" type="presParOf" srcId="{574A5CD4-0617-49ED-BC00-23342D24BD72}" destId="{7FF73B40-05A0-42D4-A1AA-DEFEEBE82C27}" srcOrd="0" destOrd="0" presId="urn:microsoft.com/office/officeart/2005/8/layout/hierarchy5"/>
    <dgm:cxn modelId="{1150EDDF-1C24-455E-A6A7-D81D45A45871}" type="presParOf" srcId="{574A5CD4-0617-49ED-BC00-23342D24BD72}" destId="{E17E7BE7-9F55-4F81-9C8B-684C14F576B5}" srcOrd="1" destOrd="0" presId="urn:microsoft.com/office/officeart/2005/8/layout/hierarchy5"/>
    <dgm:cxn modelId="{5C8D0934-3B40-4794-AA66-D7560837B81E}" type="presParOf" srcId="{6C52CFFA-E131-4743-8A91-74EA97890D7D}" destId="{66912BB0-8199-4304-8618-B8FBA57C0834}" srcOrd="1" destOrd="0" presId="urn:microsoft.com/office/officeart/2005/8/layout/hierarchy5"/>
    <dgm:cxn modelId="{7B9C48E8-20B1-4055-AA93-2DA8A1AD2C7E}" type="presParOf" srcId="{66912BB0-8199-4304-8618-B8FBA57C0834}" destId="{746015F6-1AED-4FB9-8352-31B17B85297D}" srcOrd="0" destOrd="0" presId="urn:microsoft.com/office/officeart/2005/8/layout/hierarchy5"/>
    <dgm:cxn modelId="{514F13AF-D38A-4904-8A63-DDA6088DE456}" type="presParOf" srcId="{6C52CFFA-E131-4743-8A91-74EA97890D7D}" destId="{0FF44DA7-4A25-42B2-A634-C96C9A2D53DE}" srcOrd="2" destOrd="0" presId="urn:microsoft.com/office/officeart/2005/8/layout/hierarchy5"/>
    <dgm:cxn modelId="{067D9555-B30D-4AF4-B11C-852E1938E6E9}" type="presParOf" srcId="{0FF44DA7-4A25-42B2-A634-C96C9A2D53DE}" destId="{6F09569B-BBFE-4CEC-8D10-56B6B9F0052D}" srcOrd="0" destOrd="0" presId="urn:microsoft.com/office/officeart/2005/8/layout/hierarchy5"/>
    <dgm:cxn modelId="{0E3917BE-1CBF-4904-B109-3034C229951A}" type="presParOf" srcId="{0FF44DA7-4A25-42B2-A634-C96C9A2D53DE}" destId="{E7FAFD08-7EEA-419C-914F-0B63B56B67F5}" srcOrd="1" destOrd="0" presId="urn:microsoft.com/office/officeart/2005/8/layout/hierarchy5"/>
    <dgm:cxn modelId="{BAF4D628-2773-435A-B58F-8A1711D4B218}" type="presParOf" srcId="{6C52CFFA-E131-4743-8A91-74EA97890D7D}" destId="{1FCC6F33-5E85-4473-8FEF-E50EEDC140F5}" srcOrd="3" destOrd="0" presId="urn:microsoft.com/office/officeart/2005/8/layout/hierarchy5"/>
    <dgm:cxn modelId="{B517979C-F731-4F07-9A34-4CA4DF61C9F6}" type="presParOf" srcId="{1FCC6F33-5E85-4473-8FEF-E50EEDC140F5}" destId="{0CE120B9-F39D-41B6-9CAA-FB3480921F8E}" srcOrd="0" destOrd="0" presId="urn:microsoft.com/office/officeart/2005/8/layout/hierarchy5"/>
    <dgm:cxn modelId="{D94E9C0A-CB37-4D5E-B32A-D553DE274995}" type="presParOf" srcId="{6C52CFFA-E131-4743-8A91-74EA97890D7D}" destId="{57AE5FB8-02F3-441E-AEB9-491CA29B1367}" srcOrd="4" destOrd="0" presId="urn:microsoft.com/office/officeart/2005/8/layout/hierarchy5"/>
    <dgm:cxn modelId="{50CC0CCA-BE9A-4A2C-A85C-ABF199A37BE5}" type="presParOf" srcId="{57AE5FB8-02F3-441E-AEB9-491CA29B1367}" destId="{A79A5956-A0B2-4D81-8931-D9FEB20F7535}" srcOrd="0" destOrd="0" presId="urn:microsoft.com/office/officeart/2005/8/layout/hierarchy5"/>
    <dgm:cxn modelId="{9366D845-235A-4310-8E72-6684B9738E61}" type="presParOf" srcId="{57AE5FB8-02F3-441E-AEB9-491CA29B1367}" destId="{1A1200F5-D4E1-48C0-96F8-4C0E1CD53391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FD8609-9EE8-414F-A1D6-A467FD909BC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1AD121B-7CB4-4543-BF58-4BC8EC58A203}">
      <dgm:prSet phldrT="[Texte]" custT="1"/>
      <dgm:spPr>
        <a:solidFill>
          <a:srgbClr val="C4E59F"/>
        </a:solidFill>
        <a:ln>
          <a:noFill/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</a:rPr>
            <a:t>Usages sur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</a:rPr>
            <a:t>Graminée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</a:rPr>
            <a:t>vivaces</a:t>
          </a:r>
        </a:p>
      </dgm:t>
    </dgm:pt>
    <dgm:pt modelId="{27C2EC89-C0F1-4FF4-8B3E-0BF07416BC41}" type="parTrans" cxnId="{62112BCD-D27A-4480-AD63-B0C476A1A4B8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 sz="1800"/>
        </a:p>
      </dgm:t>
    </dgm:pt>
    <dgm:pt modelId="{ECDB3BE8-275E-43A5-B047-4B21D04EC6DE}" type="sibTrans" cxnId="{62112BCD-D27A-4480-AD63-B0C476A1A4B8}">
      <dgm:prSet/>
      <dgm:spPr/>
      <dgm:t>
        <a:bodyPr/>
        <a:lstStyle/>
        <a:p>
          <a:endParaRPr lang="fr-FR" sz="1800"/>
        </a:p>
      </dgm:t>
    </dgm:pt>
    <dgm:pt modelId="{93B4C252-1435-44ED-8EED-5A064EB79054}">
      <dgm:prSet phldrT="[Texte]" custT="1"/>
      <dgm:spPr>
        <a:solidFill>
          <a:srgbClr val="C4E59F"/>
        </a:solidFill>
        <a:ln>
          <a:noFill/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  <a:latin typeface="+mn-lt"/>
            </a:rPr>
            <a:t>Usages sur</a:t>
          </a:r>
        </a:p>
        <a:p>
          <a:pPr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  <a:latin typeface="+mn-lt"/>
            </a:rPr>
            <a:t>Graminée</a:t>
          </a:r>
        </a:p>
        <a:p>
          <a:pPr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  <a:latin typeface="+mn-lt"/>
            </a:rPr>
            <a:t>annuelles</a:t>
          </a:r>
        </a:p>
      </dgm:t>
    </dgm:pt>
    <dgm:pt modelId="{DF26C6DD-2194-4D74-9142-380FCE794243}" type="parTrans" cxnId="{36B95239-F90C-4006-9E9F-8772F63A94B8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 sz="1800"/>
        </a:p>
      </dgm:t>
    </dgm:pt>
    <dgm:pt modelId="{CDE38886-02E6-4573-A5CC-E183A64FBDE2}" type="sibTrans" cxnId="{36B95239-F90C-4006-9E9F-8772F63A94B8}">
      <dgm:prSet/>
      <dgm:spPr/>
      <dgm:t>
        <a:bodyPr/>
        <a:lstStyle/>
        <a:p>
          <a:endParaRPr lang="fr-FR" sz="1800"/>
        </a:p>
      </dgm:t>
    </dgm:pt>
    <dgm:pt modelId="{854C241F-122A-4B85-BF0D-8EBDF7F3985B}">
      <dgm:prSet phldrT="[Texte]" custT="1"/>
      <dgm:spPr>
        <a:solidFill>
          <a:srgbClr val="C4E59F"/>
        </a:solidFill>
        <a:ln>
          <a:noFill/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  <a:latin typeface="+mn-lt"/>
            </a:rPr>
            <a:t>120 g/l de </a:t>
          </a:r>
        </a:p>
        <a:p>
          <a:pPr>
            <a:spcAft>
              <a:spcPts val="0"/>
            </a:spcAft>
          </a:pPr>
          <a:r>
            <a:rPr lang="fr-FR" sz="1200" b="1" dirty="0" err="1" smtClean="0">
              <a:solidFill>
                <a:srgbClr val="003D7E"/>
              </a:solidFill>
              <a:effectLst/>
              <a:latin typeface="+mn-lt"/>
            </a:rPr>
            <a:t>Cléthodime</a:t>
          </a:r>
          <a:endParaRPr lang="fr-FR" sz="1200" b="1" dirty="0">
            <a:solidFill>
              <a:srgbClr val="003D7E"/>
            </a:solidFill>
            <a:effectLst/>
            <a:latin typeface="+mn-lt"/>
          </a:endParaRPr>
        </a:p>
      </dgm:t>
    </dgm:pt>
    <dgm:pt modelId="{2A4DCD07-B6D5-4DF7-A31F-1A065EB79405}" type="parTrans" cxnId="{6FF5EAEE-42DF-4AA5-AC94-E23E277B895D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 sz="1800"/>
        </a:p>
      </dgm:t>
    </dgm:pt>
    <dgm:pt modelId="{75D1F83D-741C-4A08-BE5C-34FFD6DC556E}" type="sibTrans" cxnId="{6FF5EAEE-42DF-4AA5-AC94-E23E277B895D}">
      <dgm:prSet/>
      <dgm:spPr/>
      <dgm:t>
        <a:bodyPr/>
        <a:lstStyle/>
        <a:p>
          <a:endParaRPr lang="fr-FR" sz="1800"/>
        </a:p>
      </dgm:t>
    </dgm:pt>
    <dgm:pt modelId="{48786A17-7AB1-4739-ABD3-4C904E4AFDEC}">
      <dgm:prSet phldrT="[Texte]" custT="1"/>
      <dgm:spPr>
        <a:solidFill>
          <a:srgbClr val="C4E59F"/>
        </a:solidFill>
        <a:ln>
          <a:noFill/>
        </a:ln>
        <a:scene3d>
          <a:camera prst="orthographicFront"/>
          <a:lightRig rig="threePt" dir="t"/>
        </a:scene3d>
        <a:sp3d>
          <a:bevelT prst="angle"/>
        </a:sp3d>
      </dgm:spPr>
      <dgm:t>
        <a:bodyPr lIns="0" rIns="0" bIns="0"/>
        <a:lstStyle/>
        <a:p>
          <a:pPr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  <a:latin typeface="+mn-lt"/>
            </a:rPr>
            <a:t>Doses</a:t>
          </a:r>
        </a:p>
        <a:p>
          <a:pPr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  <a:latin typeface="+mn-lt"/>
            </a:rPr>
            <a:t>d’utilisation</a:t>
          </a:r>
          <a:endParaRPr lang="fr-FR" sz="1200" b="1" dirty="0">
            <a:solidFill>
              <a:srgbClr val="003D7E"/>
            </a:solidFill>
            <a:effectLst/>
            <a:latin typeface="+mn-lt"/>
          </a:endParaRPr>
        </a:p>
      </dgm:t>
    </dgm:pt>
    <dgm:pt modelId="{90FEC3A3-D090-4236-9F7E-E8CF90984213}" type="parTrans" cxnId="{DBDD536B-E529-48CE-B319-31C95E4370CF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 sz="1800"/>
        </a:p>
      </dgm:t>
    </dgm:pt>
    <dgm:pt modelId="{E99EAF0B-55E0-453A-85FD-732CF0850382}" type="sibTrans" cxnId="{DBDD536B-E529-48CE-B319-31C95E4370CF}">
      <dgm:prSet/>
      <dgm:spPr/>
      <dgm:t>
        <a:bodyPr/>
        <a:lstStyle/>
        <a:p>
          <a:endParaRPr lang="fr-FR" sz="1800"/>
        </a:p>
      </dgm:t>
    </dgm:pt>
    <dgm:pt modelId="{C39F7563-7D8A-461C-BF13-FB505E60DE4C}" type="pres">
      <dgm:prSet presAssocID="{24FD8609-9EE8-414F-A1D6-A467FD909BC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DA2D034-6F67-404A-BA16-36830324B50C}" type="pres">
      <dgm:prSet presAssocID="{24FD8609-9EE8-414F-A1D6-A467FD909BC2}" presName="cycle" presStyleCnt="0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CD2D3B64-A788-456E-9261-CF60939A66C3}" type="pres">
      <dgm:prSet presAssocID="{24FD8609-9EE8-414F-A1D6-A467FD909BC2}" presName="centerShape" presStyleCnt="0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57A30D99-F0C0-4B66-A005-66134DE12A6B}" type="pres">
      <dgm:prSet presAssocID="{24FD8609-9EE8-414F-A1D6-A467FD909BC2}" presName="connSite" presStyleLbl="node1" presStyleIdx="0" presStyleCnt="5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B8107BBB-1BFB-445B-910F-2314A9352E2A}" type="pres">
      <dgm:prSet presAssocID="{24FD8609-9EE8-414F-A1D6-A467FD909BC2}" presName="visible" presStyleLbl="node1" presStyleIdx="0" presStyleCnt="5" custScaleX="114291" custScaleY="114361" custLinFactNeighborX="-6403" custLinFactNeighborY="-3590"/>
      <dgm:spPr>
        <a:solidFill>
          <a:srgbClr val="92D05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270CA371-3A5F-411C-988C-C29637CF4789}" type="pres">
      <dgm:prSet presAssocID="{27C2EC89-C0F1-4FF4-8B3E-0BF07416BC41}" presName="Name25" presStyleLbl="parChTrans1D1" presStyleIdx="0" presStyleCnt="4"/>
      <dgm:spPr/>
      <dgm:t>
        <a:bodyPr/>
        <a:lstStyle/>
        <a:p>
          <a:endParaRPr lang="fr-FR"/>
        </a:p>
      </dgm:t>
    </dgm:pt>
    <dgm:pt modelId="{D634F10F-C330-4466-8E55-0EC3328A8953}" type="pres">
      <dgm:prSet presAssocID="{61AD121B-7CB4-4543-BF58-4BC8EC58A203}" presName="node" presStyleCnt="0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11FE9494-04F4-4DB3-A26D-969283774F20}" type="pres">
      <dgm:prSet presAssocID="{61AD121B-7CB4-4543-BF58-4BC8EC58A203}" presName="parentNode" presStyleLbl="node1" presStyleIdx="1" presStyleCnt="5" custLinFactNeighborX="-3099" custLinFactNeighborY="-22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2A020D-324F-4CCC-9D50-EF5B332CE315}" type="pres">
      <dgm:prSet presAssocID="{61AD121B-7CB4-4543-BF58-4BC8EC58A203}" presName="childNode" presStyleLbl="revTx" presStyleIdx="0" presStyleCnt="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B10A5FB3-C30C-44E5-B6DF-E700DFEE6E1F}" type="pres">
      <dgm:prSet presAssocID="{DF26C6DD-2194-4D74-9142-380FCE794243}" presName="Name25" presStyleLbl="parChTrans1D1" presStyleIdx="1" presStyleCnt="4"/>
      <dgm:spPr/>
      <dgm:t>
        <a:bodyPr/>
        <a:lstStyle/>
        <a:p>
          <a:endParaRPr lang="fr-FR"/>
        </a:p>
      </dgm:t>
    </dgm:pt>
    <dgm:pt modelId="{847EF809-188D-4B28-8705-AE39AACEFCB3}" type="pres">
      <dgm:prSet presAssocID="{93B4C252-1435-44ED-8EED-5A064EB79054}" presName="node" presStyleCnt="0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41727FAA-008B-471C-8748-283C1D70C8A0}" type="pres">
      <dgm:prSet presAssocID="{93B4C252-1435-44ED-8EED-5A064EB79054}" presName="parentNode" presStyleLbl="node1" presStyleIdx="2" presStyleCnt="5" custLinFactNeighborX="3917" custLinFactNeighborY="725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AE6326B-CE3B-4792-96E8-1C809EEE76EA}" type="pres">
      <dgm:prSet presAssocID="{93B4C252-1435-44ED-8EED-5A064EB79054}" presName="childNode" presStyleLbl="revTx" presStyleIdx="0" presStyleCnt="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45DF6831-AE65-4F55-B2F0-94EB019C64F7}" type="pres">
      <dgm:prSet presAssocID="{2A4DCD07-B6D5-4DF7-A31F-1A065EB79405}" presName="Name25" presStyleLbl="parChTrans1D1" presStyleIdx="2" presStyleCnt="4"/>
      <dgm:spPr/>
      <dgm:t>
        <a:bodyPr/>
        <a:lstStyle/>
        <a:p>
          <a:endParaRPr lang="fr-FR"/>
        </a:p>
      </dgm:t>
    </dgm:pt>
    <dgm:pt modelId="{C3BD52A8-996D-4E60-8A86-79783799E34E}" type="pres">
      <dgm:prSet presAssocID="{854C241F-122A-4B85-BF0D-8EBDF7F3985B}" presName="node" presStyleCnt="0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73F93230-C17A-4B66-A52F-737F8EF433D1}" type="pres">
      <dgm:prSet presAssocID="{854C241F-122A-4B85-BF0D-8EBDF7F3985B}" presName="parentNode" presStyleLbl="node1" presStyleIdx="3" presStyleCnt="5" custScaleX="107839" custScaleY="106609" custLinFactNeighborX="6903" custLinFactNeighborY="776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5E76689-27A3-453F-BDA4-7EF48891A063}" type="pres">
      <dgm:prSet presAssocID="{854C241F-122A-4B85-BF0D-8EBDF7F3985B}" presName="childNode" presStyleLbl="revTx" presStyleIdx="0" presStyleCnt="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2638AE99-DF6D-42B2-8FCF-695C24513836}" type="pres">
      <dgm:prSet presAssocID="{90FEC3A3-D090-4236-9F7E-E8CF90984213}" presName="Name25" presStyleLbl="parChTrans1D1" presStyleIdx="3" presStyleCnt="4"/>
      <dgm:spPr/>
      <dgm:t>
        <a:bodyPr/>
        <a:lstStyle/>
        <a:p>
          <a:endParaRPr lang="fr-FR"/>
        </a:p>
      </dgm:t>
    </dgm:pt>
    <dgm:pt modelId="{7EA93D3D-7513-49EA-9749-D1CD01F02528}" type="pres">
      <dgm:prSet presAssocID="{48786A17-7AB1-4739-ABD3-4C904E4AFDEC}" presName="node" presStyleCnt="0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0F98DEF3-558B-4893-B4F2-028EC1509E00}" type="pres">
      <dgm:prSet presAssocID="{48786A17-7AB1-4739-ABD3-4C904E4AFDEC}" presName="parentNode" presStyleLbl="node1" presStyleIdx="4" presStyleCnt="5" custScaleX="104875" custScaleY="104875" custLinFactNeighborX="-3099" custLinFactNeighborY="495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457FBB7-D98D-4ECF-96F8-C660C2527257}" type="pres">
      <dgm:prSet presAssocID="{48786A17-7AB1-4739-ABD3-4C904E4AFDEC}" presName="childNode" presStyleLbl="revTx" presStyleIdx="0" presStyleCnt="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</dgm:ptLst>
  <dgm:cxnLst>
    <dgm:cxn modelId="{C5FDD3BC-DFDE-47D2-A21B-C6A5D75AB238}" type="presOf" srcId="{27C2EC89-C0F1-4FF4-8B3E-0BF07416BC41}" destId="{270CA371-3A5F-411C-988C-C29637CF4789}" srcOrd="0" destOrd="0" presId="urn:microsoft.com/office/officeart/2005/8/layout/radial2"/>
    <dgm:cxn modelId="{9AE96009-1B18-4957-A17A-0C6BB2FEC5B7}" type="presOf" srcId="{2A4DCD07-B6D5-4DF7-A31F-1A065EB79405}" destId="{45DF6831-AE65-4F55-B2F0-94EB019C64F7}" srcOrd="0" destOrd="0" presId="urn:microsoft.com/office/officeart/2005/8/layout/radial2"/>
    <dgm:cxn modelId="{5CB9F7C1-D74D-4ABF-9930-FA388D4CD478}" type="presOf" srcId="{DF26C6DD-2194-4D74-9142-380FCE794243}" destId="{B10A5FB3-C30C-44E5-B6DF-E700DFEE6E1F}" srcOrd="0" destOrd="0" presId="urn:microsoft.com/office/officeart/2005/8/layout/radial2"/>
    <dgm:cxn modelId="{43BD4ACA-3FA1-4D1B-9557-2A065E867087}" type="presOf" srcId="{90FEC3A3-D090-4236-9F7E-E8CF90984213}" destId="{2638AE99-DF6D-42B2-8FCF-695C24513836}" srcOrd="0" destOrd="0" presId="urn:microsoft.com/office/officeart/2005/8/layout/radial2"/>
    <dgm:cxn modelId="{62112BCD-D27A-4480-AD63-B0C476A1A4B8}" srcId="{24FD8609-9EE8-414F-A1D6-A467FD909BC2}" destId="{61AD121B-7CB4-4543-BF58-4BC8EC58A203}" srcOrd="0" destOrd="0" parTransId="{27C2EC89-C0F1-4FF4-8B3E-0BF07416BC41}" sibTransId="{ECDB3BE8-275E-43A5-B047-4B21D04EC6DE}"/>
    <dgm:cxn modelId="{DBDD536B-E529-48CE-B319-31C95E4370CF}" srcId="{24FD8609-9EE8-414F-A1D6-A467FD909BC2}" destId="{48786A17-7AB1-4739-ABD3-4C904E4AFDEC}" srcOrd="3" destOrd="0" parTransId="{90FEC3A3-D090-4236-9F7E-E8CF90984213}" sibTransId="{E99EAF0B-55E0-453A-85FD-732CF0850382}"/>
    <dgm:cxn modelId="{C37A8A5D-BE7A-4550-8849-6599E12B7D08}" type="presOf" srcId="{24FD8609-9EE8-414F-A1D6-A467FD909BC2}" destId="{C39F7563-7D8A-461C-BF13-FB505E60DE4C}" srcOrd="0" destOrd="0" presId="urn:microsoft.com/office/officeart/2005/8/layout/radial2"/>
    <dgm:cxn modelId="{F7B8C06C-2286-4236-A36F-6382F99BA483}" type="presOf" srcId="{854C241F-122A-4B85-BF0D-8EBDF7F3985B}" destId="{73F93230-C17A-4B66-A52F-737F8EF433D1}" srcOrd="0" destOrd="0" presId="urn:microsoft.com/office/officeart/2005/8/layout/radial2"/>
    <dgm:cxn modelId="{36B95239-F90C-4006-9E9F-8772F63A94B8}" srcId="{24FD8609-9EE8-414F-A1D6-A467FD909BC2}" destId="{93B4C252-1435-44ED-8EED-5A064EB79054}" srcOrd="1" destOrd="0" parTransId="{DF26C6DD-2194-4D74-9142-380FCE794243}" sibTransId="{CDE38886-02E6-4573-A5CC-E183A64FBDE2}"/>
    <dgm:cxn modelId="{6FF5EAEE-42DF-4AA5-AC94-E23E277B895D}" srcId="{24FD8609-9EE8-414F-A1D6-A467FD909BC2}" destId="{854C241F-122A-4B85-BF0D-8EBDF7F3985B}" srcOrd="2" destOrd="0" parTransId="{2A4DCD07-B6D5-4DF7-A31F-1A065EB79405}" sibTransId="{75D1F83D-741C-4A08-BE5C-34FFD6DC556E}"/>
    <dgm:cxn modelId="{3C25E537-A31C-4FE4-A72B-A6AA4ACF956A}" type="presOf" srcId="{93B4C252-1435-44ED-8EED-5A064EB79054}" destId="{41727FAA-008B-471C-8748-283C1D70C8A0}" srcOrd="0" destOrd="0" presId="urn:microsoft.com/office/officeart/2005/8/layout/radial2"/>
    <dgm:cxn modelId="{4EF2518C-CD2A-4761-9469-30A6983EC27B}" type="presOf" srcId="{61AD121B-7CB4-4543-BF58-4BC8EC58A203}" destId="{11FE9494-04F4-4DB3-A26D-969283774F20}" srcOrd="0" destOrd="0" presId="urn:microsoft.com/office/officeart/2005/8/layout/radial2"/>
    <dgm:cxn modelId="{4996A2D1-E361-4AE3-A1AB-61BD3919233C}" type="presOf" srcId="{48786A17-7AB1-4739-ABD3-4C904E4AFDEC}" destId="{0F98DEF3-558B-4893-B4F2-028EC1509E00}" srcOrd="0" destOrd="0" presId="urn:microsoft.com/office/officeart/2005/8/layout/radial2"/>
    <dgm:cxn modelId="{0DC36DB2-BE2C-4F01-8ADE-98522B715E33}" type="presParOf" srcId="{C39F7563-7D8A-461C-BF13-FB505E60DE4C}" destId="{2DA2D034-6F67-404A-BA16-36830324B50C}" srcOrd="0" destOrd="0" presId="urn:microsoft.com/office/officeart/2005/8/layout/radial2"/>
    <dgm:cxn modelId="{2779B9B7-ED48-4342-93CA-055A5593ADE2}" type="presParOf" srcId="{2DA2D034-6F67-404A-BA16-36830324B50C}" destId="{CD2D3B64-A788-456E-9261-CF60939A66C3}" srcOrd="0" destOrd="0" presId="urn:microsoft.com/office/officeart/2005/8/layout/radial2"/>
    <dgm:cxn modelId="{14ECF4A6-923F-47B8-A608-15B38FADC960}" type="presParOf" srcId="{CD2D3B64-A788-456E-9261-CF60939A66C3}" destId="{57A30D99-F0C0-4B66-A005-66134DE12A6B}" srcOrd="0" destOrd="0" presId="urn:microsoft.com/office/officeart/2005/8/layout/radial2"/>
    <dgm:cxn modelId="{7F2B3BA1-5744-4178-9CA4-DD60A6F0E449}" type="presParOf" srcId="{CD2D3B64-A788-456E-9261-CF60939A66C3}" destId="{B8107BBB-1BFB-445B-910F-2314A9352E2A}" srcOrd="1" destOrd="0" presId="urn:microsoft.com/office/officeart/2005/8/layout/radial2"/>
    <dgm:cxn modelId="{CB4D2AEE-B3DA-420B-B44F-1EC4B83E9DBC}" type="presParOf" srcId="{2DA2D034-6F67-404A-BA16-36830324B50C}" destId="{270CA371-3A5F-411C-988C-C29637CF4789}" srcOrd="1" destOrd="0" presId="urn:microsoft.com/office/officeart/2005/8/layout/radial2"/>
    <dgm:cxn modelId="{C1784F3B-BC81-48AC-B2CB-F903D5673FDC}" type="presParOf" srcId="{2DA2D034-6F67-404A-BA16-36830324B50C}" destId="{D634F10F-C330-4466-8E55-0EC3328A8953}" srcOrd="2" destOrd="0" presId="urn:microsoft.com/office/officeart/2005/8/layout/radial2"/>
    <dgm:cxn modelId="{C9F9EF96-C642-447F-965F-4A6F4DA312D8}" type="presParOf" srcId="{D634F10F-C330-4466-8E55-0EC3328A8953}" destId="{11FE9494-04F4-4DB3-A26D-969283774F20}" srcOrd="0" destOrd="0" presId="urn:microsoft.com/office/officeart/2005/8/layout/radial2"/>
    <dgm:cxn modelId="{F25D4FE6-F14A-4E6F-B554-A32C5494A1A0}" type="presParOf" srcId="{D634F10F-C330-4466-8E55-0EC3328A8953}" destId="{8B2A020D-324F-4CCC-9D50-EF5B332CE315}" srcOrd="1" destOrd="0" presId="urn:microsoft.com/office/officeart/2005/8/layout/radial2"/>
    <dgm:cxn modelId="{C0160390-63DF-41C8-81FF-A3C7F850A901}" type="presParOf" srcId="{2DA2D034-6F67-404A-BA16-36830324B50C}" destId="{B10A5FB3-C30C-44E5-B6DF-E700DFEE6E1F}" srcOrd="3" destOrd="0" presId="urn:microsoft.com/office/officeart/2005/8/layout/radial2"/>
    <dgm:cxn modelId="{9BA4A000-CF7C-4036-B87B-4026BEF973B5}" type="presParOf" srcId="{2DA2D034-6F67-404A-BA16-36830324B50C}" destId="{847EF809-188D-4B28-8705-AE39AACEFCB3}" srcOrd="4" destOrd="0" presId="urn:microsoft.com/office/officeart/2005/8/layout/radial2"/>
    <dgm:cxn modelId="{58AFFAB1-080D-4D06-86C0-920D80BC7190}" type="presParOf" srcId="{847EF809-188D-4B28-8705-AE39AACEFCB3}" destId="{41727FAA-008B-471C-8748-283C1D70C8A0}" srcOrd="0" destOrd="0" presId="urn:microsoft.com/office/officeart/2005/8/layout/radial2"/>
    <dgm:cxn modelId="{52F2A2B1-2372-4C5A-8F59-C2A47294979C}" type="presParOf" srcId="{847EF809-188D-4B28-8705-AE39AACEFCB3}" destId="{1AE6326B-CE3B-4792-96E8-1C809EEE76EA}" srcOrd="1" destOrd="0" presId="urn:microsoft.com/office/officeart/2005/8/layout/radial2"/>
    <dgm:cxn modelId="{F8A8A425-D128-43DC-92BD-62E614F233E7}" type="presParOf" srcId="{2DA2D034-6F67-404A-BA16-36830324B50C}" destId="{45DF6831-AE65-4F55-B2F0-94EB019C64F7}" srcOrd="5" destOrd="0" presId="urn:microsoft.com/office/officeart/2005/8/layout/radial2"/>
    <dgm:cxn modelId="{F0F18DE3-ED2C-4DF3-A3F1-81057A7E57AA}" type="presParOf" srcId="{2DA2D034-6F67-404A-BA16-36830324B50C}" destId="{C3BD52A8-996D-4E60-8A86-79783799E34E}" srcOrd="6" destOrd="0" presId="urn:microsoft.com/office/officeart/2005/8/layout/radial2"/>
    <dgm:cxn modelId="{2DA5BBF1-31E9-4EE9-B2A1-24531CCEDA79}" type="presParOf" srcId="{C3BD52A8-996D-4E60-8A86-79783799E34E}" destId="{73F93230-C17A-4B66-A52F-737F8EF433D1}" srcOrd="0" destOrd="0" presId="urn:microsoft.com/office/officeart/2005/8/layout/radial2"/>
    <dgm:cxn modelId="{22C17B3A-9CDB-48B3-A3B8-6551B0E53FBC}" type="presParOf" srcId="{C3BD52A8-996D-4E60-8A86-79783799E34E}" destId="{E5E76689-27A3-453F-BDA4-7EF48891A063}" srcOrd="1" destOrd="0" presId="urn:microsoft.com/office/officeart/2005/8/layout/radial2"/>
    <dgm:cxn modelId="{0A5C273B-5A87-4349-B14A-39A41A906E08}" type="presParOf" srcId="{2DA2D034-6F67-404A-BA16-36830324B50C}" destId="{2638AE99-DF6D-42B2-8FCF-695C24513836}" srcOrd="7" destOrd="0" presId="urn:microsoft.com/office/officeart/2005/8/layout/radial2"/>
    <dgm:cxn modelId="{74504A19-2B9D-4E5D-AA6F-3591C27EFA1C}" type="presParOf" srcId="{2DA2D034-6F67-404A-BA16-36830324B50C}" destId="{7EA93D3D-7513-49EA-9749-D1CD01F02528}" srcOrd="8" destOrd="0" presId="urn:microsoft.com/office/officeart/2005/8/layout/radial2"/>
    <dgm:cxn modelId="{4FA22D19-36C6-4926-90B0-EA18A2A474B1}" type="presParOf" srcId="{7EA93D3D-7513-49EA-9749-D1CD01F02528}" destId="{0F98DEF3-558B-4893-B4F2-028EC1509E00}" srcOrd="0" destOrd="0" presId="urn:microsoft.com/office/officeart/2005/8/layout/radial2"/>
    <dgm:cxn modelId="{93E21309-6AB7-40CE-87FE-FCC9A19DF199}" type="presParOf" srcId="{7EA93D3D-7513-49EA-9749-D1CD01F02528}" destId="{1457FBB7-D98D-4ECF-96F8-C660C2527257}" srcOrd="1" destOrd="0" presId="urn:microsoft.com/office/officeart/2005/8/layout/radial2"/>
  </dgm:cxnLst>
  <dgm:bg>
    <a:noFill/>
  </dgm:bg>
  <dgm:whole>
    <a:ln w="19050"/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D7F4D1-A2B8-44FF-A58F-ECFF989DF804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D5DF88C-DCAD-48B3-A808-AA63CA434796}">
      <dgm:prSet phldrT="[Texte]" custT="1"/>
      <dgm:spPr>
        <a:solidFill>
          <a:srgbClr val="D5E04D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r-FR" sz="1200" b="1" dirty="0" smtClean="0">
              <a:solidFill>
                <a:schemeClr val="accent2">
                  <a:lumMod val="75000"/>
                </a:schemeClr>
              </a:solidFill>
              <a:latin typeface="+mn-lt"/>
            </a:rPr>
            <a:t>Pâturin    Ray-grass  Folle-avoine  Vulpin</a:t>
          </a:r>
        </a:p>
      </dgm:t>
    </dgm:pt>
    <dgm:pt modelId="{5E9D4110-585B-4BD9-A4C2-7C63BC439B32}" type="parTrans" cxnId="{B9245DC0-D3A6-403A-A266-C43B4F3FCA33}">
      <dgm:prSet/>
      <dgm:spPr/>
      <dgm:t>
        <a:bodyPr/>
        <a:lstStyle/>
        <a:p>
          <a:endParaRPr lang="fr-FR"/>
        </a:p>
      </dgm:t>
    </dgm:pt>
    <dgm:pt modelId="{5D47850C-58C3-456B-BB79-4ABF643739E2}" type="sibTrans" cxnId="{B9245DC0-D3A6-403A-A266-C43B4F3FCA33}">
      <dgm:prSet/>
      <dgm:spPr/>
      <dgm:t>
        <a:bodyPr/>
        <a:lstStyle/>
        <a:p>
          <a:endParaRPr lang="fr-FR"/>
        </a:p>
      </dgm:t>
    </dgm:pt>
    <dgm:pt modelId="{9B6F49C9-1D0F-4C93-B2B1-A329B6C7700F}">
      <dgm:prSet phldrT="[Texte]" custT="1"/>
      <dgm:spPr>
        <a:solidFill>
          <a:srgbClr val="D5E04D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r-FR" sz="1200" b="1" dirty="0" smtClean="0">
              <a:solidFill>
                <a:schemeClr val="accent2">
                  <a:lumMod val="75000"/>
                </a:schemeClr>
              </a:solidFill>
            </a:rPr>
            <a:t>Graminées  estivales</a:t>
          </a:r>
          <a:endParaRPr lang="fr-FR" sz="1200" b="1" dirty="0">
            <a:solidFill>
              <a:schemeClr val="accent2">
                <a:lumMod val="75000"/>
              </a:schemeClr>
            </a:solidFill>
          </a:endParaRPr>
        </a:p>
      </dgm:t>
    </dgm:pt>
    <dgm:pt modelId="{BC7277C9-9F14-4E89-8337-CB86236E9FC8}" type="parTrans" cxnId="{B44725A4-B749-4A7C-AE36-4CDA6A565F28}">
      <dgm:prSet/>
      <dgm:spPr/>
      <dgm:t>
        <a:bodyPr/>
        <a:lstStyle/>
        <a:p>
          <a:endParaRPr lang="fr-FR"/>
        </a:p>
      </dgm:t>
    </dgm:pt>
    <dgm:pt modelId="{9DEA23FA-6EB7-453B-BB3D-4E99D8E4972D}" type="sibTrans" cxnId="{B44725A4-B749-4A7C-AE36-4CDA6A565F28}">
      <dgm:prSet/>
      <dgm:spPr/>
      <dgm:t>
        <a:bodyPr/>
        <a:lstStyle/>
        <a:p>
          <a:endParaRPr lang="fr-FR"/>
        </a:p>
      </dgm:t>
    </dgm:pt>
    <dgm:pt modelId="{A80163F8-B9C7-469F-A0DF-629CC8F8F8D9}">
      <dgm:prSet phldrT="[Texte]" custT="1"/>
      <dgm:spPr>
        <a:solidFill>
          <a:srgbClr val="D5E04D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r-FR" sz="1200" b="1" dirty="0" smtClean="0">
              <a:solidFill>
                <a:schemeClr val="accent2">
                  <a:lumMod val="75000"/>
                </a:schemeClr>
              </a:solidFill>
            </a:rPr>
            <a:t>Graminées vivaces</a:t>
          </a:r>
          <a:endParaRPr lang="fr-FR" sz="1200" b="1" dirty="0">
            <a:solidFill>
              <a:schemeClr val="accent2">
                <a:lumMod val="75000"/>
              </a:schemeClr>
            </a:solidFill>
          </a:endParaRPr>
        </a:p>
      </dgm:t>
    </dgm:pt>
    <dgm:pt modelId="{39186582-60B7-49F2-8134-DDD6B8DE9B80}" type="parTrans" cxnId="{EC2F42F3-FD04-4789-ADCE-F1116FF4DD48}">
      <dgm:prSet/>
      <dgm:spPr/>
      <dgm:t>
        <a:bodyPr/>
        <a:lstStyle/>
        <a:p>
          <a:endParaRPr lang="fr-FR"/>
        </a:p>
      </dgm:t>
    </dgm:pt>
    <dgm:pt modelId="{DA655B2C-D7FB-47AE-A624-4020302D3DC6}" type="sibTrans" cxnId="{EC2F42F3-FD04-4789-ADCE-F1116FF4DD48}">
      <dgm:prSet/>
      <dgm:spPr/>
      <dgm:t>
        <a:bodyPr/>
        <a:lstStyle/>
        <a:p>
          <a:endParaRPr lang="fr-FR"/>
        </a:p>
      </dgm:t>
    </dgm:pt>
    <dgm:pt modelId="{20A5662E-73B5-4B4E-A272-06FCE722C5F8}">
      <dgm:prSet phldrT="[Texte]" custT="1"/>
      <dgm:spPr>
        <a:solidFill>
          <a:srgbClr val="D5E04D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r-FR" sz="1200" b="1" dirty="0" smtClean="0">
              <a:solidFill>
                <a:schemeClr val="accent2">
                  <a:lumMod val="75000"/>
                </a:schemeClr>
              </a:solidFill>
            </a:rPr>
            <a:t>Repousses de céréales</a:t>
          </a:r>
          <a:endParaRPr lang="fr-FR" sz="1200" b="1" dirty="0">
            <a:solidFill>
              <a:schemeClr val="accent2">
                <a:lumMod val="75000"/>
              </a:schemeClr>
            </a:solidFill>
          </a:endParaRPr>
        </a:p>
      </dgm:t>
    </dgm:pt>
    <dgm:pt modelId="{E5EBBFBB-97F8-4B24-9060-7E20CAB220FB}" type="parTrans" cxnId="{9C67EBB9-1AE7-4A3A-8C08-57482233F528}">
      <dgm:prSet/>
      <dgm:spPr/>
      <dgm:t>
        <a:bodyPr/>
        <a:lstStyle/>
        <a:p>
          <a:endParaRPr lang="fr-FR"/>
        </a:p>
      </dgm:t>
    </dgm:pt>
    <dgm:pt modelId="{FDCE49F2-6B1F-4567-9296-619D627B488D}" type="sibTrans" cxnId="{9C67EBB9-1AE7-4A3A-8C08-57482233F528}">
      <dgm:prSet/>
      <dgm:spPr/>
      <dgm:t>
        <a:bodyPr/>
        <a:lstStyle/>
        <a:p>
          <a:endParaRPr lang="fr-FR"/>
        </a:p>
      </dgm:t>
    </dgm:pt>
    <dgm:pt modelId="{C466B76D-EC33-4797-9A7C-54ED2670AA3D}">
      <dgm:prSet phldrT="[Texte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fr-FR" sz="100" baseline="0" dirty="0">
            <a:solidFill>
              <a:schemeClr val="bg1"/>
            </a:solidFill>
          </a:endParaRPr>
        </a:p>
      </dgm:t>
    </dgm:pt>
    <dgm:pt modelId="{92772878-6A4E-46E4-8657-93398EFC2FAE}" type="sibTrans" cxnId="{503A5297-5E55-48FC-8E94-B7E5C04DAEC2}">
      <dgm:prSet/>
      <dgm:spPr/>
      <dgm:t>
        <a:bodyPr/>
        <a:lstStyle/>
        <a:p>
          <a:endParaRPr lang="fr-FR"/>
        </a:p>
      </dgm:t>
    </dgm:pt>
    <dgm:pt modelId="{419B7057-B7EE-43C4-8B60-4E86A762B33F}" type="parTrans" cxnId="{503A5297-5E55-48FC-8E94-B7E5C04DAEC2}">
      <dgm:prSet/>
      <dgm:spPr/>
      <dgm:t>
        <a:bodyPr/>
        <a:lstStyle/>
        <a:p>
          <a:endParaRPr lang="fr-FR"/>
        </a:p>
      </dgm:t>
    </dgm:pt>
    <dgm:pt modelId="{EFA0945E-4905-4356-84F1-6F6157B8EBB2}" type="pres">
      <dgm:prSet presAssocID="{A6D7F4D1-A2B8-44FF-A58F-ECFF989DF80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5703EDD-C2FD-42CD-9D26-F31802CDDD6E}" type="pres">
      <dgm:prSet presAssocID="{C466B76D-EC33-4797-9A7C-54ED2670AA3D}" presName="centerShape" presStyleLbl="node0" presStyleIdx="0" presStyleCnt="1" custScaleX="145080" custScaleY="136006" custLinFactNeighborX="901" custLinFactNeighborY="900"/>
      <dgm:spPr/>
      <dgm:t>
        <a:bodyPr/>
        <a:lstStyle/>
        <a:p>
          <a:endParaRPr lang="fr-FR"/>
        </a:p>
      </dgm:t>
    </dgm:pt>
    <dgm:pt modelId="{5D11E0DD-C208-4CDF-8400-2EE3FD5CB6C7}" type="pres">
      <dgm:prSet presAssocID="{5E9D4110-585B-4BD9-A4C2-7C63BC439B32}" presName="Name9" presStyleLbl="parChTrans1D2" presStyleIdx="0" presStyleCnt="4"/>
      <dgm:spPr/>
      <dgm:t>
        <a:bodyPr/>
        <a:lstStyle/>
        <a:p>
          <a:endParaRPr lang="fr-FR"/>
        </a:p>
      </dgm:t>
    </dgm:pt>
    <dgm:pt modelId="{58DD5E32-86CC-4FBA-9EEA-04B7193627A8}" type="pres">
      <dgm:prSet presAssocID="{5E9D4110-585B-4BD9-A4C2-7C63BC439B32}" presName="connTx" presStyleLbl="parChTrans1D2" presStyleIdx="0" presStyleCnt="4"/>
      <dgm:spPr/>
      <dgm:t>
        <a:bodyPr/>
        <a:lstStyle/>
        <a:p>
          <a:endParaRPr lang="fr-FR"/>
        </a:p>
      </dgm:t>
    </dgm:pt>
    <dgm:pt modelId="{BB79DD02-1143-426F-9A0B-236A1FB686C0}" type="pres">
      <dgm:prSet presAssocID="{1D5DF88C-DCAD-48B3-A808-AA63CA434796}" presName="node" presStyleLbl="node1" presStyleIdx="0" presStyleCnt="4" custScaleX="131123" custRadScaleRad="99407" custRadScaleInc="319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F3313EE-0074-430B-ADB0-235BBEB95F8B}" type="pres">
      <dgm:prSet presAssocID="{BC7277C9-9F14-4E89-8337-CB86236E9FC8}" presName="Name9" presStyleLbl="parChTrans1D2" presStyleIdx="1" presStyleCnt="4"/>
      <dgm:spPr/>
      <dgm:t>
        <a:bodyPr/>
        <a:lstStyle/>
        <a:p>
          <a:endParaRPr lang="fr-FR"/>
        </a:p>
      </dgm:t>
    </dgm:pt>
    <dgm:pt modelId="{4411BABC-2565-4FF2-81CD-E7F0F6F0EB77}" type="pres">
      <dgm:prSet presAssocID="{BC7277C9-9F14-4E89-8337-CB86236E9FC8}" presName="connTx" presStyleLbl="parChTrans1D2" presStyleIdx="1" presStyleCnt="4"/>
      <dgm:spPr/>
      <dgm:t>
        <a:bodyPr/>
        <a:lstStyle/>
        <a:p>
          <a:endParaRPr lang="fr-FR"/>
        </a:p>
      </dgm:t>
    </dgm:pt>
    <dgm:pt modelId="{058C148E-4A2D-46C5-B5FF-361A045C02DD}" type="pres">
      <dgm:prSet presAssocID="{9B6F49C9-1D0F-4C93-B2B1-A329B6C7700F}" presName="node" presStyleLbl="node1" presStyleIdx="1" presStyleCnt="4" custScaleX="117197" custRadScaleRad="11238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8F2F66-447C-4832-B758-A3167BBA5B65}" type="pres">
      <dgm:prSet presAssocID="{39186582-60B7-49F2-8134-DDD6B8DE9B80}" presName="Name9" presStyleLbl="parChTrans1D2" presStyleIdx="2" presStyleCnt="4"/>
      <dgm:spPr/>
      <dgm:t>
        <a:bodyPr/>
        <a:lstStyle/>
        <a:p>
          <a:endParaRPr lang="fr-FR"/>
        </a:p>
      </dgm:t>
    </dgm:pt>
    <dgm:pt modelId="{953D6A33-BC86-4044-8AF8-C3F350708809}" type="pres">
      <dgm:prSet presAssocID="{39186582-60B7-49F2-8134-DDD6B8DE9B80}" presName="connTx" presStyleLbl="parChTrans1D2" presStyleIdx="2" presStyleCnt="4"/>
      <dgm:spPr/>
      <dgm:t>
        <a:bodyPr/>
        <a:lstStyle/>
        <a:p>
          <a:endParaRPr lang="fr-FR"/>
        </a:p>
      </dgm:t>
    </dgm:pt>
    <dgm:pt modelId="{85F34C1E-88BC-46D2-B083-5FE7AE7AFB37}" type="pres">
      <dgm:prSet presAssocID="{A80163F8-B9C7-469F-A0DF-629CC8F8F8D9}" presName="node" presStyleLbl="node1" presStyleIdx="2" presStyleCnt="4" custScaleX="124001" custRadScaleRad="101136" custRadScaleInc="-658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0C911A-4179-4F49-B66E-BFD1B1612F9B}" type="pres">
      <dgm:prSet presAssocID="{E5EBBFBB-97F8-4B24-9060-7E20CAB220FB}" presName="Name9" presStyleLbl="parChTrans1D2" presStyleIdx="3" presStyleCnt="4"/>
      <dgm:spPr/>
      <dgm:t>
        <a:bodyPr/>
        <a:lstStyle/>
        <a:p>
          <a:endParaRPr lang="fr-FR"/>
        </a:p>
      </dgm:t>
    </dgm:pt>
    <dgm:pt modelId="{34DCCF3E-80B0-4B4C-9157-3197407D468B}" type="pres">
      <dgm:prSet presAssocID="{E5EBBFBB-97F8-4B24-9060-7E20CAB220FB}" presName="connTx" presStyleLbl="parChTrans1D2" presStyleIdx="3" presStyleCnt="4"/>
      <dgm:spPr/>
      <dgm:t>
        <a:bodyPr/>
        <a:lstStyle/>
        <a:p>
          <a:endParaRPr lang="fr-FR"/>
        </a:p>
      </dgm:t>
    </dgm:pt>
    <dgm:pt modelId="{E1DBE563-EBE2-44AA-B2E0-A7E17DC392E3}" type="pres">
      <dgm:prSet presAssocID="{20A5662E-73B5-4B4E-A272-06FCE722C5F8}" presName="node" presStyleLbl="node1" presStyleIdx="3" presStyleCnt="4" custScaleX="114277" custRadScaleRad="10715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3201208-CC1B-4CBE-9809-68C01B6976A6}" type="presOf" srcId="{9B6F49C9-1D0F-4C93-B2B1-A329B6C7700F}" destId="{058C148E-4A2D-46C5-B5FF-361A045C02DD}" srcOrd="0" destOrd="0" presId="urn:microsoft.com/office/officeart/2005/8/layout/radial1"/>
    <dgm:cxn modelId="{25B40BA0-10F1-45C8-BEC4-39FB94E0F652}" type="presOf" srcId="{5E9D4110-585B-4BD9-A4C2-7C63BC439B32}" destId="{58DD5E32-86CC-4FBA-9EEA-04B7193627A8}" srcOrd="1" destOrd="0" presId="urn:microsoft.com/office/officeart/2005/8/layout/radial1"/>
    <dgm:cxn modelId="{CBA31416-B5D3-4BE8-B566-EE9D831F055A}" type="presOf" srcId="{A80163F8-B9C7-469F-A0DF-629CC8F8F8D9}" destId="{85F34C1E-88BC-46D2-B083-5FE7AE7AFB37}" srcOrd="0" destOrd="0" presId="urn:microsoft.com/office/officeart/2005/8/layout/radial1"/>
    <dgm:cxn modelId="{894F959B-ABD1-4674-8BBF-69BEA42CEBE9}" type="presOf" srcId="{BC7277C9-9F14-4E89-8337-CB86236E9FC8}" destId="{4411BABC-2565-4FF2-81CD-E7F0F6F0EB77}" srcOrd="1" destOrd="0" presId="urn:microsoft.com/office/officeart/2005/8/layout/radial1"/>
    <dgm:cxn modelId="{2C8F2F24-522D-4CE7-8A06-B078B12891EF}" type="presOf" srcId="{C466B76D-EC33-4797-9A7C-54ED2670AA3D}" destId="{F5703EDD-C2FD-42CD-9D26-F31802CDDD6E}" srcOrd="0" destOrd="0" presId="urn:microsoft.com/office/officeart/2005/8/layout/radial1"/>
    <dgm:cxn modelId="{83764A36-DBEC-4147-886B-FD63728F72D8}" type="presOf" srcId="{39186582-60B7-49F2-8134-DDD6B8DE9B80}" destId="{953D6A33-BC86-4044-8AF8-C3F350708809}" srcOrd="1" destOrd="0" presId="urn:microsoft.com/office/officeart/2005/8/layout/radial1"/>
    <dgm:cxn modelId="{6272C528-AF1F-4306-886A-F92020817E74}" type="presOf" srcId="{1D5DF88C-DCAD-48B3-A808-AA63CA434796}" destId="{BB79DD02-1143-426F-9A0B-236A1FB686C0}" srcOrd="0" destOrd="0" presId="urn:microsoft.com/office/officeart/2005/8/layout/radial1"/>
    <dgm:cxn modelId="{B9245DC0-D3A6-403A-A266-C43B4F3FCA33}" srcId="{C466B76D-EC33-4797-9A7C-54ED2670AA3D}" destId="{1D5DF88C-DCAD-48B3-A808-AA63CA434796}" srcOrd="0" destOrd="0" parTransId="{5E9D4110-585B-4BD9-A4C2-7C63BC439B32}" sibTransId="{5D47850C-58C3-456B-BB79-4ABF643739E2}"/>
    <dgm:cxn modelId="{503A5297-5E55-48FC-8E94-B7E5C04DAEC2}" srcId="{A6D7F4D1-A2B8-44FF-A58F-ECFF989DF804}" destId="{C466B76D-EC33-4797-9A7C-54ED2670AA3D}" srcOrd="0" destOrd="0" parTransId="{419B7057-B7EE-43C4-8B60-4E86A762B33F}" sibTransId="{92772878-6A4E-46E4-8657-93398EFC2FAE}"/>
    <dgm:cxn modelId="{B44725A4-B749-4A7C-AE36-4CDA6A565F28}" srcId="{C466B76D-EC33-4797-9A7C-54ED2670AA3D}" destId="{9B6F49C9-1D0F-4C93-B2B1-A329B6C7700F}" srcOrd="1" destOrd="0" parTransId="{BC7277C9-9F14-4E89-8337-CB86236E9FC8}" sibTransId="{9DEA23FA-6EB7-453B-BB3D-4E99D8E4972D}"/>
    <dgm:cxn modelId="{B94DDC77-83C4-40CD-9F96-A032DC9F832A}" type="presOf" srcId="{E5EBBFBB-97F8-4B24-9060-7E20CAB220FB}" destId="{010C911A-4179-4F49-B66E-BFD1B1612F9B}" srcOrd="0" destOrd="0" presId="urn:microsoft.com/office/officeart/2005/8/layout/radial1"/>
    <dgm:cxn modelId="{92FF461B-F7EF-47EF-A5CD-F30C9A2B9FE3}" type="presOf" srcId="{20A5662E-73B5-4B4E-A272-06FCE722C5F8}" destId="{E1DBE563-EBE2-44AA-B2E0-A7E17DC392E3}" srcOrd="0" destOrd="0" presId="urn:microsoft.com/office/officeart/2005/8/layout/radial1"/>
    <dgm:cxn modelId="{F192D96A-556A-44B0-9FCB-A4BDAB0872B2}" type="presOf" srcId="{E5EBBFBB-97F8-4B24-9060-7E20CAB220FB}" destId="{34DCCF3E-80B0-4B4C-9157-3197407D468B}" srcOrd="1" destOrd="0" presId="urn:microsoft.com/office/officeart/2005/8/layout/radial1"/>
    <dgm:cxn modelId="{DDEFB27F-13B9-4D88-AAE3-CDA6BEE21536}" type="presOf" srcId="{5E9D4110-585B-4BD9-A4C2-7C63BC439B32}" destId="{5D11E0DD-C208-4CDF-8400-2EE3FD5CB6C7}" srcOrd="0" destOrd="0" presId="urn:microsoft.com/office/officeart/2005/8/layout/radial1"/>
    <dgm:cxn modelId="{EC2F42F3-FD04-4789-ADCE-F1116FF4DD48}" srcId="{C466B76D-EC33-4797-9A7C-54ED2670AA3D}" destId="{A80163F8-B9C7-469F-A0DF-629CC8F8F8D9}" srcOrd="2" destOrd="0" parTransId="{39186582-60B7-49F2-8134-DDD6B8DE9B80}" sibTransId="{DA655B2C-D7FB-47AE-A624-4020302D3DC6}"/>
    <dgm:cxn modelId="{9B82D39A-16C9-41B1-8A6F-33F15111A6AC}" type="presOf" srcId="{A6D7F4D1-A2B8-44FF-A58F-ECFF989DF804}" destId="{EFA0945E-4905-4356-84F1-6F6157B8EBB2}" srcOrd="0" destOrd="0" presId="urn:microsoft.com/office/officeart/2005/8/layout/radial1"/>
    <dgm:cxn modelId="{D6FADF08-AF47-41AA-BDFA-6F0E2F116DA2}" type="presOf" srcId="{39186582-60B7-49F2-8134-DDD6B8DE9B80}" destId="{B58F2F66-447C-4832-B758-A3167BBA5B65}" srcOrd="0" destOrd="0" presId="urn:microsoft.com/office/officeart/2005/8/layout/radial1"/>
    <dgm:cxn modelId="{58BE8E90-CA06-405C-B599-B996D9B2BDB9}" type="presOf" srcId="{BC7277C9-9F14-4E89-8337-CB86236E9FC8}" destId="{DF3313EE-0074-430B-ADB0-235BBEB95F8B}" srcOrd="0" destOrd="0" presId="urn:microsoft.com/office/officeart/2005/8/layout/radial1"/>
    <dgm:cxn modelId="{9C67EBB9-1AE7-4A3A-8C08-57482233F528}" srcId="{C466B76D-EC33-4797-9A7C-54ED2670AA3D}" destId="{20A5662E-73B5-4B4E-A272-06FCE722C5F8}" srcOrd="3" destOrd="0" parTransId="{E5EBBFBB-97F8-4B24-9060-7E20CAB220FB}" sibTransId="{FDCE49F2-6B1F-4567-9296-619D627B488D}"/>
    <dgm:cxn modelId="{1D89282D-0FFF-4EBE-9E8A-25655B3E8E64}" type="presParOf" srcId="{EFA0945E-4905-4356-84F1-6F6157B8EBB2}" destId="{F5703EDD-C2FD-42CD-9D26-F31802CDDD6E}" srcOrd="0" destOrd="0" presId="urn:microsoft.com/office/officeart/2005/8/layout/radial1"/>
    <dgm:cxn modelId="{FDF01111-981B-4102-8B82-F5F2EC7702FA}" type="presParOf" srcId="{EFA0945E-4905-4356-84F1-6F6157B8EBB2}" destId="{5D11E0DD-C208-4CDF-8400-2EE3FD5CB6C7}" srcOrd="1" destOrd="0" presId="urn:microsoft.com/office/officeart/2005/8/layout/radial1"/>
    <dgm:cxn modelId="{4AF50F88-B5FE-4F66-A669-A4C14FECD86E}" type="presParOf" srcId="{5D11E0DD-C208-4CDF-8400-2EE3FD5CB6C7}" destId="{58DD5E32-86CC-4FBA-9EEA-04B7193627A8}" srcOrd="0" destOrd="0" presId="urn:microsoft.com/office/officeart/2005/8/layout/radial1"/>
    <dgm:cxn modelId="{5E4F4406-1C53-450D-B213-B4E2A8EADAC2}" type="presParOf" srcId="{EFA0945E-4905-4356-84F1-6F6157B8EBB2}" destId="{BB79DD02-1143-426F-9A0B-236A1FB686C0}" srcOrd="2" destOrd="0" presId="urn:microsoft.com/office/officeart/2005/8/layout/radial1"/>
    <dgm:cxn modelId="{D9924E31-5D08-4F24-84A7-6AE8037915EA}" type="presParOf" srcId="{EFA0945E-4905-4356-84F1-6F6157B8EBB2}" destId="{DF3313EE-0074-430B-ADB0-235BBEB95F8B}" srcOrd="3" destOrd="0" presId="urn:microsoft.com/office/officeart/2005/8/layout/radial1"/>
    <dgm:cxn modelId="{CC465B14-9316-4791-BBEA-84CCA18FB78D}" type="presParOf" srcId="{DF3313EE-0074-430B-ADB0-235BBEB95F8B}" destId="{4411BABC-2565-4FF2-81CD-E7F0F6F0EB77}" srcOrd="0" destOrd="0" presId="urn:microsoft.com/office/officeart/2005/8/layout/radial1"/>
    <dgm:cxn modelId="{7926FDF2-DFE3-4DAE-A31B-4AF5EE8861E6}" type="presParOf" srcId="{EFA0945E-4905-4356-84F1-6F6157B8EBB2}" destId="{058C148E-4A2D-46C5-B5FF-361A045C02DD}" srcOrd="4" destOrd="0" presId="urn:microsoft.com/office/officeart/2005/8/layout/radial1"/>
    <dgm:cxn modelId="{2046D712-721E-4739-93B0-D31C7E681275}" type="presParOf" srcId="{EFA0945E-4905-4356-84F1-6F6157B8EBB2}" destId="{B58F2F66-447C-4832-B758-A3167BBA5B65}" srcOrd="5" destOrd="0" presId="urn:microsoft.com/office/officeart/2005/8/layout/radial1"/>
    <dgm:cxn modelId="{2820DA7F-613B-4CF7-BE8E-59E8D0170E58}" type="presParOf" srcId="{B58F2F66-447C-4832-B758-A3167BBA5B65}" destId="{953D6A33-BC86-4044-8AF8-C3F350708809}" srcOrd="0" destOrd="0" presId="urn:microsoft.com/office/officeart/2005/8/layout/radial1"/>
    <dgm:cxn modelId="{C99D9D33-61E1-408A-838A-BA66ECA54391}" type="presParOf" srcId="{EFA0945E-4905-4356-84F1-6F6157B8EBB2}" destId="{85F34C1E-88BC-46D2-B083-5FE7AE7AFB37}" srcOrd="6" destOrd="0" presId="urn:microsoft.com/office/officeart/2005/8/layout/radial1"/>
    <dgm:cxn modelId="{EB74B06D-3F8A-400E-9BB6-A1D7EDF5FDCA}" type="presParOf" srcId="{EFA0945E-4905-4356-84F1-6F6157B8EBB2}" destId="{010C911A-4179-4F49-B66E-BFD1B1612F9B}" srcOrd="7" destOrd="0" presId="urn:microsoft.com/office/officeart/2005/8/layout/radial1"/>
    <dgm:cxn modelId="{71614F86-B73D-4BBB-9CA6-6A544CE99EED}" type="presParOf" srcId="{010C911A-4179-4F49-B66E-BFD1B1612F9B}" destId="{34DCCF3E-80B0-4B4C-9157-3197407D468B}" srcOrd="0" destOrd="0" presId="urn:microsoft.com/office/officeart/2005/8/layout/radial1"/>
    <dgm:cxn modelId="{98ABFAB8-38DC-4E85-8913-8B368DE31998}" type="presParOf" srcId="{EFA0945E-4905-4356-84F1-6F6157B8EBB2}" destId="{E1DBE563-EBE2-44AA-B2E0-A7E17DC392E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90E557-78A5-480E-9DE0-97F40F70F76E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67A26FD-F17B-4B33-9EBC-7FAFAFF6D0A2}">
      <dgm:prSet phldrT="[Texte]" custT="1"/>
      <dgm:spPr/>
      <dgm:t>
        <a:bodyPr/>
        <a:lstStyle/>
        <a:p>
          <a:pPr algn="ctr"/>
          <a:endParaRPr lang="fr-FR" sz="1800" dirty="0"/>
        </a:p>
      </dgm:t>
    </dgm:pt>
    <dgm:pt modelId="{3A4D6C5A-2968-49B7-B242-DAE24B9C4121}" type="parTrans" cxnId="{5DEF6067-1605-4A2A-8F2A-61CAF82CE957}">
      <dgm:prSet/>
      <dgm:spPr/>
      <dgm:t>
        <a:bodyPr/>
        <a:lstStyle/>
        <a:p>
          <a:endParaRPr lang="fr-FR"/>
        </a:p>
      </dgm:t>
    </dgm:pt>
    <dgm:pt modelId="{4095B32C-CAB2-458F-B65B-603B53ABB90A}" type="sibTrans" cxnId="{5DEF6067-1605-4A2A-8F2A-61CAF82CE957}">
      <dgm:prSet/>
      <dgm:spPr/>
      <dgm:t>
        <a:bodyPr/>
        <a:lstStyle/>
        <a:p>
          <a:endParaRPr lang="fr-FR"/>
        </a:p>
      </dgm:t>
    </dgm:pt>
    <dgm:pt modelId="{88F3E3B6-6DF2-43B6-A7C9-4C954A22D6F6}">
      <dgm:prSet phldrT="[Texte]" custT="1"/>
      <dgm:spPr/>
      <dgm:t>
        <a:bodyPr/>
        <a:lstStyle/>
        <a:p>
          <a:pPr algn="ctr"/>
          <a:endParaRPr lang="fr-FR" sz="1800" i="1" dirty="0" smtClean="0">
            <a:solidFill>
              <a:srgbClr val="000000"/>
            </a:solidFill>
            <a:latin typeface="+mj-lt"/>
            <a:cs typeface="Arial" pitchFamily="34" charset="0"/>
            <a:sym typeface="Wingdings" pitchFamily="2" charset="2"/>
          </a:endParaRPr>
        </a:p>
      </dgm:t>
    </dgm:pt>
    <dgm:pt modelId="{12CE4AF5-3BCF-41D8-9CA5-6D52639DD811}" type="sibTrans" cxnId="{178D4410-F1BD-46C2-B72D-0980E07F9151}">
      <dgm:prSet/>
      <dgm:spPr/>
      <dgm:t>
        <a:bodyPr/>
        <a:lstStyle/>
        <a:p>
          <a:endParaRPr lang="fr-FR"/>
        </a:p>
      </dgm:t>
    </dgm:pt>
    <dgm:pt modelId="{1CAB6DDC-B47B-4BC4-B7A8-D5EFBED84586}" type="parTrans" cxnId="{178D4410-F1BD-46C2-B72D-0980E07F9151}">
      <dgm:prSet/>
      <dgm:spPr/>
      <dgm:t>
        <a:bodyPr/>
        <a:lstStyle/>
        <a:p>
          <a:endParaRPr lang="fr-FR"/>
        </a:p>
      </dgm:t>
    </dgm:pt>
    <dgm:pt modelId="{0D28257C-5B89-4105-A14A-033BDC183B9B}" type="pres">
      <dgm:prSet presAssocID="{AA90E557-78A5-480E-9DE0-97F40F70F76E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742DEBBF-1198-4C5D-A47F-7A6E58F72B75}" type="pres">
      <dgm:prSet presAssocID="{88F3E3B6-6DF2-43B6-A7C9-4C954A22D6F6}" presName="compositeNode" presStyleCnt="0">
        <dgm:presLayoutVars>
          <dgm:bulletEnabled val="1"/>
        </dgm:presLayoutVars>
      </dgm:prSet>
      <dgm:spPr/>
    </dgm:pt>
    <dgm:pt modelId="{FEED7E04-3527-4348-9899-681690ABEF1C}" type="pres">
      <dgm:prSet presAssocID="{88F3E3B6-6DF2-43B6-A7C9-4C954A22D6F6}" presName="image" presStyleLbl="fgImgPlace1" presStyleIdx="0" presStyleCnt="2" custScaleX="113832" custScaleY="113832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fr-FR"/>
        </a:p>
      </dgm:t>
    </dgm:pt>
    <dgm:pt modelId="{E6D4D746-CC13-4C92-8714-244833FDB3A4}" type="pres">
      <dgm:prSet presAssocID="{88F3E3B6-6DF2-43B6-A7C9-4C954A22D6F6}" presName="childNode" presStyleLbl="node1" presStyleIdx="0" presStyleCnt="2" custScaleY="98489" custLinFactNeighborX="476" custLinFactNeighborY="7995">
        <dgm:presLayoutVars>
          <dgm:bulletEnabled val="1"/>
        </dgm:presLayoutVars>
      </dgm:prSet>
      <dgm:spPr>
        <a:solidFill>
          <a:srgbClr val="D6ECEE"/>
        </a:solidFill>
        <a:ln w="19050">
          <a:solidFill>
            <a:srgbClr val="003D7E"/>
          </a:solidFill>
          <a:prstDash val="sysDot"/>
        </a:ln>
      </dgm:spPr>
      <dgm:t>
        <a:bodyPr/>
        <a:lstStyle/>
        <a:p>
          <a:endParaRPr lang="fr-FR"/>
        </a:p>
      </dgm:t>
    </dgm:pt>
    <dgm:pt modelId="{16648E97-C382-4342-B631-D26BFE5FB2B0}" type="pres">
      <dgm:prSet presAssocID="{88F3E3B6-6DF2-43B6-A7C9-4C954A22D6F6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2D7D1FC-74BD-4515-8173-239C170D4FB4}" type="pres">
      <dgm:prSet presAssocID="{12CE4AF5-3BCF-41D8-9CA5-6D52639DD811}" presName="sibTrans" presStyleCnt="0"/>
      <dgm:spPr/>
    </dgm:pt>
    <dgm:pt modelId="{5115090A-C25D-44ED-9520-A79E46CC8CB0}" type="pres">
      <dgm:prSet presAssocID="{C67A26FD-F17B-4B33-9EBC-7FAFAFF6D0A2}" presName="compositeNode" presStyleCnt="0">
        <dgm:presLayoutVars>
          <dgm:bulletEnabled val="1"/>
        </dgm:presLayoutVars>
      </dgm:prSet>
      <dgm:spPr/>
    </dgm:pt>
    <dgm:pt modelId="{8946B386-58BE-4F3D-82E0-940AE5D3F89E}" type="pres">
      <dgm:prSet presAssocID="{C67A26FD-F17B-4B33-9EBC-7FAFAFF6D0A2}" presName="image" presStyleLbl="fgImgPlace1" presStyleIdx="1" presStyleCnt="2" custScaleX="112568" custScaleY="112568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fr-FR"/>
        </a:p>
      </dgm:t>
    </dgm:pt>
    <dgm:pt modelId="{0AE321F1-0F17-4662-A750-D8CF8F4897FA}" type="pres">
      <dgm:prSet presAssocID="{C67A26FD-F17B-4B33-9EBC-7FAFAFF6D0A2}" presName="childNode" presStyleLbl="node1" presStyleIdx="1" presStyleCnt="2">
        <dgm:presLayoutVars>
          <dgm:bulletEnabled val="1"/>
        </dgm:presLayoutVars>
      </dgm:prSet>
      <dgm:spPr>
        <a:solidFill>
          <a:srgbClr val="D6ECEE"/>
        </a:solidFill>
        <a:ln w="19050">
          <a:solidFill>
            <a:srgbClr val="003D7E"/>
          </a:solidFill>
          <a:prstDash val="sysDot"/>
        </a:ln>
      </dgm:spPr>
      <dgm:t>
        <a:bodyPr/>
        <a:lstStyle/>
        <a:p>
          <a:endParaRPr lang="fr-FR"/>
        </a:p>
      </dgm:t>
    </dgm:pt>
    <dgm:pt modelId="{DD123818-EEFA-4A30-85A4-7F15C2FAB66F}" type="pres">
      <dgm:prSet presAssocID="{C67A26FD-F17B-4B33-9EBC-7FAFAFF6D0A2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C2D457E-CA7C-47FB-9517-4473380B0421}" type="presOf" srcId="{88F3E3B6-6DF2-43B6-A7C9-4C954A22D6F6}" destId="{16648E97-C382-4342-B631-D26BFE5FB2B0}" srcOrd="0" destOrd="0" presId="urn:microsoft.com/office/officeart/2005/8/layout/hList2"/>
    <dgm:cxn modelId="{3708E839-4F8E-4751-8584-756EAFABD9F7}" type="presOf" srcId="{AA90E557-78A5-480E-9DE0-97F40F70F76E}" destId="{0D28257C-5B89-4105-A14A-033BDC183B9B}" srcOrd="0" destOrd="0" presId="urn:microsoft.com/office/officeart/2005/8/layout/hList2"/>
    <dgm:cxn modelId="{5DEF6067-1605-4A2A-8F2A-61CAF82CE957}" srcId="{AA90E557-78A5-480E-9DE0-97F40F70F76E}" destId="{C67A26FD-F17B-4B33-9EBC-7FAFAFF6D0A2}" srcOrd="1" destOrd="0" parTransId="{3A4D6C5A-2968-49B7-B242-DAE24B9C4121}" sibTransId="{4095B32C-CAB2-458F-B65B-603B53ABB90A}"/>
    <dgm:cxn modelId="{178D4410-F1BD-46C2-B72D-0980E07F9151}" srcId="{AA90E557-78A5-480E-9DE0-97F40F70F76E}" destId="{88F3E3B6-6DF2-43B6-A7C9-4C954A22D6F6}" srcOrd="0" destOrd="0" parTransId="{1CAB6DDC-B47B-4BC4-B7A8-D5EFBED84586}" sibTransId="{12CE4AF5-3BCF-41D8-9CA5-6D52639DD811}"/>
    <dgm:cxn modelId="{6BB6AFED-294B-4E95-8593-E67D460D3556}" type="presOf" srcId="{C67A26FD-F17B-4B33-9EBC-7FAFAFF6D0A2}" destId="{DD123818-EEFA-4A30-85A4-7F15C2FAB66F}" srcOrd="0" destOrd="0" presId="urn:microsoft.com/office/officeart/2005/8/layout/hList2"/>
    <dgm:cxn modelId="{561879A8-885C-4530-BD39-3911ED927996}" type="presParOf" srcId="{0D28257C-5B89-4105-A14A-033BDC183B9B}" destId="{742DEBBF-1198-4C5D-A47F-7A6E58F72B75}" srcOrd="0" destOrd="0" presId="urn:microsoft.com/office/officeart/2005/8/layout/hList2"/>
    <dgm:cxn modelId="{8E012F59-4F07-4B8F-B5E3-5377BF3FEDAB}" type="presParOf" srcId="{742DEBBF-1198-4C5D-A47F-7A6E58F72B75}" destId="{FEED7E04-3527-4348-9899-681690ABEF1C}" srcOrd="0" destOrd="0" presId="urn:microsoft.com/office/officeart/2005/8/layout/hList2"/>
    <dgm:cxn modelId="{80CC116C-D98B-446F-A36D-F84887817B0B}" type="presParOf" srcId="{742DEBBF-1198-4C5D-A47F-7A6E58F72B75}" destId="{E6D4D746-CC13-4C92-8714-244833FDB3A4}" srcOrd="1" destOrd="0" presId="urn:microsoft.com/office/officeart/2005/8/layout/hList2"/>
    <dgm:cxn modelId="{FDB63917-25B3-4E0C-A2B5-6956314D99E8}" type="presParOf" srcId="{742DEBBF-1198-4C5D-A47F-7A6E58F72B75}" destId="{16648E97-C382-4342-B631-D26BFE5FB2B0}" srcOrd="2" destOrd="0" presId="urn:microsoft.com/office/officeart/2005/8/layout/hList2"/>
    <dgm:cxn modelId="{3C0E1F6D-A2E8-4DF4-9B8C-9BB9E9302BCD}" type="presParOf" srcId="{0D28257C-5B89-4105-A14A-033BDC183B9B}" destId="{D2D7D1FC-74BD-4515-8173-239C170D4FB4}" srcOrd="1" destOrd="0" presId="urn:microsoft.com/office/officeart/2005/8/layout/hList2"/>
    <dgm:cxn modelId="{E5F8F06E-3DEA-4B60-942B-E5FE3E4F4152}" type="presParOf" srcId="{0D28257C-5B89-4105-A14A-033BDC183B9B}" destId="{5115090A-C25D-44ED-9520-A79E46CC8CB0}" srcOrd="2" destOrd="0" presId="urn:microsoft.com/office/officeart/2005/8/layout/hList2"/>
    <dgm:cxn modelId="{1D90FAD6-60DD-4653-BC00-84DAC01F3DA0}" type="presParOf" srcId="{5115090A-C25D-44ED-9520-A79E46CC8CB0}" destId="{8946B386-58BE-4F3D-82E0-940AE5D3F89E}" srcOrd="0" destOrd="0" presId="urn:microsoft.com/office/officeart/2005/8/layout/hList2"/>
    <dgm:cxn modelId="{8B742AFA-5942-4D2F-A6F4-91C044715411}" type="presParOf" srcId="{5115090A-C25D-44ED-9520-A79E46CC8CB0}" destId="{0AE321F1-0F17-4662-A750-D8CF8F4897FA}" srcOrd="1" destOrd="0" presId="urn:microsoft.com/office/officeart/2005/8/layout/hList2"/>
    <dgm:cxn modelId="{A0D6E10A-106C-4CBE-851D-945EB59E1CBA}" type="presParOf" srcId="{5115090A-C25D-44ED-9520-A79E46CC8CB0}" destId="{DD123818-EEFA-4A30-85A4-7F15C2FAB66F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A90E557-78A5-480E-9DE0-97F40F70F76E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67A26FD-F17B-4B33-9EBC-7FAFAFF6D0A2}">
      <dgm:prSet phldrT="[Texte]" custT="1"/>
      <dgm:spPr/>
      <dgm:t>
        <a:bodyPr/>
        <a:lstStyle/>
        <a:p>
          <a:pPr algn="ctr"/>
          <a:endParaRPr lang="fr-FR" sz="1800" dirty="0"/>
        </a:p>
      </dgm:t>
    </dgm:pt>
    <dgm:pt modelId="{3A4D6C5A-2968-49B7-B242-DAE24B9C4121}" type="parTrans" cxnId="{5DEF6067-1605-4A2A-8F2A-61CAF82CE957}">
      <dgm:prSet/>
      <dgm:spPr/>
      <dgm:t>
        <a:bodyPr/>
        <a:lstStyle/>
        <a:p>
          <a:endParaRPr lang="fr-FR"/>
        </a:p>
      </dgm:t>
    </dgm:pt>
    <dgm:pt modelId="{4095B32C-CAB2-458F-B65B-603B53ABB90A}" type="sibTrans" cxnId="{5DEF6067-1605-4A2A-8F2A-61CAF82CE957}">
      <dgm:prSet/>
      <dgm:spPr/>
      <dgm:t>
        <a:bodyPr/>
        <a:lstStyle/>
        <a:p>
          <a:endParaRPr lang="fr-FR"/>
        </a:p>
      </dgm:t>
    </dgm:pt>
    <dgm:pt modelId="{4A683FB5-9B96-4016-A718-5DFBDA049697}">
      <dgm:prSet custT="1"/>
      <dgm:spPr>
        <a:solidFill>
          <a:srgbClr val="C9E9F8"/>
        </a:solidFill>
        <a:ln>
          <a:solidFill>
            <a:srgbClr val="219CD3"/>
          </a:solidFill>
        </a:ln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fr-FR" sz="1400" dirty="0" smtClean="0">
              <a:solidFill>
                <a:schemeClr val="tx1"/>
              </a:solidFill>
            </a:rPr>
            <a:t>Métaldéhyde : 5 % voie humide</a:t>
          </a:r>
        </a:p>
      </dgm:t>
    </dgm:pt>
    <dgm:pt modelId="{D21E13EF-E663-4A1C-A257-84A9DAA6F5D2}" type="parTrans" cxnId="{C5290B1D-193F-43F9-B21A-AD4A5FFC512A}">
      <dgm:prSet/>
      <dgm:spPr/>
      <dgm:t>
        <a:bodyPr/>
        <a:lstStyle/>
        <a:p>
          <a:endParaRPr lang="fr-FR"/>
        </a:p>
      </dgm:t>
    </dgm:pt>
    <dgm:pt modelId="{207AF605-42A7-4F96-B1DE-47BB35EE6F87}" type="sibTrans" cxnId="{C5290B1D-193F-43F9-B21A-AD4A5FFC512A}">
      <dgm:prSet/>
      <dgm:spPr/>
      <dgm:t>
        <a:bodyPr/>
        <a:lstStyle/>
        <a:p>
          <a:endParaRPr lang="fr-FR"/>
        </a:p>
      </dgm:t>
    </dgm:pt>
    <dgm:pt modelId="{C97156AA-A3F1-4BAC-9256-5900AE99AFAF}">
      <dgm:prSet custT="1"/>
      <dgm:spPr>
        <a:solidFill>
          <a:srgbClr val="C9E9F8"/>
        </a:solidFill>
        <a:ln>
          <a:solidFill>
            <a:srgbClr val="219CD3"/>
          </a:solidFill>
        </a:ln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fr-FR" sz="1400" dirty="0" smtClean="0">
              <a:solidFill>
                <a:schemeClr val="tx1"/>
              </a:solidFill>
            </a:rPr>
            <a:t>P M G : 5.2 g -  180 gr/g</a:t>
          </a:r>
        </a:p>
      </dgm:t>
    </dgm:pt>
    <dgm:pt modelId="{02994004-48D3-42BF-8362-5A3C2ED86770}" type="parTrans" cxnId="{4F79AA69-DE57-4222-87F1-2D999038C2DC}">
      <dgm:prSet/>
      <dgm:spPr/>
      <dgm:t>
        <a:bodyPr/>
        <a:lstStyle/>
        <a:p>
          <a:endParaRPr lang="fr-FR"/>
        </a:p>
      </dgm:t>
    </dgm:pt>
    <dgm:pt modelId="{9F8B32B4-0883-49FC-BF32-1A861A128E9B}" type="sibTrans" cxnId="{4F79AA69-DE57-4222-87F1-2D999038C2DC}">
      <dgm:prSet/>
      <dgm:spPr/>
      <dgm:t>
        <a:bodyPr/>
        <a:lstStyle/>
        <a:p>
          <a:endParaRPr lang="fr-FR"/>
        </a:p>
      </dgm:t>
    </dgm:pt>
    <dgm:pt modelId="{315A2CC7-2074-4B68-B10B-C829A402743E}">
      <dgm:prSet custT="1"/>
      <dgm:spPr>
        <a:solidFill>
          <a:srgbClr val="C9E9F8"/>
        </a:solidFill>
        <a:ln>
          <a:solidFill>
            <a:srgbClr val="219CD3"/>
          </a:solidFill>
        </a:ln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fr-FR" sz="1400" b="1" dirty="0" smtClean="0">
              <a:solidFill>
                <a:schemeClr val="tx1"/>
              </a:solidFill>
              <a:effectLst/>
            </a:rPr>
            <a:t>Dose </a:t>
          </a:r>
          <a:r>
            <a:rPr lang="fr-FR" sz="1400" b="1" dirty="0" err="1" smtClean="0">
              <a:solidFill>
                <a:schemeClr val="tx1"/>
              </a:solidFill>
              <a:effectLst/>
            </a:rPr>
            <a:t>refermable</a:t>
          </a:r>
          <a:r>
            <a:rPr lang="fr-FR" sz="1400" b="1" dirty="0" smtClean="0">
              <a:solidFill>
                <a:schemeClr val="tx1"/>
              </a:solidFill>
              <a:effectLst/>
            </a:rPr>
            <a:t> pour 4 ha</a:t>
          </a:r>
          <a:r>
            <a:rPr lang="fr-FR" sz="1400" dirty="0" smtClean="0">
              <a:solidFill>
                <a:schemeClr val="tx1"/>
              </a:solidFill>
            </a:rPr>
            <a:t>                     de 1 800 000 granulés</a:t>
          </a:r>
        </a:p>
      </dgm:t>
    </dgm:pt>
    <dgm:pt modelId="{B63D9D35-19E7-47B5-94B1-B5A85BE0F866}" type="parTrans" cxnId="{63C3A36A-B680-4344-836B-3286DCD266B0}">
      <dgm:prSet/>
      <dgm:spPr/>
      <dgm:t>
        <a:bodyPr/>
        <a:lstStyle/>
        <a:p>
          <a:endParaRPr lang="fr-FR"/>
        </a:p>
      </dgm:t>
    </dgm:pt>
    <dgm:pt modelId="{D0C08544-2F68-49B1-8D9F-CC3068400F0B}" type="sibTrans" cxnId="{63C3A36A-B680-4344-836B-3286DCD266B0}">
      <dgm:prSet/>
      <dgm:spPr/>
      <dgm:t>
        <a:bodyPr/>
        <a:lstStyle/>
        <a:p>
          <a:endParaRPr lang="fr-FR"/>
        </a:p>
      </dgm:t>
    </dgm:pt>
    <dgm:pt modelId="{B6F8B206-89C1-425D-9855-13F40AEF086B}">
      <dgm:prSet custT="1"/>
      <dgm:spPr>
        <a:solidFill>
          <a:srgbClr val="C9E9F8"/>
        </a:solidFill>
        <a:ln>
          <a:solidFill>
            <a:srgbClr val="219CD3"/>
          </a:solidFill>
        </a:ln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fr-FR" sz="1400" dirty="0" smtClean="0">
              <a:solidFill>
                <a:schemeClr val="tx1"/>
              </a:solidFill>
            </a:rPr>
            <a:t>Quantité: 47 granulés / m²</a:t>
          </a:r>
        </a:p>
      </dgm:t>
    </dgm:pt>
    <dgm:pt modelId="{E332C48A-1C41-4FD4-AE21-943CBDCBDE5C}" type="parTrans" cxnId="{967874A3-FD65-4C6E-A52B-10AAF7E3FDF5}">
      <dgm:prSet/>
      <dgm:spPr/>
      <dgm:t>
        <a:bodyPr/>
        <a:lstStyle/>
        <a:p>
          <a:endParaRPr lang="fr-FR"/>
        </a:p>
      </dgm:t>
    </dgm:pt>
    <dgm:pt modelId="{AD23C49B-D4E9-4CBA-B68A-BD2341A28AE6}" type="sibTrans" cxnId="{967874A3-FD65-4C6E-A52B-10AAF7E3FDF5}">
      <dgm:prSet/>
      <dgm:spPr/>
      <dgm:t>
        <a:bodyPr/>
        <a:lstStyle/>
        <a:p>
          <a:endParaRPr lang="fr-FR"/>
        </a:p>
      </dgm:t>
    </dgm:pt>
    <dgm:pt modelId="{C058FE07-21C3-415A-9110-343321F05E7B}">
      <dgm:prSet custT="1"/>
      <dgm:spPr>
        <a:solidFill>
          <a:srgbClr val="C9E9F8"/>
        </a:solidFill>
        <a:ln>
          <a:solidFill>
            <a:srgbClr val="219CD3"/>
          </a:solidFill>
        </a:ln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fr-FR" sz="1400" dirty="0" smtClean="0">
              <a:solidFill>
                <a:schemeClr val="tx1"/>
              </a:solidFill>
            </a:rPr>
            <a:t>Couleur : Bleue</a:t>
          </a:r>
        </a:p>
      </dgm:t>
    </dgm:pt>
    <dgm:pt modelId="{11EB7918-2DA0-4F71-A3F0-7BFF0CEBB920}" type="parTrans" cxnId="{65F4FCE6-0BEE-4B3F-8914-47AC59EB7D54}">
      <dgm:prSet/>
      <dgm:spPr/>
      <dgm:t>
        <a:bodyPr/>
        <a:lstStyle/>
        <a:p>
          <a:endParaRPr lang="fr-FR"/>
        </a:p>
      </dgm:t>
    </dgm:pt>
    <dgm:pt modelId="{F8F37582-DD67-46F8-B3D2-E137EF79601A}" type="sibTrans" cxnId="{65F4FCE6-0BEE-4B3F-8914-47AC59EB7D54}">
      <dgm:prSet/>
      <dgm:spPr/>
      <dgm:t>
        <a:bodyPr/>
        <a:lstStyle/>
        <a:p>
          <a:endParaRPr lang="fr-FR"/>
        </a:p>
      </dgm:t>
    </dgm:pt>
    <dgm:pt modelId="{39185572-D534-4790-BEB6-030FD100EA32}">
      <dgm:prSet custT="1"/>
      <dgm:spPr>
        <a:solidFill>
          <a:srgbClr val="FADAE6"/>
        </a:solidFill>
        <a:ln>
          <a:solidFill>
            <a:srgbClr val="B2007C"/>
          </a:solidFill>
        </a:ln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fr-FR" sz="1400" dirty="0" smtClean="0">
              <a:solidFill>
                <a:schemeClr val="tx1"/>
              </a:solidFill>
            </a:rPr>
            <a:t>Métaldéhyde : 5 % voie humide</a:t>
          </a:r>
        </a:p>
      </dgm:t>
    </dgm:pt>
    <dgm:pt modelId="{6C8189D6-8210-41FA-BE5E-9D24933F389C}" type="parTrans" cxnId="{CB548BE7-E574-40E2-8EA9-8DE1F4DFC2AB}">
      <dgm:prSet/>
      <dgm:spPr/>
      <dgm:t>
        <a:bodyPr/>
        <a:lstStyle/>
        <a:p>
          <a:endParaRPr lang="fr-FR"/>
        </a:p>
      </dgm:t>
    </dgm:pt>
    <dgm:pt modelId="{8EEE7C9E-7D43-4D46-9C39-1015701E1036}" type="sibTrans" cxnId="{CB548BE7-E574-40E2-8EA9-8DE1F4DFC2AB}">
      <dgm:prSet/>
      <dgm:spPr/>
      <dgm:t>
        <a:bodyPr/>
        <a:lstStyle/>
        <a:p>
          <a:endParaRPr lang="fr-FR"/>
        </a:p>
      </dgm:t>
    </dgm:pt>
    <dgm:pt modelId="{D34B6A60-1283-4CF6-92C7-13EA051E3AE4}">
      <dgm:prSet custT="1"/>
      <dgm:spPr>
        <a:solidFill>
          <a:srgbClr val="FADAE6"/>
        </a:solidFill>
        <a:ln>
          <a:solidFill>
            <a:srgbClr val="B2007C"/>
          </a:solidFill>
        </a:ln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fr-FR" sz="1400" dirty="0" smtClean="0">
              <a:solidFill>
                <a:schemeClr val="tx1"/>
              </a:solidFill>
            </a:rPr>
            <a:t>Quantité/ha: </a:t>
          </a:r>
          <a:r>
            <a:rPr lang="fr-FR" sz="1400" b="1" dirty="0" smtClean="0">
              <a:solidFill>
                <a:schemeClr val="tx1"/>
              </a:solidFill>
            </a:rPr>
            <a:t>4 kg/ha</a:t>
          </a:r>
          <a:r>
            <a:rPr lang="fr-FR" sz="1400" dirty="0" smtClean="0">
              <a:solidFill>
                <a:schemeClr val="tx1"/>
              </a:solidFill>
            </a:rPr>
            <a:t>                                 37 granulés/m2</a:t>
          </a:r>
        </a:p>
      </dgm:t>
    </dgm:pt>
    <dgm:pt modelId="{91CBA5E0-C5EB-4FEF-9BC8-93D5E2C9D1C7}" type="parTrans" cxnId="{80F4DD6F-D4DA-4A9B-A46A-A15B96C55D39}">
      <dgm:prSet/>
      <dgm:spPr/>
      <dgm:t>
        <a:bodyPr/>
        <a:lstStyle/>
        <a:p>
          <a:endParaRPr lang="fr-FR"/>
        </a:p>
      </dgm:t>
    </dgm:pt>
    <dgm:pt modelId="{39BEB8B2-D21F-4E80-B2A3-9DECA30A308A}" type="sibTrans" cxnId="{80F4DD6F-D4DA-4A9B-A46A-A15B96C55D39}">
      <dgm:prSet/>
      <dgm:spPr/>
      <dgm:t>
        <a:bodyPr/>
        <a:lstStyle/>
        <a:p>
          <a:endParaRPr lang="fr-FR"/>
        </a:p>
      </dgm:t>
    </dgm:pt>
    <dgm:pt modelId="{ED2442F6-5CFA-4733-AFE1-2BE00635FF9C}">
      <dgm:prSet custT="1"/>
      <dgm:spPr>
        <a:solidFill>
          <a:srgbClr val="FADAE6"/>
        </a:solidFill>
        <a:ln>
          <a:solidFill>
            <a:srgbClr val="B2007C"/>
          </a:solidFill>
        </a:ln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fr-FR" sz="1400" dirty="0" smtClean="0">
              <a:solidFill>
                <a:schemeClr val="tx1"/>
              </a:solidFill>
            </a:rPr>
            <a:t>PMG : 10,8  -  92 gr/g  -  2.79 Ø </a:t>
          </a:r>
        </a:p>
      </dgm:t>
    </dgm:pt>
    <dgm:pt modelId="{E995FB25-36E2-458B-8465-6808C5B4B596}" type="parTrans" cxnId="{0A311C04-42A7-444C-AC7A-F474D3B7E3C3}">
      <dgm:prSet/>
      <dgm:spPr/>
      <dgm:t>
        <a:bodyPr/>
        <a:lstStyle/>
        <a:p>
          <a:endParaRPr lang="fr-FR"/>
        </a:p>
      </dgm:t>
    </dgm:pt>
    <dgm:pt modelId="{3094AC95-4981-4FAD-9487-7C4605D607F0}" type="sibTrans" cxnId="{0A311C04-42A7-444C-AC7A-F474D3B7E3C3}">
      <dgm:prSet/>
      <dgm:spPr/>
      <dgm:t>
        <a:bodyPr/>
        <a:lstStyle/>
        <a:p>
          <a:endParaRPr lang="fr-FR"/>
        </a:p>
      </dgm:t>
    </dgm:pt>
    <dgm:pt modelId="{E0995B21-BFB3-452B-B382-0FEAB497CBD1}">
      <dgm:prSet custT="1"/>
      <dgm:spPr>
        <a:solidFill>
          <a:srgbClr val="FADAE6"/>
        </a:solidFill>
        <a:ln>
          <a:solidFill>
            <a:srgbClr val="B2007C"/>
          </a:solidFill>
        </a:ln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fr-FR" sz="1400" dirty="0" smtClean="0">
              <a:solidFill>
                <a:schemeClr val="tx1"/>
              </a:solidFill>
            </a:rPr>
            <a:t>Couleur : Bleue</a:t>
          </a:r>
        </a:p>
      </dgm:t>
    </dgm:pt>
    <dgm:pt modelId="{35CBAB14-DA13-4B05-BFF5-5D520DF62A8E}" type="parTrans" cxnId="{7BCFC500-9283-4964-AF11-F5BF7F52FB88}">
      <dgm:prSet/>
      <dgm:spPr/>
      <dgm:t>
        <a:bodyPr/>
        <a:lstStyle/>
        <a:p>
          <a:endParaRPr lang="fr-FR"/>
        </a:p>
      </dgm:t>
    </dgm:pt>
    <dgm:pt modelId="{B533C88B-5740-49C6-9C20-B7496844EACC}" type="sibTrans" cxnId="{7BCFC500-9283-4964-AF11-F5BF7F52FB88}">
      <dgm:prSet/>
      <dgm:spPr/>
      <dgm:t>
        <a:bodyPr/>
        <a:lstStyle/>
        <a:p>
          <a:endParaRPr lang="fr-FR"/>
        </a:p>
      </dgm:t>
    </dgm:pt>
    <dgm:pt modelId="{4C0A0774-1737-45A5-A992-CC7237C8D4BF}">
      <dgm:prSet custT="1"/>
      <dgm:spPr>
        <a:solidFill>
          <a:srgbClr val="C9E9F8"/>
        </a:solidFill>
        <a:ln w="19050">
          <a:solidFill>
            <a:srgbClr val="219CD3"/>
          </a:solidFill>
          <a:prstDash val="sysDot"/>
        </a:ln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fr-FR" sz="1400" dirty="0" smtClean="0">
              <a:solidFill>
                <a:schemeClr val="tx1"/>
              </a:solidFill>
            </a:rPr>
            <a:t>Utilisation: </a:t>
          </a:r>
          <a:r>
            <a:rPr lang="fr-FR" sz="1400" b="1" dirty="0" smtClean="0">
              <a:solidFill>
                <a:schemeClr val="tx1"/>
              </a:solidFill>
            </a:rPr>
            <a:t>Mélange à la semence</a:t>
          </a:r>
          <a:endParaRPr lang="fr-FR" sz="1400" b="1" dirty="0">
            <a:solidFill>
              <a:schemeClr val="tx1"/>
            </a:solidFill>
          </a:endParaRPr>
        </a:p>
      </dgm:t>
    </dgm:pt>
    <dgm:pt modelId="{6B256D49-4636-4840-87C2-79CEC9BB1D4D}" type="parTrans" cxnId="{4A21C231-BF2D-4287-8EBE-65D830A75A2E}">
      <dgm:prSet/>
      <dgm:spPr/>
      <dgm:t>
        <a:bodyPr/>
        <a:lstStyle/>
        <a:p>
          <a:endParaRPr lang="fr-FR"/>
        </a:p>
      </dgm:t>
    </dgm:pt>
    <dgm:pt modelId="{82696F0B-871D-493E-B5EF-EFFDBD671592}" type="sibTrans" cxnId="{4A21C231-BF2D-4287-8EBE-65D830A75A2E}">
      <dgm:prSet/>
      <dgm:spPr/>
      <dgm:t>
        <a:bodyPr/>
        <a:lstStyle/>
        <a:p>
          <a:endParaRPr lang="fr-FR"/>
        </a:p>
      </dgm:t>
    </dgm:pt>
    <dgm:pt modelId="{C120DC53-DCA0-4637-B678-A7F4E4B3F7F1}">
      <dgm:prSet custT="1"/>
      <dgm:spPr>
        <a:solidFill>
          <a:srgbClr val="FADAE6"/>
        </a:solidFill>
        <a:ln w="19050">
          <a:solidFill>
            <a:srgbClr val="B2007C"/>
          </a:solidFill>
          <a:prstDash val="sysDot"/>
        </a:ln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fr-FR" sz="1400" dirty="0" smtClean="0">
              <a:solidFill>
                <a:schemeClr val="tx1"/>
              </a:solidFill>
            </a:rPr>
            <a:t>Utilisation : </a:t>
          </a:r>
          <a:r>
            <a:rPr lang="fr-FR" sz="1400" b="1" dirty="0" smtClean="0">
              <a:solidFill>
                <a:schemeClr val="tx1"/>
              </a:solidFill>
            </a:rPr>
            <a:t>Epandage en plein</a:t>
          </a:r>
          <a:endParaRPr lang="fr-FR" sz="1400" b="1" dirty="0">
            <a:solidFill>
              <a:schemeClr val="tx1"/>
            </a:solidFill>
          </a:endParaRPr>
        </a:p>
      </dgm:t>
    </dgm:pt>
    <dgm:pt modelId="{AAE3D5E1-CDE2-47FB-9A03-BEC17CCBBB24}" type="parTrans" cxnId="{2B53685A-3E2A-4893-A8AA-96BC35B49DD0}">
      <dgm:prSet/>
      <dgm:spPr/>
      <dgm:t>
        <a:bodyPr/>
        <a:lstStyle/>
        <a:p>
          <a:endParaRPr lang="fr-FR"/>
        </a:p>
      </dgm:t>
    </dgm:pt>
    <dgm:pt modelId="{239C6268-E572-4924-8D7B-47CA86D58249}" type="sibTrans" cxnId="{2B53685A-3E2A-4893-A8AA-96BC35B49DD0}">
      <dgm:prSet/>
      <dgm:spPr/>
      <dgm:t>
        <a:bodyPr/>
        <a:lstStyle/>
        <a:p>
          <a:endParaRPr lang="fr-FR"/>
        </a:p>
      </dgm:t>
    </dgm:pt>
    <dgm:pt modelId="{88F3E3B6-6DF2-43B6-A7C9-4C954A22D6F6}">
      <dgm:prSet phldrT="[Texte]" custT="1"/>
      <dgm:spPr/>
      <dgm:t>
        <a:bodyPr/>
        <a:lstStyle/>
        <a:p>
          <a:pPr algn="ctr"/>
          <a:endParaRPr lang="fr-FR" sz="1800" i="1" dirty="0" smtClean="0">
            <a:solidFill>
              <a:srgbClr val="000000"/>
            </a:solidFill>
            <a:latin typeface="+mj-lt"/>
            <a:cs typeface="Arial" pitchFamily="34" charset="0"/>
            <a:sym typeface="Wingdings" pitchFamily="2" charset="2"/>
          </a:endParaRPr>
        </a:p>
      </dgm:t>
    </dgm:pt>
    <dgm:pt modelId="{12CE4AF5-3BCF-41D8-9CA5-6D52639DD811}" type="sibTrans" cxnId="{178D4410-F1BD-46C2-B72D-0980E07F9151}">
      <dgm:prSet/>
      <dgm:spPr/>
      <dgm:t>
        <a:bodyPr/>
        <a:lstStyle/>
        <a:p>
          <a:endParaRPr lang="fr-FR"/>
        </a:p>
      </dgm:t>
    </dgm:pt>
    <dgm:pt modelId="{1CAB6DDC-B47B-4BC4-B7A8-D5EFBED84586}" type="parTrans" cxnId="{178D4410-F1BD-46C2-B72D-0980E07F9151}">
      <dgm:prSet/>
      <dgm:spPr/>
      <dgm:t>
        <a:bodyPr/>
        <a:lstStyle/>
        <a:p>
          <a:endParaRPr lang="fr-FR"/>
        </a:p>
      </dgm:t>
    </dgm:pt>
    <dgm:pt modelId="{586F5266-DF35-4C6A-ABE9-133CF7D70B8C}">
      <dgm:prSet custT="1"/>
      <dgm:spPr>
        <a:solidFill>
          <a:srgbClr val="C9E9F8"/>
        </a:solidFill>
        <a:ln>
          <a:solidFill>
            <a:srgbClr val="219CD3"/>
          </a:solidFill>
        </a:ln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fr-FR" sz="1400" dirty="0" smtClean="0">
              <a:solidFill>
                <a:schemeClr val="tx1"/>
              </a:solidFill>
            </a:rPr>
            <a:t>Palette 70 doses</a:t>
          </a:r>
        </a:p>
      </dgm:t>
    </dgm:pt>
    <dgm:pt modelId="{06F914F9-ADC5-4345-933B-45821C9FAB96}" type="parTrans" cxnId="{2F32599A-9E3D-4C35-B9EF-36DFDE09092F}">
      <dgm:prSet/>
      <dgm:spPr/>
      <dgm:t>
        <a:bodyPr/>
        <a:lstStyle/>
        <a:p>
          <a:endParaRPr lang="fr-FR"/>
        </a:p>
      </dgm:t>
    </dgm:pt>
    <dgm:pt modelId="{D6E11463-644B-4F1E-B853-AFD6D5194E65}" type="sibTrans" cxnId="{2F32599A-9E3D-4C35-B9EF-36DFDE09092F}">
      <dgm:prSet/>
      <dgm:spPr/>
      <dgm:t>
        <a:bodyPr/>
        <a:lstStyle/>
        <a:p>
          <a:endParaRPr lang="fr-FR"/>
        </a:p>
      </dgm:t>
    </dgm:pt>
    <dgm:pt modelId="{A1D3BDC6-E1B8-4910-B97B-B9B55E9064BD}">
      <dgm:prSet custT="1"/>
      <dgm:spPr>
        <a:solidFill>
          <a:srgbClr val="C9E9F8"/>
        </a:solidFill>
        <a:ln>
          <a:solidFill>
            <a:srgbClr val="219CD3"/>
          </a:solidFill>
        </a:ln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fr-FR" sz="1400" dirty="0" smtClean="0">
              <a:solidFill>
                <a:schemeClr val="tx1"/>
              </a:solidFill>
            </a:rPr>
            <a:t>Sac PET/PE traité anti glissant</a:t>
          </a:r>
        </a:p>
      </dgm:t>
    </dgm:pt>
    <dgm:pt modelId="{C68BAC14-9635-422C-BDB0-B29F1CFDA7FB}" type="parTrans" cxnId="{F14EEC4E-B713-43CE-92BD-DB0FF0BC6EB3}">
      <dgm:prSet/>
      <dgm:spPr/>
      <dgm:t>
        <a:bodyPr/>
        <a:lstStyle/>
        <a:p>
          <a:endParaRPr lang="fr-FR"/>
        </a:p>
      </dgm:t>
    </dgm:pt>
    <dgm:pt modelId="{043F3223-75C0-4F12-9D9B-7F6DF56A241D}" type="sibTrans" cxnId="{F14EEC4E-B713-43CE-92BD-DB0FF0BC6EB3}">
      <dgm:prSet/>
      <dgm:spPr/>
      <dgm:t>
        <a:bodyPr/>
        <a:lstStyle/>
        <a:p>
          <a:endParaRPr lang="fr-FR"/>
        </a:p>
      </dgm:t>
    </dgm:pt>
    <dgm:pt modelId="{15F81F28-7C58-45AC-B46D-FC9E027CC3F2}">
      <dgm:prSet custT="1"/>
      <dgm:spPr>
        <a:solidFill>
          <a:srgbClr val="FADAE6"/>
        </a:solidFill>
        <a:ln>
          <a:solidFill>
            <a:srgbClr val="B2007C"/>
          </a:solidFill>
        </a:ln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fr-FR" sz="1400" dirty="0" smtClean="0">
              <a:solidFill>
                <a:schemeClr val="tx1"/>
              </a:solidFill>
            </a:rPr>
            <a:t>Palette  1 000 kg</a:t>
          </a:r>
        </a:p>
      </dgm:t>
    </dgm:pt>
    <dgm:pt modelId="{0AB19D5D-E4C9-4341-B595-31F2B0391CA4}" type="parTrans" cxnId="{E70B99A8-7A8A-4C3B-9DA5-B1377EFF2194}">
      <dgm:prSet/>
      <dgm:spPr/>
      <dgm:t>
        <a:bodyPr/>
        <a:lstStyle/>
        <a:p>
          <a:endParaRPr lang="fr-FR"/>
        </a:p>
      </dgm:t>
    </dgm:pt>
    <dgm:pt modelId="{0E18E20C-60DA-42E1-86C8-69BCBFBE50FF}" type="sibTrans" cxnId="{E70B99A8-7A8A-4C3B-9DA5-B1377EFF2194}">
      <dgm:prSet/>
      <dgm:spPr/>
      <dgm:t>
        <a:bodyPr/>
        <a:lstStyle/>
        <a:p>
          <a:endParaRPr lang="fr-FR"/>
        </a:p>
      </dgm:t>
    </dgm:pt>
    <dgm:pt modelId="{E08C9819-3682-4347-992B-4120417347E1}">
      <dgm:prSet custT="1"/>
      <dgm:spPr>
        <a:solidFill>
          <a:srgbClr val="FADAE6"/>
        </a:solidFill>
        <a:ln>
          <a:solidFill>
            <a:srgbClr val="B2007C"/>
          </a:solidFill>
        </a:ln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fr-FR" sz="1400" dirty="0" smtClean="0">
              <a:solidFill>
                <a:schemeClr val="tx1"/>
              </a:solidFill>
            </a:rPr>
            <a:t>Sac papier avec gaine interne PE (20 kg)</a:t>
          </a:r>
        </a:p>
      </dgm:t>
    </dgm:pt>
    <dgm:pt modelId="{57521AEE-EEF9-4270-ACEE-D79606326101}" type="parTrans" cxnId="{F0DA06FA-A4DA-43A9-BE2A-8D08C0842DB6}">
      <dgm:prSet/>
      <dgm:spPr/>
      <dgm:t>
        <a:bodyPr/>
        <a:lstStyle/>
        <a:p>
          <a:endParaRPr lang="fr-FR"/>
        </a:p>
      </dgm:t>
    </dgm:pt>
    <dgm:pt modelId="{02859043-3065-4B62-9EB1-086C8634BB8B}" type="sibTrans" cxnId="{F0DA06FA-A4DA-43A9-BE2A-8D08C0842DB6}">
      <dgm:prSet/>
      <dgm:spPr/>
      <dgm:t>
        <a:bodyPr/>
        <a:lstStyle/>
        <a:p>
          <a:endParaRPr lang="fr-FR"/>
        </a:p>
      </dgm:t>
    </dgm:pt>
    <dgm:pt modelId="{6FC84BB1-BD05-43B1-AFF2-2D32EADFCA69}">
      <dgm:prSet custT="1"/>
      <dgm:spPr>
        <a:solidFill>
          <a:srgbClr val="FADAE6"/>
        </a:solidFill>
        <a:ln>
          <a:solidFill>
            <a:srgbClr val="B2007C"/>
          </a:solidFill>
        </a:ln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fr-FR" sz="1400" dirty="0" smtClean="0">
              <a:solidFill>
                <a:schemeClr val="tx1"/>
              </a:solidFill>
            </a:rPr>
            <a:t>Densité 0,73</a:t>
          </a:r>
        </a:p>
      </dgm:t>
    </dgm:pt>
    <dgm:pt modelId="{D7A8C85E-207E-48C6-81A2-314E2C1341FE}" type="parTrans" cxnId="{521C3B8F-5F6D-45B3-B116-DECE2F0301BA}">
      <dgm:prSet/>
      <dgm:spPr/>
      <dgm:t>
        <a:bodyPr/>
        <a:lstStyle/>
        <a:p>
          <a:endParaRPr lang="fr-FR"/>
        </a:p>
      </dgm:t>
    </dgm:pt>
    <dgm:pt modelId="{AB51F8CE-7A90-4843-9CD2-1A3C3B96413D}" type="sibTrans" cxnId="{521C3B8F-5F6D-45B3-B116-DECE2F0301BA}">
      <dgm:prSet/>
      <dgm:spPr/>
      <dgm:t>
        <a:bodyPr/>
        <a:lstStyle/>
        <a:p>
          <a:endParaRPr lang="fr-FR"/>
        </a:p>
      </dgm:t>
    </dgm:pt>
    <dgm:pt modelId="{0D28257C-5B89-4105-A14A-033BDC183B9B}" type="pres">
      <dgm:prSet presAssocID="{AA90E557-78A5-480E-9DE0-97F40F70F76E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742DEBBF-1198-4C5D-A47F-7A6E58F72B75}" type="pres">
      <dgm:prSet presAssocID="{88F3E3B6-6DF2-43B6-A7C9-4C954A22D6F6}" presName="compositeNode" presStyleCnt="0">
        <dgm:presLayoutVars>
          <dgm:bulletEnabled val="1"/>
        </dgm:presLayoutVars>
      </dgm:prSet>
      <dgm:spPr/>
    </dgm:pt>
    <dgm:pt modelId="{FEED7E04-3527-4348-9899-681690ABEF1C}" type="pres">
      <dgm:prSet presAssocID="{88F3E3B6-6DF2-43B6-A7C9-4C954A22D6F6}" presName="image" presStyleLbl="fgImgPlace1" presStyleIdx="0" presStyleCnt="2" custScaleX="92686" custScaleY="102794" custLinFactNeighborX="3959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fr-FR"/>
        </a:p>
      </dgm:t>
    </dgm:pt>
    <dgm:pt modelId="{E6D4D746-CC13-4C92-8714-244833FDB3A4}" type="pres">
      <dgm:prSet presAssocID="{88F3E3B6-6DF2-43B6-A7C9-4C954A22D6F6}" presName="childNode" presStyleLbl="node1" presStyleIdx="0" presStyleCnt="2" custScaleX="94662" custScaleY="97100" custLinFactNeighborX="476" custLinFactNeighborY="5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6648E97-C382-4342-B631-D26BFE5FB2B0}" type="pres">
      <dgm:prSet presAssocID="{88F3E3B6-6DF2-43B6-A7C9-4C954A22D6F6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2D7D1FC-74BD-4515-8173-239C170D4FB4}" type="pres">
      <dgm:prSet presAssocID="{12CE4AF5-3BCF-41D8-9CA5-6D52639DD811}" presName="sibTrans" presStyleCnt="0"/>
      <dgm:spPr/>
    </dgm:pt>
    <dgm:pt modelId="{5115090A-C25D-44ED-9520-A79E46CC8CB0}" type="pres">
      <dgm:prSet presAssocID="{C67A26FD-F17B-4B33-9EBC-7FAFAFF6D0A2}" presName="compositeNode" presStyleCnt="0">
        <dgm:presLayoutVars>
          <dgm:bulletEnabled val="1"/>
        </dgm:presLayoutVars>
      </dgm:prSet>
      <dgm:spPr/>
    </dgm:pt>
    <dgm:pt modelId="{8946B386-58BE-4F3D-82E0-940AE5D3F89E}" type="pres">
      <dgm:prSet presAssocID="{C67A26FD-F17B-4B33-9EBC-7FAFAFF6D0A2}" presName="image" presStyleLbl="fgImgPlace1" presStyleIdx="1" presStyleCnt="2" custScaleX="91657" custScaleY="91657" custLinFactNeighborX="-21176" custLinFactNeighborY="77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fr-FR"/>
        </a:p>
      </dgm:t>
    </dgm:pt>
    <dgm:pt modelId="{0AE321F1-0F17-4662-A750-D8CF8F4897FA}" type="pres">
      <dgm:prSet presAssocID="{C67A26FD-F17B-4B33-9EBC-7FAFAFF6D0A2}" presName="childNode" presStyleLbl="node1" presStyleIdx="1" presStyleCnt="2" custScaleY="97389" custLinFactNeighborX="-7977" custLinFactNeighborY="32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D123818-EEFA-4A30-85A4-7F15C2FAB66F}" type="pres">
      <dgm:prSet presAssocID="{C67A26FD-F17B-4B33-9EBC-7FAFAFF6D0A2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D3569AA-DA33-42BE-971F-87024A16FA89}" type="presOf" srcId="{88F3E3B6-6DF2-43B6-A7C9-4C954A22D6F6}" destId="{16648E97-C382-4342-B631-D26BFE5FB2B0}" srcOrd="0" destOrd="0" presId="urn:microsoft.com/office/officeart/2005/8/layout/hList2"/>
    <dgm:cxn modelId="{2B53685A-3E2A-4893-A8AA-96BC35B49DD0}" srcId="{C67A26FD-F17B-4B33-9EBC-7FAFAFF6D0A2}" destId="{C120DC53-DCA0-4637-B678-A7F4E4B3F7F1}" srcOrd="0" destOrd="0" parTransId="{AAE3D5E1-CDE2-47FB-9A03-BEC17CCBBB24}" sibTransId="{239C6268-E572-4924-8D7B-47CA86D58249}"/>
    <dgm:cxn modelId="{A55EF17E-94C1-4166-8554-C003794E93A4}" type="presOf" srcId="{ED2442F6-5CFA-4733-AFE1-2BE00635FF9C}" destId="{0AE321F1-0F17-4662-A750-D8CF8F4897FA}" srcOrd="0" destOrd="4" presId="urn:microsoft.com/office/officeart/2005/8/layout/hList2"/>
    <dgm:cxn modelId="{C5290B1D-193F-43F9-B21A-AD4A5FFC512A}" srcId="{88F3E3B6-6DF2-43B6-A7C9-4C954A22D6F6}" destId="{4A683FB5-9B96-4016-A718-5DFBDA049697}" srcOrd="1" destOrd="0" parTransId="{D21E13EF-E663-4A1C-A257-84A9DAA6F5D2}" sibTransId="{207AF605-42A7-4F96-B1DE-47BB35EE6F87}"/>
    <dgm:cxn modelId="{6285DDC5-31A9-43DD-9FF6-1C0A1BBCCAC8}" type="presOf" srcId="{C67A26FD-F17B-4B33-9EBC-7FAFAFF6D0A2}" destId="{DD123818-EEFA-4A30-85A4-7F15C2FAB66F}" srcOrd="0" destOrd="0" presId="urn:microsoft.com/office/officeart/2005/8/layout/hList2"/>
    <dgm:cxn modelId="{4D2CF752-4BEB-4AFB-977C-01F76F91B59C}" type="presOf" srcId="{315A2CC7-2074-4B68-B10B-C829A402743E}" destId="{E6D4D746-CC13-4C92-8714-244833FDB3A4}" srcOrd="0" destOrd="3" presId="urn:microsoft.com/office/officeart/2005/8/layout/hList2"/>
    <dgm:cxn modelId="{F14EEC4E-B713-43CE-92BD-DB0FF0BC6EB3}" srcId="{88F3E3B6-6DF2-43B6-A7C9-4C954A22D6F6}" destId="{A1D3BDC6-E1B8-4910-B97B-B9B55E9064BD}" srcOrd="4" destOrd="0" parTransId="{C68BAC14-9635-422C-BDB0-B29F1CFDA7FB}" sibTransId="{043F3223-75C0-4F12-9D9B-7F6DF56A241D}"/>
    <dgm:cxn modelId="{7BCFC500-9283-4964-AF11-F5BF7F52FB88}" srcId="{C67A26FD-F17B-4B33-9EBC-7FAFAFF6D0A2}" destId="{E0995B21-BFB3-452B-B382-0FEAB497CBD1}" srcOrd="6" destOrd="0" parTransId="{35CBAB14-DA13-4B05-BFF5-5D520DF62A8E}" sibTransId="{B533C88B-5740-49C6-9C20-B7496844EACC}"/>
    <dgm:cxn modelId="{4A21C231-BF2D-4287-8EBE-65D830A75A2E}" srcId="{88F3E3B6-6DF2-43B6-A7C9-4C954A22D6F6}" destId="{4C0A0774-1737-45A5-A992-CC7237C8D4BF}" srcOrd="0" destOrd="0" parTransId="{6B256D49-4636-4840-87C2-79CEC9BB1D4D}" sibTransId="{82696F0B-871D-493E-B5EF-EFFDBD671592}"/>
    <dgm:cxn modelId="{B23499C1-890D-4AAB-B626-30CB9C95355F}" type="presOf" srcId="{A1D3BDC6-E1B8-4910-B97B-B9B55E9064BD}" destId="{E6D4D746-CC13-4C92-8714-244833FDB3A4}" srcOrd="0" destOrd="4" presId="urn:microsoft.com/office/officeart/2005/8/layout/hList2"/>
    <dgm:cxn modelId="{E70B99A8-7A8A-4C3B-9DA5-B1377EFF2194}" srcId="{C67A26FD-F17B-4B33-9EBC-7FAFAFF6D0A2}" destId="{15F81F28-7C58-45AC-B46D-FC9E027CC3F2}" srcOrd="7" destOrd="0" parTransId="{0AB19D5D-E4C9-4341-B595-31F2B0391CA4}" sibTransId="{0E18E20C-60DA-42E1-86C8-69BCBFBE50FF}"/>
    <dgm:cxn modelId="{F4AFD115-A056-4A62-B4F8-A3C5C5946A41}" type="presOf" srcId="{E08C9819-3682-4347-992B-4120417347E1}" destId="{0AE321F1-0F17-4662-A750-D8CF8F4897FA}" srcOrd="0" destOrd="2" presId="urn:microsoft.com/office/officeart/2005/8/layout/hList2"/>
    <dgm:cxn modelId="{7CC8170B-2878-479A-9E19-979571D79F65}" type="presOf" srcId="{6FC84BB1-BD05-43B1-AFF2-2D32EADFCA69}" destId="{0AE321F1-0F17-4662-A750-D8CF8F4897FA}" srcOrd="0" destOrd="5" presId="urn:microsoft.com/office/officeart/2005/8/layout/hList2"/>
    <dgm:cxn modelId="{65F4FCE6-0BEE-4B3F-8914-47AC59EB7D54}" srcId="{88F3E3B6-6DF2-43B6-A7C9-4C954A22D6F6}" destId="{C058FE07-21C3-415A-9110-343321F05E7B}" srcOrd="6" destOrd="0" parTransId="{11EB7918-2DA0-4F71-A3F0-7BFF0CEBB920}" sibTransId="{F8F37582-DD67-46F8-B3D2-E137EF79601A}"/>
    <dgm:cxn modelId="{9E688AAC-FC7B-45FC-9141-5CE1E27BA5C9}" type="presOf" srcId="{4C0A0774-1737-45A5-A992-CC7237C8D4BF}" destId="{E6D4D746-CC13-4C92-8714-244833FDB3A4}" srcOrd="0" destOrd="0" presId="urn:microsoft.com/office/officeart/2005/8/layout/hList2"/>
    <dgm:cxn modelId="{46F33947-D641-4AF8-9E68-FA99E786494C}" type="presOf" srcId="{4A683FB5-9B96-4016-A718-5DFBDA049697}" destId="{E6D4D746-CC13-4C92-8714-244833FDB3A4}" srcOrd="0" destOrd="1" presId="urn:microsoft.com/office/officeart/2005/8/layout/hList2"/>
    <dgm:cxn modelId="{C7CF56E8-5A4A-47C1-9E47-8A32A2567177}" type="presOf" srcId="{39185572-D534-4790-BEB6-030FD100EA32}" destId="{0AE321F1-0F17-4662-A750-D8CF8F4897FA}" srcOrd="0" destOrd="1" presId="urn:microsoft.com/office/officeart/2005/8/layout/hList2"/>
    <dgm:cxn modelId="{FD601AA8-4EAC-4950-8774-148B599897F8}" type="presOf" srcId="{C120DC53-DCA0-4637-B678-A7F4E4B3F7F1}" destId="{0AE321F1-0F17-4662-A750-D8CF8F4897FA}" srcOrd="0" destOrd="0" presId="urn:microsoft.com/office/officeart/2005/8/layout/hList2"/>
    <dgm:cxn modelId="{8AA0C5BE-17F9-4C61-91A8-21A62562D8B2}" type="presOf" srcId="{C97156AA-A3F1-4BAC-9256-5900AE99AFAF}" destId="{E6D4D746-CC13-4C92-8714-244833FDB3A4}" srcOrd="0" destOrd="2" presId="urn:microsoft.com/office/officeart/2005/8/layout/hList2"/>
    <dgm:cxn modelId="{4F79AA69-DE57-4222-87F1-2D999038C2DC}" srcId="{88F3E3B6-6DF2-43B6-A7C9-4C954A22D6F6}" destId="{C97156AA-A3F1-4BAC-9256-5900AE99AFAF}" srcOrd="2" destOrd="0" parTransId="{02994004-48D3-42BF-8362-5A3C2ED86770}" sibTransId="{9F8B32B4-0883-49FC-BF32-1A861A128E9B}"/>
    <dgm:cxn modelId="{F0DA06FA-A4DA-43A9-BE2A-8D08C0842DB6}" srcId="{C67A26FD-F17B-4B33-9EBC-7FAFAFF6D0A2}" destId="{E08C9819-3682-4347-992B-4120417347E1}" srcOrd="2" destOrd="0" parTransId="{57521AEE-EEF9-4270-ACEE-D79606326101}" sibTransId="{02859043-3065-4B62-9EB1-086C8634BB8B}"/>
    <dgm:cxn modelId="{967874A3-FD65-4C6E-A52B-10AAF7E3FDF5}" srcId="{88F3E3B6-6DF2-43B6-A7C9-4C954A22D6F6}" destId="{B6F8B206-89C1-425D-9855-13F40AEF086B}" srcOrd="5" destOrd="0" parTransId="{E332C48A-1C41-4FD4-AE21-943CBDCBDE5C}" sibTransId="{AD23C49B-D4E9-4CBA-B68A-BD2341A28AE6}"/>
    <dgm:cxn modelId="{2F32599A-9E3D-4C35-B9EF-36DFDE09092F}" srcId="{88F3E3B6-6DF2-43B6-A7C9-4C954A22D6F6}" destId="{586F5266-DF35-4C6A-ABE9-133CF7D70B8C}" srcOrd="7" destOrd="0" parTransId="{06F914F9-ADC5-4345-933B-45821C9FAB96}" sibTransId="{D6E11463-644B-4F1E-B853-AFD6D5194E65}"/>
    <dgm:cxn modelId="{0A311C04-42A7-444C-AC7A-F474D3B7E3C3}" srcId="{C67A26FD-F17B-4B33-9EBC-7FAFAFF6D0A2}" destId="{ED2442F6-5CFA-4733-AFE1-2BE00635FF9C}" srcOrd="4" destOrd="0" parTransId="{E995FB25-36E2-458B-8465-6808C5B4B596}" sibTransId="{3094AC95-4981-4FAD-9487-7C4605D607F0}"/>
    <dgm:cxn modelId="{A2E28674-3EB2-4A44-90E3-C3D85BAF30F4}" type="presOf" srcId="{586F5266-DF35-4C6A-ABE9-133CF7D70B8C}" destId="{E6D4D746-CC13-4C92-8714-244833FDB3A4}" srcOrd="0" destOrd="7" presId="urn:microsoft.com/office/officeart/2005/8/layout/hList2"/>
    <dgm:cxn modelId="{BDA8EDFC-A298-419C-9FC1-66BCCE23BF20}" type="presOf" srcId="{E0995B21-BFB3-452B-B382-0FEAB497CBD1}" destId="{0AE321F1-0F17-4662-A750-D8CF8F4897FA}" srcOrd="0" destOrd="6" presId="urn:microsoft.com/office/officeart/2005/8/layout/hList2"/>
    <dgm:cxn modelId="{DE1D62BF-B6E7-4FFA-9E71-EC4A967091ED}" type="presOf" srcId="{AA90E557-78A5-480E-9DE0-97F40F70F76E}" destId="{0D28257C-5B89-4105-A14A-033BDC183B9B}" srcOrd="0" destOrd="0" presId="urn:microsoft.com/office/officeart/2005/8/layout/hList2"/>
    <dgm:cxn modelId="{2CC2F3B4-D67A-46C6-B7A3-7147C16422A4}" type="presOf" srcId="{15F81F28-7C58-45AC-B46D-FC9E027CC3F2}" destId="{0AE321F1-0F17-4662-A750-D8CF8F4897FA}" srcOrd="0" destOrd="7" presId="urn:microsoft.com/office/officeart/2005/8/layout/hList2"/>
    <dgm:cxn modelId="{F6FB908A-BD9E-4765-893B-43BB0BA769EA}" type="presOf" srcId="{B6F8B206-89C1-425D-9855-13F40AEF086B}" destId="{E6D4D746-CC13-4C92-8714-244833FDB3A4}" srcOrd="0" destOrd="5" presId="urn:microsoft.com/office/officeart/2005/8/layout/hList2"/>
    <dgm:cxn modelId="{5DEF6067-1605-4A2A-8F2A-61CAF82CE957}" srcId="{AA90E557-78A5-480E-9DE0-97F40F70F76E}" destId="{C67A26FD-F17B-4B33-9EBC-7FAFAFF6D0A2}" srcOrd="1" destOrd="0" parTransId="{3A4D6C5A-2968-49B7-B242-DAE24B9C4121}" sibTransId="{4095B32C-CAB2-458F-B65B-603B53ABB90A}"/>
    <dgm:cxn modelId="{63C3A36A-B680-4344-836B-3286DCD266B0}" srcId="{88F3E3B6-6DF2-43B6-A7C9-4C954A22D6F6}" destId="{315A2CC7-2074-4B68-B10B-C829A402743E}" srcOrd="3" destOrd="0" parTransId="{B63D9D35-19E7-47B5-94B1-B5A85BE0F866}" sibTransId="{D0C08544-2F68-49B1-8D9F-CC3068400F0B}"/>
    <dgm:cxn modelId="{1B0FEF08-479F-4F00-97B1-68979FA8D6EA}" type="presOf" srcId="{C058FE07-21C3-415A-9110-343321F05E7B}" destId="{E6D4D746-CC13-4C92-8714-244833FDB3A4}" srcOrd="0" destOrd="6" presId="urn:microsoft.com/office/officeart/2005/8/layout/hList2"/>
    <dgm:cxn modelId="{2A165362-D8BA-4F5D-85EA-96AFB38BE155}" type="presOf" srcId="{D34B6A60-1283-4CF6-92C7-13EA051E3AE4}" destId="{0AE321F1-0F17-4662-A750-D8CF8F4897FA}" srcOrd="0" destOrd="3" presId="urn:microsoft.com/office/officeart/2005/8/layout/hList2"/>
    <dgm:cxn modelId="{521C3B8F-5F6D-45B3-B116-DECE2F0301BA}" srcId="{C67A26FD-F17B-4B33-9EBC-7FAFAFF6D0A2}" destId="{6FC84BB1-BD05-43B1-AFF2-2D32EADFCA69}" srcOrd="5" destOrd="0" parTransId="{D7A8C85E-207E-48C6-81A2-314E2C1341FE}" sibTransId="{AB51F8CE-7A90-4843-9CD2-1A3C3B96413D}"/>
    <dgm:cxn modelId="{178D4410-F1BD-46C2-B72D-0980E07F9151}" srcId="{AA90E557-78A5-480E-9DE0-97F40F70F76E}" destId="{88F3E3B6-6DF2-43B6-A7C9-4C954A22D6F6}" srcOrd="0" destOrd="0" parTransId="{1CAB6DDC-B47B-4BC4-B7A8-D5EFBED84586}" sibTransId="{12CE4AF5-3BCF-41D8-9CA5-6D52639DD811}"/>
    <dgm:cxn modelId="{CB548BE7-E574-40E2-8EA9-8DE1F4DFC2AB}" srcId="{C67A26FD-F17B-4B33-9EBC-7FAFAFF6D0A2}" destId="{39185572-D534-4790-BEB6-030FD100EA32}" srcOrd="1" destOrd="0" parTransId="{6C8189D6-8210-41FA-BE5E-9D24933F389C}" sibTransId="{8EEE7C9E-7D43-4D46-9C39-1015701E1036}"/>
    <dgm:cxn modelId="{80F4DD6F-D4DA-4A9B-A46A-A15B96C55D39}" srcId="{C67A26FD-F17B-4B33-9EBC-7FAFAFF6D0A2}" destId="{D34B6A60-1283-4CF6-92C7-13EA051E3AE4}" srcOrd="3" destOrd="0" parTransId="{91CBA5E0-C5EB-4FEF-9BC8-93D5E2C9D1C7}" sibTransId="{39BEB8B2-D21F-4E80-B2A3-9DECA30A308A}"/>
    <dgm:cxn modelId="{A728C3F8-CCB5-44F5-9266-D448908EF26D}" type="presParOf" srcId="{0D28257C-5B89-4105-A14A-033BDC183B9B}" destId="{742DEBBF-1198-4C5D-A47F-7A6E58F72B75}" srcOrd="0" destOrd="0" presId="urn:microsoft.com/office/officeart/2005/8/layout/hList2"/>
    <dgm:cxn modelId="{16B0BC9D-7304-499E-84A0-B3FF1C5DC490}" type="presParOf" srcId="{742DEBBF-1198-4C5D-A47F-7A6E58F72B75}" destId="{FEED7E04-3527-4348-9899-681690ABEF1C}" srcOrd="0" destOrd="0" presId="urn:microsoft.com/office/officeart/2005/8/layout/hList2"/>
    <dgm:cxn modelId="{03CF79C7-6D99-43D6-83B9-600878910BD5}" type="presParOf" srcId="{742DEBBF-1198-4C5D-A47F-7A6E58F72B75}" destId="{E6D4D746-CC13-4C92-8714-244833FDB3A4}" srcOrd="1" destOrd="0" presId="urn:microsoft.com/office/officeart/2005/8/layout/hList2"/>
    <dgm:cxn modelId="{61B26D51-9C2A-488B-9464-BCB091C3255B}" type="presParOf" srcId="{742DEBBF-1198-4C5D-A47F-7A6E58F72B75}" destId="{16648E97-C382-4342-B631-D26BFE5FB2B0}" srcOrd="2" destOrd="0" presId="urn:microsoft.com/office/officeart/2005/8/layout/hList2"/>
    <dgm:cxn modelId="{FC687EE7-2CE4-4AF1-B2FE-60E0632CF532}" type="presParOf" srcId="{0D28257C-5B89-4105-A14A-033BDC183B9B}" destId="{D2D7D1FC-74BD-4515-8173-239C170D4FB4}" srcOrd="1" destOrd="0" presId="urn:microsoft.com/office/officeart/2005/8/layout/hList2"/>
    <dgm:cxn modelId="{CED5F33E-31A8-4FC2-A468-44AC9316CF8B}" type="presParOf" srcId="{0D28257C-5B89-4105-A14A-033BDC183B9B}" destId="{5115090A-C25D-44ED-9520-A79E46CC8CB0}" srcOrd="2" destOrd="0" presId="urn:microsoft.com/office/officeart/2005/8/layout/hList2"/>
    <dgm:cxn modelId="{A3858F2F-0DCC-47BC-8D63-9CF441D34C13}" type="presParOf" srcId="{5115090A-C25D-44ED-9520-A79E46CC8CB0}" destId="{8946B386-58BE-4F3D-82E0-940AE5D3F89E}" srcOrd="0" destOrd="0" presId="urn:microsoft.com/office/officeart/2005/8/layout/hList2"/>
    <dgm:cxn modelId="{66BD9C43-D2FF-45F0-8483-278567C72341}" type="presParOf" srcId="{5115090A-C25D-44ED-9520-A79E46CC8CB0}" destId="{0AE321F1-0F17-4662-A750-D8CF8F4897FA}" srcOrd="1" destOrd="0" presId="urn:microsoft.com/office/officeart/2005/8/layout/hList2"/>
    <dgm:cxn modelId="{240DF414-E3A6-47EB-9EEE-B2A4557F68AB}" type="presParOf" srcId="{5115090A-C25D-44ED-9520-A79E46CC8CB0}" destId="{DD123818-EEFA-4A30-85A4-7F15C2FAB66F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B2E208-87D0-442C-AE50-E061384358D7}">
      <dsp:nvSpPr>
        <dsp:cNvPr id="0" name=""/>
        <dsp:cNvSpPr/>
      </dsp:nvSpPr>
      <dsp:spPr>
        <a:xfrm rot="16200000">
          <a:off x="-1979143" y="2841168"/>
          <a:ext cx="4476305" cy="440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8671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ja-JP" sz="2000" b="1" kern="1200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16" charset="-128"/>
              <a:cs typeface="+mj-cs"/>
            </a:rPr>
            <a:t>HERBICIDES</a:t>
          </a:r>
          <a:endParaRPr lang="fr-FR" sz="2000" kern="120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 rot="16200000">
        <a:off x="-1979143" y="2841168"/>
        <a:ext cx="4476305" cy="440697"/>
      </dsp:txXfrm>
    </dsp:sp>
    <dsp:sp modelId="{2B34129F-A601-4299-84F1-8AFBABCF6F3F}">
      <dsp:nvSpPr>
        <dsp:cNvPr id="0" name=""/>
        <dsp:cNvSpPr/>
      </dsp:nvSpPr>
      <dsp:spPr>
        <a:xfrm>
          <a:off x="479357" y="625825"/>
          <a:ext cx="2195142" cy="4871384"/>
        </a:xfrm>
        <a:prstGeom prst="rect">
          <a:avLst/>
        </a:prstGeom>
        <a:noFill/>
        <a:ln w="25400" cap="flat" cmpd="sng" algn="ctr">
          <a:solidFill>
            <a:srgbClr val="003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88671" rIns="312928" bIns="312928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3400" kern="1200" dirty="0"/>
        </a:p>
      </dsp:txBody>
      <dsp:txXfrm>
        <a:off x="479357" y="625825"/>
        <a:ext cx="2195142" cy="4871384"/>
      </dsp:txXfrm>
    </dsp:sp>
    <dsp:sp modelId="{145DA482-D774-4C23-868D-6F5880DF0B83}">
      <dsp:nvSpPr>
        <dsp:cNvPr id="0" name=""/>
        <dsp:cNvSpPr/>
      </dsp:nvSpPr>
      <dsp:spPr>
        <a:xfrm>
          <a:off x="38660" y="241643"/>
          <a:ext cx="881395" cy="88139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AF2C91-F2F6-4FB2-8D1A-AD089C049E3E}">
      <dsp:nvSpPr>
        <dsp:cNvPr id="0" name=""/>
        <dsp:cNvSpPr/>
      </dsp:nvSpPr>
      <dsp:spPr>
        <a:xfrm rot="16200000">
          <a:off x="940740" y="2841168"/>
          <a:ext cx="4476305" cy="440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8671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ja-JP" sz="2000" b="1" kern="1200" dirty="0" smtClean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FONGICIDES</a:t>
          </a:r>
          <a:endParaRPr lang="fr-FR" sz="2000" kern="1200" dirty="0">
            <a:solidFill>
              <a:srgbClr val="3399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 rot="16200000">
        <a:off x="940740" y="2841168"/>
        <a:ext cx="4476305" cy="440697"/>
      </dsp:txXfrm>
    </dsp:sp>
    <dsp:sp modelId="{7CA99629-89E6-4DFE-86EC-E86E18A08A65}">
      <dsp:nvSpPr>
        <dsp:cNvPr id="0" name=""/>
        <dsp:cNvSpPr/>
      </dsp:nvSpPr>
      <dsp:spPr>
        <a:xfrm>
          <a:off x="3399235" y="625825"/>
          <a:ext cx="2195142" cy="4871384"/>
        </a:xfrm>
        <a:prstGeom prst="rect">
          <a:avLst/>
        </a:prstGeom>
        <a:noFill/>
        <a:ln w="25400" cap="flat" cmpd="sng" algn="ctr">
          <a:solidFill>
            <a:srgbClr val="003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88671" rIns="312928" bIns="312928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3400" kern="1200" dirty="0"/>
        </a:p>
      </dsp:txBody>
      <dsp:txXfrm>
        <a:off x="3399235" y="625825"/>
        <a:ext cx="2195142" cy="4871384"/>
      </dsp:txXfrm>
    </dsp:sp>
    <dsp:sp modelId="{9F70EE2F-05E6-4F7E-8DB0-A35A52FF67D6}">
      <dsp:nvSpPr>
        <dsp:cNvPr id="0" name=""/>
        <dsp:cNvSpPr/>
      </dsp:nvSpPr>
      <dsp:spPr>
        <a:xfrm>
          <a:off x="2958535" y="241643"/>
          <a:ext cx="881395" cy="88139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3B7311-91AE-4ED8-B8D0-F53DEC5FEE3A}">
      <dsp:nvSpPr>
        <dsp:cNvPr id="0" name=""/>
        <dsp:cNvSpPr/>
      </dsp:nvSpPr>
      <dsp:spPr>
        <a:xfrm rot="16200000">
          <a:off x="3889395" y="2738561"/>
          <a:ext cx="4476305" cy="659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8671" bIns="0" numCol="1" spcCol="1270" anchor="t" anchorCtr="0">
          <a:noAutofit/>
        </a:bodyPr>
        <a:lstStyle/>
        <a:p>
          <a:pPr lvl="0" algn="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altLang="ja-JP" sz="1800" b="1" kern="1200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INSECTICIDES</a:t>
          </a:r>
        </a:p>
        <a:p>
          <a:pPr lvl="0" algn="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altLang="ja-JP" sz="1800" b="1" kern="1200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 </a:t>
          </a:r>
          <a:r>
            <a:rPr lang="fr-FR" altLang="ja-JP" sz="1800" b="1" kern="1200" dirty="0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et AUTRES</a:t>
          </a:r>
          <a:endParaRPr lang="fr-FR" sz="1800" kern="1200" dirty="0">
            <a:solidFill>
              <a:srgbClr val="003D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 rot="16200000">
        <a:off x="3889395" y="2738561"/>
        <a:ext cx="4476305" cy="659341"/>
      </dsp:txXfrm>
    </dsp:sp>
    <dsp:sp modelId="{3C0A64AC-6543-431A-A596-19DF5D759B0A}">
      <dsp:nvSpPr>
        <dsp:cNvPr id="0" name=""/>
        <dsp:cNvSpPr/>
      </dsp:nvSpPr>
      <dsp:spPr>
        <a:xfrm>
          <a:off x="6471372" y="625825"/>
          <a:ext cx="2195142" cy="4871384"/>
        </a:xfrm>
        <a:prstGeom prst="rect">
          <a:avLst/>
        </a:prstGeom>
        <a:noFill/>
        <a:ln w="25400" cap="flat" cmpd="sng" algn="ctr">
          <a:solidFill>
            <a:srgbClr val="003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88671" rIns="312928" bIns="312928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3400" kern="1200" dirty="0"/>
        </a:p>
      </dsp:txBody>
      <dsp:txXfrm>
        <a:off x="6471372" y="625825"/>
        <a:ext cx="2195142" cy="4871384"/>
      </dsp:txXfrm>
    </dsp:sp>
    <dsp:sp modelId="{65192554-43C0-45E5-AFD2-CAD67F468A69}">
      <dsp:nvSpPr>
        <dsp:cNvPr id="0" name=""/>
        <dsp:cNvSpPr/>
      </dsp:nvSpPr>
      <dsp:spPr>
        <a:xfrm>
          <a:off x="6030664" y="241643"/>
          <a:ext cx="881395" cy="88139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19285F-630D-415F-83B5-421BF040A7D4}">
      <dsp:nvSpPr>
        <dsp:cNvPr id="0" name=""/>
        <dsp:cNvSpPr/>
      </dsp:nvSpPr>
      <dsp:spPr>
        <a:xfrm rot="16200000">
          <a:off x="-1300666" y="1301576"/>
          <a:ext cx="4968551" cy="2365399"/>
        </a:xfrm>
        <a:prstGeom prst="flowChartManualOperati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VOLUMES</a:t>
          </a:r>
          <a:endParaRPr lang="fr-F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2100" kern="1200"/>
        </a:p>
      </dsp:txBody>
      <dsp:txXfrm rot="16200000">
        <a:off x="-1300666" y="1301576"/>
        <a:ext cx="4968551" cy="2365399"/>
      </dsp:txXfrm>
    </dsp:sp>
    <dsp:sp modelId="{CB61E265-9B29-4918-AAF0-73D744853A4E}">
      <dsp:nvSpPr>
        <dsp:cNvPr id="0" name=""/>
        <dsp:cNvSpPr/>
      </dsp:nvSpPr>
      <dsp:spPr>
        <a:xfrm rot="16200000">
          <a:off x="1242137" y="1301576"/>
          <a:ext cx="4968551" cy="2365399"/>
        </a:xfrm>
        <a:prstGeom prst="flowChartManualOperation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MARGES</a:t>
          </a:r>
          <a:endParaRPr lang="fr-F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3300" kern="1200" dirty="0"/>
        </a:p>
      </dsp:txBody>
      <dsp:txXfrm rot="16200000">
        <a:off x="1242137" y="1301576"/>
        <a:ext cx="4968551" cy="2365399"/>
      </dsp:txXfrm>
    </dsp:sp>
    <dsp:sp modelId="{8DD6321C-3907-4FF3-A89D-AC600A024F66}">
      <dsp:nvSpPr>
        <dsp:cNvPr id="0" name=""/>
        <dsp:cNvSpPr/>
      </dsp:nvSpPr>
      <dsp:spPr>
        <a:xfrm rot="16200000">
          <a:off x="3784942" y="1301576"/>
          <a:ext cx="4968551" cy="2365399"/>
        </a:xfrm>
        <a:prstGeom prst="flowChartManualOperation">
          <a:avLst/>
        </a:prstGeom>
        <a:solidFill>
          <a:srgbClr val="FF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CONQUÊTE</a:t>
          </a:r>
          <a:endParaRPr lang="fr-F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2500" kern="1200" dirty="0"/>
        </a:p>
      </dsp:txBody>
      <dsp:txXfrm rot="16200000">
        <a:off x="3784942" y="1301576"/>
        <a:ext cx="4968551" cy="236539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648E97-C382-4342-B631-D26BFE5FB2B0}">
      <dsp:nvSpPr>
        <dsp:cNvPr id="0" name=""/>
        <dsp:cNvSpPr/>
      </dsp:nvSpPr>
      <dsp:spPr>
        <a:xfrm rot="16200000">
          <a:off x="-1544612" y="2578922"/>
          <a:ext cx="3844793" cy="657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79502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800" i="1" kern="1200" dirty="0" smtClean="0">
            <a:solidFill>
              <a:srgbClr val="000000"/>
            </a:solidFill>
            <a:latin typeface="+mj-lt"/>
            <a:cs typeface="Arial" pitchFamily="34" charset="0"/>
            <a:sym typeface="Wingdings" pitchFamily="2" charset="2"/>
          </a:endParaRPr>
        </a:p>
      </dsp:txBody>
      <dsp:txXfrm rot="16200000">
        <a:off x="-1544612" y="2578922"/>
        <a:ext cx="3844793" cy="657073"/>
      </dsp:txXfrm>
    </dsp:sp>
    <dsp:sp modelId="{E6D4D746-CC13-4C92-8714-244833FDB3A4}">
      <dsp:nvSpPr>
        <dsp:cNvPr id="0" name=""/>
        <dsp:cNvSpPr/>
      </dsp:nvSpPr>
      <dsp:spPr>
        <a:xfrm>
          <a:off x="809253" y="1062457"/>
          <a:ext cx="3098212" cy="3733294"/>
        </a:xfrm>
        <a:prstGeom prst="rect">
          <a:avLst/>
        </a:prstGeom>
        <a:solidFill>
          <a:srgbClr val="C9E9F8"/>
        </a:solidFill>
        <a:ln w="19050" cap="flat" cmpd="sng" algn="ctr">
          <a:solidFill>
            <a:srgbClr val="219CD3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79502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400" kern="1200" dirty="0" smtClean="0">
              <a:solidFill>
                <a:schemeClr val="tx1"/>
              </a:solidFill>
            </a:rPr>
            <a:t>Utilisation: </a:t>
          </a:r>
          <a:r>
            <a:rPr lang="fr-FR" sz="1400" b="1" kern="1200" dirty="0" smtClean="0">
              <a:solidFill>
                <a:schemeClr val="tx1"/>
              </a:solidFill>
            </a:rPr>
            <a:t>Mélange à la semence</a:t>
          </a:r>
          <a:endParaRPr lang="fr-FR" sz="1400" b="1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400" kern="1200" dirty="0" smtClean="0">
              <a:solidFill>
                <a:schemeClr val="tx1"/>
              </a:solidFill>
            </a:rPr>
            <a:t>Métaldéhyde : 5 % voie humide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400" kern="1200" dirty="0" smtClean="0">
              <a:solidFill>
                <a:schemeClr val="tx1"/>
              </a:solidFill>
            </a:rPr>
            <a:t>P M G : 5.2 g -  180 gr/g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400" b="1" kern="1200" dirty="0" smtClean="0">
              <a:solidFill>
                <a:schemeClr val="tx1"/>
              </a:solidFill>
              <a:effectLst/>
            </a:rPr>
            <a:t>Dose </a:t>
          </a:r>
          <a:r>
            <a:rPr lang="fr-FR" sz="1400" b="1" kern="1200" dirty="0" err="1" smtClean="0">
              <a:solidFill>
                <a:schemeClr val="tx1"/>
              </a:solidFill>
              <a:effectLst/>
            </a:rPr>
            <a:t>refermable</a:t>
          </a:r>
          <a:r>
            <a:rPr lang="fr-FR" sz="1400" b="1" kern="1200" dirty="0" smtClean="0">
              <a:solidFill>
                <a:schemeClr val="tx1"/>
              </a:solidFill>
              <a:effectLst/>
            </a:rPr>
            <a:t> pour 4 ha</a:t>
          </a:r>
          <a:r>
            <a:rPr lang="fr-FR" sz="1400" kern="1200" dirty="0" smtClean="0">
              <a:solidFill>
                <a:schemeClr val="tx1"/>
              </a:solidFill>
            </a:rPr>
            <a:t>                     de 1 800 000 granulés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400" kern="1200" dirty="0" smtClean="0">
              <a:solidFill>
                <a:schemeClr val="tx1"/>
              </a:solidFill>
            </a:rPr>
            <a:t>Sac PET/PE traité anti glissant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400" kern="1200" dirty="0" smtClean="0">
              <a:solidFill>
                <a:schemeClr val="tx1"/>
              </a:solidFill>
            </a:rPr>
            <a:t>Quantité: 47 granulés / m²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400" kern="1200" dirty="0" smtClean="0">
              <a:solidFill>
                <a:schemeClr val="tx1"/>
              </a:solidFill>
            </a:rPr>
            <a:t>Couleur : Bleue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400" kern="1200" dirty="0" smtClean="0">
              <a:solidFill>
                <a:schemeClr val="tx1"/>
              </a:solidFill>
            </a:rPr>
            <a:t>Palette 70 doses</a:t>
          </a:r>
        </a:p>
      </dsp:txBody>
      <dsp:txXfrm>
        <a:off x="809253" y="1062457"/>
        <a:ext cx="3098212" cy="3733294"/>
      </dsp:txXfrm>
    </dsp:sp>
    <dsp:sp modelId="{FEED7E04-3527-4348-9899-681690ABEF1C}">
      <dsp:nvSpPr>
        <dsp:cNvPr id="0" name=""/>
        <dsp:cNvSpPr/>
      </dsp:nvSpPr>
      <dsp:spPr>
        <a:xfrm>
          <a:off x="149332" y="99366"/>
          <a:ext cx="1218029" cy="135086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123818-EEFA-4A30-85A4-7F15C2FAB66F}">
      <dsp:nvSpPr>
        <dsp:cNvPr id="0" name=""/>
        <dsp:cNvSpPr/>
      </dsp:nvSpPr>
      <dsp:spPr>
        <a:xfrm rot="16200000">
          <a:off x="3142334" y="2505743"/>
          <a:ext cx="3844793" cy="657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79502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800" kern="1200" dirty="0"/>
        </a:p>
      </dsp:txBody>
      <dsp:txXfrm rot="16200000">
        <a:off x="3142334" y="2505743"/>
        <a:ext cx="3844793" cy="657073"/>
      </dsp:txXfrm>
    </dsp:sp>
    <dsp:sp modelId="{0AE321F1-0F17-4662-A750-D8CF8F4897FA}">
      <dsp:nvSpPr>
        <dsp:cNvPr id="0" name=""/>
        <dsp:cNvSpPr/>
      </dsp:nvSpPr>
      <dsp:spPr>
        <a:xfrm>
          <a:off x="5132186" y="974611"/>
          <a:ext cx="3272920" cy="3744405"/>
        </a:xfrm>
        <a:prstGeom prst="rect">
          <a:avLst/>
        </a:prstGeom>
        <a:solidFill>
          <a:srgbClr val="FADAE6"/>
        </a:solidFill>
        <a:ln w="19050" cap="flat" cmpd="sng" algn="ctr">
          <a:solidFill>
            <a:srgbClr val="B2007C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79502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400" kern="1200" dirty="0" smtClean="0">
              <a:solidFill>
                <a:schemeClr val="tx1"/>
              </a:solidFill>
            </a:rPr>
            <a:t>Utilisation : </a:t>
          </a:r>
          <a:r>
            <a:rPr lang="fr-FR" sz="1400" b="1" kern="1200" dirty="0" smtClean="0">
              <a:solidFill>
                <a:schemeClr val="tx1"/>
              </a:solidFill>
            </a:rPr>
            <a:t>Epandage en plein</a:t>
          </a:r>
          <a:endParaRPr lang="fr-FR" sz="1400" b="1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400" kern="1200" dirty="0" smtClean="0">
              <a:solidFill>
                <a:schemeClr val="tx1"/>
              </a:solidFill>
            </a:rPr>
            <a:t>Métaldéhyde : 5 % voie humide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400" kern="1200" dirty="0" smtClean="0">
              <a:solidFill>
                <a:schemeClr val="tx1"/>
              </a:solidFill>
            </a:rPr>
            <a:t>Sac papier avec gaine interne PE (20 kg)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400" kern="1200" dirty="0" smtClean="0">
              <a:solidFill>
                <a:schemeClr val="tx1"/>
              </a:solidFill>
            </a:rPr>
            <a:t>Quantité/ha: </a:t>
          </a:r>
          <a:r>
            <a:rPr lang="fr-FR" sz="1400" b="1" kern="1200" dirty="0" smtClean="0">
              <a:solidFill>
                <a:schemeClr val="tx1"/>
              </a:solidFill>
            </a:rPr>
            <a:t>4 kg/ha</a:t>
          </a:r>
          <a:r>
            <a:rPr lang="fr-FR" sz="1400" kern="1200" dirty="0" smtClean="0">
              <a:solidFill>
                <a:schemeClr val="tx1"/>
              </a:solidFill>
            </a:rPr>
            <a:t>                                 37 granulés/m2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400" kern="1200" dirty="0" smtClean="0">
              <a:solidFill>
                <a:schemeClr val="tx1"/>
              </a:solidFill>
            </a:rPr>
            <a:t>PMG : 10,8  -  92 gr/g  -  2.79 Ø 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400" kern="1200" dirty="0" smtClean="0">
              <a:solidFill>
                <a:schemeClr val="tx1"/>
              </a:solidFill>
            </a:rPr>
            <a:t>Densité 0,73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400" kern="1200" dirty="0" smtClean="0">
              <a:solidFill>
                <a:schemeClr val="tx1"/>
              </a:solidFill>
            </a:rPr>
            <a:t>Couleur : Bleue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400" kern="1200" dirty="0" smtClean="0">
              <a:solidFill>
                <a:schemeClr val="tx1"/>
              </a:solidFill>
            </a:rPr>
            <a:t>Palette  1 000 kg</a:t>
          </a:r>
        </a:p>
      </dsp:txBody>
      <dsp:txXfrm>
        <a:off x="5132186" y="974611"/>
        <a:ext cx="3272920" cy="3744405"/>
      </dsp:txXfrm>
    </dsp:sp>
    <dsp:sp modelId="{8946B386-58BE-4F3D-82E0-940AE5D3F89E}">
      <dsp:nvSpPr>
        <dsp:cNvPr id="0" name=""/>
        <dsp:cNvSpPr/>
      </dsp:nvSpPr>
      <dsp:spPr>
        <a:xfrm>
          <a:off x="4512730" y="109498"/>
          <a:ext cx="1204506" cy="1204506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0.76257</cdr:x>
      <cdr:y>0.42647</cdr:y>
    </cdr:from>
    <cdr:to>
      <cdr:x>1</cdr:x>
      <cdr:y>0.48933</cdr:y>
    </cdr:to>
    <cdr:sp macro="" textlink="">
      <cdr:nvSpPr>
        <cdr:cNvPr id="2" name="ZoneTexte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10781" y="2088232"/>
          <a:ext cx="1778051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fr-FR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Arial" charset="0"/>
              <a:ea typeface="ＭＳ Ｐゴシック" pitchFamily="1" charset="-128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Arial" charset="0"/>
              <a:ea typeface="ＭＳ Ｐゴシック" pitchFamily="1" charset="-128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Arial" charset="0"/>
              <a:ea typeface="ＭＳ Ｐゴシック" pitchFamily="1" charset="-128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Arial" charset="0"/>
              <a:ea typeface="ＭＳ Ｐゴシック" pitchFamily="1" charset="-128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Arial" charset="0"/>
              <a:ea typeface="ＭＳ Ｐゴシック" pitchFamily="1" charset="-128"/>
            </a:defRPr>
          </a:lvl5pPr>
          <a:lvl6pPr marL="2286000" algn="l" defTabSz="914400" rtl="0" eaLnBrk="1" latinLnBrk="0" hangingPunct="1">
            <a:defRPr sz="2400" kern="1200">
              <a:solidFill>
                <a:srgbClr val="000000"/>
              </a:solidFill>
              <a:latin typeface="Arial" charset="0"/>
              <a:ea typeface="ＭＳ Ｐゴシック" pitchFamily="1" charset="-128"/>
            </a:defRPr>
          </a:lvl6pPr>
          <a:lvl7pPr marL="2743200" algn="l" defTabSz="914400" rtl="0" eaLnBrk="1" latinLnBrk="0" hangingPunct="1">
            <a:defRPr sz="2400" kern="1200">
              <a:solidFill>
                <a:srgbClr val="000000"/>
              </a:solidFill>
              <a:latin typeface="Arial" charset="0"/>
              <a:ea typeface="ＭＳ Ｐゴシック" pitchFamily="1" charset="-128"/>
            </a:defRPr>
          </a:lvl7pPr>
          <a:lvl8pPr marL="3200400" algn="l" defTabSz="914400" rtl="0" eaLnBrk="1" latinLnBrk="0" hangingPunct="1">
            <a:defRPr sz="2400" kern="1200">
              <a:solidFill>
                <a:srgbClr val="000000"/>
              </a:solidFill>
              <a:latin typeface="Arial" charset="0"/>
              <a:ea typeface="ＭＳ Ｐゴシック" pitchFamily="1" charset="-128"/>
            </a:defRPr>
          </a:lvl8pPr>
          <a:lvl9pPr marL="3657600" algn="l" defTabSz="914400" rtl="0" eaLnBrk="1" latinLnBrk="0" hangingPunct="1">
            <a:defRPr sz="2400" kern="1200">
              <a:solidFill>
                <a:srgbClr val="000000"/>
              </a:solidFill>
              <a:latin typeface="Arial" charset="0"/>
              <a:ea typeface="ＭＳ Ｐゴシック" pitchFamily="1" charset="-128"/>
            </a:defRPr>
          </a:lvl9pPr>
        </a:lstStyle>
        <a:p xmlns:a="http://schemas.openxmlformats.org/drawingml/2006/main">
          <a:r>
            <a:rPr lang="fr-FR" sz="1400" b="1" smtClean="0">
              <a:ln>
                <a:solidFill>
                  <a:srgbClr val="C00000"/>
                </a:solidFill>
              </a:ln>
              <a:solidFill>
                <a:srgbClr val="2D2D8A">
                  <a:lumMod val="75000"/>
                </a:srgbClr>
              </a:solidFill>
            </a:rPr>
            <a:t>Clétodime 31% PM</a:t>
          </a:r>
          <a:endParaRPr lang="fr-FR" sz="1400" b="1" dirty="0">
            <a:ln>
              <a:solidFill>
                <a:srgbClr val="C00000"/>
              </a:solidFill>
            </a:ln>
            <a:solidFill>
              <a:srgbClr val="2D2D8A">
                <a:lumMod val="75000"/>
              </a:srgbClr>
            </a:solidFill>
          </a:endParaRPr>
        </a:p>
      </cdr:txBody>
    </cdr:sp>
  </cdr:relSizeAnchor>
  <cdr:relSizeAnchor xmlns:cdr="http://schemas.openxmlformats.org/drawingml/2006/chartDrawing">
    <cdr:from>
      <cdr:x>0.69231</cdr:x>
      <cdr:y>0.17647</cdr:y>
    </cdr:from>
    <cdr:to>
      <cdr:x>0.92973</cdr:x>
      <cdr:y>0.23933</cdr:y>
    </cdr:to>
    <cdr:sp macro="" textlink="">
      <cdr:nvSpPr>
        <cdr:cNvPr id="3" name="ZoneTexte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184576" y="864096"/>
          <a:ext cx="1778051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Arial"/>
              <a:ea typeface="ＭＳ Ｐゴシック"/>
            </a:defRPr>
          </a:lvl1pPr>
          <a:lvl2pPr marL="457200" indent="0">
            <a:defRPr sz="1100">
              <a:latin typeface="Arial"/>
              <a:ea typeface="ＭＳ Ｐゴシック"/>
            </a:defRPr>
          </a:lvl2pPr>
          <a:lvl3pPr marL="914400" indent="0">
            <a:defRPr sz="1100">
              <a:latin typeface="Arial"/>
              <a:ea typeface="ＭＳ Ｐゴシック"/>
            </a:defRPr>
          </a:lvl3pPr>
          <a:lvl4pPr marL="1371600" indent="0">
            <a:defRPr sz="1100">
              <a:latin typeface="Arial"/>
              <a:ea typeface="ＭＳ Ｐゴシック"/>
            </a:defRPr>
          </a:lvl4pPr>
          <a:lvl5pPr marL="1828800" indent="0">
            <a:defRPr sz="1100">
              <a:latin typeface="Arial"/>
              <a:ea typeface="ＭＳ Ｐゴシック"/>
            </a:defRPr>
          </a:lvl5pPr>
          <a:lvl6pPr marL="2286000" indent="0">
            <a:defRPr sz="1100">
              <a:latin typeface="Arial"/>
              <a:ea typeface="ＭＳ Ｐゴシック"/>
            </a:defRPr>
          </a:lvl6pPr>
          <a:lvl7pPr marL="2743200" indent="0">
            <a:defRPr sz="1100">
              <a:latin typeface="Arial"/>
              <a:ea typeface="ＭＳ Ｐゴシック"/>
            </a:defRPr>
          </a:lvl7pPr>
          <a:lvl8pPr marL="3200400" indent="0">
            <a:defRPr sz="1100">
              <a:latin typeface="Arial"/>
              <a:ea typeface="ＭＳ Ｐゴシック"/>
            </a:defRPr>
          </a:lvl8pPr>
          <a:lvl9pPr marL="3657600" indent="0">
            <a:defRPr sz="1100">
              <a:latin typeface="Arial"/>
              <a:ea typeface="ＭＳ Ｐゴシック"/>
            </a:defRPr>
          </a:lvl9pPr>
        </a:lstStyle>
        <a:p xmlns:a="http://schemas.openxmlformats.org/drawingml/2006/main">
          <a:r>
            <a:rPr lang="fr-FR" sz="1400" b="1" smtClean="0">
              <a:ln>
                <a:solidFill>
                  <a:srgbClr val="C00000"/>
                </a:solidFill>
              </a:ln>
              <a:solidFill>
                <a:srgbClr val="2D2D8A">
                  <a:lumMod val="75000"/>
                </a:srgbClr>
              </a:solidFill>
            </a:rPr>
            <a:t>Clétodime 34% PM</a:t>
          </a:r>
          <a:endParaRPr lang="fr-FR" sz="1400" b="1" dirty="0">
            <a:ln>
              <a:solidFill>
                <a:srgbClr val="C00000"/>
              </a:solidFill>
            </a:ln>
            <a:solidFill>
              <a:srgbClr val="2D2D8A">
                <a:lumMod val="75000"/>
              </a:srgbClr>
            </a:solidFill>
          </a:endParaRPr>
        </a:p>
      </cdr:txBody>
    </cdr:sp>
  </cdr:relSizeAnchor>
  <cdr:relSizeAnchor xmlns:cdr="http://schemas.openxmlformats.org/drawingml/2006/chartDrawing">
    <cdr:from>
      <cdr:x>0.55769</cdr:x>
      <cdr:y>0.69118</cdr:y>
    </cdr:from>
    <cdr:to>
      <cdr:x>0.79512</cdr:x>
      <cdr:y>0.75403</cdr:y>
    </cdr:to>
    <cdr:sp macro="" textlink="">
      <cdr:nvSpPr>
        <cdr:cNvPr id="4" name="ZoneTexte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176464" y="3384376"/>
          <a:ext cx="1778051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Arial"/>
              <a:ea typeface="ＭＳ Ｐゴシック"/>
            </a:defRPr>
          </a:lvl1pPr>
          <a:lvl2pPr marL="457200" indent="0">
            <a:defRPr sz="1100">
              <a:latin typeface="Arial"/>
              <a:ea typeface="ＭＳ Ｐゴシック"/>
            </a:defRPr>
          </a:lvl2pPr>
          <a:lvl3pPr marL="914400" indent="0">
            <a:defRPr sz="1100">
              <a:latin typeface="Arial"/>
              <a:ea typeface="ＭＳ Ｐゴシック"/>
            </a:defRPr>
          </a:lvl3pPr>
          <a:lvl4pPr marL="1371600" indent="0">
            <a:defRPr sz="1100">
              <a:latin typeface="Arial"/>
              <a:ea typeface="ＭＳ Ｐゴシック"/>
            </a:defRPr>
          </a:lvl4pPr>
          <a:lvl5pPr marL="1828800" indent="0">
            <a:defRPr sz="1100">
              <a:latin typeface="Arial"/>
              <a:ea typeface="ＭＳ Ｐゴシック"/>
            </a:defRPr>
          </a:lvl5pPr>
          <a:lvl6pPr marL="2286000" indent="0">
            <a:defRPr sz="1100">
              <a:latin typeface="Arial"/>
              <a:ea typeface="ＭＳ Ｐゴシック"/>
            </a:defRPr>
          </a:lvl6pPr>
          <a:lvl7pPr marL="2743200" indent="0">
            <a:defRPr sz="1100">
              <a:latin typeface="Arial"/>
              <a:ea typeface="ＭＳ Ｐゴシック"/>
            </a:defRPr>
          </a:lvl7pPr>
          <a:lvl8pPr marL="3200400" indent="0">
            <a:defRPr sz="1100">
              <a:latin typeface="Arial"/>
              <a:ea typeface="ＭＳ Ｐゴシック"/>
            </a:defRPr>
          </a:lvl8pPr>
          <a:lvl9pPr marL="3657600" indent="0">
            <a:defRPr sz="1100">
              <a:latin typeface="Arial"/>
              <a:ea typeface="ＭＳ Ｐゴシック"/>
            </a:defRPr>
          </a:lvl9pPr>
        </a:lstStyle>
        <a:p xmlns:a="http://schemas.openxmlformats.org/drawingml/2006/main">
          <a:r>
            <a:rPr lang="fr-FR" sz="1400" b="1" smtClean="0">
              <a:ln>
                <a:solidFill>
                  <a:srgbClr val="C00000"/>
                </a:solidFill>
              </a:ln>
              <a:solidFill>
                <a:srgbClr val="2D2D8A">
                  <a:lumMod val="75000"/>
                </a:srgbClr>
              </a:solidFill>
            </a:rPr>
            <a:t>Clétodime 28% PM</a:t>
          </a:r>
          <a:endParaRPr lang="fr-FR" sz="1400" b="1" dirty="0">
            <a:ln>
              <a:solidFill>
                <a:srgbClr val="C00000"/>
              </a:solidFill>
            </a:ln>
            <a:solidFill>
              <a:srgbClr val="2D2D8A">
                <a:lumMod val="75000"/>
              </a:srgb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292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9285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292" y="9519285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500DB741-88E0-417E-8D46-E3175F2D9FB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C1EF2FC-443F-4C28-AC67-81AFEC14C43C}" type="datetimeFigureOut">
              <a:rPr lang="fr-FR" smtClean="0"/>
              <a:pPr/>
              <a:t>29/02/2012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19E7797-8912-4A56-ABF0-4115D6D4BC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57BD66-79A9-4F5D-A542-B8D6DC4D58CE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jfh 01/06/2009</a:t>
            </a:r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smtClean="0">
                <a:latin typeface="Arial" pitchFamily="34" charset="0"/>
              </a:rPr>
              <a:t>Les résultats présentés dans ce tableau sont à mettre en relation avec les doses testées! Les résultats concernant les mutations 2088Arg et 1999Cys sont issus de travaux australiens (avec une dose de cléthodime plutôt faible? à confirmer). Les autres mutations ont été testées en France. La cléthodime a-t-elle été testée en France avec la dose annuelle, ou la dose pérenne? Ceci pourrait expliquer l’apparente contradiction entre ce tableau et la diapo suivante. Retour de J. Gasquez à venir (04/02/09).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Grandes Cultures: seul ¼ des ventes est réalisé au printemps pour protéger les semis de tournesol et maïs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solidFill>
                  <a:srgbClr val="FF0000"/>
                </a:solidFill>
              </a:rPr>
              <a:t>Céréales et Colza: marché d’automne </a:t>
            </a:r>
            <a:r>
              <a:rPr lang="fr-FR" b="1" smtClean="0">
                <a:solidFill>
                  <a:srgbClr val="FF0000"/>
                </a:solidFill>
                <a:sym typeface="Wingdings" pitchFamily="2" charset="2"/>
              </a:rPr>
              <a:t> marché essentiellement préventif </a:t>
            </a:r>
          </a:p>
          <a:p>
            <a:pPr eaLnBrk="1" hangingPunct="1">
              <a:spcBef>
                <a:spcPct val="0"/>
              </a:spcBef>
            </a:pPr>
            <a:r>
              <a:rPr lang="fr-FR" b="1" i="1" smtClean="0">
                <a:solidFill>
                  <a:srgbClr val="003D7E"/>
                </a:solidFill>
                <a:latin typeface="Myriad Pro Semibold"/>
                <a:cs typeface="Arial" pitchFamily="34" charset="0"/>
                <a:sym typeface="Wingdings" pitchFamily="2" charset="2"/>
              </a:rPr>
              <a:t>Mercaptodimethur</a:t>
            </a:r>
            <a:r>
              <a:rPr lang="fr-FR" smtClean="0">
                <a:solidFill>
                  <a:srgbClr val="FF0000"/>
                </a:solidFill>
                <a:sym typeface="Wingdings" pitchFamily="2" charset="2"/>
              </a:rPr>
              <a:t>  Mesurol Bayer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sym typeface="Wingdings" pitchFamily="2" charset="2"/>
              </a:rPr>
              <a:t>15% de baisse par rapport 2007 (records)</a:t>
            </a:r>
          </a:p>
          <a:p>
            <a:pPr eaLnBrk="1" hangingPunct="1">
              <a:spcBef>
                <a:spcPct val="0"/>
              </a:spcBef>
            </a:pPr>
            <a:endParaRPr lang="fr-FR" smtClean="0"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</a:pPr>
            <a:r>
              <a:rPr lang="fr-FR" smtClean="0"/>
              <a:t>Depuis 2 ans un marché exceptionnel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/>
              <a:t>2007: ~ 19 000 tonnes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/>
              <a:t>2008: ~ 19 000 tonnes</a:t>
            </a:r>
          </a:p>
          <a:p>
            <a:pPr eaLnBrk="1" hangingPunct="1">
              <a:spcBef>
                <a:spcPct val="0"/>
              </a:spcBef>
            </a:pPr>
            <a:endParaRPr lang="fr-FR" smtClean="0"/>
          </a:p>
          <a:p>
            <a:pPr eaLnBrk="1" hangingPunct="1">
              <a:spcBef>
                <a:spcPct val="0"/>
              </a:spcBef>
            </a:pPr>
            <a:r>
              <a:rPr lang="fr-FR" smtClean="0"/>
              <a:t>Il y a 6 ans ce marché était estimé à 6 000/7000 tonnes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/>
              <a:t>Donc on pourrait considérer un marché moyen de 10 000 à 12 000 tonnes</a:t>
            </a:r>
          </a:p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DAC204-0ED3-4152-9DD2-68719932DA39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19C480-7A9A-4CA3-B53C-60CC94942CA6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Grandes Cultures: seul ¼ des ventes est réalisé au printemps pour protéger les semis de tournesol et maïs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solidFill>
                  <a:srgbClr val="FF0000"/>
                </a:solidFill>
              </a:rPr>
              <a:t>Céréales et Colza: marché d’automne </a:t>
            </a:r>
            <a:r>
              <a:rPr lang="fr-FR" b="1" smtClean="0">
                <a:solidFill>
                  <a:srgbClr val="FF0000"/>
                </a:solidFill>
                <a:sym typeface="Wingdings" pitchFamily="2" charset="2"/>
              </a:rPr>
              <a:t> marché essentiellement préventif </a:t>
            </a:r>
          </a:p>
          <a:p>
            <a:pPr eaLnBrk="1" hangingPunct="1">
              <a:spcBef>
                <a:spcPct val="0"/>
              </a:spcBef>
            </a:pPr>
            <a:r>
              <a:rPr lang="fr-FR" b="1" i="1" smtClean="0">
                <a:solidFill>
                  <a:srgbClr val="003D7E"/>
                </a:solidFill>
                <a:latin typeface="Myriad Pro Semibold"/>
                <a:cs typeface="Arial" pitchFamily="34" charset="0"/>
                <a:sym typeface="Wingdings" pitchFamily="2" charset="2"/>
              </a:rPr>
              <a:t>Mercaptodimethur</a:t>
            </a:r>
            <a:r>
              <a:rPr lang="fr-FR" smtClean="0">
                <a:solidFill>
                  <a:srgbClr val="FF0000"/>
                </a:solidFill>
                <a:sym typeface="Wingdings" pitchFamily="2" charset="2"/>
              </a:rPr>
              <a:t>  Mesurol Bayer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sym typeface="Wingdings" pitchFamily="2" charset="2"/>
              </a:rPr>
              <a:t>15% de baisse par rapport 2007 (records)</a:t>
            </a:r>
          </a:p>
          <a:p>
            <a:pPr eaLnBrk="1" hangingPunct="1">
              <a:spcBef>
                <a:spcPct val="0"/>
              </a:spcBef>
            </a:pPr>
            <a:endParaRPr lang="fr-FR" smtClean="0"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</a:pPr>
            <a:r>
              <a:rPr lang="fr-FR" smtClean="0"/>
              <a:t>Depuis 2 ans un marché exceptionnel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/>
              <a:t>2007: ~ 19 000 tonnes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/>
              <a:t>2008: ~ 19 000 tonnes</a:t>
            </a:r>
          </a:p>
          <a:p>
            <a:pPr eaLnBrk="1" hangingPunct="1">
              <a:spcBef>
                <a:spcPct val="0"/>
              </a:spcBef>
            </a:pPr>
            <a:endParaRPr lang="fr-FR" smtClean="0"/>
          </a:p>
          <a:p>
            <a:pPr eaLnBrk="1" hangingPunct="1">
              <a:spcBef>
                <a:spcPct val="0"/>
              </a:spcBef>
            </a:pPr>
            <a:r>
              <a:rPr lang="fr-FR" smtClean="0"/>
              <a:t>Il y a 6 ans ce marché était estimé à 6 000/7000 tonnes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/>
              <a:t>Donc on pourrait considérer un marché moyen de 10 000 à 12 000 tonnes</a:t>
            </a:r>
          </a:p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B26723-14C4-4D26-809B-B46E4F4E03E2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7C2A5E-9636-4871-8881-5F579C42A26C}" type="slidenum">
              <a:rPr lang="fr-FR" smtClean="0"/>
              <a:pPr/>
              <a:t>64</a:t>
            </a:fld>
            <a:endParaRPr lang="fr-FR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7C2A5E-9636-4871-8881-5F579C42A26C}" type="slidenum">
              <a:rPr lang="fr-FR" smtClean="0"/>
              <a:pPr/>
              <a:t>65</a:t>
            </a:fld>
            <a:endParaRPr lang="fr-FR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7C2A5E-9636-4871-8881-5F579C42A26C}" type="slidenum">
              <a:rPr lang="fr-FR" smtClean="0"/>
              <a:pPr/>
              <a:t>66</a:t>
            </a:fld>
            <a:endParaRPr lang="fr-FR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08563" cy="375761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18FBDE-5C8C-4CBB-962B-C6EAE1E16D3A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843FBC-F9AF-4ECE-80FC-BD392C1340D3}" type="slidenum">
              <a:rPr lang="fr-FR" smtClean="0">
                <a:latin typeface="Arial" pitchFamily="34" charset="0"/>
                <a:ea typeface="ＭＳ Ｐゴシック"/>
                <a:cs typeface="ＭＳ Ｐゴシック"/>
              </a:rPr>
              <a:pPr/>
              <a:t>15</a:t>
            </a:fld>
            <a:endParaRPr lang="fr-FR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902075" y="9520238"/>
            <a:ext cx="29845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43" tIns="46621" rIns="93243" bIns="46621" anchor="b"/>
          <a:lstStyle/>
          <a:p>
            <a:pPr algn="r" defTabSz="912813"/>
            <a:fld id="{2D36DCAF-BD9A-4CC2-A823-C56818E9CFB0}" type="slidenum">
              <a:rPr lang="fr-FR" sz="1200"/>
              <a:pPr algn="r" defTabSz="912813"/>
              <a:t>21</a:t>
            </a:fld>
            <a:endParaRPr lang="fr-FR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9800" y="752475"/>
            <a:ext cx="5011738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0563" y="4760913"/>
            <a:ext cx="5507037" cy="4506912"/>
          </a:xfrm>
          <a:noFill/>
        </p:spPr>
        <p:txBody>
          <a:bodyPr wrap="square" lIns="93243" tIns="46621" rIns="93243" bIns="46621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26628" name="Espace réservé de la date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D11DDC6-84CC-4B4E-B6AC-ECE5F04AA7CE}" type="datetime1">
              <a:rPr lang="fr-FR" smtClean="0"/>
              <a:pPr/>
              <a:t>29/02/2012</a:t>
            </a:fld>
            <a:endParaRPr lang="en-US" smtClean="0"/>
          </a:p>
        </p:txBody>
      </p:sp>
      <p:sp>
        <p:nvSpPr>
          <p:cNvPr id="2662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JFH  Arysta LifeScience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26628" name="Espace réservé de la date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D11DDC6-84CC-4B4E-B6AC-ECE5F04AA7CE}" type="datetime1">
              <a:rPr lang="fr-FR" smtClean="0"/>
              <a:pPr/>
              <a:t>29/02/2012</a:t>
            </a:fld>
            <a:endParaRPr lang="en-US" smtClean="0"/>
          </a:p>
        </p:txBody>
      </p:sp>
      <p:sp>
        <p:nvSpPr>
          <p:cNvPr id="2662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JFH  Arysta LifeScience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C87767-1FCA-498E-91BE-9F851F786D8C}" type="slidenum">
              <a:rPr lang="fr-FR" smtClean="0">
                <a:latin typeface="Arial" pitchFamily="34" charset="0"/>
                <a:ea typeface="ＭＳ Ｐゴシック"/>
                <a:cs typeface="ＭＳ Ｐゴシック"/>
              </a:rPr>
              <a:pPr/>
              <a:t>28</a:t>
            </a:fld>
            <a:endParaRPr lang="fr-FR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jfh 01/06/2009</a:t>
            </a:r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7E"/>
                </a:solidFill>
              </a:defRPr>
            </a:lvl1pPr>
            <a:lvl2pPr>
              <a:defRPr>
                <a:solidFill>
                  <a:srgbClr val="003D7E"/>
                </a:solidFill>
              </a:defRPr>
            </a:lvl2pPr>
            <a:lvl3pPr>
              <a:defRPr>
                <a:solidFill>
                  <a:srgbClr val="003D7E"/>
                </a:solidFill>
              </a:defRPr>
            </a:lvl3pPr>
            <a:lvl4pPr>
              <a:defRPr>
                <a:solidFill>
                  <a:srgbClr val="003D7E"/>
                </a:solidFill>
              </a:defRPr>
            </a:lvl4pPr>
            <a:lvl5pPr>
              <a:defRPr>
                <a:solidFill>
                  <a:srgbClr val="003D7E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>
          <a:xfrm>
            <a:off x="6143636" y="-24"/>
            <a:ext cx="2643188" cy="428625"/>
          </a:xfrm>
          <a:prstGeom prst="rect">
            <a:avLst/>
          </a:prstGeo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1"/>
          </p:nvPr>
        </p:nvSpPr>
        <p:spPr>
          <a:xfrm>
            <a:off x="7715250" y="500063"/>
            <a:ext cx="1071563" cy="92868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lvl="0"/>
            <a:endParaRPr lang="fr-FR" noProof="0" dirty="0"/>
          </a:p>
        </p:txBody>
      </p:sp>
      <p:sp>
        <p:nvSpPr>
          <p:cNvPr id="6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3492500" y="638175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AA18780F-26BB-481C-B7C2-A9801551062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7E"/>
                </a:solidFill>
              </a:defRPr>
            </a:lvl1pPr>
            <a:lvl2pPr>
              <a:defRPr>
                <a:solidFill>
                  <a:srgbClr val="003D7E"/>
                </a:solidFill>
              </a:defRPr>
            </a:lvl2pPr>
            <a:lvl3pPr>
              <a:defRPr>
                <a:solidFill>
                  <a:srgbClr val="003D7E"/>
                </a:solidFill>
              </a:defRPr>
            </a:lvl3pPr>
            <a:lvl4pPr>
              <a:defRPr>
                <a:solidFill>
                  <a:srgbClr val="003D7E"/>
                </a:solidFill>
              </a:defRPr>
            </a:lvl4pPr>
            <a:lvl5pPr>
              <a:defRPr>
                <a:solidFill>
                  <a:srgbClr val="003D7E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>
          <a:xfrm>
            <a:off x="6143636" y="-24"/>
            <a:ext cx="2643188" cy="428625"/>
          </a:xfrm>
          <a:prstGeom prst="rect">
            <a:avLst/>
          </a:prstGeo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1"/>
          </p:nvPr>
        </p:nvSpPr>
        <p:spPr>
          <a:xfrm>
            <a:off x="7715250" y="500063"/>
            <a:ext cx="1071563" cy="92868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lvl="0"/>
            <a:endParaRPr lang="fr-FR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spositive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head-vierg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6" descr="pieddepage2_arysta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126163"/>
            <a:ext cx="91440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  <p:sldLayoutId id="2147483676" r:id="rId13"/>
    <p:sldLayoutId id="21474836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pieddepage2_arys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26163"/>
            <a:ext cx="91440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54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63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9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gif"/><Relationship Id="rId5" Type="http://schemas.openxmlformats.org/officeDocument/2006/relationships/image" Target="../media/image39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diagramData" Target="../diagrams/data1.xml"/><Relationship Id="rId21" Type="http://schemas.openxmlformats.org/officeDocument/2006/relationships/image" Target="../media/image16.png"/><Relationship Id="rId34" Type="http://schemas.openxmlformats.org/officeDocument/2006/relationships/image" Target="../media/image29.png"/><Relationship Id="rId7" Type="http://schemas.microsoft.com/office/2007/relationships/diagramDrawing" Target="../diagrams/drawing1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3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32" Type="http://schemas.openxmlformats.org/officeDocument/2006/relationships/image" Target="../media/image2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5.wmf"/><Relationship Id="rId19" Type="http://schemas.openxmlformats.org/officeDocument/2006/relationships/image" Target="../media/image14.png"/><Relationship Id="rId31" Type="http://schemas.openxmlformats.org/officeDocument/2006/relationships/image" Target="../media/image2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jpe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Relationship Id="rId35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94.jpeg"/><Relationship Id="rId7" Type="http://schemas.openxmlformats.org/officeDocument/2006/relationships/diagramLayout" Target="../diagrams/layout5.xml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11" Type="http://schemas.openxmlformats.org/officeDocument/2006/relationships/image" Target="../media/image96.jpeg"/><Relationship Id="rId5" Type="http://schemas.openxmlformats.org/officeDocument/2006/relationships/image" Target="../media/image85.png"/><Relationship Id="rId10" Type="http://schemas.microsoft.com/office/2007/relationships/diagramDrawing" Target="../diagrams/drawing5.xml"/><Relationship Id="rId4" Type="http://schemas.openxmlformats.org/officeDocument/2006/relationships/image" Target="../media/image39.png"/><Relationship Id="rId9" Type="http://schemas.openxmlformats.org/officeDocument/2006/relationships/diagramColors" Target="../diagrams/colors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08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07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10" Type="http://schemas.openxmlformats.org/officeDocument/2006/relationships/image" Target="../media/image117.png"/><Relationship Id="rId4" Type="http://schemas.openxmlformats.org/officeDocument/2006/relationships/image" Target="../media/image120.wmf"/><Relationship Id="rId9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0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11" Type="http://schemas.openxmlformats.org/officeDocument/2006/relationships/image" Target="../media/image133.jpeg"/><Relationship Id="rId5" Type="http://schemas.openxmlformats.org/officeDocument/2006/relationships/diagramColors" Target="../diagrams/colors7.xml"/><Relationship Id="rId10" Type="http://schemas.openxmlformats.org/officeDocument/2006/relationships/image" Target="../media/image98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3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2852936"/>
            <a:ext cx="9144000" cy="78581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FR" sz="4000" b="1" kern="0" cap="all" dirty="0">
                <a:solidFill>
                  <a:srgbClr val="003D7E"/>
                </a:solidFill>
                <a:latin typeface="Myriad Pro Semibold"/>
                <a:ea typeface="+mj-ea"/>
                <a:cs typeface="+mj-cs"/>
              </a:rPr>
              <a:t>Arysta lifescience France</a:t>
            </a:r>
          </a:p>
        </p:txBody>
      </p:sp>
      <p:sp>
        <p:nvSpPr>
          <p:cNvPr id="13315" name="ZoneTexte 4"/>
          <p:cNvSpPr txBox="1">
            <a:spLocks noChangeArrowheads="1"/>
          </p:cNvSpPr>
          <p:nvPr/>
        </p:nvSpPr>
        <p:spPr bwMode="auto">
          <a:xfrm>
            <a:off x="6215063" y="116632"/>
            <a:ext cx="2500312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Arysta France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45257" y="6300028"/>
            <a:ext cx="397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>
                <a:solidFill>
                  <a:srgbClr val="002060"/>
                </a:solidFill>
                <a:latin typeface="Bradley Hand ITC" pitchFamily="66" charset="0"/>
              </a:rPr>
              <a:t>Dominique LEGOUT – 06.85.03.01.46</a:t>
            </a:r>
            <a:endParaRPr lang="fr-FR" sz="1800" b="1" dirty="0">
              <a:solidFill>
                <a:srgbClr val="002060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64096" y="785813"/>
            <a:ext cx="9180512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fr-FR" sz="1800" b="1" i="1" dirty="0">
                <a:solidFill>
                  <a:srgbClr val="003D7E"/>
                </a:solidFill>
                <a:ea typeface="ＭＳ Ｐゴシック"/>
                <a:cs typeface="ＭＳ Ｐゴシック"/>
              </a:rPr>
              <a:t>  </a:t>
            </a:r>
            <a:r>
              <a:rPr lang="fr-FR" sz="1800" b="1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La meilleure résolution pour exprimer le </a:t>
            </a:r>
            <a:r>
              <a:rPr lang="fr-FR" sz="1800" b="1" i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potentiel des cultures </a:t>
            </a:r>
            <a:r>
              <a:rPr lang="fr-FR" sz="1800" b="1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!</a:t>
            </a:r>
          </a:p>
          <a:p>
            <a:pPr algn="r">
              <a:defRPr/>
            </a:pPr>
            <a:r>
              <a:rPr lang="fr-FR" sz="1600" b="1" i="1" dirty="0">
                <a:solidFill>
                  <a:srgbClr val="003D7E"/>
                </a:solidFill>
                <a:ea typeface="ＭＳ Ｐゴシック"/>
                <a:cs typeface="ＭＳ Ｐゴシック"/>
              </a:rPr>
              <a:t>   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489325"/>
            <a:ext cx="3668712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" y="3357563"/>
            <a:ext cx="2208213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4" descr="C:\Documents and Settings\jfhuppe\Bureau\Logo Pixel-0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54646" y="3572792"/>
            <a:ext cx="409042" cy="217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Espace réservé du contenu 24"/>
          <p:cNvSpPr>
            <a:spLocks noGrp="1"/>
          </p:cNvSpPr>
          <p:nvPr>
            <p:ph sz="half" idx="4294967295"/>
          </p:nvPr>
        </p:nvSpPr>
        <p:spPr>
          <a:xfrm>
            <a:off x="4860925" y="1916113"/>
            <a:ext cx="3598863" cy="4033837"/>
          </a:xfrm>
          <a:prstGeom prst="rect">
            <a:avLst/>
          </a:prstGeom>
          <a:ln w="38100">
            <a:solidFill>
              <a:srgbClr val="FF9900"/>
            </a:solidFill>
          </a:ln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fr-FR" sz="1800" b="1" dirty="0" smtClean="0">
                <a:solidFill>
                  <a:srgbClr val="009900"/>
                </a:solidFill>
              </a:rPr>
              <a:t>Du stade épi à 1 cm (30) à la dernière feuille (39).</a:t>
            </a:r>
          </a:p>
          <a:p>
            <a:pPr marL="0" indent="0" algn="ctr">
              <a:spcBef>
                <a:spcPts val="600"/>
              </a:spcBef>
              <a:buFontTx/>
              <a:buNone/>
              <a:defRPr/>
            </a:pPr>
            <a:r>
              <a:rPr lang="fr-FR" sz="1800" b="1" dirty="0" smtClean="0">
                <a:solidFill>
                  <a:srgbClr val="009900"/>
                </a:solidFill>
              </a:rPr>
              <a:t>La référence dans les programmes à 2 traitements</a:t>
            </a:r>
            <a:endParaRPr lang="fr-FR" sz="1800" b="1" dirty="0" smtClean="0"/>
          </a:p>
          <a:p>
            <a:pPr>
              <a:buFont typeface="Wingdings" pitchFamily="2" charset="2"/>
              <a:buChar char="Ø"/>
              <a:defRPr/>
            </a:pPr>
            <a:endParaRPr lang="fr-FR" sz="1600" b="1" dirty="0" smtClean="0">
              <a:solidFill>
                <a:srgbClr val="009900"/>
              </a:solidFill>
            </a:endParaRPr>
          </a:p>
          <a:p>
            <a:pPr>
              <a:buFontTx/>
              <a:buNone/>
              <a:defRPr/>
            </a:pPr>
            <a:r>
              <a:rPr lang="fr-FR" sz="1800" b="1" dirty="0" smtClean="0">
                <a:solidFill>
                  <a:srgbClr val="003D7E"/>
                </a:solidFill>
              </a:rPr>
              <a:t>                : </a:t>
            </a:r>
            <a:r>
              <a:rPr lang="fr-FR" sz="18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 à 2 l/ha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fr-FR" sz="1600" b="1" dirty="0" err="1" smtClean="0">
                <a:solidFill>
                  <a:srgbClr val="003D7E"/>
                </a:solidFill>
              </a:rPr>
              <a:t>Cyproconazole</a:t>
            </a:r>
            <a:r>
              <a:rPr lang="fr-FR" sz="1600" b="1" dirty="0" smtClean="0">
                <a:solidFill>
                  <a:srgbClr val="003D7E"/>
                </a:solidFill>
              </a:rPr>
              <a:t> 40 g/l                               </a:t>
            </a:r>
            <a:r>
              <a:rPr lang="fr-FR" sz="1400" dirty="0" smtClean="0">
                <a:solidFill>
                  <a:srgbClr val="003D7E"/>
                </a:solidFill>
              </a:rPr>
              <a:t>effet </a:t>
            </a:r>
            <a:r>
              <a:rPr lang="fr-FR" sz="1400" dirty="0" err="1" smtClean="0">
                <a:solidFill>
                  <a:srgbClr val="003D7E"/>
                </a:solidFill>
              </a:rPr>
              <a:t>raccourcisseur</a:t>
            </a:r>
            <a:r>
              <a:rPr lang="fr-FR" sz="1400" dirty="0" smtClean="0">
                <a:solidFill>
                  <a:srgbClr val="003D7E"/>
                </a:solidFill>
              </a:rPr>
              <a:t>, </a:t>
            </a:r>
            <a:r>
              <a:rPr lang="fr-FR" sz="1400" dirty="0" err="1" smtClean="0">
                <a:solidFill>
                  <a:srgbClr val="003D7E"/>
                </a:solidFill>
              </a:rPr>
              <a:t>septorioses</a:t>
            </a:r>
            <a:r>
              <a:rPr lang="fr-FR" sz="1400" dirty="0" smtClean="0">
                <a:solidFill>
                  <a:srgbClr val="003D7E"/>
                </a:solidFill>
              </a:rPr>
              <a:t>,          rouille brune, rouille jaune, oïdium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fr-FR" sz="1600" b="1" dirty="0" err="1" smtClean="0">
                <a:solidFill>
                  <a:srgbClr val="003D7E"/>
                </a:solidFill>
              </a:rPr>
              <a:t>Chlorothalonil</a:t>
            </a:r>
            <a:r>
              <a:rPr lang="fr-FR" sz="1600" b="1" dirty="0" smtClean="0">
                <a:solidFill>
                  <a:srgbClr val="003D7E"/>
                </a:solidFill>
              </a:rPr>
              <a:t> 375 g/l                  </a:t>
            </a:r>
            <a:r>
              <a:rPr lang="fr-FR" sz="1400" dirty="0" err="1" smtClean="0">
                <a:solidFill>
                  <a:srgbClr val="003D7E"/>
                </a:solidFill>
              </a:rPr>
              <a:t>septorioses</a:t>
            </a:r>
            <a:r>
              <a:rPr lang="fr-FR" sz="1400" dirty="0" smtClean="0">
                <a:solidFill>
                  <a:srgbClr val="003D7E"/>
                </a:solidFill>
              </a:rPr>
              <a:t> résistantes</a:t>
            </a:r>
          </a:p>
          <a:p>
            <a:pPr>
              <a:buFont typeface="Wingdings" pitchFamily="2" charset="2"/>
              <a:buChar char="ü"/>
              <a:defRPr/>
            </a:pPr>
            <a:endParaRPr lang="fr-FR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FontTx/>
              <a:buNone/>
              <a:defRPr/>
            </a:pPr>
            <a:r>
              <a:rPr lang="fr-FR" sz="1400" b="1" dirty="0" smtClean="0">
                <a:solidFill>
                  <a:srgbClr val="003D7E"/>
                </a:solidFill>
              </a:rPr>
              <a:t>Mélanges possibles avec: </a:t>
            </a:r>
            <a:r>
              <a:rPr lang="fr-FR" sz="1400" b="1" dirty="0" err="1" smtClean="0">
                <a:solidFill>
                  <a:srgbClr val="009900"/>
                </a:solidFill>
              </a:rPr>
              <a:t>Métrafénone</a:t>
            </a:r>
            <a:r>
              <a:rPr lang="fr-FR" sz="1400" b="1" dirty="0" smtClean="0">
                <a:solidFill>
                  <a:srgbClr val="009900"/>
                </a:solidFill>
              </a:rPr>
              <a:t> </a:t>
            </a:r>
            <a:r>
              <a:rPr lang="fr-FR" sz="1400" dirty="0" smtClean="0">
                <a:solidFill>
                  <a:srgbClr val="003D7E"/>
                </a:solidFill>
              </a:rPr>
              <a:t>(piétin-verse, oïdium)</a:t>
            </a:r>
          </a:p>
          <a:p>
            <a:pPr>
              <a:buFontTx/>
              <a:buNone/>
              <a:defRPr/>
            </a:pPr>
            <a:endParaRPr lang="fr-FR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endParaRPr lang="fr-FR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367" name="Rectangle avec flèche vers la gauche 12"/>
          <p:cNvSpPr>
            <a:spLocks noChangeArrowheads="1"/>
          </p:cNvSpPr>
          <p:nvPr/>
        </p:nvSpPr>
        <p:spPr bwMode="auto">
          <a:xfrm rot="-1651636">
            <a:off x="1770063" y="2779713"/>
            <a:ext cx="1657350" cy="431800"/>
          </a:xfrm>
          <a:prstGeom prst="leftArrowCallout">
            <a:avLst>
              <a:gd name="adj1" fmla="val 25000"/>
              <a:gd name="adj2" fmla="val 25000"/>
              <a:gd name="adj3" fmla="val 25002"/>
              <a:gd name="adj4" fmla="val 64977"/>
            </a:avLst>
          </a:prstGeom>
          <a:noFill/>
          <a:ln w="22225" algn="ctr">
            <a:solidFill>
              <a:srgbClr val="FF9900"/>
            </a:solidFill>
            <a:round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FR" sz="1200" b="1">
                <a:solidFill>
                  <a:srgbClr val="003D7E"/>
                </a:solidFill>
              </a:rPr>
              <a:t>Seul  ou</a:t>
            </a:r>
          </a:p>
          <a:p>
            <a:pPr eaLnBrk="0" hangingPunct="0"/>
            <a:r>
              <a:rPr lang="fr-FR" sz="1200" b="1">
                <a:solidFill>
                  <a:srgbClr val="003D7E"/>
                </a:solidFill>
              </a:rPr>
              <a:t> en mélange</a:t>
            </a:r>
            <a:r>
              <a:rPr lang="fr-FR" sz="1100" b="1">
                <a:solidFill>
                  <a:srgbClr val="003D7E"/>
                </a:solidFill>
              </a:rPr>
              <a:t> </a:t>
            </a:r>
          </a:p>
        </p:txBody>
      </p:sp>
      <p:pic>
        <p:nvPicPr>
          <p:cNvPr id="15368" name="Image 4" descr="Logo Pixel-01-0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3386138"/>
            <a:ext cx="98901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u texte 10"/>
          <p:cNvSpPr txBox="1">
            <a:spLocks/>
          </p:cNvSpPr>
          <p:nvPr/>
        </p:nvSpPr>
        <p:spPr bwMode="auto">
          <a:xfrm>
            <a:off x="6011863" y="115888"/>
            <a:ext cx="2952750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FR" sz="1600" b="1" dirty="0">
                <a:solidFill>
                  <a:schemeClr val="bg1"/>
                </a:solidFill>
                <a:latin typeface="+mn-lt"/>
                <a:ea typeface="+mn-ea"/>
                <a:cs typeface="ＭＳ Ｐゴシック"/>
              </a:rPr>
              <a:t>Positionnement</a:t>
            </a:r>
          </a:p>
        </p:txBody>
      </p:sp>
      <p:pic>
        <p:nvPicPr>
          <p:cNvPr id="15370" name="Image 13" descr="Logo Pixel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7" y="715963"/>
            <a:ext cx="180022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D86A71-5C18-48B0-85B5-0768280244F5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10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Espace réservé du texte 10"/>
          <p:cNvSpPr txBox="1">
            <a:spLocks/>
          </p:cNvSpPr>
          <p:nvPr/>
        </p:nvSpPr>
        <p:spPr bwMode="auto">
          <a:xfrm>
            <a:off x="6143626" y="71438"/>
            <a:ext cx="26431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fr-FR" sz="2000" b="1" dirty="0">
                <a:solidFill>
                  <a:schemeClr val="bg1"/>
                </a:solidFill>
                <a:latin typeface="Calibri" pitchFamily="34" charset="0"/>
              </a:rPr>
              <a:t>Positionnement</a:t>
            </a:r>
          </a:p>
        </p:txBody>
      </p:sp>
      <p:pic>
        <p:nvPicPr>
          <p:cNvPr id="162819" name="Image 4" descr="Logo Pixel-01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620714"/>
            <a:ext cx="1416051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47701" y="642938"/>
            <a:ext cx="9180513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accent2"/>
                </a:solidFill>
                <a:latin typeface="+mn-lt"/>
              </a:rPr>
              <a:t>  </a:t>
            </a:r>
            <a:r>
              <a:rPr lang="fr-FR" sz="20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meilleure résolution pour exprimer le potentiel !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   </a:t>
            </a:r>
          </a:p>
        </p:txBody>
      </p:sp>
      <p:pic>
        <p:nvPicPr>
          <p:cNvPr id="16282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560764"/>
            <a:ext cx="3668712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2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" y="3429001"/>
            <a:ext cx="2208213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4" descr="C:\Documents and Settings\jfhuppe\Bureau\Logo Pixel-0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354645" y="3645024"/>
            <a:ext cx="409043" cy="217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Espace réservé du contenu 24"/>
          <p:cNvSpPr>
            <a:spLocks noGrp="1"/>
          </p:cNvSpPr>
          <p:nvPr>
            <p:ph sz="half" idx="4294967295"/>
          </p:nvPr>
        </p:nvSpPr>
        <p:spPr>
          <a:xfrm>
            <a:off x="4860926" y="1700213"/>
            <a:ext cx="4175125" cy="4249737"/>
          </a:xfrm>
          <a:prstGeom prst="rect">
            <a:avLst/>
          </a:prstGeom>
          <a:ln w="38100">
            <a:solidFill>
              <a:srgbClr val="D5E04D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endParaRPr lang="fr-FR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fr-FR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2825" name="Rectangle avec flèche vers la gauche 12"/>
          <p:cNvSpPr>
            <a:spLocks noChangeArrowheads="1"/>
          </p:cNvSpPr>
          <p:nvPr/>
        </p:nvSpPr>
        <p:spPr bwMode="auto">
          <a:xfrm rot="-1651636">
            <a:off x="1985963" y="1843089"/>
            <a:ext cx="1657351" cy="431800"/>
          </a:xfrm>
          <a:prstGeom prst="leftArrowCallout">
            <a:avLst>
              <a:gd name="adj1" fmla="val 25000"/>
              <a:gd name="adj2" fmla="val 25000"/>
              <a:gd name="adj3" fmla="val 25002"/>
              <a:gd name="adj4" fmla="val 64977"/>
            </a:avLst>
          </a:prstGeom>
          <a:noFill/>
          <a:ln w="22225" algn="ctr">
            <a:solidFill>
              <a:srgbClr val="D5E04D"/>
            </a:solidFill>
            <a:round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FR" sz="1200" b="1">
                <a:solidFill>
                  <a:srgbClr val="003D7E"/>
                </a:solidFill>
                <a:latin typeface="Calibri" pitchFamily="34" charset="0"/>
              </a:rPr>
              <a:t>Seul  ou</a:t>
            </a:r>
          </a:p>
          <a:p>
            <a:pPr eaLnBrk="0" hangingPunct="0"/>
            <a:r>
              <a:rPr lang="fr-FR" sz="1200" b="1">
                <a:solidFill>
                  <a:srgbClr val="003D7E"/>
                </a:solidFill>
                <a:latin typeface="Calibri" pitchFamily="34" charset="0"/>
              </a:rPr>
              <a:t> en mélange</a:t>
            </a:r>
            <a:r>
              <a:rPr lang="fr-FR" sz="1100" b="1">
                <a:solidFill>
                  <a:srgbClr val="003D7E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162826" name="Image 4" descr="Logo Pixel-01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1844675"/>
            <a:ext cx="98901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7" name="Image 16" descr="Bidon3bis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1" y="1916114"/>
            <a:ext cx="750888" cy="1128712"/>
          </a:xfrm>
          <a:prstGeom prst="rect">
            <a:avLst/>
          </a:prstGeom>
          <a:solidFill>
            <a:srgbClr val="162983"/>
          </a:solidFill>
          <a:ln w="9525">
            <a:noFill/>
            <a:miter lim="800000"/>
            <a:headEnd/>
            <a:tailEnd/>
          </a:ln>
        </p:spPr>
      </p:pic>
      <p:pic>
        <p:nvPicPr>
          <p:cNvPr id="17" name="Image 16" descr="logo Paixel-01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 bwMode="auto">
          <a:xfrm>
            <a:off x="1409057" y="2538224"/>
            <a:ext cx="502395" cy="266682"/>
          </a:xfrm>
          <a:prstGeom prst="rect">
            <a:avLst/>
          </a:prstGeom>
          <a:scene3d>
            <a:camera prst="perspectiveContrastingRightFacing" fov="0">
              <a:rot lat="600000" lon="19200000" rev="0"/>
            </a:camera>
            <a:lightRig rig="threePt" dir="t"/>
          </a:scene3d>
        </p:spPr>
      </p:pic>
      <p:sp>
        <p:nvSpPr>
          <p:cNvPr id="13" name="Flèche droite 12"/>
          <p:cNvSpPr/>
          <p:nvPr/>
        </p:nvSpPr>
        <p:spPr>
          <a:xfrm flipV="1">
            <a:off x="4500563" y="2492376"/>
            <a:ext cx="576263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2830" name="ZoneTexte 15"/>
          <p:cNvSpPr txBox="1">
            <a:spLocks noChangeArrowheads="1"/>
          </p:cNvSpPr>
          <p:nvPr/>
        </p:nvSpPr>
        <p:spPr bwMode="auto">
          <a:xfrm>
            <a:off x="5220072" y="2349500"/>
            <a:ext cx="30242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3D7E"/>
                </a:solidFill>
                <a:latin typeface="Calibri" pitchFamily="34" charset="0"/>
              </a:rPr>
              <a:t>Seul ou en mélange</a:t>
            </a:r>
          </a:p>
        </p:txBody>
      </p:sp>
      <p:sp>
        <p:nvSpPr>
          <p:cNvPr id="18" name="Flèche droite 17"/>
          <p:cNvSpPr/>
          <p:nvPr/>
        </p:nvSpPr>
        <p:spPr>
          <a:xfrm flipV="1">
            <a:off x="4500563" y="2924176"/>
            <a:ext cx="576263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2832" name="ZoneTexte 18"/>
          <p:cNvSpPr txBox="1">
            <a:spLocks noChangeArrowheads="1"/>
          </p:cNvSpPr>
          <p:nvPr/>
        </p:nvSpPr>
        <p:spPr bwMode="auto">
          <a:xfrm>
            <a:off x="5220072" y="2781301"/>
            <a:ext cx="36003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3D7E"/>
                </a:solidFill>
                <a:latin typeface="Calibri" pitchFamily="34" charset="0"/>
              </a:rPr>
              <a:t>Utilisable </a:t>
            </a:r>
            <a:r>
              <a:rPr lang="fr-FR" sz="2000" dirty="0">
                <a:solidFill>
                  <a:srgbClr val="003D7E"/>
                </a:solidFill>
                <a:latin typeface="Calibri" pitchFamily="34" charset="0"/>
              </a:rPr>
              <a:t>sur </a:t>
            </a:r>
            <a:r>
              <a:rPr lang="fr-FR" sz="2000" b="1" dirty="0">
                <a:solidFill>
                  <a:srgbClr val="003D7E"/>
                </a:solidFill>
                <a:latin typeface="Calibri" pitchFamily="34" charset="0"/>
              </a:rPr>
              <a:t>blé et </a:t>
            </a:r>
            <a:r>
              <a:rPr lang="fr-FR" sz="2000" b="1" dirty="0" smtClean="0">
                <a:solidFill>
                  <a:srgbClr val="003D7E"/>
                </a:solidFill>
                <a:latin typeface="Calibri" pitchFamily="34" charset="0"/>
              </a:rPr>
              <a:t>orges et pois</a:t>
            </a:r>
            <a:endParaRPr lang="fr-FR" sz="2000" b="1" dirty="0">
              <a:solidFill>
                <a:srgbClr val="003D7E"/>
              </a:solidFill>
              <a:latin typeface="Calibri" pitchFamily="34" charset="0"/>
            </a:endParaRPr>
          </a:p>
        </p:txBody>
      </p:sp>
      <p:sp>
        <p:nvSpPr>
          <p:cNvPr id="20" name="Flèche droite 19"/>
          <p:cNvSpPr/>
          <p:nvPr/>
        </p:nvSpPr>
        <p:spPr>
          <a:xfrm flipV="1">
            <a:off x="4500563" y="3357563"/>
            <a:ext cx="576263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2834" name="ZoneTexte 21"/>
          <p:cNvSpPr txBox="1">
            <a:spLocks noChangeArrowheads="1"/>
          </p:cNvSpPr>
          <p:nvPr/>
        </p:nvSpPr>
        <p:spPr bwMode="auto">
          <a:xfrm>
            <a:off x="5220073" y="3213100"/>
            <a:ext cx="39239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3D7E"/>
                </a:solidFill>
                <a:latin typeface="Calibri" pitchFamily="34" charset="0"/>
              </a:rPr>
              <a:t>Gère les </a:t>
            </a:r>
            <a:r>
              <a:rPr lang="fr-FR" sz="2000" b="1" dirty="0">
                <a:solidFill>
                  <a:srgbClr val="003D7E"/>
                </a:solidFill>
                <a:latin typeface="Calibri" pitchFamily="34" charset="0"/>
              </a:rPr>
              <a:t>résistances sur </a:t>
            </a:r>
            <a:r>
              <a:rPr lang="fr-FR" sz="2000" b="1" dirty="0" err="1" smtClean="0">
                <a:solidFill>
                  <a:srgbClr val="003D7E"/>
                </a:solidFill>
                <a:latin typeface="Calibri" pitchFamily="34" charset="0"/>
              </a:rPr>
              <a:t>septorioses</a:t>
            </a:r>
            <a:endParaRPr lang="fr-FR" sz="2000" b="1" dirty="0">
              <a:solidFill>
                <a:srgbClr val="003D7E"/>
              </a:solidFill>
              <a:latin typeface="Calibri" pitchFamily="34" charset="0"/>
            </a:endParaRPr>
          </a:p>
        </p:txBody>
      </p:sp>
      <p:sp>
        <p:nvSpPr>
          <p:cNvPr id="24" name="Flèche droite 23"/>
          <p:cNvSpPr/>
          <p:nvPr/>
        </p:nvSpPr>
        <p:spPr>
          <a:xfrm flipV="1">
            <a:off x="4500563" y="3789363"/>
            <a:ext cx="576263" cy="144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5" name="Flèche droite 24"/>
          <p:cNvSpPr/>
          <p:nvPr/>
        </p:nvSpPr>
        <p:spPr>
          <a:xfrm flipV="1">
            <a:off x="4500563" y="4508501"/>
            <a:ext cx="576263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2838" name="ZoneTexte 25"/>
          <p:cNvSpPr txBox="1">
            <a:spLocks noChangeArrowheads="1"/>
          </p:cNvSpPr>
          <p:nvPr/>
        </p:nvSpPr>
        <p:spPr bwMode="auto">
          <a:xfrm>
            <a:off x="5220072" y="3644900"/>
            <a:ext cx="37444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3D7E"/>
                </a:solidFill>
                <a:latin typeface="Calibri" pitchFamily="34" charset="0"/>
              </a:rPr>
              <a:t>L’association d’une </a:t>
            </a:r>
            <a:r>
              <a:rPr lang="fr-FR" sz="2000" b="1" dirty="0" err="1" smtClean="0">
                <a:solidFill>
                  <a:srgbClr val="003D7E"/>
                </a:solidFill>
                <a:latin typeface="Calibri" pitchFamily="34" charset="0"/>
              </a:rPr>
              <a:t>Triazole</a:t>
            </a:r>
            <a:r>
              <a:rPr lang="fr-FR" sz="2000" b="1" dirty="0" smtClean="0">
                <a:solidFill>
                  <a:srgbClr val="003D7E"/>
                </a:solidFill>
                <a:latin typeface="Calibri" pitchFamily="34" charset="0"/>
              </a:rPr>
              <a:t> </a:t>
            </a:r>
            <a:r>
              <a:rPr lang="fr-FR" sz="2000" dirty="0">
                <a:solidFill>
                  <a:srgbClr val="003D7E"/>
                </a:solidFill>
                <a:latin typeface="Calibri" pitchFamily="34" charset="0"/>
              </a:rPr>
              <a:t>polyvalente et </a:t>
            </a:r>
            <a:r>
              <a:rPr lang="fr-FR" sz="2000" dirty="0" smtClean="0">
                <a:solidFill>
                  <a:srgbClr val="003D7E"/>
                </a:solidFill>
                <a:latin typeface="Calibri" pitchFamily="34" charset="0"/>
              </a:rPr>
              <a:t>du </a:t>
            </a:r>
            <a:r>
              <a:rPr lang="fr-FR" sz="2000" b="1" dirty="0" err="1" smtClean="0">
                <a:solidFill>
                  <a:srgbClr val="003D7E"/>
                </a:solidFill>
                <a:latin typeface="Calibri" pitchFamily="34" charset="0"/>
              </a:rPr>
              <a:t>Chlorothalonil</a:t>
            </a:r>
            <a:endParaRPr lang="fr-FR" sz="2000" b="1" dirty="0">
              <a:solidFill>
                <a:srgbClr val="003D7E"/>
              </a:solidFill>
              <a:latin typeface="Calibri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220072" y="4365104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3D7E"/>
                </a:solidFill>
                <a:latin typeface="Calibri" pitchFamily="34" charset="0"/>
              </a:rPr>
              <a:t>Un démarquage technique et commercial</a:t>
            </a:r>
            <a:endParaRPr lang="fr-FR" sz="2000" dirty="0">
              <a:solidFill>
                <a:srgbClr val="003D7E"/>
              </a:solidFill>
              <a:latin typeface="Calibri" pitchFamily="34" charset="0"/>
            </a:endParaRPr>
          </a:p>
        </p:txBody>
      </p:sp>
      <p:sp>
        <p:nvSpPr>
          <p:cNvPr id="28" name="Flèche droite 27"/>
          <p:cNvSpPr/>
          <p:nvPr/>
        </p:nvSpPr>
        <p:spPr>
          <a:xfrm flipV="1">
            <a:off x="4499993" y="5157193"/>
            <a:ext cx="576263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5220072" y="5013177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3D7E"/>
                </a:solidFill>
                <a:latin typeface="Calibri" pitchFamily="34" charset="0"/>
              </a:rPr>
              <a:t>Une solution économique</a:t>
            </a:r>
            <a:endParaRPr lang="fr-FR" sz="2000" dirty="0">
              <a:solidFill>
                <a:srgbClr val="003D7E"/>
              </a:solidFill>
              <a:latin typeface="Calibri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220072" y="5517232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3D7E"/>
                </a:solidFill>
                <a:latin typeface="Calibri" pitchFamily="34" charset="0"/>
              </a:rPr>
              <a:t>Un </a:t>
            </a:r>
            <a:r>
              <a:rPr lang="fr-FR" sz="2000" b="1" dirty="0" smtClean="0">
                <a:solidFill>
                  <a:srgbClr val="003D7E"/>
                </a:solidFill>
                <a:latin typeface="Calibri" pitchFamily="34" charset="0"/>
              </a:rPr>
              <a:t>effet régulateur </a:t>
            </a:r>
            <a:r>
              <a:rPr lang="fr-FR" sz="2000" dirty="0" smtClean="0">
                <a:solidFill>
                  <a:srgbClr val="003D7E"/>
                </a:solidFill>
                <a:latin typeface="Calibri" pitchFamily="34" charset="0"/>
              </a:rPr>
              <a:t>intéressant</a:t>
            </a:r>
            <a:endParaRPr lang="fr-FR" sz="2000" dirty="0">
              <a:solidFill>
                <a:srgbClr val="003D7E"/>
              </a:solidFill>
              <a:latin typeface="Calibri" pitchFamily="34" charset="0"/>
            </a:endParaRPr>
          </a:p>
        </p:txBody>
      </p:sp>
      <p:sp>
        <p:nvSpPr>
          <p:cNvPr id="30" name="Flèche droite 29"/>
          <p:cNvSpPr/>
          <p:nvPr/>
        </p:nvSpPr>
        <p:spPr>
          <a:xfrm flipV="1">
            <a:off x="4499993" y="5661249"/>
            <a:ext cx="576263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191984" flipH="1">
            <a:off x="8014879" y="1188146"/>
            <a:ext cx="600277" cy="129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3808" y="2348880"/>
            <a:ext cx="99988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16" descr="logo PAck Fu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" y="404813"/>
            <a:ext cx="15367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6"/>
          <p:cNvSpPr/>
          <p:nvPr/>
        </p:nvSpPr>
        <p:spPr>
          <a:xfrm>
            <a:off x="5148263" y="2420938"/>
            <a:ext cx="2039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sym typeface="Wingdings" pitchFamily="2" charset="2"/>
              </a:rPr>
              <a:t> pour 7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sym typeface="Wingdings" pitchFamily="2" charset="2"/>
              </a:rPr>
              <a:t>ha</a:t>
            </a:r>
            <a:endParaRPr lang="fr-FR" b="1" dirty="0">
              <a:ea typeface="ＭＳ Ｐゴシック" pitchFamily="34" charset="-128"/>
            </a:endParaRPr>
          </a:p>
        </p:txBody>
      </p:sp>
      <p:pic>
        <p:nvPicPr>
          <p:cNvPr id="16388" name="Image 9" descr="Carton Pack full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513"/>
            <a:ext cx="60737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4211638" y="3789363"/>
          <a:ext cx="4679315" cy="136528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36947"/>
                <a:gridCol w="1671184"/>
                <a:gridCol w="1671184"/>
              </a:tblGrid>
              <a:tr h="473281"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373848"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pack pour  7 ha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0" kern="1200" dirty="0" smtClean="0"/>
                        <a:t>1,4 L/ha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0" kern="1200" dirty="0" smtClean="0"/>
                        <a:t>0,7 L/ha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4056">
                <a:tc vMerge="1">
                  <a:txBody>
                    <a:bodyPr/>
                    <a:lstStyle/>
                    <a:p>
                      <a:pPr algn="ctr"/>
                      <a:endParaRPr lang="fr-F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 smtClean="0"/>
                        <a:t>CLTN 536g</a:t>
                      </a:r>
                    </a:p>
                    <a:p>
                      <a:pPr algn="ctr"/>
                      <a:r>
                        <a:rPr lang="fr-FR" sz="1400" i="1" dirty="0" err="1" smtClean="0"/>
                        <a:t>Cypro</a:t>
                      </a:r>
                      <a:r>
                        <a:rPr lang="fr-FR" sz="1400" i="1" dirty="0" smtClean="0"/>
                        <a:t> 57g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/>
                        <a:t>Tetraco</a:t>
                      </a:r>
                      <a:r>
                        <a:rPr lang="fr-FR" sz="1400" dirty="0" smtClean="0"/>
                        <a:t> 89g</a:t>
                      </a:r>
                      <a:endParaRPr lang="fr-FR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416" name="Image 25" descr="logo Paixel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6938" y="3789363"/>
            <a:ext cx="82708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7" name="Image 28" descr="logo Attento-0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1725" y="3789363"/>
            <a:ext cx="12747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000750" y="71438"/>
            <a:ext cx="292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 b="1" dirty="0">
                <a:solidFill>
                  <a:schemeClr val="bg1"/>
                </a:solidFill>
                <a:latin typeface="+mj-lt"/>
                <a:ea typeface="ＭＳ Ｐゴシック"/>
                <a:cs typeface="ＭＳ Ｐゴシック"/>
              </a:rPr>
              <a:t>Offres fongicides</a:t>
            </a:r>
            <a:endParaRPr lang="fr-FR" sz="3600" dirty="0">
              <a:latin typeface="+mj-lt"/>
              <a:ea typeface="ＭＳ Ｐゴシック"/>
              <a:cs typeface="ＭＳ Ｐゴシック"/>
            </a:endParaRPr>
          </a:p>
        </p:txBody>
      </p:sp>
      <p:sp>
        <p:nvSpPr>
          <p:cNvPr id="12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CF1573-79ED-4CD3-AEE1-008C6BC18511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12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35696" y="620688"/>
            <a:ext cx="7103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haute définition de la protection </a:t>
            </a:r>
          </a:p>
          <a:p>
            <a:pPr algn="ctr"/>
            <a:r>
              <a:rPr lang="fr-FR" sz="2000" b="1" i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blé et de l’orge au T1</a:t>
            </a:r>
            <a:endParaRPr lang="fr-FR" sz="2000" b="1" i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395288" y="1556792"/>
          <a:ext cx="8281168" cy="1108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336"/>
                <a:gridCol w="1456228"/>
                <a:gridCol w="992044"/>
                <a:gridCol w="1405646"/>
                <a:gridCol w="1253063"/>
                <a:gridCol w="1229723"/>
                <a:gridCol w="1152128"/>
              </a:tblGrid>
              <a:tr h="468546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AMM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Composition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Famille chimique</a:t>
                      </a:r>
                      <a:endParaRPr lang="fr-FR" sz="1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Mode d’action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Groupe FRAC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Formulation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Classement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003D7E"/>
                          </a:solidFill>
                        </a:rPr>
                        <a:t>9000741</a:t>
                      </a:r>
                      <a:endParaRPr lang="fr-FR" sz="1200" b="1" dirty="0">
                        <a:solidFill>
                          <a:srgbClr val="003D7E"/>
                        </a:solidFill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Tétraconazole</a:t>
                      </a:r>
                      <a:r>
                        <a:rPr lang="fr-FR" sz="1400" b="1" baseline="0" dirty="0" smtClean="0">
                          <a:solidFill>
                            <a:srgbClr val="003D7E"/>
                          </a:solidFill>
                        </a:rPr>
                        <a:t> </a:t>
                      </a: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125 g/l  </a:t>
                      </a:r>
                      <a:endParaRPr lang="fr-FR" sz="1400" dirty="0">
                        <a:solidFill>
                          <a:srgbClr val="003D7E"/>
                        </a:solidFill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Triazoles</a:t>
                      </a:r>
                      <a:endParaRPr lang="fr-FR" sz="1400" b="1" dirty="0" smtClean="0">
                        <a:solidFill>
                          <a:srgbClr val="003D7E"/>
                        </a:solidFill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Systémique, préventif et curatif</a:t>
                      </a: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G1 classe 1</a:t>
                      </a:r>
                      <a:endParaRPr lang="fr-FR" sz="1200" b="0" dirty="0" smtClean="0">
                        <a:solidFill>
                          <a:srgbClr val="003D7E"/>
                        </a:solidFill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micro-émulsion</a:t>
                      </a:r>
                      <a:endParaRPr lang="fr-FR" sz="1400" dirty="0">
                        <a:solidFill>
                          <a:srgbClr val="003D7E"/>
                        </a:solidFill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3D7E"/>
                          </a:solidFill>
                        </a:rPr>
                        <a:t>N, R51/53</a:t>
                      </a:r>
                      <a:endParaRPr lang="fr-FR" sz="1400" b="1" kern="1200" dirty="0" smtClean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</a:tr>
            </a:tbl>
          </a:graphicData>
        </a:graphic>
      </p:graphicFrame>
      <p:sp>
        <p:nvSpPr>
          <p:cNvPr id="32796" name="ZoneTexte 4"/>
          <p:cNvSpPr txBox="1">
            <a:spLocks noChangeArrowheads="1"/>
          </p:cNvSpPr>
          <p:nvPr/>
        </p:nvSpPr>
        <p:spPr bwMode="auto">
          <a:xfrm>
            <a:off x="390525" y="3141663"/>
            <a:ext cx="8429625" cy="2249487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8288" indent="-268288" eaLnBrk="0" hangingPunct="0">
              <a:spcBef>
                <a:spcPts val="6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tabLst>
                <a:tab pos="85725" algn="l"/>
              </a:tabLst>
              <a:defRPr/>
            </a:pPr>
            <a:r>
              <a:rPr lang="en-US" sz="1600" b="1" u="sng" dirty="0">
                <a:solidFill>
                  <a:srgbClr val="003D7E"/>
                </a:solidFill>
              </a:rPr>
              <a:t>Usages </a:t>
            </a:r>
            <a:r>
              <a:rPr lang="en-US" sz="1600" b="1" u="sng" dirty="0" err="1">
                <a:solidFill>
                  <a:srgbClr val="003D7E"/>
                </a:solidFill>
              </a:rPr>
              <a:t>autorisés</a:t>
            </a:r>
            <a:endParaRPr lang="en-US" sz="1600" b="1" u="sng" dirty="0">
              <a:solidFill>
                <a:srgbClr val="003D7E"/>
              </a:solidFill>
            </a:endParaRPr>
          </a:p>
          <a:p>
            <a:pPr marL="538163" lvl="1" indent="-269875">
              <a:spcBef>
                <a:spcPts val="300"/>
              </a:spcBef>
              <a:buClr>
                <a:srgbClr val="003D7E"/>
              </a:buClr>
              <a:buSzPct val="100000"/>
              <a:buFont typeface="Wingdings" pitchFamily="2" charset="2"/>
              <a:buChar char="ü"/>
              <a:defRPr/>
            </a:pPr>
            <a:r>
              <a:rPr lang="en-US" sz="16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Blé</a:t>
            </a:r>
            <a:r>
              <a:rPr lang="en-US" sz="16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rgbClr val="003D7E"/>
                </a:solidFill>
              </a:rPr>
              <a:t>: </a:t>
            </a:r>
            <a:r>
              <a:rPr lang="en-US" sz="1600" i="1" dirty="0" err="1">
                <a:solidFill>
                  <a:srgbClr val="003D7E"/>
                </a:solidFill>
              </a:rPr>
              <a:t>Oidium</a:t>
            </a:r>
            <a:r>
              <a:rPr lang="en-US" sz="1600" i="1" dirty="0">
                <a:solidFill>
                  <a:srgbClr val="003D7E"/>
                </a:solidFill>
              </a:rPr>
              <a:t>, </a:t>
            </a:r>
            <a:r>
              <a:rPr lang="en-US" sz="1600" i="1" dirty="0" err="1">
                <a:solidFill>
                  <a:srgbClr val="003D7E"/>
                </a:solidFill>
              </a:rPr>
              <a:t>Rouille</a:t>
            </a:r>
            <a:r>
              <a:rPr lang="en-US" sz="1600" i="1" dirty="0">
                <a:solidFill>
                  <a:srgbClr val="003D7E"/>
                </a:solidFill>
              </a:rPr>
              <a:t> </a:t>
            </a:r>
            <a:r>
              <a:rPr lang="en-US" sz="1600" i="1" dirty="0" err="1">
                <a:solidFill>
                  <a:srgbClr val="003D7E"/>
                </a:solidFill>
              </a:rPr>
              <a:t>Brune</a:t>
            </a:r>
            <a:r>
              <a:rPr lang="en-US" sz="1600" i="1" dirty="0">
                <a:solidFill>
                  <a:srgbClr val="003D7E"/>
                </a:solidFill>
              </a:rPr>
              <a:t>, </a:t>
            </a:r>
            <a:r>
              <a:rPr lang="en-US" sz="1600" i="1" dirty="0" err="1">
                <a:solidFill>
                  <a:srgbClr val="003D7E"/>
                </a:solidFill>
              </a:rPr>
              <a:t>Rouille</a:t>
            </a:r>
            <a:r>
              <a:rPr lang="en-US" sz="1600" i="1" dirty="0">
                <a:solidFill>
                  <a:srgbClr val="003D7E"/>
                </a:solidFill>
              </a:rPr>
              <a:t> </a:t>
            </a:r>
            <a:r>
              <a:rPr lang="en-US" sz="1600" i="1" dirty="0" err="1">
                <a:solidFill>
                  <a:srgbClr val="003D7E"/>
                </a:solidFill>
              </a:rPr>
              <a:t>Jaune</a:t>
            </a:r>
            <a:r>
              <a:rPr lang="en-US" sz="1600" i="1" dirty="0">
                <a:solidFill>
                  <a:srgbClr val="003D7E"/>
                </a:solidFill>
              </a:rPr>
              <a:t>, </a:t>
            </a:r>
            <a:r>
              <a:rPr lang="en-US" sz="1600" i="1" dirty="0" err="1">
                <a:solidFill>
                  <a:srgbClr val="003D7E"/>
                </a:solidFill>
              </a:rPr>
              <a:t>Septorioses</a:t>
            </a:r>
            <a:r>
              <a:rPr lang="en-US" sz="1600" i="1" dirty="0">
                <a:solidFill>
                  <a:srgbClr val="003D7E"/>
                </a:solidFill>
              </a:rPr>
              <a:t> </a:t>
            </a:r>
            <a:r>
              <a:rPr lang="en-US" sz="1600" dirty="0">
                <a:solidFill>
                  <a:srgbClr val="003D7E"/>
                </a:solidFill>
                <a:sym typeface="Wingdings" pitchFamily="2" charset="2"/>
              </a:rPr>
              <a:t></a:t>
            </a:r>
            <a:r>
              <a:rPr lang="en-US" sz="1600" dirty="0">
                <a:solidFill>
                  <a:srgbClr val="003D7E"/>
                </a:solidFill>
              </a:rPr>
              <a:t> </a:t>
            </a:r>
            <a:r>
              <a:rPr lang="en-US" sz="1600" b="1" dirty="0">
                <a:solidFill>
                  <a:srgbClr val="003D7E"/>
                </a:solidFill>
              </a:rPr>
              <a:t>1 l/ha</a:t>
            </a:r>
          </a:p>
          <a:p>
            <a:pPr marL="538163" lvl="1" indent="-269875">
              <a:spcBef>
                <a:spcPts val="300"/>
              </a:spcBef>
              <a:buClr>
                <a:srgbClr val="003D7E"/>
              </a:buClr>
              <a:buSzPct val="100000"/>
              <a:buFont typeface="Wingdings" pitchFamily="2" charset="2"/>
              <a:buChar char="ü"/>
              <a:defRPr/>
            </a:pPr>
            <a:r>
              <a:rPr lang="en-US" sz="16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Orge</a:t>
            </a:r>
            <a:r>
              <a:rPr lang="en-US" sz="16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rgbClr val="003D7E"/>
                </a:solidFill>
              </a:rPr>
              <a:t>: </a:t>
            </a:r>
            <a:r>
              <a:rPr lang="en-US" sz="1600" i="1" dirty="0" err="1">
                <a:solidFill>
                  <a:srgbClr val="003D7E"/>
                </a:solidFill>
              </a:rPr>
              <a:t>Oidium</a:t>
            </a:r>
            <a:r>
              <a:rPr lang="en-US" sz="1600" i="1" dirty="0">
                <a:solidFill>
                  <a:srgbClr val="003D7E"/>
                </a:solidFill>
              </a:rPr>
              <a:t> </a:t>
            </a:r>
            <a:r>
              <a:rPr lang="en-US" sz="1600" dirty="0">
                <a:solidFill>
                  <a:srgbClr val="003D7E"/>
                </a:solidFill>
                <a:sym typeface="Wingdings" pitchFamily="2" charset="2"/>
              </a:rPr>
              <a:t></a:t>
            </a:r>
            <a:r>
              <a:rPr lang="en-US" sz="1600" dirty="0">
                <a:solidFill>
                  <a:srgbClr val="003D7E"/>
                </a:solidFill>
              </a:rPr>
              <a:t> </a:t>
            </a:r>
            <a:r>
              <a:rPr lang="en-US" sz="1600" b="1" dirty="0">
                <a:solidFill>
                  <a:srgbClr val="003D7E"/>
                </a:solidFill>
              </a:rPr>
              <a:t>1 l/ha</a:t>
            </a:r>
          </a:p>
          <a:p>
            <a:pPr marL="268288" indent="-268288">
              <a:spcBef>
                <a:spcPts val="12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3D7E"/>
                </a:solidFill>
              </a:rPr>
              <a:t>Prêt à </a:t>
            </a:r>
            <a:r>
              <a:rPr lang="en-US" sz="1600" b="1" dirty="0" err="1">
                <a:solidFill>
                  <a:srgbClr val="003D7E"/>
                </a:solidFill>
              </a:rPr>
              <a:t>l’emploi</a:t>
            </a:r>
            <a:r>
              <a:rPr lang="en-US" sz="1600" b="1" dirty="0">
                <a:solidFill>
                  <a:srgbClr val="003D7E"/>
                </a:solidFill>
              </a:rPr>
              <a:t> </a:t>
            </a:r>
            <a:r>
              <a:rPr lang="en-US" sz="1600" dirty="0" err="1">
                <a:solidFill>
                  <a:srgbClr val="003D7E"/>
                </a:solidFill>
              </a:rPr>
              <a:t>ou</a:t>
            </a:r>
            <a:r>
              <a:rPr lang="en-US" sz="1600" b="1" dirty="0">
                <a:solidFill>
                  <a:srgbClr val="003D7E"/>
                </a:solidFill>
              </a:rPr>
              <a:t> </a:t>
            </a:r>
            <a:r>
              <a:rPr lang="en-US" sz="1600" b="1" dirty="0" err="1">
                <a:solidFill>
                  <a:srgbClr val="003D7E"/>
                </a:solidFill>
              </a:rPr>
              <a:t>Partenaire</a:t>
            </a:r>
            <a:r>
              <a:rPr lang="en-US" sz="1600" b="1" dirty="0">
                <a:solidFill>
                  <a:srgbClr val="003D7E"/>
                </a:solidFill>
              </a:rPr>
              <a:t> </a:t>
            </a:r>
            <a:r>
              <a:rPr lang="en-US" sz="1600" b="1" dirty="0" err="1">
                <a:solidFill>
                  <a:srgbClr val="003D7E"/>
                </a:solidFill>
              </a:rPr>
              <a:t>d’associations</a:t>
            </a:r>
            <a:r>
              <a:rPr lang="en-US" sz="1600" b="1" dirty="0">
                <a:solidFill>
                  <a:srgbClr val="003D7E"/>
                </a:solidFill>
              </a:rPr>
              <a:t> </a:t>
            </a:r>
            <a:r>
              <a:rPr lang="en-US" sz="1600" b="1" dirty="0" err="1">
                <a:solidFill>
                  <a:srgbClr val="003D7E"/>
                </a:solidFill>
              </a:rPr>
              <a:t>fongicides</a:t>
            </a:r>
            <a:r>
              <a:rPr lang="en-US" sz="1600" b="1" dirty="0">
                <a:solidFill>
                  <a:srgbClr val="003D7E"/>
                </a:solidFill>
              </a:rPr>
              <a:t> </a:t>
            </a:r>
          </a:p>
          <a:p>
            <a:pPr marL="268288" indent="-268288">
              <a:spcBef>
                <a:spcPts val="12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1600" b="1" u="sng" dirty="0">
                <a:solidFill>
                  <a:srgbClr val="003D7E"/>
                </a:solidFill>
              </a:rPr>
              <a:t>Doses </a:t>
            </a:r>
            <a:r>
              <a:rPr lang="en-US" sz="1600" b="1" u="sng" dirty="0" err="1">
                <a:solidFill>
                  <a:srgbClr val="003D7E"/>
                </a:solidFill>
              </a:rPr>
              <a:t>d’utilisation</a:t>
            </a:r>
            <a:endParaRPr lang="en-US" sz="1600" dirty="0">
              <a:solidFill>
                <a:srgbClr val="003D7E"/>
              </a:solidFill>
            </a:endParaRPr>
          </a:p>
          <a:p>
            <a:pPr marL="268288">
              <a:spcBef>
                <a:spcPts val="0"/>
              </a:spcBef>
              <a:buClr>
                <a:srgbClr val="003D7E"/>
              </a:buClr>
              <a:buSzPct val="150000"/>
              <a:defRPr/>
            </a:pPr>
            <a:r>
              <a:rPr lang="en-US" sz="1600" b="1" dirty="0">
                <a:solidFill>
                  <a:srgbClr val="003D7E"/>
                </a:solidFill>
              </a:rPr>
              <a:t>0.7 l/ha à 1 l/ha </a:t>
            </a:r>
            <a:r>
              <a:rPr lang="en-US" sz="1600" dirty="0" err="1">
                <a:solidFill>
                  <a:srgbClr val="003D7E"/>
                </a:solidFill>
              </a:rPr>
              <a:t>selon</a:t>
            </a:r>
            <a:r>
              <a:rPr lang="en-US" sz="1600" dirty="0">
                <a:solidFill>
                  <a:srgbClr val="003D7E"/>
                </a:solidFill>
              </a:rPr>
              <a:t> le </a:t>
            </a:r>
            <a:r>
              <a:rPr lang="en-US" sz="1600" dirty="0" err="1">
                <a:solidFill>
                  <a:srgbClr val="003D7E"/>
                </a:solidFill>
              </a:rPr>
              <a:t>partenaire</a:t>
            </a:r>
            <a:r>
              <a:rPr lang="en-US" sz="1600" dirty="0">
                <a:solidFill>
                  <a:srgbClr val="003D7E"/>
                </a:solidFill>
              </a:rPr>
              <a:t> et </a:t>
            </a:r>
            <a:r>
              <a:rPr lang="en-US" sz="1600" dirty="0" err="1">
                <a:solidFill>
                  <a:srgbClr val="003D7E"/>
                </a:solidFill>
              </a:rPr>
              <a:t>selon</a:t>
            </a:r>
            <a:r>
              <a:rPr lang="en-US" sz="1600" dirty="0">
                <a:solidFill>
                  <a:srgbClr val="003D7E"/>
                </a:solidFill>
              </a:rPr>
              <a:t> la </a:t>
            </a:r>
            <a:r>
              <a:rPr lang="en-US" sz="1600" dirty="0" err="1">
                <a:solidFill>
                  <a:srgbClr val="003D7E"/>
                </a:solidFill>
              </a:rPr>
              <a:t>pression</a:t>
            </a:r>
            <a:r>
              <a:rPr lang="en-US" sz="1600" dirty="0">
                <a:solidFill>
                  <a:srgbClr val="003D7E"/>
                </a:solidFill>
              </a:rPr>
              <a:t> des maladies</a:t>
            </a:r>
          </a:p>
          <a:p>
            <a:pPr marL="268288" lvl="1" eaLnBrk="0" hangingPunct="0">
              <a:spcBef>
                <a:spcPct val="20000"/>
              </a:spcBef>
              <a:buClr>
                <a:srgbClr val="003D7E"/>
              </a:buClr>
              <a:buSzPct val="150000"/>
              <a:defRPr/>
            </a:pPr>
            <a:endParaRPr lang="en-US" sz="1600" b="1" dirty="0">
              <a:solidFill>
                <a:srgbClr val="003D7E"/>
              </a:solidFill>
            </a:endParaRPr>
          </a:p>
        </p:txBody>
      </p:sp>
      <p:pic>
        <p:nvPicPr>
          <p:cNvPr id="17434" name="Image 5" descr="Logo Attento-01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620713"/>
            <a:ext cx="25590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000750" y="71438"/>
            <a:ext cx="292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 b="1" dirty="0">
                <a:solidFill>
                  <a:schemeClr val="bg1"/>
                </a:solidFill>
                <a:latin typeface="+mj-lt"/>
              </a:rPr>
              <a:t>Carte d’identité</a:t>
            </a:r>
            <a:endParaRPr lang="fr-FR" sz="3600" dirty="0">
              <a:latin typeface="+mj-lt"/>
            </a:endParaRPr>
          </a:p>
        </p:txBody>
      </p:sp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D86A71-5C18-48B0-85B5-0768280244F5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13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79712" y="836712"/>
            <a:ext cx="6875462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fr-FR" sz="2000" b="1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  La haute définition de la protection du </a:t>
            </a:r>
            <a:r>
              <a:rPr lang="fr-FR" sz="2000" b="1" i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blé et de l’orge au T1</a:t>
            </a:r>
            <a:endParaRPr lang="fr-FR" sz="2000" b="1" i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ＭＳ Ｐゴシック"/>
            </a:endParaRPr>
          </a:p>
          <a:p>
            <a:pPr algn="r">
              <a:defRPr/>
            </a:pPr>
            <a:r>
              <a:rPr lang="fr-FR" sz="2000" b="1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   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997200"/>
            <a:ext cx="407193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2781300"/>
            <a:ext cx="2236787" cy="722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" name="Espace réservé du contenu 24"/>
          <p:cNvSpPr>
            <a:spLocks noGrp="1"/>
          </p:cNvSpPr>
          <p:nvPr>
            <p:ph idx="1"/>
          </p:nvPr>
        </p:nvSpPr>
        <p:spPr>
          <a:xfrm>
            <a:off x="4997450" y="2000250"/>
            <a:ext cx="3606800" cy="4021138"/>
          </a:xfrm>
          <a:ln w="38100">
            <a:solidFill>
              <a:srgbClr val="FF9900"/>
            </a:solidFill>
          </a:ln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fr-FR" sz="1800" b="1" dirty="0" smtClean="0">
                <a:solidFill>
                  <a:srgbClr val="009900"/>
                </a:solidFill>
              </a:rPr>
              <a:t>Du stade épi à 1 cm (30) à la dernière feuille (37).</a:t>
            </a:r>
          </a:p>
          <a:p>
            <a:pPr>
              <a:buFont typeface="Wingdings" pitchFamily="2" charset="2"/>
              <a:buChar char="Ø"/>
              <a:defRPr/>
            </a:pPr>
            <a:endParaRPr lang="fr-FR" sz="1800" b="1" dirty="0" smtClean="0">
              <a:solidFill>
                <a:srgbClr val="009900"/>
              </a:solidFill>
            </a:endParaRPr>
          </a:p>
          <a:p>
            <a:pPr>
              <a:buFontTx/>
              <a:buNone/>
              <a:defRPr/>
            </a:pPr>
            <a:r>
              <a:rPr lang="fr-FR" sz="1800" b="1" dirty="0" smtClean="0">
                <a:solidFill>
                  <a:srgbClr val="003D7E"/>
                </a:solidFill>
              </a:rPr>
              <a:t>		  : 1</a:t>
            </a:r>
            <a:r>
              <a:rPr lang="fr-FR" sz="18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.43 l/ha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fr-FR" sz="1600" b="1" dirty="0" err="1" smtClean="0">
                <a:solidFill>
                  <a:srgbClr val="003D7E"/>
                </a:solidFill>
              </a:rPr>
              <a:t>Cyproconazole</a:t>
            </a:r>
            <a:r>
              <a:rPr lang="fr-FR" sz="1600" b="1" dirty="0" smtClean="0">
                <a:solidFill>
                  <a:srgbClr val="003D7E"/>
                </a:solidFill>
              </a:rPr>
              <a:t> 40 g/l                               </a:t>
            </a:r>
            <a:r>
              <a:rPr lang="fr-FR" sz="1400" dirty="0" smtClean="0">
                <a:solidFill>
                  <a:srgbClr val="003D7E"/>
                </a:solidFill>
              </a:rPr>
              <a:t>effet </a:t>
            </a:r>
            <a:r>
              <a:rPr lang="fr-FR" sz="1400" dirty="0" err="1" smtClean="0">
                <a:solidFill>
                  <a:srgbClr val="003D7E"/>
                </a:solidFill>
              </a:rPr>
              <a:t>raccourcisseur</a:t>
            </a:r>
            <a:r>
              <a:rPr lang="fr-FR" sz="1400" dirty="0" smtClean="0">
                <a:solidFill>
                  <a:srgbClr val="003D7E"/>
                </a:solidFill>
              </a:rPr>
              <a:t>, </a:t>
            </a:r>
            <a:r>
              <a:rPr lang="fr-FR" sz="1400" dirty="0" err="1" smtClean="0">
                <a:solidFill>
                  <a:srgbClr val="003D7E"/>
                </a:solidFill>
              </a:rPr>
              <a:t>septorioses</a:t>
            </a:r>
            <a:r>
              <a:rPr lang="fr-FR" sz="1400" dirty="0" smtClean="0">
                <a:solidFill>
                  <a:srgbClr val="003D7E"/>
                </a:solidFill>
              </a:rPr>
              <a:t>,          rouille, oïdium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fr-FR" sz="1600" b="1" dirty="0" err="1" smtClean="0">
                <a:solidFill>
                  <a:srgbClr val="003D7E"/>
                </a:solidFill>
              </a:rPr>
              <a:t>Chlorothalonil</a:t>
            </a:r>
            <a:r>
              <a:rPr lang="fr-FR" sz="1600" b="1" dirty="0" smtClean="0">
                <a:solidFill>
                  <a:srgbClr val="003D7E"/>
                </a:solidFill>
              </a:rPr>
              <a:t> 375 g/l                  </a:t>
            </a:r>
            <a:r>
              <a:rPr lang="fr-FR" sz="1400" dirty="0" err="1" smtClean="0">
                <a:solidFill>
                  <a:srgbClr val="003D7E"/>
                </a:solidFill>
              </a:rPr>
              <a:t>septorioses</a:t>
            </a:r>
            <a:r>
              <a:rPr lang="fr-FR" sz="1400" dirty="0" smtClean="0">
                <a:solidFill>
                  <a:srgbClr val="003D7E"/>
                </a:solidFill>
              </a:rPr>
              <a:t> résistantes</a:t>
            </a:r>
          </a:p>
          <a:p>
            <a:pPr>
              <a:buFontTx/>
              <a:buNone/>
              <a:defRPr/>
            </a:pPr>
            <a:endParaRPr lang="fr-FR" sz="1400" b="1" dirty="0" smtClean="0">
              <a:solidFill>
                <a:srgbClr val="003D7E"/>
              </a:solidFill>
            </a:endParaRPr>
          </a:p>
          <a:p>
            <a:pPr>
              <a:buFontTx/>
              <a:buNone/>
              <a:defRPr/>
            </a:pPr>
            <a:r>
              <a:rPr lang="fr-FR" sz="1400" b="1" dirty="0" smtClean="0">
                <a:solidFill>
                  <a:srgbClr val="003D7E"/>
                </a:solidFill>
              </a:rPr>
              <a:t>		         </a:t>
            </a:r>
            <a:r>
              <a:rPr lang="fr-FR" sz="1800" b="1" dirty="0" smtClean="0">
                <a:solidFill>
                  <a:srgbClr val="003D7E"/>
                </a:solidFill>
              </a:rPr>
              <a:t>: </a:t>
            </a:r>
            <a:r>
              <a:rPr lang="fr-FR" sz="18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0.71 l/ha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fr-FR" sz="1600" b="1" dirty="0" err="1" smtClean="0">
                <a:solidFill>
                  <a:srgbClr val="003D7E"/>
                </a:solidFill>
              </a:rPr>
              <a:t>Tetraconazole</a:t>
            </a:r>
            <a:r>
              <a:rPr lang="fr-FR" sz="1600" b="1" dirty="0" smtClean="0">
                <a:solidFill>
                  <a:srgbClr val="003D7E"/>
                </a:solidFill>
              </a:rPr>
              <a:t> 125 g/l                       </a:t>
            </a:r>
            <a:r>
              <a:rPr lang="fr-FR" sz="1400" dirty="0" smtClean="0">
                <a:solidFill>
                  <a:srgbClr val="003D7E"/>
                </a:solidFill>
              </a:rPr>
              <a:t>oïdium, </a:t>
            </a:r>
            <a:r>
              <a:rPr lang="fr-FR" sz="1400" dirty="0" err="1" smtClean="0">
                <a:solidFill>
                  <a:srgbClr val="003D7E"/>
                </a:solidFill>
              </a:rPr>
              <a:t>septorioses</a:t>
            </a:r>
            <a:r>
              <a:rPr lang="fr-FR" sz="1400" dirty="0" smtClean="0">
                <a:solidFill>
                  <a:srgbClr val="003D7E"/>
                </a:solidFill>
              </a:rPr>
              <a:t>, rouille brune</a:t>
            </a:r>
          </a:p>
          <a:p>
            <a:pPr>
              <a:buFontTx/>
              <a:buNone/>
              <a:defRPr/>
            </a:pPr>
            <a:endParaRPr lang="fr-FR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endParaRPr lang="fr-FR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438" name="Image 20" descr="Logo Attento-01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4763" y="4832350"/>
            <a:ext cx="17922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Image 22" descr="Logo Pixel-01-0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2906713"/>
            <a:ext cx="9921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Image 16" descr="logo PAck Full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1" y="538088"/>
            <a:ext cx="1872208" cy="145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texte 10"/>
          <p:cNvSpPr txBox="1">
            <a:spLocks/>
          </p:cNvSpPr>
          <p:nvPr/>
        </p:nvSpPr>
        <p:spPr bwMode="auto">
          <a:xfrm>
            <a:off x="6011863" y="115888"/>
            <a:ext cx="2952750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FR" sz="1600" b="1" dirty="0">
                <a:solidFill>
                  <a:schemeClr val="bg1"/>
                </a:solidFill>
                <a:latin typeface="+mn-lt"/>
                <a:ea typeface="+mn-ea"/>
                <a:cs typeface="ＭＳ Ｐゴシック"/>
              </a:rPr>
              <a:t>Positionnement</a:t>
            </a:r>
          </a:p>
        </p:txBody>
      </p:sp>
      <p:sp>
        <p:nvSpPr>
          <p:cNvPr id="11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D86A71-5C18-48B0-85B5-0768280244F5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14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texte 10"/>
          <p:cNvSpPr txBox="1">
            <a:spLocks/>
          </p:cNvSpPr>
          <p:nvPr/>
        </p:nvSpPr>
        <p:spPr bwMode="auto">
          <a:xfrm>
            <a:off x="6143625" y="71438"/>
            <a:ext cx="26431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fr-FR" sz="2000" b="1">
                <a:solidFill>
                  <a:schemeClr val="bg1"/>
                </a:solidFill>
                <a:latin typeface="Calibri" pitchFamily="34" charset="0"/>
              </a:rPr>
              <a:t>ARGUMENTAIRE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560763"/>
            <a:ext cx="3668712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" y="3429000"/>
            <a:ext cx="2208213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Espace réservé du contenu 24"/>
          <p:cNvSpPr>
            <a:spLocks noGrp="1"/>
          </p:cNvSpPr>
          <p:nvPr>
            <p:ph sz="half" idx="4294967295"/>
          </p:nvPr>
        </p:nvSpPr>
        <p:spPr>
          <a:xfrm>
            <a:off x="4500563" y="2205038"/>
            <a:ext cx="4535487" cy="3527425"/>
          </a:xfrm>
          <a:prstGeom prst="rect">
            <a:avLst/>
          </a:prstGeom>
          <a:ln w="38100">
            <a:solidFill>
              <a:srgbClr val="D5E04D"/>
            </a:solidFill>
          </a:ln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endParaRPr lang="fr-FR" sz="1800" b="1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fr-FR" sz="1800" b="1" dirty="0">
              <a:solidFill>
                <a:schemeClr val="accent2">
                  <a:lumMod val="75000"/>
                </a:schemeClr>
              </a:solidFill>
              <a:cs typeface="+mn-cs"/>
            </a:endParaRPr>
          </a:p>
        </p:txBody>
      </p:sp>
      <p:sp>
        <p:nvSpPr>
          <p:cNvPr id="13" name="Flèche droite 12"/>
          <p:cNvSpPr/>
          <p:nvPr/>
        </p:nvSpPr>
        <p:spPr>
          <a:xfrm flipV="1">
            <a:off x="4211638" y="2492375"/>
            <a:ext cx="576262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223" name="ZoneTexte 15"/>
          <p:cNvSpPr txBox="1">
            <a:spLocks noChangeArrowheads="1"/>
          </p:cNvSpPr>
          <p:nvPr/>
        </p:nvSpPr>
        <p:spPr bwMode="auto">
          <a:xfrm>
            <a:off x="4787900" y="2349500"/>
            <a:ext cx="3455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2000" b="1">
                <a:solidFill>
                  <a:srgbClr val="003D7E"/>
                </a:solidFill>
                <a:latin typeface="Calibri" pitchFamily="34" charset="0"/>
              </a:rPr>
              <a:t>Pack T1 </a:t>
            </a:r>
            <a:r>
              <a:rPr lang="fr-FR" sz="2000">
                <a:solidFill>
                  <a:srgbClr val="003D7E"/>
                </a:solidFill>
                <a:latin typeface="Calibri" pitchFamily="34" charset="0"/>
              </a:rPr>
              <a:t>Blé et Orge pour </a:t>
            </a:r>
            <a:r>
              <a:rPr lang="fr-FR" sz="2000" b="1">
                <a:solidFill>
                  <a:srgbClr val="003D7E"/>
                </a:solidFill>
                <a:latin typeface="Calibri" pitchFamily="34" charset="0"/>
              </a:rPr>
              <a:t>7 ha </a:t>
            </a:r>
          </a:p>
        </p:txBody>
      </p:sp>
      <p:sp>
        <p:nvSpPr>
          <p:cNvPr id="18" name="Flèche droite 17"/>
          <p:cNvSpPr/>
          <p:nvPr/>
        </p:nvSpPr>
        <p:spPr>
          <a:xfrm flipV="1">
            <a:off x="4211638" y="2924175"/>
            <a:ext cx="576262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225" name="ZoneTexte 18"/>
          <p:cNvSpPr txBox="1">
            <a:spLocks noChangeArrowheads="1"/>
          </p:cNvSpPr>
          <p:nvPr/>
        </p:nvSpPr>
        <p:spPr bwMode="auto">
          <a:xfrm>
            <a:off x="4716463" y="3933825"/>
            <a:ext cx="4427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2000">
                <a:solidFill>
                  <a:srgbClr val="003D7E"/>
                </a:solidFill>
                <a:latin typeface="Calibri" pitchFamily="34" charset="0"/>
              </a:rPr>
              <a:t>Efficace sur </a:t>
            </a:r>
            <a:r>
              <a:rPr lang="fr-FR" sz="2000" b="1">
                <a:solidFill>
                  <a:srgbClr val="003D7E"/>
                </a:solidFill>
                <a:latin typeface="Calibri" pitchFamily="34" charset="0"/>
              </a:rPr>
              <a:t>Oïdium,Septorioses, Rouilles</a:t>
            </a:r>
          </a:p>
        </p:txBody>
      </p:sp>
      <p:sp>
        <p:nvSpPr>
          <p:cNvPr id="20" name="Flèche droite 19"/>
          <p:cNvSpPr/>
          <p:nvPr/>
        </p:nvSpPr>
        <p:spPr>
          <a:xfrm flipV="1">
            <a:off x="4211638" y="3357563"/>
            <a:ext cx="576262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227" name="ZoneTexte 21"/>
          <p:cNvSpPr txBox="1">
            <a:spLocks noChangeArrowheads="1"/>
          </p:cNvSpPr>
          <p:nvPr/>
        </p:nvSpPr>
        <p:spPr bwMode="auto">
          <a:xfrm>
            <a:off x="4787900" y="2813050"/>
            <a:ext cx="3924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2000">
                <a:solidFill>
                  <a:srgbClr val="003D7E"/>
                </a:solidFill>
                <a:latin typeface="Calibri" pitchFamily="34" charset="0"/>
              </a:rPr>
              <a:t>Gère les </a:t>
            </a:r>
            <a:r>
              <a:rPr lang="fr-FR" sz="2000" b="1">
                <a:solidFill>
                  <a:srgbClr val="003D7E"/>
                </a:solidFill>
                <a:latin typeface="Calibri" pitchFamily="34" charset="0"/>
              </a:rPr>
              <a:t>résistances sur septorioses</a:t>
            </a:r>
          </a:p>
        </p:txBody>
      </p:sp>
      <p:sp>
        <p:nvSpPr>
          <p:cNvPr id="24" name="Flèche droite 23"/>
          <p:cNvSpPr/>
          <p:nvPr/>
        </p:nvSpPr>
        <p:spPr>
          <a:xfrm flipV="1">
            <a:off x="4211638" y="4076700"/>
            <a:ext cx="576262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5" name="Flèche droite 24"/>
          <p:cNvSpPr/>
          <p:nvPr/>
        </p:nvSpPr>
        <p:spPr>
          <a:xfrm flipV="1">
            <a:off x="4211638" y="4508500"/>
            <a:ext cx="576262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230" name="ZoneTexte 25"/>
          <p:cNvSpPr txBox="1">
            <a:spLocks noChangeArrowheads="1"/>
          </p:cNvSpPr>
          <p:nvPr/>
        </p:nvSpPr>
        <p:spPr bwMode="auto">
          <a:xfrm>
            <a:off x="4787900" y="3213100"/>
            <a:ext cx="4356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2000">
                <a:solidFill>
                  <a:srgbClr val="003D7E"/>
                </a:solidFill>
                <a:latin typeface="Calibri" pitchFamily="34" charset="0"/>
              </a:rPr>
              <a:t>L’association de </a:t>
            </a:r>
            <a:r>
              <a:rPr lang="fr-FR" sz="2000" b="1">
                <a:solidFill>
                  <a:srgbClr val="003D7E"/>
                </a:solidFill>
                <a:latin typeface="Calibri" pitchFamily="34" charset="0"/>
              </a:rPr>
              <a:t>2 triazoles</a:t>
            </a:r>
            <a:r>
              <a:rPr lang="fr-FR" sz="2000">
                <a:solidFill>
                  <a:srgbClr val="003D7E"/>
                </a:solidFill>
                <a:latin typeface="Calibri" pitchFamily="34" charset="0"/>
              </a:rPr>
              <a:t> polyvalentes et complémentaires au </a:t>
            </a:r>
            <a:r>
              <a:rPr lang="fr-FR" sz="2000" b="1">
                <a:solidFill>
                  <a:srgbClr val="003D7E"/>
                </a:solidFill>
                <a:latin typeface="Calibri" pitchFamily="34" charset="0"/>
              </a:rPr>
              <a:t>Chlorothalonil</a:t>
            </a:r>
          </a:p>
        </p:txBody>
      </p:sp>
      <p:sp>
        <p:nvSpPr>
          <p:cNvPr id="9231" name="ZoneTexte 26"/>
          <p:cNvSpPr txBox="1">
            <a:spLocks noChangeArrowheads="1"/>
          </p:cNvSpPr>
          <p:nvPr/>
        </p:nvSpPr>
        <p:spPr bwMode="auto">
          <a:xfrm>
            <a:off x="4787900" y="4365625"/>
            <a:ext cx="4356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2000">
                <a:solidFill>
                  <a:srgbClr val="003D7E"/>
                </a:solidFill>
                <a:latin typeface="Calibri" pitchFamily="34" charset="0"/>
              </a:rPr>
              <a:t>Démarquage technique + commercial</a:t>
            </a:r>
          </a:p>
        </p:txBody>
      </p:sp>
      <p:sp>
        <p:nvSpPr>
          <p:cNvPr id="28" name="Flèche droite 27"/>
          <p:cNvSpPr/>
          <p:nvPr/>
        </p:nvSpPr>
        <p:spPr>
          <a:xfrm flipV="1">
            <a:off x="4211638" y="4941888"/>
            <a:ext cx="576262" cy="144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233" name="ZoneTexte 28"/>
          <p:cNvSpPr txBox="1">
            <a:spLocks noChangeArrowheads="1"/>
          </p:cNvSpPr>
          <p:nvPr/>
        </p:nvSpPr>
        <p:spPr bwMode="auto">
          <a:xfrm>
            <a:off x="4787900" y="4797425"/>
            <a:ext cx="4537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2000">
                <a:solidFill>
                  <a:srgbClr val="003D7E"/>
                </a:solidFill>
                <a:latin typeface="Calibri" pitchFamily="34" charset="0"/>
              </a:rPr>
              <a:t>Une solution économique en programme</a:t>
            </a:r>
          </a:p>
        </p:txBody>
      </p:sp>
      <p:sp>
        <p:nvSpPr>
          <p:cNvPr id="9234" name="ZoneTexte 25"/>
          <p:cNvSpPr txBox="1">
            <a:spLocks noChangeArrowheads="1"/>
          </p:cNvSpPr>
          <p:nvPr/>
        </p:nvSpPr>
        <p:spPr bwMode="auto">
          <a:xfrm>
            <a:off x="4787900" y="5229225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2000">
                <a:solidFill>
                  <a:srgbClr val="003D7E"/>
                </a:solidFill>
                <a:latin typeface="Calibri" pitchFamily="34" charset="0"/>
              </a:rPr>
              <a:t>Un </a:t>
            </a:r>
            <a:r>
              <a:rPr lang="fr-FR" sz="2000" b="1">
                <a:solidFill>
                  <a:srgbClr val="003D7E"/>
                </a:solidFill>
                <a:latin typeface="Calibri" pitchFamily="34" charset="0"/>
              </a:rPr>
              <a:t>effet régulateur </a:t>
            </a:r>
            <a:r>
              <a:rPr lang="fr-FR" sz="2000">
                <a:solidFill>
                  <a:srgbClr val="003D7E"/>
                </a:solidFill>
                <a:latin typeface="Calibri" pitchFamily="34" charset="0"/>
              </a:rPr>
              <a:t>intéressant</a:t>
            </a:r>
          </a:p>
        </p:txBody>
      </p:sp>
      <p:sp>
        <p:nvSpPr>
          <p:cNvPr id="30" name="Flèche droite 29"/>
          <p:cNvSpPr/>
          <p:nvPr/>
        </p:nvSpPr>
        <p:spPr>
          <a:xfrm flipV="1">
            <a:off x="4211638" y="5373688"/>
            <a:ext cx="576262" cy="144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1835150" y="620713"/>
            <a:ext cx="71040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2000" b="1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" charset="-128"/>
                <a:cs typeface="+mn-cs"/>
              </a:rPr>
              <a:t>La haute définition de la protection </a:t>
            </a:r>
          </a:p>
          <a:p>
            <a:pPr algn="ctr" eaLnBrk="0" hangingPunct="0">
              <a:defRPr/>
            </a:pPr>
            <a:r>
              <a:rPr lang="fr-FR" sz="2000" b="1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" charset="-128"/>
                <a:cs typeface="+mn-cs"/>
              </a:rPr>
              <a:t>du blé et de l’orge au T1</a:t>
            </a:r>
          </a:p>
        </p:txBody>
      </p:sp>
      <p:pic>
        <p:nvPicPr>
          <p:cNvPr id="9237" name="Image 16" descr="logo PAck Full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3638550"/>
            <a:ext cx="28892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91984" flipH="1">
            <a:off x="8340725" y="1404938"/>
            <a:ext cx="60007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9" name="Picture 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513" y="1628775"/>
            <a:ext cx="15430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16" descr="logo PAck Full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1" y="538088"/>
            <a:ext cx="1872208" cy="145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13" descr="logo PAck Jackpo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76250"/>
            <a:ext cx="1512887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Tableau 17"/>
          <p:cNvGraphicFramePr>
            <a:graphicFrameLocks noGrp="1"/>
          </p:cNvGraphicFramePr>
          <p:nvPr/>
        </p:nvGraphicFramePr>
        <p:xfrm>
          <a:off x="4211638" y="3789363"/>
          <a:ext cx="4679315" cy="235728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36947"/>
                <a:gridCol w="1671184"/>
                <a:gridCol w="1671184"/>
              </a:tblGrid>
              <a:tr h="473281"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360000"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pack pour  6 ha </a:t>
                      </a:r>
                    </a:p>
                    <a:p>
                      <a:pPr algn="ctr"/>
                      <a:r>
                        <a:rPr lang="fr-FR" sz="1400" b="1" i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Pixel</a:t>
                      </a:r>
                      <a:r>
                        <a:rPr lang="fr-FR" sz="1400" b="1" i="1" kern="1200" baseline="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 en </a:t>
                      </a:r>
                      <a:r>
                        <a:rPr lang="fr-FR" sz="1400" b="1" i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T1  </a:t>
                      </a:r>
                      <a:r>
                        <a:rPr lang="fr-FR" sz="1400" b="1" i="1" kern="1200" dirty="0" err="1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Ludik</a:t>
                      </a:r>
                      <a:r>
                        <a:rPr lang="fr-FR" sz="1400" b="1" i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 en T2</a:t>
                      </a:r>
                      <a:endParaRPr lang="fr-FR" sz="1400" b="1" i="1" kern="1200" dirty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kern="1200" dirty="0" smtClean="0"/>
                        <a:t>1,7 L/ha</a:t>
                      </a:r>
                      <a:endParaRPr lang="fr-F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kern="1200" dirty="0" smtClean="0"/>
                        <a:t>0,83 L/ha</a:t>
                      </a:r>
                      <a:endParaRPr lang="fr-F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pPr algn="ctr"/>
                      <a:endParaRPr lang="fr-F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kern="1200" dirty="0" smtClean="0"/>
                        <a:t>CLTN 637g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1400" kern="1200" dirty="0" err="1" smtClean="0"/>
                        <a:t>Cypro</a:t>
                      </a:r>
                      <a:r>
                        <a:rPr lang="fr-FR" sz="1400" kern="1200" dirty="0" smtClean="0"/>
                        <a:t> 67g</a:t>
                      </a:r>
                      <a:endParaRPr lang="fr-F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dirty="0" err="1" smtClean="0"/>
                        <a:t>Tébuco</a:t>
                      </a:r>
                      <a:r>
                        <a:rPr lang="fr-FR" sz="1400" i="1" dirty="0" smtClean="0"/>
                        <a:t> 208g</a:t>
                      </a:r>
                      <a:endParaRPr lang="fr-FR" sz="1400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pack pour  8 ha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kern="1200" dirty="0" smtClean="0"/>
                        <a:t>1,25 L/ha</a:t>
                      </a:r>
                      <a:endParaRPr lang="fr-F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kern="1200" dirty="0" smtClean="0"/>
                        <a:t>0,63 L/ha</a:t>
                      </a:r>
                      <a:endParaRPr lang="fr-F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kern="1200" dirty="0" smtClean="0"/>
                        <a:t>CLTN 469g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1400" kern="1200" dirty="0" err="1" smtClean="0"/>
                        <a:t>Cypro</a:t>
                      </a:r>
                      <a:r>
                        <a:rPr lang="fr-FR" sz="1400" kern="1200" dirty="0" smtClean="0"/>
                        <a:t> 50g </a:t>
                      </a:r>
                      <a:endParaRPr lang="fr-F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dirty="0" err="1" smtClean="0"/>
                        <a:t>Tébuco</a:t>
                      </a:r>
                      <a:r>
                        <a:rPr lang="fr-FR" sz="1400" i="1" dirty="0" smtClean="0"/>
                        <a:t> 156g</a:t>
                      </a:r>
                      <a:endParaRPr lang="fr-FR" sz="1400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5148263" y="2420938"/>
            <a:ext cx="2755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  <a:sym typeface="Wingdings" pitchFamily="2" charset="2"/>
              </a:rPr>
              <a:t> pour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  <a:sym typeface="Wingdings" pitchFamily="2" charset="2"/>
              </a:rPr>
              <a:t>6 ou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  <a:sym typeface="Wingdings" pitchFamily="2" charset="2"/>
              </a:rPr>
              <a:t>8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  <a:sym typeface="Wingdings" pitchFamily="2" charset="2"/>
              </a:rPr>
              <a:t>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  <a:sym typeface="Wingdings" pitchFamily="2" charset="2"/>
              </a:rPr>
              <a:t>ha</a:t>
            </a:r>
            <a:endParaRPr lang="fr-FR" b="1" dirty="0"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0513" name="Image 30" descr="logo Paixel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3789363"/>
            <a:ext cx="79375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000750" y="71438"/>
            <a:ext cx="292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 b="1" dirty="0">
                <a:solidFill>
                  <a:schemeClr val="bg1"/>
                </a:solidFill>
                <a:latin typeface="+mj-lt"/>
              </a:rPr>
              <a:t>Offres fongicides</a:t>
            </a:r>
            <a:endParaRPr lang="fr-FR" sz="3600" dirty="0">
              <a:latin typeface="+mj-lt"/>
            </a:endParaRPr>
          </a:p>
        </p:txBody>
      </p:sp>
      <p:sp>
        <p:nvSpPr>
          <p:cNvPr id="13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599B9F-E6F4-4C5F-AAB0-0EE1EB5B9105}" type="slidenum">
              <a:rPr lang="en-US" sz="1400">
                <a:latin typeface="+mj-lt"/>
              </a:rPr>
              <a:pPr>
                <a:defRPr/>
              </a:pPr>
              <a:t>16</a:t>
            </a:fld>
            <a:endParaRPr lang="en-US" sz="1400" dirty="0">
              <a:latin typeface="+mj-lt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051720" y="620688"/>
            <a:ext cx="6912768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>
              <a:defRPr/>
            </a:pPr>
            <a:r>
              <a:rPr lang="fr-FR" sz="2000" b="1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  </a:t>
            </a:r>
            <a:r>
              <a:rPr lang="fr-FR" sz="2000" b="1" i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La protection feuilles –épis </a:t>
            </a:r>
          </a:p>
          <a:p>
            <a:pPr algn="r">
              <a:defRPr/>
            </a:pPr>
            <a:r>
              <a:rPr lang="fr-FR" sz="2000" b="1" i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du blé et de l’orge</a:t>
            </a:r>
            <a:endParaRPr lang="fr-FR" sz="2000" b="1" i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ＭＳ Ｐゴシック"/>
            </a:endParaRPr>
          </a:p>
          <a:p>
            <a:pPr algn="r">
              <a:defRPr/>
            </a:pPr>
            <a:r>
              <a:rPr lang="fr-FR" sz="2000" b="1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    </a:t>
            </a:r>
          </a:p>
        </p:txBody>
      </p:sp>
      <p:pic>
        <p:nvPicPr>
          <p:cNvPr id="17" name="Image 16" descr="Carton Pack Jackpo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24744"/>
            <a:ext cx="6074660" cy="3600000"/>
          </a:xfrm>
          <a:prstGeom prst="rect">
            <a:avLst/>
          </a:prstGeom>
        </p:spPr>
      </p:pic>
      <p:pic>
        <p:nvPicPr>
          <p:cNvPr id="11" name="Picture 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3789040"/>
            <a:ext cx="100811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79712" y="799369"/>
            <a:ext cx="7164288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fr-FR" sz="2000" b="1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  </a:t>
            </a:r>
            <a:r>
              <a:rPr lang="fr-FR" sz="2000" b="1" i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La protection feuilles –épis du blé et de l’orge</a:t>
            </a:r>
            <a:endParaRPr lang="fr-FR" sz="2000" b="1" i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ＭＳ Ｐゴシック"/>
            </a:endParaRPr>
          </a:p>
          <a:p>
            <a:pPr algn="r">
              <a:defRPr/>
            </a:pPr>
            <a:r>
              <a:rPr lang="fr-FR" sz="2000" b="1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   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997200"/>
            <a:ext cx="407193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2781300"/>
            <a:ext cx="2236787" cy="722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" name="Espace réservé du contenu 24"/>
          <p:cNvSpPr>
            <a:spLocks noGrp="1"/>
          </p:cNvSpPr>
          <p:nvPr>
            <p:ph idx="1"/>
          </p:nvPr>
        </p:nvSpPr>
        <p:spPr>
          <a:xfrm>
            <a:off x="4860032" y="2072258"/>
            <a:ext cx="4146550" cy="4021038"/>
          </a:xfrm>
          <a:ln w="38100">
            <a:solidFill>
              <a:srgbClr val="FF9900"/>
            </a:solidFill>
          </a:ln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fr-FR" sz="1800" b="1" dirty="0" smtClean="0">
                <a:solidFill>
                  <a:srgbClr val="009900"/>
                </a:solidFill>
              </a:rPr>
              <a:t>Du stade 2 nœuds à début Floraison</a:t>
            </a:r>
          </a:p>
          <a:p>
            <a:pPr marL="0" indent="0" algn="ctr">
              <a:buFontTx/>
              <a:buNone/>
              <a:defRPr/>
            </a:pPr>
            <a:r>
              <a:rPr lang="fr-FR" sz="1800" b="1" dirty="0" smtClean="0">
                <a:solidFill>
                  <a:srgbClr val="009900"/>
                </a:solidFill>
              </a:rPr>
              <a:t>(en 1 ou 2 passages)</a:t>
            </a:r>
          </a:p>
          <a:p>
            <a:pPr>
              <a:buFont typeface="Wingdings" pitchFamily="2" charset="2"/>
              <a:buChar char="Ø"/>
              <a:defRPr/>
            </a:pPr>
            <a:endParaRPr lang="fr-FR" sz="1800" b="1" dirty="0" smtClean="0">
              <a:solidFill>
                <a:srgbClr val="009900"/>
              </a:solidFill>
            </a:endParaRPr>
          </a:p>
          <a:p>
            <a:pPr>
              <a:buFontTx/>
              <a:buNone/>
              <a:defRPr/>
            </a:pPr>
            <a:r>
              <a:rPr lang="fr-FR" sz="1800" b="1" dirty="0" smtClean="0">
                <a:solidFill>
                  <a:srgbClr val="003D7E"/>
                </a:solidFill>
              </a:rPr>
              <a:t>		  : </a:t>
            </a:r>
            <a:r>
              <a:rPr lang="fr-FR" sz="18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1.25 à 1.7 l/ha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fr-FR" sz="1600" b="1" dirty="0" err="1" smtClean="0">
                <a:solidFill>
                  <a:srgbClr val="003D7E"/>
                </a:solidFill>
              </a:rPr>
              <a:t>Cyproconazole</a:t>
            </a:r>
            <a:r>
              <a:rPr lang="fr-FR" sz="1600" b="1" dirty="0" smtClean="0">
                <a:solidFill>
                  <a:srgbClr val="003D7E"/>
                </a:solidFill>
              </a:rPr>
              <a:t> 40 g/l                               </a:t>
            </a:r>
            <a:r>
              <a:rPr lang="fr-FR" sz="1400" dirty="0" smtClean="0">
                <a:solidFill>
                  <a:srgbClr val="003D7E"/>
                </a:solidFill>
              </a:rPr>
              <a:t>effet </a:t>
            </a:r>
            <a:r>
              <a:rPr lang="fr-FR" sz="1400" dirty="0" err="1" smtClean="0">
                <a:solidFill>
                  <a:srgbClr val="003D7E"/>
                </a:solidFill>
              </a:rPr>
              <a:t>raccourcisseur</a:t>
            </a:r>
            <a:r>
              <a:rPr lang="fr-FR" sz="1400" dirty="0" smtClean="0">
                <a:solidFill>
                  <a:srgbClr val="003D7E"/>
                </a:solidFill>
              </a:rPr>
              <a:t>, </a:t>
            </a:r>
            <a:r>
              <a:rPr lang="fr-FR" sz="1400" dirty="0" err="1" smtClean="0">
                <a:solidFill>
                  <a:srgbClr val="003D7E"/>
                </a:solidFill>
              </a:rPr>
              <a:t>septorioses,rouille</a:t>
            </a:r>
            <a:r>
              <a:rPr lang="fr-FR" sz="1400" dirty="0" smtClean="0">
                <a:solidFill>
                  <a:srgbClr val="003D7E"/>
                </a:solidFill>
              </a:rPr>
              <a:t>, oïdium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fr-FR" sz="1600" b="1" dirty="0" err="1" smtClean="0">
                <a:solidFill>
                  <a:srgbClr val="003D7E"/>
                </a:solidFill>
              </a:rPr>
              <a:t>Chlorothalonil</a:t>
            </a:r>
            <a:r>
              <a:rPr lang="fr-FR" sz="1600" b="1" dirty="0" smtClean="0">
                <a:solidFill>
                  <a:srgbClr val="003D7E"/>
                </a:solidFill>
              </a:rPr>
              <a:t> 375 g/l                  </a:t>
            </a:r>
            <a:r>
              <a:rPr lang="fr-FR" sz="1400" dirty="0" err="1" smtClean="0">
                <a:solidFill>
                  <a:srgbClr val="003D7E"/>
                </a:solidFill>
              </a:rPr>
              <a:t>septorioses</a:t>
            </a:r>
            <a:r>
              <a:rPr lang="fr-FR" sz="1400" dirty="0" smtClean="0">
                <a:solidFill>
                  <a:srgbClr val="003D7E"/>
                </a:solidFill>
              </a:rPr>
              <a:t> résistantes</a:t>
            </a:r>
          </a:p>
          <a:p>
            <a:pPr>
              <a:buFontTx/>
              <a:buNone/>
              <a:defRPr/>
            </a:pPr>
            <a:endParaRPr lang="fr-FR" sz="1400" b="1" dirty="0" smtClean="0">
              <a:solidFill>
                <a:srgbClr val="003D7E"/>
              </a:solidFill>
            </a:endParaRPr>
          </a:p>
          <a:p>
            <a:pPr>
              <a:buFontTx/>
              <a:buNone/>
              <a:defRPr/>
            </a:pPr>
            <a:r>
              <a:rPr lang="fr-FR" sz="1800" b="1" dirty="0" smtClean="0">
                <a:solidFill>
                  <a:srgbClr val="003D7E"/>
                </a:solidFill>
              </a:rPr>
              <a:t>                   : </a:t>
            </a:r>
            <a:r>
              <a:rPr lang="fr-FR" sz="18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0.63 à 0.83 l/ha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fr-FR" sz="1600" b="1" dirty="0" err="1" smtClean="0">
                <a:solidFill>
                  <a:srgbClr val="003D7E"/>
                </a:solidFill>
              </a:rPr>
              <a:t>Tebuconazole</a:t>
            </a:r>
            <a:r>
              <a:rPr lang="fr-FR" sz="1600" b="1" dirty="0" smtClean="0">
                <a:solidFill>
                  <a:srgbClr val="003D7E"/>
                </a:solidFill>
              </a:rPr>
              <a:t> 250 g/l                       </a:t>
            </a:r>
            <a:r>
              <a:rPr lang="fr-FR" sz="1400" dirty="0" smtClean="0">
                <a:solidFill>
                  <a:srgbClr val="003D7E"/>
                </a:solidFill>
              </a:rPr>
              <a:t>fusarioses, oïdium, </a:t>
            </a:r>
            <a:r>
              <a:rPr lang="fr-FR" sz="1400" dirty="0" err="1" smtClean="0">
                <a:solidFill>
                  <a:srgbClr val="003D7E"/>
                </a:solidFill>
              </a:rPr>
              <a:t>septorioses</a:t>
            </a:r>
            <a:r>
              <a:rPr lang="fr-FR" sz="1400" dirty="0" smtClean="0">
                <a:solidFill>
                  <a:srgbClr val="003D7E"/>
                </a:solidFill>
              </a:rPr>
              <a:t>, rouille brune</a:t>
            </a:r>
          </a:p>
          <a:p>
            <a:pPr>
              <a:buFontTx/>
              <a:buNone/>
              <a:defRPr/>
            </a:pPr>
            <a:endParaRPr lang="fr-FR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endParaRPr lang="fr-FR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439" name="Image 22" descr="Logo Pixel-01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029226"/>
            <a:ext cx="9921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texte 10"/>
          <p:cNvSpPr txBox="1">
            <a:spLocks/>
          </p:cNvSpPr>
          <p:nvPr/>
        </p:nvSpPr>
        <p:spPr bwMode="auto">
          <a:xfrm>
            <a:off x="6011863" y="115888"/>
            <a:ext cx="2952750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FR" sz="1600" b="1" dirty="0">
                <a:solidFill>
                  <a:schemeClr val="bg1"/>
                </a:solidFill>
                <a:latin typeface="+mn-lt"/>
                <a:ea typeface="+mn-ea"/>
                <a:cs typeface="ＭＳ Ｐゴシック"/>
              </a:rPr>
              <a:t>Positionnement</a:t>
            </a:r>
          </a:p>
        </p:txBody>
      </p:sp>
      <p:sp>
        <p:nvSpPr>
          <p:cNvPr id="14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D86A71-5C18-48B0-85B5-0768280244F5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17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pic>
        <p:nvPicPr>
          <p:cNvPr id="11" name="Image 13" descr="logo PAck Jackpot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30" y="476672"/>
            <a:ext cx="1904482" cy="14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988315"/>
            <a:ext cx="1080120" cy="45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000750" y="116632"/>
            <a:ext cx="29289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600" b="1" dirty="0">
                <a:solidFill>
                  <a:schemeClr val="bg1"/>
                </a:solidFill>
                <a:latin typeface="+mj-lt"/>
              </a:rPr>
              <a:t>Carte d’identité</a:t>
            </a:r>
            <a:endParaRPr lang="fr-FR" sz="3200" dirty="0">
              <a:latin typeface="+mj-lt"/>
            </a:endParaRPr>
          </a:p>
        </p:txBody>
      </p:sp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D86A71-5C18-48B0-85B5-0768280244F5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18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pic>
        <p:nvPicPr>
          <p:cNvPr id="13" name="Image 29" descr="Logo Caïma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0648"/>
            <a:ext cx="3226942" cy="97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932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69322" name="Rectangle 10"/>
          <p:cNvSpPr>
            <a:spLocks noChangeArrowheads="1"/>
          </p:cNvSpPr>
          <p:nvPr/>
        </p:nvSpPr>
        <p:spPr bwMode="auto">
          <a:xfrm>
            <a:off x="0" y="13906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9326" name="Rectangle 14"/>
          <p:cNvSpPr>
            <a:spLocks noChangeArrowheads="1"/>
          </p:cNvSpPr>
          <p:nvPr/>
        </p:nvSpPr>
        <p:spPr bwMode="auto">
          <a:xfrm>
            <a:off x="0" y="72199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69328" name="Rectangle 16"/>
          <p:cNvSpPr>
            <a:spLocks noChangeArrowheads="1"/>
          </p:cNvSpPr>
          <p:nvPr/>
        </p:nvSpPr>
        <p:spPr bwMode="auto">
          <a:xfrm>
            <a:off x="0" y="89058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kumimoji="0" lang="fr-F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25" name="Tableau 24"/>
          <p:cNvGraphicFramePr>
            <a:graphicFrameLocks noGrp="1"/>
          </p:cNvGraphicFramePr>
          <p:nvPr/>
        </p:nvGraphicFramePr>
        <p:xfrm>
          <a:off x="251520" y="3717032"/>
          <a:ext cx="8640960" cy="2393962"/>
        </p:xfrm>
        <a:graphic>
          <a:graphicData uri="http://schemas.openxmlformats.org/drawingml/2006/table">
            <a:tbl>
              <a:tblPr/>
              <a:tblGrid>
                <a:gridCol w="2592288"/>
                <a:gridCol w="1296144"/>
                <a:gridCol w="1224136"/>
                <a:gridCol w="1224136"/>
                <a:gridCol w="1152128"/>
                <a:gridCol w="1152128"/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USAGES</a:t>
                      </a:r>
                      <a:endParaRPr lang="fr-FR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CIBLE</a:t>
                      </a:r>
                      <a:endParaRPr lang="fr-FR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Dose </a:t>
                      </a:r>
                      <a:r>
                        <a:rPr lang="fr-FR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(</a:t>
                      </a:r>
                      <a:r>
                        <a:rPr lang="fr-FR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kg/ha)</a:t>
                      </a:r>
                      <a:endParaRPr lang="fr-FR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Maximum          </a:t>
                      </a:r>
                      <a:r>
                        <a:rPr lang="fr-FR" sz="1200" b="1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applicat</a:t>
                      </a:r>
                      <a:r>
                        <a:rPr lang="fr-FR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.</a:t>
                      </a:r>
                      <a:r>
                        <a:rPr lang="fr-FR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/ an</a:t>
                      </a:r>
                      <a:endParaRPr lang="fr-FR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bg1"/>
                          </a:solidFill>
                          <a:latin typeface="+mj-lt"/>
                        </a:rPr>
                        <a:t>DAR </a:t>
                      </a:r>
                      <a:r>
                        <a:rPr lang="fr-FR" sz="1200" b="0" dirty="0">
                          <a:solidFill>
                            <a:schemeClr val="bg1"/>
                          </a:solidFill>
                          <a:latin typeface="+mj-lt"/>
                        </a:rPr>
                        <a:t>(</a:t>
                      </a:r>
                      <a:r>
                        <a:rPr lang="fr-FR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jours)</a:t>
                      </a:r>
                      <a:endParaRPr lang="fr-FR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ZNT </a:t>
                      </a:r>
                      <a:r>
                        <a:rPr lang="fr-FR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(mètres)</a:t>
                      </a:r>
                      <a:endParaRPr lang="fr-FR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</a:tr>
              <a:tr h="41392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POIRIER - COGNASSIER - NASHI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TAVELURE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2,25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POMME DE </a:t>
                      </a:r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TERRE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MILDIOU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POMMIER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TAVELURE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2,25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fr-FR" sz="1200" b="1" kern="1200" dirty="0">
                        <a:solidFill>
                          <a:srgbClr val="C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endParaRPr lang="fr-FR" sz="1200" b="1" kern="1200" dirty="0">
                        <a:solidFill>
                          <a:srgbClr val="C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endParaRPr lang="fr-FR" sz="1200" b="1" kern="1200" dirty="0">
                        <a:solidFill>
                          <a:srgbClr val="C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TOMATE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MILDIOU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VIGNE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MILDIOU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6" name="ZoneTexte 4"/>
          <p:cNvSpPr txBox="1">
            <a:spLocks noChangeArrowheads="1"/>
          </p:cNvSpPr>
          <p:nvPr/>
        </p:nvSpPr>
        <p:spPr bwMode="auto">
          <a:xfrm>
            <a:off x="323528" y="1268760"/>
            <a:ext cx="8429625" cy="2354491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8288" indent="-268288">
              <a:spcAft>
                <a:spcPts val="1200"/>
              </a:spcAft>
              <a:buClr>
                <a:srgbClr val="0099FF"/>
              </a:buClr>
              <a:buSzPct val="150000"/>
              <a:defRPr/>
            </a:pPr>
            <a:r>
              <a:rPr lang="en-US" sz="1600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Fongicide</a:t>
            </a:r>
            <a:r>
              <a:rPr lang="en-US" sz="16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préventif</a:t>
            </a:r>
            <a:r>
              <a:rPr lang="en-US" sz="16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multi-site de contact</a:t>
            </a:r>
            <a:endParaRPr lang="fr-FR" sz="1600" b="1" dirty="0" smtClean="0">
              <a:solidFill>
                <a:srgbClr val="003D7E"/>
              </a:solidFill>
              <a:latin typeface="Myriad Pro Semibold"/>
            </a:endParaRPr>
          </a:p>
          <a:p>
            <a:pPr marL="268288" indent="-268288" eaLnBrk="0" hangingPunct="0">
              <a:spcBef>
                <a:spcPts val="0"/>
              </a:spcBef>
              <a:spcAft>
                <a:spcPts val="600"/>
              </a:spcAft>
              <a:buClr>
                <a:srgbClr val="0099FF"/>
              </a:buClr>
              <a:buSzPct val="150000"/>
              <a:buFont typeface="Arial" pitchFamily="34" charset="0"/>
              <a:buChar char="•"/>
              <a:defRPr/>
            </a:pPr>
            <a:r>
              <a:rPr lang="fr-FR" sz="1600" b="1" dirty="0" smtClean="0">
                <a:solidFill>
                  <a:srgbClr val="003D7E"/>
                </a:solidFill>
                <a:latin typeface="Myriad Pro Semibold"/>
              </a:rPr>
              <a:t>AMM</a:t>
            </a:r>
            <a:r>
              <a:rPr lang="fr-FR" sz="1600" b="1" dirty="0">
                <a:solidFill>
                  <a:srgbClr val="003D7E"/>
                </a:solidFill>
                <a:latin typeface="Myriad Pro Semibold"/>
              </a:rPr>
              <a:t>: </a:t>
            </a:r>
            <a:r>
              <a:rPr lang="fr-FR" sz="1600" dirty="0" smtClean="0">
                <a:solidFill>
                  <a:srgbClr val="003D7E"/>
                </a:solidFill>
                <a:latin typeface="Myriad Pro Semibold"/>
              </a:rPr>
              <a:t>2000442</a:t>
            </a:r>
          </a:p>
          <a:p>
            <a:pPr marL="268288" indent="-268288" eaLnBrk="0" hangingPunct="0">
              <a:spcBef>
                <a:spcPts val="0"/>
              </a:spcBef>
              <a:spcAft>
                <a:spcPts val="600"/>
              </a:spcAft>
              <a:buClr>
                <a:srgbClr val="0099FF"/>
              </a:buClr>
              <a:buSzPct val="150000"/>
              <a:buFont typeface="Arial" pitchFamily="34" charset="0"/>
              <a:buChar char="•"/>
              <a:defRPr/>
            </a:pPr>
            <a:r>
              <a:rPr lang="fr-FR" sz="1600" b="1" dirty="0" smtClean="0">
                <a:solidFill>
                  <a:srgbClr val="003D7E"/>
                </a:solidFill>
                <a:latin typeface="+mj-lt"/>
              </a:rPr>
              <a:t>Composition : </a:t>
            </a:r>
            <a:r>
              <a:rPr lang="fr-FR" sz="1600" dirty="0" smtClean="0">
                <a:solidFill>
                  <a:srgbClr val="003D7E"/>
                </a:solidFill>
                <a:latin typeface="+mj-lt"/>
              </a:rPr>
              <a:t>80 % </a:t>
            </a:r>
            <a:r>
              <a:rPr lang="fr-FR" sz="1600" dirty="0" err="1" smtClean="0">
                <a:solidFill>
                  <a:srgbClr val="003D7E"/>
                </a:solidFill>
                <a:latin typeface="+mj-lt"/>
              </a:rPr>
              <a:t>Mancozèbe</a:t>
            </a:r>
            <a:endParaRPr lang="fr-FR" sz="1600" dirty="0" smtClean="0">
              <a:solidFill>
                <a:srgbClr val="003D7E"/>
              </a:solidFill>
              <a:latin typeface="+mj-lt"/>
            </a:endParaRPr>
          </a:p>
          <a:p>
            <a:pPr marL="268288" indent="-268288">
              <a:spcBef>
                <a:spcPts val="0"/>
              </a:spcBef>
              <a:spcAft>
                <a:spcPts val="600"/>
              </a:spcAft>
              <a:buClr>
                <a:srgbClr val="0099FF"/>
              </a:buClr>
              <a:buSzPct val="150000"/>
              <a:buFont typeface="Arial" pitchFamily="34" charset="0"/>
              <a:buChar char="•"/>
              <a:defRPr/>
            </a:pPr>
            <a:r>
              <a:rPr lang="fr-FR" sz="1600" b="1" dirty="0" smtClean="0">
                <a:solidFill>
                  <a:srgbClr val="003D7E"/>
                </a:solidFill>
                <a:latin typeface="+mj-lt"/>
              </a:rPr>
              <a:t>Formulation</a:t>
            </a:r>
            <a:r>
              <a:rPr lang="fr-FR" sz="1600" b="1" dirty="0">
                <a:solidFill>
                  <a:srgbClr val="003D7E"/>
                </a:solidFill>
                <a:latin typeface="+mj-lt"/>
              </a:rPr>
              <a:t>: </a:t>
            </a:r>
            <a:r>
              <a:rPr lang="fr-FR" sz="1600" b="1" dirty="0" smtClean="0">
                <a:solidFill>
                  <a:srgbClr val="003D7E"/>
                </a:solidFill>
                <a:latin typeface="+mj-lt"/>
              </a:rPr>
              <a:t> </a:t>
            </a:r>
            <a:r>
              <a:rPr lang="fr-FR" sz="1600" dirty="0" smtClean="0">
                <a:solidFill>
                  <a:srgbClr val="003D7E"/>
                </a:solidFill>
                <a:latin typeface="+mj-lt"/>
              </a:rPr>
              <a:t>Poudre mouillable (WP)</a:t>
            </a:r>
          </a:p>
          <a:p>
            <a:pPr marL="268288" indent="-268288">
              <a:spcBef>
                <a:spcPts val="0"/>
              </a:spcBef>
              <a:spcAft>
                <a:spcPts val="600"/>
              </a:spcAft>
              <a:buClr>
                <a:srgbClr val="0099FF"/>
              </a:buClr>
              <a:buSzPct val="150000"/>
              <a:buFont typeface="Arial" pitchFamily="34" charset="0"/>
              <a:buChar char="•"/>
              <a:defRPr/>
            </a:pPr>
            <a:r>
              <a:rPr lang="fr-FR" sz="1600" b="1" dirty="0" smtClean="0">
                <a:solidFill>
                  <a:srgbClr val="003D7E"/>
                </a:solidFill>
                <a:latin typeface="Myriad Pro Semibold"/>
              </a:rPr>
              <a:t>Classement</a:t>
            </a:r>
            <a:r>
              <a:rPr lang="fr-FR" sz="1600" dirty="0" smtClean="0">
                <a:solidFill>
                  <a:srgbClr val="003D7E"/>
                </a:solidFill>
                <a:latin typeface="Myriad Pro Semibold"/>
              </a:rPr>
              <a:t> </a:t>
            </a:r>
            <a:r>
              <a:rPr lang="fr-FR" sz="1600" dirty="0">
                <a:solidFill>
                  <a:srgbClr val="003D7E"/>
                </a:solidFill>
                <a:latin typeface="Myriad Pro Semibold"/>
              </a:rPr>
              <a:t>: </a:t>
            </a:r>
            <a:r>
              <a:rPr lang="fr-FR" sz="1600" dirty="0">
                <a:solidFill>
                  <a:srgbClr val="003D7E"/>
                </a:solidFill>
              </a:rPr>
              <a:t>N, </a:t>
            </a:r>
            <a:r>
              <a:rPr lang="fr-FR" sz="1600" dirty="0" err="1" smtClean="0">
                <a:solidFill>
                  <a:srgbClr val="003D7E"/>
                </a:solidFill>
              </a:rPr>
              <a:t>Xn</a:t>
            </a:r>
            <a:r>
              <a:rPr lang="fr-FR" sz="1600" dirty="0" smtClean="0">
                <a:solidFill>
                  <a:srgbClr val="003D7E"/>
                </a:solidFill>
              </a:rPr>
              <a:t>, R43, R63, R50.</a:t>
            </a:r>
          </a:p>
          <a:p>
            <a:pPr marL="268288" indent="-268288">
              <a:spcBef>
                <a:spcPts val="0"/>
              </a:spcBef>
              <a:spcAft>
                <a:spcPts val="600"/>
              </a:spcAft>
              <a:buClr>
                <a:srgbClr val="0099CC"/>
              </a:buClr>
              <a:buSzPct val="150000"/>
              <a:buFont typeface="Arial" pitchFamily="34" charset="0"/>
              <a:buChar char="•"/>
              <a:tabLst>
                <a:tab pos="85725" algn="l"/>
              </a:tabLst>
              <a:defRPr/>
            </a:pPr>
            <a:r>
              <a:rPr lang="fr-FR" sz="1600" b="1" dirty="0" smtClean="0">
                <a:solidFill>
                  <a:srgbClr val="003D7E"/>
                </a:solidFill>
              </a:rPr>
              <a:t>Limitation du nb de traitements: selon la culture</a:t>
            </a:r>
          </a:p>
          <a:p>
            <a:pPr marL="268288" indent="-268288">
              <a:spcBef>
                <a:spcPts val="0"/>
              </a:spcBef>
              <a:spcAft>
                <a:spcPts val="600"/>
              </a:spcAft>
              <a:buClr>
                <a:srgbClr val="0099CC"/>
              </a:buClr>
              <a:buSzPct val="150000"/>
              <a:buFont typeface="Arial" pitchFamily="34" charset="0"/>
              <a:buChar char="•"/>
              <a:tabLst>
                <a:tab pos="85725" algn="l"/>
              </a:tabLst>
              <a:defRPr/>
            </a:pPr>
            <a:r>
              <a:rPr lang="fr-FR" sz="1600" b="1" dirty="0" smtClean="0">
                <a:solidFill>
                  <a:srgbClr val="003D7E"/>
                </a:solidFill>
              </a:rPr>
              <a:t>Packaging </a:t>
            </a:r>
            <a:r>
              <a:rPr lang="fr-FR" sz="1600" dirty="0" smtClean="0">
                <a:solidFill>
                  <a:srgbClr val="003D7E"/>
                </a:solidFill>
              </a:rPr>
              <a:t> : sacs de 25 kg – palette de 700 kg</a:t>
            </a:r>
            <a:endParaRPr lang="fr-FR" sz="1600" dirty="0">
              <a:solidFill>
                <a:srgbClr val="003D7E"/>
              </a:solidFill>
            </a:endParaRPr>
          </a:p>
        </p:txBody>
      </p:sp>
      <p:pic>
        <p:nvPicPr>
          <p:cNvPr id="29" name="Picture 10" descr="http://www.gdbobalcons-shop.com/Files/19849/Img/25/6023-71-poire.jpg"/>
          <p:cNvPicPr>
            <a:picLocks noChangeAspect="1" noChangeArrowheads="1"/>
          </p:cNvPicPr>
          <p:nvPr/>
        </p:nvPicPr>
        <p:blipFill>
          <a:blip r:embed="rId3" cstate="print"/>
          <a:srcRect l="24930" t="13716" r="31510" b="15812"/>
          <a:stretch>
            <a:fillRect/>
          </a:stretch>
        </p:blipFill>
        <p:spPr bwMode="auto">
          <a:xfrm>
            <a:off x="7164288" y="1484784"/>
            <a:ext cx="941091" cy="1011784"/>
          </a:xfrm>
          <a:prstGeom prst="rect">
            <a:avLst/>
          </a:prstGeom>
          <a:noFill/>
        </p:spPr>
      </p:pic>
      <p:pic>
        <p:nvPicPr>
          <p:cNvPr id="30" name="Image 29" descr="toma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412776"/>
            <a:ext cx="1248138" cy="936104"/>
          </a:xfrm>
          <a:prstGeom prst="rect">
            <a:avLst/>
          </a:prstGeom>
        </p:spPr>
      </p:pic>
      <p:pic>
        <p:nvPicPr>
          <p:cNvPr id="31" name="Picture 8" descr="http://www.renders-graphiques.fr/image/upload/normal/1079_render_Pomm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196752"/>
            <a:ext cx="1008112" cy="1016878"/>
          </a:xfrm>
          <a:prstGeom prst="rect">
            <a:avLst/>
          </a:prstGeom>
          <a:noFill/>
        </p:spPr>
      </p:pic>
      <p:pic>
        <p:nvPicPr>
          <p:cNvPr id="32" name="Image 31" descr="potat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4368" y="476672"/>
            <a:ext cx="1259632" cy="837135"/>
          </a:xfrm>
          <a:prstGeom prst="rect">
            <a:avLst/>
          </a:prstGeom>
        </p:spPr>
      </p:pic>
      <p:pic>
        <p:nvPicPr>
          <p:cNvPr id="33" name="Picture 2" descr="http://www.mince.fr/wp-content/uploads/2010/06/rais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476672"/>
            <a:ext cx="1152128" cy="9974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8" name="Picture 10" descr="http://www.gdbobalcons-shop.com/Files/19849/Img/25/6023-71-poire.jpg"/>
          <p:cNvPicPr>
            <a:picLocks noChangeAspect="1" noChangeArrowheads="1"/>
          </p:cNvPicPr>
          <p:nvPr/>
        </p:nvPicPr>
        <p:blipFill>
          <a:blip r:embed="rId2" cstate="print"/>
          <a:srcRect l="24930" t="13716" r="31510" b="15812"/>
          <a:stretch>
            <a:fillRect/>
          </a:stretch>
        </p:blipFill>
        <p:spPr bwMode="auto">
          <a:xfrm>
            <a:off x="7164288" y="1484784"/>
            <a:ext cx="941091" cy="1011784"/>
          </a:xfrm>
          <a:prstGeom prst="rect">
            <a:avLst/>
          </a:prstGeom>
          <a:noFill/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000750" y="116632"/>
            <a:ext cx="29289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600" b="1" dirty="0">
                <a:solidFill>
                  <a:schemeClr val="bg1"/>
                </a:solidFill>
                <a:latin typeface="+mj-lt"/>
              </a:rPr>
              <a:t>Carte d’identité</a:t>
            </a:r>
            <a:endParaRPr lang="fr-FR" sz="1600" dirty="0">
              <a:latin typeface="+mj-lt"/>
            </a:endParaRPr>
          </a:p>
        </p:txBody>
      </p:sp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D86A71-5C18-48B0-85B5-0768280244F5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19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pic>
        <p:nvPicPr>
          <p:cNvPr id="13" name="Image 27" descr="Logo Ivor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32656"/>
            <a:ext cx="273215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Tableau 18"/>
          <p:cNvGraphicFramePr>
            <a:graphicFrameLocks noGrp="1"/>
          </p:cNvGraphicFramePr>
          <p:nvPr/>
        </p:nvGraphicFramePr>
        <p:xfrm>
          <a:off x="251519" y="3645024"/>
          <a:ext cx="8640961" cy="2538098"/>
        </p:xfrm>
        <a:graphic>
          <a:graphicData uri="http://schemas.openxmlformats.org/drawingml/2006/table">
            <a:tbl>
              <a:tblPr/>
              <a:tblGrid>
                <a:gridCol w="2664297"/>
                <a:gridCol w="1296144"/>
                <a:gridCol w="1224136"/>
                <a:gridCol w="1152128"/>
                <a:gridCol w="1152128"/>
                <a:gridCol w="1152128"/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USAGES</a:t>
                      </a:r>
                      <a:endParaRPr lang="fr-FR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CIBLE</a:t>
                      </a:r>
                      <a:endParaRPr lang="fr-FR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Dose </a:t>
                      </a:r>
                      <a:r>
                        <a:rPr lang="fr-FR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(</a:t>
                      </a:r>
                      <a:r>
                        <a:rPr lang="fr-FR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kg/ha)</a:t>
                      </a:r>
                      <a:endParaRPr lang="fr-FR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Maximum          </a:t>
                      </a:r>
                      <a:r>
                        <a:rPr lang="fr-FR" sz="12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applicat</a:t>
                      </a:r>
                      <a:r>
                        <a:rPr lang="fr-FR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fr-FR" sz="12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/ an</a:t>
                      </a:r>
                      <a:endParaRPr lang="fr-FR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bg1"/>
                          </a:solidFill>
                          <a:latin typeface="+mj-lt"/>
                        </a:rPr>
                        <a:t>DAR </a:t>
                      </a:r>
                      <a:r>
                        <a:rPr lang="fr-FR" sz="1200" b="0" dirty="0">
                          <a:solidFill>
                            <a:schemeClr val="bg1"/>
                          </a:solidFill>
                          <a:latin typeface="+mj-lt"/>
                        </a:rPr>
                        <a:t>(</a:t>
                      </a:r>
                      <a:r>
                        <a:rPr lang="fr-FR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jours)</a:t>
                      </a:r>
                      <a:endParaRPr lang="fr-FR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ZNT </a:t>
                      </a:r>
                      <a:r>
                        <a:rPr lang="fr-FR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(mètres)</a:t>
                      </a:r>
                      <a:endParaRPr lang="fr-FR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</a:tr>
              <a:tr h="55805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POIRIER - COGNASSIER - NASHI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TAVELURE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003D7E"/>
                          </a:solidFill>
                          <a:latin typeface="+mj-lt"/>
                        </a:rPr>
                        <a:t>3,2</a:t>
                      </a:r>
                      <a:endParaRPr lang="fr-FR" sz="12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rgbClr val="C00000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rgbClr val="C00000"/>
                          </a:solidFill>
                          <a:latin typeface="+mj-lt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50</a:t>
                      </a:r>
                      <a:endParaRPr lang="fr-FR" sz="12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POMME DE </a:t>
                      </a:r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TERRE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MILDIOU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003D7E"/>
                          </a:solidFill>
                          <a:latin typeface="+mj-lt"/>
                        </a:rPr>
                        <a:t>2,13</a:t>
                      </a:r>
                      <a:endParaRPr lang="fr-FR" sz="12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rgbClr val="C00000"/>
                          </a:solidFill>
                          <a:latin typeface="+mj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rgbClr val="C00000"/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5</a:t>
                      </a:r>
                      <a:endParaRPr lang="fr-FR" sz="12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POMMIER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TAVELURE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003D7E"/>
                          </a:solidFill>
                          <a:latin typeface="+mj-lt"/>
                        </a:rPr>
                        <a:t>3,2</a:t>
                      </a:r>
                      <a:endParaRPr lang="fr-FR" sz="12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rgbClr val="C00000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rgbClr val="C00000"/>
                          </a:solidFill>
                          <a:latin typeface="+mj-lt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50</a:t>
                      </a:r>
                      <a:endParaRPr lang="fr-FR" sz="12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TOMATE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MILDIOU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003D7E"/>
                          </a:solidFill>
                          <a:latin typeface="+mj-lt"/>
                        </a:rPr>
                        <a:t>2,13</a:t>
                      </a:r>
                      <a:endParaRPr lang="fr-FR" sz="12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rgbClr val="C00000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rgbClr val="C0000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5</a:t>
                      </a:r>
                      <a:endParaRPr lang="fr-FR" sz="12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VIGNE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MILDIOU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003D7E"/>
                          </a:solidFill>
                          <a:latin typeface="+mj-lt"/>
                        </a:rPr>
                        <a:t>2,13</a:t>
                      </a:r>
                      <a:endParaRPr lang="fr-FR" sz="12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rgbClr val="C00000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rgbClr val="C00000"/>
                          </a:solidFill>
                          <a:latin typeface="+mj-lt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5</a:t>
                      </a:r>
                      <a:endParaRPr lang="fr-FR" sz="12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395536" y="1268760"/>
            <a:ext cx="8429625" cy="2354491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8288" indent="-268288">
              <a:spcAft>
                <a:spcPts val="1200"/>
              </a:spcAft>
              <a:buClr>
                <a:srgbClr val="0099FF"/>
              </a:buClr>
              <a:buSzPct val="150000"/>
              <a:defRPr/>
            </a:pPr>
            <a:r>
              <a:rPr lang="en-US" sz="1600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Fongicide</a:t>
            </a:r>
            <a:r>
              <a:rPr lang="en-US" sz="16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préventif</a:t>
            </a:r>
            <a:r>
              <a:rPr lang="en-US" sz="16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multi-site de contact</a:t>
            </a:r>
            <a:endParaRPr lang="fr-FR" sz="1600" b="1" dirty="0" smtClean="0">
              <a:solidFill>
                <a:srgbClr val="003D7E"/>
              </a:solidFill>
              <a:latin typeface="Myriad Pro Semibold"/>
            </a:endParaRPr>
          </a:p>
          <a:p>
            <a:pPr marL="268288" indent="-268288" eaLnBrk="0" hangingPunct="0">
              <a:spcBef>
                <a:spcPts val="0"/>
              </a:spcBef>
              <a:spcAft>
                <a:spcPts val="600"/>
              </a:spcAft>
              <a:buClr>
                <a:srgbClr val="0099FF"/>
              </a:buClr>
              <a:buSzPct val="150000"/>
              <a:buFont typeface="Arial" pitchFamily="34" charset="0"/>
              <a:buChar char="•"/>
              <a:defRPr/>
            </a:pPr>
            <a:r>
              <a:rPr lang="fr-FR" sz="1600" b="1" dirty="0" smtClean="0">
                <a:solidFill>
                  <a:srgbClr val="003D7E"/>
                </a:solidFill>
                <a:latin typeface="Myriad Pro Semibold"/>
              </a:rPr>
              <a:t>AMM</a:t>
            </a:r>
            <a:r>
              <a:rPr lang="fr-FR" sz="1600" b="1" dirty="0">
                <a:solidFill>
                  <a:srgbClr val="003D7E"/>
                </a:solidFill>
                <a:latin typeface="Myriad Pro Semibold"/>
              </a:rPr>
              <a:t>: </a:t>
            </a:r>
            <a:r>
              <a:rPr lang="fr-FR" sz="1600" dirty="0" smtClean="0">
                <a:solidFill>
                  <a:srgbClr val="003D7E"/>
                </a:solidFill>
                <a:latin typeface="Myriad Pro Semibold"/>
              </a:rPr>
              <a:t>2100192</a:t>
            </a:r>
          </a:p>
          <a:p>
            <a:pPr marL="268288" indent="-268288" eaLnBrk="0" hangingPunct="0">
              <a:spcBef>
                <a:spcPts val="0"/>
              </a:spcBef>
              <a:spcAft>
                <a:spcPts val="600"/>
              </a:spcAft>
              <a:buClr>
                <a:srgbClr val="0099FF"/>
              </a:buClr>
              <a:buSzPct val="150000"/>
              <a:buFont typeface="Arial" pitchFamily="34" charset="0"/>
              <a:buChar char="•"/>
              <a:defRPr/>
            </a:pPr>
            <a:r>
              <a:rPr lang="fr-FR" sz="1600" b="1" dirty="0" smtClean="0">
                <a:solidFill>
                  <a:srgbClr val="003D7E"/>
                </a:solidFill>
                <a:latin typeface="+mj-lt"/>
              </a:rPr>
              <a:t>Composition : </a:t>
            </a:r>
            <a:r>
              <a:rPr lang="fr-FR" sz="1600" dirty="0" smtClean="0">
                <a:solidFill>
                  <a:srgbClr val="003D7E"/>
                </a:solidFill>
                <a:latin typeface="+mj-lt"/>
              </a:rPr>
              <a:t>75 % </a:t>
            </a:r>
            <a:r>
              <a:rPr lang="fr-FR" sz="1600" dirty="0" err="1" smtClean="0">
                <a:solidFill>
                  <a:srgbClr val="003D7E"/>
                </a:solidFill>
                <a:latin typeface="+mj-lt"/>
              </a:rPr>
              <a:t>Mancozèbe</a:t>
            </a:r>
            <a:endParaRPr lang="fr-FR" sz="1600" dirty="0" smtClean="0">
              <a:solidFill>
                <a:srgbClr val="003D7E"/>
              </a:solidFill>
              <a:latin typeface="+mj-lt"/>
            </a:endParaRPr>
          </a:p>
          <a:p>
            <a:pPr marL="268288" indent="-268288" eaLnBrk="0" hangingPunct="0">
              <a:spcBef>
                <a:spcPts val="0"/>
              </a:spcBef>
              <a:spcAft>
                <a:spcPts val="600"/>
              </a:spcAft>
              <a:buClr>
                <a:srgbClr val="0099FF"/>
              </a:buClr>
              <a:buSzPct val="150000"/>
              <a:buFont typeface="Arial" pitchFamily="34" charset="0"/>
              <a:buChar char="•"/>
              <a:defRPr/>
            </a:pPr>
            <a:r>
              <a:rPr lang="fr-FR" sz="1600" b="1" dirty="0" smtClean="0">
                <a:solidFill>
                  <a:srgbClr val="003D7E"/>
                </a:solidFill>
                <a:latin typeface="+mj-lt"/>
              </a:rPr>
              <a:t>Formulation</a:t>
            </a:r>
            <a:r>
              <a:rPr lang="fr-FR" sz="1600" b="1" dirty="0">
                <a:solidFill>
                  <a:srgbClr val="003D7E"/>
                </a:solidFill>
                <a:latin typeface="+mj-lt"/>
              </a:rPr>
              <a:t>: </a:t>
            </a:r>
            <a:r>
              <a:rPr lang="fr-FR" sz="1600" b="1" dirty="0" smtClean="0">
                <a:solidFill>
                  <a:srgbClr val="003D7E"/>
                </a:solidFill>
                <a:latin typeface="+mj-lt"/>
              </a:rPr>
              <a:t> </a:t>
            </a:r>
            <a:r>
              <a:rPr lang="fr-FR" sz="1600" dirty="0" smtClean="0">
                <a:solidFill>
                  <a:srgbClr val="003D7E"/>
                </a:solidFill>
                <a:latin typeface="+mj-lt"/>
              </a:rPr>
              <a:t>Granulés -WG</a:t>
            </a:r>
            <a:endParaRPr lang="fr-FR" sz="1600" dirty="0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Semibold"/>
            </a:endParaRPr>
          </a:p>
          <a:p>
            <a:pPr marL="268288" indent="-268288" eaLnBrk="0" hangingPunct="0">
              <a:spcBef>
                <a:spcPts val="0"/>
              </a:spcBef>
              <a:spcAft>
                <a:spcPts val="600"/>
              </a:spcAft>
              <a:buClr>
                <a:srgbClr val="0099FF"/>
              </a:buClr>
              <a:buSzPct val="150000"/>
              <a:buFont typeface="Arial" pitchFamily="34" charset="0"/>
              <a:buChar char="•"/>
              <a:defRPr/>
            </a:pPr>
            <a:r>
              <a:rPr lang="fr-FR" sz="1600" b="1" dirty="0" smtClean="0">
                <a:solidFill>
                  <a:srgbClr val="003D7E"/>
                </a:solidFill>
                <a:latin typeface="Myriad Pro Semibold"/>
              </a:rPr>
              <a:t>Classement</a:t>
            </a:r>
            <a:r>
              <a:rPr lang="fr-FR" sz="1600" dirty="0" smtClean="0">
                <a:solidFill>
                  <a:srgbClr val="003D7E"/>
                </a:solidFill>
                <a:latin typeface="Myriad Pro Semibold"/>
              </a:rPr>
              <a:t> </a:t>
            </a:r>
            <a:r>
              <a:rPr lang="fr-FR" sz="1600" dirty="0">
                <a:solidFill>
                  <a:srgbClr val="003D7E"/>
                </a:solidFill>
                <a:latin typeface="Myriad Pro Semibold"/>
              </a:rPr>
              <a:t>: </a:t>
            </a:r>
            <a:r>
              <a:rPr lang="fr-FR" sz="1600" dirty="0">
                <a:solidFill>
                  <a:srgbClr val="003D7E"/>
                </a:solidFill>
              </a:rPr>
              <a:t>N, </a:t>
            </a:r>
            <a:r>
              <a:rPr lang="fr-FR" sz="1600" dirty="0" err="1" smtClean="0">
                <a:solidFill>
                  <a:srgbClr val="003D7E"/>
                </a:solidFill>
              </a:rPr>
              <a:t>Xn</a:t>
            </a:r>
            <a:r>
              <a:rPr lang="fr-FR" sz="1600" dirty="0" smtClean="0">
                <a:solidFill>
                  <a:srgbClr val="003D7E"/>
                </a:solidFill>
              </a:rPr>
              <a:t>, </a:t>
            </a:r>
            <a:r>
              <a:rPr lang="fr-FR" sz="1600" dirty="0">
                <a:solidFill>
                  <a:srgbClr val="003D7E"/>
                </a:solidFill>
              </a:rPr>
              <a:t>R43, </a:t>
            </a:r>
            <a:r>
              <a:rPr lang="fr-FR" sz="1600" dirty="0" smtClean="0">
                <a:solidFill>
                  <a:srgbClr val="003D7E"/>
                </a:solidFill>
              </a:rPr>
              <a:t>R63, R50/53</a:t>
            </a:r>
          </a:p>
          <a:p>
            <a:pPr marL="268288" indent="-268288">
              <a:spcBef>
                <a:spcPts val="0"/>
              </a:spcBef>
              <a:spcAft>
                <a:spcPts val="600"/>
              </a:spcAft>
              <a:buClr>
                <a:srgbClr val="0099CC"/>
              </a:buClr>
              <a:buSzPct val="150000"/>
              <a:buFont typeface="Arial" pitchFamily="34" charset="0"/>
              <a:buChar char="•"/>
              <a:tabLst>
                <a:tab pos="85725" algn="l"/>
              </a:tabLst>
              <a:defRPr/>
            </a:pPr>
            <a:r>
              <a:rPr lang="fr-FR" sz="1600" b="1" dirty="0" smtClean="0">
                <a:solidFill>
                  <a:srgbClr val="003D7E"/>
                </a:solidFill>
              </a:rPr>
              <a:t>Limitation du nb de traitements: selon la culture</a:t>
            </a:r>
          </a:p>
          <a:p>
            <a:pPr marL="268288" indent="-268288">
              <a:spcBef>
                <a:spcPts val="0"/>
              </a:spcBef>
              <a:spcAft>
                <a:spcPts val="600"/>
              </a:spcAft>
              <a:buClr>
                <a:srgbClr val="0099CC"/>
              </a:buClr>
              <a:buSzPct val="150000"/>
              <a:buFont typeface="Arial" pitchFamily="34" charset="0"/>
              <a:buChar char="•"/>
              <a:tabLst>
                <a:tab pos="85725" algn="l"/>
              </a:tabLst>
              <a:defRPr/>
            </a:pPr>
            <a:r>
              <a:rPr lang="fr-FR" sz="1600" b="1" dirty="0" smtClean="0">
                <a:solidFill>
                  <a:srgbClr val="003D7E"/>
                </a:solidFill>
              </a:rPr>
              <a:t>Packaging </a:t>
            </a:r>
            <a:r>
              <a:rPr lang="fr-FR" sz="1600" dirty="0" smtClean="0">
                <a:solidFill>
                  <a:srgbClr val="003D7E"/>
                </a:solidFill>
              </a:rPr>
              <a:t> : Sac de 25 kilos – </a:t>
            </a:r>
            <a:r>
              <a:rPr lang="fr-FR" sz="1600" smtClean="0">
                <a:solidFill>
                  <a:srgbClr val="003D7E"/>
                </a:solidFill>
              </a:rPr>
              <a:t>palette de 550 kg</a:t>
            </a:r>
            <a:endParaRPr lang="fr-FR" sz="1600" dirty="0">
              <a:solidFill>
                <a:srgbClr val="003D7E"/>
              </a:solidFill>
            </a:endParaRPr>
          </a:p>
        </p:txBody>
      </p:sp>
      <p:pic>
        <p:nvPicPr>
          <p:cNvPr id="17" name="Image 16" descr="toma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412776"/>
            <a:ext cx="1248138" cy="936104"/>
          </a:xfrm>
          <a:prstGeom prst="rect">
            <a:avLst/>
          </a:prstGeom>
        </p:spPr>
      </p:pic>
      <p:pic>
        <p:nvPicPr>
          <p:cNvPr id="278536" name="Picture 8" descr="http://www.renders-graphiques.fr/image/upload/normal/1079_render_Pomm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196752"/>
            <a:ext cx="1008112" cy="1016878"/>
          </a:xfrm>
          <a:prstGeom prst="rect">
            <a:avLst/>
          </a:prstGeom>
          <a:noFill/>
        </p:spPr>
      </p:pic>
      <p:pic>
        <p:nvPicPr>
          <p:cNvPr id="24" name="Image 23" descr="potat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4368" y="476672"/>
            <a:ext cx="1259632" cy="837135"/>
          </a:xfrm>
          <a:prstGeom prst="rect">
            <a:avLst/>
          </a:prstGeom>
        </p:spPr>
      </p:pic>
      <p:pic>
        <p:nvPicPr>
          <p:cNvPr id="278530" name="Picture 2" descr="http://www.mince.fr/wp-content/uploads/2010/06/rais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476672"/>
            <a:ext cx="1152128" cy="997426"/>
          </a:xfrm>
          <a:prstGeom prst="rect">
            <a:avLst/>
          </a:prstGeom>
          <a:noFill/>
        </p:spPr>
      </p:pic>
      <p:sp>
        <p:nvSpPr>
          <p:cNvPr id="2682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/>
            </a:r>
            <a:b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</a:b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49"/>
          <p:cNvGrpSpPr/>
          <p:nvPr/>
        </p:nvGrpSpPr>
        <p:grpSpPr>
          <a:xfrm>
            <a:off x="1151557" y="620688"/>
            <a:ext cx="5832648" cy="5895221"/>
            <a:chOff x="2286000" y="1428750"/>
            <a:chExt cx="4143375" cy="4187825"/>
          </a:xfrm>
        </p:grpSpPr>
        <p:sp>
          <p:nvSpPr>
            <p:cNvPr id="2097" name="Text Box 63"/>
            <p:cNvSpPr txBox="1">
              <a:spLocks noChangeArrowheads="1"/>
            </p:cNvSpPr>
            <p:nvPr/>
          </p:nvSpPr>
          <p:spPr bwMode="auto">
            <a:xfrm>
              <a:off x="3990979" y="3786190"/>
              <a:ext cx="1223963" cy="708025"/>
            </a:xfrm>
            <a:prstGeom prst="rect">
              <a:avLst/>
            </a:prstGeom>
            <a:solidFill>
              <a:srgbClr val="003D7E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000" b="1" dirty="0">
                  <a:solidFill>
                    <a:srgbClr val="003D7E"/>
                  </a:solidFill>
                </a:rPr>
                <a:t>ZONE SUD</a:t>
              </a:r>
            </a:p>
          </p:txBody>
        </p:sp>
        <p:sp>
          <p:nvSpPr>
            <p:cNvPr id="2099" name="Rectangle 62"/>
            <p:cNvSpPr>
              <a:spLocks noChangeArrowheads="1"/>
            </p:cNvSpPr>
            <p:nvPr/>
          </p:nvSpPr>
          <p:spPr bwMode="auto">
            <a:xfrm>
              <a:off x="3686180" y="2143116"/>
              <a:ext cx="1600200" cy="855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003D7E"/>
                </a:buClr>
              </a:pPr>
              <a:r>
                <a:rPr lang="fr-FR" sz="2000" b="1" dirty="0">
                  <a:solidFill>
                    <a:srgbClr val="003D7E"/>
                  </a:solidFill>
                </a:rPr>
                <a:t>ZONE NORD</a:t>
              </a:r>
            </a:p>
            <a:p>
              <a:pPr algn="ctr" eaLnBrk="0" hangingPunct="0">
                <a:spcBef>
                  <a:spcPct val="20000"/>
                </a:spcBef>
                <a:buClr>
                  <a:srgbClr val="003D7E"/>
                </a:buClr>
              </a:pPr>
              <a:endParaRPr lang="fr-FR" sz="800" b="1" dirty="0">
                <a:solidFill>
                  <a:srgbClr val="003D7E"/>
                </a:solidFill>
              </a:endParaRPr>
            </a:p>
          </p:txBody>
        </p:sp>
        <p:grpSp>
          <p:nvGrpSpPr>
            <p:cNvPr id="3" name="Groupe 74"/>
            <p:cNvGrpSpPr>
              <a:grpSpLocks/>
            </p:cNvGrpSpPr>
            <p:nvPr/>
          </p:nvGrpSpPr>
          <p:grpSpPr bwMode="auto">
            <a:xfrm>
              <a:off x="2286000" y="1428750"/>
              <a:ext cx="4143375" cy="4187825"/>
              <a:chOff x="1143121" y="506435"/>
              <a:chExt cx="6000647" cy="6065837"/>
            </a:xfrm>
          </p:grpSpPr>
          <p:grpSp>
            <p:nvGrpSpPr>
              <p:cNvPr id="4" name="Group 2"/>
              <p:cNvGrpSpPr>
                <a:grpSpLocks/>
              </p:cNvGrpSpPr>
              <p:nvPr/>
            </p:nvGrpSpPr>
            <p:grpSpPr bwMode="auto">
              <a:xfrm>
                <a:off x="2694751" y="3203597"/>
                <a:ext cx="1210517" cy="1527175"/>
                <a:chOff x="5970" y="0"/>
                <a:chExt cx="14030" cy="19998"/>
              </a:xfrm>
            </p:grpSpPr>
            <p:sp>
              <p:nvSpPr>
                <p:cNvPr id="2130" name="Freeform 3"/>
                <p:cNvSpPr>
                  <a:spLocks/>
                </p:cNvSpPr>
                <p:nvPr/>
              </p:nvSpPr>
              <p:spPr bwMode="auto">
                <a:xfrm>
                  <a:off x="5970" y="0"/>
                  <a:ext cx="14030" cy="18861"/>
                </a:xfrm>
                <a:custGeom>
                  <a:avLst/>
                  <a:gdLst>
                    <a:gd name="T0" fmla="*/ 236 w 20000"/>
                    <a:gd name="T1" fmla="*/ 4630 h 20000"/>
                    <a:gd name="T2" fmla="*/ 260 w 20000"/>
                    <a:gd name="T3" fmla="*/ 4333 h 20000"/>
                    <a:gd name="T4" fmla="*/ 274 w 20000"/>
                    <a:gd name="T5" fmla="*/ 3988 h 20000"/>
                    <a:gd name="T6" fmla="*/ 281 w 20000"/>
                    <a:gd name="T7" fmla="*/ 3565 h 20000"/>
                    <a:gd name="T8" fmla="*/ 262 w 20000"/>
                    <a:gd name="T9" fmla="*/ 3103 h 20000"/>
                    <a:gd name="T10" fmla="*/ 248 w 20000"/>
                    <a:gd name="T11" fmla="*/ 2631 h 20000"/>
                    <a:gd name="T12" fmla="*/ 248 w 20000"/>
                    <a:gd name="T13" fmla="*/ 2120 h 20000"/>
                    <a:gd name="T14" fmla="*/ 239 w 20000"/>
                    <a:gd name="T15" fmla="*/ 1742 h 20000"/>
                    <a:gd name="T16" fmla="*/ 228 w 20000"/>
                    <a:gd name="T17" fmla="*/ 1356 h 20000"/>
                    <a:gd name="T18" fmla="*/ 218 w 20000"/>
                    <a:gd name="T19" fmla="*/ 935 h 20000"/>
                    <a:gd name="T20" fmla="*/ 217 w 20000"/>
                    <a:gd name="T21" fmla="*/ 1065 h 20000"/>
                    <a:gd name="T22" fmla="*/ 189 w 20000"/>
                    <a:gd name="T23" fmla="*/ 1103 h 20000"/>
                    <a:gd name="T24" fmla="*/ 185 w 20000"/>
                    <a:gd name="T25" fmla="*/ 725 h 20000"/>
                    <a:gd name="T26" fmla="*/ 172 w 20000"/>
                    <a:gd name="T27" fmla="*/ 423 h 20000"/>
                    <a:gd name="T28" fmla="*/ 160 w 20000"/>
                    <a:gd name="T29" fmla="*/ 254 h 20000"/>
                    <a:gd name="T30" fmla="*/ 147 w 20000"/>
                    <a:gd name="T31" fmla="*/ 254 h 20000"/>
                    <a:gd name="T32" fmla="*/ 133 w 20000"/>
                    <a:gd name="T33" fmla="*/ 510 h 20000"/>
                    <a:gd name="T34" fmla="*/ 116 w 20000"/>
                    <a:gd name="T35" fmla="*/ 340 h 20000"/>
                    <a:gd name="T36" fmla="*/ 99 w 20000"/>
                    <a:gd name="T37" fmla="*/ 423 h 20000"/>
                    <a:gd name="T38" fmla="*/ 80 w 20000"/>
                    <a:gd name="T39" fmla="*/ 806 h 20000"/>
                    <a:gd name="T40" fmla="*/ 62 w 20000"/>
                    <a:gd name="T41" fmla="*/ 725 h 20000"/>
                    <a:gd name="T42" fmla="*/ 51 w 20000"/>
                    <a:gd name="T43" fmla="*/ 978 h 20000"/>
                    <a:gd name="T44" fmla="*/ 60 w 20000"/>
                    <a:gd name="T45" fmla="*/ 1404 h 20000"/>
                    <a:gd name="T46" fmla="*/ 70 w 20000"/>
                    <a:gd name="T47" fmla="*/ 1951 h 20000"/>
                    <a:gd name="T48" fmla="*/ 76 w 20000"/>
                    <a:gd name="T49" fmla="*/ 2378 h 20000"/>
                    <a:gd name="T50" fmla="*/ 80 w 20000"/>
                    <a:gd name="T51" fmla="*/ 2846 h 20000"/>
                    <a:gd name="T52" fmla="*/ 76 w 20000"/>
                    <a:gd name="T53" fmla="*/ 3477 h 20000"/>
                    <a:gd name="T54" fmla="*/ 86 w 20000"/>
                    <a:gd name="T55" fmla="*/ 3697 h 20000"/>
                    <a:gd name="T56" fmla="*/ 67 w 20000"/>
                    <a:gd name="T57" fmla="*/ 3949 h 20000"/>
                    <a:gd name="T58" fmla="*/ 51 w 20000"/>
                    <a:gd name="T59" fmla="*/ 3866 h 20000"/>
                    <a:gd name="T60" fmla="*/ 41 w 20000"/>
                    <a:gd name="T61" fmla="*/ 3778 h 20000"/>
                    <a:gd name="T62" fmla="*/ 19 w 20000"/>
                    <a:gd name="T63" fmla="*/ 3949 h 20000"/>
                    <a:gd name="T64" fmla="*/ 8 w 20000"/>
                    <a:gd name="T65" fmla="*/ 4542 h 20000"/>
                    <a:gd name="T66" fmla="*/ 19 w 20000"/>
                    <a:gd name="T67" fmla="*/ 4971 h 20000"/>
                    <a:gd name="T68" fmla="*/ 22 w 20000"/>
                    <a:gd name="T69" fmla="*/ 5563 h 20000"/>
                    <a:gd name="T70" fmla="*/ 22 w 20000"/>
                    <a:gd name="T71" fmla="*/ 5947 h 20000"/>
                    <a:gd name="T72" fmla="*/ 14 w 20000"/>
                    <a:gd name="T73" fmla="*/ 6370 h 20000"/>
                    <a:gd name="T74" fmla="*/ 0 w 20000"/>
                    <a:gd name="T75" fmla="*/ 6410 h 20000"/>
                    <a:gd name="T76" fmla="*/ 13 w 20000"/>
                    <a:gd name="T77" fmla="*/ 7050 h 20000"/>
                    <a:gd name="T78" fmla="*/ 30 w 20000"/>
                    <a:gd name="T79" fmla="*/ 7474 h 20000"/>
                    <a:gd name="T80" fmla="*/ 49 w 20000"/>
                    <a:gd name="T81" fmla="*/ 7938 h 20000"/>
                    <a:gd name="T82" fmla="*/ 67 w 20000"/>
                    <a:gd name="T83" fmla="*/ 8749 h 20000"/>
                    <a:gd name="T84" fmla="*/ 76 w 20000"/>
                    <a:gd name="T85" fmla="*/ 8870 h 20000"/>
                    <a:gd name="T86" fmla="*/ 95 w 20000"/>
                    <a:gd name="T87" fmla="*/ 9128 h 20000"/>
                    <a:gd name="T88" fmla="*/ 109 w 20000"/>
                    <a:gd name="T89" fmla="*/ 9633 h 20000"/>
                    <a:gd name="T90" fmla="*/ 128 w 20000"/>
                    <a:gd name="T91" fmla="*/ 9764 h 20000"/>
                    <a:gd name="T92" fmla="*/ 142 w 20000"/>
                    <a:gd name="T93" fmla="*/ 9464 h 20000"/>
                    <a:gd name="T94" fmla="*/ 153 w 20000"/>
                    <a:gd name="T95" fmla="*/ 9254 h 20000"/>
                    <a:gd name="T96" fmla="*/ 161 w 20000"/>
                    <a:gd name="T97" fmla="*/ 9128 h 20000"/>
                    <a:gd name="T98" fmla="*/ 172 w 20000"/>
                    <a:gd name="T99" fmla="*/ 8787 h 20000"/>
                    <a:gd name="T100" fmla="*/ 177 w 20000"/>
                    <a:gd name="T101" fmla="*/ 8276 h 20000"/>
                    <a:gd name="T102" fmla="*/ 183 w 20000"/>
                    <a:gd name="T103" fmla="*/ 8106 h 20000"/>
                    <a:gd name="T104" fmla="*/ 195 w 20000"/>
                    <a:gd name="T105" fmla="*/ 7815 h 20000"/>
                    <a:gd name="T106" fmla="*/ 201 w 20000"/>
                    <a:gd name="T107" fmla="*/ 7430 h 20000"/>
                    <a:gd name="T108" fmla="*/ 213 w 20000"/>
                    <a:gd name="T109" fmla="*/ 7222 h 20000"/>
                    <a:gd name="T110" fmla="*/ 224 w 20000"/>
                    <a:gd name="T111" fmla="*/ 6751 h 20000"/>
                    <a:gd name="T112" fmla="*/ 234 w 20000"/>
                    <a:gd name="T113" fmla="*/ 6457 h 20000"/>
                    <a:gd name="T114" fmla="*/ 249 w 20000"/>
                    <a:gd name="T115" fmla="*/ 5947 h 20000"/>
                    <a:gd name="T116" fmla="*/ 248 w 20000"/>
                    <a:gd name="T117" fmla="*/ 5563 h 20000"/>
                    <a:gd name="T118" fmla="*/ 240 w 20000"/>
                    <a:gd name="T119" fmla="*/ 5134 h 2000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0000"/>
                    <a:gd name="T181" fmla="*/ 0 h 20000"/>
                    <a:gd name="T182" fmla="*/ 20000 w 20000"/>
                    <a:gd name="T183" fmla="*/ 20000 h 2000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0000" h="20000">
                      <a:moveTo>
                        <a:pt x="16821" y="10212"/>
                      </a:moveTo>
                      <a:lnTo>
                        <a:pt x="17020" y="10132"/>
                      </a:lnTo>
                      <a:lnTo>
                        <a:pt x="17020" y="10044"/>
                      </a:lnTo>
                      <a:lnTo>
                        <a:pt x="16915" y="9956"/>
                      </a:lnTo>
                      <a:lnTo>
                        <a:pt x="16915" y="9868"/>
                      </a:lnTo>
                      <a:lnTo>
                        <a:pt x="16915" y="9788"/>
                      </a:lnTo>
                      <a:lnTo>
                        <a:pt x="16821" y="9524"/>
                      </a:lnTo>
                      <a:lnTo>
                        <a:pt x="16705" y="9524"/>
                      </a:lnTo>
                      <a:lnTo>
                        <a:pt x="16600" y="9356"/>
                      </a:lnTo>
                      <a:lnTo>
                        <a:pt x="16705" y="9180"/>
                      </a:lnTo>
                      <a:lnTo>
                        <a:pt x="17114" y="9180"/>
                      </a:lnTo>
                      <a:lnTo>
                        <a:pt x="17114" y="8933"/>
                      </a:lnTo>
                      <a:lnTo>
                        <a:pt x="17429" y="8836"/>
                      </a:lnTo>
                      <a:lnTo>
                        <a:pt x="17524" y="8668"/>
                      </a:lnTo>
                      <a:lnTo>
                        <a:pt x="17723" y="8757"/>
                      </a:lnTo>
                      <a:lnTo>
                        <a:pt x="17723" y="8668"/>
                      </a:lnTo>
                      <a:lnTo>
                        <a:pt x="18248" y="8757"/>
                      </a:lnTo>
                      <a:lnTo>
                        <a:pt x="18353" y="8492"/>
                      </a:lnTo>
                      <a:lnTo>
                        <a:pt x="18447" y="8404"/>
                      </a:lnTo>
                      <a:lnTo>
                        <a:pt x="18447" y="8157"/>
                      </a:lnTo>
                      <a:lnTo>
                        <a:pt x="18657" y="7981"/>
                      </a:lnTo>
                      <a:lnTo>
                        <a:pt x="18856" y="7981"/>
                      </a:lnTo>
                      <a:lnTo>
                        <a:pt x="19171" y="7981"/>
                      </a:lnTo>
                      <a:lnTo>
                        <a:pt x="19171" y="8060"/>
                      </a:lnTo>
                      <a:lnTo>
                        <a:pt x="19265" y="8060"/>
                      </a:lnTo>
                      <a:lnTo>
                        <a:pt x="19370" y="7981"/>
                      </a:lnTo>
                      <a:lnTo>
                        <a:pt x="19580" y="7716"/>
                      </a:lnTo>
                      <a:lnTo>
                        <a:pt x="19675" y="7813"/>
                      </a:lnTo>
                      <a:lnTo>
                        <a:pt x="19895" y="7549"/>
                      </a:lnTo>
                      <a:lnTo>
                        <a:pt x="19780" y="7549"/>
                      </a:lnTo>
                      <a:lnTo>
                        <a:pt x="19990" y="7293"/>
                      </a:lnTo>
                      <a:lnTo>
                        <a:pt x="19780" y="7293"/>
                      </a:lnTo>
                      <a:lnTo>
                        <a:pt x="19780" y="7205"/>
                      </a:lnTo>
                      <a:lnTo>
                        <a:pt x="19580" y="7205"/>
                      </a:lnTo>
                      <a:lnTo>
                        <a:pt x="19465" y="7125"/>
                      </a:lnTo>
                      <a:lnTo>
                        <a:pt x="19370" y="6949"/>
                      </a:lnTo>
                      <a:lnTo>
                        <a:pt x="19465" y="6949"/>
                      </a:lnTo>
                      <a:lnTo>
                        <a:pt x="19370" y="6693"/>
                      </a:lnTo>
                      <a:lnTo>
                        <a:pt x="19465" y="6614"/>
                      </a:lnTo>
                      <a:lnTo>
                        <a:pt x="19265" y="6437"/>
                      </a:lnTo>
                      <a:lnTo>
                        <a:pt x="19171" y="6349"/>
                      </a:lnTo>
                      <a:lnTo>
                        <a:pt x="18447" y="6270"/>
                      </a:lnTo>
                      <a:lnTo>
                        <a:pt x="18562" y="6173"/>
                      </a:lnTo>
                      <a:lnTo>
                        <a:pt x="18447" y="6005"/>
                      </a:lnTo>
                      <a:lnTo>
                        <a:pt x="18248" y="6005"/>
                      </a:lnTo>
                      <a:lnTo>
                        <a:pt x="18132" y="5926"/>
                      </a:lnTo>
                      <a:lnTo>
                        <a:pt x="17838" y="5829"/>
                      </a:lnTo>
                      <a:lnTo>
                        <a:pt x="17838" y="5750"/>
                      </a:lnTo>
                      <a:lnTo>
                        <a:pt x="17629" y="5661"/>
                      </a:lnTo>
                      <a:lnTo>
                        <a:pt x="17629" y="5582"/>
                      </a:lnTo>
                      <a:lnTo>
                        <a:pt x="17429" y="5317"/>
                      </a:lnTo>
                      <a:lnTo>
                        <a:pt x="17629" y="5150"/>
                      </a:lnTo>
                      <a:lnTo>
                        <a:pt x="17629" y="4974"/>
                      </a:lnTo>
                      <a:lnTo>
                        <a:pt x="17629" y="4894"/>
                      </a:lnTo>
                      <a:lnTo>
                        <a:pt x="17723" y="4727"/>
                      </a:lnTo>
                      <a:lnTo>
                        <a:pt x="17723" y="4630"/>
                      </a:lnTo>
                      <a:lnTo>
                        <a:pt x="17629" y="4383"/>
                      </a:lnTo>
                      <a:lnTo>
                        <a:pt x="17524" y="4383"/>
                      </a:lnTo>
                      <a:lnTo>
                        <a:pt x="17429" y="4286"/>
                      </a:lnTo>
                      <a:lnTo>
                        <a:pt x="17324" y="4206"/>
                      </a:lnTo>
                      <a:lnTo>
                        <a:pt x="17219" y="4118"/>
                      </a:lnTo>
                      <a:lnTo>
                        <a:pt x="17114" y="4118"/>
                      </a:lnTo>
                      <a:lnTo>
                        <a:pt x="17020" y="3862"/>
                      </a:lnTo>
                      <a:lnTo>
                        <a:pt x="16915" y="3862"/>
                      </a:lnTo>
                      <a:lnTo>
                        <a:pt x="16915" y="3598"/>
                      </a:lnTo>
                      <a:lnTo>
                        <a:pt x="16821" y="3519"/>
                      </a:lnTo>
                      <a:lnTo>
                        <a:pt x="16705" y="3351"/>
                      </a:lnTo>
                      <a:lnTo>
                        <a:pt x="16821" y="3263"/>
                      </a:lnTo>
                      <a:lnTo>
                        <a:pt x="16506" y="3175"/>
                      </a:lnTo>
                      <a:lnTo>
                        <a:pt x="16600" y="3086"/>
                      </a:lnTo>
                      <a:lnTo>
                        <a:pt x="16506" y="3086"/>
                      </a:lnTo>
                      <a:lnTo>
                        <a:pt x="16390" y="3086"/>
                      </a:lnTo>
                      <a:lnTo>
                        <a:pt x="16296" y="3007"/>
                      </a:lnTo>
                      <a:lnTo>
                        <a:pt x="16191" y="2919"/>
                      </a:lnTo>
                      <a:lnTo>
                        <a:pt x="16097" y="2743"/>
                      </a:lnTo>
                      <a:lnTo>
                        <a:pt x="16097" y="2663"/>
                      </a:lnTo>
                      <a:lnTo>
                        <a:pt x="15992" y="2496"/>
                      </a:lnTo>
                      <a:lnTo>
                        <a:pt x="15992" y="2231"/>
                      </a:lnTo>
                      <a:lnTo>
                        <a:pt x="15992" y="2055"/>
                      </a:lnTo>
                      <a:lnTo>
                        <a:pt x="15687" y="1975"/>
                      </a:lnTo>
                      <a:lnTo>
                        <a:pt x="15687" y="1887"/>
                      </a:lnTo>
                      <a:lnTo>
                        <a:pt x="15488" y="1887"/>
                      </a:lnTo>
                      <a:lnTo>
                        <a:pt x="15373" y="1887"/>
                      </a:lnTo>
                      <a:lnTo>
                        <a:pt x="15373" y="1808"/>
                      </a:lnTo>
                      <a:lnTo>
                        <a:pt x="15373" y="1720"/>
                      </a:lnTo>
                      <a:lnTo>
                        <a:pt x="15173" y="1720"/>
                      </a:lnTo>
                      <a:lnTo>
                        <a:pt x="14963" y="1720"/>
                      </a:lnTo>
                      <a:lnTo>
                        <a:pt x="14963" y="1808"/>
                      </a:lnTo>
                      <a:lnTo>
                        <a:pt x="14963" y="1975"/>
                      </a:lnTo>
                      <a:lnTo>
                        <a:pt x="15278" y="2055"/>
                      </a:lnTo>
                      <a:lnTo>
                        <a:pt x="15278" y="2152"/>
                      </a:lnTo>
                      <a:lnTo>
                        <a:pt x="14858" y="2152"/>
                      </a:lnTo>
                      <a:lnTo>
                        <a:pt x="14554" y="2152"/>
                      </a:lnTo>
                      <a:lnTo>
                        <a:pt x="14355" y="2231"/>
                      </a:lnTo>
                      <a:lnTo>
                        <a:pt x="14040" y="2319"/>
                      </a:lnTo>
                      <a:lnTo>
                        <a:pt x="13945" y="2399"/>
                      </a:lnTo>
                      <a:lnTo>
                        <a:pt x="13725" y="2319"/>
                      </a:lnTo>
                      <a:lnTo>
                        <a:pt x="13526" y="2319"/>
                      </a:lnTo>
                      <a:lnTo>
                        <a:pt x="13316" y="2231"/>
                      </a:lnTo>
                      <a:lnTo>
                        <a:pt x="13221" y="2319"/>
                      </a:lnTo>
                      <a:lnTo>
                        <a:pt x="13022" y="2399"/>
                      </a:lnTo>
                      <a:lnTo>
                        <a:pt x="12907" y="2152"/>
                      </a:lnTo>
                      <a:lnTo>
                        <a:pt x="12907" y="2055"/>
                      </a:lnTo>
                      <a:lnTo>
                        <a:pt x="12907" y="1975"/>
                      </a:lnTo>
                      <a:lnTo>
                        <a:pt x="12812" y="1808"/>
                      </a:lnTo>
                      <a:lnTo>
                        <a:pt x="12907" y="1720"/>
                      </a:lnTo>
                      <a:lnTo>
                        <a:pt x="12907" y="1543"/>
                      </a:lnTo>
                      <a:lnTo>
                        <a:pt x="13022" y="1464"/>
                      </a:lnTo>
                      <a:lnTo>
                        <a:pt x="12907" y="1199"/>
                      </a:lnTo>
                      <a:lnTo>
                        <a:pt x="12613" y="1296"/>
                      </a:lnTo>
                      <a:lnTo>
                        <a:pt x="12707" y="1120"/>
                      </a:lnTo>
                      <a:lnTo>
                        <a:pt x="12403" y="1032"/>
                      </a:lnTo>
                      <a:lnTo>
                        <a:pt x="12193" y="1199"/>
                      </a:lnTo>
                      <a:lnTo>
                        <a:pt x="12099" y="1120"/>
                      </a:lnTo>
                      <a:lnTo>
                        <a:pt x="11983" y="1120"/>
                      </a:lnTo>
                      <a:lnTo>
                        <a:pt x="11889" y="1032"/>
                      </a:lnTo>
                      <a:lnTo>
                        <a:pt x="12099" y="855"/>
                      </a:lnTo>
                      <a:lnTo>
                        <a:pt x="11983" y="688"/>
                      </a:lnTo>
                      <a:lnTo>
                        <a:pt x="11983" y="608"/>
                      </a:lnTo>
                      <a:lnTo>
                        <a:pt x="11784" y="688"/>
                      </a:lnTo>
                      <a:lnTo>
                        <a:pt x="11689" y="688"/>
                      </a:lnTo>
                      <a:lnTo>
                        <a:pt x="11689" y="511"/>
                      </a:lnTo>
                      <a:lnTo>
                        <a:pt x="11375" y="432"/>
                      </a:lnTo>
                      <a:lnTo>
                        <a:pt x="11375" y="511"/>
                      </a:lnTo>
                      <a:lnTo>
                        <a:pt x="11280" y="511"/>
                      </a:lnTo>
                      <a:lnTo>
                        <a:pt x="11175" y="344"/>
                      </a:lnTo>
                      <a:lnTo>
                        <a:pt x="11070" y="344"/>
                      </a:lnTo>
                      <a:lnTo>
                        <a:pt x="10965" y="88"/>
                      </a:lnTo>
                      <a:lnTo>
                        <a:pt x="10871" y="88"/>
                      </a:lnTo>
                      <a:lnTo>
                        <a:pt x="10766" y="88"/>
                      </a:lnTo>
                      <a:lnTo>
                        <a:pt x="10766" y="0"/>
                      </a:lnTo>
                      <a:lnTo>
                        <a:pt x="10556" y="168"/>
                      </a:lnTo>
                      <a:lnTo>
                        <a:pt x="10357" y="511"/>
                      </a:lnTo>
                      <a:lnTo>
                        <a:pt x="10357" y="776"/>
                      </a:lnTo>
                      <a:lnTo>
                        <a:pt x="10042" y="776"/>
                      </a:lnTo>
                      <a:lnTo>
                        <a:pt x="9948" y="688"/>
                      </a:lnTo>
                      <a:lnTo>
                        <a:pt x="9832" y="776"/>
                      </a:lnTo>
                      <a:lnTo>
                        <a:pt x="9832" y="855"/>
                      </a:lnTo>
                      <a:lnTo>
                        <a:pt x="9738" y="1032"/>
                      </a:lnTo>
                      <a:lnTo>
                        <a:pt x="9538" y="1120"/>
                      </a:lnTo>
                      <a:lnTo>
                        <a:pt x="9328" y="952"/>
                      </a:lnTo>
                      <a:lnTo>
                        <a:pt x="9328" y="1032"/>
                      </a:lnTo>
                      <a:lnTo>
                        <a:pt x="9224" y="952"/>
                      </a:lnTo>
                      <a:lnTo>
                        <a:pt x="9328" y="776"/>
                      </a:lnTo>
                      <a:lnTo>
                        <a:pt x="9433" y="776"/>
                      </a:lnTo>
                      <a:lnTo>
                        <a:pt x="9538" y="688"/>
                      </a:lnTo>
                      <a:lnTo>
                        <a:pt x="9119" y="608"/>
                      </a:lnTo>
                      <a:lnTo>
                        <a:pt x="8909" y="688"/>
                      </a:lnTo>
                      <a:lnTo>
                        <a:pt x="8814" y="608"/>
                      </a:lnTo>
                      <a:lnTo>
                        <a:pt x="8615" y="608"/>
                      </a:lnTo>
                      <a:lnTo>
                        <a:pt x="8206" y="688"/>
                      </a:lnTo>
                      <a:lnTo>
                        <a:pt x="7891" y="776"/>
                      </a:lnTo>
                      <a:lnTo>
                        <a:pt x="7796" y="688"/>
                      </a:lnTo>
                      <a:lnTo>
                        <a:pt x="7692" y="776"/>
                      </a:lnTo>
                      <a:lnTo>
                        <a:pt x="7482" y="688"/>
                      </a:lnTo>
                      <a:lnTo>
                        <a:pt x="7482" y="855"/>
                      </a:lnTo>
                      <a:lnTo>
                        <a:pt x="6967" y="952"/>
                      </a:lnTo>
                      <a:lnTo>
                        <a:pt x="6758" y="1032"/>
                      </a:lnTo>
                      <a:lnTo>
                        <a:pt x="6758" y="952"/>
                      </a:lnTo>
                      <a:lnTo>
                        <a:pt x="6967" y="855"/>
                      </a:lnTo>
                      <a:lnTo>
                        <a:pt x="6967" y="776"/>
                      </a:lnTo>
                      <a:lnTo>
                        <a:pt x="6558" y="776"/>
                      </a:lnTo>
                      <a:lnTo>
                        <a:pt x="6254" y="952"/>
                      </a:lnTo>
                      <a:lnTo>
                        <a:pt x="6254" y="1120"/>
                      </a:lnTo>
                      <a:lnTo>
                        <a:pt x="6359" y="1296"/>
                      </a:lnTo>
                      <a:lnTo>
                        <a:pt x="6149" y="1296"/>
                      </a:lnTo>
                      <a:lnTo>
                        <a:pt x="5950" y="1464"/>
                      </a:lnTo>
                      <a:lnTo>
                        <a:pt x="5834" y="1543"/>
                      </a:lnTo>
                      <a:lnTo>
                        <a:pt x="5635" y="1631"/>
                      </a:lnTo>
                      <a:lnTo>
                        <a:pt x="5635" y="1543"/>
                      </a:lnTo>
                      <a:lnTo>
                        <a:pt x="5331" y="1543"/>
                      </a:lnTo>
                      <a:lnTo>
                        <a:pt x="5226" y="1543"/>
                      </a:lnTo>
                      <a:lnTo>
                        <a:pt x="5226" y="1631"/>
                      </a:lnTo>
                      <a:lnTo>
                        <a:pt x="5016" y="1543"/>
                      </a:lnTo>
                      <a:lnTo>
                        <a:pt x="4921" y="1631"/>
                      </a:lnTo>
                      <a:lnTo>
                        <a:pt x="4722" y="1543"/>
                      </a:lnTo>
                      <a:lnTo>
                        <a:pt x="4407" y="1464"/>
                      </a:lnTo>
                      <a:lnTo>
                        <a:pt x="4208" y="1543"/>
                      </a:lnTo>
                      <a:lnTo>
                        <a:pt x="3893" y="1631"/>
                      </a:lnTo>
                      <a:lnTo>
                        <a:pt x="3893" y="1720"/>
                      </a:lnTo>
                      <a:lnTo>
                        <a:pt x="3799" y="1808"/>
                      </a:lnTo>
                      <a:lnTo>
                        <a:pt x="3484" y="1720"/>
                      </a:lnTo>
                      <a:lnTo>
                        <a:pt x="3484" y="1808"/>
                      </a:lnTo>
                      <a:lnTo>
                        <a:pt x="3683" y="1808"/>
                      </a:lnTo>
                      <a:lnTo>
                        <a:pt x="3683" y="1887"/>
                      </a:lnTo>
                      <a:lnTo>
                        <a:pt x="3589" y="1975"/>
                      </a:lnTo>
                      <a:lnTo>
                        <a:pt x="3893" y="2055"/>
                      </a:lnTo>
                      <a:lnTo>
                        <a:pt x="3998" y="2152"/>
                      </a:lnTo>
                      <a:lnTo>
                        <a:pt x="3998" y="2231"/>
                      </a:lnTo>
                      <a:lnTo>
                        <a:pt x="4092" y="2231"/>
                      </a:lnTo>
                      <a:lnTo>
                        <a:pt x="4092" y="2319"/>
                      </a:lnTo>
                      <a:lnTo>
                        <a:pt x="3998" y="2575"/>
                      </a:lnTo>
                      <a:lnTo>
                        <a:pt x="4092" y="2575"/>
                      </a:lnTo>
                      <a:lnTo>
                        <a:pt x="4208" y="2743"/>
                      </a:lnTo>
                      <a:lnTo>
                        <a:pt x="4208" y="2840"/>
                      </a:lnTo>
                      <a:lnTo>
                        <a:pt x="4302" y="2919"/>
                      </a:lnTo>
                      <a:lnTo>
                        <a:pt x="4407" y="3007"/>
                      </a:lnTo>
                      <a:lnTo>
                        <a:pt x="4502" y="3086"/>
                      </a:lnTo>
                      <a:lnTo>
                        <a:pt x="4921" y="3175"/>
                      </a:lnTo>
                      <a:lnTo>
                        <a:pt x="5016" y="3351"/>
                      </a:lnTo>
                      <a:lnTo>
                        <a:pt x="4816" y="3430"/>
                      </a:lnTo>
                      <a:lnTo>
                        <a:pt x="4816" y="3519"/>
                      </a:lnTo>
                      <a:lnTo>
                        <a:pt x="4722" y="3862"/>
                      </a:lnTo>
                      <a:lnTo>
                        <a:pt x="4921" y="3942"/>
                      </a:lnTo>
                      <a:lnTo>
                        <a:pt x="4921" y="3862"/>
                      </a:lnTo>
                      <a:lnTo>
                        <a:pt x="5016" y="4118"/>
                      </a:lnTo>
                      <a:lnTo>
                        <a:pt x="5131" y="4118"/>
                      </a:lnTo>
                      <a:lnTo>
                        <a:pt x="5226" y="4383"/>
                      </a:lnTo>
                      <a:lnTo>
                        <a:pt x="5131" y="4550"/>
                      </a:lnTo>
                      <a:lnTo>
                        <a:pt x="5226" y="4630"/>
                      </a:lnTo>
                      <a:lnTo>
                        <a:pt x="5331" y="4727"/>
                      </a:lnTo>
                      <a:lnTo>
                        <a:pt x="5425" y="4806"/>
                      </a:lnTo>
                      <a:lnTo>
                        <a:pt x="5226" y="4894"/>
                      </a:lnTo>
                      <a:lnTo>
                        <a:pt x="5226" y="4974"/>
                      </a:lnTo>
                      <a:lnTo>
                        <a:pt x="5425" y="4974"/>
                      </a:lnTo>
                      <a:lnTo>
                        <a:pt x="5540" y="5150"/>
                      </a:lnTo>
                      <a:lnTo>
                        <a:pt x="5425" y="5317"/>
                      </a:lnTo>
                      <a:lnTo>
                        <a:pt x="5540" y="5485"/>
                      </a:lnTo>
                      <a:lnTo>
                        <a:pt x="5425" y="5582"/>
                      </a:lnTo>
                      <a:lnTo>
                        <a:pt x="5540" y="5750"/>
                      </a:lnTo>
                      <a:lnTo>
                        <a:pt x="5635" y="5750"/>
                      </a:lnTo>
                      <a:lnTo>
                        <a:pt x="5635" y="5926"/>
                      </a:lnTo>
                      <a:lnTo>
                        <a:pt x="5635" y="6093"/>
                      </a:lnTo>
                      <a:lnTo>
                        <a:pt x="5331" y="6093"/>
                      </a:lnTo>
                      <a:lnTo>
                        <a:pt x="5331" y="6270"/>
                      </a:lnTo>
                      <a:lnTo>
                        <a:pt x="5425" y="6270"/>
                      </a:lnTo>
                      <a:lnTo>
                        <a:pt x="5425" y="6517"/>
                      </a:lnTo>
                      <a:lnTo>
                        <a:pt x="5540" y="6781"/>
                      </a:lnTo>
                      <a:lnTo>
                        <a:pt x="5425" y="6861"/>
                      </a:lnTo>
                      <a:lnTo>
                        <a:pt x="5331" y="7028"/>
                      </a:lnTo>
                      <a:lnTo>
                        <a:pt x="5226" y="7125"/>
                      </a:lnTo>
                      <a:lnTo>
                        <a:pt x="5331" y="7205"/>
                      </a:lnTo>
                      <a:lnTo>
                        <a:pt x="5331" y="7293"/>
                      </a:lnTo>
                      <a:lnTo>
                        <a:pt x="5425" y="7372"/>
                      </a:lnTo>
                      <a:lnTo>
                        <a:pt x="5540" y="7205"/>
                      </a:lnTo>
                      <a:lnTo>
                        <a:pt x="5635" y="7205"/>
                      </a:lnTo>
                      <a:lnTo>
                        <a:pt x="5834" y="7293"/>
                      </a:lnTo>
                      <a:lnTo>
                        <a:pt x="6044" y="7469"/>
                      </a:lnTo>
                      <a:lnTo>
                        <a:pt x="5950" y="7637"/>
                      </a:lnTo>
                      <a:lnTo>
                        <a:pt x="5740" y="7716"/>
                      </a:lnTo>
                      <a:lnTo>
                        <a:pt x="5540" y="7716"/>
                      </a:lnTo>
                      <a:lnTo>
                        <a:pt x="5425" y="7892"/>
                      </a:lnTo>
                      <a:lnTo>
                        <a:pt x="5226" y="7892"/>
                      </a:lnTo>
                      <a:lnTo>
                        <a:pt x="5226" y="8060"/>
                      </a:lnTo>
                      <a:lnTo>
                        <a:pt x="5131" y="8060"/>
                      </a:lnTo>
                      <a:lnTo>
                        <a:pt x="4921" y="8060"/>
                      </a:lnTo>
                      <a:lnTo>
                        <a:pt x="4722" y="7981"/>
                      </a:lnTo>
                      <a:lnTo>
                        <a:pt x="4617" y="8060"/>
                      </a:lnTo>
                      <a:lnTo>
                        <a:pt x="4502" y="8157"/>
                      </a:lnTo>
                      <a:lnTo>
                        <a:pt x="4302" y="8157"/>
                      </a:lnTo>
                      <a:lnTo>
                        <a:pt x="4092" y="8060"/>
                      </a:lnTo>
                      <a:lnTo>
                        <a:pt x="3893" y="7981"/>
                      </a:lnTo>
                      <a:lnTo>
                        <a:pt x="3893" y="7892"/>
                      </a:lnTo>
                      <a:lnTo>
                        <a:pt x="3799" y="7892"/>
                      </a:lnTo>
                      <a:lnTo>
                        <a:pt x="3589" y="7813"/>
                      </a:lnTo>
                      <a:lnTo>
                        <a:pt x="3589" y="7981"/>
                      </a:lnTo>
                      <a:lnTo>
                        <a:pt x="3484" y="7981"/>
                      </a:lnTo>
                      <a:lnTo>
                        <a:pt x="3274" y="7892"/>
                      </a:lnTo>
                      <a:lnTo>
                        <a:pt x="3179" y="7981"/>
                      </a:lnTo>
                      <a:lnTo>
                        <a:pt x="3075" y="8060"/>
                      </a:lnTo>
                      <a:lnTo>
                        <a:pt x="2875" y="8060"/>
                      </a:lnTo>
                      <a:lnTo>
                        <a:pt x="2665" y="7892"/>
                      </a:lnTo>
                      <a:lnTo>
                        <a:pt x="2760" y="7813"/>
                      </a:lnTo>
                      <a:lnTo>
                        <a:pt x="2875" y="7637"/>
                      </a:lnTo>
                      <a:lnTo>
                        <a:pt x="2875" y="7549"/>
                      </a:lnTo>
                      <a:lnTo>
                        <a:pt x="2760" y="7549"/>
                      </a:lnTo>
                      <a:lnTo>
                        <a:pt x="2665" y="7549"/>
                      </a:lnTo>
                      <a:lnTo>
                        <a:pt x="2560" y="7637"/>
                      </a:lnTo>
                      <a:lnTo>
                        <a:pt x="1941" y="7716"/>
                      </a:lnTo>
                      <a:lnTo>
                        <a:pt x="1847" y="7813"/>
                      </a:lnTo>
                      <a:lnTo>
                        <a:pt x="1742" y="7981"/>
                      </a:lnTo>
                      <a:lnTo>
                        <a:pt x="1333" y="7981"/>
                      </a:lnTo>
                      <a:lnTo>
                        <a:pt x="1333" y="8060"/>
                      </a:lnTo>
                      <a:lnTo>
                        <a:pt x="1427" y="8492"/>
                      </a:lnTo>
                      <a:lnTo>
                        <a:pt x="1228" y="8589"/>
                      </a:lnTo>
                      <a:lnTo>
                        <a:pt x="1228" y="8668"/>
                      </a:lnTo>
                      <a:lnTo>
                        <a:pt x="923" y="8836"/>
                      </a:lnTo>
                      <a:lnTo>
                        <a:pt x="724" y="8933"/>
                      </a:lnTo>
                      <a:lnTo>
                        <a:pt x="609" y="9012"/>
                      </a:lnTo>
                      <a:lnTo>
                        <a:pt x="724" y="9180"/>
                      </a:lnTo>
                      <a:lnTo>
                        <a:pt x="514" y="9180"/>
                      </a:lnTo>
                      <a:lnTo>
                        <a:pt x="409" y="9444"/>
                      </a:lnTo>
                      <a:lnTo>
                        <a:pt x="609" y="9621"/>
                      </a:lnTo>
                      <a:lnTo>
                        <a:pt x="818" y="9524"/>
                      </a:lnTo>
                      <a:lnTo>
                        <a:pt x="818" y="9621"/>
                      </a:lnTo>
                      <a:lnTo>
                        <a:pt x="1018" y="9788"/>
                      </a:lnTo>
                      <a:lnTo>
                        <a:pt x="1018" y="9956"/>
                      </a:lnTo>
                      <a:lnTo>
                        <a:pt x="1133" y="10044"/>
                      </a:lnTo>
                      <a:lnTo>
                        <a:pt x="1228" y="10132"/>
                      </a:lnTo>
                      <a:lnTo>
                        <a:pt x="1333" y="10044"/>
                      </a:lnTo>
                      <a:lnTo>
                        <a:pt x="1427" y="10132"/>
                      </a:lnTo>
                      <a:lnTo>
                        <a:pt x="1542" y="10476"/>
                      </a:lnTo>
                      <a:lnTo>
                        <a:pt x="1742" y="10556"/>
                      </a:lnTo>
                      <a:lnTo>
                        <a:pt x="1742" y="10820"/>
                      </a:lnTo>
                      <a:lnTo>
                        <a:pt x="1847" y="10988"/>
                      </a:lnTo>
                      <a:lnTo>
                        <a:pt x="1742" y="11067"/>
                      </a:lnTo>
                      <a:lnTo>
                        <a:pt x="1542" y="11067"/>
                      </a:lnTo>
                      <a:lnTo>
                        <a:pt x="1427" y="11067"/>
                      </a:lnTo>
                      <a:lnTo>
                        <a:pt x="1542" y="11243"/>
                      </a:lnTo>
                      <a:lnTo>
                        <a:pt x="1542" y="11411"/>
                      </a:lnTo>
                      <a:lnTo>
                        <a:pt x="1647" y="11411"/>
                      </a:lnTo>
                      <a:lnTo>
                        <a:pt x="1647" y="11508"/>
                      </a:lnTo>
                      <a:lnTo>
                        <a:pt x="1647" y="11587"/>
                      </a:lnTo>
                      <a:lnTo>
                        <a:pt x="1427" y="11587"/>
                      </a:lnTo>
                      <a:lnTo>
                        <a:pt x="1427" y="11675"/>
                      </a:lnTo>
                      <a:lnTo>
                        <a:pt x="1542" y="11675"/>
                      </a:lnTo>
                      <a:lnTo>
                        <a:pt x="1542" y="11755"/>
                      </a:lnTo>
                      <a:lnTo>
                        <a:pt x="1542" y="12019"/>
                      </a:lnTo>
                      <a:lnTo>
                        <a:pt x="1427" y="12187"/>
                      </a:lnTo>
                      <a:lnTo>
                        <a:pt x="1333" y="12187"/>
                      </a:lnTo>
                      <a:lnTo>
                        <a:pt x="1228" y="12363"/>
                      </a:lnTo>
                      <a:lnTo>
                        <a:pt x="1133" y="12443"/>
                      </a:lnTo>
                      <a:lnTo>
                        <a:pt x="724" y="12531"/>
                      </a:lnTo>
                      <a:lnTo>
                        <a:pt x="724" y="12610"/>
                      </a:lnTo>
                      <a:lnTo>
                        <a:pt x="923" y="12707"/>
                      </a:lnTo>
                      <a:lnTo>
                        <a:pt x="1018" y="12787"/>
                      </a:lnTo>
                      <a:lnTo>
                        <a:pt x="1018" y="12875"/>
                      </a:lnTo>
                      <a:lnTo>
                        <a:pt x="1133" y="12954"/>
                      </a:lnTo>
                      <a:lnTo>
                        <a:pt x="1018" y="13051"/>
                      </a:lnTo>
                      <a:lnTo>
                        <a:pt x="818" y="13051"/>
                      </a:lnTo>
                      <a:lnTo>
                        <a:pt x="923" y="12954"/>
                      </a:lnTo>
                      <a:lnTo>
                        <a:pt x="818" y="12875"/>
                      </a:lnTo>
                      <a:lnTo>
                        <a:pt x="609" y="12875"/>
                      </a:lnTo>
                      <a:lnTo>
                        <a:pt x="409" y="12954"/>
                      </a:lnTo>
                      <a:lnTo>
                        <a:pt x="0" y="12954"/>
                      </a:lnTo>
                      <a:lnTo>
                        <a:pt x="105" y="13051"/>
                      </a:lnTo>
                      <a:lnTo>
                        <a:pt x="0" y="13810"/>
                      </a:lnTo>
                      <a:lnTo>
                        <a:pt x="105" y="13907"/>
                      </a:lnTo>
                      <a:lnTo>
                        <a:pt x="199" y="14153"/>
                      </a:lnTo>
                      <a:lnTo>
                        <a:pt x="315" y="14153"/>
                      </a:lnTo>
                      <a:lnTo>
                        <a:pt x="409" y="14074"/>
                      </a:lnTo>
                      <a:lnTo>
                        <a:pt x="514" y="14074"/>
                      </a:lnTo>
                      <a:lnTo>
                        <a:pt x="818" y="14250"/>
                      </a:lnTo>
                      <a:lnTo>
                        <a:pt x="923" y="14250"/>
                      </a:lnTo>
                      <a:lnTo>
                        <a:pt x="1333" y="14497"/>
                      </a:lnTo>
                      <a:lnTo>
                        <a:pt x="1542" y="14594"/>
                      </a:lnTo>
                      <a:lnTo>
                        <a:pt x="1647" y="14674"/>
                      </a:lnTo>
                      <a:lnTo>
                        <a:pt x="1847" y="14674"/>
                      </a:lnTo>
                      <a:lnTo>
                        <a:pt x="1941" y="14762"/>
                      </a:lnTo>
                      <a:lnTo>
                        <a:pt x="1847" y="14841"/>
                      </a:lnTo>
                      <a:lnTo>
                        <a:pt x="2057" y="14938"/>
                      </a:lnTo>
                      <a:lnTo>
                        <a:pt x="2057" y="15106"/>
                      </a:lnTo>
                      <a:lnTo>
                        <a:pt x="2151" y="15106"/>
                      </a:lnTo>
                      <a:lnTo>
                        <a:pt x="2151" y="15185"/>
                      </a:lnTo>
                      <a:lnTo>
                        <a:pt x="2350" y="15362"/>
                      </a:lnTo>
                      <a:lnTo>
                        <a:pt x="2560" y="15362"/>
                      </a:lnTo>
                      <a:lnTo>
                        <a:pt x="2665" y="15450"/>
                      </a:lnTo>
                      <a:lnTo>
                        <a:pt x="2665" y="15529"/>
                      </a:lnTo>
                      <a:lnTo>
                        <a:pt x="2760" y="15617"/>
                      </a:lnTo>
                      <a:lnTo>
                        <a:pt x="3075" y="15697"/>
                      </a:lnTo>
                      <a:lnTo>
                        <a:pt x="3484" y="16041"/>
                      </a:lnTo>
                      <a:lnTo>
                        <a:pt x="3683" y="16217"/>
                      </a:lnTo>
                      <a:lnTo>
                        <a:pt x="3683" y="16384"/>
                      </a:lnTo>
                      <a:lnTo>
                        <a:pt x="3799" y="16481"/>
                      </a:lnTo>
                      <a:lnTo>
                        <a:pt x="3893" y="16649"/>
                      </a:lnTo>
                      <a:lnTo>
                        <a:pt x="3998" y="16825"/>
                      </a:lnTo>
                      <a:lnTo>
                        <a:pt x="4092" y="17240"/>
                      </a:lnTo>
                      <a:lnTo>
                        <a:pt x="4208" y="17584"/>
                      </a:lnTo>
                      <a:lnTo>
                        <a:pt x="4722" y="17681"/>
                      </a:lnTo>
                      <a:lnTo>
                        <a:pt x="4722" y="17760"/>
                      </a:lnTo>
                      <a:lnTo>
                        <a:pt x="4816" y="17760"/>
                      </a:lnTo>
                      <a:lnTo>
                        <a:pt x="5016" y="17681"/>
                      </a:lnTo>
                      <a:lnTo>
                        <a:pt x="5131" y="17681"/>
                      </a:lnTo>
                      <a:lnTo>
                        <a:pt x="5131" y="17504"/>
                      </a:lnTo>
                      <a:lnTo>
                        <a:pt x="5226" y="17504"/>
                      </a:lnTo>
                      <a:lnTo>
                        <a:pt x="5331" y="17584"/>
                      </a:lnTo>
                      <a:lnTo>
                        <a:pt x="5331" y="17760"/>
                      </a:lnTo>
                      <a:lnTo>
                        <a:pt x="5331" y="17928"/>
                      </a:lnTo>
                      <a:lnTo>
                        <a:pt x="5540" y="17928"/>
                      </a:lnTo>
                      <a:lnTo>
                        <a:pt x="5740" y="18025"/>
                      </a:lnTo>
                      <a:lnTo>
                        <a:pt x="6044" y="17928"/>
                      </a:lnTo>
                      <a:lnTo>
                        <a:pt x="6254" y="18025"/>
                      </a:lnTo>
                      <a:lnTo>
                        <a:pt x="6464" y="18104"/>
                      </a:lnTo>
                      <a:lnTo>
                        <a:pt x="6558" y="18192"/>
                      </a:lnTo>
                      <a:lnTo>
                        <a:pt x="6558" y="18272"/>
                      </a:lnTo>
                      <a:lnTo>
                        <a:pt x="6464" y="18448"/>
                      </a:lnTo>
                      <a:lnTo>
                        <a:pt x="6663" y="18448"/>
                      </a:lnTo>
                      <a:lnTo>
                        <a:pt x="6558" y="18616"/>
                      </a:lnTo>
                      <a:lnTo>
                        <a:pt x="6558" y="18880"/>
                      </a:lnTo>
                      <a:lnTo>
                        <a:pt x="6663" y="19048"/>
                      </a:lnTo>
                      <a:lnTo>
                        <a:pt x="6758" y="19392"/>
                      </a:lnTo>
                      <a:lnTo>
                        <a:pt x="6967" y="19127"/>
                      </a:lnTo>
                      <a:lnTo>
                        <a:pt x="7282" y="19303"/>
                      </a:lnTo>
                      <a:lnTo>
                        <a:pt x="7377" y="19471"/>
                      </a:lnTo>
                      <a:lnTo>
                        <a:pt x="7482" y="19392"/>
                      </a:lnTo>
                      <a:lnTo>
                        <a:pt x="7692" y="19471"/>
                      </a:lnTo>
                      <a:lnTo>
                        <a:pt x="7891" y="19815"/>
                      </a:lnTo>
                      <a:lnTo>
                        <a:pt x="8090" y="19815"/>
                      </a:lnTo>
                      <a:lnTo>
                        <a:pt x="8206" y="19815"/>
                      </a:lnTo>
                      <a:lnTo>
                        <a:pt x="8206" y="19912"/>
                      </a:lnTo>
                      <a:lnTo>
                        <a:pt x="8499" y="19991"/>
                      </a:lnTo>
                      <a:lnTo>
                        <a:pt x="8709" y="19991"/>
                      </a:lnTo>
                      <a:lnTo>
                        <a:pt x="8909" y="19815"/>
                      </a:lnTo>
                      <a:lnTo>
                        <a:pt x="9024" y="19735"/>
                      </a:lnTo>
                      <a:lnTo>
                        <a:pt x="9224" y="19735"/>
                      </a:lnTo>
                      <a:lnTo>
                        <a:pt x="9328" y="19815"/>
                      </a:lnTo>
                      <a:lnTo>
                        <a:pt x="9433" y="19912"/>
                      </a:lnTo>
                      <a:lnTo>
                        <a:pt x="9633" y="19912"/>
                      </a:lnTo>
                      <a:lnTo>
                        <a:pt x="9633" y="19568"/>
                      </a:lnTo>
                      <a:lnTo>
                        <a:pt x="9948" y="19392"/>
                      </a:lnTo>
                      <a:lnTo>
                        <a:pt x="9832" y="19303"/>
                      </a:lnTo>
                      <a:lnTo>
                        <a:pt x="9948" y="19127"/>
                      </a:lnTo>
                      <a:lnTo>
                        <a:pt x="9948" y="19048"/>
                      </a:lnTo>
                      <a:lnTo>
                        <a:pt x="10042" y="18959"/>
                      </a:lnTo>
                      <a:lnTo>
                        <a:pt x="10241" y="18959"/>
                      </a:lnTo>
                      <a:lnTo>
                        <a:pt x="10241" y="18880"/>
                      </a:lnTo>
                      <a:lnTo>
                        <a:pt x="10357" y="18792"/>
                      </a:lnTo>
                      <a:lnTo>
                        <a:pt x="10451" y="18704"/>
                      </a:lnTo>
                      <a:lnTo>
                        <a:pt x="10451" y="18792"/>
                      </a:lnTo>
                      <a:lnTo>
                        <a:pt x="10556" y="18792"/>
                      </a:lnTo>
                      <a:lnTo>
                        <a:pt x="10766" y="18704"/>
                      </a:lnTo>
                      <a:lnTo>
                        <a:pt x="10766" y="18792"/>
                      </a:lnTo>
                      <a:lnTo>
                        <a:pt x="10871" y="18880"/>
                      </a:lnTo>
                      <a:lnTo>
                        <a:pt x="11070" y="18959"/>
                      </a:lnTo>
                      <a:lnTo>
                        <a:pt x="11175" y="18880"/>
                      </a:lnTo>
                      <a:lnTo>
                        <a:pt x="11280" y="18704"/>
                      </a:lnTo>
                      <a:lnTo>
                        <a:pt x="11375" y="18616"/>
                      </a:lnTo>
                      <a:lnTo>
                        <a:pt x="11280" y="18536"/>
                      </a:lnTo>
                      <a:lnTo>
                        <a:pt x="11375" y="18448"/>
                      </a:lnTo>
                      <a:lnTo>
                        <a:pt x="11574" y="18448"/>
                      </a:lnTo>
                      <a:lnTo>
                        <a:pt x="11689" y="18272"/>
                      </a:lnTo>
                      <a:lnTo>
                        <a:pt x="11784" y="18192"/>
                      </a:lnTo>
                      <a:lnTo>
                        <a:pt x="11983" y="18192"/>
                      </a:lnTo>
                      <a:lnTo>
                        <a:pt x="12099" y="18104"/>
                      </a:lnTo>
                      <a:lnTo>
                        <a:pt x="12099" y="17760"/>
                      </a:lnTo>
                      <a:lnTo>
                        <a:pt x="12099" y="17584"/>
                      </a:lnTo>
                      <a:lnTo>
                        <a:pt x="11983" y="17504"/>
                      </a:lnTo>
                      <a:lnTo>
                        <a:pt x="11983" y="17416"/>
                      </a:lnTo>
                      <a:lnTo>
                        <a:pt x="12099" y="17160"/>
                      </a:lnTo>
                      <a:lnTo>
                        <a:pt x="12099" y="17072"/>
                      </a:lnTo>
                      <a:lnTo>
                        <a:pt x="12193" y="16905"/>
                      </a:lnTo>
                      <a:lnTo>
                        <a:pt x="12298" y="16825"/>
                      </a:lnTo>
                      <a:lnTo>
                        <a:pt x="12403" y="16825"/>
                      </a:lnTo>
                      <a:lnTo>
                        <a:pt x="12508" y="16728"/>
                      </a:lnTo>
                      <a:lnTo>
                        <a:pt x="12403" y="16649"/>
                      </a:lnTo>
                      <a:lnTo>
                        <a:pt x="12403" y="16561"/>
                      </a:lnTo>
                      <a:lnTo>
                        <a:pt x="12508" y="16561"/>
                      </a:lnTo>
                      <a:lnTo>
                        <a:pt x="12613" y="16561"/>
                      </a:lnTo>
                      <a:lnTo>
                        <a:pt x="12707" y="16649"/>
                      </a:lnTo>
                      <a:lnTo>
                        <a:pt x="12707" y="16561"/>
                      </a:lnTo>
                      <a:lnTo>
                        <a:pt x="12907" y="16481"/>
                      </a:lnTo>
                      <a:lnTo>
                        <a:pt x="12907" y="16384"/>
                      </a:lnTo>
                      <a:lnTo>
                        <a:pt x="13116" y="16305"/>
                      </a:lnTo>
                      <a:lnTo>
                        <a:pt x="13221" y="16305"/>
                      </a:lnTo>
                      <a:lnTo>
                        <a:pt x="13316" y="16217"/>
                      </a:lnTo>
                      <a:lnTo>
                        <a:pt x="13431" y="16305"/>
                      </a:lnTo>
                      <a:lnTo>
                        <a:pt x="13526" y="16305"/>
                      </a:lnTo>
                      <a:lnTo>
                        <a:pt x="13526" y="16138"/>
                      </a:lnTo>
                      <a:lnTo>
                        <a:pt x="13631" y="16041"/>
                      </a:lnTo>
                      <a:lnTo>
                        <a:pt x="13631" y="15961"/>
                      </a:lnTo>
                      <a:lnTo>
                        <a:pt x="13725" y="15794"/>
                      </a:lnTo>
                      <a:lnTo>
                        <a:pt x="13841" y="15794"/>
                      </a:lnTo>
                      <a:lnTo>
                        <a:pt x="13945" y="15794"/>
                      </a:lnTo>
                      <a:lnTo>
                        <a:pt x="14145" y="15617"/>
                      </a:lnTo>
                      <a:lnTo>
                        <a:pt x="14145" y="15529"/>
                      </a:lnTo>
                      <a:lnTo>
                        <a:pt x="14250" y="15362"/>
                      </a:lnTo>
                      <a:lnTo>
                        <a:pt x="14145" y="15185"/>
                      </a:lnTo>
                      <a:lnTo>
                        <a:pt x="14145" y="15106"/>
                      </a:lnTo>
                      <a:lnTo>
                        <a:pt x="14145" y="15018"/>
                      </a:lnTo>
                      <a:lnTo>
                        <a:pt x="14250" y="14841"/>
                      </a:lnTo>
                      <a:lnTo>
                        <a:pt x="14355" y="14841"/>
                      </a:lnTo>
                      <a:lnTo>
                        <a:pt x="14449" y="14938"/>
                      </a:lnTo>
                      <a:lnTo>
                        <a:pt x="14648" y="14841"/>
                      </a:lnTo>
                      <a:lnTo>
                        <a:pt x="14648" y="14674"/>
                      </a:lnTo>
                      <a:lnTo>
                        <a:pt x="14858" y="14594"/>
                      </a:lnTo>
                      <a:lnTo>
                        <a:pt x="14963" y="14594"/>
                      </a:lnTo>
                      <a:lnTo>
                        <a:pt x="14963" y="14330"/>
                      </a:lnTo>
                      <a:lnTo>
                        <a:pt x="15173" y="14250"/>
                      </a:lnTo>
                      <a:lnTo>
                        <a:pt x="15278" y="14153"/>
                      </a:lnTo>
                      <a:lnTo>
                        <a:pt x="15373" y="14074"/>
                      </a:lnTo>
                      <a:lnTo>
                        <a:pt x="15373" y="13986"/>
                      </a:lnTo>
                      <a:lnTo>
                        <a:pt x="15488" y="13907"/>
                      </a:lnTo>
                      <a:lnTo>
                        <a:pt x="15488" y="13810"/>
                      </a:lnTo>
                      <a:lnTo>
                        <a:pt x="15782" y="13642"/>
                      </a:lnTo>
                      <a:lnTo>
                        <a:pt x="15887" y="13730"/>
                      </a:lnTo>
                      <a:lnTo>
                        <a:pt x="15887" y="13298"/>
                      </a:lnTo>
                      <a:lnTo>
                        <a:pt x="16097" y="13298"/>
                      </a:lnTo>
                      <a:lnTo>
                        <a:pt x="16191" y="13386"/>
                      </a:lnTo>
                      <a:lnTo>
                        <a:pt x="16296" y="13474"/>
                      </a:lnTo>
                      <a:lnTo>
                        <a:pt x="16390" y="13386"/>
                      </a:lnTo>
                      <a:lnTo>
                        <a:pt x="16390" y="13131"/>
                      </a:lnTo>
                      <a:lnTo>
                        <a:pt x="16506" y="13051"/>
                      </a:lnTo>
                      <a:lnTo>
                        <a:pt x="16705" y="12787"/>
                      </a:lnTo>
                      <a:lnTo>
                        <a:pt x="16705" y="12707"/>
                      </a:lnTo>
                      <a:lnTo>
                        <a:pt x="16705" y="12610"/>
                      </a:lnTo>
                      <a:lnTo>
                        <a:pt x="16821" y="12531"/>
                      </a:lnTo>
                      <a:lnTo>
                        <a:pt x="16705" y="12443"/>
                      </a:lnTo>
                      <a:lnTo>
                        <a:pt x="16705" y="12187"/>
                      </a:lnTo>
                      <a:lnTo>
                        <a:pt x="16705" y="12099"/>
                      </a:lnTo>
                      <a:lnTo>
                        <a:pt x="17219" y="12187"/>
                      </a:lnTo>
                      <a:lnTo>
                        <a:pt x="17524" y="12019"/>
                      </a:lnTo>
                      <a:lnTo>
                        <a:pt x="17629" y="11931"/>
                      </a:lnTo>
                      <a:lnTo>
                        <a:pt x="17723" y="11755"/>
                      </a:lnTo>
                      <a:lnTo>
                        <a:pt x="17629" y="11675"/>
                      </a:lnTo>
                      <a:lnTo>
                        <a:pt x="17723" y="11508"/>
                      </a:lnTo>
                      <a:lnTo>
                        <a:pt x="17524" y="11411"/>
                      </a:lnTo>
                      <a:lnTo>
                        <a:pt x="17629" y="11332"/>
                      </a:lnTo>
                      <a:lnTo>
                        <a:pt x="17429" y="11243"/>
                      </a:lnTo>
                      <a:lnTo>
                        <a:pt x="17324" y="11164"/>
                      </a:lnTo>
                      <a:lnTo>
                        <a:pt x="17114" y="11243"/>
                      </a:lnTo>
                      <a:lnTo>
                        <a:pt x="17020" y="11067"/>
                      </a:lnTo>
                      <a:lnTo>
                        <a:pt x="16821" y="10988"/>
                      </a:lnTo>
                      <a:lnTo>
                        <a:pt x="16705" y="10988"/>
                      </a:lnTo>
                      <a:lnTo>
                        <a:pt x="16821" y="10556"/>
                      </a:lnTo>
                      <a:lnTo>
                        <a:pt x="16915" y="10379"/>
                      </a:lnTo>
                      <a:lnTo>
                        <a:pt x="16705" y="10212"/>
                      </a:lnTo>
                      <a:lnTo>
                        <a:pt x="16821" y="10212"/>
                      </a:lnTo>
                      <a:close/>
                    </a:path>
                  </a:pathLst>
                </a:custGeom>
                <a:solidFill>
                  <a:srgbClr val="CDE5FF"/>
                </a:solidFill>
                <a:ln w="6350" cap="flat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2131" name="Freeform 11"/>
                <p:cNvSpPr>
                  <a:spLocks/>
                </p:cNvSpPr>
                <p:nvPr/>
              </p:nvSpPr>
              <p:spPr bwMode="auto">
                <a:xfrm>
                  <a:off x="6396" y="17562"/>
                  <a:ext cx="442" cy="1305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w 20000"/>
                    <a:gd name="T9" fmla="*/ 0 h 20000"/>
                    <a:gd name="T10" fmla="*/ 0 w 20000"/>
                    <a:gd name="T11" fmla="*/ 0 h 20000"/>
                    <a:gd name="T12" fmla="*/ 0 w 20000"/>
                    <a:gd name="T13" fmla="*/ 0 h 20000"/>
                    <a:gd name="T14" fmla="*/ 0 w 20000"/>
                    <a:gd name="T15" fmla="*/ 0 h 20000"/>
                    <a:gd name="T16" fmla="*/ 0 w 20000"/>
                    <a:gd name="T17" fmla="*/ 0 h 20000"/>
                    <a:gd name="T18" fmla="*/ 0 w 20000"/>
                    <a:gd name="T19" fmla="*/ 0 h 200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0000"/>
                    <a:gd name="T31" fmla="*/ 0 h 20000"/>
                    <a:gd name="T32" fmla="*/ 20000 w 20000"/>
                    <a:gd name="T33" fmla="*/ 20000 h 200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0000" h="20000">
                      <a:moveTo>
                        <a:pt x="19667" y="6242"/>
                      </a:moveTo>
                      <a:lnTo>
                        <a:pt x="16667" y="12357"/>
                      </a:lnTo>
                      <a:lnTo>
                        <a:pt x="13000" y="17325"/>
                      </a:lnTo>
                      <a:lnTo>
                        <a:pt x="6667" y="19873"/>
                      </a:lnTo>
                      <a:lnTo>
                        <a:pt x="0" y="18726"/>
                      </a:lnTo>
                      <a:lnTo>
                        <a:pt x="0" y="11210"/>
                      </a:lnTo>
                      <a:lnTo>
                        <a:pt x="3333" y="4968"/>
                      </a:lnTo>
                      <a:lnTo>
                        <a:pt x="6667" y="0"/>
                      </a:lnTo>
                      <a:lnTo>
                        <a:pt x="13000" y="0"/>
                      </a:lnTo>
                      <a:lnTo>
                        <a:pt x="19667" y="6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2132" name="Freeform 12"/>
                <p:cNvSpPr>
                  <a:spLocks/>
                </p:cNvSpPr>
                <p:nvPr/>
              </p:nvSpPr>
              <p:spPr bwMode="auto">
                <a:xfrm>
                  <a:off x="6397" y="19424"/>
                  <a:ext cx="294" cy="574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w 20000"/>
                    <a:gd name="T9" fmla="*/ 0 h 20000"/>
                    <a:gd name="T10" fmla="*/ 0 w 20000"/>
                    <a:gd name="T11" fmla="*/ 0 h 20000"/>
                    <a:gd name="T12" fmla="*/ 0 w 20000"/>
                    <a:gd name="T13" fmla="*/ 0 h 20000"/>
                    <a:gd name="T14" fmla="*/ 0 w 20000"/>
                    <a:gd name="T15" fmla="*/ 0 h 20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0000"/>
                    <a:gd name="T25" fmla="*/ 0 h 20000"/>
                    <a:gd name="T26" fmla="*/ 20000 w 20000"/>
                    <a:gd name="T27" fmla="*/ 20000 h 200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0000" h="20000">
                      <a:moveTo>
                        <a:pt x="19500" y="11304"/>
                      </a:moveTo>
                      <a:lnTo>
                        <a:pt x="5000" y="19710"/>
                      </a:lnTo>
                      <a:lnTo>
                        <a:pt x="5000" y="17101"/>
                      </a:lnTo>
                      <a:lnTo>
                        <a:pt x="0" y="2609"/>
                      </a:lnTo>
                      <a:lnTo>
                        <a:pt x="5000" y="0"/>
                      </a:lnTo>
                      <a:lnTo>
                        <a:pt x="9500" y="0"/>
                      </a:lnTo>
                      <a:lnTo>
                        <a:pt x="15000" y="2609"/>
                      </a:lnTo>
                      <a:lnTo>
                        <a:pt x="19500" y="113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</p:grpSp>
          <p:sp>
            <p:nvSpPr>
              <p:cNvPr id="2102" name="Freeform 14"/>
              <p:cNvSpPr>
                <a:spLocks/>
              </p:cNvSpPr>
              <p:nvPr/>
            </p:nvSpPr>
            <p:spPr bwMode="auto">
              <a:xfrm>
                <a:off x="4033856" y="1790722"/>
                <a:ext cx="974725" cy="779463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0000"/>
                  <a:gd name="T172" fmla="*/ 0 h 20000"/>
                  <a:gd name="T173" fmla="*/ 20000 w 20000"/>
                  <a:gd name="T174" fmla="*/ 20000 h 2000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0000" h="20000">
                    <a:moveTo>
                      <a:pt x="9042" y="16496"/>
                    </a:moveTo>
                    <a:lnTo>
                      <a:pt x="9173" y="16805"/>
                    </a:lnTo>
                    <a:lnTo>
                      <a:pt x="9173" y="17278"/>
                    </a:lnTo>
                    <a:lnTo>
                      <a:pt x="9420" y="17441"/>
                    </a:lnTo>
                    <a:lnTo>
                      <a:pt x="9681" y="17441"/>
                    </a:lnTo>
                    <a:lnTo>
                      <a:pt x="9798" y="17767"/>
                    </a:lnTo>
                    <a:lnTo>
                      <a:pt x="10046" y="17767"/>
                    </a:lnTo>
                    <a:lnTo>
                      <a:pt x="10189" y="18223"/>
                    </a:lnTo>
                    <a:lnTo>
                      <a:pt x="10189" y="18549"/>
                    </a:lnTo>
                    <a:lnTo>
                      <a:pt x="10046" y="18859"/>
                    </a:lnTo>
                    <a:lnTo>
                      <a:pt x="10189" y="19022"/>
                    </a:lnTo>
                    <a:lnTo>
                      <a:pt x="10046" y="19169"/>
                    </a:lnTo>
                    <a:lnTo>
                      <a:pt x="9798" y="19022"/>
                    </a:lnTo>
                    <a:lnTo>
                      <a:pt x="9681" y="19169"/>
                    </a:lnTo>
                    <a:lnTo>
                      <a:pt x="9537" y="19658"/>
                    </a:lnTo>
                    <a:lnTo>
                      <a:pt x="9537" y="19804"/>
                    </a:lnTo>
                    <a:lnTo>
                      <a:pt x="10189" y="19804"/>
                    </a:lnTo>
                    <a:lnTo>
                      <a:pt x="10306" y="19495"/>
                    </a:lnTo>
                    <a:lnTo>
                      <a:pt x="10697" y="19495"/>
                    </a:lnTo>
                    <a:lnTo>
                      <a:pt x="10697" y="19658"/>
                    </a:lnTo>
                    <a:lnTo>
                      <a:pt x="11336" y="19658"/>
                    </a:lnTo>
                    <a:lnTo>
                      <a:pt x="11583" y="19984"/>
                    </a:lnTo>
                    <a:lnTo>
                      <a:pt x="11961" y="19804"/>
                    </a:lnTo>
                    <a:lnTo>
                      <a:pt x="12091" y="19658"/>
                    </a:lnTo>
                    <a:lnTo>
                      <a:pt x="12482" y="19495"/>
                    </a:lnTo>
                    <a:lnTo>
                      <a:pt x="12208" y="19022"/>
                    </a:lnTo>
                    <a:lnTo>
                      <a:pt x="12352" y="19022"/>
                    </a:lnTo>
                    <a:lnTo>
                      <a:pt x="12482" y="19169"/>
                    </a:lnTo>
                    <a:lnTo>
                      <a:pt x="12743" y="19022"/>
                    </a:lnTo>
                    <a:lnTo>
                      <a:pt x="12990" y="19169"/>
                    </a:lnTo>
                    <a:lnTo>
                      <a:pt x="12860" y="19495"/>
                    </a:lnTo>
                    <a:lnTo>
                      <a:pt x="13107" y="19658"/>
                    </a:lnTo>
                    <a:lnTo>
                      <a:pt x="13498" y="19169"/>
                    </a:lnTo>
                    <a:lnTo>
                      <a:pt x="13863" y="19169"/>
                    </a:lnTo>
                    <a:lnTo>
                      <a:pt x="14007" y="19169"/>
                    </a:lnTo>
                    <a:lnTo>
                      <a:pt x="14124" y="19022"/>
                    </a:lnTo>
                    <a:lnTo>
                      <a:pt x="14124" y="18859"/>
                    </a:lnTo>
                    <a:lnTo>
                      <a:pt x="14397" y="18549"/>
                    </a:lnTo>
                    <a:lnTo>
                      <a:pt x="14515" y="18549"/>
                    </a:lnTo>
                    <a:lnTo>
                      <a:pt x="14515" y="18386"/>
                    </a:lnTo>
                    <a:lnTo>
                      <a:pt x="14645" y="18386"/>
                    </a:lnTo>
                    <a:lnTo>
                      <a:pt x="14762" y="18386"/>
                    </a:lnTo>
                    <a:lnTo>
                      <a:pt x="14893" y="18077"/>
                    </a:lnTo>
                    <a:lnTo>
                      <a:pt x="15153" y="17441"/>
                    </a:lnTo>
                    <a:lnTo>
                      <a:pt x="15153" y="17278"/>
                    </a:lnTo>
                    <a:lnTo>
                      <a:pt x="14893" y="17131"/>
                    </a:lnTo>
                    <a:lnTo>
                      <a:pt x="15023" y="16952"/>
                    </a:lnTo>
                    <a:lnTo>
                      <a:pt x="14893" y="16805"/>
                    </a:lnTo>
                    <a:lnTo>
                      <a:pt x="14893" y="16642"/>
                    </a:lnTo>
                    <a:lnTo>
                      <a:pt x="14893" y="16496"/>
                    </a:lnTo>
                    <a:lnTo>
                      <a:pt x="15153" y="16007"/>
                    </a:lnTo>
                    <a:lnTo>
                      <a:pt x="15023" y="16007"/>
                    </a:lnTo>
                    <a:lnTo>
                      <a:pt x="15153" y="15681"/>
                    </a:lnTo>
                    <a:lnTo>
                      <a:pt x="15401" y="15681"/>
                    </a:lnTo>
                    <a:lnTo>
                      <a:pt x="15661" y="15681"/>
                    </a:lnTo>
                    <a:lnTo>
                      <a:pt x="15661" y="15860"/>
                    </a:lnTo>
                    <a:lnTo>
                      <a:pt x="15779" y="15860"/>
                    </a:lnTo>
                    <a:lnTo>
                      <a:pt x="15909" y="15371"/>
                    </a:lnTo>
                    <a:lnTo>
                      <a:pt x="16026" y="15371"/>
                    </a:lnTo>
                    <a:lnTo>
                      <a:pt x="16300" y="15371"/>
                    </a:lnTo>
                    <a:lnTo>
                      <a:pt x="16417" y="15371"/>
                    </a:lnTo>
                    <a:lnTo>
                      <a:pt x="16678" y="15534"/>
                    </a:lnTo>
                    <a:lnTo>
                      <a:pt x="16808" y="15371"/>
                    </a:lnTo>
                    <a:lnTo>
                      <a:pt x="16925" y="15371"/>
                    </a:lnTo>
                    <a:lnTo>
                      <a:pt x="17055" y="15534"/>
                    </a:lnTo>
                    <a:lnTo>
                      <a:pt x="17316" y="15224"/>
                    </a:lnTo>
                    <a:lnTo>
                      <a:pt x="17433" y="15224"/>
                    </a:lnTo>
                    <a:lnTo>
                      <a:pt x="17681" y="15371"/>
                    </a:lnTo>
                    <a:lnTo>
                      <a:pt x="17824" y="15371"/>
                    </a:lnTo>
                    <a:lnTo>
                      <a:pt x="17941" y="15371"/>
                    </a:lnTo>
                    <a:lnTo>
                      <a:pt x="18072" y="15224"/>
                    </a:lnTo>
                    <a:lnTo>
                      <a:pt x="18215" y="15224"/>
                    </a:lnTo>
                    <a:lnTo>
                      <a:pt x="18332" y="14898"/>
                    </a:lnTo>
                    <a:lnTo>
                      <a:pt x="18580" y="15045"/>
                    </a:lnTo>
                    <a:lnTo>
                      <a:pt x="18710" y="14735"/>
                    </a:lnTo>
                    <a:lnTo>
                      <a:pt x="18580" y="14425"/>
                    </a:lnTo>
                    <a:lnTo>
                      <a:pt x="18463" y="14425"/>
                    </a:lnTo>
                    <a:lnTo>
                      <a:pt x="18463" y="14279"/>
                    </a:lnTo>
                    <a:lnTo>
                      <a:pt x="18580" y="13953"/>
                    </a:lnTo>
                    <a:lnTo>
                      <a:pt x="18332" y="13464"/>
                    </a:lnTo>
                    <a:lnTo>
                      <a:pt x="18580" y="13317"/>
                    </a:lnTo>
                    <a:lnTo>
                      <a:pt x="18840" y="13154"/>
                    </a:lnTo>
                    <a:lnTo>
                      <a:pt x="18710" y="12828"/>
                    </a:lnTo>
                    <a:lnTo>
                      <a:pt x="18580" y="12518"/>
                    </a:lnTo>
                    <a:lnTo>
                      <a:pt x="18971" y="12518"/>
                    </a:lnTo>
                    <a:lnTo>
                      <a:pt x="19218" y="12372"/>
                    </a:lnTo>
                    <a:lnTo>
                      <a:pt x="19088" y="11736"/>
                    </a:lnTo>
                    <a:lnTo>
                      <a:pt x="19336" y="11557"/>
                    </a:lnTo>
                    <a:lnTo>
                      <a:pt x="19336" y="11410"/>
                    </a:lnTo>
                    <a:lnTo>
                      <a:pt x="19596" y="11410"/>
                    </a:lnTo>
                    <a:lnTo>
                      <a:pt x="19479" y="11247"/>
                    </a:lnTo>
                    <a:lnTo>
                      <a:pt x="19987" y="10937"/>
                    </a:lnTo>
                    <a:lnTo>
                      <a:pt x="19844" y="10774"/>
                    </a:lnTo>
                    <a:lnTo>
                      <a:pt x="19596" y="10611"/>
                    </a:lnTo>
                    <a:lnTo>
                      <a:pt x="19726" y="10465"/>
                    </a:lnTo>
                    <a:lnTo>
                      <a:pt x="19336" y="10465"/>
                    </a:lnTo>
                    <a:lnTo>
                      <a:pt x="19218" y="10611"/>
                    </a:lnTo>
                    <a:lnTo>
                      <a:pt x="18971" y="10611"/>
                    </a:lnTo>
                    <a:lnTo>
                      <a:pt x="18971" y="10302"/>
                    </a:lnTo>
                    <a:lnTo>
                      <a:pt x="18971" y="10155"/>
                    </a:lnTo>
                    <a:lnTo>
                      <a:pt x="18840" y="9976"/>
                    </a:lnTo>
                    <a:lnTo>
                      <a:pt x="19088" y="9666"/>
                    </a:lnTo>
                    <a:lnTo>
                      <a:pt x="19218" y="9519"/>
                    </a:lnTo>
                    <a:lnTo>
                      <a:pt x="19088" y="9193"/>
                    </a:lnTo>
                    <a:lnTo>
                      <a:pt x="19088" y="9030"/>
                    </a:lnTo>
                    <a:lnTo>
                      <a:pt x="19088" y="8883"/>
                    </a:lnTo>
                    <a:lnTo>
                      <a:pt x="18840" y="8883"/>
                    </a:lnTo>
                    <a:lnTo>
                      <a:pt x="18710" y="8557"/>
                    </a:lnTo>
                    <a:lnTo>
                      <a:pt x="18463" y="8557"/>
                    </a:lnTo>
                    <a:lnTo>
                      <a:pt x="18580" y="8068"/>
                    </a:lnTo>
                    <a:lnTo>
                      <a:pt x="18710" y="8068"/>
                    </a:lnTo>
                    <a:lnTo>
                      <a:pt x="18840" y="7922"/>
                    </a:lnTo>
                    <a:lnTo>
                      <a:pt x="18840" y="7759"/>
                    </a:lnTo>
                    <a:lnTo>
                      <a:pt x="18710" y="7759"/>
                    </a:lnTo>
                    <a:lnTo>
                      <a:pt x="18463" y="7612"/>
                    </a:lnTo>
                    <a:lnTo>
                      <a:pt x="18580" y="7449"/>
                    </a:lnTo>
                    <a:lnTo>
                      <a:pt x="18840" y="7449"/>
                    </a:lnTo>
                    <a:lnTo>
                      <a:pt x="19088" y="7449"/>
                    </a:lnTo>
                    <a:lnTo>
                      <a:pt x="19218" y="7449"/>
                    </a:lnTo>
                    <a:lnTo>
                      <a:pt x="19218" y="7286"/>
                    </a:lnTo>
                    <a:lnTo>
                      <a:pt x="19218" y="7123"/>
                    </a:lnTo>
                    <a:lnTo>
                      <a:pt x="19218" y="6813"/>
                    </a:lnTo>
                    <a:lnTo>
                      <a:pt x="19088" y="6813"/>
                    </a:lnTo>
                    <a:lnTo>
                      <a:pt x="18971" y="6976"/>
                    </a:lnTo>
                    <a:lnTo>
                      <a:pt x="18840" y="6976"/>
                    </a:lnTo>
                    <a:lnTo>
                      <a:pt x="18971" y="6667"/>
                    </a:lnTo>
                    <a:lnTo>
                      <a:pt x="18463" y="6487"/>
                    </a:lnTo>
                    <a:lnTo>
                      <a:pt x="18463" y="6341"/>
                    </a:lnTo>
                    <a:lnTo>
                      <a:pt x="18332" y="6341"/>
                    </a:lnTo>
                    <a:lnTo>
                      <a:pt x="18332" y="6487"/>
                    </a:lnTo>
                    <a:lnTo>
                      <a:pt x="18215" y="6487"/>
                    </a:lnTo>
                    <a:lnTo>
                      <a:pt x="18072" y="5542"/>
                    </a:lnTo>
                    <a:lnTo>
                      <a:pt x="17824" y="5852"/>
                    </a:lnTo>
                    <a:lnTo>
                      <a:pt x="17564" y="5705"/>
                    </a:lnTo>
                    <a:lnTo>
                      <a:pt x="17564" y="5216"/>
                    </a:lnTo>
                    <a:lnTo>
                      <a:pt x="17173" y="5216"/>
                    </a:lnTo>
                    <a:lnTo>
                      <a:pt x="17055" y="5069"/>
                    </a:lnTo>
                    <a:lnTo>
                      <a:pt x="17055" y="4906"/>
                    </a:lnTo>
                    <a:lnTo>
                      <a:pt x="17055" y="4580"/>
                    </a:lnTo>
                    <a:lnTo>
                      <a:pt x="16808" y="4580"/>
                    </a:lnTo>
                    <a:lnTo>
                      <a:pt x="16808" y="4434"/>
                    </a:lnTo>
                    <a:lnTo>
                      <a:pt x="16560" y="4271"/>
                    </a:lnTo>
                    <a:lnTo>
                      <a:pt x="16560" y="4124"/>
                    </a:lnTo>
                    <a:lnTo>
                      <a:pt x="16169" y="3798"/>
                    </a:lnTo>
                    <a:lnTo>
                      <a:pt x="16169" y="3635"/>
                    </a:lnTo>
                    <a:lnTo>
                      <a:pt x="16417" y="3325"/>
                    </a:lnTo>
                    <a:lnTo>
                      <a:pt x="16300" y="3178"/>
                    </a:lnTo>
                    <a:lnTo>
                      <a:pt x="16169" y="2852"/>
                    </a:lnTo>
                    <a:lnTo>
                      <a:pt x="16026" y="2852"/>
                    </a:lnTo>
                    <a:lnTo>
                      <a:pt x="16169" y="2543"/>
                    </a:lnTo>
                    <a:lnTo>
                      <a:pt x="15779" y="2217"/>
                    </a:lnTo>
                    <a:lnTo>
                      <a:pt x="15661" y="2363"/>
                    </a:lnTo>
                    <a:lnTo>
                      <a:pt x="15270" y="2217"/>
                    </a:lnTo>
                    <a:lnTo>
                      <a:pt x="15153" y="2363"/>
                    </a:lnTo>
                    <a:lnTo>
                      <a:pt x="15153" y="2689"/>
                    </a:lnTo>
                    <a:lnTo>
                      <a:pt x="15023" y="2689"/>
                    </a:lnTo>
                    <a:lnTo>
                      <a:pt x="14762" y="2689"/>
                    </a:lnTo>
                    <a:lnTo>
                      <a:pt x="14515" y="2999"/>
                    </a:lnTo>
                    <a:lnTo>
                      <a:pt x="14397" y="2852"/>
                    </a:lnTo>
                    <a:lnTo>
                      <a:pt x="14397" y="2689"/>
                    </a:lnTo>
                    <a:lnTo>
                      <a:pt x="14124" y="2689"/>
                    </a:lnTo>
                    <a:lnTo>
                      <a:pt x="14007" y="2852"/>
                    </a:lnTo>
                    <a:lnTo>
                      <a:pt x="13863" y="2852"/>
                    </a:lnTo>
                    <a:lnTo>
                      <a:pt x="13746" y="2689"/>
                    </a:lnTo>
                    <a:lnTo>
                      <a:pt x="13616" y="2852"/>
                    </a:lnTo>
                    <a:lnTo>
                      <a:pt x="13238" y="2999"/>
                    </a:lnTo>
                    <a:lnTo>
                      <a:pt x="13238" y="2689"/>
                    </a:lnTo>
                    <a:lnTo>
                      <a:pt x="13107" y="2852"/>
                    </a:lnTo>
                    <a:lnTo>
                      <a:pt x="12860" y="2543"/>
                    </a:lnTo>
                    <a:lnTo>
                      <a:pt x="12743" y="2689"/>
                    </a:lnTo>
                    <a:lnTo>
                      <a:pt x="12599" y="2689"/>
                    </a:lnTo>
                    <a:lnTo>
                      <a:pt x="12482" y="2852"/>
                    </a:lnTo>
                    <a:lnTo>
                      <a:pt x="12599" y="2999"/>
                    </a:lnTo>
                    <a:lnTo>
                      <a:pt x="12482" y="3178"/>
                    </a:lnTo>
                    <a:lnTo>
                      <a:pt x="12091" y="3178"/>
                    </a:lnTo>
                    <a:lnTo>
                      <a:pt x="12091" y="2852"/>
                    </a:lnTo>
                    <a:lnTo>
                      <a:pt x="11844" y="3178"/>
                    </a:lnTo>
                    <a:lnTo>
                      <a:pt x="11700" y="2999"/>
                    </a:lnTo>
                    <a:lnTo>
                      <a:pt x="11583" y="2689"/>
                    </a:lnTo>
                    <a:lnTo>
                      <a:pt x="11205" y="2363"/>
                    </a:lnTo>
                    <a:lnTo>
                      <a:pt x="11075" y="2543"/>
                    </a:lnTo>
                    <a:lnTo>
                      <a:pt x="10945" y="2543"/>
                    </a:lnTo>
                    <a:lnTo>
                      <a:pt x="10827" y="2852"/>
                    </a:lnTo>
                    <a:lnTo>
                      <a:pt x="10697" y="2852"/>
                    </a:lnTo>
                    <a:lnTo>
                      <a:pt x="10697" y="2689"/>
                    </a:lnTo>
                    <a:lnTo>
                      <a:pt x="10580" y="2543"/>
                    </a:lnTo>
                    <a:lnTo>
                      <a:pt x="10436" y="2543"/>
                    </a:lnTo>
                    <a:lnTo>
                      <a:pt x="10436" y="2054"/>
                    </a:lnTo>
                    <a:lnTo>
                      <a:pt x="10306" y="2054"/>
                    </a:lnTo>
                    <a:lnTo>
                      <a:pt x="10189" y="2363"/>
                    </a:lnTo>
                    <a:lnTo>
                      <a:pt x="9928" y="2363"/>
                    </a:lnTo>
                    <a:lnTo>
                      <a:pt x="9928" y="2054"/>
                    </a:lnTo>
                    <a:lnTo>
                      <a:pt x="9798" y="1907"/>
                    </a:lnTo>
                    <a:lnTo>
                      <a:pt x="9537" y="1907"/>
                    </a:lnTo>
                    <a:lnTo>
                      <a:pt x="9290" y="1907"/>
                    </a:lnTo>
                    <a:lnTo>
                      <a:pt x="9290" y="1728"/>
                    </a:lnTo>
                    <a:lnTo>
                      <a:pt x="9420" y="1581"/>
                    </a:lnTo>
                    <a:lnTo>
                      <a:pt x="8782" y="1418"/>
                    </a:lnTo>
                    <a:lnTo>
                      <a:pt x="8664" y="1581"/>
                    </a:lnTo>
                    <a:lnTo>
                      <a:pt x="8274" y="945"/>
                    </a:lnTo>
                    <a:lnTo>
                      <a:pt x="8143" y="945"/>
                    </a:lnTo>
                    <a:lnTo>
                      <a:pt x="8026" y="945"/>
                    </a:lnTo>
                    <a:lnTo>
                      <a:pt x="7883" y="1418"/>
                    </a:lnTo>
                    <a:lnTo>
                      <a:pt x="7765" y="1418"/>
                    </a:lnTo>
                    <a:lnTo>
                      <a:pt x="7635" y="1418"/>
                    </a:lnTo>
                    <a:lnTo>
                      <a:pt x="7518" y="1581"/>
                    </a:lnTo>
                    <a:lnTo>
                      <a:pt x="7257" y="1581"/>
                    </a:lnTo>
                    <a:lnTo>
                      <a:pt x="7257" y="1418"/>
                    </a:lnTo>
                    <a:lnTo>
                      <a:pt x="7388" y="1271"/>
                    </a:lnTo>
                    <a:lnTo>
                      <a:pt x="7257" y="1092"/>
                    </a:lnTo>
                    <a:lnTo>
                      <a:pt x="7010" y="1271"/>
                    </a:lnTo>
                    <a:lnTo>
                      <a:pt x="7010" y="1092"/>
                    </a:lnTo>
                    <a:lnTo>
                      <a:pt x="6762" y="1271"/>
                    </a:lnTo>
                    <a:lnTo>
                      <a:pt x="6762" y="1092"/>
                    </a:lnTo>
                    <a:lnTo>
                      <a:pt x="6762" y="945"/>
                    </a:lnTo>
                    <a:lnTo>
                      <a:pt x="6489" y="1092"/>
                    </a:lnTo>
                    <a:lnTo>
                      <a:pt x="6489" y="945"/>
                    </a:lnTo>
                    <a:lnTo>
                      <a:pt x="6111" y="782"/>
                    </a:lnTo>
                    <a:lnTo>
                      <a:pt x="6111" y="636"/>
                    </a:lnTo>
                    <a:lnTo>
                      <a:pt x="5980" y="636"/>
                    </a:lnTo>
                    <a:lnTo>
                      <a:pt x="5603" y="782"/>
                    </a:lnTo>
                    <a:lnTo>
                      <a:pt x="5603" y="945"/>
                    </a:lnTo>
                    <a:lnTo>
                      <a:pt x="5472" y="945"/>
                    </a:lnTo>
                    <a:lnTo>
                      <a:pt x="5225" y="1092"/>
                    </a:lnTo>
                    <a:lnTo>
                      <a:pt x="4964" y="945"/>
                    </a:lnTo>
                    <a:lnTo>
                      <a:pt x="4847" y="1092"/>
                    </a:lnTo>
                    <a:lnTo>
                      <a:pt x="4573" y="1271"/>
                    </a:lnTo>
                    <a:lnTo>
                      <a:pt x="4208" y="1418"/>
                    </a:lnTo>
                    <a:lnTo>
                      <a:pt x="4065" y="1092"/>
                    </a:lnTo>
                    <a:lnTo>
                      <a:pt x="3818" y="1271"/>
                    </a:lnTo>
                    <a:lnTo>
                      <a:pt x="3700" y="1271"/>
                    </a:lnTo>
                    <a:lnTo>
                      <a:pt x="3700" y="1092"/>
                    </a:lnTo>
                    <a:lnTo>
                      <a:pt x="3570" y="1092"/>
                    </a:lnTo>
                    <a:lnTo>
                      <a:pt x="3309" y="945"/>
                    </a:lnTo>
                    <a:lnTo>
                      <a:pt x="3192" y="945"/>
                    </a:lnTo>
                    <a:lnTo>
                      <a:pt x="3062" y="945"/>
                    </a:lnTo>
                    <a:lnTo>
                      <a:pt x="3062" y="1092"/>
                    </a:lnTo>
                    <a:lnTo>
                      <a:pt x="2801" y="1092"/>
                    </a:lnTo>
                    <a:lnTo>
                      <a:pt x="2801" y="782"/>
                    </a:lnTo>
                    <a:lnTo>
                      <a:pt x="2671" y="782"/>
                    </a:lnTo>
                    <a:lnTo>
                      <a:pt x="2554" y="636"/>
                    </a:lnTo>
                    <a:lnTo>
                      <a:pt x="2554" y="473"/>
                    </a:lnTo>
                    <a:lnTo>
                      <a:pt x="2801" y="473"/>
                    </a:lnTo>
                    <a:lnTo>
                      <a:pt x="2801" y="310"/>
                    </a:lnTo>
                    <a:lnTo>
                      <a:pt x="2554" y="0"/>
                    </a:lnTo>
                    <a:lnTo>
                      <a:pt x="2554" y="310"/>
                    </a:lnTo>
                    <a:lnTo>
                      <a:pt x="2163" y="473"/>
                    </a:lnTo>
                    <a:lnTo>
                      <a:pt x="2163" y="945"/>
                    </a:lnTo>
                    <a:lnTo>
                      <a:pt x="2163" y="1092"/>
                    </a:lnTo>
                    <a:lnTo>
                      <a:pt x="2163" y="1418"/>
                    </a:lnTo>
                    <a:lnTo>
                      <a:pt x="2046" y="1728"/>
                    </a:lnTo>
                    <a:lnTo>
                      <a:pt x="2046" y="1907"/>
                    </a:lnTo>
                    <a:lnTo>
                      <a:pt x="1785" y="2363"/>
                    </a:lnTo>
                    <a:lnTo>
                      <a:pt x="1655" y="2543"/>
                    </a:lnTo>
                    <a:lnTo>
                      <a:pt x="1655" y="2689"/>
                    </a:lnTo>
                    <a:lnTo>
                      <a:pt x="1655" y="2852"/>
                    </a:lnTo>
                    <a:lnTo>
                      <a:pt x="1407" y="2689"/>
                    </a:lnTo>
                    <a:lnTo>
                      <a:pt x="1290" y="2852"/>
                    </a:lnTo>
                    <a:lnTo>
                      <a:pt x="1029" y="2999"/>
                    </a:lnTo>
                    <a:lnTo>
                      <a:pt x="756" y="2999"/>
                    </a:lnTo>
                    <a:lnTo>
                      <a:pt x="638" y="2852"/>
                    </a:lnTo>
                    <a:lnTo>
                      <a:pt x="638" y="3178"/>
                    </a:lnTo>
                    <a:lnTo>
                      <a:pt x="508" y="3178"/>
                    </a:lnTo>
                    <a:lnTo>
                      <a:pt x="391" y="3178"/>
                    </a:lnTo>
                    <a:lnTo>
                      <a:pt x="248" y="3178"/>
                    </a:lnTo>
                    <a:lnTo>
                      <a:pt x="130" y="3325"/>
                    </a:lnTo>
                    <a:lnTo>
                      <a:pt x="0" y="3325"/>
                    </a:lnTo>
                    <a:lnTo>
                      <a:pt x="130" y="3798"/>
                    </a:lnTo>
                    <a:lnTo>
                      <a:pt x="248" y="3798"/>
                    </a:lnTo>
                    <a:lnTo>
                      <a:pt x="391" y="3961"/>
                    </a:lnTo>
                    <a:lnTo>
                      <a:pt x="391" y="4124"/>
                    </a:lnTo>
                    <a:lnTo>
                      <a:pt x="248" y="4434"/>
                    </a:lnTo>
                    <a:lnTo>
                      <a:pt x="248" y="4580"/>
                    </a:lnTo>
                    <a:lnTo>
                      <a:pt x="638" y="4434"/>
                    </a:lnTo>
                    <a:lnTo>
                      <a:pt x="756" y="4580"/>
                    </a:lnTo>
                    <a:lnTo>
                      <a:pt x="508" y="4760"/>
                    </a:lnTo>
                    <a:lnTo>
                      <a:pt x="638" y="5069"/>
                    </a:lnTo>
                    <a:lnTo>
                      <a:pt x="638" y="5216"/>
                    </a:lnTo>
                    <a:lnTo>
                      <a:pt x="638" y="5542"/>
                    </a:lnTo>
                    <a:lnTo>
                      <a:pt x="756" y="5542"/>
                    </a:lnTo>
                    <a:lnTo>
                      <a:pt x="899" y="5705"/>
                    </a:lnTo>
                    <a:lnTo>
                      <a:pt x="899" y="5852"/>
                    </a:lnTo>
                    <a:lnTo>
                      <a:pt x="1147" y="6178"/>
                    </a:lnTo>
                    <a:lnTo>
                      <a:pt x="1029" y="6341"/>
                    </a:lnTo>
                    <a:lnTo>
                      <a:pt x="899" y="6487"/>
                    </a:lnTo>
                    <a:lnTo>
                      <a:pt x="1029" y="6667"/>
                    </a:lnTo>
                    <a:lnTo>
                      <a:pt x="1147" y="6667"/>
                    </a:lnTo>
                    <a:lnTo>
                      <a:pt x="1290" y="6813"/>
                    </a:lnTo>
                    <a:lnTo>
                      <a:pt x="1290" y="6976"/>
                    </a:lnTo>
                    <a:lnTo>
                      <a:pt x="1407" y="6976"/>
                    </a:lnTo>
                    <a:lnTo>
                      <a:pt x="1407" y="7123"/>
                    </a:lnTo>
                    <a:lnTo>
                      <a:pt x="1290" y="7286"/>
                    </a:lnTo>
                    <a:lnTo>
                      <a:pt x="1407" y="7449"/>
                    </a:lnTo>
                    <a:lnTo>
                      <a:pt x="1290" y="7612"/>
                    </a:lnTo>
                    <a:lnTo>
                      <a:pt x="1290" y="8068"/>
                    </a:lnTo>
                    <a:lnTo>
                      <a:pt x="1290" y="8248"/>
                    </a:lnTo>
                    <a:lnTo>
                      <a:pt x="1290" y="8394"/>
                    </a:lnTo>
                    <a:lnTo>
                      <a:pt x="1290" y="8557"/>
                    </a:lnTo>
                    <a:lnTo>
                      <a:pt x="1655" y="8704"/>
                    </a:lnTo>
                    <a:lnTo>
                      <a:pt x="1655" y="8883"/>
                    </a:lnTo>
                    <a:lnTo>
                      <a:pt x="1655" y="9030"/>
                    </a:lnTo>
                    <a:lnTo>
                      <a:pt x="1407" y="9340"/>
                    </a:lnTo>
                    <a:lnTo>
                      <a:pt x="1290" y="9666"/>
                    </a:lnTo>
                    <a:lnTo>
                      <a:pt x="1537" y="9829"/>
                    </a:lnTo>
                    <a:lnTo>
                      <a:pt x="1537" y="9976"/>
                    </a:lnTo>
                    <a:lnTo>
                      <a:pt x="1407" y="10155"/>
                    </a:lnTo>
                    <a:lnTo>
                      <a:pt x="1537" y="10302"/>
                    </a:lnTo>
                    <a:lnTo>
                      <a:pt x="1785" y="10465"/>
                    </a:lnTo>
                    <a:lnTo>
                      <a:pt x="1902" y="10611"/>
                    </a:lnTo>
                    <a:lnTo>
                      <a:pt x="1902" y="10774"/>
                    </a:lnTo>
                    <a:lnTo>
                      <a:pt x="2046" y="11100"/>
                    </a:lnTo>
                    <a:lnTo>
                      <a:pt x="2293" y="11100"/>
                    </a:lnTo>
                    <a:lnTo>
                      <a:pt x="2554" y="11100"/>
                    </a:lnTo>
                    <a:lnTo>
                      <a:pt x="2554" y="11247"/>
                    </a:lnTo>
                    <a:lnTo>
                      <a:pt x="2410" y="11557"/>
                    </a:lnTo>
                    <a:lnTo>
                      <a:pt x="2410" y="11736"/>
                    </a:lnTo>
                    <a:lnTo>
                      <a:pt x="2801" y="11736"/>
                    </a:lnTo>
                    <a:lnTo>
                      <a:pt x="3062" y="12192"/>
                    </a:lnTo>
                    <a:lnTo>
                      <a:pt x="3192" y="12192"/>
                    </a:lnTo>
                    <a:lnTo>
                      <a:pt x="3062" y="12828"/>
                    </a:lnTo>
                    <a:lnTo>
                      <a:pt x="3192" y="13154"/>
                    </a:lnTo>
                    <a:lnTo>
                      <a:pt x="3309" y="13317"/>
                    </a:lnTo>
                    <a:lnTo>
                      <a:pt x="3309" y="13790"/>
                    </a:lnTo>
                    <a:lnTo>
                      <a:pt x="3570" y="13790"/>
                    </a:lnTo>
                    <a:lnTo>
                      <a:pt x="3700" y="13953"/>
                    </a:lnTo>
                    <a:lnTo>
                      <a:pt x="3700" y="14099"/>
                    </a:lnTo>
                    <a:lnTo>
                      <a:pt x="3818" y="14099"/>
                    </a:lnTo>
                    <a:lnTo>
                      <a:pt x="4065" y="14279"/>
                    </a:lnTo>
                    <a:lnTo>
                      <a:pt x="4208" y="14279"/>
                    </a:lnTo>
                    <a:lnTo>
                      <a:pt x="4456" y="13953"/>
                    </a:lnTo>
                    <a:lnTo>
                      <a:pt x="4573" y="13953"/>
                    </a:lnTo>
                    <a:lnTo>
                      <a:pt x="4573" y="14279"/>
                    </a:lnTo>
                    <a:lnTo>
                      <a:pt x="4573" y="14588"/>
                    </a:lnTo>
                    <a:lnTo>
                      <a:pt x="4573" y="14898"/>
                    </a:lnTo>
                    <a:lnTo>
                      <a:pt x="4847" y="14898"/>
                    </a:lnTo>
                    <a:lnTo>
                      <a:pt x="4964" y="14898"/>
                    </a:lnTo>
                    <a:lnTo>
                      <a:pt x="4847" y="15224"/>
                    </a:lnTo>
                    <a:lnTo>
                      <a:pt x="5107" y="15534"/>
                    </a:lnTo>
                    <a:lnTo>
                      <a:pt x="4964" y="15681"/>
                    </a:lnTo>
                    <a:lnTo>
                      <a:pt x="4964" y="16170"/>
                    </a:lnTo>
                    <a:lnTo>
                      <a:pt x="4717" y="16496"/>
                    </a:lnTo>
                    <a:lnTo>
                      <a:pt x="4847" y="16805"/>
                    </a:lnTo>
                    <a:lnTo>
                      <a:pt x="4964" y="16805"/>
                    </a:lnTo>
                    <a:lnTo>
                      <a:pt x="4964" y="16952"/>
                    </a:lnTo>
                    <a:lnTo>
                      <a:pt x="5107" y="16952"/>
                    </a:lnTo>
                    <a:lnTo>
                      <a:pt x="5603" y="16952"/>
                    </a:lnTo>
                    <a:lnTo>
                      <a:pt x="5720" y="16805"/>
                    </a:lnTo>
                    <a:lnTo>
                      <a:pt x="5980" y="16805"/>
                    </a:lnTo>
                    <a:lnTo>
                      <a:pt x="6111" y="16642"/>
                    </a:lnTo>
                    <a:lnTo>
                      <a:pt x="6228" y="16642"/>
                    </a:lnTo>
                    <a:lnTo>
                      <a:pt x="6228" y="16805"/>
                    </a:lnTo>
                    <a:lnTo>
                      <a:pt x="6762" y="16805"/>
                    </a:lnTo>
                    <a:lnTo>
                      <a:pt x="6619" y="16496"/>
                    </a:lnTo>
                    <a:lnTo>
                      <a:pt x="6762" y="16496"/>
                    </a:lnTo>
                    <a:lnTo>
                      <a:pt x="6879" y="16496"/>
                    </a:lnTo>
                    <a:lnTo>
                      <a:pt x="7010" y="16170"/>
                    </a:lnTo>
                    <a:lnTo>
                      <a:pt x="7127" y="16007"/>
                    </a:lnTo>
                    <a:lnTo>
                      <a:pt x="7518" y="16170"/>
                    </a:lnTo>
                    <a:lnTo>
                      <a:pt x="7518" y="16496"/>
                    </a:lnTo>
                    <a:lnTo>
                      <a:pt x="7518" y="16805"/>
                    </a:lnTo>
                    <a:lnTo>
                      <a:pt x="7635" y="16642"/>
                    </a:lnTo>
                    <a:lnTo>
                      <a:pt x="7765" y="16496"/>
                    </a:lnTo>
                    <a:lnTo>
                      <a:pt x="8026" y="16496"/>
                    </a:lnTo>
                    <a:lnTo>
                      <a:pt x="8143" y="16170"/>
                    </a:lnTo>
                    <a:lnTo>
                      <a:pt x="8274" y="16170"/>
                    </a:lnTo>
                    <a:lnTo>
                      <a:pt x="8534" y="16496"/>
                    </a:lnTo>
                    <a:lnTo>
                      <a:pt x="8664" y="16496"/>
                    </a:lnTo>
                    <a:lnTo>
                      <a:pt x="9042" y="16316"/>
                    </a:lnTo>
                    <a:lnTo>
                      <a:pt x="9042" y="16496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solidFill>
                  <a:srgbClr val="E7ED9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03" name="Freeform 15"/>
              <p:cNvSpPr>
                <a:spLocks/>
              </p:cNvSpPr>
              <p:nvPr/>
            </p:nvSpPr>
            <p:spPr bwMode="auto">
              <a:xfrm>
                <a:off x="4927618" y="1130322"/>
                <a:ext cx="1179513" cy="1785938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000"/>
                  <a:gd name="T178" fmla="*/ 0 h 20000"/>
                  <a:gd name="T179" fmla="*/ 20000 w 20000"/>
                  <a:gd name="T180" fmla="*/ 20000 h 200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000" h="20000">
                    <a:moveTo>
                      <a:pt x="6311" y="3455"/>
                    </a:moveTo>
                    <a:lnTo>
                      <a:pt x="6311" y="3534"/>
                    </a:lnTo>
                    <a:lnTo>
                      <a:pt x="6107" y="3598"/>
                    </a:lnTo>
                    <a:lnTo>
                      <a:pt x="5988" y="3598"/>
                    </a:lnTo>
                    <a:lnTo>
                      <a:pt x="5988" y="3733"/>
                    </a:lnTo>
                    <a:lnTo>
                      <a:pt x="5891" y="3733"/>
                    </a:lnTo>
                    <a:lnTo>
                      <a:pt x="5784" y="3811"/>
                    </a:lnTo>
                    <a:lnTo>
                      <a:pt x="5687" y="3811"/>
                    </a:lnTo>
                    <a:lnTo>
                      <a:pt x="5687" y="3946"/>
                    </a:lnTo>
                    <a:lnTo>
                      <a:pt x="5568" y="3946"/>
                    </a:lnTo>
                    <a:lnTo>
                      <a:pt x="5471" y="4152"/>
                    </a:lnTo>
                    <a:lnTo>
                      <a:pt x="5471" y="4223"/>
                    </a:lnTo>
                    <a:lnTo>
                      <a:pt x="5471" y="4287"/>
                    </a:lnTo>
                    <a:lnTo>
                      <a:pt x="5267" y="4287"/>
                    </a:lnTo>
                    <a:lnTo>
                      <a:pt x="5159" y="4287"/>
                    </a:lnTo>
                    <a:lnTo>
                      <a:pt x="4943" y="4223"/>
                    </a:lnTo>
                    <a:lnTo>
                      <a:pt x="4739" y="4358"/>
                    </a:lnTo>
                    <a:lnTo>
                      <a:pt x="4847" y="4429"/>
                    </a:lnTo>
                    <a:lnTo>
                      <a:pt x="5051" y="4565"/>
                    </a:lnTo>
                    <a:lnTo>
                      <a:pt x="5051" y="4700"/>
                    </a:lnTo>
                    <a:lnTo>
                      <a:pt x="5159" y="4778"/>
                    </a:lnTo>
                    <a:lnTo>
                      <a:pt x="4943" y="4913"/>
                    </a:lnTo>
                    <a:lnTo>
                      <a:pt x="5051" y="4977"/>
                    </a:lnTo>
                    <a:lnTo>
                      <a:pt x="5159" y="4977"/>
                    </a:lnTo>
                    <a:lnTo>
                      <a:pt x="5159" y="5119"/>
                    </a:lnTo>
                    <a:lnTo>
                      <a:pt x="5051" y="5119"/>
                    </a:lnTo>
                    <a:lnTo>
                      <a:pt x="5051" y="5190"/>
                    </a:lnTo>
                    <a:lnTo>
                      <a:pt x="4943" y="5254"/>
                    </a:lnTo>
                    <a:lnTo>
                      <a:pt x="4943" y="5332"/>
                    </a:lnTo>
                    <a:lnTo>
                      <a:pt x="4943" y="5396"/>
                    </a:lnTo>
                    <a:lnTo>
                      <a:pt x="4943" y="5531"/>
                    </a:lnTo>
                    <a:lnTo>
                      <a:pt x="5051" y="5610"/>
                    </a:lnTo>
                    <a:lnTo>
                      <a:pt x="5051" y="5745"/>
                    </a:lnTo>
                    <a:lnTo>
                      <a:pt x="4943" y="5809"/>
                    </a:lnTo>
                    <a:lnTo>
                      <a:pt x="4943" y="5880"/>
                    </a:lnTo>
                    <a:lnTo>
                      <a:pt x="4943" y="5951"/>
                    </a:lnTo>
                    <a:lnTo>
                      <a:pt x="5051" y="6022"/>
                    </a:lnTo>
                    <a:lnTo>
                      <a:pt x="4943" y="6157"/>
                    </a:lnTo>
                    <a:lnTo>
                      <a:pt x="4943" y="6363"/>
                    </a:lnTo>
                    <a:lnTo>
                      <a:pt x="4739" y="6363"/>
                    </a:lnTo>
                    <a:lnTo>
                      <a:pt x="4523" y="6221"/>
                    </a:lnTo>
                    <a:lnTo>
                      <a:pt x="4319" y="6221"/>
                    </a:lnTo>
                    <a:lnTo>
                      <a:pt x="4103" y="6086"/>
                    </a:lnTo>
                    <a:lnTo>
                      <a:pt x="3996" y="6022"/>
                    </a:lnTo>
                    <a:lnTo>
                      <a:pt x="3899" y="6086"/>
                    </a:lnTo>
                    <a:lnTo>
                      <a:pt x="3780" y="6157"/>
                    </a:lnTo>
                    <a:lnTo>
                      <a:pt x="3576" y="6221"/>
                    </a:lnTo>
                    <a:lnTo>
                      <a:pt x="3576" y="6363"/>
                    </a:lnTo>
                    <a:lnTo>
                      <a:pt x="3479" y="6363"/>
                    </a:lnTo>
                    <a:lnTo>
                      <a:pt x="3479" y="6434"/>
                    </a:lnTo>
                    <a:lnTo>
                      <a:pt x="3479" y="6498"/>
                    </a:lnTo>
                    <a:lnTo>
                      <a:pt x="3371" y="6498"/>
                    </a:lnTo>
                    <a:lnTo>
                      <a:pt x="3263" y="6434"/>
                    </a:lnTo>
                    <a:lnTo>
                      <a:pt x="3059" y="6434"/>
                    </a:lnTo>
                    <a:lnTo>
                      <a:pt x="2833" y="6434"/>
                    </a:lnTo>
                    <a:lnTo>
                      <a:pt x="2736" y="6498"/>
                    </a:lnTo>
                    <a:lnTo>
                      <a:pt x="2628" y="6498"/>
                    </a:lnTo>
                    <a:lnTo>
                      <a:pt x="2628" y="6641"/>
                    </a:lnTo>
                    <a:lnTo>
                      <a:pt x="2412" y="6577"/>
                    </a:lnTo>
                    <a:lnTo>
                      <a:pt x="2316" y="6641"/>
                    </a:lnTo>
                    <a:lnTo>
                      <a:pt x="2208" y="6641"/>
                    </a:lnTo>
                    <a:lnTo>
                      <a:pt x="2111" y="6712"/>
                    </a:lnTo>
                    <a:lnTo>
                      <a:pt x="1896" y="6776"/>
                    </a:lnTo>
                    <a:lnTo>
                      <a:pt x="1896" y="6854"/>
                    </a:lnTo>
                    <a:lnTo>
                      <a:pt x="1992" y="6989"/>
                    </a:lnTo>
                    <a:lnTo>
                      <a:pt x="1992" y="7053"/>
                    </a:lnTo>
                    <a:lnTo>
                      <a:pt x="1992" y="7131"/>
                    </a:lnTo>
                    <a:lnTo>
                      <a:pt x="1992" y="7195"/>
                    </a:lnTo>
                    <a:lnTo>
                      <a:pt x="2111" y="7330"/>
                    </a:lnTo>
                    <a:lnTo>
                      <a:pt x="1992" y="7544"/>
                    </a:lnTo>
                    <a:lnTo>
                      <a:pt x="2111" y="7608"/>
                    </a:lnTo>
                    <a:lnTo>
                      <a:pt x="2208" y="7679"/>
                    </a:lnTo>
                    <a:lnTo>
                      <a:pt x="2316" y="7608"/>
                    </a:lnTo>
                    <a:lnTo>
                      <a:pt x="2412" y="7679"/>
                    </a:lnTo>
                    <a:lnTo>
                      <a:pt x="2316" y="7743"/>
                    </a:lnTo>
                    <a:lnTo>
                      <a:pt x="2412" y="7821"/>
                    </a:lnTo>
                    <a:lnTo>
                      <a:pt x="2628" y="7821"/>
                    </a:lnTo>
                    <a:lnTo>
                      <a:pt x="2736" y="7821"/>
                    </a:lnTo>
                    <a:lnTo>
                      <a:pt x="2736" y="7956"/>
                    </a:lnTo>
                    <a:lnTo>
                      <a:pt x="2628" y="8020"/>
                    </a:lnTo>
                    <a:lnTo>
                      <a:pt x="2412" y="8098"/>
                    </a:lnTo>
                    <a:lnTo>
                      <a:pt x="2316" y="8098"/>
                    </a:lnTo>
                    <a:lnTo>
                      <a:pt x="2208" y="8020"/>
                    </a:lnTo>
                    <a:lnTo>
                      <a:pt x="1788" y="8020"/>
                    </a:lnTo>
                    <a:lnTo>
                      <a:pt x="1788" y="8098"/>
                    </a:lnTo>
                    <a:lnTo>
                      <a:pt x="1583" y="8297"/>
                    </a:lnTo>
                    <a:lnTo>
                      <a:pt x="1788" y="8375"/>
                    </a:lnTo>
                    <a:lnTo>
                      <a:pt x="1788" y="8510"/>
                    </a:lnTo>
                    <a:lnTo>
                      <a:pt x="1896" y="8574"/>
                    </a:lnTo>
                    <a:lnTo>
                      <a:pt x="1896" y="8653"/>
                    </a:lnTo>
                    <a:lnTo>
                      <a:pt x="1691" y="8653"/>
                    </a:lnTo>
                    <a:lnTo>
                      <a:pt x="1583" y="8653"/>
                    </a:lnTo>
                    <a:lnTo>
                      <a:pt x="1583" y="8717"/>
                    </a:lnTo>
                    <a:lnTo>
                      <a:pt x="1475" y="8788"/>
                    </a:lnTo>
                    <a:lnTo>
                      <a:pt x="1475" y="8923"/>
                    </a:lnTo>
                    <a:lnTo>
                      <a:pt x="1691" y="8923"/>
                    </a:lnTo>
                    <a:lnTo>
                      <a:pt x="2111" y="8923"/>
                    </a:lnTo>
                    <a:lnTo>
                      <a:pt x="2208" y="9065"/>
                    </a:lnTo>
                    <a:lnTo>
                      <a:pt x="2111" y="9129"/>
                    </a:lnTo>
                    <a:lnTo>
                      <a:pt x="1896" y="9200"/>
                    </a:lnTo>
                    <a:lnTo>
                      <a:pt x="1788" y="9477"/>
                    </a:lnTo>
                    <a:lnTo>
                      <a:pt x="1583" y="9541"/>
                    </a:lnTo>
                    <a:lnTo>
                      <a:pt x="1583" y="9684"/>
                    </a:lnTo>
                    <a:lnTo>
                      <a:pt x="1475" y="9684"/>
                    </a:lnTo>
                    <a:lnTo>
                      <a:pt x="1475" y="9819"/>
                    </a:lnTo>
                    <a:lnTo>
                      <a:pt x="1045" y="9897"/>
                    </a:lnTo>
                    <a:lnTo>
                      <a:pt x="1045" y="9961"/>
                    </a:lnTo>
                    <a:lnTo>
                      <a:pt x="840" y="10238"/>
                    </a:lnTo>
                    <a:lnTo>
                      <a:pt x="743" y="10238"/>
                    </a:lnTo>
                    <a:lnTo>
                      <a:pt x="743" y="10309"/>
                    </a:lnTo>
                    <a:lnTo>
                      <a:pt x="743" y="10373"/>
                    </a:lnTo>
                    <a:lnTo>
                      <a:pt x="743" y="10508"/>
                    </a:lnTo>
                    <a:lnTo>
                      <a:pt x="743" y="10587"/>
                    </a:lnTo>
                    <a:lnTo>
                      <a:pt x="743" y="10651"/>
                    </a:lnTo>
                    <a:lnTo>
                      <a:pt x="625" y="10651"/>
                    </a:lnTo>
                    <a:lnTo>
                      <a:pt x="420" y="10651"/>
                    </a:lnTo>
                    <a:lnTo>
                      <a:pt x="205" y="10651"/>
                    </a:lnTo>
                    <a:lnTo>
                      <a:pt x="108" y="10722"/>
                    </a:lnTo>
                    <a:lnTo>
                      <a:pt x="323" y="10786"/>
                    </a:lnTo>
                    <a:lnTo>
                      <a:pt x="420" y="10786"/>
                    </a:lnTo>
                    <a:lnTo>
                      <a:pt x="420" y="10864"/>
                    </a:lnTo>
                    <a:lnTo>
                      <a:pt x="323" y="10928"/>
                    </a:lnTo>
                    <a:lnTo>
                      <a:pt x="205" y="10928"/>
                    </a:lnTo>
                    <a:lnTo>
                      <a:pt x="108" y="11141"/>
                    </a:lnTo>
                    <a:lnTo>
                      <a:pt x="323" y="11141"/>
                    </a:lnTo>
                    <a:lnTo>
                      <a:pt x="420" y="11276"/>
                    </a:lnTo>
                    <a:lnTo>
                      <a:pt x="625" y="11276"/>
                    </a:lnTo>
                    <a:lnTo>
                      <a:pt x="625" y="11340"/>
                    </a:lnTo>
                    <a:lnTo>
                      <a:pt x="625" y="11418"/>
                    </a:lnTo>
                    <a:lnTo>
                      <a:pt x="743" y="11554"/>
                    </a:lnTo>
                    <a:lnTo>
                      <a:pt x="625" y="11617"/>
                    </a:lnTo>
                    <a:lnTo>
                      <a:pt x="420" y="11760"/>
                    </a:lnTo>
                    <a:lnTo>
                      <a:pt x="528" y="11831"/>
                    </a:lnTo>
                    <a:lnTo>
                      <a:pt x="528" y="11895"/>
                    </a:lnTo>
                    <a:lnTo>
                      <a:pt x="528" y="12030"/>
                    </a:lnTo>
                    <a:lnTo>
                      <a:pt x="743" y="12030"/>
                    </a:lnTo>
                    <a:lnTo>
                      <a:pt x="840" y="11966"/>
                    </a:lnTo>
                    <a:lnTo>
                      <a:pt x="1163" y="11966"/>
                    </a:lnTo>
                    <a:lnTo>
                      <a:pt x="1045" y="12030"/>
                    </a:lnTo>
                    <a:lnTo>
                      <a:pt x="1260" y="12108"/>
                    </a:lnTo>
                    <a:lnTo>
                      <a:pt x="1368" y="12172"/>
                    </a:lnTo>
                    <a:lnTo>
                      <a:pt x="948" y="12307"/>
                    </a:lnTo>
                    <a:lnTo>
                      <a:pt x="1045" y="12385"/>
                    </a:lnTo>
                    <a:lnTo>
                      <a:pt x="840" y="12385"/>
                    </a:lnTo>
                    <a:lnTo>
                      <a:pt x="840" y="12449"/>
                    </a:lnTo>
                    <a:lnTo>
                      <a:pt x="625" y="12520"/>
                    </a:lnTo>
                    <a:lnTo>
                      <a:pt x="743" y="12798"/>
                    </a:lnTo>
                    <a:lnTo>
                      <a:pt x="528" y="12862"/>
                    </a:lnTo>
                    <a:lnTo>
                      <a:pt x="205" y="12862"/>
                    </a:lnTo>
                    <a:lnTo>
                      <a:pt x="323" y="13004"/>
                    </a:lnTo>
                    <a:lnTo>
                      <a:pt x="420" y="13139"/>
                    </a:lnTo>
                    <a:lnTo>
                      <a:pt x="205" y="13210"/>
                    </a:lnTo>
                    <a:lnTo>
                      <a:pt x="0" y="13281"/>
                    </a:lnTo>
                    <a:lnTo>
                      <a:pt x="205" y="13487"/>
                    </a:lnTo>
                    <a:lnTo>
                      <a:pt x="108" y="13630"/>
                    </a:lnTo>
                    <a:lnTo>
                      <a:pt x="108" y="13694"/>
                    </a:lnTo>
                    <a:lnTo>
                      <a:pt x="205" y="13694"/>
                    </a:lnTo>
                    <a:lnTo>
                      <a:pt x="323" y="13829"/>
                    </a:lnTo>
                    <a:lnTo>
                      <a:pt x="205" y="13971"/>
                    </a:lnTo>
                    <a:lnTo>
                      <a:pt x="323" y="14106"/>
                    </a:lnTo>
                    <a:lnTo>
                      <a:pt x="420" y="14184"/>
                    </a:lnTo>
                    <a:lnTo>
                      <a:pt x="743" y="14042"/>
                    </a:lnTo>
                    <a:lnTo>
                      <a:pt x="743" y="14106"/>
                    </a:lnTo>
                    <a:lnTo>
                      <a:pt x="948" y="14106"/>
                    </a:lnTo>
                    <a:lnTo>
                      <a:pt x="1260" y="14383"/>
                    </a:lnTo>
                    <a:lnTo>
                      <a:pt x="1260" y="14525"/>
                    </a:lnTo>
                    <a:lnTo>
                      <a:pt x="1475" y="14461"/>
                    </a:lnTo>
                    <a:lnTo>
                      <a:pt x="1475" y="14525"/>
                    </a:lnTo>
                    <a:lnTo>
                      <a:pt x="1583" y="14661"/>
                    </a:lnTo>
                    <a:lnTo>
                      <a:pt x="1583" y="14732"/>
                    </a:lnTo>
                    <a:lnTo>
                      <a:pt x="1788" y="14803"/>
                    </a:lnTo>
                    <a:lnTo>
                      <a:pt x="1896" y="14874"/>
                    </a:lnTo>
                    <a:lnTo>
                      <a:pt x="1896" y="14938"/>
                    </a:lnTo>
                    <a:lnTo>
                      <a:pt x="1788" y="15151"/>
                    </a:lnTo>
                    <a:lnTo>
                      <a:pt x="1896" y="15151"/>
                    </a:lnTo>
                    <a:lnTo>
                      <a:pt x="1992" y="15215"/>
                    </a:lnTo>
                    <a:lnTo>
                      <a:pt x="1583" y="15492"/>
                    </a:lnTo>
                    <a:lnTo>
                      <a:pt x="1788" y="15563"/>
                    </a:lnTo>
                    <a:lnTo>
                      <a:pt x="1896" y="15492"/>
                    </a:lnTo>
                    <a:lnTo>
                      <a:pt x="1992" y="15492"/>
                    </a:lnTo>
                    <a:lnTo>
                      <a:pt x="2111" y="15492"/>
                    </a:lnTo>
                    <a:lnTo>
                      <a:pt x="2208" y="15627"/>
                    </a:lnTo>
                    <a:lnTo>
                      <a:pt x="2316" y="15841"/>
                    </a:lnTo>
                    <a:lnTo>
                      <a:pt x="2531" y="15841"/>
                    </a:lnTo>
                    <a:lnTo>
                      <a:pt x="2531" y="15770"/>
                    </a:lnTo>
                    <a:lnTo>
                      <a:pt x="2628" y="15841"/>
                    </a:lnTo>
                    <a:lnTo>
                      <a:pt x="2736" y="15706"/>
                    </a:lnTo>
                    <a:lnTo>
                      <a:pt x="2736" y="15627"/>
                    </a:lnTo>
                    <a:lnTo>
                      <a:pt x="2951" y="15627"/>
                    </a:lnTo>
                    <a:lnTo>
                      <a:pt x="3059" y="15770"/>
                    </a:lnTo>
                    <a:lnTo>
                      <a:pt x="2833" y="15841"/>
                    </a:lnTo>
                    <a:lnTo>
                      <a:pt x="2951" y="15983"/>
                    </a:lnTo>
                    <a:lnTo>
                      <a:pt x="3156" y="15983"/>
                    </a:lnTo>
                    <a:lnTo>
                      <a:pt x="3371" y="16118"/>
                    </a:lnTo>
                    <a:lnTo>
                      <a:pt x="3479" y="16182"/>
                    </a:lnTo>
                    <a:lnTo>
                      <a:pt x="3371" y="16253"/>
                    </a:lnTo>
                    <a:lnTo>
                      <a:pt x="3479" y="16324"/>
                    </a:lnTo>
                    <a:lnTo>
                      <a:pt x="3576" y="16459"/>
                    </a:lnTo>
                    <a:lnTo>
                      <a:pt x="3576" y="16594"/>
                    </a:lnTo>
                    <a:lnTo>
                      <a:pt x="3683" y="16673"/>
                    </a:lnTo>
                    <a:lnTo>
                      <a:pt x="3780" y="16673"/>
                    </a:lnTo>
                    <a:lnTo>
                      <a:pt x="3996" y="16808"/>
                    </a:lnTo>
                    <a:lnTo>
                      <a:pt x="3996" y="16872"/>
                    </a:lnTo>
                    <a:lnTo>
                      <a:pt x="3683" y="16950"/>
                    </a:lnTo>
                    <a:lnTo>
                      <a:pt x="3780" y="17085"/>
                    </a:lnTo>
                    <a:lnTo>
                      <a:pt x="3899" y="17085"/>
                    </a:lnTo>
                    <a:lnTo>
                      <a:pt x="3996" y="17085"/>
                    </a:lnTo>
                    <a:lnTo>
                      <a:pt x="4103" y="16950"/>
                    </a:lnTo>
                    <a:lnTo>
                      <a:pt x="4200" y="16950"/>
                    </a:lnTo>
                    <a:lnTo>
                      <a:pt x="4200" y="17014"/>
                    </a:lnTo>
                    <a:lnTo>
                      <a:pt x="4319" y="17149"/>
                    </a:lnTo>
                    <a:lnTo>
                      <a:pt x="4200" y="17504"/>
                    </a:lnTo>
                    <a:lnTo>
                      <a:pt x="4416" y="17504"/>
                    </a:lnTo>
                    <a:lnTo>
                      <a:pt x="4416" y="17426"/>
                    </a:lnTo>
                    <a:lnTo>
                      <a:pt x="4847" y="17426"/>
                    </a:lnTo>
                    <a:lnTo>
                      <a:pt x="5051" y="17362"/>
                    </a:lnTo>
                    <a:lnTo>
                      <a:pt x="5159" y="17504"/>
                    </a:lnTo>
                    <a:lnTo>
                      <a:pt x="5267" y="17426"/>
                    </a:lnTo>
                    <a:lnTo>
                      <a:pt x="5363" y="17504"/>
                    </a:lnTo>
                    <a:lnTo>
                      <a:pt x="5471" y="17426"/>
                    </a:lnTo>
                    <a:lnTo>
                      <a:pt x="5471" y="17362"/>
                    </a:lnTo>
                    <a:lnTo>
                      <a:pt x="5687" y="17362"/>
                    </a:lnTo>
                    <a:lnTo>
                      <a:pt x="5784" y="17426"/>
                    </a:lnTo>
                    <a:lnTo>
                      <a:pt x="5988" y="17426"/>
                    </a:lnTo>
                    <a:lnTo>
                      <a:pt x="6107" y="17362"/>
                    </a:lnTo>
                    <a:lnTo>
                      <a:pt x="6311" y="17227"/>
                    </a:lnTo>
                    <a:lnTo>
                      <a:pt x="6430" y="17291"/>
                    </a:lnTo>
                    <a:lnTo>
                      <a:pt x="6527" y="17362"/>
                    </a:lnTo>
                    <a:lnTo>
                      <a:pt x="6634" y="17362"/>
                    </a:lnTo>
                    <a:lnTo>
                      <a:pt x="6527" y="17149"/>
                    </a:lnTo>
                    <a:lnTo>
                      <a:pt x="6731" y="17149"/>
                    </a:lnTo>
                    <a:lnTo>
                      <a:pt x="6731" y="17291"/>
                    </a:lnTo>
                    <a:lnTo>
                      <a:pt x="7054" y="17426"/>
                    </a:lnTo>
                    <a:lnTo>
                      <a:pt x="7259" y="17426"/>
                    </a:lnTo>
                    <a:lnTo>
                      <a:pt x="7356" y="17504"/>
                    </a:lnTo>
                    <a:lnTo>
                      <a:pt x="7356" y="17291"/>
                    </a:lnTo>
                    <a:lnTo>
                      <a:pt x="7474" y="17227"/>
                    </a:lnTo>
                    <a:lnTo>
                      <a:pt x="7474" y="17149"/>
                    </a:lnTo>
                    <a:lnTo>
                      <a:pt x="7798" y="17227"/>
                    </a:lnTo>
                    <a:lnTo>
                      <a:pt x="8218" y="17149"/>
                    </a:lnTo>
                    <a:lnTo>
                      <a:pt x="8422" y="17149"/>
                    </a:lnTo>
                    <a:lnTo>
                      <a:pt x="8519" y="17227"/>
                    </a:lnTo>
                    <a:lnTo>
                      <a:pt x="8939" y="17085"/>
                    </a:lnTo>
                    <a:lnTo>
                      <a:pt x="9370" y="17085"/>
                    </a:lnTo>
                    <a:lnTo>
                      <a:pt x="9467" y="17085"/>
                    </a:lnTo>
                    <a:lnTo>
                      <a:pt x="9262" y="16808"/>
                    </a:lnTo>
                    <a:lnTo>
                      <a:pt x="9370" y="16808"/>
                    </a:lnTo>
                    <a:lnTo>
                      <a:pt x="9370" y="16737"/>
                    </a:lnTo>
                    <a:lnTo>
                      <a:pt x="9585" y="16673"/>
                    </a:lnTo>
                    <a:lnTo>
                      <a:pt x="9887" y="16594"/>
                    </a:lnTo>
                    <a:lnTo>
                      <a:pt x="9887" y="16673"/>
                    </a:lnTo>
                    <a:lnTo>
                      <a:pt x="10307" y="16737"/>
                    </a:lnTo>
                    <a:lnTo>
                      <a:pt x="10512" y="16673"/>
                    </a:lnTo>
                    <a:lnTo>
                      <a:pt x="10727" y="16737"/>
                    </a:lnTo>
                    <a:lnTo>
                      <a:pt x="11255" y="16808"/>
                    </a:lnTo>
                    <a:lnTo>
                      <a:pt x="11373" y="16872"/>
                    </a:lnTo>
                    <a:lnTo>
                      <a:pt x="11373" y="16950"/>
                    </a:lnTo>
                    <a:lnTo>
                      <a:pt x="11255" y="16950"/>
                    </a:lnTo>
                    <a:lnTo>
                      <a:pt x="11255" y="17085"/>
                    </a:lnTo>
                    <a:lnTo>
                      <a:pt x="11373" y="17149"/>
                    </a:lnTo>
                    <a:lnTo>
                      <a:pt x="11675" y="17085"/>
                    </a:lnTo>
                    <a:lnTo>
                      <a:pt x="11782" y="17149"/>
                    </a:lnTo>
                    <a:lnTo>
                      <a:pt x="11782" y="17291"/>
                    </a:lnTo>
                    <a:lnTo>
                      <a:pt x="11578" y="17504"/>
                    </a:lnTo>
                    <a:lnTo>
                      <a:pt x="11782" y="17568"/>
                    </a:lnTo>
                    <a:lnTo>
                      <a:pt x="11890" y="17426"/>
                    </a:lnTo>
                    <a:lnTo>
                      <a:pt x="12202" y="17426"/>
                    </a:lnTo>
                    <a:lnTo>
                      <a:pt x="12321" y="17640"/>
                    </a:lnTo>
                    <a:lnTo>
                      <a:pt x="12418" y="17775"/>
                    </a:lnTo>
                    <a:lnTo>
                      <a:pt x="12623" y="17846"/>
                    </a:lnTo>
                    <a:lnTo>
                      <a:pt x="12741" y="18116"/>
                    </a:lnTo>
                    <a:lnTo>
                      <a:pt x="12838" y="18116"/>
                    </a:lnTo>
                    <a:lnTo>
                      <a:pt x="12838" y="18194"/>
                    </a:lnTo>
                    <a:lnTo>
                      <a:pt x="12946" y="18194"/>
                    </a:lnTo>
                    <a:lnTo>
                      <a:pt x="12838" y="18329"/>
                    </a:lnTo>
                    <a:lnTo>
                      <a:pt x="12623" y="18393"/>
                    </a:lnTo>
                    <a:lnTo>
                      <a:pt x="12526" y="18471"/>
                    </a:lnTo>
                    <a:lnTo>
                      <a:pt x="12321" y="18535"/>
                    </a:lnTo>
                    <a:lnTo>
                      <a:pt x="12418" y="18606"/>
                    </a:lnTo>
                    <a:lnTo>
                      <a:pt x="12526" y="18606"/>
                    </a:lnTo>
                    <a:lnTo>
                      <a:pt x="12623" y="18670"/>
                    </a:lnTo>
                    <a:lnTo>
                      <a:pt x="12741" y="18884"/>
                    </a:lnTo>
                    <a:lnTo>
                      <a:pt x="12741" y="19026"/>
                    </a:lnTo>
                    <a:lnTo>
                      <a:pt x="12623" y="19090"/>
                    </a:lnTo>
                    <a:lnTo>
                      <a:pt x="12741" y="19161"/>
                    </a:lnTo>
                    <a:lnTo>
                      <a:pt x="13043" y="19161"/>
                    </a:lnTo>
                    <a:lnTo>
                      <a:pt x="13043" y="19090"/>
                    </a:lnTo>
                    <a:lnTo>
                      <a:pt x="13258" y="19026"/>
                    </a:lnTo>
                    <a:lnTo>
                      <a:pt x="13258" y="19161"/>
                    </a:lnTo>
                    <a:lnTo>
                      <a:pt x="13463" y="19161"/>
                    </a:lnTo>
                    <a:lnTo>
                      <a:pt x="13463" y="19225"/>
                    </a:lnTo>
                    <a:lnTo>
                      <a:pt x="13366" y="19296"/>
                    </a:lnTo>
                    <a:lnTo>
                      <a:pt x="13463" y="19367"/>
                    </a:lnTo>
                    <a:lnTo>
                      <a:pt x="13990" y="19438"/>
                    </a:lnTo>
                    <a:lnTo>
                      <a:pt x="14206" y="19438"/>
                    </a:lnTo>
                    <a:lnTo>
                      <a:pt x="14313" y="19225"/>
                    </a:lnTo>
                    <a:lnTo>
                      <a:pt x="14410" y="19225"/>
                    </a:lnTo>
                    <a:lnTo>
                      <a:pt x="14410" y="19438"/>
                    </a:lnTo>
                    <a:lnTo>
                      <a:pt x="14529" y="19438"/>
                    </a:lnTo>
                    <a:lnTo>
                      <a:pt x="14529" y="19502"/>
                    </a:lnTo>
                    <a:lnTo>
                      <a:pt x="14733" y="19573"/>
                    </a:lnTo>
                    <a:lnTo>
                      <a:pt x="14949" y="19716"/>
                    </a:lnTo>
                    <a:lnTo>
                      <a:pt x="15046" y="19716"/>
                    </a:lnTo>
                    <a:lnTo>
                      <a:pt x="15153" y="19716"/>
                    </a:lnTo>
                    <a:lnTo>
                      <a:pt x="15046" y="19851"/>
                    </a:lnTo>
                    <a:lnTo>
                      <a:pt x="15046" y="19993"/>
                    </a:lnTo>
                    <a:lnTo>
                      <a:pt x="15153" y="19993"/>
                    </a:lnTo>
                    <a:lnTo>
                      <a:pt x="15358" y="19993"/>
                    </a:lnTo>
                    <a:lnTo>
                      <a:pt x="15477" y="19780"/>
                    </a:lnTo>
                    <a:lnTo>
                      <a:pt x="15778" y="19716"/>
                    </a:lnTo>
                    <a:lnTo>
                      <a:pt x="15778" y="19851"/>
                    </a:lnTo>
                    <a:lnTo>
                      <a:pt x="15897" y="19851"/>
                    </a:lnTo>
                    <a:lnTo>
                      <a:pt x="15994" y="19780"/>
                    </a:lnTo>
                    <a:lnTo>
                      <a:pt x="15994" y="19637"/>
                    </a:lnTo>
                    <a:lnTo>
                      <a:pt x="16198" y="19438"/>
                    </a:lnTo>
                    <a:lnTo>
                      <a:pt x="16198" y="19367"/>
                    </a:lnTo>
                    <a:lnTo>
                      <a:pt x="16317" y="19225"/>
                    </a:lnTo>
                    <a:lnTo>
                      <a:pt x="16414" y="19225"/>
                    </a:lnTo>
                    <a:lnTo>
                      <a:pt x="16521" y="19225"/>
                    </a:lnTo>
                    <a:lnTo>
                      <a:pt x="16834" y="19090"/>
                    </a:lnTo>
                    <a:lnTo>
                      <a:pt x="17049" y="19161"/>
                    </a:lnTo>
                    <a:lnTo>
                      <a:pt x="17146" y="19161"/>
                    </a:lnTo>
                    <a:lnTo>
                      <a:pt x="17264" y="19225"/>
                    </a:lnTo>
                    <a:lnTo>
                      <a:pt x="17469" y="18948"/>
                    </a:lnTo>
                    <a:lnTo>
                      <a:pt x="17566" y="18948"/>
                    </a:lnTo>
                    <a:lnTo>
                      <a:pt x="17781" y="19161"/>
                    </a:lnTo>
                    <a:lnTo>
                      <a:pt x="17889" y="19161"/>
                    </a:lnTo>
                    <a:lnTo>
                      <a:pt x="18201" y="19161"/>
                    </a:lnTo>
                    <a:lnTo>
                      <a:pt x="18309" y="19090"/>
                    </a:lnTo>
                    <a:lnTo>
                      <a:pt x="18525" y="19026"/>
                    </a:lnTo>
                    <a:lnTo>
                      <a:pt x="18406" y="18884"/>
                    </a:lnTo>
                    <a:lnTo>
                      <a:pt x="18525" y="18749"/>
                    </a:lnTo>
                    <a:lnTo>
                      <a:pt x="18525" y="18670"/>
                    </a:lnTo>
                    <a:lnTo>
                      <a:pt x="18632" y="18606"/>
                    </a:lnTo>
                    <a:lnTo>
                      <a:pt x="18632" y="18471"/>
                    </a:lnTo>
                    <a:lnTo>
                      <a:pt x="18406" y="18471"/>
                    </a:lnTo>
                    <a:lnTo>
                      <a:pt x="18406" y="18393"/>
                    </a:lnTo>
                    <a:lnTo>
                      <a:pt x="18406" y="18329"/>
                    </a:lnTo>
                    <a:lnTo>
                      <a:pt x="18406" y="18052"/>
                    </a:lnTo>
                    <a:lnTo>
                      <a:pt x="18525" y="18052"/>
                    </a:lnTo>
                    <a:lnTo>
                      <a:pt x="18632" y="18052"/>
                    </a:lnTo>
                    <a:lnTo>
                      <a:pt x="18729" y="18052"/>
                    </a:lnTo>
                    <a:lnTo>
                      <a:pt x="18934" y="17981"/>
                    </a:lnTo>
                    <a:lnTo>
                      <a:pt x="18837" y="17846"/>
                    </a:lnTo>
                    <a:lnTo>
                      <a:pt x="18934" y="17775"/>
                    </a:lnTo>
                    <a:lnTo>
                      <a:pt x="19052" y="17704"/>
                    </a:lnTo>
                    <a:lnTo>
                      <a:pt x="19257" y="17775"/>
                    </a:lnTo>
                    <a:lnTo>
                      <a:pt x="19354" y="17775"/>
                    </a:lnTo>
                    <a:lnTo>
                      <a:pt x="19569" y="17775"/>
                    </a:lnTo>
                    <a:lnTo>
                      <a:pt x="19472" y="17704"/>
                    </a:lnTo>
                    <a:lnTo>
                      <a:pt x="19472" y="17568"/>
                    </a:lnTo>
                    <a:lnTo>
                      <a:pt x="19569" y="17504"/>
                    </a:lnTo>
                    <a:lnTo>
                      <a:pt x="19569" y="17426"/>
                    </a:lnTo>
                    <a:lnTo>
                      <a:pt x="19677" y="17426"/>
                    </a:lnTo>
                    <a:lnTo>
                      <a:pt x="19677" y="17362"/>
                    </a:lnTo>
                    <a:lnTo>
                      <a:pt x="19989" y="17362"/>
                    </a:lnTo>
                    <a:lnTo>
                      <a:pt x="19989" y="17291"/>
                    </a:lnTo>
                    <a:lnTo>
                      <a:pt x="19989" y="17149"/>
                    </a:lnTo>
                    <a:lnTo>
                      <a:pt x="19774" y="17085"/>
                    </a:lnTo>
                    <a:lnTo>
                      <a:pt x="19774" y="17014"/>
                    </a:lnTo>
                    <a:lnTo>
                      <a:pt x="19677" y="16872"/>
                    </a:lnTo>
                    <a:lnTo>
                      <a:pt x="19677" y="16808"/>
                    </a:lnTo>
                    <a:lnTo>
                      <a:pt x="19569" y="16808"/>
                    </a:lnTo>
                    <a:lnTo>
                      <a:pt x="19569" y="16872"/>
                    </a:lnTo>
                    <a:lnTo>
                      <a:pt x="19472" y="16950"/>
                    </a:lnTo>
                    <a:lnTo>
                      <a:pt x="19354" y="16950"/>
                    </a:lnTo>
                    <a:lnTo>
                      <a:pt x="19354" y="17014"/>
                    </a:lnTo>
                    <a:lnTo>
                      <a:pt x="19149" y="17014"/>
                    </a:lnTo>
                    <a:lnTo>
                      <a:pt x="19052" y="16808"/>
                    </a:lnTo>
                    <a:lnTo>
                      <a:pt x="19149" y="16673"/>
                    </a:lnTo>
                    <a:lnTo>
                      <a:pt x="19149" y="16594"/>
                    </a:lnTo>
                    <a:lnTo>
                      <a:pt x="19052" y="16459"/>
                    </a:lnTo>
                    <a:lnTo>
                      <a:pt x="19052" y="16395"/>
                    </a:lnTo>
                    <a:lnTo>
                      <a:pt x="18729" y="16253"/>
                    </a:lnTo>
                    <a:lnTo>
                      <a:pt x="18632" y="16253"/>
                    </a:lnTo>
                    <a:lnTo>
                      <a:pt x="18525" y="16182"/>
                    </a:lnTo>
                    <a:lnTo>
                      <a:pt x="18406" y="16118"/>
                    </a:lnTo>
                    <a:lnTo>
                      <a:pt x="18406" y="16047"/>
                    </a:lnTo>
                    <a:lnTo>
                      <a:pt x="18104" y="15983"/>
                    </a:lnTo>
                    <a:lnTo>
                      <a:pt x="17986" y="16047"/>
                    </a:lnTo>
                    <a:lnTo>
                      <a:pt x="18104" y="16047"/>
                    </a:lnTo>
                    <a:lnTo>
                      <a:pt x="18104" y="16118"/>
                    </a:lnTo>
                    <a:lnTo>
                      <a:pt x="17889" y="15983"/>
                    </a:lnTo>
                    <a:lnTo>
                      <a:pt x="17986" y="15841"/>
                    </a:lnTo>
                    <a:lnTo>
                      <a:pt x="18104" y="15841"/>
                    </a:lnTo>
                    <a:lnTo>
                      <a:pt x="18104" y="15706"/>
                    </a:lnTo>
                    <a:lnTo>
                      <a:pt x="18104" y="15627"/>
                    </a:lnTo>
                    <a:lnTo>
                      <a:pt x="18201" y="15627"/>
                    </a:lnTo>
                    <a:lnTo>
                      <a:pt x="18309" y="15492"/>
                    </a:lnTo>
                    <a:lnTo>
                      <a:pt x="18201" y="15428"/>
                    </a:lnTo>
                    <a:lnTo>
                      <a:pt x="18201" y="15286"/>
                    </a:lnTo>
                    <a:lnTo>
                      <a:pt x="18309" y="15215"/>
                    </a:lnTo>
                    <a:lnTo>
                      <a:pt x="18525" y="15215"/>
                    </a:lnTo>
                    <a:lnTo>
                      <a:pt x="18525" y="15073"/>
                    </a:lnTo>
                    <a:lnTo>
                      <a:pt x="18406" y="14938"/>
                    </a:lnTo>
                    <a:lnTo>
                      <a:pt x="18201" y="14803"/>
                    </a:lnTo>
                    <a:lnTo>
                      <a:pt x="18104" y="14874"/>
                    </a:lnTo>
                    <a:lnTo>
                      <a:pt x="17889" y="14803"/>
                    </a:lnTo>
                    <a:lnTo>
                      <a:pt x="17889" y="14661"/>
                    </a:lnTo>
                    <a:lnTo>
                      <a:pt x="17889" y="14597"/>
                    </a:lnTo>
                    <a:lnTo>
                      <a:pt x="17566" y="14383"/>
                    </a:lnTo>
                    <a:lnTo>
                      <a:pt x="17361" y="14525"/>
                    </a:lnTo>
                    <a:lnTo>
                      <a:pt x="17049" y="14248"/>
                    </a:lnTo>
                    <a:lnTo>
                      <a:pt x="16941" y="14184"/>
                    </a:lnTo>
                    <a:lnTo>
                      <a:pt x="16834" y="13971"/>
                    </a:lnTo>
                    <a:lnTo>
                      <a:pt x="16521" y="13971"/>
                    </a:lnTo>
                    <a:lnTo>
                      <a:pt x="16101" y="14106"/>
                    </a:lnTo>
                    <a:lnTo>
                      <a:pt x="15994" y="13907"/>
                    </a:lnTo>
                    <a:lnTo>
                      <a:pt x="16101" y="13829"/>
                    </a:lnTo>
                    <a:lnTo>
                      <a:pt x="16198" y="13765"/>
                    </a:lnTo>
                    <a:lnTo>
                      <a:pt x="15778" y="13694"/>
                    </a:lnTo>
                    <a:lnTo>
                      <a:pt x="15897" y="13694"/>
                    </a:lnTo>
                    <a:lnTo>
                      <a:pt x="16101" y="13551"/>
                    </a:lnTo>
                    <a:lnTo>
                      <a:pt x="16414" y="13416"/>
                    </a:lnTo>
                    <a:lnTo>
                      <a:pt x="16317" y="13416"/>
                    </a:lnTo>
                    <a:lnTo>
                      <a:pt x="16101" y="13352"/>
                    </a:lnTo>
                    <a:lnTo>
                      <a:pt x="15897" y="13210"/>
                    </a:lnTo>
                    <a:lnTo>
                      <a:pt x="15897" y="13075"/>
                    </a:lnTo>
                    <a:lnTo>
                      <a:pt x="15574" y="13004"/>
                    </a:lnTo>
                    <a:lnTo>
                      <a:pt x="15358" y="13004"/>
                    </a:lnTo>
                    <a:lnTo>
                      <a:pt x="15250" y="12798"/>
                    </a:lnTo>
                    <a:lnTo>
                      <a:pt x="15046" y="12798"/>
                    </a:lnTo>
                    <a:lnTo>
                      <a:pt x="14949" y="12798"/>
                    </a:lnTo>
                    <a:lnTo>
                      <a:pt x="14949" y="12727"/>
                    </a:lnTo>
                    <a:lnTo>
                      <a:pt x="14830" y="12727"/>
                    </a:lnTo>
                    <a:lnTo>
                      <a:pt x="14410" y="12663"/>
                    </a:lnTo>
                    <a:lnTo>
                      <a:pt x="14313" y="12663"/>
                    </a:lnTo>
                    <a:lnTo>
                      <a:pt x="14206" y="12520"/>
                    </a:lnTo>
                    <a:lnTo>
                      <a:pt x="13990" y="12385"/>
                    </a:lnTo>
                    <a:lnTo>
                      <a:pt x="13786" y="12385"/>
                    </a:lnTo>
                    <a:lnTo>
                      <a:pt x="13678" y="12385"/>
                    </a:lnTo>
                    <a:lnTo>
                      <a:pt x="13678" y="12243"/>
                    </a:lnTo>
                    <a:lnTo>
                      <a:pt x="13570" y="12172"/>
                    </a:lnTo>
                    <a:lnTo>
                      <a:pt x="13161" y="12172"/>
                    </a:lnTo>
                    <a:lnTo>
                      <a:pt x="13043" y="11895"/>
                    </a:lnTo>
                    <a:lnTo>
                      <a:pt x="12946" y="12030"/>
                    </a:lnTo>
                    <a:lnTo>
                      <a:pt x="12741" y="12030"/>
                    </a:lnTo>
                    <a:lnTo>
                      <a:pt x="12623" y="12030"/>
                    </a:lnTo>
                    <a:lnTo>
                      <a:pt x="12623" y="11895"/>
                    </a:lnTo>
                    <a:lnTo>
                      <a:pt x="12623" y="11831"/>
                    </a:lnTo>
                    <a:lnTo>
                      <a:pt x="12526" y="11689"/>
                    </a:lnTo>
                    <a:lnTo>
                      <a:pt x="12741" y="11617"/>
                    </a:lnTo>
                    <a:lnTo>
                      <a:pt x="12623" y="11554"/>
                    </a:lnTo>
                    <a:lnTo>
                      <a:pt x="12526" y="11482"/>
                    </a:lnTo>
                    <a:lnTo>
                      <a:pt x="12526" y="11418"/>
                    </a:lnTo>
                    <a:lnTo>
                      <a:pt x="12623" y="11418"/>
                    </a:lnTo>
                    <a:lnTo>
                      <a:pt x="12526" y="11276"/>
                    </a:lnTo>
                    <a:lnTo>
                      <a:pt x="12741" y="11276"/>
                    </a:lnTo>
                    <a:lnTo>
                      <a:pt x="12623" y="11063"/>
                    </a:lnTo>
                    <a:lnTo>
                      <a:pt x="12418" y="10999"/>
                    </a:lnTo>
                    <a:lnTo>
                      <a:pt x="12202" y="10864"/>
                    </a:lnTo>
                    <a:lnTo>
                      <a:pt x="11998" y="10651"/>
                    </a:lnTo>
                    <a:lnTo>
                      <a:pt x="11782" y="10651"/>
                    </a:lnTo>
                    <a:lnTo>
                      <a:pt x="11675" y="10651"/>
                    </a:lnTo>
                    <a:lnTo>
                      <a:pt x="11675" y="10444"/>
                    </a:lnTo>
                    <a:lnTo>
                      <a:pt x="11782" y="10373"/>
                    </a:lnTo>
                    <a:lnTo>
                      <a:pt x="11998" y="10309"/>
                    </a:lnTo>
                    <a:lnTo>
                      <a:pt x="11998" y="10238"/>
                    </a:lnTo>
                    <a:lnTo>
                      <a:pt x="11890" y="10096"/>
                    </a:lnTo>
                    <a:lnTo>
                      <a:pt x="11890" y="9961"/>
                    </a:lnTo>
                    <a:lnTo>
                      <a:pt x="11890" y="9897"/>
                    </a:lnTo>
                    <a:lnTo>
                      <a:pt x="11890" y="9819"/>
                    </a:lnTo>
                    <a:lnTo>
                      <a:pt x="11998" y="9620"/>
                    </a:lnTo>
                    <a:lnTo>
                      <a:pt x="12095" y="9620"/>
                    </a:lnTo>
                    <a:lnTo>
                      <a:pt x="12202" y="9620"/>
                    </a:lnTo>
                    <a:lnTo>
                      <a:pt x="12623" y="9541"/>
                    </a:lnTo>
                    <a:lnTo>
                      <a:pt x="12623" y="9477"/>
                    </a:lnTo>
                    <a:lnTo>
                      <a:pt x="12741" y="9406"/>
                    </a:lnTo>
                    <a:lnTo>
                      <a:pt x="12741" y="9200"/>
                    </a:lnTo>
                    <a:lnTo>
                      <a:pt x="12526" y="9200"/>
                    </a:lnTo>
                    <a:lnTo>
                      <a:pt x="12526" y="9129"/>
                    </a:lnTo>
                    <a:lnTo>
                      <a:pt x="12741" y="9065"/>
                    </a:lnTo>
                    <a:lnTo>
                      <a:pt x="12741" y="8852"/>
                    </a:lnTo>
                    <a:lnTo>
                      <a:pt x="12623" y="8788"/>
                    </a:lnTo>
                    <a:lnTo>
                      <a:pt x="12526" y="8788"/>
                    </a:lnTo>
                    <a:lnTo>
                      <a:pt x="12202" y="8923"/>
                    </a:lnTo>
                    <a:lnTo>
                      <a:pt x="12202" y="8852"/>
                    </a:lnTo>
                    <a:lnTo>
                      <a:pt x="12418" y="8653"/>
                    </a:lnTo>
                    <a:lnTo>
                      <a:pt x="12526" y="8574"/>
                    </a:lnTo>
                    <a:lnTo>
                      <a:pt x="12418" y="8574"/>
                    </a:lnTo>
                    <a:lnTo>
                      <a:pt x="12418" y="8297"/>
                    </a:lnTo>
                    <a:lnTo>
                      <a:pt x="12321" y="8098"/>
                    </a:lnTo>
                    <a:lnTo>
                      <a:pt x="12321" y="8020"/>
                    </a:lnTo>
                    <a:lnTo>
                      <a:pt x="12202" y="8020"/>
                    </a:lnTo>
                    <a:lnTo>
                      <a:pt x="12095" y="7821"/>
                    </a:lnTo>
                    <a:lnTo>
                      <a:pt x="11998" y="7679"/>
                    </a:lnTo>
                    <a:lnTo>
                      <a:pt x="11998" y="7608"/>
                    </a:lnTo>
                    <a:lnTo>
                      <a:pt x="12321" y="7401"/>
                    </a:lnTo>
                    <a:lnTo>
                      <a:pt x="12202" y="7330"/>
                    </a:lnTo>
                    <a:lnTo>
                      <a:pt x="12095" y="7195"/>
                    </a:lnTo>
                    <a:lnTo>
                      <a:pt x="12202" y="7053"/>
                    </a:lnTo>
                    <a:lnTo>
                      <a:pt x="12418" y="6989"/>
                    </a:lnTo>
                    <a:lnTo>
                      <a:pt x="12418" y="6918"/>
                    </a:lnTo>
                    <a:lnTo>
                      <a:pt x="12741" y="6918"/>
                    </a:lnTo>
                    <a:lnTo>
                      <a:pt x="12741" y="6854"/>
                    </a:lnTo>
                    <a:lnTo>
                      <a:pt x="12838" y="6776"/>
                    </a:lnTo>
                    <a:lnTo>
                      <a:pt x="12623" y="6712"/>
                    </a:lnTo>
                    <a:lnTo>
                      <a:pt x="12623" y="6641"/>
                    </a:lnTo>
                    <a:lnTo>
                      <a:pt x="12623" y="6577"/>
                    </a:lnTo>
                    <a:lnTo>
                      <a:pt x="12526" y="6498"/>
                    </a:lnTo>
                    <a:lnTo>
                      <a:pt x="12623" y="6434"/>
                    </a:lnTo>
                    <a:lnTo>
                      <a:pt x="12741" y="6157"/>
                    </a:lnTo>
                    <a:lnTo>
                      <a:pt x="13043" y="6157"/>
                    </a:lnTo>
                    <a:lnTo>
                      <a:pt x="13161" y="6022"/>
                    </a:lnTo>
                    <a:lnTo>
                      <a:pt x="13043" y="5951"/>
                    </a:lnTo>
                    <a:lnTo>
                      <a:pt x="12946" y="5880"/>
                    </a:lnTo>
                    <a:lnTo>
                      <a:pt x="13161" y="5809"/>
                    </a:lnTo>
                    <a:lnTo>
                      <a:pt x="13161" y="5745"/>
                    </a:lnTo>
                    <a:lnTo>
                      <a:pt x="13043" y="5610"/>
                    </a:lnTo>
                    <a:lnTo>
                      <a:pt x="13161" y="5467"/>
                    </a:lnTo>
                    <a:lnTo>
                      <a:pt x="13043" y="5467"/>
                    </a:lnTo>
                    <a:lnTo>
                      <a:pt x="12946" y="5396"/>
                    </a:lnTo>
                    <a:lnTo>
                      <a:pt x="12946" y="5254"/>
                    </a:lnTo>
                    <a:lnTo>
                      <a:pt x="12741" y="5119"/>
                    </a:lnTo>
                    <a:lnTo>
                      <a:pt x="12838" y="5119"/>
                    </a:lnTo>
                    <a:lnTo>
                      <a:pt x="12946" y="5055"/>
                    </a:lnTo>
                    <a:lnTo>
                      <a:pt x="12946" y="4977"/>
                    </a:lnTo>
                    <a:lnTo>
                      <a:pt x="13043" y="4842"/>
                    </a:lnTo>
                    <a:lnTo>
                      <a:pt x="12946" y="4842"/>
                    </a:lnTo>
                    <a:lnTo>
                      <a:pt x="13043" y="4700"/>
                    </a:lnTo>
                    <a:lnTo>
                      <a:pt x="13161" y="4700"/>
                    </a:lnTo>
                    <a:lnTo>
                      <a:pt x="13161" y="4636"/>
                    </a:lnTo>
                    <a:lnTo>
                      <a:pt x="13043" y="4501"/>
                    </a:lnTo>
                    <a:lnTo>
                      <a:pt x="13161" y="4429"/>
                    </a:lnTo>
                    <a:lnTo>
                      <a:pt x="13366" y="4429"/>
                    </a:lnTo>
                    <a:lnTo>
                      <a:pt x="13463" y="4565"/>
                    </a:lnTo>
                    <a:lnTo>
                      <a:pt x="13463" y="4636"/>
                    </a:lnTo>
                    <a:lnTo>
                      <a:pt x="13570" y="4636"/>
                    </a:lnTo>
                    <a:lnTo>
                      <a:pt x="13893" y="4565"/>
                    </a:lnTo>
                    <a:lnTo>
                      <a:pt x="14109" y="4565"/>
                    </a:lnTo>
                    <a:lnTo>
                      <a:pt x="14109" y="4636"/>
                    </a:lnTo>
                    <a:lnTo>
                      <a:pt x="14206" y="4700"/>
                    </a:lnTo>
                    <a:lnTo>
                      <a:pt x="14313" y="4778"/>
                    </a:lnTo>
                    <a:lnTo>
                      <a:pt x="14410" y="4700"/>
                    </a:lnTo>
                    <a:lnTo>
                      <a:pt x="14626" y="4636"/>
                    </a:lnTo>
                    <a:lnTo>
                      <a:pt x="14830" y="4358"/>
                    </a:lnTo>
                    <a:lnTo>
                      <a:pt x="15046" y="4429"/>
                    </a:lnTo>
                    <a:lnTo>
                      <a:pt x="15153" y="4358"/>
                    </a:lnTo>
                    <a:lnTo>
                      <a:pt x="15153" y="4287"/>
                    </a:lnTo>
                    <a:lnTo>
                      <a:pt x="15250" y="4152"/>
                    </a:lnTo>
                    <a:lnTo>
                      <a:pt x="15046" y="4088"/>
                    </a:lnTo>
                    <a:lnTo>
                      <a:pt x="14830" y="4088"/>
                    </a:lnTo>
                    <a:lnTo>
                      <a:pt x="14830" y="4152"/>
                    </a:lnTo>
                    <a:lnTo>
                      <a:pt x="14733" y="4223"/>
                    </a:lnTo>
                    <a:lnTo>
                      <a:pt x="14626" y="4223"/>
                    </a:lnTo>
                    <a:lnTo>
                      <a:pt x="14529" y="4088"/>
                    </a:lnTo>
                    <a:lnTo>
                      <a:pt x="14733" y="3946"/>
                    </a:lnTo>
                    <a:lnTo>
                      <a:pt x="14626" y="3875"/>
                    </a:lnTo>
                    <a:lnTo>
                      <a:pt x="14529" y="3811"/>
                    </a:lnTo>
                    <a:lnTo>
                      <a:pt x="14410" y="3733"/>
                    </a:lnTo>
                    <a:lnTo>
                      <a:pt x="14313" y="3669"/>
                    </a:lnTo>
                    <a:lnTo>
                      <a:pt x="14206" y="3598"/>
                    </a:lnTo>
                    <a:lnTo>
                      <a:pt x="14109" y="3669"/>
                    </a:lnTo>
                    <a:lnTo>
                      <a:pt x="13990" y="3669"/>
                    </a:lnTo>
                    <a:lnTo>
                      <a:pt x="13893" y="3669"/>
                    </a:lnTo>
                    <a:lnTo>
                      <a:pt x="13786" y="3598"/>
                    </a:lnTo>
                    <a:lnTo>
                      <a:pt x="13678" y="3669"/>
                    </a:lnTo>
                    <a:lnTo>
                      <a:pt x="13463" y="3669"/>
                    </a:lnTo>
                    <a:lnTo>
                      <a:pt x="13366" y="3455"/>
                    </a:lnTo>
                    <a:lnTo>
                      <a:pt x="13258" y="3534"/>
                    </a:lnTo>
                    <a:lnTo>
                      <a:pt x="13161" y="3455"/>
                    </a:lnTo>
                    <a:lnTo>
                      <a:pt x="13161" y="3391"/>
                    </a:lnTo>
                    <a:lnTo>
                      <a:pt x="13043" y="3256"/>
                    </a:lnTo>
                    <a:lnTo>
                      <a:pt x="12946" y="3178"/>
                    </a:lnTo>
                    <a:lnTo>
                      <a:pt x="12946" y="3114"/>
                    </a:lnTo>
                    <a:lnTo>
                      <a:pt x="12741" y="3114"/>
                    </a:lnTo>
                    <a:lnTo>
                      <a:pt x="12623" y="3114"/>
                    </a:lnTo>
                    <a:lnTo>
                      <a:pt x="12321" y="2979"/>
                    </a:lnTo>
                    <a:lnTo>
                      <a:pt x="12095" y="2908"/>
                    </a:lnTo>
                    <a:lnTo>
                      <a:pt x="12095" y="2837"/>
                    </a:lnTo>
                    <a:lnTo>
                      <a:pt x="11782" y="2837"/>
                    </a:lnTo>
                    <a:lnTo>
                      <a:pt x="11675" y="2908"/>
                    </a:lnTo>
                    <a:lnTo>
                      <a:pt x="11578" y="2979"/>
                    </a:lnTo>
                    <a:lnTo>
                      <a:pt x="11373" y="2979"/>
                    </a:lnTo>
                    <a:lnTo>
                      <a:pt x="11158" y="2979"/>
                    </a:lnTo>
                    <a:lnTo>
                      <a:pt x="11050" y="2908"/>
                    </a:lnTo>
                    <a:lnTo>
                      <a:pt x="11158" y="2702"/>
                    </a:lnTo>
                    <a:lnTo>
                      <a:pt x="11050" y="2488"/>
                    </a:lnTo>
                    <a:lnTo>
                      <a:pt x="11050" y="2353"/>
                    </a:lnTo>
                    <a:lnTo>
                      <a:pt x="11255" y="2012"/>
                    </a:lnTo>
                    <a:lnTo>
                      <a:pt x="10953" y="1735"/>
                    </a:lnTo>
                    <a:lnTo>
                      <a:pt x="10630" y="1657"/>
                    </a:lnTo>
                    <a:lnTo>
                      <a:pt x="10512" y="1657"/>
                    </a:lnTo>
                    <a:lnTo>
                      <a:pt x="10512" y="1458"/>
                    </a:lnTo>
                    <a:lnTo>
                      <a:pt x="10630" y="1458"/>
                    </a:lnTo>
                    <a:lnTo>
                      <a:pt x="10727" y="1180"/>
                    </a:lnTo>
                    <a:lnTo>
                      <a:pt x="10835" y="967"/>
                    </a:lnTo>
                    <a:lnTo>
                      <a:pt x="10727" y="832"/>
                    </a:lnTo>
                    <a:lnTo>
                      <a:pt x="10835" y="768"/>
                    </a:lnTo>
                    <a:lnTo>
                      <a:pt x="10835" y="690"/>
                    </a:lnTo>
                    <a:lnTo>
                      <a:pt x="10953" y="626"/>
                    </a:lnTo>
                    <a:lnTo>
                      <a:pt x="10835" y="555"/>
                    </a:lnTo>
                    <a:lnTo>
                      <a:pt x="10953" y="555"/>
                    </a:lnTo>
                    <a:lnTo>
                      <a:pt x="11050" y="626"/>
                    </a:lnTo>
                    <a:lnTo>
                      <a:pt x="11158" y="626"/>
                    </a:lnTo>
                    <a:lnTo>
                      <a:pt x="11050" y="348"/>
                    </a:lnTo>
                    <a:lnTo>
                      <a:pt x="11158" y="277"/>
                    </a:lnTo>
                    <a:lnTo>
                      <a:pt x="11255" y="277"/>
                    </a:lnTo>
                    <a:lnTo>
                      <a:pt x="11158" y="213"/>
                    </a:lnTo>
                    <a:lnTo>
                      <a:pt x="11158" y="135"/>
                    </a:lnTo>
                    <a:lnTo>
                      <a:pt x="10727" y="135"/>
                    </a:lnTo>
                    <a:lnTo>
                      <a:pt x="10727" y="71"/>
                    </a:lnTo>
                    <a:lnTo>
                      <a:pt x="10630" y="0"/>
                    </a:lnTo>
                    <a:lnTo>
                      <a:pt x="10415" y="213"/>
                    </a:lnTo>
                    <a:lnTo>
                      <a:pt x="10210" y="213"/>
                    </a:lnTo>
                    <a:lnTo>
                      <a:pt x="10210" y="348"/>
                    </a:lnTo>
                    <a:lnTo>
                      <a:pt x="10102" y="491"/>
                    </a:lnTo>
                    <a:lnTo>
                      <a:pt x="9887" y="555"/>
                    </a:lnTo>
                    <a:lnTo>
                      <a:pt x="9790" y="555"/>
                    </a:lnTo>
                    <a:lnTo>
                      <a:pt x="9682" y="832"/>
                    </a:lnTo>
                    <a:lnTo>
                      <a:pt x="9790" y="832"/>
                    </a:lnTo>
                    <a:lnTo>
                      <a:pt x="9682" y="1109"/>
                    </a:lnTo>
                    <a:lnTo>
                      <a:pt x="9682" y="1244"/>
                    </a:lnTo>
                    <a:lnTo>
                      <a:pt x="9682" y="1386"/>
                    </a:lnTo>
                    <a:lnTo>
                      <a:pt x="8939" y="1522"/>
                    </a:lnTo>
                    <a:lnTo>
                      <a:pt x="8842" y="1522"/>
                    </a:lnTo>
                    <a:lnTo>
                      <a:pt x="8842" y="1593"/>
                    </a:lnTo>
                    <a:lnTo>
                      <a:pt x="8519" y="1593"/>
                    </a:lnTo>
                    <a:lnTo>
                      <a:pt x="8422" y="1735"/>
                    </a:lnTo>
                    <a:lnTo>
                      <a:pt x="7894" y="1870"/>
                    </a:lnTo>
                    <a:lnTo>
                      <a:pt x="7571" y="1799"/>
                    </a:lnTo>
                    <a:lnTo>
                      <a:pt x="7356" y="1735"/>
                    </a:lnTo>
                    <a:lnTo>
                      <a:pt x="7151" y="1735"/>
                    </a:lnTo>
                    <a:lnTo>
                      <a:pt x="6839" y="1657"/>
                    </a:lnTo>
                    <a:lnTo>
                      <a:pt x="6311" y="1657"/>
                    </a:lnTo>
                    <a:lnTo>
                      <a:pt x="6214" y="1735"/>
                    </a:lnTo>
                    <a:lnTo>
                      <a:pt x="6311" y="1735"/>
                    </a:lnTo>
                    <a:lnTo>
                      <a:pt x="6214" y="2076"/>
                    </a:lnTo>
                    <a:lnTo>
                      <a:pt x="6311" y="2076"/>
                    </a:lnTo>
                    <a:lnTo>
                      <a:pt x="6311" y="2147"/>
                    </a:lnTo>
                    <a:lnTo>
                      <a:pt x="6430" y="2147"/>
                    </a:lnTo>
                    <a:lnTo>
                      <a:pt x="6430" y="2424"/>
                    </a:lnTo>
                    <a:lnTo>
                      <a:pt x="6430" y="2567"/>
                    </a:lnTo>
                    <a:lnTo>
                      <a:pt x="6311" y="2567"/>
                    </a:lnTo>
                    <a:lnTo>
                      <a:pt x="6311" y="2702"/>
                    </a:lnTo>
                    <a:lnTo>
                      <a:pt x="6214" y="2908"/>
                    </a:lnTo>
                    <a:lnTo>
                      <a:pt x="6311" y="2979"/>
                    </a:lnTo>
                    <a:lnTo>
                      <a:pt x="6107" y="3114"/>
                    </a:lnTo>
                    <a:lnTo>
                      <a:pt x="6107" y="3178"/>
                    </a:lnTo>
                    <a:lnTo>
                      <a:pt x="6311" y="3178"/>
                    </a:lnTo>
                    <a:lnTo>
                      <a:pt x="6430" y="3256"/>
                    </a:lnTo>
                    <a:lnTo>
                      <a:pt x="6311" y="3320"/>
                    </a:lnTo>
                    <a:lnTo>
                      <a:pt x="6311" y="3455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04" name="Freeform 16"/>
              <p:cNvSpPr>
                <a:spLocks/>
              </p:cNvSpPr>
              <p:nvPr/>
            </p:nvSpPr>
            <p:spPr bwMode="auto">
              <a:xfrm>
                <a:off x="4016393" y="1006497"/>
                <a:ext cx="1290638" cy="1057275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0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2147483647 w 20000"/>
                  <a:gd name="T125" fmla="*/ 2147483647 h 200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0000"/>
                  <a:gd name="T190" fmla="*/ 0 h 20000"/>
                  <a:gd name="T191" fmla="*/ 20000 w 20000"/>
                  <a:gd name="T192" fmla="*/ 20000 h 200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0000" h="20000">
                    <a:moveTo>
                      <a:pt x="15081" y="19159"/>
                    </a:moveTo>
                    <a:lnTo>
                      <a:pt x="15081" y="19051"/>
                    </a:lnTo>
                    <a:lnTo>
                      <a:pt x="15475" y="18931"/>
                    </a:lnTo>
                    <a:lnTo>
                      <a:pt x="15475" y="18691"/>
                    </a:lnTo>
                    <a:lnTo>
                      <a:pt x="15563" y="18691"/>
                    </a:lnTo>
                    <a:lnTo>
                      <a:pt x="15563" y="18462"/>
                    </a:lnTo>
                    <a:lnTo>
                      <a:pt x="15750" y="18354"/>
                    </a:lnTo>
                    <a:lnTo>
                      <a:pt x="15858" y="17886"/>
                    </a:lnTo>
                    <a:lnTo>
                      <a:pt x="16045" y="17754"/>
                    </a:lnTo>
                    <a:lnTo>
                      <a:pt x="16134" y="17646"/>
                    </a:lnTo>
                    <a:lnTo>
                      <a:pt x="16045" y="17417"/>
                    </a:lnTo>
                    <a:lnTo>
                      <a:pt x="15662" y="17417"/>
                    </a:lnTo>
                    <a:lnTo>
                      <a:pt x="15475" y="17417"/>
                    </a:lnTo>
                    <a:lnTo>
                      <a:pt x="15475" y="17177"/>
                    </a:lnTo>
                    <a:lnTo>
                      <a:pt x="15563" y="17057"/>
                    </a:lnTo>
                    <a:lnTo>
                      <a:pt x="15563" y="16949"/>
                    </a:lnTo>
                    <a:lnTo>
                      <a:pt x="15662" y="16949"/>
                    </a:lnTo>
                    <a:lnTo>
                      <a:pt x="15858" y="16949"/>
                    </a:lnTo>
                    <a:lnTo>
                      <a:pt x="15858" y="16817"/>
                    </a:lnTo>
                    <a:lnTo>
                      <a:pt x="15750" y="16709"/>
                    </a:lnTo>
                    <a:lnTo>
                      <a:pt x="15750" y="16480"/>
                    </a:lnTo>
                    <a:lnTo>
                      <a:pt x="15563" y="16360"/>
                    </a:lnTo>
                    <a:lnTo>
                      <a:pt x="15750" y="16012"/>
                    </a:lnTo>
                    <a:lnTo>
                      <a:pt x="15750" y="15892"/>
                    </a:lnTo>
                    <a:lnTo>
                      <a:pt x="16134" y="15892"/>
                    </a:lnTo>
                    <a:lnTo>
                      <a:pt x="16242" y="16012"/>
                    </a:lnTo>
                    <a:lnTo>
                      <a:pt x="16331" y="16012"/>
                    </a:lnTo>
                    <a:lnTo>
                      <a:pt x="16517" y="15892"/>
                    </a:lnTo>
                    <a:lnTo>
                      <a:pt x="16616" y="15784"/>
                    </a:lnTo>
                    <a:lnTo>
                      <a:pt x="16616" y="15544"/>
                    </a:lnTo>
                    <a:lnTo>
                      <a:pt x="16517" y="15544"/>
                    </a:lnTo>
                    <a:lnTo>
                      <a:pt x="16331" y="15544"/>
                    </a:lnTo>
                    <a:lnTo>
                      <a:pt x="16242" y="15423"/>
                    </a:lnTo>
                    <a:lnTo>
                      <a:pt x="16331" y="15315"/>
                    </a:lnTo>
                    <a:lnTo>
                      <a:pt x="16242" y="15183"/>
                    </a:lnTo>
                    <a:lnTo>
                      <a:pt x="16134" y="15315"/>
                    </a:lnTo>
                    <a:lnTo>
                      <a:pt x="16045" y="15183"/>
                    </a:lnTo>
                    <a:lnTo>
                      <a:pt x="15947" y="15075"/>
                    </a:lnTo>
                    <a:lnTo>
                      <a:pt x="16045" y="14715"/>
                    </a:lnTo>
                    <a:lnTo>
                      <a:pt x="15947" y="14486"/>
                    </a:lnTo>
                    <a:lnTo>
                      <a:pt x="15947" y="14378"/>
                    </a:lnTo>
                    <a:lnTo>
                      <a:pt x="15947" y="14258"/>
                    </a:lnTo>
                    <a:lnTo>
                      <a:pt x="15947" y="14138"/>
                    </a:lnTo>
                    <a:lnTo>
                      <a:pt x="15858" y="13910"/>
                    </a:lnTo>
                    <a:lnTo>
                      <a:pt x="15858" y="13790"/>
                    </a:lnTo>
                    <a:lnTo>
                      <a:pt x="16045" y="13682"/>
                    </a:lnTo>
                    <a:lnTo>
                      <a:pt x="16134" y="13550"/>
                    </a:lnTo>
                    <a:lnTo>
                      <a:pt x="16242" y="13550"/>
                    </a:lnTo>
                    <a:lnTo>
                      <a:pt x="16331" y="13441"/>
                    </a:lnTo>
                    <a:lnTo>
                      <a:pt x="16517" y="13550"/>
                    </a:lnTo>
                    <a:lnTo>
                      <a:pt x="16517" y="13321"/>
                    </a:lnTo>
                    <a:lnTo>
                      <a:pt x="16616" y="13321"/>
                    </a:lnTo>
                    <a:lnTo>
                      <a:pt x="16704" y="13213"/>
                    </a:lnTo>
                    <a:lnTo>
                      <a:pt x="16911" y="13213"/>
                    </a:lnTo>
                    <a:lnTo>
                      <a:pt x="17108" y="13213"/>
                    </a:lnTo>
                    <a:lnTo>
                      <a:pt x="17196" y="13321"/>
                    </a:lnTo>
                    <a:lnTo>
                      <a:pt x="17295" y="13321"/>
                    </a:lnTo>
                    <a:lnTo>
                      <a:pt x="17295" y="13213"/>
                    </a:lnTo>
                    <a:lnTo>
                      <a:pt x="17295" y="13081"/>
                    </a:lnTo>
                    <a:lnTo>
                      <a:pt x="17383" y="13081"/>
                    </a:lnTo>
                    <a:lnTo>
                      <a:pt x="17383" y="12853"/>
                    </a:lnTo>
                    <a:lnTo>
                      <a:pt x="17580" y="12745"/>
                    </a:lnTo>
                    <a:lnTo>
                      <a:pt x="17678" y="12613"/>
                    </a:lnTo>
                    <a:lnTo>
                      <a:pt x="17767" y="12505"/>
                    </a:lnTo>
                    <a:lnTo>
                      <a:pt x="17865" y="12613"/>
                    </a:lnTo>
                    <a:lnTo>
                      <a:pt x="18062" y="12853"/>
                    </a:lnTo>
                    <a:lnTo>
                      <a:pt x="18249" y="12853"/>
                    </a:lnTo>
                    <a:lnTo>
                      <a:pt x="18446" y="13081"/>
                    </a:lnTo>
                    <a:lnTo>
                      <a:pt x="18633" y="13081"/>
                    </a:lnTo>
                    <a:lnTo>
                      <a:pt x="18633" y="12745"/>
                    </a:lnTo>
                    <a:lnTo>
                      <a:pt x="18741" y="12505"/>
                    </a:lnTo>
                    <a:lnTo>
                      <a:pt x="18633" y="12384"/>
                    </a:lnTo>
                    <a:lnTo>
                      <a:pt x="18633" y="12276"/>
                    </a:lnTo>
                    <a:lnTo>
                      <a:pt x="18633" y="12144"/>
                    </a:lnTo>
                    <a:lnTo>
                      <a:pt x="18741" y="12036"/>
                    </a:lnTo>
                    <a:lnTo>
                      <a:pt x="18741" y="11808"/>
                    </a:lnTo>
                    <a:lnTo>
                      <a:pt x="18633" y="11688"/>
                    </a:lnTo>
                    <a:lnTo>
                      <a:pt x="18633" y="11447"/>
                    </a:lnTo>
                    <a:lnTo>
                      <a:pt x="18633" y="11339"/>
                    </a:lnTo>
                    <a:lnTo>
                      <a:pt x="18633" y="11219"/>
                    </a:lnTo>
                    <a:lnTo>
                      <a:pt x="18741" y="11111"/>
                    </a:lnTo>
                    <a:lnTo>
                      <a:pt x="18741" y="10979"/>
                    </a:lnTo>
                    <a:lnTo>
                      <a:pt x="18829" y="10979"/>
                    </a:lnTo>
                    <a:lnTo>
                      <a:pt x="18829" y="10751"/>
                    </a:lnTo>
                    <a:lnTo>
                      <a:pt x="18741" y="10751"/>
                    </a:lnTo>
                    <a:lnTo>
                      <a:pt x="18633" y="10643"/>
                    </a:lnTo>
                    <a:lnTo>
                      <a:pt x="18829" y="10402"/>
                    </a:lnTo>
                    <a:lnTo>
                      <a:pt x="18741" y="10282"/>
                    </a:lnTo>
                    <a:lnTo>
                      <a:pt x="18741" y="10042"/>
                    </a:lnTo>
                    <a:lnTo>
                      <a:pt x="18544" y="9814"/>
                    </a:lnTo>
                    <a:lnTo>
                      <a:pt x="18446" y="9706"/>
                    </a:lnTo>
                    <a:lnTo>
                      <a:pt x="18633" y="9465"/>
                    </a:lnTo>
                    <a:lnTo>
                      <a:pt x="18829" y="9574"/>
                    </a:lnTo>
                    <a:lnTo>
                      <a:pt x="18928" y="9574"/>
                    </a:lnTo>
                    <a:lnTo>
                      <a:pt x="19124" y="9574"/>
                    </a:lnTo>
                    <a:lnTo>
                      <a:pt x="19124" y="9465"/>
                    </a:lnTo>
                    <a:lnTo>
                      <a:pt x="19124" y="9345"/>
                    </a:lnTo>
                    <a:lnTo>
                      <a:pt x="19213" y="9009"/>
                    </a:lnTo>
                    <a:lnTo>
                      <a:pt x="19311" y="9009"/>
                    </a:lnTo>
                    <a:lnTo>
                      <a:pt x="19311" y="8769"/>
                    </a:lnTo>
                    <a:lnTo>
                      <a:pt x="19400" y="8769"/>
                    </a:lnTo>
                    <a:lnTo>
                      <a:pt x="19498" y="8649"/>
                    </a:lnTo>
                    <a:lnTo>
                      <a:pt x="19597" y="8649"/>
                    </a:lnTo>
                    <a:lnTo>
                      <a:pt x="19597" y="8408"/>
                    </a:lnTo>
                    <a:lnTo>
                      <a:pt x="19695" y="8408"/>
                    </a:lnTo>
                    <a:lnTo>
                      <a:pt x="19882" y="8300"/>
                    </a:lnTo>
                    <a:lnTo>
                      <a:pt x="19882" y="8180"/>
                    </a:lnTo>
                    <a:lnTo>
                      <a:pt x="19882" y="7940"/>
                    </a:lnTo>
                    <a:lnTo>
                      <a:pt x="19990" y="7832"/>
                    </a:lnTo>
                    <a:lnTo>
                      <a:pt x="19882" y="7712"/>
                    </a:lnTo>
                    <a:lnTo>
                      <a:pt x="19695" y="7712"/>
                    </a:lnTo>
                    <a:lnTo>
                      <a:pt x="19695" y="7604"/>
                    </a:lnTo>
                    <a:lnTo>
                      <a:pt x="19882" y="7363"/>
                    </a:lnTo>
                    <a:lnTo>
                      <a:pt x="19793" y="7243"/>
                    </a:lnTo>
                    <a:lnTo>
                      <a:pt x="19882" y="6895"/>
                    </a:lnTo>
                    <a:lnTo>
                      <a:pt x="19882" y="6667"/>
                    </a:lnTo>
                    <a:lnTo>
                      <a:pt x="19990" y="6667"/>
                    </a:lnTo>
                    <a:lnTo>
                      <a:pt x="19990" y="6438"/>
                    </a:lnTo>
                    <a:lnTo>
                      <a:pt x="19990" y="5970"/>
                    </a:lnTo>
                    <a:lnTo>
                      <a:pt x="19882" y="5970"/>
                    </a:lnTo>
                    <a:lnTo>
                      <a:pt x="19882" y="5838"/>
                    </a:lnTo>
                    <a:lnTo>
                      <a:pt x="19793" y="5838"/>
                    </a:lnTo>
                    <a:lnTo>
                      <a:pt x="19882" y="5261"/>
                    </a:lnTo>
                    <a:lnTo>
                      <a:pt x="19793" y="5261"/>
                    </a:lnTo>
                    <a:lnTo>
                      <a:pt x="19597" y="5261"/>
                    </a:lnTo>
                    <a:lnTo>
                      <a:pt x="19597" y="5141"/>
                    </a:lnTo>
                    <a:lnTo>
                      <a:pt x="19400" y="5033"/>
                    </a:lnTo>
                    <a:lnTo>
                      <a:pt x="19213" y="5033"/>
                    </a:lnTo>
                    <a:lnTo>
                      <a:pt x="18928" y="5141"/>
                    </a:lnTo>
                    <a:lnTo>
                      <a:pt x="18829" y="5033"/>
                    </a:lnTo>
                    <a:lnTo>
                      <a:pt x="18741" y="5033"/>
                    </a:lnTo>
                    <a:lnTo>
                      <a:pt x="18446" y="4901"/>
                    </a:lnTo>
                    <a:lnTo>
                      <a:pt x="18357" y="4901"/>
                    </a:lnTo>
                    <a:lnTo>
                      <a:pt x="18249" y="4901"/>
                    </a:lnTo>
                    <a:lnTo>
                      <a:pt x="18249" y="4793"/>
                    </a:lnTo>
                    <a:lnTo>
                      <a:pt x="18062" y="4793"/>
                    </a:lnTo>
                    <a:lnTo>
                      <a:pt x="18062" y="4673"/>
                    </a:lnTo>
                    <a:lnTo>
                      <a:pt x="18151" y="4444"/>
                    </a:lnTo>
                    <a:lnTo>
                      <a:pt x="18151" y="4204"/>
                    </a:lnTo>
                    <a:lnTo>
                      <a:pt x="18062" y="4204"/>
                    </a:lnTo>
                    <a:lnTo>
                      <a:pt x="17865" y="4444"/>
                    </a:lnTo>
                    <a:lnTo>
                      <a:pt x="17865" y="4324"/>
                    </a:lnTo>
                    <a:lnTo>
                      <a:pt x="17678" y="4444"/>
                    </a:lnTo>
                    <a:lnTo>
                      <a:pt x="17491" y="4673"/>
                    </a:lnTo>
                    <a:lnTo>
                      <a:pt x="17383" y="4444"/>
                    </a:lnTo>
                    <a:lnTo>
                      <a:pt x="17295" y="4324"/>
                    </a:lnTo>
                    <a:lnTo>
                      <a:pt x="17108" y="4204"/>
                    </a:lnTo>
                    <a:lnTo>
                      <a:pt x="16911" y="4204"/>
                    </a:lnTo>
                    <a:lnTo>
                      <a:pt x="16813" y="4204"/>
                    </a:lnTo>
                    <a:lnTo>
                      <a:pt x="16616" y="4204"/>
                    </a:lnTo>
                    <a:lnTo>
                      <a:pt x="16616" y="4096"/>
                    </a:lnTo>
                    <a:lnTo>
                      <a:pt x="16429" y="4096"/>
                    </a:lnTo>
                    <a:lnTo>
                      <a:pt x="16242" y="3868"/>
                    </a:lnTo>
                    <a:lnTo>
                      <a:pt x="16134" y="3868"/>
                    </a:lnTo>
                    <a:lnTo>
                      <a:pt x="15947" y="4096"/>
                    </a:lnTo>
                    <a:lnTo>
                      <a:pt x="15858" y="4204"/>
                    </a:lnTo>
                    <a:lnTo>
                      <a:pt x="15858" y="4324"/>
                    </a:lnTo>
                    <a:lnTo>
                      <a:pt x="15858" y="4444"/>
                    </a:lnTo>
                    <a:lnTo>
                      <a:pt x="15750" y="4324"/>
                    </a:lnTo>
                    <a:lnTo>
                      <a:pt x="15662" y="4324"/>
                    </a:lnTo>
                    <a:lnTo>
                      <a:pt x="15475" y="4444"/>
                    </a:lnTo>
                    <a:lnTo>
                      <a:pt x="15366" y="4324"/>
                    </a:lnTo>
                    <a:lnTo>
                      <a:pt x="15268" y="4204"/>
                    </a:lnTo>
                    <a:lnTo>
                      <a:pt x="15180" y="4096"/>
                    </a:lnTo>
                    <a:lnTo>
                      <a:pt x="15081" y="4096"/>
                    </a:lnTo>
                    <a:lnTo>
                      <a:pt x="14983" y="4096"/>
                    </a:lnTo>
                    <a:lnTo>
                      <a:pt x="14884" y="4324"/>
                    </a:lnTo>
                    <a:lnTo>
                      <a:pt x="14796" y="4324"/>
                    </a:lnTo>
                    <a:lnTo>
                      <a:pt x="14609" y="4565"/>
                    </a:lnTo>
                    <a:lnTo>
                      <a:pt x="14225" y="4565"/>
                    </a:lnTo>
                    <a:lnTo>
                      <a:pt x="14029" y="4444"/>
                    </a:lnTo>
                    <a:lnTo>
                      <a:pt x="13930" y="4444"/>
                    </a:lnTo>
                    <a:lnTo>
                      <a:pt x="13822" y="4324"/>
                    </a:lnTo>
                    <a:lnTo>
                      <a:pt x="13635" y="4444"/>
                    </a:lnTo>
                    <a:lnTo>
                      <a:pt x="13635" y="4565"/>
                    </a:lnTo>
                    <a:lnTo>
                      <a:pt x="13350" y="4565"/>
                    </a:lnTo>
                    <a:lnTo>
                      <a:pt x="13350" y="4673"/>
                    </a:lnTo>
                    <a:lnTo>
                      <a:pt x="13163" y="4565"/>
                    </a:lnTo>
                    <a:lnTo>
                      <a:pt x="13163" y="4444"/>
                    </a:lnTo>
                    <a:lnTo>
                      <a:pt x="12976" y="4444"/>
                    </a:lnTo>
                    <a:lnTo>
                      <a:pt x="12484" y="4673"/>
                    </a:lnTo>
                    <a:lnTo>
                      <a:pt x="12386" y="4565"/>
                    </a:lnTo>
                    <a:lnTo>
                      <a:pt x="12297" y="4565"/>
                    </a:lnTo>
                    <a:lnTo>
                      <a:pt x="12100" y="4565"/>
                    </a:lnTo>
                    <a:lnTo>
                      <a:pt x="12100" y="4444"/>
                    </a:lnTo>
                    <a:lnTo>
                      <a:pt x="11913" y="4204"/>
                    </a:lnTo>
                    <a:lnTo>
                      <a:pt x="11727" y="4204"/>
                    </a:lnTo>
                    <a:lnTo>
                      <a:pt x="11618" y="4204"/>
                    </a:lnTo>
                    <a:lnTo>
                      <a:pt x="11431" y="4096"/>
                    </a:lnTo>
                    <a:lnTo>
                      <a:pt x="11343" y="4096"/>
                    </a:lnTo>
                    <a:lnTo>
                      <a:pt x="11235" y="4204"/>
                    </a:lnTo>
                    <a:lnTo>
                      <a:pt x="11048" y="4324"/>
                    </a:lnTo>
                    <a:lnTo>
                      <a:pt x="10939" y="4204"/>
                    </a:lnTo>
                    <a:lnTo>
                      <a:pt x="10851" y="4204"/>
                    </a:lnTo>
                    <a:lnTo>
                      <a:pt x="10851" y="4324"/>
                    </a:lnTo>
                    <a:lnTo>
                      <a:pt x="10664" y="4204"/>
                    </a:lnTo>
                    <a:lnTo>
                      <a:pt x="10664" y="4444"/>
                    </a:lnTo>
                    <a:lnTo>
                      <a:pt x="10369" y="4444"/>
                    </a:lnTo>
                    <a:lnTo>
                      <a:pt x="10369" y="4565"/>
                    </a:lnTo>
                    <a:lnTo>
                      <a:pt x="10280" y="4565"/>
                    </a:lnTo>
                    <a:lnTo>
                      <a:pt x="10182" y="4444"/>
                    </a:lnTo>
                    <a:lnTo>
                      <a:pt x="10369" y="4444"/>
                    </a:lnTo>
                    <a:lnTo>
                      <a:pt x="10280" y="4096"/>
                    </a:lnTo>
                    <a:lnTo>
                      <a:pt x="10280" y="3868"/>
                    </a:lnTo>
                    <a:lnTo>
                      <a:pt x="10182" y="3868"/>
                    </a:lnTo>
                    <a:lnTo>
                      <a:pt x="10093" y="4096"/>
                    </a:lnTo>
                    <a:lnTo>
                      <a:pt x="9897" y="4096"/>
                    </a:lnTo>
                    <a:lnTo>
                      <a:pt x="9798" y="4204"/>
                    </a:lnTo>
                    <a:lnTo>
                      <a:pt x="9798" y="4324"/>
                    </a:lnTo>
                    <a:lnTo>
                      <a:pt x="9710" y="4324"/>
                    </a:lnTo>
                    <a:lnTo>
                      <a:pt x="9503" y="4324"/>
                    </a:lnTo>
                    <a:lnTo>
                      <a:pt x="9415" y="4324"/>
                    </a:lnTo>
                    <a:lnTo>
                      <a:pt x="9602" y="4096"/>
                    </a:lnTo>
                    <a:lnTo>
                      <a:pt x="9503" y="3976"/>
                    </a:lnTo>
                    <a:lnTo>
                      <a:pt x="9710" y="3868"/>
                    </a:lnTo>
                    <a:lnTo>
                      <a:pt x="9710" y="3628"/>
                    </a:lnTo>
                    <a:lnTo>
                      <a:pt x="9710" y="3399"/>
                    </a:lnTo>
                    <a:lnTo>
                      <a:pt x="9503" y="3399"/>
                    </a:lnTo>
                    <a:lnTo>
                      <a:pt x="9306" y="3159"/>
                    </a:lnTo>
                    <a:lnTo>
                      <a:pt x="9218" y="3159"/>
                    </a:lnTo>
                    <a:lnTo>
                      <a:pt x="9218" y="3399"/>
                    </a:lnTo>
                    <a:lnTo>
                      <a:pt x="9120" y="3508"/>
                    </a:lnTo>
                    <a:lnTo>
                      <a:pt x="9218" y="3736"/>
                    </a:lnTo>
                    <a:lnTo>
                      <a:pt x="9120" y="3736"/>
                    </a:lnTo>
                    <a:lnTo>
                      <a:pt x="9120" y="3628"/>
                    </a:lnTo>
                    <a:lnTo>
                      <a:pt x="8933" y="3628"/>
                    </a:lnTo>
                    <a:lnTo>
                      <a:pt x="8844" y="3508"/>
                    </a:lnTo>
                    <a:lnTo>
                      <a:pt x="8736" y="3628"/>
                    </a:lnTo>
                    <a:lnTo>
                      <a:pt x="8647" y="3508"/>
                    </a:lnTo>
                    <a:lnTo>
                      <a:pt x="8647" y="3399"/>
                    </a:lnTo>
                    <a:lnTo>
                      <a:pt x="8460" y="3399"/>
                    </a:lnTo>
                    <a:lnTo>
                      <a:pt x="8264" y="3399"/>
                    </a:lnTo>
                    <a:lnTo>
                      <a:pt x="8264" y="3267"/>
                    </a:lnTo>
                    <a:lnTo>
                      <a:pt x="8352" y="3159"/>
                    </a:lnTo>
                    <a:lnTo>
                      <a:pt x="8352" y="3039"/>
                    </a:lnTo>
                    <a:lnTo>
                      <a:pt x="8264" y="3039"/>
                    </a:lnTo>
                    <a:lnTo>
                      <a:pt x="8165" y="3039"/>
                    </a:lnTo>
                    <a:lnTo>
                      <a:pt x="8057" y="3267"/>
                    </a:lnTo>
                    <a:lnTo>
                      <a:pt x="7969" y="3399"/>
                    </a:lnTo>
                    <a:lnTo>
                      <a:pt x="7870" y="3039"/>
                    </a:lnTo>
                    <a:lnTo>
                      <a:pt x="7782" y="3039"/>
                    </a:lnTo>
                    <a:lnTo>
                      <a:pt x="7585" y="3039"/>
                    </a:lnTo>
                    <a:lnTo>
                      <a:pt x="7585" y="3159"/>
                    </a:lnTo>
                    <a:lnTo>
                      <a:pt x="7486" y="3159"/>
                    </a:lnTo>
                    <a:lnTo>
                      <a:pt x="7398" y="3267"/>
                    </a:lnTo>
                    <a:lnTo>
                      <a:pt x="7398" y="3399"/>
                    </a:lnTo>
                    <a:lnTo>
                      <a:pt x="7300" y="3736"/>
                    </a:lnTo>
                    <a:lnTo>
                      <a:pt x="7211" y="3736"/>
                    </a:lnTo>
                    <a:lnTo>
                      <a:pt x="7211" y="3508"/>
                    </a:lnTo>
                    <a:lnTo>
                      <a:pt x="7103" y="3508"/>
                    </a:lnTo>
                    <a:lnTo>
                      <a:pt x="7014" y="3508"/>
                    </a:lnTo>
                    <a:lnTo>
                      <a:pt x="6916" y="3399"/>
                    </a:lnTo>
                    <a:lnTo>
                      <a:pt x="6916" y="3267"/>
                    </a:lnTo>
                    <a:lnTo>
                      <a:pt x="7014" y="2799"/>
                    </a:lnTo>
                    <a:lnTo>
                      <a:pt x="7103" y="2691"/>
                    </a:lnTo>
                    <a:lnTo>
                      <a:pt x="7211" y="2691"/>
                    </a:lnTo>
                    <a:lnTo>
                      <a:pt x="7211" y="2571"/>
                    </a:lnTo>
                    <a:lnTo>
                      <a:pt x="7300" y="2571"/>
                    </a:lnTo>
                    <a:lnTo>
                      <a:pt x="7398" y="2571"/>
                    </a:lnTo>
                    <a:lnTo>
                      <a:pt x="7585" y="2462"/>
                    </a:lnTo>
                    <a:lnTo>
                      <a:pt x="7683" y="2342"/>
                    </a:lnTo>
                    <a:lnTo>
                      <a:pt x="7782" y="2342"/>
                    </a:lnTo>
                    <a:lnTo>
                      <a:pt x="7782" y="2222"/>
                    </a:lnTo>
                    <a:lnTo>
                      <a:pt x="7683" y="2222"/>
                    </a:lnTo>
                    <a:lnTo>
                      <a:pt x="7683" y="2102"/>
                    </a:lnTo>
                    <a:lnTo>
                      <a:pt x="7486" y="1994"/>
                    </a:lnTo>
                    <a:lnTo>
                      <a:pt x="7398" y="1874"/>
                    </a:lnTo>
                    <a:lnTo>
                      <a:pt x="7300" y="1874"/>
                    </a:lnTo>
                    <a:lnTo>
                      <a:pt x="7211" y="1874"/>
                    </a:lnTo>
                    <a:lnTo>
                      <a:pt x="7211" y="1766"/>
                    </a:lnTo>
                    <a:lnTo>
                      <a:pt x="7103" y="1766"/>
                    </a:lnTo>
                    <a:lnTo>
                      <a:pt x="6916" y="1874"/>
                    </a:lnTo>
                    <a:lnTo>
                      <a:pt x="6916" y="1994"/>
                    </a:lnTo>
                    <a:lnTo>
                      <a:pt x="6827" y="2102"/>
                    </a:lnTo>
                    <a:lnTo>
                      <a:pt x="6827" y="2222"/>
                    </a:lnTo>
                    <a:lnTo>
                      <a:pt x="6719" y="1766"/>
                    </a:lnTo>
                    <a:lnTo>
                      <a:pt x="6532" y="1766"/>
                    </a:lnTo>
                    <a:lnTo>
                      <a:pt x="6532" y="1874"/>
                    </a:lnTo>
                    <a:lnTo>
                      <a:pt x="6621" y="1994"/>
                    </a:lnTo>
                    <a:lnTo>
                      <a:pt x="6532" y="1994"/>
                    </a:lnTo>
                    <a:lnTo>
                      <a:pt x="6335" y="2102"/>
                    </a:lnTo>
                    <a:lnTo>
                      <a:pt x="6335" y="1994"/>
                    </a:lnTo>
                    <a:lnTo>
                      <a:pt x="6149" y="1874"/>
                    </a:lnTo>
                    <a:lnTo>
                      <a:pt x="6149" y="1994"/>
                    </a:lnTo>
                    <a:lnTo>
                      <a:pt x="6050" y="2102"/>
                    </a:lnTo>
                    <a:lnTo>
                      <a:pt x="5853" y="2102"/>
                    </a:lnTo>
                    <a:lnTo>
                      <a:pt x="5667" y="2102"/>
                    </a:lnTo>
                    <a:lnTo>
                      <a:pt x="5578" y="2102"/>
                    </a:lnTo>
                    <a:lnTo>
                      <a:pt x="5470" y="2102"/>
                    </a:lnTo>
                    <a:lnTo>
                      <a:pt x="5381" y="2342"/>
                    </a:lnTo>
                    <a:lnTo>
                      <a:pt x="5283" y="2222"/>
                    </a:lnTo>
                    <a:lnTo>
                      <a:pt x="5175" y="2102"/>
                    </a:lnTo>
                    <a:lnTo>
                      <a:pt x="5086" y="2102"/>
                    </a:lnTo>
                    <a:lnTo>
                      <a:pt x="5086" y="2222"/>
                    </a:lnTo>
                    <a:lnTo>
                      <a:pt x="4899" y="2222"/>
                    </a:lnTo>
                    <a:lnTo>
                      <a:pt x="4899" y="1994"/>
                    </a:lnTo>
                    <a:lnTo>
                      <a:pt x="4801" y="1874"/>
                    </a:lnTo>
                    <a:lnTo>
                      <a:pt x="4702" y="1766"/>
                    </a:lnTo>
                    <a:lnTo>
                      <a:pt x="4801" y="1634"/>
                    </a:lnTo>
                    <a:lnTo>
                      <a:pt x="4801" y="1526"/>
                    </a:lnTo>
                    <a:lnTo>
                      <a:pt x="4604" y="1405"/>
                    </a:lnTo>
                    <a:lnTo>
                      <a:pt x="4515" y="1297"/>
                    </a:lnTo>
                    <a:lnTo>
                      <a:pt x="4329" y="1297"/>
                    </a:lnTo>
                    <a:lnTo>
                      <a:pt x="4220" y="1297"/>
                    </a:lnTo>
                    <a:lnTo>
                      <a:pt x="4033" y="1057"/>
                    </a:lnTo>
                    <a:lnTo>
                      <a:pt x="3945" y="1057"/>
                    </a:lnTo>
                    <a:lnTo>
                      <a:pt x="3837" y="937"/>
                    </a:lnTo>
                    <a:lnTo>
                      <a:pt x="4033" y="697"/>
                    </a:lnTo>
                    <a:lnTo>
                      <a:pt x="4033" y="589"/>
                    </a:lnTo>
                    <a:lnTo>
                      <a:pt x="3837" y="589"/>
                    </a:lnTo>
                    <a:lnTo>
                      <a:pt x="3738" y="697"/>
                    </a:lnTo>
                    <a:lnTo>
                      <a:pt x="3650" y="697"/>
                    </a:lnTo>
                    <a:lnTo>
                      <a:pt x="3542" y="589"/>
                    </a:lnTo>
                    <a:lnTo>
                      <a:pt x="3453" y="589"/>
                    </a:lnTo>
                    <a:lnTo>
                      <a:pt x="3266" y="360"/>
                    </a:lnTo>
                    <a:lnTo>
                      <a:pt x="3069" y="228"/>
                    </a:lnTo>
                    <a:lnTo>
                      <a:pt x="2971" y="120"/>
                    </a:lnTo>
                    <a:lnTo>
                      <a:pt x="2882" y="120"/>
                    </a:lnTo>
                    <a:lnTo>
                      <a:pt x="2696" y="120"/>
                    </a:lnTo>
                    <a:lnTo>
                      <a:pt x="2400" y="228"/>
                    </a:lnTo>
                    <a:lnTo>
                      <a:pt x="2204" y="360"/>
                    </a:lnTo>
                    <a:lnTo>
                      <a:pt x="2017" y="468"/>
                    </a:lnTo>
                    <a:lnTo>
                      <a:pt x="1909" y="360"/>
                    </a:lnTo>
                    <a:lnTo>
                      <a:pt x="1722" y="0"/>
                    </a:lnTo>
                    <a:lnTo>
                      <a:pt x="1535" y="0"/>
                    </a:lnTo>
                    <a:lnTo>
                      <a:pt x="1249" y="120"/>
                    </a:lnTo>
                    <a:lnTo>
                      <a:pt x="1151" y="589"/>
                    </a:lnTo>
                    <a:lnTo>
                      <a:pt x="1151" y="829"/>
                    </a:lnTo>
                    <a:lnTo>
                      <a:pt x="1151" y="1165"/>
                    </a:lnTo>
                    <a:lnTo>
                      <a:pt x="1151" y="1405"/>
                    </a:lnTo>
                    <a:lnTo>
                      <a:pt x="1446" y="1526"/>
                    </a:lnTo>
                    <a:lnTo>
                      <a:pt x="1722" y="1994"/>
                    </a:lnTo>
                    <a:lnTo>
                      <a:pt x="1820" y="1994"/>
                    </a:lnTo>
                    <a:lnTo>
                      <a:pt x="2017" y="2102"/>
                    </a:lnTo>
                    <a:lnTo>
                      <a:pt x="2105" y="2222"/>
                    </a:lnTo>
                    <a:lnTo>
                      <a:pt x="2105" y="2462"/>
                    </a:lnTo>
                    <a:lnTo>
                      <a:pt x="2017" y="2571"/>
                    </a:lnTo>
                    <a:lnTo>
                      <a:pt x="1820" y="2462"/>
                    </a:lnTo>
                    <a:lnTo>
                      <a:pt x="1633" y="2342"/>
                    </a:lnTo>
                    <a:lnTo>
                      <a:pt x="1535" y="2342"/>
                    </a:lnTo>
                    <a:lnTo>
                      <a:pt x="1338" y="2222"/>
                    </a:lnTo>
                    <a:lnTo>
                      <a:pt x="1249" y="2102"/>
                    </a:lnTo>
                    <a:lnTo>
                      <a:pt x="1249" y="1994"/>
                    </a:lnTo>
                    <a:lnTo>
                      <a:pt x="1062" y="2102"/>
                    </a:lnTo>
                    <a:lnTo>
                      <a:pt x="767" y="2462"/>
                    </a:lnTo>
                    <a:lnTo>
                      <a:pt x="571" y="3039"/>
                    </a:lnTo>
                    <a:lnTo>
                      <a:pt x="472" y="3399"/>
                    </a:lnTo>
                    <a:lnTo>
                      <a:pt x="384" y="3508"/>
                    </a:lnTo>
                    <a:lnTo>
                      <a:pt x="285" y="3628"/>
                    </a:lnTo>
                    <a:lnTo>
                      <a:pt x="285" y="3736"/>
                    </a:lnTo>
                    <a:lnTo>
                      <a:pt x="0" y="3868"/>
                    </a:lnTo>
                    <a:lnTo>
                      <a:pt x="0" y="3976"/>
                    </a:lnTo>
                    <a:lnTo>
                      <a:pt x="187" y="4096"/>
                    </a:lnTo>
                    <a:lnTo>
                      <a:pt x="285" y="3976"/>
                    </a:lnTo>
                    <a:lnTo>
                      <a:pt x="472" y="3868"/>
                    </a:lnTo>
                    <a:lnTo>
                      <a:pt x="472" y="3976"/>
                    </a:lnTo>
                    <a:lnTo>
                      <a:pt x="571" y="3976"/>
                    </a:lnTo>
                    <a:lnTo>
                      <a:pt x="571" y="4324"/>
                    </a:lnTo>
                    <a:lnTo>
                      <a:pt x="659" y="4324"/>
                    </a:lnTo>
                    <a:lnTo>
                      <a:pt x="767" y="4565"/>
                    </a:lnTo>
                    <a:lnTo>
                      <a:pt x="856" y="4565"/>
                    </a:lnTo>
                    <a:lnTo>
                      <a:pt x="954" y="4673"/>
                    </a:lnTo>
                    <a:lnTo>
                      <a:pt x="954" y="4793"/>
                    </a:lnTo>
                    <a:lnTo>
                      <a:pt x="1062" y="4901"/>
                    </a:lnTo>
                    <a:lnTo>
                      <a:pt x="1249" y="5141"/>
                    </a:lnTo>
                    <a:lnTo>
                      <a:pt x="1338" y="5141"/>
                    </a:lnTo>
                    <a:lnTo>
                      <a:pt x="1535" y="5610"/>
                    </a:lnTo>
                    <a:lnTo>
                      <a:pt x="1820" y="5730"/>
                    </a:lnTo>
                    <a:lnTo>
                      <a:pt x="2017" y="5838"/>
                    </a:lnTo>
                    <a:lnTo>
                      <a:pt x="2017" y="5970"/>
                    </a:lnTo>
                    <a:lnTo>
                      <a:pt x="2105" y="5970"/>
                    </a:lnTo>
                    <a:lnTo>
                      <a:pt x="2204" y="6078"/>
                    </a:lnTo>
                    <a:lnTo>
                      <a:pt x="2204" y="6198"/>
                    </a:lnTo>
                    <a:lnTo>
                      <a:pt x="2292" y="6306"/>
                    </a:lnTo>
                    <a:lnTo>
                      <a:pt x="2292" y="6438"/>
                    </a:lnTo>
                    <a:lnTo>
                      <a:pt x="2292" y="6547"/>
                    </a:lnTo>
                    <a:lnTo>
                      <a:pt x="2292" y="6775"/>
                    </a:lnTo>
                    <a:lnTo>
                      <a:pt x="2400" y="6895"/>
                    </a:lnTo>
                    <a:lnTo>
                      <a:pt x="2400" y="7363"/>
                    </a:lnTo>
                    <a:lnTo>
                      <a:pt x="2499" y="7471"/>
                    </a:lnTo>
                    <a:lnTo>
                      <a:pt x="2587" y="7604"/>
                    </a:lnTo>
                    <a:lnTo>
                      <a:pt x="2587" y="7712"/>
                    </a:lnTo>
                    <a:lnTo>
                      <a:pt x="2784" y="7940"/>
                    </a:lnTo>
                    <a:lnTo>
                      <a:pt x="2784" y="8072"/>
                    </a:lnTo>
                    <a:lnTo>
                      <a:pt x="2587" y="8072"/>
                    </a:lnTo>
                    <a:lnTo>
                      <a:pt x="2587" y="7940"/>
                    </a:lnTo>
                    <a:lnTo>
                      <a:pt x="2499" y="8072"/>
                    </a:lnTo>
                    <a:lnTo>
                      <a:pt x="2499" y="8300"/>
                    </a:lnTo>
                    <a:lnTo>
                      <a:pt x="2292" y="8408"/>
                    </a:lnTo>
                    <a:lnTo>
                      <a:pt x="2292" y="8649"/>
                    </a:lnTo>
                    <a:lnTo>
                      <a:pt x="2105" y="8877"/>
                    </a:lnTo>
                    <a:lnTo>
                      <a:pt x="2204" y="9009"/>
                    </a:lnTo>
                    <a:lnTo>
                      <a:pt x="2499" y="8769"/>
                    </a:lnTo>
                    <a:lnTo>
                      <a:pt x="2499" y="9009"/>
                    </a:lnTo>
                    <a:lnTo>
                      <a:pt x="2292" y="9117"/>
                    </a:lnTo>
                    <a:lnTo>
                      <a:pt x="2292" y="9237"/>
                    </a:lnTo>
                    <a:lnTo>
                      <a:pt x="2204" y="9465"/>
                    </a:lnTo>
                    <a:lnTo>
                      <a:pt x="2204" y="9574"/>
                    </a:lnTo>
                    <a:lnTo>
                      <a:pt x="2292" y="9706"/>
                    </a:lnTo>
                    <a:lnTo>
                      <a:pt x="2292" y="9814"/>
                    </a:lnTo>
                    <a:lnTo>
                      <a:pt x="2105" y="10042"/>
                    </a:lnTo>
                    <a:lnTo>
                      <a:pt x="2292" y="10282"/>
                    </a:lnTo>
                    <a:lnTo>
                      <a:pt x="2292" y="10174"/>
                    </a:lnTo>
                    <a:lnTo>
                      <a:pt x="2292" y="10282"/>
                    </a:lnTo>
                    <a:lnTo>
                      <a:pt x="2105" y="10282"/>
                    </a:lnTo>
                    <a:lnTo>
                      <a:pt x="2105" y="10402"/>
                    </a:lnTo>
                    <a:lnTo>
                      <a:pt x="2292" y="10402"/>
                    </a:lnTo>
                    <a:lnTo>
                      <a:pt x="2292" y="10511"/>
                    </a:lnTo>
                    <a:lnTo>
                      <a:pt x="2400" y="10643"/>
                    </a:lnTo>
                    <a:lnTo>
                      <a:pt x="2292" y="10751"/>
                    </a:lnTo>
                    <a:lnTo>
                      <a:pt x="2499" y="10871"/>
                    </a:lnTo>
                    <a:lnTo>
                      <a:pt x="2400" y="11219"/>
                    </a:lnTo>
                    <a:lnTo>
                      <a:pt x="2292" y="11219"/>
                    </a:lnTo>
                    <a:lnTo>
                      <a:pt x="2292" y="11339"/>
                    </a:lnTo>
                    <a:lnTo>
                      <a:pt x="2400" y="11339"/>
                    </a:lnTo>
                    <a:lnTo>
                      <a:pt x="2499" y="11447"/>
                    </a:lnTo>
                    <a:lnTo>
                      <a:pt x="2587" y="11447"/>
                    </a:lnTo>
                    <a:lnTo>
                      <a:pt x="2499" y="11339"/>
                    </a:lnTo>
                    <a:lnTo>
                      <a:pt x="2587" y="11219"/>
                    </a:lnTo>
                    <a:lnTo>
                      <a:pt x="2784" y="11339"/>
                    </a:lnTo>
                    <a:lnTo>
                      <a:pt x="2784" y="11568"/>
                    </a:lnTo>
                    <a:lnTo>
                      <a:pt x="2696" y="11568"/>
                    </a:lnTo>
                    <a:lnTo>
                      <a:pt x="2696" y="11808"/>
                    </a:lnTo>
                    <a:lnTo>
                      <a:pt x="2499" y="11916"/>
                    </a:lnTo>
                    <a:lnTo>
                      <a:pt x="2499" y="12036"/>
                    </a:lnTo>
                    <a:lnTo>
                      <a:pt x="2400" y="12144"/>
                    </a:lnTo>
                    <a:lnTo>
                      <a:pt x="2204" y="12613"/>
                    </a:lnTo>
                    <a:lnTo>
                      <a:pt x="2400" y="12613"/>
                    </a:lnTo>
                    <a:lnTo>
                      <a:pt x="2292" y="12745"/>
                    </a:lnTo>
                    <a:lnTo>
                      <a:pt x="2587" y="13081"/>
                    </a:lnTo>
                    <a:lnTo>
                      <a:pt x="2587" y="13213"/>
                    </a:lnTo>
                    <a:lnTo>
                      <a:pt x="2587" y="13321"/>
                    </a:lnTo>
                    <a:lnTo>
                      <a:pt x="2696" y="13550"/>
                    </a:lnTo>
                    <a:lnTo>
                      <a:pt x="2696" y="13682"/>
                    </a:lnTo>
                    <a:lnTo>
                      <a:pt x="2696" y="14138"/>
                    </a:lnTo>
                    <a:lnTo>
                      <a:pt x="2784" y="14138"/>
                    </a:lnTo>
                    <a:lnTo>
                      <a:pt x="2882" y="14378"/>
                    </a:lnTo>
                    <a:lnTo>
                      <a:pt x="2784" y="14715"/>
                    </a:lnTo>
                    <a:lnTo>
                      <a:pt x="2587" y="14607"/>
                    </a:lnTo>
                    <a:lnTo>
                      <a:pt x="2499" y="14486"/>
                    </a:lnTo>
                    <a:lnTo>
                      <a:pt x="2204" y="14486"/>
                    </a:lnTo>
                    <a:lnTo>
                      <a:pt x="2204" y="14715"/>
                    </a:lnTo>
                    <a:lnTo>
                      <a:pt x="2105" y="14847"/>
                    </a:lnTo>
                    <a:lnTo>
                      <a:pt x="2204" y="14847"/>
                    </a:lnTo>
                    <a:lnTo>
                      <a:pt x="2400" y="15075"/>
                    </a:lnTo>
                    <a:lnTo>
                      <a:pt x="2400" y="15183"/>
                    </a:lnTo>
                    <a:lnTo>
                      <a:pt x="2204" y="15183"/>
                    </a:lnTo>
                    <a:lnTo>
                      <a:pt x="2204" y="15315"/>
                    </a:lnTo>
                    <a:lnTo>
                      <a:pt x="2292" y="15423"/>
                    </a:lnTo>
                    <a:lnTo>
                      <a:pt x="2400" y="15423"/>
                    </a:lnTo>
                    <a:lnTo>
                      <a:pt x="2400" y="15652"/>
                    </a:lnTo>
                    <a:lnTo>
                      <a:pt x="2587" y="15652"/>
                    </a:lnTo>
                    <a:lnTo>
                      <a:pt x="2587" y="15544"/>
                    </a:lnTo>
                    <a:lnTo>
                      <a:pt x="2696" y="15544"/>
                    </a:lnTo>
                    <a:lnTo>
                      <a:pt x="2784" y="15544"/>
                    </a:lnTo>
                    <a:lnTo>
                      <a:pt x="2971" y="15652"/>
                    </a:lnTo>
                    <a:lnTo>
                      <a:pt x="3069" y="15652"/>
                    </a:lnTo>
                    <a:lnTo>
                      <a:pt x="3069" y="15784"/>
                    </a:lnTo>
                    <a:lnTo>
                      <a:pt x="3168" y="15784"/>
                    </a:lnTo>
                    <a:lnTo>
                      <a:pt x="3355" y="15652"/>
                    </a:lnTo>
                    <a:lnTo>
                      <a:pt x="3453" y="15892"/>
                    </a:lnTo>
                    <a:lnTo>
                      <a:pt x="3738" y="15784"/>
                    </a:lnTo>
                    <a:lnTo>
                      <a:pt x="3945" y="15652"/>
                    </a:lnTo>
                    <a:lnTo>
                      <a:pt x="4033" y="15544"/>
                    </a:lnTo>
                    <a:lnTo>
                      <a:pt x="4220" y="15652"/>
                    </a:lnTo>
                    <a:lnTo>
                      <a:pt x="4417" y="15544"/>
                    </a:lnTo>
                    <a:lnTo>
                      <a:pt x="4515" y="15544"/>
                    </a:lnTo>
                    <a:lnTo>
                      <a:pt x="4515" y="15423"/>
                    </a:lnTo>
                    <a:lnTo>
                      <a:pt x="4801" y="15315"/>
                    </a:lnTo>
                    <a:lnTo>
                      <a:pt x="4899" y="15315"/>
                    </a:lnTo>
                    <a:lnTo>
                      <a:pt x="4899" y="15423"/>
                    </a:lnTo>
                    <a:lnTo>
                      <a:pt x="5175" y="15544"/>
                    </a:lnTo>
                    <a:lnTo>
                      <a:pt x="5175" y="15652"/>
                    </a:lnTo>
                    <a:lnTo>
                      <a:pt x="5381" y="15544"/>
                    </a:lnTo>
                    <a:lnTo>
                      <a:pt x="5381" y="15652"/>
                    </a:lnTo>
                    <a:lnTo>
                      <a:pt x="5381" y="15784"/>
                    </a:lnTo>
                    <a:lnTo>
                      <a:pt x="5578" y="15652"/>
                    </a:lnTo>
                    <a:lnTo>
                      <a:pt x="5578" y="15784"/>
                    </a:lnTo>
                    <a:lnTo>
                      <a:pt x="5765" y="15652"/>
                    </a:lnTo>
                    <a:lnTo>
                      <a:pt x="5853" y="15784"/>
                    </a:lnTo>
                    <a:lnTo>
                      <a:pt x="5765" y="15892"/>
                    </a:lnTo>
                    <a:lnTo>
                      <a:pt x="5765" y="16012"/>
                    </a:lnTo>
                    <a:lnTo>
                      <a:pt x="5952" y="16012"/>
                    </a:lnTo>
                    <a:lnTo>
                      <a:pt x="6050" y="15892"/>
                    </a:lnTo>
                    <a:lnTo>
                      <a:pt x="6149" y="15892"/>
                    </a:lnTo>
                    <a:lnTo>
                      <a:pt x="6237" y="15892"/>
                    </a:lnTo>
                    <a:lnTo>
                      <a:pt x="6335" y="15544"/>
                    </a:lnTo>
                    <a:lnTo>
                      <a:pt x="6424" y="15544"/>
                    </a:lnTo>
                    <a:lnTo>
                      <a:pt x="6532" y="15544"/>
                    </a:lnTo>
                    <a:lnTo>
                      <a:pt x="6827" y="16012"/>
                    </a:lnTo>
                    <a:lnTo>
                      <a:pt x="6916" y="15892"/>
                    </a:lnTo>
                    <a:lnTo>
                      <a:pt x="7398" y="16012"/>
                    </a:lnTo>
                    <a:lnTo>
                      <a:pt x="7300" y="16120"/>
                    </a:lnTo>
                    <a:lnTo>
                      <a:pt x="7300" y="16240"/>
                    </a:lnTo>
                    <a:lnTo>
                      <a:pt x="7486" y="16240"/>
                    </a:lnTo>
                    <a:lnTo>
                      <a:pt x="7683" y="16240"/>
                    </a:lnTo>
                    <a:lnTo>
                      <a:pt x="7782" y="16360"/>
                    </a:lnTo>
                    <a:lnTo>
                      <a:pt x="7782" y="16589"/>
                    </a:lnTo>
                    <a:lnTo>
                      <a:pt x="7969" y="16589"/>
                    </a:lnTo>
                    <a:lnTo>
                      <a:pt x="8057" y="16360"/>
                    </a:lnTo>
                    <a:lnTo>
                      <a:pt x="8165" y="16360"/>
                    </a:lnTo>
                    <a:lnTo>
                      <a:pt x="8165" y="16709"/>
                    </a:lnTo>
                    <a:lnTo>
                      <a:pt x="8264" y="16709"/>
                    </a:lnTo>
                    <a:lnTo>
                      <a:pt x="8352" y="16817"/>
                    </a:lnTo>
                    <a:lnTo>
                      <a:pt x="8352" y="16949"/>
                    </a:lnTo>
                    <a:lnTo>
                      <a:pt x="8460" y="16949"/>
                    </a:lnTo>
                    <a:lnTo>
                      <a:pt x="8549" y="16709"/>
                    </a:lnTo>
                    <a:lnTo>
                      <a:pt x="8647" y="16709"/>
                    </a:lnTo>
                    <a:lnTo>
                      <a:pt x="8736" y="16589"/>
                    </a:lnTo>
                    <a:lnTo>
                      <a:pt x="9031" y="16817"/>
                    </a:lnTo>
                    <a:lnTo>
                      <a:pt x="9120" y="17057"/>
                    </a:lnTo>
                    <a:lnTo>
                      <a:pt x="9218" y="17177"/>
                    </a:lnTo>
                    <a:lnTo>
                      <a:pt x="9415" y="16949"/>
                    </a:lnTo>
                    <a:lnTo>
                      <a:pt x="9415" y="17177"/>
                    </a:lnTo>
                    <a:lnTo>
                      <a:pt x="9710" y="17177"/>
                    </a:lnTo>
                    <a:lnTo>
                      <a:pt x="9798" y="17057"/>
                    </a:lnTo>
                    <a:lnTo>
                      <a:pt x="9710" y="16949"/>
                    </a:lnTo>
                    <a:lnTo>
                      <a:pt x="9798" y="16817"/>
                    </a:lnTo>
                    <a:lnTo>
                      <a:pt x="9897" y="16817"/>
                    </a:lnTo>
                    <a:lnTo>
                      <a:pt x="9985" y="16709"/>
                    </a:lnTo>
                    <a:lnTo>
                      <a:pt x="10182" y="16949"/>
                    </a:lnTo>
                    <a:lnTo>
                      <a:pt x="10280" y="16817"/>
                    </a:lnTo>
                    <a:lnTo>
                      <a:pt x="10280" y="17057"/>
                    </a:lnTo>
                    <a:lnTo>
                      <a:pt x="10566" y="16949"/>
                    </a:lnTo>
                    <a:lnTo>
                      <a:pt x="10664" y="16817"/>
                    </a:lnTo>
                    <a:lnTo>
                      <a:pt x="10753" y="16949"/>
                    </a:lnTo>
                    <a:lnTo>
                      <a:pt x="10851" y="16949"/>
                    </a:lnTo>
                    <a:lnTo>
                      <a:pt x="10939" y="16817"/>
                    </a:lnTo>
                    <a:lnTo>
                      <a:pt x="11146" y="16817"/>
                    </a:lnTo>
                    <a:lnTo>
                      <a:pt x="11146" y="16949"/>
                    </a:lnTo>
                    <a:lnTo>
                      <a:pt x="11235" y="17057"/>
                    </a:lnTo>
                    <a:lnTo>
                      <a:pt x="11431" y="16817"/>
                    </a:lnTo>
                    <a:lnTo>
                      <a:pt x="11618" y="16817"/>
                    </a:lnTo>
                    <a:lnTo>
                      <a:pt x="11727" y="16817"/>
                    </a:lnTo>
                    <a:lnTo>
                      <a:pt x="11727" y="16589"/>
                    </a:lnTo>
                    <a:lnTo>
                      <a:pt x="11815" y="16480"/>
                    </a:lnTo>
                    <a:lnTo>
                      <a:pt x="12100" y="16589"/>
                    </a:lnTo>
                    <a:lnTo>
                      <a:pt x="12199" y="16480"/>
                    </a:lnTo>
                    <a:lnTo>
                      <a:pt x="12484" y="16709"/>
                    </a:lnTo>
                    <a:lnTo>
                      <a:pt x="12386" y="16949"/>
                    </a:lnTo>
                    <a:lnTo>
                      <a:pt x="12484" y="16949"/>
                    </a:lnTo>
                    <a:lnTo>
                      <a:pt x="12592" y="17177"/>
                    </a:lnTo>
                    <a:lnTo>
                      <a:pt x="12681" y="17285"/>
                    </a:lnTo>
                    <a:lnTo>
                      <a:pt x="12484" y="17526"/>
                    </a:lnTo>
                    <a:lnTo>
                      <a:pt x="12484" y="17646"/>
                    </a:lnTo>
                    <a:lnTo>
                      <a:pt x="12779" y="17886"/>
                    </a:lnTo>
                    <a:lnTo>
                      <a:pt x="12779" y="17994"/>
                    </a:lnTo>
                    <a:lnTo>
                      <a:pt x="12976" y="18114"/>
                    </a:lnTo>
                    <a:lnTo>
                      <a:pt x="12976" y="18222"/>
                    </a:lnTo>
                    <a:lnTo>
                      <a:pt x="13163" y="18222"/>
                    </a:lnTo>
                    <a:lnTo>
                      <a:pt x="13163" y="18462"/>
                    </a:lnTo>
                    <a:lnTo>
                      <a:pt x="13163" y="18583"/>
                    </a:lnTo>
                    <a:lnTo>
                      <a:pt x="13251" y="18691"/>
                    </a:lnTo>
                    <a:lnTo>
                      <a:pt x="13546" y="18691"/>
                    </a:lnTo>
                    <a:lnTo>
                      <a:pt x="13546" y="19051"/>
                    </a:lnTo>
                    <a:lnTo>
                      <a:pt x="13733" y="19159"/>
                    </a:lnTo>
                    <a:lnTo>
                      <a:pt x="13930" y="18931"/>
                    </a:lnTo>
                    <a:lnTo>
                      <a:pt x="14029" y="19628"/>
                    </a:lnTo>
                    <a:lnTo>
                      <a:pt x="14117" y="19628"/>
                    </a:lnTo>
                    <a:lnTo>
                      <a:pt x="14117" y="19520"/>
                    </a:lnTo>
                    <a:lnTo>
                      <a:pt x="14225" y="19520"/>
                    </a:lnTo>
                    <a:lnTo>
                      <a:pt x="14225" y="19628"/>
                    </a:lnTo>
                    <a:lnTo>
                      <a:pt x="14609" y="19748"/>
                    </a:lnTo>
                    <a:lnTo>
                      <a:pt x="14501" y="19988"/>
                    </a:lnTo>
                    <a:lnTo>
                      <a:pt x="14609" y="19988"/>
                    </a:lnTo>
                    <a:lnTo>
                      <a:pt x="14697" y="19856"/>
                    </a:lnTo>
                    <a:lnTo>
                      <a:pt x="14796" y="19856"/>
                    </a:lnTo>
                    <a:lnTo>
                      <a:pt x="14796" y="19748"/>
                    </a:lnTo>
                    <a:lnTo>
                      <a:pt x="14796" y="19628"/>
                    </a:lnTo>
                    <a:lnTo>
                      <a:pt x="14884" y="19628"/>
                    </a:lnTo>
                    <a:lnTo>
                      <a:pt x="15081" y="19159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05" name="Freeform 17"/>
              <p:cNvSpPr>
                <a:spLocks/>
              </p:cNvSpPr>
              <p:nvPr/>
            </p:nvSpPr>
            <p:spPr bwMode="auto">
              <a:xfrm>
                <a:off x="3413143" y="1209697"/>
                <a:ext cx="788988" cy="971550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0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0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0000"/>
                  <a:gd name="T184" fmla="*/ 0 h 20000"/>
                  <a:gd name="T185" fmla="*/ 20000 w 20000"/>
                  <a:gd name="T186" fmla="*/ 20000 h 2000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0000" h="20000">
                    <a:moveTo>
                      <a:pt x="16989" y="14385"/>
                    </a:moveTo>
                    <a:lnTo>
                      <a:pt x="16989" y="14385"/>
                    </a:lnTo>
                    <a:lnTo>
                      <a:pt x="17311" y="14267"/>
                    </a:lnTo>
                    <a:lnTo>
                      <a:pt x="17456" y="14123"/>
                    </a:lnTo>
                    <a:lnTo>
                      <a:pt x="17762" y="14267"/>
                    </a:lnTo>
                    <a:lnTo>
                      <a:pt x="17762" y="14123"/>
                    </a:lnTo>
                    <a:lnTo>
                      <a:pt x="17762" y="14005"/>
                    </a:lnTo>
                    <a:lnTo>
                      <a:pt x="17939" y="13874"/>
                    </a:lnTo>
                    <a:lnTo>
                      <a:pt x="18245" y="13495"/>
                    </a:lnTo>
                    <a:lnTo>
                      <a:pt x="18245" y="13364"/>
                    </a:lnTo>
                    <a:lnTo>
                      <a:pt x="18390" y="13102"/>
                    </a:lnTo>
                    <a:lnTo>
                      <a:pt x="18390" y="12853"/>
                    </a:lnTo>
                    <a:lnTo>
                      <a:pt x="18390" y="12736"/>
                    </a:lnTo>
                    <a:lnTo>
                      <a:pt x="18390" y="12343"/>
                    </a:lnTo>
                    <a:lnTo>
                      <a:pt x="18873" y="12225"/>
                    </a:lnTo>
                    <a:lnTo>
                      <a:pt x="18873" y="11963"/>
                    </a:lnTo>
                    <a:lnTo>
                      <a:pt x="18712" y="11963"/>
                    </a:lnTo>
                    <a:lnTo>
                      <a:pt x="18873" y="11832"/>
                    </a:lnTo>
                    <a:lnTo>
                      <a:pt x="18873" y="11584"/>
                    </a:lnTo>
                    <a:lnTo>
                      <a:pt x="19356" y="11584"/>
                    </a:lnTo>
                    <a:lnTo>
                      <a:pt x="19501" y="11715"/>
                    </a:lnTo>
                    <a:lnTo>
                      <a:pt x="19807" y="11832"/>
                    </a:lnTo>
                    <a:lnTo>
                      <a:pt x="19984" y="11466"/>
                    </a:lnTo>
                    <a:lnTo>
                      <a:pt x="19807" y="11204"/>
                    </a:lnTo>
                    <a:lnTo>
                      <a:pt x="19662" y="11204"/>
                    </a:lnTo>
                    <a:lnTo>
                      <a:pt x="19662" y="10694"/>
                    </a:lnTo>
                    <a:lnTo>
                      <a:pt x="19662" y="10563"/>
                    </a:lnTo>
                    <a:lnTo>
                      <a:pt x="19501" y="10301"/>
                    </a:lnTo>
                    <a:lnTo>
                      <a:pt x="19501" y="10183"/>
                    </a:lnTo>
                    <a:lnTo>
                      <a:pt x="19501" y="10052"/>
                    </a:lnTo>
                    <a:lnTo>
                      <a:pt x="19018" y="9673"/>
                    </a:lnTo>
                    <a:lnTo>
                      <a:pt x="19179" y="9542"/>
                    </a:lnTo>
                    <a:lnTo>
                      <a:pt x="18873" y="9542"/>
                    </a:lnTo>
                    <a:lnTo>
                      <a:pt x="19179" y="9031"/>
                    </a:lnTo>
                    <a:lnTo>
                      <a:pt x="19356" y="8914"/>
                    </a:lnTo>
                    <a:lnTo>
                      <a:pt x="19356" y="8783"/>
                    </a:lnTo>
                    <a:lnTo>
                      <a:pt x="19662" y="8665"/>
                    </a:lnTo>
                    <a:lnTo>
                      <a:pt x="19662" y="8403"/>
                    </a:lnTo>
                    <a:lnTo>
                      <a:pt x="19807" y="8403"/>
                    </a:lnTo>
                    <a:lnTo>
                      <a:pt x="19807" y="8154"/>
                    </a:lnTo>
                    <a:lnTo>
                      <a:pt x="19501" y="8010"/>
                    </a:lnTo>
                    <a:lnTo>
                      <a:pt x="19356" y="8154"/>
                    </a:lnTo>
                    <a:lnTo>
                      <a:pt x="19501" y="8272"/>
                    </a:lnTo>
                    <a:lnTo>
                      <a:pt x="19356" y="8272"/>
                    </a:lnTo>
                    <a:lnTo>
                      <a:pt x="19179" y="8154"/>
                    </a:lnTo>
                    <a:lnTo>
                      <a:pt x="19018" y="8154"/>
                    </a:lnTo>
                    <a:lnTo>
                      <a:pt x="19018" y="8010"/>
                    </a:lnTo>
                    <a:lnTo>
                      <a:pt x="19179" y="8010"/>
                    </a:lnTo>
                    <a:lnTo>
                      <a:pt x="19356" y="7644"/>
                    </a:lnTo>
                    <a:lnTo>
                      <a:pt x="19018" y="7500"/>
                    </a:lnTo>
                    <a:lnTo>
                      <a:pt x="19179" y="7382"/>
                    </a:lnTo>
                    <a:lnTo>
                      <a:pt x="19018" y="7251"/>
                    </a:lnTo>
                    <a:lnTo>
                      <a:pt x="19018" y="7134"/>
                    </a:lnTo>
                    <a:lnTo>
                      <a:pt x="18712" y="7134"/>
                    </a:lnTo>
                    <a:lnTo>
                      <a:pt x="18712" y="6990"/>
                    </a:lnTo>
                    <a:lnTo>
                      <a:pt x="19018" y="6990"/>
                    </a:lnTo>
                    <a:lnTo>
                      <a:pt x="19018" y="6872"/>
                    </a:lnTo>
                    <a:lnTo>
                      <a:pt x="19018" y="6990"/>
                    </a:lnTo>
                    <a:lnTo>
                      <a:pt x="18712" y="6741"/>
                    </a:lnTo>
                    <a:lnTo>
                      <a:pt x="19018" y="6479"/>
                    </a:lnTo>
                    <a:lnTo>
                      <a:pt x="19018" y="6361"/>
                    </a:lnTo>
                    <a:lnTo>
                      <a:pt x="18873" y="6230"/>
                    </a:lnTo>
                    <a:lnTo>
                      <a:pt x="18873" y="6113"/>
                    </a:lnTo>
                    <a:lnTo>
                      <a:pt x="19018" y="5864"/>
                    </a:lnTo>
                    <a:lnTo>
                      <a:pt x="19018" y="5720"/>
                    </a:lnTo>
                    <a:lnTo>
                      <a:pt x="19356" y="5602"/>
                    </a:lnTo>
                    <a:lnTo>
                      <a:pt x="19356" y="5353"/>
                    </a:lnTo>
                    <a:lnTo>
                      <a:pt x="18873" y="5602"/>
                    </a:lnTo>
                    <a:lnTo>
                      <a:pt x="18712" y="5471"/>
                    </a:lnTo>
                    <a:lnTo>
                      <a:pt x="19018" y="5209"/>
                    </a:lnTo>
                    <a:lnTo>
                      <a:pt x="19018" y="4961"/>
                    </a:lnTo>
                    <a:lnTo>
                      <a:pt x="19356" y="4843"/>
                    </a:lnTo>
                    <a:lnTo>
                      <a:pt x="19356" y="4581"/>
                    </a:lnTo>
                    <a:lnTo>
                      <a:pt x="19501" y="4450"/>
                    </a:lnTo>
                    <a:lnTo>
                      <a:pt x="19501" y="4581"/>
                    </a:lnTo>
                    <a:lnTo>
                      <a:pt x="19807" y="4581"/>
                    </a:lnTo>
                    <a:lnTo>
                      <a:pt x="19807" y="4450"/>
                    </a:lnTo>
                    <a:lnTo>
                      <a:pt x="19501" y="4188"/>
                    </a:lnTo>
                    <a:lnTo>
                      <a:pt x="19501" y="4071"/>
                    </a:lnTo>
                    <a:lnTo>
                      <a:pt x="19356" y="3940"/>
                    </a:lnTo>
                    <a:lnTo>
                      <a:pt x="19179" y="3822"/>
                    </a:lnTo>
                    <a:lnTo>
                      <a:pt x="19179" y="3312"/>
                    </a:lnTo>
                    <a:lnTo>
                      <a:pt x="19018" y="3181"/>
                    </a:lnTo>
                    <a:lnTo>
                      <a:pt x="19018" y="2919"/>
                    </a:lnTo>
                    <a:lnTo>
                      <a:pt x="19018" y="2801"/>
                    </a:lnTo>
                    <a:lnTo>
                      <a:pt x="19018" y="2670"/>
                    </a:lnTo>
                    <a:lnTo>
                      <a:pt x="18873" y="2552"/>
                    </a:lnTo>
                    <a:lnTo>
                      <a:pt x="18873" y="2408"/>
                    </a:lnTo>
                    <a:lnTo>
                      <a:pt x="18712" y="2291"/>
                    </a:lnTo>
                    <a:lnTo>
                      <a:pt x="18567" y="2291"/>
                    </a:lnTo>
                    <a:lnTo>
                      <a:pt x="18567" y="2160"/>
                    </a:lnTo>
                    <a:lnTo>
                      <a:pt x="18245" y="2042"/>
                    </a:lnTo>
                    <a:lnTo>
                      <a:pt x="17762" y="1898"/>
                    </a:lnTo>
                    <a:lnTo>
                      <a:pt x="17456" y="1387"/>
                    </a:lnTo>
                    <a:lnTo>
                      <a:pt x="17311" y="1387"/>
                    </a:lnTo>
                    <a:lnTo>
                      <a:pt x="16989" y="1139"/>
                    </a:lnTo>
                    <a:lnTo>
                      <a:pt x="16828" y="1021"/>
                    </a:lnTo>
                    <a:lnTo>
                      <a:pt x="16828" y="877"/>
                    </a:lnTo>
                    <a:lnTo>
                      <a:pt x="16667" y="759"/>
                    </a:lnTo>
                    <a:lnTo>
                      <a:pt x="16506" y="759"/>
                    </a:lnTo>
                    <a:lnTo>
                      <a:pt x="16345" y="510"/>
                    </a:lnTo>
                    <a:lnTo>
                      <a:pt x="16200" y="510"/>
                    </a:lnTo>
                    <a:lnTo>
                      <a:pt x="16200" y="118"/>
                    </a:lnTo>
                    <a:lnTo>
                      <a:pt x="16039" y="118"/>
                    </a:lnTo>
                    <a:lnTo>
                      <a:pt x="16039" y="0"/>
                    </a:lnTo>
                    <a:lnTo>
                      <a:pt x="15717" y="118"/>
                    </a:lnTo>
                    <a:lnTo>
                      <a:pt x="15572" y="249"/>
                    </a:lnTo>
                    <a:lnTo>
                      <a:pt x="15266" y="118"/>
                    </a:lnTo>
                    <a:lnTo>
                      <a:pt x="15089" y="118"/>
                    </a:lnTo>
                    <a:lnTo>
                      <a:pt x="14783" y="380"/>
                    </a:lnTo>
                    <a:lnTo>
                      <a:pt x="14155" y="759"/>
                    </a:lnTo>
                    <a:lnTo>
                      <a:pt x="13994" y="877"/>
                    </a:lnTo>
                    <a:lnTo>
                      <a:pt x="13849" y="1021"/>
                    </a:lnTo>
                    <a:lnTo>
                      <a:pt x="13527" y="1139"/>
                    </a:lnTo>
                    <a:lnTo>
                      <a:pt x="13366" y="1270"/>
                    </a:lnTo>
                    <a:lnTo>
                      <a:pt x="13043" y="1531"/>
                    </a:lnTo>
                    <a:lnTo>
                      <a:pt x="12899" y="1649"/>
                    </a:lnTo>
                    <a:lnTo>
                      <a:pt x="12738" y="1649"/>
                    </a:lnTo>
                    <a:lnTo>
                      <a:pt x="12593" y="1649"/>
                    </a:lnTo>
                    <a:lnTo>
                      <a:pt x="12415" y="1780"/>
                    </a:lnTo>
                    <a:lnTo>
                      <a:pt x="12271" y="1898"/>
                    </a:lnTo>
                    <a:lnTo>
                      <a:pt x="11481" y="2042"/>
                    </a:lnTo>
                    <a:lnTo>
                      <a:pt x="11176" y="2160"/>
                    </a:lnTo>
                    <a:lnTo>
                      <a:pt x="10548" y="2160"/>
                    </a:lnTo>
                    <a:lnTo>
                      <a:pt x="10370" y="2160"/>
                    </a:lnTo>
                    <a:lnTo>
                      <a:pt x="10225" y="2160"/>
                    </a:lnTo>
                    <a:lnTo>
                      <a:pt x="10064" y="2291"/>
                    </a:lnTo>
                    <a:lnTo>
                      <a:pt x="9742" y="2408"/>
                    </a:lnTo>
                    <a:lnTo>
                      <a:pt x="9130" y="2408"/>
                    </a:lnTo>
                    <a:lnTo>
                      <a:pt x="8953" y="2552"/>
                    </a:lnTo>
                    <a:lnTo>
                      <a:pt x="8647" y="2670"/>
                    </a:lnTo>
                    <a:lnTo>
                      <a:pt x="8180" y="2801"/>
                    </a:lnTo>
                    <a:lnTo>
                      <a:pt x="8019" y="2801"/>
                    </a:lnTo>
                    <a:lnTo>
                      <a:pt x="7552" y="2670"/>
                    </a:lnTo>
                    <a:lnTo>
                      <a:pt x="7069" y="2801"/>
                    </a:lnTo>
                    <a:lnTo>
                      <a:pt x="6908" y="2801"/>
                    </a:lnTo>
                    <a:lnTo>
                      <a:pt x="6763" y="2919"/>
                    </a:lnTo>
                    <a:lnTo>
                      <a:pt x="6280" y="2919"/>
                    </a:lnTo>
                    <a:lnTo>
                      <a:pt x="5974" y="3050"/>
                    </a:lnTo>
                    <a:lnTo>
                      <a:pt x="5829" y="3181"/>
                    </a:lnTo>
                    <a:lnTo>
                      <a:pt x="5507" y="3429"/>
                    </a:lnTo>
                    <a:lnTo>
                      <a:pt x="5346" y="3429"/>
                    </a:lnTo>
                    <a:lnTo>
                      <a:pt x="4863" y="3678"/>
                    </a:lnTo>
                    <a:lnTo>
                      <a:pt x="4235" y="3940"/>
                    </a:lnTo>
                    <a:lnTo>
                      <a:pt x="3929" y="4071"/>
                    </a:lnTo>
                    <a:lnTo>
                      <a:pt x="3929" y="4188"/>
                    </a:lnTo>
                    <a:lnTo>
                      <a:pt x="3607" y="4188"/>
                    </a:lnTo>
                    <a:lnTo>
                      <a:pt x="3462" y="4332"/>
                    </a:lnTo>
                    <a:lnTo>
                      <a:pt x="3301" y="4332"/>
                    </a:lnTo>
                    <a:lnTo>
                      <a:pt x="3301" y="4450"/>
                    </a:lnTo>
                    <a:lnTo>
                      <a:pt x="3156" y="4581"/>
                    </a:lnTo>
                    <a:lnTo>
                      <a:pt x="2818" y="4581"/>
                    </a:lnTo>
                    <a:lnTo>
                      <a:pt x="2673" y="4581"/>
                    </a:lnTo>
                    <a:lnTo>
                      <a:pt x="2512" y="4699"/>
                    </a:lnTo>
                    <a:lnTo>
                      <a:pt x="2351" y="4699"/>
                    </a:lnTo>
                    <a:lnTo>
                      <a:pt x="1884" y="4961"/>
                    </a:lnTo>
                    <a:lnTo>
                      <a:pt x="1739" y="4961"/>
                    </a:lnTo>
                    <a:lnTo>
                      <a:pt x="1417" y="5092"/>
                    </a:lnTo>
                    <a:lnTo>
                      <a:pt x="1417" y="5209"/>
                    </a:lnTo>
                    <a:lnTo>
                      <a:pt x="1256" y="5209"/>
                    </a:lnTo>
                    <a:lnTo>
                      <a:pt x="1256" y="5602"/>
                    </a:lnTo>
                    <a:lnTo>
                      <a:pt x="934" y="6113"/>
                    </a:lnTo>
                    <a:lnTo>
                      <a:pt x="789" y="6361"/>
                    </a:lnTo>
                    <a:lnTo>
                      <a:pt x="628" y="6623"/>
                    </a:lnTo>
                    <a:lnTo>
                      <a:pt x="145" y="7382"/>
                    </a:lnTo>
                    <a:lnTo>
                      <a:pt x="0" y="7644"/>
                    </a:lnTo>
                    <a:lnTo>
                      <a:pt x="0" y="7762"/>
                    </a:lnTo>
                    <a:lnTo>
                      <a:pt x="306" y="8010"/>
                    </a:lnTo>
                    <a:lnTo>
                      <a:pt x="306" y="8154"/>
                    </a:lnTo>
                    <a:lnTo>
                      <a:pt x="306" y="8272"/>
                    </a:lnTo>
                    <a:lnTo>
                      <a:pt x="628" y="8403"/>
                    </a:lnTo>
                    <a:lnTo>
                      <a:pt x="1562" y="8403"/>
                    </a:lnTo>
                    <a:lnTo>
                      <a:pt x="2045" y="8665"/>
                    </a:lnTo>
                    <a:lnTo>
                      <a:pt x="2190" y="8665"/>
                    </a:lnTo>
                    <a:lnTo>
                      <a:pt x="2351" y="8665"/>
                    </a:lnTo>
                    <a:lnTo>
                      <a:pt x="2818" y="8665"/>
                    </a:lnTo>
                    <a:lnTo>
                      <a:pt x="3607" y="8665"/>
                    </a:lnTo>
                    <a:lnTo>
                      <a:pt x="3607" y="8783"/>
                    </a:lnTo>
                    <a:lnTo>
                      <a:pt x="3462" y="8783"/>
                    </a:lnTo>
                    <a:lnTo>
                      <a:pt x="3156" y="8914"/>
                    </a:lnTo>
                    <a:lnTo>
                      <a:pt x="2818" y="8914"/>
                    </a:lnTo>
                    <a:lnTo>
                      <a:pt x="2673" y="8914"/>
                    </a:lnTo>
                    <a:lnTo>
                      <a:pt x="2673" y="9673"/>
                    </a:lnTo>
                    <a:lnTo>
                      <a:pt x="2673" y="9791"/>
                    </a:lnTo>
                    <a:lnTo>
                      <a:pt x="2673" y="9935"/>
                    </a:lnTo>
                    <a:lnTo>
                      <a:pt x="2818" y="10052"/>
                    </a:lnTo>
                    <a:lnTo>
                      <a:pt x="2979" y="10301"/>
                    </a:lnTo>
                    <a:lnTo>
                      <a:pt x="2673" y="10563"/>
                    </a:lnTo>
                    <a:lnTo>
                      <a:pt x="2673" y="10694"/>
                    </a:lnTo>
                    <a:lnTo>
                      <a:pt x="2818" y="10694"/>
                    </a:lnTo>
                    <a:lnTo>
                      <a:pt x="2818" y="10955"/>
                    </a:lnTo>
                    <a:lnTo>
                      <a:pt x="2673" y="11073"/>
                    </a:lnTo>
                    <a:lnTo>
                      <a:pt x="2818" y="11204"/>
                    </a:lnTo>
                    <a:lnTo>
                      <a:pt x="3156" y="10955"/>
                    </a:lnTo>
                    <a:lnTo>
                      <a:pt x="3301" y="10955"/>
                    </a:lnTo>
                    <a:lnTo>
                      <a:pt x="3462" y="11073"/>
                    </a:lnTo>
                    <a:lnTo>
                      <a:pt x="3607" y="11322"/>
                    </a:lnTo>
                    <a:lnTo>
                      <a:pt x="2818" y="11584"/>
                    </a:lnTo>
                    <a:lnTo>
                      <a:pt x="2979" y="11832"/>
                    </a:lnTo>
                    <a:lnTo>
                      <a:pt x="3607" y="12094"/>
                    </a:lnTo>
                    <a:lnTo>
                      <a:pt x="3784" y="12225"/>
                    </a:lnTo>
                    <a:lnTo>
                      <a:pt x="3607" y="12474"/>
                    </a:lnTo>
                    <a:lnTo>
                      <a:pt x="3607" y="12592"/>
                    </a:lnTo>
                    <a:lnTo>
                      <a:pt x="3607" y="12984"/>
                    </a:lnTo>
                    <a:lnTo>
                      <a:pt x="3784" y="12984"/>
                    </a:lnTo>
                    <a:lnTo>
                      <a:pt x="4090" y="13102"/>
                    </a:lnTo>
                    <a:lnTo>
                      <a:pt x="3929" y="13246"/>
                    </a:lnTo>
                    <a:lnTo>
                      <a:pt x="3784" y="13364"/>
                    </a:lnTo>
                    <a:lnTo>
                      <a:pt x="3784" y="13495"/>
                    </a:lnTo>
                    <a:lnTo>
                      <a:pt x="3784" y="13757"/>
                    </a:lnTo>
                    <a:lnTo>
                      <a:pt x="3607" y="13874"/>
                    </a:lnTo>
                    <a:lnTo>
                      <a:pt x="3929" y="13874"/>
                    </a:lnTo>
                    <a:lnTo>
                      <a:pt x="3929" y="14123"/>
                    </a:lnTo>
                    <a:lnTo>
                      <a:pt x="3607" y="14123"/>
                    </a:lnTo>
                    <a:lnTo>
                      <a:pt x="3462" y="14267"/>
                    </a:lnTo>
                    <a:lnTo>
                      <a:pt x="3301" y="14385"/>
                    </a:lnTo>
                    <a:lnTo>
                      <a:pt x="3462" y="14516"/>
                    </a:lnTo>
                    <a:lnTo>
                      <a:pt x="3462" y="14634"/>
                    </a:lnTo>
                    <a:lnTo>
                      <a:pt x="3784" y="14764"/>
                    </a:lnTo>
                    <a:lnTo>
                      <a:pt x="3929" y="14764"/>
                    </a:lnTo>
                    <a:lnTo>
                      <a:pt x="4090" y="14895"/>
                    </a:lnTo>
                    <a:lnTo>
                      <a:pt x="4235" y="14895"/>
                    </a:lnTo>
                    <a:lnTo>
                      <a:pt x="4090" y="15144"/>
                    </a:lnTo>
                    <a:lnTo>
                      <a:pt x="3929" y="15393"/>
                    </a:lnTo>
                    <a:lnTo>
                      <a:pt x="4090" y="15537"/>
                    </a:lnTo>
                    <a:lnTo>
                      <a:pt x="3784" y="15903"/>
                    </a:lnTo>
                    <a:lnTo>
                      <a:pt x="3607" y="16165"/>
                    </a:lnTo>
                    <a:lnTo>
                      <a:pt x="3462" y="16414"/>
                    </a:lnTo>
                    <a:lnTo>
                      <a:pt x="3784" y="16675"/>
                    </a:lnTo>
                    <a:lnTo>
                      <a:pt x="3929" y="16806"/>
                    </a:lnTo>
                    <a:lnTo>
                      <a:pt x="4090" y="16806"/>
                    </a:lnTo>
                    <a:lnTo>
                      <a:pt x="4090" y="16924"/>
                    </a:lnTo>
                    <a:lnTo>
                      <a:pt x="4235" y="16806"/>
                    </a:lnTo>
                    <a:lnTo>
                      <a:pt x="4718" y="16924"/>
                    </a:lnTo>
                    <a:lnTo>
                      <a:pt x="5024" y="16924"/>
                    </a:lnTo>
                    <a:lnTo>
                      <a:pt x="5346" y="16924"/>
                    </a:lnTo>
                    <a:lnTo>
                      <a:pt x="5652" y="16675"/>
                    </a:lnTo>
                    <a:lnTo>
                      <a:pt x="5829" y="16806"/>
                    </a:lnTo>
                    <a:lnTo>
                      <a:pt x="5829" y="16924"/>
                    </a:lnTo>
                    <a:lnTo>
                      <a:pt x="5829" y="17068"/>
                    </a:lnTo>
                    <a:lnTo>
                      <a:pt x="5974" y="16924"/>
                    </a:lnTo>
                    <a:lnTo>
                      <a:pt x="6135" y="17068"/>
                    </a:lnTo>
                    <a:lnTo>
                      <a:pt x="5974" y="17068"/>
                    </a:lnTo>
                    <a:lnTo>
                      <a:pt x="6135" y="17317"/>
                    </a:lnTo>
                    <a:lnTo>
                      <a:pt x="6280" y="17317"/>
                    </a:lnTo>
                    <a:lnTo>
                      <a:pt x="6135" y="17435"/>
                    </a:lnTo>
                    <a:lnTo>
                      <a:pt x="5974" y="17579"/>
                    </a:lnTo>
                    <a:lnTo>
                      <a:pt x="6280" y="17696"/>
                    </a:lnTo>
                    <a:lnTo>
                      <a:pt x="6457" y="17827"/>
                    </a:lnTo>
                    <a:lnTo>
                      <a:pt x="6602" y="17945"/>
                    </a:lnTo>
                    <a:lnTo>
                      <a:pt x="7069" y="18207"/>
                    </a:lnTo>
                    <a:lnTo>
                      <a:pt x="7230" y="18338"/>
                    </a:lnTo>
                    <a:lnTo>
                      <a:pt x="7552" y="18338"/>
                    </a:lnTo>
                    <a:lnTo>
                      <a:pt x="7697" y="18586"/>
                    </a:lnTo>
                    <a:lnTo>
                      <a:pt x="7697" y="18848"/>
                    </a:lnTo>
                    <a:lnTo>
                      <a:pt x="7874" y="18966"/>
                    </a:lnTo>
                    <a:lnTo>
                      <a:pt x="7697" y="19215"/>
                    </a:lnTo>
                    <a:lnTo>
                      <a:pt x="7552" y="19215"/>
                    </a:lnTo>
                    <a:lnTo>
                      <a:pt x="7391" y="19476"/>
                    </a:lnTo>
                    <a:lnTo>
                      <a:pt x="7697" y="19476"/>
                    </a:lnTo>
                    <a:lnTo>
                      <a:pt x="7697" y="19607"/>
                    </a:lnTo>
                    <a:lnTo>
                      <a:pt x="7697" y="19725"/>
                    </a:lnTo>
                    <a:lnTo>
                      <a:pt x="7874" y="19869"/>
                    </a:lnTo>
                    <a:lnTo>
                      <a:pt x="7874" y="19987"/>
                    </a:lnTo>
                    <a:lnTo>
                      <a:pt x="8019" y="19987"/>
                    </a:lnTo>
                    <a:lnTo>
                      <a:pt x="8180" y="19987"/>
                    </a:lnTo>
                    <a:lnTo>
                      <a:pt x="8325" y="19987"/>
                    </a:lnTo>
                    <a:lnTo>
                      <a:pt x="8502" y="19869"/>
                    </a:lnTo>
                    <a:lnTo>
                      <a:pt x="8808" y="19869"/>
                    </a:lnTo>
                    <a:lnTo>
                      <a:pt x="8953" y="19607"/>
                    </a:lnTo>
                    <a:lnTo>
                      <a:pt x="9130" y="19359"/>
                    </a:lnTo>
                    <a:lnTo>
                      <a:pt x="9275" y="19359"/>
                    </a:lnTo>
                    <a:lnTo>
                      <a:pt x="9581" y="19476"/>
                    </a:lnTo>
                    <a:lnTo>
                      <a:pt x="10225" y="19097"/>
                    </a:lnTo>
                    <a:lnTo>
                      <a:pt x="10370" y="19215"/>
                    </a:lnTo>
                    <a:lnTo>
                      <a:pt x="10853" y="19097"/>
                    </a:lnTo>
                    <a:lnTo>
                      <a:pt x="10998" y="19097"/>
                    </a:lnTo>
                    <a:lnTo>
                      <a:pt x="11176" y="18704"/>
                    </a:lnTo>
                    <a:lnTo>
                      <a:pt x="11320" y="18848"/>
                    </a:lnTo>
                    <a:lnTo>
                      <a:pt x="11626" y="18704"/>
                    </a:lnTo>
                    <a:lnTo>
                      <a:pt x="11787" y="18848"/>
                    </a:lnTo>
                    <a:lnTo>
                      <a:pt x="11948" y="18586"/>
                    </a:lnTo>
                    <a:lnTo>
                      <a:pt x="11948" y="18338"/>
                    </a:lnTo>
                    <a:lnTo>
                      <a:pt x="12271" y="18338"/>
                    </a:lnTo>
                    <a:lnTo>
                      <a:pt x="12415" y="18586"/>
                    </a:lnTo>
                    <a:lnTo>
                      <a:pt x="12738" y="18586"/>
                    </a:lnTo>
                    <a:lnTo>
                      <a:pt x="13043" y="18704"/>
                    </a:lnTo>
                    <a:lnTo>
                      <a:pt x="13221" y="18586"/>
                    </a:lnTo>
                    <a:lnTo>
                      <a:pt x="13366" y="18586"/>
                    </a:lnTo>
                    <a:lnTo>
                      <a:pt x="13671" y="18848"/>
                    </a:lnTo>
                    <a:lnTo>
                      <a:pt x="13671" y="18704"/>
                    </a:lnTo>
                    <a:lnTo>
                      <a:pt x="14155" y="18704"/>
                    </a:lnTo>
                    <a:lnTo>
                      <a:pt x="14461" y="18704"/>
                    </a:lnTo>
                    <a:lnTo>
                      <a:pt x="14638" y="18455"/>
                    </a:lnTo>
                    <a:lnTo>
                      <a:pt x="14783" y="18455"/>
                    </a:lnTo>
                    <a:lnTo>
                      <a:pt x="14944" y="18207"/>
                    </a:lnTo>
                    <a:lnTo>
                      <a:pt x="14783" y="18076"/>
                    </a:lnTo>
                    <a:lnTo>
                      <a:pt x="14783" y="17945"/>
                    </a:lnTo>
                    <a:lnTo>
                      <a:pt x="14783" y="17696"/>
                    </a:lnTo>
                    <a:lnTo>
                      <a:pt x="15089" y="17579"/>
                    </a:lnTo>
                    <a:lnTo>
                      <a:pt x="15266" y="17317"/>
                    </a:lnTo>
                    <a:lnTo>
                      <a:pt x="15572" y="17317"/>
                    </a:lnTo>
                    <a:lnTo>
                      <a:pt x="15717" y="17186"/>
                    </a:lnTo>
                    <a:lnTo>
                      <a:pt x="15894" y="17186"/>
                    </a:lnTo>
                    <a:lnTo>
                      <a:pt x="16039" y="17068"/>
                    </a:lnTo>
                    <a:lnTo>
                      <a:pt x="16039" y="16806"/>
                    </a:lnTo>
                    <a:lnTo>
                      <a:pt x="15894" y="16806"/>
                    </a:lnTo>
                    <a:lnTo>
                      <a:pt x="15894" y="16675"/>
                    </a:lnTo>
                    <a:lnTo>
                      <a:pt x="15894" y="16414"/>
                    </a:lnTo>
                    <a:lnTo>
                      <a:pt x="15894" y="16296"/>
                    </a:lnTo>
                    <a:lnTo>
                      <a:pt x="16345" y="16296"/>
                    </a:lnTo>
                    <a:lnTo>
                      <a:pt x="16506" y="16165"/>
                    </a:lnTo>
                    <a:lnTo>
                      <a:pt x="16506" y="16047"/>
                    </a:lnTo>
                    <a:lnTo>
                      <a:pt x="16345" y="15785"/>
                    </a:lnTo>
                    <a:lnTo>
                      <a:pt x="16667" y="15654"/>
                    </a:lnTo>
                    <a:lnTo>
                      <a:pt x="16506" y="15537"/>
                    </a:lnTo>
                    <a:lnTo>
                      <a:pt x="16039" y="15654"/>
                    </a:lnTo>
                    <a:lnTo>
                      <a:pt x="16039" y="15537"/>
                    </a:lnTo>
                    <a:lnTo>
                      <a:pt x="16200" y="15275"/>
                    </a:lnTo>
                    <a:lnTo>
                      <a:pt x="16200" y="15144"/>
                    </a:lnTo>
                    <a:lnTo>
                      <a:pt x="16039" y="15026"/>
                    </a:lnTo>
                    <a:lnTo>
                      <a:pt x="15894" y="15026"/>
                    </a:lnTo>
                    <a:lnTo>
                      <a:pt x="15717" y="14634"/>
                    </a:lnTo>
                    <a:lnTo>
                      <a:pt x="15894" y="14634"/>
                    </a:lnTo>
                    <a:lnTo>
                      <a:pt x="16039" y="14516"/>
                    </a:lnTo>
                    <a:lnTo>
                      <a:pt x="16200" y="14516"/>
                    </a:lnTo>
                    <a:lnTo>
                      <a:pt x="16345" y="14516"/>
                    </a:lnTo>
                    <a:lnTo>
                      <a:pt x="16506" y="14516"/>
                    </a:lnTo>
                    <a:lnTo>
                      <a:pt x="16506" y="14267"/>
                    </a:lnTo>
                    <a:lnTo>
                      <a:pt x="16667" y="14385"/>
                    </a:lnTo>
                    <a:lnTo>
                      <a:pt x="16989" y="14385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06" name="Freeform 18"/>
              <p:cNvSpPr>
                <a:spLocks/>
              </p:cNvSpPr>
              <p:nvPr/>
            </p:nvSpPr>
            <p:spPr bwMode="auto">
              <a:xfrm>
                <a:off x="2508268" y="1401785"/>
                <a:ext cx="1303338" cy="1119187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0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0000"/>
                  <a:gd name="T187" fmla="*/ 0 h 20000"/>
                  <a:gd name="T188" fmla="*/ 20000 w 20000"/>
                  <a:gd name="T189" fmla="*/ 20000 h 2000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0000" h="20000">
                    <a:moveTo>
                      <a:pt x="10375" y="5414"/>
                    </a:moveTo>
                    <a:lnTo>
                      <a:pt x="10560" y="5414"/>
                    </a:lnTo>
                    <a:lnTo>
                      <a:pt x="10755" y="5414"/>
                    </a:lnTo>
                    <a:lnTo>
                      <a:pt x="10755" y="5516"/>
                    </a:lnTo>
                    <a:lnTo>
                      <a:pt x="10852" y="5516"/>
                    </a:lnTo>
                    <a:lnTo>
                      <a:pt x="11038" y="5641"/>
                    </a:lnTo>
                    <a:lnTo>
                      <a:pt x="11232" y="5857"/>
                    </a:lnTo>
                    <a:lnTo>
                      <a:pt x="11417" y="5959"/>
                    </a:lnTo>
                    <a:lnTo>
                      <a:pt x="11797" y="6073"/>
                    </a:lnTo>
                    <a:lnTo>
                      <a:pt x="12177" y="6073"/>
                    </a:lnTo>
                    <a:lnTo>
                      <a:pt x="12372" y="6073"/>
                    </a:lnTo>
                    <a:lnTo>
                      <a:pt x="12752" y="5959"/>
                    </a:lnTo>
                    <a:lnTo>
                      <a:pt x="12947" y="5857"/>
                    </a:lnTo>
                    <a:lnTo>
                      <a:pt x="13035" y="5743"/>
                    </a:lnTo>
                    <a:lnTo>
                      <a:pt x="13142" y="5743"/>
                    </a:lnTo>
                    <a:lnTo>
                      <a:pt x="13229" y="5641"/>
                    </a:lnTo>
                    <a:lnTo>
                      <a:pt x="13522" y="5516"/>
                    </a:lnTo>
                    <a:lnTo>
                      <a:pt x="13609" y="5414"/>
                    </a:lnTo>
                    <a:lnTo>
                      <a:pt x="13794" y="5301"/>
                    </a:lnTo>
                    <a:lnTo>
                      <a:pt x="13989" y="5074"/>
                    </a:lnTo>
                    <a:lnTo>
                      <a:pt x="13989" y="4972"/>
                    </a:lnTo>
                    <a:lnTo>
                      <a:pt x="14174" y="4858"/>
                    </a:lnTo>
                    <a:lnTo>
                      <a:pt x="14379" y="4631"/>
                    </a:lnTo>
                    <a:lnTo>
                      <a:pt x="14467" y="4631"/>
                    </a:lnTo>
                    <a:lnTo>
                      <a:pt x="14759" y="4529"/>
                    </a:lnTo>
                    <a:lnTo>
                      <a:pt x="14944" y="4415"/>
                    </a:lnTo>
                    <a:lnTo>
                      <a:pt x="15226" y="4415"/>
                    </a:lnTo>
                    <a:lnTo>
                      <a:pt x="15412" y="4313"/>
                    </a:lnTo>
                    <a:lnTo>
                      <a:pt x="15519" y="4313"/>
                    </a:lnTo>
                    <a:lnTo>
                      <a:pt x="15519" y="4972"/>
                    </a:lnTo>
                    <a:lnTo>
                      <a:pt x="15519" y="5074"/>
                    </a:lnTo>
                    <a:lnTo>
                      <a:pt x="15519" y="5199"/>
                    </a:lnTo>
                    <a:lnTo>
                      <a:pt x="15606" y="5301"/>
                    </a:lnTo>
                    <a:lnTo>
                      <a:pt x="15704" y="5516"/>
                    </a:lnTo>
                    <a:lnTo>
                      <a:pt x="15519" y="5743"/>
                    </a:lnTo>
                    <a:lnTo>
                      <a:pt x="15519" y="5857"/>
                    </a:lnTo>
                    <a:lnTo>
                      <a:pt x="15606" y="5857"/>
                    </a:lnTo>
                    <a:lnTo>
                      <a:pt x="15606" y="6073"/>
                    </a:lnTo>
                    <a:lnTo>
                      <a:pt x="15519" y="6186"/>
                    </a:lnTo>
                    <a:lnTo>
                      <a:pt x="15606" y="6300"/>
                    </a:lnTo>
                    <a:lnTo>
                      <a:pt x="15801" y="6073"/>
                    </a:lnTo>
                    <a:lnTo>
                      <a:pt x="15899" y="6073"/>
                    </a:lnTo>
                    <a:lnTo>
                      <a:pt x="15996" y="6186"/>
                    </a:lnTo>
                    <a:lnTo>
                      <a:pt x="16084" y="6402"/>
                    </a:lnTo>
                    <a:lnTo>
                      <a:pt x="15606" y="6617"/>
                    </a:lnTo>
                    <a:lnTo>
                      <a:pt x="15704" y="6844"/>
                    </a:lnTo>
                    <a:lnTo>
                      <a:pt x="16084" y="7060"/>
                    </a:lnTo>
                    <a:lnTo>
                      <a:pt x="16181" y="7185"/>
                    </a:lnTo>
                    <a:lnTo>
                      <a:pt x="16084" y="7401"/>
                    </a:lnTo>
                    <a:lnTo>
                      <a:pt x="16084" y="7503"/>
                    </a:lnTo>
                    <a:lnTo>
                      <a:pt x="16084" y="7843"/>
                    </a:lnTo>
                    <a:lnTo>
                      <a:pt x="16181" y="7843"/>
                    </a:lnTo>
                    <a:lnTo>
                      <a:pt x="16376" y="7946"/>
                    </a:lnTo>
                    <a:lnTo>
                      <a:pt x="16269" y="8070"/>
                    </a:lnTo>
                    <a:lnTo>
                      <a:pt x="16181" y="8173"/>
                    </a:lnTo>
                    <a:lnTo>
                      <a:pt x="16181" y="8286"/>
                    </a:lnTo>
                    <a:lnTo>
                      <a:pt x="16181" y="8502"/>
                    </a:lnTo>
                    <a:lnTo>
                      <a:pt x="16084" y="8604"/>
                    </a:lnTo>
                    <a:lnTo>
                      <a:pt x="16269" y="8604"/>
                    </a:lnTo>
                    <a:lnTo>
                      <a:pt x="16269" y="8831"/>
                    </a:lnTo>
                    <a:lnTo>
                      <a:pt x="16084" y="8831"/>
                    </a:lnTo>
                    <a:lnTo>
                      <a:pt x="15996" y="8944"/>
                    </a:lnTo>
                    <a:lnTo>
                      <a:pt x="15899" y="9047"/>
                    </a:lnTo>
                    <a:lnTo>
                      <a:pt x="15996" y="9171"/>
                    </a:lnTo>
                    <a:lnTo>
                      <a:pt x="15996" y="9274"/>
                    </a:lnTo>
                    <a:lnTo>
                      <a:pt x="16181" y="9387"/>
                    </a:lnTo>
                    <a:lnTo>
                      <a:pt x="16269" y="9387"/>
                    </a:lnTo>
                    <a:lnTo>
                      <a:pt x="16376" y="9489"/>
                    </a:lnTo>
                    <a:lnTo>
                      <a:pt x="16464" y="9489"/>
                    </a:lnTo>
                    <a:lnTo>
                      <a:pt x="16376" y="9716"/>
                    </a:lnTo>
                    <a:lnTo>
                      <a:pt x="16269" y="9932"/>
                    </a:lnTo>
                    <a:lnTo>
                      <a:pt x="16376" y="10057"/>
                    </a:lnTo>
                    <a:lnTo>
                      <a:pt x="16181" y="10375"/>
                    </a:lnTo>
                    <a:lnTo>
                      <a:pt x="16084" y="10602"/>
                    </a:lnTo>
                    <a:lnTo>
                      <a:pt x="15996" y="10817"/>
                    </a:lnTo>
                    <a:lnTo>
                      <a:pt x="16181" y="11033"/>
                    </a:lnTo>
                    <a:lnTo>
                      <a:pt x="16269" y="11158"/>
                    </a:lnTo>
                    <a:lnTo>
                      <a:pt x="16376" y="11158"/>
                    </a:lnTo>
                    <a:lnTo>
                      <a:pt x="16376" y="11260"/>
                    </a:lnTo>
                    <a:lnTo>
                      <a:pt x="16464" y="11158"/>
                    </a:lnTo>
                    <a:lnTo>
                      <a:pt x="16756" y="11260"/>
                    </a:lnTo>
                    <a:lnTo>
                      <a:pt x="16941" y="11260"/>
                    </a:lnTo>
                    <a:lnTo>
                      <a:pt x="17136" y="11260"/>
                    </a:lnTo>
                    <a:lnTo>
                      <a:pt x="17321" y="11033"/>
                    </a:lnTo>
                    <a:lnTo>
                      <a:pt x="17418" y="11158"/>
                    </a:lnTo>
                    <a:lnTo>
                      <a:pt x="17418" y="11260"/>
                    </a:lnTo>
                    <a:lnTo>
                      <a:pt x="17418" y="11373"/>
                    </a:lnTo>
                    <a:lnTo>
                      <a:pt x="17516" y="11260"/>
                    </a:lnTo>
                    <a:lnTo>
                      <a:pt x="17613" y="11373"/>
                    </a:lnTo>
                    <a:lnTo>
                      <a:pt x="17516" y="11373"/>
                    </a:lnTo>
                    <a:lnTo>
                      <a:pt x="17613" y="11600"/>
                    </a:lnTo>
                    <a:lnTo>
                      <a:pt x="17701" y="11600"/>
                    </a:lnTo>
                    <a:lnTo>
                      <a:pt x="17613" y="11703"/>
                    </a:lnTo>
                    <a:lnTo>
                      <a:pt x="17516" y="11816"/>
                    </a:lnTo>
                    <a:lnTo>
                      <a:pt x="17701" y="11918"/>
                    </a:lnTo>
                    <a:lnTo>
                      <a:pt x="17798" y="12043"/>
                    </a:lnTo>
                    <a:lnTo>
                      <a:pt x="17886" y="12145"/>
                    </a:lnTo>
                    <a:lnTo>
                      <a:pt x="18178" y="12361"/>
                    </a:lnTo>
                    <a:lnTo>
                      <a:pt x="18266" y="12474"/>
                    </a:lnTo>
                    <a:lnTo>
                      <a:pt x="18471" y="12474"/>
                    </a:lnTo>
                    <a:lnTo>
                      <a:pt x="18558" y="12701"/>
                    </a:lnTo>
                    <a:lnTo>
                      <a:pt x="18558" y="12917"/>
                    </a:lnTo>
                    <a:lnTo>
                      <a:pt x="18665" y="13019"/>
                    </a:lnTo>
                    <a:lnTo>
                      <a:pt x="18558" y="13246"/>
                    </a:lnTo>
                    <a:lnTo>
                      <a:pt x="18471" y="13246"/>
                    </a:lnTo>
                    <a:lnTo>
                      <a:pt x="18373" y="13462"/>
                    </a:lnTo>
                    <a:lnTo>
                      <a:pt x="18558" y="13462"/>
                    </a:lnTo>
                    <a:lnTo>
                      <a:pt x="18558" y="13587"/>
                    </a:lnTo>
                    <a:lnTo>
                      <a:pt x="18558" y="13689"/>
                    </a:lnTo>
                    <a:lnTo>
                      <a:pt x="18665" y="13802"/>
                    </a:lnTo>
                    <a:lnTo>
                      <a:pt x="18665" y="13905"/>
                    </a:lnTo>
                    <a:lnTo>
                      <a:pt x="18753" y="13905"/>
                    </a:lnTo>
                    <a:lnTo>
                      <a:pt x="18850" y="13905"/>
                    </a:lnTo>
                    <a:lnTo>
                      <a:pt x="18938" y="13905"/>
                    </a:lnTo>
                    <a:lnTo>
                      <a:pt x="19036" y="14132"/>
                    </a:lnTo>
                    <a:lnTo>
                      <a:pt x="19036" y="14347"/>
                    </a:lnTo>
                    <a:lnTo>
                      <a:pt x="18938" y="14688"/>
                    </a:lnTo>
                    <a:lnTo>
                      <a:pt x="19133" y="14688"/>
                    </a:lnTo>
                    <a:lnTo>
                      <a:pt x="19133" y="15006"/>
                    </a:lnTo>
                    <a:lnTo>
                      <a:pt x="19318" y="15131"/>
                    </a:lnTo>
                    <a:lnTo>
                      <a:pt x="19503" y="15131"/>
                    </a:lnTo>
                    <a:lnTo>
                      <a:pt x="19503" y="15233"/>
                    </a:lnTo>
                    <a:lnTo>
                      <a:pt x="19698" y="15346"/>
                    </a:lnTo>
                    <a:lnTo>
                      <a:pt x="19795" y="15448"/>
                    </a:lnTo>
                    <a:lnTo>
                      <a:pt x="19698" y="15573"/>
                    </a:lnTo>
                    <a:lnTo>
                      <a:pt x="19903" y="15675"/>
                    </a:lnTo>
                    <a:lnTo>
                      <a:pt x="19990" y="15789"/>
                    </a:lnTo>
                    <a:lnTo>
                      <a:pt x="19795" y="16016"/>
                    </a:lnTo>
                    <a:lnTo>
                      <a:pt x="19903" y="16118"/>
                    </a:lnTo>
                    <a:lnTo>
                      <a:pt x="19903" y="16232"/>
                    </a:lnTo>
                    <a:lnTo>
                      <a:pt x="19795" y="16334"/>
                    </a:lnTo>
                    <a:lnTo>
                      <a:pt x="19795" y="16561"/>
                    </a:lnTo>
                    <a:lnTo>
                      <a:pt x="19990" y="16776"/>
                    </a:lnTo>
                    <a:lnTo>
                      <a:pt x="19795" y="17117"/>
                    </a:lnTo>
                    <a:lnTo>
                      <a:pt x="19795" y="17333"/>
                    </a:lnTo>
                    <a:lnTo>
                      <a:pt x="19698" y="17435"/>
                    </a:lnTo>
                    <a:lnTo>
                      <a:pt x="19503" y="17662"/>
                    </a:lnTo>
                    <a:lnTo>
                      <a:pt x="19415" y="17662"/>
                    </a:lnTo>
                    <a:lnTo>
                      <a:pt x="19318" y="17775"/>
                    </a:lnTo>
                    <a:lnTo>
                      <a:pt x="19230" y="17775"/>
                    </a:lnTo>
                    <a:lnTo>
                      <a:pt x="19230" y="17877"/>
                    </a:lnTo>
                    <a:lnTo>
                      <a:pt x="19036" y="17877"/>
                    </a:lnTo>
                    <a:lnTo>
                      <a:pt x="18938" y="18002"/>
                    </a:lnTo>
                    <a:lnTo>
                      <a:pt x="18850" y="17877"/>
                    </a:lnTo>
                    <a:lnTo>
                      <a:pt x="18665" y="18002"/>
                    </a:lnTo>
                    <a:lnTo>
                      <a:pt x="18558" y="18104"/>
                    </a:lnTo>
                    <a:lnTo>
                      <a:pt x="18471" y="18445"/>
                    </a:lnTo>
                    <a:lnTo>
                      <a:pt x="18558" y="18445"/>
                    </a:lnTo>
                    <a:lnTo>
                      <a:pt x="18753" y="18661"/>
                    </a:lnTo>
                    <a:lnTo>
                      <a:pt x="18665" y="18763"/>
                    </a:lnTo>
                    <a:lnTo>
                      <a:pt x="18665" y="18876"/>
                    </a:lnTo>
                    <a:lnTo>
                      <a:pt x="18753" y="19205"/>
                    </a:lnTo>
                    <a:lnTo>
                      <a:pt x="18850" y="19421"/>
                    </a:lnTo>
                    <a:lnTo>
                      <a:pt x="18850" y="19546"/>
                    </a:lnTo>
                    <a:lnTo>
                      <a:pt x="18753" y="19762"/>
                    </a:lnTo>
                    <a:lnTo>
                      <a:pt x="18665" y="19762"/>
                    </a:lnTo>
                    <a:lnTo>
                      <a:pt x="18558" y="19864"/>
                    </a:lnTo>
                    <a:lnTo>
                      <a:pt x="18373" y="19989"/>
                    </a:lnTo>
                    <a:lnTo>
                      <a:pt x="18266" y="19864"/>
                    </a:lnTo>
                    <a:lnTo>
                      <a:pt x="18178" y="19762"/>
                    </a:lnTo>
                    <a:lnTo>
                      <a:pt x="18178" y="19648"/>
                    </a:lnTo>
                    <a:lnTo>
                      <a:pt x="18081" y="19648"/>
                    </a:lnTo>
                    <a:lnTo>
                      <a:pt x="18081" y="19421"/>
                    </a:lnTo>
                    <a:lnTo>
                      <a:pt x="17993" y="19319"/>
                    </a:lnTo>
                    <a:lnTo>
                      <a:pt x="17886" y="19205"/>
                    </a:lnTo>
                    <a:lnTo>
                      <a:pt x="17886" y="18990"/>
                    </a:lnTo>
                    <a:lnTo>
                      <a:pt x="17701" y="18876"/>
                    </a:lnTo>
                    <a:lnTo>
                      <a:pt x="17516" y="18990"/>
                    </a:lnTo>
                    <a:lnTo>
                      <a:pt x="17613" y="19319"/>
                    </a:lnTo>
                    <a:lnTo>
                      <a:pt x="17516" y="19319"/>
                    </a:lnTo>
                    <a:lnTo>
                      <a:pt x="17516" y="19205"/>
                    </a:lnTo>
                    <a:lnTo>
                      <a:pt x="17233" y="19103"/>
                    </a:lnTo>
                    <a:lnTo>
                      <a:pt x="17136" y="19103"/>
                    </a:lnTo>
                    <a:lnTo>
                      <a:pt x="16844" y="19103"/>
                    </a:lnTo>
                    <a:lnTo>
                      <a:pt x="16844" y="18876"/>
                    </a:lnTo>
                    <a:lnTo>
                      <a:pt x="16649" y="18876"/>
                    </a:lnTo>
                    <a:lnTo>
                      <a:pt x="16561" y="18547"/>
                    </a:lnTo>
                    <a:lnTo>
                      <a:pt x="16649" y="18547"/>
                    </a:lnTo>
                    <a:lnTo>
                      <a:pt x="16561" y="18320"/>
                    </a:lnTo>
                    <a:lnTo>
                      <a:pt x="16464" y="18445"/>
                    </a:lnTo>
                    <a:lnTo>
                      <a:pt x="16376" y="18320"/>
                    </a:lnTo>
                    <a:lnTo>
                      <a:pt x="16181" y="18320"/>
                    </a:lnTo>
                    <a:lnTo>
                      <a:pt x="16084" y="18218"/>
                    </a:lnTo>
                    <a:lnTo>
                      <a:pt x="15996" y="18218"/>
                    </a:lnTo>
                    <a:lnTo>
                      <a:pt x="15899" y="18218"/>
                    </a:lnTo>
                    <a:lnTo>
                      <a:pt x="15801" y="17877"/>
                    </a:lnTo>
                    <a:lnTo>
                      <a:pt x="15801" y="17775"/>
                    </a:lnTo>
                    <a:lnTo>
                      <a:pt x="15801" y="17560"/>
                    </a:lnTo>
                    <a:lnTo>
                      <a:pt x="15801" y="17333"/>
                    </a:lnTo>
                    <a:lnTo>
                      <a:pt x="15704" y="17333"/>
                    </a:lnTo>
                    <a:lnTo>
                      <a:pt x="15801" y="17219"/>
                    </a:lnTo>
                    <a:lnTo>
                      <a:pt x="15704" y="17003"/>
                    </a:lnTo>
                    <a:lnTo>
                      <a:pt x="15801" y="17003"/>
                    </a:lnTo>
                    <a:lnTo>
                      <a:pt x="15801" y="16776"/>
                    </a:lnTo>
                    <a:lnTo>
                      <a:pt x="15704" y="16674"/>
                    </a:lnTo>
                    <a:lnTo>
                      <a:pt x="15704" y="16459"/>
                    </a:lnTo>
                    <a:lnTo>
                      <a:pt x="15606" y="16459"/>
                    </a:lnTo>
                    <a:lnTo>
                      <a:pt x="15519" y="16334"/>
                    </a:lnTo>
                    <a:lnTo>
                      <a:pt x="15412" y="16232"/>
                    </a:lnTo>
                    <a:lnTo>
                      <a:pt x="15139" y="16118"/>
                    </a:lnTo>
                    <a:lnTo>
                      <a:pt x="14944" y="16118"/>
                    </a:lnTo>
                    <a:lnTo>
                      <a:pt x="14944" y="16232"/>
                    </a:lnTo>
                    <a:lnTo>
                      <a:pt x="14759" y="16232"/>
                    </a:lnTo>
                    <a:lnTo>
                      <a:pt x="14652" y="16232"/>
                    </a:lnTo>
                    <a:lnTo>
                      <a:pt x="14467" y="16334"/>
                    </a:lnTo>
                    <a:lnTo>
                      <a:pt x="14379" y="16334"/>
                    </a:lnTo>
                    <a:lnTo>
                      <a:pt x="14379" y="16459"/>
                    </a:lnTo>
                    <a:lnTo>
                      <a:pt x="14282" y="16459"/>
                    </a:lnTo>
                    <a:lnTo>
                      <a:pt x="14174" y="16334"/>
                    </a:lnTo>
                    <a:lnTo>
                      <a:pt x="14174" y="16459"/>
                    </a:lnTo>
                    <a:lnTo>
                      <a:pt x="14174" y="16561"/>
                    </a:lnTo>
                    <a:lnTo>
                      <a:pt x="14174" y="16674"/>
                    </a:lnTo>
                    <a:lnTo>
                      <a:pt x="13989" y="16674"/>
                    </a:lnTo>
                    <a:lnTo>
                      <a:pt x="13902" y="16776"/>
                    </a:lnTo>
                    <a:lnTo>
                      <a:pt x="13707" y="17003"/>
                    </a:lnTo>
                    <a:lnTo>
                      <a:pt x="13522" y="17003"/>
                    </a:lnTo>
                    <a:lnTo>
                      <a:pt x="13522" y="17333"/>
                    </a:lnTo>
                    <a:lnTo>
                      <a:pt x="13327" y="17333"/>
                    </a:lnTo>
                    <a:lnTo>
                      <a:pt x="13229" y="17333"/>
                    </a:lnTo>
                    <a:lnTo>
                      <a:pt x="13142" y="17117"/>
                    </a:lnTo>
                    <a:lnTo>
                      <a:pt x="12947" y="17219"/>
                    </a:lnTo>
                    <a:lnTo>
                      <a:pt x="12947" y="17333"/>
                    </a:lnTo>
                    <a:lnTo>
                      <a:pt x="12752" y="17333"/>
                    </a:lnTo>
                    <a:lnTo>
                      <a:pt x="12655" y="17333"/>
                    </a:lnTo>
                    <a:lnTo>
                      <a:pt x="12752" y="17117"/>
                    </a:lnTo>
                    <a:lnTo>
                      <a:pt x="12752" y="16674"/>
                    </a:lnTo>
                    <a:lnTo>
                      <a:pt x="12752" y="16334"/>
                    </a:lnTo>
                    <a:lnTo>
                      <a:pt x="12655" y="16334"/>
                    </a:lnTo>
                    <a:lnTo>
                      <a:pt x="12470" y="16459"/>
                    </a:lnTo>
                    <a:lnTo>
                      <a:pt x="12372" y="16459"/>
                    </a:lnTo>
                    <a:lnTo>
                      <a:pt x="12090" y="16334"/>
                    </a:lnTo>
                    <a:lnTo>
                      <a:pt x="11992" y="16118"/>
                    </a:lnTo>
                    <a:lnTo>
                      <a:pt x="11992" y="15891"/>
                    </a:lnTo>
                    <a:lnTo>
                      <a:pt x="11905" y="15789"/>
                    </a:lnTo>
                    <a:lnTo>
                      <a:pt x="11905" y="15675"/>
                    </a:lnTo>
                    <a:lnTo>
                      <a:pt x="12090" y="15448"/>
                    </a:lnTo>
                    <a:lnTo>
                      <a:pt x="11797" y="15131"/>
                    </a:lnTo>
                    <a:lnTo>
                      <a:pt x="11417" y="15006"/>
                    </a:lnTo>
                    <a:lnTo>
                      <a:pt x="11320" y="15131"/>
                    </a:lnTo>
                    <a:lnTo>
                      <a:pt x="11417" y="15346"/>
                    </a:lnTo>
                    <a:lnTo>
                      <a:pt x="11232" y="15675"/>
                    </a:lnTo>
                    <a:lnTo>
                      <a:pt x="11135" y="15675"/>
                    </a:lnTo>
                    <a:lnTo>
                      <a:pt x="11135" y="15573"/>
                    </a:lnTo>
                    <a:lnTo>
                      <a:pt x="10940" y="15573"/>
                    </a:lnTo>
                    <a:lnTo>
                      <a:pt x="10852" y="15448"/>
                    </a:lnTo>
                    <a:lnTo>
                      <a:pt x="10755" y="15675"/>
                    </a:lnTo>
                    <a:lnTo>
                      <a:pt x="10667" y="15675"/>
                    </a:lnTo>
                    <a:lnTo>
                      <a:pt x="10560" y="15789"/>
                    </a:lnTo>
                    <a:lnTo>
                      <a:pt x="10667" y="15789"/>
                    </a:lnTo>
                    <a:lnTo>
                      <a:pt x="10560" y="15891"/>
                    </a:lnTo>
                    <a:lnTo>
                      <a:pt x="10472" y="15789"/>
                    </a:lnTo>
                    <a:lnTo>
                      <a:pt x="10375" y="15789"/>
                    </a:lnTo>
                    <a:lnTo>
                      <a:pt x="10287" y="15573"/>
                    </a:lnTo>
                    <a:lnTo>
                      <a:pt x="10093" y="15675"/>
                    </a:lnTo>
                    <a:lnTo>
                      <a:pt x="9888" y="15573"/>
                    </a:lnTo>
                    <a:lnTo>
                      <a:pt x="9703" y="15675"/>
                    </a:lnTo>
                    <a:lnTo>
                      <a:pt x="9518" y="15675"/>
                    </a:lnTo>
                    <a:lnTo>
                      <a:pt x="9323" y="15789"/>
                    </a:lnTo>
                    <a:lnTo>
                      <a:pt x="9235" y="16016"/>
                    </a:lnTo>
                    <a:lnTo>
                      <a:pt x="9138" y="16016"/>
                    </a:lnTo>
                    <a:lnTo>
                      <a:pt x="9050" y="16016"/>
                    </a:lnTo>
                    <a:lnTo>
                      <a:pt x="8855" y="16016"/>
                    </a:lnTo>
                    <a:lnTo>
                      <a:pt x="8466" y="16334"/>
                    </a:lnTo>
                    <a:lnTo>
                      <a:pt x="8466" y="16232"/>
                    </a:lnTo>
                    <a:lnTo>
                      <a:pt x="8378" y="15891"/>
                    </a:lnTo>
                    <a:lnTo>
                      <a:pt x="8378" y="15789"/>
                    </a:lnTo>
                    <a:lnTo>
                      <a:pt x="8271" y="16016"/>
                    </a:lnTo>
                    <a:lnTo>
                      <a:pt x="7998" y="16016"/>
                    </a:lnTo>
                    <a:lnTo>
                      <a:pt x="7901" y="16016"/>
                    </a:lnTo>
                    <a:lnTo>
                      <a:pt x="7901" y="16118"/>
                    </a:lnTo>
                    <a:lnTo>
                      <a:pt x="7998" y="16118"/>
                    </a:lnTo>
                    <a:lnTo>
                      <a:pt x="7998" y="16232"/>
                    </a:lnTo>
                    <a:lnTo>
                      <a:pt x="7706" y="16334"/>
                    </a:lnTo>
                    <a:lnTo>
                      <a:pt x="7521" y="16334"/>
                    </a:lnTo>
                    <a:lnTo>
                      <a:pt x="7618" y="16016"/>
                    </a:lnTo>
                    <a:lnTo>
                      <a:pt x="7326" y="16118"/>
                    </a:lnTo>
                    <a:lnTo>
                      <a:pt x="7326" y="16016"/>
                    </a:lnTo>
                    <a:lnTo>
                      <a:pt x="7238" y="15891"/>
                    </a:lnTo>
                    <a:lnTo>
                      <a:pt x="7238" y="15789"/>
                    </a:lnTo>
                    <a:lnTo>
                      <a:pt x="7034" y="15573"/>
                    </a:lnTo>
                    <a:lnTo>
                      <a:pt x="6761" y="15675"/>
                    </a:lnTo>
                    <a:lnTo>
                      <a:pt x="6566" y="15448"/>
                    </a:lnTo>
                    <a:lnTo>
                      <a:pt x="6469" y="15346"/>
                    </a:lnTo>
                    <a:lnTo>
                      <a:pt x="6381" y="15346"/>
                    </a:lnTo>
                    <a:lnTo>
                      <a:pt x="6283" y="15573"/>
                    </a:lnTo>
                    <a:lnTo>
                      <a:pt x="6001" y="15675"/>
                    </a:lnTo>
                    <a:lnTo>
                      <a:pt x="5611" y="15346"/>
                    </a:lnTo>
                    <a:lnTo>
                      <a:pt x="5524" y="15448"/>
                    </a:lnTo>
                    <a:lnTo>
                      <a:pt x="5329" y="15346"/>
                    </a:lnTo>
                    <a:lnTo>
                      <a:pt x="5231" y="15233"/>
                    </a:lnTo>
                    <a:lnTo>
                      <a:pt x="5037" y="15233"/>
                    </a:lnTo>
                    <a:lnTo>
                      <a:pt x="4949" y="15233"/>
                    </a:lnTo>
                    <a:lnTo>
                      <a:pt x="4851" y="15131"/>
                    </a:lnTo>
                    <a:lnTo>
                      <a:pt x="4764" y="15131"/>
                    </a:lnTo>
                    <a:lnTo>
                      <a:pt x="4569" y="15006"/>
                    </a:lnTo>
                    <a:lnTo>
                      <a:pt x="4472" y="15006"/>
                    </a:lnTo>
                    <a:lnTo>
                      <a:pt x="4286" y="14904"/>
                    </a:lnTo>
                    <a:lnTo>
                      <a:pt x="4092" y="15006"/>
                    </a:lnTo>
                    <a:lnTo>
                      <a:pt x="4092" y="15131"/>
                    </a:lnTo>
                    <a:lnTo>
                      <a:pt x="4092" y="15346"/>
                    </a:lnTo>
                    <a:lnTo>
                      <a:pt x="3994" y="15346"/>
                    </a:lnTo>
                    <a:lnTo>
                      <a:pt x="3906" y="15448"/>
                    </a:lnTo>
                    <a:lnTo>
                      <a:pt x="3712" y="15448"/>
                    </a:lnTo>
                    <a:lnTo>
                      <a:pt x="3712" y="15573"/>
                    </a:lnTo>
                    <a:lnTo>
                      <a:pt x="3614" y="15573"/>
                    </a:lnTo>
                    <a:lnTo>
                      <a:pt x="3527" y="15675"/>
                    </a:lnTo>
                    <a:lnTo>
                      <a:pt x="3527" y="15789"/>
                    </a:lnTo>
                    <a:lnTo>
                      <a:pt x="3332" y="15891"/>
                    </a:lnTo>
                    <a:lnTo>
                      <a:pt x="3234" y="15891"/>
                    </a:lnTo>
                    <a:lnTo>
                      <a:pt x="2952" y="15891"/>
                    </a:lnTo>
                    <a:lnTo>
                      <a:pt x="2952" y="15675"/>
                    </a:lnTo>
                    <a:lnTo>
                      <a:pt x="2854" y="15573"/>
                    </a:lnTo>
                    <a:lnTo>
                      <a:pt x="2669" y="15573"/>
                    </a:lnTo>
                    <a:lnTo>
                      <a:pt x="2562" y="15573"/>
                    </a:lnTo>
                    <a:lnTo>
                      <a:pt x="2474" y="15233"/>
                    </a:lnTo>
                    <a:lnTo>
                      <a:pt x="2377" y="15006"/>
                    </a:lnTo>
                    <a:lnTo>
                      <a:pt x="2289" y="14790"/>
                    </a:lnTo>
                    <a:lnTo>
                      <a:pt x="2289" y="14574"/>
                    </a:lnTo>
                    <a:lnTo>
                      <a:pt x="2377" y="14574"/>
                    </a:lnTo>
                    <a:lnTo>
                      <a:pt x="2289" y="14347"/>
                    </a:lnTo>
                    <a:lnTo>
                      <a:pt x="2182" y="14347"/>
                    </a:lnTo>
                    <a:lnTo>
                      <a:pt x="2182" y="14132"/>
                    </a:lnTo>
                    <a:lnTo>
                      <a:pt x="2094" y="14030"/>
                    </a:lnTo>
                    <a:lnTo>
                      <a:pt x="1997" y="13905"/>
                    </a:lnTo>
                    <a:lnTo>
                      <a:pt x="1997" y="13689"/>
                    </a:lnTo>
                    <a:lnTo>
                      <a:pt x="2182" y="13689"/>
                    </a:lnTo>
                    <a:lnTo>
                      <a:pt x="2377" y="13689"/>
                    </a:lnTo>
                    <a:lnTo>
                      <a:pt x="2377" y="13587"/>
                    </a:lnTo>
                    <a:lnTo>
                      <a:pt x="2474" y="13689"/>
                    </a:lnTo>
                    <a:lnTo>
                      <a:pt x="2562" y="13802"/>
                    </a:lnTo>
                    <a:lnTo>
                      <a:pt x="2669" y="13802"/>
                    </a:lnTo>
                    <a:lnTo>
                      <a:pt x="2757" y="13689"/>
                    </a:lnTo>
                    <a:lnTo>
                      <a:pt x="2854" y="13802"/>
                    </a:lnTo>
                    <a:lnTo>
                      <a:pt x="2854" y="13689"/>
                    </a:lnTo>
                    <a:lnTo>
                      <a:pt x="3147" y="13689"/>
                    </a:lnTo>
                    <a:lnTo>
                      <a:pt x="3419" y="13689"/>
                    </a:lnTo>
                    <a:lnTo>
                      <a:pt x="3527" y="13802"/>
                    </a:lnTo>
                    <a:lnTo>
                      <a:pt x="3527" y="13587"/>
                    </a:lnTo>
                    <a:lnTo>
                      <a:pt x="3234" y="13462"/>
                    </a:lnTo>
                    <a:lnTo>
                      <a:pt x="3234" y="13246"/>
                    </a:lnTo>
                    <a:lnTo>
                      <a:pt x="3049" y="13360"/>
                    </a:lnTo>
                    <a:lnTo>
                      <a:pt x="3049" y="13462"/>
                    </a:lnTo>
                    <a:lnTo>
                      <a:pt x="2854" y="13462"/>
                    </a:lnTo>
                    <a:lnTo>
                      <a:pt x="2952" y="13246"/>
                    </a:lnTo>
                    <a:lnTo>
                      <a:pt x="2854" y="13246"/>
                    </a:lnTo>
                    <a:lnTo>
                      <a:pt x="2669" y="13144"/>
                    </a:lnTo>
                    <a:lnTo>
                      <a:pt x="2562" y="13144"/>
                    </a:lnTo>
                    <a:lnTo>
                      <a:pt x="2562" y="13019"/>
                    </a:lnTo>
                    <a:lnTo>
                      <a:pt x="2474" y="12701"/>
                    </a:lnTo>
                    <a:lnTo>
                      <a:pt x="2377" y="12474"/>
                    </a:lnTo>
                    <a:lnTo>
                      <a:pt x="2289" y="12361"/>
                    </a:lnTo>
                    <a:lnTo>
                      <a:pt x="2094" y="12259"/>
                    </a:lnTo>
                    <a:lnTo>
                      <a:pt x="2094" y="11703"/>
                    </a:lnTo>
                    <a:lnTo>
                      <a:pt x="2094" y="11373"/>
                    </a:lnTo>
                    <a:lnTo>
                      <a:pt x="1997" y="11158"/>
                    </a:lnTo>
                    <a:lnTo>
                      <a:pt x="1909" y="11158"/>
                    </a:lnTo>
                    <a:lnTo>
                      <a:pt x="2094" y="11033"/>
                    </a:lnTo>
                    <a:lnTo>
                      <a:pt x="2094" y="10817"/>
                    </a:lnTo>
                    <a:lnTo>
                      <a:pt x="2182" y="10602"/>
                    </a:lnTo>
                    <a:lnTo>
                      <a:pt x="2182" y="10488"/>
                    </a:lnTo>
                    <a:lnTo>
                      <a:pt x="2182" y="10272"/>
                    </a:lnTo>
                    <a:lnTo>
                      <a:pt x="2289" y="10057"/>
                    </a:lnTo>
                    <a:lnTo>
                      <a:pt x="2289" y="9932"/>
                    </a:lnTo>
                    <a:lnTo>
                      <a:pt x="2289" y="9830"/>
                    </a:lnTo>
                    <a:lnTo>
                      <a:pt x="2289" y="9716"/>
                    </a:lnTo>
                    <a:lnTo>
                      <a:pt x="2289" y="9489"/>
                    </a:lnTo>
                    <a:lnTo>
                      <a:pt x="2289" y="9387"/>
                    </a:lnTo>
                    <a:lnTo>
                      <a:pt x="2377" y="9171"/>
                    </a:lnTo>
                    <a:lnTo>
                      <a:pt x="2377" y="9047"/>
                    </a:lnTo>
                    <a:lnTo>
                      <a:pt x="2289" y="9047"/>
                    </a:lnTo>
                    <a:lnTo>
                      <a:pt x="2182" y="9171"/>
                    </a:lnTo>
                    <a:lnTo>
                      <a:pt x="2182" y="9047"/>
                    </a:lnTo>
                    <a:lnTo>
                      <a:pt x="2094" y="8604"/>
                    </a:lnTo>
                    <a:lnTo>
                      <a:pt x="2094" y="8388"/>
                    </a:lnTo>
                    <a:lnTo>
                      <a:pt x="1997" y="8070"/>
                    </a:lnTo>
                    <a:lnTo>
                      <a:pt x="2094" y="7730"/>
                    </a:lnTo>
                    <a:lnTo>
                      <a:pt x="2182" y="7503"/>
                    </a:lnTo>
                    <a:lnTo>
                      <a:pt x="2182" y="7287"/>
                    </a:lnTo>
                    <a:lnTo>
                      <a:pt x="2094" y="6742"/>
                    </a:lnTo>
                    <a:lnTo>
                      <a:pt x="2094" y="6617"/>
                    </a:lnTo>
                    <a:lnTo>
                      <a:pt x="2094" y="6515"/>
                    </a:lnTo>
                    <a:lnTo>
                      <a:pt x="1997" y="6515"/>
                    </a:lnTo>
                    <a:lnTo>
                      <a:pt x="1802" y="6186"/>
                    </a:lnTo>
                    <a:lnTo>
                      <a:pt x="1715" y="5857"/>
                    </a:lnTo>
                    <a:lnTo>
                      <a:pt x="1715" y="5743"/>
                    </a:lnTo>
                    <a:lnTo>
                      <a:pt x="1617" y="5516"/>
                    </a:lnTo>
                    <a:lnTo>
                      <a:pt x="1617" y="5414"/>
                    </a:lnTo>
                    <a:lnTo>
                      <a:pt x="1529" y="5301"/>
                    </a:lnTo>
                    <a:lnTo>
                      <a:pt x="1432" y="5074"/>
                    </a:lnTo>
                    <a:lnTo>
                      <a:pt x="1325" y="4972"/>
                    </a:lnTo>
                    <a:lnTo>
                      <a:pt x="1237" y="4756"/>
                    </a:lnTo>
                    <a:lnTo>
                      <a:pt x="1237" y="4631"/>
                    </a:lnTo>
                    <a:lnTo>
                      <a:pt x="1140" y="4529"/>
                    </a:lnTo>
                    <a:lnTo>
                      <a:pt x="945" y="4415"/>
                    </a:lnTo>
                    <a:lnTo>
                      <a:pt x="760" y="4415"/>
                    </a:lnTo>
                    <a:lnTo>
                      <a:pt x="760" y="4313"/>
                    </a:lnTo>
                    <a:lnTo>
                      <a:pt x="760" y="4086"/>
                    </a:lnTo>
                    <a:lnTo>
                      <a:pt x="760" y="3871"/>
                    </a:lnTo>
                    <a:lnTo>
                      <a:pt x="760" y="3655"/>
                    </a:lnTo>
                    <a:lnTo>
                      <a:pt x="672" y="3212"/>
                    </a:lnTo>
                    <a:lnTo>
                      <a:pt x="565" y="3212"/>
                    </a:lnTo>
                    <a:lnTo>
                      <a:pt x="672" y="2872"/>
                    </a:lnTo>
                    <a:lnTo>
                      <a:pt x="565" y="2645"/>
                    </a:lnTo>
                    <a:lnTo>
                      <a:pt x="380" y="2543"/>
                    </a:lnTo>
                    <a:lnTo>
                      <a:pt x="380" y="2429"/>
                    </a:lnTo>
                    <a:lnTo>
                      <a:pt x="477" y="2202"/>
                    </a:lnTo>
                    <a:lnTo>
                      <a:pt x="565" y="2100"/>
                    </a:lnTo>
                    <a:lnTo>
                      <a:pt x="672" y="1986"/>
                    </a:lnTo>
                    <a:lnTo>
                      <a:pt x="672" y="1771"/>
                    </a:lnTo>
                    <a:lnTo>
                      <a:pt x="672" y="1544"/>
                    </a:lnTo>
                    <a:lnTo>
                      <a:pt x="672" y="1442"/>
                    </a:lnTo>
                    <a:lnTo>
                      <a:pt x="672" y="1101"/>
                    </a:lnTo>
                    <a:lnTo>
                      <a:pt x="565" y="999"/>
                    </a:lnTo>
                    <a:lnTo>
                      <a:pt x="477" y="885"/>
                    </a:lnTo>
                    <a:lnTo>
                      <a:pt x="380" y="783"/>
                    </a:lnTo>
                    <a:lnTo>
                      <a:pt x="0" y="658"/>
                    </a:lnTo>
                    <a:lnTo>
                      <a:pt x="97" y="443"/>
                    </a:lnTo>
                    <a:lnTo>
                      <a:pt x="0" y="216"/>
                    </a:lnTo>
                    <a:lnTo>
                      <a:pt x="97" y="0"/>
                    </a:lnTo>
                    <a:lnTo>
                      <a:pt x="185" y="0"/>
                    </a:lnTo>
                    <a:lnTo>
                      <a:pt x="292" y="0"/>
                    </a:lnTo>
                    <a:lnTo>
                      <a:pt x="380" y="216"/>
                    </a:lnTo>
                    <a:lnTo>
                      <a:pt x="477" y="216"/>
                    </a:lnTo>
                    <a:lnTo>
                      <a:pt x="672" y="114"/>
                    </a:lnTo>
                    <a:lnTo>
                      <a:pt x="672" y="216"/>
                    </a:lnTo>
                    <a:lnTo>
                      <a:pt x="760" y="216"/>
                    </a:lnTo>
                    <a:lnTo>
                      <a:pt x="857" y="443"/>
                    </a:lnTo>
                    <a:lnTo>
                      <a:pt x="945" y="556"/>
                    </a:lnTo>
                    <a:lnTo>
                      <a:pt x="1237" y="658"/>
                    </a:lnTo>
                    <a:lnTo>
                      <a:pt x="1617" y="658"/>
                    </a:lnTo>
                    <a:lnTo>
                      <a:pt x="1715" y="783"/>
                    </a:lnTo>
                    <a:lnTo>
                      <a:pt x="1802" y="783"/>
                    </a:lnTo>
                    <a:lnTo>
                      <a:pt x="1802" y="885"/>
                    </a:lnTo>
                    <a:lnTo>
                      <a:pt x="1909" y="999"/>
                    </a:lnTo>
                    <a:lnTo>
                      <a:pt x="2094" y="999"/>
                    </a:lnTo>
                    <a:lnTo>
                      <a:pt x="2182" y="999"/>
                    </a:lnTo>
                    <a:lnTo>
                      <a:pt x="2289" y="1101"/>
                    </a:lnTo>
                    <a:lnTo>
                      <a:pt x="2377" y="1101"/>
                    </a:lnTo>
                    <a:lnTo>
                      <a:pt x="2562" y="999"/>
                    </a:lnTo>
                    <a:lnTo>
                      <a:pt x="2757" y="999"/>
                    </a:lnTo>
                    <a:lnTo>
                      <a:pt x="2854" y="999"/>
                    </a:lnTo>
                    <a:lnTo>
                      <a:pt x="3049" y="999"/>
                    </a:lnTo>
                    <a:lnTo>
                      <a:pt x="3234" y="885"/>
                    </a:lnTo>
                    <a:lnTo>
                      <a:pt x="3332" y="556"/>
                    </a:lnTo>
                    <a:lnTo>
                      <a:pt x="3419" y="658"/>
                    </a:lnTo>
                    <a:lnTo>
                      <a:pt x="3614" y="556"/>
                    </a:lnTo>
                    <a:lnTo>
                      <a:pt x="3712" y="443"/>
                    </a:lnTo>
                    <a:lnTo>
                      <a:pt x="3994" y="443"/>
                    </a:lnTo>
                    <a:lnTo>
                      <a:pt x="4179" y="556"/>
                    </a:lnTo>
                    <a:lnTo>
                      <a:pt x="4286" y="556"/>
                    </a:lnTo>
                    <a:lnTo>
                      <a:pt x="4472" y="658"/>
                    </a:lnTo>
                    <a:lnTo>
                      <a:pt x="4764" y="658"/>
                    </a:lnTo>
                    <a:lnTo>
                      <a:pt x="4764" y="885"/>
                    </a:lnTo>
                    <a:lnTo>
                      <a:pt x="4851" y="1101"/>
                    </a:lnTo>
                    <a:lnTo>
                      <a:pt x="4851" y="1226"/>
                    </a:lnTo>
                    <a:lnTo>
                      <a:pt x="4851" y="1328"/>
                    </a:lnTo>
                    <a:lnTo>
                      <a:pt x="4949" y="1442"/>
                    </a:lnTo>
                    <a:lnTo>
                      <a:pt x="4949" y="1771"/>
                    </a:lnTo>
                    <a:lnTo>
                      <a:pt x="4764" y="1669"/>
                    </a:lnTo>
                    <a:lnTo>
                      <a:pt x="4666" y="1884"/>
                    </a:lnTo>
                    <a:lnTo>
                      <a:pt x="4666" y="1986"/>
                    </a:lnTo>
                    <a:lnTo>
                      <a:pt x="4569" y="1986"/>
                    </a:lnTo>
                    <a:lnTo>
                      <a:pt x="4384" y="2100"/>
                    </a:lnTo>
                    <a:lnTo>
                      <a:pt x="4384" y="2327"/>
                    </a:lnTo>
                    <a:lnTo>
                      <a:pt x="4384" y="2429"/>
                    </a:lnTo>
                    <a:lnTo>
                      <a:pt x="4384" y="2645"/>
                    </a:lnTo>
                    <a:lnTo>
                      <a:pt x="4472" y="2770"/>
                    </a:lnTo>
                    <a:lnTo>
                      <a:pt x="4569" y="2985"/>
                    </a:lnTo>
                    <a:lnTo>
                      <a:pt x="4569" y="3087"/>
                    </a:lnTo>
                    <a:lnTo>
                      <a:pt x="4764" y="3314"/>
                    </a:lnTo>
                    <a:lnTo>
                      <a:pt x="4851" y="3428"/>
                    </a:lnTo>
                    <a:lnTo>
                      <a:pt x="4851" y="3530"/>
                    </a:lnTo>
                    <a:lnTo>
                      <a:pt x="4949" y="3655"/>
                    </a:lnTo>
                    <a:lnTo>
                      <a:pt x="5037" y="3757"/>
                    </a:lnTo>
                    <a:lnTo>
                      <a:pt x="5144" y="3973"/>
                    </a:lnTo>
                    <a:lnTo>
                      <a:pt x="5231" y="4086"/>
                    </a:lnTo>
                    <a:lnTo>
                      <a:pt x="5231" y="4313"/>
                    </a:lnTo>
                    <a:lnTo>
                      <a:pt x="5144" y="4756"/>
                    </a:lnTo>
                    <a:lnTo>
                      <a:pt x="5144" y="4858"/>
                    </a:lnTo>
                    <a:lnTo>
                      <a:pt x="5231" y="4858"/>
                    </a:lnTo>
                    <a:lnTo>
                      <a:pt x="5416" y="4858"/>
                    </a:lnTo>
                    <a:lnTo>
                      <a:pt x="5329" y="4972"/>
                    </a:lnTo>
                    <a:lnTo>
                      <a:pt x="5416" y="5074"/>
                    </a:lnTo>
                    <a:lnTo>
                      <a:pt x="5416" y="5199"/>
                    </a:lnTo>
                    <a:lnTo>
                      <a:pt x="5611" y="5199"/>
                    </a:lnTo>
                    <a:lnTo>
                      <a:pt x="5709" y="4972"/>
                    </a:lnTo>
                    <a:lnTo>
                      <a:pt x="5611" y="4858"/>
                    </a:lnTo>
                    <a:lnTo>
                      <a:pt x="5816" y="4631"/>
                    </a:lnTo>
                    <a:lnTo>
                      <a:pt x="5816" y="4529"/>
                    </a:lnTo>
                    <a:lnTo>
                      <a:pt x="6001" y="4529"/>
                    </a:lnTo>
                    <a:lnTo>
                      <a:pt x="6186" y="4529"/>
                    </a:lnTo>
                    <a:lnTo>
                      <a:pt x="6283" y="4415"/>
                    </a:lnTo>
                    <a:lnTo>
                      <a:pt x="6566" y="4415"/>
                    </a:lnTo>
                    <a:lnTo>
                      <a:pt x="6654" y="4415"/>
                    </a:lnTo>
                    <a:lnTo>
                      <a:pt x="6946" y="4529"/>
                    </a:lnTo>
                    <a:lnTo>
                      <a:pt x="7034" y="4631"/>
                    </a:lnTo>
                    <a:lnTo>
                      <a:pt x="7238" y="4858"/>
                    </a:lnTo>
                    <a:lnTo>
                      <a:pt x="7433" y="4858"/>
                    </a:lnTo>
                    <a:lnTo>
                      <a:pt x="7618" y="4972"/>
                    </a:lnTo>
                    <a:lnTo>
                      <a:pt x="7901" y="5074"/>
                    </a:lnTo>
                    <a:lnTo>
                      <a:pt x="8183" y="5074"/>
                    </a:lnTo>
                    <a:lnTo>
                      <a:pt x="8378" y="5199"/>
                    </a:lnTo>
                    <a:lnTo>
                      <a:pt x="8758" y="5199"/>
                    </a:lnTo>
                    <a:lnTo>
                      <a:pt x="8943" y="5199"/>
                    </a:lnTo>
                    <a:lnTo>
                      <a:pt x="9050" y="5199"/>
                    </a:lnTo>
                    <a:lnTo>
                      <a:pt x="9050" y="5301"/>
                    </a:lnTo>
                    <a:lnTo>
                      <a:pt x="9138" y="5301"/>
                    </a:lnTo>
                    <a:lnTo>
                      <a:pt x="9235" y="5301"/>
                    </a:lnTo>
                    <a:lnTo>
                      <a:pt x="9420" y="5199"/>
                    </a:lnTo>
                    <a:lnTo>
                      <a:pt x="9518" y="5199"/>
                    </a:lnTo>
                    <a:lnTo>
                      <a:pt x="9888" y="5301"/>
                    </a:lnTo>
                    <a:lnTo>
                      <a:pt x="10093" y="5301"/>
                    </a:lnTo>
                    <a:lnTo>
                      <a:pt x="10180" y="5301"/>
                    </a:lnTo>
                    <a:lnTo>
                      <a:pt x="10375" y="5414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07" name="Freeform 19"/>
              <p:cNvSpPr>
                <a:spLocks/>
              </p:cNvSpPr>
              <p:nvPr/>
            </p:nvSpPr>
            <p:spPr bwMode="auto">
              <a:xfrm>
                <a:off x="4684731" y="2371747"/>
                <a:ext cx="1266825" cy="1544638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0000"/>
                  <a:gd name="T181" fmla="*/ 0 h 20000"/>
                  <a:gd name="T182" fmla="*/ 20000 w 20000"/>
                  <a:gd name="T183" fmla="*/ 20000 h 2000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0000" h="20000">
                    <a:moveTo>
                      <a:pt x="18235" y="12314"/>
                    </a:moveTo>
                    <a:lnTo>
                      <a:pt x="18325" y="12232"/>
                    </a:lnTo>
                    <a:lnTo>
                      <a:pt x="18516" y="12232"/>
                    </a:lnTo>
                    <a:lnTo>
                      <a:pt x="18626" y="12067"/>
                    </a:lnTo>
                    <a:lnTo>
                      <a:pt x="18516" y="12067"/>
                    </a:lnTo>
                    <a:lnTo>
                      <a:pt x="18325" y="11993"/>
                    </a:lnTo>
                    <a:lnTo>
                      <a:pt x="18425" y="11747"/>
                    </a:lnTo>
                    <a:lnTo>
                      <a:pt x="18425" y="11673"/>
                    </a:lnTo>
                    <a:lnTo>
                      <a:pt x="18516" y="11673"/>
                    </a:lnTo>
                    <a:lnTo>
                      <a:pt x="18716" y="11517"/>
                    </a:lnTo>
                    <a:lnTo>
                      <a:pt x="18816" y="11517"/>
                    </a:lnTo>
                    <a:lnTo>
                      <a:pt x="18907" y="11517"/>
                    </a:lnTo>
                    <a:lnTo>
                      <a:pt x="19007" y="11517"/>
                    </a:lnTo>
                    <a:lnTo>
                      <a:pt x="19107" y="11352"/>
                    </a:lnTo>
                    <a:lnTo>
                      <a:pt x="19208" y="11270"/>
                    </a:lnTo>
                    <a:lnTo>
                      <a:pt x="19208" y="11196"/>
                    </a:lnTo>
                    <a:lnTo>
                      <a:pt x="19298" y="11106"/>
                    </a:lnTo>
                    <a:lnTo>
                      <a:pt x="19208" y="11032"/>
                    </a:lnTo>
                    <a:lnTo>
                      <a:pt x="19298" y="11032"/>
                    </a:lnTo>
                    <a:lnTo>
                      <a:pt x="19398" y="10949"/>
                    </a:lnTo>
                    <a:lnTo>
                      <a:pt x="19488" y="10949"/>
                    </a:lnTo>
                    <a:lnTo>
                      <a:pt x="19398" y="10875"/>
                    </a:lnTo>
                    <a:lnTo>
                      <a:pt x="19488" y="10785"/>
                    </a:lnTo>
                    <a:lnTo>
                      <a:pt x="19599" y="10711"/>
                    </a:lnTo>
                    <a:lnTo>
                      <a:pt x="19599" y="10473"/>
                    </a:lnTo>
                    <a:lnTo>
                      <a:pt x="19488" y="10390"/>
                    </a:lnTo>
                    <a:lnTo>
                      <a:pt x="19699" y="10308"/>
                    </a:lnTo>
                    <a:lnTo>
                      <a:pt x="19699" y="10234"/>
                    </a:lnTo>
                    <a:lnTo>
                      <a:pt x="19699" y="10152"/>
                    </a:lnTo>
                    <a:lnTo>
                      <a:pt x="19699" y="10078"/>
                    </a:lnTo>
                    <a:lnTo>
                      <a:pt x="19699" y="9831"/>
                    </a:lnTo>
                    <a:lnTo>
                      <a:pt x="19699" y="9667"/>
                    </a:lnTo>
                    <a:lnTo>
                      <a:pt x="19789" y="9593"/>
                    </a:lnTo>
                    <a:lnTo>
                      <a:pt x="19900" y="9593"/>
                    </a:lnTo>
                    <a:lnTo>
                      <a:pt x="19990" y="9437"/>
                    </a:lnTo>
                    <a:lnTo>
                      <a:pt x="19900" y="9437"/>
                    </a:lnTo>
                    <a:lnTo>
                      <a:pt x="19599" y="9346"/>
                    </a:lnTo>
                    <a:lnTo>
                      <a:pt x="19599" y="9273"/>
                    </a:lnTo>
                    <a:lnTo>
                      <a:pt x="19789" y="9190"/>
                    </a:lnTo>
                    <a:lnTo>
                      <a:pt x="19699" y="9026"/>
                    </a:lnTo>
                    <a:lnTo>
                      <a:pt x="19699" y="8952"/>
                    </a:lnTo>
                    <a:lnTo>
                      <a:pt x="19789" y="8796"/>
                    </a:lnTo>
                    <a:lnTo>
                      <a:pt x="19789" y="8631"/>
                    </a:lnTo>
                    <a:lnTo>
                      <a:pt x="19599" y="8631"/>
                    </a:lnTo>
                    <a:lnTo>
                      <a:pt x="19398" y="8714"/>
                    </a:lnTo>
                    <a:lnTo>
                      <a:pt x="19298" y="8631"/>
                    </a:lnTo>
                    <a:lnTo>
                      <a:pt x="19298" y="8549"/>
                    </a:lnTo>
                    <a:lnTo>
                      <a:pt x="19208" y="8393"/>
                    </a:lnTo>
                    <a:lnTo>
                      <a:pt x="19298" y="8229"/>
                    </a:lnTo>
                    <a:lnTo>
                      <a:pt x="19298" y="8155"/>
                    </a:lnTo>
                    <a:lnTo>
                      <a:pt x="19208" y="8155"/>
                    </a:lnTo>
                    <a:lnTo>
                      <a:pt x="19107" y="8072"/>
                    </a:lnTo>
                    <a:lnTo>
                      <a:pt x="18907" y="8155"/>
                    </a:lnTo>
                    <a:lnTo>
                      <a:pt x="18816" y="8072"/>
                    </a:lnTo>
                    <a:lnTo>
                      <a:pt x="19007" y="7908"/>
                    </a:lnTo>
                    <a:lnTo>
                      <a:pt x="18907" y="7834"/>
                    </a:lnTo>
                    <a:lnTo>
                      <a:pt x="19007" y="7752"/>
                    </a:lnTo>
                    <a:lnTo>
                      <a:pt x="19208" y="7834"/>
                    </a:lnTo>
                    <a:lnTo>
                      <a:pt x="19298" y="7752"/>
                    </a:lnTo>
                    <a:lnTo>
                      <a:pt x="19398" y="7678"/>
                    </a:lnTo>
                    <a:lnTo>
                      <a:pt x="19488" y="7431"/>
                    </a:lnTo>
                    <a:lnTo>
                      <a:pt x="19599" y="7431"/>
                    </a:lnTo>
                    <a:lnTo>
                      <a:pt x="19699" y="7267"/>
                    </a:lnTo>
                    <a:lnTo>
                      <a:pt x="19599" y="7111"/>
                    </a:lnTo>
                    <a:lnTo>
                      <a:pt x="19599" y="6880"/>
                    </a:lnTo>
                    <a:lnTo>
                      <a:pt x="19488" y="6716"/>
                    </a:lnTo>
                    <a:lnTo>
                      <a:pt x="19298" y="6560"/>
                    </a:lnTo>
                    <a:lnTo>
                      <a:pt x="19107" y="6560"/>
                    </a:lnTo>
                    <a:lnTo>
                      <a:pt x="19007" y="6880"/>
                    </a:lnTo>
                    <a:lnTo>
                      <a:pt x="18907" y="6880"/>
                    </a:lnTo>
                    <a:lnTo>
                      <a:pt x="18816" y="6790"/>
                    </a:lnTo>
                    <a:lnTo>
                      <a:pt x="18716" y="6790"/>
                    </a:lnTo>
                    <a:lnTo>
                      <a:pt x="18626" y="6880"/>
                    </a:lnTo>
                    <a:lnTo>
                      <a:pt x="18516" y="6880"/>
                    </a:lnTo>
                    <a:lnTo>
                      <a:pt x="18516" y="6716"/>
                    </a:lnTo>
                    <a:lnTo>
                      <a:pt x="18235" y="6790"/>
                    </a:lnTo>
                    <a:lnTo>
                      <a:pt x="18124" y="7037"/>
                    </a:lnTo>
                    <a:lnTo>
                      <a:pt x="17934" y="7037"/>
                    </a:lnTo>
                    <a:lnTo>
                      <a:pt x="17823" y="7037"/>
                    </a:lnTo>
                    <a:lnTo>
                      <a:pt x="17823" y="6880"/>
                    </a:lnTo>
                    <a:lnTo>
                      <a:pt x="17934" y="6716"/>
                    </a:lnTo>
                    <a:lnTo>
                      <a:pt x="17823" y="6716"/>
                    </a:lnTo>
                    <a:lnTo>
                      <a:pt x="17733" y="6716"/>
                    </a:lnTo>
                    <a:lnTo>
                      <a:pt x="17543" y="6560"/>
                    </a:lnTo>
                    <a:lnTo>
                      <a:pt x="17352" y="6469"/>
                    </a:lnTo>
                    <a:lnTo>
                      <a:pt x="17352" y="6395"/>
                    </a:lnTo>
                    <a:lnTo>
                      <a:pt x="17242" y="6395"/>
                    </a:lnTo>
                    <a:lnTo>
                      <a:pt x="17242" y="6149"/>
                    </a:lnTo>
                    <a:lnTo>
                      <a:pt x="17151" y="6149"/>
                    </a:lnTo>
                    <a:lnTo>
                      <a:pt x="17051" y="6395"/>
                    </a:lnTo>
                    <a:lnTo>
                      <a:pt x="16851" y="6395"/>
                    </a:lnTo>
                    <a:lnTo>
                      <a:pt x="16359" y="6313"/>
                    </a:lnTo>
                    <a:lnTo>
                      <a:pt x="16269" y="6239"/>
                    </a:lnTo>
                    <a:lnTo>
                      <a:pt x="16359" y="6149"/>
                    </a:lnTo>
                    <a:lnTo>
                      <a:pt x="16359" y="6075"/>
                    </a:lnTo>
                    <a:lnTo>
                      <a:pt x="16169" y="6075"/>
                    </a:lnTo>
                    <a:lnTo>
                      <a:pt x="16169" y="5919"/>
                    </a:lnTo>
                    <a:lnTo>
                      <a:pt x="15968" y="5993"/>
                    </a:lnTo>
                    <a:lnTo>
                      <a:pt x="15968" y="6075"/>
                    </a:lnTo>
                    <a:lnTo>
                      <a:pt x="15687" y="6075"/>
                    </a:lnTo>
                    <a:lnTo>
                      <a:pt x="15577" y="5993"/>
                    </a:lnTo>
                    <a:lnTo>
                      <a:pt x="15687" y="5919"/>
                    </a:lnTo>
                    <a:lnTo>
                      <a:pt x="15687" y="5754"/>
                    </a:lnTo>
                    <a:lnTo>
                      <a:pt x="15577" y="5516"/>
                    </a:lnTo>
                    <a:lnTo>
                      <a:pt x="15486" y="5434"/>
                    </a:lnTo>
                    <a:lnTo>
                      <a:pt x="15386" y="5434"/>
                    </a:lnTo>
                    <a:lnTo>
                      <a:pt x="15296" y="5351"/>
                    </a:lnTo>
                    <a:lnTo>
                      <a:pt x="15486" y="5277"/>
                    </a:lnTo>
                    <a:lnTo>
                      <a:pt x="15577" y="5195"/>
                    </a:lnTo>
                    <a:lnTo>
                      <a:pt x="15777" y="5121"/>
                    </a:lnTo>
                    <a:lnTo>
                      <a:pt x="15878" y="4957"/>
                    </a:lnTo>
                    <a:lnTo>
                      <a:pt x="15777" y="4957"/>
                    </a:lnTo>
                    <a:lnTo>
                      <a:pt x="15777" y="4875"/>
                    </a:lnTo>
                    <a:lnTo>
                      <a:pt x="15687" y="4875"/>
                    </a:lnTo>
                    <a:lnTo>
                      <a:pt x="15577" y="4554"/>
                    </a:lnTo>
                    <a:lnTo>
                      <a:pt x="15386" y="4480"/>
                    </a:lnTo>
                    <a:lnTo>
                      <a:pt x="15296" y="4316"/>
                    </a:lnTo>
                    <a:lnTo>
                      <a:pt x="15186" y="4069"/>
                    </a:lnTo>
                    <a:lnTo>
                      <a:pt x="14885" y="4069"/>
                    </a:lnTo>
                    <a:lnTo>
                      <a:pt x="14794" y="4233"/>
                    </a:lnTo>
                    <a:lnTo>
                      <a:pt x="14604" y="4159"/>
                    </a:lnTo>
                    <a:lnTo>
                      <a:pt x="14794" y="3913"/>
                    </a:lnTo>
                    <a:lnTo>
                      <a:pt x="14794" y="3757"/>
                    </a:lnTo>
                    <a:lnTo>
                      <a:pt x="14694" y="3674"/>
                    </a:lnTo>
                    <a:lnTo>
                      <a:pt x="14413" y="3757"/>
                    </a:lnTo>
                    <a:lnTo>
                      <a:pt x="14303" y="3674"/>
                    </a:lnTo>
                    <a:lnTo>
                      <a:pt x="14303" y="3518"/>
                    </a:lnTo>
                    <a:lnTo>
                      <a:pt x="14413" y="3518"/>
                    </a:lnTo>
                    <a:lnTo>
                      <a:pt x="14413" y="3436"/>
                    </a:lnTo>
                    <a:lnTo>
                      <a:pt x="14303" y="3362"/>
                    </a:lnTo>
                    <a:lnTo>
                      <a:pt x="13811" y="3272"/>
                    </a:lnTo>
                    <a:lnTo>
                      <a:pt x="13611" y="3198"/>
                    </a:lnTo>
                    <a:lnTo>
                      <a:pt x="13420" y="3272"/>
                    </a:lnTo>
                    <a:lnTo>
                      <a:pt x="13029" y="3198"/>
                    </a:lnTo>
                    <a:lnTo>
                      <a:pt x="13029" y="3115"/>
                    </a:lnTo>
                    <a:lnTo>
                      <a:pt x="12748" y="3198"/>
                    </a:lnTo>
                    <a:lnTo>
                      <a:pt x="12548" y="3272"/>
                    </a:lnTo>
                    <a:lnTo>
                      <a:pt x="12548" y="3362"/>
                    </a:lnTo>
                    <a:lnTo>
                      <a:pt x="12447" y="3362"/>
                    </a:lnTo>
                    <a:lnTo>
                      <a:pt x="12638" y="3674"/>
                    </a:lnTo>
                    <a:lnTo>
                      <a:pt x="12548" y="3674"/>
                    </a:lnTo>
                    <a:lnTo>
                      <a:pt x="12146" y="3674"/>
                    </a:lnTo>
                    <a:lnTo>
                      <a:pt x="11755" y="3839"/>
                    </a:lnTo>
                    <a:lnTo>
                      <a:pt x="11665" y="3757"/>
                    </a:lnTo>
                    <a:lnTo>
                      <a:pt x="11474" y="3757"/>
                    </a:lnTo>
                    <a:lnTo>
                      <a:pt x="11083" y="3839"/>
                    </a:lnTo>
                    <a:lnTo>
                      <a:pt x="10782" y="3757"/>
                    </a:lnTo>
                    <a:lnTo>
                      <a:pt x="10782" y="3839"/>
                    </a:lnTo>
                    <a:lnTo>
                      <a:pt x="10672" y="3913"/>
                    </a:lnTo>
                    <a:lnTo>
                      <a:pt x="10672" y="4159"/>
                    </a:lnTo>
                    <a:lnTo>
                      <a:pt x="10582" y="4069"/>
                    </a:lnTo>
                    <a:lnTo>
                      <a:pt x="10391" y="4069"/>
                    </a:lnTo>
                    <a:lnTo>
                      <a:pt x="10090" y="3913"/>
                    </a:lnTo>
                    <a:lnTo>
                      <a:pt x="10090" y="3757"/>
                    </a:lnTo>
                    <a:lnTo>
                      <a:pt x="9900" y="3757"/>
                    </a:lnTo>
                    <a:lnTo>
                      <a:pt x="10000" y="3995"/>
                    </a:lnTo>
                    <a:lnTo>
                      <a:pt x="9900" y="3995"/>
                    </a:lnTo>
                    <a:lnTo>
                      <a:pt x="9809" y="3913"/>
                    </a:lnTo>
                    <a:lnTo>
                      <a:pt x="9699" y="3839"/>
                    </a:lnTo>
                    <a:lnTo>
                      <a:pt x="9509" y="3995"/>
                    </a:lnTo>
                    <a:lnTo>
                      <a:pt x="9398" y="4069"/>
                    </a:lnTo>
                    <a:lnTo>
                      <a:pt x="9208" y="4069"/>
                    </a:lnTo>
                    <a:lnTo>
                      <a:pt x="9117" y="3995"/>
                    </a:lnTo>
                    <a:lnTo>
                      <a:pt x="8917" y="3995"/>
                    </a:lnTo>
                    <a:lnTo>
                      <a:pt x="8917" y="4069"/>
                    </a:lnTo>
                    <a:lnTo>
                      <a:pt x="8816" y="4159"/>
                    </a:lnTo>
                    <a:lnTo>
                      <a:pt x="8726" y="4069"/>
                    </a:lnTo>
                    <a:lnTo>
                      <a:pt x="8626" y="4159"/>
                    </a:lnTo>
                    <a:lnTo>
                      <a:pt x="8526" y="3995"/>
                    </a:lnTo>
                    <a:lnTo>
                      <a:pt x="8335" y="4069"/>
                    </a:lnTo>
                    <a:lnTo>
                      <a:pt x="7934" y="4069"/>
                    </a:lnTo>
                    <a:lnTo>
                      <a:pt x="7934" y="4159"/>
                    </a:lnTo>
                    <a:lnTo>
                      <a:pt x="7733" y="4159"/>
                    </a:lnTo>
                    <a:lnTo>
                      <a:pt x="7844" y="3757"/>
                    </a:lnTo>
                    <a:lnTo>
                      <a:pt x="7733" y="3592"/>
                    </a:lnTo>
                    <a:lnTo>
                      <a:pt x="7733" y="3518"/>
                    </a:lnTo>
                    <a:lnTo>
                      <a:pt x="7643" y="3518"/>
                    </a:lnTo>
                    <a:lnTo>
                      <a:pt x="7543" y="3674"/>
                    </a:lnTo>
                    <a:lnTo>
                      <a:pt x="7452" y="3674"/>
                    </a:lnTo>
                    <a:lnTo>
                      <a:pt x="7352" y="3674"/>
                    </a:lnTo>
                    <a:lnTo>
                      <a:pt x="7252" y="3518"/>
                    </a:lnTo>
                    <a:lnTo>
                      <a:pt x="7543" y="3436"/>
                    </a:lnTo>
                    <a:lnTo>
                      <a:pt x="7543" y="3362"/>
                    </a:lnTo>
                    <a:lnTo>
                      <a:pt x="7352" y="3198"/>
                    </a:lnTo>
                    <a:lnTo>
                      <a:pt x="7252" y="3198"/>
                    </a:lnTo>
                    <a:lnTo>
                      <a:pt x="7151" y="3115"/>
                    </a:lnTo>
                    <a:lnTo>
                      <a:pt x="7151" y="2951"/>
                    </a:lnTo>
                    <a:lnTo>
                      <a:pt x="7061" y="2795"/>
                    </a:lnTo>
                    <a:lnTo>
                      <a:pt x="6961" y="2721"/>
                    </a:lnTo>
                    <a:lnTo>
                      <a:pt x="7061" y="2630"/>
                    </a:lnTo>
                    <a:lnTo>
                      <a:pt x="6961" y="2557"/>
                    </a:lnTo>
                    <a:lnTo>
                      <a:pt x="6760" y="2400"/>
                    </a:lnTo>
                    <a:lnTo>
                      <a:pt x="6570" y="2400"/>
                    </a:lnTo>
                    <a:lnTo>
                      <a:pt x="6459" y="2236"/>
                    </a:lnTo>
                    <a:lnTo>
                      <a:pt x="6670" y="2154"/>
                    </a:lnTo>
                    <a:lnTo>
                      <a:pt x="6570" y="1998"/>
                    </a:lnTo>
                    <a:lnTo>
                      <a:pt x="6369" y="1998"/>
                    </a:lnTo>
                    <a:lnTo>
                      <a:pt x="6369" y="2080"/>
                    </a:lnTo>
                    <a:lnTo>
                      <a:pt x="6269" y="2236"/>
                    </a:lnTo>
                    <a:lnTo>
                      <a:pt x="6179" y="2154"/>
                    </a:lnTo>
                    <a:lnTo>
                      <a:pt x="6179" y="2236"/>
                    </a:lnTo>
                    <a:lnTo>
                      <a:pt x="5978" y="2236"/>
                    </a:lnTo>
                    <a:lnTo>
                      <a:pt x="5878" y="1998"/>
                    </a:lnTo>
                    <a:lnTo>
                      <a:pt x="5787" y="1833"/>
                    </a:lnTo>
                    <a:lnTo>
                      <a:pt x="5687" y="1833"/>
                    </a:lnTo>
                    <a:lnTo>
                      <a:pt x="5587" y="1833"/>
                    </a:lnTo>
                    <a:lnTo>
                      <a:pt x="5486" y="1915"/>
                    </a:lnTo>
                    <a:lnTo>
                      <a:pt x="5296" y="1833"/>
                    </a:lnTo>
                    <a:lnTo>
                      <a:pt x="5687" y="1513"/>
                    </a:lnTo>
                    <a:lnTo>
                      <a:pt x="5587" y="1439"/>
                    </a:lnTo>
                    <a:lnTo>
                      <a:pt x="5486" y="1439"/>
                    </a:lnTo>
                    <a:lnTo>
                      <a:pt x="5587" y="1192"/>
                    </a:lnTo>
                    <a:lnTo>
                      <a:pt x="5587" y="1118"/>
                    </a:lnTo>
                    <a:lnTo>
                      <a:pt x="5486" y="1036"/>
                    </a:lnTo>
                    <a:lnTo>
                      <a:pt x="5296" y="962"/>
                    </a:lnTo>
                    <a:lnTo>
                      <a:pt x="5296" y="871"/>
                    </a:lnTo>
                    <a:lnTo>
                      <a:pt x="5206" y="715"/>
                    </a:lnTo>
                    <a:lnTo>
                      <a:pt x="5206" y="641"/>
                    </a:lnTo>
                    <a:lnTo>
                      <a:pt x="4995" y="715"/>
                    </a:lnTo>
                    <a:lnTo>
                      <a:pt x="4995" y="551"/>
                    </a:lnTo>
                    <a:lnTo>
                      <a:pt x="4704" y="238"/>
                    </a:lnTo>
                    <a:lnTo>
                      <a:pt x="4514" y="238"/>
                    </a:lnTo>
                    <a:lnTo>
                      <a:pt x="4514" y="156"/>
                    </a:lnTo>
                    <a:lnTo>
                      <a:pt x="4213" y="321"/>
                    </a:lnTo>
                    <a:lnTo>
                      <a:pt x="4122" y="238"/>
                    </a:lnTo>
                    <a:lnTo>
                      <a:pt x="4022" y="74"/>
                    </a:lnTo>
                    <a:lnTo>
                      <a:pt x="3821" y="0"/>
                    </a:lnTo>
                    <a:lnTo>
                      <a:pt x="3731" y="156"/>
                    </a:lnTo>
                    <a:lnTo>
                      <a:pt x="3631" y="156"/>
                    </a:lnTo>
                    <a:lnTo>
                      <a:pt x="3521" y="238"/>
                    </a:lnTo>
                    <a:lnTo>
                      <a:pt x="3430" y="238"/>
                    </a:lnTo>
                    <a:lnTo>
                      <a:pt x="3330" y="238"/>
                    </a:lnTo>
                    <a:lnTo>
                      <a:pt x="3129" y="156"/>
                    </a:lnTo>
                    <a:lnTo>
                      <a:pt x="3039" y="156"/>
                    </a:lnTo>
                    <a:lnTo>
                      <a:pt x="2849" y="321"/>
                    </a:lnTo>
                    <a:lnTo>
                      <a:pt x="2748" y="238"/>
                    </a:lnTo>
                    <a:lnTo>
                      <a:pt x="2648" y="238"/>
                    </a:lnTo>
                    <a:lnTo>
                      <a:pt x="2548" y="321"/>
                    </a:lnTo>
                    <a:lnTo>
                      <a:pt x="2357" y="238"/>
                    </a:lnTo>
                    <a:lnTo>
                      <a:pt x="2267" y="238"/>
                    </a:lnTo>
                    <a:lnTo>
                      <a:pt x="2056" y="238"/>
                    </a:lnTo>
                    <a:lnTo>
                      <a:pt x="1966" y="238"/>
                    </a:lnTo>
                    <a:lnTo>
                      <a:pt x="1856" y="477"/>
                    </a:lnTo>
                    <a:lnTo>
                      <a:pt x="1765" y="477"/>
                    </a:lnTo>
                    <a:lnTo>
                      <a:pt x="1765" y="395"/>
                    </a:lnTo>
                    <a:lnTo>
                      <a:pt x="1575" y="395"/>
                    </a:lnTo>
                    <a:lnTo>
                      <a:pt x="1374" y="395"/>
                    </a:lnTo>
                    <a:lnTo>
                      <a:pt x="1274" y="551"/>
                    </a:lnTo>
                    <a:lnTo>
                      <a:pt x="1374" y="551"/>
                    </a:lnTo>
                    <a:lnTo>
                      <a:pt x="1184" y="797"/>
                    </a:lnTo>
                    <a:lnTo>
                      <a:pt x="1184" y="871"/>
                    </a:lnTo>
                    <a:lnTo>
                      <a:pt x="1184" y="962"/>
                    </a:lnTo>
                    <a:lnTo>
                      <a:pt x="1274" y="1036"/>
                    </a:lnTo>
                    <a:lnTo>
                      <a:pt x="1184" y="1118"/>
                    </a:lnTo>
                    <a:lnTo>
                      <a:pt x="1374" y="1192"/>
                    </a:lnTo>
                    <a:lnTo>
                      <a:pt x="1374" y="1282"/>
                    </a:lnTo>
                    <a:lnTo>
                      <a:pt x="1184" y="1603"/>
                    </a:lnTo>
                    <a:lnTo>
                      <a:pt x="1083" y="1759"/>
                    </a:lnTo>
                    <a:lnTo>
                      <a:pt x="993" y="1759"/>
                    </a:lnTo>
                    <a:lnTo>
                      <a:pt x="883" y="1759"/>
                    </a:lnTo>
                    <a:lnTo>
                      <a:pt x="883" y="1833"/>
                    </a:lnTo>
                    <a:lnTo>
                      <a:pt x="792" y="1833"/>
                    </a:lnTo>
                    <a:lnTo>
                      <a:pt x="582" y="1998"/>
                    </a:lnTo>
                    <a:lnTo>
                      <a:pt x="582" y="2080"/>
                    </a:lnTo>
                    <a:lnTo>
                      <a:pt x="792" y="2080"/>
                    </a:lnTo>
                    <a:lnTo>
                      <a:pt x="792" y="2236"/>
                    </a:lnTo>
                    <a:lnTo>
                      <a:pt x="993" y="2236"/>
                    </a:lnTo>
                    <a:lnTo>
                      <a:pt x="1083" y="2310"/>
                    </a:lnTo>
                    <a:lnTo>
                      <a:pt x="1184" y="2236"/>
                    </a:lnTo>
                    <a:lnTo>
                      <a:pt x="1274" y="2400"/>
                    </a:lnTo>
                    <a:lnTo>
                      <a:pt x="1274" y="2557"/>
                    </a:lnTo>
                    <a:lnTo>
                      <a:pt x="1374" y="2557"/>
                    </a:lnTo>
                    <a:lnTo>
                      <a:pt x="1374" y="2721"/>
                    </a:lnTo>
                    <a:lnTo>
                      <a:pt x="1474" y="2795"/>
                    </a:lnTo>
                    <a:lnTo>
                      <a:pt x="1474" y="2951"/>
                    </a:lnTo>
                    <a:lnTo>
                      <a:pt x="1765" y="3115"/>
                    </a:lnTo>
                    <a:lnTo>
                      <a:pt x="1765" y="3198"/>
                    </a:lnTo>
                    <a:lnTo>
                      <a:pt x="1966" y="3272"/>
                    </a:lnTo>
                    <a:lnTo>
                      <a:pt x="1856" y="3362"/>
                    </a:lnTo>
                    <a:lnTo>
                      <a:pt x="1856" y="3518"/>
                    </a:lnTo>
                    <a:lnTo>
                      <a:pt x="1966" y="3436"/>
                    </a:lnTo>
                    <a:lnTo>
                      <a:pt x="1966" y="3518"/>
                    </a:lnTo>
                    <a:lnTo>
                      <a:pt x="1966" y="3592"/>
                    </a:lnTo>
                    <a:lnTo>
                      <a:pt x="1966" y="3674"/>
                    </a:lnTo>
                    <a:lnTo>
                      <a:pt x="1966" y="3839"/>
                    </a:lnTo>
                    <a:lnTo>
                      <a:pt x="1856" y="3913"/>
                    </a:lnTo>
                    <a:lnTo>
                      <a:pt x="1856" y="4069"/>
                    </a:lnTo>
                    <a:lnTo>
                      <a:pt x="1765" y="4069"/>
                    </a:lnTo>
                    <a:lnTo>
                      <a:pt x="1575" y="4233"/>
                    </a:lnTo>
                    <a:lnTo>
                      <a:pt x="1474" y="4233"/>
                    </a:lnTo>
                    <a:lnTo>
                      <a:pt x="1474" y="4390"/>
                    </a:lnTo>
                    <a:lnTo>
                      <a:pt x="1374" y="4390"/>
                    </a:lnTo>
                    <a:lnTo>
                      <a:pt x="1274" y="4390"/>
                    </a:lnTo>
                    <a:lnTo>
                      <a:pt x="1184" y="4390"/>
                    </a:lnTo>
                    <a:lnTo>
                      <a:pt x="1184" y="4480"/>
                    </a:lnTo>
                    <a:lnTo>
                      <a:pt x="1184" y="4554"/>
                    </a:lnTo>
                    <a:lnTo>
                      <a:pt x="1184" y="4636"/>
                    </a:lnTo>
                    <a:lnTo>
                      <a:pt x="1083" y="4801"/>
                    </a:lnTo>
                    <a:lnTo>
                      <a:pt x="1274" y="4801"/>
                    </a:lnTo>
                    <a:lnTo>
                      <a:pt x="1374" y="4957"/>
                    </a:lnTo>
                    <a:lnTo>
                      <a:pt x="1274" y="5031"/>
                    </a:lnTo>
                    <a:lnTo>
                      <a:pt x="1184" y="5031"/>
                    </a:lnTo>
                    <a:lnTo>
                      <a:pt x="1184" y="5277"/>
                    </a:lnTo>
                    <a:lnTo>
                      <a:pt x="1274" y="5277"/>
                    </a:lnTo>
                    <a:lnTo>
                      <a:pt x="1274" y="5516"/>
                    </a:lnTo>
                    <a:lnTo>
                      <a:pt x="883" y="5516"/>
                    </a:lnTo>
                    <a:lnTo>
                      <a:pt x="582" y="5672"/>
                    </a:lnTo>
                    <a:lnTo>
                      <a:pt x="491" y="5672"/>
                    </a:lnTo>
                    <a:lnTo>
                      <a:pt x="0" y="5754"/>
                    </a:lnTo>
                    <a:lnTo>
                      <a:pt x="0" y="6075"/>
                    </a:lnTo>
                    <a:lnTo>
                      <a:pt x="0" y="6149"/>
                    </a:lnTo>
                    <a:lnTo>
                      <a:pt x="100" y="6149"/>
                    </a:lnTo>
                    <a:lnTo>
                      <a:pt x="100" y="6075"/>
                    </a:lnTo>
                    <a:lnTo>
                      <a:pt x="191" y="6075"/>
                    </a:lnTo>
                    <a:lnTo>
                      <a:pt x="191" y="6239"/>
                    </a:lnTo>
                    <a:lnTo>
                      <a:pt x="301" y="6313"/>
                    </a:lnTo>
                    <a:lnTo>
                      <a:pt x="582" y="6469"/>
                    </a:lnTo>
                    <a:lnTo>
                      <a:pt x="491" y="6560"/>
                    </a:lnTo>
                    <a:lnTo>
                      <a:pt x="582" y="6634"/>
                    </a:lnTo>
                    <a:lnTo>
                      <a:pt x="692" y="6634"/>
                    </a:lnTo>
                    <a:lnTo>
                      <a:pt x="792" y="6716"/>
                    </a:lnTo>
                    <a:lnTo>
                      <a:pt x="692" y="6880"/>
                    </a:lnTo>
                    <a:lnTo>
                      <a:pt x="692" y="6954"/>
                    </a:lnTo>
                    <a:lnTo>
                      <a:pt x="692" y="7111"/>
                    </a:lnTo>
                    <a:lnTo>
                      <a:pt x="993" y="7431"/>
                    </a:lnTo>
                    <a:lnTo>
                      <a:pt x="883" y="7513"/>
                    </a:lnTo>
                    <a:lnTo>
                      <a:pt x="491" y="7513"/>
                    </a:lnTo>
                    <a:lnTo>
                      <a:pt x="301" y="7587"/>
                    </a:lnTo>
                    <a:lnTo>
                      <a:pt x="191" y="7587"/>
                    </a:lnTo>
                    <a:lnTo>
                      <a:pt x="191" y="7678"/>
                    </a:lnTo>
                    <a:lnTo>
                      <a:pt x="100" y="7678"/>
                    </a:lnTo>
                    <a:lnTo>
                      <a:pt x="100" y="7587"/>
                    </a:lnTo>
                    <a:lnTo>
                      <a:pt x="0" y="7587"/>
                    </a:lnTo>
                    <a:lnTo>
                      <a:pt x="0" y="7678"/>
                    </a:lnTo>
                    <a:lnTo>
                      <a:pt x="100" y="7834"/>
                    </a:lnTo>
                    <a:lnTo>
                      <a:pt x="191" y="7908"/>
                    </a:lnTo>
                    <a:lnTo>
                      <a:pt x="301" y="7998"/>
                    </a:lnTo>
                    <a:lnTo>
                      <a:pt x="301" y="8072"/>
                    </a:lnTo>
                    <a:lnTo>
                      <a:pt x="391" y="8229"/>
                    </a:lnTo>
                    <a:lnTo>
                      <a:pt x="491" y="8319"/>
                    </a:lnTo>
                    <a:lnTo>
                      <a:pt x="491" y="8475"/>
                    </a:lnTo>
                    <a:lnTo>
                      <a:pt x="582" y="8475"/>
                    </a:lnTo>
                    <a:lnTo>
                      <a:pt x="582" y="8631"/>
                    </a:lnTo>
                    <a:lnTo>
                      <a:pt x="491" y="8870"/>
                    </a:lnTo>
                    <a:lnTo>
                      <a:pt x="301" y="9273"/>
                    </a:lnTo>
                    <a:lnTo>
                      <a:pt x="191" y="9346"/>
                    </a:lnTo>
                    <a:lnTo>
                      <a:pt x="191" y="9593"/>
                    </a:lnTo>
                    <a:lnTo>
                      <a:pt x="301" y="9667"/>
                    </a:lnTo>
                    <a:lnTo>
                      <a:pt x="391" y="9758"/>
                    </a:lnTo>
                    <a:lnTo>
                      <a:pt x="491" y="9758"/>
                    </a:lnTo>
                    <a:lnTo>
                      <a:pt x="582" y="9831"/>
                    </a:lnTo>
                    <a:lnTo>
                      <a:pt x="883" y="10078"/>
                    </a:lnTo>
                    <a:lnTo>
                      <a:pt x="883" y="10152"/>
                    </a:lnTo>
                    <a:lnTo>
                      <a:pt x="993" y="10152"/>
                    </a:lnTo>
                    <a:lnTo>
                      <a:pt x="993" y="10234"/>
                    </a:lnTo>
                    <a:lnTo>
                      <a:pt x="993" y="10390"/>
                    </a:lnTo>
                    <a:lnTo>
                      <a:pt x="1083" y="10711"/>
                    </a:lnTo>
                    <a:lnTo>
                      <a:pt x="1184" y="10711"/>
                    </a:lnTo>
                    <a:lnTo>
                      <a:pt x="1274" y="11106"/>
                    </a:lnTo>
                    <a:lnTo>
                      <a:pt x="1274" y="11270"/>
                    </a:lnTo>
                    <a:lnTo>
                      <a:pt x="1374" y="11352"/>
                    </a:lnTo>
                    <a:lnTo>
                      <a:pt x="1374" y="11426"/>
                    </a:lnTo>
                    <a:lnTo>
                      <a:pt x="1374" y="11591"/>
                    </a:lnTo>
                    <a:lnTo>
                      <a:pt x="1374" y="11747"/>
                    </a:lnTo>
                    <a:lnTo>
                      <a:pt x="1274" y="11837"/>
                    </a:lnTo>
                    <a:lnTo>
                      <a:pt x="1374" y="11993"/>
                    </a:lnTo>
                    <a:lnTo>
                      <a:pt x="1575" y="12067"/>
                    </a:lnTo>
                    <a:lnTo>
                      <a:pt x="1665" y="12067"/>
                    </a:lnTo>
                    <a:lnTo>
                      <a:pt x="1765" y="12232"/>
                    </a:lnTo>
                    <a:lnTo>
                      <a:pt x="1765" y="12388"/>
                    </a:lnTo>
                    <a:lnTo>
                      <a:pt x="1665" y="12544"/>
                    </a:lnTo>
                    <a:lnTo>
                      <a:pt x="1665" y="12709"/>
                    </a:lnTo>
                    <a:lnTo>
                      <a:pt x="1765" y="12865"/>
                    </a:lnTo>
                    <a:lnTo>
                      <a:pt x="1665" y="13111"/>
                    </a:lnTo>
                    <a:lnTo>
                      <a:pt x="1575" y="13350"/>
                    </a:lnTo>
                    <a:lnTo>
                      <a:pt x="1665" y="13506"/>
                    </a:lnTo>
                    <a:lnTo>
                      <a:pt x="1665" y="13909"/>
                    </a:lnTo>
                    <a:lnTo>
                      <a:pt x="1575" y="13991"/>
                    </a:lnTo>
                    <a:lnTo>
                      <a:pt x="1575" y="14147"/>
                    </a:lnTo>
                    <a:lnTo>
                      <a:pt x="1474" y="14229"/>
                    </a:lnTo>
                    <a:lnTo>
                      <a:pt x="1374" y="14394"/>
                    </a:lnTo>
                    <a:lnTo>
                      <a:pt x="1474" y="14624"/>
                    </a:lnTo>
                    <a:lnTo>
                      <a:pt x="1856" y="14945"/>
                    </a:lnTo>
                    <a:lnTo>
                      <a:pt x="1966" y="14945"/>
                    </a:lnTo>
                    <a:lnTo>
                      <a:pt x="2156" y="14945"/>
                    </a:lnTo>
                    <a:lnTo>
                      <a:pt x="2267" y="15109"/>
                    </a:lnTo>
                    <a:lnTo>
                      <a:pt x="2267" y="15191"/>
                    </a:lnTo>
                    <a:lnTo>
                      <a:pt x="2548" y="15356"/>
                    </a:lnTo>
                    <a:lnTo>
                      <a:pt x="2748" y="15430"/>
                    </a:lnTo>
                    <a:lnTo>
                      <a:pt x="2748" y="15356"/>
                    </a:lnTo>
                    <a:lnTo>
                      <a:pt x="2939" y="15265"/>
                    </a:lnTo>
                    <a:lnTo>
                      <a:pt x="3129" y="15191"/>
                    </a:lnTo>
                    <a:lnTo>
                      <a:pt x="3240" y="15035"/>
                    </a:lnTo>
                    <a:lnTo>
                      <a:pt x="3240" y="15109"/>
                    </a:lnTo>
                    <a:lnTo>
                      <a:pt x="3330" y="15109"/>
                    </a:lnTo>
                    <a:lnTo>
                      <a:pt x="3430" y="15109"/>
                    </a:lnTo>
                    <a:lnTo>
                      <a:pt x="3521" y="15356"/>
                    </a:lnTo>
                    <a:lnTo>
                      <a:pt x="3821" y="15356"/>
                    </a:lnTo>
                    <a:lnTo>
                      <a:pt x="4122" y="15035"/>
                    </a:lnTo>
                    <a:lnTo>
                      <a:pt x="4413" y="15109"/>
                    </a:lnTo>
                    <a:lnTo>
                      <a:pt x="4413" y="15265"/>
                    </a:lnTo>
                    <a:lnTo>
                      <a:pt x="4604" y="15265"/>
                    </a:lnTo>
                    <a:lnTo>
                      <a:pt x="4514" y="15586"/>
                    </a:lnTo>
                    <a:lnTo>
                      <a:pt x="4704" y="15668"/>
                    </a:lnTo>
                    <a:lnTo>
                      <a:pt x="4905" y="15586"/>
                    </a:lnTo>
                    <a:lnTo>
                      <a:pt x="4995" y="15512"/>
                    </a:lnTo>
                    <a:lnTo>
                      <a:pt x="5206" y="15265"/>
                    </a:lnTo>
                    <a:lnTo>
                      <a:pt x="5296" y="15356"/>
                    </a:lnTo>
                    <a:lnTo>
                      <a:pt x="5396" y="15356"/>
                    </a:lnTo>
                    <a:lnTo>
                      <a:pt x="5296" y="15035"/>
                    </a:lnTo>
                    <a:lnTo>
                      <a:pt x="5587" y="15035"/>
                    </a:lnTo>
                    <a:lnTo>
                      <a:pt x="5687" y="14945"/>
                    </a:lnTo>
                    <a:lnTo>
                      <a:pt x="5587" y="14714"/>
                    </a:lnTo>
                    <a:lnTo>
                      <a:pt x="5587" y="14624"/>
                    </a:lnTo>
                    <a:lnTo>
                      <a:pt x="5787" y="14714"/>
                    </a:lnTo>
                    <a:lnTo>
                      <a:pt x="5878" y="14714"/>
                    </a:lnTo>
                    <a:lnTo>
                      <a:pt x="5978" y="14714"/>
                    </a:lnTo>
                    <a:lnTo>
                      <a:pt x="5878" y="14788"/>
                    </a:lnTo>
                    <a:lnTo>
                      <a:pt x="5978" y="14871"/>
                    </a:lnTo>
                    <a:lnTo>
                      <a:pt x="5978" y="15109"/>
                    </a:lnTo>
                    <a:lnTo>
                      <a:pt x="6068" y="15109"/>
                    </a:lnTo>
                    <a:lnTo>
                      <a:pt x="6179" y="15265"/>
                    </a:lnTo>
                    <a:lnTo>
                      <a:pt x="6269" y="15356"/>
                    </a:lnTo>
                    <a:lnTo>
                      <a:pt x="6269" y="15430"/>
                    </a:lnTo>
                    <a:lnTo>
                      <a:pt x="6459" y="15512"/>
                    </a:lnTo>
                    <a:lnTo>
                      <a:pt x="6459" y="15586"/>
                    </a:lnTo>
                    <a:lnTo>
                      <a:pt x="6570" y="15668"/>
                    </a:lnTo>
                    <a:lnTo>
                      <a:pt x="6570" y="15750"/>
                    </a:lnTo>
                    <a:lnTo>
                      <a:pt x="6570" y="15832"/>
                    </a:lnTo>
                    <a:lnTo>
                      <a:pt x="6670" y="15832"/>
                    </a:lnTo>
                    <a:lnTo>
                      <a:pt x="6570" y="15988"/>
                    </a:lnTo>
                    <a:lnTo>
                      <a:pt x="6670" y="16062"/>
                    </a:lnTo>
                    <a:lnTo>
                      <a:pt x="6760" y="16062"/>
                    </a:lnTo>
                    <a:lnTo>
                      <a:pt x="6760" y="16227"/>
                    </a:lnTo>
                    <a:lnTo>
                      <a:pt x="6760" y="16309"/>
                    </a:lnTo>
                    <a:lnTo>
                      <a:pt x="6760" y="16473"/>
                    </a:lnTo>
                    <a:lnTo>
                      <a:pt x="6760" y="16547"/>
                    </a:lnTo>
                    <a:lnTo>
                      <a:pt x="7061" y="16630"/>
                    </a:lnTo>
                    <a:lnTo>
                      <a:pt x="7151" y="16704"/>
                    </a:lnTo>
                    <a:lnTo>
                      <a:pt x="7252" y="16794"/>
                    </a:lnTo>
                    <a:lnTo>
                      <a:pt x="7352" y="16794"/>
                    </a:lnTo>
                    <a:lnTo>
                      <a:pt x="7543" y="16704"/>
                    </a:lnTo>
                    <a:lnTo>
                      <a:pt x="7643" y="16794"/>
                    </a:lnTo>
                    <a:lnTo>
                      <a:pt x="7733" y="16868"/>
                    </a:lnTo>
                    <a:lnTo>
                      <a:pt x="7733" y="17024"/>
                    </a:lnTo>
                    <a:lnTo>
                      <a:pt x="8034" y="17115"/>
                    </a:lnTo>
                    <a:lnTo>
                      <a:pt x="8144" y="16950"/>
                    </a:lnTo>
                    <a:lnTo>
                      <a:pt x="8526" y="17024"/>
                    </a:lnTo>
                    <a:lnTo>
                      <a:pt x="8425" y="17115"/>
                    </a:lnTo>
                    <a:lnTo>
                      <a:pt x="8526" y="17115"/>
                    </a:lnTo>
                    <a:lnTo>
                      <a:pt x="8726" y="17189"/>
                    </a:lnTo>
                    <a:lnTo>
                      <a:pt x="8726" y="17345"/>
                    </a:lnTo>
                    <a:lnTo>
                      <a:pt x="8816" y="17427"/>
                    </a:lnTo>
                    <a:lnTo>
                      <a:pt x="8726" y="17509"/>
                    </a:lnTo>
                    <a:lnTo>
                      <a:pt x="8726" y="17591"/>
                    </a:lnTo>
                    <a:lnTo>
                      <a:pt x="8726" y="17665"/>
                    </a:lnTo>
                    <a:lnTo>
                      <a:pt x="8626" y="17822"/>
                    </a:lnTo>
                    <a:lnTo>
                      <a:pt x="8726" y="17986"/>
                    </a:lnTo>
                    <a:lnTo>
                      <a:pt x="8726" y="18068"/>
                    </a:lnTo>
                    <a:lnTo>
                      <a:pt x="8816" y="18068"/>
                    </a:lnTo>
                    <a:lnTo>
                      <a:pt x="8726" y="18307"/>
                    </a:lnTo>
                    <a:lnTo>
                      <a:pt x="8726" y="18463"/>
                    </a:lnTo>
                    <a:lnTo>
                      <a:pt x="8816" y="18463"/>
                    </a:lnTo>
                    <a:lnTo>
                      <a:pt x="8816" y="18553"/>
                    </a:lnTo>
                    <a:lnTo>
                      <a:pt x="8726" y="18553"/>
                    </a:lnTo>
                    <a:lnTo>
                      <a:pt x="8425" y="18553"/>
                    </a:lnTo>
                    <a:lnTo>
                      <a:pt x="8526" y="18709"/>
                    </a:lnTo>
                    <a:lnTo>
                      <a:pt x="8425" y="18709"/>
                    </a:lnTo>
                    <a:lnTo>
                      <a:pt x="8034" y="18874"/>
                    </a:lnTo>
                    <a:lnTo>
                      <a:pt x="8144" y="18956"/>
                    </a:lnTo>
                    <a:lnTo>
                      <a:pt x="8144" y="19112"/>
                    </a:lnTo>
                    <a:lnTo>
                      <a:pt x="8144" y="19277"/>
                    </a:lnTo>
                    <a:lnTo>
                      <a:pt x="8144" y="19351"/>
                    </a:lnTo>
                    <a:lnTo>
                      <a:pt x="8034" y="19507"/>
                    </a:lnTo>
                    <a:lnTo>
                      <a:pt x="8235" y="19597"/>
                    </a:lnTo>
                    <a:lnTo>
                      <a:pt x="8335" y="19597"/>
                    </a:lnTo>
                    <a:lnTo>
                      <a:pt x="8626" y="19597"/>
                    </a:lnTo>
                    <a:lnTo>
                      <a:pt x="8726" y="19597"/>
                    </a:lnTo>
                    <a:lnTo>
                      <a:pt x="8726" y="19918"/>
                    </a:lnTo>
                    <a:lnTo>
                      <a:pt x="9117" y="19918"/>
                    </a:lnTo>
                    <a:lnTo>
                      <a:pt x="9308" y="19827"/>
                    </a:lnTo>
                    <a:lnTo>
                      <a:pt x="9308" y="19753"/>
                    </a:lnTo>
                    <a:lnTo>
                      <a:pt x="9509" y="19753"/>
                    </a:lnTo>
                    <a:lnTo>
                      <a:pt x="9699" y="19671"/>
                    </a:lnTo>
                    <a:lnTo>
                      <a:pt x="9900" y="19827"/>
                    </a:lnTo>
                    <a:lnTo>
                      <a:pt x="10000" y="19827"/>
                    </a:lnTo>
                    <a:lnTo>
                      <a:pt x="10291" y="19827"/>
                    </a:lnTo>
                    <a:lnTo>
                      <a:pt x="10291" y="19753"/>
                    </a:lnTo>
                    <a:lnTo>
                      <a:pt x="10291" y="19671"/>
                    </a:lnTo>
                    <a:lnTo>
                      <a:pt x="10481" y="19671"/>
                    </a:lnTo>
                    <a:lnTo>
                      <a:pt x="10582" y="19753"/>
                    </a:lnTo>
                    <a:lnTo>
                      <a:pt x="10582" y="19827"/>
                    </a:lnTo>
                    <a:lnTo>
                      <a:pt x="10672" y="19753"/>
                    </a:lnTo>
                    <a:lnTo>
                      <a:pt x="10782" y="19671"/>
                    </a:lnTo>
                    <a:lnTo>
                      <a:pt x="10873" y="19753"/>
                    </a:lnTo>
                    <a:lnTo>
                      <a:pt x="10782" y="19918"/>
                    </a:lnTo>
                    <a:lnTo>
                      <a:pt x="10782" y="19992"/>
                    </a:lnTo>
                    <a:lnTo>
                      <a:pt x="11083" y="19992"/>
                    </a:lnTo>
                    <a:lnTo>
                      <a:pt x="11174" y="19827"/>
                    </a:lnTo>
                    <a:lnTo>
                      <a:pt x="11274" y="19827"/>
                    </a:lnTo>
                    <a:lnTo>
                      <a:pt x="11364" y="19671"/>
                    </a:lnTo>
                    <a:lnTo>
                      <a:pt x="11565" y="19671"/>
                    </a:lnTo>
                    <a:lnTo>
                      <a:pt x="11665" y="19753"/>
                    </a:lnTo>
                    <a:lnTo>
                      <a:pt x="11755" y="19671"/>
                    </a:lnTo>
                    <a:lnTo>
                      <a:pt x="11665" y="19597"/>
                    </a:lnTo>
                    <a:lnTo>
                      <a:pt x="11755" y="19433"/>
                    </a:lnTo>
                    <a:lnTo>
                      <a:pt x="11755" y="19351"/>
                    </a:lnTo>
                    <a:lnTo>
                      <a:pt x="11856" y="19351"/>
                    </a:lnTo>
                    <a:lnTo>
                      <a:pt x="11856" y="19112"/>
                    </a:lnTo>
                    <a:lnTo>
                      <a:pt x="11856" y="18956"/>
                    </a:lnTo>
                    <a:lnTo>
                      <a:pt x="11856" y="18874"/>
                    </a:lnTo>
                    <a:lnTo>
                      <a:pt x="11946" y="18709"/>
                    </a:lnTo>
                    <a:lnTo>
                      <a:pt x="12146" y="18627"/>
                    </a:lnTo>
                    <a:lnTo>
                      <a:pt x="12247" y="18709"/>
                    </a:lnTo>
                    <a:lnTo>
                      <a:pt x="12337" y="18709"/>
                    </a:lnTo>
                    <a:lnTo>
                      <a:pt x="12638" y="18792"/>
                    </a:lnTo>
                    <a:lnTo>
                      <a:pt x="12748" y="18956"/>
                    </a:lnTo>
                    <a:lnTo>
                      <a:pt x="13029" y="18874"/>
                    </a:lnTo>
                    <a:lnTo>
                      <a:pt x="13129" y="18709"/>
                    </a:lnTo>
                    <a:lnTo>
                      <a:pt x="13230" y="18709"/>
                    </a:lnTo>
                    <a:lnTo>
                      <a:pt x="13230" y="18874"/>
                    </a:lnTo>
                    <a:lnTo>
                      <a:pt x="13330" y="18956"/>
                    </a:lnTo>
                    <a:lnTo>
                      <a:pt x="13611" y="18956"/>
                    </a:lnTo>
                    <a:lnTo>
                      <a:pt x="13611" y="18792"/>
                    </a:lnTo>
                    <a:lnTo>
                      <a:pt x="13721" y="18709"/>
                    </a:lnTo>
                    <a:lnTo>
                      <a:pt x="13721" y="18627"/>
                    </a:lnTo>
                    <a:lnTo>
                      <a:pt x="14022" y="18627"/>
                    </a:lnTo>
                    <a:lnTo>
                      <a:pt x="14022" y="18553"/>
                    </a:lnTo>
                    <a:lnTo>
                      <a:pt x="14112" y="18553"/>
                    </a:lnTo>
                    <a:lnTo>
                      <a:pt x="14213" y="18627"/>
                    </a:lnTo>
                    <a:lnTo>
                      <a:pt x="14213" y="18792"/>
                    </a:lnTo>
                    <a:lnTo>
                      <a:pt x="14303" y="18874"/>
                    </a:lnTo>
                    <a:lnTo>
                      <a:pt x="14213" y="18874"/>
                    </a:lnTo>
                    <a:lnTo>
                      <a:pt x="14112" y="18956"/>
                    </a:lnTo>
                    <a:lnTo>
                      <a:pt x="14112" y="19112"/>
                    </a:lnTo>
                    <a:lnTo>
                      <a:pt x="14303" y="19030"/>
                    </a:lnTo>
                    <a:lnTo>
                      <a:pt x="14504" y="19186"/>
                    </a:lnTo>
                    <a:lnTo>
                      <a:pt x="14504" y="19277"/>
                    </a:lnTo>
                    <a:lnTo>
                      <a:pt x="14413" y="19277"/>
                    </a:lnTo>
                    <a:lnTo>
                      <a:pt x="14504" y="19433"/>
                    </a:lnTo>
                    <a:lnTo>
                      <a:pt x="14413" y="19507"/>
                    </a:lnTo>
                    <a:lnTo>
                      <a:pt x="14413" y="19671"/>
                    </a:lnTo>
                    <a:lnTo>
                      <a:pt x="14694" y="19753"/>
                    </a:lnTo>
                    <a:lnTo>
                      <a:pt x="14794" y="19753"/>
                    </a:lnTo>
                    <a:lnTo>
                      <a:pt x="14794" y="19671"/>
                    </a:lnTo>
                    <a:lnTo>
                      <a:pt x="14995" y="19433"/>
                    </a:lnTo>
                    <a:lnTo>
                      <a:pt x="14995" y="19351"/>
                    </a:lnTo>
                    <a:lnTo>
                      <a:pt x="14995" y="19277"/>
                    </a:lnTo>
                    <a:lnTo>
                      <a:pt x="15085" y="19030"/>
                    </a:lnTo>
                    <a:lnTo>
                      <a:pt x="15085" y="18956"/>
                    </a:lnTo>
                    <a:lnTo>
                      <a:pt x="15186" y="18792"/>
                    </a:lnTo>
                    <a:lnTo>
                      <a:pt x="15186" y="18627"/>
                    </a:lnTo>
                    <a:lnTo>
                      <a:pt x="15296" y="18463"/>
                    </a:lnTo>
                    <a:lnTo>
                      <a:pt x="15296" y="18389"/>
                    </a:lnTo>
                    <a:lnTo>
                      <a:pt x="15386" y="18389"/>
                    </a:lnTo>
                    <a:lnTo>
                      <a:pt x="15386" y="18233"/>
                    </a:lnTo>
                    <a:lnTo>
                      <a:pt x="15296" y="18142"/>
                    </a:lnTo>
                    <a:lnTo>
                      <a:pt x="15386" y="17986"/>
                    </a:lnTo>
                    <a:lnTo>
                      <a:pt x="15486" y="17912"/>
                    </a:lnTo>
                    <a:lnTo>
                      <a:pt x="15486" y="17822"/>
                    </a:lnTo>
                    <a:lnTo>
                      <a:pt x="15577" y="17665"/>
                    </a:lnTo>
                    <a:lnTo>
                      <a:pt x="15577" y="17509"/>
                    </a:lnTo>
                    <a:lnTo>
                      <a:pt x="15577" y="17427"/>
                    </a:lnTo>
                    <a:lnTo>
                      <a:pt x="15577" y="17271"/>
                    </a:lnTo>
                    <a:lnTo>
                      <a:pt x="15687" y="17271"/>
                    </a:lnTo>
                    <a:lnTo>
                      <a:pt x="15777" y="17115"/>
                    </a:lnTo>
                    <a:lnTo>
                      <a:pt x="15777" y="16950"/>
                    </a:lnTo>
                    <a:lnTo>
                      <a:pt x="15777" y="16868"/>
                    </a:lnTo>
                    <a:lnTo>
                      <a:pt x="15878" y="16794"/>
                    </a:lnTo>
                    <a:lnTo>
                      <a:pt x="15878" y="16704"/>
                    </a:lnTo>
                    <a:lnTo>
                      <a:pt x="15878" y="16630"/>
                    </a:lnTo>
                    <a:lnTo>
                      <a:pt x="15968" y="16630"/>
                    </a:lnTo>
                    <a:lnTo>
                      <a:pt x="15968" y="16704"/>
                    </a:lnTo>
                    <a:lnTo>
                      <a:pt x="16068" y="16704"/>
                    </a:lnTo>
                    <a:lnTo>
                      <a:pt x="16269" y="16630"/>
                    </a:lnTo>
                    <a:lnTo>
                      <a:pt x="16459" y="16704"/>
                    </a:lnTo>
                    <a:lnTo>
                      <a:pt x="16550" y="16794"/>
                    </a:lnTo>
                    <a:lnTo>
                      <a:pt x="16851" y="16868"/>
                    </a:lnTo>
                    <a:lnTo>
                      <a:pt x="16961" y="16868"/>
                    </a:lnTo>
                    <a:lnTo>
                      <a:pt x="17151" y="16794"/>
                    </a:lnTo>
                    <a:lnTo>
                      <a:pt x="17242" y="16794"/>
                    </a:lnTo>
                    <a:lnTo>
                      <a:pt x="17442" y="16704"/>
                    </a:lnTo>
                    <a:lnTo>
                      <a:pt x="17442" y="16630"/>
                    </a:lnTo>
                    <a:lnTo>
                      <a:pt x="17633" y="16630"/>
                    </a:lnTo>
                    <a:lnTo>
                      <a:pt x="17633" y="16547"/>
                    </a:lnTo>
                    <a:lnTo>
                      <a:pt x="17934" y="16630"/>
                    </a:lnTo>
                    <a:lnTo>
                      <a:pt x="17934" y="16868"/>
                    </a:lnTo>
                    <a:lnTo>
                      <a:pt x="18024" y="17024"/>
                    </a:lnTo>
                    <a:lnTo>
                      <a:pt x="18124" y="17024"/>
                    </a:lnTo>
                    <a:lnTo>
                      <a:pt x="18235" y="17115"/>
                    </a:lnTo>
                    <a:lnTo>
                      <a:pt x="18325" y="17115"/>
                    </a:lnTo>
                    <a:lnTo>
                      <a:pt x="18516" y="17189"/>
                    </a:lnTo>
                    <a:lnTo>
                      <a:pt x="18716" y="17115"/>
                    </a:lnTo>
                    <a:lnTo>
                      <a:pt x="18816" y="17189"/>
                    </a:lnTo>
                    <a:lnTo>
                      <a:pt x="18907" y="17115"/>
                    </a:lnTo>
                    <a:lnTo>
                      <a:pt x="18907" y="17024"/>
                    </a:lnTo>
                    <a:lnTo>
                      <a:pt x="19208" y="17024"/>
                    </a:lnTo>
                    <a:lnTo>
                      <a:pt x="19298" y="16950"/>
                    </a:lnTo>
                    <a:lnTo>
                      <a:pt x="19398" y="16950"/>
                    </a:lnTo>
                    <a:lnTo>
                      <a:pt x="19599" y="16868"/>
                    </a:lnTo>
                    <a:lnTo>
                      <a:pt x="19599" y="16704"/>
                    </a:lnTo>
                    <a:lnTo>
                      <a:pt x="19398" y="16630"/>
                    </a:lnTo>
                    <a:lnTo>
                      <a:pt x="19107" y="16547"/>
                    </a:lnTo>
                    <a:lnTo>
                      <a:pt x="19107" y="16473"/>
                    </a:lnTo>
                    <a:lnTo>
                      <a:pt x="19107" y="16227"/>
                    </a:lnTo>
                    <a:lnTo>
                      <a:pt x="19107" y="16153"/>
                    </a:lnTo>
                    <a:lnTo>
                      <a:pt x="19208" y="16062"/>
                    </a:lnTo>
                    <a:lnTo>
                      <a:pt x="19107" y="15988"/>
                    </a:lnTo>
                    <a:lnTo>
                      <a:pt x="19298" y="15988"/>
                    </a:lnTo>
                    <a:lnTo>
                      <a:pt x="19488" y="15906"/>
                    </a:lnTo>
                    <a:lnTo>
                      <a:pt x="19488" y="15750"/>
                    </a:lnTo>
                    <a:lnTo>
                      <a:pt x="19398" y="15750"/>
                    </a:lnTo>
                    <a:lnTo>
                      <a:pt x="19398" y="15668"/>
                    </a:lnTo>
                    <a:lnTo>
                      <a:pt x="19488" y="15668"/>
                    </a:lnTo>
                    <a:lnTo>
                      <a:pt x="19599" y="15586"/>
                    </a:lnTo>
                    <a:lnTo>
                      <a:pt x="19599" y="15512"/>
                    </a:lnTo>
                    <a:lnTo>
                      <a:pt x="19699" y="15430"/>
                    </a:lnTo>
                    <a:lnTo>
                      <a:pt x="19488" y="15356"/>
                    </a:lnTo>
                    <a:lnTo>
                      <a:pt x="19488" y="15265"/>
                    </a:lnTo>
                    <a:lnTo>
                      <a:pt x="19599" y="15265"/>
                    </a:lnTo>
                    <a:lnTo>
                      <a:pt x="19488" y="15265"/>
                    </a:lnTo>
                    <a:lnTo>
                      <a:pt x="19488" y="15109"/>
                    </a:lnTo>
                    <a:lnTo>
                      <a:pt x="19298" y="15035"/>
                    </a:lnTo>
                    <a:lnTo>
                      <a:pt x="19398" y="14945"/>
                    </a:lnTo>
                    <a:lnTo>
                      <a:pt x="19398" y="14871"/>
                    </a:lnTo>
                    <a:lnTo>
                      <a:pt x="19298" y="14788"/>
                    </a:lnTo>
                    <a:lnTo>
                      <a:pt x="19298" y="14624"/>
                    </a:lnTo>
                    <a:lnTo>
                      <a:pt x="19107" y="14624"/>
                    </a:lnTo>
                    <a:lnTo>
                      <a:pt x="19107" y="14468"/>
                    </a:lnTo>
                    <a:lnTo>
                      <a:pt x="19208" y="14303"/>
                    </a:lnTo>
                    <a:lnTo>
                      <a:pt x="19208" y="14229"/>
                    </a:lnTo>
                    <a:lnTo>
                      <a:pt x="18907" y="14073"/>
                    </a:lnTo>
                    <a:lnTo>
                      <a:pt x="18816" y="13991"/>
                    </a:lnTo>
                    <a:lnTo>
                      <a:pt x="18716" y="13909"/>
                    </a:lnTo>
                    <a:lnTo>
                      <a:pt x="18816" y="13827"/>
                    </a:lnTo>
                    <a:lnTo>
                      <a:pt x="18907" y="13827"/>
                    </a:lnTo>
                    <a:lnTo>
                      <a:pt x="19007" y="13827"/>
                    </a:lnTo>
                    <a:lnTo>
                      <a:pt x="19107" y="13753"/>
                    </a:lnTo>
                    <a:lnTo>
                      <a:pt x="19208" y="13753"/>
                    </a:lnTo>
                    <a:lnTo>
                      <a:pt x="19398" y="13670"/>
                    </a:lnTo>
                    <a:lnTo>
                      <a:pt x="19398" y="13753"/>
                    </a:lnTo>
                    <a:lnTo>
                      <a:pt x="19789" y="13753"/>
                    </a:lnTo>
                    <a:lnTo>
                      <a:pt x="19699" y="13506"/>
                    </a:lnTo>
                    <a:lnTo>
                      <a:pt x="19789" y="13506"/>
                    </a:lnTo>
                    <a:lnTo>
                      <a:pt x="19599" y="13432"/>
                    </a:lnTo>
                    <a:lnTo>
                      <a:pt x="19599" y="13506"/>
                    </a:lnTo>
                    <a:lnTo>
                      <a:pt x="19599" y="13596"/>
                    </a:lnTo>
                    <a:lnTo>
                      <a:pt x="19488" y="13432"/>
                    </a:lnTo>
                    <a:lnTo>
                      <a:pt x="19298" y="13432"/>
                    </a:lnTo>
                    <a:lnTo>
                      <a:pt x="19298" y="13185"/>
                    </a:lnTo>
                    <a:lnTo>
                      <a:pt x="19208" y="13185"/>
                    </a:lnTo>
                    <a:lnTo>
                      <a:pt x="19107" y="13185"/>
                    </a:lnTo>
                    <a:lnTo>
                      <a:pt x="19007" y="13276"/>
                    </a:lnTo>
                    <a:lnTo>
                      <a:pt x="18907" y="13185"/>
                    </a:lnTo>
                    <a:lnTo>
                      <a:pt x="18816" y="13185"/>
                    </a:lnTo>
                    <a:lnTo>
                      <a:pt x="18716" y="13276"/>
                    </a:lnTo>
                    <a:lnTo>
                      <a:pt x="18626" y="13029"/>
                    </a:lnTo>
                    <a:lnTo>
                      <a:pt x="18626" y="12955"/>
                    </a:lnTo>
                    <a:lnTo>
                      <a:pt x="18516" y="12791"/>
                    </a:lnTo>
                    <a:lnTo>
                      <a:pt x="18235" y="12865"/>
                    </a:lnTo>
                    <a:lnTo>
                      <a:pt x="18124" y="12709"/>
                    </a:lnTo>
                    <a:lnTo>
                      <a:pt x="18235" y="12709"/>
                    </a:lnTo>
                    <a:lnTo>
                      <a:pt x="18124" y="12388"/>
                    </a:lnTo>
                    <a:lnTo>
                      <a:pt x="18235" y="12314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08" name="Freeform 20"/>
              <p:cNvSpPr>
                <a:spLocks/>
              </p:cNvSpPr>
              <p:nvPr/>
            </p:nvSpPr>
            <p:spPr bwMode="auto">
              <a:xfrm>
                <a:off x="4095768" y="506435"/>
                <a:ext cx="1198563" cy="771525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0000"/>
                  <a:gd name="T184" fmla="*/ 0 h 20000"/>
                  <a:gd name="T185" fmla="*/ 20000 w 20000"/>
                  <a:gd name="T186" fmla="*/ 20000 h 2000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0000" h="20000">
                    <a:moveTo>
                      <a:pt x="19353" y="15987"/>
                    </a:moveTo>
                    <a:lnTo>
                      <a:pt x="19353" y="15493"/>
                    </a:lnTo>
                    <a:lnTo>
                      <a:pt x="19671" y="15033"/>
                    </a:lnTo>
                    <a:lnTo>
                      <a:pt x="19873" y="14868"/>
                    </a:lnTo>
                    <a:lnTo>
                      <a:pt x="19767" y="14539"/>
                    </a:lnTo>
                    <a:lnTo>
                      <a:pt x="19555" y="14391"/>
                    </a:lnTo>
                    <a:lnTo>
                      <a:pt x="19459" y="14227"/>
                    </a:lnTo>
                    <a:lnTo>
                      <a:pt x="19353" y="14391"/>
                    </a:lnTo>
                    <a:lnTo>
                      <a:pt x="19459" y="14539"/>
                    </a:lnTo>
                    <a:lnTo>
                      <a:pt x="19459" y="14704"/>
                    </a:lnTo>
                    <a:lnTo>
                      <a:pt x="19258" y="14704"/>
                    </a:lnTo>
                    <a:lnTo>
                      <a:pt x="19258" y="14539"/>
                    </a:lnTo>
                    <a:lnTo>
                      <a:pt x="19152" y="14391"/>
                    </a:lnTo>
                    <a:lnTo>
                      <a:pt x="19057" y="13898"/>
                    </a:lnTo>
                    <a:lnTo>
                      <a:pt x="18940" y="13750"/>
                    </a:lnTo>
                    <a:lnTo>
                      <a:pt x="18845" y="13898"/>
                    </a:lnTo>
                    <a:lnTo>
                      <a:pt x="18739" y="13898"/>
                    </a:lnTo>
                    <a:lnTo>
                      <a:pt x="18643" y="13257"/>
                    </a:lnTo>
                    <a:lnTo>
                      <a:pt x="18431" y="13257"/>
                    </a:lnTo>
                    <a:lnTo>
                      <a:pt x="18431" y="12944"/>
                    </a:lnTo>
                    <a:lnTo>
                      <a:pt x="18113" y="13257"/>
                    </a:lnTo>
                    <a:lnTo>
                      <a:pt x="17912" y="13257"/>
                    </a:lnTo>
                    <a:lnTo>
                      <a:pt x="17594" y="13438"/>
                    </a:lnTo>
                    <a:lnTo>
                      <a:pt x="17297" y="13586"/>
                    </a:lnTo>
                    <a:lnTo>
                      <a:pt x="17297" y="13438"/>
                    </a:lnTo>
                    <a:lnTo>
                      <a:pt x="17085" y="13257"/>
                    </a:lnTo>
                    <a:lnTo>
                      <a:pt x="17085" y="13109"/>
                    </a:lnTo>
                    <a:lnTo>
                      <a:pt x="16884" y="13109"/>
                    </a:lnTo>
                    <a:lnTo>
                      <a:pt x="16884" y="13257"/>
                    </a:lnTo>
                    <a:lnTo>
                      <a:pt x="16767" y="13257"/>
                    </a:lnTo>
                    <a:lnTo>
                      <a:pt x="16767" y="13109"/>
                    </a:lnTo>
                    <a:lnTo>
                      <a:pt x="16449" y="13257"/>
                    </a:lnTo>
                    <a:lnTo>
                      <a:pt x="16248" y="13257"/>
                    </a:lnTo>
                    <a:lnTo>
                      <a:pt x="16248" y="13438"/>
                    </a:lnTo>
                    <a:lnTo>
                      <a:pt x="16153" y="13898"/>
                    </a:lnTo>
                    <a:lnTo>
                      <a:pt x="16036" y="13750"/>
                    </a:lnTo>
                    <a:lnTo>
                      <a:pt x="16036" y="13898"/>
                    </a:lnTo>
                    <a:lnTo>
                      <a:pt x="16036" y="14079"/>
                    </a:lnTo>
                    <a:lnTo>
                      <a:pt x="15941" y="13898"/>
                    </a:lnTo>
                    <a:lnTo>
                      <a:pt x="15835" y="13750"/>
                    </a:lnTo>
                    <a:lnTo>
                      <a:pt x="15835" y="13586"/>
                    </a:lnTo>
                    <a:lnTo>
                      <a:pt x="15739" y="13438"/>
                    </a:lnTo>
                    <a:lnTo>
                      <a:pt x="15633" y="12944"/>
                    </a:lnTo>
                    <a:lnTo>
                      <a:pt x="15633" y="12796"/>
                    </a:lnTo>
                    <a:lnTo>
                      <a:pt x="15739" y="12615"/>
                    </a:lnTo>
                    <a:lnTo>
                      <a:pt x="15739" y="12155"/>
                    </a:lnTo>
                    <a:lnTo>
                      <a:pt x="15739" y="11661"/>
                    </a:lnTo>
                    <a:lnTo>
                      <a:pt x="15633" y="11201"/>
                    </a:lnTo>
                    <a:lnTo>
                      <a:pt x="15538" y="11201"/>
                    </a:lnTo>
                    <a:lnTo>
                      <a:pt x="15326" y="10707"/>
                    </a:lnTo>
                    <a:lnTo>
                      <a:pt x="15220" y="10559"/>
                    </a:lnTo>
                    <a:lnTo>
                      <a:pt x="15008" y="10707"/>
                    </a:lnTo>
                    <a:lnTo>
                      <a:pt x="15008" y="10559"/>
                    </a:lnTo>
                    <a:lnTo>
                      <a:pt x="14902" y="10559"/>
                    </a:lnTo>
                    <a:lnTo>
                      <a:pt x="14489" y="10707"/>
                    </a:lnTo>
                    <a:lnTo>
                      <a:pt x="14489" y="10559"/>
                    </a:lnTo>
                    <a:lnTo>
                      <a:pt x="14595" y="10378"/>
                    </a:lnTo>
                    <a:lnTo>
                      <a:pt x="14595" y="10066"/>
                    </a:lnTo>
                    <a:lnTo>
                      <a:pt x="14181" y="10066"/>
                    </a:lnTo>
                    <a:lnTo>
                      <a:pt x="14075" y="10378"/>
                    </a:lnTo>
                    <a:lnTo>
                      <a:pt x="13980" y="10378"/>
                    </a:lnTo>
                    <a:lnTo>
                      <a:pt x="13778" y="10559"/>
                    </a:lnTo>
                    <a:lnTo>
                      <a:pt x="13556" y="10707"/>
                    </a:lnTo>
                    <a:lnTo>
                      <a:pt x="13461" y="10559"/>
                    </a:lnTo>
                    <a:lnTo>
                      <a:pt x="13143" y="10378"/>
                    </a:lnTo>
                    <a:lnTo>
                      <a:pt x="13143" y="10230"/>
                    </a:lnTo>
                    <a:lnTo>
                      <a:pt x="12835" y="10066"/>
                    </a:lnTo>
                    <a:lnTo>
                      <a:pt x="12835" y="9589"/>
                    </a:lnTo>
                    <a:lnTo>
                      <a:pt x="12729" y="9112"/>
                    </a:lnTo>
                    <a:lnTo>
                      <a:pt x="12729" y="8783"/>
                    </a:lnTo>
                    <a:lnTo>
                      <a:pt x="12729" y="8635"/>
                    </a:lnTo>
                    <a:lnTo>
                      <a:pt x="12634" y="8322"/>
                    </a:lnTo>
                    <a:lnTo>
                      <a:pt x="12517" y="8141"/>
                    </a:lnTo>
                    <a:lnTo>
                      <a:pt x="12517" y="7829"/>
                    </a:lnTo>
                    <a:lnTo>
                      <a:pt x="12517" y="7500"/>
                    </a:lnTo>
                    <a:lnTo>
                      <a:pt x="12634" y="7352"/>
                    </a:lnTo>
                    <a:lnTo>
                      <a:pt x="12517" y="7188"/>
                    </a:lnTo>
                    <a:lnTo>
                      <a:pt x="12634" y="7039"/>
                    </a:lnTo>
                    <a:lnTo>
                      <a:pt x="12517" y="6859"/>
                    </a:lnTo>
                    <a:lnTo>
                      <a:pt x="12316" y="6859"/>
                    </a:lnTo>
                    <a:lnTo>
                      <a:pt x="12114" y="6546"/>
                    </a:lnTo>
                    <a:lnTo>
                      <a:pt x="12220" y="6398"/>
                    </a:lnTo>
                    <a:lnTo>
                      <a:pt x="12114" y="6234"/>
                    </a:lnTo>
                    <a:lnTo>
                      <a:pt x="11998" y="6069"/>
                    </a:lnTo>
                    <a:lnTo>
                      <a:pt x="11998" y="5905"/>
                    </a:lnTo>
                    <a:lnTo>
                      <a:pt x="11902" y="5757"/>
                    </a:lnTo>
                    <a:lnTo>
                      <a:pt x="11797" y="5444"/>
                    </a:lnTo>
                    <a:lnTo>
                      <a:pt x="11701" y="5444"/>
                    </a:lnTo>
                    <a:lnTo>
                      <a:pt x="11585" y="5444"/>
                    </a:lnTo>
                    <a:lnTo>
                      <a:pt x="11585" y="5263"/>
                    </a:lnTo>
                    <a:lnTo>
                      <a:pt x="11489" y="5444"/>
                    </a:lnTo>
                    <a:lnTo>
                      <a:pt x="11489" y="5592"/>
                    </a:lnTo>
                    <a:lnTo>
                      <a:pt x="11383" y="5592"/>
                    </a:lnTo>
                    <a:lnTo>
                      <a:pt x="11171" y="5592"/>
                    </a:lnTo>
                    <a:lnTo>
                      <a:pt x="10970" y="5757"/>
                    </a:lnTo>
                    <a:lnTo>
                      <a:pt x="10758" y="5757"/>
                    </a:lnTo>
                    <a:lnTo>
                      <a:pt x="10556" y="6069"/>
                    </a:lnTo>
                    <a:lnTo>
                      <a:pt x="10355" y="6069"/>
                    </a:lnTo>
                    <a:lnTo>
                      <a:pt x="10238" y="6234"/>
                    </a:lnTo>
                    <a:lnTo>
                      <a:pt x="10238" y="6398"/>
                    </a:lnTo>
                    <a:lnTo>
                      <a:pt x="10143" y="6859"/>
                    </a:lnTo>
                    <a:lnTo>
                      <a:pt x="10037" y="7039"/>
                    </a:lnTo>
                    <a:lnTo>
                      <a:pt x="9942" y="7039"/>
                    </a:lnTo>
                    <a:lnTo>
                      <a:pt x="9942" y="6859"/>
                    </a:lnTo>
                    <a:lnTo>
                      <a:pt x="9730" y="6859"/>
                    </a:lnTo>
                    <a:lnTo>
                      <a:pt x="9624" y="6546"/>
                    </a:lnTo>
                    <a:lnTo>
                      <a:pt x="9316" y="6711"/>
                    </a:lnTo>
                    <a:lnTo>
                      <a:pt x="8998" y="5757"/>
                    </a:lnTo>
                    <a:lnTo>
                      <a:pt x="8892" y="5757"/>
                    </a:lnTo>
                    <a:lnTo>
                      <a:pt x="8797" y="5592"/>
                    </a:lnTo>
                    <a:lnTo>
                      <a:pt x="8691" y="5263"/>
                    </a:lnTo>
                    <a:lnTo>
                      <a:pt x="8691" y="5115"/>
                    </a:lnTo>
                    <a:lnTo>
                      <a:pt x="8384" y="4951"/>
                    </a:lnTo>
                    <a:lnTo>
                      <a:pt x="8182" y="4951"/>
                    </a:lnTo>
                    <a:lnTo>
                      <a:pt x="7970" y="4951"/>
                    </a:lnTo>
                    <a:lnTo>
                      <a:pt x="7769" y="4309"/>
                    </a:lnTo>
                    <a:lnTo>
                      <a:pt x="7864" y="4161"/>
                    </a:lnTo>
                    <a:lnTo>
                      <a:pt x="7769" y="3980"/>
                    </a:lnTo>
                    <a:lnTo>
                      <a:pt x="7769" y="3355"/>
                    </a:lnTo>
                    <a:lnTo>
                      <a:pt x="7769" y="3191"/>
                    </a:lnTo>
                    <a:lnTo>
                      <a:pt x="7769" y="3026"/>
                    </a:lnTo>
                    <a:lnTo>
                      <a:pt x="7970" y="2566"/>
                    </a:lnTo>
                    <a:lnTo>
                      <a:pt x="7769" y="1924"/>
                    </a:lnTo>
                    <a:lnTo>
                      <a:pt x="7557" y="1595"/>
                    </a:lnTo>
                    <a:lnTo>
                      <a:pt x="7451" y="789"/>
                    </a:lnTo>
                    <a:lnTo>
                      <a:pt x="7451" y="477"/>
                    </a:lnTo>
                    <a:lnTo>
                      <a:pt x="7345" y="148"/>
                    </a:lnTo>
                    <a:lnTo>
                      <a:pt x="7345" y="0"/>
                    </a:lnTo>
                    <a:lnTo>
                      <a:pt x="6932" y="313"/>
                    </a:lnTo>
                    <a:lnTo>
                      <a:pt x="6836" y="477"/>
                    </a:lnTo>
                    <a:lnTo>
                      <a:pt x="6720" y="477"/>
                    </a:lnTo>
                    <a:lnTo>
                      <a:pt x="6518" y="641"/>
                    </a:lnTo>
                    <a:lnTo>
                      <a:pt x="6211" y="789"/>
                    </a:lnTo>
                    <a:lnTo>
                      <a:pt x="5787" y="641"/>
                    </a:lnTo>
                    <a:lnTo>
                      <a:pt x="5586" y="789"/>
                    </a:lnTo>
                    <a:lnTo>
                      <a:pt x="5278" y="954"/>
                    </a:lnTo>
                    <a:lnTo>
                      <a:pt x="5077" y="954"/>
                    </a:lnTo>
                    <a:lnTo>
                      <a:pt x="4547" y="1283"/>
                    </a:lnTo>
                    <a:lnTo>
                      <a:pt x="4134" y="1431"/>
                    </a:lnTo>
                    <a:lnTo>
                      <a:pt x="4028" y="1595"/>
                    </a:lnTo>
                    <a:lnTo>
                      <a:pt x="3105" y="1743"/>
                    </a:lnTo>
                    <a:lnTo>
                      <a:pt x="2904" y="1743"/>
                    </a:lnTo>
                    <a:lnTo>
                      <a:pt x="2682" y="1924"/>
                    </a:lnTo>
                    <a:lnTo>
                      <a:pt x="2067" y="2385"/>
                    </a:lnTo>
                    <a:lnTo>
                      <a:pt x="1558" y="2566"/>
                    </a:lnTo>
                    <a:lnTo>
                      <a:pt x="1240" y="2878"/>
                    </a:lnTo>
                    <a:lnTo>
                      <a:pt x="1240" y="3026"/>
                    </a:lnTo>
                    <a:lnTo>
                      <a:pt x="1028" y="3191"/>
                    </a:lnTo>
                    <a:lnTo>
                      <a:pt x="710" y="3668"/>
                    </a:lnTo>
                    <a:lnTo>
                      <a:pt x="615" y="3832"/>
                    </a:lnTo>
                    <a:lnTo>
                      <a:pt x="509" y="3980"/>
                    </a:lnTo>
                    <a:lnTo>
                      <a:pt x="201" y="3980"/>
                    </a:lnTo>
                    <a:lnTo>
                      <a:pt x="307" y="4622"/>
                    </a:lnTo>
                    <a:lnTo>
                      <a:pt x="307" y="4803"/>
                    </a:lnTo>
                    <a:lnTo>
                      <a:pt x="413" y="5115"/>
                    </a:lnTo>
                    <a:lnTo>
                      <a:pt x="307" y="6234"/>
                    </a:lnTo>
                    <a:lnTo>
                      <a:pt x="307" y="6546"/>
                    </a:lnTo>
                    <a:lnTo>
                      <a:pt x="201" y="6546"/>
                    </a:lnTo>
                    <a:lnTo>
                      <a:pt x="95" y="7039"/>
                    </a:lnTo>
                    <a:lnTo>
                      <a:pt x="95" y="7188"/>
                    </a:lnTo>
                    <a:lnTo>
                      <a:pt x="95" y="7681"/>
                    </a:lnTo>
                    <a:lnTo>
                      <a:pt x="201" y="8141"/>
                    </a:lnTo>
                    <a:lnTo>
                      <a:pt x="201" y="8783"/>
                    </a:lnTo>
                    <a:lnTo>
                      <a:pt x="201" y="9112"/>
                    </a:lnTo>
                    <a:lnTo>
                      <a:pt x="201" y="9424"/>
                    </a:lnTo>
                    <a:lnTo>
                      <a:pt x="413" y="9918"/>
                    </a:lnTo>
                    <a:lnTo>
                      <a:pt x="201" y="9918"/>
                    </a:lnTo>
                    <a:lnTo>
                      <a:pt x="201" y="10872"/>
                    </a:lnTo>
                    <a:lnTo>
                      <a:pt x="95" y="11201"/>
                    </a:lnTo>
                    <a:lnTo>
                      <a:pt x="95" y="11661"/>
                    </a:lnTo>
                    <a:lnTo>
                      <a:pt x="0" y="12303"/>
                    </a:lnTo>
                    <a:lnTo>
                      <a:pt x="0" y="12467"/>
                    </a:lnTo>
                    <a:lnTo>
                      <a:pt x="95" y="12615"/>
                    </a:lnTo>
                    <a:lnTo>
                      <a:pt x="201" y="12796"/>
                    </a:lnTo>
                    <a:lnTo>
                      <a:pt x="307" y="12796"/>
                    </a:lnTo>
                    <a:lnTo>
                      <a:pt x="307" y="12944"/>
                    </a:lnTo>
                    <a:lnTo>
                      <a:pt x="509" y="12944"/>
                    </a:lnTo>
                    <a:lnTo>
                      <a:pt x="710" y="13438"/>
                    </a:lnTo>
                    <a:lnTo>
                      <a:pt x="827" y="13586"/>
                    </a:lnTo>
                    <a:lnTo>
                      <a:pt x="1028" y="13438"/>
                    </a:lnTo>
                    <a:lnTo>
                      <a:pt x="1240" y="13257"/>
                    </a:lnTo>
                    <a:lnTo>
                      <a:pt x="1558" y="13109"/>
                    </a:lnTo>
                    <a:lnTo>
                      <a:pt x="1759" y="13109"/>
                    </a:lnTo>
                    <a:lnTo>
                      <a:pt x="1855" y="13109"/>
                    </a:lnTo>
                    <a:lnTo>
                      <a:pt x="1961" y="13257"/>
                    </a:lnTo>
                    <a:lnTo>
                      <a:pt x="2173" y="13438"/>
                    </a:lnTo>
                    <a:lnTo>
                      <a:pt x="2374" y="13750"/>
                    </a:lnTo>
                    <a:lnTo>
                      <a:pt x="2470" y="13750"/>
                    </a:lnTo>
                    <a:lnTo>
                      <a:pt x="2586" y="13898"/>
                    </a:lnTo>
                    <a:lnTo>
                      <a:pt x="2682" y="13898"/>
                    </a:lnTo>
                    <a:lnTo>
                      <a:pt x="2787" y="13750"/>
                    </a:lnTo>
                    <a:lnTo>
                      <a:pt x="2999" y="13750"/>
                    </a:lnTo>
                    <a:lnTo>
                      <a:pt x="2999" y="13898"/>
                    </a:lnTo>
                    <a:lnTo>
                      <a:pt x="2787" y="14227"/>
                    </a:lnTo>
                    <a:lnTo>
                      <a:pt x="2904" y="14391"/>
                    </a:lnTo>
                    <a:lnTo>
                      <a:pt x="2999" y="14391"/>
                    </a:lnTo>
                    <a:lnTo>
                      <a:pt x="3201" y="14704"/>
                    </a:lnTo>
                    <a:lnTo>
                      <a:pt x="3317" y="14704"/>
                    </a:lnTo>
                    <a:lnTo>
                      <a:pt x="3519" y="14704"/>
                    </a:lnTo>
                    <a:lnTo>
                      <a:pt x="3614" y="14868"/>
                    </a:lnTo>
                    <a:lnTo>
                      <a:pt x="3826" y="15033"/>
                    </a:lnTo>
                    <a:lnTo>
                      <a:pt x="3826" y="15181"/>
                    </a:lnTo>
                    <a:lnTo>
                      <a:pt x="3720" y="15345"/>
                    </a:lnTo>
                    <a:lnTo>
                      <a:pt x="3826" y="15493"/>
                    </a:lnTo>
                    <a:lnTo>
                      <a:pt x="3932" y="15674"/>
                    </a:lnTo>
                    <a:lnTo>
                      <a:pt x="3932" y="15987"/>
                    </a:lnTo>
                    <a:lnTo>
                      <a:pt x="4134" y="15987"/>
                    </a:lnTo>
                    <a:lnTo>
                      <a:pt x="4134" y="15822"/>
                    </a:lnTo>
                    <a:lnTo>
                      <a:pt x="4229" y="15822"/>
                    </a:lnTo>
                    <a:lnTo>
                      <a:pt x="4346" y="15987"/>
                    </a:lnTo>
                    <a:lnTo>
                      <a:pt x="4452" y="16135"/>
                    </a:lnTo>
                    <a:lnTo>
                      <a:pt x="4547" y="15822"/>
                    </a:lnTo>
                    <a:lnTo>
                      <a:pt x="4663" y="15822"/>
                    </a:lnTo>
                    <a:lnTo>
                      <a:pt x="4759" y="15822"/>
                    </a:lnTo>
                    <a:lnTo>
                      <a:pt x="4960" y="15822"/>
                    </a:lnTo>
                    <a:lnTo>
                      <a:pt x="5172" y="15822"/>
                    </a:lnTo>
                    <a:lnTo>
                      <a:pt x="5278" y="15674"/>
                    </a:lnTo>
                    <a:lnTo>
                      <a:pt x="5278" y="15493"/>
                    </a:lnTo>
                    <a:lnTo>
                      <a:pt x="5480" y="15674"/>
                    </a:lnTo>
                    <a:lnTo>
                      <a:pt x="5480" y="15822"/>
                    </a:lnTo>
                    <a:lnTo>
                      <a:pt x="5692" y="15674"/>
                    </a:lnTo>
                    <a:lnTo>
                      <a:pt x="5787" y="15674"/>
                    </a:lnTo>
                    <a:lnTo>
                      <a:pt x="5692" y="15493"/>
                    </a:lnTo>
                    <a:lnTo>
                      <a:pt x="5692" y="15345"/>
                    </a:lnTo>
                    <a:lnTo>
                      <a:pt x="5893" y="15345"/>
                    </a:lnTo>
                    <a:lnTo>
                      <a:pt x="6010" y="15987"/>
                    </a:lnTo>
                    <a:lnTo>
                      <a:pt x="6010" y="15822"/>
                    </a:lnTo>
                    <a:lnTo>
                      <a:pt x="6105" y="15674"/>
                    </a:lnTo>
                    <a:lnTo>
                      <a:pt x="6105" y="15493"/>
                    </a:lnTo>
                    <a:lnTo>
                      <a:pt x="6306" y="15345"/>
                    </a:lnTo>
                    <a:lnTo>
                      <a:pt x="6423" y="15345"/>
                    </a:lnTo>
                    <a:lnTo>
                      <a:pt x="6423" y="15493"/>
                    </a:lnTo>
                    <a:lnTo>
                      <a:pt x="6518" y="15493"/>
                    </a:lnTo>
                    <a:lnTo>
                      <a:pt x="6624" y="15493"/>
                    </a:lnTo>
                    <a:lnTo>
                      <a:pt x="6720" y="15674"/>
                    </a:lnTo>
                    <a:lnTo>
                      <a:pt x="6932" y="15822"/>
                    </a:lnTo>
                    <a:lnTo>
                      <a:pt x="6932" y="15987"/>
                    </a:lnTo>
                    <a:lnTo>
                      <a:pt x="7038" y="15987"/>
                    </a:lnTo>
                    <a:lnTo>
                      <a:pt x="7038" y="16135"/>
                    </a:lnTo>
                    <a:lnTo>
                      <a:pt x="6932" y="16135"/>
                    </a:lnTo>
                    <a:lnTo>
                      <a:pt x="6836" y="16316"/>
                    </a:lnTo>
                    <a:lnTo>
                      <a:pt x="6624" y="16464"/>
                    </a:lnTo>
                    <a:lnTo>
                      <a:pt x="6518" y="16464"/>
                    </a:lnTo>
                    <a:lnTo>
                      <a:pt x="6423" y="16464"/>
                    </a:lnTo>
                    <a:lnTo>
                      <a:pt x="6423" y="16628"/>
                    </a:lnTo>
                    <a:lnTo>
                      <a:pt x="6306" y="16628"/>
                    </a:lnTo>
                    <a:lnTo>
                      <a:pt x="6211" y="16776"/>
                    </a:lnTo>
                    <a:lnTo>
                      <a:pt x="6105" y="17418"/>
                    </a:lnTo>
                    <a:lnTo>
                      <a:pt x="6105" y="17599"/>
                    </a:lnTo>
                    <a:lnTo>
                      <a:pt x="6211" y="17747"/>
                    </a:lnTo>
                    <a:lnTo>
                      <a:pt x="6306" y="17747"/>
                    </a:lnTo>
                    <a:lnTo>
                      <a:pt x="6423" y="17747"/>
                    </a:lnTo>
                    <a:lnTo>
                      <a:pt x="6423" y="18059"/>
                    </a:lnTo>
                    <a:lnTo>
                      <a:pt x="6518" y="18059"/>
                    </a:lnTo>
                    <a:lnTo>
                      <a:pt x="6624" y="17599"/>
                    </a:lnTo>
                    <a:lnTo>
                      <a:pt x="6624" y="17418"/>
                    </a:lnTo>
                    <a:lnTo>
                      <a:pt x="6720" y="17270"/>
                    </a:lnTo>
                    <a:lnTo>
                      <a:pt x="6836" y="17270"/>
                    </a:lnTo>
                    <a:lnTo>
                      <a:pt x="6836" y="17105"/>
                    </a:lnTo>
                    <a:lnTo>
                      <a:pt x="7038" y="17105"/>
                    </a:lnTo>
                    <a:lnTo>
                      <a:pt x="7133" y="17105"/>
                    </a:lnTo>
                    <a:lnTo>
                      <a:pt x="7239" y="17599"/>
                    </a:lnTo>
                    <a:lnTo>
                      <a:pt x="7345" y="17418"/>
                    </a:lnTo>
                    <a:lnTo>
                      <a:pt x="7451" y="17105"/>
                    </a:lnTo>
                    <a:lnTo>
                      <a:pt x="7557" y="17105"/>
                    </a:lnTo>
                    <a:lnTo>
                      <a:pt x="7652" y="17105"/>
                    </a:lnTo>
                    <a:lnTo>
                      <a:pt x="7652" y="17270"/>
                    </a:lnTo>
                    <a:lnTo>
                      <a:pt x="7557" y="17418"/>
                    </a:lnTo>
                    <a:lnTo>
                      <a:pt x="7557" y="17599"/>
                    </a:lnTo>
                    <a:lnTo>
                      <a:pt x="7769" y="17599"/>
                    </a:lnTo>
                    <a:lnTo>
                      <a:pt x="7970" y="17599"/>
                    </a:lnTo>
                    <a:lnTo>
                      <a:pt x="7970" y="17747"/>
                    </a:lnTo>
                    <a:lnTo>
                      <a:pt x="8066" y="17911"/>
                    </a:lnTo>
                    <a:lnTo>
                      <a:pt x="8182" y="17747"/>
                    </a:lnTo>
                    <a:lnTo>
                      <a:pt x="8278" y="17911"/>
                    </a:lnTo>
                    <a:lnTo>
                      <a:pt x="8479" y="17911"/>
                    </a:lnTo>
                    <a:lnTo>
                      <a:pt x="8479" y="18059"/>
                    </a:lnTo>
                    <a:lnTo>
                      <a:pt x="8596" y="18059"/>
                    </a:lnTo>
                    <a:lnTo>
                      <a:pt x="8479" y="17747"/>
                    </a:lnTo>
                    <a:lnTo>
                      <a:pt x="8596" y="17599"/>
                    </a:lnTo>
                    <a:lnTo>
                      <a:pt x="8596" y="17270"/>
                    </a:lnTo>
                    <a:lnTo>
                      <a:pt x="8691" y="17270"/>
                    </a:lnTo>
                    <a:lnTo>
                      <a:pt x="8892" y="17599"/>
                    </a:lnTo>
                    <a:lnTo>
                      <a:pt x="9115" y="17599"/>
                    </a:lnTo>
                    <a:lnTo>
                      <a:pt x="9115" y="17911"/>
                    </a:lnTo>
                    <a:lnTo>
                      <a:pt x="9115" y="18224"/>
                    </a:lnTo>
                    <a:lnTo>
                      <a:pt x="8892" y="18372"/>
                    </a:lnTo>
                    <a:lnTo>
                      <a:pt x="8998" y="18553"/>
                    </a:lnTo>
                    <a:lnTo>
                      <a:pt x="8797" y="18865"/>
                    </a:lnTo>
                    <a:lnTo>
                      <a:pt x="8892" y="18865"/>
                    </a:lnTo>
                    <a:lnTo>
                      <a:pt x="9115" y="18865"/>
                    </a:lnTo>
                    <a:lnTo>
                      <a:pt x="9210" y="18865"/>
                    </a:lnTo>
                    <a:lnTo>
                      <a:pt x="9210" y="18701"/>
                    </a:lnTo>
                    <a:lnTo>
                      <a:pt x="9316" y="18553"/>
                    </a:lnTo>
                    <a:lnTo>
                      <a:pt x="9528" y="18553"/>
                    </a:lnTo>
                    <a:lnTo>
                      <a:pt x="9624" y="18224"/>
                    </a:lnTo>
                    <a:lnTo>
                      <a:pt x="9730" y="18224"/>
                    </a:lnTo>
                    <a:lnTo>
                      <a:pt x="9730" y="18553"/>
                    </a:lnTo>
                    <a:lnTo>
                      <a:pt x="9825" y="19013"/>
                    </a:lnTo>
                    <a:lnTo>
                      <a:pt x="9624" y="19013"/>
                    </a:lnTo>
                    <a:lnTo>
                      <a:pt x="9730" y="19194"/>
                    </a:lnTo>
                    <a:lnTo>
                      <a:pt x="9825" y="19194"/>
                    </a:lnTo>
                    <a:lnTo>
                      <a:pt x="9825" y="19013"/>
                    </a:lnTo>
                    <a:lnTo>
                      <a:pt x="10143" y="19013"/>
                    </a:lnTo>
                    <a:lnTo>
                      <a:pt x="10143" y="18701"/>
                    </a:lnTo>
                    <a:lnTo>
                      <a:pt x="10355" y="18865"/>
                    </a:lnTo>
                    <a:lnTo>
                      <a:pt x="10355" y="18701"/>
                    </a:lnTo>
                    <a:lnTo>
                      <a:pt x="10450" y="18701"/>
                    </a:lnTo>
                    <a:lnTo>
                      <a:pt x="10556" y="18865"/>
                    </a:lnTo>
                    <a:lnTo>
                      <a:pt x="10758" y="18701"/>
                    </a:lnTo>
                    <a:lnTo>
                      <a:pt x="10874" y="18553"/>
                    </a:lnTo>
                    <a:lnTo>
                      <a:pt x="10970" y="18553"/>
                    </a:lnTo>
                    <a:lnTo>
                      <a:pt x="11171" y="18701"/>
                    </a:lnTo>
                    <a:lnTo>
                      <a:pt x="11288" y="18701"/>
                    </a:lnTo>
                    <a:lnTo>
                      <a:pt x="11489" y="18701"/>
                    </a:lnTo>
                    <a:lnTo>
                      <a:pt x="11701" y="19013"/>
                    </a:lnTo>
                    <a:lnTo>
                      <a:pt x="11701" y="19194"/>
                    </a:lnTo>
                    <a:lnTo>
                      <a:pt x="11902" y="19194"/>
                    </a:lnTo>
                    <a:lnTo>
                      <a:pt x="11998" y="19194"/>
                    </a:lnTo>
                    <a:lnTo>
                      <a:pt x="12114" y="19342"/>
                    </a:lnTo>
                    <a:lnTo>
                      <a:pt x="12634" y="19013"/>
                    </a:lnTo>
                    <a:lnTo>
                      <a:pt x="12835" y="19013"/>
                    </a:lnTo>
                    <a:lnTo>
                      <a:pt x="12835" y="19194"/>
                    </a:lnTo>
                    <a:lnTo>
                      <a:pt x="13047" y="19342"/>
                    </a:lnTo>
                    <a:lnTo>
                      <a:pt x="13047" y="19194"/>
                    </a:lnTo>
                    <a:lnTo>
                      <a:pt x="13344" y="19194"/>
                    </a:lnTo>
                    <a:lnTo>
                      <a:pt x="13344" y="19013"/>
                    </a:lnTo>
                    <a:lnTo>
                      <a:pt x="13556" y="18865"/>
                    </a:lnTo>
                    <a:lnTo>
                      <a:pt x="13662" y="19013"/>
                    </a:lnTo>
                    <a:lnTo>
                      <a:pt x="13778" y="19013"/>
                    </a:lnTo>
                    <a:lnTo>
                      <a:pt x="13980" y="19194"/>
                    </a:lnTo>
                    <a:lnTo>
                      <a:pt x="14393" y="19194"/>
                    </a:lnTo>
                    <a:lnTo>
                      <a:pt x="14595" y="18865"/>
                    </a:lnTo>
                    <a:lnTo>
                      <a:pt x="14690" y="18865"/>
                    </a:lnTo>
                    <a:lnTo>
                      <a:pt x="14807" y="18553"/>
                    </a:lnTo>
                    <a:lnTo>
                      <a:pt x="14902" y="18553"/>
                    </a:lnTo>
                    <a:lnTo>
                      <a:pt x="15008" y="18553"/>
                    </a:lnTo>
                    <a:lnTo>
                      <a:pt x="15103" y="18701"/>
                    </a:lnTo>
                    <a:lnTo>
                      <a:pt x="15220" y="18865"/>
                    </a:lnTo>
                    <a:lnTo>
                      <a:pt x="15326" y="19013"/>
                    </a:lnTo>
                    <a:lnTo>
                      <a:pt x="15538" y="18865"/>
                    </a:lnTo>
                    <a:lnTo>
                      <a:pt x="15633" y="18865"/>
                    </a:lnTo>
                    <a:lnTo>
                      <a:pt x="15739" y="19013"/>
                    </a:lnTo>
                    <a:lnTo>
                      <a:pt x="15739" y="18865"/>
                    </a:lnTo>
                    <a:lnTo>
                      <a:pt x="15739" y="18701"/>
                    </a:lnTo>
                    <a:lnTo>
                      <a:pt x="15835" y="18553"/>
                    </a:lnTo>
                    <a:lnTo>
                      <a:pt x="16036" y="18224"/>
                    </a:lnTo>
                    <a:lnTo>
                      <a:pt x="16153" y="18224"/>
                    </a:lnTo>
                    <a:lnTo>
                      <a:pt x="16354" y="18553"/>
                    </a:lnTo>
                    <a:lnTo>
                      <a:pt x="16566" y="18553"/>
                    </a:lnTo>
                    <a:lnTo>
                      <a:pt x="16566" y="18701"/>
                    </a:lnTo>
                    <a:lnTo>
                      <a:pt x="16767" y="18701"/>
                    </a:lnTo>
                    <a:lnTo>
                      <a:pt x="16884" y="18701"/>
                    </a:lnTo>
                    <a:lnTo>
                      <a:pt x="17085" y="18701"/>
                    </a:lnTo>
                    <a:lnTo>
                      <a:pt x="17297" y="18865"/>
                    </a:lnTo>
                    <a:lnTo>
                      <a:pt x="17393" y="19013"/>
                    </a:lnTo>
                    <a:lnTo>
                      <a:pt x="17499" y="19342"/>
                    </a:lnTo>
                    <a:lnTo>
                      <a:pt x="17700" y="19013"/>
                    </a:lnTo>
                    <a:lnTo>
                      <a:pt x="17912" y="18865"/>
                    </a:lnTo>
                    <a:lnTo>
                      <a:pt x="17912" y="19013"/>
                    </a:lnTo>
                    <a:lnTo>
                      <a:pt x="18113" y="18701"/>
                    </a:lnTo>
                    <a:lnTo>
                      <a:pt x="18209" y="18701"/>
                    </a:lnTo>
                    <a:lnTo>
                      <a:pt x="18209" y="19013"/>
                    </a:lnTo>
                    <a:lnTo>
                      <a:pt x="18113" y="19342"/>
                    </a:lnTo>
                    <a:lnTo>
                      <a:pt x="18113" y="19507"/>
                    </a:lnTo>
                    <a:lnTo>
                      <a:pt x="18325" y="19507"/>
                    </a:lnTo>
                    <a:lnTo>
                      <a:pt x="18325" y="19655"/>
                    </a:lnTo>
                    <a:lnTo>
                      <a:pt x="18431" y="19655"/>
                    </a:lnTo>
                    <a:lnTo>
                      <a:pt x="18527" y="19655"/>
                    </a:lnTo>
                    <a:lnTo>
                      <a:pt x="18845" y="19836"/>
                    </a:lnTo>
                    <a:lnTo>
                      <a:pt x="18940" y="19836"/>
                    </a:lnTo>
                    <a:lnTo>
                      <a:pt x="19057" y="19984"/>
                    </a:lnTo>
                    <a:lnTo>
                      <a:pt x="19353" y="19836"/>
                    </a:lnTo>
                    <a:lnTo>
                      <a:pt x="19459" y="19507"/>
                    </a:lnTo>
                    <a:lnTo>
                      <a:pt x="19258" y="19013"/>
                    </a:lnTo>
                    <a:lnTo>
                      <a:pt x="19459" y="18553"/>
                    </a:lnTo>
                    <a:lnTo>
                      <a:pt x="19555" y="18553"/>
                    </a:lnTo>
                    <a:lnTo>
                      <a:pt x="19989" y="18224"/>
                    </a:lnTo>
                    <a:lnTo>
                      <a:pt x="19989" y="18059"/>
                    </a:lnTo>
                    <a:lnTo>
                      <a:pt x="19989" y="17911"/>
                    </a:lnTo>
                    <a:lnTo>
                      <a:pt x="19767" y="17418"/>
                    </a:lnTo>
                    <a:lnTo>
                      <a:pt x="19671" y="16957"/>
                    </a:lnTo>
                    <a:lnTo>
                      <a:pt x="19459" y="16957"/>
                    </a:lnTo>
                    <a:lnTo>
                      <a:pt x="19459" y="17105"/>
                    </a:lnTo>
                    <a:lnTo>
                      <a:pt x="19258" y="16957"/>
                    </a:lnTo>
                    <a:lnTo>
                      <a:pt x="19353" y="16464"/>
                    </a:lnTo>
                    <a:lnTo>
                      <a:pt x="19353" y="15987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09" name="Freeform 21"/>
              <p:cNvSpPr>
                <a:spLocks/>
              </p:cNvSpPr>
              <p:nvPr/>
            </p:nvSpPr>
            <p:spPr bwMode="auto">
              <a:xfrm>
                <a:off x="5616593" y="1500210"/>
                <a:ext cx="1254125" cy="1217612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0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2147483647 w 20000"/>
                  <a:gd name="T125" fmla="*/ 2147483647 h 200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0000"/>
                  <a:gd name="T190" fmla="*/ 0 h 20000"/>
                  <a:gd name="T191" fmla="*/ 20000 w 20000"/>
                  <a:gd name="T192" fmla="*/ 20000 h 200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0000" h="20000">
                    <a:moveTo>
                      <a:pt x="16516" y="11971"/>
                    </a:moveTo>
                    <a:lnTo>
                      <a:pt x="16324" y="11877"/>
                    </a:lnTo>
                    <a:lnTo>
                      <a:pt x="16233" y="11971"/>
                    </a:lnTo>
                    <a:lnTo>
                      <a:pt x="16122" y="11877"/>
                    </a:lnTo>
                    <a:lnTo>
                      <a:pt x="16122" y="11762"/>
                    </a:lnTo>
                    <a:lnTo>
                      <a:pt x="16324" y="11762"/>
                    </a:lnTo>
                    <a:lnTo>
                      <a:pt x="16425" y="11668"/>
                    </a:lnTo>
                    <a:lnTo>
                      <a:pt x="16628" y="11762"/>
                    </a:lnTo>
                    <a:lnTo>
                      <a:pt x="16719" y="11762"/>
                    </a:lnTo>
                    <a:lnTo>
                      <a:pt x="16820" y="11762"/>
                    </a:lnTo>
                    <a:lnTo>
                      <a:pt x="17023" y="11668"/>
                    </a:lnTo>
                    <a:lnTo>
                      <a:pt x="17023" y="11470"/>
                    </a:lnTo>
                    <a:lnTo>
                      <a:pt x="17215" y="11356"/>
                    </a:lnTo>
                    <a:lnTo>
                      <a:pt x="17418" y="11157"/>
                    </a:lnTo>
                    <a:lnTo>
                      <a:pt x="17519" y="11064"/>
                    </a:lnTo>
                    <a:lnTo>
                      <a:pt x="17519" y="10949"/>
                    </a:lnTo>
                    <a:lnTo>
                      <a:pt x="17519" y="10855"/>
                    </a:lnTo>
                    <a:lnTo>
                      <a:pt x="17610" y="10657"/>
                    </a:lnTo>
                    <a:lnTo>
                      <a:pt x="17519" y="10553"/>
                    </a:lnTo>
                    <a:lnTo>
                      <a:pt x="17610" y="10553"/>
                    </a:lnTo>
                    <a:lnTo>
                      <a:pt x="17803" y="10250"/>
                    </a:lnTo>
                    <a:lnTo>
                      <a:pt x="17519" y="10250"/>
                    </a:lnTo>
                    <a:lnTo>
                      <a:pt x="17418" y="10052"/>
                    </a:lnTo>
                    <a:lnTo>
                      <a:pt x="17316" y="9844"/>
                    </a:lnTo>
                    <a:lnTo>
                      <a:pt x="17418" y="9739"/>
                    </a:lnTo>
                    <a:lnTo>
                      <a:pt x="17519" y="9739"/>
                    </a:lnTo>
                    <a:lnTo>
                      <a:pt x="17519" y="9645"/>
                    </a:lnTo>
                    <a:lnTo>
                      <a:pt x="17610" y="9437"/>
                    </a:lnTo>
                    <a:lnTo>
                      <a:pt x="17711" y="9124"/>
                    </a:lnTo>
                    <a:lnTo>
                      <a:pt x="17803" y="9030"/>
                    </a:lnTo>
                    <a:lnTo>
                      <a:pt x="17711" y="8832"/>
                    </a:lnTo>
                    <a:lnTo>
                      <a:pt x="17610" y="8832"/>
                    </a:lnTo>
                    <a:lnTo>
                      <a:pt x="17610" y="8717"/>
                    </a:lnTo>
                    <a:lnTo>
                      <a:pt x="17519" y="8624"/>
                    </a:lnTo>
                    <a:lnTo>
                      <a:pt x="17418" y="8624"/>
                    </a:lnTo>
                    <a:lnTo>
                      <a:pt x="17316" y="8519"/>
                    </a:lnTo>
                    <a:lnTo>
                      <a:pt x="17418" y="8425"/>
                    </a:lnTo>
                    <a:lnTo>
                      <a:pt x="17316" y="8425"/>
                    </a:lnTo>
                    <a:lnTo>
                      <a:pt x="17215" y="8425"/>
                    </a:lnTo>
                    <a:lnTo>
                      <a:pt x="17215" y="8321"/>
                    </a:lnTo>
                    <a:lnTo>
                      <a:pt x="17023" y="8321"/>
                    </a:lnTo>
                    <a:lnTo>
                      <a:pt x="17124" y="8425"/>
                    </a:lnTo>
                    <a:lnTo>
                      <a:pt x="17023" y="8425"/>
                    </a:lnTo>
                    <a:lnTo>
                      <a:pt x="16932" y="8321"/>
                    </a:lnTo>
                    <a:lnTo>
                      <a:pt x="16820" y="8217"/>
                    </a:lnTo>
                    <a:lnTo>
                      <a:pt x="16820" y="8113"/>
                    </a:lnTo>
                    <a:lnTo>
                      <a:pt x="16719" y="8217"/>
                    </a:lnTo>
                    <a:lnTo>
                      <a:pt x="16516" y="8217"/>
                    </a:lnTo>
                    <a:lnTo>
                      <a:pt x="16516" y="8321"/>
                    </a:lnTo>
                    <a:lnTo>
                      <a:pt x="16516" y="8425"/>
                    </a:lnTo>
                    <a:lnTo>
                      <a:pt x="16425" y="8519"/>
                    </a:lnTo>
                    <a:lnTo>
                      <a:pt x="16324" y="8624"/>
                    </a:lnTo>
                    <a:lnTo>
                      <a:pt x="16425" y="8717"/>
                    </a:lnTo>
                    <a:lnTo>
                      <a:pt x="16324" y="8717"/>
                    </a:lnTo>
                    <a:lnTo>
                      <a:pt x="16233" y="8717"/>
                    </a:lnTo>
                    <a:lnTo>
                      <a:pt x="16030" y="8832"/>
                    </a:lnTo>
                    <a:lnTo>
                      <a:pt x="15929" y="8717"/>
                    </a:lnTo>
                    <a:lnTo>
                      <a:pt x="16122" y="8624"/>
                    </a:lnTo>
                    <a:lnTo>
                      <a:pt x="15838" y="8519"/>
                    </a:lnTo>
                    <a:lnTo>
                      <a:pt x="15838" y="8321"/>
                    </a:lnTo>
                    <a:lnTo>
                      <a:pt x="15838" y="8217"/>
                    </a:lnTo>
                    <a:lnTo>
                      <a:pt x="16030" y="8217"/>
                    </a:lnTo>
                    <a:lnTo>
                      <a:pt x="16122" y="8113"/>
                    </a:lnTo>
                    <a:lnTo>
                      <a:pt x="16122" y="8019"/>
                    </a:lnTo>
                    <a:lnTo>
                      <a:pt x="15838" y="8019"/>
                    </a:lnTo>
                    <a:lnTo>
                      <a:pt x="15737" y="7914"/>
                    </a:lnTo>
                    <a:lnTo>
                      <a:pt x="15342" y="7706"/>
                    </a:lnTo>
                    <a:lnTo>
                      <a:pt x="15230" y="7706"/>
                    </a:lnTo>
                    <a:lnTo>
                      <a:pt x="15139" y="7706"/>
                    </a:lnTo>
                    <a:lnTo>
                      <a:pt x="15139" y="7414"/>
                    </a:lnTo>
                    <a:lnTo>
                      <a:pt x="15038" y="7414"/>
                    </a:lnTo>
                    <a:lnTo>
                      <a:pt x="14947" y="7299"/>
                    </a:lnTo>
                    <a:lnTo>
                      <a:pt x="14947" y="7205"/>
                    </a:lnTo>
                    <a:lnTo>
                      <a:pt x="15139" y="7299"/>
                    </a:lnTo>
                    <a:lnTo>
                      <a:pt x="15230" y="7101"/>
                    </a:lnTo>
                    <a:lnTo>
                      <a:pt x="15342" y="6893"/>
                    </a:lnTo>
                    <a:lnTo>
                      <a:pt x="15443" y="7007"/>
                    </a:lnTo>
                    <a:lnTo>
                      <a:pt x="15534" y="7007"/>
                    </a:lnTo>
                    <a:lnTo>
                      <a:pt x="15635" y="7007"/>
                    </a:lnTo>
                    <a:lnTo>
                      <a:pt x="15635" y="6486"/>
                    </a:lnTo>
                    <a:lnTo>
                      <a:pt x="15737" y="6392"/>
                    </a:lnTo>
                    <a:lnTo>
                      <a:pt x="15737" y="6090"/>
                    </a:lnTo>
                    <a:lnTo>
                      <a:pt x="15838" y="5881"/>
                    </a:lnTo>
                    <a:lnTo>
                      <a:pt x="15838" y="5787"/>
                    </a:lnTo>
                    <a:lnTo>
                      <a:pt x="15838" y="5683"/>
                    </a:lnTo>
                    <a:lnTo>
                      <a:pt x="15929" y="5683"/>
                    </a:lnTo>
                    <a:lnTo>
                      <a:pt x="16030" y="5589"/>
                    </a:lnTo>
                    <a:lnTo>
                      <a:pt x="16122" y="5683"/>
                    </a:lnTo>
                    <a:lnTo>
                      <a:pt x="16030" y="5683"/>
                    </a:lnTo>
                    <a:lnTo>
                      <a:pt x="16030" y="5881"/>
                    </a:lnTo>
                    <a:lnTo>
                      <a:pt x="16122" y="5985"/>
                    </a:lnTo>
                    <a:lnTo>
                      <a:pt x="16233" y="6194"/>
                    </a:lnTo>
                    <a:lnTo>
                      <a:pt x="16233" y="6288"/>
                    </a:lnTo>
                    <a:lnTo>
                      <a:pt x="16233" y="6392"/>
                    </a:lnTo>
                    <a:lnTo>
                      <a:pt x="16516" y="6392"/>
                    </a:lnTo>
                    <a:lnTo>
                      <a:pt x="16628" y="6288"/>
                    </a:lnTo>
                    <a:lnTo>
                      <a:pt x="16719" y="6392"/>
                    </a:lnTo>
                    <a:lnTo>
                      <a:pt x="16820" y="6601"/>
                    </a:lnTo>
                    <a:lnTo>
                      <a:pt x="17023" y="6486"/>
                    </a:lnTo>
                    <a:lnTo>
                      <a:pt x="17519" y="6694"/>
                    </a:lnTo>
                    <a:lnTo>
                      <a:pt x="17519" y="6799"/>
                    </a:lnTo>
                    <a:lnTo>
                      <a:pt x="17711" y="7007"/>
                    </a:lnTo>
                    <a:lnTo>
                      <a:pt x="17914" y="6799"/>
                    </a:lnTo>
                    <a:lnTo>
                      <a:pt x="18005" y="6893"/>
                    </a:lnTo>
                    <a:lnTo>
                      <a:pt x="18106" y="6893"/>
                    </a:lnTo>
                    <a:lnTo>
                      <a:pt x="18197" y="6893"/>
                    </a:lnTo>
                    <a:lnTo>
                      <a:pt x="18309" y="6799"/>
                    </a:lnTo>
                    <a:lnTo>
                      <a:pt x="18613" y="6694"/>
                    </a:lnTo>
                    <a:lnTo>
                      <a:pt x="18704" y="6694"/>
                    </a:lnTo>
                    <a:lnTo>
                      <a:pt x="18896" y="6799"/>
                    </a:lnTo>
                    <a:lnTo>
                      <a:pt x="19099" y="6893"/>
                    </a:lnTo>
                    <a:lnTo>
                      <a:pt x="19291" y="7007"/>
                    </a:lnTo>
                    <a:lnTo>
                      <a:pt x="19392" y="6893"/>
                    </a:lnTo>
                    <a:lnTo>
                      <a:pt x="19484" y="6799"/>
                    </a:lnTo>
                    <a:lnTo>
                      <a:pt x="19595" y="6601"/>
                    </a:lnTo>
                    <a:lnTo>
                      <a:pt x="19686" y="6392"/>
                    </a:lnTo>
                    <a:lnTo>
                      <a:pt x="19595" y="6288"/>
                    </a:lnTo>
                    <a:lnTo>
                      <a:pt x="19787" y="6090"/>
                    </a:lnTo>
                    <a:lnTo>
                      <a:pt x="19787" y="5985"/>
                    </a:lnTo>
                    <a:lnTo>
                      <a:pt x="19899" y="5787"/>
                    </a:lnTo>
                    <a:lnTo>
                      <a:pt x="19990" y="5589"/>
                    </a:lnTo>
                    <a:lnTo>
                      <a:pt x="19899" y="5381"/>
                    </a:lnTo>
                    <a:lnTo>
                      <a:pt x="19595" y="5276"/>
                    </a:lnTo>
                    <a:lnTo>
                      <a:pt x="19392" y="5276"/>
                    </a:lnTo>
                    <a:lnTo>
                      <a:pt x="19099" y="5068"/>
                    </a:lnTo>
                    <a:lnTo>
                      <a:pt x="18896" y="4776"/>
                    </a:lnTo>
                    <a:lnTo>
                      <a:pt x="18805" y="4661"/>
                    </a:lnTo>
                    <a:lnTo>
                      <a:pt x="18896" y="4567"/>
                    </a:lnTo>
                    <a:lnTo>
                      <a:pt x="18805" y="4369"/>
                    </a:lnTo>
                    <a:lnTo>
                      <a:pt x="18501" y="4369"/>
                    </a:lnTo>
                    <a:lnTo>
                      <a:pt x="18410" y="4254"/>
                    </a:lnTo>
                    <a:lnTo>
                      <a:pt x="18106" y="4254"/>
                    </a:lnTo>
                    <a:lnTo>
                      <a:pt x="17914" y="4369"/>
                    </a:lnTo>
                    <a:lnTo>
                      <a:pt x="17914" y="4661"/>
                    </a:lnTo>
                    <a:lnTo>
                      <a:pt x="17610" y="4661"/>
                    </a:lnTo>
                    <a:lnTo>
                      <a:pt x="17519" y="4974"/>
                    </a:lnTo>
                    <a:lnTo>
                      <a:pt x="17418" y="5068"/>
                    </a:lnTo>
                    <a:lnTo>
                      <a:pt x="17316" y="5068"/>
                    </a:lnTo>
                    <a:lnTo>
                      <a:pt x="17316" y="4974"/>
                    </a:lnTo>
                    <a:lnTo>
                      <a:pt x="17023" y="4870"/>
                    </a:lnTo>
                    <a:lnTo>
                      <a:pt x="16719" y="4974"/>
                    </a:lnTo>
                    <a:lnTo>
                      <a:pt x="16719" y="5068"/>
                    </a:lnTo>
                    <a:lnTo>
                      <a:pt x="16628" y="4870"/>
                    </a:lnTo>
                    <a:lnTo>
                      <a:pt x="16425" y="4974"/>
                    </a:lnTo>
                    <a:lnTo>
                      <a:pt x="16425" y="5068"/>
                    </a:lnTo>
                    <a:lnTo>
                      <a:pt x="16233" y="4974"/>
                    </a:lnTo>
                    <a:lnTo>
                      <a:pt x="16233" y="4776"/>
                    </a:lnTo>
                    <a:lnTo>
                      <a:pt x="16030" y="4870"/>
                    </a:lnTo>
                    <a:lnTo>
                      <a:pt x="16030" y="4661"/>
                    </a:lnTo>
                    <a:lnTo>
                      <a:pt x="15838" y="4776"/>
                    </a:lnTo>
                    <a:lnTo>
                      <a:pt x="15838" y="4870"/>
                    </a:lnTo>
                    <a:lnTo>
                      <a:pt x="15737" y="5068"/>
                    </a:lnTo>
                    <a:lnTo>
                      <a:pt x="15737" y="5182"/>
                    </a:lnTo>
                    <a:lnTo>
                      <a:pt x="15635" y="5182"/>
                    </a:lnTo>
                    <a:lnTo>
                      <a:pt x="15635" y="4974"/>
                    </a:lnTo>
                    <a:lnTo>
                      <a:pt x="15534" y="4870"/>
                    </a:lnTo>
                    <a:lnTo>
                      <a:pt x="15443" y="4661"/>
                    </a:lnTo>
                    <a:lnTo>
                      <a:pt x="15443" y="4254"/>
                    </a:lnTo>
                    <a:lnTo>
                      <a:pt x="15342" y="4254"/>
                    </a:lnTo>
                    <a:lnTo>
                      <a:pt x="15230" y="4254"/>
                    </a:lnTo>
                    <a:lnTo>
                      <a:pt x="15038" y="4161"/>
                    </a:lnTo>
                    <a:lnTo>
                      <a:pt x="14947" y="4056"/>
                    </a:lnTo>
                    <a:lnTo>
                      <a:pt x="14835" y="4161"/>
                    </a:lnTo>
                    <a:lnTo>
                      <a:pt x="14744" y="4056"/>
                    </a:lnTo>
                    <a:lnTo>
                      <a:pt x="14744" y="3962"/>
                    </a:lnTo>
                    <a:lnTo>
                      <a:pt x="14643" y="3962"/>
                    </a:lnTo>
                    <a:lnTo>
                      <a:pt x="14441" y="4161"/>
                    </a:lnTo>
                    <a:lnTo>
                      <a:pt x="14349" y="4161"/>
                    </a:lnTo>
                    <a:lnTo>
                      <a:pt x="14157" y="3962"/>
                    </a:lnTo>
                    <a:lnTo>
                      <a:pt x="14056" y="4161"/>
                    </a:lnTo>
                    <a:lnTo>
                      <a:pt x="14157" y="4369"/>
                    </a:lnTo>
                    <a:lnTo>
                      <a:pt x="14248" y="4567"/>
                    </a:lnTo>
                    <a:lnTo>
                      <a:pt x="14157" y="4567"/>
                    </a:lnTo>
                    <a:lnTo>
                      <a:pt x="14157" y="4661"/>
                    </a:lnTo>
                    <a:lnTo>
                      <a:pt x="14157" y="4776"/>
                    </a:lnTo>
                    <a:lnTo>
                      <a:pt x="14056" y="4870"/>
                    </a:lnTo>
                    <a:lnTo>
                      <a:pt x="13853" y="4776"/>
                    </a:lnTo>
                    <a:lnTo>
                      <a:pt x="13549" y="4661"/>
                    </a:lnTo>
                    <a:lnTo>
                      <a:pt x="13458" y="4661"/>
                    </a:lnTo>
                    <a:lnTo>
                      <a:pt x="13266" y="4661"/>
                    </a:lnTo>
                    <a:lnTo>
                      <a:pt x="13154" y="4567"/>
                    </a:lnTo>
                    <a:lnTo>
                      <a:pt x="13154" y="4463"/>
                    </a:lnTo>
                    <a:lnTo>
                      <a:pt x="13266" y="4254"/>
                    </a:lnTo>
                    <a:lnTo>
                      <a:pt x="13154" y="4056"/>
                    </a:lnTo>
                    <a:lnTo>
                      <a:pt x="12962" y="4161"/>
                    </a:lnTo>
                    <a:lnTo>
                      <a:pt x="12871" y="3858"/>
                    </a:lnTo>
                    <a:lnTo>
                      <a:pt x="12871" y="3764"/>
                    </a:lnTo>
                    <a:lnTo>
                      <a:pt x="12871" y="3650"/>
                    </a:lnTo>
                    <a:lnTo>
                      <a:pt x="12759" y="3650"/>
                    </a:lnTo>
                    <a:lnTo>
                      <a:pt x="12759" y="3452"/>
                    </a:lnTo>
                    <a:lnTo>
                      <a:pt x="12567" y="3358"/>
                    </a:lnTo>
                    <a:lnTo>
                      <a:pt x="12476" y="3243"/>
                    </a:lnTo>
                    <a:lnTo>
                      <a:pt x="12172" y="3045"/>
                    </a:lnTo>
                    <a:lnTo>
                      <a:pt x="12172" y="2951"/>
                    </a:lnTo>
                    <a:lnTo>
                      <a:pt x="12172" y="2836"/>
                    </a:lnTo>
                    <a:lnTo>
                      <a:pt x="12071" y="2836"/>
                    </a:lnTo>
                    <a:lnTo>
                      <a:pt x="11980" y="2638"/>
                    </a:lnTo>
                    <a:lnTo>
                      <a:pt x="12172" y="2638"/>
                    </a:lnTo>
                    <a:lnTo>
                      <a:pt x="12172" y="2430"/>
                    </a:lnTo>
                    <a:lnTo>
                      <a:pt x="12071" y="2430"/>
                    </a:lnTo>
                    <a:lnTo>
                      <a:pt x="12071" y="2231"/>
                    </a:lnTo>
                    <a:lnTo>
                      <a:pt x="11868" y="2138"/>
                    </a:lnTo>
                    <a:lnTo>
                      <a:pt x="11777" y="2138"/>
                    </a:lnTo>
                    <a:lnTo>
                      <a:pt x="11676" y="2033"/>
                    </a:lnTo>
                    <a:lnTo>
                      <a:pt x="11868" y="1929"/>
                    </a:lnTo>
                    <a:lnTo>
                      <a:pt x="11777" y="1825"/>
                    </a:lnTo>
                    <a:lnTo>
                      <a:pt x="11676" y="1731"/>
                    </a:lnTo>
                    <a:lnTo>
                      <a:pt x="11281" y="1533"/>
                    </a:lnTo>
                    <a:lnTo>
                      <a:pt x="11190" y="1418"/>
                    </a:lnTo>
                    <a:lnTo>
                      <a:pt x="10987" y="1418"/>
                    </a:lnTo>
                    <a:lnTo>
                      <a:pt x="10886" y="1324"/>
                    </a:lnTo>
                    <a:lnTo>
                      <a:pt x="10785" y="1324"/>
                    </a:lnTo>
                    <a:lnTo>
                      <a:pt x="10694" y="1418"/>
                    </a:lnTo>
                    <a:lnTo>
                      <a:pt x="10582" y="1418"/>
                    </a:lnTo>
                    <a:lnTo>
                      <a:pt x="10491" y="1418"/>
                    </a:lnTo>
                    <a:lnTo>
                      <a:pt x="10491" y="1533"/>
                    </a:lnTo>
                    <a:lnTo>
                      <a:pt x="10390" y="1533"/>
                    </a:lnTo>
                    <a:lnTo>
                      <a:pt x="10299" y="1418"/>
                    </a:lnTo>
                    <a:lnTo>
                      <a:pt x="10187" y="1418"/>
                    </a:lnTo>
                    <a:lnTo>
                      <a:pt x="9904" y="1220"/>
                    </a:lnTo>
                    <a:lnTo>
                      <a:pt x="9792" y="1126"/>
                    </a:lnTo>
                    <a:lnTo>
                      <a:pt x="9792" y="1011"/>
                    </a:lnTo>
                    <a:lnTo>
                      <a:pt x="9600" y="1011"/>
                    </a:lnTo>
                    <a:lnTo>
                      <a:pt x="9509" y="1011"/>
                    </a:lnTo>
                    <a:lnTo>
                      <a:pt x="9296" y="1011"/>
                    </a:lnTo>
                    <a:lnTo>
                      <a:pt x="9104" y="1011"/>
                    </a:lnTo>
                    <a:lnTo>
                      <a:pt x="8901" y="1126"/>
                    </a:lnTo>
                    <a:lnTo>
                      <a:pt x="8901" y="1220"/>
                    </a:lnTo>
                    <a:lnTo>
                      <a:pt x="8810" y="1220"/>
                    </a:lnTo>
                    <a:lnTo>
                      <a:pt x="8709" y="1220"/>
                    </a:lnTo>
                    <a:lnTo>
                      <a:pt x="8618" y="1533"/>
                    </a:lnTo>
                    <a:lnTo>
                      <a:pt x="8506" y="1533"/>
                    </a:lnTo>
                    <a:lnTo>
                      <a:pt x="8506" y="1731"/>
                    </a:lnTo>
                    <a:lnTo>
                      <a:pt x="8223" y="1627"/>
                    </a:lnTo>
                    <a:lnTo>
                      <a:pt x="8111" y="1731"/>
                    </a:lnTo>
                    <a:lnTo>
                      <a:pt x="7919" y="1731"/>
                    </a:lnTo>
                    <a:lnTo>
                      <a:pt x="7727" y="1731"/>
                    </a:lnTo>
                    <a:lnTo>
                      <a:pt x="7615" y="1324"/>
                    </a:lnTo>
                    <a:lnTo>
                      <a:pt x="7524" y="1324"/>
                    </a:lnTo>
                    <a:lnTo>
                      <a:pt x="7332" y="1220"/>
                    </a:lnTo>
                    <a:lnTo>
                      <a:pt x="7028" y="1220"/>
                    </a:lnTo>
                    <a:lnTo>
                      <a:pt x="6825" y="1220"/>
                    </a:lnTo>
                    <a:lnTo>
                      <a:pt x="6633" y="1011"/>
                    </a:lnTo>
                    <a:lnTo>
                      <a:pt x="6633" y="918"/>
                    </a:lnTo>
                    <a:lnTo>
                      <a:pt x="6633" y="813"/>
                    </a:lnTo>
                    <a:lnTo>
                      <a:pt x="6430" y="813"/>
                    </a:lnTo>
                    <a:lnTo>
                      <a:pt x="6430" y="719"/>
                    </a:lnTo>
                    <a:lnTo>
                      <a:pt x="6137" y="511"/>
                    </a:lnTo>
                    <a:lnTo>
                      <a:pt x="6046" y="605"/>
                    </a:lnTo>
                    <a:lnTo>
                      <a:pt x="6046" y="813"/>
                    </a:lnTo>
                    <a:lnTo>
                      <a:pt x="5539" y="813"/>
                    </a:lnTo>
                    <a:lnTo>
                      <a:pt x="5347" y="719"/>
                    </a:lnTo>
                    <a:lnTo>
                      <a:pt x="5144" y="719"/>
                    </a:lnTo>
                    <a:lnTo>
                      <a:pt x="5144" y="813"/>
                    </a:lnTo>
                    <a:lnTo>
                      <a:pt x="5053" y="1011"/>
                    </a:lnTo>
                    <a:lnTo>
                      <a:pt x="5053" y="1126"/>
                    </a:lnTo>
                    <a:lnTo>
                      <a:pt x="4952" y="1220"/>
                    </a:lnTo>
                    <a:lnTo>
                      <a:pt x="4851" y="1126"/>
                    </a:lnTo>
                    <a:lnTo>
                      <a:pt x="4749" y="1011"/>
                    </a:lnTo>
                    <a:lnTo>
                      <a:pt x="4557" y="1011"/>
                    </a:lnTo>
                    <a:lnTo>
                      <a:pt x="4456" y="1220"/>
                    </a:lnTo>
                    <a:lnTo>
                      <a:pt x="4365" y="1220"/>
                    </a:lnTo>
                    <a:lnTo>
                      <a:pt x="4061" y="1220"/>
                    </a:lnTo>
                    <a:lnTo>
                      <a:pt x="4061" y="1418"/>
                    </a:lnTo>
                    <a:lnTo>
                      <a:pt x="3970" y="1324"/>
                    </a:lnTo>
                    <a:lnTo>
                      <a:pt x="3970" y="1220"/>
                    </a:lnTo>
                    <a:lnTo>
                      <a:pt x="3858" y="1220"/>
                    </a:lnTo>
                    <a:lnTo>
                      <a:pt x="3858" y="1126"/>
                    </a:lnTo>
                    <a:lnTo>
                      <a:pt x="3970" y="1126"/>
                    </a:lnTo>
                    <a:lnTo>
                      <a:pt x="3970" y="918"/>
                    </a:lnTo>
                    <a:lnTo>
                      <a:pt x="3767" y="813"/>
                    </a:lnTo>
                    <a:lnTo>
                      <a:pt x="3767" y="605"/>
                    </a:lnTo>
                    <a:lnTo>
                      <a:pt x="3666" y="313"/>
                    </a:lnTo>
                    <a:lnTo>
                      <a:pt x="3463" y="104"/>
                    </a:lnTo>
                    <a:lnTo>
                      <a:pt x="3362" y="0"/>
                    </a:lnTo>
                    <a:lnTo>
                      <a:pt x="3271" y="198"/>
                    </a:lnTo>
                    <a:lnTo>
                      <a:pt x="3271" y="313"/>
                    </a:lnTo>
                    <a:lnTo>
                      <a:pt x="3170" y="407"/>
                    </a:lnTo>
                    <a:lnTo>
                      <a:pt x="2967" y="313"/>
                    </a:lnTo>
                    <a:lnTo>
                      <a:pt x="2775" y="719"/>
                    </a:lnTo>
                    <a:lnTo>
                      <a:pt x="2572" y="813"/>
                    </a:lnTo>
                    <a:lnTo>
                      <a:pt x="2481" y="918"/>
                    </a:lnTo>
                    <a:lnTo>
                      <a:pt x="2380" y="813"/>
                    </a:lnTo>
                    <a:lnTo>
                      <a:pt x="2289" y="719"/>
                    </a:lnTo>
                    <a:lnTo>
                      <a:pt x="2289" y="605"/>
                    </a:lnTo>
                    <a:lnTo>
                      <a:pt x="2086" y="605"/>
                    </a:lnTo>
                    <a:lnTo>
                      <a:pt x="1782" y="719"/>
                    </a:lnTo>
                    <a:lnTo>
                      <a:pt x="1681" y="719"/>
                    </a:lnTo>
                    <a:lnTo>
                      <a:pt x="1681" y="605"/>
                    </a:lnTo>
                    <a:lnTo>
                      <a:pt x="1590" y="407"/>
                    </a:lnTo>
                    <a:lnTo>
                      <a:pt x="1387" y="407"/>
                    </a:lnTo>
                    <a:lnTo>
                      <a:pt x="1286" y="511"/>
                    </a:lnTo>
                    <a:lnTo>
                      <a:pt x="1387" y="719"/>
                    </a:lnTo>
                    <a:lnTo>
                      <a:pt x="1387" y="813"/>
                    </a:lnTo>
                    <a:lnTo>
                      <a:pt x="1286" y="813"/>
                    </a:lnTo>
                    <a:lnTo>
                      <a:pt x="1195" y="1011"/>
                    </a:lnTo>
                    <a:lnTo>
                      <a:pt x="1286" y="1011"/>
                    </a:lnTo>
                    <a:lnTo>
                      <a:pt x="1195" y="1220"/>
                    </a:lnTo>
                    <a:lnTo>
                      <a:pt x="1195" y="1324"/>
                    </a:lnTo>
                    <a:lnTo>
                      <a:pt x="1094" y="1418"/>
                    </a:lnTo>
                    <a:lnTo>
                      <a:pt x="1003" y="1418"/>
                    </a:lnTo>
                    <a:lnTo>
                      <a:pt x="1195" y="1627"/>
                    </a:lnTo>
                    <a:lnTo>
                      <a:pt x="1195" y="1825"/>
                    </a:lnTo>
                    <a:lnTo>
                      <a:pt x="1286" y="1929"/>
                    </a:lnTo>
                    <a:lnTo>
                      <a:pt x="1387" y="1929"/>
                    </a:lnTo>
                    <a:lnTo>
                      <a:pt x="1286" y="2138"/>
                    </a:lnTo>
                    <a:lnTo>
                      <a:pt x="1387" y="2336"/>
                    </a:lnTo>
                    <a:lnTo>
                      <a:pt x="1387" y="2430"/>
                    </a:lnTo>
                    <a:lnTo>
                      <a:pt x="1195" y="2544"/>
                    </a:lnTo>
                    <a:lnTo>
                      <a:pt x="1286" y="2638"/>
                    </a:lnTo>
                    <a:lnTo>
                      <a:pt x="1387" y="2742"/>
                    </a:lnTo>
                    <a:lnTo>
                      <a:pt x="1286" y="2951"/>
                    </a:lnTo>
                    <a:lnTo>
                      <a:pt x="1003" y="2951"/>
                    </a:lnTo>
                    <a:lnTo>
                      <a:pt x="891" y="3358"/>
                    </a:lnTo>
                    <a:lnTo>
                      <a:pt x="800" y="3452"/>
                    </a:lnTo>
                    <a:lnTo>
                      <a:pt x="891" y="3556"/>
                    </a:lnTo>
                    <a:lnTo>
                      <a:pt x="891" y="3650"/>
                    </a:lnTo>
                    <a:lnTo>
                      <a:pt x="891" y="3764"/>
                    </a:lnTo>
                    <a:lnTo>
                      <a:pt x="1094" y="3858"/>
                    </a:lnTo>
                    <a:lnTo>
                      <a:pt x="1003" y="3962"/>
                    </a:lnTo>
                    <a:lnTo>
                      <a:pt x="1003" y="4056"/>
                    </a:lnTo>
                    <a:lnTo>
                      <a:pt x="699" y="4056"/>
                    </a:lnTo>
                    <a:lnTo>
                      <a:pt x="699" y="4161"/>
                    </a:lnTo>
                    <a:lnTo>
                      <a:pt x="496" y="4254"/>
                    </a:lnTo>
                    <a:lnTo>
                      <a:pt x="395" y="4463"/>
                    </a:lnTo>
                    <a:lnTo>
                      <a:pt x="496" y="4661"/>
                    </a:lnTo>
                    <a:lnTo>
                      <a:pt x="608" y="4776"/>
                    </a:lnTo>
                    <a:lnTo>
                      <a:pt x="304" y="5068"/>
                    </a:lnTo>
                    <a:lnTo>
                      <a:pt x="304" y="5182"/>
                    </a:lnTo>
                    <a:lnTo>
                      <a:pt x="395" y="5381"/>
                    </a:lnTo>
                    <a:lnTo>
                      <a:pt x="496" y="5683"/>
                    </a:lnTo>
                    <a:lnTo>
                      <a:pt x="608" y="5683"/>
                    </a:lnTo>
                    <a:lnTo>
                      <a:pt x="608" y="5787"/>
                    </a:lnTo>
                    <a:lnTo>
                      <a:pt x="699" y="6090"/>
                    </a:lnTo>
                    <a:lnTo>
                      <a:pt x="699" y="6486"/>
                    </a:lnTo>
                    <a:lnTo>
                      <a:pt x="800" y="6486"/>
                    </a:lnTo>
                    <a:lnTo>
                      <a:pt x="699" y="6601"/>
                    </a:lnTo>
                    <a:lnTo>
                      <a:pt x="496" y="6893"/>
                    </a:lnTo>
                    <a:lnTo>
                      <a:pt x="496" y="7007"/>
                    </a:lnTo>
                    <a:lnTo>
                      <a:pt x="800" y="6799"/>
                    </a:lnTo>
                    <a:lnTo>
                      <a:pt x="891" y="6799"/>
                    </a:lnTo>
                    <a:lnTo>
                      <a:pt x="1003" y="6893"/>
                    </a:lnTo>
                    <a:lnTo>
                      <a:pt x="1003" y="7205"/>
                    </a:lnTo>
                    <a:lnTo>
                      <a:pt x="800" y="7299"/>
                    </a:lnTo>
                    <a:lnTo>
                      <a:pt x="800" y="7414"/>
                    </a:lnTo>
                    <a:lnTo>
                      <a:pt x="1003" y="7414"/>
                    </a:lnTo>
                    <a:lnTo>
                      <a:pt x="1003" y="7706"/>
                    </a:lnTo>
                    <a:lnTo>
                      <a:pt x="891" y="7821"/>
                    </a:lnTo>
                    <a:lnTo>
                      <a:pt x="891" y="7914"/>
                    </a:lnTo>
                    <a:lnTo>
                      <a:pt x="496" y="8019"/>
                    </a:lnTo>
                    <a:lnTo>
                      <a:pt x="395" y="8019"/>
                    </a:lnTo>
                    <a:lnTo>
                      <a:pt x="304" y="8019"/>
                    </a:lnTo>
                    <a:lnTo>
                      <a:pt x="192" y="8321"/>
                    </a:lnTo>
                    <a:lnTo>
                      <a:pt x="192" y="8425"/>
                    </a:lnTo>
                    <a:lnTo>
                      <a:pt x="192" y="8519"/>
                    </a:lnTo>
                    <a:lnTo>
                      <a:pt x="192" y="8717"/>
                    </a:lnTo>
                    <a:lnTo>
                      <a:pt x="304" y="8926"/>
                    </a:lnTo>
                    <a:lnTo>
                      <a:pt x="304" y="9030"/>
                    </a:lnTo>
                    <a:lnTo>
                      <a:pt x="101" y="9124"/>
                    </a:lnTo>
                    <a:lnTo>
                      <a:pt x="0" y="9239"/>
                    </a:lnTo>
                    <a:lnTo>
                      <a:pt x="0" y="9531"/>
                    </a:lnTo>
                    <a:lnTo>
                      <a:pt x="101" y="9531"/>
                    </a:lnTo>
                    <a:lnTo>
                      <a:pt x="304" y="9531"/>
                    </a:lnTo>
                    <a:lnTo>
                      <a:pt x="496" y="9844"/>
                    </a:lnTo>
                    <a:lnTo>
                      <a:pt x="699" y="10052"/>
                    </a:lnTo>
                    <a:lnTo>
                      <a:pt x="891" y="10146"/>
                    </a:lnTo>
                    <a:lnTo>
                      <a:pt x="1003" y="10448"/>
                    </a:lnTo>
                    <a:lnTo>
                      <a:pt x="800" y="10448"/>
                    </a:lnTo>
                    <a:lnTo>
                      <a:pt x="891" y="10657"/>
                    </a:lnTo>
                    <a:lnTo>
                      <a:pt x="800" y="10657"/>
                    </a:lnTo>
                    <a:lnTo>
                      <a:pt x="800" y="10751"/>
                    </a:lnTo>
                    <a:lnTo>
                      <a:pt x="891" y="10855"/>
                    </a:lnTo>
                    <a:lnTo>
                      <a:pt x="1003" y="10949"/>
                    </a:lnTo>
                    <a:lnTo>
                      <a:pt x="800" y="11064"/>
                    </a:lnTo>
                    <a:lnTo>
                      <a:pt x="891" y="11262"/>
                    </a:lnTo>
                    <a:lnTo>
                      <a:pt x="891" y="11356"/>
                    </a:lnTo>
                    <a:lnTo>
                      <a:pt x="891" y="11564"/>
                    </a:lnTo>
                    <a:lnTo>
                      <a:pt x="1003" y="11564"/>
                    </a:lnTo>
                    <a:lnTo>
                      <a:pt x="1195" y="11564"/>
                    </a:lnTo>
                    <a:lnTo>
                      <a:pt x="1286" y="11356"/>
                    </a:lnTo>
                    <a:lnTo>
                      <a:pt x="1387" y="11762"/>
                    </a:lnTo>
                    <a:lnTo>
                      <a:pt x="1782" y="11762"/>
                    </a:lnTo>
                    <a:lnTo>
                      <a:pt x="1873" y="11877"/>
                    </a:lnTo>
                    <a:lnTo>
                      <a:pt x="1873" y="12075"/>
                    </a:lnTo>
                    <a:lnTo>
                      <a:pt x="1985" y="12075"/>
                    </a:lnTo>
                    <a:lnTo>
                      <a:pt x="2177" y="12075"/>
                    </a:lnTo>
                    <a:lnTo>
                      <a:pt x="2380" y="12284"/>
                    </a:lnTo>
                    <a:lnTo>
                      <a:pt x="2481" y="12482"/>
                    </a:lnTo>
                    <a:lnTo>
                      <a:pt x="2572" y="12482"/>
                    </a:lnTo>
                    <a:lnTo>
                      <a:pt x="2967" y="12576"/>
                    </a:lnTo>
                    <a:lnTo>
                      <a:pt x="3068" y="12576"/>
                    </a:lnTo>
                    <a:lnTo>
                      <a:pt x="3068" y="12680"/>
                    </a:lnTo>
                    <a:lnTo>
                      <a:pt x="3170" y="12680"/>
                    </a:lnTo>
                    <a:lnTo>
                      <a:pt x="3362" y="12680"/>
                    </a:lnTo>
                    <a:lnTo>
                      <a:pt x="3463" y="12982"/>
                    </a:lnTo>
                    <a:lnTo>
                      <a:pt x="3666" y="12982"/>
                    </a:lnTo>
                    <a:lnTo>
                      <a:pt x="3970" y="13087"/>
                    </a:lnTo>
                    <a:lnTo>
                      <a:pt x="3970" y="13295"/>
                    </a:lnTo>
                    <a:lnTo>
                      <a:pt x="4162" y="13493"/>
                    </a:lnTo>
                    <a:lnTo>
                      <a:pt x="4365" y="13587"/>
                    </a:lnTo>
                    <a:lnTo>
                      <a:pt x="4456" y="13587"/>
                    </a:lnTo>
                    <a:lnTo>
                      <a:pt x="4162" y="13796"/>
                    </a:lnTo>
                    <a:lnTo>
                      <a:pt x="3970" y="13994"/>
                    </a:lnTo>
                    <a:lnTo>
                      <a:pt x="3858" y="13994"/>
                    </a:lnTo>
                    <a:lnTo>
                      <a:pt x="4253" y="14108"/>
                    </a:lnTo>
                    <a:lnTo>
                      <a:pt x="4162" y="14202"/>
                    </a:lnTo>
                    <a:lnTo>
                      <a:pt x="4061" y="14307"/>
                    </a:lnTo>
                    <a:lnTo>
                      <a:pt x="4162" y="14609"/>
                    </a:lnTo>
                    <a:lnTo>
                      <a:pt x="4557" y="14400"/>
                    </a:lnTo>
                    <a:lnTo>
                      <a:pt x="4851" y="14400"/>
                    </a:lnTo>
                    <a:lnTo>
                      <a:pt x="4952" y="14713"/>
                    </a:lnTo>
                    <a:lnTo>
                      <a:pt x="5053" y="14807"/>
                    </a:lnTo>
                    <a:lnTo>
                      <a:pt x="5347" y="15214"/>
                    </a:lnTo>
                    <a:lnTo>
                      <a:pt x="5539" y="15005"/>
                    </a:lnTo>
                    <a:lnTo>
                      <a:pt x="5843" y="15318"/>
                    </a:lnTo>
                    <a:lnTo>
                      <a:pt x="5843" y="15412"/>
                    </a:lnTo>
                    <a:lnTo>
                      <a:pt x="5843" y="15620"/>
                    </a:lnTo>
                    <a:lnTo>
                      <a:pt x="6046" y="15725"/>
                    </a:lnTo>
                    <a:lnTo>
                      <a:pt x="6137" y="15620"/>
                    </a:lnTo>
                    <a:lnTo>
                      <a:pt x="6329" y="15819"/>
                    </a:lnTo>
                    <a:lnTo>
                      <a:pt x="6430" y="16027"/>
                    </a:lnTo>
                    <a:lnTo>
                      <a:pt x="6430" y="16225"/>
                    </a:lnTo>
                    <a:lnTo>
                      <a:pt x="6238" y="16225"/>
                    </a:lnTo>
                    <a:lnTo>
                      <a:pt x="6137" y="16340"/>
                    </a:lnTo>
                    <a:lnTo>
                      <a:pt x="6137" y="16538"/>
                    </a:lnTo>
                    <a:lnTo>
                      <a:pt x="6238" y="16632"/>
                    </a:lnTo>
                    <a:lnTo>
                      <a:pt x="6137" y="16840"/>
                    </a:lnTo>
                    <a:lnTo>
                      <a:pt x="6046" y="16840"/>
                    </a:lnTo>
                    <a:lnTo>
                      <a:pt x="6046" y="16945"/>
                    </a:lnTo>
                    <a:lnTo>
                      <a:pt x="6046" y="17143"/>
                    </a:lnTo>
                    <a:lnTo>
                      <a:pt x="5934" y="17143"/>
                    </a:lnTo>
                    <a:lnTo>
                      <a:pt x="5843" y="17351"/>
                    </a:lnTo>
                    <a:lnTo>
                      <a:pt x="6046" y="17550"/>
                    </a:lnTo>
                    <a:lnTo>
                      <a:pt x="6046" y="17445"/>
                    </a:lnTo>
                    <a:lnTo>
                      <a:pt x="5934" y="17445"/>
                    </a:lnTo>
                    <a:lnTo>
                      <a:pt x="6046" y="17351"/>
                    </a:lnTo>
                    <a:lnTo>
                      <a:pt x="6329" y="17445"/>
                    </a:lnTo>
                    <a:lnTo>
                      <a:pt x="6329" y="17550"/>
                    </a:lnTo>
                    <a:lnTo>
                      <a:pt x="6430" y="17643"/>
                    </a:lnTo>
                    <a:lnTo>
                      <a:pt x="6542" y="17758"/>
                    </a:lnTo>
                    <a:lnTo>
                      <a:pt x="6633" y="17758"/>
                    </a:lnTo>
                    <a:lnTo>
                      <a:pt x="6937" y="17956"/>
                    </a:lnTo>
                    <a:lnTo>
                      <a:pt x="6937" y="18050"/>
                    </a:lnTo>
                    <a:lnTo>
                      <a:pt x="7028" y="18259"/>
                    </a:lnTo>
                    <a:lnTo>
                      <a:pt x="7028" y="18363"/>
                    </a:lnTo>
                    <a:lnTo>
                      <a:pt x="6937" y="18571"/>
                    </a:lnTo>
                    <a:lnTo>
                      <a:pt x="7028" y="18863"/>
                    </a:lnTo>
                    <a:lnTo>
                      <a:pt x="7220" y="18863"/>
                    </a:lnTo>
                    <a:lnTo>
                      <a:pt x="7220" y="18770"/>
                    </a:lnTo>
                    <a:lnTo>
                      <a:pt x="7332" y="18770"/>
                    </a:lnTo>
                    <a:lnTo>
                      <a:pt x="7423" y="18665"/>
                    </a:lnTo>
                    <a:lnTo>
                      <a:pt x="7423" y="18571"/>
                    </a:lnTo>
                    <a:lnTo>
                      <a:pt x="7524" y="18571"/>
                    </a:lnTo>
                    <a:lnTo>
                      <a:pt x="7524" y="18665"/>
                    </a:lnTo>
                    <a:lnTo>
                      <a:pt x="7615" y="18863"/>
                    </a:lnTo>
                    <a:lnTo>
                      <a:pt x="7615" y="18968"/>
                    </a:lnTo>
                    <a:lnTo>
                      <a:pt x="7818" y="19072"/>
                    </a:lnTo>
                    <a:lnTo>
                      <a:pt x="7919" y="18863"/>
                    </a:lnTo>
                    <a:lnTo>
                      <a:pt x="8020" y="18863"/>
                    </a:lnTo>
                    <a:lnTo>
                      <a:pt x="8020" y="18571"/>
                    </a:lnTo>
                    <a:lnTo>
                      <a:pt x="8111" y="18457"/>
                    </a:lnTo>
                    <a:lnTo>
                      <a:pt x="8223" y="18457"/>
                    </a:lnTo>
                    <a:lnTo>
                      <a:pt x="8314" y="18665"/>
                    </a:lnTo>
                    <a:lnTo>
                      <a:pt x="8111" y="18863"/>
                    </a:lnTo>
                    <a:lnTo>
                      <a:pt x="8111" y="18968"/>
                    </a:lnTo>
                    <a:lnTo>
                      <a:pt x="8223" y="18968"/>
                    </a:lnTo>
                    <a:lnTo>
                      <a:pt x="8415" y="18863"/>
                    </a:lnTo>
                    <a:lnTo>
                      <a:pt x="8415" y="18770"/>
                    </a:lnTo>
                    <a:lnTo>
                      <a:pt x="8618" y="18770"/>
                    </a:lnTo>
                    <a:lnTo>
                      <a:pt x="8810" y="18457"/>
                    </a:lnTo>
                    <a:lnTo>
                      <a:pt x="8709" y="18363"/>
                    </a:lnTo>
                    <a:lnTo>
                      <a:pt x="9104" y="18050"/>
                    </a:lnTo>
                    <a:lnTo>
                      <a:pt x="9205" y="18050"/>
                    </a:lnTo>
                    <a:lnTo>
                      <a:pt x="9397" y="18050"/>
                    </a:lnTo>
                    <a:lnTo>
                      <a:pt x="9600" y="17852"/>
                    </a:lnTo>
                    <a:lnTo>
                      <a:pt x="9792" y="18050"/>
                    </a:lnTo>
                    <a:lnTo>
                      <a:pt x="9792" y="18259"/>
                    </a:lnTo>
                    <a:lnTo>
                      <a:pt x="9792" y="18457"/>
                    </a:lnTo>
                    <a:lnTo>
                      <a:pt x="9792" y="18571"/>
                    </a:lnTo>
                    <a:lnTo>
                      <a:pt x="9792" y="18665"/>
                    </a:lnTo>
                    <a:lnTo>
                      <a:pt x="9995" y="18665"/>
                    </a:lnTo>
                    <a:lnTo>
                      <a:pt x="10187" y="18770"/>
                    </a:lnTo>
                    <a:lnTo>
                      <a:pt x="10187" y="18968"/>
                    </a:lnTo>
                    <a:lnTo>
                      <a:pt x="10299" y="18863"/>
                    </a:lnTo>
                    <a:lnTo>
                      <a:pt x="10390" y="18863"/>
                    </a:lnTo>
                    <a:lnTo>
                      <a:pt x="10491" y="18770"/>
                    </a:lnTo>
                    <a:lnTo>
                      <a:pt x="10582" y="18770"/>
                    </a:lnTo>
                    <a:lnTo>
                      <a:pt x="10694" y="18665"/>
                    </a:lnTo>
                    <a:lnTo>
                      <a:pt x="10886" y="18571"/>
                    </a:lnTo>
                    <a:lnTo>
                      <a:pt x="10886" y="18665"/>
                    </a:lnTo>
                    <a:lnTo>
                      <a:pt x="11382" y="18571"/>
                    </a:lnTo>
                    <a:lnTo>
                      <a:pt x="11676" y="18571"/>
                    </a:lnTo>
                    <a:lnTo>
                      <a:pt x="11676" y="18665"/>
                    </a:lnTo>
                    <a:lnTo>
                      <a:pt x="11868" y="18665"/>
                    </a:lnTo>
                    <a:lnTo>
                      <a:pt x="12172" y="19270"/>
                    </a:lnTo>
                    <a:lnTo>
                      <a:pt x="12668" y="19072"/>
                    </a:lnTo>
                    <a:lnTo>
                      <a:pt x="12759" y="18863"/>
                    </a:lnTo>
                    <a:lnTo>
                      <a:pt x="12871" y="18770"/>
                    </a:lnTo>
                    <a:lnTo>
                      <a:pt x="13063" y="18571"/>
                    </a:lnTo>
                    <a:lnTo>
                      <a:pt x="13154" y="18665"/>
                    </a:lnTo>
                    <a:lnTo>
                      <a:pt x="13357" y="18863"/>
                    </a:lnTo>
                    <a:lnTo>
                      <a:pt x="13458" y="19072"/>
                    </a:lnTo>
                    <a:lnTo>
                      <a:pt x="13752" y="19176"/>
                    </a:lnTo>
                    <a:lnTo>
                      <a:pt x="13752" y="19270"/>
                    </a:lnTo>
                    <a:lnTo>
                      <a:pt x="13954" y="19270"/>
                    </a:lnTo>
                    <a:lnTo>
                      <a:pt x="13954" y="19374"/>
                    </a:lnTo>
                    <a:lnTo>
                      <a:pt x="14157" y="19468"/>
                    </a:lnTo>
                    <a:lnTo>
                      <a:pt x="14552" y="19583"/>
                    </a:lnTo>
                    <a:lnTo>
                      <a:pt x="14552" y="19875"/>
                    </a:lnTo>
                    <a:lnTo>
                      <a:pt x="14643" y="19875"/>
                    </a:lnTo>
                    <a:lnTo>
                      <a:pt x="14835" y="19990"/>
                    </a:lnTo>
                    <a:lnTo>
                      <a:pt x="14947" y="19875"/>
                    </a:lnTo>
                    <a:lnTo>
                      <a:pt x="15342" y="19781"/>
                    </a:lnTo>
                    <a:lnTo>
                      <a:pt x="15443" y="19583"/>
                    </a:lnTo>
                    <a:lnTo>
                      <a:pt x="15534" y="19583"/>
                    </a:lnTo>
                    <a:lnTo>
                      <a:pt x="15534" y="19468"/>
                    </a:lnTo>
                    <a:lnTo>
                      <a:pt x="15443" y="19374"/>
                    </a:lnTo>
                    <a:lnTo>
                      <a:pt x="15342" y="19072"/>
                    </a:lnTo>
                    <a:lnTo>
                      <a:pt x="15443" y="19072"/>
                    </a:lnTo>
                    <a:lnTo>
                      <a:pt x="15443" y="18968"/>
                    </a:lnTo>
                    <a:lnTo>
                      <a:pt x="15534" y="18863"/>
                    </a:lnTo>
                    <a:lnTo>
                      <a:pt x="15443" y="18770"/>
                    </a:lnTo>
                    <a:lnTo>
                      <a:pt x="15534" y="18665"/>
                    </a:lnTo>
                    <a:lnTo>
                      <a:pt x="15534" y="18363"/>
                    </a:lnTo>
                    <a:lnTo>
                      <a:pt x="15635" y="18050"/>
                    </a:lnTo>
                    <a:lnTo>
                      <a:pt x="15635" y="17956"/>
                    </a:lnTo>
                    <a:lnTo>
                      <a:pt x="15635" y="17852"/>
                    </a:lnTo>
                    <a:lnTo>
                      <a:pt x="15838" y="17758"/>
                    </a:lnTo>
                    <a:lnTo>
                      <a:pt x="16122" y="17445"/>
                    </a:lnTo>
                    <a:lnTo>
                      <a:pt x="16030" y="17351"/>
                    </a:lnTo>
                    <a:lnTo>
                      <a:pt x="16122" y="17237"/>
                    </a:lnTo>
                    <a:lnTo>
                      <a:pt x="16324" y="16840"/>
                    </a:lnTo>
                    <a:lnTo>
                      <a:pt x="16425" y="16538"/>
                    </a:lnTo>
                    <a:lnTo>
                      <a:pt x="16516" y="16538"/>
                    </a:lnTo>
                    <a:lnTo>
                      <a:pt x="16516" y="16340"/>
                    </a:lnTo>
                    <a:lnTo>
                      <a:pt x="16425" y="16225"/>
                    </a:lnTo>
                    <a:lnTo>
                      <a:pt x="16516" y="15819"/>
                    </a:lnTo>
                    <a:lnTo>
                      <a:pt x="16719" y="15620"/>
                    </a:lnTo>
                    <a:lnTo>
                      <a:pt x="16628" y="15527"/>
                    </a:lnTo>
                    <a:lnTo>
                      <a:pt x="16820" y="15214"/>
                    </a:lnTo>
                    <a:lnTo>
                      <a:pt x="16820" y="15005"/>
                    </a:lnTo>
                    <a:lnTo>
                      <a:pt x="16932" y="14911"/>
                    </a:lnTo>
                    <a:lnTo>
                      <a:pt x="17023" y="14713"/>
                    </a:lnTo>
                    <a:lnTo>
                      <a:pt x="17023" y="14400"/>
                    </a:lnTo>
                    <a:lnTo>
                      <a:pt x="17215" y="14307"/>
                    </a:lnTo>
                    <a:lnTo>
                      <a:pt x="17316" y="14202"/>
                    </a:lnTo>
                    <a:lnTo>
                      <a:pt x="17124" y="14108"/>
                    </a:lnTo>
                    <a:lnTo>
                      <a:pt x="17124" y="13900"/>
                    </a:lnTo>
                    <a:lnTo>
                      <a:pt x="17023" y="13900"/>
                    </a:lnTo>
                    <a:lnTo>
                      <a:pt x="16820" y="13994"/>
                    </a:lnTo>
                    <a:lnTo>
                      <a:pt x="16628" y="13994"/>
                    </a:lnTo>
                    <a:lnTo>
                      <a:pt x="16628" y="13900"/>
                    </a:lnTo>
                    <a:lnTo>
                      <a:pt x="16516" y="13900"/>
                    </a:lnTo>
                    <a:lnTo>
                      <a:pt x="16324" y="13796"/>
                    </a:lnTo>
                    <a:lnTo>
                      <a:pt x="16324" y="13702"/>
                    </a:lnTo>
                    <a:lnTo>
                      <a:pt x="16516" y="13493"/>
                    </a:lnTo>
                    <a:lnTo>
                      <a:pt x="16425" y="13389"/>
                    </a:lnTo>
                    <a:lnTo>
                      <a:pt x="16324" y="13295"/>
                    </a:lnTo>
                    <a:lnTo>
                      <a:pt x="16425" y="13180"/>
                    </a:lnTo>
                    <a:lnTo>
                      <a:pt x="16425" y="12982"/>
                    </a:lnTo>
                    <a:lnTo>
                      <a:pt x="16516" y="12774"/>
                    </a:lnTo>
                    <a:lnTo>
                      <a:pt x="16425" y="12774"/>
                    </a:lnTo>
                    <a:lnTo>
                      <a:pt x="16516" y="12576"/>
                    </a:lnTo>
                    <a:lnTo>
                      <a:pt x="16516" y="12377"/>
                    </a:lnTo>
                    <a:lnTo>
                      <a:pt x="16516" y="12284"/>
                    </a:lnTo>
                    <a:lnTo>
                      <a:pt x="16324" y="12284"/>
                    </a:lnTo>
                    <a:lnTo>
                      <a:pt x="16324" y="12075"/>
                    </a:lnTo>
                    <a:lnTo>
                      <a:pt x="16628" y="12075"/>
                    </a:lnTo>
                    <a:lnTo>
                      <a:pt x="16516" y="11971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0" name="Freeform 22"/>
              <p:cNvSpPr>
                <a:spLocks/>
              </p:cNvSpPr>
              <p:nvPr/>
            </p:nvSpPr>
            <p:spPr bwMode="auto">
              <a:xfrm>
                <a:off x="6553218" y="1827235"/>
                <a:ext cx="590550" cy="1149350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0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0000"/>
                  <a:gd name="T187" fmla="*/ 0 h 20000"/>
                  <a:gd name="T188" fmla="*/ 20000 w 20000"/>
                  <a:gd name="T189" fmla="*/ 20000 h 2000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0000" h="20000">
                    <a:moveTo>
                      <a:pt x="18280" y="2796"/>
                    </a:moveTo>
                    <a:lnTo>
                      <a:pt x="18280" y="2674"/>
                    </a:lnTo>
                    <a:lnTo>
                      <a:pt x="18495" y="2144"/>
                    </a:lnTo>
                    <a:lnTo>
                      <a:pt x="18688" y="1823"/>
                    </a:lnTo>
                    <a:lnTo>
                      <a:pt x="18903" y="1503"/>
                    </a:lnTo>
                    <a:lnTo>
                      <a:pt x="19333" y="1171"/>
                    </a:lnTo>
                    <a:lnTo>
                      <a:pt x="19978" y="862"/>
                    </a:lnTo>
                    <a:lnTo>
                      <a:pt x="19742" y="740"/>
                    </a:lnTo>
                    <a:lnTo>
                      <a:pt x="19333" y="862"/>
                    </a:lnTo>
                    <a:lnTo>
                      <a:pt x="18903" y="862"/>
                    </a:lnTo>
                    <a:lnTo>
                      <a:pt x="18495" y="740"/>
                    </a:lnTo>
                    <a:lnTo>
                      <a:pt x="17656" y="740"/>
                    </a:lnTo>
                    <a:lnTo>
                      <a:pt x="17441" y="641"/>
                    </a:lnTo>
                    <a:lnTo>
                      <a:pt x="15333" y="0"/>
                    </a:lnTo>
                    <a:lnTo>
                      <a:pt x="15118" y="0"/>
                    </a:lnTo>
                    <a:lnTo>
                      <a:pt x="14925" y="210"/>
                    </a:lnTo>
                    <a:lnTo>
                      <a:pt x="14710" y="99"/>
                    </a:lnTo>
                    <a:lnTo>
                      <a:pt x="14495" y="99"/>
                    </a:lnTo>
                    <a:lnTo>
                      <a:pt x="14280" y="320"/>
                    </a:lnTo>
                    <a:lnTo>
                      <a:pt x="14086" y="320"/>
                    </a:lnTo>
                    <a:lnTo>
                      <a:pt x="13226" y="0"/>
                    </a:lnTo>
                    <a:lnTo>
                      <a:pt x="12796" y="99"/>
                    </a:lnTo>
                    <a:lnTo>
                      <a:pt x="12194" y="320"/>
                    </a:lnTo>
                    <a:lnTo>
                      <a:pt x="12194" y="99"/>
                    </a:lnTo>
                    <a:lnTo>
                      <a:pt x="11548" y="210"/>
                    </a:lnTo>
                    <a:lnTo>
                      <a:pt x="11355" y="320"/>
                    </a:lnTo>
                    <a:lnTo>
                      <a:pt x="10710" y="210"/>
                    </a:lnTo>
                    <a:lnTo>
                      <a:pt x="10516" y="431"/>
                    </a:lnTo>
                    <a:lnTo>
                      <a:pt x="10301" y="641"/>
                    </a:lnTo>
                    <a:lnTo>
                      <a:pt x="10301" y="740"/>
                    </a:lnTo>
                    <a:lnTo>
                      <a:pt x="9871" y="961"/>
                    </a:lnTo>
                    <a:lnTo>
                      <a:pt x="10065" y="1072"/>
                    </a:lnTo>
                    <a:lnTo>
                      <a:pt x="9871" y="1293"/>
                    </a:lnTo>
                    <a:lnTo>
                      <a:pt x="9656" y="1503"/>
                    </a:lnTo>
                    <a:lnTo>
                      <a:pt x="9462" y="1602"/>
                    </a:lnTo>
                    <a:lnTo>
                      <a:pt x="9226" y="1724"/>
                    </a:lnTo>
                    <a:lnTo>
                      <a:pt x="8817" y="1602"/>
                    </a:lnTo>
                    <a:lnTo>
                      <a:pt x="8387" y="1503"/>
                    </a:lnTo>
                    <a:lnTo>
                      <a:pt x="7978" y="1392"/>
                    </a:lnTo>
                    <a:lnTo>
                      <a:pt x="7785" y="1392"/>
                    </a:lnTo>
                    <a:lnTo>
                      <a:pt x="7140" y="1503"/>
                    </a:lnTo>
                    <a:lnTo>
                      <a:pt x="6925" y="1602"/>
                    </a:lnTo>
                    <a:lnTo>
                      <a:pt x="6731" y="1602"/>
                    </a:lnTo>
                    <a:lnTo>
                      <a:pt x="6495" y="1602"/>
                    </a:lnTo>
                    <a:lnTo>
                      <a:pt x="6301" y="1503"/>
                    </a:lnTo>
                    <a:lnTo>
                      <a:pt x="5892" y="1724"/>
                    </a:lnTo>
                    <a:lnTo>
                      <a:pt x="5462" y="1503"/>
                    </a:lnTo>
                    <a:lnTo>
                      <a:pt x="5462" y="1392"/>
                    </a:lnTo>
                    <a:lnTo>
                      <a:pt x="4409" y="1171"/>
                    </a:lnTo>
                    <a:lnTo>
                      <a:pt x="3978" y="1293"/>
                    </a:lnTo>
                    <a:lnTo>
                      <a:pt x="3763" y="1072"/>
                    </a:lnTo>
                    <a:lnTo>
                      <a:pt x="3570" y="961"/>
                    </a:lnTo>
                    <a:lnTo>
                      <a:pt x="3355" y="1072"/>
                    </a:lnTo>
                    <a:lnTo>
                      <a:pt x="2731" y="1072"/>
                    </a:lnTo>
                    <a:lnTo>
                      <a:pt x="2731" y="961"/>
                    </a:lnTo>
                    <a:lnTo>
                      <a:pt x="2731" y="862"/>
                    </a:lnTo>
                    <a:lnTo>
                      <a:pt x="2516" y="641"/>
                    </a:lnTo>
                    <a:lnTo>
                      <a:pt x="2323" y="530"/>
                    </a:lnTo>
                    <a:lnTo>
                      <a:pt x="2323" y="320"/>
                    </a:lnTo>
                    <a:lnTo>
                      <a:pt x="2516" y="320"/>
                    </a:lnTo>
                    <a:lnTo>
                      <a:pt x="2323" y="210"/>
                    </a:lnTo>
                    <a:lnTo>
                      <a:pt x="2086" y="320"/>
                    </a:lnTo>
                    <a:lnTo>
                      <a:pt x="1892" y="320"/>
                    </a:lnTo>
                    <a:lnTo>
                      <a:pt x="1892" y="431"/>
                    </a:lnTo>
                    <a:lnTo>
                      <a:pt x="1892" y="530"/>
                    </a:lnTo>
                    <a:lnTo>
                      <a:pt x="1677" y="740"/>
                    </a:lnTo>
                    <a:lnTo>
                      <a:pt x="1677" y="1072"/>
                    </a:lnTo>
                    <a:lnTo>
                      <a:pt x="1484" y="1171"/>
                    </a:lnTo>
                    <a:lnTo>
                      <a:pt x="1484" y="1724"/>
                    </a:lnTo>
                    <a:lnTo>
                      <a:pt x="1247" y="1724"/>
                    </a:lnTo>
                    <a:lnTo>
                      <a:pt x="1054" y="1724"/>
                    </a:lnTo>
                    <a:lnTo>
                      <a:pt x="839" y="1602"/>
                    </a:lnTo>
                    <a:lnTo>
                      <a:pt x="624" y="1823"/>
                    </a:lnTo>
                    <a:lnTo>
                      <a:pt x="409" y="2033"/>
                    </a:lnTo>
                    <a:lnTo>
                      <a:pt x="0" y="1934"/>
                    </a:lnTo>
                    <a:lnTo>
                      <a:pt x="0" y="2033"/>
                    </a:lnTo>
                    <a:lnTo>
                      <a:pt x="194" y="2144"/>
                    </a:lnTo>
                    <a:lnTo>
                      <a:pt x="409" y="2144"/>
                    </a:lnTo>
                    <a:lnTo>
                      <a:pt x="409" y="2464"/>
                    </a:lnTo>
                    <a:lnTo>
                      <a:pt x="624" y="2464"/>
                    </a:lnTo>
                    <a:lnTo>
                      <a:pt x="839" y="2464"/>
                    </a:lnTo>
                    <a:lnTo>
                      <a:pt x="1677" y="2674"/>
                    </a:lnTo>
                    <a:lnTo>
                      <a:pt x="1892" y="2796"/>
                    </a:lnTo>
                    <a:lnTo>
                      <a:pt x="2516" y="2796"/>
                    </a:lnTo>
                    <a:lnTo>
                      <a:pt x="2516" y="2895"/>
                    </a:lnTo>
                    <a:lnTo>
                      <a:pt x="2323" y="3006"/>
                    </a:lnTo>
                    <a:lnTo>
                      <a:pt x="1892" y="3006"/>
                    </a:lnTo>
                    <a:lnTo>
                      <a:pt x="1892" y="3105"/>
                    </a:lnTo>
                    <a:lnTo>
                      <a:pt x="1892" y="3326"/>
                    </a:lnTo>
                    <a:lnTo>
                      <a:pt x="2516" y="3436"/>
                    </a:lnTo>
                    <a:lnTo>
                      <a:pt x="2086" y="3536"/>
                    </a:lnTo>
                    <a:lnTo>
                      <a:pt x="2323" y="3657"/>
                    </a:lnTo>
                    <a:lnTo>
                      <a:pt x="2731" y="3536"/>
                    </a:lnTo>
                    <a:lnTo>
                      <a:pt x="2925" y="3536"/>
                    </a:lnTo>
                    <a:lnTo>
                      <a:pt x="3161" y="3536"/>
                    </a:lnTo>
                    <a:lnTo>
                      <a:pt x="2925" y="3436"/>
                    </a:lnTo>
                    <a:lnTo>
                      <a:pt x="3161" y="3326"/>
                    </a:lnTo>
                    <a:lnTo>
                      <a:pt x="3355" y="3227"/>
                    </a:lnTo>
                    <a:lnTo>
                      <a:pt x="3355" y="3105"/>
                    </a:lnTo>
                    <a:lnTo>
                      <a:pt x="3355" y="3006"/>
                    </a:lnTo>
                    <a:lnTo>
                      <a:pt x="3763" y="3006"/>
                    </a:lnTo>
                    <a:lnTo>
                      <a:pt x="3978" y="2895"/>
                    </a:lnTo>
                    <a:lnTo>
                      <a:pt x="3978" y="3006"/>
                    </a:lnTo>
                    <a:lnTo>
                      <a:pt x="4215" y="3105"/>
                    </a:lnTo>
                    <a:lnTo>
                      <a:pt x="4409" y="3227"/>
                    </a:lnTo>
                    <a:lnTo>
                      <a:pt x="4624" y="3227"/>
                    </a:lnTo>
                    <a:lnTo>
                      <a:pt x="4409" y="3105"/>
                    </a:lnTo>
                    <a:lnTo>
                      <a:pt x="4817" y="3105"/>
                    </a:lnTo>
                    <a:lnTo>
                      <a:pt x="4817" y="3227"/>
                    </a:lnTo>
                    <a:lnTo>
                      <a:pt x="5054" y="3227"/>
                    </a:lnTo>
                    <a:lnTo>
                      <a:pt x="5247" y="3227"/>
                    </a:lnTo>
                    <a:lnTo>
                      <a:pt x="5054" y="3326"/>
                    </a:lnTo>
                    <a:lnTo>
                      <a:pt x="5247" y="3436"/>
                    </a:lnTo>
                    <a:lnTo>
                      <a:pt x="5462" y="3436"/>
                    </a:lnTo>
                    <a:lnTo>
                      <a:pt x="5656" y="3536"/>
                    </a:lnTo>
                    <a:lnTo>
                      <a:pt x="5656" y="3657"/>
                    </a:lnTo>
                    <a:lnTo>
                      <a:pt x="5892" y="3657"/>
                    </a:lnTo>
                    <a:lnTo>
                      <a:pt x="6086" y="3867"/>
                    </a:lnTo>
                    <a:lnTo>
                      <a:pt x="5892" y="3967"/>
                    </a:lnTo>
                    <a:lnTo>
                      <a:pt x="5656" y="4298"/>
                    </a:lnTo>
                    <a:lnTo>
                      <a:pt x="5462" y="4508"/>
                    </a:lnTo>
                    <a:lnTo>
                      <a:pt x="5462" y="4608"/>
                    </a:lnTo>
                    <a:lnTo>
                      <a:pt x="5247" y="4608"/>
                    </a:lnTo>
                    <a:lnTo>
                      <a:pt x="5054" y="4729"/>
                    </a:lnTo>
                    <a:lnTo>
                      <a:pt x="5247" y="4939"/>
                    </a:lnTo>
                    <a:lnTo>
                      <a:pt x="5462" y="5160"/>
                    </a:lnTo>
                    <a:lnTo>
                      <a:pt x="6086" y="5160"/>
                    </a:lnTo>
                    <a:lnTo>
                      <a:pt x="5656" y="5470"/>
                    </a:lnTo>
                    <a:lnTo>
                      <a:pt x="5462" y="5470"/>
                    </a:lnTo>
                    <a:lnTo>
                      <a:pt x="5656" y="5591"/>
                    </a:lnTo>
                    <a:lnTo>
                      <a:pt x="5462" y="5801"/>
                    </a:lnTo>
                    <a:lnTo>
                      <a:pt x="5462" y="5901"/>
                    </a:lnTo>
                    <a:lnTo>
                      <a:pt x="5462" y="6022"/>
                    </a:lnTo>
                    <a:lnTo>
                      <a:pt x="5247" y="6122"/>
                    </a:lnTo>
                    <a:lnTo>
                      <a:pt x="4817" y="6331"/>
                    </a:lnTo>
                    <a:lnTo>
                      <a:pt x="4409" y="6442"/>
                    </a:lnTo>
                    <a:lnTo>
                      <a:pt x="4409" y="6663"/>
                    </a:lnTo>
                    <a:lnTo>
                      <a:pt x="3978" y="6762"/>
                    </a:lnTo>
                    <a:lnTo>
                      <a:pt x="3763" y="6762"/>
                    </a:lnTo>
                    <a:lnTo>
                      <a:pt x="3570" y="6762"/>
                    </a:lnTo>
                    <a:lnTo>
                      <a:pt x="3161" y="6663"/>
                    </a:lnTo>
                    <a:lnTo>
                      <a:pt x="2925" y="6762"/>
                    </a:lnTo>
                    <a:lnTo>
                      <a:pt x="2516" y="6762"/>
                    </a:lnTo>
                    <a:lnTo>
                      <a:pt x="2516" y="6873"/>
                    </a:lnTo>
                    <a:lnTo>
                      <a:pt x="2731" y="6972"/>
                    </a:lnTo>
                    <a:lnTo>
                      <a:pt x="2925" y="6873"/>
                    </a:lnTo>
                    <a:lnTo>
                      <a:pt x="3355" y="6972"/>
                    </a:lnTo>
                    <a:lnTo>
                      <a:pt x="3570" y="7094"/>
                    </a:lnTo>
                    <a:lnTo>
                      <a:pt x="2925" y="7094"/>
                    </a:lnTo>
                    <a:lnTo>
                      <a:pt x="2925" y="7304"/>
                    </a:lnTo>
                    <a:lnTo>
                      <a:pt x="3355" y="7304"/>
                    </a:lnTo>
                    <a:lnTo>
                      <a:pt x="3355" y="7403"/>
                    </a:lnTo>
                    <a:lnTo>
                      <a:pt x="3355" y="7624"/>
                    </a:lnTo>
                    <a:lnTo>
                      <a:pt x="3161" y="7834"/>
                    </a:lnTo>
                    <a:lnTo>
                      <a:pt x="3355" y="7834"/>
                    </a:lnTo>
                    <a:lnTo>
                      <a:pt x="3161" y="8055"/>
                    </a:lnTo>
                    <a:lnTo>
                      <a:pt x="3161" y="8265"/>
                    </a:lnTo>
                    <a:lnTo>
                      <a:pt x="2925" y="8376"/>
                    </a:lnTo>
                    <a:lnTo>
                      <a:pt x="3161" y="8486"/>
                    </a:lnTo>
                    <a:lnTo>
                      <a:pt x="3355" y="8597"/>
                    </a:lnTo>
                    <a:lnTo>
                      <a:pt x="2925" y="8807"/>
                    </a:lnTo>
                    <a:lnTo>
                      <a:pt x="2925" y="8906"/>
                    </a:lnTo>
                    <a:lnTo>
                      <a:pt x="3355" y="9028"/>
                    </a:lnTo>
                    <a:lnTo>
                      <a:pt x="3570" y="9028"/>
                    </a:lnTo>
                    <a:lnTo>
                      <a:pt x="3570" y="9127"/>
                    </a:lnTo>
                    <a:lnTo>
                      <a:pt x="3978" y="9127"/>
                    </a:lnTo>
                    <a:lnTo>
                      <a:pt x="4409" y="9028"/>
                    </a:lnTo>
                    <a:lnTo>
                      <a:pt x="4624" y="9028"/>
                    </a:lnTo>
                    <a:lnTo>
                      <a:pt x="4624" y="9238"/>
                    </a:lnTo>
                    <a:lnTo>
                      <a:pt x="5054" y="9337"/>
                    </a:lnTo>
                    <a:lnTo>
                      <a:pt x="4817" y="9459"/>
                    </a:lnTo>
                    <a:lnTo>
                      <a:pt x="4409" y="9558"/>
                    </a:lnTo>
                    <a:lnTo>
                      <a:pt x="4409" y="9890"/>
                    </a:lnTo>
                    <a:lnTo>
                      <a:pt x="4215" y="10099"/>
                    </a:lnTo>
                    <a:lnTo>
                      <a:pt x="3978" y="10199"/>
                    </a:lnTo>
                    <a:lnTo>
                      <a:pt x="3978" y="10420"/>
                    </a:lnTo>
                    <a:lnTo>
                      <a:pt x="3570" y="10740"/>
                    </a:lnTo>
                    <a:lnTo>
                      <a:pt x="3763" y="10840"/>
                    </a:lnTo>
                    <a:lnTo>
                      <a:pt x="3355" y="11061"/>
                    </a:lnTo>
                    <a:lnTo>
                      <a:pt x="3161" y="11492"/>
                    </a:lnTo>
                    <a:lnTo>
                      <a:pt x="3355" y="11602"/>
                    </a:lnTo>
                    <a:lnTo>
                      <a:pt x="3355" y="11823"/>
                    </a:lnTo>
                    <a:lnTo>
                      <a:pt x="3161" y="11823"/>
                    </a:lnTo>
                    <a:lnTo>
                      <a:pt x="2925" y="12133"/>
                    </a:lnTo>
                    <a:lnTo>
                      <a:pt x="2516" y="12564"/>
                    </a:lnTo>
                    <a:lnTo>
                      <a:pt x="2323" y="12674"/>
                    </a:lnTo>
                    <a:lnTo>
                      <a:pt x="2516" y="12785"/>
                    </a:lnTo>
                    <a:lnTo>
                      <a:pt x="1892" y="13105"/>
                    </a:lnTo>
                    <a:lnTo>
                      <a:pt x="1484" y="13204"/>
                    </a:lnTo>
                    <a:lnTo>
                      <a:pt x="1484" y="13326"/>
                    </a:lnTo>
                    <a:lnTo>
                      <a:pt x="1484" y="13425"/>
                    </a:lnTo>
                    <a:lnTo>
                      <a:pt x="1247" y="13757"/>
                    </a:lnTo>
                    <a:lnTo>
                      <a:pt x="1247" y="14066"/>
                    </a:lnTo>
                    <a:lnTo>
                      <a:pt x="1054" y="14188"/>
                    </a:lnTo>
                    <a:lnTo>
                      <a:pt x="1247" y="14287"/>
                    </a:lnTo>
                    <a:lnTo>
                      <a:pt x="1054" y="14398"/>
                    </a:lnTo>
                    <a:lnTo>
                      <a:pt x="1054" y="14497"/>
                    </a:lnTo>
                    <a:lnTo>
                      <a:pt x="839" y="14497"/>
                    </a:lnTo>
                    <a:lnTo>
                      <a:pt x="1054" y="14829"/>
                    </a:lnTo>
                    <a:lnTo>
                      <a:pt x="1247" y="14928"/>
                    </a:lnTo>
                    <a:lnTo>
                      <a:pt x="1247" y="15039"/>
                    </a:lnTo>
                    <a:lnTo>
                      <a:pt x="1054" y="15039"/>
                    </a:lnTo>
                    <a:lnTo>
                      <a:pt x="839" y="15260"/>
                    </a:lnTo>
                    <a:lnTo>
                      <a:pt x="0" y="15359"/>
                    </a:lnTo>
                    <a:lnTo>
                      <a:pt x="409" y="15901"/>
                    </a:lnTo>
                    <a:lnTo>
                      <a:pt x="839" y="15901"/>
                    </a:lnTo>
                    <a:lnTo>
                      <a:pt x="1054" y="15901"/>
                    </a:lnTo>
                    <a:lnTo>
                      <a:pt x="1247" y="15901"/>
                    </a:lnTo>
                    <a:lnTo>
                      <a:pt x="1484" y="16000"/>
                    </a:lnTo>
                    <a:lnTo>
                      <a:pt x="1677" y="16000"/>
                    </a:lnTo>
                    <a:lnTo>
                      <a:pt x="2516" y="16221"/>
                    </a:lnTo>
                    <a:lnTo>
                      <a:pt x="2925" y="16331"/>
                    </a:lnTo>
                    <a:lnTo>
                      <a:pt x="2925" y="16431"/>
                    </a:lnTo>
                    <a:lnTo>
                      <a:pt x="3161" y="16431"/>
                    </a:lnTo>
                    <a:lnTo>
                      <a:pt x="3161" y="16552"/>
                    </a:lnTo>
                    <a:lnTo>
                      <a:pt x="3161" y="16762"/>
                    </a:lnTo>
                    <a:lnTo>
                      <a:pt x="3161" y="16862"/>
                    </a:lnTo>
                    <a:lnTo>
                      <a:pt x="3355" y="16862"/>
                    </a:lnTo>
                    <a:lnTo>
                      <a:pt x="3355" y="16972"/>
                    </a:lnTo>
                    <a:lnTo>
                      <a:pt x="3355" y="17083"/>
                    </a:lnTo>
                    <a:lnTo>
                      <a:pt x="3355" y="17193"/>
                    </a:lnTo>
                    <a:lnTo>
                      <a:pt x="3355" y="17403"/>
                    </a:lnTo>
                    <a:lnTo>
                      <a:pt x="3161" y="17403"/>
                    </a:lnTo>
                    <a:lnTo>
                      <a:pt x="2925" y="17503"/>
                    </a:lnTo>
                    <a:lnTo>
                      <a:pt x="2925" y="17624"/>
                    </a:lnTo>
                    <a:lnTo>
                      <a:pt x="2925" y="17724"/>
                    </a:lnTo>
                    <a:lnTo>
                      <a:pt x="2925" y="17934"/>
                    </a:lnTo>
                    <a:lnTo>
                      <a:pt x="2925" y="18055"/>
                    </a:lnTo>
                    <a:lnTo>
                      <a:pt x="3161" y="18055"/>
                    </a:lnTo>
                    <a:lnTo>
                      <a:pt x="3355" y="18055"/>
                    </a:lnTo>
                    <a:lnTo>
                      <a:pt x="3978" y="17934"/>
                    </a:lnTo>
                    <a:lnTo>
                      <a:pt x="4215" y="17934"/>
                    </a:lnTo>
                    <a:lnTo>
                      <a:pt x="4215" y="18055"/>
                    </a:lnTo>
                    <a:lnTo>
                      <a:pt x="4215" y="18155"/>
                    </a:lnTo>
                    <a:lnTo>
                      <a:pt x="4409" y="18265"/>
                    </a:lnTo>
                    <a:lnTo>
                      <a:pt x="4624" y="18365"/>
                    </a:lnTo>
                    <a:lnTo>
                      <a:pt x="4624" y="18486"/>
                    </a:lnTo>
                    <a:lnTo>
                      <a:pt x="4817" y="18586"/>
                    </a:lnTo>
                    <a:lnTo>
                      <a:pt x="5054" y="18586"/>
                    </a:lnTo>
                    <a:lnTo>
                      <a:pt x="5054" y="18696"/>
                    </a:lnTo>
                    <a:lnTo>
                      <a:pt x="5247" y="18796"/>
                    </a:lnTo>
                    <a:lnTo>
                      <a:pt x="5247" y="19127"/>
                    </a:lnTo>
                    <a:lnTo>
                      <a:pt x="5656" y="19227"/>
                    </a:lnTo>
                    <a:lnTo>
                      <a:pt x="6086" y="19127"/>
                    </a:lnTo>
                    <a:lnTo>
                      <a:pt x="6301" y="19127"/>
                    </a:lnTo>
                    <a:lnTo>
                      <a:pt x="6301" y="19227"/>
                    </a:lnTo>
                    <a:lnTo>
                      <a:pt x="6086" y="19227"/>
                    </a:lnTo>
                    <a:lnTo>
                      <a:pt x="5892" y="19657"/>
                    </a:lnTo>
                    <a:lnTo>
                      <a:pt x="5892" y="19768"/>
                    </a:lnTo>
                    <a:lnTo>
                      <a:pt x="6301" y="19867"/>
                    </a:lnTo>
                    <a:lnTo>
                      <a:pt x="6731" y="19867"/>
                    </a:lnTo>
                    <a:lnTo>
                      <a:pt x="6925" y="19989"/>
                    </a:lnTo>
                    <a:lnTo>
                      <a:pt x="7140" y="19989"/>
                    </a:lnTo>
                    <a:lnTo>
                      <a:pt x="8194" y="19768"/>
                    </a:lnTo>
                    <a:lnTo>
                      <a:pt x="8387" y="19768"/>
                    </a:lnTo>
                    <a:lnTo>
                      <a:pt x="9032" y="19867"/>
                    </a:lnTo>
                    <a:lnTo>
                      <a:pt x="9462" y="19768"/>
                    </a:lnTo>
                    <a:lnTo>
                      <a:pt x="9871" y="19436"/>
                    </a:lnTo>
                    <a:lnTo>
                      <a:pt x="10065" y="19436"/>
                    </a:lnTo>
                    <a:lnTo>
                      <a:pt x="10301" y="19337"/>
                    </a:lnTo>
                    <a:lnTo>
                      <a:pt x="9871" y="19227"/>
                    </a:lnTo>
                    <a:lnTo>
                      <a:pt x="9871" y="19017"/>
                    </a:lnTo>
                    <a:lnTo>
                      <a:pt x="10301" y="19127"/>
                    </a:lnTo>
                    <a:lnTo>
                      <a:pt x="10710" y="19227"/>
                    </a:lnTo>
                    <a:lnTo>
                      <a:pt x="11140" y="19017"/>
                    </a:lnTo>
                    <a:lnTo>
                      <a:pt x="11140" y="18796"/>
                    </a:lnTo>
                    <a:lnTo>
                      <a:pt x="11355" y="18696"/>
                    </a:lnTo>
                    <a:lnTo>
                      <a:pt x="11355" y="18586"/>
                    </a:lnTo>
                    <a:lnTo>
                      <a:pt x="10925" y="18586"/>
                    </a:lnTo>
                    <a:lnTo>
                      <a:pt x="10925" y="18486"/>
                    </a:lnTo>
                    <a:lnTo>
                      <a:pt x="10925" y="18365"/>
                    </a:lnTo>
                    <a:lnTo>
                      <a:pt x="11548" y="18155"/>
                    </a:lnTo>
                    <a:lnTo>
                      <a:pt x="11957" y="17934"/>
                    </a:lnTo>
                    <a:lnTo>
                      <a:pt x="12194" y="18055"/>
                    </a:lnTo>
                    <a:lnTo>
                      <a:pt x="12194" y="17724"/>
                    </a:lnTo>
                    <a:lnTo>
                      <a:pt x="11957" y="17403"/>
                    </a:lnTo>
                    <a:lnTo>
                      <a:pt x="11763" y="17403"/>
                    </a:lnTo>
                    <a:lnTo>
                      <a:pt x="11763" y="17293"/>
                    </a:lnTo>
                    <a:lnTo>
                      <a:pt x="11140" y="17083"/>
                    </a:lnTo>
                    <a:lnTo>
                      <a:pt x="10925" y="16552"/>
                    </a:lnTo>
                    <a:lnTo>
                      <a:pt x="11140" y="16331"/>
                    </a:lnTo>
                    <a:lnTo>
                      <a:pt x="11355" y="16122"/>
                    </a:lnTo>
                    <a:lnTo>
                      <a:pt x="11140" y="15901"/>
                    </a:lnTo>
                    <a:lnTo>
                      <a:pt x="10925" y="15691"/>
                    </a:lnTo>
                    <a:lnTo>
                      <a:pt x="10925" y="15569"/>
                    </a:lnTo>
                    <a:lnTo>
                      <a:pt x="11140" y="15359"/>
                    </a:lnTo>
                    <a:lnTo>
                      <a:pt x="11140" y="15138"/>
                    </a:lnTo>
                    <a:lnTo>
                      <a:pt x="11355" y="14928"/>
                    </a:lnTo>
                    <a:lnTo>
                      <a:pt x="11355" y="14718"/>
                    </a:lnTo>
                    <a:lnTo>
                      <a:pt x="11140" y="14497"/>
                    </a:lnTo>
                    <a:lnTo>
                      <a:pt x="11548" y="14188"/>
                    </a:lnTo>
                    <a:lnTo>
                      <a:pt x="11548" y="13856"/>
                    </a:lnTo>
                    <a:lnTo>
                      <a:pt x="11548" y="13757"/>
                    </a:lnTo>
                    <a:lnTo>
                      <a:pt x="11763" y="13536"/>
                    </a:lnTo>
                    <a:lnTo>
                      <a:pt x="12194" y="13204"/>
                    </a:lnTo>
                    <a:lnTo>
                      <a:pt x="11763" y="12895"/>
                    </a:lnTo>
                    <a:lnTo>
                      <a:pt x="11548" y="12674"/>
                    </a:lnTo>
                    <a:lnTo>
                      <a:pt x="11355" y="12564"/>
                    </a:lnTo>
                    <a:lnTo>
                      <a:pt x="11140" y="12464"/>
                    </a:lnTo>
                    <a:lnTo>
                      <a:pt x="11140" y="12133"/>
                    </a:lnTo>
                    <a:lnTo>
                      <a:pt x="11140" y="11823"/>
                    </a:lnTo>
                    <a:lnTo>
                      <a:pt x="11140" y="11602"/>
                    </a:lnTo>
                    <a:lnTo>
                      <a:pt x="11140" y="11492"/>
                    </a:lnTo>
                    <a:lnTo>
                      <a:pt x="11548" y="11271"/>
                    </a:lnTo>
                    <a:lnTo>
                      <a:pt x="11548" y="11061"/>
                    </a:lnTo>
                    <a:lnTo>
                      <a:pt x="11548" y="10840"/>
                    </a:lnTo>
                    <a:lnTo>
                      <a:pt x="11957" y="10630"/>
                    </a:lnTo>
                    <a:lnTo>
                      <a:pt x="11957" y="10530"/>
                    </a:lnTo>
                    <a:lnTo>
                      <a:pt x="12194" y="10420"/>
                    </a:lnTo>
                    <a:lnTo>
                      <a:pt x="12387" y="10199"/>
                    </a:lnTo>
                    <a:lnTo>
                      <a:pt x="12602" y="9768"/>
                    </a:lnTo>
                    <a:lnTo>
                      <a:pt x="12796" y="9127"/>
                    </a:lnTo>
                    <a:lnTo>
                      <a:pt x="13441" y="8906"/>
                    </a:lnTo>
                    <a:lnTo>
                      <a:pt x="13441" y="8696"/>
                    </a:lnTo>
                    <a:lnTo>
                      <a:pt x="13226" y="8486"/>
                    </a:lnTo>
                    <a:lnTo>
                      <a:pt x="13226" y="7956"/>
                    </a:lnTo>
                    <a:lnTo>
                      <a:pt x="13441" y="7624"/>
                    </a:lnTo>
                    <a:lnTo>
                      <a:pt x="13441" y="7525"/>
                    </a:lnTo>
                    <a:lnTo>
                      <a:pt x="13677" y="7094"/>
                    </a:lnTo>
                    <a:lnTo>
                      <a:pt x="13677" y="6873"/>
                    </a:lnTo>
                    <a:lnTo>
                      <a:pt x="14086" y="6762"/>
                    </a:lnTo>
                    <a:lnTo>
                      <a:pt x="13871" y="5691"/>
                    </a:lnTo>
                    <a:lnTo>
                      <a:pt x="14280" y="5160"/>
                    </a:lnTo>
                    <a:lnTo>
                      <a:pt x="14495" y="5039"/>
                    </a:lnTo>
                    <a:lnTo>
                      <a:pt x="15118" y="4729"/>
                    </a:lnTo>
                    <a:lnTo>
                      <a:pt x="15333" y="4729"/>
                    </a:lnTo>
                    <a:lnTo>
                      <a:pt x="15527" y="4398"/>
                    </a:lnTo>
                    <a:lnTo>
                      <a:pt x="16172" y="3967"/>
                    </a:lnTo>
                    <a:lnTo>
                      <a:pt x="16172" y="3867"/>
                    </a:lnTo>
                    <a:lnTo>
                      <a:pt x="16366" y="3536"/>
                    </a:lnTo>
                    <a:lnTo>
                      <a:pt x="17011" y="3536"/>
                    </a:lnTo>
                    <a:lnTo>
                      <a:pt x="17011" y="3436"/>
                    </a:lnTo>
                    <a:lnTo>
                      <a:pt x="17011" y="3227"/>
                    </a:lnTo>
                    <a:lnTo>
                      <a:pt x="17247" y="3105"/>
                    </a:lnTo>
                    <a:lnTo>
                      <a:pt x="17656" y="3105"/>
                    </a:lnTo>
                    <a:lnTo>
                      <a:pt x="18086" y="3006"/>
                    </a:lnTo>
                    <a:lnTo>
                      <a:pt x="18280" y="2796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1" name="Freeform 23"/>
              <p:cNvSpPr>
                <a:spLocks/>
              </p:cNvSpPr>
              <p:nvPr/>
            </p:nvSpPr>
            <p:spPr bwMode="auto">
              <a:xfrm>
                <a:off x="5832493" y="2587647"/>
                <a:ext cx="876300" cy="1236663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0000"/>
                  <a:gd name="T175" fmla="*/ 0 h 20000"/>
                  <a:gd name="T176" fmla="*/ 20000 w 20000"/>
                  <a:gd name="T177" fmla="*/ 20000 h 2000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0000" h="20000">
                    <a:moveTo>
                      <a:pt x="17852" y="6294"/>
                    </a:moveTo>
                    <a:lnTo>
                      <a:pt x="18142" y="6294"/>
                    </a:lnTo>
                    <a:lnTo>
                      <a:pt x="18287" y="6191"/>
                    </a:lnTo>
                    <a:lnTo>
                      <a:pt x="18563" y="6099"/>
                    </a:lnTo>
                    <a:lnTo>
                      <a:pt x="18563" y="5996"/>
                    </a:lnTo>
                    <a:lnTo>
                      <a:pt x="18418" y="5903"/>
                    </a:lnTo>
                    <a:lnTo>
                      <a:pt x="18287" y="5903"/>
                    </a:lnTo>
                    <a:lnTo>
                      <a:pt x="18287" y="5595"/>
                    </a:lnTo>
                    <a:lnTo>
                      <a:pt x="18708" y="5503"/>
                    </a:lnTo>
                    <a:lnTo>
                      <a:pt x="18853" y="5595"/>
                    </a:lnTo>
                    <a:lnTo>
                      <a:pt x="19289" y="5698"/>
                    </a:lnTo>
                    <a:lnTo>
                      <a:pt x="19565" y="5595"/>
                    </a:lnTo>
                    <a:lnTo>
                      <a:pt x="19985" y="5503"/>
                    </a:lnTo>
                    <a:lnTo>
                      <a:pt x="19985" y="5195"/>
                    </a:lnTo>
                    <a:lnTo>
                      <a:pt x="19855" y="5103"/>
                    </a:lnTo>
                    <a:lnTo>
                      <a:pt x="19855" y="4990"/>
                    </a:lnTo>
                    <a:lnTo>
                      <a:pt x="19695" y="4990"/>
                    </a:lnTo>
                    <a:lnTo>
                      <a:pt x="19565" y="4897"/>
                    </a:lnTo>
                    <a:lnTo>
                      <a:pt x="19565" y="4795"/>
                    </a:lnTo>
                    <a:lnTo>
                      <a:pt x="19419" y="4702"/>
                    </a:lnTo>
                    <a:lnTo>
                      <a:pt x="19289" y="4589"/>
                    </a:lnTo>
                    <a:lnTo>
                      <a:pt x="19289" y="4497"/>
                    </a:lnTo>
                    <a:lnTo>
                      <a:pt x="19289" y="4394"/>
                    </a:lnTo>
                    <a:lnTo>
                      <a:pt x="19129" y="4394"/>
                    </a:lnTo>
                    <a:lnTo>
                      <a:pt x="18708" y="4497"/>
                    </a:lnTo>
                    <a:lnTo>
                      <a:pt x="18563" y="4497"/>
                    </a:lnTo>
                    <a:lnTo>
                      <a:pt x="18418" y="4497"/>
                    </a:lnTo>
                    <a:lnTo>
                      <a:pt x="18418" y="4394"/>
                    </a:lnTo>
                    <a:lnTo>
                      <a:pt x="18418" y="4199"/>
                    </a:lnTo>
                    <a:lnTo>
                      <a:pt x="18418" y="4097"/>
                    </a:lnTo>
                    <a:lnTo>
                      <a:pt x="18418" y="3994"/>
                    </a:lnTo>
                    <a:lnTo>
                      <a:pt x="18563" y="3901"/>
                    </a:lnTo>
                    <a:lnTo>
                      <a:pt x="18708" y="3901"/>
                    </a:lnTo>
                    <a:lnTo>
                      <a:pt x="18708" y="3706"/>
                    </a:lnTo>
                    <a:lnTo>
                      <a:pt x="18708" y="3593"/>
                    </a:lnTo>
                    <a:lnTo>
                      <a:pt x="18708" y="3501"/>
                    </a:lnTo>
                    <a:lnTo>
                      <a:pt x="18708" y="3398"/>
                    </a:lnTo>
                    <a:lnTo>
                      <a:pt x="18563" y="3398"/>
                    </a:lnTo>
                    <a:lnTo>
                      <a:pt x="18563" y="3306"/>
                    </a:lnTo>
                    <a:lnTo>
                      <a:pt x="18563" y="3101"/>
                    </a:lnTo>
                    <a:lnTo>
                      <a:pt x="18563" y="2998"/>
                    </a:lnTo>
                    <a:lnTo>
                      <a:pt x="18418" y="2998"/>
                    </a:lnTo>
                    <a:lnTo>
                      <a:pt x="18418" y="2906"/>
                    </a:lnTo>
                    <a:lnTo>
                      <a:pt x="18142" y="2793"/>
                    </a:lnTo>
                    <a:lnTo>
                      <a:pt x="17576" y="2598"/>
                    </a:lnTo>
                    <a:lnTo>
                      <a:pt x="17446" y="2598"/>
                    </a:lnTo>
                    <a:lnTo>
                      <a:pt x="17286" y="2505"/>
                    </a:lnTo>
                    <a:lnTo>
                      <a:pt x="17155" y="2505"/>
                    </a:lnTo>
                    <a:lnTo>
                      <a:pt x="17010" y="2505"/>
                    </a:lnTo>
                    <a:lnTo>
                      <a:pt x="16720" y="2505"/>
                    </a:lnTo>
                    <a:lnTo>
                      <a:pt x="16444" y="2002"/>
                    </a:lnTo>
                    <a:lnTo>
                      <a:pt x="16299" y="2105"/>
                    </a:lnTo>
                    <a:lnTo>
                      <a:pt x="16009" y="2002"/>
                    </a:lnTo>
                    <a:lnTo>
                      <a:pt x="15878" y="2002"/>
                    </a:lnTo>
                    <a:lnTo>
                      <a:pt x="15878" y="1704"/>
                    </a:lnTo>
                    <a:lnTo>
                      <a:pt x="15312" y="1602"/>
                    </a:lnTo>
                    <a:lnTo>
                      <a:pt x="15036" y="1509"/>
                    </a:lnTo>
                    <a:lnTo>
                      <a:pt x="15036" y="1396"/>
                    </a:lnTo>
                    <a:lnTo>
                      <a:pt x="14731" y="1396"/>
                    </a:lnTo>
                    <a:lnTo>
                      <a:pt x="14731" y="1304"/>
                    </a:lnTo>
                    <a:lnTo>
                      <a:pt x="14325" y="1201"/>
                    </a:lnTo>
                    <a:lnTo>
                      <a:pt x="14165" y="996"/>
                    </a:lnTo>
                    <a:lnTo>
                      <a:pt x="13890" y="801"/>
                    </a:lnTo>
                    <a:lnTo>
                      <a:pt x="13759" y="708"/>
                    </a:lnTo>
                    <a:lnTo>
                      <a:pt x="13469" y="903"/>
                    </a:lnTo>
                    <a:lnTo>
                      <a:pt x="13324" y="996"/>
                    </a:lnTo>
                    <a:lnTo>
                      <a:pt x="13193" y="1201"/>
                    </a:lnTo>
                    <a:lnTo>
                      <a:pt x="12467" y="1396"/>
                    </a:lnTo>
                    <a:lnTo>
                      <a:pt x="12046" y="801"/>
                    </a:lnTo>
                    <a:lnTo>
                      <a:pt x="11756" y="801"/>
                    </a:lnTo>
                    <a:lnTo>
                      <a:pt x="11756" y="708"/>
                    </a:lnTo>
                    <a:lnTo>
                      <a:pt x="11350" y="708"/>
                    </a:lnTo>
                    <a:lnTo>
                      <a:pt x="10624" y="801"/>
                    </a:lnTo>
                    <a:lnTo>
                      <a:pt x="10624" y="708"/>
                    </a:lnTo>
                    <a:lnTo>
                      <a:pt x="10348" y="801"/>
                    </a:lnTo>
                    <a:lnTo>
                      <a:pt x="10203" y="903"/>
                    </a:lnTo>
                    <a:lnTo>
                      <a:pt x="10073" y="903"/>
                    </a:lnTo>
                    <a:lnTo>
                      <a:pt x="9913" y="996"/>
                    </a:lnTo>
                    <a:lnTo>
                      <a:pt x="9782" y="996"/>
                    </a:lnTo>
                    <a:lnTo>
                      <a:pt x="9637" y="1109"/>
                    </a:lnTo>
                    <a:lnTo>
                      <a:pt x="9637" y="903"/>
                    </a:lnTo>
                    <a:lnTo>
                      <a:pt x="9347" y="801"/>
                    </a:lnTo>
                    <a:lnTo>
                      <a:pt x="9071" y="801"/>
                    </a:lnTo>
                    <a:lnTo>
                      <a:pt x="9071" y="708"/>
                    </a:lnTo>
                    <a:lnTo>
                      <a:pt x="9071" y="595"/>
                    </a:lnTo>
                    <a:lnTo>
                      <a:pt x="9071" y="400"/>
                    </a:lnTo>
                    <a:lnTo>
                      <a:pt x="9071" y="195"/>
                    </a:lnTo>
                    <a:lnTo>
                      <a:pt x="8781" y="0"/>
                    </a:lnTo>
                    <a:lnTo>
                      <a:pt x="8505" y="195"/>
                    </a:lnTo>
                    <a:lnTo>
                      <a:pt x="8215" y="195"/>
                    </a:lnTo>
                    <a:lnTo>
                      <a:pt x="8070" y="195"/>
                    </a:lnTo>
                    <a:lnTo>
                      <a:pt x="7504" y="503"/>
                    </a:lnTo>
                    <a:lnTo>
                      <a:pt x="7663" y="595"/>
                    </a:lnTo>
                    <a:lnTo>
                      <a:pt x="7373" y="903"/>
                    </a:lnTo>
                    <a:lnTo>
                      <a:pt x="7097" y="903"/>
                    </a:lnTo>
                    <a:lnTo>
                      <a:pt x="7097" y="996"/>
                    </a:lnTo>
                    <a:lnTo>
                      <a:pt x="6807" y="1109"/>
                    </a:lnTo>
                    <a:lnTo>
                      <a:pt x="6662" y="1109"/>
                    </a:lnTo>
                    <a:lnTo>
                      <a:pt x="6662" y="996"/>
                    </a:lnTo>
                    <a:lnTo>
                      <a:pt x="6938" y="801"/>
                    </a:lnTo>
                    <a:lnTo>
                      <a:pt x="6807" y="595"/>
                    </a:lnTo>
                    <a:lnTo>
                      <a:pt x="6662" y="595"/>
                    </a:lnTo>
                    <a:lnTo>
                      <a:pt x="6531" y="708"/>
                    </a:lnTo>
                    <a:lnTo>
                      <a:pt x="6531" y="996"/>
                    </a:lnTo>
                    <a:lnTo>
                      <a:pt x="6372" y="996"/>
                    </a:lnTo>
                    <a:lnTo>
                      <a:pt x="6226" y="1201"/>
                    </a:lnTo>
                    <a:lnTo>
                      <a:pt x="6226" y="1396"/>
                    </a:lnTo>
                    <a:lnTo>
                      <a:pt x="6226" y="1509"/>
                    </a:lnTo>
                    <a:lnTo>
                      <a:pt x="5820" y="1509"/>
                    </a:lnTo>
                    <a:lnTo>
                      <a:pt x="5820" y="1602"/>
                    </a:lnTo>
                    <a:lnTo>
                      <a:pt x="5660" y="1602"/>
                    </a:lnTo>
                    <a:lnTo>
                      <a:pt x="5660" y="1704"/>
                    </a:lnTo>
                    <a:lnTo>
                      <a:pt x="5530" y="1797"/>
                    </a:lnTo>
                    <a:lnTo>
                      <a:pt x="5530" y="2002"/>
                    </a:lnTo>
                    <a:lnTo>
                      <a:pt x="5660" y="2105"/>
                    </a:lnTo>
                    <a:lnTo>
                      <a:pt x="5385" y="2105"/>
                    </a:lnTo>
                    <a:lnTo>
                      <a:pt x="5254" y="2105"/>
                    </a:lnTo>
                    <a:lnTo>
                      <a:pt x="4964" y="2002"/>
                    </a:lnTo>
                    <a:lnTo>
                      <a:pt x="4819" y="2105"/>
                    </a:lnTo>
                    <a:lnTo>
                      <a:pt x="4688" y="2197"/>
                    </a:lnTo>
                    <a:lnTo>
                      <a:pt x="4819" y="2392"/>
                    </a:lnTo>
                    <a:lnTo>
                      <a:pt x="4528" y="2505"/>
                    </a:lnTo>
                    <a:lnTo>
                      <a:pt x="4398" y="2505"/>
                    </a:lnTo>
                    <a:lnTo>
                      <a:pt x="4253" y="2505"/>
                    </a:lnTo>
                    <a:lnTo>
                      <a:pt x="4107" y="2505"/>
                    </a:lnTo>
                    <a:lnTo>
                      <a:pt x="4107" y="2906"/>
                    </a:lnTo>
                    <a:lnTo>
                      <a:pt x="4107" y="2998"/>
                    </a:lnTo>
                    <a:lnTo>
                      <a:pt x="4107" y="3101"/>
                    </a:lnTo>
                    <a:lnTo>
                      <a:pt x="4398" y="3101"/>
                    </a:lnTo>
                    <a:lnTo>
                      <a:pt x="4398" y="3306"/>
                    </a:lnTo>
                    <a:lnTo>
                      <a:pt x="4253" y="3398"/>
                    </a:lnTo>
                    <a:lnTo>
                      <a:pt x="4253" y="3501"/>
                    </a:lnTo>
                    <a:lnTo>
                      <a:pt x="4107" y="3706"/>
                    </a:lnTo>
                    <a:lnTo>
                      <a:pt x="4253" y="3901"/>
                    </a:lnTo>
                    <a:lnTo>
                      <a:pt x="3977" y="3994"/>
                    </a:lnTo>
                    <a:lnTo>
                      <a:pt x="3817" y="4097"/>
                    </a:lnTo>
                    <a:lnTo>
                      <a:pt x="3411" y="4097"/>
                    </a:lnTo>
                    <a:lnTo>
                      <a:pt x="3251" y="4097"/>
                    </a:lnTo>
                    <a:lnTo>
                      <a:pt x="2975" y="3799"/>
                    </a:lnTo>
                    <a:lnTo>
                      <a:pt x="2845" y="3799"/>
                    </a:lnTo>
                    <a:lnTo>
                      <a:pt x="2554" y="4199"/>
                    </a:lnTo>
                    <a:lnTo>
                      <a:pt x="2409" y="4097"/>
                    </a:lnTo>
                    <a:lnTo>
                      <a:pt x="2279" y="4097"/>
                    </a:lnTo>
                    <a:lnTo>
                      <a:pt x="1974" y="3994"/>
                    </a:lnTo>
                    <a:lnTo>
                      <a:pt x="1567" y="4199"/>
                    </a:lnTo>
                    <a:lnTo>
                      <a:pt x="1408" y="4199"/>
                    </a:lnTo>
                    <a:lnTo>
                      <a:pt x="1277" y="4199"/>
                    </a:lnTo>
                    <a:lnTo>
                      <a:pt x="1132" y="4394"/>
                    </a:lnTo>
                    <a:lnTo>
                      <a:pt x="1132" y="4497"/>
                    </a:lnTo>
                    <a:lnTo>
                      <a:pt x="842" y="4795"/>
                    </a:lnTo>
                    <a:lnTo>
                      <a:pt x="842" y="4990"/>
                    </a:lnTo>
                    <a:lnTo>
                      <a:pt x="1001" y="4990"/>
                    </a:lnTo>
                    <a:lnTo>
                      <a:pt x="1132" y="5103"/>
                    </a:lnTo>
                    <a:lnTo>
                      <a:pt x="1277" y="5103"/>
                    </a:lnTo>
                    <a:lnTo>
                      <a:pt x="1408" y="4702"/>
                    </a:lnTo>
                    <a:lnTo>
                      <a:pt x="1698" y="4702"/>
                    </a:lnTo>
                    <a:lnTo>
                      <a:pt x="1974" y="4897"/>
                    </a:lnTo>
                    <a:lnTo>
                      <a:pt x="2119" y="5103"/>
                    </a:lnTo>
                    <a:lnTo>
                      <a:pt x="2119" y="5390"/>
                    </a:lnTo>
                    <a:lnTo>
                      <a:pt x="2279" y="5595"/>
                    </a:lnTo>
                    <a:lnTo>
                      <a:pt x="2119" y="5791"/>
                    </a:lnTo>
                    <a:lnTo>
                      <a:pt x="1974" y="5791"/>
                    </a:lnTo>
                    <a:lnTo>
                      <a:pt x="1843" y="6099"/>
                    </a:lnTo>
                    <a:lnTo>
                      <a:pt x="1698" y="6191"/>
                    </a:lnTo>
                    <a:lnTo>
                      <a:pt x="1567" y="6294"/>
                    </a:lnTo>
                    <a:lnTo>
                      <a:pt x="1277" y="6191"/>
                    </a:lnTo>
                    <a:lnTo>
                      <a:pt x="1132" y="6294"/>
                    </a:lnTo>
                    <a:lnTo>
                      <a:pt x="1277" y="6396"/>
                    </a:lnTo>
                    <a:lnTo>
                      <a:pt x="1001" y="6591"/>
                    </a:lnTo>
                    <a:lnTo>
                      <a:pt x="1132" y="6694"/>
                    </a:lnTo>
                    <a:lnTo>
                      <a:pt x="1408" y="6591"/>
                    </a:lnTo>
                    <a:lnTo>
                      <a:pt x="1567" y="6694"/>
                    </a:lnTo>
                    <a:lnTo>
                      <a:pt x="1698" y="6694"/>
                    </a:lnTo>
                    <a:lnTo>
                      <a:pt x="1698" y="6786"/>
                    </a:lnTo>
                    <a:lnTo>
                      <a:pt x="1567" y="6992"/>
                    </a:lnTo>
                    <a:lnTo>
                      <a:pt x="1698" y="7187"/>
                    </a:lnTo>
                    <a:lnTo>
                      <a:pt x="1698" y="7300"/>
                    </a:lnTo>
                    <a:lnTo>
                      <a:pt x="1843" y="7392"/>
                    </a:lnTo>
                    <a:lnTo>
                      <a:pt x="2119" y="7300"/>
                    </a:lnTo>
                    <a:lnTo>
                      <a:pt x="2409" y="7300"/>
                    </a:lnTo>
                    <a:lnTo>
                      <a:pt x="2409" y="7495"/>
                    </a:lnTo>
                    <a:lnTo>
                      <a:pt x="2279" y="7700"/>
                    </a:lnTo>
                    <a:lnTo>
                      <a:pt x="2279" y="7793"/>
                    </a:lnTo>
                    <a:lnTo>
                      <a:pt x="2409" y="7988"/>
                    </a:lnTo>
                    <a:lnTo>
                      <a:pt x="2119" y="8101"/>
                    </a:lnTo>
                    <a:lnTo>
                      <a:pt x="2119" y="8193"/>
                    </a:lnTo>
                    <a:lnTo>
                      <a:pt x="2554" y="8296"/>
                    </a:lnTo>
                    <a:lnTo>
                      <a:pt x="2685" y="8296"/>
                    </a:lnTo>
                    <a:lnTo>
                      <a:pt x="2554" y="8491"/>
                    </a:lnTo>
                    <a:lnTo>
                      <a:pt x="2409" y="8491"/>
                    </a:lnTo>
                    <a:lnTo>
                      <a:pt x="2279" y="8593"/>
                    </a:lnTo>
                    <a:lnTo>
                      <a:pt x="2279" y="8789"/>
                    </a:lnTo>
                    <a:lnTo>
                      <a:pt x="2279" y="9097"/>
                    </a:lnTo>
                    <a:lnTo>
                      <a:pt x="2279" y="9189"/>
                    </a:lnTo>
                    <a:lnTo>
                      <a:pt x="2279" y="9292"/>
                    </a:lnTo>
                    <a:lnTo>
                      <a:pt x="2279" y="9384"/>
                    </a:lnTo>
                    <a:lnTo>
                      <a:pt x="1974" y="9497"/>
                    </a:lnTo>
                    <a:lnTo>
                      <a:pt x="2119" y="9589"/>
                    </a:lnTo>
                    <a:lnTo>
                      <a:pt x="2119" y="9897"/>
                    </a:lnTo>
                    <a:lnTo>
                      <a:pt x="1974" y="9990"/>
                    </a:lnTo>
                    <a:lnTo>
                      <a:pt x="1843" y="10092"/>
                    </a:lnTo>
                    <a:lnTo>
                      <a:pt x="1974" y="10185"/>
                    </a:lnTo>
                    <a:lnTo>
                      <a:pt x="1843" y="10185"/>
                    </a:lnTo>
                    <a:lnTo>
                      <a:pt x="1698" y="10298"/>
                    </a:lnTo>
                    <a:lnTo>
                      <a:pt x="1567" y="10298"/>
                    </a:lnTo>
                    <a:lnTo>
                      <a:pt x="1698" y="10390"/>
                    </a:lnTo>
                    <a:lnTo>
                      <a:pt x="1567" y="10493"/>
                    </a:lnTo>
                    <a:lnTo>
                      <a:pt x="1567" y="10585"/>
                    </a:lnTo>
                    <a:lnTo>
                      <a:pt x="1408" y="10688"/>
                    </a:lnTo>
                    <a:lnTo>
                      <a:pt x="1277" y="10893"/>
                    </a:lnTo>
                    <a:lnTo>
                      <a:pt x="1132" y="10893"/>
                    </a:lnTo>
                    <a:lnTo>
                      <a:pt x="1001" y="10893"/>
                    </a:lnTo>
                    <a:lnTo>
                      <a:pt x="842" y="10893"/>
                    </a:lnTo>
                    <a:lnTo>
                      <a:pt x="566" y="11088"/>
                    </a:lnTo>
                    <a:lnTo>
                      <a:pt x="435" y="11088"/>
                    </a:lnTo>
                    <a:lnTo>
                      <a:pt x="435" y="11181"/>
                    </a:lnTo>
                    <a:lnTo>
                      <a:pt x="276" y="11489"/>
                    </a:lnTo>
                    <a:lnTo>
                      <a:pt x="566" y="11581"/>
                    </a:lnTo>
                    <a:lnTo>
                      <a:pt x="711" y="11581"/>
                    </a:lnTo>
                    <a:lnTo>
                      <a:pt x="566" y="11786"/>
                    </a:lnTo>
                    <a:lnTo>
                      <a:pt x="276" y="11786"/>
                    </a:lnTo>
                    <a:lnTo>
                      <a:pt x="145" y="11889"/>
                    </a:lnTo>
                    <a:lnTo>
                      <a:pt x="0" y="11982"/>
                    </a:lnTo>
                    <a:lnTo>
                      <a:pt x="145" y="12382"/>
                    </a:lnTo>
                    <a:lnTo>
                      <a:pt x="0" y="12382"/>
                    </a:lnTo>
                    <a:lnTo>
                      <a:pt x="145" y="12587"/>
                    </a:lnTo>
                    <a:lnTo>
                      <a:pt x="566" y="12495"/>
                    </a:lnTo>
                    <a:lnTo>
                      <a:pt x="711" y="12690"/>
                    </a:lnTo>
                    <a:lnTo>
                      <a:pt x="711" y="12782"/>
                    </a:lnTo>
                    <a:lnTo>
                      <a:pt x="842" y="13090"/>
                    </a:lnTo>
                    <a:lnTo>
                      <a:pt x="1001" y="12988"/>
                    </a:lnTo>
                    <a:lnTo>
                      <a:pt x="1132" y="12988"/>
                    </a:lnTo>
                    <a:lnTo>
                      <a:pt x="1277" y="13090"/>
                    </a:lnTo>
                    <a:lnTo>
                      <a:pt x="1408" y="12988"/>
                    </a:lnTo>
                    <a:lnTo>
                      <a:pt x="1567" y="12988"/>
                    </a:lnTo>
                    <a:lnTo>
                      <a:pt x="1698" y="12988"/>
                    </a:lnTo>
                    <a:lnTo>
                      <a:pt x="1698" y="13285"/>
                    </a:lnTo>
                    <a:lnTo>
                      <a:pt x="1974" y="13285"/>
                    </a:lnTo>
                    <a:lnTo>
                      <a:pt x="2119" y="13491"/>
                    </a:lnTo>
                    <a:lnTo>
                      <a:pt x="2119" y="13378"/>
                    </a:lnTo>
                    <a:lnTo>
                      <a:pt x="2119" y="13285"/>
                    </a:lnTo>
                    <a:lnTo>
                      <a:pt x="2409" y="13378"/>
                    </a:lnTo>
                    <a:lnTo>
                      <a:pt x="2279" y="13378"/>
                    </a:lnTo>
                    <a:lnTo>
                      <a:pt x="2409" y="13686"/>
                    </a:lnTo>
                    <a:lnTo>
                      <a:pt x="1843" y="13686"/>
                    </a:lnTo>
                    <a:lnTo>
                      <a:pt x="1843" y="13583"/>
                    </a:lnTo>
                    <a:lnTo>
                      <a:pt x="1567" y="13686"/>
                    </a:lnTo>
                    <a:lnTo>
                      <a:pt x="1408" y="13686"/>
                    </a:lnTo>
                    <a:lnTo>
                      <a:pt x="1277" y="13778"/>
                    </a:lnTo>
                    <a:lnTo>
                      <a:pt x="1132" y="13778"/>
                    </a:lnTo>
                    <a:lnTo>
                      <a:pt x="1001" y="13778"/>
                    </a:lnTo>
                    <a:lnTo>
                      <a:pt x="842" y="13891"/>
                    </a:lnTo>
                    <a:lnTo>
                      <a:pt x="1001" y="13984"/>
                    </a:lnTo>
                    <a:lnTo>
                      <a:pt x="1132" y="14086"/>
                    </a:lnTo>
                    <a:lnTo>
                      <a:pt x="1567" y="14292"/>
                    </a:lnTo>
                    <a:lnTo>
                      <a:pt x="1567" y="14384"/>
                    </a:lnTo>
                    <a:lnTo>
                      <a:pt x="1408" y="14579"/>
                    </a:lnTo>
                    <a:lnTo>
                      <a:pt x="1408" y="14784"/>
                    </a:lnTo>
                    <a:lnTo>
                      <a:pt x="1698" y="14784"/>
                    </a:lnTo>
                    <a:lnTo>
                      <a:pt x="1698" y="14979"/>
                    </a:lnTo>
                    <a:lnTo>
                      <a:pt x="1843" y="15082"/>
                    </a:lnTo>
                    <a:lnTo>
                      <a:pt x="1843" y="15185"/>
                    </a:lnTo>
                    <a:lnTo>
                      <a:pt x="1698" y="15287"/>
                    </a:lnTo>
                    <a:lnTo>
                      <a:pt x="1974" y="15380"/>
                    </a:lnTo>
                    <a:lnTo>
                      <a:pt x="1974" y="15575"/>
                    </a:lnTo>
                    <a:lnTo>
                      <a:pt x="2119" y="15575"/>
                    </a:lnTo>
                    <a:lnTo>
                      <a:pt x="1974" y="15575"/>
                    </a:lnTo>
                    <a:lnTo>
                      <a:pt x="1974" y="15688"/>
                    </a:lnTo>
                    <a:lnTo>
                      <a:pt x="2279" y="15780"/>
                    </a:lnTo>
                    <a:lnTo>
                      <a:pt x="2119" y="15883"/>
                    </a:lnTo>
                    <a:lnTo>
                      <a:pt x="2119" y="15975"/>
                    </a:lnTo>
                    <a:lnTo>
                      <a:pt x="1974" y="16088"/>
                    </a:lnTo>
                    <a:lnTo>
                      <a:pt x="1843" y="16088"/>
                    </a:lnTo>
                    <a:lnTo>
                      <a:pt x="1843" y="16181"/>
                    </a:lnTo>
                    <a:lnTo>
                      <a:pt x="1974" y="16181"/>
                    </a:lnTo>
                    <a:lnTo>
                      <a:pt x="1974" y="16376"/>
                    </a:lnTo>
                    <a:lnTo>
                      <a:pt x="1698" y="16489"/>
                    </a:lnTo>
                    <a:lnTo>
                      <a:pt x="1408" y="16489"/>
                    </a:lnTo>
                    <a:lnTo>
                      <a:pt x="1567" y="16581"/>
                    </a:lnTo>
                    <a:lnTo>
                      <a:pt x="1408" y="16684"/>
                    </a:lnTo>
                    <a:lnTo>
                      <a:pt x="1408" y="16776"/>
                    </a:lnTo>
                    <a:lnTo>
                      <a:pt x="1408" y="17084"/>
                    </a:lnTo>
                    <a:lnTo>
                      <a:pt x="1408" y="17177"/>
                    </a:lnTo>
                    <a:lnTo>
                      <a:pt x="1843" y="17279"/>
                    </a:lnTo>
                    <a:lnTo>
                      <a:pt x="2119" y="17382"/>
                    </a:lnTo>
                    <a:lnTo>
                      <a:pt x="2119" y="17577"/>
                    </a:lnTo>
                    <a:lnTo>
                      <a:pt x="1843" y="17680"/>
                    </a:lnTo>
                    <a:lnTo>
                      <a:pt x="1698" y="17680"/>
                    </a:lnTo>
                    <a:lnTo>
                      <a:pt x="1567" y="17772"/>
                    </a:lnTo>
                    <a:lnTo>
                      <a:pt x="1132" y="17772"/>
                    </a:lnTo>
                    <a:lnTo>
                      <a:pt x="1132" y="17885"/>
                    </a:lnTo>
                    <a:lnTo>
                      <a:pt x="1001" y="17977"/>
                    </a:lnTo>
                    <a:lnTo>
                      <a:pt x="1132" y="18172"/>
                    </a:lnTo>
                    <a:lnTo>
                      <a:pt x="1001" y="18172"/>
                    </a:lnTo>
                    <a:lnTo>
                      <a:pt x="1001" y="18285"/>
                    </a:lnTo>
                    <a:lnTo>
                      <a:pt x="842" y="18285"/>
                    </a:lnTo>
                    <a:lnTo>
                      <a:pt x="842" y="18378"/>
                    </a:lnTo>
                    <a:lnTo>
                      <a:pt x="1001" y="18378"/>
                    </a:lnTo>
                    <a:lnTo>
                      <a:pt x="1408" y="18480"/>
                    </a:lnTo>
                    <a:lnTo>
                      <a:pt x="1567" y="18573"/>
                    </a:lnTo>
                    <a:lnTo>
                      <a:pt x="1698" y="18686"/>
                    </a:lnTo>
                    <a:lnTo>
                      <a:pt x="1567" y="18778"/>
                    </a:lnTo>
                    <a:lnTo>
                      <a:pt x="1698" y="18881"/>
                    </a:lnTo>
                    <a:lnTo>
                      <a:pt x="1698" y="18973"/>
                    </a:lnTo>
                    <a:lnTo>
                      <a:pt x="1974" y="19179"/>
                    </a:lnTo>
                    <a:lnTo>
                      <a:pt x="1974" y="19374"/>
                    </a:lnTo>
                    <a:lnTo>
                      <a:pt x="1974" y="19476"/>
                    </a:lnTo>
                    <a:lnTo>
                      <a:pt x="2119" y="19476"/>
                    </a:lnTo>
                    <a:lnTo>
                      <a:pt x="2119" y="19086"/>
                    </a:lnTo>
                    <a:lnTo>
                      <a:pt x="2279" y="19086"/>
                    </a:lnTo>
                    <a:lnTo>
                      <a:pt x="2409" y="19374"/>
                    </a:lnTo>
                    <a:lnTo>
                      <a:pt x="2685" y="19281"/>
                    </a:lnTo>
                    <a:lnTo>
                      <a:pt x="2845" y="19374"/>
                    </a:lnTo>
                    <a:lnTo>
                      <a:pt x="2685" y="19682"/>
                    </a:lnTo>
                    <a:lnTo>
                      <a:pt x="2685" y="19774"/>
                    </a:lnTo>
                    <a:lnTo>
                      <a:pt x="2845" y="19990"/>
                    </a:lnTo>
                    <a:lnTo>
                      <a:pt x="3120" y="19877"/>
                    </a:lnTo>
                    <a:lnTo>
                      <a:pt x="3251" y="19990"/>
                    </a:lnTo>
                    <a:lnTo>
                      <a:pt x="3541" y="19877"/>
                    </a:lnTo>
                    <a:lnTo>
                      <a:pt x="3687" y="19682"/>
                    </a:lnTo>
                    <a:lnTo>
                      <a:pt x="3817" y="19682"/>
                    </a:lnTo>
                    <a:lnTo>
                      <a:pt x="3817" y="19569"/>
                    </a:lnTo>
                    <a:lnTo>
                      <a:pt x="4107" y="19569"/>
                    </a:lnTo>
                    <a:lnTo>
                      <a:pt x="4253" y="19476"/>
                    </a:lnTo>
                    <a:lnTo>
                      <a:pt x="4253" y="19374"/>
                    </a:lnTo>
                    <a:lnTo>
                      <a:pt x="4398" y="19179"/>
                    </a:lnTo>
                    <a:lnTo>
                      <a:pt x="4528" y="19179"/>
                    </a:lnTo>
                    <a:lnTo>
                      <a:pt x="4528" y="19086"/>
                    </a:lnTo>
                    <a:lnTo>
                      <a:pt x="4688" y="19086"/>
                    </a:lnTo>
                    <a:lnTo>
                      <a:pt x="4688" y="19179"/>
                    </a:lnTo>
                    <a:lnTo>
                      <a:pt x="4688" y="19281"/>
                    </a:lnTo>
                    <a:lnTo>
                      <a:pt x="4964" y="19281"/>
                    </a:lnTo>
                    <a:lnTo>
                      <a:pt x="5094" y="19281"/>
                    </a:lnTo>
                    <a:lnTo>
                      <a:pt x="5094" y="19374"/>
                    </a:lnTo>
                    <a:lnTo>
                      <a:pt x="5530" y="19374"/>
                    </a:lnTo>
                    <a:lnTo>
                      <a:pt x="5530" y="19682"/>
                    </a:lnTo>
                    <a:lnTo>
                      <a:pt x="5660" y="19877"/>
                    </a:lnTo>
                    <a:lnTo>
                      <a:pt x="5820" y="19877"/>
                    </a:lnTo>
                    <a:lnTo>
                      <a:pt x="6096" y="19877"/>
                    </a:lnTo>
                    <a:lnTo>
                      <a:pt x="6662" y="19877"/>
                    </a:lnTo>
                    <a:lnTo>
                      <a:pt x="6938" y="19877"/>
                    </a:lnTo>
                    <a:lnTo>
                      <a:pt x="7097" y="19774"/>
                    </a:lnTo>
                    <a:lnTo>
                      <a:pt x="7228" y="19774"/>
                    </a:lnTo>
                    <a:lnTo>
                      <a:pt x="7504" y="19569"/>
                    </a:lnTo>
                    <a:lnTo>
                      <a:pt x="7794" y="19281"/>
                    </a:lnTo>
                    <a:lnTo>
                      <a:pt x="7939" y="19281"/>
                    </a:lnTo>
                    <a:lnTo>
                      <a:pt x="8360" y="18881"/>
                    </a:lnTo>
                    <a:lnTo>
                      <a:pt x="8505" y="18573"/>
                    </a:lnTo>
                    <a:lnTo>
                      <a:pt x="8650" y="18573"/>
                    </a:lnTo>
                    <a:lnTo>
                      <a:pt x="8940" y="18285"/>
                    </a:lnTo>
                    <a:lnTo>
                      <a:pt x="9071" y="18172"/>
                    </a:lnTo>
                    <a:lnTo>
                      <a:pt x="9216" y="18080"/>
                    </a:lnTo>
                    <a:lnTo>
                      <a:pt x="9216" y="17977"/>
                    </a:lnTo>
                    <a:lnTo>
                      <a:pt x="9347" y="17772"/>
                    </a:lnTo>
                    <a:lnTo>
                      <a:pt x="9347" y="17680"/>
                    </a:lnTo>
                    <a:lnTo>
                      <a:pt x="9347" y="17485"/>
                    </a:lnTo>
                    <a:lnTo>
                      <a:pt x="9507" y="17382"/>
                    </a:lnTo>
                    <a:lnTo>
                      <a:pt x="9782" y="16889"/>
                    </a:lnTo>
                    <a:lnTo>
                      <a:pt x="10203" y="16581"/>
                    </a:lnTo>
                    <a:lnTo>
                      <a:pt x="9913" y="16489"/>
                    </a:lnTo>
                    <a:lnTo>
                      <a:pt x="9637" y="16283"/>
                    </a:lnTo>
                    <a:lnTo>
                      <a:pt x="10203" y="15780"/>
                    </a:lnTo>
                    <a:lnTo>
                      <a:pt x="10479" y="15575"/>
                    </a:lnTo>
                    <a:lnTo>
                      <a:pt x="10624" y="15483"/>
                    </a:lnTo>
                    <a:lnTo>
                      <a:pt x="11060" y="15082"/>
                    </a:lnTo>
                    <a:lnTo>
                      <a:pt x="11350" y="14979"/>
                    </a:lnTo>
                    <a:lnTo>
                      <a:pt x="11626" y="14784"/>
                    </a:lnTo>
                    <a:lnTo>
                      <a:pt x="11916" y="14692"/>
                    </a:lnTo>
                    <a:lnTo>
                      <a:pt x="12192" y="14579"/>
                    </a:lnTo>
                    <a:lnTo>
                      <a:pt x="12192" y="14487"/>
                    </a:lnTo>
                    <a:lnTo>
                      <a:pt x="12612" y="14292"/>
                    </a:lnTo>
                    <a:lnTo>
                      <a:pt x="13033" y="14086"/>
                    </a:lnTo>
                    <a:lnTo>
                      <a:pt x="13193" y="13686"/>
                    </a:lnTo>
                    <a:lnTo>
                      <a:pt x="13033" y="13686"/>
                    </a:lnTo>
                    <a:lnTo>
                      <a:pt x="13033" y="13491"/>
                    </a:lnTo>
                    <a:lnTo>
                      <a:pt x="13193" y="12885"/>
                    </a:lnTo>
                    <a:lnTo>
                      <a:pt x="13193" y="12587"/>
                    </a:lnTo>
                    <a:lnTo>
                      <a:pt x="13193" y="12495"/>
                    </a:lnTo>
                    <a:lnTo>
                      <a:pt x="13033" y="12382"/>
                    </a:lnTo>
                    <a:lnTo>
                      <a:pt x="12903" y="12187"/>
                    </a:lnTo>
                    <a:lnTo>
                      <a:pt x="12903" y="12094"/>
                    </a:lnTo>
                    <a:lnTo>
                      <a:pt x="13033" y="12094"/>
                    </a:lnTo>
                    <a:lnTo>
                      <a:pt x="13193" y="11889"/>
                    </a:lnTo>
                    <a:lnTo>
                      <a:pt x="13324" y="11786"/>
                    </a:lnTo>
                    <a:lnTo>
                      <a:pt x="13469" y="11694"/>
                    </a:lnTo>
                    <a:lnTo>
                      <a:pt x="13599" y="11786"/>
                    </a:lnTo>
                    <a:lnTo>
                      <a:pt x="14456" y="11489"/>
                    </a:lnTo>
                    <a:lnTo>
                      <a:pt x="14601" y="11386"/>
                    </a:lnTo>
                    <a:lnTo>
                      <a:pt x="14877" y="11386"/>
                    </a:lnTo>
                    <a:lnTo>
                      <a:pt x="15036" y="11294"/>
                    </a:lnTo>
                    <a:lnTo>
                      <a:pt x="15167" y="11088"/>
                    </a:lnTo>
                    <a:lnTo>
                      <a:pt x="15443" y="10893"/>
                    </a:lnTo>
                    <a:lnTo>
                      <a:pt x="15602" y="10893"/>
                    </a:lnTo>
                    <a:lnTo>
                      <a:pt x="15878" y="10688"/>
                    </a:lnTo>
                    <a:lnTo>
                      <a:pt x="15602" y="10585"/>
                    </a:lnTo>
                    <a:lnTo>
                      <a:pt x="15602" y="10493"/>
                    </a:lnTo>
                    <a:lnTo>
                      <a:pt x="15878" y="10298"/>
                    </a:lnTo>
                    <a:lnTo>
                      <a:pt x="16009" y="10298"/>
                    </a:lnTo>
                    <a:lnTo>
                      <a:pt x="16168" y="10298"/>
                    </a:lnTo>
                    <a:lnTo>
                      <a:pt x="16168" y="9990"/>
                    </a:lnTo>
                    <a:lnTo>
                      <a:pt x="16865" y="9692"/>
                    </a:lnTo>
                    <a:lnTo>
                      <a:pt x="17010" y="9589"/>
                    </a:lnTo>
                    <a:lnTo>
                      <a:pt x="17155" y="9384"/>
                    </a:lnTo>
                    <a:lnTo>
                      <a:pt x="17155" y="9292"/>
                    </a:lnTo>
                    <a:lnTo>
                      <a:pt x="17286" y="9189"/>
                    </a:lnTo>
                    <a:lnTo>
                      <a:pt x="17576" y="8891"/>
                    </a:lnTo>
                    <a:lnTo>
                      <a:pt x="18142" y="8388"/>
                    </a:lnTo>
                    <a:lnTo>
                      <a:pt x="18287" y="8388"/>
                    </a:lnTo>
                    <a:lnTo>
                      <a:pt x="18142" y="7988"/>
                    </a:lnTo>
                    <a:lnTo>
                      <a:pt x="18708" y="7793"/>
                    </a:lnTo>
                    <a:lnTo>
                      <a:pt x="18853" y="7495"/>
                    </a:lnTo>
                    <a:lnTo>
                      <a:pt x="19129" y="7495"/>
                    </a:lnTo>
                    <a:lnTo>
                      <a:pt x="19129" y="7392"/>
                    </a:lnTo>
                    <a:lnTo>
                      <a:pt x="19289" y="7300"/>
                    </a:lnTo>
                    <a:lnTo>
                      <a:pt x="18984" y="7094"/>
                    </a:lnTo>
                    <a:lnTo>
                      <a:pt x="18708" y="6992"/>
                    </a:lnTo>
                    <a:lnTo>
                      <a:pt x="18563" y="7094"/>
                    </a:lnTo>
                    <a:lnTo>
                      <a:pt x="17852" y="7187"/>
                    </a:lnTo>
                    <a:lnTo>
                      <a:pt x="17576" y="7187"/>
                    </a:lnTo>
                    <a:lnTo>
                      <a:pt x="17286" y="7300"/>
                    </a:lnTo>
                    <a:lnTo>
                      <a:pt x="17286" y="7094"/>
                    </a:lnTo>
                    <a:lnTo>
                      <a:pt x="17446" y="6992"/>
                    </a:lnTo>
                    <a:lnTo>
                      <a:pt x="17576" y="6899"/>
                    </a:lnTo>
                    <a:lnTo>
                      <a:pt x="17576" y="6786"/>
                    </a:lnTo>
                    <a:lnTo>
                      <a:pt x="17721" y="6694"/>
                    </a:lnTo>
                    <a:lnTo>
                      <a:pt x="17852" y="6591"/>
                    </a:lnTo>
                    <a:lnTo>
                      <a:pt x="17852" y="6294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2" name="Freeform 24"/>
              <p:cNvSpPr>
                <a:spLocks/>
              </p:cNvSpPr>
              <p:nvPr/>
            </p:nvSpPr>
            <p:spPr bwMode="auto">
              <a:xfrm>
                <a:off x="2128856" y="2241572"/>
                <a:ext cx="1651000" cy="1574800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0000"/>
                  <a:gd name="T187" fmla="*/ 0 h 20000"/>
                  <a:gd name="T188" fmla="*/ 20000 w 20000"/>
                  <a:gd name="T189" fmla="*/ 20000 h 2000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0000" h="20000">
                    <a:moveTo>
                      <a:pt x="3162" y="13006"/>
                    </a:moveTo>
                    <a:lnTo>
                      <a:pt x="2931" y="13167"/>
                    </a:lnTo>
                    <a:lnTo>
                      <a:pt x="2862" y="13247"/>
                    </a:lnTo>
                    <a:lnTo>
                      <a:pt x="2785" y="13723"/>
                    </a:lnTo>
                    <a:lnTo>
                      <a:pt x="2631" y="13795"/>
                    </a:lnTo>
                    <a:lnTo>
                      <a:pt x="2415" y="13876"/>
                    </a:lnTo>
                    <a:lnTo>
                      <a:pt x="2331" y="14037"/>
                    </a:lnTo>
                    <a:lnTo>
                      <a:pt x="2331" y="14110"/>
                    </a:lnTo>
                    <a:lnTo>
                      <a:pt x="2254" y="14190"/>
                    </a:lnTo>
                    <a:lnTo>
                      <a:pt x="2108" y="14190"/>
                    </a:lnTo>
                    <a:lnTo>
                      <a:pt x="2185" y="14424"/>
                    </a:lnTo>
                    <a:lnTo>
                      <a:pt x="2185" y="14819"/>
                    </a:lnTo>
                    <a:lnTo>
                      <a:pt x="2254" y="14891"/>
                    </a:lnTo>
                    <a:lnTo>
                      <a:pt x="2631" y="15205"/>
                    </a:lnTo>
                    <a:lnTo>
                      <a:pt x="3015" y="15673"/>
                    </a:lnTo>
                    <a:lnTo>
                      <a:pt x="3015" y="15761"/>
                    </a:lnTo>
                    <a:lnTo>
                      <a:pt x="3085" y="15915"/>
                    </a:lnTo>
                    <a:lnTo>
                      <a:pt x="3162" y="15915"/>
                    </a:lnTo>
                    <a:lnTo>
                      <a:pt x="3231" y="15915"/>
                    </a:lnTo>
                    <a:lnTo>
                      <a:pt x="3315" y="16068"/>
                    </a:lnTo>
                    <a:lnTo>
                      <a:pt x="3385" y="16229"/>
                    </a:lnTo>
                    <a:lnTo>
                      <a:pt x="3385" y="16301"/>
                    </a:lnTo>
                    <a:lnTo>
                      <a:pt x="3462" y="16454"/>
                    </a:lnTo>
                    <a:lnTo>
                      <a:pt x="3538" y="16543"/>
                    </a:lnTo>
                    <a:lnTo>
                      <a:pt x="3608" y="16616"/>
                    </a:lnTo>
                    <a:lnTo>
                      <a:pt x="3692" y="16696"/>
                    </a:lnTo>
                    <a:lnTo>
                      <a:pt x="3762" y="16930"/>
                    </a:lnTo>
                    <a:lnTo>
                      <a:pt x="3762" y="17244"/>
                    </a:lnTo>
                    <a:lnTo>
                      <a:pt x="3838" y="17325"/>
                    </a:lnTo>
                    <a:lnTo>
                      <a:pt x="3838" y="17558"/>
                    </a:lnTo>
                    <a:lnTo>
                      <a:pt x="3908" y="17712"/>
                    </a:lnTo>
                    <a:lnTo>
                      <a:pt x="3908" y="17792"/>
                    </a:lnTo>
                    <a:lnTo>
                      <a:pt x="4062" y="17712"/>
                    </a:lnTo>
                    <a:lnTo>
                      <a:pt x="4208" y="17865"/>
                    </a:lnTo>
                    <a:lnTo>
                      <a:pt x="4438" y="18106"/>
                    </a:lnTo>
                    <a:lnTo>
                      <a:pt x="4508" y="18179"/>
                    </a:lnTo>
                    <a:lnTo>
                      <a:pt x="4815" y="18340"/>
                    </a:lnTo>
                    <a:lnTo>
                      <a:pt x="4815" y="18421"/>
                    </a:lnTo>
                    <a:lnTo>
                      <a:pt x="4969" y="18493"/>
                    </a:lnTo>
                    <a:lnTo>
                      <a:pt x="5269" y="18582"/>
                    </a:lnTo>
                    <a:lnTo>
                      <a:pt x="5338" y="18582"/>
                    </a:lnTo>
                    <a:lnTo>
                      <a:pt x="5485" y="18582"/>
                    </a:lnTo>
                    <a:lnTo>
                      <a:pt x="5638" y="18654"/>
                    </a:lnTo>
                    <a:lnTo>
                      <a:pt x="5792" y="18896"/>
                    </a:lnTo>
                    <a:lnTo>
                      <a:pt x="5862" y="19122"/>
                    </a:lnTo>
                    <a:lnTo>
                      <a:pt x="6015" y="19202"/>
                    </a:lnTo>
                    <a:lnTo>
                      <a:pt x="6462" y="19283"/>
                    </a:lnTo>
                    <a:lnTo>
                      <a:pt x="6615" y="19363"/>
                    </a:lnTo>
                    <a:lnTo>
                      <a:pt x="6692" y="19436"/>
                    </a:lnTo>
                    <a:lnTo>
                      <a:pt x="6762" y="19678"/>
                    </a:lnTo>
                    <a:lnTo>
                      <a:pt x="6846" y="19750"/>
                    </a:lnTo>
                    <a:lnTo>
                      <a:pt x="6923" y="19750"/>
                    </a:lnTo>
                    <a:lnTo>
                      <a:pt x="6992" y="19750"/>
                    </a:lnTo>
                    <a:lnTo>
                      <a:pt x="6992" y="19678"/>
                    </a:lnTo>
                    <a:lnTo>
                      <a:pt x="6992" y="19589"/>
                    </a:lnTo>
                    <a:lnTo>
                      <a:pt x="7069" y="19831"/>
                    </a:lnTo>
                    <a:lnTo>
                      <a:pt x="7292" y="19992"/>
                    </a:lnTo>
                    <a:lnTo>
                      <a:pt x="7369" y="19903"/>
                    </a:lnTo>
                    <a:lnTo>
                      <a:pt x="7369" y="19831"/>
                    </a:lnTo>
                    <a:lnTo>
                      <a:pt x="7369" y="19750"/>
                    </a:lnTo>
                    <a:lnTo>
                      <a:pt x="7438" y="19750"/>
                    </a:lnTo>
                    <a:lnTo>
                      <a:pt x="7438" y="19589"/>
                    </a:lnTo>
                    <a:lnTo>
                      <a:pt x="7592" y="19517"/>
                    </a:lnTo>
                    <a:lnTo>
                      <a:pt x="7669" y="19517"/>
                    </a:lnTo>
                    <a:lnTo>
                      <a:pt x="7823" y="19589"/>
                    </a:lnTo>
                    <a:lnTo>
                      <a:pt x="7823" y="19517"/>
                    </a:lnTo>
                    <a:lnTo>
                      <a:pt x="8123" y="19517"/>
                    </a:lnTo>
                    <a:lnTo>
                      <a:pt x="8200" y="19363"/>
                    </a:lnTo>
                    <a:lnTo>
                      <a:pt x="8269" y="19283"/>
                    </a:lnTo>
                    <a:lnTo>
                      <a:pt x="8715" y="19202"/>
                    </a:lnTo>
                    <a:lnTo>
                      <a:pt x="8800" y="19122"/>
                    </a:lnTo>
                    <a:lnTo>
                      <a:pt x="8869" y="19122"/>
                    </a:lnTo>
                    <a:lnTo>
                      <a:pt x="8946" y="19122"/>
                    </a:lnTo>
                    <a:lnTo>
                      <a:pt x="8946" y="19202"/>
                    </a:lnTo>
                    <a:lnTo>
                      <a:pt x="8869" y="19363"/>
                    </a:lnTo>
                    <a:lnTo>
                      <a:pt x="8800" y="19436"/>
                    </a:lnTo>
                    <a:lnTo>
                      <a:pt x="8946" y="19589"/>
                    </a:lnTo>
                    <a:lnTo>
                      <a:pt x="9100" y="19589"/>
                    </a:lnTo>
                    <a:lnTo>
                      <a:pt x="9177" y="19517"/>
                    </a:lnTo>
                    <a:lnTo>
                      <a:pt x="9246" y="19436"/>
                    </a:lnTo>
                    <a:lnTo>
                      <a:pt x="9400" y="19517"/>
                    </a:lnTo>
                    <a:lnTo>
                      <a:pt x="9477" y="19517"/>
                    </a:lnTo>
                    <a:lnTo>
                      <a:pt x="9477" y="19363"/>
                    </a:lnTo>
                    <a:lnTo>
                      <a:pt x="9623" y="19436"/>
                    </a:lnTo>
                    <a:lnTo>
                      <a:pt x="9692" y="19436"/>
                    </a:lnTo>
                    <a:lnTo>
                      <a:pt x="9692" y="19517"/>
                    </a:lnTo>
                    <a:lnTo>
                      <a:pt x="9846" y="19589"/>
                    </a:lnTo>
                    <a:lnTo>
                      <a:pt x="9992" y="19678"/>
                    </a:lnTo>
                    <a:lnTo>
                      <a:pt x="10146" y="19678"/>
                    </a:lnTo>
                    <a:lnTo>
                      <a:pt x="10223" y="19589"/>
                    </a:lnTo>
                    <a:lnTo>
                      <a:pt x="10308" y="19517"/>
                    </a:lnTo>
                    <a:lnTo>
                      <a:pt x="10454" y="19589"/>
                    </a:lnTo>
                    <a:lnTo>
                      <a:pt x="10600" y="19589"/>
                    </a:lnTo>
                    <a:lnTo>
                      <a:pt x="10677" y="19589"/>
                    </a:lnTo>
                    <a:lnTo>
                      <a:pt x="10677" y="19436"/>
                    </a:lnTo>
                    <a:lnTo>
                      <a:pt x="10823" y="19436"/>
                    </a:lnTo>
                    <a:lnTo>
                      <a:pt x="10900" y="19283"/>
                    </a:lnTo>
                    <a:lnTo>
                      <a:pt x="11054" y="19283"/>
                    </a:lnTo>
                    <a:lnTo>
                      <a:pt x="11200" y="19202"/>
                    </a:lnTo>
                    <a:lnTo>
                      <a:pt x="11269" y="19049"/>
                    </a:lnTo>
                    <a:lnTo>
                      <a:pt x="11123" y="18896"/>
                    </a:lnTo>
                    <a:lnTo>
                      <a:pt x="10969" y="18807"/>
                    </a:lnTo>
                    <a:lnTo>
                      <a:pt x="10900" y="18807"/>
                    </a:lnTo>
                    <a:lnTo>
                      <a:pt x="10823" y="18969"/>
                    </a:lnTo>
                    <a:lnTo>
                      <a:pt x="10754" y="18896"/>
                    </a:lnTo>
                    <a:lnTo>
                      <a:pt x="10754" y="18807"/>
                    </a:lnTo>
                    <a:lnTo>
                      <a:pt x="10677" y="18735"/>
                    </a:lnTo>
                    <a:lnTo>
                      <a:pt x="10754" y="18654"/>
                    </a:lnTo>
                    <a:lnTo>
                      <a:pt x="10823" y="18493"/>
                    </a:lnTo>
                    <a:lnTo>
                      <a:pt x="10900" y="18421"/>
                    </a:lnTo>
                    <a:lnTo>
                      <a:pt x="10823" y="18179"/>
                    </a:lnTo>
                    <a:lnTo>
                      <a:pt x="10823" y="17953"/>
                    </a:lnTo>
                    <a:lnTo>
                      <a:pt x="10754" y="17953"/>
                    </a:lnTo>
                    <a:lnTo>
                      <a:pt x="10754" y="17792"/>
                    </a:lnTo>
                    <a:lnTo>
                      <a:pt x="10969" y="17792"/>
                    </a:lnTo>
                    <a:lnTo>
                      <a:pt x="10969" y="17639"/>
                    </a:lnTo>
                    <a:lnTo>
                      <a:pt x="10969" y="17478"/>
                    </a:lnTo>
                    <a:lnTo>
                      <a:pt x="10900" y="17478"/>
                    </a:lnTo>
                    <a:lnTo>
                      <a:pt x="10823" y="17325"/>
                    </a:lnTo>
                    <a:lnTo>
                      <a:pt x="10900" y="17244"/>
                    </a:lnTo>
                    <a:lnTo>
                      <a:pt x="10823" y="17083"/>
                    </a:lnTo>
                    <a:lnTo>
                      <a:pt x="10900" y="16930"/>
                    </a:lnTo>
                    <a:lnTo>
                      <a:pt x="10823" y="16769"/>
                    </a:lnTo>
                    <a:lnTo>
                      <a:pt x="10677" y="16769"/>
                    </a:lnTo>
                    <a:lnTo>
                      <a:pt x="10677" y="16696"/>
                    </a:lnTo>
                    <a:lnTo>
                      <a:pt x="10823" y="16616"/>
                    </a:lnTo>
                    <a:lnTo>
                      <a:pt x="10754" y="16543"/>
                    </a:lnTo>
                    <a:lnTo>
                      <a:pt x="10677" y="16454"/>
                    </a:lnTo>
                    <a:lnTo>
                      <a:pt x="10600" y="16382"/>
                    </a:lnTo>
                    <a:lnTo>
                      <a:pt x="10677" y="16229"/>
                    </a:lnTo>
                    <a:lnTo>
                      <a:pt x="10600" y="15987"/>
                    </a:lnTo>
                    <a:lnTo>
                      <a:pt x="10523" y="15987"/>
                    </a:lnTo>
                    <a:lnTo>
                      <a:pt x="10454" y="15761"/>
                    </a:lnTo>
                    <a:lnTo>
                      <a:pt x="10454" y="15834"/>
                    </a:lnTo>
                    <a:lnTo>
                      <a:pt x="10308" y="15761"/>
                    </a:lnTo>
                    <a:lnTo>
                      <a:pt x="10377" y="15447"/>
                    </a:lnTo>
                    <a:lnTo>
                      <a:pt x="10377" y="15359"/>
                    </a:lnTo>
                    <a:lnTo>
                      <a:pt x="10523" y="15286"/>
                    </a:lnTo>
                    <a:lnTo>
                      <a:pt x="10454" y="15133"/>
                    </a:lnTo>
                    <a:lnTo>
                      <a:pt x="10146" y="15044"/>
                    </a:lnTo>
                    <a:lnTo>
                      <a:pt x="10077" y="14972"/>
                    </a:lnTo>
                    <a:lnTo>
                      <a:pt x="9992" y="14891"/>
                    </a:lnTo>
                    <a:lnTo>
                      <a:pt x="9923" y="14819"/>
                    </a:lnTo>
                    <a:lnTo>
                      <a:pt x="9923" y="14730"/>
                    </a:lnTo>
                    <a:lnTo>
                      <a:pt x="9846" y="14577"/>
                    </a:lnTo>
                    <a:lnTo>
                      <a:pt x="9777" y="14577"/>
                    </a:lnTo>
                    <a:lnTo>
                      <a:pt x="9846" y="14343"/>
                    </a:lnTo>
                    <a:lnTo>
                      <a:pt x="9846" y="14263"/>
                    </a:lnTo>
                    <a:lnTo>
                      <a:pt x="9777" y="14263"/>
                    </a:lnTo>
                    <a:lnTo>
                      <a:pt x="9777" y="14190"/>
                    </a:lnTo>
                    <a:lnTo>
                      <a:pt x="9692" y="14110"/>
                    </a:lnTo>
                    <a:lnTo>
                      <a:pt x="9477" y="14037"/>
                    </a:lnTo>
                    <a:lnTo>
                      <a:pt x="9546" y="13948"/>
                    </a:lnTo>
                    <a:lnTo>
                      <a:pt x="9546" y="13876"/>
                    </a:lnTo>
                    <a:lnTo>
                      <a:pt x="9400" y="13876"/>
                    </a:lnTo>
                    <a:lnTo>
                      <a:pt x="9400" y="13795"/>
                    </a:lnTo>
                    <a:lnTo>
                      <a:pt x="9623" y="13876"/>
                    </a:lnTo>
                    <a:lnTo>
                      <a:pt x="9692" y="13795"/>
                    </a:lnTo>
                    <a:lnTo>
                      <a:pt x="9692" y="13723"/>
                    </a:lnTo>
                    <a:lnTo>
                      <a:pt x="9923" y="13634"/>
                    </a:lnTo>
                    <a:lnTo>
                      <a:pt x="10077" y="13562"/>
                    </a:lnTo>
                    <a:lnTo>
                      <a:pt x="10308" y="13634"/>
                    </a:lnTo>
                    <a:lnTo>
                      <a:pt x="10454" y="13723"/>
                    </a:lnTo>
                    <a:lnTo>
                      <a:pt x="10523" y="13634"/>
                    </a:lnTo>
                    <a:lnTo>
                      <a:pt x="10677" y="13723"/>
                    </a:lnTo>
                    <a:lnTo>
                      <a:pt x="10677" y="13634"/>
                    </a:lnTo>
                    <a:lnTo>
                      <a:pt x="10754" y="13634"/>
                    </a:lnTo>
                    <a:lnTo>
                      <a:pt x="10969" y="13634"/>
                    </a:lnTo>
                    <a:lnTo>
                      <a:pt x="10969" y="13723"/>
                    </a:lnTo>
                    <a:lnTo>
                      <a:pt x="11123" y="13634"/>
                    </a:lnTo>
                    <a:lnTo>
                      <a:pt x="11200" y="13562"/>
                    </a:lnTo>
                    <a:lnTo>
                      <a:pt x="11354" y="13409"/>
                    </a:lnTo>
                    <a:lnTo>
                      <a:pt x="11500" y="13409"/>
                    </a:lnTo>
                    <a:lnTo>
                      <a:pt x="11431" y="13247"/>
                    </a:lnTo>
                    <a:lnTo>
                      <a:pt x="11431" y="13094"/>
                    </a:lnTo>
                    <a:lnTo>
                      <a:pt x="11654" y="12933"/>
                    </a:lnTo>
                    <a:lnTo>
                      <a:pt x="11954" y="12933"/>
                    </a:lnTo>
                    <a:lnTo>
                      <a:pt x="11954" y="13006"/>
                    </a:lnTo>
                    <a:lnTo>
                      <a:pt x="11800" y="13094"/>
                    </a:lnTo>
                    <a:lnTo>
                      <a:pt x="11800" y="13167"/>
                    </a:lnTo>
                    <a:lnTo>
                      <a:pt x="11954" y="13094"/>
                    </a:lnTo>
                    <a:lnTo>
                      <a:pt x="12331" y="13006"/>
                    </a:lnTo>
                    <a:lnTo>
                      <a:pt x="12331" y="12853"/>
                    </a:lnTo>
                    <a:lnTo>
                      <a:pt x="12477" y="12933"/>
                    </a:lnTo>
                    <a:lnTo>
                      <a:pt x="12562" y="12853"/>
                    </a:lnTo>
                    <a:lnTo>
                      <a:pt x="12631" y="12933"/>
                    </a:lnTo>
                    <a:lnTo>
                      <a:pt x="12862" y="12853"/>
                    </a:lnTo>
                    <a:lnTo>
                      <a:pt x="13154" y="12780"/>
                    </a:lnTo>
                    <a:lnTo>
                      <a:pt x="13308" y="12780"/>
                    </a:lnTo>
                    <a:lnTo>
                      <a:pt x="13377" y="12853"/>
                    </a:lnTo>
                    <a:lnTo>
                      <a:pt x="13523" y="12780"/>
                    </a:lnTo>
                    <a:lnTo>
                      <a:pt x="13838" y="12853"/>
                    </a:lnTo>
                    <a:lnTo>
                      <a:pt x="13754" y="12933"/>
                    </a:lnTo>
                    <a:lnTo>
                      <a:pt x="13685" y="12933"/>
                    </a:lnTo>
                    <a:lnTo>
                      <a:pt x="13608" y="13094"/>
                    </a:lnTo>
                    <a:lnTo>
                      <a:pt x="13685" y="13167"/>
                    </a:lnTo>
                    <a:lnTo>
                      <a:pt x="13685" y="13094"/>
                    </a:lnTo>
                    <a:lnTo>
                      <a:pt x="13838" y="13247"/>
                    </a:lnTo>
                    <a:lnTo>
                      <a:pt x="13985" y="13167"/>
                    </a:lnTo>
                    <a:lnTo>
                      <a:pt x="14054" y="13006"/>
                    </a:lnTo>
                    <a:lnTo>
                      <a:pt x="14054" y="12933"/>
                    </a:lnTo>
                    <a:lnTo>
                      <a:pt x="14138" y="12853"/>
                    </a:lnTo>
                    <a:lnTo>
                      <a:pt x="14208" y="12933"/>
                    </a:lnTo>
                    <a:lnTo>
                      <a:pt x="14431" y="12933"/>
                    </a:lnTo>
                    <a:lnTo>
                      <a:pt x="14431" y="12699"/>
                    </a:lnTo>
                    <a:lnTo>
                      <a:pt x="14585" y="12385"/>
                    </a:lnTo>
                    <a:lnTo>
                      <a:pt x="14731" y="12224"/>
                    </a:lnTo>
                    <a:lnTo>
                      <a:pt x="14731" y="12313"/>
                    </a:lnTo>
                    <a:lnTo>
                      <a:pt x="14815" y="12313"/>
                    </a:lnTo>
                    <a:lnTo>
                      <a:pt x="14885" y="12313"/>
                    </a:lnTo>
                    <a:lnTo>
                      <a:pt x="14962" y="12151"/>
                    </a:lnTo>
                    <a:lnTo>
                      <a:pt x="14885" y="11998"/>
                    </a:lnTo>
                    <a:lnTo>
                      <a:pt x="15031" y="11837"/>
                    </a:lnTo>
                    <a:lnTo>
                      <a:pt x="15031" y="11757"/>
                    </a:lnTo>
                    <a:lnTo>
                      <a:pt x="15031" y="11442"/>
                    </a:lnTo>
                    <a:lnTo>
                      <a:pt x="15115" y="11370"/>
                    </a:lnTo>
                    <a:lnTo>
                      <a:pt x="15185" y="11128"/>
                    </a:lnTo>
                    <a:lnTo>
                      <a:pt x="15331" y="10902"/>
                    </a:lnTo>
                    <a:lnTo>
                      <a:pt x="15485" y="10814"/>
                    </a:lnTo>
                    <a:lnTo>
                      <a:pt x="15408" y="10588"/>
                    </a:lnTo>
                    <a:lnTo>
                      <a:pt x="15562" y="10588"/>
                    </a:lnTo>
                    <a:lnTo>
                      <a:pt x="15631" y="10427"/>
                    </a:lnTo>
                    <a:lnTo>
                      <a:pt x="15631" y="10346"/>
                    </a:lnTo>
                    <a:lnTo>
                      <a:pt x="15562" y="10274"/>
                    </a:lnTo>
                    <a:lnTo>
                      <a:pt x="15708" y="10032"/>
                    </a:lnTo>
                    <a:lnTo>
                      <a:pt x="15708" y="9799"/>
                    </a:lnTo>
                    <a:lnTo>
                      <a:pt x="15777" y="9645"/>
                    </a:lnTo>
                    <a:lnTo>
                      <a:pt x="15777" y="9484"/>
                    </a:lnTo>
                    <a:lnTo>
                      <a:pt x="15938" y="9404"/>
                    </a:lnTo>
                    <a:lnTo>
                      <a:pt x="15938" y="9178"/>
                    </a:lnTo>
                    <a:lnTo>
                      <a:pt x="15777" y="9089"/>
                    </a:lnTo>
                    <a:lnTo>
                      <a:pt x="15938" y="8775"/>
                    </a:lnTo>
                    <a:lnTo>
                      <a:pt x="16008" y="8703"/>
                    </a:lnTo>
                    <a:lnTo>
                      <a:pt x="16008" y="8388"/>
                    </a:lnTo>
                    <a:lnTo>
                      <a:pt x="16162" y="8388"/>
                    </a:lnTo>
                    <a:lnTo>
                      <a:pt x="16308" y="8550"/>
                    </a:lnTo>
                    <a:lnTo>
                      <a:pt x="16538" y="8622"/>
                    </a:lnTo>
                    <a:lnTo>
                      <a:pt x="16608" y="8703"/>
                    </a:lnTo>
                    <a:lnTo>
                      <a:pt x="16838" y="8775"/>
                    </a:lnTo>
                    <a:lnTo>
                      <a:pt x="16985" y="8703"/>
                    </a:lnTo>
                    <a:lnTo>
                      <a:pt x="16985" y="8622"/>
                    </a:lnTo>
                    <a:lnTo>
                      <a:pt x="16838" y="8308"/>
                    </a:lnTo>
                    <a:lnTo>
                      <a:pt x="16908" y="8235"/>
                    </a:lnTo>
                    <a:lnTo>
                      <a:pt x="16985" y="8235"/>
                    </a:lnTo>
                    <a:lnTo>
                      <a:pt x="17138" y="8388"/>
                    </a:lnTo>
                    <a:lnTo>
                      <a:pt x="17285" y="8388"/>
                    </a:lnTo>
                    <a:lnTo>
                      <a:pt x="17369" y="8147"/>
                    </a:lnTo>
                    <a:lnTo>
                      <a:pt x="17585" y="8147"/>
                    </a:lnTo>
                    <a:lnTo>
                      <a:pt x="17885" y="7994"/>
                    </a:lnTo>
                    <a:lnTo>
                      <a:pt x="17885" y="7921"/>
                    </a:lnTo>
                    <a:lnTo>
                      <a:pt x="18115" y="7994"/>
                    </a:lnTo>
                    <a:lnTo>
                      <a:pt x="18262" y="7840"/>
                    </a:lnTo>
                    <a:lnTo>
                      <a:pt x="18262" y="7760"/>
                    </a:lnTo>
                    <a:lnTo>
                      <a:pt x="18115" y="7840"/>
                    </a:lnTo>
                    <a:lnTo>
                      <a:pt x="18046" y="7607"/>
                    </a:lnTo>
                    <a:lnTo>
                      <a:pt x="18262" y="7454"/>
                    </a:lnTo>
                    <a:lnTo>
                      <a:pt x="18262" y="7293"/>
                    </a:lnTo>
                    <a:lnTo>
                      <a:pt x="18415" y="7212"/>
                    </a:lnTo>
                    <a:lnTo>
                      <a:pt x="18562" y="7139"/>
                    </a:lnTo>
                    <a:lnTo>
                      <a:pt x="18715" y="7139"/>
                    </a:lnTo>
                    <a:lnTo>
                      <a:pt x="18715" y="6978"/>
                    </a:lnTo>
                    <a:lnTo>
                      <a:pt x="18792" y="6898"/>
                    </a:lnTo>
                    <a:lnTo>
                      <a:pt x="18946" y="6825"/>
                    </a:lnTo>
                    <a:lnTo>
                      <a:pt x="19092" y="6583"/>
                    </a:lnTo>
                    <a:lnTo>
                      <a:pt x="19169" y="6430"/>
                    </a:lnTo>
                    <a:lnTo>
                      <a:pt x="19092" y="6269"/>
                    </a:lnTo>
                    <a:lnTo>
                      <a:pt x="19092" y="5955"/>
                    </a:lnTo>
                    <a:lnTo>
                      <a:pt x="19238" y="5882"/>
                    </a:lnTo>
                    <a:lnTo>
                      <a:pt x="19392" y="6044"/>
                    </a:lnTo>
                    <a:lnTo>
                      <a:pt x="19392" y="5955"/>
                    </a:lnTo>
                    <a:lnTo>
                      <a:pt x="19392" y="5641"/>
                    </a:lnTo>
                    <a:lnTo>
                      <a:pt x="19623" y="5641"/>
                    </a:lnTo>
                    <a:lnTo>
                      <a:pt x="19538" y="5488"/>
                    </a:lnTo>
                    <a:lnTo>
                      <a:pt x="19469" y="5326"/>
                    </a:lnTo>
                    <a:lnTo>
                      <a:pt x="19469" y="5254"/>
                    </a:lnTo>
                    <a:lnTo>
                      <a:pt x="19538" y="5012"/>
                    </a:lnTo>
                    <a:lnTo>
                      <a:pt x="19538" y="4859"/>
                    </a:lnTo>
                    <a:lnTo>
                      <a:pt x="19323" y="4786"/>
                    </a:lnTo>
                    <a:lnTo>
                      <a:pt x="19323" y="4472"/>
                    </a:lnTo>
                    <a:lnTo>
                      <a:pt x="19538" y="4472"/>
                    </a:lnTo>
                    <a:lnTo>
                      <a:pt x="19623" y="4319"/>
                    </a:lnTo>
                    <a:lnTo>
                      <a:pt x="19469" y="4319"/>
                    </a:lnTo>
                    <a:lnTo>
                      <a:pt x="19469" y="4230"/>
                    </a:lnTo>
                    <a:lnTo>
                      <a:pt x="19623" y="4158"/>
                    </a:lnTo>
                    <a:lnTo>
                      <a:pt x="19623" y="4005"/>
                    </a:lnTo>
                    <a:lnTo>
                      <a:pt x="19692" y="3916"/>
                    </a:lnTo>
                    <a:lnTo>
                      <a:pt x="19992" y="3916"/>
                    </a:lnTo>
                    <a:lnTo>
                      <a:pt x="19992" y="3844"/>
                    </a:lnTo>
                    <a:lnTo>
                      <a:pt x="19992" y="3763"/>
                    </a:lnTo>
                    <a:lnTo>
                      <a:pt x="19838" y="3691"/>
                    </a:lnTo>
                    <a:lnTo>
                      <a:pt x="19538" y="3602"/>
                    </a:lnTo>
                    <a:lnTo>
                      <a:pt x="19469" y="3602"/>
                    </a:lnTo>
                    <a:lnTo>
                      <a:pt x="19323" y="3376"/>
                    </a:lnTo>
                    <a:lnTo>
                      <a:pt x="19238" y="3449"/>
                    </a:lnTo>
                    <a:lnTo>
                      <a:pt x="19092" y="3529"/>
                    </a:lnTo>
                    <a:lnTo>
                      <a:pt x="19015" y="3449"/>
                    </a:lnTo>
                    <a:lnTo>
                      <a:pt x="18946" y="3376"/>
                    </a:lnTo>
                    <a:lnTo>
                      <a:pt x="18946" y="3288"/>
                    </a:lnTo>
                    <a:lnTo>
                      <a:pt x="18862" y="3288"/>
                    </a:lnTo>
                    <a:lnTo>
                      <a:pt x="18862" y="3135"/>
                    </a:lnTo>
                    <a:lnTo>
                      <a:pt x="18792" y="3062"/>
                    </a:lnTo>
                    <a:lnTo>
                      <a:pt x="18715" y="2981"/>
                    </a:lnTo>
                    <a:lnTo>
                      <a:pt x="18715" y="2820"/>
                    </a:lnTo>
                    <a:lnTo>
                      <a:pt x="18562" y="2748"/>
                    </a:lnTo>
                    <a:lnTo>
                      <a:pt x="18415" y="2820"/>
                    </a:lnTo>
                    <a:lnTo>
                      <a:pt x="18492" y="3062"/>
                    </a:lnTo>
                    <a:lnTo>
                      <a:pt x="18415" y="3062"/>
                    </a:lnTo>
                    <a:lnTo>
                      <a:pt x="18415" y="2981"/>
                    </a:lnTo>
                    <a:lnTo>
                      <a:pt x="18192" y="2901"/>
                    </a:lnTo>
                    <a:lnTo>
                      <a:pt x="18115" y="2901"/>
                    </a:lnTo>
                    <a:lnTo>
                      <a:pt x="17885" y="2901"/>
                    </a:lnTo>
                    <a:lnTo>
                      <a:pt x="17885" y="2748"/>
                    </a:lnTo>
                    <a:lnTo>
                      <a:pt x="17738" y="2748"/>
                    </a:lnTo>
                    <a:lnTo>
                      <a:pt x="17669" y="2506"/>
                    </a:lnTo>
                    <a:lnTo>
                      <a:pt x="17738" y="2506"/>
                    </a:lnTo>
                    <a:lnTo>
                      <a:pt x="17669" y="2353"/>
                    </a:lnTo>
                    <a:lnTo>
                      <a:pt x="17585" y="2434"/>
                    </a:lnTo>
                    <a:lnTo>
                      <a:pt x="17515" y="2353"/>
                    </a:lnTo>
                    <a:lnTo>
                      <a:pt x="17369" y="2353"/>
                    </a:lnTo>
                    <a:lnTo>
                      <a:pt x="17285" y="2280"/>
                    </a:lnTo>
                    <a:lnTo>
                      <a:pt x="17215" y="2280"/>
                    </a:lnTo>
                    <a:lnTo>
                      <a:pt x="17138" y="2280"/>
                    </a:lnTo>
                    <a:lnTo>
                      <a:pt x="17069" y="2039"/>
                    </a:lnTo>
                    <a:lnTo>
                      <a:pt x="17069" y="1966"/>
                    </a:lnTo>
                    <a:lnTo>
                      <a:pt x="17069" y="1805"/>
                    </a:lnTo>
                    <a:lnTo>
                      <a:pt x="17069" y="1652"/>
                    </a:lnTo>
                    <a:lnTo>
                      <a:pt x="16985" y="1652"/>
                    </a:lnTo>
                    <a:lnTo>
                      <a:pt x="17069" y="1571"/>
                    </a:lnTo>
                    <a:lnTo>
                      <a:pt x="16985" y="1410"/>
                    </a:lnTo>
                    <a:lnTo>
                      <a:pt x="17069" y="1410"/>
                    </a:lnTo>
                    <a:lnTo>
                      <a:pt x="17069" y="1257"/>
                    </a:lnTo>
                    <a:lnTo>
                      <a:pt x="16985" y="1185"/>
                    </a:lnTo>
                    <a:lnTo>
                      <a:pt x="16985" y="1023"/>
                    </a:lnTo>
                    <a:lnTo>
                      <a:pt x="16908" y="1023"/>
                    </a:lnTo>
                    <a:lnTo>
                      <a:pt x="16838" y="943"/>
                    </a:lnTo>
                    <a:lnTo>
                      <a:pt x="16762" y="870"/>
                    </a:lnTo>
                    <a:lnTo>
                      <a:pt x="16538" y="782"/>
                    </a:lnTo>
                    <a:lnTo>
                      <a:pt x="16392" y="782"/>
                    </a:lnTo>
                    <a:lnTo>
                      <a:pt x="16392" y="870"/>
                    </a:lnTo>
                    <a:lnTo>
                      <a:pt x="16238" y="870"/>
                    </a:lnTo>
                    <a:lnTo>
                      <a:pt x="16162" y="870"/>
                    </a:lnTo>
                    <a:lnTo>
                      <a:pt x="16008" y="943"/>
                    </a:lnTo>
                    <a:lnTo>
                      <a:pt x="15938" y="943"/>
                    </a:lnTo>
                    <a:lnTo>
                      <a:pt x="15938" y="1023"/>
                    </a:lnTo>
                    <a:lnTo>
                      <a:pt x="15862" y="1023"/>
                    </a:lnTo>
                    <a:lnTo>
                      <a:pt x="15777" y="943"/>
                    </a:lnTo>
                    <a:lnTo>
                      <a:pt x="15777" y="1023"/>
                    </a:lnTo>
                    <a:lnTo>
                      <a:pt x="15777" y="1096"/>
                    </a:lnTo>
                    <a:lnTo>
                      <a:pt x="15777" y="1185"/>
                    </a:lnTo>
                    <a:lnTo>
                      <a:pt x="15631" y="1185"/>
                    </a:lnTo>
                    <a:lnTo>
                      <a:pt x="15562" y="1257"/>
                    </a:lnTo>
                    <a:lnTo>
                      <a:pt x="15408" y="1410"/>
                    </a:lnTo>
                    <a:lnTo>
                      <a:pt x="15262" y="1410"/>
                    </a:lnTo>
                    <a:lnTo>
                      <a:pt x="15262" y="1652"/>
                    </a:lnTo>
                    <a:lnTo>
                      <a:pt x="15115" y="1652"/>
                    </a:lnTo>
                    <a:lnTo>
                      <a:pt x="15031" y="1652"/>
                    </a:lnTo>
                    <a:lnTo>
                      <a:pt x="14962" y="1491"/>
                    </a:lnTo>
                    <a:lnTo>
                      <a:pt x="14815" y="1571"/>
                    </a:lnTo>
                    <a:lnTo>
                      <a:pt x="14815" y="1652"/>
                    </a:lnTo>
                    <a:lnTo>
                      <a:pt x="14654" y="1652"/>
                    </a:lnTo>
                    <a:lnTo>
                      <a:pt x="14585" y="1652"/>
                    </a:lnTo>
                    <a:lnTo>
                      <a:pt x="14654" y="1491"/>
                    </a:lnTo>
                    <a:lnTo>
                      <a:pt x="14654" y="1185"/>
                    </a:lnTo>
                    <a:lnTo>
                      <a:pt x="14654" y="943"/>
                    </a:lnTo>
                    <a:lnTo>
                      <a:pt x="14585" y="943"/>
                    </a:lnTo>
                    <a:lnTo>
                      <a:pt x="14431" y="1023"/>
                    </a:lnTo>
                    <a:lnTo>
                      <a:pt x="14354" y="1023"/>
                    </a:lnTo>
                    <a:lnTo>
                      <a:pt x="14138" y="943"/>
                    </a:lnTo>
                    <a:lnTo>
                      <a:pt x="14054" y="782"/>
                    </a:lnTo>
                    <a:lnTo>
                      <a:pt x="14054" y="629"/>
                    </a:lnTo>
                    <a:lnTo>
                      <a:pt x="13985" y="556"/>
                    </a:lnTo>
                    <a:lnTo>
                      <a:pt x="13985" y="467"/>
                    </a:lnTo>
                    <a:lnTo>
                      <a:pt x="14138" y="314"/>
                    </a:lnTo>
                    <a:lnTo>
                      <a:pt x="13908" y="81"/>
                    </a:lnTo>
                    <a:lnTo>
                      <a:pt x="13608" y="0"/>
                    </a:lnTo>
                    <a:lnTo>
                      <a:pt x="13523" y="81"/>
                    </a:lnTo>
                    <a:lnTo>
                      <a:pt x="13608" y="242"/>
                    </a:lnTo>
                    <a:lnTo>
                      <a:pt x="13454" y="467"/>
                    </a:lnTo>
                    <a:lnTo>
                      <a:pt x="13377" y="467"/>
                    </a:lnTo>
                    <a:lnTo>
                      <a:pt x="13377" y="395"/>
                    </a:lnTo>
                    <a:lnTo>
                      <a:pt x="13231" y="395"/>
                    </a:lnTo>
                    <a:lnTo>
                      <a:pt x="13154" y="314"/>
                    </a:lnTo>
                    <a:lnTo>
                      <a:pt x="13077" y="467"/>
                    </a:lnTo>
                    <a:lnTo>
                      <a:pt x="13008" y="467"/>
                    </a:lnTo>
                    <a:lnTo>
                      <a:pt x="12931" y="556"/>
                    </a:lnTo>
                    <a:lnTo>
                      <a:pt x="13008" y="556"/>
                    </a:lnTo>
                    <a:lnTo>
                      <a:pt x="12931" y="629"/>
                    </a:lnTo>
                    <a:lnTo>
                      <a:pt x="12862" y="556"/>
                    </a:lnTo>
                    <a:lnTo>
                      <a:pt x="12777" y="556"/>
                    </a:lnTo>
                    <a:lnTo>
                      <a:pt x="12708" y="395"/>
                    </a:lnTo>
                    <a:lnTo>
                      <a:pt x="12562" y="467"/>
                    </a:lnTo>
                    <a:lnTo>
                      <a:pt x="12400" y="395"/>
                    </a:lnTo>
                    <a:lnTo>
                      <a:pt x="12246" y="467"/>
                    </a:lnTo>
                    <a:lnTo>
                      <a:pt x="12100" y="467"/>
                    </a:lnTo>
                    <a:lnTo>
                      <a:pt x="11954" y="556"/>
                    </a:lnTo>
                    <a:lnTo>
                      <a:pt x="11877" y="709"/>
                    </a:lnTo>
                    <a:lnTo>
                      <a:pt x="11800" y="709"/>
                    </a:lnTo>
                    <a:lnTo>
                      <a:pt x="11731" y="709"/>
                    </a:lnTo>
                    <a:lnTo>
                      <a:pt x="11585" y="709"/>
                    </a:lnTo>
                    <a:lnTo>
                      <a:pt x="11269" y="943"/>
                    </a:lnTo>
                    <a:lnTo>
                      <a:pt x="11269" y="870"/>
                    </a:lnTo>
                    <a:lnTo>
                      <a:pt x="11200" y="629"/>
                    </a:lnTo>
                    <a:lnTo>
                      <a:pt x="11200" y="556"/>
                    </a:lnTo>
                    <a:lnTo>
                      <a:pt x="11123" y="709"/>
                    </a:lnTo>
                    <a:lnTo>
                      <a:pt x="10900" y="709"/>
                    </a:lnTo>
                    <a:lnTo>
                      <a:pt x="10823" y="709"/>
                    </a:lnTo>
                    <a:lnTo>
                      <a:pt x="10823" y="782"/>
                    </a:lnTo>
                    <a:lnTo>
                      <a:pt x="10900" y="782"/>
                    </a:lnTo>
                    <a:lnTo>
                      <a:pt x="10900" y="870"/>
                    </a:lnTo>
                    <a:lnTo>
                      <a:pt x="10677" y="943"/>
                    </a:lnTo>
                    <a:lnTo>
                      <a:pt x="10523" y="943"/>
                    </a:lnTo>
                    <a:lnTo>
                      <a:pt x="10600" y="709"/>
                    </a:lnTo>
                    <a:lnTo>
                      <a:pt x="10377" y="782"/>
                    </a:lnTo>
                    <a:lnTo>
                      <a:pt x="10377" y="709"/>
                    </a:lnTo>
                    <a:lnTo>
                      <a:pt x="10308" y="629"/>
                    </a:lnTo>
                    <a:lnTo>
                      <a:pt x="10308" y="556"/>
                    </a:lnTo>
                    <a:lnTo>
                      <a:pt x="10146" y="395"/>
                    </a:lnTo>
                    <a:lnTo>
                      <a:pt x="9923" y="467"/>
                    </a:lnTo>
                    <a:lnTo>
                      <a:pt x="9777" y="314"/>
                    </a:lnTo>
                    <a:lnTo>
                      <a:pt x="9692" y="242"/>
                    </a:lnTo>
                    <a:lnTo>
                      <a:pt x="9623" y="242"/>
                    </a:lnTo>
                    <a:lnTo>
                      <a:pt x="9546" y="395"/>
                    </a:lnTo>
                    <a:lnTo>
                      <a:pt x="9323" y="467"/>
                    </a:lnTo>
                    <a:lnTo>
                      <a:pt x="9015" y="242"/>
                    </a:lnTo>
                    <a:lnTo>
                      <a:pt x="8946" y="314"/>
                    </a:lnTo>
                    <a:lnTo>
                      <a:pt x="8946" y="467"/>
                    </a:lnTo>
                    <a:lnTo>
                      <a:pt x="8946" y="556"/>
                    </a:lnTo>
                    <a:lnTo>
                      <a:pt x="8946" y="709"/>
                    </a:lnTo>
                    <a:lnTo>
                      <a:pt x="8946" y="782"/>
                    </a:lnTo>
                    <a:lnTo>
                      <a:pt x="8869" y="870"/>
                    </a:lnTo>
                    <a:lnTo>
                      <a:pt x="8869" y="1023"/>
                    </a:lnTo>
                    <a:lnTo>
                      <a:pt x="8869" y="1096"/>
                    </a:lnTo>
                    <a:lnTo>
                      <a:pt x="8946" y="1185"/>
                    </a:lnTo>
                    <a:lnTo>
                      <a:pt x="9015" y="1410"/>
                    </a:lnTo>
                    <a:lnTo>
                      <a:pt x="8946" y="1410"/>
                    </a:lnTo>
                    <a:lnTo>
                      <a:pt x="8946" y="1491"/>
                    </a:lnTo>
                    <a:lnTo>
                      <a:pt x="9015" y="1571"/>
                    </a:lnTo>
                    <a:lnTo>
                      <a:pt x="9015" y="1805"/>
                    </a:lnTo>
                    <a:lnTo>
                      <a:pt x="9015" y="1878"/>
                    </a:lnTo>
                    <a:lnTo>
                      <a:pt x="8946" y="2039"/>
                    </a:lnTo>
                    <a:lnTo>
                      <a:pt x="8869" y="2039"/>
                    </a:lnTo>
                    <a:lnTo>
                      <a:pt x="8800" y="2192"/>
                    </a:lnTo>
                    <a:lnTo>
                      <a:pt x="8800" y="2353"/>
                    </a:lnTo>
                    <a:lnTo>
                      <a:pt x="8715" y="2434"/>
                    </a:lnTo>
                    <a:lnTo>
                      <a:pt x="8715" y="2667"/>
                    </a:lnTo>
                    <a:lnTo>
                      <a:pt x="8800" y="2820"/>
                    </a:lnTo>
                    <a:lnTo>
                      <a:pt x="8715" y="2901"/>
                    </a:lnTo>
                    <a:lnTo>
                      <a:pt x="8800" y="2981"/>
                    </a:lnTo>
                    <a:lnTo>
                      <a:pt x="8800" y="3135"/>
                    </a:lnTo>
                    <a:lnTo>
                      <a:pt x="8800" y="3376"/>
                    </a:lnTo>
                    <a:lnTo>
                      <a:pt x="8869" y="3602"/>
                    </a:lnTo>
                    <a:lnTo>
                      <a:pt x="8869" y="3691"/>
                    </a:lnTo>
                    <a:lnTo>
                      <a:pt x="8869" y="3844"/>
                    </a:lnTo>
                    <a:lnTo>
                      <a:pt x="8946" y="4005"/>
                    </a:lnTo>
                    <a:lnTo>
                      <a:pt x="9015" y="4158"/>
                    </a:lnTo>
                    <a:lnTo>
                      <a:pt x="8946" y="4472"/>
                    </a:lnTo>
                    <a:lnTo>
                      <a:pt x="9100" y="4625"/>
                    </a:lnTo>
                    <a:lnTo>
                      <a:pt x="8946" y="4786"/>
                    </a:lnTo>
                    <a:lnTo>
                      <a:pt x="8800" y="4940"/>
                    </a:lnTo>
                    <a:lnTo>
                      <a:pt x="8715" y="4859"/>
                    </a:lnTo>
                    <a:lnTo>
                      <a:pt x="8569" y="4859"/>
                    </a:lnTo>
                    <a:lnTo>
                      <a:pt x="8415" y="4859"/>
                    </a:lnTo>
                    <a:lnTo>
                      <a:pt x="8415" y="4940"/>
                    </a:lnTo>
                    <a:lnTo>
                      <a:pt x="8269" y="5012"/>
                    </a:lnTo>
                    <a:lnTo>
                      <a:pt x="8200" y="5173"/>
                    </a:lnTo>
                    <a:lnTo>
                      <a:pt x="8200" y="5254"/>
                    </a:lnTo>
                    <a:lnTo>
                      <a:pt x="8200" y="5326"/>
                    </a:lnTo>
                    <a:lnTo>
                      <a:pt x="8123" y="5568"/>
                    </a:lnTo>
                    <a:lnTo>
                      <a:pt x="7969" y="5729"/>
                    </a:lnTo>
                    <a:lnTo>
                      <a:pt x="8046" y="5882"/>
                    </a:lnTo>
                    <a:lnTo>
                      <a:pt x="7969" y="5955"/>
                    </a:lnTo>
                    <a:lnTo>
                      <a:pt x="7892" y="5955"/>
                    </a:lnTo>
                    <a:lnTo>
                      <a:pt x="7823" y="6116"/>
                    </a:lnTo>
                    <a:lnTo>
                      <a:pt x="7823" y="6269"/>
                    </a:lnTo>
                    <a:lnTo>
                      <a:pt x="7738" y="6350"/>
                    </a:lnTo>
                    <a:lnTo>
                      <a:pt x="7669" y="6430"/>
                    </a:lnTo>
                    <a:lnTo>
                      <a:pt x="7669" y="6664"/>
                    </a:lnTo>
                    <a:lnTo>
                      <a:pt x="7138" y="6511"/>
                    </a:lnTo>
                    <a:lnTo>
                      <a:pt x="7069" y="6511"/>
                    </a:lnTo>
                    <a:lnTo>
                      <a:pt x="6923" y="6197"/>
                    </a:lnTo>
                    <a:lnTo>
                      <a:pt x="6762" y="6197"/>
                    </a:lnTo>
                    <a:lnTo>
                      <a:pt x="6392" y="6116"/>
                    </a:lnTo>
                    <a:lnTo>
                      <a:pt x="6462" y="6350"/>
                    </a:lnTo>
                    <a:lnTo>
                      <a:pt x="6162" y="6430"/>
                    </a:lnTo>
                    <a:lnTo>
                      <a:pt x="6092" y="6511"/>
                    </a:lnTo>
                    <a:lnTo>
                      <a:pt x="5792" y="6511"/>
                    </a:lnTo>
                    <a:lnTo>
                      <a:pt x="5715" y="6583"/>
                    </a:lnTo>
                    <a:lnTo>
                      <a:pt x="5638" y="6664"/>
                    </a:lnTo>
                    <a:lnTo>
                      <a:pt x="5485" y="6664"/>
                    </a:lnTo>
                    <a:lnTo>
                      <a:pt x="5415" y="7051"/>
                    </a:lnTo>
                    <a:lnTo>
                      <a:pt x="5338" y="7051"/>
                    </a:lnTo>
                    <a:lnTo>
                      <a:pt x="5338" y="7139"/>
                    </a:lnTo>
                    <a:lnTo>
                      <a:pt x="5038" y="7139"/>
                    </a:lnTo>
                    <a:lnTo>
                      <a:pt x="5038" y="7212"/>
                    </a:lnTo>
                    <a:lnTo>
                      <a:pt x="4885" y="7212"/>
                    </a:lnTo>
                    <a:lnTo>
                      <a:pt x="4738" y="7139"/>
                    </a:lnTo>
                    <a:lnTo>
                      <a:pt x="4738" y="7212"/>
                    </a:lnTo>
                    <a:lnTo>
                      <a:pt x="4592" y="7139"/>
                    </a:lnTo>
                    <a:lnTo>
                      <a:pt x="4292" y="7051"/>
                    </a:lnTo>
                    <a:lnTo>
                      <a:pt x="4208" y="7139"/>
                    </a:lnTo>
                    <a:lnTo>
                      <a:pt x="4062" y="7212"/>
                    </a:lnTo>
                    <a:lnTo>
                      <a:pt x="3838" y="7212"/>
                    </a:lnTo>
                    <a:lnTo>
                      <a:pt x="3692" y="7365"/>
                    </a:lnTo>
                    <a:lnTo>
                      <a:pt x="3538" y="7365"/>
                    </a:lnTo>
                    <a:lnTo>
                      <a:pt x="3538" y="7212"/>
                    </a:lnTo>
                    <a:lnTo>
                      <a:pt x="3385" y="7293"/>
                    </a:lnTo>
                    <a:lnTo>
                      <a:pt x="3315" y="7365"/>
                    </a:lnTo>
                    <a:lnTo>
                      <a:pt x="3085" y="7454"/>
                    </a:lnTo>
                    <a:lnTo>
                      <a:pt x="3085" y="7526"/>
                    </a:lnTo>
                    <a:lnTo>
                      <a:pt x="2862" y="7526"/>
                    </a:lnTo>
                    <a:lnTo>
                      <a:pt x="2785" y="7679"/>
                    </a:lnTo>
                    <a:lnTo>
                      <a:pt x="2862" y="7760"/>
                    </a:lnTo>
                    <a:lnTo>
                      <a:pt x="2862" y="7921"/>
                    </a:lnTo>
                    <a:lnTo>
                      <a:pt x="2715" y="8147"/>
                    </a:lnTo>
                    <a:lnTo>
                      <a:pt x="2785" y="8235"/>
                    </a:lnTo>
                    <a:lnTo>
                      <a:pt x="2715" y="8550"/>
                    </a:lnTo>
                    <a:lnTo>
                      <a:pt x="2485" y="8622"/>
                    </a:lnTo>
                    <a:lnTo>
                      <a:pt x="2415" y="8622"/>
                    </a:lnTo>
                    <a:lnTo>
                      <a:pt x="2415" y="8864"/>
                    </a:lnTo>
                    <a:lnTo>
                      <a:pt x="2254" y="8864"/>
                    </a:lnTo>
                    <a:lnTo>
                      <a:pt x="2254" y="8703"/>
                    </a:lnTo>
                    <a:lnTo>
                      <a:pt x="2185" y="8703"/>
                    </a:lnTo>
                    <a:lnTo>
                      <a:pt x="1885" y="8864"/>
                    </a:lnTo>
                    <a:lnTo>
                      <a:pt x="1808" y="8775"/>
                    </a:lnTo>
                    <a:lnTo>
                      <a:pt x="1808" y="8703"/>
                    </a:lnTo>
                    <a:lnTo>
                      <a:pt x="1585" y="8622"/>
                    </a:lnTo>
                    <a:lnTo>
                      <a:pt x="1508" y="9089"/>
                    </a:lnTo>
                    <a:lnTo>
                      <a:pt x="1285" y="9178"/>
                    </a:lnTo>
                    <a:lnTo>
                      <a:pt x="1131" y="9089"/>
                    </a:lnTo>
                    <a:lnTo>
                      <a:pt x="908" y="9089"/>
                    </a:lnTo>
                    <a:lnTo>
                      <a:pt x="908" y="9017"/>
                    </a:lnTo>
                    <a:lnTo>
                      <a:pt x="831" y="8936"/>
                    </a:lnTo>
                    <a:lnTo>
                      <a:pt x="677" y="9089"/>
                    </a:lnTo>
                    <a:lnTo>
                      <a:pt x="677" y="9178"/>
                    </a:lnTo>
                    <a:lnTo>
                      <a:pt x="677" y="9251"/>
                    </a:lnTo>
                    <a:lnTo>
                      <a:pt x="677" y="9331"/>
                    </a:lnTo>
                    <a:lnTo>
                      <a:pt x="762" y="9404"/>
                    </a:lnTo>
                    <a:lnTo>
                      <a:pt x="762" y="9484"/>
                    </a:lnTo>
                    <a:lnTo>
                      <a:pt x="531" y="9404"/>
                    </a:lnTo>
                    <a:lnTo>
                      <a:pt x="377" y="9565"/>
                    </a:lnTo>
                    <a:lnTo>
                      <a:pt x="0" y="9799"/>
                    </a:lnTo>
                    <a:lnTo>
                      <a:pt x="231" y="9871"/>
                    </a:lnTo>
                    <a:lnTo>
                      <a:pt x="308" y="10113"/>
                    </a:lnTo>
                    <a:lnTo>
                      <a:pt x="231" y="10427"/>
                    </a:lnTo>
                    <a:lnTo>
                      <a:pt x="77" y="10427"/>
                    </a:lnTo>
                    <a:lnTo>
                      <a:pt x="77" y="10500"/>
                    </a:lnTo>
                    <a:lnTo>
                      <a:pt x="308" y="10588"/>
                    </a:lnTo>
                    <a:lnTo>
                      <a:pt x="608" y="10814"/>
                    </a:lnTo>
                    <a:lnTo>
                      <a:pt x="762" y="10814"/>
                    </a:lnTo>
                    <a:lnTo>
                      <a:pt x="762" y="10741"/>
                    </a:lnTo>
                    <a:lnTo>
                      <a:pt x="831" y="10661"/>
                    </a:lnTo>
                    <a:lnTo>
                      <a:pt x="1131" y="10741"/>
                    </a:lnTo>
                    <a:lnTo>
                      <a:pt x="1438" y="11056"/>
                    </a:lnTo>
                    <a:lnTo>
                      <a:pt x="2038" y="10814"/>
                    </a:lnTo>
                    <a:lnTo>
                      <a:pt x="2108" y="10661"/>
                    </a:lnTo>
                    <a:lnTo>
                      <a:pt x="2185" y="10588"/>
                    </a:lnTo>
                    <a:lnTo>
                      <a:pt x="2185" y="10661"/>
                    </a:lnTo>
                    <a:lnTo>
                      <a:pt x="2331" y="10588"/>
                    </a:lnTo>
                    <a:lnTo>
                      <a:pt x="2631" y="10588"/>
                    </a:lnTo>
                    <a:lnTo>
                      <a:pt x="2785" y="10588"/>
                    </a:lnTo>
                    <a:lnTo>
                      <a:pt x="3015" y="10500"/>
                    </a:lnTo>
                    <a:lnTo>
                      <a:pt x="3162" y="10588"/>
                    </a:lnTo>
                    <a:lnTo>
                      <a:pt x="3231" y="10588"/>
                    </a:lnTo>
                    <a:lnTo>
                      <a:pt x="3538" y="10588"/>
                    </a:lnTo>
                    <a:lnTo>
                      <a:pt x="3762" y="10814"/>
                    </a:lnTo>
                    <a:lnTo>
                      <a:pt x="3992" y="10975"/>
                    </a:lnTo>
                    <a:lnTo>
                      <a:pt x="4062" y="11128"/>
                    </a:lnTo>
                    <a:lnTo>
                      <a:pt x="4362" y="11442"/>
                    </a:lnTo>
                    <a:lnTo>
                      <a:pt x="4292" y="11442"/>
                    </a:lnTo>
                    <a:lnTo>
                      <a:pt x="4062" y="11289"/>
                    </a:lnTo>
                    <a:lnTo>
                      <a:pt x="3908" y="11209"/>
                    </a:lnTo>
                    <a:lnTo>
                      <a:pt x="3462" y="10902"/>
                    </a:lnTo>
                    <a:lnTo>
                      <a:pt x="3085" y="10741"/>
                    </a:lnTo>
                    <a:lnTo>
                      <a:pt x="3015" y="10661"/>
                    </a:lnTo>
                    <a:lnTo>
                      <a:pt x="2931" y="10741"/>
                    </a:lnTo>
                    <a:lnTo>
                      <a:pt x="2415" y="10814"/>
                    </a:lnTo>
                    <a:lnTo>
                      <a:pt x="2185" y="10814"/>
                    </a:lnTo>
                    <a:lnTo>
                      <a:pt x="2108" y="11128"/>
                    </a:lnTo>
                    <a:lnTo>
                      <a:pt x="2254" y="11289"/>
                    </a:lnTo>
                    <a:lnTo>
                      <a:pt x="2254" y="11442"/>
                    </a:lnTo>
                    <a:lnTo>
                      <a:pt x="2185" y="11757"/>
                    </a:lnTo>
                    <a:lnTo>
                      <a:pt x="1808" y="11837"/>
                    </a:lnTo>
                    <a:lnTo>
                      <a:pt x="1808" y="11910"/>
                    </a:lnTo>
                    <a:lnTo>
                      <a:pt x="1738" y="11998"/>
                    </a:lnTo>
                    <a:lnTo>
                      <a:pt x="2108" y="12151"/>
                    </a:lnTo>
                    <a:lnTo>
                      <a:pt x="2785" y="12385"/>
                    </a:lnTo>
                    <a:lnTo>
                      <a:pt x="2931" y="12538"/>
                    </a:lnTo>
                    <a:lnTo>
                      <a:pt x="2931" y="12619"/>
                    </a:lnTo>
                    <a:lnTo>
                      <a:pt x="3162" y="13006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3" name="Freeform 26"/>
              <p:cNvSpPr>
                <a:spLocks/>
              </p:cNvSpPr>
              <p:nvPr/>
            </p:nvSpPr>
            <p:spPr bwMode="auto">
              <a:xfrm>
                <a:off x="1143121" y="1951060"/>
                <a:ext cx="1738210" cy="1020070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0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000"/>
                  <a:gd name="T178" fmla="*/ 0 h 20000"/>
                  <a:gd name="T179" fmla="*/ 20000 w 20000"/>
                  <a:gd name="T180" fmla="*/ 20000 h 200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000" h="20000">
                    <a:moveTo>
                      <a:pt x="14276" y="4361"/>
                    </a:moveTo>
                    <a:lnTo>
                      <a:pt x="14349" y="4361"/>
                    </a:lnTo>
                    <a:lnTo>
                      <a:pt x="14130" y="3988"/>
                    </a:lnTo>
                    <a:lnTo>
                      <a:pt x="14276" y="3988"/>
                    </a:lnTo>
                    <a:lnTo>
                      <a:pt x="14349" y="3875"/>
                    </a:lnTo>
                    <a:lnTo>
                      <a:pt x="14415" y="3875"/>
                    </a:lnTo>
                    <a:lnTo>
                      <a:pt x="14496" y="3988"/>
                    </a:lnTo>
                    <a:lnTo>
                      <a:pt x="14635" y="3875"/>
                    </a:lnTo>
                    <a:lnTo>
                      <a:pt x="14708" y="3875"/>
                    </a:lnTo>
                    <a:lnTo>
                      <a:pt x="15058" y="3639"/>
                    </a:lnTo>
                    <a:lnTo>
                      <a:pt x="15058" y="3389"/>
                    </a:lnTo>
                    <a:lnTo>
                      <a:pt x="15205" y="3265"/>
                    </a:lnTo>
                    <a:lnTo>
                      <a:pt x="15205" y="3389"/>
                    </a:lnTo>
                    <a:lnTo>
                      <a:pt x="15278" y="3389"/>
                    </a:lnTo>
                    <a:lnTo>
                      <a:pt x="15205" y="3265"/>
                    </a:lnTo>
                    <a:lnTo>
                      <a:pt x="15424" y="3153"/>
                    </a:lnTo>
                    <a:lnTo>
                      <a:pt x="15563" y="3265"/>
                    </a:lnTo>
                    <a:lnTo>
                      <a:pt x="15848" y="3016"/>
                    </a:lnTo>
                    <a:lnTo>
                      <a:pt x="15848" y="3502"/>
                    </a:lnTo>
                    <a:lnTo>
                      <a:pt x="15709" y="3751"/>
                    </a:lnTo>
                    <a:lnTo>
                      <a:pt x="15629" y="3875"/>
                    </a:lnTo>
                    <a:lnTo>
                      <a:pt x="15709" y="4237"/>
                    </a:lnTo>
                    <a:lnTo>
                      <a:pt x="15782" y="4361"/>
                    </a:lnTo>
                    <a:lnTo>
                      <a:pt x="16067" y="4474"/>
                    </a:lnTo>
                    <a:lnTo>
                      <a:pt x="16206" y="4474"/>
                    </a:lnTo>
                    <a:lnTo>
                      <a:pt x="16703" y="4474"/>
                    </a:lnTo>
                    <a:lnTo>
                      <a:pt x="16923" y="4361"/>
                    </a:lnTo>
                    <a:lnTo>
                      <a:pt x="17061" y="4237"/>
                    </a:lnTo>
                    <a:lnTo>
                      <a:pt x="17200" y="4237"/>
                    </a:lnTo>
                    <a:lnTo>
                      <a:pt x="17200" y="4474"/>
                    </a:lnTo>
                    <a:lnTo>
                      <a:pt x="17281" y="4598"/>
                    </a:lnTo>
                    <a:lnTo>
                      <a:pt x="17346" y="4723"/>
                    </a:lnTo>
                    <a:lnTo>
                      <a:pt x="17346" y="4960"/>
                    </a:lnTo>
                    <a:lnTo>
                      <a:pt x="17420" y="4960"/>
                    </a:lnTo>
                    <a:lnTo>
                      <a:pt x="17485" y="5196"/>
                    </a:lnTo>
                    <a:lnTo>
                      <a:pt x="17420" y="5196"/>
                    </a:lnTo>
                    <a:lnTo>
                      <a:pt x="17420" y="5445"/>
                    </a:lnTo>
                    <a:lnTo>
                      <a:pt x="17485" y="5682"/>
                    </a:lnTo>
                    <a:lnTo>
                      <a:pt x="17566" y="5931"/>
                    </a:lnTo>
                    <a:lnTo>
                      <a:pt x="17632" y="6305"/>
                    </a:lnTo>
                    <a:lnTo>
                      <a:pt x="17705" y="6305"/>
                    </a:lnTo>
                    <a:lnTo>
                      <a:pt x="17851" y="6305"/>
                    </a:lnTo>
                    <a:lnTo>
                      <a:pt x="17924" y="6417"/>
                    </a:lnTo>
                    <a:lnTo>
                      <a:pt x="17924" y="6654"/>
                    </a:lnTo>
                    <a:lnTo>
                      <a:pt x="18136" y="6654"/>
                    </a:lnTo>
                    <a:lnTo>
                      <a:pt x="18209" y="6654"/>
                    </a:lnTo>
                    <a:lnTo>
                      <a:pt x="18348" y="6542"/>
                    </a:lnTo>
                    <a:lnTo>
                      <a:pt x="18348" y="6417"/>
                    </a:lnTo>
                    <a:lnTo>
                      <a:pt x="18414" y="6305"/>
                    </a:lnTo>
                    <a:lnTo>
                      <a:pt x="18494" y="6305"/>
                    </a:lnTo>
                    <a:lnTo>
                      <a:pt x="18494" y="6168"/>
                    </a:lnTo>
                    <a:lnTo>
                      <a:pt x="18633" y="6168"/>
                    </a:lnTo>
                    <a:lnTo>
                      <a:pt x="18699" y="6056"/>
                    </a:lnTo>
                    <a:lnTo>
                      <a:pt x="18779" y="6056"/>
                    </a:lnTo>
                    <a:lnTo>
                      <a:pt x="18779" y="5819"/>
                    </a:lnTo>
                    <a:lnTo>
                      <a:pt x="18779" y="5682"/>
                    </a:lnTo>
                    <a:lnTo>
                      <a:pt x="18918" y="5570"/>
                    </a:lnTo>
                    <a:lnTo>
                      <a:pt x="19064" y="5682"/>
                    </a:lnTo>
                    <a:lnTo>
                      <a:pt x="19137" y="5682"/>
                    </a:lnTo>
                    <a:lnTo>
                      <a:pt x="19276" y="5819"/>
                    </a:lnTo>
                    <a:lnTo>
                      <a:pt x="19349" y="5819"/>
                    </a:lnTo>
                    <a:lnTo>
                      <a:pt x="19423" y="5931"/>
                    </a:lnTo>
                    <a:lnTo>
                      <a:pt x="19488" y="5931"/>
                    </a:lnTo>
                    <a:lnTo>
                      <a:pt x="19627" y="5931"/>
                    </a:lnTo>
                    <a:lnTo>
                      <a:pt x="19708" y="6056"/>
                    </a:lnTo>
                    <a:lnTo>
                      <a:pt x="19846" y="6168"/>
                    </a:lnTo>
                    <a:lnTo>
                      <a:pt x="19846" y="6417"/>
                    </a:lnTo>
                    <a:lnTo>
                      <a:pt x="19846" y="6542"/>
                    </a:lnTo>
                    <a:lnTo>
                      <a:pt x="19846" y="6791"/>
                    </a:lnTo>
                    <a:lnTo>
                      <a:pt x="19846" y="6903"/>
                    </a:lnTo>
                    <a:lnTo>
                      <a:pt x="19773" y="7028"/>
                    </a:lnTo>
                    <a:lnTo>
                      <a:pt x="19773" y="7265"/>
                    </a:lnTo>
                    <a:lnTo>
                      <a:pt x="19773" y="7377"/>
                    </a:lnTo>
                    <a:lnTo>
                      <a:pt x="19846" y="7514"/>
                    </a:lnTo>
                    <a:lnTo>
                      <a:pt x="19912" y="7863"/>
                    </a:lnTo>
                    <a:lnTo>
                      <a:pt x="19846" y="7863"/>
                    </a:lnTo>
                    <a:lnTo>
                      <a:pt x="19846" y="8000"/>
                    </a:lnTo>
                    <a:lnTo>
                      <a:pt x="19912" y="8112"/>
                    </a:lnTo>
                    <a:lnTo>
                      <a:pt x="19912" y="8486"/>
                    </a:lnTo>
                    <a:lnTo>
                      <a:pt x="19912" y="8598"/>
                    </a:lnTo>
                    <a:lnTo>
                      <a:pt x="19846" y="8835"/>
                    </a:lnTo>
                    <a:lnTo>
                      <a:pt x="19773" y="8835"/>
                    </a:lnTo>
                    <a:lnTo>
                      <a:pt x="19708" y="9084"/>
                    </a:lnTo>
                    <a:lnTo>
                      <a:pt x="19708" y="9321"/>
                    </a:lnTo>
                    <a:lnTo>
                      <a:pt x="19627" y="9445"/>
                    </a:lnTo>
                    <a:lnTo>
                      <a:pt x="19627" y="9807"/>
                    </a:lnTo>
                    <a:lnTo>
                      <a:pt x="19708" y="10044"/>
                    </a:lnTo>
                    <a:lnTo>
                      <a:pt x="19627" y="10181"/>
                    </a:lnTo>
                    <a:lnTo>
                      <a:pt x="19708" y="10293"/>
                    </a:lnTo>
                    <a:lnTo>
                      <a:pt x="19708" y="10530"/>
                    </a:lnTo>
                    <a:lnTo>
                      <a:pt x="19708" y="10903"/>
                    </a:lnTo>
                    <a:lnTo>
                      <a:pt x="19773" y="11265"/>
                    </a:lnTo>
                    <a:lnTo>
                      <a:pt x="19773" y="11389"/>
                    </a:lnTo>
                    <a:lnTo>
                      <a:pt x="19773" y="11626"/>
                    </a:lnTo>
                    <a:lnTo>
                      <a:pt x="19846" y="11875"/>
                    </a:lnTo>
                    <a:lnTo>
                      <a:pt x="19912" y="12112"/>
                    </a:lnTo>
                    <a:lnTo>
                      <a:pt x="19846" y="12598"/>
                    </a:lnTo>
                    <a:lnTo>
                      <a:pt x="19993" y="12847"/>
                    </a:lnTo>
                    <a:lnTo>
                      <a:pt x="19846" y="13084"/>
                    </a:lnTo>
                    <a:lnTo>
                      <a:pt x="19708" y="13333"/>
                    </a:lnTo>
                    <a:lnTo>
                      <a:pt x="19627" y="13196"/>
                    </a:lnTo>
                    <a:lnTo>
                      <a:pt x="19488" y="13196"/>
                    </a:lnTo>
                    <a:lnTo>
                      <a:pt x="19349" y="13196"/>
                    </a:lnTo>
                    <a:lnTo>
                      <a:pt x="19349" y="13333"/>
                    </a:lnTo>
                    <a:lnTo>
                      <a:pt x="19203" y="13445"/>
                    </a:lnTo>
                    <a:lnTo>
                      <a:pt x="19137" y="13682"/>
                    </a:lnTo>
                    <a:lnTo>
                      <a:pt x="19137" y="13807"/>
                    </a:lnTo>
                    <a:lnTo>
                      <a:pt x="19137" y="13931"/>
                    </a:lnTo>
                    <a:lnTo>
                      <a:pt x="19064" y="14293"/>
                    </a:lnTo>
                    <a:lnTo>
                      <a:pt x="18918" y="14542"/>
                    </a:lnTo>
                    <a:lnTo>
                      <a:pt x="18999" y="14779"/>
                    </a:lnTo>
                    <a:lnTo>
                      <a:pt x="18918" y="14891"/>
                    </a:lnTo>
                    <a:lnTo>
                      <a:pt x="18845" y="14891"/>
                    </a:lnTo>
                    <a:lnTo>
                      <a:pt x="18779" y="15140"/>
                    </a:lnTo>
                    <a:lnTo>
                      <a:pt x="18779" y="15377"/>
                    </a:lnTo>
                    <a:lnTo>
                      <a:pt x="18699" y="15514"/>
                    </a:lnTo>
                    <a:lnTo>
                      <a:pt x="18633" y="15626"/>
                    </a:lnTo>
                    <a:lnTo>
                      <a:pt x="18633" y="15988"/>
                    </a:lnTo>
                    <a:lnTo>
                      <a:pt x="18136" y="15751"/>
                    </a:lnTo>
                    <a:lnTo>
                      <a:pt x="18063" y="15751"/>
                    </a:lnTo>
                    <a:lnTo>
                      <a:pt x="17924" y="15265"/>
                    </a:lnTo>
                    <a:lnTo>
                      <a:pt x="17770" y="15265"/>
                    </a:lnTo>
                    <a:lnTo>
                      <a:pt x="17420" y="15140"/>
                    </a:lnTo>
                    <a:lnTo>
                      <a:pt x="17485" y="15514"/>
                    </a:lnTo>
                    <a:lnTo>
                      <a:pt x="17200" y="15626"/>
                    </a:lnTo>
                    <a:lnTo>
                      <a:pt x="17135" y="15751"/>
                    </a:lnTo>
                    <a:lnTo>
                      <a:pt x="16857" y="15751"/>
                    </a:lnTo>
                    <a:lnTo>
                      <a:pt x="16776" y="15863"/>
                    </a:lnTo>
                    <a:lnTo>
                      <a:pt x="16703" y="15988"/>
                    </a:lnTo>
                    <a:lnTo>
                      <a:pt x="16557" y="15988"/>
                    </a:lnTo>
                    <a:lnTo>
                      <a:pt x="16491" y="16586"/>
                    </a:lnTo>
                    <a:lnTo>
                      <a:pt x="16418" y="16586"/>
                    </a:lnTo>
                    <a:lnTo>
                      <a:pt x="16418" y="16723"/>
                    </a:lnTo>
                    <a:lnTo>
                      <a:pt x="16133" y="16723"/>
                    </a:lnTo>
                    <a:lnTo>
                      <a:pt x="16133" y="16835"/>
                    </a:lnTo>
                    <a:lnTo>
                      <a:pt x="15994" y="16835"/>
                    </a:lnTo>
                    <a:lnTo>
                      <a:pt x="15848" y="16723"/>
                    </a:lnTo>
                    <a:lnTo>
                      <a:pt x="15848" y="16835"/>
                    </a:lnTo>
                    <a:lnTo>
                      <a:pt x="15709" y="16723"/>
                    </a:lnTo>
                    <a:lnTo>
                      <a:pt x="15424" y="16586"/>
                    </a:lnTo>
                    <a:lnTo>
                      <a:pt x="15344" y="16723"/>
                    </a:lnTo>
                    <a:lnTo>
                      <a:pt x="15205" y="16835"/>
                    </a:lnTo>
                    <a:lnTo>
                      <a:pt x="14993" y="16835"/>
                    </a:lnTo>
                    <a:lnTo>
                      <a:pt x="14854" y="17072"/>
                    </a:lnTo>
                    <a:lnTo>
                      <a:pt x="14708" y="17072"/>
                    </a:lnTo>
                    <a:lnTo>
                      <a:pt x="14708" y="16835"/>
                    </a:lnTo>
                    <a:lnTo>
                      <a:pt x="14561" y="16960"/>
                    </a:lnTo>
                    <a:lnTo>
                      <a:pt x="14496" y="17072"/>
                    </a:lnTo>
                    <a:lnTo>
                      <a:pt x="14276" y="17209"/>
                    </a:lnTo>
                    <a:lnTo>
                      <a:pt x="14276" y="17321"/>
                    </a:lnTo>
                    <a:lnTo>
                      <a:pt x="14064" y="17321"/>
                    </a:lnTo>
                    <a:lnTo>
                      <a:pt x="13991" y="17558"/>
                    </a:lnTo>
                    <a:lnTo>
                      <a:pt x="14064" y="17695"/>
                    </a:lnTo>
                    <a:lnTo>
                      <a:pt x="14064" y="17931"/>
                    </a:lnTo>
                    <a:lnTo>
                      <a:pt x="13925" y="18293"/>
                    </a:lnTo>
                    <a:lnTo>
                      <a:pt x="13991" y="18417"/>
                    </a:lnTo>
                    <a:lnTo>
                      <a:pt x="13925" y="18903"/>
                    </a:lnTo>
                    <a:lnTo>
                      <a:pt x="13706" y="19016"/>
                    </a:lnTo>
                    <a:lnTo>
                      <a:pt x="13640" y="19016"/>
                    </a:lnTo>
                    <a:lnTo>
                      <a:pt x="13640" y="19389"/>
                    </a:lnTo>
                    <a:lnTo>
                      <a:pt x="13487" y="19389"/>
                    </a:lnTo>
                    <a:lnTo>
                      <a:pt x="13487" y="19140"/>
                    </a:lnTo>
                    <a:lnTo>
                      <a:pt x="13421" y="19140"/>
                    </a:lnTo>
                    <a:lnTo>
                      <a:pt x="13136" y="19389"/>
                    </a:lnTo>
                    <a:lnTo>
                      <a:pt x="13063" y="19252"/>
                    </a:lnTo>
                    <a:lnTo>
                      <a:pt x="13063" y="19140"/>
                    </a:lnTo>
                    <a:lnTo>
                      <a:pt x="12851" y="19016"/>
                    </a:lnTo>
                    <a:lnTo>
                      <a:pt x="12778" y="19738"/>
                    </a:lnTo>
                    <a:lnTo>
                      <a:pt x="12566" y="19875"/>
                    </a:lnTo>
                    <a:lnTo>
                      <a:pt x="12420" y="19738"/>
                    </a:lnTo>
                    <a:lnTo>
                      <a:pt x="12208" y="19738"/>
                    </a:lnTo>
                    <a:lnTo>
                      <a:pt x="12208" y="19626"/>
                    </a:lnTo>
                    <a:lnTo>
                      <a:pt x="12135" y="19502"/>
                    </a:lnTo>
                    <a:lnTo>
                      <a:pt x="11988" y="19738"/>
                    </a:lnTo>
                    <a:lnTo>
                      <a:pt x="11988" y="19875"/>
                    </a:lnTo>
                    <a:lnTo>
                      <a:pt x="11849" y="19988"/>
                    </a:lnTo>
                    <a:lnTo>
                      <a:pt x="11703" y="19389"/>
                    </a:lnTo>
                    <a:lnTo>
                      <a:pt x="11703" y="19252"/>
                    </a:lnTo>
                    <a:lnTo>
                      <a:pt x="11849" y="19140"/>
                    </a:lnTo>
                    <a:lnTo>
                      <a:pt x="11923" y="19252"/>
                    </a:lnTo>
                    <a:lnTo>
                      <a:pt x="12135" y="19252"/>
                    </a:lnTo>
                    <a:lnTo>
                      <a:pt x="12135" y="19140"/>
                    </a:lnTo>
                    <a:lnTo>
                      <a:pt x="12069" y="19140"/>
                    </a:lnTo>
                    <a:lnTo>
                      <a:pt x="11923" y="19016"/>
                    </a:lnTo>
                    <a:lnTo>
                      <a:pt x="11784" y="18903"/>
                    </a:lnTo>
                    <a:lnTo>
                      <a:pt x="11703" y="18766"/>
                    </a:lnTo>
                    <a:lnTo>
                      <a:pt x="11499" y="18766"/>
                    </a:lnTo>
                    <a:lnTo>
                      <a:pt x="11499" y="18903"/>
                    </a:lnTo>
                    <a:lnTo>
                      <a:pt x="11206" y="18903"/>
                    </a:lnTo>
                    <a:lnTo>
                      <a:pt x="11140" y="19016"/>
                    </a:lnTo>
                    <a:lnTo>
                      <a:pt x="11060" y="19016"/>
                    </a:lnTo>
                    <a:lnTo>
                      <a:pt x="11060" y="18903"/>
                    </a:lnTo>
                    <a:lnTo>
                      <a:pt x="10921" y="18766"/>
                    </a:lnTo>
                    <a:lnTo>
                      <a:pt x="10775" y="19140"/>
                    </a:lnTo>
                    <a:lnTo>
                      <a:pt x="10490" y="18903"/>
                    </a:lnTo>
                    <a:lnTo>
                      <a:pt x="10132" y="19140"/>
                    </a:lnTo>
                    <a:lnTo>
                      <a:pt x="10066" y="19140"/>
                    </a:lnTo>
                    <a:lnTo>
                      <a:pt x="9846" y="18903"/>
                    </a:lnTo>
                    <a:lnTo>
                      <a:pt x="9846" y="18766"/>
                    </a:lnTo>
                    <a:lnTo>
                      <a:pt x="9781" y="18530"/>
                    </a:lnTo>
                    <a:lnTo>
                      <a:pt x="9561" y="18417"/>
                    </a:lnTo>
                    <a:lnTo>
                      <a:pt x="9561" y="18293"/>
                    </a:lnTo>
                    <a:lnTo>
                      <a:pt x="9561" y="18044"/>
                    </a:lnTo>
                    <a:lnTo>
                      <a:pt x="9708" y="18181"/>
                    </a:lnTo>
                    <a:lnTo>
                      <a:pt x="9846" y="18293"/>
                    </a:lnTo>
                    <a:lnTo>
                      <a:pt x="10570" y="18417"/>
                    </a:lnTo>
                    <a:lnTo>
                      <a:pt x="10570" y="18293"/>
                    </a:lnTo>
                    <a:lnTo>
                      <a:pt x="10709" y="18044"/>
                    </a:lnTo>
                    <a:lnTo>
                      <a:pt x="10775" y="17807"/>
                    </a:lnTo>
                    <a:lnTo>
                      <a:pt x="10775" y="17695"/>
                    </a:lnTo>
                    <a:lnTo>
                      <a:pt x="10855" y="17445"/>
                    </a:lnTo>
                    <a:lnTo>
                      <a:pt x="10775" y="17209"/>
                    </a:lnTo>
                    <a:lnTo>
                      <a:pt x="10709" y="17209"/>
                    </a:lnTo>
                    <a:lnTo>
                      <a:pt x="10636" y="17558"/>
                    </a:lnTo>
                    <a:lnTo>
                      <a:pt x="10351" y="17321"/>
                    </a:lnTo>
                    <a:lnTo>
                      <a:pt x="10278" y="17209"/>
                    </a:lnTo>
                    <a:lnTo>
                      <a:pt x="9846" y="17321"/>
                    </a:lnTo>
                    <a:lnTo>
                      <a:pt x="9708" y="17558"/>
                    </a:lnTo>
                    <a:lnTo>
                      <a:pt x="9642" y="17695"/>
                    </a:lnTo>
                    <a:lnTo>
                      <a:pt x="9561" y="17695"/>
                    </a:lnTo>
                    <a:lnTo>
                      <a:pt x="9423" y="17209"/>
                    </a:lnTo>
                    <a:lnTo>
                      <a:pt x="9423" y="17072"/>
                    </a:lnTo>
                    <a:lnTo>
                      <a:pt x="9357" y="17072"/>
                    </a:lnTo>
                    <a:lnTo>
                      <a:pt x="9276" y="17445"/>
                    </a:lnTo>
                    <a:lnTo>
                      <a:pt x="9423" y="18044"/>
                    </a:lnTo>
                    <a:lnTo>
                      <a:pt x="9423" y="18181"/>
                    </a:lnTo>
                    <a:lnTo>
                      <a:pt x="9203" y="18044"/>
                    </a:lnTo>
                    <a:lnTo>
                      <a:pt x="8999" y="17931"/>
                    </a:lnTo>
                    <a:lnTo>
                      <a:pt x="8852" y="17931"/>
                    </a:lnTo>
                    <a:lnTo>
                      <a:pt x="8567" y="17807"/>
                    </a:lnTo>
                    <a:lnTo>
                      <a:pt x="8567" y="17695"/>
                    </a:lnTo>
                    <a:lnTo>
                      <a:pt x="8428" y="17445"/>
                    </a:lnTo>
                    <a:lnTo>
                      <a:pt x="8428" y="17558"/>
                    </a:lnTo>
                    <a:lnTo>
                      <a:pt x="8348" y="17931"/>
                    </a:lnTo>
                    <a:lnTo>
                      <a:pt x="8348" y="18417"/>
                    </a:lnTo>
                    <a:lnTo>
                      <a:pt x="8428" y="18766"/>
                    </a:lnTo>
                    <a:lnTo>
                      <a:pt x="8494" y="19016"/>
                    </a:lnTo>
                    <a:lnTo>
                      <a:pt x="8567" y="19140"/>
                    </a:lnTo>
                    <a:lnTo>
                      <a:pt x="8348" y="19140"/>
                    </a:lnTo>
                    <a:lnTo>
                      <a:pt x="8282" y="18766"/>
                    </a:lnTo>
                    <a:lnTo>
                      <a:pt x="8209" y="18417"/>
                    </a:lnTo>
                    <a:lnTo>
                      <a:pt x="8282" y="18293"/>
                    </a:lnTo>
                    <a:lnTo>
                      <a:pt x="8348" y="17931"/>
                    </a:lnTo>
                    <a:lnTo>
                      <a:pt x="8348" y="17558"/>
                    </a:lnTo>
                    <a:lnTo>
                      <a:pt x="8282" y="17321"/>
                    </a:lnTo>
                    <a:lnTo>
                      <a:pt x="7990" y="16723"/>
                    </a:lnTo>
                    <a:lnTo>
                      <a:pt x="7705" y="16237"/>
                    </a:lnTo>
                    <a:lnTo>
                      <a:pt x="7566" y="16112"/>
                    </a:lnTo>
                    <a:lnTo>
                      <a:pt x="7281" y="15988"/>
                    </a:lnTo>
                    <a:lnTo>
                      <a:pt x="7281" y="16112"/>
                    </a:lnTo>
                    <a:lnTo>
                      <a:pt x="7215" y="16112"/>
                    </a:lnTo>
                    <a:lnTo>
                      <a:pt x="7281" y="15863"/>
                    </a:lnTo>
                    <a:lnTo>
                      <a:pt x="7566" y="16112"/>
                    </a:lnTo>
                    <a:lnTo>
                      <a:pt x="7639" y="16112"/>
                    </a:lnTo>
                    <a:lnTo>
                      <a:pt x="7639" y="15988"/>
                    </a:lnTo>
                    <a:lnTo>
                      <a:pt x="7354" y="15751"/>
                    </a:lnTo>
                    <a:lnTo>
                      <a:pt x="7281" y="15751"/>
                    </a:lnTo>
                    <a:lnTo>
                      <a:pt x="7215" y="15863"/>
                    </a:lnTo>
                    <a:lnTo>
                      <a:pt x="7215" y="15751"/>
                    </a:lnTo>
                    <a:lnTo>
                      <a:pt x="6923" y="15863"/>
                    </a:lnTo>
                    <a:lnTo>
                      <a:pt x="6857" y="15751"/>
                    </a:lnTo>
                    <a:lnTo>
                      <a:pt x="6711" y="15863"/>
                    </a:lnTo>
                    <a:lnTo>
                      <a:pt x="6491" y="15265"/>
                    </a:lnTo>
                    <a:lnTo>
                      <a:pt x="6287" y="14891"/>
                    </a:lnTo>
                    <a:lnTo>
                      <a:pt x="5848" y="14779"/>
                    </a:lnTo>
                    <a:lnTo>
                      <a:pt x="5643" y="14654"/>
                    </a:lnTo>
                    <a:lnTo>
                      <a:pt x="5563" y="14654"/>
                    </a:lnTo>
                    <a:lnTo>
                      <a:pt x="5358" y="14293"/>
                    </a:lnTo>
                    <a:lnTo>
                      <a:pt x="5212" y="14293"/>
                    </a:lnTo>
                    <a:lnTo>
                      <a:pt x="5073" y="14405"/>
                    </a:lnTo>
                    <a:lnTo>
                      <a:pt x="4854" y="14293"/>
                    </a:lnTo>
                    <a:lnTo>
                      <a:pt x="4635" y="14293"/>
                    </a:lnTo>
                    <a:lnTo>
                      <a:pt x="4349" y="13445"/>
                    </a:lnTo>
                    <a:lnTo>
                      <a:pt x="4349" y="13333"/>
                    </a:lnTo>
                    <a:lnTo>
                      <a:pt x="4349" y="13196"/>
                    </a:lnTo>
                    <a:lnTo>
                      <a:pt x="4284" y="13196"/>
                    </a:lnTo>
                    <a:lnTo>
                      <a:pt x="4145" y="12847"/>
                    </a:lnTo>
                    <a:lnTo>
                      <a:pt x="4064" y="12710"/>
                    </a:lnTo>
                    <a:lnTo>
                      <a:pt x="3999" y="12847"/>
                    </a:lnTo>
                    <a:lnTo>
                      <a:pt x="3999" y="13445"/>
                    </a:lnTo>
                    <a:lnTo>
                      <a:pt x="3706" y="13333"/>
                    </a:lnTo>
                    <a:lnTo>
                      <a:pt x="3640" y="13445"/>
                    </a:lnTo>
                    <a:lnTo>
                      <a:pt x="3494" y="13196"/>
                    </a:lnTo>
                    <a:lnTo>
                      <a:pt x="3355" y="13196"/>
                    </a:lnTo>
                    <a:lnTo>
                      <a:pt x="3282" y="13196"/>
                    </a:lnTo>
                    <a:lnTo>
                      <a:pt x="3070" y="13196"/>
                    </a:lnTo>
                    <a:lnTo>
                      <a:pt x="2997" y="13445"/>
                    </a:lnTo>
                    <a:lnTo>
                      <a:pt x="2851" y="13931"/>
                    </a:lnTo>
                    <a:lnTo>
                      <a:pt x="2712" y="13931"/>
                    </a:lnTo>
                    <a:lnTo>
                      <a:pt x="2566" y="14056"/>
                    </a:lnTo>
                    <a:lnTo>
                      <a:pt x="2288" y="14056"/>
                    </a:lnTo>
                    <a:lnTo>
                      <a:pt x="2208" y="13931"/>
                    </a:lnTo>
                    <a:lnTo>
                      <a:pt x="1784" y="13807"/>
                    </a:lnTo>
                    <a:lnTo>
                      <a:pt x="1784" y="13570"/>
                    </a:lnTo>
                    <a:lnTo>
                      <a:pt x="2003" y="13445"/>
                    </a:lnTo>
                    <a:lnTo>
                      <a:pt x="2003" y="13196"/>
                    </a:lnTo>
                    <a:lnTo>
                      <a:pt x="1923" y="12960"/>
                    </a:lnTo>
                    <a:lnTo>
                      <a:pt x="1923" y="12598"/>
                    </a:lnTo>
                    <a:lnTo>
                      <a:pt x="1849" y="12361"/>
                    </a:lnTo>
                    <a:lnTo>
                      <a:pt x="1784" y="11988"/>
                    </a:lnTo>
                    <a:lnTo>
                      <a:pt x="1703" y="11751"/>
                    </a:lnTo>
                    <a:lnTo>
                      <a:pt x="1499" y="11153"/>
                    </a:lnTo>
                    <a:lnTo>
                      <a:pt x="1075" y="10779"/>
                    </a:lnTo>
                    <a:lnTo>
                      <a:pt x="994" y="10779"/>
                    </a:lnTo>
                    <a:lnTo>
                      <a:pt x="928" y="10903"/>
                    </a:lnTo>
                    <a:lnTo>
                      <a:pt x="709" y="10779"/>
                    </a:lnTo>
                    <a:lnTo>
                      <a:pt x="636" y="10667"/>
                    </a:lnTo>
                    <a:lnTo>
                      <a:pt x="570" y="10530"/>
                    </a:lnTo>
                    <a:lnTo>
                      <a:pt x="490" y="10530"/>
                    </a:lnTo>
                    <a:lnTo>
                      <a:pt x="490" y="10667"/>
                    </a:lnTo>
                    <a:lnTo>
                      <a:pt x="0" y="10293"/>
                    </a:lnTo>
                    <a:lnTo>
                      <a:pt x="0" y="10181"/>
                    </a:lnTo>
                    <a:lnTo>
                      <a:pt x="139" y="10293"/>
                    </a:lnTo>
                    <a:lnTo>
                      <a:pt x="212" y="10181"/>
                    </a:lnTo>
                    <a:lnTo>
                      <a:pt x="139" y="9931"/>
                    </a:lnTo>
                    <a:lnTo>
                      <a:pt x="709" y="9931"/>
                    </a:lnTo>
                    <a:lnTo>
                      <a:pt x="928" y="9807"/>
                    </a:lnTo>
                    <a:lnTo>
                      <a:pt x="1564" y="9695"/>
                    </a:lnTo>
                    <a:lnTo>
                      <a:pt x="2003" y="9695"/>
                    </a:lnTo>
                    <a:lnTo>
                      <a:pt x="2427" y="9931"/>
                    </a:lnTo>
                    <a:lnTo>
                      <a:pt x="2493" y="9695"/>
                    </a:lnTo>
                    <a:lnTo>
                      <a:pt x="2566" y="9209"/>
                    </a:lnTo>
                    <a:lnTo>
                      <a:pt x="2566" y="9084"/>
                    </a:lnTo>
                    <a:lnTo>
                      <a:pt x="2493" y="8972"/>
                    </a:lnTo>
                    <a:lnTo>
                      <a:pt x="2493" y="8598"/>
                    </a:lnTo>
                    <a:lnTo>
                      <a:pt x="2427" y="8349"/>
                    </a:lnTo>
                    <a:lnTo>
                      <a:pt x="2354" y="8349"/>
                    </a:lnTo>
                    <a:lnTo>
                      <a:pt x="2069" y="8349"/>
                    </a:lnTo>
                    <a:lnTo>
                      <a:pt x="1923" y="8112"/>
                    </a:lnTo>
                    <a:lnTo>
                      <a:pt x="1784" y="8000"/>
                    </a:lnTo>
                    <a:lnTo>
                      <a:pt x="1703" y="7863"/>
                    </a:lnTo>
                    <a:lnTo>
                      <a:pt x="1425" y="7863"/>
                    </a:lnTo>
                    <a:lnTo>
                      <a:pt x="1213" y="8723"/>
                    </a:lnTo>
                    <a:lnTo>
                      <a:pt x="1075" y="8598"/>
                    </a:lnTo>
                    <a:lnTo>
                      <a:pt x="1140" y="8000"/>
                    </a:lnTo>
                    <a:lnTo>
                      <a:pt x="1075" y="7863"/>
                    </a:lnTo>
                    <a:lnTo>
                      <a:pt x="1075" y="7751"/>
                    </a:lnTo>
                    <a:lnTo>
                      <a:pt x="1213" y="7626"/>
                    </a:lnTo>
                    <a:lnTo>
                      <a:pt x="1140" y="7377"/>
                    </a:lnTo>
                    <a:lnTo>
                      <a:pt x="994" y="7514"/>
                    </a:lnTo>
                    <a:lnTo>
                      <a:pt x="775" y="7377"/>
                    </a:lnTo>
                    <a:lnTo>
                      <a:pt x="855" y="7140"/>
                    </a:lnTo>
                    <a:lnTo>
                      <a:pt x="775" y="7028"/>
                    </a:lnTo>
                    <a:lnTo>
                      <a:pt x="928" y="7028"/>
                    </a:lnTo>
                    <a:lnTo>
                      <a:pt x="994" y="7140"/>
                    </a:lnTo>
                    <a:lnTo>
                      <a:pt x="1140" y="7028"/>
                    </a:lnTo>
                    <a:lnTo>
                      <a:pt x="1075" y="6542"/>
                    </a:lnTo>
                    <a:lnTo>
                      <a:pt x="1213" y="6417"/>
                    </a:lnTo>
                    <a:lnTo>
                      <a:pt x="1352" y="6305"/>
                    </a:lnTo>
                    <a:lnTo>
                      <a:pt x="1213" y="6903"/>
                    </a:lnTo>
                    <a:lnTo>
                      <a:pt x="1279" y="7028"/>
                    </a:lnTo>
                    <a:lnTo>
                      <a:pt x="1499" y="6791"/>
                    </a:lnTo>
                    <a:lnTo>
                      <a:pt x="1499" y="6903"/>
                    </a:lnTo>
                    <a:lnTo>
                      <a:pt x="1425" y="7028"/>
                    </a:lnTo>
                    <a:lnTo>
                      <a:pt x="1499" y="7140"/>
                    </a:lnTo>
                    <a:lnTo>
                      <a:pt x="1703" y="7028"/>
                    </a:lnTo>
                    <a:lnTo>
                      <a:pt x="1923" y="7028"/>
                    </a:lnTo>
                    <a:lnTo>
                      <a:pt x="1923" y="7265"/>
                    </a:lnTo>
                    <a:lnTo>
                      <a:pt x="2069" y="7265"/>
                    </a:lnTo>
                    <a:lnTo>
                      <a:pt x="2208" y="7265"/>
                    </a:lnTo>
                    <a:lnTo>
                      <a:pt x="2288" y="7140"/>
                    </a:lnTo>
                    <a:lnTo>
                      <a:pt x="2427" y="7140"/>
                    </a:lnTo>
                    <a:lnTo>
                      <a:pt x="2493" y="7028"/>
                    </a:lnTo>
                    <a:lnTo>
                      <a:pt x="2493" y="6903"/>
                    </a:lnTo>
                    <a:lnTo>
                      <a:pt x="2427" y="6791"/>
                    </a:lnTo>
                    <a:lnTo>
                      <a:pt x="2427" y="6654"/>
                    </a:lnTo>
                    <a:lnTo>
                      <a:pt x="2354" y="6417"/>
                    </a:lnTo>
                    <a:lnTo>
                      <a:pt x="2208" y="6417"/>
                    </a:lnTo>
                    <a:lnTo>
                      <a:pt x="2208" y="6654"/>
                    </a:lnTo>
                    <a:lnTo>
                      <a:pt x="2003" y="6654"/>
                    </a:lnTo>
                    <a:lnTo>
                      <a:pt x="2069" y="6542"/>
                    </a:lnTo>
                    <a:lnTo>
                      <a:pt x="2069" y="6417"/>
                    </a:lnTo>
                    <a:lnTo>
                      <a:pt x="1784" y="6654"/>
                    </a:lnTo>
                    <a:lnTo>
                      <a:pt x="1703" y="6542"/>
                    </a:lnTo>
                    <a:lnTo>
                      <a:pt x="1923" y="6056"/>
                    </a:lnTo>
                    <a:lnTo>
                      <a:pt x="2069" y="5819"/>
                    </a:lnTo>
                    <a:lnTo>
                      <a:pt x="2003" y="5682"/>
                    </a:lnTo>
                    <a:lnTo>
                      <a:pt x="1923" y="5682"/>
                    </a:lnTo>
                    <a:lnTo>
                      <a:pt x="1564" y="6056"/>
                    </a:lnTo>
                    <a:lnTo>
                      <a:pt x="1279" y="6056"/>
                    </a:lnTo>
                    <a:lnTo>
                      <a:pt x="994" y="6305"/>
                    </a:lnTo>
                    <a:lnTo>
                      <a:pt x="855" y="6305"/>
                    </a:lnTo>
                    <a:lnTo>
                      <a:pt x="570" y="6056"/>
                    </a:lnTo>
                    <a:lnTo>
                      <a:pt x="490" y="6168"/>
                    </a:lnTo>
                    <a:lnTo>
                      <a:pt x="490" y="6305"/>
                    </a:lnTo>
                    <a:lnTo>
                      <a:pt x="424" y="6417"/>
                    </a:lnTo>
                    <a:lnTo>
                      <a:pt x="66" y="6305"/>
                    </a:lnTo>
                    <a:lnTo>
                      <a:pt x="66" y="6168"/>
                    </a:lnTo>
                    <a:lnTo>
                      <a:pt x="66" y="6056"/>
                    </a:lnTo>
                    <a:lnTo>
                      <a:pt x="0" y="5931"/>
                    </a:lnTo>
                    <a:lnTo>
                      <a:pt x="0" y="5819"/>
                    </a:lnTo>
                    <a:lnTo>
                      <a:pt x="0" y="5682"/>
                    </a:lnTo>
                    <a:lnTo>
                      <a:pt x="66" y="5819"/>
                    </a:lnTo>
                    <a:lnTo>
                      <a:pt x="139" y="5682"/>
                    </a:lnTo>
                    <a:lnTo>
                      <a:pt x="66" y="5333"/>
                    </a:lnTo>
                    <a:lnTo>
                      <a:pt x="0" y="5084"/>
                    </a:lnTo>
                    <a:lnTo>
                      <a:pt x="139" y="4723"/>
                    </a:lnTo>
                    <a:lnTo>
                      <a:pt x="212" y="4361"/>
                    </a:lnTo>
                    <a:lnTo>
                      <a:pt x="212" y="4237"/>
                    </a:lnTo>
                    <a:lnTo>
                      <a:pt x="139" y="3988"/>
                    </a:lnTo>
                    <a:lnTo>
                      <a:pt x="285" y="3751"/>
                    </a:lnTo>
                    <a:lnTo>
                      <a:pt x="285" y="3502"/>
                    </a:lnTo>
                    <a:lnTo>
                      <a:pt x="490" y="3265"/>
                    </a:lnTo>
                    <a:lnTo>
                      <a:pt x="570" y="3389"/>
                    </a:lnTo>
                    <a:lnTo>
                      <a:pt x="636" y="3153"/>
                    </a:lnTo>
                    <a:lnTo>
                      <a:pt x="855" y="3153"/>
                    </a:lnTo>
                    <a:lnTo>
                      <a:pt x="928" y="3153"/>
                    </a:lnTo>
                    <a:lnTo>
                      <a:pt x="1075" y="3016"/>
                    </a:lnTo>
                    <a:lnTo>
                      <a:pt x="1140" y="2903"/>
                    </a:lnTo>
                    <a:lnTo>
                      <a:pt x="1140" y="2779"/>
                    </a:lnTo>
                    <a:lnTo>
                      <a:pt x="1279" y="2667"/>
                    </a:lnTo>
                    <a:lnTo>
                      <a:pt x="1499" y="2293"/>
                    </a:lnTo>
                    <a:lnTo>
                      <a:pt x="1564" y="2417"/>
                    </a:lnTo>
                    <a:lnTo>
                      <a:pt x="1784" y="2542"/>
                    </a:lnTo>
                    <a:lnTo>
                      <a:pt x="2003" y="2417"/>
                    </a:lnTo>
                    <a:lnTo>
                      <a:pt x="2069" y="2293"/>
                    </a:lnTo>
                    <a:lnTo>
                      <a:pt x="2069" y="2181"/>
                    </a:lnTo>
                    <a:lnTo>
                      <a:pt x="2288" y="2181"/>
                    </a:lnTo>
                    <a:lnTo>
                      <a:pt x="2566" y="1944"/>
                    </a:lnTo>
                    <a:lnTo>
                      <a:pt x="2632" y="1944"/>
                    </a:lnTo>
                    <a:lnTo>
                      <a:pt x="2712" y="2056"/>
                    </a:lnTo>
                    <a:lnTo>
                      <a:pt x="2778" y="2056"/>
                    </a:lnTo>
                    <a:lnTo>
                      <a:pt x="2851" y="2181"/>
                    </a:lnTo>
                    <a:lnTo>
                      <a:pt x="2712" y="2417"/>
                    </a:lnTo>
                    <a:lnTo>
                      <a:pt x="2778" y="2417"/>
                    </a:lnTo>
                    <a:lnTo>
                      <a:pt x="2917" y="2293"/>
                    </a:lnTo>
                    <a:lnTo>
                      <a:pt x="3070" y="2417"/>
                    </a:lnTo>
                    <a:lnTo>
                      <a:pt x="3216" y="2293"/>
                    </a:lnTo>
                    <a:lnTo>
                      <a:pt x="3355" y="1944"/>
                    </a:lnTo>
                    <a:lnTo>
                      <a:pt x="3567" y="1944"/>
                    </a:lnTo>
                    <a:lnTo>
                      <a:pt x="3925" y="1944"/>
                    </a:lnTo>
                    <a:lnTo>
                      <a:pt x="4064" y="1944"/>
                    </a:lnTo>
                    <a:lnTo>
                      <a:pt x="4145" y="1807"/>
                    </a:lnTo>
                    <a:lnTo>
                      <a:pt x="4349" y="1570"/>
                    </a:lnTo>
                    <a:lnTo>
                      <a:pt x="4430" y="1570"/>
                    </a:lnTo>
                    <a:lnTo>
                      <a:pt x="4430" y="1695"/>
                    </a:lnTo>
                    <a:lnTo>
                      <a:pt x="4496" y="1570"/>
                    </a:lnTo>
                    <a:lnTo>
                      <a:pt x="4569" y="1570"/>
                    </a:lnTo>
                    <a:lnTo>
                      <a:pt x="4569" y="1807"/>
                    </a:lnTo>
                    <a:lnTo>
                      <a:pt x="4635" y="2417"/>
                    </a:lnTo>
                    <a:lnTo>
                      <a:pt x="4708" y="2542"/>
                    </a:lnTo>
                    <a:lnTo>
                      <a:pt x="4781" y="2417"/>
                    </a:lnTo>
                    <a:lnTo>
                      <a:pt x="4781" y="2293"/>
                    </a:lnTo>
                    <a:lnTo>
                      <a:pt x="4993" y="2293"/>
                    </a:lnTo>
                    <a:lnTo>
                      <a:pt x="4993" y="2417"/>
                    </a:lnTo>
                    <a:lnTo>
                      <a:pt x="4920" y="2417"/>
                    </a:lnTo>
                    <a:lnTo>
                      <a:pt x="4920" y="2667"/>
                    </a:lnTo>
                    <a:lnTo>
                      <a:pt x="4993" y="2779"/>
                    </a:lnTo>
                    <a:lnTo>
                      <a:pt x="5073" y="2903"/>
                    </a:lnTo>
                    <a:lnTo>
                      <a:pt x="5139" y="2903"/>
                    </a:lnTo>
                    <a:lnTo>
                      <a:pt x="5139" y="2542"/>
                    </a:lnTo>
                    <a:lnTo>
                      <a:pt x="5278" y="1944"/>
                    </a:lnTo>
                    <a:lnTo>
                      <a:pt x="5358" y="1944"/>
                    </a:lnTo>
                    <a:lnTo>
                      <a:pt x="5358" y="1807"/>
                    </a:lnTo>
                    <a:lnTo>
                      <a:pt x="5424" y="1807"/>
                    </a:lnTo>
                    <a:lnTo>
                      <a:pt x="5563" y="2056"/>
                    </a:lnTo>
                    <a:lnTo>
                      <a:pt x="5782" y="1944"/>
                    </a:lnTo>
                    <a:lnTo>
                      <a:pt x="5921" y="2056"/>
                    </a:lnTo>
                    <a:lnTo>
                      <a:pt x="5994" y="2181"/>
                    </a:lnTo>
                    <a:lnTo>
                      <a:pt x="6140" y="2181"/>
                    </a:lnTo>
                    <a:lnTo>
                      <a:pt x="6206" y="2181"/>
                    </a:lnTo>
                    <a:lnTo>
                      <a:pt x="6287" y="2181"/>
                    </a:lnTo>
                    <a:lnTo>
                      <a:pt x="6206" y="2293"/>
                    </a:lnTo>
                    <a:lnTo>
                      <a:pt x="6287" y="2417"/>
                    </a:lnTo>
                    <a:lnTo>
                      <a:pt x="6425" y="2417"/>
                    </a:lnTo>
                    <a:lnTo>
                      <a:pt x="6491" y="2542"/>
                    </a:lnTo>
                    <a:lnTo>
                      <a:pt x="6572" y="2542"/>
                    </a:lnTo>
                    <a:lnTo>
                      <a:pt x="6637" y="2542"/>
                    </a:lnTo>
                    <a:lnTo>
                      <a:pt x="6711" y="2293"/>
                    </a:lnTo>
                    <a:lnTo>
                      <a:pt x="6637" y="2293"/>
                    </a:lnTo>
                    <a:lnTo>
                      <a:pt x="6637" y="1807"/>
                    </a:lnTo>
                    <a:lnTo>
                      <a:pt x="6776" y="1807"/>
                    </a:lnTo>
                    <a:lnTo>
                      <a:pt x="6857" y="1570"/>
                    </a:lnTo>
                    <a:lnTo>
                      <a:pt x="6711" y="1321"/>
                    </a:lnTo>
                    <a:lnTo>
                      <a:pt x="6637" y="1209"/>
                    </a:lnTo>
                    <a:lnTo>
                      <a:pt x="6711" y="972"/>
                    </a:lnTo>
                    <a:lnTo>
                      <a:pt x="6776" y="972"/>
                    </a:lnTo>
                    <a:lnTo>
                      <a:pt x="6857" y="835"/>
                    </a:lnTo>
                    <a:lnTo>
                      <a:pt x="6923" y="598"/>
                    </a:lnTo>
                    <a:lnTo>
                      <a:pt x="6996" y="598"/>
                    </a:lnTo>
                    <a:lnTo>
                      <a:pt x="7215" y="361"/>
                    </a:lnTo>
                    <a:lnTo>
                      <a:pt x="7281" y="361"/>
                    </a:lnTo>
                    <a:lnTo>
                      <a:pt x="7420" y="598"/>
                    </a:lnTo>
                    <a:lnTo>
                      <a:pt x="7566" y="723"/>
                    </a:lnTo>
                    <a:lnTo>
                      <a:pt x="7639" y="723"/>
                    </a:lnTo>
                    <a:lnTo>
                      <a:pt x="7851" y="723"/>
                    </a:lnTo>
                    <a:lnTo>
                      <a:pt x="7990" y="598"/>
                    </a:lnTo>
                    <a:lnTo>
                      <a:pt x="8209" y="361"/>
                    </a:lnTo>
                    <a:lnTo>
                      <a:pt x="8348" y="361"/>
                    </a:lnTo>
                    <a:lnTo>
                      <a:pt x="8633" y="112"/>
                    </a:lnTo>
                    <a:lnTo>
                      <a:pt x="8713" y="361"/>
                    </a:lnTo>
                    <a:lnTo>
                      <a:pt x="8713" y="598"/>
                    </a:lnTo>
                    <a:lnTo>
                      <a:pt x="8713" y="723"/>
                    </a:lnTo>
                    <a:lnTo>
                      <a:pt x="8852" y="598"/>
                    </a:lnTo>
                    <a:lnTo>
                      <a:pt x="8852" y="486"/>
                    </a:lnTo>
                    <a:lnTo>
                      <a:pt x="9203" y="237"/>
                    </a:lnTo>
                    <a:lnTo>
                      <a:pt x="9357" y="112"/>
                    </a:lnTo>
                    <a:lnTo>
                      <a:pt x="9357" y="0"/>
                    </a:lnTo>
                    <a:lnTo>
                      <a:pt x="9423" y="0"/>
                    </a:lnTo>
                    <a:lnTo>
                      <a:pt x="9357" y="361"/>
                    </a:lnTo>
                    <a:lnTo>
                      <a:pt x="9357" y="723"/>
                    </a:lnTo>
                    <a:lnTo>
                      <a:pt x="9357" y="835"/>
                    </a:lnTo>
                    <a:lnTo>
                      <a:pt x="9642" y="972"/>
                    </a:lnTo>
                    <a:lnTo>
                      <a:pt x="9708" y="1084"/>
                    </a:lnTo>
                    <a:lnTo>
                      <a:pt x="9561" y="1321"/>
                    </a:lnTo>
                    <a:lnTo>
                      <a:pt x="9846" y="1570"/>
                    </a:lnTo>
                    <a:lnTo>
                      <a:pt x="9927" y="1695"/>
                    </a:lnTo>
                    <a:lnTo>
                      <a:pt x="9993" y="1570"/>
                    </a:lnTo>
                    <a:lnTo>
                      <a:pt x="10066" y="1695"/>
                    </a:lnTo>
                    <a:lnTo>
                      <a:pt x="10132" y="1807"/>
                    </a:lnTo>
                    <a:lnTo>
                      <a:pt x="10066" y="2181"/>
                    </a:lnTo>
                    <a:lnTo>
                      <a:pt x="10278" y="2667"/>
                    </a:lnTo>
                    <a:lnTo>
                      <a:pt x="10351" y="2542"/>
                    </a:lnTo>
                    <a:lnTo>
                      <a:pt x="10424" y="2779"/>
                    </a:lnTo>
                    <a:lnTo>
                      <a:pt x="10424" y="2903"/>
                    </a:lnTo>
                    <a:lnTo>
                      <a:pt x="10490" y="3016"/>
                    </a:lnTo>
                    <a:lnTo>
                      <a:pt x="10636" y="3265"/>
                    </a:lnTo>
                    <a:lnTo>
                      <a:pt x="10570" y="3389"/>
                    </a:lnTo>
                    <a:lnTo>
                      <a:pt x="10636" y="3751"/>
                    </a:lnTo>
                    <a:lnTo>
                      <a:pt x="10636" y="3875"/>
                    </a:lnTo>
                    <a:lnTo>
                      <a:pt x="10570" y="3988"/>
                    </a:lnTo>
                    <a:lnTo>
                      <a:pt x="10636" y="4125"/>
                    </a:lnTo>
                    <a:lnTo>
                      <a:pt x="10775" y="4237"/>
                    </a:lnTo>
                    <a:lnTo>
                      <a:pt x="10855" y="4474"/>
                    </a:lnTo>
                    <a:lnTo>
                      <a:pt x="11140" y="4723"/>
                    </a:lnTo>
                    <a:lnTo>
                      <a:pt x="11060" y="4960"/>
                    </a:lnTo>
                    <a:lnTo>
                      <a:pt x="11140" y="5196"/>
                    </a:lnTo>
                    <a:lnTo>
                      <a:pt x="11206" y="5196"/>
                    </a:lnTo>
                    <a:lnTo>
                      <a:pt x="11279" y="5445"/>
                    </a:lnTo>
                    <a:lnTo>
                      <a:pt x="11345" y="5196"/>
                    </a:lnTo>
                    <a:lnTo>
                      <a:pt x="11279" y="5084"/>
                    </a:lnTo>
                    <a:lnTo>
                      <a:pt x="11425" y="4960"/>
                    </a:lnTo>
                    <a:lnTo>
                      <a:pt x="11425" y="5084"/>
                    </a:lnTo>
                    <a:lnTo>
                      <a:pt x="11564" y="5084"/>
                    </a:lnTo>
                    <a:lnTo>
                      <a:pt x="11637" y="4960"/>
                    </a:lnTo>
                    <a:lnTo>
                      <a:pt x="11923" y="4474"/>
                    </a:lnTo>
                    <a:lnTo>
                      <a:pt x="11988" y="4237"/>
                    </a:lnTo>
                    <a:lnTo>
                      <a:pt x="12354" y="4125"/>
                    </a:lnTo>
                    <a:lnTo>
                      <a:pt x="12493" y="3751"/>
                    </a:lnTo>
                    <a:lnTo>
                      <a:pt x="12420" y="3639"/>
                    </a:lnTo>
                    <a:lnTo>
                      <a:pt x="12493" y="3502"/>
                    </a:lnTo>
                    <a:lnTo>
                      <a:pt x="12712" y="3639"/>
                    </a:lnTo>
                    <a:lnTo>
                      <a:pt x="12778" y="3751"/>
                    </a:lnTo>
                    <a:lnTo>
                      <a:pt x="12851" y="3751"/>
                    </a:lnTo>
                    <a:lnTo>
                      <a:pt x="12851" y="3639"/>
                    </a:lnTo>
                    <a:lnTo>
                      <a:pt x="13282" y="3265"/>
                    </a:lnTo>
                    <a:lnTo>
                      <a:pt x="13282" y="3153"/>
                    </a:lnTo>
                    <a:lnTo>
                      <a:pt x="13348" y="3153"/>
                    </a:lnTo>
                    <a:lnTo>
                      <a:pt x="13348" y="3389"/>
                    </a:lnTo>
                    <a:lnTo>
                      <a:pt x="13487" y="3389"/>
                    </a:lnTo>
                    <a:lnTo>
                      <a:pt x="13202" y="3988"/>
                    </a:lnTo>
                    <a:lnTo>
                      <a:pt x="13282" y="4125"/>
                    </a:lnTo>
                    <a:lnTo>
                      <a:pt x="13421" y="3988"/>
                    </a:lnTo>
                    <a:lnTo>
                      <a:pt x="13487" y="3875"/>
                    </a:lnTo>
                    <a:lnTo>
                      <a:pt x="13640" y="3751"/>
                    </a:lnTo>
                    <a:lnTo>
                      <a:pt x="13640" y="3875"/>
                    </a:lnTo>
                    <a:lnTo>
                      <a:pt x="13779" y="4361"/>
                    </a:lnTo>
                    <a:lnTo>
                      <a:pt x="13779" y="4723"/>
                    </a:lnTo>
                    <a:lnTo>
                      <a:pt x="13845" y="4723"/>
                    </a:lnTo>
                    <a:lnTo>
                      <a:pt x="13925" y="4361"/>
                    </a:lnTo>
                    <a:lnTo>
                      <a:pt x="13925" y="4237"/>
                    </a:lnTo>
                    <a:lnTo>
                      <a:pt x="13991" y="4361"/>
                    </a:lnTo>
                    <a:lnTo>
                      <a:pt x="13991" y="4598"/>
                    </a:lnTo>
                    <a:lnTo>
                      <a:pt x="14064" y="4723"/>
                    </a:lnTo>
                    <a:lnTo>
                      <a:pt x="14064" y="4598"/>
                    </a:lnTo>
                    <a:lnTo>
                      <a:pt x="14064" y="4361"/>
                    </a:lnTo>
                    <a:lnTo>
                      <a:pt x="14130" y="4125"/>
                    </a:lnTo>
                    <a:lnTo>
                      <a:pt x="14211" y="4237"/>
                    </a:lnTo>
                    <a:lnTo>
                      <a:pt x="14276" y="4361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4" name="Freeform 45"/>
              <p:cNvSpPr>
                <a:spLocks/>
              </p:cNvSpPr>
              <p:nvPr/>
            </p:nvSpPr>
            <p:spPr bwMode="auto">
              <a:xfrm>
                <a:off x="2346342" y="4230710"/>
                <a:ext cx="1657349" cy="2006600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0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0000"/>
                  <a:gd name="T184" fmla="*/ 0 h 20000"/>
                  <a:gd name="T185" fmla="*/ 20000 w 20000"/>
                  <a:gd name="T186" fmla="*/ 20000 h 2000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0000" h="20000">
                    <a:moveTo>
                      <a:pt x="11226" y="3815"/>
                    </a:moveTo>
                    <a:lnTo>
                      <a:pt x="11456" y="3689"/>
                    </a:lnTo>
                    <a:lnTo>
                      <a:pt x="11379" y="3625"/>
                    </a:lnTo>
                    <a:lnTo>
                      <a:pt x="11456" y="3505"/>
                    </a:lnTo>
                    <a:lnTo>
                      <a:pt x="11456" y="3448"/>
                    </a:lnTo>
                    <a:lnTo>
                      <a:pt x="11525" y="3379"/>
                    </a:lnTo>
                    <a:lnTo>
                      <a:pt x="11670" y="3379"/>
                    </a:lnTo>
                    <a:lnTo>
                      <a:pt x="11670" y="3322"/>
                    </a:lnTo>
                    <a:lnTo>
                      <a:pt x="11755" y="3258"/>
                    </a:lnTo>
                    <a:lnTo>
                      <a:pt x="11824" y="3202"/>
                    </a:lnTo>
                    <a:lnTo>
                      <a:pt x="11824" y="3258"/>
                    </a:lnTo>
                    <a:lnTo>
                      <a:pt x="11900" y="3258"/>
                    </a:lnTo>
                    <a:lnTo>
                      <a:pt x="12054" y="3202"/>
                    </a:lnTo>
                    <a:lnTo>
                      <a:pt x="12054" y="3258"/>
                    </a:lnTo>
                    <a:lnTo>
                      <a:pt x="12130" y="3322"/>
                    </a:lnTo>
                    <a:lnTo>
                      <a:pt x="12284" y="3379"/>
                    </a:lnTo>
                    <a:lnTo>
                      <a:pt x="12352" y="3322"/>
                    </a:lnTo>
                    <a:lnTo>
                      <a:pt x="12429" y="3202"/>
                    </a:lnTo>
                    <a:lnTo>
                      <a:pt x="12498" y="3132"/>
                    </a:lnTo>
                    <a:lnTo>
                      <a:pt x="12429" y="3075"/>
                    </a:lnTo>
                    <a:lnTo>
                      <a:pt x="12498" y="3012"/>
                    </a:lnTo>
                    <a:lnTo>
                      <a:pt x="12651" y="3012"/>
                    </a:lnTo>
                    <a:lnTo>
                      <a:pt x="12728" y="2885"/>
                    </a:lnTo>
                    <a:lnTo>
                      <a:pt x="12797" y="2828"/>
                    </a:lnTo>
                    <a:lnTo>
                      <a:pt x="12943" y="2828"/>
                    </a:lnTo>
                    <a:lnTo>
                      <a:pt x="13027" y="2765"/>
                    </a:lnTo>
                    <a:lnTo>
                      <a:pt x="13027" y="2518"/>
                    </a:lnTo>
                    <a:lnTo>
                      <a:pt x="13027" y="2398"/>
                    </a:lnTo>
                    <a:lnTo>
                      <a:pt x="12943" y="2341"/>
                    </a:lnTo>
                    <a:lnTo>
                      <a:pt x="12943" y="2271"/>
                    </a:lnTo>
                    <a:lnTo>
                      <a:pt x="13027" y="2094"/>
                    </a:lnTo>
                    <a:lnTo>
                      <a:pt x="13027" y="2025"/>
                    </a:lnTo>
                    <a:lnTo>
                      <a:pt x="13096" y="1904"/>
                    </a:lnTo>
                    <a:lnTo>
                      <a:pt x="13172" y="1848"/>
                    </a:lnTo>
                    <a:lnTo>
                      <a:pt x="13257" y="1848"/>
                    </a:lnTo>
                    <a:lnTo>
                      <a:pt x="13326" y="1778"/>
                    </a:lnTo>
                    <a:lnTo>
                      <a:pt x="13257" y="1721"/>
                    </a:lnTo>
                    <a:lnTo>
                      <a:pt x="13257" y="1658"/>
                    </a:lnTo>
                    <a:lnTo>
                      <a:pt x="13326" y="1658"/>
                    </a:lnTo>
                    <a:lnTo>
                      <a:pt x="13402" y="1658"/>
                    </a:lnTo>
                    <a:lnTo>
                      <a:pt x="13471" y="1721"/>
                    </a:lnTo>
                    <a:lnTo>
                      <a:pt x="13471" y="1658"/>
                    </a:lnTo>
                    <a:lnTo>
                      <a:pt x="13625" y="1601"/>
                    </a:lnTo>
                    <a:lnTo>
                      <a:pt x="13625" y="1531"/>
                    </a:lnTo>
                    <a:lnTo>
                      <a:pt x="13770" y="1474"/>
                    </a:lnTo>
                    <a:lnTo>
                      <a:pt x="13847" y="1474"/>
                    </a:lnTo>
                    <a:lnTo>
                      <a:pt x="13916" y="1411"/>
                    </a:lnTo>
                    <a:lnTo>
                      <a:pt x="14000" y="1474"/>
                    </a:lnTo>
                    <a:lnTo>
                      <a:pt x="14069" y="1474"/>
                    </a:lnTo>
                    <a:lnTo>
                      <a:pt x="14069" y="1354"/>
                    </a:lnTo>
                    <a:lnTo>
                      <a:pt x="14146" y="1291"/>
                    </a:lnTo>
                    <a:lnTo>
                      <a:pt x="14146" y="1227"/>
                    </a:lnTo>
                    <a:lnTo>
                      <a:pt x="14215" y="1107"/>
                    </a:lnTo>
                    <a:lnTo>
                      <a:pt x="14299" y="1107"/>
                    </a:lnTo>
                    <a:lnTo>
                      <a:pt x="14375" y="1107"/>
                    </a:lnTo>
                    <a:lnTo>
                      <a:pt x="14529" y="987"/>
                    </a:lnTo>
                    <a:lnTo>
                      <a:pt x="14529" y="917"/>
                    </a:lnTo>
                    <a:lnTo>
                      <a:pt x="14598" y="797"/>
                    </a:lnTo>
                    <a:lnTo>
                      <a:pt x="14529" y="671"/>
                    </a:lnTo>
                    <a:lnTo>
                      <a:pt x="14529" y="614"/>
                    </a:lnTo>
                    <a:lnTo>
                      <a:pt x="14529" y="550"/>
                    </a:lnTo>
                    <a:lnTo>
                      <a:pt x="14598" y="424"/>
                    </a:lnTo>
                    <a:lnTo>
                      <a:pt x="14674" y="424"/>
                    </a:lnTo>
                    <a:lnTo>
                      <a:pt x="14743" y="494"/>
                    </a:lnTo>
                    <a:lnTo>
                      <a:pt x="14897" y="424"/>
                    </a:lnTo>
                    <a:lnTo>
                      <a:pt x="14897" y="304"/>
                    </a:lnTo>
                    <a:lnTo>
                      <a:pt x="15042" y="247"/>
                    </a:lnTo>
                    <a:lnTo>
                      <a:pt x="15119" y="247"/>
                    </a:lnTo>
                    <a:lnTo>
                      <a:pt x="15119" y="57"/>
                    </a:lnTo>
                    <a:lnTo>
                      <a:pt x="15272" y="0"/>
                    </a:lnTo>
                    <a:lnTo>
                      <a:pt x="15502" y="120"/>
                    </a:lnTo>
                    <a:lnTo>
                      <a:pt x="15571" y="120"/>
                    </a:lnTo>
                    <a:lnTo>
                      <a:pt x="15801" y="57"/>
                    </a:lnTo>
                    <a:lnTo>
                      <a:pt x="15946" y="120"/>
                    </a:lnTo>
                    <a:lnTo>
                      <a:pt x="16092" y="247"/>
                    </a:lnTo>
                    <a:lnTo>
                      <a:pt x="16015" y="494"/>
                    </a:lnTo>
                    <a:lnTo>
                      <a:pt x="15946" y="614"/>
                    </a:lnTo>
                    <a:lnTo>
                      <a:pt x="16092" y="797"/>
                    </a:lnTo>
                    <a:lnTo>
                      <a:pt x="16314" y="740"/>
                    </a:lnTo>
                    <a:lnTo>
                      <a:pt x="16314" y="917"/>
                    </a:lnTo>
                    <a:lnTo>
                      <a:pt x="16544" y="860"/>
                    </a:lnTo>
                    <a:lnTo>
                      <a:pt x="16544" y="797"/>
                    </a:lnTo>
                    <a:lnTo>
                      <a:pt x="16621" y="671"/>
                    </a:lnTo>
                    <a:lnTo>
                      <a:pt x="16690" y="614"/>
                    </a:lnTo>
                    <a:lnTo>
                      <a:pt x="16774" y="671"/>
                    </a:lnTo>
                    <a:lnTo>
                      <a:pt x="16843" y="740"/>
                    </a:lnTo>
                    <a:lnTo>
                      <a:pt x="17073" y="671"/>
                    </a:lnTo>
                    <a:lnTo>
                      <a:pt x="17287" y="671"/>
                    </a:lnTo>
                    <a:lnTo>
                      <a:pt x="17364" y="740"/>
                    </a:lnTo>
                    <a:lnTo>
                      <a:pt x="17364" y="671"/>
                    </a:lnTo>
                    <a:lnTo>
                      <a:pt x="17594" y="671"/>
                    </a:lnTo>
                    <a:lnTo>
                      <a:pt x="17663" y="987"/>
                    </a:lnTo>
                    <a:lnTo>
                      <a:pt x="17816" y="1044"/>
                    </a:lnTo>
                    <a:lnTo>
                      <a:pt x="17816" y="1107"/>
                    </a:lnTo>
                    <a:lnTo>
                      <a:pt x="17962" y="1227"/>
                    </a:lnTo>
                    <a:lnTo>
                      <a:pt x="18115" y="1164"/>
                    </a:lnTo>
                    <a:lnTo>
                      <a:pt x="18261" y="1164"/>
                    </a:lnTo>
                    <a:lnTo>
                      <a:pt x="18414" y="1227"/>
                    </a:lnTo>
                    <a:lnTo>
                      <a:pt x="18414" y="1291"/>
                    </a:lnTo>
                    <a:lnTo>
                      <a:pt x="18115" y="1531"/>
                    </a:lnTo>
                    <a:lnTo>
                      <a:pt x="18261" y="1601"/>
                    </a:lnTo>
                    <a:lnTo>
                      <a:pt x="18337" y="1601"/>
                    </a:lnTo>
                    <a:lnTo>
                      <a:pt x="18490" y="1721"/>
                    </a:lnTo>
                    <a:lnTo>
                      <a:pt x="18636" y="1721"/>
                    </a:lnTo>
                    <a:lnTo>
                      <a:pt x="18789" y="1778"/>
                    </a:lnTo>
                    <a:lnTo>
                      <a:pt x="18789" y="1848"/>
                    </a:lnTo>
                    <a:lnTo>
                      <a:pt x="18866" y="1904"/>
                    </a:lnTo>
                    <a:lnTo>
                      <a:pt x="18935" y="1848"/>
                    </a:lnTo>
                    <a:lnTo>
                      <a:pt x="19088" y="1904"/>
                    </a:lnTo>
                    <a:lnTo>
                      <a:pt x="19088" y="2025"/>
                    </a:lnTo>
                    <a:lnTo>
                      <a:pt x="18935" y="2025"/>
                    </a:lnTo>
                    <a:lnTo>
                      <a:pt x="18935" y="2094"/>
                    </a:lnTo>
                    <a:lnTo>
                      <a:pt x="18935" y="2151"/>
                    </a:lnTo>
                    <a:lnTo>
                      <a:pt x="19019" y="2214"/>
                    </a:lnTo>
                    <a:lnTo>
                      <a:pt x="19088" y="2214"/>
                    </a:lnTo>
                    <a:lnTo>
                      <a:pt x="19165" y="2151"/>
                    </a:lnTo>
                    <a:lnTo>
                      <a:pt x="19318" y="2271"/>
                    </a:lnTo>
                    <a:lnTo>
                      <a:pt x="19234" y="2461"/>
                    </a:lnTo>
                    <a:lnTo>
                      <a:pt x="19088" y="2518"/>
                    </a:lnTo>
                    <a:lnTo>
                      <a:pt x="18935" y="2708"/>
                    </a:lnTo>
                    <a:lnTo>
                      <a:pt x="18789" y="2708"/>
                    </a:lnTo>
                    <a:lnTo>
                      <a:pt x="18789" y="2828"/>
                    </a:lnTo>
                    <a:lnTo>
                      <a:pt x="18720" y="3012"/>
                    </a:lnTo>
                    <a:lnTo>
                      <a:pt x="18866" y="3075"/>
                    </a:lnTo>
                    <a:lnTo>
                      <a:pt x="18789" y="3132"/>
                    </a:lnTo>
                    <a:lnTo>
                      <a:pt x="19019" y="3132"/>
                    </a:lnTo>
                    <a:lnTo>
                      <a:pt x="19019" y="3258"/>
                    </a:lnTo>
                    <a:lnTo>
                      <a:pt x="18789" y="3379"/>
                    </a:lnTo>
                    <a:lnTo>
                      <a:pt x="18789" y="3448"/>
                    </a:lnTo>
                    <a:lnTo>
                      <a:pt x="18789" y="3568"/>
                    </a:lnTo>
                    <a:lnTo>
                      <a:pt x="18935" y="3505"/>
                    </a:lnTo>
                    <a:lnTo>
                      <a:pt x="19019" y="3505"/>
                    </a:lnTo>
                    <a:lnTo>
                      <a:pt x="19088" y="3568"/>
                    </a:lnTo>
                    <a:lnTo>
                      <a:pt x="19088" y="3689"/>
                    </a:lnTo>
                    <a:lnTo>
                      <a:pt x="18935" y="3752"/>
                    </a:lnTo>
                    <a:lnTo>
                      <a:pt x="18935" y="3815"/>
                    </a:lnTo>
                    <a:lnTo>
                      <a:pt x="19234" y="3935"/>
                    </a:lnTo>
                    <a:lnTo>
                      <a:pt x="19464" y="3935"/>
                    </a:lnTo>
                    <a:lnTo>
                      <a:pt x="19464" y="3992"/>
                    </a:lnTo>
                    <a:lnTo>
                      <a:pt x="19686" y="3992"/>
                    </a:lnTo>
                    <a:lnTo>
                      <a:pt x="19762" y="3992"/>
                    </a:lnTo>
                    <a:lnTo>
                      <a:pt x="19839" y="4062"/>
                    </a:lnTo>
                    <a:lnTo>
                      <a:pt x="19762" y="4119"/>
                    </a:lnTo>
                    <a:lnTo>
                      <a:pt x="19609" y="4182"/>
                    </a:lnTo>
                    <a:lnTo>
                      <a:pt x="19609" y="4239"/>
                    </a:lnTo>
                    <a:lnTo>
                      <a:pt x="19686" y="4239"/>
                    </a:lnTo>
                    <a:lnTo>
                      <a:pt x="19762" y="4366"/>
                    </a:lnTo>
                    <a:lnTo>
                      <a:pt x="19762" y="4486"/>
                    </a:lnTo>
                    <a:lnTo>
                      <a:pt x="19908" y="4676"/>
                    </a:lnTo>
                    <a:lnTo>
                      <a:pt x="19992" y="4796"/>
                    </a:lnTo>
                    <a:lnTo>
                      <a:pt x="19762" y="4859"/>
                    </a:lnTo>
                    <a:lnTo>
                      <a:pt x="19839" y="5226"/>
                    </a:lnTo>
                    <a:lnTo>
                      <a:pt x="19908" y="5226"/>
                    </a:lnTo>
                    <a:lnTo>
                      <a:pt x="19908" y="5346"/>
                    </a:lnTo>
                    <a:lnTo>
                      <a:pt x="19908" y="5473"/>
                    </a:lnTo>
                    <a:lnTo>
                      <a:pt x="19762" y="5536"/>
                    </a:lnTo>
                    <a:lnTo>
                      <a:pt x="19839" y="5663"/>
                    </a:lnTo>
                    <a:lnTo>
                      <a:pt x="19992" y="5663"/>
                    </a:lnTo>
                    <a:lnTo>
                      <a:pt x="19992" y="5783"/>
                    </a:lnTo>
                    <a:lnTo>
                      <a:pt x="19839" y="5783"/>
                    </a:lnTo>
                    <a:lnTo>
                      <a:pt x="19762" y="5840"/>
                    </a:lnTo>
                    <a:lnTo>
                      <a:pt x="19762" y="5966"/>
                    </a:lnTo>
                    <a:lnTo>
                      <a:pt x="19533" y="5966"/>
                    </a:lnTo>
                    <a:lnTo>
                      <a:pt x="19464" y="6207"/>
                    </a:lnTo>
                    <a:lnTo>
                      <a:pt x="19387" y="6207"/>
                    </a:lnTo>
                    <a:lnTo>
                      <a:pt x="19234" y="6207"/>
                    </a:lnTo>
                    <a:lnTo>
                      <a:pt x="19234" y="6276"/>
                    </a:lnTo>
                    <a:lnTo>
                      <a:pt x="19088" y="6333"/>
                    </a:lnTo>
                    <a:lnTo>
                      <a:pt x="19165" y="6454"/>
                    </a:lnTo>
                    <a:lnTo>
                      <a:pt x="19234" y="6523"/>
                    </a:lnTo>
                    <a:lnTo>
                      <a:pt x="19234" y="6700"/>
                    </a:lnTo>
                    <a:lnTo>
                      <a:pt x="19088" y="6700"/>
                    </a:lnTo>
                    <a:lnTo>
                      <a:pt x="19019" y="6890"/>
                    </a:lnTo>
                    <a:lnTo>
                      <a:pt x="18935" y="6827"/>
                    </a:lnTo>
                    <a:lnTo>
                      <a:pt x="18789" y="6947"/>
                    </a:lnTo>
                    <a:lnTo>
                      <a:pt x="18636" y="7074"/>
                    </a:lnTo>
                    <a:lnTo>
                      <a:pt x="18192" y="7194"/>
                    </a:lnTo>
                    <a:lnTo>
                      <a:pt x="18192" y="7320"/>
                    </a:lnTo>
                    <a:lnTo>
                      <a:pt x="18192" y="7441"/>
                    </a:lnTo>
                    <a:lnTo>
                      <a:pt x="18115" y="7441"/>
                    </a:lnTo>
                    <a:lnTo>
                      <a:pt x="18046" y="7504"/>
                    </a:lnTo>
                    <a:lnTo>
                      <a:pt x="17893" y="7630"/>
                    </a:lnTo>
                    <a:lnTo>
                      <a:pt x="17893" y="7751"/>
                    </a:lnTo>
                    <a:lnTo>
                      <a:pt x="17893" y="7808"/>
                    </a:lnTo>
                    <a:lnTo>
                      <a:pt x="17747" y="7808"/>
                    </a:lnTo>
                    <a:lnTo>
                      <a:pt x="17517" y="7934"/>
                    </a:lnTo>
                    <a:lnTo>
                      <a:pt x="17364" y="8054"/>
                    </a:lnTo>
                    <a:lnTo>
                      <a:pt x="17287" y="7997"/>
                    </a:lnTo>
                    <a:lnTo>
                      <a:pt x="17218" y="8054"/>
                    </a:lnTo>
                    <a:lnTo>
                      <a:pt x="17364" y="8364"/>
                    </a:lnTo>
                    <a:lnTo>
                      <a:pt x="17364" y="8428"/>
                    </a:lnTo>
                    <a:lnTo>
                      <a:pt x="17433" y="8491"/>
                    </a:lnTo>
                    <a:lnTo>
                      <a:pt x="17364" y="8611"/>
                    </a:lnTo>
                    <a:lnTo>
                      <a:pt x="17517" y="8795"/>
                    </a:lnTo>
                    <a:lnTo>
                      <a:pt x="17594" y="8858"/>
                    </a:lnTo>
                    <a:lnTo>
                      <a:pt x="17594" y="8984"/>
                    </a:lnTo>
                    <a:lnTo>
                      <a:pt x="17517" y="9105"/>
                    </a:lnTo>
                    <a:lnTo>
                      <a:pt x="17663" y="9162"/>
                    </a:lnTo>
                    <a:lnTo>
                      <a:pt x="17594" y="9288"/>
                    </a:lnTo>
                    <a:lnTo>
                      <a:pt x="17364" y="9288"/>
                    </a:lnTo>
                    <a:lnTo>
                      <a:pt x="17218" y="9231"/>
                    </a:lnTo>
                    <a:lnTo>
                      <a:pt x="17142" y="9288"/>
                    </a:lnTo>
                    <a:lnTo>
                      <a:pt x="16989" y="9288"/>
                    </a:lnTo>
                    <a:lnTo>
                      <a:pt x="16920" y="9408"/>
                    </a:lnTo>
                    <a:lnTo>
                      <a:pt x="16774" y="9105"/>
                    </a:lnTo>
                    <a:lnTo>
                      <a:pt x="16690" y="9105"/>
                    </a:lnTo>
                    <a:lnTo>
                      <a:pt x="16621" y="9162"/>
                    </a:lnTo>
                    <a:lnTo>
                      <a:pt x="16544" y="9351"/>
                    </a:lnTo>
                    <a:lnTo>
                      <a:pt x="16621" y="9408"/>
                    </a:lnTo>
                    <a:lnTo>
                      <a:pt x="16544" y="9535"/>
                    </a:lnTo>
                    <a:lnTo>
                      <a:pt x="16475" y="9535"/>
                    </a:lnTo>
                    <a:lnTo>
                      <a:pt x="16475" y="9655"/>
                    </a:lnTo>
                    <a:lnTo>
                      <a:pt x="16621" y="9718"/>
                    </a:lnTo>
                    <a:lnTo>
                      <a:pt x="16690" y="9718"/>
                    </a:lnTo>
                    <a:lnTo>
                      <a:pt x="16774" y="9718"/>
                    </a:lnTo>
                    <a:lnTo>
                      <a:pt x="16920" y="9902"/>
                    </a:lnTo>
                    <a:lnTo>
                      <a:pt x="16920" y="9965"/>
                    </a:lnTo>
                    <a:lnTo>
                      <a:pt x="16843" y="9965"/>
                    </a:lnTo>
                    <a:lnTo>
                      <a:pt x="16774" y="10149"/>
                    </a:lnTo>
                    <a:lnTo>
                      <a:pt x="16774" y="10212"/>
                    </a:lnTo>
                    <a:lnTo>
                      <a:pt x="16621" y="10459"/>
                    </a:lnTo>
                    <a:lnTo>
                      <a:pt x="16391" y="10459"/>
                    </a:lnTo>
                    <a:lnTo>
                      <a:pt x="16314" y="10516"/>
                    </a:lnTo>
                    <a:lnTo>
                      <a:pt x="16391" y="10585"/>
                    </a:lnTo>
                    <a:lnTo>
                      <a:pt x="16475" y="10585"/>
                    </a:lnTo>
                    <a:lnTo>
                      <a:pt x="16544" y="10585"/>
                    </a:lnTo>
                    <a:lnTo>
                      <a:pt x="16544" y="10642"/>
                    </a:lnTo>
                    <a:lnTo>
                      <a:pt x="16544" y="10705"/>
                    </a:lnTo>
                    <a:lnTo>
                      <a:pt x="16544" y="10762"/>
                    </a:lnTo>
                    <a:lnTo>
                      <a:pt x="16475" y="10889"/>
                    </a:lnTo>
                    <a:lnTo>
                      <a:pt x="16314" y="10889"/>
                    </a:lnTo>
                    <a:lnTo>
                      <a:pt x="16169" y="10762"/>
                    </a:lnTo>
                    <a:lnTo>
                      <a:pt x="15946" y="10762"/>
                    </a:lnTo>
                    <a:lnTo>
                      <a:pt x="16015" y="10889"/>
                    </a:lnTo>
                    <a:lnTo>
                      <a:pt x="15946" y="10952"/>
                    </a:lnTo>
                    <a:lnTo>
                      <a:pt x="15870" y="10952"/>
                    </a:lnTo>
                    <a:lnTo>
                      <a:pt x="15716" y="11072"/>
                    </a:lnTo>
                    <a:lnTo>
                      <a:pt x="15648" y="11319"/>
                    </a:lnTo>
                    <a:lnTo>
                      <a:pt x="15418" y="11319"/>
                    </a:lnTo>
                    <a:lnTo>
                      <a:pt x="15272" y="11566"/>
                    </a:lnTo>
                    <a:lnTo>
                      <a:pt x="15119" y="11566"/>
                    </a:lnTo>
                    <a:lnTo>
                      <a:pt x="15042" y="11446"/>
                    </a:lnTo>
                    <a:lnTo>
                      <a:pt x="14973" y="11376"/>
                    </a:lnTo>
                    <a:lnTo>
                      <a:pt x="14820" y="11199"/>
                    </a:lnTo>
                    <a:lnTo>
                      <a:pt x="14674" y="11199"/>
                    </a:lnTo>
                    <a:lnTo>
                      <a:pt x="14529" y="11319"/>
                    </a:lnTo>
                    <a:lnTo>
                      <a:pt x="14444" y="11376"/>
                    </a:lnTo>
                    <a:lnTo>
                      <a:pt x="14375" y="11319"/>
                    </a:lnTo>
                    <a:lnTo>
                      <a:pt x="14215" y="11319"/>
                    </a:lnTo>
                    <a:lnTo>
                      <a:pt x="14215" y="11376"/>
                    </a:lnTo>
                    <a:lnTo>
                      <a:pt x="14069" y="11319"/>
                    </a:lnTo>
                    <a:lnTo>
                      <a:pt x="13916" y="11319"/>
                    </a:lnTo>
                    <a:lnTo>
                      <a:pt x="13847" y="11376"/>
                    </a:lnTo>
                    <a:lnTo>
                      <a:pt x="13770" y="11566"/>
                    </a:lnTo>
                    <a:lnTo>
                      <a:pt x="13096" y="11623"/>
                    </a:lnTo>
                    <a:lnTo>
                      <a:pt x="13027" y="11749"/>
                    </a:lnTo>
                    <a:lnTo>
                      <a:pt x="12943" y="11749"/>
                    </a:lnTo>
                    <a:lnTo>
                      <a:pt x="12797" y="11693"/>
                    </a:lnTo>
                    <a:lnTo>
                      <a:pt x="12575" y="11623"/>
                    </a:lnTo>
                    <a:lnTo>
                      <a:pt x="12575" y="11566"/>
                    </a:lnTo>
                    <a:lnTo>
                      <a:pt x="12429" y="11566"/>
                    </a:lnTo>
                    <a:lnTo>
                      <a:pt x="12352" y="11566"/>
                    </a:lnTo>
                    <a:lnTo>
                      <a:pt x="12284" y="11566"/>
                    </a:lnTo>
                    <a:lnTo>
                      <a:pt x="12199" y="11693"/>
                    </a:lnTo>
                    <a:lnTo>
                      <a:pt x="12130" y="11870"/>
                    </a:lnTo>
                    <a:lnTo>
                      <a:pt x="11969" y="11813"/>
                    </a:lnTo>
                    <a:lnTo>
                      <a:pt x="11969" y="11693"/>
                    </a:lnTo>
                    <a:lnTo>
                      <a:pt x="11900" y="11693"/>
                    </a:lnTo>
                    <a:lnTo>
                      <a:pt x="11824" y="11749"/>
                    </a:lnTo>
                    <a:lnTo>
                      <a:pt x="11602" y="11749"/>
                    </a:lnTo>
                    <a:lnTo>
                      <a:pt x="11525" y="11813"/>
                    </a:lnTo>
                    <a:lnTo>
                      <a:pt x="11525" y="11933"/>
                    </a:lnTo>
                    <a:lnTo>
                      <a:pt x="11456" y="11933"/>
                    </a:lnTo>
                    <a:lnTo>
                      <a:pt x="11602" y="12237"/>
                    </a:lnTo>
                    <a:lnTo>
                      <a:pt x="11525" y="12306"/>
                    </a:lnTo>
                    <a:lnTo>
                      <a:pt x="11303" y="12363"/>
                    </a:lnTo>
                    <a:lnTo>
                      <a:pt x="11303" y="12306"/>
                    </a:lnTo>
                    <a:lnTo>
                      <a:pt x="11080" y="12116"/>
                    </a:lnTo>
                    <a:lnTo>
                      <a:pt x="11157" y="12059"/>
                    </a:lnTo>
                    <a:lnTo>
                      <a:pt x="11157" y="11933"/>
                    </a:lnTo>
                    <a:lnTo>
                      <a:pt x="10927" y="11813"/>
                    </a:lnTo>
                    <a:lnTo>
                      <a:pt x="10927" y="11870"/>
                    </a:lnTo>
                    <a:lnTo>
                      <a:pt x="10552" y="11996"/>
                    </a:lnTo>
                    <a:lnTo>
                      <a:pt x="10552" y="12116"/>
                    </a:lnTo>
                    <a:lnTo>
                      <a:pt x="10406" y="12059"/>
                    </a:lnTo>
                    <a:lnTo>
                      <a:pt x="10330" y="12059"/>
                    </a:lnTo>
                    <a:lnTo>
                      <a:pt x="10253" y="12059"/>
                    </a:lnTo>
                    <a:lnTo>
                      <a:pt x="10107" y="12116"/>
                    </a:lnTo>
                    <a:lnTo>
                      <a:pt x="10038" y="12059"/>
                    </a:lnTo>
                    <a:lnTo>
                      <a:pt x="9885" y="12180"/>
                    </a:lnTo>
                    <a:lnTo>
                      <a:pt x="9724" y="12237"/>
                    </a:lnTo>
                    <a:lnTo>
                      <a:pt x="9655" y="12306"/>
                    </a:lnTo>
                    <a:lnTo>
                      <a:pt x="9724" y="12363"/>
                    </a:lnTo>
                    <a:lnTo>
                      <a:pt x="9808" y="12426"/>
                    </a:lnTo>
                    <a:lnTo>
                      <a:pt x="9954" y="12426"/>
                    </a:lnTo>
                    <a:lnTo>
                      <a:pt x="9954" y="12553"/>
                    </a:lnTo>
                    <a:lnTo>
                      <a:pt x="9885" y="12610"/>
                    </a:lnTo>
                    <a:lnTo>
                      <a:pt x="9954" y="12730"/>
                    </a:lnTo>
                    <a:lnTo>
                      <a:pt x="9954" y="12920"/>
                    </a:lnTo>
                    <a:lnTo>
                      <a:pt x="9808" y="12920"/>
                    </a:lnTo>
                    <a:lnTo>
                      <a:pt x="9724" y="13103"/>
                    </a:lnTo>
                    <a:lnTo>
                      <a:pt x="9808" y="13287"/>
                    </a:lnTo>
                    <a:lnTo>
                      <a:pt x="9724" y="13344"/>
                    </a:lnTo>
                    <a:lnTo>
                      <a:pt x="9885" y="13344"/>
                    </a:lnTo>
                    <a:lnTo>
                      <a:pt x="9885" y="13470"/>
                    </a:lnTo>
                    <a:lnTo>
                      <a:pt x="9808" y="13470"/>
                    </a:lnTo>
                    <a:lnTo>
                      <a:pt x="9724" y="13591"/>
                    </a:lnTo>
                    <a:lnTo>
                      <a:pt x="9579" y="13660"/>
                    </a:lnTo>
                    <a:lnTo>
                      <a:pt x="9579" y="13717"/>
                    </a:lnTo>
                    <a:lnTo>
                      <a:pt x="9510" y="13780"/>
                    </a:lnTo>
                    <a:lnTo>
                      <a:pt x="9510" y="13837"/>
                    </a:lnTo>
                    <a:lnTo>
                      <a:pt x="9579" y="13907"/>
                    </a:lnTo>
                    <a:lnTo>
                      <a:pt x="9579" y="13964"/>
                    </a:lnTo>
                    <a:lnTo>
                      <a:pt x="9510" y="14027"/>
                    </a:lnTo>
                    <a:lnTo>
                      <a:pt x="9425" y="14027"/>
                    </a:lnTo>
                    <a:lnTo>
                      <a:pt x="9425" y="14084"/>
                    </a:lnTo>
                    <a:lnTo>
                      <a:pt x="9356" y="14084"/>
                    </a:lnTo>
                    <a:lnTo>
                      <a:pt x="9356" y="14211"/>
                    </a:lnTo>
                    <a:lnTo>
                      <a:pt x="9510" y="14274"/>
                    </a:lnTo>
                    <a:lnTo>
                      <a:pt x="9510" y="14394"/>
                    </a:lnTo>
                    <a:lnTo>
                      <a:pt x="9579" y="14457"/>
                    </a:lnTo>
                    <a:lnTo>
                      <a:pt x="9724" y="14457"/>
                    </a:lnTo>
                    <a:lnTo>
                      <a:pt x="9808" y="14521"/>
                    </a:lnTo>
                    <a:lnTo>
                      <a:pt x="9954" y="14394"/>
                    </a:lnTo>
                    <a:lnTo>
                      <a:pt x="10038" y="14457"/>
                    </a:lnTo>
                    <a:lnTo>
                      <a:pt x="10107" y="14521"/>
                    </a:lnTo>
                    <a:lnTo>
                      <a:pt x="10253" y="14521"/>
                    </a:lnTo>
                    <a:lnTo>
                      <a:pt x="10483" y="14521"/>
                    </a:lnTo>
                    <a:lnTo>
                      <a:pt x="10483" y="14641"/>
                    </a:lnTo>
                    <a:lnTo>
                      <a:pt x="10483" y="14767"/>
                    </a:lnTo>
                    <a:lnTo>
                      <a:pt x="10628" y="14767"/>
                    </a:lnTo>
                    <a:lnTo>
                      <a:pt x="10697" y="14888"/>
                    </a:lnTo>
                    <a:lnTo>
                      <a:pt x="10782" y="14888"/>
                    </a:lnTo>
                    <a:lnTo>
                      <a:pt x="10782" y="14945"/>
                    </a:lnTo>
                    <a:lnTo>
                      <a:pt x="10782" y="15014"/>
                    </a:lnTo>
                    <a:lnTo>
                      <a:pt x="10782" y="15071"/>
                    </a:lnTo>
                    <a:lnTo>
                      <a:pt x="10697" y="15134"/>
                    </a:lnTo>
                    <a:lnTo>
                      <a:pt x="10851" y="15261"/>
                    </a:lnTo>
                    <a:lnTo>
                      <a:pt x="10927" y="15318"/>
                    </a:lnTo>
                    <a:lnTo>
                      <a:pt x="10851" y="15318"/>
                    </a:lnTo>
                    <a:lnTo>
                      <a:pt x="10628" y="15381"/>
                    </a:lnTo>
                    <a:lnTo>
                      <a:pt x="10628" y="15501"/>
                    </a:lnTo>
                    <a:lnTo>
                      <a:pt x="10628" y="15565"/>
                    </a:lnTo>
                    <a:lnTo>
                      <a:pt x="10697" y="15628"/>
                    </a:lnTo>
                    <a:lnTo>
                      <a:pt x="10628" y="15685"/>
                    </a:lnTo>
                    <a:lnTo>
                      <a:pt x="10697" y="15748"/>
                    </a:lnTo>
                    <a:lnTo>
                      <a:pt x="10782" y="15685"/>
                    </a:lnTo>
                    <a:lnTo>
                      <a:pt x="10851" y="15565"/>
                    </a:lnTo>
                    <a:lnTo>
                      <a:pt x="10927" y="15501"/>
                    </a:lnTo>
                    <a:lnTo>
                      <a:pt x="11011" y="15501"/>
                    </a:lnTo>
                    <a:lnTo>
                      <a:pt x="11011" y="15628"/>
                    </a:lnTo>
                    <a:lnTo>
                      <a:pt x="11080" y="15628"/>
                    </a:lnTo>
                    <a:lnTo>
                      <a:pt x="11011" y="15805"/>
                    </a:lnTo>
                    <a:lnTo>
                      <a:pt x="11011" y="15875"/>
                    </a:lnTo>
                    <a:lnTo>
                      <a:pt x="11011" y="15995"/>
                    </a:lnTo>
                    <a:lnTo>
                      <a:pt x="11011" y="16052"/>
                    </a:lnTo>
                    <a:lnTo>
                      <a:pt x="11157" y="16121"/>
                    </a:lnTo>
                    <a:lnTo>
                      <a:pt x="11157" y="16178"/>
                    </a:lnTo>
                    <a:lnTo>
                      <a:pt x="11157" y="16242"/>
                    </a:lnTo>
                    <a:lnTo>
                      <a:pt x="11080" y="16299"/>
                    </a:lnTo>
                    <a:lnTo>
                      <a:pt x="10851" y="16299"/>
                    </a:lnTo>
                    <a:lnTo>
                      <a:pt x="10782" y="16299"/>
                    </a:lnTo>
                    <a:lnTo>
                      <a:pt x="10782" y="16425"/>
                    </a:lnTo>
                    <a:lnTo>
                      <a:pt x="10697" y="16545"/>
                    </a:lnTo>
                    <a:lnTo>
                      <a:pt x="10851" y="16615"/>
                    </a:lnTo>
                    <a:lnTo>
                      <a:pt x="10782" y="16672"/>
                    </a:lnTo>
                    <a:lnTo>
                      <a:pt x="10697" y="16855"/>
                    </a:lnTo>
                    <a:lnTo>
                      <a:pt x="10628" y="16982"/>
                    </a:lnTo>
                    <a:lnTo>
                      <a:pt x="10552" y="17039"/>
                    </a:lnTo>
                    <a:lnTo>
                      <a:pt x="10483" y="17039"/>
                    </a:lnTo>
                    <a:lnTo>
                      <a:pt x="10483" y="17349"/>
                    </a:lnTo>
                    <a:lnTo>
                      <a:pt x="10330" y="17349"/>
                    </a:lnTo>
                    <a:lnTo>
                      <a:pt x="10253" y="17349"/>
                    </a:lnTo>
                    <a:lnTo>
                      <a:pt x="10253" y="17286"/>
                    </a:lnTo>
                    <a:lnTo>
                      <a:pt x="10184" y="17349"/>
                    </a:lnTo>
                    <a:lnTo>
                      <a:pt x="10107" y="17532"/>
                    </a:lnTo>
                    <a:lnTo>
                      <a:pt x="10038" y="17532"/>
                    </a:lnTo>
                    <a:lnTo>
                      <a:pt x="10038" y="17653"/>
                    </a:lnTo>
                    <a:lnTo>
                      <a:pt x="9885" y="17779"/>
                    </a:lnTo>
                    <a:lnTo>
                      <a:pt x="9724" y="17722"/>
                    </a:lnTo>
                    <a:lnTo>
                      <a:pt x="9724" y="17779"/>
                    </a:lnTo>
                    <a:lnTo>
                      <a:pt x="9724" y="18089"/>
                    </a:lnTo>
                    <a:lnTo>
                      <a:pt x="9724" y="18146"/>
                    </a:lnTo>
                    <a:lnTo>
                      <a:pt x="9808" y="18146"/>
                    </a:lnTo>
                    <a:lnTo>
                      <a:pt x="9510" y="18266"/>
                    </a:lnTo>
                    <a:lnTo>
                      <a:pt x="9425" y="18209"/>
                    </a:lnTo>
                    <a:lnTo>
                      <a:pt x="9280" y="18266"/>
                    </a:lnTo>
                    <a:lnTo>
                      <a:pt x="9280" y="18456"/>
                    </a:lnTo>
                    <a:lnTo>
                      <a:pt x="9134" y="18456"/>
                    </a:lnTo>
                    <a:lnTo>
                      <a:pt x="9057" y="18760"/>
                    </a:lnTo>
                    <a:lnTo>
                      <a:pt x="9134" y="18886"/>
                    </a:lnTo>
                    <a:lnTo>
                      <a:pt x="9134" y="19007"/>
                    </a:lnTo>
                    <a:lnTo>
                      <a:pt x="8981" y="19007"/>
                    </a:lnTo>
                    <a:lnTo>
                      <a:pt x="8835" y="19070"/>
                    </a:lnTo>
                    <a:lnTo>
                      <a:pt x="8912" y="19563"/>
                    </a:lnTo>
                    <a:lnTo>
                      <a:pt x="8084" y="19867"/>
                    </a:lnTo>
                    <a:lnTo>
                      <a:pt x="7709" y="19690"/>
                    </a:lnTo>
                    <a:lnTo>
                      <a:pt x="7410" y="19994"/>
                    </a:lnTo>
                    <a:lnTo>
                      <a:pt x="7333" y="19937"/>
                    </a:lnTo>
                    <a:lnTo>
                      <a:pt x="7264" y="19937"/>
                    </a:lnTo>
                    <a:lnTo>
                      <a:pt x="7333" y="19810"/>
                    </a:lnTo>
                    <a:lnTo>
                      <a:pt x="7111" y="19810"/>
                    </a:lnTo>
                    <a:lnTo>
                      <a:pt x="7111" y="19563"/>
                    </a:lnTo>
                    <a:lnTo>
                      <a:pt x="6889" y="19443"/>
                    </a:lnTo>
                    <a:lnTo>
                      <a:pt x="6736" y="19374"/>
                    </a:lnTo>
                    <a:lnTo>
                      <a:pt x="6736" y="19317"/>
                    </a:lnTo>
                    <a:lnTo>
                      <a:pt x="6667" y="19253"/>
                    </a:lnTo>
                    <a:lnTo>
                      <a:pt x="6521" y="19253"/>
                    </a:lnTo>
                    <a:lnTo>
                      <a:pt x="6291" y="19007"/>
                    </a:lnTo>
                    <a:lnTo>
                      <a:pt x="6437" y="19007"/>
                    </a:lnTo>
                    <a:lnTo>
                      <a:pt x="6360" y="18829"/>
                    </a:lnTo>
                    <a:lnTo>
                      <a:pt x="6291" y="18760"/>
                    </a:lnTo>
                    <a:lnTo>
                      <a:pt x="6291" y="18640"/>
                    </a:lnTo>
                    <a:lnTo>
                      <a:pt x="6061" y="18640"/>
                    </a:lnTo>
                    <a:lnTo>
                      <a:pt x="5839" y="18760"/>
                    </a:lnTo>
                    <a:lnTo>
                      <a:pt x="5395" y="18703"/>
                    </a:lnTo>
                    <a:lnTo>
                      <a:pt x="4935" y="18640"/>
                    </a:lnTo>
                    <a:lnTo>
                      <a:pt x="4866" y="18640"/>
                    </a:lnTo>
                    <a:lnTo>
                      <a:pt x="4636" y="18456"/>
                    </a:lnTo>
                    <a:lnTo>
                      <a:pt x="4192" y="18266"/>
                    </a:lnTo>
                    <a:lnTo>
                      <a:pt x="4046" y="18209"/>
                    </a:lnTo>
                    <a:lnTo>
                      <a:pt x="3962" y="18266"/>
                    </a:lnTo>
                    <a:lnTo>
                      <a:pt x="3893" y="18266"/>
                    </a:lnTo>
                    <a:lnTo>
                      <a:pt x="3816" y="18146"/>
                    </a:lnTo>
                    <a:lnTo>
                      <a:pt x="3663" y="18089"/>
                    </a:lnTo>
                    <a:lnTo>
                      <a:pt x="3372" y="17963"/>
                    </a:lnTo>
                    <a:lnTo>
                      <a:pt x="3218" y="18026"/>
                    </a:lnTo>
                    <a:lnTo>
                      <a:pt x="3149" y="18026"/>
                    </a:lnTo>
                    <a:lnTo>
                      <a:pt x="3073" y="17899"/>
                    </a:lnTo>
                    <a:lnTo>
                      <a:pt x="2843" y="17842"/>
                    </a:lnTo>
                    <a:lnTo>
                      <a:pt x="2989" y="17596"/>
                    </a:lnTo>
                    <a:lnTo>
                      <a:pt x="3073" y="17532"/>
                    </a:lnTo>
                    <a:lnTo>
                      <a:pt x="2690" y="17532"/>
                    </a:lnTo>
                    <a:lnTo>
                      <a:pt x="2544" y="18089"/>
                    </a:lnTo>
                    <a:lnTo>
                      <a:pt x="2475" y="18089"/>
                    </a:lnTo>
                    <a:lnTo>
                      <a:pt x="2031" y="17963"/>
                    </a:lnTo>
                    <a:lnTo>
                      <a:pt x="1946" y="17842"/>
                    </a:lnTo>
                    <a:lnTo>
                      <a:pt x="1870" y="17653"/>
                    </a:lnTo>
                    <a:lnTo>
                      <a:pt x="1870" y="17596"/>
                    </a:lnTo>
                    <a:lnTo>
                      <a:pt x="2176" y="17406"/>
                    </a:lnTo>
                    <a:lnTo>
                      <a:pt x="2245" y="17229"/>
                    </a:lnTo>
                    <a:lnTo>
                      <a:pt x="2475" y="16672"/>
                    </a:lnTo>
                    <a:lnTo>
                      <a:pt x="2391" y="16545"/>
                    </a:lnTo>
                    <a:lnTo>
                      <a:pt x="2322" y="16425"/>
                    </a:lnTo>
                    <a:lnTo>
                      <a:pt x="2100" y="16425"/>
                    </a:lnTo>
                    <a:lnTo>
                      <a:pt x="1870" y="16299"/>
                    </a:lnTo>
                    <a:lnTo>
                      <a:pt x="1716" y="16242"/>
                    </a:lnTo>
                    <a:lnTo>
                      <a:pt x="1571" y="16242"/>
                    </a:lnTo>
                    <a:lnTo>
                      <a:pt x="1418" y="16242"/>
                    </a:lnTo>
                    <a:lnTo>
                      <a:pt x="1272" y="16488"/>
                    </a:lnTo>
                    <a:lnTo>
                      <a:pt x="1050" y="16488"/>
                    </a:lnTo>
                    <a:lnTo>
                      <a:pt x="973" y="16299"/>
                    </a:lnTo>
                    <a:lnTo>
                      <a:pt x="973" y="16121"/>
                    </a:lnTo>
                    <a:lnTo>
                      <a:pt x="904" y="16121"/>
                    </a:lnTo>
                    <a:lnTo>
                      <a:pt x="674" y="16052"/>
                    </a:lnTo>
                    <a:lnTo>
                      <a:pt x="529" y="16121"/>
                    </a:lnTo>
                    <a:lnTo>
                      <a:pt x="375" y="16121"/>
                    </a:lnTo>
                    <a:lnTo>
                      <a:pt x="299" y="16121"/>
                    </a:lnTo>
                    <a:lnTo>
                      <a:pt x="230" y="15805"/>
                    </a:lnTo>
                    <a:lnTo>
                      <a:pt x="146" y="15805"/>
                    </a:lnTo>
                    <a:lnTo>
                      <a:pt x="77" y="15805"/>
                    </a:lnTo>
                    <a:lnTo>
                      <a:pt x="0" y="15628"/>
                    </a:lnTo>
                    <a:lnTo>
                      <a:pt x="230" y="15565"/>
                    </a:lnTo>
                    <a:lnTo>
                      <a:pt x="299" y="15501"/>
                    </a:lnTo>
                    <a:lnTo>
                      <a:pt x="375" y="15565"/>
                    </a:lnTo>
                    <a:lnTo>
                      <a:pt x="674" y="15501"/>
                    </a:lnTo>
                    <a:lnTo>
                      <a:pt x="743" y="15501"/>
                    </a:lnTo>
                    <a:lnTo>
                      <a:pt x="828" y="15501"/>
                    </a:lnTo>
                    <a:lnTo>
                      <a:pt x="828" y="15438"/>
                    </a:lnTo>
                    <a:lnTo>
                      <a:pt x="1050" y="15318"/>
                    </a:lnTo>
                    <a:lnTo>
                      <a:pt x="1126" y="15318"/>
                    </a:lnTo>
                    <a:lnTo>
                      <a:pt x="1203" y="15261"/>
                    </a:lnTo>
                    <a:lnTo>
                      <a:pt x="1272" y="15134"/>
                    </a:lnTo>
                    <a:lnTo>
                      <a:pt x="1349" y="15014"/>
                    </a:lnTo>
                    <a:lnTo>
                      <a:pt x="1418" y="14945"/>
                    </a:lnTo>
                    <a:lnTo>
                      <a:pt x="1571" y="14824"/>
                    </a:lnTo>
                    <a:lnTo>
                      <a:pt x="1648" y="14641"/>
                    </a:lnTo>
                    <a:lnTo>
                      <a:pt x="1716" y="14578"/>
                    </a:lnTo>
                    <a:lnTo>
                      <a:pt x="1946" y="14331"/>
                    </a:lnTo>
                    <a:lnTo>
                      <a:pt x="2031" y="14211"/>
                    </a:lnTo>
                    <a:lnTo>
                      <a:pt x="2100" y="14027"/>
                    </a:lnTo>
                    <a:lnTo>
                      <a:pt x="2245" y="13717"/>
                    </a:lnTo>
                    <a:lnTo>
                      <a:pt x="2245" y="13534"/>
                    </a:lnTo>
                    <a:lnTo>
                      <a:pt x="2322" y="13167"/>
                    </a:lnTo>
                    <a:lnTo>
                      <a:pt x="2475" y="12857"/>
                    </a:lnTo>
                    <a:lnTo>
                      <a:pt x="2475" y="12730"/>
                    </a:lnTo>
                    <a:lnTo>
                      <a:pt x="2621" y="12483"/>
                    </a:lnTo>
                    <a:lnTo>
                      <a:pt x="2690" y="12180"/>
                    </a:lnTo>
                    <a:lnTo>
                      <a:pt x="2920" y="11376"/>
                    </a:lnTo>
                    <a:lnTo>
                      <a:pt x="3149" y="10826"/>
                    </a:lnTo>
                    <a:lnTo>
                      <a:pt x="3218" y="10516"/>
                    </a:lnTo>
                    <a:lnTo>
                      <a:pt x="3448" y="9535"/>
                    </a:lnTo>
                    <a:lnTo>
                      <a:pt x="3448" y="9288"/>
                    </a:lnTo>
                    <a:lnTo>
                      <a:pt x="3517" y="9105"/>
                    </a:lnTo>
                    <a:lnTo>
                      <a:pt x="3747" y="8181"/>
                    </a:lnTo>
                    <a:lnTo>
                      <a:pt x="3594" y="7561"/>
                    </a:lnTo>
                    <a:lnTo>
                      <a:pt x="3816" y="7561"/>
                    </a:lnTo>
                    <a:lnTo>
                      <a:pt x="4046" y="7194"/>
                    </a:lnTo>
                    <a:lnTo>
                      <a:pt x="4115" y="7017"/>
                    </a:lnTo>
                    <a:lnTo>
                      <a:pt x="4115" y="6890"/>
                    </a:lnTo>
                    <a:lnTo>
                      <a:pt x="4276" y="6890"/>
                    </a:lnTo>
                    <a:lnTo>
                      <a:pt x="4421" y="6827"/>
                    </a:lnTo>
                    <a:lnTo>
                      <a:pt x="4490" y="6890"/>
                    </a:lnTo>
                    <a:lnTo>
                      <a:pt x="4567" y="6947"/>
                    </a:lnTo>
                    <a:lnTo>
                      <a:pt x="4636" y="7017"/>
                    </a:lnTo>
                    <a:lnTo>
                      <a:pt x="4720" y="7017"/>
                    </a:lnTo>
                    <a:lnTo>
                      <a:pt x="5088" y="6947"/>
                    </a:lnTo>
                    <a:lnTo>
                      <a:pt x="5165" y="6827"/>
                    </a:lnTo>
                    <a:lnTo>
                      <a:pt x="4935" y="6643"/>
                    </a:lnTo>
                    <a:lnTo>
                      <a:pt x="5019" y="6643"/>
                    </a:lnTo>
                    <a:lnTo>
                      <a:pt x="5088" y="6700"/>
                    </a:lnTo>
                    <a:lnTo>
                      <a:pt x="5088" y="6643"/>
                    </a:lnTo>
                    <a:lnTo>
                      <a:pt x="4866" y="6523"/>
                    </a:lnTo>
                    <a:lnTo>
                      <a:pt x="4636" y="6333"/>
                    </a:lnTo>
                    <a:lnTo>
                      <a:pt x="4421" y="6207"/>
                    </a:lnTo>
                    <a:lnTo>
                      <a:pt x="3962" y="6523"/>
                    </a:lnTo>
                    <a:lnTo>
                      <a:pt x="3893" y="6947"/>
                    </a:lnTo>
                    <a:lnTo>
                      <a:pt x="3816" y="7194"/>
                    </a:lnTo>
                    <a:lnTo>
                      <a:pt x="3747" y="7137"/>
                    </a:lnTo>
                    <a:lnTo>
                      <a:pt x="3816" y="6827"/>
                    </a:lnTo>
                    <a:lnTo>
                      <a:pt x="3962" y="5840"/>
                    </a:lnTo>
                    <a:lnTo>
                      <a:pt x="4115" y="5100"/>
                    </a:lnTo>
                    <a:lnTo>
                      <a:pt x="4276" y="4119"/>
                    </a:lnTo>
                    <a:lnTo>
                      <a:pt x="4421" y="3689"/>
                    </a:lnTo>
                    <a:lnTo>
                      <a:pt x="4490" y="2885"/>
                    </a:lnTo>
                    <a:lnTo>
                      <a:pt x="4567" y="2638"/>
                    </a:lnTo>
                    <a:lnTo>
                      <a:pt x="4636" y="1904"/>
                    </a:lnTo>
                    <a:lnTo>
                      <a:pt x="4636" y="1778"/>
                    </a:lnTo>
                    <a:lnTo>
                      <a:pt x="4720" y="1474"/>
                    </a:lnTo>
                    <a:lnTo>
                      <a:pt x="4720" y="1354"/>
                    </a:lnTo>
                    <a:lnTo>
                      <a:pt x="4636" y="1291"/>
                    </a:lnTo>
                    <a:lnTo>
                      <a:pt x="4866" y="1044"/>
                    </a:lnTo>
                    <a:lnTo>
                      <a:pt x="4935" y="987"/>
                    </a:lnTo>
                    <a:lnTo>
                      <a:pt x="5088" y="740"/>
                    </a:lnTo>
                    <a:lnTo>
                      <a:pt x="5234" y="671"/>
                    </a:lnTo>
                    <a:lnTo>
                      <a:pt x="5395" y="860"/>
                    </a:lnTo>
                    <a:lnTo>
                      <a:pt x="5234" y="860"/>
                    </a:lnTo>
                    <a:lnTo>
                      <a:pt x="5165" y="1044"/>
                    </a:lnTo>
                    <a:lnTo>
                      <a:pt x="5318" y="1164"/>
                    </a:lnTo>
                    <a:lnTo>
                      <a:pt x="5464" y="1227"/>
                    </a:lnTo>
                    <a:lnTo>
                      <a:pt x="5540" y="1291"/>
                    </a:lnTo>
                    <a:lnTo>
                      <a:pt x="5540" y="1354"/>
                    </a:lnTo>
                    <a:lnTo>
                      <a:pt x="5693" y="1474"/>
                    </a:lnTo>
                    <a:lnTo>
                      <a:pt x="5992" y="1531"/>
                    </a:lnTo>
                    <a:lnTo>
                      <a:pt x="6138" y="1778"/>
                    </a:lnTo>
                    <a:lnTo>
                      <a:pt x="6360" y="1968"/>
                    </a:lnTo>
                    <a:lnTo>
                      <a:pt x="6521" y="2025"/>
                    </a:lnTo>
                    <a:lnTo>
                      <a:pt x="6590" y="2094"/>
                    </a:lnTo>
                    <a:lnTo>
                      <a:pt x="6667" y="2214"/>
                    </a:lnTo>
                    <a:lnTo>
                      <a:pt x="6736" y="2341"/>
                    </a:lnTo>
                    <a:lnTo>
                      <a:pt x="6812" y="2518"/>
                    </a:lnTo>
                    <a:lnTo>
                      <a:pt x="6966" y="2708"/>
                    </a:lnTo>
                    <a:lnTo>
                      <a:pt x="7034" y="3075"/>
                    </a:lnTo>
                    <a:lnTo>
                      <a:pt x="7034" y="3322"/>
                    </a:lnTo>
                    <a:lnTo>
                      <a:pt x="7111" y="3448"/>
                    </a:lnTo>
                    <a:lnTo>
                      <a:pt x="7180" y="3689"/>
                    </a:lnTo>
                    <a:lnTo>
                      <a:pt x="7264" y="3935"/>
                    </a:lnTo>
                    <a:lnTo>
                      <a:pt x="7333" y="4062"/>
                    </a:lnTo>
                    <a:lnTo>
                      <a:pt x="7333" y="4119"/>
                    </a:lnTo>
                    <a:lnTo>
                      <a:pt x="7410" y="4239"/>
                    </a:lnTo>
                    <a:lnTo>
                      <a:pt x="7479" y="4366"/>
                    </a:lnTo>
                    <a:lnTo>
                      <a:pt x="7563" y="4366"/>
                    </a:lnTo>
                    <a:lnTo>
                      <a:pt x="7563" y="4429"/>
                    </a:lnTo>
                    <a:lnTo>
                      <a:pt x="7640" y="4486"/>
                    </a:lnTo>
                    <a:lnTo>
                      <a:pt x="7793" y="4556"/>
                    </a:lnTo>
                    <a:lnTo>
                      <a:pt x="7939" y="4612"/>
                    </a:lnTo>
                    <a:lnTo>
                      <a:pt x="8008" y="4733"/>
                    </a:lnTo>
                    <a:lnTo>
                      <a:pt x="8153" y="4796"/>
                    </a:lnTo>
                    <a:lnTo>
                      <a:pt x="8153" y="4859"/>
                    </a:lnTo>
                    <a:lnTo>
                      <a:pt x="8238" y="4859"/>
                    </a:lnTo>
                    <a:lnTo>
                      <a:pt x="8238" y="4796"/>
                    </a:lnTo>
                    <a:lnTo>
                      <a:pt x="7862" y="4429"/>
                    </a:lnTo>
                    <a:lnTo>
                      <a:pt x="7793" y="4366"/>
                    </a:lnTo>
                    <a:lnTo>
                      <a:pt x="7939" y="4429"/>
                    </a:lnTo>
                    <a:lnTo>
                      <a:pt x="8307" y="4556"/>
                    </a:lnTo>
                    <a:lnTo>
                      <a:pt x="8383" y="4676"/>
                    </a:lnTo>
                    <a:lnTo>
                      <a:pt x="8452" y="4676"/>
                    </a:lnTo>
                    <a:lnTo>
                      <a:pt x="8452" y="4612"/>
                    </a:lnTo>
                    <a:lnTo>
                      <a:pt x="8307" y="4556"/>
                    </a:lnTo>
                    <a:lnTo>
                      <a:pt x="8153" y="4429"/>
                    </a:lnTo>
                    <a:lnTo>
                      <a:pt x="7939" y="4366"/>
                    </a:lnTo>
                    <a:lnTo>
                      <a:pt x="7862" y="4366"/>
                    </a:lnTo>
                    <a:lnTo>
                      <a:pt x="7793" y="4309"/>
                    </a:lnTo>
                    <a:lnTo>
                      <a:pt x="7709" y="4239"/>
                    </a:lnTo>
                    <a:lnTo>
                      <a:pt x="7640" y="4119"/>
                    </a:lnTo>
                    <a:lnTo>
                      <a:pt x="7640" y="4062"/>
                    </a:lnTo>
                    <a:lnTo>
                      <a:pt x="7563" y="3872"/>
                    </a:lnTo>
                    <a:lnTo>
                      <a:pt x="7479" y="3689"/>
                    </a:lnTo>
                    <a:lnTo>
                      <a:pt x="7479" y="3625"/>
                    </a:lnTo>
                    <a:lnTo>
                      <a:pt x="7479" y="3505"/>
                    </a:lnTo>
                    <a:lnTo>
                      <a:pt x="7479" y="3379"/>
                    </a:lnTo>
                    <a:lnTo>
                      <a:pt x="7333" y="3202"/>
                    </a:lnTo>
                    <a:lnTo>
                      <a:pt x="7333" y="3012"/>
                    </a:lnTo>
                    <a:lnTo>
                      <a:pt x="7333" y="2708"/>
                    </a:lnTo>
                    <a:lnTo>
                      <a:pt x="7264" y="2398"/>
                    </a:lnTo>
                    <a:lnTo>
                      <a:pt x="7640" y="2461"/>
                    </a:lnTo>
                    <a:lnTo>
                      <a:pt x="7640" y="2518"/>
                    </a:lnTo>
                    <a:lnTo>
                      <a:pt x="7709" y="2518"/>
                    </a:lnTo>
                    <a:lnTo>
                      <a:pt x="7862" y="2461"/>
                    </a:lnTo>
                    <a:lnTo>
                      <a:pt x="7939" y="2461"/>
                    </a:lnTo>
                    <a:lnTo>
                      <a:pt x="7939" y="2341"/>
                    </a:lnTo>
                    <a:lnTo>
                      <a:pt x="8008" y="2341"/>
                    </a:lnTo>
                    <a:lnTo>
                      <a:pt x="8084" y="2398"/>
                    </a:lnTo>
                    <a:lnTo>
                      <a:pt x="8084" y="2518"/>
                    </a:lnTo>
                    <a:lnTo>
                      <a:pt x="8084" y="2638"/>
                    </a:lnTo>
                    <a:lnTo>
                      <a:pt x="8238" y="2638"/>
                    </a:lnTo>
                    <a:lnTo>
                      <a:pt x="8383" y="2708"/>
                    </a:lnTo>
                    <a:lnTo>
                      <a:pt x="8605" y="2638"/>
                    </a:lnTo>
                    <a:lnTo>
                      <a:pt x="8766" y="2708"/>
                    </a:lnTo>
                    <a:lnTo>
                      <a:pt x="8912" y="2765"/>
                    </a:lnTo>
                    <a:lnTo>
                      <a:pt x="8981" y="2828"/>
                    </a:lnTo>
                    <a:lnTo>
                      <a:pt x="8981" y="2885"/>
                    </a:lnTo>
                    <a:lnTo>
                      <a:pt x="8912" y="3012"/>
                    </a:lnTo>
                    <a:lnTo>
                      <a:pt x="9057" y="3012"/>
                    </a:lnTo>
                    <a:lnTo>
                      <a:pt x="8981" y="3132"/>
                    </a:lnTo>
                    <a:lnTo>
                      <a:pt x="8981" y="3322"/>
                    </a:lnTo>
                    <a:lnTo>
                      <a:pt x="9057" y="3448"/>
                    </a:lnTo>
                    <a:lnTo>
                      <a:pt x="9134" y="3689"/>
                    </a:lnTo>
                    <a:lnTo>
                      <a:pt x="9280" y="3505"/>
                    </a:lnTo>
                    <a:lnTo>
                      <a:pt x="9510" y="3625"/>
                    </a:lnTo>
                    <a:lnTo>
                      <a:pt x="9579" y="3752"/>
                    </a:lnTo>
                    <a:lnTo>
                      <a:pt x="9655" y="3689"/>
                    </a:lnTo>
                    <a:lnTo>
                      <a:pt x="9808" y="3752"/>
                    </a:lnTo>
                    <a:lnTo>
                      <a:pt x="9954" y="3992"/>
                    </a:lnTo>
                    <a:lnTo>
                      <a:pt x="10107" y="3992"/>
                    </a:lnTo>
                    <a:lnTo>
                      <a:pt x="10184" y="3992"/>
                    </a:lnTo>
                    <a:lnTo>
                      <a:pt x="10184" y="4062"/>
                    </a:lnTo>
                    <a:lnTo>
                      <a:pt x="10406" y="4119"/>
                    </a:lnTo>
                    <a:lnTo>
                      <a:pt x="10552" y="4119"/>
                    </a:lnTo>
                    <a:lnTo>
                      <a:pt x="10697" y="3992"/>
                    </a:lnTo>
                    <a:lnTo>
                      <a:pt x="10782" y="3935"/>
                    </a:lnTo>
                    <a:lnTo>
                      <a:pt x="10927" y="3935"/>
                    </a:lnTo>
                    <a:lnTo>
                      <a:pt x="11011" y="3992"/>
                    </a:lnTo>
                    <a:lnTo>
                      <a:pt x="11080" y="4062"/>
                    </a:lnTo>
                    <a:lnTo>
                      <a:pt x="11226" y="4062"/>
                    </a:lnTo>
                    <a:lnTo>
                      <a:pt x="11226" y="3815"/>
                    </a:lnTo>
                    <a:close/>
                  </a:path>
                </a:pathLst>
              </a:custGeom>
              <a:solidFill>
                <a:srgbClr val="CDE5FF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5" name="Freeform 46"/>
              <p:cNvSpPr>
                <a:spLocks/>
              </p:cNvSpPr>
              <p:nvPr/>
            </p:nvSpPr>
            <p:spPr bwMode="auto">
              <a:xfrm>
                <a:off x="3066981" y="4692672"/>
                <a:ext cx="1924050" cy="1717675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2147483647 w 20000"/>
                  <a:gd name="T125" fmla="*/ 2147483647 h 200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0000"/>
                  <a:gd name="T190" fmla="*/ 0 h 20000"/>
                  <a:gd name="T191" fmla="*/ 20000 w 20000"/>
                  <a:gd name="T192" fmla="*/ 20000 h 200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0000" h="20000">
                    <a:moveTo>
                      <a:pt x="12321" y="19416"/>
                    </a:moveTo>
                    <a:lnTo>
                      <a:pt x="12387" y="19268"/>
                    </a:lnTo>
                    <a:lnTo>
                      <a:pt x="12519" y="19349"/>
                    </a:lnTo>
                    <a:lnTo>
                      <a:pt x="12644" y="19268"/>
                    </a:lnTo>
                    <a:lnTo>
                      <a:pt x="13093" y="19201"/>
                    </a:lnTo>
                    <a:lnTo>
                      <a:pt x="13285" y="19268"/>
                    </a:lnTo>
                    <a:lnTo>
                      <a:pt x="13285" y="19061"/>
                    </a:lnTo>
                    <a:lnTo>
                      <a:pt x="13285" y="18987"/>
                    </a:lnTo>
                    <a:lnTo>
                      <a:pt x="13159" y="18913"/>
                    </a:lnTo>
                    <a:lnTo>
                      <a:pt x="13034" y="18773"/>
                    </a:lnTo>
                    <a:lnTo>
                      <a:pt x="12961" y="18773"/>
                    </a:lnTo>
                    <a:lnTo>
                      <a:pt x="12902" y="18699"/>
                    </a:lnTo>
                    <a:lnTo>
                      <a:pt x="12836" y="18484"/>
                    </a:lnTo>
                    <a:lnTo>
                      <a:pt x="12704" y="18484"/>
                    </a:lnTo>
                    <a:lnTo>
                      <a:pt x="12578" y="18551"/>
                    </a:lnTo>
                    <a:lnTo>
                      <a:pt x="12578" y="18632"/>
                    </a:lnTo>
                    <a:lnTo>
                      <a:pt x="12519" y="18632"/>
                    </a:lnTo>
                    <a:lnTo>
                      <a:pt x="12446" y="18632"/>
                    </a:lnTo>
                    <a:lnTo>
                      <a:pt x="12387" y="18632"/>
                    </a:lnTo>
                    <a:lnTo>
                      <a:pt x="12321" y="18632"/>
                    </a:lnTo>
                    <a:lnTo>
                      <a:pt x="12123" y="18632"/>
                    </a:lnTo>
                    <a:lnTo>
                      <a:pt x="12063" y="18551"/>
                    </a:lnTo>
                    <a:lnTo>
                      <a:pt x="11997" y="18484"/>
                    </a:lnTo>
                    <a:lnTo>
                      <a:pt x="11938" y="18410"/>
                    </a:lnTo>
                    <a:lnTo>
                      <a:pt x="11938" y="18344"/>
                    </a:lnTo>
                    <a:lnTo>
                      <a:pt x="11997" y="18344"/>
                    </a:lnTo>
                    <a:lnTo>
                      <a:pt x="11865" y="18122"/>
                    </a:lnTo>
                    <a:lnTo>
                      <a:pt x="11680" y="17974"/>
                    </a:lnTo>
                    <a:lnTo>
                      <a:pt x="11740" y="17767"/>
                    </a:lnTo>
                    <a:lnTo>
                      <a:pt x="11806" y="17686"/>
                    </a:lnTo>
                    <a:lnTo>
                      <a:pt x="12123" y="17619"/>
                    </a:lnTo>
                    <a:lnTo>
                      <a:pt x="12189" y="17619"/>
                    </a:lnTo>
                    <a:lnTo>
                      <a:pt x="12255" y="17619"/>
                    </a:lnTo>
                    <a:lnTo>
                      <a:pt x="12321" y="17545"/>
                    </a:lnTo>
                    <a:lnTo>
                      <a:pt x="12321" y="17257"/>
                    </a:lnTo>
                    <a:lnTo>
                      <a:pt x="12255" y="17116"/>
                    </a:lnTo>
                    <a:lnTo>
                      <a:pt x="12189" y="17050"/>
                    </a:lnTo>
                    <a:lnTo>
                      <a:pt x="12063" y="16969"/>
                    </a:lnTo>
                    <a:lnTo>
                      <a:pt x="12063" y="16902"/>
                    </a:lnTo>
                    <a:lnTo>
                      <a:pt x="12123" y="16902"/>
                    </a:lnTo>
                    <a:lnTo>
                      <a:pt x="12189" y="16828"/>
                    </a:lnTo>
                    <a:lnTo>
                      <a:pt x="12321" y="16902"/>
                    </a:lnTo>
                    <a:lnTo>
                      <a:pt x="12446" y="16828"/>
                    </a:lnTo>
                    <a:lnTo>
                      <a:pt x="12387" y="16828"/>
                    </a:lnTo>
                    <a:lnTo>
                      <a:pt x="12321" y="16762"/>
                    </a:lnTo>
                    <a:lnTo>
                      <a:pt x="12321" y="16540"/>
                    </a:lnTo>
                    <a:lnTo>
                      <a:pt x="12321" y="16473"/>
                    </a:lnTo>
                    <a:lnTo>
                      <a:pt x="12255" y="16473"/>
                    </a:lnTo>
                    <a:lnTo>
                      <a:pt x="12321" y="16251"/>
                    </a:lnTo>
                    <a:lnTo>
                      <a:pt x="12255" y="16251"/>
                    </a:lnTo>
                    <a:lnTo>
                      <a:pt x="12255" y="16185"/>
                    </a:lnTo>
                    <a:lnTo>
                      <a:pt x="12123" y="16111"/>
                    </a:lnTo>
                    <a:lnTo>
                      <a:pt x="12063" y="16037"/>
                    </a:lnTo>
                    <a:lnTo>
                      <a:pt x="12189" y="15963"/>
                    </a:lnTo>
                    <a:lnTo>
                      <a:pt x="12189" y="15823"/>
                    </a:lnTo>
                    <a:lnTo>
                      <a:pt x="12123" y="15675"/>
                    </a:lnTo>
                    <a:lnTo>
                      <a:pt x="12123" y="15608"/>
                    </a:lnTo>
                    <a:lnTo>
                      <a:pt x="12123" y="15534"/>
                    </a:lnTo>
                    <a:lnTo>
                      <a:pt x="11997" y="15534"/>
                    </a:lnTo>
                    <a:lnTo>
                      <a:pt x="11997" y="15468"/>
                    </a:lnTo>
                    <a:lnTo>
                      <a:pt x="11865" y="15468"/>
                    </a:lnTo>
                    <a:lnTo>
                      <a:pt x="11865" y="15534"/>
                    </a:lnTo>
                    <a:lnTo>
                      <a:pt x="11806" y="15534"/>
                    </a:lnTo>
                    <a:lnTo>
                      <a:pt x="11806" y="15320"/>
                    </a:lnTo>
                    <a:lnTo>
                      <a:pt x="11680" y="15320"/>
                    </a:lnTo>
                    <a:lnTo>
                      <a:pt x="11608" y="15246"/>
                    </a:lnTo>
                    <a:lnTo>
                      <a:pt x="11548" y="15246"/>
                    </a:lnTo>
                    <a:lnTo>
                      <a:pt x="11608" y="15320"/>
                    </a:lnTo>
                    <a:lnTo>
                      <a:pt x="11482" y="15320"/>
                    </a:lnTo>
                    <a:lnTo>
                      <a:pt x="11350" y="15246"/>
                    </a:lnTo>
                    <a:lnTo>
                      <a:pt x="11284" y="15246"/>
                    </a:lnTo>
                    <a:lnTo>
                      <a:pt x="11225" y="15246"/>
                    </a:lnTo>
                    <a:lnTo>
                      <a:pt x="11225" y="15179"/>
                    </a:lnTo>
                    <a:lnTo>
                      <a:pt x="10901" y="14957"/>
                    </a:lnTo>
                    <a:lnTo>
                      <a:pt x="10842" y="14891"/>
                    </a:lnTo>
                    <a:lnTo>
                      <a:pt x="10967" y="14810"/>
                    </a:lnTo>
                    <a:lnTo>
                      <a:pt x="10967" y="14743"/>
                    </a:lnTo>
                    <a:lnTo>
                      <a:pt x="10769" y="14314"/>
                    </a:lnTo>
                    <a:lnTo>
                      <a:pt x="10842" y="14240"/>
                    </a:lnTo>
                    <a:lnTo>
                      <a:pt x="10842" y="14174"/>
                    </a:lnTo>
                    <a:lnTo>
                      <a:pt x="10901" y="14092"/>
                    </a:lnTo>
                    <a:lnTo>
                      <a:pt x="10842" y="14026"/>
                    </a:lnTo>
                    <a:lnTo>
                      <a:pt x="10967" y="13952"/>
                    </a:lnTo>
                    <a:lnTo>
                      <a:pt x="10967" y="13804"/>
                    </a:lnTo>
                    <a:lnTo>
                      <a:pt x="11093" y="13664"/>
                    </a:lnTo>
                    <a:lnTo>
                      <a:pt x="11225" y="13738"/>
                    </a:lnTo>
                    <a:lnTo>
                      <a:pt x="11284" y="13738"/>
                    </a:lnTo>
                    <a:lnTo>
                      <a:pt x="11350" y="13738"/>
                    </a:lnTo>
                    <a:lnTo>
                      <a:pt x="11423" y="13738"/>
                    </a:lnTo>
                    <a:lnTo>
                      <a:pt x="11350" y="13375"/>
                    </a:lnTo>
                    <a:lnTo>
                      <a:pt x="11482" y="13309"/>
                    </a:lnTo>
                    <a:lnTo>
                      <a:pt x="11482" y="13161"/>
                    </a:lnTo>
                    <a:lnTo>
                      <a:pt x="11608" y="13087"/>
                    </a:lnTo>
                    <a:lnTo>
                      <a:pt x="11608" y="13020"/>
                    </a:lnTo>
                    <a:lnTo>
                      <a:pt x="11680" y="12946"/>
                    </a:lnTo>
                    <a:lnTo>
                      <a:pt x="11806" y="13087"/>
                    </a:lnTo>
                    <a:lnTo>
                      <a:pt x="11865" y="13161"/>
                    </a:lnTo>
                    <a:lnTo>
                      <a:pt x="11865" y="13309"/>
                    </a:lnTo>
                    <a:lnTo>
                      <a:pt x="11938" y="13309"/>
                    </a:lnTo>
                    <a:lnTo>
                      <a:pt x="11997" y="13087"/>
                    </a:lnTo>
                    <a:lnTo>
                      <a:pt x="12123" y="13087"/>
                    </a:lnTo>
                    <a:lnTo>
                      <a:pt x="12189" y="13087"/>
                    </a:lnTo>
                    <a:lnTo>
                      <a:pt x="12255" y="13161"/>
                    </a:lnTo>
                    <a:lnTo>
                      <a:pt x="12321" y="13161"/>
                    </a:lnTo>
                    <a:lnTo>
                      <a:pt x="12519" y="13087"/>
                    </a:lnTo>
                    <a:lnTo>
                      <a:pt x="12578" y="13087"/>
                    </a:lnTo>
                    <a:lnTo>
                      <a:pt x="12578" y="13020"/>
                    </a:lnTo>
                    <a:lnTo>
                      <a:pt x="12704" y="13020"/>
                    </a:lnTo>
                    <a:lnTo>
                      <a:pt x="12776" y="13309"/>
                    </a:lnTo>
                    <a:lnTo>
                      <a:pt x="12902" y="13309"/>
                    </a:lnTo>
                    <a:lnTo>
                      <a:pt x="12961" y="13309"/>
                    </a:lnTo>
                    <a:lnTo>
                      <a:pt x="13093" y="13235"/>
                    </a:lnTo>
                    <a:lnTo>
                      <a:pt x="13285" y="13161"/>
                    </a:lnTo>
                    <a:lnTo>
                      <a:pt x="13417" y="13375"/>
                    </a:lnTo>
                    <a:lnTo>
                      <a:pt x="13542" y="13449"/>
                    </a:lnTo>
                    <a:lnTo>
                      <a:pt x="13615" y="13235"/>
                    </a:lnTo>
                    <a:lnTo>
                      <a:pt x="13615" y="13020"/>
                    </a:lnTo>
                    <a:lnTo>
                      <a:pt x="13674" y="12946"/>
                    </a:lnTo>
                    <a:lnTo>
                      <a:pt x="13800" y="12799"/>
                    </a:lnTo>
                    <a:lnTo>
                      <a:pt x="13800" y="12880"/>
                    </a:lnTo>
                    <a:lnTo>
                      <a:pt x="13932" y="12946"/>
                    </a:lnTo>
                    <a:lnTo>
                      <a:pt x="13998" y="12946"/>
                    </a:lnTo>
                    <a:lnTo>
                      <a:pt x="14256" y="13020"/>
                    </a:lnTo>
                    <a:lnTo>
                      <a:pt x="14322" y="13020"/>
                    </a:lnTo>
                    <a:lnTo>
                      <a:pt x="14322" y="13087"/>
                    </a:lnTo>
                    <a:lnTo>
                      <a:pt x="14381" y="13087"/>
                    </a:lnTo>
                    <a:lnTo>
                      <a:pt x="14513" y="13087"/>
                    </a:lnTo>
                    <a:lnTo>
                      <a:pt x="14638" y="13020"/>
                    </a:lnTo>
                    <a:lnTo>
                      <a:pt x="14896" y="13020"/>
                    </a:lnTo>
                    <a:lnTo>
                      <a:pt x="15028" y="12946"/>
                    </a:lnTo>
                    <a:lnTo>
                      <a:pt x="15154" y="13087"/>
                    </a:lnTo>
                    <a:lnTo>
                      <a:pt x="15352" y="13087"/>
                    </a:lnTo>
                    <a:lnTo>
                      <a:pt x="15418" y="13087"/>
                    </a:lnTo>
                    <a:lnTo>
                      <a:pt x="15609" y="13020"/>
                    </a:lnTo>
                    <a:lnTo>
                      <a:pt x="15675" y="12946"/>
                    </a:lnTo>
                    <a:lnTo>
                      <a:pt x="15807" y="12880"/>
                    </a:lnTo>
                    <a:lnTo>
                      <a:pt x="15807" y="12732"/>
                    </a:lnTo>
                    <a:lnTo>
                      <a:pt x="15933" y="12799"/>
                    </a:lnTo>
                    <a:lnTo>
                      <a:pt x="15933" y="12732"/>
                    </a:lnTo>
                    <a:lnTo>
                      <a:pt x="15867" y="12658"/>
                    </a:lnTo>
                    <a:lnTo>
                      <a:pt x="15867" y="12370"/>
                    </a:lnTo>
                    <a:lnTo>
                      <a:pt x="15933" y="12370"/>
                    </a:lnTo>
                    <a:lnTo>
                      <a:pt x="15933" y="12303"/>
                    </a:lnTo>
                    <a:lnTo>
                      <a:pt x="15807" y="12155"/>
                    </a:lnTo>
                    <a:lnTo>
                      <a:pt x="15675" y="11933"/>
                    </a:lnTo>
                    <a:lnTo>
                      <a:pt x="15735" y="11793"/>
                    </a:lnTo>
                    <a:lnTo>
                      <a:pt x="15675" y="11726"/>
                    </a:lnTo>
                    <a:lnTo>
                      <a:pt x="15807" y="11216"/>
                    </a:lnTo>
                    <a:lnTo>
                      <a:pt x="15867" y="11216"/>
                    </a:lnTo>
                    <a:lnTo>
                      <a:pt x="15867" y="11298"/>
                    </a:lnTo>
                    <a:lnTo>
                      <a:pt x="15992" y="11216"/>
                    </a:lnTo>
                    <a:lnTo>
                      <a:pt x="16256" y="11364"/>
                    </a:lnTo>
                    <a:lnTo>
                      <a:pt x="16388" y="11579"/>
                    </a:lnTo>
                    <a:lnTo>
                      <a:pt x="16646" y="11438"/>
                    </a:lnTo>
                    <a:lnTo>
                      <a:pt x="16705" y="11364"/>
                    </a:lnTo>
                    <a:lnTo>
                      <a:pt x="16771" y="11364"/>
                    </a:lnTo>
                    <a:lnTo>
                      <a:pt x="16831" y="11298"/>
                    </a:lnTo>
                    <a:lnTo>
                      <a:pt x="17029" y="11298"/>
                    </a:lnTo>
                    <a:lnTo>
                      <a:pt x="17029" y="11216"/>
                    </a:lnTo>
                    <a:lnTo>
                      <a:pt x="17227" y="11216"/>
                    </a:lnTo>
                    <a:lnTo>
                      <a:pt x="17286" y="10928"/>
                    </a:lnTo>
                    <a:lnTo>
                      <a:pt x="17352" y="10928"/>
                    </a:lnTo>
                    <a:lnTo>
                      <a:pt x="17484" y="10861"/>
                    </a:lnTo>
                    <a:lnTo>
                      <a:pt x="17544" y="10861"/>
                    </a:lnTo>
                    <a:lnTo>
                      <a:pt x="17610" y="10787"/>
                    </a:lnTo>
                    <a:lnTo>
                      <a:pt x="17669" y="10787"/>
                    </a:lnTo>
                    <a:lnTo>
                      <a:pt x="17801" y="10928"/>
                    </a:lnTo>
                    <a:lnTo>
                      <a:pt x="17999" y="10928"/>
                    </a:lnTo>
                    <a:lnTo>
                      <a:pt x="17999" y="10787"/>
                    </a:lnTo>
                    <a:lnTo>
                      <a:pt x="17927" y="10721"/>
                    </a:lnTo>
                    <a:lnTo>
                      <a:pt x="17927" y="10433"/>
                    </a:lnTo>
                    <a:lnTo>
                      <a:pt x="18059" y="10285"/>
                    </a:lnTo>
                    <a:lnTo>
                      <a:pt x="17999" y="10211"/>
                    </a:lnTo>
                    <a:lnTo>
                      <a:pt x="17927" y="10070"/>
                    </a:lnTo>
                    <a:lnTo>
                      <a:pt x="17999" y="9922"/>
                    </a:lnTo>
                    <a:lnTo>
                      <a:pt x="17999" y="9782"/>
                    </a:lnTo>
                    <a:lnTo>
                      <a:pt x="18191" y="9782"/>
                    </a:lnTo>
                    <a:lnTo>
                      <a:pt x="18323" y="9922"/>
                    </a:lnTo>
                    <a:lnTo>
                      <a:pt x="18448" y="9922"/>
                    </a:lnTo>
                    <a:lnTo>
                      <a:pt x="18838" y="9922"/>
                    </a:lnTo>
                    <a:lnTo>
                      <a:pt x="18897" y="9856"/>
                    </a:lnTo>
                    <a:lnTo>
                      <a:pt x="18963" y="9782"/>
                    </a:lnTo>
                    <a:lnTo>
                      <a:pt x="18963" y="9715"/>
                    </a:lnTo>
                    <a:lnTo>
                      <a:pt x="18897" y="9567"/>
                    </a:lnTo>
                    <a:lnTo>
                      <a:pt x="19023" y="9279"/>
                    </a:lnTo>
                    <a:lnTo>
                      <a:pt x="19161" y="9279"/>
                    </a:lnTo>
                    <a:lnTo>
                      <a:pt x="19419" y="9279"/>
                    </a:lnTo>
                    <a:lnTo>
                      <a:pt x="19478" y="9205"/>
                    </a:lnTo>
                    <a:lnTo>
                      <a:pt x="19544" y="9139"/>
                    </a:lnTo>
                    <a:lnTo>
                      <a:pt x="19478" y="8917"/>
                    </a:lnTo>
                    <a:lnTo>
                      <a:pt x="19604" y="8702"/>
                    </a:lnTo>
                    <a:lnTo>
                      <a:pt x="19802" y="8628"/>
                    </a:lnTo>
                    <a:lnTo>
                      <a:pt x="19802" y="8488"/>
                    </a:lnTo>
                    <a:lnTo>
                      <a:pt x="19934" y="8421"/>
                    </a:lnTo>
                    <a:lnTo>
                      <a:pt x="19993" y="8274"/>
                    </a:lnTo>
                    <a:lnTo>
                      <a:pt x="19934" y="8200"/>
                    </a:lnTo>
                    <a:lnTo>
                      <a:pt x="19676" y="7985"/>
                    </a:lnTo>
                    <a:lnTo>
                      <a:pt x="19604" y="7985"/>
                    </a:lnTo>
                    <a:lnTo>
                      <a:pt x="19544" y="7985"/>
                    </a:lnTo>
                    <a:lnTo>
                      <a:pt x="19419" y="7985"/>
                    </a:lnTo>
                    <a:lnTo>
                      <a:pt x="19346" y="7845"/>
                    </a:lnTo>
                    <a:lnTo>
                      <a:pt x="19346" y="7763"/>
                    </a:lnTo>
                    <a:lnTo>
                      <a:pt x="19221" y="7911"/>
                    </a:lnTo>
                    <a:lnTo>
                      <a:pt x="19023" y="7697"/>
                    </a:lnTo>
                    <a:lnTo>
                      <a:pt x="19023" y="7623"/>
                    </a:lnTo>
                    <a:lnTo>
                      <a:pt x="19346" y="7556"/>
                    </a:lnTo>
                    <a:lnTo>
                      <a:pt x="19287" y="7409"/>
                    </a:lnTo>
                    <a:lnTo>
                      <a:pt x="19346" y="7268"/>
                    </a:lnTo>
                    <a:lnTo>
                      <a:pt x="19346" y="7120"/>
                    </a:lnTo>
                    <a:lnTo>
                      <a:pt x="19544" y="7046"/>
                    </a:lnTo>
                    <a:lnTo>
                      <a:pt x="19478" y="6758"/>
                    </a:lnTo>
                    <a:lnTo>
                      <a:pt x="19161" y="6758"/>
                    </a:lnTo>
                    <a:lnTo>
                      <a:pt x="18897" y="6906"/>
                    </a:lnTo>
                    <a:lnTo>
                      <a:pt x="18838" y="6906"/>
                    </a:lnTo>
                    <a:lnTo>
                      <a:pt x="18706" y="6906"/>
                    </a:lnTo>
                    <a:lnTo>
                      <a:pt x="18765" y="6758"/>
                    </a:lnTo>
                    <a:lnTo>
                      <a:pt x="18765" y="6551"/>
                    </a:lnTo>
                    <a:lnTo>
                      <a:pt x="18580" y="6470"/>
                    </a:lnTo>
                    <a:lnTo>
                      <a:pt x="18448" y="6470"/>
                    </a:lnTo>
                    <a:lnTo>
                      <a:pt x="18382" y="6262"/>
                    </a:lnTo>
                    <a:lnTo>
                      <a:pt x="18382" y="6181"/>
                    </a:lnTo>
                    <a:lnTo>
                      <a:pt x="18323" y="6329"/>
                    </a:lnTo>
                    <a:lnTo>
                      <a:pt x="18250" y="6329"/>
                    </a:lnTo>
                    <a:lnTo>
                      <a:pt x="18250" y="6115"/>
                    </a:lnTo>
                    <a:lnTo>
                      <a:pt x="18382" y="5974"/>
                    </a:lnTo>
                    <a:lnTo>
                      <a:pt x="18382" y="5752"/>
                    </a:lnTo>
                    <a:lnTo>
                      <a:pt x="18323" y="5752"/>
                    </a:lnTo>
                    <a:lnTo>
                      <a:pt x="18250" y="5545"/>
                    </a:lnTo>
                    <a:lnTo>
                      <a:pt x="18250" y="5464"/>
                    </a:lnTo>
                    <a:lnTo>
                      <a:pt x="18250" y="5323"/>
                    </a:lnTo>
                    <a:lnTo>
                      <a:pt x="18323" y="5257"/>
                    </a:lnTo>
                    <a:lnTo>
                      <a:pt x="18323" y="5176"/>
                    </a:lnTo>
                    <a:lnTo>
                      <a:pt x="18250" y="5109"/>
                    </a:lnTo>
                    <a:lnTo>
                      <a:pt x="18323" y="4969"/>
                    </a:lnTo>
                    <a:lnTo>
                      <a:pt x="18323" y="4887"/>
                    </a:lnTo>
                    <a:lnTo>
                      <a:pt x="18191" y="4599"/>
                    </a:lnTo>
                    <a:lnTo>
                      <a:pt x="18125" y="4532"/>
                    </a:lnTo>
                    <a:lnTo>
                      <a:pt x="17999" y="4458"/>
                    </a:lnTo>
                    <a:lnTo>
                      <a:pt x="17999" y="4392"/>
                    </a:lnTo>
                    <a:lnTo>
                      <a:pt x="17999" y="4244"/>
                    </a:lnTo>
                    <a:lnTo>
                      <a:pt x="17999" y="4170"/>
                    </a:lnTo>
                    <a:lnTo>
                      <a:pt x="17999" y="3882"/>
                    </a:lnTo>
                    <a:lnTo>
                      <a:pt x="17999" y="3815"/>
                    </a:lnTo>
                    <a:lnTo>
                      <a:pt x="17927" y="3741"/>
                    </a:lnTo>
                    <a:lnTo>
                      <a:pt x="17801" y="3675"/>
                    </a:lnTo>
                    <a:lnTo>
                      <a:pt x="17801" y="3593"/>
                    </a:lnTo>
                    <a:lnTo>
                      <a:pt x="17742" y="3593"/>
                    </a:lnTo>
                    <a:lnTo>
                      <a:pt x="17544" y="3305"/>
                    </a:lnTo>
                    <a:lnTo>
                      <a:pt x="17484" y="3238"/>
                    </a:lnTo>
                    <a:lnTo>
                      <a:pt x="17412" y="3238"/>
                    </a:lnTo>
                    <a:lnTo>
                      <a:pt x="17412" y="3165"/>
                    </a:lnTo>
                    <a:lnTo>
                      <a:pt x="17286" y="3017"/>
                    </a:lnTo>
                    <a:lnTo>
                      <a:pt x="17227" y="2662"/>
                    </a:lnTo>
                    <a:lnTo>
                      <a:pt x="17161" y="2521"/>
                    </a:lnTo>
                    <a:lnTo>
                      <a:pt x="17227" y="2447"/>
                    </a:lnTo>
                    <a:lnTo>
                      <a:pt x="17161" y="2299"/>
                    </a:lnTo>
                    <a:lnTo>
                      <a:pt x="17161" y="2233"/>
                    </a:lnTo>
                    <a:lnTo>
                      <a:pt x="17227" y="2299"/>
                    </a:lnTo>
                    <a:lnTo>
                      <a:pt x="17286" y="2159"/>
                    </a:lnTo>
                    <a:lnTo>
                      <a:pt x="17161" y="2092"/>
                    </a:lnTo>
                    <a:lnTo>
                      <a:pt x="17088" y="2159"/>
                    </a:lnTo>
                    <a:lnTo>
                      <a:pt x="17029" y="2011"/>
                    </a:lnTo>
                    <a:lnTo>
                      <a:pt x="16963" y="2011"/>
                    </a:lnTo>
                    <a:lnTo>
                      <a:pt x="16903" y="1442"/>
                    </a:lnTo>
                    <a:lnTo>
                      <a:pt x="16831" y="1368"/>
                    </a:lnTo>
                    <a:lnTo>
                      <a:pt x="16573" y="1442"/>
                    </a:lnTo>
                    <a:lnTo>
                      <a:pt x="16448" y="1582"/>
                    </a:lnTo>
                    <a:lnTo>
                      <a:pt x="16388" y="1516"/>
                    </a:lnTo>
                    <a:lnTo>
                      <a:pt x="16448" y="1294"/>
                    </a:lnTo>
                    <a:lnTo>
                      <a:pt x="16448" y="1087"/>
                    </a:lnTo>
                    <a:lnTo>
                      <a:pt x="16256" y="865"/>
                    </a:lnTo>
                    <a:lnTo>
                      <a:pt x="16190" y="1006"/>
                    </a:lnTo>
                    <a:lnTo>
                      <a:pt x="16124" y="939"/>
                    </a:lnTo>
                    <a:lnTo>
                      <a:pt x="16065" y="1153"/>
                    </a:lnTo>
                    <a:lnTo>
                      <a:pt x="15992" y="1153"/>
                    </a:lnTo>
                    <a:lnTo>
                      <a:pt x="15933" y="1227"/>
                    </a:lnTo>
                    <a:lnTo>
                      <a:pt x="15807" y="1442"/>
                    </a:lnTo>
                    <a:lnTo>
                      <a:pt x="15735" y="1442"/>
                    </a:lnTo>
                    <a:lnTo>
                      <a:pt x="15550" y="1656"/>
                    </a:lnTo>
                    <a:lnTo>
                      <a:pt x="15609" y="1723"/>
                    </a:lnTo>
                    <a:lnTo>
                      <a:pt x="15550" y="1804"/>
                    </a:lnTo>
                    <a:lnTo>
                      <a:pt x="15550" y="2092"/>
                    </a:lnTo>
                    <a:lnTo>
                      <a:pt x="15477" y="2159"/>
                    </a:lnTo>
                    <a:lnTo>
                      <a:pt x="15352" y="2159"/>
                    </a:lnTo>
                    <a:lnTo>
                      <a:pt x="15292" y="2381"/>
                    </a:lnTo>
                    <a:lnTo>
                      <a:pt x="15292" y="2521"/>
                    </a:lnTo>
                    <a:lnTo>
                      <a:pt x="15352" y="2521"/>
                    </a:lnTo>
                    <a:lnTo>
                      <a:pt x="15292" y="2588"/>
                    </a:lnTo>
                    <a:lnTo>
                      <a:pt x="15220" y="2736"/>
                    </a:lnTo>
                    <a:lnTo>
                      <a:pt x="15094" y="2810"/>
                    </a:lnTo>
                    <a:lnTo>
                      <a:pt x="15028" y="2876"/>
                    </a:lnTo>
                    <a:lnTo>
                      <a:pt x="14969" y="3165"/>
                    </a:lnTo>
                    <a:lnTo>
                      <a:pt x="14896" y="3165"/>
                    </a:lnTo>
                    <a:lnTo>
                      <a:pt x="14837" y="3238"/>
                    </a:lnTo>
                    <a:lnTo>
                      <a:pt x="14771" y="3238"/>
                    </a:lnTo>
                    <a:lnTo>
                      <a:pt x="14711" y="3305"/>
                    </a:lnTo>
                    <a:lnTo>
                      <a:pt x="14513" y="3238"/>
                    </a:lnTo>
                    <a:lnTo>
                      <a:pt x="14454" y="3238"/>
                    </a:lnTo>
                    <a:lnTo>
                      <a:pt x="14322" y="3238"/>
                    </a:lnTo>
                    <a:lnTo>
                      <a:pt x="14190" y="3238"/>
                    </a:lnTo>
                    <a:lnTo>
                      <a:pt x="14190" y="3098"/>
                    </a:lnTo>
                    <a:lnTo>
                      <a:pt x="14123" y="3098"/>
                    </a:lnTo>
                    <a:lnTo>
                      <a:pt x="13873" y="3098"/>
                    </a:lnTo>
                    <a:lnTo>
                      <a:pt x="13741" y="3165"/>
                    </a:lnTo>
                    <a:lnTo>
                      <a:pt x="13674" y="3165"/>
                    </a:lnTo>
                    <a:lnTo>
                      <a:pt x="13542" y="3238"/>
                    </a:lnTo>
                    <a:lnTo>
                      <a:pt x="13615" y="3453"/>
                    </a:lnTo>
                    <a:lnTo>
                      <a:pt x="13483" y="3453"/>
                    </a:lnTo>
                    <a:lnTo>
                      <a:pt x="13358" y="3305"/>
                    </a:lnTo>
                    <a:lnTo>
                      <a:pt x="13358" y="3165"/>
                    </a:lnTo>
                    <a:lnTo>
                      <a:pt x="13358" y="3017"/>
                    </a:lnTo>
                    <a:lnTo>
                      <a:pt x="13285" y="2810"/>
                    </a:lnTo>
                    <a:lnTo>
                      <a:pt x="13159" y="2876"/>
                    </a:lnTo>
                    <a:lnTo>
                      <a:pt x="13093" y="2810"/>
                    </a:lnTo>
                    <a:lnTo>
                      <a:pt x="13159" y="2736"/>
                    </a:lnTo>
                    <a:lnTo>
                      <a:pt x="13219" y="2662"/>
                    </a:lnTo>
                    <a:lnTo>
                      <a:pt x="13219" y="2381"/>
                    </a:lnTo>
                    <a:lnTo>
                      <a:pt x="13219" y="2233"/>
                    </a:lnTo>
                    <a:lnTo>
                      <a:pt x="13358" y="2159"/>
                    </a:lnTo>
                    <a:lnTo>
                      <a:pt x="13358" y="2092"/>
                    </a:lnTo>
                    <a:lnTo>
                      <a:pt x="13358" y="2011"/>
                    </a:lnTo>
                    <a:lnTo>
                      <a:pt x="13285" y="2011"/>
                    </a:lnTo>
                    <a:lnTo>
                      <a:pt x="13285" y="1871"/>
                    </a:lnTo>
                    <a:lnTo>
                      <a:pt x="13219" y="1871"/>
                    </a:lnTo>
                    <a:lnTo>
                      <a:pt x="13159" y="1804"/>
                    </a:lnTo>
                    <a:lnTo>
                      <a:pt x="13159" y="1656"/>
                    </a:lnTo>
                    <a:lnTo>
                      <a:pt x="13034" y="1582"/>
                    </a:lnTo>
                    <a:lnTo>
                      <a:pt x="12961" y="1368"/>
                    </a:lnTo>
                    <a:lnTo>
                      <a:pt x="12902" y="1153"/>
                    </a:lnTo>
                    <a:lnTo>
                      <a:pt x="13034" y="1087"/>
                    </a:lnTo>
                    <a:lnTo>
                      <a:pt x="12902" y="865"/>
                    </a:lnTo>
                    <a:lnTo>
                      <a:pt x="12836" y="799"/>
                    </a:lnTo>
                    <a:lnTo>
                      <a:pt x="12836" y="577"/>
                    </a:lnTo>
                    <a:lnTo>
                      <a:pt x="12704" y="510"/>
                    </a:lnTo>
                    <a:lnTo>
                      <a:pt x="12578" y="577"/>
                    </a:lnTo>
                    <a:lnTo>
                      <a:pt x="12446" y="577"/>
                    </a:lnTo>
                    <a:lnTo>
                      <a:pt x="12189" y="717"/>
                    </a:lnTo>
                    <a:lnTo>
                      <a:pt x="12123" y="651"/>
                    </a:lnTo>
                    <a:lnTo>
                      <a:pt x="12123" y="577"/>
                    </a:lnTo>
                    <a:lnTo>
                      <a:pt x="11997" y="577"/>
                    </a:lnTo>
                    <a:lnTo>
                      <a:pt x="11865" y="717"/>
                    </a:lnTo>
                    <a:lnTo>
                      <a:pt x="11680" y="799"/>
                    </a:lnTo>
                    <a:lnTo>
                      <a:pt x="11680" y="865"/>
                    </a:lnTo>
                    <a:lnTo>
                      <a:pt x="11548" y="865"/>
                    </a:lnTo>
                    <a:lnTo>
                      <a:pt x="11548" y="939"/>
                    </a:lnTo>
                    <a:lnTo>
                      <a:pt x="11423" y="939"/>
                    </a:lnTo>
                    <a:lnTo>
                      <a:pt x="11350" y="865"/>
                    </a:lnTo>
                    <a:lnTo>
                      <a:pt x="11284" y="1006"/>
                    </a:lnTo>
                    <a:lnTo>
                      <a:pt x="11159" y="865"/>
                    </a:lnTo>
                    <a:lnTo>
                      <a:pt x="11159" y="717"/>
                    </a:lnTo>
                    <a:lnTo>
                      <a:pt x="11027" y="651"/>
                    </a:lnTo>
                    <a:lnTo>
                      <a:pt x="10967" y="651"/>
                    </a:lnTo>
                    <a:lnTo>
                      <a:pt x="10967" y="429"/>
                    </a:lnTo>
                    <a:lnTo>
                      <a:pt x="10901" y="429"/>
                    </a:lnTo>
                    <a:lnTo>
                      <a:pt x="10842" y="362"/>
                    </a:lnTo>
                    <a:lnTo>
                      <a:pt x="10769" y="362"/>
                    </a:lnTo>
                    <a:lnTo>
                      <a:pt x="10644" y="140"/>
                    </a:lnTo>
                    <a:lnTo>
                      <a:pt x="10584" y="140"/>
                    </a:lnTo>
                    <a:lnTo>
                      <a:pt x="10452" y="74"/>
                    </a:lnTo>
                    <a:lnTo>
                      <a:pt x="10254" y="0"/>
                    </a:lnTo>
                    <a:lnTo>
                      <a:pt x="10188" y="140"/>
                    </a:lnTo>
                    <a:lnTo>
                      <a:pt x="10129" y="140"/>
                    </a:lnTo>
                    <a:lnTo>
                      <a:pt x="10129" y="0"/>
                    </a:lnTo>
                    <a:lnTo>
                      <a:pt x="10003" y="0"/>
                    </a:lnTo>
                    <a:lnTo>
                      <a:pt x="9805" y="74"/>
                    </a:lnTo>
                    <a:lnTo>
                      <a:pt x="9805" y="140"/>
                    </a:lnTo>
                    <a:lnTo>
                      <a:pt x="9673" y="222"/>
                    </a:lnTo>
                    <a:lnTo>
                      <a:pt x="9614" y="222"/>
                    </a:lnTo>
                    <a:lnTo>
                      <a:pt x="9416" y="288"/>
                    </a:lnTo>
                    <a:lnTo>
                      <a:pt x="9488" y="717"/>
                    </a:lnTo>
                    <a:lnTo>
                      <a:pt x="9548" y="717"/>
                    </a:lnTo>
                    <a:lnTo>
                      <a:pt x="9548" y="865"/>
                    </a:lnTo>
                    <a:lnTo>
                      <a:pt x="9548" y="1006"/>
                    </a:lnTo>
                    <a:lnTo>
                      <a:pt x="9416" y="1087"/>
                    </a:lnTo>
                    <a:lnTo>
                      <a:pt x="9488" y="1227"/>
                    </a:lnTo>
                    <a:lnTo>
                      <a:pt x="9614" y="1227"/>
                    </a:lnTo>
                    <a:lnTo>
                      <a:pt x="9614" y="1368"/>
                    </a:lnTo>
                    <a:lnTo>
                      <a:pt x="9488" y="1368"/>
                    </a:lnTo>
                    <a:lnTo>
                      <a:pt x="9416" y="1442"/>
                    </a:lnTo>
                    <a:lnTo>
                      <a:pt x="9416" y="1582"/>
                    </a:lnTo>
                    <a:lnTo>
                      <a:pt x="9224" y="1582"/>
                    </a:lnTo>
                    <a:lnTo>
                      <a:pt x="9158" y="1871"/>
                    </a:lnTo>
                    <a:lnTo>
                      <a:pt x="9092" y="1871"/>
                    </a:lnTo>
                    <a:lnTo>
                      <a:pt x="8967" y="1871"/>
                    </a:lnTo>
                    <a:lnTo>
                      <a:pt x="8967" y="1945"/>
                    </a:lnTo>
                    <a:lnTo>
                      <a:pt x="8835" y="2011"/>
                    </a:lnTo>
                    <a:lnTo>
                      <a:pt x="8907" y="2159"/>
                    </a:lnTo>
                    <a:lnTo>
                      <a:pt x="8967" y="2233"/>
                    </a:lnTo>
                    <a:lnTo>
                      <a:pt x="8967" y="2447"/>
                    </a:lnTo>
                    <a:lnTo>
                      <a:pt x="8835" y="2447"/>
                    </a:lnTo>
                    <a:lnTo>
                      <a:pt x="8775" y="2662"/>
                    </a:lnTo>
                    <a:lnTo>
                      <a:pt x="8709" y="2588"/>
                    </a:lnTo>
                    <a:lnTo>
                      <a:pt x="8577" y="2736"/>
                    </a:lnTo>
                    <a:lnTo>
                      <a:pt x="8452" y="2876"/>
                    </a:lnTo>
                    <a:lnTo>
                      <a:pt x="8062" y="3017"/>
                    </a:lnTo>
                    <a:lnTo>
                      <a:pt x="8062" y="3165"/>
                    </a:lnTo>
                    <a:lnTo>
                      <a:pt x="8062" y="3305"/>
                    </a:lnTo>
                    <a:lnTo>
                      <a:pt x="7996" y="3305"/>
                    </a:lnTo>
                    <a:lnTo>
                      <a:pt x="7937" y="3386"/>
                    </a:lnTo>
                    <a:lnTo>
                      <a:pt x="7811" y="3527"/>
                    </a:lnTo>
                    <a:lnTo>
                      <a:pt x="7811" y="3675"/>
                    </a:lnTo>
                    <a:lnTo>
                      <a:pt x="7811" y="3741"/>
                    </a:lnTo>
                    <a:lnTo>
                      <a:pt x="7679" y="3741"/>
                    </a:lnTo>
                    <a:lnTo>
                      <a:pt x="7481" y="3882"/>
                    </a:lnTo>
                    <a:lnTo>
                      <a:pt x="7356" y="4030"/>
                    </a:lnTo>
                    <a:lnTo>
                      <a:pt x="7283" y="3963"/>
                    </a:lnTo>
                    <a:lnTo>
                      <a:pt x="7224" y="4030"/>
                    </a:lnTo>
                    <a:lnTo>
                      <a:pt x="7356" y="4392"/>
                    </a:lnTo>
                    <a:lnTo>
                      <a:pt x="7356" y="4458"/>
                    </a:lnTo>
                    <a:lnTo>
                      <a:pt x="7415" y="4532"/>
                    </a:lnTo>
                    <a:lnTo>
                      <a:pt x="7356" y="4680"/>
                    </a:lnTo>
                    <a:lnTo>
                      <a:pt x="7481" y="4887"/>
                    </a:lnTo>
                    <a:lnTo>
                      <a:pt x="7554" y="4969"/>
                    </a:lnTo>
                    <a:lnTo>
                      <a:pt x="7554" y="5109"/>
                    </a:lnTo>
                    <a:lnTo>
                      <a:pt x="7481" y="5257"/>
                    </a:lnTo>
                    <a:lnTo>
                      <a:pt x="7613" y="5323"/>
                    </a:lnTo>
                    <a:lnTo>
                      <a:pt x="7554" y="5464"/>
                    </a:lnTo>
                    <a:lnTo>
                      <a:pt x="7356" y="5464"/>
                    </a:lnTo>
                    <a:lnTo>
                      <a:pt x="7224" y="5397"/>
                    </a:lnTo>
                    <a:lnTo>
                      <a:pt x="7157" y="5464"/>
                    </a:lnTo>
                    <a:lnTo>
                      <a:pt x="7032" y="5464"/>
                    </a:lnTo>
                    <a:lnTo>
                      <a:pt x="6966" y="5612"/>
                    </a:lnTo>
                    <a:lnTo>
                      <a:pt x="6841" y="5257"/>
                    </a:lnTo>
                    <a:lnTo>
                      <a:pt x="6775" y="5257"/>
                    </a:lnTo>
                    <a:lnTo>
                      <a:pt x="6715" y="5323"/>
                    </a:lnTo>
                    <a:lnTo>
                      <a:pt x="6642" y="5545"/>
                    </a:lnTo>
                    <a:lnTo>
                      <a:pt x="6715" y="5612"/>
                    </a:lnTo>
                    <a:lnTo>
                      <a:pt x="6642" y="5752"/>
                    </a:lnTo>
                    <a:lnTo>
                      <a:pt x="6583" y="5752"/>
                    </a:lnTo>
                    <a:lnTo>
                      <a:pt x="6583" y="5893"/>
                    </a:lnTo>
                    <a:lnTo>
                      <a:pt x="6715" y="5974"/>
                    </a:lnTo>
                    <a:lnTo>
                      <a:pt x="6775" y="5974"/>
                    </a:lnTo>
                    <a:lnTo>
                      <a:pt x="6841" y="5974"/>
                    </a:lnTo>
                    <a:lnTo>
                      <a:pt x="6966" y="6181"/>
                    </a:lnTo>
                    <a:lnTo>
                      <a:pt x="6966" y="6262"/>
                    </a:lnTo>
                    <a:lnTo>
                      <a:pt x="6900" y="6262"/>
                    </a:lnTo>
                    <a:lnTo>
                      <a:pt x="6841" y="6470"/>
                    </a:lnTo>
                    <a:lnTo>
                      <a:pt x="6841" y="6551"/>
                    </a:lnTo>
                    <a:lnTo>
                      <a:pt x="6715" y="6839"/>
                    </a:lnTo>
                    <a:lnTo>
                      <a:pt x="6517" y="6839"/>
                    </a:lnTo>
                    <a:lnTo>
                      <a:pt x="6444" y="6906"/>
                    </a:lnTo>
                    <a:lnTo>
                      <a:pt x="6517" y="6980"/>
                    </a:lnTo>
                    <a:lnTo>
                      <a:pt x="6583" y="6980"/>
                    </a:lnTo>
                    <a:lnTo>
                      <a:pt x="6642" y="6980"/>
                    </a:lnTo>
                    <a:lnTo>
                      <a:pt x="6642" y="7046"/>
                    </a:lnTo>
                    <a:lnTo>
                      <a:pt x="6642" y="7120"/>
                    </a:lnTo>
                    <a:lnTo>
                      <a:pt x="6642" y="7194"/>
                    </a:lnTo>
                    <a:lnTo>
                      <a:pt x="6583" y="7335"/>
                    </a:lnTo>
                    <a:lnTo>
                      <a:pt x="6444" y="7335"/>
                    </a:lnTo>
                    <a:lnTo>
                      <a:pt x="6319" y="7194"/>
                    </a:lnTo>
                    <a:lnTo>
                      <a:pt x="6127" y="7194"/>
                    </a:lnTo>
                    <a:lnTo>
                      <a:pt x="6187" y="7335"/>
                    </a:lnTo>
                    <a:lnTo>
                      <a:pt x="6127" y="7409"/>
                    </a:lnTo>
                    <a:lnTo>
                      <a:pt x="6061" y="7409"/>
                    </a:lnTo>
                    <a:lnTo>
                      <a:pt x="5936" y="7556"/>
                    </a:lnTo>
                    <a:lnTo>
                      <a:pt x="5877" y="7845"/>
                    </a:lnTo>
                    <a:lnTo>
                      <a:pt x="5678" y="7845"/>
                    </a:lnTo>
                    <a:lnTo>
                      <a:pt x="5546" y="8133"/>
                    </a:lnTo>
                    <a:lnTo>
                      <a:pt x="5421" y="8133"/>
                    </a:lnTo>
                    <a:lnTo>
                      <a:pt x="5348" y="7985"/>
                    </a:lnTo>
                    <a:lnTo>
                      <a:pt x="5289" y="7911"/>
                    </a:lnTo>
                    <a:lnTo>
                      <a:pt x="5163" y="7697"/>
                    </a:lnTo>
                    <a:lnTo>
                      <a:pt x="5031" y="7697"/>
                    </a:lnTo>
                    <a:lnTo>
                      <a:pt x="4906" y="7845"/>
                    </a:lnTo>
                    <a:lnTo>
                      <a:pt x="4840" y="7911"/>
                    </a:lnTo>
                    <a:lnTo>
                      <a:pt x="4780" y="7845"/>
                    </a:lnTo>
                    <a:lnTo>
                      <a:pt x="4642" y="7845"/>
                    </a:lnTo>
                    <a:lnTo>
                      <a:pt x="4642" y="7911"/>
                    </a:lnTo>
                    <a:lnTo>
                      <a:pt x="4510" y="7845"/>
                    </a:lnTo>
                    <a:lnTo>
                      <a:pt x="4384" y="7845"/>
                    </a:lnTo>
                    <a:lnTo>
                      <a:pt x="4325" y="7911"/>
                    </a:lnTo>
                    <a:lnTo>
                      <a:pt x="4252" y="8133"/>
                    </a:lnTo>
                    <a:lnTo>
                      <a:pt x="3671" y="8200"/>
                    </a:lnTo>
                    <a:lnTo>
                      <a:pt x="3612" y="8340"/>
                    </a:lnTo>
                    <a:lnTo>
                      <a:pt x="3546" y="8340"/>
                    </a:lnTo>
                    <a:lnTo>
                      <a:pt x="3414" y="8274"/>
                    </a:lnTo>
                    <a:lnTo>
                      <a:pt x="3229" y="8200"/>
                    </a:lnTo>
                    <a:lnTo>
                      <a:pt x="3229" y="8133"/>
                    </a:lnTo>
                    <a:lnTo>
                      <a:pt x="3097" y="8133"/>
                    </a:lnTo>
                    <a:lnTo>
                      <a:pt x="3031" y="8133"/>
                    </a:lnTo>
                    <a:lnTo>
                      <a:pt x="2971" y="8133"/>
                    </a:lnTo>
                    <a:lnTo>
                      <a:pt x="2905" y="8274"/>
                    </a:lnTo>
                    <a:lnTo>
                      <a:pt x="2839" y="8488"/>
                    </a:lnTo>
                    <a:lnTo>
                      <a:pt x="2707" y="8421"/>
                    </a:lnTo>
                    <a:lnTo>
                      <a:pt x="2707" y="8274"/>
                    </a:lnTo>
                    <a:lnTo>
                      <a:pt x="2648" y="8274"/>
                    </a:lnTo>
                    <a:lnTo>
                      <a:pt x="2575" y="8340"/>
                    </a:lnTo>
                    <a:lnTo>
                      <a:pt x="2390" y="8340"/>
                    </a:lnTo>
                    <a:lnTo>
                      <a:pt x="2318" y="8421"/>
                    </a:lnTo>
                    <a:lnTo>
                      <a:pt x="2318" y="8562"/>
                    </a:lnTo>
                    <a:lnTo>
                      <a:pt x="2258" y="8562"/>
                    </a:lnTo>
                    <a:lnTo>
                      <a:pt x="2390" y="8917"/>
                    </a:lnTo>
                    <a:lnTo>
                      <a:pt x="2318" y="8991"/>
                    </a:lnTo>
                    <a:lnTo>
                      <a:pt x="2133" y="9057"/>
                    </a:lnTo>
                    <a:lnTo>
                      <a:pt x="2133" y="8991"/>
                    </a:lnTo>
                    <a:lnTo>
                      <a:pt x="1935" y="8776"/>
                    </a:lnTo>
                    <a:lnTo>
                      <a:pt x="2001" y="8702"/>
                    </a:lnTo>
                    <a:lnTo>
                      <a:pt x="2001" y="8562"/>
                    </a:lnTo>
                    <a:lnTo>
                      <a:pt x="1809" y="8421"/>
                    </a:lnTo>
                    <a:lnTo>
                      <a:pt x="1809" y="8488"/>
                    </a:lnTo>
                    <a:lnTo>
                      <a:pt x="1479" y="8628"/>
                    </a:lnTo>
                    <a:lnTo>
                      <a:pt x="1479" y="8776"/>
                    </a:lnTo>
                    <a:lnTo>
                      <a:pt x="1354" y="8702"/>
                    </a:lnTo>
                    <a:lnTo>
                      <a:pt x="1294" y="8702"/>
                    </a:lnTo>
                    <a:lnTo>
                      <a:pt x="1222" y="8702"/>
                    </a:lnTo>
                    <a:lnTo>
                      <a:pt x="1096" y="8776"/>
                    </a:lnTo>
                    <a:lnTo>
                      <a:pt x="1037" y="8702"/>
                    </a:lnTo>
                    <a:lnTo>
                      <a:pt x="905" y="8850"/>
                    </a:lnTo>
                    <a:lnTo>
                      <a:pt x="773" y="8917"/>
                    </a:lnTo>
                    <a:lnTo>
                      <a:pt x="713" y="8991"/>
                    </a:lnTo>
                    <a:lnTo>
                      <a:pt x="773" y="9057"/>
                    </a:lnTo>
                    <a:lnTo>
                      <a:pt x="839" y="9139"/>
                    </a:lnTo>
                    <a:lnTo>
                      <a:pt x="971" y="9139"/>
                    </a:lnTo>
                    <a:lnTo>
                      <a:pt x="971" y="9279"/>
                    </a:lnTo>
                    <a:lnTo>
                      <a:pt x="905" y="9346"/>
                    </a:lnTo>
                    <a:lnTo>
                      <a:pt x="971" y="9494"/>
                    </a:lnTo>
                    <a:lnTo>
                      <a:pt x="971" y="9715"/>
                    </a:lnTo>
                    <a:lnTo>
                      <a:pt x="839" y="9715"/>
                    </a:lnTo>
                    <a:lnTo>
                      <a:pt x="773" y="9922"/>
                    </a:lnTo>
                    <a:lnTo>
                      <a:pt x="839" y="10144"/>
                    </a:lnTo>
                    <a:lnTo>
                      <a:pt x="773" y="10211"/>
                    </a:lnTo>
                    <a:lnTo>
                      <a:pt x="905" y="10211"/>
                    </a:lnTo>
                    <a:lnTo>
                      <a:pt x="905" y="10351"/>
                    </a:lnTo>
                    <a:lnTo>
                      <a:pt x="839" y="10351"/>
                    </a:lnTo>
                    <a:lnTo>
                      <a:pt x="773" y="10499"/>
                    </a:lnTo>
                    <a:lnTo>
                      <a:pt x="640" y="10573"/>
                    </a:lnTo>
                    <a:lnTo>
                      <a:pt x="640" y="10640"/>
                    </a:lnTo>
                    <a:lnTo>
                      <a:pt x="581" y="10721"/>
                    </a:lnTo>
                    <a:lnTo>
                      <a:pt x="581" y="10787"/>
                    </a:lnTo>
                    <a:lnTo>
                      <a:pt x="640" y="10861"/>
                    </a:lnTo>
                    <a:lnTo>
                      <a:pt x="640" y="10928"/>
                    </a:lnTo>
                    <a:lnTo>
                      <a:pt x="581" y="11009"/>
                    </a:lnTo>
                    <a:lnTo>
                      <a:pt x="515" y="11009"/>
                    </a:lnTo>
                    <a:lnTo>
                      <a:pt x="515" y="11076"/>
                    </a:lnTo>
                    <a:lnTo>
                      <a:pt x="456" y="11076"/>
                    </a:lnTo>
                    <a:lnTo>
                      <a:pt x="456" y="11216"/>
                    </a:lnTo>
                    <a:lnTo>
                      <a:pt x="581" y="11298"/>
                    </a:lnTo>
                    <a:lnTo>
                      <a:pt x="581" y="11438"/>
                    </a:lnTo>
                    <a:lnTo>
                      <a:pt x="640" y="11505"/>
                    </a:lnTo>
                    <a:lnTo>
                      <a:pt x="773" y="11505"/>
                    </a:lnTo>
                    <a:lnTo>
                      <a:pt x="839" y="11579"/>
                    </a:lnTo>
                    <a:lnTo>
                      <a:pt x="971" y="11438"/>
                    </a:lnTo>
                    <a:lnTo>
                      <a:pt x="1037" y="11505"/>
                    </a:lnTo>
                    <a:lnTo>
                      <a:pt x="1096" y="11579"/>
                    </a:lnTo>
                    <a:lnTo>
                      <a:pt x="1222" y="11579"/>
                    </a:lnTo>
                    <a:lnTo>
                      <a:pt x="1420" y="11579"/>
                    </a:lnTo>
                    <a:lnTo>
                      <a:pt x="1420" y="11726"/>
                    </a:lnTo>
                    <a:lnTo>
                      <a:pt x="1420" y="11867"/>
                    </a:lnTo>
                    <a:lnTo>
                      <a:pt x="1552" y="11867"/>
                    </a:lnTo>
                    <a:lnTo>
                      <a:pt x="1611" y="12015"/>
                    </a:lnTo>
                    <a:lnTo>
                      <a:pt x="1677" y="12015"/>
                    </a:lnTo>
                    <a:lnTo>
                      <a:pt x="1677" y="12081"/>
                    </a:lnTo>
                    <a:lnTo>
                      <a:pt x="1677" y="12155"/>
                    </a:lnTo>
                    <a:lnTo>
                      <a:pt x="1677" y="12222"/>
                    </a:lnTo>
                    <a:lnTo>
                      <a:pt x="1611" y="12303"/>
                    </a:lnTo>
                    <a:lnTo>
                      <a:pt x="1737" y="12444"/>
                    </a:lnTo>
                    <a:lnTo>
                      <a:pt x="1809" y="12510"/>
                    </a:lnTo>
                    <a:lnTo>
                      <a:pt x="1737" y="12510"/>
                    </a:lnTo>
                    <a:lnTo>
                      <a:pt x="1552" y="12591"/>
                    </a:lnTo>
                    <a:lnTo>
                      <a:pt x="1552" y="12732"/>
                    </a:lnTo>
                    <a:lnTo>
                      <a:pt x="1552" y="12799"/>
                    </a:lnTo>
                    <a:lnTo>
                      <a:pt x="1611" y="12880"/>
                    </a:lnTo>
                    <a:lnTo>
                      <a:pt x="1552" y="12946"/>
                    </a:lnTo>
                    <a:lnTo>
                      <a:pt x="1611" y="13020"/>
                    </a:lnTo>
                    <a:lnTo>
                      <a:pt x="1677" y="12946"/>
                    </a:lnTo>
                    <a:lnTo>
                      <a:pt x="1737" y="12799"/>
                    </a:lnTo>
                    <a:lnTo>
                      <a:pt x="1809" y="12732"/>
                    </a:lnTo>
                    <a:lnTo>
                      <a:pt x="1875" y="12732"/>
                    </a:lnTo>
                    <a:lnTo>
                      <a:pt x="1875" y="12880"/>
                    </a:lnTo>
                    <a:lnTo>
                      <a:pt x="1935" y="12880"/>
                    </a:lnTo>
                    <a:lnTo>
                      <a:pt x="1875" y="13087"/>
                    </a:lnTo>
                    <a:lnTo>
                      <a:pt x="1875" y="13161"/>
                    </a:lnTo>
                    <a:lnTo>
                      <a:pt x="1875" y="13309"/>
                    </a:lnTo>
                    <a:lnTo>
                      <a:pt x="1875" y="13375"/>
                    </a:lnTo>
                    <a:lnTo>
                      <a:pt x="2001" y="13449"/>
                    </a:lnTo>
                    <a:lnTo>
                      <a:pt x="2001" y="13516"/>
                    </a:lnTo>
                    <a:lnTo>
                      <a:pt x="2001" y="13597"/>
                    </a:lnTo>
                    <a:lnTo>
                      <a:pt x="1935" y="13664"/>
                    </a:lnTo>
                    <a:lnTo>
                      <a:pt x="1737" y="13664"/>
                    </a:lnTo>
                    <a:lnTo>
                      <a:pt x="1677" y="13664"/>
                    </a:lnTo>
                    <a:lnTo>
                      <a:pt x="1677" y="13804"/>
                    </a:lnTo>
                    <a:lnTo>
                      <a:pt x="1611" y="13952"/>
                    </a:lnTo>
                    <a:lnTo>
                      <a:pt x="1737" y="14026"/>
                    </a:lnTo>
                    <a:lnTo>
                      <a:pt x="1677" y="14092"/>
                    </a:lnTo>
                    <a:lnTo>
                      <a:pt x="1611" y="14314"/>
                    </a:lnTo>
                    <a:lnTo>
                      <a:pt x="1552" y="14455"/>
                    </a:lnTo>
                    <a:lnTo>
                      <a:pt x="1479" y="14529"/>
                    </a:lnTo>
                    <a:lnTo>
                      <a:pt x="1420" y="14529"/>
                    </a:lnTo>
                    <a:lnTo>
                      <a:pt x="1420" y="14891"/>
                    </a:lnTo>
                    <a:lnTo>
                      <a:pt x="1294" y="14891"/>
                    </a:lnTo>
                    <a:lnTo>
                      <a:pt x="1222" y="14891"/>
                    </a:lnTo>
                    <a:lnTo>
                      <a:pt x="1222" y="14810"/>
                    </a:lnTo>
                    <a:lnTo>
                      <a:pt x="1162" y="14891"/>
                    </a:lnTo>
                    <a:lnTo>
                      <a:pt x="1096" y="15098"/>
                    </a:lnTo>
                    <a:lnTo>
                      <a:pt x="1037" y="15098"/>
                    </a:lnTo>
                    <a:lnTo>
                      <a:pt x="1037" y="15246"/>
                    </a:lnTo>
                    <a:lnTo>
                      <a:pt x="905" y="15386"/>
                    </a:lnTo>
                    <a:lnTo>
                      <a:pt x="773" y="15320"/>
                    </a:lnTo>
                    <a:lnTo>
                      <a:pt x="773" y="15386"/>
                    </a:lnTo>
                    <a:lnTo>
                      <a:pt x="773" y="15756"/>
                    </a:lnTo>
                    <a:lnTo>
                      <a:pt x="773" y="15823"/>
                    </a:lnTo>
                    <a:lnTo>
                      <a:pt x="839" y="15823"/>
                    </a:lnTo>
                    <a:lnTo>
                      <a:pt x="581" y="15963"/>
                    </a:lnTo>
                    <a:lnTo>
                      <a:pt x="515" y="15896"/>
                    </a:lnTo>
                    <a:lnTo>
                      <a:pt x="383" y="15963"/>
                    </a:lnTo>
                    <a:lnTo>
                      <a:pt x="383" y="16185"/>
                    </a:lnTo>
                    <a:lnTo>
                      <a:pt x="258" y="16185"/>
                    </a:lnTo>
                    <a:lnTo>
                      <a:pt x="198" y="16540"/>
                    </a:lnTo>
                    <a:lnTo>
                      <a:pt x="258" y="16680"/>
                    </a:lnTo>
                    <a:lnTo>
                      <a:pt x="258" y="16828"/>
                    </a:lnTo>
                    <a:lnTo>
                      <a:pt x="125" y="16828"/>
                    </a:lnTo>
                    <a:lnTo>
                      <a:pt x="0" y="16902"/>
                    </a:lnTo>
                    <a:lnTo>
                      <a:pt x="66" y="17479"/>
                    </a:lnTo>
                    <a:lnTo>
                      <a:pt x="383" y="17686"/>
                    </a:lnTo>
                    <a:lnTo>
                      <a:pt x="456" y="17686"/>
                    </a:lnTo>
                    <a:lnTo>
                      <a:pt x="456" y="17767"/>
                    </a:lnTo>
                    <a:lnTo>
                      <a:pt x="456" y="17834"/>
                    </a:lnTo>
                    <a:lnTo>
                      <a:pt x="773" y="17974"/>
                    </a:lnTo>
                    <a:lnTo>
                      <a:pt x="905" y="17908"/>
                    </a:lnTo>
                    <a:lnTo>
                      <a:pt x="971" y="18122"/>
                    </a:lnTo>
                    <a:lnTo>
                      <a:pt x="1162" y="18551"/>
                    </a:lnTo>
                    <a:lnTo>
                      <a:pt x="1354" y="18551"/>
                    </a:lnTo>
                    <a:lnTo>
                      <a:pt x="1354" y="18773"/>
                    </a:lnTo>
                    <a:lnTo>
                      <a:pt x="1737" y="18839"/>
                    </a:lnTo>
                    <a:lnTo>
                      <a:pt x="1875" y="18699"/>
                    </a:lnTo>
                    <a:lnTo>
                      <a:pt x="2001" y="18773"/>
                    </a:lnTo>
                    <a:lnTo>
                      <a:pt x="2133" y="18632"/>
                    </a:lnTo>
                    <a:lnTo>
                      <a:pt x="2192" y="18632"/>
                    </a:lnTo>
                    <a:lnTo>
                      <a:pt x="2258" y="18699"/>
                    </a:lnTo>
                    <a:lnTo>
                      <a:pt x="2450" y="18551"/>
                    </a:lnTo>
                    <a:lnTo>
                      <a:pt x="2707" y="18484"/>
                    </a:lnTo>
                    <a:lnTo>
                      <a:pt x="2839" y="18551"/>
                    </a:lnTo>
                    <a:lnTo>
                      <a:pt x="3097" y="18632"/>
                    </a:lnTo>
                    <a:lnTo>
                      <a:pt x="3097" y="18839"/>
                    </a:lnTo>
                    <a:lnTo>
                      <a:pt x="3288" y="18987"/>
                    </a:lnTo>
                    <a:lnTo>
                      <a:pt x="3414" y="18913"/>
                    </a:lnTo>
                    <a:lnTo>
                      <a:pt x="3414" y="18773"/>
                    </a:lnTo>
                    <a:lnTo>
                      <a:pt x="3671" y="18632"/>
                    </a:lnTo>
                    <a:lnTo>
                      <a:pt x="3810" y="18699"/>
                    </a:lnTo>
                    <a:lnTo>
                      <a:pt x="3810" y="18773"/>
                    </a:lnTo>
                    <a:lnTo>
                      <a:pt x="4001" y="18839"/>
                    </a:lnTo>
                    <a:lnTo>
                      <a:pt x="4252" y="18839"/>
                    </a:lnTo>
                    <a:lnTo>
                      <a:pt x="4510" y="18839"/>
                    </a:lnTo>
                    <a:lnTo>
                      <a:pt x="4510" y="18773"/>
                    </a:lnTo>
                    <a:lnTo>
                      <a:pt x="4582" y="18773"/>
                    </a:lnTo>
                    <a:lnTo>
                      <a:pt x="4840" y="18839"/>
                    </a:lnTo>
                    <a:lnTo>
                      <a:pt x="4906" y="18773"/>
                    </a:lnTo>
                    <a:lnTo>
                      <a:pt x="4965" y="18839"/>
                    </a:lnTo>
                    <a:lnTo>
                      <a:pt x="5289" y="18913"/>
                    </a:lnTo>
                    <a:lnTo>
                      <a:pt x="5289" y="18839"/>
                    </a:lnTo>
                    <a:lnTo>
                      <a:pt x="5289" y="18410"/>
                    </a:lnTo>
                    <a:lnTo>
                      <a:pt x="5163" y="18344"/>
                    </a:lnTo>
                    <a:lnTo>
                      <a:pt x="5289" y="18196"/>
                    </a:lnTo>
                    <a:lnTo>
                      <a:pt x="5163" y="18122"/>
                    </a:lnTo>
                    <a:lnTo>
                      <a:pt x="5223" y="18122"/>
                    </a:lnTo>
                    <a:lnTo>
                      <a:pt x="5223" y="18055"/>
                    </a:lnTo>
                    <a:lnTo>
                      <a:pt x="5289" y="17974"/>
                    </a:lnTo>
                    <a:lnTo>
                      <a:pt x="5289" y="17908"/>
                    </a:lnTo>
                    <a:lnTo>
                      <a:pt x="5289" y="17834"/>
                    </a:lnTo>
                    <a:lnTo>
                      <a:pt x="5223" y="17767"/>
                    </a:lnTo>
                    <a:lnTo>
                      <a:pt x="5348" y="17545"/>
                    </a:lnTo>
                    <a:lnTo>
                      <a:pt x="5546" y="17545"/>
                    </a:lnTo>
                    <a:lnTo>
                      <a:pt x="5936" y="17767"/>
                    </a:lnTo>
                    <a:lnTo>
                      <a:pt x="6002" y="17686"/>
                    </a:lnTo>
                    <a:lnTo>
                      <a:pt x="6319" y="17834"/>
                    </a:lnTo>
                    <a:lnTo>
                      <a:pt x="6642" y="18122"/>
                    </a:lnTo>
                    <a:lnTo>
                      <a:pt x="6775" y="18055"/>
                    </a:lnTo>
                    <a:lnTo>
                      <a:pt x="6841" y="18055"/>
                    </a:lnTo>
                    <a:lnTo>
                      <a:pt x="6966" y="18122"/>
                    </a:lnTo>
                    <a:lnTo>
                      <a:pt x="7098" y="18122"/>
                    </a:lnTo>
                    <a:lnTo>
                      <a:pt x="7283" y="18196"/>
                    </a:lnTo>
                    <a:lnTo>
                      <a:pt x="7481" y="18196"/>
                    </a:lnTo>
                    <a:lnTo>
                      <a:pt x="7739" y="18410"/>
                    </a:lnTo>
                    <a:lnTo>
                      <a:pt x="7811" y="18632"/>
                    </a:lnTo>
                    <a:lnTo>
                      <a:pt x="7996" y="18839"/>
                    </a:lnTo>
                    <a:lnTo>
                      <a:pt x="8254" y="18632"/>
                    </a:lnTo>
                    <a:lnTo>
                      <a:pt x="8452" y="18773"/>
                    </a:lnTo>
                    <a:lnTo>
                      <a:pt x="8835" y="18699"/>
                    </a:lnTo>
                    <a:lnTo>
                      <a:pt x="8967" y="18773"/>
                    </a:lnTo>
                    <a:lnTo>
                      <a:pt x="8967" y="18913"/>
                    </a:lnTo>
                    <a:lnTo>
                      <a:pt x="9092" y="18987"/>
                    </a:lnTo>
                    <a:lnTo>
                      <a:pt x="9416" y="19704"/>
                    </a:lnTo>
                    <a:lnTo>
                      <a:pt x="9614" y="19638"/>
                    </a:lnTo>
                    <a:lnTo>
                      <a:pt x="9614" y="19349"/>
                    </a:lnTo>
                    <a:lnTo>
                      <a:pt x="9746" y="19268"/>
                    </a:lnTo>
                    <a:lnTo>
                      <a:pt x="9746" y="19349"/>
                    </a:lnTo>
                    <a:lnTo>
                      <a:pt x="9805" y="19416"/>
                    </a:lnTo>
                    <a:lnTo>
                      <a:pt x="9871" y="19349"/>
                    </a:lnTo>
                    <a:lnTo>
                      <a:pt x="10063" y="19349"/>
                    </a:lnTo>
                    <a:lnTo>
                      <a:pt x="10129" y="19349"/>
                    </a:lnTo>
                    <a:lnTo>
                      <a:pt x="10254" y="19490"/>
                    </a:lnTo>
                    <a:lnTo>
                      <a:pt x="10967" y="19638"/>
                    </a:lnTo>
                    <a:lnTo>
                      <a:pt x="10967" y="19845"/>
                    </a:lnTo>
                    <a:lnTo>
                      <a:pt x="11225" y="19845"/>
                    </a:lnTo>
                    <a:lnTo>
                      <a:pt x="11225" y="19993"/>
                    </a:lnTo>
                    <a:lnTo>
                      <a:pt x="11482" y="19926"/>
                    </a:lnTo>
                    <a:lnTo>
                      <a:pt x="11680" y="19926"/>
                    </a:lnTo>
                    <a:lnTo>
                      <a:pt x="11865" y="19638"/>
                    </a:lnTo>
                    <a:lnTo>
                      <a:pt x="12063" y="19704"/>
                    </a:lnTo>
                    <a:lnTo>
                      <a:pt x="12255" y="19556"/>
                    </a:lnTo>
                    <a:lnTo>
                      <a:pt x="12321" y="19416"/>
                    </a:lnTo>
                    <a:close/>
                  </a:path>
                </a:pathLst>
              </a:custGeom>
              <a:solidFill>
                <a:srgbClr val="CDE5FF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6" name="Freeform 47"/>
              <p:cNvSpPr>
                <a:spLocks/>
              </p:cNvSpPr>
              <p:nvPr/>
            </p:nvSpPr>
            <p:spPr bwMode="auto">
              <a:xfrm>
                <a:off x="3613168" y="3717947"/>
                <a:ext cx="962025" cy="1062038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0000"/>
                  <a:gd name="T172" fmla="*/ 0 h 20000"/>
                  <a:gd name="T173" fmla="*/ 20000 w 20000"/>
                  <a:gd name="T174" fmla="*/ 20000 h 2000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0000" h="20000">
                    <a:moveTo>
                      <a:pt x="6451" y="15806"/>
                    </a:moveTo>
                    <a:lnTo>
                      <a:pt x="6451" y="15568"/>
                    </a:lnTo>
                    <a:lnTo>
                      <a:pt x="6055" y="15568"/>
                    </a:lnTo>
                    <a:lnTo>
                      <a:pt x="6187" y="15460"/>
                    </a:lnTo>
                    <a:lnTo>
                      <a:pt x="5937" y="15341"/>
                    </a:lnTo>
                    <a:lnTo>
                      <a:pt x="6055" y="14994"/>
                    </a:lnTo>
                    <a:lnTo>
                      <a:pt x="6055" y="14767"/>
                    </a:lnTo>
                    <a:lnTo>
                      <a:pt x="6319" y="14767"/>
                    </a:lnTo>
                    <a:lnTo>
                      <a:pt x="6570" y="14409"/>
                    </a:lnTo>
                    <a:lnTo>
                      <a:pt x="6821" y="14301"/>
                    </a:lnTo>
                    <a:lnTo>
                      <a:pt x="6966" y="13943"/>
                    </a:lnTo>
                    <a:lnTo>
                      <a:pt x="6702" y="13716"/>
                    </a:lnTo>
                    <a:lnTo>
                      <a:pt x="6570" y="13835"/>
                    </a:lnTo>
                    <a:lnTo>
                      <a:pt x="6451" y="13835"/>
                    </a:lnTo>
                    <a:lnTo>
                      <a:pt x="6319" y="13716"/>
                    </a:lnTo>
                    <a:lnTo>
                      <a:pt x="6319" y="13596"/>
                    </a:lnTo>
                    <a:lnTo>
                      <a:pt x="6319" y="13477"/>
                    </a:lnTo>
                    <a:lnTo>
                      <a:pt x="6570" y="13477"/>
                    </a:lnTo>
                    <a:lnTo>
                      <a:pt x="6570" y="13250"/>
                    </a:lnTo>
                    <a:lnTo>
                      <a:pt x="6319" y="13142"/>
                    </a:lnTo>
                    <a:lnTo>
                      <a:pt x="6187" y="13250"/>
                    </a:lnTo>
                    <a:lnTo>
                      <a:pt x="6055" y="13142"/>
                    </a:lnTo>
                    <a:lnTo>
                      <a:pt x="6055" y="13011"/>
                    </a:lnTo>
                    <a:lnTo>
                      <a:pt x="5805" y="12903"/>
                    </a:lnTo>
                    <a:lnTo>
                      <a:pt x="5541" y="12903"/>
                    </a:lnTo>
                    <a:lnTo>
                      <a:pt x="5290" y="12676"/>
                    </a:lnTo>
                    <a:lnTo>
                      <a:pt x="5145" y="12676"/>
                    </a:lnTo>
                    <a:lnTo>
                      <a:pt x="4894" y="12545"/>
                    </a:lnTo>
                    <a:lnTo>
                      <a:pt x="5409" y="12079"/>
                    </a:lnTo>
                    <a:lnTo>
                      <a:pt x="5409" y="11971"/>
                    </a:lnTo>
                    <a:lnTo>
                      <a:pt x="5145" y="11852"/>
                    </a:lnTo>
                    <a:lnTo>
                      <a:pt x="4894" y="11852"/>
                    </a:lnTo>
                    <a:lnTo>
                      <a:pt x="4631" y="11971"/>
                    </a:lnTo>
                    <a:lnTo>
                      <a:pt x="4380" y="11744"/>
                    </a:lnTo>
                    <a:lnTo>
                      <a:pt x="4380" y="11625"/>
                    </a:lnTo>
                    <a:lnTo>
                      <a:pt x="4129" y="11505"/>
                    </a:lnTo>
                    <a:lnTo>
                      <a:pt x="3997" y="10920"/>
                    </a:lnTo>
                    <a:lnTo>
                      <a:pt x="3615" y="10920"/>
                    </a:lnTo>
                    <a:lnTo>
                      <a:pt x="3615" y="11051"/>
                    </a:lnTo>
                    <a:lnTo>
                      <a:pt x="3470" y="10920"/>
                    </a:lnTo>
                    <a:lnTo>
                      <a:pt x="3100" y="10920"/>
                    </a:lnTo>
                    <a:lnTo>
                      <a:pt x="2704" y="11051"/>
                    </a:lnTo>
                    <a:lnTo>
                      <a:pt x="2586" y="10920"/>
                    </a:lnTo>
                    <a:lnTo>
                      <a:pt x="2441" y="10812"/>
                    </a:lnTo>
                    <a:lnTo>
                      <a:pt x="2322" y="10920"/>
                    </a:lnTo>
                    <a:lnTo>
                      <a:pt x="2190" y="11159"/>
                    </a:lnTo>
                    <a:lnTo>
                      <a:pt x="2190" y="11278"/>
                    </a:lnTo>
                    <a:lnTo>
                      <a:pt x="1794" y="11386"/>
                    </a:lnTo>
                    <a:lnTo>
                      <a:pt x="1794" y="11051"/>
                    </a:lnTo>
                    <a:lnTo>
                      <a:pt x="1425" y="11159"/>
                    </a:lnTo>
                    <a:lnTo>
                      <a:pt x="1161" y="10812"/>
                    </a:lnTo>
                    <a:lnTo>
                      <a:pt x="1280" y="10585"/>
                    </a:lnTo>
                    <a:lnTo>
                      <a:pt x="1425" y="10119"/>
                    </a:lnTo>
                    <a:lnTo>
                      <a:pt x="1161" y="9881"/>
                    </a:lnTo>
                    <a:lnTo>
                      <a:pt x="910" y="9761"/>
                    </a:lnTo>
                    <a:lnTo>
                      <a:pt x="515" y="9881"/>
                    </a:lnTo>
                    <a:lnTo>
                      <a:pt x="396" y="9881"/>
                    </a:lnTo>
                    <a:lnTo>
                      <a:pt x="0" y="9654"/>
                    </a:lnTo>
                    <a:lnTo>
                      <a:pt x="132" y="9522"/>
                    </a:lnTo>
                    <a:lnTo>
                      <a:pt x="251" y="9415"/>
                    </a:lnTo>
                    <a:lnTo>
                      <a:pt x="251" y="9295"/>
                    </a:lnTo>
                    <a:lnTo>
                      <a:pt x="396" y="9188"/>
                    </a:lnTo>
                    <a:lnTo>
                      <a:pt x="396" y="9068"/>
                    </a:lnTo>
                    <a:lnTo>
                      <a:pt x="765" y="8829"/>
                    </a:lnTo>
                    <a:lnTo>
                      <a:pt x="910" y="8949"/>
                    </a:lnTo>
                    <a:lnTo>
                      <a:pt x="910" y="8363"/>
                    </a:lnTo>
                    <a:lnTo>
                      <a:pt x="1161" y="8363"/>
                    </a:lnTo>
                    <a:lnTo>
                      <a:pt x="1280" y="8495"/>
                    </a:lnTo>
                    <a:lnTo>
                      <a:pt x="1425" y="8602"/>
                    </a:lnTo>
                    <a:lnTo>
                      <a:pt x="1544" y="8495"/>
                    </a:lnTo>
                    <a:lnTo>
                      <a:pt x="1544" y="8136"/>
                    </a:lnTo>
                    <a:lnTo>
                      <a:pt x="1675" y="8029"/>
                    </a:lnTo>
                    <a:lnTo>
                      <a:pt x="1939" y="7670"/>
                    </a:lnTo>
                    <a:lnTo>
                      <a:pt x="1939" y="7563"/>
                    </a:lnTo>
                    <a:lnTo>
                      <a:pt x="1939" y="7431"/>
                    </a:lnTo>
                    <a:lnTo>
                      <a:pt x="2071" y="7324"/>
                    </a:lnTo>
                    <a:lnTo>
                      <a:pt x="1939" y="7204"/>
                    </a:lnTo>
                    <a:lnTo>
                      <a:pt x="1939" y="6858"/>
                    </a:lnTo>
                    <a:lnTo>
                      <a:pt x="1939" y="6738"/>
                    </a:lnTo>
                    <a:lnTo>
                      <a:pt x="2586" y="6858"/>
                    </a:lnTo>
                    <a:lnTo>
                      <a:pt x="2955" y="6631"/>
                    </a:lnTo>
                    <a:lnTo>
                      <a:pt x="3100" y="6511"/>
                    </a:lnTo>
                    <a:lnTo>
                      <a:pt x="3219" y="6272"/>
                    </a:lnTo>
                    <a:lnTo>
                      <a:pt x="3100" y="6165"/>
                    </a:lnTo>
                    <a:lnTo>
                      <a:pt x="3219" y="5938"/>
                    </a:lnTo>
                    <a:lnTo>
                      <a:pt x="2955" y="5806"/>
                    </a:lnTo>
                    <a:lnTo>
                      <a:pt x="3100" y="5699"/>
                    </a:lnTo>
                    <a:lnTo>
                      <a:pt x="2836" y="5579"/>
                    </a:lnTo>
                    <a:lnTo>
                      <a:pt x="2704" y="5472"/>
                    </a:lnTo>
                    <a:lnTo>
                      <a:pt x="2441" y="5579"/>
                    </a:lnTo>
                    <a:lnTo>
                      <a:pt x="2322" y="5341"/>
                    </a:lnTo>
                    <a:lnTo>
                      <a:pt x="2071" y="5233"/>
                    </a:lnTo>
                    <a:lnTo>
                      <a:pt x="1939" y="5233"/>
                    </a:lnTo>
                    <a:lnTo>
                      <a:pt x="2071" y="4648"/>
                    </a:lnTo>
                    <a:lnTo>
                      <a:pt x="2190" y="4421"/>
                    </a:lnTo>
                    <a:lnTo>
                      <a:pt x="1939" y="4182"/>
                    </a:lnTo>
                    <a:lnTo>
                      <a:pt x="2071" y="4182"/>
                    </a:lnTo>
                    <a:lnTo>
                      <a:pt x="2322" y="4074"/>
                    </a:lnTo>
                    <a:lnTo>
                      <a:pt x="2322" y="3955"/>
                    </a:lnTo>
                    <a:lnTo>
                      <a:pt x="2190" y="3847"/>
                    </a:lnTo>
                    <a:lnTo>
                      <a:pt x="2190" y="3716"/>
                    </a:lnTo>
                    <a:lnTo>
                      <a:pt x="2190" y="3608"/>
                    </a:lnTo>
                    <a:lnTo>
                      <a:pt x="2071" y="3250"/>
                    </a:lnTo>
                    <a:lnTo>
                      <a:pt x="1939" y="3250"/>
                    </a:lnTo>
                    <a:lnTo>
                      <a:pt x="1794" y="3023"/>
                    </a:lnTo>
                    <a:lnTo>
                      <a:pt x="1939" y="2784"/>
                    </a:lnTo>
                    <a:lnTo>
                      <a:pt x="2441" y="2784"/>
                    </a:lnTo>
                    <a:lnTo>
                      <a:pt x="2441" y="2449"/>
                    </a:lnTo>
                    <a:lnTo>
                      <a:pt x="2836" y="2330"/>
                    </a:lnTo>
                    <a:lnTo>
                      <a:pt x="2955" y="2091"/>
                    </a:lnTo>
                    <a:lnTo>
                      <a:pt x="3219" y="2210"/>
                    </a:lnTo>
                    <a:lnTo>
                      <a:pt x="3219" y="2091"/>
                    </a:lnTo>
                    <a:lnTo>
                      <a:pt x="3865" y="2210"/>
                    </a:lnTo>
                    <a:lnTo>
                      <a:pt x="3997" y="1864"/>
                    </a:lnTo>
                    <a:lnTo>
                      <a:pt x="4129" y="1732"/>
                    </a:lnTo>
                    <a:lnTo>
                      <a:pt x="4129" y="1398"/>
                    </a:lnTo>
                    <a:lnTo>
                      <a:pt x="4380" y="1159"/>
                    </a:lnTo>
                    <a:lnTo>
                      <a:pt x="4631" y="1159"/>
                    </a:lnTo>
                    <a:lnTo>
                      <a:pt x="5026" y="1159"/>
                    </a:lnTo>
                    <a:lnTo>
                      <a:pt x="5026" y="1266"/>
                    </a:lnTo>
                    <a:lnTo>
                      <a:pt x="5145" y="1266"/>
                    </a:lnTo>
                    <a:lnTo>
                      <a:pt x="5290" y="1159"/>
                    </a:lnTo>
                    <a:lnTo>
                      <a:pt x="5541" y="800"/>
                    </a:lnTo>
                    <a:lnTo>
                      <a:pt x="5660" y="932"/>
                    </a:lnTo>
                    <a:lnTo>
                      <a:pt x="5805" y="932"/>
                    </a:lnTo>
                    <a:lnTo>
                      <a:pt x="6055" y="800"/>
                    </a:lnTo>
                    <a:lnTo>
                      <a:pt x="6055" y="1039"/>
                    </a:lnTo>
                    <a:lnTo>
                      <a:pt x="6319" y="1039"/>
                    </a:lnTo>
                    <a:lnTo>
                      <a:pt x="6451" y="932"/>
                    </a:lnTo>
                    <a:lnTo>
                      <a:pt x="6702" y="932"/>
                    </a:lnTo>
                    <a:lnTo>
                      <a:pt x="6821" y="1039"/>
                    </a:lnTo>
                    <a:lnTo>
                      <a:pt x="7084" y="1039"/>
                    </a:lnTo>
                    <a:lnTo>
                      <a:pt x="7084" y="800"/>
                    </a:lnTo>
                    <a:lnTo>
                      <a:pt x="7084" y="693"/>
                    </a:lnTo>
                    <a:lnTo>
                      <a:pt x="7480" y="573"/>
                    </a:lnTo>
                    <a:lnTo>
                      <a:pt x="7480" y="693"/>
                    </a:lnTo>
                    <a:lnTo>
                      <a:pt x="7599" y="693"/>
                    </a:lnTo>
                    <a:lnTo>
                      <a:pt x="7599" y="800"/>
                    </a:lnTo>
                    <a:lnTo>
                      <a:pt x="7731" y="932"/>
                    </a:lnTo>
                    <a:lnTo>
                      <a:pt x="7876" y="1039"/>
                    </a:lnTo>
                    <a:lnTo>
                      <a:pt x="8127" y="1266"/>
                    </a:lnTo>
                    <a:lnTo>
                      <a:pt x="8245" y="1266"/>
                    </a:lnTo>
                    <a:lnTo>
                      <a:pt x="8245" y="1159"/>
                    </a:lnTo>
                    <a:lnTo>
                      <a:pt x="8641" y="932"/>
                    </a:lnTo>
                    <a:lnTo>
                      <a:pt x="8641" y="800"/>
                    </a:lnTo>
                    <a:lnTo>
                      <a:pt x="8760" y="800"/>
                    </a:lnTo>
                    <a:lnTo>
                      <a:pt x="8760" y="573"/>
                    </a:lnTo>
                    <a:lnTo>
                      <a:pt x="9011" y="573"/>
                    </a:lnTo>
                    <a:lnTo>
                      <a:pt x="9156" y="346"/>
                    </a:lnTo>
                    <a:lnTo>
                      <a:pt x="9274" y="466"/>
                    </a:lnTo>
                    <a:lnTo>
                      <a:pt x="9406" y="800"/>
                    </a:lnTo>
                    <a:lnTo>
                      <a:pt x="9670" y="693"/>
                    </a:lnTo>
                    <a:lnTo>
                      <a:pt x="9802" y="573"/>
                    </a:lnTo>
                    <a:lnTo>
                      <a:pt x="9921" y="466"/>
                    </a:lnTo>
                    <a:lnTo>
                      <a:pt x="10066" y="466"/>
                    </a:lnTo>
                    <a:lnTo>
                      <a:pt x="10066" y="693"/>
                    </a:lnTo>
                    <a:lnTo>
                      <a:pt x="10185" y="800"/>
                    </a:lnTo>
                    <a:lnTo>
                      <a:pt x="10317" y="932"/>
                    </a:lnTo>
                    <a:lnTo>
                      <a:pt x="10435" y="800"/>
                    </a:lnTo>
                    <a:lnTo>
                      <a:pt x="10567" y="573"/>
                    </a:lnTo>
                    <a:lnTo>
                      <a:pt x="10699" y="466"/>
                    </a:lnTo>
                    <a:lnTo>
                      <a:pt x="10831" y="466"/>
                    </a:lnTo>
                    <a:lnTo>
                      <a:pt x="10950" y="800"/>
                    </a:lnTo>
                    <a:lnTo>
                      <a:pt x="11201" y="800"/>
                    </a:lnTo>
                    <a:lnTo>
                      <a:pt x="11346" y="693"/>
                    </a:lnTo>
                    <a:lnTo>
                      <a:pt x="11464" y="346"/>
                    </a:lnTo>
                    <a:lnTo>
                      <a:pt x="11464" y="108"/>
                    </a:lnTo>
                    <a:lnTo>
                      <a:pt x="11346" y="108"/>
                    </a:lnTo>
                    <a:lnTo>
                      <a:pt x="11860" y="0"/>
                    </a:lnTo>
                    <a:lnTo>
                      <a:pt x="12111" y="346"/>
                    </a:lnTo>
                    <a:lnTo>
                      <a:pt x="12375" y="346"/>
                    </a:lnTo>
                    <a:lnTo>
                      <a:pt x="12757" y="346"/>
                    </a:lnTo>
                    <a:lnTo>
                      <a:pt x="12757" y="227"/>
                    </a:lnTo>
                    <a:lnTo>
                      <a:pt x="12889" y="227"/>
                    </a:lnTo>
                    <a:lnTo>
                      <a:pt x="13140" y="346"/>
                    </a:lnTo>
                    <a:lnTo>
                      <a:pt x="13536" y="227"/>
                    </a:lnTo>
                    <a:lnTo>
                      <a:pt x="13668" y="227"/>
                    </a:lnTo>
                    <a:lnTo>
                      <a:pt x="13786" y="227"/>
                    </a:lnTo>
                    <a:lnTo>
                      <a:pt x="13786" y="346"/>
                    </a:lnTo>
                    <a:lnTo>
                      <a:pt x="14182" y="466"/>
                    </a:lnTo>
                    <a:lnTo>
                      <a:pt x="14565" y="466"/>
                    </a:lnTo>
                    <a:lnTo>
                      <a:pt x="14815" y="573"/>
                    </a:lnTo>
                    <a:lnTo>
                      <a:pt x="14947" y="573"/>
                    </a:lnTo>
                    <a:lnTo>
                      <a:pt x="14947" y="466"/>
                    </a:lnTo>
                    <a:lnTo>
                      <a:pt x="15211" y="466"/>
                    </a:lnTo>
                    <a:lnTo>
                      <a:pt x="15607" y="466"/>
                    </a:lnTo>
                    <a:lnTo>
                      <a:pt x="15726" y="466"/>
                    </a:lnTo>
                    <a:lnTo>
                      <a:pt x="15858" y="346"/>
                    </a:lnTo>
                    <a:lnTo>
                      <a:pt x="16121" y="466"/>
                    </a:lnTo>
                    <a:lnTo>
                      <a:pt x="16372" y="466"/>
                    </a:lnTo>
                    <a:lnTo>
                      <a:pt x="16636" y="466"/>
                    </a:lnTo>
                    <a:lnTo>
                      <a:pt x="16755" y="573"/>
                    </a:lnTo>
                    <a:lnTo>
                      <a:pt x="16755" y="932"/>
                    </a:lnTo>
                    <a:lnTo>
                      <a:pt x="16887" y="1039"/>
                    </a:lnTo>
                    <a:lnTo>
                      <a:pt x="17005" y="1039"/>
                    </a:lnTo>
                    <a:lnTo>
                      <a:pt x="17137" y="1039"/>
                    </a:lnTo>
                    <a:lnTo>
                      <a:pt x="17269" y="1159"/>
                    </a:lnTo>
                    <a:lnTo>
                      <a:pt x="17005" y="1266"/>
                    </a:lnTo>
                    <a:lnTo>
                      <a:pt x="17005" y="1505"/>
                    </a:lnTo>
                    <a:lnTo>
                      <a:pt x="17269" y="1732"/>
                    </a:lnTo>
                    <a:lnTo>
                      <a:pt x="17401" y="1625"/>
                    </a:lnTo>
                    <a:lnTo>
                      <a:pt x="17533" y="1864"/>
                    </a:lnTo>
                    <a:lnTo>
                      <a:pt x="17652" y="1864"/>
                    </a:lnTo>
                    <a:lnTo>
                      <a:pt x="17797" y="1625"/>
                    </a:lnTo>
                    <a:lnTo>
                      <a:pt x="18047" y="1983"/>
                    </a:lnTo>
                    <a:lnTo>
                      <a:pt x="18047" y="2210"/>
                    </a:lnTo>
                    <a:lnTo>
                      <a:pt x="18166" y="2210"/>
                    </a:lnTo>
                    <a:lnTo>
                      <a:pt x="18166" y="2091"/>
                    </a:lnTo>
                    <a:lnTo>
                      <a:pt x="18311" y="2091"/>
                    </a:lnTo>
                    <a:lnTo>
                      <a:pt x="18681" y="2330"/>
                    </a:lnTo>
                    <a:lnTo>
                      <a:pt x="18826" y="2676"/>
                    </a:lnTo>
                    <a:lnTo>
                      <a:pt x="19077" y="2784"/>
                    </a:lnTo>
                    <a:lnTo>
                      <a:pt x="19077" y="2915"/>
                    </a:lnTo>
                    <a:lnTo>
                      <a:pt x="19195" y="3250"/>
                    </a:lnTo>
                    <a:lnTo>
                      <a:pt x="19195" y="3489"/>
                    </a:lnTo>
                    <a:lnTo>
                      <a:pt x="19472" y="3716"/>
                    </a:lnTo>
                    <a:lnTo>
                      <a:pt x="19591" y="4074"/>
                    </a:lnTo>
                    <a:lnTo>
                      <a:pt x="19472" y="4421"/>
                    </a:lnTo>
                    <a:lnTo>
                      <a:pt x="19472" y="4648"/>
                    </a:lnTo>
                    <a:lnTo>
                      <a:pt x="19472" y="4767"/>
                    </a:lnTo>
                    <a:lnTo>
                      <a:pt x="19723" y="5341"/>
                    </a:lnTo>
                    <a:lnTo>
                      <a:pt x="19987" y="5472"/>
                    </a:lnTo>
                    <a:lnTo>
                      <a:pt x="19987" y="5699"/>
                    </a:lnTo>
                    <a:lnTo>
                      <a:pt x="19842" y="6045"/>
                    </a:lnTo>
                    <a:lnTo>
                      <a:pt x="19987" y="6272"/>
                    </a:lnTo>
                    <a:lnTo>
                      <a:pt x="19987" y="6404"/>
                    </a:lnTo>
                    <a:lnTo>
                      <a:pt x="19591" y="6511"/>
                    </a:lnTo>
                    <a:lnTo>
                      <a:pt x="19591" y="6631"/>
                    </a:lnTo>
                    <a:lnTo>
                      <a:pt x="19472" y="6738"/>
                    </a:lnTo>
                    <a:lnTo>
                      <a:pt x="19327" y="6977"/>
                    </a:lnTo>
                    <a:lnTo>
                      <a:pt x="19472" y="7097"/>
                    </a:lnTo>
                    <a:lnTo>
                      <a:pt x="18945" y="7563"/>
                    </a:lnTo>
                    <a:lnTo>
                      <a:pt x="18826" y="7670"/>
                    </a:lnTo>
                    <a:lnTo>
                      <a:pt x="18562" y="7670"/>
                    </a:lnTo>
                    <a:lnTo>
                      <a:pt x="18311" y="7670"/>
                    </a:lnTo>
                    <a:lnTo>
                      <a:pt x="18430" y="7897"/>
                    </a:lnTo>
                    <a:lnTo>
                      <a:pt x="18311" y="7897"/>
                    </a:lnTo>
                    <a:lnTo>
                      <a:pt x="18311" y="8029"/>
                    </a:lnTo>
                    <a:lnTo>
                      <a:pt x="18047" y="8136"/>
                    </a:lnTo>
                    <a:lnTo>
                      <a:pt x="17916" y="8029"/>
                    </a:lnTo>
                    <a:lnTo>
                      <a:pt x="17797" y="8136"/>
                    </a:lnTo>
                    <a:lnTo>
                      <a:pt x="18166" y="8722"/>
                    </a:lnTo>
                    <a:lnTo>
                      <a:pt x="18166" y="8949"/>
                    </a:lnTo>
                    <a:lnTo>
                      <a:pt x="18562" y="9068"/>
                    </a:lnTo>
                    <a:lnTo>
                      <a:pt x="18826" y="9415"/>
                    </a:lnTo>
                    <a:lnTo>
                      <a:pt x="19077" y="9654"/>
                    </a:lnTo>
                    <a:lnTo>
                      <a:pt x="19077" y="9881"/>
                    </a:lnTo>
                    <a:lnTo>
                      <a:pt x="19195" y="9881"/>
                    </a:lnTo>
                    <a:lnTo>
                      <a:pt x="19195" y="9988"/>
                    </a:lnTo>
                    <a:lnTo>
                      <a:pt x="19077" y="10119"/>
                    </a:lnTo>
                    <a:lnTo>
                      <a:pt x="19195" y="10346"/>
                    </a:lnTo>
                    <a:lnTo>
                      <a:pt x="19077" y="10454"/>
                    </a:lnTo>
                    <a:lnTo>
                      <a:pt x="19077" y="10693"/>
                    </a:lnTo>
                    <a:lnTo>
                      <a:pt x="18681" y="10693"/>
                    </a:lnTo>
                    <a:lnTo>
                      <a:pt x="18681" y="11051"/>
                    </a:lnTo>
                    <a:lnTo>
                      <a:pt x="18562" y="11159"/>
                    </a:lnTo>
                    <a:lnTo>
                      <a:pt x="18826" y="11744"/>
                    </a:lnTo>
                    <a:lnTo>
                      <a:pt x="19077" y="11744"/>
                    </a:lnTo>
                    <a:lnTo>
                      <a:pt x="19077" y="11852"/>
                    </a:lnTo>
                    <a:lnTo>
                      <a:pt x="18945" y="12079"/>
                    </a:lnTo>
                    <a:lnTo>
                      <a:pt x="19077" y="12210"/>
                    </a:lnTo>
                    <a:lnTo>
                      <a:pt x="18945" y="12437"/>
                    </a:lnTo>
                    <a:lnTo>
                      <a:pt x="19077" y="12545"/>
                    </a:lnTo>
                    <a:lnTo>
                      <a:pt x="18945" y="12784"/>
                    </a:lnTo>
                    <a:lnTo>
                      <a:pt x="18945" y="12903"/>
                    </a:lnTo>
                    <a:lnTo>
                      <a:pt x="18826" y="13142"/>
                    </a:lnTo>
                    <a:lnTo>
                      <a:pt x="18826" y="13250"/>
                    </a:lnTo>
                    <a:lnTo>
                      <a:pt x="18826" y="13596"/>
                    </a:lnTo>
                    <a:lnTo>
                      <a:pt x="19195" y="13716"/>
                    </a:lnTo>
                    <a:lnTo>
                      <a:pt x="19195" y="14062"/>
                    </a:lnTo>
                    <a:lnTo>
                      <a:pt x="18826" y="14062"/>
                    </a:lnTo>
                    <a:lnTo>
                      <a:pt x="18681" y="14170"/>
                    </a:lnTo>
                    <a:lnTo>
                      <a:pt x="18562" y="14170"/>
                    </a:lnTo>
                    <a:lnTo>
                      <a:pt x="18562" y="14062"/>
                    </a:lnTo>
                    <a:lnTo>
                      <a:pt x="18430" y="13943"/>
                    </a:lnTo>
                    <a:lnTo>
                      <a:pt x="18311" y="13943"/>
                    </a:lnTo>
                    <a:lnTo>
                      <a:pt x="18047" y="13835"/>
                    </a:lnTo>
                    <a:lnTo>
                      <a:pt x="17797" y="13596"/>
                    </a:lnTo>
                    <a:lnTo>
                      <a:pt x="17533" y="13596"/>
                    </a:lnTo>
                    <a:lnTo>
                      <a:pt x="17401" y="13596"/>
                    </a:lnTo>
                    <a:lnTo>
                      <a:pt x="17533" y="13835"/>
                    </a:lnTo>
                    <a:lnTo>
                      <a:pt x="17533" y="13943"/>
                    </a:lnTo>
                    <a:lnTo>
                      <a:pt x="17533" y="14062"/>
                    </a:lnTo>
                    <a:lnTo>
                      <a:pt x="17533" y="14409"/>
                    </a:lnTo>
                    <a:lnTo>
                      <a:pt x="17401" y="14409"/>
                    </a:lnTo>
                    <a:lnTo>
                      <a:pt x="17401" y="14528"/>
                    </a:lnTo>
                    <a:lnTo>
                      <a:pt x="17269" y="14767"/>
                    </a:lnTo>
                    <a:lnTo>
                      <a:pt x="17137" y="14767"/>
                    </a:lnTo>
                    <a:lnTo>
                      <a:pt x="16887" y="14875"/>
                    </a:lnTo>
                    <a:lnTo>
                      <a:pt x="16755" y="15233"/>
                    </a:lnTo>
                    <a:lnTo>
                      <a:pt x="16636" y="15233"/>
                    </a:lnTo>
                    <a:lnTo>
                      <a:pt x="16491" y="15233"/>
                    </a:lnTo>
                    <a:lnTo>
                      <a:pt x="16491" y="15341"/>
                    </a:lnTo>
                    <a:lnTo>
                      <a:pt x="16491" y="15460"/>
                    </a:lnTo>
                    <a:lnTo>
                      <a:pt x="16240" y="15460"/>
                    </a:lnTo>
                    <a:lnTo>
                      <a:pt x="16121" y="15926"/>
                    </a:lnTo>
                    <a:lnTo>
                      <a:pt x="15858" y="16033"/>
                    </a:lnTo>
                    <a:lnTo>
                      <a:pt x="15858" y="16153"/>
                    </a:lnTo>
                    <a:lnTo>
                      <a:pt x="15858" y="16499"/>
                    </a:lnTo>
                    <a:lnTo>
                      <a:pt x="15976" y="16726"/>
                    </a:lnTo>
                    <a:lnTo>
                      <a:pt x="16121" y="16726"/>
                    </a:lnTo>
                    <a:lnTo>
                      <a:pt x="16121" y="16858"/>
                    </a:lnTo>
                    <a:lnTo>
                      <a:pt x="15976" y="16858"/>
                    </a:lnTo>
                    <a:lnTo>
                      <a:pt x="15976" y="17085"/>
                    </a:lnTo>
                    <a:lnTo>
                      <a:pt x="15726" y="17192"/>
                    </a:lnTo>
                    <a:lnTo>
                      <a:pt x="15607" y="17897"/>
                    </a:lnTo>
                    <a:lnTo>
                      <a:pt x="15211" y="17897"/>
                    </a:lnTo>
                    <a:lnTo>
                      <a:pt x="14815" y="18124"/>
                    </a:lnTo>
                    <a:lnTo>
                      <a:pt x="14815" y="18244"/>
                    </a:lnTo>
                    <a:lnTo>
                      <a:pt x="14947" y="18483"/>
                    </a:lnTo>
                    <a:lnTo>
                      <a:pt x="15079" y="18590"/>
                    </a:lnTo>
                    <a:lnTo>
                      <a:pt x="15330" y="18949"/>
                    </a:lnTo>
                    <a:lnTo>
                      <a:pt x="15211" y="19176"/>
                    </a:lnTo>
                    <a:lnTo>
                      <a:pt x="14815" y="19176"/>
                    </a:lnTo>
                    <a:lnTo>
                      <a:pt x="14565" y="19283"/>
                    </a:lnTo>
                    <a:lnTo>
                      <a:pt x="14301" y="19176"/>
                    </a:lnTo>
                    <a:lnTo>
                      <a:pt x="14050" y="19283"/>
                    </a:lnTo>
                    <a:lnTo>
                      <a:pt x="13786" y="19283"/>
                    </a:lnTo>
                    <a:lnTo>
                      <a:pt x="13272" y="19522"/>
                    </a:lnTo>
                    <a:lnTo>
                      <a:pt x="13140" y="19415"/>
                    </a:lnTo>
                    <a:lnTo>
                      <a:pt x="13140" y="19283"/>
                    </a:lnTo>
                    <a:lnTo>
                      <a:pt x="12889" y="19283"/>
                    </a:lnTo>
                    <a:lnTo>
                      <a:pt x="12625" y="19522"/>
                    </a:lnTo>
                    <a:lnTo>
                      <a:pt x="12256" y="19642"/>
                    </a:lnTo>
                    <a:lnTo>
                      <a:pt x="12256" y="19749"/>
                    </a:lnTo>
                    <a:lnTo>
                      <a:pt x="11992" y="19749"/>
                    </a:lnTo>
                    <a:lnTo>
                      <a:pt x="11992" y="19881"/>
                    </a:lnTo>
                    <a:lnTo>
                      <a:pt x="11741" y="19881"/>
                    </a:lnTo>
                    <a:lnTo>
                      <a:pt x="11596" y="19749"/>
                    </a:lnTo>
                    <a:lnTo>
                      <a:pt x="11464" y="19988"/>
                    </a:lnTo>
                    <a:lnTo>
                      <a:pt x="11201" y="19749"/>
                    </a:lnTo>
                    <a:lnTo>
                      <a:pt x="11201" y="19522"/>
                    </a:lnTo>
                    <a:lnTo>
                      <a:pt x="10950" y="19415"/>
                    </a:lnTo>
                    <a:lnTo>
                      <a:pt x="10831" y="19415"/>
                    </a:lnTo>
                    <a:lnTo>
                      <a:pt x="10831" y="19056"/>
                    </a:lnTo>
                    <a:lnTo>
                      <a:pt x="10699" y="19056"/>
                    </a:lnTo>
                    <a:lnTo>
                      <a:pt x="10567" y="18949"/>
                    </a:lnTo>
                    <a:lnTo>
                      <a:pt x="10435" y="18949"/>
                    </a:lnTo>
                    <a:lnTo>
                      <a:pt x="10185" y="18590"/>
                    </a:lnTo>
                    <a:lnTo>
                      <a:pt x="10066" y="18590"/>
                    </a:lnTo>
                    <a:lnTo>
                      <a:pt x="9802" y="18483"/>
                    </a:lnTo>
                    <a:lnTo>
                      <a:pt x="9406" y="18363"/>
                    </a:lnTo>
                    <a:lnTo>
                      <a:pt x="9274" y="18590"/>
                    </a:lnTo>
                    <a:lnTo>
                      <a:pt x="9156" y="18590"/>
                    </a:lnTo>
                    <a:lnTo>
                      <a:pt x="9156" y="18363"/>
                    </a:lnTo>
                    <a:lnTo>
                      <a:pt x="8892" y="18363"/>
                    </a:lnTo>
                    <a:lnTo>
                      <a:pt x="8509" y="18483"/>
                    </a:lnTo>
                    <a:lnTo>
                      <a:pt x="8509" y="18590"/>
                    </a:lnTo>
                    <a:lnTo>
                      <a:pt x="8245" y="18710"/>
                    </a:lnTo>
                    <a:lnTo>
                      <a:pt x="8127" y="18710"/>
                    </a:lnTo>
                    <a:lnTo>
                      <a:pt x="7995" y="18483"/>
                    </a:lnTo>
                    <a:lnTo>
                      <a:pt x="7731" y="18124"/>
                    </a:lnTo>
                    <a:lnTo>
                      <a:pt x="7731" y="17897"/>
                    </a:lnTo>
                    <a:lnTo>
                      <a:pt x="7599" y="17658"/>
                    </a:lnTo>
                    <a:lnTo>
                      <a:pt x="7480" y="17658"/>
                    </a:lnTo>
                    <a:lnTo>
                      <a:pt x="7480" y="17551"/>
                    </a:lnTo>
                    <a:lnTo>
                      <a:pt x="7731" y="17431"/>
                    </a:lnTo>
                    <a:lnTo>
                      <a:pt x="7876" y="17324"/>
                    </a:lnTo>
                    <a:lnTo>
                      <a:pt x="7731" y="17192"/>
                    </a:lnTo>
                    <a:lnTo>
                      <a:pt x="7599" y="17192"/>
                    </a:lnTo>
                    <a:lnTo>
                      <a:pt x="7216" y="17192"/>
                    </a:lnTo>
                    <a:lnTo>
                      <a:pt x="7216" y="17085"/>
                    </a:lnTo>
                    <a:lnTo>
                      <a:pt x="6821" y="17085"/>
                    </a:lnTo>
                    <a:lnTo>
                      <a:pt x="6319" y="16858"/>
                    </a:lnTo>
                    <a:lnTo>
                      <a:pt x="6319" y="16726"/>
                    </a:lnTo>
                    <a:lnTo>
                      <a:pt x="6570" y="16619"/>
                    </a:lnTo>
                    <a:lnTo>
                      <a:pt x="6570" y="16392"/>
                    </a:lnTo>
                    <a:lnTo>
                      <a:pt x="6451" y="16272"/>
                    </a:lnTo>
                    <a:lnTo>
                      <a:pt x="6319" y="16272"/>
                    </a:lnTo>
                    <a:lnTo>
                      <a:pt x="6055" y="16392"/>
                    </a:lnTo>
                    <a:lnTo>
                      <a:pt x="6055" y="16153"/>
                    </a:lnTo>
                    <a:lnTo>
                      <a:pt x="6055" y="16033"/>
                    </a:lnTo>
                    <a:lnTo>
                      <a:pt x="6451" y="15806"/>
                    </a:lnTo>
                    <a:close/>
                  </a:path>
                </a:pathLst>
              </a:custGeom>
              <a:solidFill>
                <a:srgbClr val="CDE5FF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7" name="Freeform 48"/>
              <p:cNvSpPr>
                <a:spLocks/>
              </p:cNvSpPr>
              <p:nvPr/>
            </p:nvSpPr>
            <p:spPr bwMode="auto">
              <a:xfrm>
                <a:off x="5100656" y="3649685"/>
                <a:ext cx="1719262" cy="1655762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0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000"/>
                  <a:gd name="T178" fmla="*/ 0 h 20000"/>
                  <a:gd name="T179" fmla="*/ 20000 w 20000"/>
                  <a:gd name="T180" fmla="*/ 20000 h 200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000" h="20000">
                    <a:moveTo>
                      <a:pt x="6204" y="2691"/>
                    </a:moveTo>
                    <a:lnTo>
                      <a:pt x="6204" y="2614"/>
                    </a:lnTo>
                    <a:lnTo>
                      <a:pt x="6204" y="2545"/>
                    </a:lnTo>
                    <a:lnTo>
                      <a:pt x="6270" y="2315"/>
                    </a:lnTo>
                    <a:lnTo>
                      <a:pt x="6270" y="2246"/>
                    </a:lnTo>
                    <a:lnTo>
                      <a:pt x="6352" y="2100"/>
                    </a:lnTo>
                    <a:lnTo>
                      <a:pt x="6352" y="1939"/>
                    </a:lnTo>
                    <a:lnTo>
                      <a:pt x="6425" y="1786"/>
                    </a:lnTo>
                    <a:lnTo>
                      <a:pt x="6425" y="1717"/>
                    </a:lnTo>
                    <a:lnTo>
                      <a:pt x="6492" y="1717"/>
                    </a:lnTo>
                    <a:lnTo>
                      <a:pt x="6492" y="1571"/>
                    </a:lnTo>
                    <a:lnTo>
                      <a:pt x="6425" y="1495"/>
                    </a:lnTo>
                    <a:lnTo>
                      <a:pt x="6492" y="1342"/>
                    </a:lnTo>
                    <a:lnTo>
                      <a:pt x="6573" y="1273"/>
                    </a:lnTo>
                    <a:lnTo>
                      <a:pt x="6573" y="1196"/>
                    </a:lnTo>
                    <a:lnTo>
                      <a:pt x="6640" y="1043"/>
                    </a:lnTo>
                    <a:lnTo>
                      <a:pt x="6640" y="897"/>
                    </a:lnTo>
                    <a:lnTo>
                      <a:pt x="6640" y="828"/>
                    </a:lnTo>
                    <a:lnTo>
                      <a:pt x="6640" y="675"/>
                    </a:lnTo>
                    <a:lnTo>
                      <a:pt x="6713" y="675"/>
                    </a:lnTo>
                    <a:lnTo>
                      <a:pt x="6780" y="529"/>
                    </a:lnTo>
                    <a:lnTo>
                      <a:pt x="6780" y="376"/>
                    </a:lnTo>
                    <a:lnTo>
                      <a:pt x="6780" y="299"/>
                    </a:lnTo>
                    <a:lnTo>
                      <a:pt x="6861" y="230"/>
                    </a:lnTo>
                    <a:lnTo>
                      <a:pt x="6861" y="146"/>
                    </a:lnTo>
                    <a:lnTo>
                      <a:pt x="6861" y="77"/>
                    </a:lnTo>
                    <a:lnTo>
                      <a:pt x="6928" y="77"/>
                    </a:lnTo>
                    <a:lnTo>
                      <a:pt x="6928" y="146"/>
                    </a:lnTo>
                    <a:lnTo>
                      <a:pt x="7001" y="146"/>
                    </a:lnTo>
                    <a:lnTo>
                      <a:pt x="7149" y="77"/>
                    </a:lnTo>
                    <a:lnTo>
                      <a:pt x="7290" y="146"/>
                    </a:lnTo>
                    <a:lnTo>
                      <a:pt x="7356" y="230"/>
                    </a:lnTo>
                    <a:lnTo>
                      <a:pt x="7578" y="299"/>
                    </a:lnTo>
                    <a:lnTo>
                      <a:pt x="7651" y="299"/>
                    </a:lnTo>
                    <a:lnTo>
                      <a:pt x="7799" y="230"/>
                    </a:lnTo>
                    <a:lnTo>
                      <a:pt x="7866" y="230"/>
                    </a:lnTo>
                    <a:lnTo>
                      <a:pt x="8006" y="146"/>
                    </a:lnTo>
                    <a:lnTo>
                      <a:pt x="8006" y="77"/>
                    </a:lnTo>
                    <a:lnTo>
                      <a:pt x="8154" y="77"/>
                    </a:lnTo>
                    <a:lnTo>
                      <a:pt x="8154" y="0"/>
                    </a:lnTo>
                    <a:lnTo>
                      <a:pt x="8375" y="77"/>
                    </a:lnTo>
                    <a:lnTo>
                      <a:pt x="8375" y="299"/>
                    </a:lnTo>
                    <a:lnTo>
                      <a:pt x="8442" y="445"/>
                    </a:lnTo>
                    <a:lnTo>
                      <a:pt x="8516" y="445"/>
                    </a:lnTo>
                    <a:lnTo>
                      <a:pt x="8589" y="529"/>
                    </a:lnTo>
                    <a:lnTo>
                      <a:pt x="8656" y="529"/>
                    </a:lnTo>
                    <a:lnTo>
                      <a:pt x="8804" y="598"/>
                    </a:lnTo>
                    <a:lnTo>
                      <a:pt x="8944" y="529"/>
                    </a:lnTo>
                    <a:lnTo>
                      <a:pt x="9025" y="598"/>
                    </a:lnTo>
                    <a:lnTo>
                      <a:pt x="9092" y="744"/>
                    </a:lnTo>
                    <a:lnTo>
                      <a:pt x="9025" y="744"/>
                    </a:lnTo>
                    <a:lnTo>
                      <a:pt x="9025" y="828"/>
                    </a:lnTo>
                    <a:lnTo>
                      <a:pt x="8944" y="828"/>
                    </a:lnTo>
                    <a:lnTo>
                      <a:pt x="8944" y="897"/>
                    </a:lnTo>
                    <a:lnTo>
                      <a:pt x="9025" y="897"/>
                    </a:lnTo>
                    <a:lnTo>
                      <a:pt x="9232" y="974"/>
                    </a:lnTo>
                    <a:lnTo>
                      <a:pt x="9313" y="1043"/>
                    </a:lnTo>
                    <a:lnTo>
                      <a:pt x="9380" y="1127"/>
                    </a:lnTo>
                    <a:lnTo>
                      <a:pt x="9313" y="1196"/>
                    </a:lnTo>
                    <a:lnTo>
                      <a:pt x="9380" y="1273"/>
                    </a:lnTo>
                    <a:lnTo>
                      <a:pt x="9380" y="1342"/>
                    </a:lnTo>
                    <a:lnTo>
                      <a:pt x="9520" y="1495"/>
                    </a:lnTo>
                    <a:lnTo>
                      <a:pt x="9520" y="1640"/>
                    </a:lnTo>
                    <a:lnTo>
                      <a:pt x="9520" y="1717"/>
                    </a:lnTo>
                    <a:lnTo>
                      <a:pt x="9601" y="1717"/>
                    </a:lnTo>
                    <a:lnTo>
                      <a:pt x="9601" y="1418"/>
                    </a:lnTo>
                    <a:lnTo>
                      <a:pt x="9675" y="1418"/>
                    </a:lnTo>
                    <a:lnTo>
                      <a:pt x="9742" y="1640"/>
                    </a:lnTo>
                    <a:lnTo>
                      <a:pt x="9882" y="1571"/>
                    </a:lnTo>
                    <a:lnTo>
                      <a:pt x="9963" y="1640"/>
                    </a:lnTo>
                    <a:lnTo>
                      <a:pt x="9882" y="1870"/>
                    </a:lnTo>
                    <a:lnTo>
                      <a:pt x="9882" y="1939"/>
                    </a:lnTo>
                    <a:lnTo>
                      <a:pt x="9963" y="2100"/>
                    </a:lnTo>
                    <a:lnTo>
                      <a:pt x="10103" y="2016"/>
                    </a:lnTo>
                    <a:lnTo>
                      <a:pt x="10170" y="2100"/>
                    </a:lnTo>
                    <a:lnTo>
                      <a:pt x="10318" y="2016"/>
                    </a:lnTo>
                    <a:lnTo>
                      <a:pt x="10391" y="1870"/>
                    </a:lnTo>
                    <a:lnTo>
                      <a:pt x="10458" y="1870"/>
                    </a:lnTo>
                    <a:lnTo>
                      <a:pt x="10458" y="1786"/>
                    </a:lnTo>
                    <a:lnTo>
                      <a:pt x="10606" y="1786"/>
                    </a:lnTo>
                    <a:lnTo>
                      <a:pt x="10679" y="1717"/>
                    </a:lnTo>
                    <a:lnTo>
                      <a:pt x="10679" y="1640"/>
                    </a:lnTo>
                    <a:lnTo>
                      <a:pt x="10753" y="1495"/>
                    </a:lnTo>
                    <a:lnTo>
                      <a:pt x="10827" y="1495"/>
                    </a:lnTo>
                    <a:lnTo>
                      <a:pt x="10827" y="1418"/>
                    </a:lnTo>
                    <a:lnTo>
                      <a:pt x="10901" y="1418"/>
                    </a:lnTo>
                    <a:lnTo>
                      <a:pt x="10901" y="1495"/>
                    </a:lnTo>
                    <a:lnTo>
                      <a:pt x="10901" y="1571"/>
                    </a:lnTo>
                    <a:lnTo>
                      <a:pt x="11041" y="1571"/>
                    </a:lnTo>
                    <a:lnTo>
                      <a:pt x="11108" y="1571"/>
                    </a:lnTo>
                    <a:lnTo>
                      <a:pt x="11108" y="1640"/>
                    </a:lnTo>
                    <a:lnTo>
                      <a:pt x="11329" y="1640"/>
                    </a:lnTo>
                    <a:lnTo>
                      <a:pt x="11329" y="1870"/>
                    </a:lnTo>
                    <a:lnTo>
                      <a:pt x="11396" y="2016"/>
                    </a:lnTo>
                    <a:lnTo>
                      <a:pt x="11477" y="2016"/>
                    </a:lnTo>
                    <a:lnTo>
                      <a:pt x="11617" y="2016"/>
                    </a:lnTo>
                    <a:lnTo>
                      <a:pt x="11905" y="2016"/>
                    </a:lnTo>
                    <a:lnTo>
                      <a:pt x="12053" y="2016"/>
                    </a:lnTo>
                    <a:lnTo>
                      <a:pt x="12127" y="1939"/>
                    </a:lnTo>
                    <a:lnTo>
                      <a:pt x="12194" y="1939"/>
                    </a:lnTo>
                    <a:lnTo>
                      <a:pt x="12334" y="1786"/>
                    </a:lnTo>
                    <a:lnTo>
                      <a:pt x="12482" y="1571"/>
                    </a:lnTo>
                    <a:lnTo>
                      <a:pt x="12555" y="1571"/>
                    </a:lnTo>
                    <a:lnTo>
                      <a:pt x="12770" y="1273"/>
                    </a:lnTo>
                    <a:lnTo>
                      <a:pt x="12843" y="1043"/>
                    </a:lnTo>
                    <a:lnTo>
                      <a:pt x="12925" y="1043"/>
                    </a:lnTo>
                    <a:lnTo>
                      <a:pt x="13065" y="828"/>
                    </a:lnTo>
                    <a:lnTo>
                      <a:pt x="13131" y="744"/>
                    </a:lnTo>
                    <a:lnTo>
                      <a:pt x="13205" y="675"/>
                    </a:lnTo>
                    <a:lnTo>
                      <a:pt x="13419" y="744"/>
                    </a:lnTo>
                    <a:lnTo>
                      <a:pt x="13708" y="974"/>
                    </a:lnTo>
                    <a:lnTo>
                      <a:pt x="13781" y="974"/>
                    </a:lnTo>
                    <a:lnTo>
                      <a:pt x="13848" y="1043"/>
                    </a:lnTo>
                    <a:lnTo>
                      <a:pt x="13708" y="1273"/>
                    </a:lnTo>
                    <a:lnTo>
                      <a:pt x="13641" y="1342"/>
                    </a:lnTo>
                    <a:lnTo>
                      <a:pt x="13560" y="1418"/>
                    </a:lnTo>
                    <a:lnTo>
                      <a:pt x="13560" y="1571"/>
                    </a:lnTo>
                    <a:lnTo>
                      <a:pt x="13560" y="1640"/>
                    </a:lnTo>
                    <a:lnTo>
                      <a:pt x="13493" y="1717"/>
                    </a:lnTo>
                    <a:lnTo>
                      <a:pt x="13560" y="1939"/>
                    </a:lnTo>
                    <a:lnTo>
                      <a:pt x="13641" y="2016"/>
                    </a:lnTo>
                    <a:lnTo>
                      <a:pt x="13493" y="2169"/>
                    </a:lnTo>
                    <a:lnTo>
                      <a:pt x="13419" y="2100"/>
                    </a:lnTo>
                    <a:lnTo>
                      <a:pt x="13279" y="2169"/>
                    </a:lnTo>
                    <a:lnTo>
                      <a:pt x="13205" y="2246"/>
                    </a:lnTo>
                    <a:lnTo>
                      <a:pt x="13131" y="2169"/>
                    </a:lnTo>
                    <a:lnTo>
                      <a:pt x="13065" y="2169"/>
                    </a:lnTo>
                    <a:lnTo>
                      <a:pt x="12925" y="2399"/>
                    </a:lnTo>
                    <a:lnTo>
                      <a:pt x="12770" y="2399"/>
                    </a:lnTo>
                    <a:lnTo>
                      <a:pt x="12703" y="2545"/>
                    </a:lnTo>
                    <a:lnTo>
                      <a:pt x="12925" y="2614"/>
                    </a:lnTo>
                    <a:lnTo>
                      <a:pt x="12925" y="2691"/>
                    </a:lnTo>
                    <a:lnTo>
                      <a:pt x="12843" y="2760"/>
                    </a:lnTo>
                    <a:lnTo>
                      <a:pt x="12770" y="2844"/>
                    </a:lnTo>
                    <a:lnTo>
                      <a:pt x="12770" y="2990"/>
                    </a:lnTo>
                    <a:lnTo>
                      <a:pt x="12703" y="3059"/>
                    </a:lnTo>
                    <a:lnTo>
                      <a:pt x="12703" y="3143"/>
                    </a:lnTo>
                    <a:lnTo>
                      <a:pt x="12843" y="3059"/>
                    </a:lnTo>
                    <a:lnTo>
                      <a:pt x="12925" y="2990"/>
                    </a:lnTo>
                    <a:lnTo>
                      <a:pt x="13205" y="2990"/>
                    </a:lnTo>
                    <a:lnTo>
                      <a:pt x="13205" y="2913"/>
                    </a:lnTo>
                    <a:lnTo>
                      <a:pt x="13493" y="2844"/>
                    </a:lnTo>
                    <a:lnTo>
                      <a:pt x="13493" y="2913"/>
                    </a:lnTo>
                    <a:lnTo>
                      <a:pt x="13641" y="2913"/>
                    </a:lnTo>
                    <a:lnTo>
                      <a:pt x="13708" y="2913"/>
                    </a:lnTo>
                    <a:lnTo>
                      <a:pt x="13781" y="2913"/>
                    </a:lnTo>
                    <a:lnTo>
                      <a:pt x="13781" y="2844"/>
                    </a:lnTo>
                    <a:lnTo>
                      <a:pt x="13929" y="2760"/>
                    </a:lnTo>
                    <a:lnTo>
                      <a:pt x="14003" y="2691"/>
                    </a:lnTo>
                    <a:lnTo>
                      <a:pt x="14003" y="2614"/>
                    </a:lnTo>
                    <a:lnTo>
                      <a:pt x="14003" y="2545"/>
                    </a:lnTo>
                    <a:lnTo>
                      <a:pt x="14151" y="2468"/>
                    </a:lnTo>
                    <a:lnTo>
                      <a:pt x="14217" y="2399"/>
                    </a:lnTo>
                    <a:lnTo>
                      <a:pt x="14505" y="2315"/>
                    </a:lnTo>
                    <a:lnTo>
                      <a:pt x="14505" y="2246"/>
                    </a:lnTo>
                    <a:lnTo>
                      <a:pt x="14579" y="2169"/>
                    </a:lnTo>
                    <a:lnTo>
                      <a:pt x="14645" y="2100"/>
                    </a:lnTo>
                    <a:lnTo>
                      <a:pt x="14645" y="1939"/>
                    </a:lnTo>
                    <a:lnTo>
                      <a:pt x="14579" y="1870"/>
                    </a:lnTo>
                    <a:lnTo>
                      <a:pt x="14431" y="2016"/>
                    </a:lnTo>
                    <a:lnTo>
                      <a:pt x="14217" y="1786"/>
                    </a:lnTo>
                    <a:lnTo>
                      <a:pt x="14291" y="1640"/>
                    </a:lnTo>
                    <a:lnTo>
                      <a:pt x="14291" y="1495"/>
                    </a:lnTo>
                    <a:lnTo>
                      <a:pt x="14357" y="1273"/>
                    </a:lnTo>
                    <a:lnTo>
                      <a:pt x="14431" y="1127"/>
                    </a:lnTo>
                    <a:lnTo>
                      <a:pt x="14505" y="1127"/>
                    </a:lnTo>
                    <a:lnTo>
                      <a:pt x="14579" y="1043"/>
                    </a:lnTo>
                    <a:lnTo>
                      <a:pt x="14645" y="974"/>
                    </a:lnTo>
                    <a:lnTo>
                      <a:pt x="14786" y="974"/>
                    </a:lnTo>
                    <a:lnTo>
                      <a:pt x="14867" y="1043"/>
                    </a:lnTo>
                    <a:lnTo>
                      <a:pt x="14867" y="1196"/>
                    </a:lnTo>
                    <a:lnTo>
                      <a:pt x="15007" y="1196"/>
                    </a:lnTo>
                    <a:lnTo>
                      <a:pt x="15155" y="1127"/>
                    </a:lnTo>
                    <a:lnTo>
                      <a:pt x="15229" y="1043"/>
                    </a:lnTo>
                    <a:lnTo>
                      <a:pt x="15377" y="1043"/>
                    </a:lnTo>
                    <a:lnTo>
                      <a:pt x="15517" y="897"/>
                    </a:lnTo>
                    <a:lnTo>
                      <a:pt x="15583" y="744"/>
                    </a:lnTo>
                    <a:lnTo>
                      <a:pt x="15731" y="675"/>
                    </a:lnTo>
                    <a:lnTo>
                      <a:pt x="15945" y="744"/>
                    </a:lnTo>
                    <a:lnTo>
                      <a:pt x="16012" y="675"/>
                    </a:lnTo>
                    <a:lnTo>
                      <a:pt x="16167" y="598"/>
                    </a:lnTo>
                    <a:lnTo>
                      <a:pt x="16233" y="598"/>
                    </a:lnTo>
                    <a:lnTo>
                      <a:pt x="16315" y="598"/>
                    </a:lnTo>
                    <a:lnTo>
                      <a:pt x="16455" y="598"/>
                    </a:lnTo>
                    <a:lnTo>
                      <a:pt x="16809" y="598"/>
                    </a:lnTo>
                    <a:lnTo>
                      <a:pt x="16957" y="598"/>
                    </a:lnTo>
                    <a:lnTo>
                      <a:pt x="17097" y="598"/>
                    </a:lnTo>
                    <a:lnTo>
                      <a:pt x="17319" y="675"/>
                    </a:lnTo>
                    <a:lnTo>
                      <a:pt x="17393" y="744"/>
                    </a:lnTo>
                    <a:lnTo>
                      <a:pt x="17319" y="744"/>
                    </a:lnTo>
                    <a:lnTo>
                      <a:pt x="17253" y="897"/>
                    </a:lnTo>
                    <a:lnTo>
                      <a:pt x="17171" y="897"/>
                    </a:lnTo>
                    <a:lnTo>
                      <a:pt x="17171" y="974"/>
                    </a:lnTo>
                    <a:lnTo>
                      <a:pt x="17253" y="1043"/>
                    </a:lnTo>
                    <a:lnTo>
                      <a:pt x="17319" y="1127"/>
                    </a:lnTo>
                    <a:lnTo>
                      <a:pt x="17319" y="1273"/>
                    </a:lnTo>
                    <a:lnTo>
                      <a:pt x="17541" y="1342"/>
                    </a:lnTo>
                    <a:lnTo>
                      <a:pt x="17607" y="1495"/>
                    </a:lnTo>
                    <a:lnTo>
                      <a:pt x="17681" y="1495"/>
                    </a:lnTo>
                    <a:lnTo>
                      <a:pt x="17747" y="1571"/>
                    </a:lnTo>
                    <a:lnTo>
                      <a:pt x="17681" y="1786"/>
                    </a:lnTo>
                    <a:lnTo>
                      <a:pt x="17607" y="1870"/>
                    </a:lnTo>
                    <a:lnTo>
                      <a:pt x="17541" y="2016"/>
                    </a:lnTo>
                    <a:lnTo>
                      <a:pt x="17459" y="2246"/>
                    </a:lnTo>
                    <a:lnTo>
                      <a:pt x="17459" y="2399"/>
                    </a:lnTo>
                    <a:lnTo>
                      <a:pt x="17393" y="2614"/>
                    </a:lnTo>
                    <a:lnTo>
                      <a:pt x="17393" y="2760"/>
                    </a:lnTo>
                    <a:lnTo>
                      <a:pt x="17541" y="2844"/>
                    </a:lnTo>
                    <a:lnTo>
                      <a:pt x="17681" y="2844"/>
                    </a:lnTo>
                    <a:lnTo>
                      <a:pt x="17747" y="2844"/>
                    </a:lnTo>
                    <a:lnTo>
                      <a:pt x="17969" y="2844"/>
                    </a:lnTo>
                    <a:lnTo>
                      <a:pt x="17969" y="3143"/>
                    </a:lnTo>
                    <a:lnTo>
                      <a:pt x="17969" y="3212"/>
                    </a:lnTo>
                    <a:lnTo>
                      <a:pt x="17895" y="3511"/>
                    </a:lnTo>
                    <a:lnTo>
                      <a:pt x="17969" y="3511"/>
                    </a:lnTo>
                    <a:lnTo>
                      <a:pt x="18117" y="3442"/>
                    </a:lnTo>
                    <a:lnTo>
                      <a:pt x="18183" y="3358"/>
                    </a:lnTo>
                    <a:lnTo>
                      <a:pt x="18257" y="3358"/>
                    </a:lnTo>
                    <a:lnTo>
                      <a:pt x="18397" y="3588"/>
                    </a:lnTo>
                    <a:lnTo>
                      <a:pt x="18545" y="3741"/>
                    </a:lnTo>
                    <a:lnTo>
                      <a:pt x="18545" y="3810"/>
                    </a:lnTo>
                    <a:lnTo>
                      <a:pt x="18685" y="3887"/>
                    </a:lnTo>
                    <a:lnTo>
                      <a:pt x="18767" y="4032"/>
                    </a:lnTo>
                    <a:lnTo>
                      <a:pt x="18685" y="4109"/>
                    </a:lnTo>
                    <a:lnTo>
                      <a:pt x="18767" y="4186"/>
                    </a:lnTo>
                    <a:lnTo>
                      <a:pt x="18833" y="4255"/>
                    </a:lnTo>
                    <a:lnTo>
                      <a:pt x="18907" y="4484"/>
                    </a:lnTo>
                    <a:lnTo>
                      <a:pt x="18685" y="4699"/>
                    </a:lnTo>
                    <a:lnTo>
                      <a:pt x="18685" y="4929"/>
                    </a:lnTo>
                    <a:lnTo>
                      <a:pt x="18397" y="5082"/>
                    </a:lnTo>
                    <a:lnTo>
                      <a:pt x="18397" y="5151"/>
                    </a:lnTo>
                    <a:lnTo>
                      <a:pt x="18117" y="5228"/>
                    </a:lnTo>
                    <a:lnTo>
                      <a:pt x="18035" y="5151"/>
                    </a:lnTo>
                    <a:lnTo>
                      <a:pt x="17969" y="5297"/>
                    </a:lnTo>
                    <a:lnTo>
                      <a:pt x="17829" y="5228"/>
                    </a:lnTo>
                    <a:lnTo>
                      <a:pt x="17681" y="5297"/>
                    </a:lnTo>
                    <a:lnTo>
                      <a:pt x="17607" y="5450"/>
                    </a:lnTo>
                    <a:lnTo>
                      <a:pt x="17681" y="5527"/>
                    </a:lnTo>
                    <a:lnTo>
                      <a:pt x="17607" y="5749"/>
                    </a:lnTo>
                    <a:lnTo>
                      <a:pt x="17681" y="6041"/>
                    </a:lnTo>
                    <a:lnTo>
                      <a:pt x="17747" y="6041"/>
                    </a:lnTo>
                    <a:lnTo>
                      <a:pt x="17681" y="6194"/>
                    </a:lnTo>
                    <a:lnTo>
                      <a:pt x="17829" y="6424"/>
                    </a:lnTo>
                    <a:lnTo>
                      <a:pt x="17895" y="6493"/>
                    </a:lnTo>
                    <a:lnTo>
                      <a:pt x="18117" y="6570"/>
                    </a:lnTo>
                    <a:lnTo>
                      <a:pt x="18183" y="6570"/>
                    </a:lnTo>
                    <a:lnTo>
                      <a:pt x="18257" y="6570"/>
                    </a:lnTo>
                    <a:lnTo>
                      <a:pt x="18257" y="6723"/>
                    </a:lnTo>
                    <a:lnTo>
                      <a:pt x="18331" y="6792"/>
                    </a:lnTo>
                    <a:lnTo>
                      <a:pt x="18479" y="6792"/>
                    </a:lnTo>
                    <a:lnTo>
                      <a:pt x="18619" y="6723"/>
                    </a:lnTo>
                    <a:lnTo>
                      <a:pt x="18833" y="6869"/>
                    </a:lnTo>
                    <a:lnTo>
                      <a:pt x="18767" y="7014"/>
                    </a:lnTo>
                    <a:lnTo>
                      <a:pt x="18767" y="7313"/>
                    </a:lnTo>
                    <a:lnTo>
                      <a:pt x="18833" y="7382"/>
                    </a:lnTo>
                    <a:lnTo>
                      <a:pt x="18833" y="7765"/>
                    </a:lnTo>
                    <a:lnTo>
                      <a:pt x="18907" y="7834"/>
                    </a:lnTo>
                    <a:lnTo>
                      <a:pt x="18907" y="7980"/>
                    </a:lnTo>
                    <a:lnTo>
                      <a:pt x="18973" y="8064"/>
                    </a:lnTo>
                    <a:lnTo>
                      <a:pt x="19195" y="8064"/>
                    </a:lnTo>
                    <a:lnTo>
                      <a:pt x="19195" y="8133"/>
                    </a:lnTo>
                    <a:lnTo>
                      <a:pt x="19195" y="8210"/>
                    </a:lnTo>
                    <a:lnTo>
                      <a:pt x="19483" y="8279"/>
                    </a:lnTo>
                    <a:lnTo>
                      <a:pt x="19483" y="8363"/>
                    </a:lnTo>
                    <a:lnTo>
                      <a:pt x="19557" y="8509"/>
                    </a:lnTo>
                    <a:lnTo>
                      <a:pt x="19845" y="8578"/>
                    </a:lnTo>
                    <a:lnTo>
                      <a:pt x="19993" y="8731"/>
                    </a:lnTo>
                    <a:lnTo>
                      <a:pt x="19911" y="8877"/>
                    </a:lnTo>
                    <a:lnTo>
                      <a:pt x="19845" y="9107"/>
                    </a:lnTo>
                    <a:lnTo>
                      <a:pt x="19705" y="9176"/>
                    </a:lnTo>
                    <a:lnTo>
                      <a:pt x="19771" y="9406"/>
                    </a:lnTo>
                    <a:lnTo>
                      <a:pt x="19623" y="9406"/>
                    </a:lnTo>
                    <a:lnTo>
                      <a:pt x="19623" y="9552"/>
                    </a:lnTo>
                    <a:lnTo>
                      <a:pt x="19771" y="9774"/>
                    </a:lnTo>
                    <a:lnTo>
                      <a:pt x="19771" y="10004"/>
                    </a:lnTo>
                    <a:lnTo>
                      <a:pt x="19705" y="10073"/>
                    </a:lnTo>
                    <a:lnTo>
                      <a:pt x="19623" y="10073"/>
                    </a:lnTo>
                    <a:lnTo>
                      <a:pt x="19417" y="10364"/>
                    </a:lnTo>
                    <a:lnTo>
                      <a:pt x="19261" y="10295"/>
                    </a:lnTo>
                    <a:lnTo>
                      <a:pt x="19121" y="10364"/>
                    </a:lnTo>
                    <a:lnTo>
                      <a:pt x="18973" y="10364"/>
                    </a:lnTo>
                    <a:lnTo>
                      <a:pt x="18767" y="10517"/>
                    </a:lnTo>
                    <a:lnTo>
                      <a:pt x="18833" y="10517"/>
                    </a:lnTo>
                    <a:lnTo>
                      <a:pt x="18767" y="10747"/>
                    </a:lnTo>
                    <a:lnTo>
                      <a:pt x="18685" y="10747"/>
                    </a:lnTo>
                    <a:lnTo>
                      <a:pt x="18397" y="10816"/>
                    </a:lnTo>
                    <a:lnTo>
                      <a:pt x="18397" y="10962"/>
                    </a:lnTo>
                    <a:lnTo>
                      <a:pt x="18479" y="11046"/>
                    </a:lnTo>
                    <a:lnTo>
                      <a:pt x="18257" y="11115"/>
                    </a:lnTo>
                    <a:lnTo>
                      <a:pt x="17895" y="10962"/>
                    </a:lnTo>
                    <a:lnTo>
                      <a:pt x="17747" y="10893"/>
                    </a:lnTo>
                    <a:lnTo>
                      <a:pt x="17541" y="11115"/>
                    </a:lnTo>
                    <a:lnTo>
                      <a:pt x="17393" y="11115"/>
                    </a:lnTo>
                    <a:lnTo>
                      <a:pt x="17171" y="11115"/>
                    </a:lnTo>
                    <a:lnTo>
                      <a:pt x="17171" y="11261"/>
                    </a:lnTo>
                    <a:lnTo>
                      <a:pt x="16957" y="11414"/>
                    </a:lnTo>
                    <a:lnTo>
                      <a:pt x="16883" y="11345"/>
                    </a:lnTo>
                    <a:lnTo>
                      <a:pt x="16603" y="11345"/>
                    </a:lnTo>
                    <a:lnTo>
                      <a:pt x="16521" y="11414"/>
                    </a:lnTo>
                    <a:lnTo>
                      <a:pt x="16381" y="11491"/>
                    </a:lnTo>
                    <a:lnTo>
                      <a:pt x="16233" y="11491"/>
                    </a:lnTo>
                    <a:lnTo>
                      <a:pt x="16093" y="11560"/>
                    </a:lnTo>
                    <a:lnTo>
                      <a:pt x="16167" y="11859"/>
                    </a:lnTo>
                    <a:lnTo>
                      <a:pt x="15945" y="11936"/>
                    </a:lnTo>
                    <a:lnTo>
                      <a:pt x="15871" y="11859"/>
                    </a:lnTo>
                    <a:lnTo>
                      <a:pt x="15805" y="11859"/>
                    </a:lnTo>
                    <a:lnTo>
                      <a:pt x="15583" y="11859"/>
                    </a:lnTo>
                    <a:lnTo>
                      <a:pt x="15443" y="11790"/>
                    </a:lnTo>
                    <a:lnTo>
                      <a:pt x="15517" y="11713"/>
                    </a:lnTo>
                    <a:lnTo>
                      <a:pt x="15443" y="11491"/>
                    </a:lnTo>
                    <a:lnTo>
                      <a:pt x="15229" y="11414"/>
                    </a:lnTo>
                    <a:lnTo>
                      <a:pt x="15007" y="11491"/>
                    </a:lnTo>
                    <a:lnTo>
                      <a:pt x="14934" y="11491"/>
                    </a:lnTo>
                    <a:lnTo>
                      <a:pt x="14786" y="11345"/>
                    </a:lnTo>
                    <a:lnTo>
                      <a:pt x="14786" y="11414"/>
                    </a:lnTo>
                    <a:lnTo>
                      <a:pt x="14645" y="11560"/>
                    </a:lnTo>
                    <a:lnTo>
                      <a:pt x="14719" y="11790"/>
                    </a:lnTo>
                    <a:lnTo>
                      <a:pt x="14645" y="11790"/>
                    </a:lnTo>
                    <a:lnTo>
                      <a:pt x="14579" y="11859"/>
                    </a:lnTo>
                    <a:lnTo>
                      <a:pt x="14579" y="12304"/>
                    </a:lnTo>
                    <a:lnTo>
                      <a:pt x="14867" y="12457"/>
                    </a:lnTo>
                    <a:lnTo>
                      <a:pt x="15229" y="12388"/>
                    </a:lnTo>
                    <a:lnTo>
                      <a:pt x="15229" y="12603"/>
                    </a:lnTo>
                    <a:lnTo>
                      <a:pt x="15295" y="12687"/>
                    </a:lnTo>
                    <a:lnTo>
                      <a:pt x="15295" y="12833"/>
                    </a:lnTo>
                    <a:lnTo>
                      <a:pt x="15443" y="12901"/>
                    </a:lnTo>
                    <a:lnTo>
                      <a:pt x="15517" y="13131"/>
                    </a:lnTo>
                    <a:lnTo>
                      <a:pt x="15443" y="13346"/>
                    </a:lnTo>
                    <a:lnTo>
                      <a:pt x="15517" y="13576"/>
                    </a:lnTo>
                    <a:lnTo>
                      <a:pt x="15377" y="13645"/>
                    </a:lnTo>
                    <a:lnTo>
                      <a:pt x="15229" y="13499"/>
                    </a:lnTo>
                    <a:lnTo>
                      <a:pt x="15007" y="13499"/>
                    </a:lnTo>
                    <a:lnTo>
                      <a:pt x="14867" y="13645"/>
                    </a:lnTo>
                    <a:lnTo>
                      <a:pt x="14719" y="13645"/>
                    </a:lnTo>
                    <a:lnTo>
                      <a:pt x="14579" y="13576"/>
                    </a:lnTo>
                    <a:lnTo>
                      <a:pt x="14431" y="13645"/>
                    </a:lnTo>
                    <a:lnTo>
                      <a:pt x="14217" y="13576"/>
                    </a:lnTo>
                    <a:lnTo>
                      <a:pt x="14069" y="13729"/>
                    </a:lnTo>
                    <a:lnTo>
                      <a:pt x="14003" y="13798"/>
                    </a:lnTo>
                    <a:lnTo>
                      <a:pt x="13781" y="14028"/>
                    </a:lnTo>
                    <a:lnTo>
                      <a:pt x="13708" y="13944"/>
                    </a:lnTo>
                    <a:lnTo>
                      <a:pt x="13641" y="13875"/>
                    </a:lnTo>
                    <a:lnTo>
                      <a:pt x="13493" y="13875"/>
                    </a:lnTo>
                    <a:lnTo>
                      <a:pt x="13493" y="14028"/>
                    </a:lnTo>
                    <a:lnTo>
                      <a:pt x="13353" y="14028"/>
                    </a:lnTo>
                    <a:lnTo>
                      <a:pt x="13131" y="14174"/>
                    </a:lnTo>
                    <a:lnTo>
                      <a:pt x="13353" y="14243"/>
                    </a:lnTo>
                    <a:lnTo>
                      <a:pt x="13353" y="14327"/>
                    </a:lnTo>
                    <a:lnTo>
                      <a:pt x="13205" y="14396"/>
                    </a:lnTo>
                    <a:lnTo>
                      <a:pt x="13205" y="14542"/>
                    </a:lnTo>
                    <a:lnTo>
                      <a:pt x="13065" y="14619"/>
                    </a:lnTo>
                    <a:lnTo>
                      <a:pt x="12925" y="14542"/>
                    </a:lnTo>
                    <a:lnTo>
                      <a:pt x="12843" y="14619"/>
                    </a:lnTo>
                    <a:lnTo>
                      <a:pt x="12770" y="14619"/>
                    </a:lnTo>
                    <a:lnTo>
                      <a:pt x="12482" y="14542"/>
                    </a:lnTo>
                    <a:lnTo>
                      <a:pt x="12482" y="14695"/>
                    </a:lnTo>
                    <a:lnTo>
                      <a:pt x="12334" y="14987"/>
                    </a:lnTo>
                    <a:lnTo>
                      <a:pt x="12415" y="14987"/>
                    </a:lnTo>
                    <a:lnTo>
                      <a:pt x="12482" y="15071"/>
                    </a:lnTo>
                    <a:lnTo>
                      <a:pt x="12482" y="15140"/>
                    </a:lnTo>
                    <a:lnTo>
                      <a:pt x="12415" y="15217"/>
                    </a:lnTo>
                    <a:lnTo>
                      <a:pt x="12334" y="15286"/>
                    </a:lnTo>
                    <a:lnTo>
                      <a:pt x="12267" y="15439"/>
                    </a:lnTo>
                    <a:lnTo>
                      <a:pt x="12194" y="15439"/>
                    </a:lnTo>
                    <a:lnTo>
                      <a:pt x="12127" y="15370"/>
                    </a:lnTo>
                    <a:lnTo>
                      <a:pt x="11979" y="15585"/>
                    </a:lnTo>
                    <a:lnTo>
                      <a:pt x="11765" y="15516"/>
                    </a:lnTo>
                    <a:lnTo>
                      <a:pt x="11477" y="15439"/>
                    </a:lnTo>
                    <a:lnTo>
                      <a:pt x="11477" y="15516"/>
                    </a:lnTo>
                    <a:lnTo>
                      <a:pt x="11544" y="15738"/>
                    </a:lnTo>
                    <a:lnTo>
                      <a:pt x="11396" y="15883"/>
                    </a:lnTo>
                    <a:lnTo>
                      <a:pt x="11396" y="15968"/>
                    </a:lnTo>
                    <a:lnTo>
                      <a:pt x="11396" y="16037"/>
                    </a:lnTo>
                    <a:lnTo>
                      <a:pt x="11256" y="16259"/>
                    </a:lnTo>
                    <a:lnTo>
                      <a:pt x="11256" y="16412"/>
                    </a:lnTo>
                    <a:lnTo>
                      <a:pt x="11329" y="16481"/>
                    </a:lnTo>
                    <a:lnTo>
                      <a:pt x="11396" y="16481"/>
                    </a:lnTo>
                    <a:lnTo>
                      <a:pt x="11544" y="16558"/>
                    </a:lnTo>
                    <a:lnTo>
                      <a:pt x="11617" y="16711"/>
                    </a:lnTo>
                    <a:lnTo>
                      <a:pt x="11544" y="16780"/>
                    </a:lnTo>
                    <a:lnTo>
                      <a:pt x="11477" y="16711"/>
                    </a:lnTo>
                    <a:lnTo>
                      <a:pt x="11396" y="16780"/>
                    </a:lnTo>
                    <a:lnTo>
                      <a:pt x="11396" y="16857"/>
                    </a:lnTo>
                    <a:lnTo>
                      <a:pt x="11329" y="17079"/>
                    </a:lnTo>
                    <a:lnTo>
                      <a:pt x="11189" y="17010"/>
                    </a:lnTo>
                    <a:lnTo>
                      <a:pt x="11108" y="16926"/>
                    </a:lnTo>
                    <a:lnTo>
                      <a:pt x="11041" y="17010"/>
                    </a:lnTo>
                    <a:lnTo>
                      <a:pt x="10968" y="16926"/>
                    </a:lnTo>
                    <a:lnTo>
                      <a:pt x="10753" y="16857"/>
                    </a:lnTo>
                    <a:lnTo>
                      <a:pt x="10606" y="16857"/>
                    </a:lnTo>
                    <a:lnTo>
                      <a:pt x="10539" y="16780"/>
                    </a:lnTo>
                    <a:lnTo>
                      <a:pt x="10458" y="16857"/>
                    </a:lnTo>
                    <a:lnTo>
                      <a:pt x="10458" y="16926"/>
                    </a:lnTo>
                    <a:lnTo>
                      <a:pt x="10458" y="17010"/>
                    </a:lnTo>
                    <a:lnTo>
                      <a:pt x="10458" y="17079"/>
                    </a:lnTo>
                    <a:lnTo>
                      <a:pt x="10458" y="17225"/>
                    </a:lnTo>
                    <a:lnTo>
                      <a:pt x="10606" y="17225"/>
                    </a:lnTo>
                    <a:lnTo>
                      <a:pt x="10679" y="17309"/>
                    </a:lnTo>
                    <a:lnTo>
                      <a:pt x="10679" y="17378"/>
                    </a:lnTo>
                    <a:lnTo>
                      <a:pt x="10606" y="17455"/>
                    </a:lnTo>
                    <a:lnTo>
                      <a:pt x="10539" y="17455"/>
                    </a:lnTo>
                    <a:lnTo>
                      <a:pt x="10318" y="17378"/>
                    </a:lnTo>
                    <a:lnTo>
                      <a:pt x="10251" y="17455"/>
                    </a:lnTo>
                    <a:lnTo>
                      <a:pt x="10251" y="17524"/>
                    </a:lnTo>
                    <a:lnTo>
                      <a:pt x="10318" y="17524"/>
                    </a:lnTo>
                    <a:lnTo>
                      <a:pt x="10391" y="17823"/>
                    </a:lnTo>
                    <a:lnTo>
                      <a:pt x="10318" y="17823"/>
                    </a:lnTo>
                    <a:lnTo>
                      <a:pt x="10318" y="17900"/>
                    </a:lnTo>
                    <a:lnTo>
                      <a:pt x="10391" y="17900"/>
                    </a:lnTo>
                    <a:lnTo>
                      <a:pt x="10539" y="17900"/>
                    </a:lnTo>
                    <a:lnTo>
                      <a:pt x="10539" y="18053"/>
                    </a:lnTo>
                    <a:lnTo>
                      <a:pt x="10606" y="18053"/>
                    </a:lnTo>
                    <a:lnTo>
                      <a:pt x="10679" y="18122"/>
                    </a:lnTo>
                    <a:lnTo>
                      <a:pt x="10901" y="18053"/>
                    </a:lnTo>
                    <a:lnTo>
                      <a:pt x="10968" y="18122"/>
                    </a:lnTo>
                    <a:lnTo>
                      <a:pt x="10968" y="18199"/>
                    </a:lnTo>
                    <a:lnTo>
                      <a:pt x="11108" y="18199"/>
                    </a:lnTo>
                    <a:lnTo>
                      <a:pt x="11256" y="18199"/>
                    </a:lnTo>
                    <a:lnTo>
                      <a:pt x="11477" y="18122"/>
                    </a:lnTo>
                    <a:lnTo>
                      <a:pt x="11477" y="18199"/>
                    </a:lnTo>
                    <a:lnTo>
                      <a:pt x="11396" y="18352"/>
                    </a:lnTo>
                    <a:lnTo>
                      <a:pt x="11544" y="18421"/>
                    </a:lnTo>
                    <a:lnTo>
                      <a:pt x="11544" y="18498"/>
                    </a:lnTo>
                    <a:lnTo>
                      <a:pt x="11544" y="18567"/>
                    </a:lnTo>
                    <a:lnTo>
                      <a:pt x="11617" y="18720"/>
                    </a:lnTo>
                    <a:lnTo>
                      <a:pt x="11839" y="18651"/>
                    </a:lnTo>
                    <a:lnTo>
                      <a:pt x="11839" y="18720"/>
                    </a:lnTo>
                    <a:lnTo>
                      <a:pt x="11765" y="18865"/>
                    </a:lnTo>
                    <a:lnTo>
                      <a:pt x="11839" y="18950"/>
                    </a:lnTo>
                    <a:lnTo>
                      <a:pt x="11839" y="19019"/>
                    </a:lnTo>
                    <a:lnTo>
                      <a:pt x="11839" y="19095"/>
                    </a:lnTo>
                    <a:lnTo>
                      <a:pt x="11839" y="19318"/>
                    </a:lnTo>
                    <a:lnTo>
                      <a:pt x="11684" y="19394"/>
                    </a:lnTo>
                    <a:lnTo>
                      <a:pt x="11684" y="19463"/>
                    </a:lnTo>
                    <a:lnTo>
                      <a:pt x="11839" y="19540"/>
                    </a:lnTo>
                    <a:lnTo>
                      <a:pt x="11839" y="19693"/>
                    </a:lnTo>
                    <a:lnTo>
                      <a:pt x="11684" y="19693"/>
                    </a:lnTo>
                    <a:lnTo>
                      <a:pt x="11617" y="19693"/>
                    </a:lnTo>
                    <a:lnTo>
                      <a:pt x="11617" y="19540"/>
                    </a:lnTo>
                    <a:lnTo>
                      <a:pt x="11477" y="19463"/>
                    </a:lnTo>
                    <a:lnTo>
                      <a:pt x="11477" y="19394"/>
                    </a:lnTo>
                    <a:lnTo>
                      <a:pt x="11396" y="19318"/>
                    </a:lnTo>
                    <a:lnTo>
                      <a:pt x="11256" y="19394"/>
                    </a:lnTo>
                    <a:lnTo>
                      <a:pt x="11189" y="19540"/>
                    </a:lnTo>
                    <a:lnTo>
                      <a:pt x="11256" y="19609"/>
                    </a:lnTo>
                    <a:lnTo>
                      <a:pt x="11256" y="19693"/>
                    </a:lnTo>
                    <a:lnTo>
                      <a:pt x="11108" y="19693"/>
                    </a:lnTo>
                    <a:lnTo>
                      <a:pt x="11108" y="19839"/>
                    </a:lnTo>
                    <a:lnTo>
                      <a:pt x="10901" y="19908"/>
                    </a:lnTo>
                    <a:lnTo>
                      <a:pt x="10827" y="19992"/>
                    </a:lnTo>
                    <a:lnTo>
                      <a:pt x="10539" y="19992"/>
                    </a:lnTo>
                    <a:lnTo>
                      <a:pt x="10539" y="19839"/>
                    </a:lnTo>
                    <a:lnTo>
                      <a:pt x="10458" y="19839"/>
                    </a:lnTo>
                    <a:lnTo>
                      <a:pt x="10391" y="19693"/>
                    </a:lnTo>
                    <a:lnTo>
                      <a:pt x="10318" y="19762"/>
                    </a:lnTo>
                    <a:lnTo>
                      <a:pt x="10103" y="19693"/>
                    </a:lnTo>
                    <a:lnTo>
                      <a:pt x="10103" y="19394"/>
                    </a:lnTo>
                    <a:lnTo>
                      <a:pt x="10103" y="19318"/>
                    </a:lnTo>
                    <a:lnTo>
                      <a:pt x="10030" y="19241"/>
                    </a:lnTo>
                    <a:lnTo>
                      <a:pt x="9882" y="19241"/>
                    </a:lnTo>
                    <a:lnTo>
                      <a:pt x="9815" y="19318"/>
                    </a:lnTo>
                    <a:lnTo>
                      <a:pt x="9742" y="19241"/>
                    </a:lnTo>
                    <a:lnTo>
                      <a:pt x="9601" y="19318"/>
                    </a:lnTo>
                    <a:lnTo>
                      <a:pt x="9520" y="19164"/>
                    </a:lnTo>
                    <a:lnTo>
                      <a:pt x="9380" y="19095"/>
                    </a:lnTo>
                    <a:lnTo>
                      <a:pt x="9313" y="19095"/>
                    </a:lnTo>
                    <a:lnTo>
                      <a:pt x="9232" y="19241"/>
                    </a:lnTo>
                    <a:lnTo>
                      <a:pt x="8804" y="19164"/>
                    </a:lnTo>
                    <a:lnTo>
                      <a:pt x="8737" y="19095"/>
                    </a:lnTo>
                    <a:lnTo>
                      <a:pt x="8804" y="19019"/>
                    </a:lnTo>
                    <a:lnTo>
                      <a:pt x="8804" y="18865"/>
                    </a:lnTo>
                    <a:lnTo>
                      <a:pt x="8737" y="18796"/>
                    </a:lnTo>
                    <a:lnTo>
                      <a:pt x="8737" y="18720"/>
                    </a:lnTo>
                    <a:lnTo>
                      <a:pt x="8804" y="18567"/>
                    </a:lnTo>
                    <a:lnTo>
                      <a:pt x="8804" y="18421"/>
                    </a:lnTo>
                    <a:lnTo>
                      <a:pt x="8516" y="18720"/>
                    </a:lnTo>
                    <a:lnTo>
                      <a:pt x="8375" y="18720"/>
                    </a:lnTo>
                    <a:lnTo>
                      <a:pt x="8294" y="18720"/>
                    </a:lnTo>
                    <a:lnTo>
                      <a:pt x="8154" y="18498"/>
                    </a:lnTo>
                    <a:lnTo>
                      <a:pt x="8006" y="18567"/>
                    </a:lnTo>
                    <a:lnTo>
                      <a:pt x="8006" y="18651"/>
                    </a:lnTo>
                    <a:lnTo>
                      <a:pt x="7939" y="18651"/>
                    </a:lnTo>
                    <a:lnTo>
                      <a:pt x="7799" y="18720"/>
                    </a:lnTo>
                    <a:lnTo>
                      <a:pt x="7718" y="18720"/>
                    </a:lnTo>
                    <a:lnTo>
                      <a:pt x="7430" y="18950"/>
                    </a:lnTo>
                    <a:lnTo>
                      <a:pt x="7290" y="18950"/>
                    </a:lnTo>
                    <a:lnTo>
                      <a:pt x="7149" y="18950"/>
                    </a:lnTo>
                    <a:lnTo>
                      <a:pt x="7068" y="19019"/>
                    </a:lnTo>
                    <a:lnTo>
                      <a:pt x="7001" y="19095"/>
                    </a:lnTo>
                    <a:lnTo>
                      <a:pt x="6861" y="19241"/>
                    </a:lnTo>
                    <a:lnTo>
                      <a:pt x="6780" y="19241"/>
                    </a:lnTo>
                    <a:lnTo>
                      <a:pt x="6780" y="19095"/>
                    </a:lnTo>
                    <a:lnTo>
                      <a:pt x="6713" y="18865"/>
                    </a:lnTo>
                    <a:lnTo>
                      <a:pt x="6713" y="18796"/>
                    </a:lnTo>
                    <a:lnTo>
                      <a:pt x="6713" y="18651"/>
                    </a:lnTo>
                    <a:lnTo>
                      <a:pt x="6492" y="18421"/>
                    </a:lnTo>
                    <a:lnTo>
                      <a:pt x="6204" y="18421"/>
                    </a:lnTo>
                    <a:lnTo>
                      <a:pt x="6204" y="18498"/>
                    </a:lnTo>
                    <a:lnTo>
                      <a:pt x="5990" y="18498"/>
                    </a:lnTo>
                    <a:lnTo>
                      <a:pt x="5775" y="18421"/>
                    </a:lnTo>
                    <a:lnTo>
                      <a:pt x="5842" y="18720"/>
                    </a:lnTo>
                    <a:lnTo>
                      <a:pt x="5842" y="18865"/>
                    </a:lnTo>
                    <a:lnTo>
                      <a:pt x="5702" y="18796"/>
                    </a:lnTo>
                    <a:lnTo>
                      <a:pt x="5635" y="18865"/>
                    </a:lnTo>
                    <a:lnTo>
                      <a:pt x="5554" y="18720"/>
                    </a:lnTo>
                    <a:lnTo>
                      <a:pt x="5487" y="18720"/>
                    </a:lnTo>
                    <a:lnTo>
                      <a:pt x="5414" y="18651"/>
                    </a:lnTo>
                    <a:lnTo>
                      <a:pt x="5266" y="18720"/>
                    </a:lnTo>
                    <a:lnTo>
                      <a:pt x="5192" y="18498"/>
                    </a:lnTo>
                    <a:lnTo>
                      <a:pt x="4978" y="18421"/>
                    </a:lnTo>
                    <a:lnTo>
                      <a:pt x="4978" y="18352"/>
                    </a:lnTo>
                    <a:lnTo>
                      <a:pt x="4690" y="18352"/>
                    </a:lnTo>
                    <a:lnTo>
                      <a:pt x="4690" y="18421"/>
                    </a:lnTo>
                    <a:lnTo>
                      <a:pt x="4616" y="18421"/>
                    </a:lnTo>
                    <a:lnTo>
                      <a:pt x="4616" y="18720"/>
                    </a:lnTo>
                    <a:lnTo>
                      <a:pt x="4616" y="18796"/>
                    </a:lnTo>
                    <a:lnTo>
                      <a:pt x="4409" y="18796"/>
                    </a:lnTo>
                    <a:lnTo>
                      <a:pt x="4328" y="18720"/>
                    </a:lnTo>
                    <a:lnTo>
                      <a:pt x="4328" y="18498"/>
                    </a:lnTo>
                    <a:lnTo>
                      <a:pt x="4328" y="18352"/>
                    </a:lnTo>
                    <a:lnTo>
                      <a:pt x="4254" y="18352"/>
                    </a:lnTo>
                    <a:lnTo>
                      <a:pt x="4188" y="18421"/>
                    </a:lnTo>
                    <a:lnTo>
                      <a:pt x="3900" y="18421"/>
                    </a:lnTo>
                    <a:lnTo>
                      <a:pt x="3818" y="18567"/>
                    </a:lnTo>
                    <a:lnTo>
                      <a:pt x="3678" y="18567"/>
                    </a:lnTo>
                    <a:lnTo>
                      <a:pt x="3678" y="18796"/>
                    </a:lnTo>
                    <a:lnTo>
                      <a:pt x="3538" y="19019"/>
                    </a:lnTo>
                    <a:lnTo>
                      <a:pt x="3390" y="18950"/>
                    </a:lnTo>
                    <a:lnTo>
                      <a:pt x="3323" y="18796"/>
                    </a:lnTo>
                    <a:lnTo>
                      <a:pt x="3102" y="18720"/>
                    </a:lnTo>
                    <a:lnTo>
                      <a:pt x="3028" y="18567"/>
                    </a:lnTo>
                    <a:lnTo>
                      <a:pt x="2814" y="18651"/>
                    </a:lnTo>
                    <a:lnTo>
                      <a:pt x="2814" y="18498"/>
                    </a:lnTo>
                    <a:lnTo>
                      <a:pt x="2740" y="18421"/>
                    </a:lnTo>
                    <a:lnTo>
                      <a:pt x="2674" y="18498"/>
                    </a:lnTo>
                    <a:lnTo>
                      <a:pt x="2592" y="18498"/>
                    </a:lnTo>
                    <a:lnTo>
                      <a:pt x="2452" y="18498"/>
                    </a:lnTo>
                    <a:lnTo>
                      <a:pt x="2386" y="18651"/>
                    </a:lnTo>
                    <a:lnTo>
                      <a:pt x="2312" y="18651"/>
                    </a:lnTo>
                    <a:lnTo>
                      <a:pt x="2312" y="18567"/>
                    </a:lnTo>
                    <a:lnTo>
                      <a:pt x="2238" y="18498"/>
                    </a:lnTo>
                    <a:lnTo>
                      <a:pt x="2312" y="18421"/>
                    </a:lnTo>
                    <a:lnTo>
                      <a:pt x="2312" y="18268"/>
                    </a:lnTo>
                    <a:lnTo>
                      <a:pt x="2312" y="18122"/>
                    </a:lnTo>
                    <a:lnTo>
                      <a:pt x="2238" y="18053"/>
                    </a:lnTo>
                    <a:lnTo>
                      <a:pt x="2238" y="17969"/>
                    </a:lnTo>
                    <a:lnTo>
                      <a:pt x="2386" y="17969"/>
                    </a:lnTo>
                    <a:lnTo>
                      <a:pt x="2386" y="17900"/>
                    </a:lnTo>
                    <a:lnTo>
                      <a:pt x="2238" y="17677"/>
                    </a:lnTo>
                    <a:lnTo>
                      <a:pt x="2164" y="17524"/>
                    </a:lnTo>
                    <a:lnTo>
                      <a:pt x="2090" y="17455"/>
                    </a:lnTo>
                    <a:lnTo>
                      <a:pt x="1942" y="17455"/>
                    </a:lnTo>
                    <a:lnTo>
                      <a:pt x="1876" y="17225"/>
                    </a:lnTo>
                    <a:lnTo>
                      <a:pt x="1876" y="17010"/>
                    </a:lnTo>
                    <a:lnTo>
                      <a:pt x="1876" y="16926"/>
                    </a:lnTo>
                    <a:lnTo>
                      <a:pt x="1802" y="16780"/>
                    </a:lnTo>
                    <a:lnTo>
                      <a:pt x="1736" y="16627"/>
                    </a:lnTo>
                    <a:lnTo>
                      <a:pt x="1654" y="16481"/>
                    </a:lnTo>
                    <a:lnTo>
                      <a:pt x="1514" y="16481"/>
                    </a:lnTo>
                    <a:lnTo>
                      <a:pt x="1448" y="16336"/>
                    </a:lnTo>
                    <a:lnTo>
                      <a:pt x="1448" y="16182"/>
                    </a:lnTo>
                    <a:lnTo>
                      <a:pt x="1366" y="16182"/>
                    </a:lnTo>
                    <a:lnTo>
                      <a:pt x="1300" y="16113"/>
                    </a:lnTo>
                    <a:lnTo>
                      <a:pt x="1366" y="15883"/>
                    </a:lnTo>
                    <a:lnTo>
                      <a:pt x="1300" y="15814"/>
                    </a:lnTo>
                    <a:lnTo>
                      <a:pt x="1226" y="15585"/>
                    </a:lnTo>
                    <a:lnTo>
                      <a:pt x="1300" y="15439"/>
                    </a:lnTo>
                    <a:lnTo>
                      <a:pt x="1160" y="15439"/>
                    </a:lnTo>
                    <a:lnTo>
                      <a:pt x="1160" y="15370"/>
                    </a:lnTo>
                    <a:lnTo>
                      <a:pt x="1226" y="15071"/>
                    </a:lnTo>
                    <a:lnTo>
                      <a:pt x="1160" y="15071"/>
                    </a:lnTo>
                    <a:lnTo>
                      <a:pt x="1226" y="14987"/>
                    </a:lnTo>
                    <a:lnTo>
                      <a:pt x="1300" y="14987"/>
                    </a:lnTo>
                    <a:lnTo>
                      <a:pt x="1448" y="14841"/>
                    </a:lnTo>
                    <a:lnTo>
                      <a:pt x="1514" y="14841"/>
                    </a:lnTo>
                    <a:lnTo>
                      <a:pt x="1448" y="14772"/>
                    </a:lnTo>
                    <a:lnTo>
                      <a:pt x="1588" y="14619"/>
                    </a:lnTo>
                    <a:lnTo>
                      <a:pt x="1588" y="14396"/>
                    </a:lnTo>
                    <a:lnTo>
                      <a:pt x="1736" y="14327"/>
                    </a:lnTo>
                    <a:lnTo>
                      <a:pt x="1802" y="14473"/>
                    </a:lnTo>
                    <a:lnTo>
                      <a:pt x="1876" y="14396"/>
                    </a:lnTo>
                    <a:lnTo>
                      <a:pt x="1876" y="14327"/>
                    </a:lnTo>
                    <a:lnTo>
                      <a:pt x="1942" y="14327"/>
                    </a:lnTo>
                    <a:lnTo>
                      <a:pt x="2090" y="14327"/>
                    </a:lnTo>
                    <a:lnTo>
                      <a:pt x="2024" y="14174"/>
                    </a:lnTo>
                    <a:lnTo>
                      <a:pt x="2090" y="14028"/>
                    </a:lnTo>
                    <a:lnTo>
                      <a:pt x="2164" y="13944"/>
                    </a:lnTo>
                    <a:lnTo>
                      <a:pt x="2386" y="14028"/>
                    </a:lnTo>
                    <a:lnTo>
                      <a:pt x="2452" y="14028"/>
                    </a:lnTo>
                    <a:lnTo>
                      <a:pt x="2592" y="13944"/>
                    </a:lnTo>
                    <a:lnTo>
                      <a:pt x="2814" y="13944"/>
                    </a:lnTo>
                    <a:lnTo>
                      <a:pt x="2962" y="13875"/>
                    </a:lnTo>
                    <a:lnTo>
                      <a:pt x="3028" y="13576"/>
                    </a:lnTo>
                    <a:lnTo>
                      <a:pt x="3168" y="13430"/>
                    </a:lnTo>
                    <a:lnTo>
                      <a:pt x="3168" y="13200"/>
                    </a:lnTo>
                    <a:lnTo>
                      <a:pt x="3250" y="13131"/>
                    </a:lnTo>
                    <a:lnTo>
                      <a:pt x="3390" y="13200"/>
                    </a:lnTo>
                    <a:lnTo>
                      <a:pt x="3612" y="13131"/>
                    </a:lnTo>
                    <a:lnTo>
                      <a:pt x="3678" y="13055"/>
                    </a:lnTo>
                    <a:lnTo>
                      <a:pt x="3678" y="12986"/>
                    </a:lnTo>
                    <a:lnTo>
                      <a:pt x="3612" y="12901"/>
                    </a:lnTo>
                    <a:lnTo>
                      <a:pt x="3612" y="12687"/>
                    </a:lnTo>
                    <a:lnTo>
                      <a:pt x="3678" y="12603"/>
                    </a:lnTo>
                    <a:lnTo>
                      <a:pt x="3900" y="12603"/>
                    </a:lnTo>
                    <a:lnTo>
                      <a:pt x="4040" y="12534"/>
                    </a:lnTo>
                    <a:lnTo>
                      <a:pt x="4040" y="12388"/>
                    </a:lnTo>
                    <a:lnTo>
                      <a:pt x="3966" y="12388"/>
                    </a:lnTo>
                    <a:lnTo>
                      <a:pt x="3900" y="12235"/>
                    </a:lnTo>
                    <a:lnTo>
                      <a:pt x="3966" y="12005"/>
                    </a:lnTo>
                    <a:lnTo>
                      <a:pt x="4106" y="12005"/>
                    </a:lnTo>
                    <a:lnTo>
                      <a:pt x="4188" y="11936"/>
                    </a:lnTo>
                    <a:lnTo>
                      <a:pt x="4188" y="11859"/>
                    </a:lnTo>
                    <a:lnTo>
                      <a:pt x="4040" y="11859"/>
                    </a:lnTo>
                    <a:lnTo>
                      <a:pt x="4040" y="11637"/>
                    </a:lnTo>
                    <a:lnTo>
                      <a:pt x="4254" y="11713"/>
                    </a:lnTo>
                    <a:lnTo>
                      <a:pt x="4409" y="11936"/>
                    </a:lnTo>
                    <a:lnTo>
                      <a:pt x="4476" y="11859"/>
                    </a:lnTo>
                    <a:lnTo>
                      <a:pt x="4409" y="11637"/>
                    </a:lnTo>
                    <a:lnTo>
                      <a:pt x="4476" y="11491"/>
                    </a:lnTo>
                    <a:lnTo>
                      <a:pt x="4549" y="11414"/>
                    </a:lnTo>
                    <a:lnTo>
                      <a:pt x="4616" y="11261"/>
                    </a:lnTo>
                    <a:lnTo>
                      <a:pt x="4616" y="11192"/>
                    </a:lnTo>
                    <a:lnTo>
                      <a:pt x="4616" y="11046"/>
                    </a:lnTo>
                    <a:lnTo>
                      <a:pt x="4616" y="10893"/>
                    </a:lnTo>
                    <a:lnTo>
                      <a:pt x="4616" y="10816"/>
                    </a:lnTo>
                    <a:lnTo>
                      <a:pt x="4476" y="10747"/>
                    </a:lnTo>
                    <a:lnTo>
                      <a:pt x="4476" y="10663"/>
                    </a:lnTo>
                    <a:lnTo>
                      <a:pt x="4409" y="10663"/>
                    </a:lnTo>
                    <a:lnTo>
                      <a:pt x="4328" y="10517"/>
                    </a:lnTo>
                    <a:lnTo>
                      <a:pt x="4254" y="10517"/>
                    </a:lnTo>
                    <a:lnTo>
                      <a:pt x="3966" y="10663"/>
                    </a:lnTo>
                    <a:lnTo>
                      <a:pt x="3818" y="10517"/>
                    </a:lnTo>
                    <a:lnTo>
                      <a:pt x="3900" y="10364"/>
                    </a:lnTo>
                    <a:lnTo>
                      <a:pt x="3966" y="10295"/>
                    </a:lnTo>
                    <a:lnTo>
                      <a:pt x="3752" y="10218"/>
                    </a:lnTo>
                    <a:lnTo>
                      <a:pt x="3900" y="10004"/>
                    </a:lnTo>
                    <a:lnTo>
                      <a:pt x="3752" y="9774"/>
                    </a:lnTo>
                    <a:lnTo>
                      <a:pt x="3612" y="9774"/>
                    </a:lnTo>
                    <a:lnTo>
                      <a:pt x="3390" y="9851"/>
                    </a:lnTo>
                    <a:lnTo>
                      <a:pt x="3390" y="9774"/>
                    </a:lnTo>
                    <a:lnTo>
                      <a:pt x="3323" y="9774"/>
                    </a:lnTo>
                    <a:lnTo>
                      <a:pt x="3250" y="9621"/>
                    </a:lnTo>
                    <a:lnTo>
                      <a:pt x="3102" y="9621"/>
                    </a:lnTo>
                    <a:lnTo>
                      <a:pt x="2962" y="9621"/>
                    </a:lnTo>
                    <a:lnTo>
                      <a:pt x="2880" y="9621"/>
                    </a:lnTo>
                    <a:lnTo>
                      <a:pt x="2740" y="9621"/>
                    </a:lnTo>
                    <a:lnTo>
                      <a:pt x="2674" y="9705"/>
                    </a:lnTo>
                    <a:lnTo>
                      <a:pt x="2740" y="9774"/>
                    </a:lnTo>
                    <a:lnTo>
                      <a:pt x="2740" y="9851"/>
                    </a:lnTo>
                    <a:lnTo>
                      <a:pt x="2526" y="9851"/>
                    </a:lnTo>
                    <a:lnTo>
                      <a:pt x="2452" y="9920"/>
                    </a:lnTo>
                    <a:lnTo>
                      <a:pt x="2386" y="9920"/>
                    </a:lnTo>
                    <a:lnTo>
                      <a:pt x="2312" y="9920"/>
                    </a:lnTo>
                    <a:lnTo>
                      <a:pt x="2312" y="10004"/>
                    </a:lnTo>
                    <a:lnTo>
                      <a:pt x="2238" y="10073"/>
                    </a:lnTo>
                    <a:lnTo>
                      <a:pt x="2164" y="10004"/>
                    </a:lnTo>
                    <a:lnTo>
                      <a:pt x="2090" y="9920"/>
                    </a:lnTo>
                    <a:lnTo>
                      <a:pt x="1942" y="10004"/>
                    </a:lnTo>
                    <a:lnTo>
                      <a:pt x="2024" y="10073"/>
                    </a:lnTo>
                    <a:lnTo>
                      <a:pt x="1942" y="10073"/>
                    </a:lnTo>
                    <a:lnTo>
                      <a:pt x="1876" y="9920"/>
                    </a:lnTo>
                    <a:lnTo>
                      <a:pt x="1802" y="9920"/>
                    </a:lnTo>
                    <a:lnTo>
                      <a:pt x="1736" y="9851"/>
                    </a:lnTo>
                    <a:lnTo>
                      <a:pt x="1736" y="9774"/>
                    </a:lnTo>
                    <a:lnTo>
                      <a:pt x="1588" y="9851"/>
                    </a:lnTo>
                    <a:lnTo>
                      <a:pt x="1588" y="9774"/>
                    </a:lnTo>
                    <a:lnTo>
                      <a:pt x="1514" y="9774"/>
                    </a:lnTo>
                    <a:lnTo>
                      <a:pt x="1514" y="9851"/>
                    </a:lnTo>
                    <a:lnTo>
                      <a:pt x="1366" y="9920"/>
                    </a:lnTo>
                    <a:lnTo>
                      <a:pt x="1366" y="10004"/>
                    </a:lnTo>
                    <a:lnTo>
                      <a:pt x="1366" y="10073"/>
                    </a:lnTo>
                    <a:lnTo>
                      <a:pt x="1300" y="10149"/>
                    </a:lnTo>
                    <a:lnTo>
                      <a:pt x="1300" y="10073"/>
                    </a:lnTo>
                    <a:lnTo>
                      <a:pt x="1226" y="9920"/>
                    </a:lnTo>
                    <a:lnTo>
                      <a:pt x="1226" y="9621"/>
                    </a:lnTo>
                    <a:lnTo>
                      <a:pt x="1226" y="9475"/>
                    </a:lnTo>
                    <a:lnTo>
                      <a:pt x="1366" y="9406"/>
                    </a:lnTo>
                    <a:lnTo>
                      <a:pt x="1588" y="9322"/>
                    </a:lnTo>
                    <a:lnTo>
                      <a:pt x="1588" y="9253"/>
                    </a:lnTo>
                    <a:lnTo>
                      <a:pt x="1588" y="9176"/>
                    </a:lnTo>
                    <a:lnTo>
                      <a:pt x="1654" y="9176"/>
                    </a:lnTo>
                    <a:lnTo>
                      <a:pt x="1654" y="8954"/>
                    </a:lnTo>
                    <a:lnTo>
                      <a:pt x="1736" y="8877"/>
                    </a:lnTo>
                    <a:lnTo>
                      <a:pt x="1736" y="8808"/>
                    </a:lnTo>
                    <a:lnTo>
                      <a:pt x="1654" y="8731"/>
                    </a:lnTo>
                    <a:lnTo>
                      <a:pt x="1588" y="8578"/>
                    </a:lnTo>
                    <a:lnTo>
                      <a:pt x="1514" y="8363"/>
                    </a:lnTo>
                    <a:lnTo>
                      <a:pt x="1588" y="8279"/>
                    </a:lnTo>
                    <a:lnTo>
                      <a:pt x="1448" y="8064"/>
                    </a:lnTo>
                    <a:lnTo>
                      <a:pt x="1300" y="7980"/>
                    </a:lnTo>
                    <a:lnTo>
                      <a:pt x="1300" y="7911"/>
                    </a:lnTo>
                    <a:lnTo>
                      <a:pt x="1160" y="7911"/>
                    </a:lnTo>
                    <a:lnTo>
                      <a:pt x="1086" y="7834"/>
                    </a:lnTo>
                    <a:lnTo>
                      <a:pt x="1004" y="7765"/>
                    </a:lnTo>
                    <a:lnTo>
                      <a:pt x="1004" y="7681"/>
                    </a:lnTo>
                    <a:lnTo>
                      <a:pt x="938" y="7681"/>
                    </a:lnTo>
                    <a:lnTo>
                      <a:pt x="798" y="7612"/>
                    </a:lnTo>
                    <a:lnTo>
                      <a:pt x="716" y="7382"/>
                    </a:lnTo>
                    <a:lnTo>
                      <a:pt x="650" y="7313"/>
                    </a:lnTo>
                    <a:lnTo>
                      <a:pt x="576" y="7167"/>
                    </a:lnTo>
                    <a:lnTo>
                      <a:pt x="510" y="7167"/>
                    </a:lnTo>
                    <a:lnTo>
                      <a:pt x="510" y="7091"/>
                    </a:lnTo>
                    <a:lnTo>
                      <a:pt x="576" y="7014"/>
                    </a:lnTo>
                    <a:lnTo>
                      <a:pt x="576" y="6938"/>
                    </a:lnTo>
                    <a:lnTo>
                      <a:pt x="510" y="6869"/>
                    </a:lnTo>
                    <a:lnTo>
                      <a:pt x="428" y="6869"/>
                    </a:lnTo>
                    <a:lnTo>
                      <a:pt x="428" y="6792"/>
                    </a:lnTo>
                    <a:lnTo>
                      <a:pt x="362" y="6723"/>
                    </a:lnTo>
                    <a:lnTo>
                      <a:pt x="288" y="6723"/>
                    </a:lnTo>
                    <a:lnTo>
                      <a:pt x="222" y="6639"/>
                    </a:lnTo>
                    <a:lnTo>
                      <a:pt x="288" y="6570"/>
                    </a:lnTo>
                    <a:lnTo>
                      <a:pt x="288" y="6493"/>
                    </a:lnTo>
                    <a:lnTo>
                      <a:pt x="140" y="6340"/>
                    </a:lnTo>
                    <a:lnTo>
                      <a:pt x="74" y="6424"/>
                    </a:lnTo>
                    <a:lnTo>
                      <a:pt x="74" y="6340"/>
                    </a:lnTo>
                    <a:lnTo>
                      <a:pt x="140" y="6271"/>
                    </a:lnTo>
                    <a:lnTo>
                      <a:pt x="140" y="6194"/>
                    </a:lnTo>
                    <a:lnTo>
                      <a:pt x="222" y="5972"/>
                    </a:lnTo>
                    <a:lnTo>
                      <a:pt x="140" y="5895"/>
                    </a:lnTo>
                    <a:lnTo>
                      <a:pt x="222" y="5826"/>
                    </a:lnTo>
                    <a:lnTo>
                      <a:pt x="222" y="5749"/>
                    </a:lnTo>
                    <a:lnTo>
                      <a:pt x="140" y="5673"/>
                    </a:lnTo>
                    <a:lnTo>
                      <a:pt x="288" y="5596"/>
                    </a:lnTo>
                    <a:lnTo>
                      <a:pt x="362" y="5527"/>
                    </a:lnTo>
                    <a:lnTo>
                      <a:pt x="288" y="5381"/>
                    </a:lnTo>
                    <a:lnTo>
                      <a:pt x="222" y="5297"/>
                    </a:lnTo>
                    <a:lnTo>
                      <a:pt x="140" y="5228"/>
                    </a:lnTo>
                    <a:lnTo>
                      <a:pt x="74" y="5151"/>
                    </a:lnTo>
                    <a:lnTo>
                      <a:pt x="0" y="5151"/>
                    </a:lnTo>
                    <a:lnTo>
                      <a:pt x="0" y="4998"/>
                    </a:lnTo>
                    <a:lnTo>
                      <a:pt x="74" y="4929"/>
                    </a:lnTo>
                    <a:lnTo>
                      <a:pt x="74" y="4852"/>
                    </a:lnTo>
                    <a:lnTo>
                      <a:pt x="140" y="4783"/>
                    </a:lnTo>
                    <a:lnTo>
                      <a:pt x="288" y="4852"/>
                    </a:lnTo>
                    <a:lnTo>
                      <a:pt x="362" y="4783"/>
                    </a:lnTo>
                    <a:lnTo>
                      <a:pt x="362" y="4699"/>
                    </a:lnTo>
                    <a:lnTo>
                      <a:pt x="428" y="4783"/>
                    </a:lnTo>
                    <a:lnTo>
                      <a:pt x="510" y="4783"/>
                    </a:lnTo>
                    <a:lnTo>
                      <a:pt x="650" y="4699"/>
                    </a:lnTo>
                    <a:lnTo>
                      <a:pt x="716" y="4699"/>
                    </a:lnTo>
                    <a:lnTo>
                      <a:pt x="798" y="4553"/>
                    </a:lnTo>
                    <a:lnTo>
                      <a:pt x="716" y="4484"/>
                    </a:lnTo>
                    <a:lnTo>
                      <a:pt x="716" y="4331"/>
                    </a:lnTo>
                    <a:lnTo>
                      <a:pt x="716" y="4255"/>
                    </a:lnTo>
                    <a:lnTo>
                      <a:pt x="650" y="4186"/>
                    </a:lnTo>
                    <a:lnTo>
                      <a:pt x="650" y="4109"/>
                    </a:lnTo>
                    <a:lnTo>
                      <a:pt x="716" y="3810"/>
                    </a:lnTo>
                    <a:lnTo>
                      <a:pt x="576" y="3588"/>
                    </a:lnTo>
                    <a:lnTo>
                      <a:pt x="576" y="3289"/>
                    </a:lnTo>
                    <a:lnTo>
                      <a:pt x="650" y="3212"/>
                    </a:lnTo>
                    <a:lnTo>
                      <a:pt x="510" y="3059"/>
                    </a:lnTo>
                    <a:lnTo>
                      <a:pt x="510" y="2844"/>
                    </a:lnTo>
                    <a:lnTo>
                      <a:pt x="428" y="2691"/>
                    </a:lnTo>
                    <a:lnTo>
                      <a:pt x="510" y="2545"/>
                    </a:lnTo>
                    <a:lnTo>
                      <a:pt x="576" y="2545"/>
                    </a:lnTo>
                    <a:lnTo>
                      <a:pt x="650" y="2399"/>
                    </a:lnTo>
                    <a:lnTo>
                      <a:pt x="864" y="2399"/>
                    </a:lnTo>
                    <a:lnTo>
                      <a:pt x="1004" y="2315"/>
                    </a:lnTo>
                    <a:lnTo>
                      <a:pt x="1004" y="2246"/>
                    </a:lnTo>
                    <a:lnTo>
                      <a:pt x="1160" y="2246"/>
                    </a:lnTo>
                    <a:lnTo>
                      <a:pt x="1160" y="2399"/>
                    </a:lnTo>
                    <a:lnTo>
                      <a:pt x="1160" y="2545"/>
                    </a:lnTo>
                    <a:lnTo>
                      <a:pt x="1160" y="2614"/>
                    </a:lnTo>
                    <a:lnTo>
                      <a:pt x="1086" y="2760"/>
                    </a:lnTo>
                    <a:lnTo>
                      <a:pt x="1226" y="2844"/>
                    </a:lnTo>
                    <a:lnTo>
                      <a:pt x="1300" y="2844"/>
                    </a:lnTo>
                    <a:lnTo>
                      <a:pt x="1514" y="2844"/>
                    </a:lnTo>
                    <a:lnTo>
                      <a:pt x="1588" y="2844"/>
                    </a:lnTo>
                    <a:lnTo>
                      <a:pt x="1588" y="3143"/>
                    </a:lnTo>
                    <a:lnTo>
                      <a:pt x="1876" y="3143"/>
                    </a:lnTo>
                    <a:lnTo>
                      <a:pt x="2024" y="3059"/>
                    </a:lnTo>
                    <a:lnTo>
                      <a:pt x="2024" y="2990"/>
                    </a:lnTo>
                    <a:lnTo>
                      <a:pt x="2164" y="2990"/>
                    </a:lnTo>
                    <a:lnTo>
                      <a:pt x="2312" y="2913"/>
                    </a:lnTo>
                    <a:lnTo>
                      <a:pt x="2452" y="3059"/>
                    </a:lnTo>
                    <a:lnTo>
                      <a:pt x="2526" y="3059"/>
                    </a:lnTo>
                    <a:lnTo>
                      <a:pt x="2740" y="3059"/>
                    </a:lnTo>
                    <a:lnTo>
                      <a:pt x="2740" y="2990"/>
                    </a:lnTo>
                    <a:lnTo>
                      <a:pt x="2740" y="2913"/>
                    </a:lnTo>
                    <a:lnTo>
                      <a:pt x="2880" y="2913"/>
                    </a:lnTo>
                    <a:lnTo>
                      <a:pt x="2962" y="2990"/>
                    </a:lnTo>
                    <a:lnTo>
                      <a:pt x="2962" y="3059"/>
                    </a:lnTo>
                    <a:lnTo>
                      <a:pt x="3028" y="2990"/>
                    </a:lnTo>
                    <a:lnTo>
                      <a:pt x="3102" y="2913"/>
                    </a:lnTo>
                    <a:lnTo>
                      <a:pt x="3168" y="2990"/>
                    </a:lnTo>
                    <a:lnTo>
                      <a:pt x="3102" y="3143"/>
                    </a:lnTo>
                    <a:lnTo>
                      <a:pt x="3102" y="3212"/>
                    </a:lnTo>
                    <a:lnTo>
                      <a:pt x="3323" y="3212"/>
                    </a:lnTo>
                    <a:lnTo>
                      <a:pt x="3390" y="3059"/>
                    </a:lnTo>
                    <a:lnTo>
                      <a:pt x="3464" y="3059"/>
                    </a:lnTo>
                    <a:lnTo>
                      <a:pt x="3538" y="2913"/>
                    </a:lnTo>
                    <a:lnTo>
                      <a:pt x="3678" y="2913"/>
                    </a:lnTo>
                    <a:lnTo>
                      <a:pt x="3752" y="2990"/>
                    </a:lnTo>
                    <a:lnTo>
                      <a:pt x="3818" y="2913"/>
                    </a:lnTo>
                    <a:lnTo>
                      <a:pt x="3752" y="2844"/>
                    </a:lnTo>
                    <a:lnTo>
                      <a:pt x="3818" y="2691"/>
                    </a:lnTo>
                    <a:lnTo>
                      <a:pt x="3818" y="2614"/>
                    </a:lnTo>
                    <a:lnTo>
                      <a:pt x="3900" y="2614"/>
                    </a:lnTo>
                    <a:lnTo>
                      <a:pt x="3900" y="2399"/>
                    </a:lnTo>
                    <a:lnTo>
                      <a:pt x="3900" y="2246"/>
                    </a:lnTo>
                    <a:lnTo>
                      <a:pt x="3900" y="2169"/>
                    </a:lnTo>
                    <a:lnTo>
                      <a:pt x="3966" y="2016"/>
                    </a:lnTo>
                    <a:lnTo>
                      <a:pt x="4106" y="1939"/>
                    </a:lnTo>
                    <a:lnTo>
                      <a:pt x="4188" y="2016"/>
                    </a:lnTo>
                    <a:lnTo>
                      <a:pt x="4254" y="2016"/>
                    </a:lnTo>
                    <a:lnTo>
                      <a:pt x="4476" y="2100"/>
                    </a:lnTo>
                    <a:lnTo>
                      <a:pt x="4549" y="2246"/>
                    </a:lnTo>
                    <a:lnTo>
                      <a:pt x="4764" y="2169"/>
                    </a:lnTo>
                    <a:lnTo>
                      <a:pt x="4838" y="2016"/>
                    </a:lnTo>
                    <a:lnTo>
                      <a:pt x="4904" y="2016"/>
                    </a:lnTo>
                    <a:lnTo>
                      <a:pt x="4904" y="2169"/>
                    </a:lnTo>
                    <a:lnTo>
                      <a:pt x="4978" y="2246"/>
                    </a:lnTo>
                    <a:lnTo>
                      <a:pt x="5192" y="2246"/>
                    </a:lnTo>
                    <a:lnTo>
                      <a:pt x="5192" y="2100"/>
                    </a:lnTo>
                    <a:lnTo>
                      <a:pt x="5266" y="2016"/>
                    </a:lnTo>
                    <a:lnTo>
                      <a:pt x="5266" y="1939"/>
                    </a:lnTo>
                    <a:lnTo>
                      <a:pt x="5487" y="1939"/>
                    </a:lnTo>
                    <a:lnTo>
                      <a:pt x="5487" y="1870"/>
                    </a:lnTo>
                    <a:lnTo>
                      <a:pt x="5554" y="1870"/>
                    </a:lnTo>
                    <a:lnTo>
                      <a:pt x="5635" y="1939"/>
                    </a:lnTo>
                    <a:lnTo>
                      <a:pt x="5635" y="2100"/>
                    </a:lnTo>
                    <a:lnTo>
                      <a:pt x="5702" y="2169"/>
                    </a:lnTo>
                    <a:lnTo>
                      <a:pt x="5635" y="2169"/>
                    </a:lnTo>
                    <a:lnTo>
                      <a:pt x="5554" y="2246"/>
                    </a:lnTo>
                    <a:lnTo>
                      <a:pt x="5554" y="2399"/>
                    </a:lnTo>
                    <a:lnTo>
                      <a:pt x="5702" y="2315"/>
                    </a:lnTo>
                    <a:lnTo>
                      <a:pt x="5842" y="2468"/>
                    </a:lnTo>
                    <a:lnTo>
                      <a:pt x="5842" y="2545"/>
                    </a:lnTo>
                    <a:lnTo>
                      <a:pt x="5775" y="2545"/>
                    </a:lnTo>
                    <a:lnTo>
                      <a:pt x="5842" y="2691"/>
                    </a:lnTo>
                    <a:lnTo>
                      <a:pt x="5775" y="2760"/>
                    </a:lnTo>
                    <a:lnTo>
                      <a:pt x="5775" y="2913"/>
                    </a:lnTo>
                    <a:lnTo>
                      <a:pt x="5990" y="2990"/>
                    </a:lnTo>
                    <a:lnTo>
                      <a:pt x="6064" y="2990"/>
                    </a:lnTo>
                    <a:lnTo>
                      <a:pt x="6064" y="2913"/>
                    </a:lnTo>
                    <a:lnTo>
                      <a:pt x="6204" y="2691"/>
                    </a:lnTo>
                    <a:close/>
                  </a:path>
                </a:pathLst>
              </a:custGeom>
              <a:solidFill>
                <a:srgbClr val="CDE5FF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8" name="Freeform 49"/>
              <p:cNvSpPr>
                <a:spLocks/>
              </p:cNvSpPr>
              <p:nvPr/>
            </p:nvSpPr>
            <p:spPr bwMode="auto">
              <a:xfrm>
                <a:off x="4313256" y="3476647"/>
                <a:ext cx="1185862" cy="1514475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0000"/>
                  <a:gd name="T181" fmla="*/ 0 h 20000"/>
                  <a:gd name="T182" fmla="*/ 20000 w 20000"/>
                  <a:gd name="T183" fmla="*/ 20000 h 2000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0000" h="20000">
                    <a:moveTo>
                      <a:pt x="6385" y="486"/>
                    </a:moveTo>
                    <a:lnTo>
                      <a:pt x="6599" y="411"/>
                    </a:lnTo>
                    <a:lnTo>
                      <a:pt x="6599" y="327"/>
                    </a:lnTo>
                    <a:lnTo>
                      <a:pt x="6695" y="252"/>
                    </a:lnTo>
                    <a:lnTo>
                      <a:pt x="6802" y="252"/>
                    </a:lnTo>
                    <a:lnTo>
                      <a:pt x="6802" y="84"/>
                    </a:lnTo>
                    <a:lnTo>
                      <a:pt x="7017" y="84"/>
                    </a:lnTo>
                    <a:lnTo>
                      <a:pt x="7124" y="84"/>
                    </a:lnTo>
                    <a:lnTo>
                      <a:pt x="7220" y="0"/>
                    </a:lnTo>
                    <a:lnTo>
                      <a:pt x="7745" y="84"/>
                    </a:lnTo>
                    <a:lnTo>
                      <a:pt x="7852" y="327"/>
                    </a:lnTo>
                    <a:lnTo>
                      <a:pt x="8259" y="654"/>
                    </a:lnTo>
                    <a:lnTo>
                      <a:pt x="8377" y="654"/>
                    </a:lnTo>
                    <a:lnTo>
                      <a:pt x="8581" y="654"/>
                    </a:lnTo>
                    <a:lnTo>
                      <a:pt x="8698" y="813"/>
                    </a:lnTo>
                    <a:lnTo>
                      <a:pt x="8698" y="906"/>
                    </a:lnTo>
                    <a:lnTo>
                      <a:pt x="8998" y="1065"/>
                    </a:lnTo>
                    <a:lnTo>
                      <a:pt x="9213" y="1140"/>
                    </a:lnTo>
                    <a:lnTo>
                      <a:pt x="9213" y="1065"/>
                    </a:lnTo>
                    <a:lnTo>
                      <a:pt x="9416" y="981"/>
                    </a:lnTo>
                    <a:lnTo>
                      <a:pt x="9620" y="906"/>
                    </a:lnTo>
                    <a:lnTo>
                      <a:pt x="9738" y="738"/>
                    </a:lnTo>
                    <a:lnTo>
                      <a:pt x="9738" y="813"/>
                    </a:lnTo>
                    <a:lnTo>
                      <a:pt x="9834" y="813"/>
                    </a:lnTo>
                    <a:lnTo>
                      <a:pt x="9941" y="813"/>
                    </a:lnTo>
                    <a:lnTo>
                      <a:pt x="10037" y="1065"/>
                    </a:lnTo>
                    <a:lnTo>
                      <a:pt x="10359" y="1065"/>
                    </a:lnTo>
                    <a:lnTo>
                      <a:pt x="10680" y="738"/>
                    </a:lnTo>
                    <a:lnTo>
                      <a:pt x="10991" y="813"/>
                    </a:lnTo>
                    <a:lnTo>
                      <a:pt x="10991" y="981"/>
                    </a:lnTo>
                    <a:lnTo>
                      <a:pt x="11194" y="981"/>
                    </a:lnTo>
                    <a:lnTo>
                      <a:pt x="11098" y="1308"/>
                    </a:lnTo>
                    <a:lnTo>
                      <a:pt x="11302" y="1392"/>
                    </a:lnTo>
                    <a:lnTo>
                      <a:pt x="11516" y="1308"/>
                    </a:lnTo>
                    <a:lnTo>
                      <a:pt x="11612" y="1233"/>
                    </a:lnTo>
                    <a:lnTo>
                      <a:pt x="11837" y="981"/>
                    </a:lnTo>
                    <a:lnTo>
                      <a:pt x="11934" y="1065"/>
                    </a:lnTo>
                    <a:lnTo>
                      <a:pt x="12041" y="1065"/>
                    </a:lnTo>
                    <a:lnTo>
                      <a:pt x="11934" y="738"/>
                    </a:lnTo>
                    <a:lnTo>
                      <a:pt x="12255" y="738"/>
                    </a:lnTo>
                    <a:lnTo>
                      <a:pt x="12351" y="654"/>
                    </a:lnTo>
                    <a:lnTo>
                      <a:pt x="12255" y="411"/>
                    </a:lnTo>
                    <a:lnTo>
                      <a:pt x="12255" y="327"/>
                    </a:lnTo>
                    <a:lnTo>
                      <a:pt x="12458" y="411"/>
                    </a:lnTo>
                    <a:lnTo>
                      <a:pt x="12555" y="411"/>
                    </a:lnTo>
                    <a:lnTo>
                      <a:pt x="12662" y="411"/>
                    </a:lnTo>
                    <a:lnTo>
                      <a:pt x="12555" y="486"/>
                    </a:lnTo>
                    <a:lnTo>
                      <a:pt x="12662" y="579"/>
                    </a:lnTo>
                    <a:lnTo>
                      <a:pt x="12662" y="813"/>
                    </a:lnTo>
                    <a:lnTo>
                      <a:pt x="12769" y="813"/>
                    </a:lnTo>
                    <a:lnTo>
                      <a:pt x="12876" y="981"/>
                    </a:lnTo>
                    <a:lnTo>
                      <a:pt x="12973" y="1065"/>
                    </a:lnTo>
                    <a:lnTo>
                      <a:pt x="12973" y="1140"/>
                    </a:lnTo>
                    <a:lnTo>
                      <a:pt x="13176" y="1233"/>
                    </a:lnTo>
                    <a:lnTo>
                      <a:pt x="13176" y="1308"/>
                    </a:lnTo>
                    <a:lnTo>
                      <a:pt x="13294" y="1392"/>
                    </a:lnTo>
                    <a:lnTo>
                      <a:pt x="13294" y="1468"/>
                    </a:lnTo>
                    <a:lnTo>
                      <a:pt x="13294" y="1551"/>
                    </a:lnTo>
                    <a:lnTo>
                      <a:pt x="13401" y="1551"/>
                    </a:lnTo>
                    <a:lnTo>
                      <a:pt x="13294" y="1719"/>
                    </a:lnTo>
                    <a:lnTo>
                      <a:pt x="13401" y="1795"/>
                    </a:lnTo>
                    <a:lnTo>
                      <a:pt x="13498" y="1795"/>
                    </a:lnTo>
                    <a:lnTo>
                      <a:pt x="13498" y="1954"/>
                    </a:lnTo>
                    <a:lnTo>
                      <a:pt x="13498" y="2046"/>
                    </a:lnTo>
                    <a:lnTo>
                      <a:pt x="13498" y="2205"/>
                    </a:lnTo>
                    <a:lnTo>
                      <a:pt x="13498" y="2281"/>
                    </a:lnTo>
                    <a:lnTo>
                      <a:pt x="13819" y="2373"/>
                    </a:lnTo>
                    <a:lnTo>
                      <a:pt x="13915" y="2449"/>
                    </a:lnTo>
                    <a:lnTo>
                      <a:pt x="14022" y="2532"/>
                    </a:lnTo>
                    <a:lnTo>
                      <a:pt x="14130" y="2532"/>
                    </a:lnTo>
                    <a:lnTo>
                      <a:pt x="14333" y="2449"/>
                    </a:lnTo>
                    <a:lnTo>
                      <a:pt x="14440" y="2532"/>
                    </a:lnTo>
                    <a:lnTo>
                      <a:pt x="14537" y="2608"/>
                    </a:lnTo>
                    <a:lnTo>
                      <a:pt x="14537" y="2776"/>
                    </a:lnTo>
                    <a:lnTo>
                      <a:pt x="14858" y="2860"/>
                    </a:lnTo>
                    <a:lnTo>
                      <a:pt x="14976" y="2700"/>
                    </a:lnTo>
                    <a:lnTo>
                      <a:pt x="15394" y="2776"/>
                    </a:lnTo>
                    <a:lnTo>
                      <a:pt x="15276" y="2860"/>
                    </a:lnTo>
                    <a:lnTo>
                      <a:pt x="15394" y="2860"/>
                    </a:lnTo>
                    <a:lnTo>
                      <a:pt x="15597" y="2935"/>
                    </a:lnTo>
                    <a:lnTo>
                      <a:pt x="15597" y="3103"/>
                    </a:lnTo>
                    <a:lnTo>
                      <a:pt x="15694" y="3187"/>
                    </a:lnTo>
                    <a:lnTo>
                      <a:pt x="15597" y="3262"/>
                    </a:lnTo>
                    <a:lnTo>
                      <a:pt x="15597" y="3346"/>
                    </a:lnTo>
                    <a:lnTo>
                      <a:pt x="15597" y="3430"/>
                    </a:lnTo>
                    <a:lnTo>
                      <a:pt x="15490" y="3589"/>
                    </a:lnTo>
                    <a:lnTo>
                      <a:pt x="15597" y="3748"/>
                    </a:lnTo>
                    <a:lnTo>
                      <a:pt x="15597" y="3841"/>
                    </a:lnTo>
                    <a:lnTo>
                      <a:pt x="15694" y="3841"/>
                    </a:lnTo>
                    <a:lnTo>
                      <a:pt x="15597" y="4075"/>
                    </a:lnTo>
                    <a:lnTo>
                      <a:pt x="15597" y="4243"/>
                    </a:lnTo>
                    <a:lnTo>
                      <a:pt x="15694" y="4243"/>
                    </a:lnTo>
                    <a:lnTo>
                      <a:pt x="15694" y="4327"/>
                    </a:lnTo>
                    <a:lnTo>
                      <a:pt x="15597" y="4327"/>
                    </a:lnTo>
                    <a:lnTo>
                      <a:pt x="15276" y="4327"/>
                    </a:lnTo>
                    <a:lnTo>
                      <a:pt x="15394" y="4495"/>
                    </a:lnTo>
                    <a:lnTo>
                      <a:pt x="15276" y="4495"/>
                    </a:lnTo>
                    <a:lnTo>
                      <a:pt x="14858" y="4654"/>
                    </a:lnTo>
                    <a:lnTo>
                      <a:pt x="14976" y="4738"/>
                    </a:lnTo>
                    <a:lnTo>
                      <a:pt x="14751" y="4738"/>
                    </a:lnTo>
                    <a:lnTo>
                      <a:pt x="14751" y="4822"/>
                    </a:lnTo>
                    <a:lnTo>
                      <a:pt x="14537" y="4906"/>
                    </a:lnTo>
                    <a:lnTo>
                      <a:pt x="14237" y="4906"/>
                    </a:lnTo>
                    <a:lnTo>
                      <a:pt x="14130" y="5065"/>
                    </a:lnTo>
                    <a:lnTo>
                      <a:pt x="14022" y="5065"/>
                    </a:lnTo>
                    <a:lnTo>
                      <a:pt x="13915" y="5233"/>
                    </a:lnTo>
                    <a:lnTo>
                      <a:pt x="14022" y="5392"/>
                    </a:lnTo>
                    <a:lnTo>
                      <a:pt x="14022" y="5635"/>
                    </a:lnTo>
                    <a:lnTo>
                      <a:pt x="14237" y="5795"/>
                    </a:lnTo>
                    <a:lnTo>
                      <a:pt x="14130" y="5887"/>
                    </a:lnTo>
                    <a:lnTo>
                      <a:pt x="14130" y="6214"/>
                    </a:lnTo>
                    <a:lnTo>
                      <a:pt x="14333" y="6449"/>
                    </a:lnTo>
                    <a:lnTo>
                      <a:pt x="14237" y="6776"/>
                    </a:lnTo>
                    <a:lnTo>
                      <a:pt x="14237" y="6860"/>
                    </a:lnTo>
                    <a:lnTo>
                      <a:pt x="14333" y="6935"/>
                    </a:lnTo>
                    <a:lnTo>
                      <a:pt x="14333" y="7027"/>
                    </a:lnTo>
                    <a:lnTo>
                      <a:pt x="14333" y="7187"/>
                    </a:lnTo>
                    <a:lnTo>
                      <a:pt x="14440" y="7262"/>
                    </a:lnTo>
                    <a:lnTo>
                      <a:pt x="14333" y="7430"/>
                    </a:lnTo>
                    <a:lnTo>
                      <a:pt x="14237" y="7430"/>
                    </a:lnTo>
                    <a:lnTo>
                      <a:pt x="14022" y="7514"/>
                    </a:lnTo>
                    <a:lnTo>
                      <a:pt x="13915" y="7514"/>
                    </a:lnTo>
                    <a:lnTo>
                      <a:pt x="13819" y="7430"/>
                    </a:lnTo>
                    <a:lnTo>
                      <a:pt x="13819" y="7514"/>
                    </a:lnTo>
                    <a:lnTo>
                      <a:pt x="13712" y="7589"/>
                    </a:lnTo>
                    <a:lnTo>
                      <a:pt x="13498" y="7514"/>
                    </a:lnTo>
                    <a:lnTo>
                      <a:pt x="13401" y="7589"/>
                    </a:lnTo>
                    <a:lnTo>
                      <a:pt x="13401" y="7681"/>
                    </a:lnTo>
                    <a:lnTo>
                      <a:pt x="13294" y="7757"/>
                    </a:lnTo>
                    <a:lnTo>
                      <a:pt x="13294" y="7916"/>
                    </a:lnTo>
                    <a:lnTo>
                      <a:pt x="13401" y="7916"/>
                    </a:lnTo>
                    <a:lnTo>
                      <a:pt x="13498" y="8008"/>
                    </a:lnTo>
                    <a:lnTo>
                      <a:pt x="13615" y="8084"/>
                    </a:lnTo>
                    <a:lnTo>
                      <a:pt x="13712" y="8168"/>
                    </a:lnTo>
                    <a:lnTo>
                      <a:pt x="13819" y="8327"/>
                    </a:lnTo>
                    <a:lnTo>
                      <a:pt x="13712" y="8411"/>
                    </a:lnTo>
                    <a:lnTo>
                      <a:pt x="13498" y="8495"/>
                    </a:lnTo>
                    <a:lnTo>
                      <a:pt x="13615" y="8570"/>
                    </a:lnTo>
                    <a:lnTo>
                      <a:pt x="13615" y="8654"/>
                    </a:lnTo>
                    <a:lnTo>
                      <a:pt x="13498" y="8730"/>
                    </a:lnTo>
                    <a:lnTo>
                      <a:pt x="13615" y="8822"/>
                    </a:lnTo>
                    <a:lnTo>
                      <a:pt x="13498" y="9057"/>
                    </a:lnTo>
                    <a:lnTo>
                      <a:pt x="13498" y="9149"/>
                    </a:lnTo>
                    <a:lnTo>
                      <a:pt x="13401" y="9224"/>
                    </a:lnTo>
                    <a:lnTo>
                      <a:pt x="13401" y="9308"/>
                    </a:lnTo>
                    <a:lnTo>
                      <a:pt x="13498" y="9224"/>
                    </a:lnTo>
                    <a:lnTo>
                      <a:pt x="13712" y="9384"/>
                    </a:lnTo>
                    <a:lnTo>
                      <a:pt x="13712" y="9476"/>
                    </a:lnTo>
                    <a:lnTo>
                      <a:pt x="13615" y="9551"/>
                    </a:lnTo>
                    <a:lnTo>
                      <a:pt x="13712" y="9635"/>
                    </a:lnTo>
                    <a:lnTo>
                      <a:pt x="13819" y="9635"/>
                    </a:lnTo>
                    <a:lnTo>
                      <a:pt x="13915" y="9711"/>
                    </a:lnTo>
                    <a:lnTo>
                      <a:pt x="13915" y="9803"/>
                    </a:lnTo>
                    <a:lnTo>
                      <a:pt x="14022" y="9803"/>
                    </a:lnTo>
                    <a:lnTo>
                      <a:pt x="14130" y="9878"/>
                    </a:lnTo>
                    <a:lnTo>
                      <a:pt x="14130" y="9962"/>
                    </a:lnTo>
                    <a:lnTo>
                      <a:pt x="14022" y="10038"/>
                    </a:lnTo>
                    <a:lnTo>
                      <a:pt x="14022" y="10122"/>
                    </a:lnTo>
                    <a:lnTo>
                      <a:pt x="14130" y="10122"/>
                    </a:lnTo>
                    <a:lnTo>
                      <a:pt x="14237" y="10289"/>
                    </a:lnTo>
                    <a:lnTo>
                      <a:pt x="14333" y="10365"/>
                    </a:lnTo>
                    <a:lnTo>
                      <a:pt x="14440" y="10616"/>
                    </a:lnTo>
                    <a:lnTo>
                      <a:pt x="14655" y="10692"/>
                    </a:lnTo>
                    <a:lnTo>
                      <a:pt x="14751" y="10692"/>
                    </a:lnTo>
                    <a:lnTo>
                      <a:pt x="14751" y="10776"/>
                    </a:lnTo>
                    <a:lnTo>
                      <a:pt x="14858" y="10851"/>
                    </a:lnTo>
                    <a:lnTo>
                      <a:pt x="14976" y="10943"/>
                    </a:lnTo>
                    <a:lnTo>
                      <a:pt x="15179" y="10943"/>
                    </a:lnTo>
                    <a:lnTo>
                      <a:pt x="15179" y="11019"/>
                    </a:lnTo>
                    <a:lnTo>
                      <a:pt x="15394" y="11103"/>
                    </a:lnTo>
                    <a:lnTo>
                      <a:pt x="15597" y="11346"/>
                    </a:lnTo>
                    <a:lnTo>
                      <a:pt x="15490" y="11430"/>
                    </a:lnTo>
                    <a:lnTo>
                      <a:pt x="15597" y="11673"/>
                    </a:lnTo>
                    <a:lnTo>
                      <a:pt x="15694" y="11832"/>
                    </a:lnTo>
                    <a:lnTo>
                      <a:pt x="15801" y="11916"/>
                    </a:lnTo>
                    <a:lnTo>
                      <a:pt x="15801" y="11992"/>
                    </a:lnTo>
                    <a:lnTo>
                      <a:pt x="15694" y="12084"/>
                    </a:lnTo>
                    <a:lnTo>
                      <a:pt x="15694" y="12319"/>
                    </a:lnTo>
                    <a:lnTo>
                      <a:pt x="15597" y="12319"/>
                    </a:lnTo>
                    <a:lnTo>
                      <a:pt x="15597" y="12411"/>
                    </a:lnTo>
                    <a:lnTo>
                      <a:pt x="15597" y="12486"/>
                    </a:lnTo>
                    <a:lnTo>
                      <a:pt x="15276" y="12570"/>
                    </a:lnTo>
                    <a:lnTo>
                      <a:pt x="15072" y="12646"/>
                    </a:lnTo>
                    <a:lnTo>
                      <a:pt x="15072" y="12813"/>
                    </a:lnTo>
                    <a:lnTo>
                      <a:pt x="15072" y="13140"/>
                    </a:lnTo>
                    <a:lnTo>
                      <a:pt x="15179" y="13300"/>
                    </a:lnTo>
                    <a:lnTo>
                      <a:pt x="15179" y="13384"/>
                    </a:lnTo>
                    <a:lnTo>
                      <a:pt x="15276" y="13300"/>
                    </a:lnTo>
                    <a:lnTo>
                      <a:pt x="15276" y="13224"/>
                    </a:lnTo>
                    <a:lnTo>
                      <a:pt x="15276" y="13140"/>
                    </a:lnTo>
                    <a:lnTo>
                      <a:pt x="15490" y="13065"/>
                    </a:lnTo>
                    <a:lnTo>
                      <a:pt x="15490" y="12973"/>
                    </a:lnTo>
                    <a:lnTo>
                      <a:pt x="15597" y="12973"/>
                    </a:lnTo>
                    <a:lnTo>
                      <a:pt x="15597" y="13065"/>
                    </a:lnTo>
                    <a:lnTo>
                      <a:pt x="15801" y="12973"/>
                    </a:lnTo>
                    <a:lnTo>
                      <a:pt x="15801" y="13065"/>
                    </a:lnTo>
                    <a:lnTo>
                      <a:pt x="15908" y="13140"/>
                    </a:lnTo>
                    <a:lnTo>
                      <a:pt x="16015" y="13140"/>
                    </a:lnTo>
                    <a:lnTo>
                      <a:pt x="16111" y="13300"/>
                    </a:lnTo>
                    <a:lnTo>
                      <a:pt x="16219" y="13300"/>
                    </a:lnTo>
                    <a:lnTo>
                      <a:pt x="16111" y="13224"/>
                    </a:lnTo>
                    <a:lnTo>
                      <a:pt x="16315" y="13140"/>
                    </a:lnTo>
                    <a:lnTo>
                      <a:pt x="16433" y="13224"/>
                    </a:lnTo>
                    <a:lnTo>
                      <a:pt x="16540" y="13300"/>
                    </a:lnTo>
                    <a:lnTo>
                      <a:pt x="16636" y="13224"/>
                    </a:lnTo>
                    <a:lnTo>
                      <a:pt x="16636" y="13140"/>
                    </a:lnTo>
                    <a:lnTo>
                      <a:pt x="16754" y="13140"/>
                    </a:lnTo>
                    <a:lnTo>
                      <a:pt x="16851" y="13140"/>
                    </a:lnTo>
                    <a:lnTo>
                      <a:pt x="16958" y="13065"/>
                    </a:lnTo>
                    <a:lnTo>
                      <a:pt x="17268" y="13065"/>
                    </a:lnTo>
                    <a:lnTo>
                      <a:pt x="17268" y="12973"/>
                    </a:lnTo>
                    <a:lnTo>
                      <a:pt x="17172" y="12897"/>
                    </a:lnTo>
                    <a:lnTo>
                      <a:pt x="17268" y="12813"/>
                    </a:lnTo>
                    <a:lnTo>
                      <a:pt x="17472" y="12813"/>
                    </a:lnTo>
                    <a:lnTo>
                      <a:pt x="17579" y="12813"/>
                    </a:lnTo>
                    <a:lnTo>
                      <a:pt x="17793" y="12813"/>
                    </a:lnTo>
                    <a:lnTo>
                      <a:pt x="17997" y="12813"/>
                    </a:lnTo>
                    <a:lnTo>
                      <a:pt x="18115" y="12973"/>
                    </a:lnTo>
                    <a:lnTo>
                      <a:pt x="18211" y="12973"/>
                    </a:lnTo>
                    <a:lnTo>
                      <a:pt x="18211" y="13065"/>
                    </a:lnTo>
                    <a:lnTo>
                      <a:pt x="18532" y="12973"/>
                    </a:lnTo>
                    <a:lnTo>
                      <a:pt x="18736" y="12973"/>
                    </a:lnTo>
                    <a:lnTo>
                      <a:pt x="18939" y="13224"/>
                    </a:lnTo>
                    <a:lnTo>
                      <a:pt x="18736" y="13468"/>
                    </a:lnTo>
                    <a:lnTo>
                      <a:pt x="19047" y="13551"/>
                    </a:lnTo>
                    <a:lnTo>
                      <a:pt x="18939" y="13627"/>
                    </a:lnTo>
                    <a:lnTo>
                      <a:pt x="18832" y="13786"/>
                    </a:lnTo>
                    <a:lnTo>
                      <a:pt x="19047" y="13954"/>
                    </a:lnTo>
                    <a:lnTo>
                      <a:pt x="19454" y="13786"/>
                    </a:lnTo>
                    <a:lnTo>
                      <a:pt x="19572" y="13786"/>
                    </a:lnTo>
                    <a:lnTo>
                      <a:pt x="19679" y="13954"/>
                    </a:lnTo>
                    <a:lnTo>
                      <a:pt x="19775" y="13954"/>
                    </a:lnTo>
                    <a:lnTo>
                      <a:pt x="19775" y="14038"/>
                    </a:lnTo>
                    <a:lnTo>
                      <a:pt x="19989" y="14113"/>
                    </a:lnTo>
                    <a:lnTo>
                      <a:pt x="19989" y="14205"/>
                    </a:lnTo>
                    <a:lnTo>
                      <a:pt x="19989" y="14365"/>
                    </a:lnTo>
                    <a:lnTo>
                      <a:pt x="19989" y="14532"/>
                    </a:lnTo>
                    <a:lnTo>
                      <a:pt x="19989" y="14608"/>
                    </a:lnTo>
                    <a:lnTo>
                      <a:pt x="19893" y="14767"/>
                    </a:lnTo>
                    <a:lnTo>
                      <a:pt x="19775" y="14860"/>
                    </a:lnTo>
                    <a:lnTo>
                      <a:pt x="19679" y="15019"/>
                    </a:lnTo>
                    <a:lnTo>
                      <a:pt x="19775" y="15262"/>
                    </a:lnTo>
                    <a:lnTo>
                      <a:pt x="19679" y="15346"/>
                    </a:lnTo>
                    <a:lnTo>
                      <a:pt x="19454" y="15094"/>
                    </a:lnTo>
                    <a:lnTo>
                      <a:pt x="19154" y="15019"/>
                    </a:lnTo>
                    <a:lnTo>
                      <a:pt x="19154" y="15262"/>
                    </a:lnTo>
                    <a:lnTo>
                      <a:pt x="19357" y="15262"/>
                    </a:lnTo>
                    <a:lnTo>
                      <a:pt x="19357" y="15346"/>
                    </a:lnTo>
                    <a:lnTo>
                      <a:pt x="19250" y="15421"/>
                    </a:lnTo>
                    <a:lnTo>
                      <a:pt x="19047" y="15421"/>
                    </a:lnTo>
                    <a:lnTo>
                      <a:pt x="18939" y="15673"/>
                    </a:lnTo>
                    <a:lnTo>
                      <a:pt x="19047" y="15832"/>
                    </a:lnTo>
                    <a:lnTo>
                      <a:pt x="19154" y="15832"/>
                    </a:lnTo>
                    <a:lnTo>
                      <a:pt x="19154" y="16000"/>
                    </a:lnTo>
                    <a:lnTo>
                      <a:pt x="18939" y="16075"/>
                    </a:lnTo>
                    <a:lnTo>
                      <a:pt x="18629" y="16075"/>
                    </a:lnTo>
                    <a:lnTo>
                      <a:pt x="18532" y="16159"/>
                    </a:lnTo>
                    <a:lnTo>
                      <a:pt x="18532" y="16403"/>
                    </a:lnTo>
                    <a:lnTo>
                      <a:pt x="18629" y="16486"/>
                    </a:lnTo>
                    <a:lnTo>
                      <a:pt x="18629" y="16562"/>
                    </a:lnTo>
                    <a:lnTo>
                      <a:pt x="18532" y="16654"/>
                    </a:lnTo>
                    <a:lnTo>
                      <a:pt x="18211" y="16730"/>
                    </a:lnTo>
                    <a:lnTo>
                      <a:pt x="17997" y="16654"/>
                    </a:lnTo>
                    <a:lnTo>
                      <a:pt x="17890" y="16730"/>
                    </a:lnTo>
                    <a:lnTo>
                      <a:pt x="17890" y="16973"/>
                    </a:lnTo>
                    <a:lnTo>
                      <a:pt x="17675" y="17140"/>
                    </a:lnTo>
                    <a:lnTo>
                      <a:pt x="17579" y="17468"/>
                    </a:lnTo>
                    <a:lnTo>
                      <a:pt x="17375" y="17543"/>
                    </a:lnTo>
                    <a:lnTo>
                      <a:pt x="17054" y="17543"/>
                    </a:lnTo>
                    <a:lnTo>
                      <a:pt x="16851" y="17627"/>
                    </a:lnTo>
                    <a:lnTo>
                      <a:pt x="16754" y="17627"/>
                    </a:lnTo>
                    <a:lnTo>
                      <a:pt x="16433" y="17543"/>
                    </a:lnTo>
                    <a:lnTo>
                      <a:pt x="16315" y="17627"/>
                    </a:lnTo>
                    <a:lnTo>
                      <a:pt x="16219" y="17795"/>
                    </a:lnTo>
                    <a:lnTo>
                      <a:pt x="16315" y="17954"/>
                    </a:lnTo>
                    <a:lnTo>
                      <a:pt x="16111" y="17954"/>
                    </a:lnTo>
                    <a:lnTo>
                      <a:pt x="16015" y="17954"/>
                    </a:lnTo>
                    <a:lnTo>
                      <a:pt x="16015" y="18029"/>
                    </a:lnTo>
                    <a:lnTo>
                      <a:pt x="15908" y="18122"/>
                    </a:lnTo>
                    <a:lnTo>
                      <a:pt x="15801" y="17954"/>
                    </a:lnTo>
                    <a:lnTo>
                      <a:pt x="15597" y="18029"/>
                    </a:lnTo>
                    <a:lnTo>
                      <a:pt x="15597" y="18281"/>
                    </a:lnTo>
                    <a:lnTo>
                      <a:pt x="15394" y="18449"/>
                    </a:lnTo>
                    <a:lnTo>
                      <a:pt x="15490" y="18524"/>
                    </a:lnTo>
                    <a:lnTo>
                      <a:pt x="15394" y="18524"/>
                    </a:lnTo>
                    <a:lnTo>
                      <a:pt x="15179" y="18683"/>
                    </a:lnTo>
                    <a:lnTo>
                      <a:pt x="15072" y="18683"/>
                    </a:lnTo>
                    <a:lnTo>
                      <a:pt x="14976" y="18767"/>
                    </a:lnTo>
                    <a:lnTo>
                      <a:pt x="14751" y="18767"/>
                    </a:lnTo>
                    <a:lnTo>
                      <a:pt x="14751" y="18683"/>
                    </a:lnTo>
                    <a:lnTo>
                      <a:pt x="14655" y="18683"/>
                    </a:lnTo>
                    <a:lnTo>
                      <a:pt x="14751" y="18524"/>
                    </a:lnTo>
                    <a:lnTo>
                      <a:pt x="14537" y="18524"/>
                    </a:lnTo>
                    <a:lnTo>
                      <a:pt x="14440" y="18524"/>
                    </a:lnTo>
                    <a:lnTo>
                      <a:pt x="14333" y="18356"/>
                    </a:lnTo>
                    <a:lnTo>
                      <a:pt x="14130" y="18281"/>
                    </a:lnTo>
                    <a:lnTo>
                      <a:pt x="14022" y="18122"/>
                    </a:lnTo>
                    <a:lnTo>
                      <a:pt x="13915" y="17954"/>
                    </a:lnTo>
                    <a:lnTo>
                      <a:pt x="13294" y="18029"/>
                    </a:lnTo>
                    <a:lnTo>
                      <a:pt x="13176" y="17954"/>
                    </a:lnTo>
                    <a:lnTo>
                      <a:pt x="13294" y="17870"/>
                    </a:lnTo>
                    <a:lnTo>
                      <a:pt x="13294" y="17795"/>
                    </a:lnTo>
                    <a:lnTo>
                      <a:pt x="13176" y="17543"/>
                    </a:lnTo>
                    <a:lnTo>
                      <a:pt x="12973" y="17543"/>
                    </a:lnTo>
                    <a:lnTo>
                      <a:pt x="12769" y="17543"/>
                    </a:lnTo>
                    <a:lnTo>
                      <a:pt x="12662" y="17543"/>
                    </a:lnTo>
                    <a:lnTo>
                      <a:pt x="12662" y="18029"/>
                    </a:lnTo>
                    <a:lnTo>
                      <a:pt x="12555" y="18029"/>
                    </a:lnTo>
                    <a:lnTo>
                      <a:pt x="12555" y="17954"/>
                    </a:lnTo>
                    <a:lnTo>
                      <a:pt x="12458" y="17954"/>
                    </a:lnTo>
                    <a:lnTo>
                      <a:pt x="12458" y="18029"/>
                    </a:lnTo>
                    <a:lnTo>
                      <a:pt x="12041" y="18122"/>
                    </a:lnTo>
                    <a:lnTo>
                      <a:pt x="11837" y="18281"/>
                    </a:lnTo>
                    <a:lnTo>
                      <a:pt x="11719" y="18197"/>
                    </a:lnTo>
                    <a:lnTo>
                      <a:pt x="11398" y="17795"/>
                    </a:lnTo>
                    <a:lnTo>
                      <a:pt x="11302" y="17543"/>
                    </a:lnTo>
                    <a:lnTo>
                      <a:pt x="11194" y="17216"/>
                    </a:lnTo>
                    <a:lnTo>
                      <a:pt x="11194" y="16973"/>
                    </a:lnTo>
                    <a:lnTo>
                      <a:pt x="11098" y="16973"/>
                    </a:lnTo>
                    <a:lnTo>
                      <a:pt x="11098" y="16889"/>
                    </a:lnTo>
                    <a:lnTo>
                      <a:pt x="10991" y="16889"/>
                    </a:lnTo>
                    <a:lnTo>
                      <a:pt x="10777" y="16730"/>
                    </a:lnTo>
                    <a:lnTo>
                      <a:pt x="10680" y="16730"/>
                    </a:lnTo>
                    <a:lnTo>
                      <a:pt x="10680" y="16889"/>
                    </a:lnTo>
                    <a:lnTo>
                      <a:pt x="10573" y="16889"/>
                    </a:lnTo>
                    <a:lnTo>
                      <a:pt x="10155" y="17140"/>
                    </a:lnTo>
                    <a:lnTo>
                      <a:pt x="9941" y="17140"/>
                    </a:lnTo>
                    <a:lnTo>
                      <a:pt x="9941" y="17057"/>
                    </a:lnTo>
                    <a:lnTo>
                      <a:pt x="9834" y="16973"/>
                    </a:lnTo>
                    <a:lnTo>
                      <a:pt x="9738" y="17057"/>
                    </a:lnTo>
                    <a:lnTo>
                      <a:pt x="9738" y="17216"/>
                    </a:lnTo>
                    <a:lnTo>
                      <a:pt x="9620" y="17300"/>
                    </a:lnTo>
                    <a:lnTo>
                      <a:pt x="9738" y="17543"/>
                    </a:lnTo>
                    <a:lnTo>
                      <a:pt x="9620" y="17543"/>
                    </a:lnTo>
                    <a:lnTo>
                      <a:pt x="9213" y="17702"/>
                    </a:lnTo>
                    <a:lnTo>
                      <a:pt x="9116" y="17543"/>
                    </a:lnTo>
                    <a:lnTo>
                      <a:pt x="8998" y="17468"/>
                    </a:lnTo>
                    <a:lnTo>
                      <a:pt x="8902" y="17375"/>
                    </a:lnTo>
                    <a:lnTo>
                      <a:pt x="8795" y="17375"/>
                    </a:lnTo>
                    <a:lnTo>
                      <a:pt x="8581" y="17543"/>
                    </a:lnTo>
                    <a:lnTo>
                      <a:pt x="8581" y="17702"/>
                    </a:lnTo>
                    <a:lnTo>
                      <a:pt x="8581" y="17795"/>
                    </a:lnTo>
                    <a:lnTo>
                      <a:pt x="8581" y="17954"/>
                    </a:lnTo>
                    <a:lnTo>
                      <a:pt x="8581" y="18029"/>
                    </a:lnTo>
                    <a:lnTo>
                      <a:pt x="8473" y="18029"/>
                    </a:lnTo>
                    <a:lnTo>
                      <a:pt x="8259" y="18029"/>
                    </a:lnTo>
                    <a:lnTo>
                      <a:pt x="8377" y="18122"/>
                    </a:lnTo>
                    <a:lnTo>
                      <a:pt x="8259" y="18122"/>
                    </a:lnTo>
                    <a:lnTo>
                      <a:pt x="8056" y="18356"/>
                    </a:lnTo>
                    <a:lnTo>
                      <a:pt x="8163" y="18524"/>
                    </a:lnTo>
                    <a:lnTo>
                      <a:pt x="8163" y="18608"/>
                    </a:lnTo>
                    <a:lnTo>
                      <a:pt x="8056" y="18683"/>
                    </a:lnTo>
                    <a:lnTo>
                      <a:pt x="7959" y="18935"/>
                    </a:lnTo>
                    <a:lnTo>
                      <a:pt x="8056" y="19094"/>
                    </a:lnTo>
                    <a:lnTo>
                      <a:pt x="7852" y="19094"/>
                    </a:lnTo>
                    <a:lnTo>
                      <a:pt x="7638" y="19589"/>
                    </a:lnTo>
                    <a:lnTo>
                      <a:pt x="7542" y="19748"/>
                    </a:lnTo>
                    <a:lnTo>
                      <a:pt x="7434" y="19748"/>
                    </a:lnTo>
                    <a:lnTo>
                      <a:pt x="7434" y="19665"/>
                    </a:lnTo>
                    <a:lnTo>
                      <a:pt x="7220" y="19497"/>
                    </a:lnTo>
                    <a:lnTo>
                      <a:pt x="7124" y="19094"/>
                    </a:lnTo>
                    <a:lnTo>
                      <a:pt x="7017" y="18935"/>
                    </a:lnTo>
                    <a:lnTo>
                      <a:pt x="7124" y="18851"/>
                    </a:lnTo>
                    <a:lnTo>
                      <a:pt x="7017" y="18683"/>
                    </a:lnTo>
                    <a:lnTo>
                      <a:pt x="7017" y="18608"/>
                    </a:lnTo>
                    <a:lnTo>
                      <a:pt x="7124" y="18683"/>
                    </a:lnTo>
                    <a:lnTo>
                      <a:pt x="7220" y="18524"/>
                    </a:lnTo>
                    <a:lnTo>
                      <a:pt x="7017" y="18449"/>
                    </a:lnTo>
                    <a:lnTo>
                      <a:pt x="6899" y="18524"/>
                    </a:lnTo>
                    <a:lnTo>
                      <a:pt x="6802" y="18356"/>
                    </a:lnTo>
                    <a:lnTo>
                      <a:pt x="6695" y="18356"/>
                    </a:lnTo>
                    <a:lnTo>
                      <a:pt x="6599" y="17702"/>
                    </a:lnTo>
                    <a:lnTo>
                      <a:pt x="6481" y="17627"/>
                    </a:lnTo>
                    <a:lnTo>
                      <a:pt x="6074" y="17702"/>
                    </a:lnTo>
                    <a:lnTo>
                      <a:pt x="5860" y="17870"/>
                    </a:lnTo>
                    <a:lnTo>
                      <a:pt x="5763" y="17795"/>
                    </a:lnTo>
                    <a:lnTo>
                      <a:pt x="5860" y="17543"/>
                    </a:lnTo>
                    <a:lnTo>
                      <a:pt x="5860" y="17300"/>
                    </a:lnTo>
                    <a:lnTo>
                      <a:pt x="5560" y="17057"/>
                    </a:lnTo>
                    <a:lnTo>
                      <a:pt x="5442" y="17216"/>
                    </a:lnTo>
                    <a:lnTo>
                      <a:pt x="5335" y="17140"/>
                    </a:lnTo>
                    <a:lnTo>
                      <a:pt x="5238" y="17375"/>
                    </a:lnTo>
                    <a:lnTo>
                      <a:pt x="5121" y="17375"/>
                    </a:lnTo>
                    <a:lnTo>
                      <a:pt x="5024" y="17468"/>
                    </a:lnTo>
                    <a:lnTo>
                      <a:pt x="4821" y="17702"/>
                    </a:lnTo>
                    <a:lnTo>
                      <a:pt x="4713" y="17702"/>
                    </a:lnTo>
                    <a:lnTo>
                      <a:pt x="4403" y="17954"/>
                    </a:lnTo>
                    <a:lnTo>
                      <a:pt x="4499" y="18029"/>
                    </a:lnTo>
                    <a:lnTo>
                      <a:pt x="4403" y="18122"/>
                    </a:lnTo>
                    <a:lnTo>
                      <a:pt x="4403" y="18449"/>
                    </a:lnTo>
                    <a:lnTo>
                      <a:pt x="4296" y="18524"/>
                    </a:lnTo>
                    <a:lnTo>
                      <a:pt x="4081" y="18524"/>
                    </a:lnTo>
                    <a:lnTo>
                      <a:pt x="3985" y="18767"/>
                    </a:lnTo>
                    <a:lnTo>
                      <a:pt x="3985" y="18935"/>
                    </a:lnTo>
                    <a:lnTo>
                      <a:pt x="4081" y="18935"/>
                    </a:lnTo>
                    <a:lnTo>
                      <a:pt x="3985" y="19010"/>
                    </a:lnTo>
                    <a:lnTo>
                      <a:pt x="3878" y="19170"/>
                    </a:lnTo>
                    <a:lnTo>
                      <a:pt x="3664" y="19262"/>
                    </a:lnTo>
                    <a:lnTo>
                      <a:pt x="3557" y="19338"/>
                    </a:lnTo>
                    <a:lnTo>
                      <a:pt x="3460" y="19665"/>
                    </a:lnTo>
                    <a:lnTo>
                      <a:pt x="3342" y="19665"/>
                    </a:lnTo>
                    <a:lnTo>
                      <a:pt x="3246" y="19748"/>
                    </a:lnTo>
                    <a:lnTo>
                      <a:pt x="3139" y="19748"/>
                    </a:lnTo>
                    <a:lnTo>
                      <a:pt x="3042" y="19824"/>
                    </a:lnTo>
                    <a:lnTo>
                      <a:pt x="2721" y="19748"/>
                    </a:lnTo>
                    <a:lnTo>
                      <a:pt x="2625" y="19748"/>
                    </a:lnTo>
                    <a:lnTo>
                      <a:pt x="2421" y="19748"/>
                    </a:lnTo>
                    <a:lnTo>
                      <a:pt x="2196" y="19748"/>
                    </a:lnTo>
                    <a:lnTo>
                      <a:pt x="2196" y="19589"/>
                    </a:lnTo>
                    <a:lnTo>
                      <a:pt x="2100" y="19589"/>
                    </a:lnTo>
                    <a:lnTo>
                      <a:pt x="1682" y="19589"/>
                    </a:lnTo>
                    <a:lnTo>
                      <a:pt x="1468" y="19665"/>
                    </a:lnTo>
                    <a:lnTo>
                      <a:pt x="1360" y="19665"/>
                    </a:lnTo>
                    <a:lnTo>
                      <a:pt x="1157" y="19748"/>
                    </a:lnTo>
                    <a:lnTo>
                      <a:pt x="1264" y="19992"/>
                    </a:lnTo>
                    <a:lnTo>
                      <a:pt x="1061" y="19992"/>
                    </a:lnTo>
                    <a:lnTo>
                      <a:pt x="846" y="19824"/>
                    </a:lnTo>
                    <a:lnTo>
                      <a:pt x="846" y="19665"/>
                    </a:lnTo>
                    <a:lnTo>
                      <a:pt x="846" y="19497"/>
                    </a:lnTo>
                    <a:lnTo>
                      <a:pt x="739" y="19262"/>
                    </a:lnTo>
                    <a:lnTo>
                      <a:pt x="525" y="19338"/>
                    </a:lnTo>
                    <a:lnTo>
                      <a:pt x="418" y="19262"/>
                    </a:lnTo>
                    <a:lnTo>
                      <a:pt x="525" y="19170"/>
                    </a:lnTo>
                    <a:lnTo>
                      <a:pt x="621" y="19094"/>
                    </a:lnTo>
                    <a:lnTo>
                      <a:pt x="621" y="18767"/>
                    </a:lnTo>
                    <a:lnTo>
                      <a:pt x="621" y="18608"/>
                    </a:lnTo>
                    <a:lnTo>
                      <a:pt x="846" y="18524"/>
                    </a:lnTo>
                    <a:lnTo>
                      <a:pt x="846" y="18449"/>
                    </a:lnTo>
                    <a:lnTo>
                      <a:pt x="846" y="18356"/>
                    </a:lnTo>
                    <a:lnTo>
                      <a:pt x="739" y="18356"/>
                    </a:lnTo>
                    <a:lnTo>
                      <a:pt x="739" y="18197"/>
                    </a:lnTo>
                    <a:lnTo>
                      <a:pt x="621" y="18197"/>
                    </a:lnTo>
                    <a:lnTo>
                      <a:pt x="525" y="18122"/>
                    </a:lnTo>
                    <a:lnTo>
                      <a:pt x="525" y="17954"/>
                    </a:lnTo>
                    <a:lnTo>
                      <a:pt x="321" y="17870"/>
                    </a:lnTo>
                    <a:lnTo>
                      <a:pt x="204" y="17627"/>
                    </a:lnTo>
                    <a:lnTo>
                      <a:pt x="107" y="17375"/>
                    </a:lnTo>
                    <a:lnTo>
                      <a:pt x="321" y="17300"/>
                    </a:lnTo>
                    <a:lnTo>
                      <a:pt x="107" y="17057"/>
                    </a:lnTo>
                    <a:lnTo>
                      <a:pt x="0" y="16973"/>
                    </a:lnTo>
                    <a:lnTo>
                      <a:pt x="0" y="16730"/>
                    </a:lnTo>
                    <a:lnTo>
                      <a:pt x="204" y="16654"/>
                    </a:lnTo>
                    <a:lnTo>
                      <a:pt x="525" y="16654"/>
                    </a:lnTo>
                    <a:lnTo>
                      <a:pt x="621" y="16486"/>
                    </a:lnTo>
                    <a:lnTo>
                      <a:pt x="418" y="16235"/>
                    </a:lnTo>
                    <a:lnTo>
                      <a:pt x="321" y="16159"/>
                    </a:lnTo>
                    <a:lnTo>
                      <a:pt x="204" y="16000"/>
                    </a:lnTo>
                    <a:lnTo>
                      <a:pt x="204" y="15908"/>
                    </a:lnTo>
                    <a:lnTo>
                      <a:pt x="525" y="15748"/>
                    </a:lnTo>
                    <a:lnTo>
                      <a:pt x="846" y="15748"/>
                    </a:lnTo>
                    <a:lnTo>
                      <a:pt x="943" y="15262"/>
                    </a:lnTo>
                    <a:lnTo>
                      <a:pt x="1157" y="15178"/>
                    </a:lnTo>
                    <a:lnTo>
                      <a:pt x="1157" y="15019"/>
                    </a:lnTo>
                    <a:lnTo>
                      <a:pt x="1264" y="15019"/>
                    </a:lnTo>
                    <a:lnTo>
                      <a:pt x="1264" y="14935"/>
                    </a:lnTo>
                    <a:lnTo>
                      <a:pt x="1157" y="14935"/>
                    </a:lnTo>
                    <a:lnTo>
                      <a:pt x="1061" y="14767"/>
                    </a:lnTo>
                    <a:lnTo>
                      <a:pt x="1061" y="14532"/>
                    </a:lnTo>
                    <a:lnTo>
                      <a:pt x="1061" y="14440"/>
                    </a:lnTo>
                    <a:lnTo>
                      <a:pt x="1264" y="14365"/>
                    </a:lnTo>
                    <a:lnTo>
                      <a:pt x="1360" y="14038"/>
                    </a:lnTo>
                    <a:lnTo>
                      <a:pt x="1575" y="14038"/>
                    </a:lnTo>
                    <a:lnTo>
                      <a:pt x="1575" y="13954"/>
                    </a:lnTo>
                    <a:lnTo>
                      <a:pt x="1575" y="13878"/>
                    </a:lnTo>
                    <a:lnTo>
                      <a:pt x="1682" y="13878"/>
                    </a:lnTo>
                    <a:lnTo>
                      <a:pt x="1778" y="13878"/>
                    </a:lnTo>
                    <a:lnTo>
                      <a:pt x="1885" y="13627"/>
                    </a:lnTo>
                    <a:lnTo>
                      <a:pt x="2100" y="13551"/>
                    </a:lnTo>
                    <a:lnTo>
                      <a:pt x="2196" y="13551"/>
                    </a:lnTo>
                    <a:lnTo>
                      <a:pt x="2303" y="13384"/>
                    </a:lnTo>
                    <a:lnTo>
                      <a:pt x="2303" y="13300"/>
                    </a:lnTo>
                    <a:lnTo>
                      <a:pt x="2421" y="13300"/>
                    </a:lnTo>
                    <a:lnTo>
                      <a:pt x="2421" y="13065"/>
                    </a:lnTo>
                    <a:lnTo>
                      <a:pt x="2421" y="12973"/>
                    </a:lnTo>
                    <a:lnTo>
                      <a:pt x="2421" y="12897"/>
                    </a:lnTo>
                    <a:lnTo>
                      <a:pt x="2303" y="12738"/>
                    </a:lnTo>
                    <a:lnTo>
                      <a:pt x="2421" y="12738"/>
                    </a:lnTo>
                    <a:lnTo>
                      <a:pt x="2625" y="12738"/>
                    </a:lnTo>
                    <a:lnTo>
                      <a:pt x="2828" y="12897"/>
                    </a:lnTo>
                    <a:lnTo>
                      <a:pt x="3042" y="12973"/>
                    </a:lnTo>
                    <a:lnTo>
                      <a:pt x="3139" y="12973"/>
                    </a:lnTo>
                    <a:lnTo>
                      <a:pt x="3246" y="13065"/>
                    </a:lnTo>
                    <a:lnTo>
                      <a:pt x="3246" y="13140"/>
                    </a:lnTo>
                    <a:lnTo>
                      <a:pt x="3342" y="13140"/>
                    </a:lnTo>
                    <a:lnTo>
                      <a:pt x="3460" y="13065"/>
                    </a:lnTo>
                    <a:lnTo>
                      <a:pt x="3760" y="13065"/>
                    </a:lnTo>
                    <a:lnTo>
                      <a:pt x="3760" y="12813"/>
                    </a:lnTo>
                    <a:lnTo>
                      <a:pt x="3460" y="12738"/>
                    </a:lnTo>
                    <a:lnTo>
                      <a:pt x="3460" y="12486"/>
                    </a:lnTo>
                    <a:lnTo>
                      <a:pt x="3460" y="12411"/>
                    </a:lnTo>
                    <a:lnTo>
                      <a:pt x="3557" y="12243"/>
                    </a:lnTo>
                    <a:lnTo>
                      <a:pt x="3557" y="12159"/>
                    </a:lnTo>
                    <a:lnTo>
                      <a:pt x="3664" y="11992"/>
                    </a:lnTo>
                    <a:lnTo>
                      <a:pt x="3557" y="11916"/>
                    </a:lnTo>
                    <a:lnTo>
                      <a:pt x="3664" y="11757"/>
                    </a:lnTo>
                    <a:lnTo>
                      <a:pt x="3557" y="11673"/>
                    </a:lnTo>
                    <a:lnTo>
                      <a:pt x="3664" y="11505"/>
                    </a:lnTo>
                    <a:lnTo>
                      <a:pt x="3664" y="11430"/>
                    </a:lnTo>
                    <a:lnTo>
                      <a:pt x="3460" y="11430"/>
                    </a:lnTo>
                    <a:lnTo>
                      <a:pt x="3246" y="11019"/>
                    </a:lnTo>
                    <a:lnTo>
                      <a:pt x="3342" y="10943"/>
                    </a:lnTo>
                    <a:lnTo>
                      <a:pt x="3342" y="10692"/>
                    </a:lnTo>
                    <a:lnTo>
                      <a:pt x="3664" y="10692"/>
                    </a:lnTo>
                    <a:lnTo>
                      <a:pt x="3664" y="10524"/>
                    </a:lnTo>
                    <a:lnTo>
                      <a:pt x="3760" y="10449"/>
                    </a:lnTo>
                    <a:lnTo>
                      <a:pt x="3664" y="10289"/>
                    </a:lnTo>
                    <a:lnTo>
                      <a:pt x="3760" y="10197"/>
                    </a:lnTo>
                    <a:lnTo>
                      <a:pt x="3760" y="10122"/>
                    </a:lnTo>
                    <a:lnTo>
                      <a:pt x="3664" y="10122"/>
                    </a:lnTo>
                    <a:lnTo>
                      <a:pt x="3664" y="9962"/>
                    </a:lnTo>
                    <a:lnTo>
                      <a:pt x="3460" y="9803"/>
                    </a:lnTo>
                    <a:lnTo>
                      <a:pt x="3246" y="9551"/>
                    </a:lnTo>
                    <a:lnTo>
                      <a:pt x="2935" y="9476"/>
                    </a:lnTo>
                    <a:lnTo>
                      <a:pt x="2935" y="9308"/>
                    </a:lnTo>
                    <a:lnTo>
                      <a:pt x="2625" y="8897"/>
                    </a:lnTo>
                    <a:lnTo>
                      <a:pt x="2721" y="8822"/>
                    </a:lnTo>
                    <a:lnTo>
                      <a:pt x="2828" y="8897"/>
                    </a:lnTo>
                    <a:lnTo>
                      <a:pt x="3042" y="8822"/>
                    </a:lnTo>
                    <a:lnTo>
                      <a:pt x="3042" y="8730"/>
                    </a:lnTo>
                    <a:lnTo>
                      <a:pt x="3139" y="8730"/>
                    </a:lnTo>
                    <a:lnTo>
                      <a:pt x="3042" y="8570"/>
                    </a:lnTo>
                    <a:lnTo>
                      <a:pt x="3246" y="8570"/>
                    </a:lnTo>
                    <a:lnTo>
                      <a:pt x="3460" y="8570"/>
                    </a:lnTo>
                    <a:lnTo>
                      <a:pt x="3557" y="8495"/>
                    </a:lnTo>
                    <a:lnTo>
                      <a:pt x="3985" y="8168"/>
                    </a:lnTo>
                    <a:lnTo>
                      <a:pt x="3878" y="8084"/>
                    </a:lnTo>
                    <a:lnTo>
                      <a:pt x="3985" y="7916"/>
                    </a:lnTo>
                    <a:lnTo>
                      <a:pt x="4081" y="7841"/>
                    </a:lnTo>
                    <a:lnTo>
                      <a:pt x="4081" y="7757"/>
                    </a:lnTo>
                    <a:lnTo>
                      <a:pt x="4403" y="7681"/>
                    </a:lnTo>
                    <a:lnTo>
                      <a:pt x="4403" y="7589"/>
                    </a:lnTo>
                    <a:lnTo>
                      <a:pt x="4296" y="7430"/>
                    </a:lnTo>
                    <a:lnTo>
                      <a:pt x="4403" y="7187"/>
                    </a:lnTo>
                    <a:lnTo>
                      <a:pt x="4403" y="7027"/>
                    </a:lnTo>
                    <a:lnTo>
                      <a:pt x="4199" y="6935"/>
                    </a:lnTo>
                    <a:lnTo>
                      <a:pt x="3985" y="6532"/>
                    </a:lnTo>
                    <a:lnTo>
                      <a:pt x="3985" y="6449"/>
                    </a:lnTo>
                    <a:lnTo>
                      <a:pt x="3985" y="6289"/>
                    </a:lnTo>
                    <a:lnTo>
                      <a:pt x="4081" y="6046"/>
                    </a:lnTo>
                    <a:lnTo>
                      <a:pt x="3985" y="5795"/>
                    </a:lnTo>
                    <a:lnTo>
                      <a:pt x="3760" y="5635"/>
                    </a:lnTo>
                    <a:lnTo>
                      <a:pt x="3760" y="5468"/>
                    </a:lnTo>
                    <a:lnTo>
                      <a:pt x="3664" y="5233"/>
                    </a:lnTo>
                    <a:lnTo>
                      <a:pt x="3664" y="5140"/>
                    </a:lnTo>
                    <a:lnTo>
                      <a:pt x="3460" y="5065"/>
                    </a:lnTo>
                    <a:lnTo>
                      <a:pt x="3342" y="4822"/>
                    </a:lnTo>
                    <a:lnTo>
                      <a:pt x="3042" y="4654"/>
                    </a:lnTo>
                    <a:lnTo>
                      <a:pt x="2935" y="4654"/>
                    </a:lnTo>
                    <a:lnTo>
                      <a:pt x="2935" y="4738"/>
                    </a:lnTo>
                    <a:lnTo>
                      <a:pt x="2828" y="4738"/>
                    </a:lnTo>
                    <a:lnTo>
                      <a:pt x="2828" y="4579"/>
                    </a:lnTo>
                    <a:lnTo>
                      <a:pt x="2625" y="4327"/>
                    </a:lnTo>
                    <a:lnTo>
                      <a:pt x="2517" y="4495"/>
                    </a:lnTo>
                    <a:lnTo>
                      <a:pt x="2421" y="4495"/>
                    </a:lnTo>
                    <a:lnTo>
                      <a:pt x="2303" y="4327"/>
                    </a:lnTo>
                    <a:lnTo>
                      <a:pt x="2196" y="4403"/>
                    </a:lnTo>
                    <a:lnTo>
                      <a:pt x="1982" y="4243"/>
                    </a:lnTo>
                    <a:lnTo>
                      <a:pt x="1982" y="4075"/>
                    </a:lnTo>
                    <a:lnTo>
                      <a:pt x="2196" y="4000"/>
                    </a:lnTo>
                    <a:lnTo>
                      <a:pt x="2100" y="3916"/>
                    </a:lnTo>
                    <a:lnTo>
                      <a:pt x="1982" y="3916"/>
                    </a:lnTo>
                    <a:lnTo>
                      <a:pt x="1885" y="3916"/>
                    </a:lnTo>
                    <a:lnTo>
                      <a:pt x="1778" y="3841"/>
                    </a:lnTo>
                    <a:lnTo>
                      <a:pt x="1778" y="3589"/>
                    </a:lnTo>
                    <a:lnTo>
                      <a:pt x="1682" y="3514"/>
                    </a:lnTo>
                    <a:lnTo>
                      <a:pt x="1885" y="3027"/>
                    </a:lnTo>
                    <a:lnTo>
                      <a:pt x="2100" y="3103"/>
                    </a:lnTo>
                    <a:lnTo>
                      <a:pt x="2100" y="2935"/>
                    </a:lnTo>
                    <a:lnTo>
                      <a:pt x="2100" y="2860"/>
                    </a:lnTo>
                    <a:lnTo>
                      <a:pt x="2421" y="2608"/>
                    </a:lnTo>
                    <a:lnTo>
                      <a:pt x="2517" y="2608"/>
                    </a:lnTo>
                    <a:lnTo>
                      <a:pt x="3139" y="2608"/>
                    </a:lnTo>
                    <a:lnTo>
                      <a:pt x="3460" y="2449"/>
                    </a:lnTo>
                    <a:lnTo>
                      <a:pt x="3460" y="2608"/>
                    </a:lnTo>
                    <a:lnTo>
                      <a:pt x="3664" y="2608"/>
                    </a:lnTo>
                    <a:lnTo>
                      <a:pt x="3664" y="2532"/>
                    </a:lnTo>
                    <a:lnTo>
                      <a:pt x="3760" y="2532"/>
                    </a:lnTo>
                    <a:lnTo>
                      <a:pt x="3760" y="2608"/>
                    </a:lnTo>
                    <a:lnTo>
                      <a:pt x="3878" y="2608"/>
                    </a:lnTo>
                    <a:lnTo>
                      <a:pt x="4081" y="2449"/>
                    </a:lnTo>
                    <a:lnTo>
                      <a:pt x="4499" y="2281"/>
                    </a:lnTo>
                    <a:lnTo>
                      <a:pt x="4403" y="2122"/>
                    </a:lnTo>
                    <a:lnTo>
                      <a:pt x="4296" y="1878"/>
                    </a:lnTo>
                    <a:lnTo>
                      <a:pt x="4199" y="1954"/>
                    </a:lnTo>
                    <a:lnTo>
                      <a:pt x="4081" y="1795"/>
                    </a:lnTo>
                    <a:lnTo>
                      <a:pt x="4296" y="1719"/>
                    </a:lnTo>
                    <a:lnTo>
                      <a:pt x="4296" y="1468"/>
                    </a:lnTo>
                    <a:lnTo>
                      <a:pt x="4081" y="1392"/>
                    </a:lnTo>
                    <a:lnTo>
                      <a:pt x="4081" y="1308"/>
                    </a:lnTo>
                    <a:lnTo>
                      <a:pt x="4403" y="1233"/>
                    </a:lnTo>
                    <a:lnTo>
                      <a:pt x="4403" y="1308"/>
                    </a:lnTo>
                    <a:lnTo>
                      <a:pt x="4499" y="1308"/>
                    </a:lnTo>
                    <a:lnTo>
                      <a:pt x="4606" y="1233"/>
                    </a:lnTo>
                    <a:lnTo>
                      <a:pt x="4499" y="1140"/>
                    </a:lnTo>
                    <a:lnTo>
                      <a:pt x="4606" y="981"/>
                    </a:lnTo>
                    <a:lnTo>
                      <a:pt x="4713" y="1065"/>
                    </a:lnTo>
                    <a:lnTo>
                      <a:pt x="4917" y="906"/>
                    </a:lnTo>
                    <a:lnTo>
                      <a:pt x="5024" y="813"/>
                    </a:lnTo>
                    <a:lnTo>
                      <a:pt x="5024" y="738"/>
                    </a:lnTo>
                    <a:lnTo>
                      <a:pt x="5121" y="738"/>
                    </a:lnTo>
                    <a:lnTo>
                      <a:pt x="5121" y="579"/>
                    </a:lnTo>
                    <a:lnTo>
                      <a:pt x="5442" y="486"/>
                    </a:lnTo>
                    <a:lnTo>
                      <a:pt x="5656" y="813"/>
                    </a:lnTo>
                    <a:lnTo>
                      <a:pt x="5763" y="738"/>
                    </a:lnTo>
                    <a:lnTo>
                      <a:pt x="5860" y="654"/>
                    </a:lnTo>
                    <a:lnTo>
                      <a:pt x="6181" y="579"/>
                    </a:lnTo>
                    <a:lnTo>
                      <a:pt x="6277" y="738"/>
                    </a:lnTo>
                    <a:lnTo>
                      <a:pt x="6385" y="738"/>
                    </a:lnTo>
                    <a:lnTo>
                      <a:pt x="6385" y="486"/>
                    </a:lnTo>
                    <a:close/>
                  </a:path>
                </a:pathLst>
              </a:custGeom>
              <a:solidFill>
                <a:srgbClr val="CDE5FF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9" name="Freeform 50"/>
              <p:cNvSpPr>
                <a:spLocks/>
              </p:cNvSpPr>
              <p:nvPr/>
            </p:nvSpPr>
            <p:spPr bwMode="auto">
              <a:xfrm>
                <a:off x="4114818" y="4743472"/>
                <a:ext cx="1589088" cy="1828800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0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2147483647 w 20000"/>
                  <a:gd name="T125" fmla="*/ 2147483647 h 200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0000"/>
                  <a:gd name="T190" fmla="*/ 0 h 20000"/>
                  <a:gd name="T191" fmla="*/ 20000 w 20000"/>
                  <a:gd name="T192" fmla="*/ 20000 h 200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0000" h="20000">
                    <a:moveTo>
                      <a:pt x="551" y="13715"/>
                    </a:moveTo>
                    <a:lnTo>
                      <a:pt x="551" y="13778"/>
                    </a:lnTo>
                    <a:lnTo>
                      <a:pt x="623" y="13778"/>
                    </a:lnTo>
                    <a:lnTo>
                      <a:pt x="703" y="13778"/>
                    </a:lnTo>
                    <a:lnTo>
                      <a:pt x="863" y="13847"/>
                    </a:lnTo>
                    <a:lnTo>
                      <a:pt x="1015" y="13847"/>
                    </a:lnTo>
                    <a:lnTo>
                      <a:pt x="943" y="13778"/>
                    </a:lnTo>
                    <a:lnTo>
                      <a:pt x="1015" y="13778"/>
                    </a:lnTo>
                    <a:lnTo>
                      <a:pt x="1095" y="13847"/>
                    </a:lnTo>
                    <a:lnTo>
                      <a:pt x="1254" y="13847"/>
                    </a:lnTo>
                    <a:lnTo>
                      <a:pt x="1254" y="14049"/>
                    </a:lnTo>
                    <a:lnTo>
                      <a:pt x="1326" y="14049"/>
                    </a:lnTo>
                    <a:lnTo>
                      <a:pt x="1326" y="13986"/>
                    </a:lnTo>
                    <a:lnTo>
                      <a:pt x="1478" y="13986"/>
                    </a:lnTo>
                    <a:lnTo>
                      <a:pt x="1478" y="14049"/>
                    </a:lnTo>
                    <a:lnTo>
                      <a:pt x="1638" y="14049"/>
                    </a:lnTo>
                    <a:lnTo>
                      <a:pt x="1638" y="14118"/>
                    </a:lnTo>
                    <a:lnTo>
                      <a:pt x="1638" y="14181"/>
                    </a:lnTo>
                    <a:lnTo>
                      <a:pt x="1718" y="14319"/>
                    </a:lnTo>
                    <a:lnTo>
                      <a:pt x="1718" y="14451"/>
                    </a:lnTo>
                    <a:lnTo>
                      <a:pt x="1566" y="14528"/>
                    </a:lnTo>
                    <a:lnTo>
                      <a:pt x="1638" y="14590"/>
                    </a:lnTo>
                    <a:lnTo>
                      <a:pt x="1790" y="14660"/>
                    </a:lnTo>
                    <a:lnTo>
                      <a:pt x="1790" y="14722"/>
                    </a:lnTo>
                    <a:lnTo>
                      <a:pt x="1878" y="14722"/>
                    </a:lnTo>
                    <a:lnTo>
                      <a:pt x="1790" y="14931"/>
                    </a:lnTo>
                    <a:lnTo>
                      <a:pt x="1878" y="14931"/>
                    </a:lnTo>
                    <a:lnTo>
                      <a:pt x="1878" y="14993"/>
                    </a:lnTo>
                    <a:lnTo>
                      <a:pt x="1878" y="15201"/>
                    </a:lnTo>
                    <a:lnTo>
                      <a:pt x="1958" y="15264"/>
                    </a:lnTo>
                    <a:lnTo>
                      <a:pt x="2030" y="15264"/>
                    </a:lnTo>
                    <a:lnTo>
                      <a:pt x="1878" y="15333"/>
                    </a:lnTo>
                    <a:lnTo>
                      <a:pt x="1718" y="15264"/>
                    </a:lnTo>
                    <a:lnTo>
                      <a:pt x="1638" y="15333"/>
                    </a:lnTo>
                    <a:lnTo>
                      <a:pt x="1566" y="15333"/>
                    </a:lnTo>
                    <a:lnTo>
                      <a:pt x="1566" y="15396"/>
                    </a:lnTo>
                    <a:lnTo>
                      <a:pt x="1718" y="15472"/>
                    </a:lnTo>
                    <a:lnTo>
                      <a:pt x="1790" y="15535"/>
                    </a:lnTo>
                    <a:lnTo>
                      <a:pt x="1878" y="15667"/>
                    </a:lnTo>
                    <a:lnTo>
                      <a:pt x="1878" y="15938"/>
                    </a:lnTo>
                    <a:lnTo>
                      <a:pt x="1790" y="16014"/>
                    </a:lnTo>
                    <a:lnTo>
                      <a:pt x="1718" y="16014"/>
                    </a:lnTo>
                    <a:lnTo>
                      <a:pt x="1638" y="16014"/>
                    </a:lnTo>
                    <a:lnTo>
                      <a:pt x="1254" y="16076"/>
                    </a:lnTo>
                    <a:lnTo>
                      <a:pt x="1175" y="16146"/>
                    </a:lnTo>
                    <a:lnTo>
                      <a:pt x="1095" y="16347"/>
                    </a:lnTo>
                    <a:lnTo>
                      <a:pt x="1326" y="16479"/>
                    </a:lnTo>
                    <a:lnTo>
                      <a:pt x="1478" y="16688"/>
                    </a:lnTo>
                    <a:lnTo>
                      <a:pt x="1406" y="16688"/>
                    </a:lnTo>
                    <a:lnTo>
                      <a:pt x="1406" y="16750"/>
                    </a:lnTo>
                    <a:lnTo>
                      <a:pt x="1478" y="16819"/>
                    </a:lnTo>
                    <a:lnTo>
                      <a:pt x="1566" y="16882"/>
                    </a:lnTo>
                    <a:lnTo>
                      <a:pt x="1638" y="16958"/>
                    </a:lnTo>
                    <a:lnTo>
                      <a:pt x="1878" y="16958"/>
                    </a:lnTo>
                    <a:lnTo>
                      <a:pt x="1958" y="16958"/>
                    </a:lnTo>
                    <a:lnTo>
                      <a:pt x="2030" y="16958"/>
                    </a:lnTo>
                    <a:lnTo>
                      <a:pt x="2117" y="16958"/>
                    </a:lnTo>
                    <a:lnTo>
                      <a:pt x="2189" y="16958"/>
                    </a:lnTo>
                    <a:lnTo>
                      <a:pt x="2189" y="16882"/>
                    </a:lnTo>
                    <a:lnTo>
                      <a:pt x="2341" y="16819"/>
                    </a:lnTo>
                    <a:lnTo>
                      <a:pt x="2501" y="16819"/>
                    </a:lnTo>
                    <a:lnTo>
                      <a:pt x="2581" y="17021"/>
                    </a:lnTo>
                    <a:lnTo>
                      <a:pt x="2653" y="17090"/>
                    </a:lnTo>
                    <a:lnTo>
                      <a:pt x="2733" y="17090"/>
                    </a:lnTo>
                    <a:lnTo>
                      <a:pt x="2893" y="17229"/>
                    </a:lnTo>
                    <a:lnTo>
                      <a:pt x="3044" y="17292"/>
                    </a:lnTo>
                    <a:lnTo>
                      <a:pt x="3044" y="17361"/>
                    </a:lnTo>
                    <a:lnTo>
                      <a:pt x="3044" y="17563"/>
                    </a:lnTo>
                    <a:lnTo>
                      <a:pt x="2805" y="17500"/>
                    </a:lnTo>
                    <a:lnTo>
                      <a:pt x="2269" y="17563"/>
                    </a:lnTo>
                    <a:lnTo>
                      <a:pt x="2117" y="17632"/>
                    </a:lnTo>
                    <a:lnTo>
                      <a:pt x="1958" y="17563"/>
                    </a:lnTo>
                    <a:lnTo>
                      <a:pt x="1878" y="17694"/>
                    </a:lnTo>
                    <a:lnTo>
                      <a:pt x="1790" y="17826"/>
                    </a:lnTo>
                    <a:lnTo>
                      <a:pt x="1566" y="17965"/>
                    </a:lnTo>
                    <a:lnTo>
                      <a:pt x="1326" y="17903"/>
                    </a:lnTo>
                    <a:lnTo>
                      <a:pt x="1095" y="18174"/>
                    </a:lnTo>
                    <a:lnTo>
                      <a:pt x="863" y="18174"/>
                    </a:lnTo>
                    <a:lnTo>
                      <a:pt x="551" y="18236"/>
                    </a:lnTo>
                    <a:lnTo>
                      <a:pt x="463" y="18236"/>
                    </a:lnTo>
                    <a:lnTo>
                      <a:pt x="312" y="18306"/>
                    </a:lnTo>
                    <a:lnTo>
                      <a:pt x="152" y="18576"/>
                    </a:lnTo>
                    <a:lnTo>
                      <a:pt x="240" y="18778"/>
                    </a:lnTo>
                    <a:lnTo>
                      <a:pt x="943" y="18910"/>
                    </a:lnTo>
                    <a:lnTo>
                      <a:pt x="1254" y="19181"/>
                    </a:lnTo>
                    <a:lnTo>
                      <a:pt x="1326" y="19118"/>
                    </a:lnTo>
                    <a:lnTo>
                      <a:pt x="1406" y="19181"/>
                    </a:lnTo>
                    <a:lnTo>
                      <a:pt x="1478" y="19118"/>
                    </a:lnTo>
                    <a:lnTo>
                      <a:pt x="1566" y="19181"/>
                    </a:lnTo>
                    <a:lnTo>
                      <a:pt x="1566" y="19313"/>
                    </a:lnTo>
                    <a:lnTo>
                      <a:pt x="1638" y="19389"/>
                    </a:lnTo>
                    <a:lnTo>
                      <a:pt x="1718" y="19660"/>
                    </a:lnTo>
                    <a:lnTo>
                      <a:pt x="1878" y="19792"/>
                    </a:lnTo>
                    <a:lnTo>
                      <a:pt x="2030" y="19931"/>
                    </a:lnTo>
                    <a:lnTo>
                      <a:pt x="2117" y="19854"/>
                    </a:lnTo>
                    <a:lnTo>
                      <a:pt x="2501" y="19792"/>
                    </a:lnTo>
                    <a:lnTo>
                      <a:pt x="2581" y="19722"/>
                    </a:lnTo>
                    <a:lnTo>
                      <a:pt x="2733" y="19660"/>
                    </a:lnTo>
                    <a:lnTo>
                      <a:pt x="2733" y="19583"/>
                    </a:lnTo>
                    <a:lnTo>
                      <a:pt x="2805" y="19451"/>
                    </a:lnTo>
                    <a:lnTo>
                      <a:pt x="3044" y="19389"/>
                    </a:lnTo>
                    <a:lnTo>
                      <a:pt x="3284" y="19389"/>
                    </a:lnTo>
                    <a:lnTo>
                      <a:pt x="3668" y="19250"/>
                    </a:lnTo>
                    <a:lnTo>
                      <a:pt x="4059" y="19313"/>
                    </a:lnTo>
                    <a:lnTo>
                      <a:pt x="4770" y="19583"/>
                    </a:lnTo>
                    <a:lnTo>
                      <a:pt x="5074" y="19854"/>
                    </a:lnTo>
                    <a:lnTo>
                      <a:pt x="5074" y="19931"/>
                    </a:lnTo>
                    <a:lnTo>
                      <a:pt x="5234" y="19931"/>
                    </a:lnTo>
                    <a:lnTo>
                      <a:pt x="5306" y="19993"/>
                    </a:lnTo>
                    <a:lnTo>
                      <a:pt x="5473" y="19993"/>
                    </a:lnTo>
                    <a:lnTo>
                      <a:pt x="5625" y="19854"/>
                    </a:lnTo>
                    <a:lnTo>
                      <a:pt x="5785" y="19854"/>
                    </a:lnTo>
                    <a:lnTo>
                      <a:pt x="6009" y="19931"/>
                    </a:lnTo>
                    <a:lnTo>
                      <a:pt x="6320" y="19931"/>
                    </a:lnTo>
                    <a:lnTo>
                      <a:pt x="6320" y="19792"/>
                    </a:lnTo>
                    <a:lnTo>
                      <a:pt x="6249" y="19722"/>
                    </a:lnTo>
                    <a:lnTo>
                      <a:pt x="6249" y="19660"/>
                    </a:lnTo>
                    <a:lnTo>
                      <a:pt x="6320" y="19583"/>
                    </a:lnTo>
                    <a:lnTo>
                      <a:pt x="6320" y="19451"/>
                    </a:lnTo>
                    <a:lnTo>
                      <a:pt x="6640" y="19313"/>
                    </a:lnTo>
                    <a:lnTo>
                      <a:pt x="6712" y="19313"/>
                    </a:lnTo>
                    <a:lnTo>
                      <a:pt x="6872" y="19313"/>
                    </a:lnTo>
                    <a:lnTo>
                      <a:pt x="6952" y="19451"/>
                    </a:lnTo>
                    <a:lnTo>
                      <a:pt x="7423" y="19118"/>
                    </a:lnTo>
                    <a:lnTo>
                      <a:pt x="7575" y="19118"/>
                    </a:lnTo>
                    <a:lnTo>
                      <a:pt x="7647" y="19049"/>
                    </a:lnTo>
                    <a:lnTo>
                      <a:pt x="7966" y="19049"/>
                    </a:lnTo>
                    <a:lnTo>
                      <a:pt x="7966" y="18979"/>
                    </a:lnTo>
                    <a:lnTo>
                      <a:pt x="8126" y="18910"/>
                    </a:lnTo>
                    <a:lnTo>
                      <a:pt x="8198" y="18979"/>
                    </a:lnTo>
                    <a:lnTo>
                      <a:pt x="8510" y="18979"/>
                    </a:lnTo>
                    <a:lnTo>
                      <a:pt x="8750" y="18979"/>
                    </a:lnTo>
                    <a:lnTo>
                      <a:pt x="8981" y="19313"/>
                    </a:lnTo>
                    <a:lnTo>
                      <a:pt x="9213" y="19250"/>
                    </a:lnTo>
                    <a:lnTo>
                      <a:pt x="9604" y="19181"/>
                    </a:lnTo>
                    <a:lnTo>
                      <a:pt x="9525" y="19118"/>
                    </a:lnTo>
                    <a:lnTo>
                      <a:pt x="9453" y="18910"/>
                    </a:lnTo>
                    <a:lnTo>
                      <a:pt x="9293" y="18910"/>
                    </a:lnTo>
                    <a:lnTo>
                      <a:pt x="9293" y="18715"/>
                    </a:lnTo>
                    <a:lnTo>
                      <a:pt x="9365" y="18639"/>
                    </a:lnTo>
                    <a:lnTo>
                      <a:pt x="9293" y="18576"/>
                    </a:lnTo>
                    <a:lnTo>
                      <a:pt x="9053" y="18576"/>
                    </a:lnTo>
                    <a:lnTo>
                      <a:pt x="8981" y="18507"/>
                    </a:lnTo>
                    <a:lnTo>
                      <a:pt x="8901" y="18507"/>
                    </a:lnTo>
                    <a:lnTo>
                      <a:pt x="8750" y="18444"/>
                    </a:lnTo>
                    <a:lnTo>
                      <a:pt x="8750" y="18097"/>
                    </a:lnTo>
                    <a:lnTo>
                      <a:pt x="8750" y="18035"/>
                    </a:lnTo>
                    <a:lnTo>
                      <a:pt x="8662" y="17694"/>
                    </a:lnTo>
                    <a:lnTo>
                      <a:pt x="8662" y="17424"/>
                    </a:lnTo>
                    <a:lnTo>
                      <a:pt x="8662" y="17090"/>
                    </a:lnTo>
                    <a:lnTo>
                      <a:pt x="8662" y="16958"/>
                    </a:lnTo>
                    <a:lnTo>
                      <a:pt x="8662" y="16688"/>
                    </a:lnTo>
                    <a:lnTo>
                      <a:pt x="8662" y="16208"/>
                    </a:lnTo>
                    <a:lnTo>
                      <a:pt x="8821" y="15535"/>
                    </a:lnTo>
                    <a:lnTo>
                      <a:pt x="8662" y="15535"/>
                    </a:lnTo>
                    <a:lnTo>
                      <a:pt x="8662" y="15472"/>
                    </a:lnTo>
                    <a:lnTo>
                      <a:pt x="8510" y="15396"/>
                    </a:lnTo>
                    <a:lnTo>
                      <a:pt x="8350" y="15264"/>
                    </a:lnTo>
                    <a:lnTo>
                      <a:pt x="8438" y="15125"/>
                    </a:lnTo>
                    <a:lnTo>
                      <a:pt x="8590" y="15063"/>
                    </a:lnTo>
                    <a:lnTo>
                      <a:pt x="8510" y="15333"/>
                    </a:lnTo>
                    <a:lnTo>
                      <a:pt x="8662" y="15396"/>
                    </a:lnTo>
                    <a:lnTo>
                      <a:pt x="8662" y="15201"/>
                    </a:lnTo>
                    <a:lnTo>
                      <a:pt x="8901" y="14528"/>
                    </a:lnTo>
                    <a:lnTo>
                      <a:pt x="8821" y="14528"/>
                    </a:lnTo>
                    <a:lnTo>
                      <a:pt x="8821" y="14590"/>
                    </a:lnTo>
                    <a:lnTo>
                      <a:pt x="8590" y="14451"/>
                    </a:lnTo>
                    <a:lnTo>
                      <a:pt x="8590" y="14389"/>
                    </a:lnTo>
                    <a:lnTo>
                      <a:pt x="8590" y="14118"/>
                    </a:lnTo>
                    <a:lnTo>
                      <a:pt x="8662" y="14181"/>
                    </a:lnTo>
                    <a:lnTo>
                      <a:pt x="8662" y="14257"/>
                    </a:lnTo>
                    <a:lnTo>
                      <a:pt x="8901" y="14319"/>
                    </a:lnTo>
                    <a:lnTo>
                      <a:pt x="8901" y="14451"/>
                    </a:lnTo>
                    <a:lnTo>
                      <a:pt x="8981" y="14451"/>
                    </a:lnTo>
                    <a:lnTo>
                      <a:pt x="9365" y="13910"/>
                    </a:lnTo>
                    <a:lnTo>
                      <a:pt x="9525" y="13646"/>
                    </a:lnTo>
                    <a:lnTo>
                      <a:pt x="9916" y="13313"/>
                    </a:lnTo>
                    <a:lnTo>
                      <a:pt x="10156" y="13174"/>
                    </a:lnTo>
                    <a:lnTo>
                      <a:pt x="10308" y="13042"/>
                    </a:lnTo>
                    <a:lnTo>
                      <a:pt x="10380" y="13042"/>
                    </a:lnTo>
                    <a:lnTo>
                      <a:pt x="10539" y="12903"/>
                    </a:lnTo>
                    <a:lnTo>
                      <a:pt x="10691" y="12833"/>
                    </a:lnTo>
                    <a:lnTo>
                      <a:pt x="11091" y="12771"/>
                    </a:lnTo>
                    <a:lnTo>
                      <a:pt x="11634" y="12903"/>
                    </a:lnTo>
                    <a:lnTo>
                      <a:pt x="11706" y="12833"/>
                    </a:lnTo>
                    <a:lnTo>
                      <a:pt x="11794" y="12632"/>
                    </a:lnTo>
                    <a:lnTo>
                      <a:pt x="11946" y="12563"/>
                    </a:lnTo>
                    <a:lnTo>
                      <a:pt x="12018" y="12424"/>
                    </a:lnTo>
                    <a:lnTo>
                      <a:pt x="12417" y="12090"/>
                    </a:lnTo>
                    <a:lnTo>
                      <a:pt x="12569" y="11958"/>
                    </a:lnTo>
                    <a:lnTo>
                      <a:pt x="12809" y="11958"/>
                    </a:lnTo>
                    <a:lnTo>
                      <a:pt x="13032" y="11750"/>
                    </a:lnTo>
                    <a:lnTo>
                      <a:pt x="13432" y="11556"/>
                    </a:lnTo>
                    <a:lnTo>
                      <a:pt x="13672" y="11347"/>
                    </a:lnTo>
                    <a:lnTo>
                      <a:pt x="14135" y="10944"/>
                    </a:lnTo>
                    <a:lnTo>
                      <a:pt x="14598" y="10743"/>
                    </a:lnTo>
                    <a:lnTo>
                      <a:pt x="14910" y="10674"/>
                    </a:lnTo>
                    <a:lnTo>
                      <a:pt x="15382" y="10674"/>
                    </a:lnTo>
                    <a:lnTo>
                      <a:pt x="15613" y="10875"/>
                    </a:lnTo>
                    <a:lnTo>
                      <a:pt x="15533" y="11076"/>
                    </a:lnTo>
                    <a:lnTo>
                      <a:pt x="15533" y="11146"/>
                    </a:lnTo>
                    <a:lnTo>
                      <a:pt x="15845" y="11347"/>
                    </a:lnTo>
                    <a:lnTo>
                      <a:pt x="16237" y="11347"/>
                    </a:lnTo>
                    <a:lnTo>
                      <a:pt x="16237" y="11076"/>
                    </a:lnTo>
                    <a:lnTo>
                      <a:pt x="16324" y="11076"/>
                    </a:lnTo>
                    <a:lnTo>
                      <a:pt x="16788" y="10806"/>
                    </a:lnTo>
                    <a:lnTo>
                      <a:pt x="16708" y="10674"/>
                    </a:lnTo>
                    <a:lnTo>
                      <a:pt x="16788" y="10611"/>
                    </a:lnTo>
                    <a:lnTo>
                      <a:pt x="16788" y="10674"/>
                    </a:lnTo>
                    <a:lnTo>
                      <a:pt x="16788" y="10743"/>
                    </a:lnTo>
                    <a:lnTo>
                      <a:pt x="16860" y="10806"/>
                    </a:lnTo>
                    <a:lnTo>
                      <a:pt x="17012" y="10674"/>
                    </a:lnTo>
                    <a:lnTo>
                      <a:pt x="17099" y="10743"/>
                    </a:lnTo>
                    <a:lnTo>
                      <a:pt x="17411" y="10535"/>
                    </a:lnTo>
                    <a:lnTo>
                      <a:pt x="17339" y="10472"/>
                    </a:lnTo>
                    <a:lnTo>
                      <a:pt x="17411" y="10403"/>
                    </a:lnTo>
                    <a:lnTo>
                      <a:pt x="17651" y="10403"/>
                    </a:lnTo>
                    <a:lnTo>
                      <a:pt x="17803" y="10201"/>
                    </a:lnTo>
                    <a:lnTo>
                      <a:pt x="17723" y="10132"/>
                    </a:lnTo>
                    <a:lnTo>
                      <a:pt x="17651" y="10201"/>
                    </a:lnTo>
                    <a:lnTo>
                      <a:pt x="17563" y="10201"/>
                    </a:lnTo>
                    <a:lnTo>
                      <a:pt x="17491" y="10069"/>
                    </a:lnTo>
                    <a:lnTo>
                      <a:pt x="17651" y="9722"/>
                    </a:lnTo>
                    <a:lnTo>
                      <a:pt x="17803" y="9722"/>
                    </a:lnTo>
                    <a:lnTo>
                      <a:pt x="17803" y="9528"/>
                    </a:lnTo>
                    <a:lnTo>
                      <a:pt x="18186" y="9458"/>
                    </a:lnTo>
                    <a:lnTo>
                      <a:pt x="18506" y="9590"/>
                    </a:lnTo>
                    <a:lnTo>
                      <a:pt x="18738" y="9590"/>
                    </a:lnTo>
                    <a:lnTo>
                      <a:pt x="18578" y="9319"/>
                    </a:lnTo>
                    <a:lnTo>
                      <a:pt x="18738" y="9049"/>
                    </a:lnTo>
                    <a:lnTo>
                      <a:pt x="18889" y="8778"/>
                    </a:lnTo>
                    <a:lnTo>
                      <a:pt x="18738" y="8507"/>
                    </a:lnTo>
                    <a:lnTo>
                      <a:pt x="18889" y="8375"/>
                    </a:lnTo>
                    <a:lnTo>
                      <a:pt x="18889" y="8313"/>
                    </a:lnTo>
                    <a:lnTo>
                      <a:pt x="18738" y="8313"/>
                    </a:lnTo>
                    <a:lnTo>
                      <a:pt x="18738" y="8236"/>
                    </a:lnTo>
                    <a:lnTo>
                      <a:pt x="18889" y="8174"/>
                    </a:lnTo>
                    <a:lnTo>
                      <a:pt x="19129" y="7972"/>
                    </a:lnTo>
                    <a:lnTo>
                      <a:pt x="19369" y="7771"/>
                    </a:lnTo>
                    <a:lnTo>
                      <a:pt x="19369" y="7701"/>
                    </a:lnTo>
                    <a:lnTo>
                      <a:pt x="19592" y="7639"/>
                    </a:lnTo>
                    <a:lnTo>
                      <a:pt x="19680" y="7563"/>
                    </a:lnTo>
                    <a:lnTo>
                      <a:pt x="19832" y="7431"/>
                    </a:lnTo>
                    <a:lnTo>
                      <a:pt x="19832" y="7292"/>
                    </a:lnTo>
                    <a:lnTo>
                      <a:pt x="19992" y="7292"/>
                    </a:lnTo>
                    <a:lnTo>
                      <a:pt x="19992" y="7229"/>
                    </a:lnTo>
                    <a:lnTo>
                      <a:pt x="19992" y="7160"/>
                    </a:lnTo>
                    <a:lnTo>
                      <a:pt x="19992" y="7097"/>
                    </a:lnTo>
                    <a:lnTo>
                      <a:pt x="19832" y="7021"/>
                    </a:lnTo>
                    <a:lnTo>
                      <a:pt x="19832" y="6958"/>
                    </a:lnTo>
                    <a:lnTo>
                      <a:pt x="19752" y="6889"/>
                    </a:lnTo>
                    <a:lnTo>
                      <a:pt x="19680" y="6826"/>
                    </a:lnTo>
                    <a:lnTo>
                      <a:pt x="19592" y="6688"/>
                    </a:lnTo>
                    <a:lnTo>
                      <a:pt x="19441" y="6618"/>
                    </a:lnTo>
                    <a:lnTo>
                      <a:pt x="19441" y="6556"/>
                    </a:lnTo>
                    <a:lnTo>
                      <a:pt x="19369" y="6556"/>
                    </a:lnTo>
                    <a:lnTo>
                      <a:pt x="19289" y="6618"/>
                    </a:lnTo>
                    <a:lnTo>
                      <a:pt x="19201" y="6556"/>
                    </a:lnTo>
                    <a:lnTo>
                      <a:pt x="19129" y="6424"/>
                    </a:lnTo>
                    <a:lnTo>
                      <a:pt x="19129" y="6076"/>
                    </a:lnTo>
                    <a:lnTo>
                      <a:pt x="19129" y="5944"/>
                    </a:lnTo>
                    <a:lnTo>
                      <a:pt x="19201" y="5944"/>
                    </a:lnTo>
                    <a:lnTo>
                      <a:pt x="19201" y="5743"/>
                    </a:lnTo>
                    <a:lnTo>
                      <a:pt x="19049" y="5674"/>
                    </a:lnTo>
                    <a:lnTo>
                      <a:pt x="19129" y="5611"/>
                    </a:lnTo>
                    <a:lnTo>
                      <a:pt x="18889" y="5611"/>
                    </a:lnTo>
                    <a:lnTo>
                      <a:pt x="18889" y="5535"/>
                    </a:lnTo>
                    <a:lnTo>
                      <a:pt x="18889" y="5403"/>
                    </a:lnTo>
                    <a:lnTo>
                      <a:pt x="18738" y="5271"/>
                    </a:lnTo>
                    <a:lnTo>
                      <a:pt x="18738" y="5132"/>
                    </a:lnTo>
                    <a:lnTo>
                      <a:pt x="18578" y="5069"/>
                    </a:lnTo>
                    <a:lnTo>
                      <a:pt x="18506" y="5132"/>
                    </a:lnTo>
                    <a:lnTo>
                      <a:pt x="18426" y="5000"/>
                    </a:lnTo>
                    <a:lnTo>
                      <a:pt x="18354" y="5000"/>
                    </a:lnTo>
                    <a:lnTo>
                      <a:pt x="18266" y="4938"/>
                    </a:lnTo>
                    <a:lnTo>
                      <a:pt x="18114" y="5000"/>
                    </a:lnTo>
                    <a:lnTo>
                      <a:pt x="18034" y="4799"/>
                    </a:lnTo>
                    <a:lnTo>
                      <a:pt x="17803" y="4729"/>
                    </a:lnTo>
                    <a:lnTo>
                      <a:pt x="17803" y="4667"/>
                    </a:lnTo>
                    <a:lnTo>
                      <a:pt x="17491" y="4667"/>
                    </a:lnTo>
                    <a:lnTo>
                      <a:pt x="17491" y="4729"/>
                    </a:lnTo>
                    <a:lnTo>
                      <a:pt x="17411" y="4729"/>
                    </a:lnTo>
                    <a:lnTo>
                      <a:pt x="17411" y="5000"/>
                    </a:lnTo>
                    <a:lnTo>
                      <a:pt x="17411" y="5069"/>
                    </a:lnTo>
                    <a:lnTo>
                      <a:pt x="17179" y="5069"/>
                    </a:lnTo>
                    <a:lnTo>
                      <a:pt x="17099" y="5000"/>
                    </a:lnTo>
                    <a:lnTo>
                      <a:pt x="17099" y="4799"/>
                    </a:lnTo>
                    <a:lnTo>
                      <a:pt x="17099" y="4667"/>
                    </a:lnTo>
                    <a:lnTo>
                      <a:pt x="17012" y="4667"/>
                    </a:lnTo>
                    <a:lnTo>
                      <a:pt x="16940" y="4729"/>
                    </a:lnTo>
                    <a:lnTo>
                      <a:pt x="16636" y="4729"/>
                    </a:lnTo>
                    <a:lnTo>
                      <a:pt x="16548" y="4861"/>
                    </a:lnTo>
                    <a:lnTo>
                      <a:pt x="16396" y="4861"/>
                    </a:lnTo>
                    <a:lnTo>
                      <a:pt x="16396" y="5069"/>
                    </a:lnTo>
                    <a:lnTo>
                      <a:pt x="16237" y="5271"/>
                    </a:lnTo>
                    <a:lnTo>
                      <a:pt x="16085" y="5208"/>
                    </a:lnTo>
                    <a:lnTo>
                      <a:pt x="16013" y="5069"/>
                    </a:lnTo>
                    <a:lnTo>
                      <a:pt x="15773" y="5000"/>
                    </a:lnTo>
                    <a:lnTo>
                      <a:pt x="15685" y="4861"/>
                    </a:lnTo>
                    <a:lnTo>
                      <a:pt x="15461" y="4938"/>
                    </a:lnTo>
                    <a:lnTo>
                      <a:pt x="15461" y="4799"/>
                    </a:lnTo>
                    <a:lnTo>
                      <a:pt x="15382" y="4729"/>
                    </a:lnTo>
                    <a:lnTo>
                      <a:pt x="15310" y="4799"/>
                    </a:lnTo>
                    <a:lnTo>
                      <a:pt x="15222" y="4799"/>
                    </a:lnTo>
                    <a:lnTo>
                      <a:pt x="15070" y="4799"/>
                    </a:lnTo>
                    <a:lnTo>
                      <a:pt x="14998" y="4938"/>
                    </a:lnTo>
                    <a:lnTo>
                      <a:pt x="14910" y="4938"/>
                    </a:lnTo>
                    <a:lnTo>
                      <a:pt x="14910" y="4861"/>
                    </a:lnTo>
                    <a:lnTo>
                      <a:pt x="14838" y="4799"/>
                    </a:lnTo>
                    <a:lnTo>
                      <a:pt x="14910" y="4729"/>
                    </a:lnTo>
                    <a:lnTo>
                      <a:pt x="14910" y="4590"/>
                    </a:lnTo>
                    <a:lnTo>
                      <a:pt x="14910" y="4458"/>
                    </a:lnTo>
                    <a:lnTo>
                      <a:pt x="14838" y="4396"/>
                    </a:lnTo>
                    <a:lnTo>
                      <a:pt x="14838" y="4319"/>
                    </a:lnTo>
                    <a:lnTo>
                      <a:pt x="14998" y="4319"/>
                    </a:lnTo>
                    <a:lnTo>
                      <a:pt x="14998" y="4257"/>
                    </a:lnTo>
                    <a:lnTo>
                      <a:pt x="14838" y="4056"/>
                    </a:lnTo>
                    <a:lnTo>
                      <a:pt x="14758" y="3917"/>
                    </a:lnTo>
                    <a:lnTo>
                      <a:pt x="14670" y="3854"/>
                    </a:lnTo>
                    <a:lnTo>
                      <a:pt x="14519" y="3854"/>
                    </a:lnTo>
                    <a:lnTo>
                      <a:pt x="14447" y="3646"/>
                    </a:lnTo>
                    <a:lnTo>
                      <a:pt x="14447" y="3451"/>
                    </a:lnTo>
                    <a:lnTo>
                      <a:pt x="14447" y="3375"/>
                    </a:lnTo>
                    <a:lnTo>
                      <a:pt x="14359" y="3243"/>
                    </a:lnTo>
                    <a:lnTo>
                      <a:pt x="14287" y="3104"/>
                    </a:lnTo>
                    <a:lnTo>
                      <a:pt x="14207" y="2972"/>
                    </a:lnTo>
                    <a:lnTo>
                      <a:pt x="14055" y="2972"/>
                    </a:lnTo>
                    <a:lnTo>
                      <a:pt x="13983" y="2833"/>
                    </a:lnTo>
                    <a:lnTo>
                      <a:pt x="13983" y="2701"/>
                    </a:lnTo>
                    <a:lnTo>
                      <a:pt x="13895" y="2701"/>
                    </a:lnTo>
                    <a:lnTo>
                      <a:pt x="13823" y="2639"/>
                    </a:lnTo>
                    <a:lnTo>
                      <a:pt x="13895" y="2431"/>
                    </a:lnTo>
                    <a:lnTo>
                      <a:pt x="13823" y="2368"/>
                    </a:lnTo>
                    <a:lnTo>
                      <a:pt x="13744" y="2160"/>
                    </a:lnTo>
                    <a:lnTo>
                      <a:pt x="13823" y="2028"/>
                    </a:lnTo>
                    <a:lnTo>
                      <a:pt x="13672" y="2028"/>
                    </a:lnTo>
                    <a:lnTo>
                      <a:pt x="13672" y="1965"/>
                    </a:lnTo>
                    <a:lnTo>
                      <a:pt x="13744" y="1694"/>
                    </a:lnTo>
                    <a:lnTo>
                      <a:pt x="13672" y="1694"/>
                    </a:lnTo>
                    <a:lnTo>
                      <a:pt x="13504" y="1694"/>
                    </a:lnTo>
                    <a:lnTo>
                      <a:pt x="13504" y="1618"/>
                    </a:lnTo>
                    <a:lnTo>
                      <a:pt x="13432" y="1618"/>
                    </a:lnTo>
                    <a:lnTo>
                      <a:pt x="13504" y="1486"/>
                    </a:lnTo>
                    <a:lnTo>
                      <a:pt x="13344" y="1486"/>
                    </a:lnTo>
                    <a:lnTo>
                      <a:pt x="13272" y="1486"/>
                    </a:lnTo>
                    <a:lnTo>
                      <a:pt x="13192" y="1354"/>
                    </a:lnTo>
                    <a:lnTo>
                      <a:pt x="13032" y="1285"/>
                    </a:lnTo>
                    <a:lnTo>
                      <a:pt x="12960" y="1153"/>
                    </a:lnTo>
                    <a:lnTo>
                      <a:pt x="12881" y="1021"/>
                    </a:lnTo>
                    <a:lnTo>
                      <a:pt x="12417" y="1083"/>
                    </a:lnTo>
                    <a:lnTo>
                      <a:pt x="12329" y="1021"/>
                    </a:lnTo>
                    <a:lnTo>
                      <a:pt x="12417" y="944"/>
                    </a:lnTo>
                    <a:lnTo>
                      <a:pt x="12417" y="882"/>
                    </a:lnTo>
                    <a:lnTo>
                      <a:pt x="12329" y="674"/>
                    </a:lnTo>
                    <a:lnTo>
                      <a:pt x="12177" y="674"/>
                    </a:lnTo>
                    <a:lnTo>
                      <a:pt x="12018" y="674"/>
                    </a:lnTo>
                    <a:lnTo>
                      <a:pt x="11946" y="674"/>
                    </a:lnTo>
                    <a:lnTo>
                      <a:pt x="11946" y="1083"/>
                    </a:lnTo>
                    <a:lnTo>
                      <a:pt x="11866" y="1083"/>
                    </a:lnTo>
                    <a:lnTo>
                      <a:pt x="11866" y="1021"/>
                    </a:lnTo>
                    <a:lnTo>
                      <a:pt x="11794" y="1021"/>
                    </a:lnTo>
                    <a:lnTo>
                      <a:pt x="11794" y="1083"/>
                    </a:lnTo>
                    <a:lnTo>
                      <a:pt x="11482" y="1153"/>
                    </a:lnTo>
                    <a:lnTo>
                      <a:pt x="11330" y="1285"/>
                    </a:lnTo>
                    <a:lnTo>
                      <a:pt x="11243" y="1215"/>
                    </a:lnTo>
                    <a:lnTo>
                      <a:pt x="11003" y="882"/>
                    </a:lnTo>
                    <a:lnTo>
                      <a:pt x="10931" y="674"/>
                    </a:lnTo>
                    <a:lnTo>
                      <a:pt x="10851" y="403"/>
                    </a:lnTo>
                    <a:lnTo>
                      <a:pt x="10851" y="208"/>
                    </a:lnTo>
                    <a:lnTo>
                      <a:pt x="10779" y="208"/>
                    </a:lnTo>
                    <a:lnTo>
                      <a:pt x="10779" y="132"/>
                    </a:lnTo>
                    <a:lnTo>
                      <a:pt x="10691" y="132"/>
                    </a:lnTo>
                    <a:lnTo>
                      <a:pt x="10539" y="0"/>
                    </a:lnTo>
                    <a:lnTo>
                      <a:pt x="10467" y="0"/>
                    </a:lnTo>
                    <a:lnTo>
                      <a:pt x="10467" y="132"/>
                    </a:lnTo>
                    <a:lnTo>
                      <a:pt x="10380" y="132"/>
                    </a:lnTo>
                    <a:lnTo>
                      <a:pt x="10076" y="340"/>
                    </a:lnTo>
                    <a:lnTo>
                      <a:pt x="9916" y="340"/>
                    </a:lnTo>
                    <a:lnTo>
                      <a:pt x="9916" y="271"/>
                    </a:lnTo>
                    <a:lnTo>
                      <a:pt x="9836" y="208"/>
                    </a:lnTo>
                    <a:lnTo>
                      <a:pt x="9764" y="271"/>
                    </a:lnTo>
                    <a:lnTo>
                      <a:pt x="9764" y="403"/>
                    </a:lnTo>
                    <a:lnTo>
                      <a:pt x="9676" y="479"/>
                    </a:lnTo>
                    <a:lnTo>
                      <a:pt x="9764" y="674"/>
                    </a:lnTo>
                    <a:lnTo>
                      <a:pt x="9676" y="674"/>
                    </a:lnTo>
                    <a:lnTo>
                      <a:pt x="9365" y="813"/>
                    </a:lnTo>
                    <a:lnTo>
                      <a:pt x="9293" y="674"/>
                    </a:lnTo>
                    <a:lnTo>
                      <a:pt x="9213" y="611"/>
                    </a:lnTo>
                    <a:lnTo>
                      <a:pt x="9141" y="542"/>
                    </a:lnTo>
                    <a:lnTo>
                      <a:pt x="9053" y="542"/>
                    </a:lnTo>
                    <a:lnTo>
                      <a:pt x="8901" y="674"/>
                    </a:lnTo>
                    <a:lnTo>
                      <a:pt x="8901" y="813"/>
                    </a:lnTo>
                    <a:lnTo>
                      <a:pt x="8901" y="882"/>
                    </a:lnTo>
                    <a:lnTo>
                      <a:pt x="8901" y="1021"/>
                    </a:lnTo>
                    <a:lnTo>
                      <a:pt x="8901" y="1083"/>
                    </a:lnTo>
                    <a:lnTo>
                      <a:pt x="8821" y="1083"/>
                    </a:lnTo>
                    <a:lnTo>
                      <a:pt x="8662" y="1083"/>
                    </a:lnTo>
                    <a:lnTo>
                      <a:pt x="8750" y="1153"/>
                    </a:lnTo>
                    <a:lnTo>
                      <a:pt x="8662" y="1153"/>
                    </a:lnTo>
                    <a:lnTo>
                      <a:pt x="8510" y="1354"/>
                    </a:lnTo>
                    <a:lnTo>
                      <a:pt x="8590" y="1486"/>
                    </a:lnTo>
                    <a:lnTo>
                      <a:pt x="8590" y="1556"/>
                    </a:lnTo>
                    <a:lnTo>
                      <a:pt x="8510" y="1618"/>
                    </a:lnTo>
                    <a:lnTo>
                      <a:pt x="8438" y="1826"/>
                    </a:lnTo>
                    <a:lnTo>
                      <a:pt x="8510" y="1965"/>
                    </a:lnTo>
                    <a:lnTo>
                      <a:pt x="8350" y="1965"/>
                    </a:lnTo>
                    <a:lnTo>
                      <a:pt x="8198" y="2368"/>
                    </a:lnTo>
                    <a:lnTo>
                      <a:pt x="8126" y="2500"/>
                    </a:lnTo>
                    <a:lnTo>
                      <a:pt x="8198" y="2569"/>
                    </a:lnTo>
                    <a:lnTo>
                      <a:pt x="8438" y="2833"/>
                    </a:lnTo>
                    <a:lnTo>
                      <a:pt x="8510" y="2833"/>
                    </a:lnTo>
                    <a:lnTo>
                      <a:pt x="8510" y="2910"/>
                    </a:lnTo>
                    <a:lnTo>
                      <a:pt x="8662" y="2972"/>
                    </a:lnTo>
                    <a:lnTo>
                      <a:pt x="8750" y="3042"/>
                    </a:lnTo>
                    <a:lnTo>
                      <a:pt x="8750" y="3104"/>
                    </a:lnTo>
                    <a:lnTo>
                      <a:pt x="8750" y="3375"/>
                    </a:lnTo>
                    <a:lnTo>
                      <a:pt x="8750" y="3451"/>
                    </a:lnTo>
                    <a:lnTo>
                      <a:pt x="8750" y="3583"/>
                    </a:lnTo>
                    <a:lnTo>
                      <a:pt x="8750" y="3646"/>
                    </a:lnTo>
                    <a:lnTo>
                      <a:pt x="8901" y="3722"/>
                    </a:lnTo>
                    <a:lnTo>
                      <a:pt x="8981" y="3785"/>
                    </a:lnTo>
                    <a:lnTo>
                      <a:pt x="9141" y="4056"/>
                    </a:lnTo>
                    <a:lnTo>
                      <a:pt x="9141" y="4125"/>
                    </a:lnTo>
                    <a:lnTo>
                      <a:pt x="9053" y="4257"/>
                    </a:lnTo>
                    <a:lnTo>
                      <a:pt x="9141" y="4319"/>
                    </a:lnTo>
                    <a:lnTo>
                      <a:pt x="9141" y="4396"/>
                    </a:lnTo>
                    <a:lnTo>
                      <a:pt x="9053" y="4458"/>
                    </a:lnTo>
                    <a:lnTo>
                      <a:pt x="9053" y="4590"/>
                    </a:lnTo>
                    <a:lnTo>
                      <a:pt x="9053" y="4667"/>
                    </a:lnTo>
                    <a:lnTo>
                      <a:pt x="9141" y="4861"/>
                    </a:lnTo>
                    <a:lnTo>
                      <a:pt x="9213" y="4861"/>
                    </a:lnTo>
                    <a:lnTo>
                      <a:pt x="9213" y="5069"/>
                    </a:lnTo>
                    <a:lnTo>
                      <a:pt x="9053" y="5208"/>
                    </a:lnTo>
                    <a:lnTo>
                      <a:pt x="9053" y="5403"/>
                    </a:lnTo>
                    <a:lnTo>
                      <a:pt x="9141" y="5403"/>
                    </a:lnTo>
                    <a:lnTo>
                      <a:pt x="9213" y="5271"/>
                    </a:lnTo>
                    <a:lnTo>
                      <a:pt x="9213" y="5340"/>
                    </a:lnTo>
                    <a:lnTo>
                      <a:pt x="9293" y="5535"/>
                    </a:lnTo>
                    <a:lnTo>
                      <a:pt x="9453" y="5535"/>
                    </a:lnTo>
                    <a:lnTo>
                      <a:pt x="9676" y="5611"/>
                    </a:lnTo>
                    <a:lnTo>
                      <a:pt x="9676" y="5806"/>
                    </a:lnTo>
                    <a:lnTo>
                      <a:pt x="9604" y="5944"/>
                    </a:lnTo>
                    <a:lnTo>
                      <a:pt x="9764" y="5944"/>
                    </a:lnTo>
                    <a:lnTo>
                      <a:pt x="9836" y="5944"/>
                    </a:lnTo>
                    <a:lnTo>
                      <a:pt x="10156" y="5806"/>
                    </a:lnTo>
                    <a:lnTo>
                      <a:pt x="10539" y="5806"/>
                    </a:lnTo>
                    <a:lnTo>
                      <a:pt x="10619" y="6076"/>
                    </a:lnTo>
                    <a:lnTo>
                      <a:pt x="10380" y="6153"/>
                    </a:lnTo>
                    <a:lnTo>
                      <a:pt x="10380" y="6285"/>
                    </a:lnTo>
                    <a:lnTo>
                      <a:pt x="10308" y="6424"/>
                    </a:lnTo>
                    <a:lnTo>
                      <a:pt x="10380" y="6556"/>
                    </a:lnTo>
                    <a:lnTo>
                      <a:pt x="9988" y="6618"/>
                    </a:lnTo>
                    <a:lnTo>
                      <a:pt x="9988" y="6688"/>
                    </a:lnTo>
                    <a:lnTo>
                      <a:pt x="10228" y="6889"/>
                    </a:lnTo>
                    <a:lnTo>
                      <a:pt x="10380" y="6757"/>
                    </a:lnTo>
                    <a:lnTo>
                      <a:pt x="10380" y="6826"/>
                    </a:lnTo>
                    <a:lnTo>
                      <a:pt x="10467" y="6958"/>
                    </a:lnTo>
                    <a:lnTo>
                      <a:pt x="10619" y="6958"/>
                    </a:lnTo>
                    <a:lnTo>
                      <a:pt x="10691" y="6958"/>
                    </a:lnTo>
                    <a:lnTo>
                      <a:pt x="10779" y="6958"/>
                    </a:lnTo>
                    <a:lnTo>
                      <a:pt x="11091" y="7160"/>
                    </a:lnTo>
                    <a:lnTo>
                      <a:pt x="11163" y="7229"/>
                    </a:lnTo>
                    <a:lnTo>
                      <a:pt x="11091" y="7368"/>
                    </a:lnTo>
                    <a:lnTo>
                      <a:pt x="10931" y="7431"/>
                    </a:lnTo>
                    <a:lnTo>
                      <a:pt x="10931" y="7563"/>
                    </a:lnTo>
                    <a:lnTo>
                      <a:pt x="10691" y="7639"/>
                    </a:lnTo>
                    <a:lnTo>
                      <a:pt x="10539" y="7833"/>
                    </a:lnTo>
                    <a:lnTo>
                      <a:pt x="10619" y="8042"/>
                    </a:lnTo>
                    <a:lnTo>
                      <a:pt x="10539" y="8104"/>
                    </a:lnTo>
                    <a:lnTo>
                      <a:pt x="10467" y="8174"/>
                    </a:lnTo>
                    <a:lnTo>
                      <a:pt x="10156" y="8174"/>
                    </a:lnTo>
                    <a:lnTo>
                      <a:pt x="9988" y="8174"/>
                    </a:lnTo>
                    <a:lnTo>
                      <a:pt x="9836" y="8444"/>
                    </a:lnTo>
                    <a:lnTo>
                      <a:pt x="9916" y="8583"/>
                    </a:lnTo>
                    <a:lnTo>
                      <a:pt x="9916" y="8646"/>
                    </a:lnTo>
                    <a:lnTo>
                      <a:pt x="9836" y="8715"/>
                    </a:lnTo>
                    <a:lnTo>
                      <a:pt x="9764" y="8778"/>
                    </a:lnTo>
                    <a:lnTo>
                      <a:pt x="9293" y="8778"/>
                    </a:lnTo>
                    <a:lnTo>
                      <a:pt x="9141" y="8778"/>
                    </a:lnTo>
                    <a:lnTo>
                      <a:pt x="8981" y="8646"/>
                    </a:lnTo>
                    <a:lnTo>
                      <a:pt x="8750" y="8646"/>
                    </a:lnTo>
                    <a:lnTo>
                      <a:pt x="8750" y="8778"/>
                    </a:lnTo>
                    <a:lnTo>
                      <a:pt x="8662" y="8917"/>
                    </a:lnTo>
                    <a:lnTo>
                      <a:pt x="8750" y="9049"/>
                    </a:lnTo>
                    <a:lnTo>
                      <a:pt x="8821" y="9125"/>
                    </a:lnTo>
                    <a:lnTo>
                      <a:pt x="8662" y="9257"/>
                    </a:lnTo>
                    <a:lnTo>
                      <a:pt x="8662" y="9528"/>
                    </a:lnTo>
                    <a:lnTo>
                      <a:pt x="8750" y="9590"/>
                    </a:lnTo>
                    <a:lnTo>
                      <a:pt x="8750" y="9722"/>
                    </a:lnTo>
                    <a:lnTo>
                      <a:pt x="8510" y="9722"/>
                    </a:lnTo>
                    <a:lnTo>
                      <a:pt x="8350" y="9590"/>
                    </a:lnTo>
                    <a:lnTo>
                      <a:pt x="8278" y="9590"/>
                    </a:lnTo>
                    <a:lnTo>
                      <a:pt x="8198" y="9660"/>
                    </a:lnTo>
                    <a:lnTo>
                      <a:pt x="8126" y="9660"/>
                    </a:lnTo>
                    <a:lnTo>
                      <a:pt x="7966" y="9722"/>
                    </a:lnTo>
                    <a:lnTo>
                      <a:pt x="7887" y="9722"/>
                    </a:lnTo>
                    <a:lnTo>
                      <a:pt x="7815" y="9993"/>
                    </a:lnTo>
                    <a:lnTo>
                      <a:pt x="7575" y="9993"/>
                    </a:lnTo>
                    <a:lnTo>
                      <a:pt x="7575" y="10069"/>
                    </a:lnTo>
                    <a:lnTo>
                      <a:pt x="7335" y="10069"/>
                    </a:lnTo>
                    <a:lnTo>
                      <a:pt x="7263" y="10132"/>
                    </a:lnTo>
                    <a:lnTo>
                      <a:pt x="7183" y="10132"/>
                    </a:lnTo>
                    <a:lnTo>
                      <a:pt x="7111" y="10201"/>
                    </a:lnTo>
                    <a:lnTo>
                      <a:pt x="6800" y="10340"/>
                    </a:lnTo>
                    <a:lnTo>
                      <a:pt x="6640" y="10132"/>
                    </a:lnTo>
                    <a:lnTo>
                      <a:pt x="6320" y="9993"/>
                    </a:lnTo>
                    <a:lnTo>
                      <a:pt x="6169" y="10069"/>
                    </a:lnTo>
                    <a:lnTo>
                      <a:pt x="6169" y="9993"/>
                    </a:lnTo>
                    <a:lnTo>
                      <a:pt x="6097" y="9993"/>
                    </a:lnTo>
                    <a:lnTo>
                      <a:pt x="5937" y="10472"/>
                    </a:lnTo>
                    <a:lnTo>
                      <a:pt x="6009" y="10535"/>
                    </a:lnTo>
                    <a:lnTo>
                      <a:pt x="5937" y="10674"/>
                    </a:lnTo>
                    <a:lnTo>
                      <a:pt x="6097" y="10875"/>
                    </a:lnTo>
                    <a:lnTo>
                      <a:pt x="6249" y="11014"/>
                    </a:lnTo>
                    <a:lnTo>
                      <a:pt x="6249" y="11076"/>
                    </a:lnTo>
                    <a:lnTo>
                      <a:pt x="6169" y="11076"/>
                    </a:lnTo>
                    <a:lnTo>
                      <a:pt x="6169" y="11347"/>
                    </a:lnTo>
                    <a:lnTo>
                      <a:pt x="6249" y="11417"/>
                    </a:lnTo>
                    <a:lnTo>
                      <a:pt x="6249" y="11479"/>
                    </a:lnTo>
                    <a:lnTo>
                      <a:pt x="6097" y="11417"/>
                    </a:lnTo>
                    <a:lnTo>
                      <a:pt x="6097" y="11556"/>
                    </a:lnTo>
                    <a:lnTo>
                      <a:pt x="5937" y="11618"/>
                    </a:lnTo>
                    <a:lnTo>
                      <a:pt x="5857" y="11688"/>
                    </a:lnTo>
                    <a:lnTo>
                      <a:pt x="5625" y="11750"/>
                    </a:lnTo>
                    <a:lnTo>
                      <a:pt x="5545" y="11750"/>
                    </a:lnTo>
                    <a:lnTo>
                      <a:pt x="5306" y="11750"/>
                    </a:lnTo>
                    <a:lnTo>
                      <a:pt x="5154" y="11618"/>
                    </a:lnTo>
                    <a:lnTo>
                      <a:pt x="4994" y="11688"/>
                    </a:lnTo>
                    <a:lnTo>
                      <a:pt x="4682" y="11688"/>
                    </a:lnTo>
                    <a:lnTo>
                      <a:pt x="4531" y="11750"/>
                    </a:lnTo>
                    <a:lnTo>
                      <a:pt x="4371" y="11750"/>
                    </a:lnTo>
                    <a:lnTo>
                      <a:pt x="4299" y="11750"/>
                    </a:lnTo>
                    <a:lnTo>
                      <a:pt x="4299" y="11688"/>
                    </a:lnTo>
                    <a:lnTo>
                      <a:pt x="4219" y="11688"/>
                    </a:lnTo>
                    <a:lnTo>
                      <a:pt x="3907" y="11618"/>
                    </a:lnTo>
                    <a:lnTo>
                      <a:pt x="3827" y="11618"/>
                    </a:lnTo>
                    <a:lnTo>
                      <a:pt x="3668" y="11556"/>
                    </a:lnTo>
                    <a:lnTo>
                      <a:pt x="3668" y="11479"/>
                    </a:lnTo>
                    <a:lnTo>
                      <a:pt x="3516" y="11618"/>
                    </a:lnTo>
                    <a:lnTo>
                      <a:pt x="3444" y="11688"/>
                    </a:lnTo>
                    <a:lnTo>
                      <a:pt x="3444" y="11889"/>
                    </a:lnTo>
                    <a:lnTo>
                      <a:pt x="3356" y="12090"/>
                    </a:lnTo>
                    <a:lnTo>
                      <a:pt x="3204" y="12021"/>
                    </a:lnTo>
                    <a:lnTo>
                      <a:pt x="3044" y="11826"/>
                    </a:lnTo>
                    <a:lnTo>
                      <a:pt x="2805" y="11889"/>
                    </a:lnTo>
                    <a:lnTo>
                      <a:pt x="2653" y="11958"/>
                    </a:lnTo>
                    <a:lnTo>
                      <a:pt x="2581" y="11958"/>
                    </a:lnTo>
                    <a:lnTo>
                      <a:pt x="2421" y="11958"/>
                    </a:lnTo>
                    <a:lnTo>
                      <a:pt x="2341" y="11688"/>
                    </a:lnTo>
                    <a:lnTo>
                      <a:pt x="2189" y="11688"/>
                    </a:lnTo>
                    <a:lnTo>
                      <a:pt x="2189" y="11750"/>
                    </a:lnTo>
                    <a:lnTo>
                      <a:pt x="2117" y="11750"/>
                    </a:lnTo>
                    <a:lnTo>
                      <a:pt x="1878" y="11826"/>
                    </a:lnTo>
                    <a:lnTo>
                      <a:pt x="1790" y="11826"/>
                    </a:lnTo>
                    <a:lnTo>
                      <a:pt x="1718" y="11750"/>
                    </a:lnTo>
                    <a:lnTo>
                      <a:pt x="1638" y="11750"/>
                    </a:lnTo>
                    <a:lnTo>
                      <a:pt x="1478" y="11750"/>
                    </a:lnTo>
                    <a:lnTo>
                      <a:pt x="1406" y="11958"/>
                    </a:lnTo>
                    <a:lnTo>
                      <a:pt x="1326" y="11958"/>
                    </a:lnTo>
                    <a:lnTo>
                      <a:pt x="1326" y="11826"/>
                    </a:lnTo>
                    <a:lnTo>
                      <a:pt x="1254" y="11750"/>
                    </a:lnTo>
                    <a:lnTo>
                      <a:pt x="1095" y="11618"/>
                    </a:lnTo>
                    <a:lnTo>
                      <a:pt x="1015" y="11688"/>
                    </a:lnTo>
                    <a:lnTo>
                      <a:pt x="1015" y="11750"/>
                    </a:lnTo>
                    <a:lnTo>
                      <a:pt x="863" y="11826"/>
                    </a:lnTo>
                    <a:lnTo>
                      <a:pt x="863" y="11958"/>
                    </a:lnTo>
                    <a:lnTo>
                      <a:pt x="703" y="12021"/>
                    </a:lnTo>
                    <a:lnTo>
                      <a:pt x="791" y="12361"/>
                    </a:lnTo>
                    <a:lnTo>
                      <a:pt x="703" y="12361"/>
                    </a:lnTo>
                    <a:lnTo>
                      <a:pt x="623" y="12361"/>
                    </a:lnTo>
                    <a:lnTo>
                      <a:pt x="551" y="12361"/>
                    </a:lnTo>
                    <a:lnTo>
                      <a:pt x="392" y="12292"/>
                    </a:lnTo>
                    <a:lnTo>
                      <a:pt x="240" y="12424"/>
                    </a:lnTo>
                    <a:lnTo>
                      <a:pt x="240" y="12563"/>
                    </a:lnTo>
                    <a:lnTo>
                      <a:pt x="80" y="12632"/>
                    </a:lnTo>
                    <a:lnTo>
                      <a:pt x="152" y="12694"/>
                    </a:lnTo>
                    <a:lnTo>
                      <a:pt x="80" y="12771"/>
                    </a:lnTo>
                    <a:lnTo>
                      <a:pt x="80" y="12833"/>
                    </a:lnTo>
                    <a:lnTo>
                      <a:pt x="0" y="12903"/>
                    </a:lnTo>
                    <a:lnTo>
                      <a:pt x="240" y="13313"/>
                    </a:lnTo>
                    <a:lnTo>
                      <a:pt x="240" y="13375"/>
                    </a:lnTo>
                    <a:lnTo>
                      <a:pt x="80" y="13444"/>
                    </a:lnTo>
                    <a:lnTo>
                      <a:pt x="152" y="13507"/>
                    </a:lnTo>
                    <a:lnTo>
                      <a:pt x="551" y="13715"/>
                    </a:lnTo>
                    <a:close/>
                  </a:path>
                </a:pathLst>
              </a:custGeom>
              <a:solidFill>
                <a:srgbClr val="CDE5FF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grpSp>
            <p:nvGrpSpPr>
              <p:cNvPr id="5" name="Group 51"/>
              <p:cNvGrpSpPr>
                <a:grpSpLocks/>
              </p:cNvGrpSpPr>
              <p:nvPr/>
            </p:nvGrpSpPr>
            <p:grpSpPr bwMode="auto">
              <a:xfrm>
                <a:off x="5405456" y="4592660"/>
                <a:ext cx="1738310" cy="1458841"/>
                <a:chOff x="0" y="0"/>
                <a:chExt cx="20000" cy="19591"/>
              </a:xfrm>
            </p:grpSpPr>
            <p:sp>
              <p:nvSpPr>
                <p:cNvPr id="2122" name="Freeform 52"/>
                <p:cNvSpPr>
                  <a:spLocks/>
                </p:cNvSpPr>
                <p:nvPr/>
              </p:nvSpPr>
              <p:spPr bwMode="auto">
                <a:xfrm>
                  <a:off x="0" y="0"/>
                  <a:ext cx="20000" cy="19591"/>
                </a:xfrm>
                <a:custGeom>
                  <a:avLst/>
                  <a:gdLst>
                    <a:gd name="T0" fmla="*/ 15411 w 20000"/>
                    <a:gd name="T1" fmla="*/ 3567 h 20000"/>
                    <a:gd name="T2" fmla="*/ 15711 w 20000"/>
                    <a:gd name="T3" fmla="*/ 2780 h 20000"/>
                    <a:gd name="T4" fmla="*/ 14205 w 20000"/>
                    <a:gd name="T5" fmla="*/ 1515 h 20000"/>
                    <a:gd name="T6" fmla="*/ 13270 w 20000"/>
                    <a:gd name="T7" fmla="*/ 63 h 20000"/>
                    <a:gd name="T8" fmla="*/ 12203 w 20000"/>
                    <a:gd name="T9" fmla="*/ 455 h 20000"/>
                    <a:gd name="T10" fmla="*/ 11129 w 20000"/>
                    <a:gd name="T11" fmla="*/ 63 h 20000"/>
                    <a:gd name="T12" fmla="*/ 11633 w 20000"/>
                    <a:gd name="T13" fmla="*/ 1189 h 20000"/>
                    <a:gd name="T14" fmla="*/ 11063 w 20000"/>
                    <a:gd name="T15" fmla="*/ 2047 h 20000"/>
                    <a:gd name="T16" fmla="*/ 9850 w 20000"/>
                    <a:gd name="T17" fmla="*/ 2249 h 20000"/>
                    <a:gd name="T18" fmla="*/ 9288 w 20000"/>
                    <a:gd name="T19" fmla="*/ 2841 h 20000"/>
                    <a:gd name="T20" fmla="*/ 8710 w 20000"/>
                    <a:gd name="T21" fmla="*/ 3499 h 20000"/>
                    <a:gd name="T22" fmla="*/ 7775 w 20000"/>
                    <a:gd name="T23" fmla="*/ 4097 h 20000"/>
                    <a:gd name="T24" fmla="*/ 7855 w 20000"/>
                    <a:gd name="T25" fmla="*/ 4757 h 20000"/>
                    <a:gd name="T26" fmla="*/ 6927 w 20000"/>
                    <a:gd name="T27" fmla="*/ 4816 h 20000"/>
                    <a:gd name="T28" fmla="*/ 6993 w 20000"/>
                    <a:gd name="T29" fmla="*/ 5422 h 20000"/>
                    <a:gd name="T30" fmla="*/ 6927 w 20000"/>
                    <a:gd name="T31" fmla="*/ 5818 h 20000"/>
                    <a:gd name="T32" fmla="*/ 7855 w 20000"/>
                    <a:gd name="T33" fmla="*/ 6014 h 20000"/>
                    <a:gd name="T34" fmla="*/ 8140 w 20000"/>
                    <a:gd name="T35" fmla="*/ 6674 h 20000"/>
                    <a:gd name="T36" fmla="*/ 7994 w 20000"/>
                    <a:gd name="T37" fmla="*/ 7400 h 20000"/>
                    <a:gd name="T38" fmla="*/ 7497 w 20000"/>
                    <a:gd name="T39" fmla="*/ 7537 h 20000"/>
                    <a:gd name="T40" fmla="*/ 6496 w 20000"/>
                    <a:gd name="T41" fmla="*/ 7066 h 20000"/>
                    <a:gd name="T42" fmla="*/ 5714 w 20000"/>
                    <a:gd name="T43" fmla="*/ 6875 h 20000"/>
                    <a:gd name="T44" fmla="*/ 5210 w 20000"/>
                    <a:gd name="T45" fmla="*/ 6273 h 20000"/>
                    <a:gd name="T46" fmla="*/ 3858 w 20000"/>
                    <a:gd name="T47" fmla="*/ 6739 h 20000"/>
                    <a:gd name="T48" fmla="*/ 3142 w 20000"/>
                    <a:gd name="T49" fmla="*/ 6476 h 20000"/>
                    <a:gd name="T50" fmla="*/ 2280 w 20000"/>
                    <a:gd name="T51" fmla="*/ 6802 h 20000"/>
                    <a:gd name="T52" fmla="*/ 2645 w 20000"/>
                    <a:gd name="T53" fmla="*/ 7596 h 20000"/>
                    <a:gd name="T54" fmla="*/ 3142 w 20000"/>
                    <a:gd name="T55" fmla="*/ 8331 h 20000"/>
                    <a:gd name="T56" fmla="*/ 3142 w 20000"/>
                    <a:gd name="T57" fmla="*/ 9051 h 20000"/>
                    <a:gd name="T58" fmla="*/ 2426 w 20000"/>
                    <a:gd name="T59" fmla="*/ 9844 h 20000"/>
                    <a:gd name="T60" fmla="*/ 1286 w 20000"/>
                    <a:gd name="T61" fmla="*/ 11164 h 20000"/>
                    <a:gd name="T62" fmla="*/ 789 w 20000"/>
                    <a:gd name="T63" fmla="*/ 12163 h 20000"/>
                    <a:gd name="T64" fmla="*/ 0 w 20000"/>
                    <a:gd name="T65" fmla="*/ 12489 h 20000"/>
                    <a:gd name="T66" fmla="*/ 2280 w 20000"/>
                    <a:gd name="T67" fmla="*/ 13548 h 20000"/>
                    <a:gd name="T68" fmla="*/ 3712 w 20000"/>
                    <a:gd name="T69" fmla="*/ 13548 h 20000"/>
                    <a:gd name="T70" fmla="*/ 4706 w 20000"/>
                    <a:gd name="T71" fmla="*/ 13087 h 20000"/>
                    <a:gd name="T72" fmla="*/ 5071 w 20000"/>
                    <a:gd name="T73" fmla="*/ 12163 h 20000"/>
                    <a:gd name="T74" fmla="*/ 5495 w 20000"/>
                    <a:gd name="T75" fmla="*/ 12883 h 20000"/>
                    <a:gd name="T76" fmla="*/ 4786 w 20000"/>
                    <a:gd name="T77" fmla="*/ 13618 h 20000"/>
                    <a:gd name="T78" fmla="*/ 6569 w 20000"/>
                    <a:gd name="T79" fmla="*/ 13882 h 20000"/>
                    <a:gd name="T80" fmla="*/ 8060 w 20000"/>
                    <a:gd name="T81" fmla="*/ 14739 h 20000"/>
                    <a:gd name="T82" fmla="*/ 9068 w 20000"/>
                    <a:gd name="T83" fmla="*/ 15004 h 20000"/>
                    <a:gd name="T84" fmla="*/ 10135 w 20000"/>
                    <a:gd name="T85" fmla="*/ 15335 h 20000"/>
                    <a:gd name="T86" fmla="*/ 9996 w 20000"/>
                    <a:gd name="T87" fmla="*/ 15070 h 20000"/>
                    <a:gd name="T88" fmla="*/ 10990 w 20000"/>
                    <a:gd name="T89" fmla="*/ 15527 h 20000"/>
                    <a:gd name="T90" fmla="*/ 11779 w 20000"/>
                    <a:gd name="T91" fmla="*/ 14935 h 20000"/>
                    <a:gd name="T92" fmla="*/ 13489 w 20000"/>
                    <a:gd name="T93" fmla="*/ 14475 h 20000"/>
                    <a:gd name="T94" fmla="*/ 14205 w 20000"/>
                    <a:gd name="T95" fmla="*/ 14207 h 20000"/>
                    <a:gd name="T96" fmla="*/ 14278 w 20000"/>
                    <a:gd name="T97" fmla="*/ 13618 h 20000"/>
                    <a:gd name="T98" fmla="*/ 14205 w 20000"/>
                    <a:gd name="T99" fmla="*/ 13350 h 20000"/>
                    <a:gd name="T100" fmla="*/ 15411 w 20000"/>
                    <a:gd name="T101" fmla="*/ 12428 h 20000"/>
                    <a:gd name="T102" fmla="*/ 16346 w 20000"/>
                    <a:gd name="T103" fmla="*/ 11565 h 20000"/>
                    <a:gd name="T104" fmla="*/ 16843 w 20000"/>
                    <a:gd name="T105" fmla="*/ 10708 h 20000"/>
                    <a:gd name="T106" fmla="*/ 17852 w 20000"/>
                    <a:gd name="T107" fmla="*/ 10241 h 20000"/>
                    <a:gd name="T108" fmla="*/ 18341 w 20000"/>
                    <a:gd name="T109" fmla="*/ 10111 h 20000"/>
                    <a:gd name="T110" fmla="*/ 18919 w 20000"/>
                    <a:gd name="T111" fmla="*/ 9384 h 20000"/>
                    <a:gd name="T112" fmla="*/ 19912 w 20000"/>
                    <a:gd name="T113" fmla="*/ 7596 h 20000"/>
                    <a:gd name="T114" fmla="*/ 18341 w 20000"/>
                    <a:gd name="T115" fmla="*/ 7066 h 20000"/>
                    <a:gd name="T116" fmla="*/ 16924 w 20000"/>
                    <a:gd name="T117" fmla="*/ 6611 h 20000"/>
                    <a:gd name="T118" fmla="*/ 15206 w 20000"/>
                    <a:gd name="T119" fmla="*/ 5613 h 2000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0000"/>
                    <a:gd name="T181" fmla="*/ 0 h 20000"/>
                    <a:gd name="T182" fmla="*/ 20000 w 20000"/>
                    <a:gd name="T183" fmla="*/ 20000 h 2000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0000" h="20000">
                      <a:moveTo>
                        <a:pt x="15345" y="6434"/>
                      </a:moveTo>
                      <a:lnTo>
                        <a:pt x="15345" y="6269"/>
                      </a:lnTo>
                      <a:lnTo>
                        <a:pt x="15206" y="6269"/>
                      </a:lnTo>
                      <a:lnTo>
                        <a:pt x="15133" y="6008"/>
                      </a:lnTo>
                      <a:lnTo>
                        <a:pt x="14921" y="5842"/>
                      </a:lnTo>
                      <a:lnTo>
                        <a:pt x="14848" y="5668"/>
                      </a:lnTo>
                      <a:lnTo>
                        <a:pt x="14848" y="5503"/>
                      </a:lnTo>
                      <a:lnTo>
                        <a:pt x="15206" y="4989"/>
                      </a:lnTo>
                      <a:lnTo>
                        <a:pt x="15206" y="4745"/>
                      </a:lnTo>
                      <a:lnTo>
                        <a:pt x="15411" y="4571"/>
                      </a:lnTo>
                      <a:lnTo>
                        <a:pt x="15272" y="4232"/>
                      </a:lnTo>
                      <a:lnTo>
                        <a:pt x="15345" y="4066"/>
                      </a:lnTo>
                      <a:lnTo>
                        <a:pt x="15491" y="3892"/>
                      </a:lnTo>
                      <a:lnTo>
                        <a:pt x="15557" y="3892"/>
                      </a:lnTo>
                      <a:lnTo>
                        <a:pt x="15630" y="3892"/>
                      </a:lnTo>
                      <a:lnTo>
                        <a:pt x="15776" y="3892"/>
                      </a:lnTo>
                      <a:lnTo>
                        <a:pt x="15996" y="3979"/>
                      </a:lnTo>
                      <a:lnTo>
                        <a:pt x="16061" y="3979"/>
                      </a:lnTo>
                      <a:lnTo>
                        <a:pt x="15915" y="3640"/>
                      </a:lnTo>
                      <a:lnTo>
                        <a:pt x="15711" y="3561"/>
                      </a:lnTo>
                      <a:lnTo>
                        <a:pt x="15630" y="3126"/>
                      </a:lnTo>
                      <a:lnTo>
                        <a:pt x="15491" y="2960"/>
                      </a:lnTo>
                      <a:lnTo>
                        <a:pt x="15630" y="2621"/>
                      </a:lnTo>
                      <a:lnTo>
                        <a:pt x="15491" y="2447"/>
                      </a:lnTo>
                      <a:lnTo>
                        <a:pt x="15411" y="2447"/>
                      </a:lnTo>
                      <a:lnTo>
                        <a:pt x="15133" y="2281"/>
                      </a:lnTo>
                      <a:lnTo>
                        <a:pt x="14987" y="2447"/>
                      </a:lnTo>
                      <a:lnTo>
                        <a:pt x="14848" y="2447"/>
                      </a:lnTo>
                      <a:lnTo>
                        <a:pt x="14563" y="2368"/>
                      </a:lnTo>
                      <a:lnTo>
                        <a:pt x="14205" y="1942"/>
                      </a:lnTo>
                      <a:lnTo>
                        <a:pt x="14059" y="1942"/>
                      </a:lnTo>
                      <a:lnTo>
                        <a:pt x="13993" y="1602"/>
                      </a:lnTo>
                      <a:lnTo>
                        <a:pt x="14132" y="1358"/>
                      </a:lnTo>
                      <a:lnTo>
                        <a:pt x="13993" y="1184"/>
                      </a:lnTo>
                      <a:lnTo>
                        <a:pt x="13920" y="1184"/>
                      </a:lnTo>
                      <a:lnTo>
                        <a:pt x="13920" y="1097"/>
                      </a:lnTo>
                      <a:lnTo>
                        <a:pt x="13993" y="1097"/>
                      </a:lnTo>
                      <a:lnTo>
                        <a:pt x="13993" y="923"/>
                      </a:lnTo>
                      <a:lnTo>
                        <a:pt x="13570" y="845"/>
                      </a:lnTo>
                      <a:lnTo>
                        <a:pt x="13270" y="78"/>
                      </a:lnTo>
                      <a:lnTo>
                        <a:pt x="13204" y="0"/>
                      </a:lnTo>
                      <a:lnTo>
                        <a:pt x="12919" y="0"/>
                      </a:lnTo>
                      <a:lnTo>
                        <a:pt x="12846" y="78"/>
                      </a:lnTo>
                      <a:lnTo>
                        <a:pt x="12707" y="165"/>
                      </a:lnTo>
                      <a:lnTo>
                        <a:pt x="12561" y="165"/>
                      </a:lnTo>
                      <a:lnTo>
                        <a:pt x="12422" y="253"/>
                      </a:lnTo>
                      <a:lnTo>
                        <a:pt x="12495" y="583"/>
                      </a:lnTo>
                      <a:lnTo>
                        <a:pt x="12276" y="679"/>
                      </a:lnTo>
                      <a:lnTo>
                        <a:pt x="12203" y="583"/>
                      </a:lnTo>
                      <a:lnTo>
                        <a:pt x="12137" y="583"/>
                      </a:lnTo>
                      <a:lnTo>
                        <a:pt x="11918" y="583"/>
                      </a:lnTo>
                      <a:lnTo>
                        <a:pt x="11779" y="505"/>
                      </a:lnTo>
                      <a:lnTo>
                        <a:pt x="11852" y="418"/>
                      </a:lnTo>
                      <a:lnTo>
                        <a:pt x="11779" y="165"/>
                      </a:lnTo>
                      <a:lnTo>
                        <a:pt x="11567" y="78"/>
                      </a:lnTo>
                      <a:lnTo>
                        <a:pt x="11348" y="165"/>
                      </a:lnTo>
                      <a:lnTo>
                        <a:pt x="11275" y="165"/>
                      </a:lnTo>
                      <a:lnTo>
                        <a:pt x="11129" y="0"/>
                      </a:lnTo>
                      <a:lnTo>
                        <a:pt x="11129" y="78"/>
                      </a:lnTo>
                      <a:lnTo>
                        <a:pt x="10990" y="253"/>
                      </a:lnTo>
                      <a:lnTo>
                        <a:pt x="11063" y="505"/>
                      </a:lnTo>
                      <a:lnTo>
                        <a:pt x="10990" y="505"/>
                      </a:lnTo>
                      <a:lnTo>
                        <a:pt x="10924" y="583"/>
                      </a:lnTo>
                      <a:lnTo>
                        <a:pt x="10924" y="1097"/>
                      </a:lnTo>
                      <a:lnTo>
                        <a:pt x="11209" y="1263"/>
                      </a:lnTo>
                      <a:lnTo>
                        <a:pt x="11567" y="1184"/>
                      </a:lnTo>
                      <a:lnTo>
                        <a:pt x="11567" y="1437"/>
                      </a:lnTo>
                      <a:lnTo>
                        <a:pt x="11633" y="1524"/>
                      </a:lnTo>
                      <a:lnTo>
                        <a:pt x="11633" y="1698"/>
                      </a:lnTo>
                      <a:lnTo>
                        <a:pt x="11779" y="1776"/>
                      </a:lnTo>
                      <a:lnTo>
                        <a:pt x="11852" y="2029"/>
                      </a:lnTo>
                      <a:lnTo>
                        <a:pt x="11779" y="2281"/>
                      </a:lnTo>
                      <a:lnTo>
                        <a:pt x="11852" y="2542"/>
                      </a:lnTo>
                      <a:lnTo>
                        <a:pt x="11714" y="2621"/>
                      </a:lnTo>
                      <a:lnTo>
                        <a:pt x="11567" y="2447"/>
                      </a:lnTo>
                      <a:lnTo>
                        <a:pt x="11348" y="2447"/>
                      </a:lnTo>
                      <a:lnTo>
                        <a:pt x="11209" y="2621"/>
                      </a:lnTo>
                      <a:lnTo>
                        <a:pt x="11063" y="2621"/>
                      </a:lnTo>
                      <a:lnTo>
                        <a:pt x="10924" y="2542"/>
                      </a:lnTo>
                      <a:lnTo>
                        <a:pt x="10778" y="2621"/>
                      </a:lnTo>
                      <a:lnTo>
                        <a:pt x="10566" y="2542"/>
                      </a:lnTo>
                      <a:lnTo>
                        <a:pt x="10420" y="2708"/>
                      </a:lnTo>
                      <a:lnTo>
                        <a:pt x="10354" y="2786"/>
                      </a:lnTo>
                      <a:lnTo>
                        <a:pt x="10135" y="3047"/>
                      </a:lnTo>
                      <a:lnTo>
                        <a:pt x="10062" y="2960"/>
                      </a:lnTo>
                      <a:lnTo>
                        <a:pt x="9996" y="2882"/>
                      </a:lnTo>
                      <a:lnTo>
                        <a:pt x="9850" y="2882"/>
                      </a:lnTo>
                      <a:lnTo>
                        <a:pt x="9850" y="3047"/>
                      </a:lnTo>
                      <a:lnTo>
                        <a:pt x="9711" y="3047"/>
                      </a:lnTo>
                      <a:lnTo>
                        <a:pt x="9492" y="3222"/>
                      </a:lnTo>
                      <a:lnTo>
                        <a:pt x="9711" y="3300"/>
                      </a:lnTo>
                      <a:lnTo>
                        <a:pt x="9711" y="3387"/>
                      </a:lnTo>
                      <a:lnTo>
                        <a:pt x="9573" y="3465"/>
                      </a:lnTo>
                      <a:lnTo>
                        <a:pt x="9573" y="3640"/>
                      </a:lnTo>
                      <a:lnTo>
                        <a:pt x="9426" y="3727"/>
                      </a:lnTo>
                      <a:lnTo>
                        <a:pt x="9288" y="3640"/>
                      </a:lnTo>
                      <a:lnTo>
                        <a:pt x="9207" y="3727"/>
                      </a:lnTo>
                      <a:lnTo>
                        <a:pt x="9134" y="3727"/>
                      </a:lnTo>
                      <a:lnTo>
                        <a:pt x="8849" y="3640"/>
                      </a:lnTo>
                      <a:lnTo>
                        <a:pt x="8849" y="3805"/>
                      </a:lnTo>
                      <a:lnTo>
                        <a:pt x="8710" y="4145"/>
                      </a:lnTo>
                      <a:lnTo>
                        <a:pt x="8783" y="4145"/>
                      </a:lnTo>
                      <a:lnTo>
                        <a:pt x="8849" y="4232"/>
                      </a:lnTo>
                      <a:lnTo>
                        <a:pt x="8849" y="4310"/>
                      </a:lnTo>
                      <a:lnTo>
                        <a:pt x="8783" y="4406"/>
                      </a:lnTo>
                      <a:lnTo>
                        <a:pt x="8710" y="4484"/>
                      </a:lnTo>
                      <a:lnTo>
                        <a:pt x="8637" y="4650"/>
                      </a:lnTo>
                      <a:lnTo>
                        <a:pt x="8564" y="4650"/>
                      </a:lnTo>
                      <a:lnTo>
                        <a:pt x="8498" y="4571"/>
                      </a:lnTo>
                      <a:lnTo>
                        <a:pt x="8360" y="4824"/>
                      </a:lnTo>
                      <a:lnTo>
                        <a:pt x="8140" y="4745"/>
                      </a:lnTo>
                      <a:lnTo>
                        <a:pt x="7855" y="4650"/>
                      </a:lnTo>
                      <a:lnTo>
                        <a:pt x="7855" y="4745"/>
                      </a:lnTo>
                      <a:lnTo>
                        <a:pt x="7921" y="4989"/>
                      </a:lnTo>
                      <a:lnTo>
                        <a:pt x="7775" y="5163"/>
                      </a:lnTo>
                      <a:lnTo>
                        <a:pt x="7775" y="5250"/>
                      </a:lnTo>
                      <a:lnTo>
                        <a:pt x="7775" y="5329"/>
                      </a:lnTo>
                      <a:lnTo>
                        <a:pt x="7636" y="5590"/>
                      </a:lnTo>
                      <a:lnTo>
                        <a:pt x="7636" y="5755"/>
                      </a:lnTo>
                      <a:lnTo>
                        <a:pt x="7709" y="5842"/>
                      </a:lnTo>
                      <a:lnTo>
                        <a:pt x="7775" y="5842"/>
                      </a:lnTo>
                      <a:lnTo>
                        <a:pt x="7921" y="5929"/>
                      </a:lnTo>
                      <a:lnTo>
                        <a:pt x="7994" y="6095"/>
                      </a:lnTo>
                      <a:lnTo>
                        <a:pt x="7921" y="6173"/>
                      </a:lnTo>
                      <a:lnTo>
                        <a:pt x="7855" y="6095"/>
                      </a:lnTo>
                      <a:lnTo>
                        <a:pt x="7775" y="6173"/>
                      </a:lnTo>
                      <a:lnTo>
                        <a:pt x="7775" y="6269"/>
                      </a:lnTo>
                      <a:lnTo>
                        <a:pt x="7709" y="6513"/>
                      </a:lnTo>
                      <a:lnTo>
                        <a:pt x="7570" y="6434"/>
                      </a:lnTo>
                      <a:lnTo>
                        <a:pt x="7497" y="6347"/>
                      </a:lnTo>
                      <a:lnTo>
                        <a:pt x="7424" y="6434"/>
                      </a:lnTo>
                      <a:lnTo>
                        <a:pt x="7351" y="6347"/>
                      </a:lnTo>
                      <a:lnTo>
                        <a:pt x="7147" y="6269"/>
                      </a:lnTo>
                      <a:lnTo>
                        <a:pt x="6993" y="6269"/>
                      </a:lnTo>
                      <a:lnTo>
                        <a:pt x="6927" y="6173"/>
                      </a:lnTo>
                      <a:lnTo>
                        <a:pt x="6847" y="6269"/>
                      </a:lnTo>
                      <a:lnTo>
                        <a:pt x="6847" y="6347"/>
                      </a:lnTo>
                      <a:lnTo>
                        <a:pt x="6847" y="6434"/>
                      </a:lnTo>
                      <a:lnTo>
                        <a:pt x="6847" y="6513"/>
                      </a:lnTo>
                      <a:lnTo>
                        <a:pt x="6847" y="6687"/>
                      </a:lnTo>
                      <a:lnTo>
                        <a:pt x="6993" y="6687"/>
                      </a:lnTo>
                      <a:lnTo>
                        <a:pt x="7066" y="6774"/>
                      </a:lnTo>
                      <a:lnTo>
                        <a:pt x="7066" y="6852"/>
                      </a:lnTo>
                      <a:lnTo>
                        <a:pt x="6993" y="6948"/>
                      </a:lnTo>
                      <a:lnTo>
                        <a:pt x="6927" y="6948"/>
                      </a:lnTo>
                      <a:lnTo>
                        <a:pt x="6708" y="6852"/>
                      </a:lnTo>
                      <a:lnTo>
                        <a:pt x="6642" y="6948"/>
                      </a:lnTo>
                      <a:lnTo>
                        <a:pt x="6642" y="7027"/>
                      </a:lnTo>
                      <a:lnTo>
                        <a:pt x="6708" y="7027"/>
                      </a:lnTo>
                      <a:lnTo>
                        <a:pt x="6781" y="7366"/>
                      </a:lnTo>
                      <a:lnTo>
                        <a:pt x="6708" y="7366"/>
                      </a:lnTo>
                      <a:lnTo>
                        <a:pt x="6708" y="7453"/>
                      </a:lnTo>
                      <a:lnTo>
                        <a:pt x="6781" y="7453"/>
                      </a:lnTo>
                      <a:lnTo>
                        <a:pt x="6927" y="7453"/>
                      </a:lnTo>
                      <a:lnTo>
                        <a:pt x="6927" y="7619"/>
                      </a:lnTo>
                      <a:lnTo>
                        <a:pt x="6993" y="7619"/>
                      </a:lnTo>
                      <a:lnTo>
                        <a:pt x="7066" y="7706"/>
                      </a:lnTo>
                      <a:lnTo>
                        <a:pt x="7285" y="7619"/>
                      </a:lnTo>
                      <a:lnTo>
                        <a:pt x="7351" y="7706"/>
                      </a:lnTo>
                      <a:lnTo>
                        <a:pt x="7351" y="7793"/>
                      </a:lnTo>
                      <a:lnTo>
                        <a:pt x="7497" y="7793"/>
                      </a:lnTo>
                      <a:lnTo>
                        <a:pt x="7636" y="7793"/>
                      </a:lnTo>
                      <a:lnTo>
                        <a:pt x="7855" y="7706"/>
                      </a:lnTo>
                      <a:lnTo>
                        <a:pt x="7855" y="7793"/>
                      </a:lnTo>
                      <a:lnTo>
                        <a:pt x="7775" y="7958"/>
                      </a:lnTo>
                      <a:lnTo>
                        <a:pt x="7921" y="8037"/>
                      </a:lnTo>
                      <a:lnTo>
                        <a:pt x="7921" y="8132"/>
                      </a:lnTo>
                      <a:lnTo>
                        <a:pt x="7921" y="8211"/>
                      </a:lnTo>
                      <a:lnTo>
                        <a:pt x="7994" y="8376"/>
                      </a:lnTo>
                      <a:lnTo>
                        <a:pt x="8213" y="8298"/>
                      </a:lnTo>
                      <a:lnTo>
                        <a:pt x="8213" y="8376"/>
                      </a:lnTo>
                      <a:lnTo>
                        <a:pt x="8140" y="8550"/>
                      </a:lnTo>
                      <a:lnTo>
                        <a:pt x="8213" y="8637"/>
                      </a:lnTo>
                      <a:lnTo>
                        <a:pt x="8213" y="8716"/>
                      </a:lnTo>
                      <a:lnTo>
                        <a:pt x="8213" y="8811"/>
                      </a:lnTo>
                      <a:lnTo>
                        <a:pt x="8213" y="9055"/>
                      </a:lnTo>
                      <a:lnTo>
                        <a:pt x="8060" y="9151"/>
                      </a:lnTo>
                      <a:lnTo>
                        <a:pt x="8060" y="9229"/>
                      </a:lnTo>
                      <a:lnTo>
                        <a:pt x="8213" y="9316"/>
                      </a:lnTo>
                      <a:lnTo>
                        <a:pt x="8213" y="9482"/>
                      </a:lnTo>
                      <a:lnTo>
                        <a:pt x="8060" y="9482"/>
                      </a:lnTo>
                      <a:lnTo>
                        <a:pt x="7994" y="9482"/>
                      </a:lnTo>
                      <a:lnTo>
                        <a:pt x="7994" y="9316"/>
                      </a:lnTo>
                      <a:lnTo>
                        <a:pt x="7855" y="9229"/>
                      </a:lnTo>
                      <a:lnTo>
                        <a:pt x="7855" y="9151"/>
                      </a:lnTo>
                      <a:lnTo>
                        <a:pt x="7775" y="9055"/>
                      </a:lnTo>
                      <a:lnTo>
                        <a:pt x="7636" y="9151"/>
                      </a:lnTo>
                      <a:lnTo>
                        <a:pt x="7570" y="9316"/>
                      </a:lnTo>
                      <a:lnTo>
                        <a:pt x="7636" y="9395"/>
                      </a:lnTo>
                      <a:lnTo>
                        <a:pt x="7636" y="9482"/>
                      </a:lnTo>
                      <a:lnTo>
                        <a:pt x="7497" y="9482"/>
                      </a:lnTo>
                      <a:lnTo>
                        <a:pt x="7497" y="9656"/>
                      </a:lnTo>
                      <a:lnTo>
                        <a:pt x="7285" y="9734"/>
                      </a:lnTo>
                      <a:lnTo>
                        <a:pt x="7212" y="9822"/>
                      </a:lnTo>
                      <a:lnTo>
                        <a:pt x="6927" y="9822"/>
                      </a:lnTo>
                      <a:lnTo>
                        <a:pt x="6927" y="9656"/>
                      </a:lnTo>
                      <a:lnTo>
                        <a:pt x="6847" y="9656"/>
                      </a:lnTo>
                      <a:lnTo>
                        <a:pt x="6781" y="9482"/>
                      </a:lnTo>
                      <a:lnTo>
                        <a:pt x="6708" y="9569"/>
                      </a:lnTo>
                      <a:lnTo>
                        <a:pt x="6496" y="9482"/>
                      </a:lnTo>
                      <a:lnTo>
                        <a:pt x="6496" y="9151"/>
                      </a:lnTo>
                      <a:lnTo>
                        <a:pt x="6496" y="9055"/>
                      </a:lnTo>
                      <a:lnTo>
                        <a:pt x="6423" y="8977"/>
                      </a:lnTo>
                      <a:lnTo>
                        <a:pt x="6284" y="8977"/>
                      </a:lnTo>
                      <a:lnTo>
                        <a:pt x="6218" y="9055"/>
                      </a:lnTo>
                      <a:lnTo>
                        <a:pt x="6138" y="8977"/>
                      </a:lnTo>
                      <a:lnTo>
                        <a:pt x="5999" y="9055"/>
                      </a:lnTo>
                      <a:lnTo>
                        <a:pt x="5919" y="8890"/>
                      </a:lnTo>
                      <a:lnTo>
                        <a:pt x="5780" y="8811"/>
                      </a:lnTo>
                      <a:lnTo>
                        <a:pt x="5714" y="8811"/>
                      </a:lnTo>
                      <a:lnTo>
                        <a:pt x="5634" y="8977"/>
                      </a:lnTo>
                      <a:lnTo>
                        <a:pt x="5210" y="8890"/>
                      </a:lnTo>
                      <a:lnTo>
                        <a:pt x="5144" y="8811"/>
                      </a:lnTo>
                      <a:lnTo>
                        <a:pt x="5210" y="8716"/>
                      </a:lnTo>
                      <a:lnTo>
                        <a:pt x="5210" y="8550"/>
                      </a:lnTo>
                      <a:lnTo>
                        <a:pt x="5144" y="8472"/>
                      </a:lnTo>
                      <a:lnTo>
                        <a:pt x="5144" y="8376"/>
                      </a:lnTo>
                      <a:lnTo>
                        <a:pt x="5210" y="8211"/>
                      </a:lnTo>
                      <a:lnTo>
                        <a:pt x="5210" y="8037"/>
                      </a:lnTo>
                      <a:lnTo>
                        <a:pt x="4925" y="8376"/>
                      </a:lnTo>
                      <a:lnTo>
                        <a:pt x="4786" y="8376"/>
                      </a:lnTo>
                      <a:lnTo>
                        <a:pt x="4706" y="8376"/>
                      </a:lnTo>
                      <a:lnTo>
                        <a:pt x="4567" y="8132"/>
                      </a:lnTo>
                      <a:lnTo>
                        <a:pt x="4421" y="8211"/>
                      </a:lnTo>
                      <a:lnTo>
                        <a:pt x="4421" y="8298"/>
                      </a:lnTo>
                      <a:lnTo>
                        <a:pt x="4355" y="8298"/>
                      </a:lnTo>
                      <a:lnTo>
                        <a:pt x="4216" y="8376"/>
                      </a:lnTo>
                      <a:lnTo>
                        <a:pt x="4143" y="8376"/>
                      </a:lnTo>
                      <a:lnTo>
                        <a:pt x="3858" y="8637"/>
                      </a:lnTo>
                      <a:lnTo>
                        <a:pt x="3712" y="8637"/>
                      </a:lnTo>
                      <a:lnTo>
                        <a:pt x="3573" y="8637"/>
                      </a:lnTo>
                      <a:lnTo>
                        <a:pt x="3493" y="8716"/>
                      </a:lnTo>
                      <a:lnTo>
                        <a:pt x="3427" y="8811"/>
                      </a:lnTo>
                      <a:lnTo>
                        <a:pt x="3288" y="8977"/>
                      </a:lnTo>
                      <a:lnTo>
                        <a:pt x="3215" y="8977"/>
                      </a:lnTo>
                      <a:lnTo>
                        <a:pt x="3215" y="8811"/>
                      </a:lnTo>
                      <a:lnTo>
                        <a:pt x="3142" y="8550"/>
                      </a:lnTo>
                      <a:lnTo>
                        <a:pt x="3142" y="8472"/>
                      </a:lnTo>
                      <a:lnTo>
                        <a:pt x="3142" y="8298"/>
                      </a:lnTo>
                      <a:lnTo>
                        <a:pt x="2930" y="8037"/>
                      </a:lnTo>
                      <a:lnTo>
                        <a:pt x="2645" y="8037"/>
                      </a:lnTo>
                      <a:lnTo>
                        <a:pt x="2645" y="8132"/>
                      </a:lnTo>
                      <a:lnTo>
                        <a:pt x="2426" y="8132"/>
                      </a:lnTo>
                      <a:lnTo>
                        <a:pt x="2214" y="8037"/>
                      </a:lnTo>
                      <a:lnTo>
                        <a:pt x="2280" y="8376"/>
                      </a:lnTo>
                      <a:lnTo>
                        <a:pt x="2280" y="8550"/>
                      </a:lnTo>
                      <a:lnTo>
                        <a:pt x="2280" y="8716"/>
                      </a:lnTo>
                      <a:lnTo>
                        <a:pt x="2426" y="8890"/>
                      </a:lnTo>
                      <a:lnTo>
                        <a:pt x="2426" y="9055"/>
                      </a:lnTo>
                      <a:lnTo>
                        <a:pt x="2426" y="9151"/>
                      </a:lnTo>
                      <a:lnTo>
                        <a:pt x="2645" y="9151"/>
                      </a:lnTo>
                      <a:lnTo>
                        <a:pt x="2565" y="9229"/>
                      </a:lnTo>
                      <a:lnTo>
                        <a:pt x="2711" y="9316"/>
                      </a:lnTo>
                      <a:lnTo>
                        <a:pt x="2711" y="9569"/>
                      </a:lnTo>
                      <a:lnTo>
                        <a:pt x="2645" y="9569"/>
                      </a:lnTo>
                      <a:lnTo>
                        <a:pt x="2645" y="9734"/>
                      </a:lnTo>
                      <a:lnTo>
                        <a:pt x="2645" y="10161"/>
                      </a:lnTo>
                      <a:lnTo>
                        <a:pt x="2711" y="10335"/>
                      </a:lnTo>
                      <a:lnTo>
                        <a:pt x="2784" y="10414"/>
                      </a:lnTo>
                      <a:lnTo>
                        <a:pt x="2864" y="10335"/>
                      </a:lnTo>
                      <a:lnTo>
                        <a:pt x="2930" y="10335"/>
                      </a:lnTo>
                      <a:lnTo>
                        <a:pt x="2930" y="10414"/>
                      </a:lnTo>
                      <a:lnTo>
                        <a:pt x="3069" y="10501"/>
                      </a:lnTo>
                      <a:lnTo>
                        <a:pt x="3142" y="10675"/>
                      </a:lnTo>
                      <a:lnTo>
                        <a:pt x="3215" y="10753"/>
                      </a:lnTo>
                      <a:lnTo>
                        <a:pt x="3288" y="10840"/>
                      </a:lnTo>
                      <a:lnTo>
                        <a:pt x="3288" y="10919"/>
                      </a:lnTo>
                      <a:lnTo>
                        <a:pt x="3427" y="11014"/>
                      </a:lnTo>
                      <a:lnTo>
                        <a:pt x="3427" y="11093"/>
                      </a:lnTo>
                      <a:lnTo>
                        <a:pt x="3427" y="11180"/>
                      </a:lnTo>
                      <a:lnTo>
                        <a:pt x="3427" y="11258"/>
                      </a:lnTo>
                      <a:lnTo>
                        <a:pt x="3288" y="11258"/>
                      </a:lnTo>
                      <a:lnTo>
                        <a:pt x="3288" y="11432"/>
                      </a:lnTo>
                      <a:lnTo>
                        <a:pt x="3142" y="11598"/>
                      </a:lnTo>
                      <a:lnTo>
                        <a:pt x="3069" y="11685"/>
                      </a:lnTo>
                      <a:lnTo>
                        <a:pt x="2864" y="11763"/>
                      </a:lnTo>
                      <a:lnTo>
                        <a:pt x="2864" y="11859"/>
                      </a:lnTo>
                      <a:lnTo>
                        <a:pt x="2645" y="12103"/>
                      </a:lnTo>
                      <a:lnTo>
                        <a:pt x="2426" y="12364"/>
                      </a:lnTo>
                      <a:lnTo>
                        <a:pt x="2280" y="12442"/>
                      </a:lnTo>
                      <a:lnTo>
                        <a:pt x="2280" y="12538"/>
                      </a:lnTo>
                      <a:lnTo>
                        <a:pt x="2426" y="12538"/>
                      </a:lnTo>
                      <a:lnTo>
                        <a:pt x="2426" y="12616"/>
                      </a:lnTo>
                      <a:lnTo>
                        <a:pt x="2280" y="12782"/>
                      </a:lnTo>
                      <a:lnTo>
                        <a:pt x="2426" y="13121"/>
                      </a:lnTo>
                      <a:lnTo>
                        <a:pt x="2280" y="13461"/>
                      </a:lnTo>
                      <a:lnTo>
                        <a:pt x="2141" y="13801"/>
                      </a:lnTo>
                      <a:lnTo>
                        <a:pt x="2280" y="14140"/>
                      </a:lnTo>
                      <a:lnTo>
                        <a:pt x="2075" y="14140"/>
                      </a:lnTo>
                      <a:lnTo>
                        <a:pt x="1783" y="13966"/>
                      </a:lnTo>
                      <a:lnTo>
                        <a:pt x="1432" y="14062"/>
                      </a:lnTo>
                      <a:lnTo>
                        <a:pt x="1432" y="14306"/>
                      </a:lnTo>
                      <a:lnTo>
                        <a:pt x="1286" y="14306"/>
                      </a:lnTo>
                      <a:lnTo>
                        <a:pt x="1147" y="14741"/>
                      </a:lnTo>
                      <a:lnTo>
                        <a:pt x="1213" y="14906"/>
                      </a:lnTo>
                      <a:lnTo>
                        <a:pt x="1286" y="14906"/>
                      </a:lnTo>
                      <a:lnTo>
                        <a:pt x="1352" y="14819"/>
                      </a:lnTo>
                      <a:lnTo>
                        <a:pt x="1432" y="14906"/>
                      </a:lnTo>
                      <a:lnTo>
                        <a:pt x="1286" y="15159"/>
                      </a:lnTo>
                      <a:lnTo>
                        <a:pt x="1074" y="15159"/>
                      </a:lnTo>
                      <a:lnTo>
                        <a:pt x="1001" y="15246"/>
                      </a:lnTo>
                      <a:lnTo>
                        <a:pt x="1074" y="15324"/>
                      </a:lnTo>
                      <a:lnTo>
                        <a:pt x="789" y="15586"/>
                      </a:lnTo>
                      <a:lnTo>
                        <a:pt x="709" y="15490"/>
                      </a:lnTo>
                      <a:lnTo>
                        <a:pt x="570" y="15664"/>
                      </a:lnTo>
                      <a:lnTo>
                        <a:pt x="504" y="15586"/>
                      </a:lnTo>
                      <a:lnTo>
                        <a:pt x="504" y="15490"/>
                      </a:lnTo>
                      <a:lnTo>
                        <a:pt x="504" y="15411"/>
                      </a:lnTo>
                      <a:lnTo>
                        <a:pt x="424" y="15490"/>
                      </a:lnTo>
                      <a:lnTo>
                        <a:pt x="504" y="15664"/>
                      </a:lnTo>
                      <a:lnTo>
                        <a:pt x="73" y="16003"/>
                      </a:lnTo>
                      <a:lnTo>
                        <a:pt x="0" y="16003"/>
                      </a:lnTo>
                      <a:lnTo>
                        <a:pt x="0" y="16343"/>
                      </a:lnTo>
                      <a:lnTo>
                        <a:pt x="1001" y="16430"/>
                      </a:lnTo>
                      <a:lnTo>
                        <a:pt x="1432" y="16343"/>
                      </a:lnTo>
                      <a:lnTo>
                        <a:pt x="1783" y="16430"/>
                      </a:lnTo>
                      <a:lnTo>
                        <a:pt x="2075" y="16508"/>
                      </a:lnTo>
                      <a:lnTo>
                        <a:pt x="2141" y="16770"/>
                      </a:lnTo>
                      <a:lnTo>
                        <a:pt x="1929" y="17022"/>
                      </a:lnTo>
                      <a:lnTo>
                        <a:pt x="2002" y="17188"/>
                      </a:lnTo>
                      <a:lnTo>
                        <a:pt x="2141" y="17275"/>
                      </a:lnTo>
                      <a:lnTo>
                        <a:pt x="2280" y="17362"/>
                      </a:lnTo>
                      <a:lnTo>
                        <a:pt x="2214" y="17188"/>
                      </a:lnTo>
                      <a:lnTo>
                        <a:pt x="2280" y="17022"/>
                      </a:lnTo>
                      <a:lnTo>
                        <a:pt x="2280" y="16848"/>
                      </a:lnTo>
                      <a:lnTo>
                        <a:pt x="2280" y="16770"/>
                      </a:lnTo>
                      <a:lnTo>
                        <a:pt x="2499" y="16848"/>
                      </a:lnTo>
                      <a:lnTo>
                        <a:pt x="2499" y="17109"/>
                      </a:lnTo>
                      <a:lnTo>
                        <a:pt x="2565" y="17362"/>
                      </a:lnTo>
                      <a:lnTo>
                        <a:pt x="3288" y="17362"/>
                      </a:lnTo>
                      <a:lnTo>
                        <a:pt x="3573" y="17527"/>
                      </a:lnTo>
                      <a:lnTo>
                        <a:pt x="3712" y="17362"/>
                      </a:lnTo>
                      <a:lnTo>
                        <a:pt x="3858" y="17275"/>
                      </a:lnTo>
                      <a:lnTo>
                        <a:pt x="3858" y="17188"/>
                      </a:lnTo>
                      <a:lnTo>
                        <a:pt x="3639" y="17022"/>
                      </a:lnTo>
                      <a:lnTo>
                        <a:pt x="3639" y="16848"/>
                      </a:lnTo>
                      <a:lnTo>
                        <a:pt x="3858" y="16604"/>
                      </a:lnTo>
                      <a:lnTo>
                        <a:pt x="4077" y="16508"/>
                      </a:lnTo>
                      <a:lnTo>
                        <a:pt x="4355" y="16604"/>
                      </a:lnTo>
                      <a:lnTo>
                        <a:pt x="4421" y="16848"/>
                      </a:lnTo>
                      <a:lnTo>
                        <a:pt x="4501" y="16770"/>
                      </a:lnTo>
                      <a:lnTo>
                        <a:pt x="4706" y="16770"/>
                      </a:lnTo>
                      <a:lnTo>
                        <a:pt x="4852" y="16683"/>
                      </a:lnTo>
                      <a:lnTo>
                        <a:pt x="4786" y="16343"/>
                      </a:lnTo>
                      <a:lnTo>
                        <a:pt x="4786" y="16091"/>
                      </a:lnTo>
                      <a:lnTo>
                        <a:pt x="4501" y="16091"/>
                      </a:lnTo>
                      <a:lnTo>
                        <a:pt x="4421" y="15751"/>
                      </a:lnTo>
                      <a:lnTo>
                        <a:pt x="4567" y="15586"/>
                      </a:lnTo>
                      <a:lnTo>
                        <a:pt x="4501" y="15324"/>
                      </a:lnTo>
                      <a:lnTo>
                        <a:pt x="4567" y="15324"/>
                      </a:lnTo>
                      <a:lnTo>
                        <a:pt x="4706" y="15586"/>
                      </a:lnTo>
                      <a:lnTo>
                        <a:pt x="5071" y="15586"/>
                      </a:lnTo>
                      <a:lnTo>
                        <a:pt x="5144" y="15664"/>
                      </a:lnTo>
                      <a:lnTo>
                        <a:pt x="5210" y="16091"/>
                      </a:lnTo>
                      <a:lnTo>
                        <a:pt x="5429" y="16265"/>
                      </a:lnTo>
                      <a:lnTo>
                        <a:pt x="5356" y="16169"/>
                      </a:lnTo>
                      <a:lnTo>
                        <a:pt x="5634" y="15829"/>
                      </a:lnTo>
                      <a:lnTo>
                        <a:pt x="5780" y="16003"/>
                      </a:lnTo>
                      <a:lnTo>
                        <a:pt x="5780" y="16265"/>
                      </a:lnTo>
                      <a:lnTo>
                        <a:pt x="5495" y="16508"/>
                      </a:lnTo>
                      <a:lnTo>
                        <a:pt x="5495" y="16604"/>
                      </a:lnTo>
                      <a:lnTo>
                        <a:pt x="5210" y="16770"/>
                      </a:lnTo>
                      <a:lnTo>
                        <a:pt x="5144" y="16683"/>
                      </a:lnTo>
                      <a:lnTo>
                        <a:pt x="5071" y="16770"/>
                      </a:lnTo>
                      <a:lnTo>
                        <a:pt x="4925" y="16770"/>
                      </a:lnTo>
                      <a:lnTo>
                        <a:pt x="4786" y="16848"/>
                      </a:lnTo>
                      <a:lnTo>
                        <a:pt x="4501" y="16944"/>
                      </a:lnTo>
                      <a:lnTo>
                        <a:pt x="4640" y="17188"/>
                      </a:lnTo>
                      <a:lnTo>
                        <a:pt x="4640" y="17275"/>
                      </a:lnTo>
                      <a:lnTo>
                        <a:pt x="4786" y="17449"/>
                      </a:lnTo>
                      <a:lnTo>
                        <a:pt x="5005" y="17449"/>
                      </a:lnTo>
                      <a:lnTo>
                        <a:pt x="5283" y="17449"/>
                      </a:lnTo>
                      <a:lnTo>
                        <a:pt x="5634" y="17362"/>
                      </a:lnTo>
                      <a:lnTo>
                        <a:pt x="5853" y="17362"/>
                      </a:lnTo>
                      <a:lnTo>
                        <a:pt x="6138" y="17109"/>
                      </a:lnTo>
                      <a:lnTo>
                        <a:pt x="6284" y="17109"/>
                      </a:lnTo>
                      <a:lnTo>
                        <a:pt x="6496" y="17188"/>
                      </a:lnTo>
                      <a:lnTo>
                        <a:pt x="6642" y="17449"/>
                      </a:lnTo>
                      <a:lnTo>
                        <a:pt x="6569" y="17788"/>
                      </a:lnTo>
                      <a:lnTo>
                        <a:pt x="6708" y="17954"/>
                      </a:lnTo>
                      <a:lnTo>
                        <a:pt x="6708" y="18032"/>
                      </a:lnTo>
                      <a:lnTo>
                        <a:pt x="6496" y="18468"/>
                      </a:lnTo>
                      <a:lnTo>
                        <a:pt x="6993" y="18468"/>
                      </a:lnTo>
                      <a:lnTo>
                        <a:pt x="7497" y="18546"/>
                      </a:lnTo>
                      <a:lnTo>
                        <a:pt x="7636" y="18468"/>
                      </a:lnTo>
                      <a:lnTo>
                        <a:pt x="7709" y="18468"/>
                      </a:lnTo>
                      <a:lnTo>
                        <a:pt x="7775" y="18633"/>
                      </a:lnTo>
                      <a:lnTo>
                        <a:pt x="8060" y="18886"/>
                      </a:lnTo>
                      <a:lnTo>
                        <a:pt x="8213" y="18633"/>
                      </a:lnTo>
                      <a:lnTo>
                        <a:pt x="8498" y="18711"/>
                      </a:lnTo>
                      <a:lnTo>
                        <a:pt x="8564" y="18711"/>
                      </a:lnTo>
                      <a:lnTo>
                        <a:pt x="8637" y="18807"/>
                      </a:lnTo>
                      <a:lnTo>
                        <a:pt x="8564" y="18886"/>
                      </a:lnTo>
                      <a:lnTo>
                        <a:pt x="8637" y="18973"/>
                      </a:lnTo>
                      <a:lnTo>
                        <a:pt x="8849" y="19051"/>
                      </a:lnTo>
                      <a:lnTo>
                        <a:pt x="9068" y="19051"/>
                      </a:lnTo>
                      <a:lnTo>
                        <a:pt x="9134" y="19051"/>
                      </a:lnTo>
                      <a:lnTo>
                        <a:pt x="9068" y="19225"/>
                      </a:lnTo>
                      <a:lnTo>
                        <a:pt x="9288" y="19312"/>
                      </a:lnTo>
                      <a:lnTo>
                        <a:pt x="9353" y="19478"/>
                      </a:lnTo>
                      <a:lnTo>
                        <a:pt x="9288" y="19652"/>
                      </a:lnTo>
                      <a:lnTo>
                        <a:pt x="9426" y="19817"/>
                      </a:lnTo>
                      <a:lnTo>
                        <a:pt x="9573" y="19896"/>
                      </a:lnTo>
                      <a:lnTo>
                        <a:pt x="9638" y="19896"/>
                      </a:lnTo>
                      <a:lnTo>
                        <a:pt x="9777" y="19556"/>
                      </a:lnTo>
                      <a:lnTo>
                        <a:pt x="9850" y="19652"/>
                      </a:lnTo>
                      <a:lnTo>
                        <a:pt x="9916" y="19730"/>
                      </a:lnTo>
                      <a:lnTo>
                        <a:pt x="10135" y="19652"/>
                      </a:lnTo>
                      <a:lnTo>
                        <a:pt x="10135" y="19478"/>
                      </a:lnTo>
                      <a:lnTo>
                        <a:pt x="9916" y="19478"/>
                      </a:lnTo>
                      <a:lnTo>
                        <a:pt x="9916" y="19556"/>
                      </a:lnTo>
                      <a:lnTo>
                        <a:pt x="9850" y="19556"/>
                      </a:lnTo>
                      <a:lnTo>
                        <a:pt x="9850" y="19478"/>
                      </a:lnTo>
                      <a:lnTo>
                        <a:pt x="9916" y="19391"/>
                      </a:lnTo>
                      <a:lnTo>
                        <a:pt x="9777" y="19312"/>
                      </a:lnTo>
                      <a:lnTo>
                        <a:pt x="9777" y="19225"/>
                      </a:lnTo>
                      <a:lnTo>
                        <a:pt x="10062" y="19225"/>
                      </a:lnTo>
                      <a:lnTo>
                        <a:pt x="9996" y="19312"/>
                      </a:lnTo>
                      <a:lnTo>
                        <a:pt x="10354" y="19312"/>
                      </a:lnTo>
                      <a:lnTo>
                        <a:pt x="10420" y="19312"/>
                      </a:lnTo>
                      <a:lnTo>
                        <a:pt x="10566" y="19391"/>
                      </a:lnTo>
                      <a:lnTo>
                        <a:pt x="10566" y="19478"/>
                      </a:lnTo>
                      <a:lnTo>
                        <a:pt x="10705" y="19556"/>
                      </a:lnTo>
                      <a:lnTo>
                        <a:pt x="11063" y="19478"/>
                      </a:lnTo>
                      <a:lnTo>
                        <a:pt x="11209" y="19478"/>
                      </a:lnTo>
                      <a:lnTo>
                        <a:pt x="11209" y="19652"/>
                      </a:lnTo>
                      <a:lnTo>
                        <a:pt x="11209" y="19817"/>
                      </a:lnTo>
                      <a:lnTo>
                        <a:pt x="10990" y="19896"/>
                      </a:lnTo>
                      <a:lnTo>
                        <a:pt x="11063" y="19991"/>
                      </a:lnTo>
                      <a:lnTo>
                        <a:pt x="11275" y="19896"/>
                      </a:lnTo>
                      <a:lnTo>
                        <a:pt x="11275" y="19991"/>
                      </a:lnTo>
                      <a:lnTo>
                        <a:pt x="11348" y="19991"/>
                      </a:lnTo>
                      <a:lnTo>
                        <a:pt x="11429" y="19896"/>
                      </a:lnTo>
                      <a:lnTo>
                        <a:pt x="11348" y="19896"/>
                      </a:lnTo>
                      <a:lnTo>
                        <a:pt x="11348" y="19478"/>
                      </a:lnTo>
                      <a:lnTo>
                        <a:pt x="11567" y="19138"/>
                      </a:lnTo>
                      <a:lnTo>
                        <a:pt x="11779" y="19138"/>
                      </a:lnTo>
                      <a:lnTo>
                        <a:pt x="11991" y="19051"/>
                      </a:lnTo>
                      <a:lnTo>
                        <a:pt x="12561" y="19391"/>
                      </a:lnTo>
                      <a:lnTo>
                        <a:pt x="12642" y="19225"/>
                      </a:lnTo>
                      <a:lnTo>
                        <a:pt x="12561" y="18973"/>
                      </a:lnTo>
                      <a:lnTo>
                        <a:pt x="12561" y="18886"/>
                      </a:lnTo>
                      <a:lnTo>
                        <a:pt x="12846" y="18711"/>
                      </a:lnTo>
                      <a:lnTo>
                        <a:pt x="12992" y="18807"/>
                      </a:lnTo>
                      <a:lnTo>
                        <a:pt x="13065" y="18633"/>
                      </a:lnTo>
                      <a:lnTo>
                        <a:pt x="13270" y="18633"/>
                      </a:lnTo>
                      <a:lnTo>
                        <a:pt x="13489" y="18546"/>
                      </a:lnTo>
                      <a:lnTo>
                        <a:pt x="13570" y="18468"/>
                      </a:lnTo>
                      <a:lnTo>
                        <a:pt x="13635" y="18293"/>
                      </a:lnTo>
                      <a:lnTo>
                        <a:pt x="13920" y="18293"/>
                      </a:lnTo>
                      <a:lnTo>
                        <a:pt x="13920" y="18372"/>
                      </a:lnTo>
                      <a:lnTo>
                        <a:pt x="13993" y="18546"/>
                      </a:lnTo>
                      <a:lnTo>
                        <a:pt x="14132" y="18468"/>
                      </a:lnTo>
                      <a:lnTo>
                        <a:pt x="14205" y="18372"/>
                      </a:lnTo>
                      <a:lnTo>
                        <a:pt x="14205" y="18293"/>
                      </a:lnTo>
                      <a:lnTo>
                        <a:pt x="14205" y="18206"/>
                      </a:lnTo>
                      <a:lnTo>
                        <a:pt x="14344" y="18206"/>
                      </a:lnTo>
                      <a:lnTo>
                        <a:pt x="14417" y="18128"/>
                      </a:lnTo>
                      <a:lnTo>
                        <a:pt x="14278" y="18032"/>
                      </a:lnTo>
                      <a:lnTo>
                        <a:pt x="14278" y="17788"/>
                      </a:lnTo>
                      <a:lnTo>
                        <a:pt x="14344" y="17693"/>
                      </a:lnTo>
                      <a:lnTo>
                        <a:pt x="14417" y="17614"/>
                      </a:lnTo>
                      <a:lnTo>
                        <a:pt x="14417" y="17527"/>
                      </a:lnTo>
                      <a:lnTo>
                        <a:pt x="14344" y="17362"/>
                      </a:lnTo>
                      <a:lnTo>
                        <a:pt x="14278" y="17449"/>
                      </a:lnTo>
                      <a:lnTo>
                        <a:pt x="14278" y="17527"/>
                      </a:lnTo>
                      <a:lnTo>
                        <a:pt x="14205" y="17449"/>
                      </a:lnTo>
                      <a:lnTo>
                        <a:pt x="14132" y="17449"/>
                      </a:lnTo>
                      <a:lnTo>
                        <a:pt x="14059" y="17527"/>
                      </a:lnTo>
                      <a:lnTo>
                        <a:pt x="13855" y="17614"/>
                      </a:lnTo>
                      <a:lnTo>
                        <a:pt x="13774" y="17527"/>
                      </a:lnTo>
                      <a:lnTo>
                        <a:pt x="13774" y="17449"/>
                      </a:lnTo>
                      <a:lnTo>
                        <a:pt x="13920" y="17362"/>
                      </a:lnTo>
                      <a:lnTo>
                        <a:pt x="13993" y="17275"/>
                      </a:lnTo>
                      <a:lnTo>
                        <a:pt x="14205" y="17109"/>
                      </a:lnTo>
                      <a:lnTo>
                        <a:pt x="14278" y="16770"/>
                      </a:lnTo>
                      <a:lnTo>
                        <a:pt x="14483" y="16683"/>
                      </a:lnTo>
                      <a:lnTo>
                        <a:pt x="14483" y="16508"/>
                      </a:lnTo>
                      <a:lnTo>
                        <a:pt x="14636" y="16091"/>
                      </a:lnTo>
                      <a:lnTo>
                        <a:pt x="14783" y="16003"/>
                      </a:lnTo>
                      <a:lnTo>
                        <a:pt x="14921" y="16091"/>
                      </a:lnTo>
                      <a:lnTo>
                        <a:pt x="15345" y="16003"/>
                      </a:lnTo>
                      <a:lnTo>
                        <a:pt x="15345" y="15925"/>
                      </a:lnTo>
                      <a:lnTo>
                        <a:pt x="15345" y="15829"/>
                      </a:lnTo>
                      <a:lnTo>
                        <a:pt x="15411" y="15925"/>
                      </a:lnTo>
                      <a:lnTo>
                        <a:pt x="15491" y="15925"/>
                      </a:lnTo>
                      <a:lnTo>
                        <a:pt x="15630" y="15664"/>
                      </a:lnTo>
                      <a:lnTo>
                        <a:pt x="15711" y="15411"/>
                      </a:lnTo>
                      <a:lnTo>
                        <a:pt x="15849" y="15324"/>
                      </a:lnTo>
                      <a:lnTo>
                        <a:pt x="15849" y="15159"/>
                      </a:lnTo>
                      <a:lnTo>
                        <a:pt x="15776" y="15081"/>
                      </a:lnTo>
                      <a:lnTo>
                        <a:pt x="15849" y="14819"/>
                      </a:lnTo>
                      <a:lnTo>
                        <a:pt x="16273" y="14741"/>
                      </a:lnTo>
                      <a:lnTo>
                        <a:pt x="16346" y="14819"/>
                      </a:lnTo>
                      <a:lnTo>
                        <a:pt x="16419" y="14645"/>
                      </a:lnTo>
                      <a:lnTo>
                        <a:pt x="16558" y="14480"/>
                      </a:lnTo>
                      <a:lnTo>
                        <a:pt x="16704" y="14480"/>
                      </a:lnTo>
                      <a:lnTo>
                        <a:pt x="16777" y="14645"/>
                      </a:lnTo>
                      <a:lnTo>
                        <a:pt x="16777" y="14741"/>
                      </a:lnTo>
                      <a:lnTo>
                        <a:pt x="16843" y="14645"/>
                      </a:lnTo>
                      <a:lnTo>
                        <a:pt x="16924" y="14645"/>
                      </a:lnTo>
                      <a:lnTo>
                        <a:pt x="16843" y="14401"/>
                      </a:lnTo>
                      <a:lnTo>
                        <a:pt x="16843" y="13966"/>
                      </a:lnTo>
                      <a:lnTo>
                        <a:pt x="16843" y="13722"/>
                      </a:lnTo>
                      <a:lnTo>
                        <a:pt x="16924" y="13626"/>
                      </a:lnTo>
                      <a:lnTo>
                        <a:pt x="17062" y="13626"/>
                      </a:lnTo>
                      <a:lnTo>
                        <a:pt x="17209" y="13626"/>
                      </a:lnTo>
                      <a:lnTo>
                        <a:pt x="17347" y="13461"/>
                      </a:lnTo>
                      <a:lnTo>
                        <a:pt x="17413" y="13296"/>
                      </a:lnTo>
                      <a:lnTo>
                        <a:pt x="17698" y="13209"/>
                      </a:lnTo>
                      <a:lnTo>
                        <a:pt x="17698" y="13296"/>
                      </a:lnTo>
                      <a:lnTo>
                        <a:pt x="17771" y="13209"/>
                      </a:lnTo>
                      <a:lnTo>
                        <a:pt x="17852" y="13121"/>
                      </a:lnTo>
                      <a:lnTo>
                        <a:pt x="17917" y="13121"/>
                      </a:lnTo>
                      <a:lnTo>
                        <a:pt x="17917" y="13383"/>
                      </a:lnTo>
                      <a:lnTo>
                        <a:pt x="18056" y="13296"/>
                      </a:lnTo>
                      <a:lnTo>
                        <a:pt x="17991" y="13121"/>
                      </a:lnTo>
                      <a:lnTo>
                        <a:pt x="17991" y="13043"/>
                      </a:lnTo>
                      <a:lnTo>
                        <a:pt x="18137" y="12956"/>
                      </a:lnTo>
                      <a:lnTo>
                        <a:pt x="18275" y="12956"/>
                      </a:lnTo>
                      <a:lnTo>
                        <a:pt x="18341" y="12956"/>
                      </a:lnTo>
                      <a:lnTo>
                        <a:pt x="18414" y="12878"/>
                      </a:lnTo>
                      <a:lnTo>
                        <a:pt x="18560" y="12616"/>
                      </a:lnTo>
                      <a:lnTo>
                        <a:pt x="18626" y="12538"/>
                      </a:lnTo>
                      <a:lnTo>
                        <a:pt x="18765" y="12616"/>
                      </a:lnTo>
                      <a:lnTo>
                        <a:pt x="18765" y="12442"/>
                      </a:lnTo>
                      <a:lnTo>
                        <a:pt x="19065" y="12277"/>
                      </a:lnTo>
                      <a:lnTo>
                        <a:pt x="19065" y="12199"/>
                      </a:lnTo>
                      <a:lnTo>
                        <a:pt x="18984" y="12103"/>
                      </a:lnTo>
                      <a:lnTo>
                        <a:pt x="18919" y="12024"/>
                      </a:lnTo>
                      <a:lnTo>
                        <a:pt x="18845" y="11685"/>
                      </a:lnTo>
                      <a:lnTo>
                        <a:pt x="18845" y="11345"/>
                      </a:lnTo>
                      <a:lnTo>
                        <a:pt x="19204" y="11180"/>
                      </a:lnTo>
                      <a:lnTo>
                        <a:pt x="19204" y="10753"/>
                      </a:lnTo>
                      <a:lnTo>
                        <a:pt x="19269" y="10675"/>
                      </a:lnTo>
                      <a:lnTo>
                        <a:pt x="19627" y="10414"/>
                      </a:lnTo>
                      <a:lnTo>
                        <a:pt x="19773" y="10161"/>
                      </a:lnTo>
                      <a:lnTo>
                        <a:pt x="19700" y="10074"/>
                      </a:lnTo>
                      <a:lnTo>
                        <a:pt x="19700" y="9900"/>
                      </a:lnTo>
                      <a:lnTo>
                        <a:pt x="19912" y="9734"/>
                      </a:lnTo>
                      <a:lnTo>
                        <a:pt x="19993" y="9395"/>
                      </a:lnTo>
                      <a:lnTo>
                        <a:pt x="19773" y="9055"/>
                      </a:lnTo>
                      <a:lnTo>
                        <a:pt x="19700" y="9055"/>
                      </a:lnTo>
                      <a:lnTo>
                        <a:pt x="19700" y="8811"/>
                      </a:lnTo>
                      <a:lnTo>
                        <a:pt x="19700" y="8472"/>
                      </a:lnTo>
                      <a:lnTo>
                        <a:pt x="19415" y="8472"/>
                      </a:lnTo>
                      <a:lnTo>
                        <a:pt x="19415" y="8637"/>
                      </a:lnTo>
                      <a:lnTo>
                        <a:pt x="19350" y="8811"/>
                      </a:lnTo>
                      <a:lnTo>
                        <a:pt x="19065" y="8716"/>
                      </a:lnTo>
                      <a:lnTo>
                        <a:pt x="18341" y="9055"/>
                      </a:lnTo>
                      <a:lnTo>
                        <a:pt x="18275" y="9151"/>
                      </a:lnTo>
                      <a:lnTo>
                        <a:pt x="18056" y="9151"/>
                      </a:lnTo>
                      <a:lnTo>
                        <a:pt x="17917" y="9151"/>
                      </a:lnTo>
                      <a:lnTo>
                        <a:pt x="17771" y="8890"/>
                      </a:lnTo>
                      <a:lnTo>
                        <a:pt x="17347" y="8890"/>
                      </a:lnTo>
                      <a:lnTo>
                        <a:pt x="17209" y="8716"/>
                      </a:lnTo>
                      <a:lnTo>
                        <a:pt x="17062" y="8716"/>
                      </a:lnTo>
                      <a:lnTo>
                        <a:pt x="16989" y="8637"/>
                      </a:lnTo>
                      <a:lnTo>
                        <a:pt x="16924" y="8637"/>
                      </a:lnTo>
                      <a:lnTo>
                        <a:pt x="16924" y="8472"/>
                      </a:lnTo>
                      <a:lnTo>
                        <a:pt x="16624" y="8472"/>
                      </a:lnTo>
                      <a:lnTo>
                        <a:pt x="16200" y="8211"/>
                      </a:lnTo>
                      <a:lnTo>
                        <a:pt x="15996" y="8298"/>
                      </a:lnTo>
                      <a:lnTo>
                        <a:pt x="15996" y="8211"/>
                      </a:lnTo>
                      <a:lnTo>
                        <a:pt x="15915" y="8211"/>
                      </a:lnTo>
                      <a:lnTo>
                        <a:pt x="15776" y="8132"/>
                      </a:lnTo>
                      <a:lnTo>
                        <a:pt x="15776" y="7793"/>
                      </a:lnTo>
                      <a:lnTo>
                        <a:pt x="15491" y="7706"/>
                      </a:lnTo>
                      <a:lnTo>
                        <a:pt x="15491" y="7453"/>
                      </a:lnTo>
                      <a:lnTo>
                        <a:pt x="15206" y="7192"/>
                      </a:lnTo>
                      <a:lnTo>
                        <a:pt x="15068" y="7027"/>
                      </a:lnTo>
                      <a:lnTo>
                        <a:pt x="15133" y="6513"/>
                      </a:lnTo>
                      <a:lnTo>
                        <a:pt x="15345" y="6434"/>
                      </a:lnTo>
                      <a:close/>
                    </a:path>
                  </a:pathLst>
                </a:custGeom>
                <a:solidFill>
                  <a:srgbClr val="CDE5FF"/>
                </a:solidFill>
                <a:ln w="6350" cap="flat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grpSp>
              <p:nvGrpSpPr>
                <p:cNvPr id="6" name="Group 53"/>
                <p:cNvGrpSpPr>
                  <a:grpSpLocks/>
                </p:cNvGrpSpPr>
                <p:nvPr/>
              </p:nvGrpSpPr>
              <p:grpSpPr bwMode="auto">
                <a:xfrm>
                  <a:off x="1287" y="6883"/>
                  <a:ext cx="3360" cy="10121"/>
                  <a:chOff x="10138" y="8195"/>
                  <a:chExt cx="460" cy="1187"/>
                </a:xfrm>
              </p:grpSpPr>
              <p:sp>
                <p:nvSpPr>
                  <p:cNvPr id="2124" name="Freeform 54"/>
                  <p:cNvSpPr>
                    <a:spLocks/>
                  </p:cNvSpPr>
                  <p:nvPr/>
                </p:nvSpPr>
                <p:spPr bwMode="auto">
                  <a:xfrm>
                    <a:off x="10440" y="8195"/>
                    <a:ext cx="158" cy="148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w 20000"/>
                      <a:gd name="T9" fmla="*/ 0 h 20000"/>
                      <a:gd name="T10" fmla="*/ 0 w 20000"/>
                      <a:gd name="T11" fmla="*/ 0 h 20000"/>
                      <a:gd name="T12" fmla="*/ 0 w 20000"/>
                      <a:gd name="T13" fmla="*/ 0 h 20000"/>
                      <a:gd name="T14" fmla="*/ 0 w 20000"/>
                      <a:gd name="T15" fmla="*/ 0 h 20000"/>
                      <a:gd name="T16" fmla="*/ 0 w 20000"/>
                      <a:gd name="T17" fmla="*/ 0 h 20000"/>
                      <a:gd name="T18" fmla="*/ 0 w 20000"/>
                      <a:gd name="T19" fmla="*/ 0 h 20000"/>
                      <a:gd name="T20" fmla="*/ 0 w 20000"/>
                      <a:gd name="T21" fmla="*/ 0 h 20000"/>
                      <a:gd name="T22" fmla="*/ 0 w 20000"/>
                      <a:gd name="T23" fmla="*/ 0 h 20000"/>
                      <a:gd name="T24" fmla="*/ 0 w 20000"/>
                      <a:gd name="T25" fmla="*/ 0 h 20000"/>
                      <a:gd name="T26" fmla="*/ 0 w 20000"/>
                      <a:gd name="T27" fmla="*/ 0 h 20000"/>
                      <a:gd name="T28" fmla="*/ 0 w 20000"/>
                      <a:gd name="T29" fmla="*/ 0 h 20000"/>
                      <a:gd name="T30" fmla="*/ 0 w 20000"/>
                      <a:gd name="T31" fmla="*/ 0 h 20000"/>
                      <a:gd name="T32" fmla="*/ 0 w 20000"/>
                      <a:gd name="T33" fmla="*/ 0 h 20000"/>
                      <a:gd name="T34" fmla="*/ 0 w 20000"/>
                      <a:gd name="T35" fmla="*/ 0 h 20000"/>
                      <a:gd name="T36" fmla="*/ 0 w 20000"/>
                      <a:gd name="T37" fmla="*/ 0 h 20000"/>
                      <a:gd name="T38" fmla="*/ 0 w 20000"/>
                      <a:gd name="T39" fmla="*/ 0 h 20000"/>
                      <a:gd name="T40" fmla="*/ 0 w 20000"/>
                      <a:gd name="T41" fmla="*/ 0 h 20000"/>
                      <a:gd name="T42" fmla="*/ 0 w 20000"/>
                      <a:gd name="T43" fmla="*/ 0 h 20000"/>
                      <a:gd name="T44" fmla="*/ 0 w 20000"/>
                      <a:gd name="T45" fmla="*/ 0 h 20000"/>
                      <a:gd name="T46" fmla="*/ 0 w 20000"/>
                      <a:gd name="T47" fmla="*/ 0 h 20000"/>
                      <a:gd name="T48" fmla="*/ 0 w 20000"/>
                      <a:gd name="T49" fmla="*/ 0 h 20000"/>
                      <a:gd name="T50" fmla="*/ 0 w 20000"/>
                      <a:gd name="T51" fmla="*/ 0 h 20000"/>
                      <a:gd name="T52" fmla="*/ 0 w 20000"/>
                      <a:gd name="T53" fmla="*/ 0 h 20000"/>
                      <a:gd name="T54" fmla="*/ 0 w 20000"/>
                      <a:gd name="T55" fmla="*/ 0 h 20000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20000"/>
                      <a:gd name="T85" fmla="*/ 0 h 20000"/>
                      <a:gd name="T86" fmla="*/ 20000 w 20000"/>
                      <a:gd name="T87" fmla="*/ 20000 h 20000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20000" h="20000">
                        <a:moveTo>
                          <a:pt x="10000" y="0"/>
                        </a:moveTo>
                        <a:lnTo>
                          <a:pt x="12405" y="0"/>
                        </a:lnTo>
                        <a:lnTo>
                          <a:pt x="13544" y="2568"/>
                        </a:lnTo>
                        <a:lnTo>
                          <a:pt x="14937" y="1351"/>
                        </a:lnTo>
                        <a:lnTo>
                          <a:pt x="14937" y="2568"/>
                        </a:lnTo>
                        <a:lnTo>
                          <a:pt x="14937" y="5270"/>
                        </a:lnTo>
                        <a:lnTo>
                          <a:pt x="17342" y="6622"/>
                        </a:lnTo>
                        <a:lnTo>
                          <a:pt x="19873" y="6622"/>
                        </a:lnTo>
                        <a:lnTo>
                          <a:pt x="19873" y="7838"/>
                        </a:lnTo>
                        <a:lnTo>
                          <a:pt x="16076" y="9324"/>
                        </a:lnTo>
                        <a:lnTo>
                          <a:pt x="16076" y="11892"/>
                        </a:lnTo>
                        <a:lnTo>
                          <a:pt x="13544" y="14595"/>
                        </a:lnTo>
                        <a:lnTo>
                          <a:pt x="14937" y="15811"/>
                        </a:lnTo>
                        <a:lnTo>
                          <a:pt x="12405" y="17162"/>
                        </a:lnTo>
                        <a:lnTo>
                          <a:pt x="12405" y="19865"/>
                        </a:lnTo>
                        <a:lnTo>
                          <a:pt x="4937" y="18378"/>
                        </a:lnTo>
                        <a:lnTo>
                          <a:pt x="3797" y="18378"/>
                        </a:lnTo>
                        <a:lnTo>
                          <a:pt x="2405" y="18378"/>
                        </a:lnTo>
                        <a:lnTo>
                          <a:pt x="1266" y="15811"/>
                        </a:lnTo>
                        <a:lnTo>
                          <a:pt x="2405" y="13108"/>
                        </a:lnTo>
                        <a:lnTo>
                          <a:pt x="0" y="11892"/>
                        </a:lnTo>
                        <a:lnTo>
                          <a:pt x="2405" y="9324"/>
                        </a:lnTo>
                        <a:lnTo>
                          <a:pt x="3797" y="7838"/>
                        </a:lnTo>
                        <a:lnTo>
                          <a:pt x="4937" y="2568"/>
                        </a:lnTo>
                        <a:lnTo>
                          <a:pt x="7595" y="1351"/>
                        </a:lnTo>
                        <a:lnTo>
                          <a:pt x="8734" y="1351"/>
                        </a:lnTo>
                        <a:lnTo>
                          <a:pt x="1000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635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125" name="Freeform 55"/>
                  <p:cNvSpPr>
                    <a:spLocks/>
                  </p:cNvSpPr>
                  <p:nvPr/>
                </p:nvSpPr>
                <p:spPr bwMode="auto">
                  <a:xfrm>
                    <a:off x="10138" y="9148"/>
                    <a:ext cx="148" cy="118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w 20000"/>
                      <a:gd name="T9" fmla="*/ 0 h 20000"/>
                      <a:gd name="T10" fmla="*/ 0 w 20000"/>
                      <a:gd name="T11" fmla="*/ 0 h 20000"/>
                      <a:gd name="T12" fmla="*/ 0 w 20000"/>
                      <a:gd name="T13" fmla="*/ 0 h 20000"/>
                      <a:gd name="T14" fmla="*/ 0 w 20000"/>
                      <a:gd name="T15" fmla="*/ 0 h 20000"/>
                      <a:gd name="T16" fmla="*/ 0 w 20000"/>
                      <a:gd name="T17" fmla="*/ 0 h 20000"/>
                      <a:gd name="T18" fmla="*/ 0 w 20000"/>
                      <a:gd name="T19" fmla="*/ 0 h 20000"/>
                      <a:gd name="T20" fmla="*/ 0 w 20000"/>
                      <a:gd name="T21" fmla="*/ 0 h 20000"/>
                      <a:gd name="T22" fmla="*/ 0 w 20000"/>
                      <a:gd name="T23" fmla="*/ 0 h 20000"/>
                      <a:gd name="T24" fmla="*/ 0 w 20000"/>
                      <a:gd name="T25" fmla="*/ 0 h 20000"/>
                      <a:gd name="T26" fmla="*/ 0 w 20000"/>
                      <a:gd name="T27" fmla="*/ 0 h 20000"/>
                      <a:gd name="T28" fmla="*/ 0 w 20000"/>
                      <a:gd name="T29" fmla="*/ 0 h 20000"/>
                      <a:gd name="T30" fmla="*/ 0 w 20000"/>
                      <a:gd name="T31" fmla="*/ 0 h 20000"/>
                      <a:gd name="T32" fmla="*/ 0 w 20000"/>
                      <a:gd name="T33" fmla="*/ 0 h 20000"/>
                      <a:gd name="T34" fmla="*/ 0 w 20000"/>
                      <a:gd name="T35" fmla="*/ 0 h 20000"/>
                      <a:gd name="T36" fmla="*/ 0 w 20000"/>
                      <a:gd name="T37" fmla="*/ 0 h 20000"/>
                      <a:gd name="T38" fmla="*/ 0 w 20000"/>
                      <a:gd name="T39" fmla="*/ 0 h 20000"/>
                      <a:gd name="T40" fmla="*/ 0 w 20000"/>
                      <a:gd name="T41" fmla="*/ 0 h 20000"/>
                      <a:gd name="T42" fmla="*/ 0 w 20000"/>
                      <a:gd name="T43" fmla="*/ 0 h 20000"/>
                      <a:gd name="T44" fmla="*/ 0 w 20000"/>
                      <a:gd name="T45" fmla="*/ 0 h 2000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000"/>
                      <a:gd name="T70" fmla="*/ 0 h 20000"/>
                      <a:gd name="T71" fmla="*/ 20000 w 20000"/>
                      <a:gd name="T72" fmla="*/ 20000 h 2000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000" h="20000">
                        <a:moveTo>
                          <a:pt x="7838" y="14915"/>
                        </a:moveTo>
                        <a:lnTo>
                          <a:pt x="6486" y="11695"/>
                        </a:lnTo>
                        <a:lnTo>
                          <a:pt x="14595" y="11695"/>
                        </a:lnTo>
                        <a:lnTo>
                          <a:pt x="14595" y="13220"/>
                        </a:lnTo>
                        <a:lnTo>
                          <a:pt x="9189" y="13220"/>
                        </a:lnTo>
                        <a:lnTo>
                          <a:pt x="10541" y="16441"/>
                        </a:lnTo>
                        <a:lnTo>
                          <a:pt x="17162" y="18305"/>
                        </a:lnTo>
                        <a:lnTo>
                          <a:pt x="19865" y="13220"/>
                        </a:lnTo>
                        <a:lnTo>
                          <a:pt x="19865" y="11695"/>
                        </a:lnTo>
                        <a:lnTo>
                          <a:pt x="17162" y="11695"/>
                        </a:lnTo>
                        <a:lnTo>
                          <a:pt x="15811" y="9831"/>
                        </a:lnTo>
                        <a:lnTo>
                          <a:pt x="18378" y="6610"/>
                        </a:lnTo>
                        <a:lnTo>
                          <a:pt x="18378" y="1695"/>
                        </a:lnTo>
                        <a:lnTo>
                          <a:pt x="7838" y="0"/>
                        </a:lnTo>
                        <a:lnTo>
                          <a:pt x="3919" y="1695"/>
                        </a:lnTo>
                        <a:lnTo>
                          <a:pt x="5270" y="6610"/>
                        </a:lnTo>
                        <a:lnTo>
                          <a:pt x="9189" y="8305"/>
                        </a:lnTo>
                        <a:lnTo>
                          <a:pt x="9189" y="9831"/>
                        </a:lnTo>
                        <a:lnTo>
                          <a:pt x="0" y="9831"/>
                        </a:lnTo>
                        <a:lnTo>
                          <a:pt x="1216" y="14915"/>
                        </a:lnTo>
                        <a:lnTo>
                          <a:pt x="0" y="19831"/>
                        </a:lnTo>
                        <a:lnTo>
                          <a:pt x="2568" y="18305"/>
                        </a:lnTo>
                        <a:lnTo>
                          <a:pt x="7838" y="14915"/>
                        </a:lnTo>
                        <a:close/>
                      </a:path>
                    </a:pathLst>
                  </a:custGeom>
                  <a:solidFill>
                    <a:srgbClr val="D9EBFF"/>
                  </a:solidFill>
                  <a:ln w="6350" cap="flat">
                    <a:solidFill>
                      <a:srgbClr val="D9EB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126" name="Freeform 56"/>
                  <p:cNvSpPr>
                    <a:spLocks/>
                  </p:cNvSpPr>
                  <p:nvPr/>
                </p:nvSpPr>
                <p:spPr bwMode="auto">
                  <a:xfrm>
                    <a:off x="10324" y="9323"/>
                    <a:ext cx="51" cy="51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w 20000"/>
                      <a:gd name="T9" fmla="*/ 0 h 20000"/>
                      <a:gd name="T10" fmla="*/ 0 w 20000"/>
                      <a:gd name="T11" fmla="*/ 0 h 20000"/>
                      <a:gd name="T12" fmla="*/ 0 w 20000"/>
                      <a:gd name="T13" fmla="*/ 0 h 20000"/>
                      <a:gd name="T14" fmla="*/ 0 w 20000"/>
                      <a:gd name="T15" fmla="*/ 0 h 20000"/>
                      <a:gd name="T16" fmla="*/ 0 w 20000"/>
                      <a:gd name="T17" fmla="*/ 0 h 2000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000"/>
                      <a:gd name="T28" fmla="*/ 0 h 20000"/>
                      <a:gd name="T29" fmla="*/ 20000 w 20000"/>
                      <a:gd name="T30" fmla="*/ 20000 h 2000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000" h="20000">
                        <a:moveTo>
                          <a:pt x="19608" y="15294"/>
                        </a:moveTo>
                        <a:lnTo>
                          <a:pt x="7843" y="19608"/>
                        </a:lnTo>
                        <a:lnTo>
                          <a:pt x="3529" y="19608"/>
                        </a:lnTo>
                        <a:lnTo>
                          <a:pt x="0" y="15294"/>
                        </a:lnTo>
                        <a:lnTo>
                          <a:pt x="0" y="7843"/>
                        </a:lnTo>
                        <a:lnTo>
                          <a:pt x="11765" y="0"/>
                        </a:lnTo>
                        <a:lnTo>
                          <a:pt x="15294" y="0"/>
                        </a:lnTo>
                        <a:lnTo>
                          <a:pt x="19608" y="3922"/>
                        </a:lnTo>
                        <a:lnTo>
                          <a:pt x="19608" y="15294"/>
                        </a:lnTo>
                        <a:close/>
                      </a:path>
                    </a:pathLst>
                  </a:custGeom>
                  <a:solidFill>
                    <a:srgbClr val="D9EBFF"/>
                  </a:solidFill>
                  <a:ln w="6350" cap="flat">
                    <a:solidFill>
                      <a:srgbClr val="D9EB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127" name="Freeform 57"/>
                  <p:cNvSpPr>
                    <a:spLocks/>
                  </p:cNvSpPr>
                  <p:nvPr/>
                </p:nvSpPr>
                <p:spPr bwMode="auto">
                  <a:xfrm>
                    <a:off x="10226" y="9265"/>
                    <a:ext cx="60" cy="51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w 20000"/>
                      <a:gd name="T9" fmla="*/ 0 h 20000"/>
                      <a:gd name="T10" fmla="*/ 0 w 20000"/>
                      <a:gd name="T11" fmla="*/ 0 h 20000"/>
                      <a:gd name="T12" fmla="*/ 0 w 20000"/>
                      <a:gd name="T13" fmla="*/ 0 h 20000"/>
                      <a:gd name="T14" fmla="*/ 0 w 20000"/>
                      <a:gd name="T15" fmla="*/ 0 h 20000"/>
                      <a:gd name="T16" fmla="*/ 0 w 20000"/>
                      <a:gd name="T17" fmla="*/ 0 h 2000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000"/>
                      <a:gd name="T28" fmla="*/ 0 h 20000"/>
                      <a:gd name="T29" fmla="*/ 20000 w 20000"/>
                      <a:gd name="T30" fmla="*/ 20000 h 2000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000" h="20000">
                        <a:moveTo>
                          <a:pt x="19667" y="19608"/>
                        </a:moveTo>
                        <a:lnTo>
                          <a:pt x="16000" y="15294"/>
                        </a:lnTo>
                        <a:lnTo>
                          <a:pt x="9667" y="15294"/>
                        </a:lnTo>
                        <a:lnTo>
                          <a:pt x="6667" y="7843"/>
                        </a:lnTo>
                        <a:lnTo>
                          <a:pt x="0" y="3922"/>
                        </a:lnTo>
                        <a:lnTo>
                          <a:pt x="0" y="0"/>
                        </a:lnTo>
                        <a:lnTo>
                          <a:pt x="16000" y="7843"/>
                        </a:lnTo>
                        <a:lnTo>
                          <a:pt x="16000" y="11765"/>
                        </a:lnTo>
                        <a:lnTo>
                          <a:pt x="19667" y="19608"/>
                        </a:lnTo>
                        <a:close/>
                      </a:path>
                    </a:pathLst>
                  </a:custGeom>
                  <a:solidFill>
                    <a:srgbClr val="D9EBFF"/>
                  </a:solidFill>
                  <a:ln w="6350" cap="flat">
                    <a:solidFill>
                      <a:srgbClr val="D9EB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128" name="Freeform 58"/>
                  <p:cNvSpPr>
                    <a:spLocks/>
                  </p:cNvSpPr>
                  <p:nvPr/>
                </p:nvSpPr>
                <p:spPr bwMode="auto">
                  <a:xfrm>
                    <a:off x="10440" y="8195"/>
                    <a:ext cx="158" cy="148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w 20000"/>
                      <a:gd name="T9" fmla="*/ 0 h 20000"/>
                      <a:gd name="T10" fmla="*/ 0 w 20000"/>
                      <a:gd name="T11" fmla="*/ 0 h 20000"/>
                      <a:gd name="T12" fmla="*/ 0 w 20000"/>
                      <a:gd name="T13" fmla="*/ 0 h 20000"/>
                      <a:gd name="T14" fmla="*/ 0 w 20000"/>
                      <a:gd name="T15" fmla="*/ 0 h 20000"/>
                      <a:gd name="T16" fmla="*/ 0 w 20000"/>
                      <a:gd name="T17" fmla="*/ 0 h 20000"/>
                      <a:gd name="T18" fmla="*/ 0 w 20000"/>
                      <a:gd name="T19" fmla="*/ 0 h 20000"/>
                      <a:gd name="T20" fmla="*/ 0 w 20000"/>
                      <a:gd name="T21" fmla="*/ 0 h 20000"/>
                      <a:gd name="T22" fmla="*/ 0 w 20000"/>
                      <a:gd name="T23" fmla="*/ 0 h 20000"/>
                      <a:gd name="T24" fmla="*/ 0 w 20000"/>
                      <a:gd name="T25" fmla="*/ 0 h 20000"/>
                      <a:gd name="T26" fmla="*/ 0 w 20000"/>
                      <a:gd name="T27" fmla="*/ 0 h 20000"/>
                      <a:gd name="T28" fmla="*/ 0 w 20000"/>
                      <a:gd name="T29" fmla="*/ 0 h 20000"/>
                      <a:gd name="T30" fmla="*/ 0 w 20000"/>
                      <a:gd name="T31" fmla="*/ 0 h 20000"/>
                      <a:gd name="T32" fmla="*/ 0 w 20000"/>
                      <a:gd name="T33" fmla="*/ 0 h 20000"/>
                      <a:gd name="T34" fmla="*/ 0 w 20000"/>
                      <a:gd name="T35" fmla="*/ 0 h 20000"/>
                      <a:gd name="T36" fmla="*/ 0 w 20000"/>
                      <a:gd name="T37" fmla="*/ 0 h 20000"/>
                      <a:gd name="T38" fmla="*/ 0 w 20000"/>
                      <a:gd name="T39" fmla="*/ 0 h 20000"/>
                      <a:gd name="T40" fmla="*/ 0 w 20000"/>
                      <a:gd name="T41" fmla="*/ 0 h 20000"/>
                      <a:gd name="T42" fmla="*/ 0 w 20000"/>
                      <a:gd name="T43" fmla="*/ 0 h 20000"/>
                      <a:gd name="T44" fmla="*/ 0 w 20000"/>
                      <a:gd name="T45" fmla="*/ 0 h 20000"/>
                      <a:gd name="T46" fmla="*/ 0 w 20000"/>
                      <a:gd name="T47" fmla="*/ 0 h 20000"/>
                      <a:gd name="T48" fmla="*/ 0 w 20000"/>
                      <a:gd name="T49" fmla="*/ 0 h 20000"/>
                      <a:gd name="T50" fmla="*/ 0 w 20000"/>
                      <a:gd name="T51" fmla="*/ 0 h 20000"/>
                      <a:gd name="T52" fmla="*/ 0 w 20000"/>
                      <a:gd name="T53" fmla="*/ 0 h 20000"/>
                      <a:gd name="T54" fmla="*/ 0 w 20000"/>
                      <a:gd name="T55" fmla="*/ 0 h 20000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20000"/>
                      <a:gd name="T85" fmla="*/ 0 h 20000"/>
                      <a:gd name="T86" fmla="*/ 20000 w 20000"/>
                      <a:gd name="T87" fmla="*/ 20000 h 20000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20000" h="20000">
                        <a:moveTo>
                          <a:pt x="12405" y="0"/>
                        </a:moveTo>
                        <a:lnTo>
                          <a:pt x="13544" y="2568"/>
                        </a:lnTo>
                        <a:lnTo>
                          <a:pt x="14937" y="1351"/>
                        </a:lnTo>
                        <a:lnTo>
                          <a:pt x="14937" y="2568"/>
                        </a:lnTo>
                        <a:lnTo>
                          <a:pt x="14937" y="5270"/>
                        </a:lnTo>
                        <a:lnTo>
                          <a:pt x="17342" y="6622"/>
                        </a:lnTo>
                        <a:lnTo>
                          <a:pt x="19873" y="6622"/>
                        </a:lnTo>
                        <a:lnTo>
                          <a:pt x="19873" y="7838"/>
                        </a:lnTo>
                        <a:lnTo>
                          <a:pt x="16076" y="9324"/>
                        </a:lnTo>
                        <a:lnTo>
                          <a:pt x="16076" y="11892"/>
                        </a:lnTo>
                        <a:lnTo>
                          <a:pt x="13544" y="14595"/>
                        </a:lnTo>
                        <a:lnTo>
                          <a:pt x="14937" y="15811"/>
                        </a:lnTo>
                        <a:lnTo>
                          <a:pt x="12405" y="17162"/>
                        </a:lnTo>
                        <a:lnTo>
                          <a:pt x="12405" y="19865"/>
                        </a:lnTo>
                        <a:lnTo>
                          <a:pt x="4937" y="18378"/>
                        </a:lnTo>
                        <a:lnTo>
                          <a:pt x="3797" y="18378"/>
                        </a:lnTo>
                        <a:lnTo>
                          <a:pt x="2405" y="18378"/>
                        </a:lnTo>
                        <a:lnTo>
                          <a:pt x="1266" y="15811"/>
                        </a:lnTo>
                        <a:lnTo>
                          <a:pt x="2405" y="13108"/>
                        </a:lnTo>
                        <a:lnTo>
                          <a:pt x="0" y="11892"/>
                        </a:lnTo>
                        <a:lnTo>
                          <a:pt x="2405" y="9324"/>
                        </a:lnTo>
                        <a:lnTo>
                          <a:pt x="3797" y="7838"/>
                        </a:lnTo>
                        <a:lnTo>
                          <a:pt x="4937" y="2568"/>
                        </a:lnTo>
                        <a:lnTo>
                          <a:pt x="7595" y="1351"/>
                        </a:lnTo>
                        <a:lnTo>
                          <a:pt x="8734" y="1351"/>
                        </a:lnTo>
                        <a:lnTo>
                          <a:pt x="10000" y="0"/>
                        </a:lnTo>
                        <a:lnTo>
                          <a:pt x="12405" y="0"/>
                        </a:lnTo>
                        <a:close/>
                      </a:path>
                    </a:pathLst>
                  </a:custGeom>
                  <a:solidFill>
                    <a:srgbClr val="D9EBFF"/>
                  </a:solidFill>
                  <a:ln w="6350" cap="flat">
                    <a:solidFill>
                      <a:srgbClr val="D9EB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129" name="Freeform 65"/>
                  <p:cNvSpPr>
                    <a:spLocks/>
                  </p:cNvSpPr>
                  <p:nvPr/>
                </p:nvSpPr>
                <p:spPr bwMode="auto">
                  <a:xfrm>
                    <a:off x="10274" y="9372"/>
                    <a:ext cx="31" cy="10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000"/>
                      <a:gd name="T13" fmla="*/ 0 h 20000"/>
                      <a:gd name="T14" fmla="*/ 20000 w 20000"/>
                      <a:gd name="T15" fmla="*/ 20000 h 200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000" h="20000">
                        <a:moveTo>
                          <a:pt x="19355" y="18000"/>
                        </a:moveTo>
                        <a:lnTo>
                          <a:pt x="6452" y="0"/>
                        </a:lnTo>
                        <a:lnTo>
                          <a:pt x="0" y="18000"/>
                        </a:lnTo>
                        <a:lnTo>
                          <a:pt x="19355" y="18000"/>
                        </a:lnTo>
                        <a:close/>
                      </a:path>
                    </a:pathLst>
                  </a:custGeom>
                  <a:solidFill>
                    <a:srgbClr val="D9EBFF"/>
                  </a:solidFill>
                  <a:ln w="6350" cap="flat">
                    <a:solidFill>
                      <a:srgbClr val="D9EB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</p:grpSp>
          </p:grpSp>
          <p:sp>
            <p:nvSpPr>
              <p:cNvPr id="2121" name="Freeform 13"/>
              <p:cNvSpPr>
                <a:spLocks/>
              </p:cNvSpPr>
              <p:nvPr/>
            </p:nvSpPr>
            <p:spPr bwMode="auto">
              <a:xfrm>
                <a:off x="3357581" y="1993922"/>
                <a:ext cx="1452562" cy="1792288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0000"/>
                  <a:gd name="T187" fmla="*/ 0 h 20000"/>
                  <a:gd name="T188" fmla="*/ 20000 w 20000"/>
                  <a:gd name="T189" fmla="*/ 20000 h 2000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0000" h="20000">
                    <a:moveTo>
                      <a:pt x="19650" y="14614"/>
                    </a:moveTo>
                    <a:lnTo>
                      <a:pt x="19729" y="14614"/>
                    </a:lnTo>
                    <a:lnTo>
                      <a:pt x="19816" y="14748"/>
                    </a:lnTo>
                    <a:lnTo>
                      <a:pt x="19816" y="14890"/>
                    </a:lnTo>
                    <a:lnTo>
                      <a:pt x="19729" y="15025"/>
                    </a:lnTo>
                    <a:lnTo>
                      <a:pt x="19729" y="15167"/>
                    </a:lnTo>
                    <a:lnTo>
                      <a:pt x="19816" y="15301"/>
                    </a:lnTo>
                    <a:lnTo>
                      <a:pt x="19729" y="15514"/>
                    </a:lnTo>
                    <a:lnTo>
                      <a:pt x="19650" y="15719"/>
                    </a:lnTo>
                    <a:lnTo>
                      <a:pt x="19729" y="15854"/>
                    </a:lnTo>
                    <a:lnTo>
                      <a:pt x="19729" y="16201"/>
                    </a:lnTo>
                    <a:lnTo>
                      <a:pt x="19650" y="16265"/>
                    </a:lnTo>
                    <a:lnTo>
                      <a:pt x="19650" y="16407"/>
                    </a:lnTo>
                    <a:lnTo>
                      <a:pt x="19554" y="16478"/>
                    </a:lnTo>
                    <a:lnTo>
                      <a:pt x="19475" y="16619"/>
                    </a:lnTo>
                    <a:lnTo>
                      <a:pt x="19047" y="16541"/>
                    </a:lnTo>
                    <a:lnTo>
                      <a:pt x="18968" y="16619"/>
                    </a:lnTo>
                    <a:lnTo>
                      <a:pt x="18881" y="16619"/>
                    </a:lnTo>
                    <a:lnTo>
                      <a:pt x="18706" y="16619"/>
                    </a:lnTo>
                    <a:lnTo>
                      <a:pt x="18706" y="16754"/>
                    </a:lnTo>
                    <a:lnTo>
                      <a:pt x="18618" y="16754"/>
                    </a:lnTo>
                    <a:lnTo>
                      <a:pt x="18540" y="16818"/>
                    </a:lnTo>
                    <a:lnTo>
                      <a:pt x="18540" y="16896"/>
                    </a:lnTo>
                    <a:lnTo>
                      <a:pt x="18365" y="16960"/>
                    </a:lnTo>
                    <a:lnTo>
                      <a:pt x="18365" y="17172"/>
                    </a:lnTo>
                    <a:lnTo>
                      <a:pt x="18277" y="17172"/>
                    </a:lnTo>
                    <a:lnTo>
                      <a:pt x="18199" y="17030"/>
                    </a:lnTo>
                    <a:lnTo>
                      <a:pt x="17936" y="17094"/>
                    </a:lnTo>
                    <a:lnTo>
                      <a:pt x="17857" y="17172"/>
                    </a:lnTo>
                    <a:lnTo>
                      <a:pt x="17770" y="17236"/>
                    </a:lnTo>
                    <a:lnTo>
                      <a:pt x="17595" y="16960"/>
                    </a:lnTo>
                    <a:lnTo>
                      <a:pt x="17333" y="17030"/>
                    </a:lnTo>
                    <a:lnTo>
                      <a:pt x="17333" y="17172"/>
                    </a:lnTo>
                    <a:lnTo>
                      <a:pt x="17254" y="17172"/>
                    </a:lnTo>
                    <a:lnTo>
                      <a:pt x="17254" y="17236"/>
                    </a:lnTo>
                    <a:lnTo>
                      <a:pt x="17167" y="17307"/>
                    </a:lnTo>
                    <a:lnTo>
                      <a:pt x="16992" y="17442"/>
                    </a:lnTo>
                    <a:lnTo>
                      <a:pt x="16913" y="17371"/>
                    </a:lnTo>
                    <a:lnTo>
                      <a:pt x="16826" y="17512"/>
                    </a:lnTo>
                    <a:lnTo>
                      <a:pt x="16913" y="17583"/>
                    </a:lnTo>
                    <a:lnTo>
                      <a:pt x="16826" y="17647"/>
                    </a:lnTo>
                    <a:lnTo>
                      <a:pt x="16747" y="17647"/>
                    </a:lnTo>
                    <a:lnTo>
                      <a:pt x="16747" y="17583"/>
                    </a:lnTo>
                    <a:lnTo>
                      <a:pt x="16484" y="17647"/>
                    </a:lnTo>
                    <a:lnTo>
                      <a:pt x="16484" y="17718"/>
                    </a:lnTo>
                    <a:lnTo>
                      <a:pt x="16659" y="17782"/>
                    </a:lnTo>
                    <a:lnTo>
                      <a:pt x="16659" y="17994"/>
                    </a:lnTo>
                    <a:lnTo>
                      <a:pt x="16484" y="18058"/>
                    </a:lnTo>
                    <a:lnTo>
                      <a:pt x="16572" y="18200"/>
                    </a:lnTo>
                    <a:lnTo>
                      <a:pt x="16659" y="18136"/>
                    </a:lnTo>
                    <a:lnTo>
                      <a:pt x="16747" y="18335"/>
                    </a:lnTo>
                    <a:lnTo>
                      <a:pt x="16826" y="18476"/>
                    </a:lnTo>
                    <a:lnTo>
                      <a:pt x="16484" y="18611"/>
                    </a:lnTo>
                    <a:lnTo>
                      <a:pt x="16318" y="18753"/>
                    </a:lnTo>
                    <a:lnTo>
                      <a:pt x="16222" y="18753"/>
                    </a:lnTo>
                    <a:lnTo>
                      <a:pt x="16222" y="18689"/>
                    </a:lnTo>
                    <a:lnTo>
                      <a:pt x="16143" y="18689"/>
                    </a:lnTo>
                    <a:lnTo>
                      <a:pt x="16143" y="18753"/>
                    </a:lnTo>
                    <a:lnTo>
                      <a:pt x="15977" y="18753"/>
                    </a:lnTo>
                    <a:lnTo>
                      <a:pt x="15977" y="18611"/>
                    </a:lnTo>
                    <a:lnTo>
                      <a:pt x="15715" y="18753"/>
                    </a:lnTo>
                    <a:lnTo>
                      <a:pt x="15208" y="18753"/>
                    </a:lnTo>
                    <a:lnTo>
                      <a:pt x="15129" y="18753"/>
                    </a:lnTo>
                    <a:lnTo>
                      <a:pt x="14867" y="18958"/>
                    </a:lnTo>
                    <a:lnTo>
                      <a:pt x="14867" y="19029"/>
                    </a:lnTo>
                    <a:lnTo>
                      <a:pt x="14867" y="19164"/>
                    </a:lnTo>
                    <a:lnTo>
                      <a:pt x="14692" y="19100"/>
                    </a:lnTo>
                    <a:lnTo>
                      <a:pt x="14526" y="19511"/>
                    </a:lnTo>
                    <a:lnTo>
                      <a:pt x="14351" y="19511"/>
                    </a:lnTo>
                    <a:lnTo>
                      <a:pt x="14185" y="19511"/>
                    </a:lnTo>
                    <a:lnTo>
                      <a:pt x="14010" y="19440"/>
                    </a:lnTo>
                    <a:lnTo>
                      <a:pt x="13922" y="19511"/>
                    </a:lnTo>
                    <a:lnTo>
                      <a:pt x="13843" y="19511"/>
                    </a:lnTo>
                    <a:lnTo>
                      <a:pt x="13581" y="19511"/>
                    </a:lnTo>
                    <a:lnTo>
                      <a:pt x="13415" y="19511"/>
                    </a:lnTo>
                    <a:lnTo>
                      <a:pt x="13415" y="19575"/>
                    </a:lnTo>
                    <a:lnTo>
                      <a:pt x="13319" y="19575"/>
                    </a:lnTo>
                    <a:lnTo>
                      <a:pt x="13153" y="19511"/>
                    </a:lnTo>
                    <a:lnTo>
                      <a:pt x="12899" y="19511"/>
                    </a:lnTo>
                    <a:lnTo>
                      <a:pt x="12645" y="19440"/>
                    </a:lnTo>
                    <a:lnTo>
                      <a:pt x="12645" y="19376"/>
                    </a:lnTo>
                    <a:lnTo>
                      <a:pt x="12567" y="19376"/>
                    </a:lnTo>
                    <a:lnTo>
                      <a:pt x="12470" y="19376"/>
                    </a:lnTo>
                    <a:lnTo>
                      <a:pt x="12208" y="19440"/>
                    </a:lnTo>
                    <a:lnTo>
                      <a:pt x="12042" y="19376"/>
                    </a:lnTo>
                    <a:lnTo>
                      <a:pt x="11963" y="19376"/>
                    </a:lnTo>
                    <a:lnTo>
                      <a:pt x="11963" y="19440"/>
                    </a:lnTo>
                    <a:lnTo>
                      <a:pt x="11701" y="19440"/>
                    </a:lnTo>
                    <a:lnTo>
                      <a:pt x="11535" y="19440"/>
                    </a:lnTo>
                    <a:lnTo>
                      <a:pt x="11360" y="19235"/>
                    </a:lnTo>
                    <a:lnTo>
                      <a:pt x="11019" y="19298"/>
                    </a:lnTo>
                    <a:lnTo>
                      <a:pt x="11098" y="19298"/>
                    </a:lnTo>
                    <a:lnTo>
                      <a:pt x="11098" y="19440"/>
                    </a:lnTo>
                    <a:lnTo>
                      <a:pt x="11019" y="19653"/>
                    </a:lnTo>
                    <a:lnTo>
                      <a:pt x="10931" y="19717"/>
                    </a:lnTo>
                    <a:lnTo>
                      <a:pt x="10756" y="19717"/>
                    </a:lnTo>
                    <a:lnTo>
                      <a:pt x="10678" y="19511"/>
                    </a:lnTo>
                    <a:lnTo>
                      <a:pt x="10590" y="19511"/>
                    </a:lnTo>
                    <a:lnTo>
                      <a:pt x="10512" y="19575"/>
                    </a:lnTo>
                    <a:lnTo>
                      <a:pt x="10415" y="19717"/>
                    </a:lnTo>
                    <a:lnTo>
                      <a:pt x="10337" y="19787"/>
                    </a:lnTo>
                    <a:lnTo>
                      <a:pt x="10249" y="19717"/>
                    </a:lnTo>
                    <a:lnTo>
                      <a:pt x="10171" y="19653"/>
                    </a:lnTo>
                    <a:lnTo>
                      <a:pt x="10171" y="19511"/>
                    </a:lnTo>
                    <a:lnTo>
                      <a:pt x="10083" y="19511"/>
                    </a:lnTo>
                    <a:lnTo>
                      <a:pt x="10004" y="19575"/>
                    </a:lnTo>
                    <a:lnTo>
                      <a:pt x="9908" y="19653"/>
                    </a:lnTo>
                    <a:lnTo>
                      <a:pt x="9742" y="19717"/>
                    </a:lnTo>
                    <a:lnTo>
                      <a:pt x="9646" y="19511"/>
                    </a:lnTo>
                    <a:lnTo>
                      <a:pt x="9567" y="19440"/>
                    </a:lnTo>
                    <a:lnTo>
                      <a:pt x="9480" y="19575"/>
                    </a:lnTo>
                    <a:lnTo>
                      <a:pt x="9305" y="19575"/>
                    </a:lnTo>
                    <a:lnTo>
                      <a:pt x="9305" y="19717"/>
                    </a:lnTo>
                    <a:lnTo>
                      <a:pt x="9226" y="19717"/>
                    </a:lnTo>
                    <a:lnTo>
                      <a:pt x="9226" y="19787"/>
                    </a:lnTo>
                    <a:lnTo>
                      <a:pt x="8972" y="19929"/>
                    </a:lnTo>
                    <a:lnTo>
                      <a:pt x="8972" y="19993"/>
                    </a:lnTo>
                    <a:lnTo>
                      <a:pt x="8885" y="19993"/>
                    </a:lnTo>
                    <a:lnTo>
                      <a:pt x="8719" y="19851"/>
                    </a:lnTo>
                    <a:lnTo>
                      <a:pt x="8631" y="19787"/>
                    </a:lnTo>
                    <a:lnTo>
                      <a:pt x="8535" y="19717"/>
                    </a:lnTo>
                    <a:lnTo>
                      <a:pt x="8535" y="19653"/>
                    </a:lnTo>
                    <a:lnTo>
                      <a:pt x="8456" y="19653"/>
                    </a:lnTo>
                    <a:lnTo>
                      <a:pt x="8456" y="19575"/>
                    </a:lnTo>
                    <a:lnTo>
                      <a:pt x="8194" y="19653"/>
                    </a:lnTo>
                    <a:lnTo>
                      <a:pt x="8194" y="19717"/>
                    </a:lnTo>
                    <a:lnTo>
                      <a:pt x="8194" y="19851"/>
                    </a:lnTo>
                    <a:lnTo>
                      <a:pt x="8028" y="19851"/>
                    </a:lnTo>
                    <a:lnTo>
                      <a:pt x="7949" y="19787"/>
                    </a:lnTo>
                    <a:lnTo>
                      <a:pt x="7774" y="19787"/>
                    </a:lnTo>
                    <a:lnTo>
                      <a:pt x="7687" y="19851"/>
                    </a:lnTo>
                    <a:lnTo>
                      <a:pt x="7521" y="19851"/>
                    </a:lnTo>
                    <a:lnTo>
                      <a:pt x="7521" y="19717"/>
                    </a:lnTo>
                    <a:lnTo>
                      <a:pt x="7346" y="19787"/>
                    </a:lnTo>
                    <a:lnTo>
                      <a:pt x="7258" y="19787"/>
                    </a:lnTo>
                    <a:lnTo>
                      <a:pt x="7433" y="19575"/>
                    </a:lnTo>
                    <a:lnTo>
                      <a:pt x="7346" y="19575"/>
                    </a:lnTo>
                    <a:lnTo>
                      <a:pt x="7521" y="19376"/>
                    </a:lnTo>
                    <a:lnTo>
                      <a:pt x="7346" y="19376"/>
                    </a:lnTo>
                    <a:lnTo>
                      <a:pt x="7346" y="19298"/>
                    </a:lnTo>
                    <a:lnTo>
                      <a:pt x="7180" y="19298"/>
                    </a:lnTo>
                    <a:lnTo>
                      <a:pt x="7084" y="19235"/>
                    </a:lnTo>
                    <a:lnTo>
                      <a:pt x="7005" y="19100"/>
                    </a:lnTo>
                    <a:lnTo>
                      <a:pt x="7084" y="19100"/>
                    </a:lnTo>
                    <a:lnTo>
                      <a:pt x="7005" y="18887"/>
                    </a:lnTo>
                    <a:lnTo>
                      <a:pt x="7084" y="18824"/>
                    </a:lnTo>
                    <a:lnTo>
                      <a:pt x="6917" y="18689"/>
                    </a:lnTo>
                    <a:lnTo>
                      <a:pt x="6839" y="18611"/>
                    </a:lnTo>
                    <a:lnTo>
                      <a:pt x="6235" y="18547"/>
                    </a:lnTo>
                    <a:lnTo>
                      <a:pt x="6323" y="18476"/>
                    </a:lnTo>
                    <a:lnTo>
                      <a:pt x="6235" y="18335"/>
                    </a:lnTo>
                    <a:lnTo>
                      <a:pt x="6069" y="18335"/>
                    </a:lnTo>
                    <a:lnTo>
                      <a:pt x="5973" y="18271"/>
                    </a:lnTo>
                    <a:lnTo>
                      <a:pt x="5728" y="18200"/>
                    </a:lnTo>
                    <a:lnTo>
                      <a:pt x="5728" y="18136"/>
                    </a:lnTo>
                    <a:lnTo>
                      <a:pt x="5553" y="18058"/>
                    </a:lnTo>
                    <a:lnTo>
                      <a:pt x="5553" y="17994"/>
                    </a:lnTo>
                    <a:lnTo>
                      <a:pt x="5387" y="17782"/>
                    </a:lnTo>
                    <a:lnTo>
                      <a:pt x="5553" y="17647"/>
                    </a:lnTo>
                    <a:lnTo>
                      <a:pt x="5553" y="17512"/>
                    </a:lnTo>
                    <a:lnTo>
                      <a:pt x="5553" y="17442"/>
                    </a:lnTo>
                    <a:lnTo>
                      <a:pt x="5632" y="17307"/>
                    </a:lnTo>
                    <a:lnTo>
                      <a:pt x="5632" y="17236"/>
                    </a:lnTo>
                    <a:lnTo>
                      <a:pt x="5553" y="17030"/>
                    </a:lnTo>
                    <a:lnTo>
                      <a:pt x="5466" y="17030"/>
                    </a:lnTo>
                    <a:lnTo>
                      <a:pt x="5387" y="16960"/>
                    </a:lnTo>
                    <a:lnTo>
                      <a:pt x="5291" y="16896"/>
                    </a:lnTo>
                    <a:lnTo>
                      <a:pt x="5212" y="16818"/>
                    </a:lnTo>
                    <a:lnTo>
                      <a:pt x="5125" y="16818"/>
                    </a:lnTo>
                    <a:lnTo>
                      <a:pt x="5046" y="16619"/>
                    </a:lnTo>
                    <a:lnTo>
                      <a:pt x="4958" y="16619"/>
                    </a:lnTo>
                    <a:lnTo>
                      <a:pt x="4958" y="16407"/>
                    </a:lnTo>
                    <a:lnTo>
                      <a:pt x="4871" y="16343"/>
                    </a:lnTo>
                    <a:lnTo>
                      <a:pt x="4784" y="16201"/>
                    </a:lnTo>
                    <a:lnTo>
                      <a:pt x="4871" y="16130"/>
                    </a:lnTo>
                    <a:lnTo>
                      <a:pt x="4617" y="16067"/>
                    </a:lnTo>
                    <a:lnTo>
                      <a:pt x="4696" y="15996"/>
                    </a:lnTo>
                    <a:lnTo>
                      <a:pt x="4617" y="15996"/>
                    </a:lnTo>
                    <a:lnTo>
                      <a:pt x="4521" y="15996"/>
                    </a:lnTo>
                    <a:lnTo>
                      <a:pt x="4443" y="15925"/>
                    </a:lnTo>
                    <a:lnTo>
                      <a:pt x="4355" y="15854"/>
                    </a:lnTo>
                    <a:lnTo>
                      <a:pt x="4276" y="15719"/>
                    </a:lnTo>
                    <a:lnTo>
                      <a:pt x="4276" y="15656"/>
                    </a:lnTo>
                    <a:lnTo>
                      <a:pt x="4180" y="15514"/>
                    </a:lnTo>
                    <a:lnTo>
                      <a:pt x="4180" y="15301"/>
                    </a:lnTo>
                    <a:lnTo>
                      <a:pt x="4180" y="15167"/>
                    </a:lnTo>
                    <a:lnTo>
                      <a:pt x="3935" y="15103"/>
                    </a:lnTo>
                    <a:lnTo>
                      <a:pt x="3935" y="15025"/>
                    </a:lnTo>
                    <a:lnTo>
                      <a:pt x="3760" y="15025"/>
                    </a:lnTo>
                    <a:lnTo>
                      <a:pt x="3673" y="15025"/>
                    </a:lnTo>
                    <a:lnTo>
                      <a:pt x="3673" y="14961"/>
                    </a:lnTo>
                    <a:lnTo>
                      <a:pt x="3673" y="14890"/>
                    </a:lnTo>
                    <a:lnTo>
                      <a:pt x="3507" y="14890"/>
                    </a:lnTo>
                    <a:lnTo>
                      <a:pt x="3332" y="14890"/>
                    </a:lnTo>
                    <a:lnTo>
                      <a:pt x="3332" y="14961"/>
                    </a:lnTo>
                    <a:lnTo>
                      <a:pt x="3332" y="15103"/>
                    </a:lnTo>
                    <a:lnTo>
                      <a:pt x="3594" y="15167"/>
                    </a:lnTo>
                    <a:lnTo>
                      <a:pt x="3594" y="15237"/>
                    </a:lnTo>
                    <a:lnTo>
                      <a:pt x="3244" y="15237"/>
                    </a:lnTo>
                    <a:lnTo>
                      <a:pt x="2991" y="15237"/>
                    </a:lnTo>
                    <a:lnTo>
                      <a:pt x="2825" y="15301"/>
                    </a:lnTo>
                    <a:lnTo>
                      <a:pt x="2562" y="15379"/>
                    </a:lnTo>
                    <a:lnTo>
                      <a:pt x="2484" y="15443"/>
                    </a:lnTo>
                    <a:lnTo>
                      <a:pt x="2300" y="15379"/>
                    </a:lnTo>
                    <a:lnTo>
                      <a:pt x="2134" y="15379"/>
                    </a:lnTo>
                    <a:lnTo>
                      <a:pt x="1959" y="15301"/>
                    </a:lnTo>
                    <a:lnTo>
                      <a:pt x="1880" y="15379"/>
                    </a:lnTo>
                    <a:lnTo>
                      <a:pt x="1714" y="15443"/>
                    </a:lnTo>
                    <a:lnTo>
                      <a:pt x="1618" y="15237"/>
                    </a:lnTo>
                    <a:lnTo>
                      <a:pt x="1618" y="15167"/>
                    </a:lnTo>
                    <a:lnTo>
                      <a:pt x="1618" y="15103"/>
                    </a:lnTo>
                    <a:lnTo>
                      <a:pt x="1539" y="14961"/>
                    </a:lnTo>
                    <a:lnTo>
                      <a:pt x="1618" y="14890"/>
                    </a:lnTo>
                    <a:lnTo>
                      <a:pt x="1618" y="14748"/>
                    </a:lnTo>
                    <a:lnTo>
                      <a:pt x="1714" y="14685"/>
                    </a:lnTo>
                    <a:lnTo>
                      <a:pt x="1618" y="14479"/>
                    </a:lnTo>
                    <a:lnTo>
                      <a:pt x="1373" y="14550"/>
                    </a:lnTo>
                    <a:lnTo>
                      <a:pt x="1452" y="14415"/>
                    </a:lnTo>
                    <a:lnTo>
                      <a:pt x="1198" y="14337"/>
                    </a:lnTo>
                    <a:lnTo>
                      <a:pt x="1023" y="14479"/>
                    </a:lnTo>
                    <a:lnTo>
                      <a:pt x="944" y="14415"/>
                    </a:lnTo>
                    <a:lnTo>
                      <a:pt x="848" y="14415"/>
                    </a:lnTo>
                    <a:lnTo>
                      <a:pt x="770" y="14337"/>
                    </a:lnTo>
                    <a:lnTo>
                      <a:pt x="944" y="14203"/>
                    </a:lnTo>
                    <a:lnTo>
                      <a:pt x="848" y="14061"/>
                    </a:lnTo>
                    <a:lnTo>
                      <a:pt x="848" y="13997"/>
                    </a:lnTo>
                    <a:lnTo>
                      <a:pt x="682" y="14061"/>
                    </a:lnTo>
                    <a:lnTo>
                      <a:pt x="603" y="14061"/>
                    </a:lnTo>
                    <a:lnTo>
                      <a:pt x="603" y="13926"/>
                    </a:lnTo>
                    <a:lnTo>
                      <a:pt x="341" y="13863"/>
                    </a:lnTo>
                    <a:lnTo>
                      <a:pt x="341" y="13926"/>
                    </a:lnTo>
                    <a:lnTo>
                      <a:pt x="262" y="13926"/>
                    </a:lnTo>
                    <a:lnTo>
                      <a:pt x="166" y="13785"/>
                    </a:lnTo>
                    <a:lnTo>
                      <a:pt x="87" y="13785"/>
                    </a:lnTo>
                    <a:lnTo>
                      <a:pt x="0" y="13586"/>
                    </a:lnTo>
                    <a:lnTo>
                      <a:pt x="87" y="13444"/>
                    </a:lnTo>
                    <a:lnTo>
                      <a:pt x="0" y="13310"/>
                    </a:lnTo>
                    <a:lnTo>
                      <a:pt x="166" y="13168"/>
                    </a:lnTo>
                    <a:lnTo>
                      <a:pt x="166" y="13097"/>
                    </a:lnTo>
                    <a:lnTo>
                      <a:pt x="166" y="12821"/>
                    </a:lnTo>
                    <a:lnTo>
                      <a:pt x="262" y="12757"/>
                    </a:lnTo>
                    <a:lnTo>
                      <a:pt x="341" y="12544"/>
                    </a:lnTo>
                    <a:lnTo>
                      <a:pt x="507" y="12346"/>
                    </a:lnTo>
                    <a:lnTo>
                      <a:pt x="682" y="12268"/>
                    </a:lnTo>
                    <a:lnTo>
                      <a:pt x="603" y="12069"/>
                    </a:lnTo>
                    <a:lnTo>
                      <a:pt x="770" y="12069"/>
                    </a:lnTo>
                    <a:lnTo>
                      <a:pt x="848" y="11928"/>
                    </a:lnTo>
                    <a:lnTo>
                      <a:pt x="848" y="11857"/>
                    </a:lnTo>
                    <a:lnTo>
                      <a:pt x="770" y="11793"/>
                    </a:lnTo>
                    <a:lnTo>
                      <a:pt x="944" y="11580"/>
                    </a:lnTo>
                    <a:lnTo>
                      <a:pt x="944" y="11382"/>
                    </a:lnTo>
                    <a:lnTo>
                      <a:pt x="1023" y="11240"/>
                    </a:lnTo>
                    <a:lnTo>
                      <a:pt x="1023" y="11106"/>
                    </a:lnTo>
                    <a:lnTo>
                      <a:pt x="1198" y="11028"/>
                    </a:lnTo>
                    <a:lnTo>
                      <a:pt x="1198" y="10829"/>
                    </a:lnTo>
                    <a:lnTo>
                      <a:pt x="1023" y="10751"/>
                    </a:lnTo>
                    <a:lnTo>
                      <a:pt x="1198" y="10475"/>
                    </a:lnTo>
                    <a:lnTo>
                      <a:pt x="1286" y="10411"/>
                    </a:lnTo>
                    <a:lnTo>
                      <a:pt x="1286" y="10135"/>
                    </a:lnTo>
                    <a:lnTo>
                      <a:pt x="1452" y="10135"/>
                    </a:lnTo>
                    <a:lnTo>
                      <a:pt x="1618" y="10276"/>
                    </a:lnTo>
                    <a:lnTo>
                      <a:pt x="1880" y="10340"/>
                    </a:lnTo>
                    <a:lnTo>
                      <a:pt x="1959" y="10411"/>
                    </a:lnTo>
                    <a:lnTo>
                      <a:pt x="2221" y="10475"/>
                    </a:lnTo>
                    <a:lnTo>
                      <a:pt x="2396" y="10411"/>
                    </a:lnTo>
                    <a:lnTo>
                      <a:pt x="2396" y="10340"/>
                    </a:lnTo>
                    <a:lnTo>
                      <a:pt x="2221" y="10064"/>
                    </a:lnTo>
                    <a:lnTo>
                      <a:pt x="2300" y="10000"/>
                    </a:lnTo>
                    <a:lnTo>
                      <a:pt x="2396" y="10000"/>
                    </a:lnTo>
                    <a:lnTo>
                      <a:pt x="2562" y="10135"/>
                    </a:lnTo>
                    <a:lnTo>
                      <a:pt x="2728" y="10135"/>
                    </a:lnTo>
                    <a:lnTo>
                      <a:pt x="2825" y="9929"/>
                    </a:lnTo>
                    <a:lnTo>
                      <a:pt x="3070" y="9929"/>
                    </a:lnTo>
                    <a:lnTo>
                      <a:pt x="3411" y="9787"/>
                    </a:lnTo>
                    <a:lnTo>
                      <a:pt x="3411" y="9724"/>
                    </a:lnTo>
                    <a:lnTo>
                      <a:pt x="3673" y="9787"/>
                    </a:lnTo>
                    <a:lnTo>
                      <a:pt x="3848" y="9653"/>
                    </a:lnTo>
                    <a:lnTo>
                      <a:pt x="3848" y="9589"/>
                    </a:lnTo>
                    <a:lnTo>
                      <a:pt x="3673" y="9653"/>
                    </a:lnTo>
                    <a:lnTo>
                      <a:pt x="3594" y="9447"/>
                    </a:lnTo>
                    <a:lnTo>
                      <a:pt x="3848" y="9313"/>
                    </a:lnTo>
                    <a:lnTo>
                      <a:pt x="3848" y="9171"/>
                    </a:lnTo>
                    <a:lnTo>
                      <a:pt x="4014" y="9100"/>
                    </a:lnTo>
                    <a:lnTo>
                      <a:pt x="4180" y="9036"/>
                    </a:lnTo>
                    <a:lnTo>
                      <a:pt x="4355" y="9036"/>
                    </a:lnTo>
                    <a:lnTo>
                      <a:pt x="4355" y="8894"/>
                    </a:lnTo>
                    <a:lnTo>
                      <a:pt x="4443" y="8824"/>
                    </a:lnTo>
                    <a:lnTo>
                      <a:pt x="4617" y="8760"/>
                    </a:lnTo>
                    <a:lnTo>
                      <a:pt x="4784" y="8547"/>
                    </a:lnTo>
                    <a:lnTo>
                      <a:pt x="4871" y="8412"/>
                    </a:lnTo>
                    <a:lnTo>
                      <a:pt x="4784" y="8271"/>
                    </a:lnTo>
                    <a:lnTo>
                      <a:pt x="4784" y="7994"/>
                    </a:lnTo>
                    <a:lnTo>
                      <a:pt x="4958" y="7931"/>
                    </a:lnTo>
                    <a:lnTo>
                      <a:pt x="5125" y="8072"/>
                    </a:lnTo>
                    <a:lnTo>
                      <a:pt x="5125" y="7994"/>
                    </a:lnTo>
                    <a:lnTo>
                      <a:pt x="5125" y="7718"/>
                    </a:lnTo>
                    <a:lnTo>
                      <a:pt x="5387" y="7718"/>
                    </a:lnTo>
                    <a:lnTo>
                      <a:pt x="5291" y="7583"/>
                    </a:lnTo>
                    <a:lnTo>
                      <a:pt x="5212" y="7442"/>
                    </a:lnTo>
                    <a:lnTo>
                      <a:pt x="5212" y="7378"/>
                    </a:lnTo>
                    <a:lnTo>
                      <a:pt x="5291" y="7172"/>
                    </a:lnTo>
                    <a:lnTo>
                      <a:pt x="5291" y="7030"/>
                    </a:lnTo>
                    <a:lnTo>
                      <a:pt x="5046" y="6967"/>
                    </a:lnTo>
                    <a:lnTo>
                      <a:pt x="5046" y="6690"/>
                    </a:lnTo>
                    <a:lnTo>
                      <a:pt x="5291" y="6690"/>
                    </a:lnTo>
                    <a:lnTo>
                      <a:pt x="5387" y="6556"/>
                    </a:lnTo>
                    <a:lnTo>
                      <a:pt x="5212" y="6556"/>
                    </a:lnTo>
                    <a:lnTo>
                      <a:pt x="5212" y="6478"/>
                    </a:lnTo>
                    <a:lnTo>
                      <a:pt x="5387" y="6414"/>
                    </a:lnTo>
                    <a:lnTo>
                      <a:pt x="5387" y="6279"/>
                    </a:lnTo>
                    <a:lnTo>
                      <a:pt x="5466" y="6201"/>
                    </a:lnTo>
                    <a:lnTo>
                      <a:pt x="5807" y="6201"/>
                    </a:lnTo>
                    <a:lnTo>
                      <a:pt x="5807" y="6137"/>
                    </a:lnTo>
                    <a:lnTo>
                      <a:pt x="5807" y="6067"/>
                    </a:lnTo>
                    <a:lnTo>
                      <a:pt x="5632" y="6003"/>
                    </a:lnTo>
                    <a:lnTo>
                      <a:pt x="5291" y="5925"/>
                    </a:lnTo>
                    <a:lnTo>
                      <a:pt x="5212" y="5925"/>
                    </a:lnTo>
                    <a:lnTo>
                      <a:pt x="5046" y="5726"/>
                    </a:lnTo>
                    <a:lnTo>
                      <a:pt x="5125" y="5726"/>
                    </a:lnTo>
                    <a:lnTo>
                      <a:pt x="5212" y="5592"/>
                    </a:lnTo>
                    <a:lnTo>
                      <a:pt x="5212" y="5514"/>
                    </a:lnTo>
                    <a:lnTo>
                      <a:pt x="5125" y="5379"/>
                    </a:lnTo>
                    <a:lnTo>
                      <a:pt x="5046" y="5174"/>
                    </a:lnTo>
                    <a:lnTo>
                      <a:pt x="5046" y="5103"/>
                    </a:lnTo>
                    <a:lnTo>
                      <a:pt x="5125" y="5039"/>
                    </a:lnTo>
                    <a:lnTo>
                      <a:pt x="4958" y="4897"/>
                    </a:lnTo>
                    <a:lnTo>
                      <a:pt x="4871" y="4897"/>
                    </a:lnTo>
                    <a:lnTo>
                      <a:pt x="4958" y="4685"/>
                    </a:lnTo>
                    <a:lnTo>
                      <a:pt x="5046" y="4621"/>
                    </a:lnTo>
                    <a:lnTo>
                      <a:pt x="5212" y="4550"/>
                    </a:lnTo>
                    <a:lnTo>
                      <a:pt x="5291" y="4621"/>
                    </a:lnTo>
                    <a:lnTo>
                      <a:pt x="5387" y="4550"/>
                    </a:lnTo>
                    <a:lnTo>
                      <a:pt x="5553" y="4550"/>
                    </a:lnTo>
                    <a:lnTo>
                      <a:pt x="5553" y="4486"/>
                    </a:lnTo>
                    <a:lnTo>
                      <a:pt x="5632" y="4486"/>
                    </a:lnTo>
                    <a:lnTo>
                      <a:pt x="5728" y="4415"/>
                    </a:lnTo>
                    <a:lnTo>
                      <a:pt x="5807" y="4415"/>
                    </a:lnTo>
                    <a:lnTo>
                      <a:pt x="5973" y="4274"/>
                    </a:lnTo>
                    <a:lnTo>
                      <a:pt x="6069" y="4210"/>
                    </a:lnTo>
                    <a:lnTo>
                      <a:pt x="6069" y="4075"/>
                    </a:lnTo>
                    <a:lnTo>
                      <a:pt x="6235" y="3863"/>
                    </a:lnTo>
                    <a:lnTo>
                      <a:pt x="6069" y="3721"/>
                    </a:lnTo>
                    <a:lnTo>
                      <a:pt x="6069" y="3586"/>
                    </a:lnTo>
                    <a:lnTo>
                      <a:pt x="6157" y="3522"/>
                    </a:lnTo>
                    <a:lnTo>
                      <a:pt x="6157" y="3444"/>
                    </a:lnTo>
                    <a:lnTo>
                      <a:pt x="6069" y="3381"/>
                    </a:lnTo>
                    <a:lnTo>
                      <a:pt x="6235" y="3246"/>
                    </a:lnTo>
                    <a:lnTo>
                      <a:pt x="6157" y="3168"/>
                    </a:lnTo>
                    <a:lnTo>
                      <a:pt x="5973" y="3104"/>
                    </a:lnTo>
                    <a:lnTo>
                      <a:pt x="6069" y="3033"/>
                    </a:lnTo>
                    <a:lnTo>
                      <a:pt x="5973" y="2970"/>
                    </a:lnTo>
                    <a:lnTo>
                      <a:pt x="5807" y="2899"/>
                    </a:lnTo>
                    <a:lnTo>
                      <a:pt x="5807" y="2828"/>
                    </a:lnTo>
                    <a:lnTo>
                      <a:pt x="5632" y="2828"/>
                    </a:lnTo>
                    <a:lnTo>
                      <a:pt x="5466" y="2757"/>
                    </a:lnTo>
                    <a:lnTo>
                      <a:pt x="5466" y="2558"/>
                    </a:lnTo>
                    <a:lnTo>
                      <a:pt x="5291" y="2558"/>
                    </a:lnTo>
                    <a:lnTo>
                      <a:pt x="5387" y="2346"/>
                    </a:lnTo>
                    <a:lnTo>
                      <a:pt x="5387" y="2204"/>
                    </a:lnTo>
                    <a:lnTo>
                      <a:pt x="5291" y="2069"/>
                    </a:lnTo>
                    <a:lnTo>
                      <a:pt x="5387" y="2006"/>
                    </a:lnTo>
                    <a:lnTo>
                      <a:pt x="5553" y="2006"/>
                    </a:lnTo>
                    <a:lnTo>
                      <a:pt x="5632" y="1864"/>
                    </a:lnTo>
                    <a:lnTo>
                      <a:pt x="5728" y="1729"/>
                    </a:lnTo>
                    <a:lnTo>
                      <a:pt x="5807" y="1729"/>
                    </a:lnTo>
                    <a:lnTo>
                      <a:pt x="5973" y="1793"/>
                    </a:lnTo>
                    <a:lnTo>
                      <a:pt x="6323" y="1588"/>
                    </a:lnTo>
                    <a:lnTo>
                      <a:pt x="6410" y="1651"/>
                    </a:lnTo>
                    <a:lnTo>
                      <a:pt x="6664" y="1588"/>
                    </a:lnTo>
                    <a:lnTo>
                      <a:pt x="6742" y="1588"/>
                    </a:lnTo>
                    <a:lnTo>
                      <a:pt x="6839" y="1382"/>
                    </a:lnTo>
                    <a:lnTo>
                      <a:pt x="6917" y="1453"/>
                    </a:lnTo>
                    <a:lnTo>
                      <a:pt x="7084" y="1382"/>
                    </a:lnTo>
                    <a:lnTo>
                      <a:pt x="7180" y="1453"/>
                    </a:lnTo>
                    <a:lnTo>
                      <a:pt x="7258" y="1311"/>
                    </a:lnTo>
                    <a:lnTo>
                      <a:pt x="7258" y="1176"/>
                    </a:lnTo>
                    <a:lnTo>
                      <a:pt x="7433" y="1176"/>
                    </a:lnTo>
                    <a:lnTo>
                      <a:pt x="7521" y="1311"/>
                    </a:lnTo>
                    <a:lnTo>
                      <a:pt x="7687" y="1311"/>
                    </a:lnTo>
                    <a:lnTo>
                      <a:pt x="7853" y="1382"/>
                    </a:lnTo>
                    <a:lnTo>
                      <a:pt x="7949" y="1311"/>
                    </a:lnTo>
                    <a:lnTo>
                      <a:pt x="8028" y="1311"/>
                    </a:lnTo>
                    <a:lnTo>
                      <a:pt x="8194" y="1453"/>
                    </a:lnTo>
                    <a:lnTo>
                      <a:pt x="8194" y="1382"/>
                    </a:lnTo>
                    <a:lnTo>
                      <a:pt x="8456" y="1382"/>
                    </a:lnTo>
                    <a:lnTo>
                      <a:pt x="8631" y="1382"/>
                    </a:lnTo>
                    <a:lnTo>
                      <a:pt x="8719" y="1240"/>
                    </a:lnTo>
                    <a:lnTo>
                      <a:pt x="8798" y="1240"/>
                    </a:lnTo>
                    <a:lnTo>
                      <a:pt x="8885" y="1106"/>
                    </a:lnTo>
                    <a:lnTo>
                      <a:pt x="8798" y="1042"/>
                    </a:lnTo>
                    <a:lnTo>
                      <a:pt x="8798" y="964"/>
                    </a:lnTo>
                    <a:lnTo>
                      <a:pt x="8798" y="829"/>
                    </a:lnTo>
                    <a:lnTo>
                      <a:pt x="8972" y="765"/>
                    </a:lnTo>
                    <a:lnTo>
                      <a:pt x="9060" y="624"/>
                    </a:lnTo>
                    <a:lnTo>
                      <a:pt x="9226" y="624"/>
                    </a:lnTo>
                    <a:lnTo>
                      <a:pt x="9305" y="553"/>
                    </a:lnTo>
                    <a:lnTo>
                      <a:pt x="9401" y="553"/>
                    </a:lnTo>
                    <a:lnTo>
                      <a:pt x="9480" y="489"/>
                    </a:lnTo>
                    <a:lnTo>
                      <a:pt x="9480" y="347"/>
                    </a:lnTo>
                    <a:lnTo>
                      <a:pt x="9401" y="347"/>
                    </a:lnTo>
                    <a:lnTo>
                      <a:pt x="9401" y="276"/>
                    </a:lnTo>
                    <a:lnTo>
                      <a:pt x="9401" y="135"/>
                    </a:lnTo>
                    <a:lnTo>
                      <a:pt x="9401" y="71"/>
                    </a:lnTo>
                    <a:lnTo>
                      <a:pt x="9646" y="71"/>
                    </a:lnTo>
                    <a:lnTo>
                      <a:pt x="9742" y="0"/>
                    </a:lnTo>
                    <a:lnTo>
                      <a:pt x="9742" y="135"/>
                    </a:lnTo>
                    <a:lnTo>
                      <a:pt x="9821" y="135"/>
                    </a:lnTo>
                    <a:lnTo>
                      <a:pt x="9908" y="213"/>
                    </a:lnTo>
                    <a:lnTo>
                      <a:pt x="9908" y="276"/>
                    </a:lnTo>
                    <a:lnTo>
                      <a:pt x="10083" y="411"/>
                    </a:lnTo>
                    <a:lnTo>
                      <a:pt x="10004" y="489"/>
                    </a:lnTo>
                    <a:lnTo>
                      <a:pt x="9908" y="553"/>
                    </a:lnTo>
                    <a:lnTo>
                      <a:pt x="10004" y="624"/>
                    </a:lnTo>
                    <a:lnTo>
                      <a:pt x="10083" y="624"/>
                    </a:lnTo>
                    <a:lnTo>
                      <a:pt x="10171" y="687"/>
                    </a:lnTo>
                    <a:lnTo>
                      <a:pt x="10171" y="765"/>
                    </a:lnTo>
                    <a:lnTo>
                      <a:pt x="10249" y="765"/>
                    </a:lnTo>
                    <a:lnTo>
                      <a:pt x="10249" y="829"/>
                    </a:lnTo>
                    <a:lnTo>
                      <a:pt x="10171" y="900"/>
                    </a:lnTo>
                    <a:lnTo>
                      <a:pt x="10249" y="964"/>
                    </a:lnTo>
                    <a:lnTo>
                      <a:pt x="10171" y="1042"/>
                    </a:lnTo>
                    <a:lnTo>
                      <a:pt x="10171" y="1240"/>
                    </a:lnTo>
                    <a:lnTo>
                      <a:pt x="10171" y="1311"/>
                    </a:lnTo>
                    <a:lnTo>
                      <a:pt x="10171" y="1382"/>
                    </a:lnTo>
                    <a:lnTo>
                      <a:pt x="10171" y="1453"/>
                    </a:lnTo>
                    <a:lnTo>
                      <a:pt x="10415" y="1517"/>
                    </a:lnTo>
                    <a:lnTo>
                      <a:pt x="10415" y="1588"/>
                    </a:lnTo>
                    <a:lnTo>
                      <a:pt x="10415" y="1651"/>
                    </a:lnTo>
                    <a:lnTo>
                      <a:pt x="10249" y="1793"/>
                    </a:lnTo>
                    <a:lnTo>
                      <a:pt x="10171" y="1928"/>
                    </a:lnTo>
                    <a:lnTo>
                      <a:pt x="10337" y="2006"/>
                    </a:lnTo>
                    <a:lnTo>
                      <a:pt x="10337" y="2069"/>
                    </a:lnTo>
                    <a:lnTo>
                      <a:pt x="10249" y="2140"/>
                    </a:lnTo>
                    <a:lnTo>
                      <a:pt x="10337" y="2204"/>
                    </a:lnTo>
                    <a:lnTo>
                      <a:pt x="10512" y="2282"/>
                    </a:lnTo>
                    <a:lnTo>
                      <a:pt x="10590" y="2346"/>
                    </a:lnTo>
                    <a:lnTo>
                      <a:pt x="10590" y="2417"/>
                    </a:lnTo>
                    <a:lnTo>
                      <a:pt x="10678" y="2558"/>
                    </a:lnTo>
                    <a:lnTo>
                      <a:pt x="10853" y="2558"/>
                    </a:lnTo>
                    <a:lnTo>
                      <a:pt x="11019" y="2558"/>
                    </a:lnTo>
                    <a:lnTo>
                      <a:pt x="11019" y="2622"/>
                    </a:lnTo>
                    <a:lnTo>
                      <a:pt x="10931" y="2757"/>
                    </a:lnTo>
                    <a:lnTo>
                      <a:pt x="10931" y="2828"/>
                    </a:lnTo>
                    <a:lnTo>
                      <a:pt x="11194" y="2828"/>
                    </a:lnTo>
                    <a:lnTo>
                      <a:pt x="11360" y="3033"/>
                    </a:lnTo>
                    <a:lnTo>
                      <a:pt x="11447" y="3033"/>
                    </a:lnTo>
                    <a:lnTo>
                      <a:pt x="11360" y="3310"/>
                    </a:lnTo>
                    <a:lnTo>
                      <a:pt x="11447" y="3444"/>
                    </a:lnTo>
                    <a:lnTo>
                      <a:pt x="11535" y="3522"/>
                    </a:lnTo>
                    <a:lnTo>
                      <a:pt x="11535" y="3721"/>
                    </a:lnTo>
                    <a:lnTo>
                      <a:pt x="11701" y="3721"/>
                    </a:lnTo>
                    <a:lnTo>
                      <a:pt x="11788" y="3799"/>
                    </a:lnTo>
                    <a:lnTo>
                      <a:pt x="11788" y="3863"/>
                    </a:lnTo>
                    <a:lnTo>
                      <a:pt x="11867" y="3863"/>
                    </a:lnTo>
                    <a:lnTo>
                      <a:pt x="12042" y="3933"/>
                    </a:lnTo>
                    <a:lnTo>
                      <a:pt x="12129" y="3933"/>
                    </a:lnTo>
                    <a:lnTo>
                      <a:pt x="12304" y="3799"/>
                    </a:lnTo>
                    <a:lnTo>
                      <a:pt x="12383" y="3799"/>
                    </a:lnTo>
                    <a:lnTo>
                      <a:pt x="12383" y="3933"/>
                    </a:lnTo>
                    <a:lnTo>
                      <a:pt x="12383" y="4075"/>
                    </a:lnTo>
                    <a:lnTo>
                      <a:pt x="12383" y="4210"/>
                    </a:lnTo>
                    <a:lnTo>
                      <a:pt x="12567" y="4210"/>
                    </a:lnTo>
                    <a:lnTo>
                      <a:pt x="12645" y="4210"/>
                    </a:lnTo>
                    <a:lnTo>
                      <a:pt x="12567" y="4344"/>
                    </a:lnTo>
                    <a:lnTo>
                      <a:pt x="12733" y="4486"/>
                    </a:lnTo>
                    <a:lnTo>
                      <a:pt x="12645" y="4550"/>
                    </a:lnTo>
                    <a:lnTo>
                      <a:pt x="12645" y="4763"/>
                    </a:lnTo>
                    <a:lnTo>
                      <a:pt x="12470" y="4897"/>
                    </a:lnTo>
                    <a:lnTo>
                      <a:pt x="12567" y="5039"/>
                    </a:lnTo>
                    <a:lnTo>
                      <a:pt x="12645" y="5039"/>
                    </a:lnTo>
                    <a:lnTo>
                      <a:pt x="12645" y="5103"/>
                    </a:lnTo>
                    <a:lnTo>
                      <a:pt x="12733" y="5103"/>
                    </a:lnTo>
                    <a:lnTo>
                      <a:pt x="13074" y="5103"/>
                    </a:lnTo>
                    <a:lnTo>
                      <a:pt x="13153" y="5039"/>
                    </a:lnTo>
                    <a:lnTo>
                      <a:pt x="13319" y="5039"/>
                    </a:lnTo>
                    <a:lnTo>
                      <a:pt x="13415" y="4961"/>
                    </a:lnTo>
                    <a:lnTo>
                      <a:pt x="13494" y="4961"/>
                    </a:lnTo>
                    <a:lnTo>
                      <a:pt x="13494" y="5039"/>
                    </a:lnTo>
                    <a:lnTo>
                      <a:pt x="13843" y="5039"/>
                    </a:lnTo>
                    <a:lnTo>
                      <a:pt x="13756" y="4897"/>
                    </a:lnTo>
                    <a:lnTo>
                      <a:pt x="13843" y="4897"/>
                    </a:lnTo>
                    <a:lnTo>
                      <a:pt x="13922" y="4897"/>
                    </a:lnTo>
                    <a:lnTo>
                      <a:pt x="14010" y="4763"/>
                    </a:lnTo>
                    <a:lnTo>
                      <a:pt x="14097" y="4685"/>
                    </a:lnTo>
                    <a:lnTo>
                      <a:pt x="14351" y="4763"/>
                    </a:lnTo>
                    <a:lnTo>
                      <a:pt x="14351" y="4897"/>
                    </a:lnTo>
                    <a:lnTo>
                      <a:pt x="14351" y="5039"/>
                    </a:lnTo>
                    <a:lnTo>
                      <a:pt x="14429" y="4961"/>
                    </a:lnTo>
                    <a:lnTo>
                      <a:pt x="14526" y="4897"/>
                    </a:lnTo>
                    <a:lnTo>
                      <a:pt x="14692" y="4897"/>
                    </a:lnTo>
                    <a:lnTo>
                      <a:pt x="14770" y="4763"/>
                    </a:lnTo>
                    <a:lnTo>
                      <a:pt x="14867" y="4763"/>
                    </a:lnTo>
                    <a:lnTo>
                      <a:pt x="15033" y="4897"/>
                    </a:lnTo>
                    <a:lnTo>
                      <a:pt x="15129" y="4897"/>
                    </a:lnTo>
                    <a:lnTo>
                      <a:pt x="15374" y="4826"/>
                    </a:lnTo>
                    <a:lnTo>
                      <a:pt x="15374" y="4897"/>
                    </a:lnTo>
                    <a:lnTo>
                      <a:pt x="15461" y="5039"/>
                    </a:lnTo>
                    <a:lnTo>
                      <a:pt x="15461" y="5237"/>
                    </a:lnTo>
                    <a:lnTo>
                      <a:pt x="15636" y="5315"/>
                    </a:lnTo>
                    <a:lnTo>
                      <a:pt x="15802" y="5315"/>
                    </a:lnTo>
                    <a:lnTo>
                      <a:pt x="15881" y="5450"/>
                    </a:lnTo>
                    <a:lnTo>
                      <a:pt x="16056" y="5450"/>
                    </a:lnTo>
                    <a:lnTo>
                      <a:pt x="16143" y="5656"/>
                    </a:lnTo>
                    <a:lnTo>
                      <a:pt x="16143" y="5790"/>
                    </a:lnTo>
                    <a:lnTo>
                      <a:pt x="16056" y="5925"/>
                    </a:lnTo>
                    <a:lnTo>
                      <a:pt x="16143" y="6003"/>
                    </a:lnTo>
                    <a:lnTo>
                      <a:pt x="16056" y="6067"/>
                    </a:lnTo>
                    <a:lnTo>
                      <a:pt x="15881" y="6003"/>
                    </a:lnTo>
                    <a:lnTo>
                      <a:pt x="15802" y="6067"/>
                    </a:lnTo>
                    <a:lnTo>
                      <a:pt x="15715" y="6279"/>
                    </a:lnTo>
                    <a:lnTo>
                      <a:pt x="15715" y="6343"/>
                    </a:lnTo>
                    <a:lnTo>
                      <a:pt x="16143" y="6343"/>
                    </a:lnTo>
                    <a:lnTo>
                      <a:pt x="16222" y="6201"/>
                    </a:lnTo>
                    <a:lnTo>
                      <a:pt x="16484" y="6201"/>
                    </a:lnTo>
                    <a:lnTo>
                      <a:pt x="16484" y="6279"/>
                    </a:lnTo>
                    <a:lnTo>
                      <a:pt x="16913" y="6279"/>
                    </a:lnTo>
                    <a:lnTo>
                      <a:pt x="17088" y="6414"/>
                    </a:lnTo>
                    <a:lnTo>
                      <a:pt x="17333" y="6343"/>
                    </a:lnTo>
                    <a:lnTo>
                      <a:pt x="17429" y="6279"/>
                    </a:lnTo>
                    <a:lnTo>
                      <a:pt x="17691" y="6201"/>
                    </a:lnTo>
                    <a:lnTo>
                      <a:pt x="17508" y="6003"/>
                    </a:lnTo>
                    <a:lnTo>
                      <a:pt x="17595" y="6003"/>
                    </a:lnTo>
                    <a:lnTo>
                      <a:pt x="17691" y="6067"/>
                    </a:lnTo>
                    <a:lnTo>
                      <a:pt x="17857" y="6003"/>
                    </a:lnTo>
                    <a:lnTo>
                      <a:pt x="18024" y="6067"/>
                    </a:lnTo>
                    <a:lnTo>
                      <a:pt x="17936" y="6201"/>
                    </a:lnTo>
                    <a:lnTo>
                      <a:pt x="18102" y="6279"/>
                    </a:lnTo>
                    <a:lnTo>
                      <a:pt x="18365" y="6067"/>
                    </a:lnTo>
                    <a:lnTo>
                      <a:pt x="18618" y="6067"/>
                    </a:lnTo>
                    <a:lnTo>
                      <a:pt x="18706" y="6067"/>
                    </a:lnTo>
                    <a:lnTo>
                      <a:pt x="18784" y="6003"/>
                    </a:lnTo>
                    <a:lnTo>
                      <a:pt x="18968" y="6003"/>
                    </a:lnTo>
                    <a:lnTo>
                      <a:pt x="18968" y="6137"/>
                    </a:lnTo>
                    <a:lnTo>
                      <a:pt x="19134" y="6137"/>
                    </a:lnTo>
                    <a:lnTo>
                      <a:pt x="19222" y="6201"/>
                    </a:lnTo>
                    <a:lnTo>
                      <a:pt x="19309" y="6137"/>
                    </a:lnTo>
                    <a:lnTo>
                      <a:pt x="19388" y="6279"/>
                    </a:lnTo>
                    <a:lnTo>
                      <a:pt x="19388" y="6414"/>
                    </a:lnTo>
                    <a:lnTo>
                      <a:pt x="19475" y="6414"/>
                    </a:lnTo>
                    <a:lnTo>
                      <a:pt x="19475" y="6556"/>
                    </a:lnTo>
                    <a:lnTo>
                      <a:pt x="19554" y="6619"/>
                    </a:lnTo>
                    <a:lnTo>
                      <a:pt x="19554" y="6754"/>
                    </a:lnTo>
                    <a:lnTo>
                      <a:pt x="19816" y="6896"/>
                    </a:lnTo>
                    <a:lnTo>
                      <a:pt x="19816" y="6967"/>
                    </a:lnTo>
                    <a:lnTo>
                      <a:pt x="19991" y="7030"/>
                    </a:lnTo>
                    <a:lnTo>
                      <a:pt x="19895" y="7101"/>
                    </a:lnTo>
                    <a:lnTo>
                      <a:pt x="19895" y="7243"/>
                    </a:lnTo>
                    <a:lnTo>
                      <a:pt x="19991" y="7172"/>
                    </a:lnTo>
                    <a:lnTo>
                      <a:pt x="19991" y="7243"/>
                    </a:lnTo>
                    <a:lnTo>
                      <a:pt x="19991" y="7307"/>
                    </a:lnTo>
                    <a:lnTo>
                      <a:pt x="19991" y="7378"/>
                    </a:lnTo>
                    <a:lnTo>
                      <a:pt x="19991" y="7519"/>
                    </a:lnTo>
                    <a:lnTo>
                      <a:pt x="19895" y="7583"/>
                    </a:lnTo>
                    <a:lnTo>
                      <a:pt x="19895" y="7718"/>
                    </a:lnTo>
                    <a:lnTo>
                      <a:pt x="19816" y="7718"/>
                    </a:lnTo>
                    <a:lnTo>
                      <a:pt x="19650" y="7860"/>
                    </a:lnTo>
                    <a:lnTo>
                      <a:pt x="19554" y="7860"/>
                    </a:lnTo>
                    <a:lnTo>
                      <a:pt x="19554" y="7994"/>
                    </a:lnTo>
                    <a:lnTo>
                      <a:pt x="19475" y="7994"/>
                    </a:lnTo>
                    <a:lnTo>
                      <a:pt x="19388" y="7994"/>
                    </a:lnTo>
                    <a:lnTo>
                      <a:pt x="19309" y="7994"/>
                    </a:lnTo>
                    <a:lnTo>
                      <a:pt x="19309" y="8072"/>
                    </a:lnTo>
                    <a:lnTo>
                      <a:pt x="19309" y="8136"/>
                    </a:lnTo>
                    <a:lnTo>
                      <a:pt x="19309" y="8207"/>
                    </a:lnTo>
                    <a:lnTo>
                      <a:pt x="19222" y="8349"/>
                    </a:lnTo>
                    <a:lnTo>
                      <a:pt x="19388" y="8349"/>
                    </a:lnTo>
                    <a:lnTo>
                      <a:pt x="19475" y="8483"/>
                    </a:lnTo>
                    <a:lnTo>
                      <a:pt x="19388" y="8547"/>
                    </a:lnTo>
                    <a:lnTo>
                      <a:pt x="19309" y="8547"/>
                    </a:lnTo>
                    <a:lnTo>
                      <a:pt x="19309" y="8760"/>
                    </a:lnTo>
                    <a:lnTo>
                      <a:pt x="19388" y="8760"/>
                    </a:lnTo>
                    <a:lnTo>
                      <a:pt x="19388" y="8958"/>
                    </a:lnTo>
                    <a:lnTo>
                      <a:pt x="19047" y="8958"/>
                    </a:lnTo>
                    <a:lnTo>
                      <a:pt x="18784" y="9100"/>
                    </a:lnTo>
                    <a:lnTo>
                      <a:pt x="18706" y="9100"/>
                    </a:lnTo>
                    <a:lnTo>
                      <a:pt x="18277" y="9171"/>
                    </a:lnTo>
                    <a:lnTo>
                      <a:pt x="18277" y="9447"/>
                    </a:lnTo>
                    <a:lnTo>
                      <a:pt x="18277" y="9511"/>
                    </a:lnTo>
                    <a:lnTo>
                      <a:pt x="18365" y="9511"/>
                    </a:lnTo>
                    <a:lnTo>
                      <a:pt x="18365" y="9447"/>
                    </a:lnTo>
                    <a:lnTo>
                      <a:pt x="18443" y="9447"/>
                    </a:lnTo>
                    <a:lnTo>
                      <a:pt x="18443" y="9589"/>
                    </a:lnTo>
                    <a:lnTo>
                      <a:pt x="18540" y="9653"/>
                    </a:lnTo>
                    <a:lnTo>
                      <a:pt x="18784" y="9787"/>
                    </a:lnTo>
                    <a:lnTo>
                      <a:pt x="18706" y="9865"/>
                    </a:lnTo>
                    <a:lnTo>
                      <a:pt x="18784" y="9929"/>
                    </a:lnTo>
                    <a:lnTo>
                      <a:pt x="18881" y="9929"/>
                    </a:lnTo>
                    <a:lnTo>
                      <a:pt x="18968" y="10000"/>
                    </a:lnTo>
                    <a:lnTo>
                      <a:pt x="18881" y="10135"/>
                    </a:lnTo>
                    <a:lnTo>
                      <a:pt x="18881" y="10206"/>
                    </a:lnTo>
                    <a:lnTo>
                      <a:pt x="18881" y="10340"/>
                    </a:lnTo>
                    <a:lnTo>
                      <a:pt x="19134" y="10617"/>
                    </a:lnTo>
                    <a:lnTo>
                      <a:pt x="19047" y="10687"/>
                    </a:lnTo>
                    <a:lnTo>
                      <a:pt x="18706" y="10687"/>
                    </a:lnTo>
                    <a:lnTo>
                      <a:pt x="18540" y="10751"/>
                    </a:lnTo>
                    <a:lnTo>
                      <a:pt x="18443" y="10751"/>
                    </a:lnTo>
                    <a:lnTo>
                      <a:pt x="18443" y="10829"/>
                    </a:lnTo>
                    <a:lnTo>
                      <a:pt x="18365" y="10829"/>
                    </a:lnTo>
                    <a:lnTo>
                      <a:pt x="18365" y="10751"/>
                    </a:lnTo>
                    <a:lnTo>
                      <a:pt x="18277" y="10751"/>
                    </a:lnTo>
                    <a:lnTo>
                      <a:pt x="18277" y="10829"/>
                    </a:lnTo>
                    <a:lnTo>
                      <a:pt x="18365" y="10964"/>
                    </a:lnTo>
                    <a:lnTo>
                      <a:pt x="18443" y="11028"/>
                    </a:lnTo>
                    <a:lnTo>
                      <a:pt x="18540" y="11106"/>
                    </a:lnTo>
                    <a:lnTo>
                      <a:pt x="18540" y="11169"/>
                    </a:lnTo>
                    <a:lnTo>
                      <a:pt x="18618" y="11304"/>
                    </a:lnTo>
                    <a:lnTo>
                      <a:pt x="18706" y="11382"/>
                    </a:lnTo>
                    <a:lnTo>
                      <a:pt x="18706" y="11517"/>
                    </a:lnTo>
                    <a:lnTo>
                      <a:pt x="18784" y="11517"/>
                    </a:lnTo>
                    <a:lnTo>
                      <a:pt x="18784" y="11651"/>
                    </a:lnTo>
                    <a:lnTo>
                      <a:pt x="18706" y="11857"/>
                    </a:lnTo>
                    <a:lnTo>
                      <a:pt x="18540" y="12204"/>
                    </a:lnTo>
                    <a:lnTo>
                      <a:pt x="18443" y="12268"/>
                    </a:lnTo>
                    <a:lnTo>
                      <a:pt x="18443" y="12481"/>
                    </a:lnTo>
                    <a:lnTo>
                      <a:pt x="18540" y="12544"/>
                    </a:lnTo>
                    <a:lnTo>
                      <a:pt x="18618" y="12622"/>
                    </a:lnTo>
                    <a:lnTo>
                      <a:pt x="18706" y="12622"/>
                    </a:lnTo>
                    <a:lnTo>
                      <a:pt x="18784" y="12686"/>
                    </a:lnTo>
                    <a:lnTo>
                      <a:pt x="19047" y="12899"/>
                    </a:lnTo>
                    <a:lnTo>
                      <a:pt x="19047" y="12962"/>
                    </a:lnTo>
                    <a:lnTo>
                      <a:pt x="19134" y="12962"/>
                    </a:lnTo>
                    <a:lnTo>
                      <a:pt x="19134" y="13033"/>
                    </a:lnTo>
                    <a:lnTo>
                      <a:pt x="19134" y="13168"/>
                    </a:lnTo>
                    <a:lnTo>
                      <a:pt x="19222" y="13444"/>
                    </a:lnTo>
                    <a:lnTo>
                      <a:pt x="19309" y="13444"/>
                    </a:lnTo>
                    <a:lnTo>
                      <a:pt x="19388" y="13785"/>
                    </a:lnTo>
                    <a:lnTo>
                      <a:pt x="19388" y="13926"/>
                    </a:lnTo>
                    <a:lnTo>
                      <a:pt x="19475" y="13997"/>
                    </a:lnTo>
                    <a:lnTo>
                      <a:pt x="19475" y="14061"/>
                    </a:lnTo>
                    <a:lnTo>
                      <a:pt x="19475" y="14203"/>
                    </a:lnTo>
                    <a:lnTo>
                      <a:pt x="19475" y="14337"/>
                    </a:lnTo>
                    <a:lnTo>
                      <a:pt x="19388" y="14415"/>
                    </a:lnTo>
                    <a:lnTo>
                      <a:pt x="19475" y="14550"/>
                    </a:lnTo>
                    <a:lnTo>
                      <a:pt x="19650" y="14614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</p:grpSp>
        <p:sp>
          <p:nvSpPr>
            <p:cNvPr id="2093" name="Forme libre 48"/>
            <p:cNvSpPr>
              <a:spLocks/>
            </p:cNvSpPr>
            <p:nvPr/>
          </p:nvSpPr>
          <p:spPr bwMode="auto">
            <a:xfrm>
              <a:off x="2997428" y="2529977"/>
              <a:ext cx="1074317" cy="631469"/>
            </a:xfrm>
            <a:custGeom>
              <a:avLst/>
              <a:gdLst/>
              <a:ahLst/>
              <a:cxnLst/>
              <a:rect l="0" t="0" r="r" b="b"/>
              <a:pathLst>
                <a:path w="1074317" h="631469">
                  <a:moveTo>
                    <a:pt x="287031" y="61506"/>
                  </a:moveTo>
                  <a:lnTo>
                    <a:pt x="287031" y="61506"/>
                  </a:lnTo>
                  <a:cubicBezTo>
                    <a:pt x="288398" y="79275"/>
                    <a:pt x="288352" y="97209"/>
                    <a:pt x="291132" y="114812"/>
                  </a:cubicBezTo>
                  <a:cubicBezTo>
                    <a:pt x="292480" y="123351"/>
                    <a:pt x="297236" y="131028"/>
                    <a:pt x="299333" y="139415"/>
                  </a:cubicBezTo>
                  <a:cubicBezTo>
                    <a:pt x="301349" y="147481"/>
                    <a:pt x="301630" y="155902"/>
                    <a:pt x="303433" y="164018"/>
                  </a:cubicBezTo>
                  <a:cubicBezTo>
                    <a:pt x="306240" y="176651"/>
                    <a:pt x="310162" y="180185"/>
                    <a:pt x="315734" y="192721"/>
                  </a:cubicBezTo>
                  <a:cubicBezTo>
                    <a:pt x="318723" y="199447"/>
                    <a:pt x="321201" y="206389"/>
                    <a:pt x="323935" y="213223"/>
                  </a:cubicBezTo>
                  <a:cubicBezTo>
                    <a:pt x="317624" y="260552"/>
                    <a:pt x="319874" y="266408"/>
                    <a:pt x="307533" y="303433"/>
                  </a:cubicBezTo>
                  <a:cubicBezTo>
                    <a:pt x="305206" y="310416"/>
                    <a:pt x="302907" y="317501"/>
                    <a:pt x="299333" y="323935"/>
                  </a:cubicBezTo>
                  <a:cubicBezTo>
                    <a:pt x="296014" y="329909"/>
                    <a:pt x="291003" y="334776"/>
                    <a:pt x="287031" y="340337"/>
                  </a:cubicBezTo>
                  <a:cubicBezTo>
                    <a:pt x="275493" y="356490"/>
                    <a:pt x="270870" y="369488"/>
                    <a:pt x="250127" y="381341"/>
                  </a:cubicBezTo>
                  <a:cubicBezTo>
                    <a:pt x="239780" y="387254"/>
                    <a:pt x="218154" y="400316"/>
                    <a:pt x="205022" y="405944"/>
                  </a:cubicBezTo>
                  <a:cubicBezTo>
                    <a:pt x="201049" y="407647"/>
                    <a:pt x="196499" y="407946"/>
                    <a:pt x="192721" y="410045"/>
                  </a:cubicBezTo>
                  <a:cubicBezTo>
                    <a:pt x="184105" y="414832"/>
                    <a:pt x="177468" y="423329"/>
                    <a:pt x="168118" y="426446"/>
                  </a:cubicBezTo>
                  <a:lnTo>
                    <a:pt x="143515" y="434647"/>
                  </a:lnTo>
                  <a:lnTo>
                    <a:pt x="131214" y="438748"/>
                  </a:lnTo>
                  <a:cubicBezTo>
                    <a:pt x="127114" y="442848"/>
                    <a:pt x="123368" y="447337"/>
                    <a:pt x="118913" y="451049"/>
                  </a:cubicBezTo>
                  <a:cubicBezTo>
                    <a:pt x="115127" y="454204"/>
                    <a:pt x="110096" y="455765"/>
                    <a:pt x="106611" y="459250"/>
                  </a:cubicBezTo>
                  <a:cubicBezTo>
                    <a:pt x="79274" y="486587"/>
                    <a:pt x="118916" y="457882"/>
                    <a:pt x="86109" y="479752"/>
                  </a:cubicBezTo>
                  <a:cubicBezTo>
                    <a:pt x="75522" y="493869"/>
                    <a:pt x="63923" y="510946"/>
                    <a:pt x="49205" y="520757"/>
                  </a:cubicBezTo>
                  <a:lnTo>
                    <a:pt x="24602" y="537158"/>
                  </a:lnTo>
                  <a:cubicBezTo>
                    <a:pt x="20502" y="539892"/>
                    <a:pt x="15786" y="541874"/>
                    <a:pt x="12301" y="545359"/>
                  </a:cubicBezTo>
                  <a:lnTo>
                    <a:pt x="0" y="557661"/>
                  </a:lnTo>
                  <a:cubicBezTo>
                    <a:pt x="1367" y="574063"/>
                    <a:pt x="1925" y="590552"/>
                    <a:pt x="4100" y="606866"/>
                  </a:cubicBezTo>
                  <a:cubicBezTo>
                    <a:pt x="4671" y="611150"/>
                    <a:pt x="5434" y="615847"/>
                    <a:pt x="8201" y="619167"/>
                  </a:cubicBezTo>
                  <a:cubicBezTo>
                    <a:pt x="12576" y="624417"/>
                    <a:pt x="19135" y="627368"/>
                    <a:pt x="24602" y="631469"/>
                  </a:cubicBezTo>
                  <a:cubicBezTo>
                    <a:pt x="42371" y="630102"/>
                    <a:pt x="60224" y="629578"/>
                    <a:pt x="77908" y="627368"/>
                  </a:cubicBezTo>
                  <a:cubicBezTo>
                    <a:pt x="82197" y="626832"/>
                    <a:pt x="86054" y="624455"/>
                    <a:pt x="90210" y="623268"/>
                  </a:cubicBezTo>
                  <a:cubicBezTo>
                    <a:pt x="112449" y="616914"/>
                    <a:pt x="104339" y="620442"/>
                    <a:pt x="131214" y="615067"/>
                  </a:cubicBezTo>
                  <a:cubicBezTo>
                    <a:pt x="136740" y="613962"/>
                    <a:pt x="142015" y="611588"/>
                    <a:pt x="147616" y="610966"/>
                  </a:cubicBezTo>
                  <a:cubicBezTo>
                    <a:pt x="166683" y="608847"/>
                    <a:pt x="185887" y="608233"/>
                    <a:pt x="205022" y="606866"/>
                  </a:cubicBezTo>
                  <a:cubicBezTo>
                    <a:pt x="228383" y="599080"/>
                    <a:pt x="211492" y="603816"/>
                    <a:pt x="250127" y="598665"/>
                  </a:cubicBezTo>
                  <a:lnTo>
                    <a:pt x="278830" y="594565"/>
                  </a:lnTo>
                  <a:cubicBezTo>
                    <a:pt x="287047" y="593301"/>
                    <a:pt x="295202" y="591640"/>
                    <a:pt x="303433" y="590464"/>
                  </a:cubicBezTo>
                  <a:cubicBezTo>
                    <a:pt x="314342" y="588906"/>
                    <a:pt x="325302" y="587731"/>
                    <a:pt x="336237" y="586364"/>
                  </a:cubicBezTo>
                  <a:cubicBezTo>
                    <a:pt x="347171" y="582263"/>
                    <a:pt x="357894" y="577545"/>
                    <a:pt x="369040" y="574062"/>
                  </a:cubicBezTo>
                  <a:cubicBezTo>
                    <a:pt x="379798" y="570700"/>
                    <a:pt x="390970" y="568828"/>
                    <a:pt x="401844" y="565862"/>
                  </a:cubicBezTo>
                  <a:cubicBezTo>
                    <a:pt x="436531" y="556402"/>
                    <a:pt x="384472" y="567695"/>
                    <a:pt x="434647" y="557661"/>
                  </a:cubicBezTo>
                  <a:cubicBezTo>
                    <a:pt x="470973" y="533444"/>
                    <a:pt x="418563" y="570355"/>
                    <a:pt x="459250" y="533058"/>
                  </a:cubicBezTo>
                  <a:cubicBezTo>
                    <a:pt x="470738" y="522527"/>
                    <a:pt x="496154" y="504355"/>
                    <a:pt x="496154" y="504355"/>
                  </a:cubicBezTo>
                  <a:cubicBezTo>
                    <a:pt x="498888" y="498888"/>
                    <a:pt x="501115" y="493137"/>
                    <a:pt x="504355" y="487953"/>
                  </a:cubicBezTo>
                  <a:cubicBezTo>
                    <a:pt x="507977" y="482158"/>
                    <a:pt x="512684" y="477112"/>
                    <a:pt x="516656" y="471551"/>
                  </a:cubicBezTo>
                  <a:cubicBezTo>
                    <a:pt x="519520" y="467541"/>
                    <a:pt x="521993" y="463260"/>
                    <a:pt x="524857" y="459250"/>
                  </a:cubicBezTo>
                  <a:cubicBezTo>
                    <a:pt x="528829" y="453689"/>
                    <a:pt x="533537" y="448643"/>
                    <a:pt x="537159" y="442848"/>
                  </a:cubicBezTo>
                  <a:cubicBezTo>
                    <a:pt x="542910" y="433647"/>
                    <a:pt x="546524" y="424419"/>
                    <a:pt x="549460" y="414145"/>
                  </a:cubicBezTo>
                  <a:cubicBezTo>
                    <a:pt x="553549" y="399835"/>
                    <a:pt x="552660" y="394082"/>
                    <a:pt x="561761" y="381341"/>
                  </a:cubicBezTo>
                  <a:cubicBezTo>
                    <a:pt x="565132" y="376622"/>
                    <a:pt x="570503" y="373617"/>
                    <a:pt x="574063" y="369040"/>
                  </a:cubicBezTo>
                  <a:cubicBezTo>
                    <a:pt x="612215" y="319987"/>
                    <a:pt x="567764" y="365838"/>
                    <a:pt x="610967" y="328036"/>
                  </a:cubicBezTo>
                  <a:cubicBezTo>
                    <a:pt x="615331" y="324217"/>
                    <a:pt x="618295" y="318718"/>
                    <a:pt x="623268" y="315734"/>
                  </a:cubicBezTo>
                  <a:cubicBezTo>
                    <a:pt x="658851" y="294384"/>
                    <a:pt x="665143" y="293575"/>
                    <a:pt x="697076" y="282931"/>
                  </a:cubicBezTo>
                  <a:cubicBezTo>
                    <a:pt x="701176" y="280197"/>
                    <a:pt x="704702" y="276288"/>
                    <a:pt x="709377" y="274730"/>
                  </a:cubicBezTo>
                  <a:cubicBezTo>
                    <a:pt x="733881" y="266562"/>
                    <a:pt x="758028" y="272633"/>
                    <a:pt x="783185" y="274730"/>
                  </a:cubicBezTo>
                  <a:cubicBezTo>
                    <a:pt x="796987" y="279330"/>
                    <a:pt x="797701" y="278923"/>
                    <a:pt x="811889" y="287031"/>
                  </a:cubicBezTo>
                  <a:cubicBezTo>
                    <a:pt x="821547" y="292550"/>
                    <a:pt x="831799" y="301252"/>
                    <a:pt x="840592" y="307533"/>
                  </a:cubicBezTo>
                  <a:cubicBezTo>
                    <a:pt x="850890" y="314888"/>
                    <a:pt x="857279" y="318785"/>
                    <a:pt x="869295" y="323935"/>
                  </a:cubicBezTo>
                  <a:cubicBezTo>
                    <a:pt x="884914" y="330629"/>
                    <a:pt x="895500" y="329774"/>
                    <a:pt x="914400" y="332136"/>
                  </a:cubicBezTo>
                  <a:cubicBezTo>
                    <a:pt x="951304" y="330769"/>
                    <a:pt x="988599" y="333568"/>
                    <a:pt x="1025112" y="328036"/>
                  </a:cubicBezTo>
                  <a:cubicBezTo>
                    <a:pt x="1034857" y="326559"/>
                    <a:pt x="1041514" y="317101"/>
                    <a:pt x="1049715" y="311634"/>
                  </a:cubicBezTo>
                  <a:cubicBezTo>
                    <a:pt x="1066840" y="300217"/>
                    <a:pt x="1058532" y="306917"/>
                    <a:pt x="1074317" y="291132"/>
                  </a:cubicBezTo>
                  <a:cubicBezTo>
                    <a:pt x="1072950" y="284298"/>
                    <a:pt x="1072664" y="277155"/>
                    <a:pt x="1070217" y="270629"/>
                  </a:cubicBezTo>
                  <a:cubicBezTo>
                    <a:pt x="1068592" y="266296"/>
                    <a:pt x="1050596" y="243336"/>
                    <a:pt x="1049715" y="241926"/>
                  </a:cubicBezTo>
                  <a:cubicBezTo>
                    <a:pt x="1046475" y="236742"/>
                    <a:pt x="1045427" y="230220"/>
                    <a:pt x="1041514" y="225524"/>
                  </a:cubicBezTo>
                  <a:cubicBezTo>
                    <a:pt x="1038359" y="221738"/>
                    <a:pt x="1032896" y="220597"/>
                    <a:pt x="1029212" y="217323"/>
                  </a:cubicBezTo>
                  <a:cubicBezTo>
                    <a:pt x="1020544" y="209618"/>
                    <a:pt x="1012811" y="200922"/>
                    <a:pt x="1004610" y="192721"/>
                  </a:cubicBezTo>
                  <a:cubicBezTo>
                    <a:pt x="1000509" y="188620"/>
                    <a:pt x="995525" y="185244"/>
                    <a:pt x="992308" y="180419"/>
                  </a:cubicBezTo>
                  <a:cubicBezTo>
                    <a:pt x="972981" y="151429"/>
                    <a:pt x="997236" y="187318"/>
                    <a:pt x="971806" y="151716"/>
                  </a:cubicBezTo>
                  <a:cubicBezTo>
                    <a:pt x="968942" y="147706"/>
                    <a:pt x="966469" y="143425"/>
                    <a:pt x="963605" y="139415"/>
                  </a:cubicBezTo>
                  <a:cubicBezTo>
                    <a:pt x="959633" y="133854"/>
                    <a:pt x="955276" y="128574"/>
                    <a:pt x="951304" y="123013"/>
                  </a:cubicBezTo>
                  <a:cubicBezTo>
                    <a:pt x="948440" y="119003"/>
                    <a:pt x="946588" y="114197"/>
                    <a:pt x="943103" y="110712"/>
                  </a:cubicBezTo>
                  <a:cubicBezTo>
                    <a:pt x="939618" y="107227"/>
                    <a:pt x="935028" y="105046"/>
                    <a:pt x="930802" y="102511"/>
                  </a:cubicBezTo>
                  <a:cubicBezTo>
                    <a:pt x="914519" y="92741"/>
                    <a:pt x="900132" y="77927"/>
                    <a:pt x="881596" y="73808"/>
                  </a:cubicBezTo>
                  <a:cubicBezTo>
                    <a:pt x="869295" y="71074"/>
                    <a:pt x="856917" y="68663"/>
                    <a:pt x="844692" y="65607"/>
                  </a:cubicBezTo>
                  <a:cubicBezTo>
                    <a:pt x="840499" y="64559"/>
                    <a:pt x="836547" y="62693"/>
                    <a:pt x="832391" y="61506"/>
                  </a:cubicBezTo>
                  <a:cubicBezTo>
                    <a:pt x="826972" y="59958"/>
                    <a:pt x="821456" y="58773"/>
                    <a:pt x="815989" y="57406"/>
                  </a:cubicBezTo>
                  <a:cubicBezTo>
                    <a:pt x="760817" y="29820"/>
                    <a:pt x="842678" y="68952"/>
                    <a:pt x="779085" y="45105"/>
                  </a:cubicBezTo>
                  <a:cubicBezTo>
                    <a:pt x="774471" y="43375"/>
                    <a:pt x="771192" y="39108"/>
                    <a:pt x="766784" y="36904"/>
                  </a:cubicBezTo>
                  <a:cubicBezTo>
                    <a:pt x="762918" y="34971"/>
                    <a:pt x="758348" y="34736"/>
                    <a:pt x="754482" y="32803"/>
                  </a:cubicBezTo>
                  <a:cubicBezTo>
                    <a:pt x="750074" y="30599"/>
                    <a:pt x="746589" y="26806"/>
                    <a:pt x="742181" y="24602"/>
                  </a:cubicBezTo>
                  <a:cubicBezTo>
                    <a:pt x="735631" y="21327"/>
                    <a:pt x="719602" y="18151"/>
                    <a:pt x="713478" y="16401"/>
                  </a:cubicBezTo>
                  <a:cubicBezTo>
                    <a:pt x="709322" y="15214"/>
                    <a:pt x="705369" y="13349"/>
                    <a:pt x="701176" y="12301"/>
                  </a:cubicBezTo>
                  <a:cubicBezTo>
                    <a:pt x="694415" y="10611"/>
                    <a:pt x="687435" y="9891"/>
                    <a:pt x="680674" y="8201"/>
                  </a:cubicBezTo>
                  <a:cubicBezTo>
                    <a:pt x="676481" y="7153"/>
                    <a:pt x="672529" y="5287"/>
                    <a:pt x="668373" y="4100"/>
                  </a:cubicBezTo>
                  <a:cubicBezTo>
                    <a:pt x="662954" y="2552"/>
                    <a:pt x="657438" y="1367"/>
                    <a:pt x="651971" y="0"/>
                  </a:cubicBezTo>
                  <a:cubicBezTo>
                    <a:pt x="628735" y="1367"/>
                    <a:pt x="605344" y="1090"/>
                    <a:pt x="582263" y="4100"/>
                  </a:cubicBezTo>
                  <a:cubicBezTo>
                    <a:pt x="573691" y="5218"/>
                    <a:pt x="565862" y="9567"/>
                    <a:pt x="557661" y="12301"/>
                  </a:cubicBezTo>
                  <a:lnTo>
                    <a:pt x="545359" y="16401"/>
                  </a:lnTo>
                  <a:cubicBezTo>
                    <a:pt x="542626" y="20502"/>
                    <a:pt x="540868" y="25458"/>
                    <a:pt x="537159" y="28703"/>
                  </a:cubicBezTo>
                  <a:cubicBezTo>
                    <a:pt x="529741" y="35194"/>
                    <a:pt x="512556" y="45105"/>
                    <a:pt x="512556" y="45105"/>
                  </a:cubicBezTo>
                  <a:cubicBezTo>
                    <a:pt x="509822" y="49205"/>
                    <a:pt x="508455" y="54673"/>
                    <a:pt x="504355" y="57406"/>
                  </a:cubicBezTo>
                  <a:cubicBezTo>
                    <a:pt x="499666" y="60532"/>
                    <a:pt x="493372" y="59958"/>
                    <a:pt x="487953" y="61506"/>
                  </a:cubicBezTo>
                  <a:cubicBezTo>
                    <a:pt x="483797" y="62693"/>
                    <a:pt x="479752" y="64240"/>
                    <a:pt x="475652" y="65607"/>
                  </a:cubicBezTo>
                  <a:cubicBezTo>
                    <a:pt x="436014" y="64240"/>
                    <a:pt x="396328" y="63905"/>
                    <a:pt x="356739" y="61506"/>
                  </a:cubicBezTo>
                  <a:cubicBezTo>
                    <a:pt x="351114" y="61165"/>
                    <a:pt x="345896" y="58332"/>
                    <a:pt x="340337" y="57406"/>
                  </a:cubicBezTo>
                  <a:cubicBezTo>
                    <a:pt x="309631" y="52289"/>
                    <a:pt x="295915" y="60823"/>
                    <a:pt x="287031" y="61506"/>
                  </a:cubicBezTo>
                  <a:close/>
                </a:path>
              </a:pathLst>
            </a:custGeom>
            <a:solidFill>
              <a:srgbClr val="E3EA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094" name="Forme libre 52"/>
            <p:cNvSpPr>
              <a:spLocks/>
            </p:cNvSpPr>
            <p:nvPr/>
          </p:nvSpPr>
          <p:spPr bwMode="auto">
            <a:xfrm>
              <a:off x="4249465" y="3664393"/>
              <a:ext cx="531190" cy="928679"/>
            </a:xfrm>
            <a:custGeom>
              <a:avLst/>
              <a:gdLst/>
              <a:ahLst/>
              <a:cxnLst/>
              <a:rect l="0" t="0" r="r" b="b"/>
              <a:pathLst>
                <a:path w="531190" h="928679">
                  <a:moveTo>
                    <a:pt x="58648" y="594624"/>
                  </a:moveTo>
                  <a:lnTo>
                    <a:pt x="58648" y="594624"/>
                  </a:lnTo>
                  <a:cubicBezTo>
                    <a:pt x="51488" y="599738"/>
                    <a:pt x="42741" y="603157"/>
                    <a:pt x="37169" y="609967"/>
                  </a:cubicBezTo>
                  <a:cubicBezTo>
                    <a:pt x="33073" y="614973"/>
                    <a:pt x="34620" y="622995"/>
                    <a:pt x="31032" y="628377"/>
                  </a:cubicBezTo>
                  <a:cubicBezTo>
                    <a:pt x="28986" y="631446"/>
                    <a:pt x="26393" y="634213"/>
                    <a:pt x="24895" y="637583"/>
                  </a:cubicBezTo>
                  <a:cubicBezTo>
                    <a:pt x="22268" y="643494"/>
                    <a:pt x="20804" y="649857"/>
                    <a:pt x="18758" y="655994"/>
                  </a:cubicBezTo>
                  <a:cubicBezTo>
                    <a:pt x="17735" y="659062"/>
                    <a:pt x="17483" y="662508"/>
                    <a:pt x="15689" y="665199"/>
                  </a:cubicBezTo>
                  <a:lnTo>
                    <a:pt x="9552" y="674404"/>
                  </a:lnTo>
                  <a:cubicBezTo>
                    <a:pt x="2375" y="695940"/>
                    <a:pt x="0" y="694493"/>
                    <a:pt x="6484" y="720431"/>
                  </a:cubicBezTo>
                  <a:cubicBezTo>
                    <a:pt x="7378" y="724009"/>
                    <a:pt x="9845" y="727208"/>
                    <a:pt x="12621" y="729637"/>
                  </a:cubicBezTo>
                  <a:cubicBezTo>
                    <a:pt x="18172" y="734494"/>
                    <a:pt x="25817" y="736694"/>
                    <a:pt x="31032" y="741910"/>
                  </a:cubicBezTo>
                  <a:cubicBezTo>
                    <a:pt x="47522" y="758402"/>
                    <a:pt x="38344" y="751207"/>
                    <a:pt x="58648" y="763390"/>
                  </a:cubicBezTo>
                  <a:cubicBezTo>
                    <a:pt x="61716" y="767481"/>
                    <a:pt x="64237" y="772047"/>
                    <a:pt x="67853" y="775663"/>
                  </a:cubicBezTo>
                  <a:cubicBezTo>
                    <a:pt x="72484" y="780294"/>
                    <a:pt x="78933" y="782964"/>
                    <a:pt x="83195" y="787937"/>
                  </a:cubicBezTo>
                  <a:cubicBezTo>
                    <a:pt x="85300" y="790393"/>
                    <a:pt x="84193" y="794658"/>
                    <a:pt x="86264" y="797143"/>
                  </a:cubicBezTo>
                  <a:cubicBezTo>
                    <a:pt x="89538" y="801072"/>
                    <a:pt x="94922" y="802732"/>
                    <a:pt x="98538" y="806348"/>
                  </a:cubicBezTo>
                  <a:cubicBezTo>
                    <a:pt x="101146" y="808956"/>
                    <a:pt x="101934" y="813086"/>
                    <a:pt x="104675" y="815553"/>
                  </a:cubicBezTo>
                  <a:cubicBezTo>
                    <a:pt x="112277" y="822395"/>
                    <a:pt x="121990" y="826732"/>
                    <a:pt x="129222" y="833964"/>
                  </a:cubicBezTo>
                  <a:cubicBezTo>
                    <a:pt x="180862" y="885604"/>
                    <a:pt x="132058" y="840769"/>
                    <a:pt x="169112" y="867717"/>
                  </a:cubicBezTo>
                  <a:cubicBezTo>
                    <a:pt x="175573" y="872416"/>
                    <a:pt x="181669" y="877623"/>
                    <a:pt x="187523" y="883059"/>
                  </a:cubicBezTo>
                  <a:cubicBezTo>
                    <a:pt x="196003" y="890933"/>
                    <a:pt x="202443" y="901188"/>
                    <a:pt x="212071" y="907607"/>
                  </a:cubicBezTo>
                  <a:lnTo>
                    <a:pt x="221276" y="913744"/>
                  </a:lnTo>
                  <a:cubicBezTo>
                    <a:pt x="223322" y="916812"/>
                    <a:pt x="224211" y="921119"/>
                    <a:pt x="227413" y="922949"/>
                  </a:cubicBezTo>
                  <a:cubicBezTo>
                    <a:pt x="237440" y="928679"/>
                    <a:pt x="251229" y="925157"/>
                    <a:pt x="261166" y="922949"/>
                  </a:cubicBezTo>
                  <a:cubicBezTo>
                    <a:pt x="264323" y="922247"/>
                    <a:pt x="267189" y="920460"/>
                    <a:pt x="270371" y="919881"/>
                  </a:cubicBezTo>
                  <a:cubicBezTo>
                    <a:pt x="278484" y="918406"/>
                    <a:pt x="286756" y="917978"/>
                    <a:pt x="294919" y="916812"/>
                  </a:cubicBezTo>
                  <a:cubicBezTo>
                    <a:pt x="301078" y="915932"/>
                    <a:pt x="307122" y="914158"/>
                    <a:pt x="313330" y="913744"/>
                  </a:cubicBezTo>
                  <a:cubicBezTo>
                    <a:pt x="337845" y="912110"/>
                    <a:pt x="362425" y="911698"/>
                    <a:pt x="386973" y="910675"/>
                  </a:cubicBezTo>
                  <a:cubicBezTo>
                    <a:pt x="396178" y="909652"/>
                    <a:pt x="405435" y="909015"/>
                    <a:pt x="414589" y="907607"/>
                  </a:cubicBezTo>
                  <a:cubicBezTo>
                    <a:pt x="424993" y="906007"/>
                    <a:pt x="426703" y="904146"/>
                    <a:pt x="436068" y="901470"/>
                  </a:cubicBezTo>
                  <a:cubicBezTo>
                    <a:pt x="440123" y="900311"/>
                    <a:pt x="444251" y="899425"/>
                    <a:pt x="448342" y="898402"/>
                  </a:cubicBezTo>
                  <a:lnTo>
                    <a:pt x="466752" y="886128"/>
                  </a:lnTo>
                  <a:cubicBezTo>
                    <a:pt x="469821" y="884082"/>
                    <a:pt x="472459" y="881157"/>
                    <a:pt x="475958" y="879991"/>
                  </a:cubicBezTo>
                  <a:lnTo>
                    <a:pt x="485163" y="876922"/>
                  </a:lnTo>
                  <a:cubicBezTo>
                    <a:pt x="499584" y="862503"/>
                    <a:pt x="490760" y="870123"/>
                    <a:pt x="512779" y="855443"/>
                  </a:cubicBezTo>
                  <a:lnTo>
                    <a:pt x="521985" y="849306"/>
                  </a:lnTo>
                  <a:cubicBezTo>
                    <a:pt x="528334" y="839783"/>
                    <a:pt x="531190" y="838031"/>
                    <a:pt x="531190" y="824759"/>
                  </a:cubicBezTo>
                  <a:cubicBezTo>
                    <a:pt x="531190" y="699762"/>
                    <a:pt x="530483" y="699905"/>
                    <a:pt x="525053" y="613035"/>
                  </a:cubicBezTo>
                  <a:cubicBezTo>
                    <a:pt x="524030" y="473932"/>
                    <a:pt x="523944" y="334818"/>
                    <a:pt x="521985" y="195725"/>
                  </a:cubicBezTo>
                  <a:cubicBezTo>
                    <a:pt x="521897" y="189504"/>
                    <a:pt x="520029" y="183435"/>
                    <a:pt x="518916" y="177314"/>
                  </a:cubicBezTo>
                  <a:cubicBezTo>
                    <a:pt x="513066" y="145137"/>
                    <a:pt x="518694" y="177301"/>
                    <a:pt x="512779" y="149698"/>
                  </a:cubicBezTo>
                  <a:cubicBezTo>
                    <a:pt x="510593" y="139499"/>
                    <a:pt x="509940" y="128909"/>
                    <a:pt x="506642" y="119014"/>
                  </a:cubicBezTo>
                  <a:cubicBezTo>
                    <a:pt x="504596" y="112877"/>
                    <a:pt x="505079" y="105177"/>
                    <a:pt x="500505" y="100603"/>
                  </a:cubicBezTo>
                  <a:cubicBezTo>
                    <a:pt x="473614" y="73712"/>
                    <a:pt x="506522" y="107824"/>
                    <a:pt x="485163" y="82192"/>
                  </a:cubicBezTo>
                  <a:cubicBezTo>
                    <a:pt x="482385" y="78858"/>
                    <a:pt x="479026" y="76055"/>
                    <a:pt x="475958" y="72987"/>
                  </a:cubicBezTo>
                  <a:cubicBezTo>
                    <a:pt x="474935" y="69918"/>
                    <a:pt x="474910" y="66307"/>
                    <a:pt x="472889" y="63781"/>
                  </a:cubicBezTo>
                  <a:cubicBezTo>
                    <a:pt x="470585" y="60902"/>
                    <a:pt x="466685" y="59788"/>
                    <a:pt x="463684" y="57645"/>
                  </a:cubicBezTo>
                  <a:cubicBezTo>
                    <a:pt x="459522" y="54672"/>
                    <a:pt x="455572" y="51412"/>
                    <a:pt x="451410" y="48439"/>
                  </a:cubicBezTo>
                  <a:cubicBezTo>
                    <a:pt x="448409" y="46295"/>
                    <a:pt x="444813" y="44910"/>
                    <a:pt x="442205" y="42302"/>
                  </a:cubicBezTo>
                  <a:cubicBezTo>
                    <a:pt x="438589" y="38686"/>
                    <a:pt x="436928" y="33302"/>
                    <a:pt x="432999" y="30028"/>
                  </a:cubicBezTo>
                  <a:cubicBezTo>
                    <a:pt x="430514" y="27958"/>
                    <a:pt x="426738" y="28298"/>
                    <a:pt x="423794" y="26960"/>
                  </a:cubicBezTo>
                  <a:cubicBezTo>
                    <a:pt x="417943" y="24300"/>
                    <a:pt x="400292" y="13668"/>
                    <a:pt x="390041" y="11618"/>
                  </a:cubicBezTo>
                  <a:cubicBezTo>
                    <a:pt x="366985" y="7007"/>
                    <a:pt x="338053" y="6755"/>
                    <a:pt x="316398" y="5481"/>
                  </a:cubicBezTo>
                  <a:cubicBezTo>
                    <a:pt x="300001" y="2201"/>
                    <a:pt x="297847" y="0"/>
                    <a:pt x="279577" y="5481"/>
                  </a:cubicBezTo>
                  <a:cubicBezTo>
                    <a:pt x="276045" y="6541"/>
                    <a:pt x="273440" y="9572"/>
                    <a:pt x="270371" y="11618"/>
                  </a:cubicBezTo>
                  <a:cubicBezTo>
                    <a:pt x="268325" y="14686"/>
                    <a:pt x="266064" y="17621"/>
                    <a:pt x="264234" y="20823"/>
                  </a:cubicBezTo>
                  <a:cubicBezTo>
                    <a:pt x="261964" y="24795"/>
                    <a:pt x="260994" y="29557"/>
                    <a:pt x="258097" y="33097"/>
                  </a:cubicBezTo>
                  <a:cubicBezTo>
                    <a:pt x="251685" y="40934"/>
                    <a:pt x="242235" y="46151"/>
                    <a:pt x="236618" y="54576"/>
                  </a:cubicBezTo>
                  <a:cubicBezTo>
                    <a:pt x="234572" y="57644"/>
                    <a:pt x="232435" y="60654"/>
                    <a:pt x="230481" y="63781"/>
                  </a:cubicBezTo>
                  <a:cubicBezTo>
                    <a:pt x="227320" y="68839"/>
                    <a:pt x="224584" y="74161"/>
                    <a:pt x="221276" y="79124"/>
                  </a:cubicBezTo>
                  <a:cubicBezTo>
                    <a:pt x="218439" y="83379"/>
                    <a:pt x="214781" y="87061"/>
                    <a:pt x="212071" y="91398"/>
                  </a:cubicBezTo>
                  <a:cubicBezTo>
                    <a:pt x="203932" y="104420"/>
                    <a:pt x="207077" y="104455"/>
                    <a:pt x="199797" y="119014"/>
                  </a:cubicBezTo>
                  <a:cubicBezTo>
                    <a:pt x="197130" y="124348"/>
                    <a:pt x="193398" y="129094"/>
                    <a:pt x="190591" y="134356"/>
                  </a:cubicBezTo>
                  <a:cubicBezTo>
                    <a:pt x="185210" y="144446"/>
                    <a:pt x="181593" y="155526"/>
                    <a:pt x="175249" y="165041"/>
                  </a:cubicBezTo>
                  <a:cubicBezTo>
                    <a:pt x="173203" y="168109"/>
                    <a:pt x="170761" y="170948"/>
                    <a:pt x="169112" y="174246"/>
                  </a:cubicBezTo>
                  <a:cubicBezTo>
                    <a:pt x="157526" y="197417"/>
                    <a:pt x="168295" y="182222"/>
                    <a:pt x="156838" y="207999"/>
                  </a:cubicBezTo>
                  <a:cubicBezTo>
                    <a:pt x="155340" y="211369"/>
                    <a:pt x="152747" y="214136"/>
                    <a:pt x="150701" y="217204"/>
                  </a:cubicBezTo>
                  <a:cubicBezTo>
                    <a:pt x="149678" y="221295"/>
                    <a:pt x="148791" y="225423"/>
                    <a:pt x="147633" y="229478"/>
                  </a:cubicBezTo>
                  <a:cubicBezTo>
                    <a:pt x="143737" y="243116"/>
                    <a:pt x="144691" y="234984"/>
                    <a:pt x="141496" y="250957"/>
                  </a:cubicBezTo>
                  <a:cubicBezTo>
                    <a:pt x="140276" y="257058"/>
                    <a:pt x="139451" y="263231"/>
                    <a:pt x="138428" y="269368"/>
                  </a:cubicBezTo>
                  <a:cubicBezTo>
                    <a:pt x="137094" y="322711"/>
                    <a:pt x="141013" y="378938"/>
                    <a:pt x="129222" y="431996"/>
                  </a:cubicBezTo>
                  <a:cubicBezTo>
                    <a:pt x="128307" y="436113"/>
                    <a:pt x="127069" y="440153"/>
                    <a:pt x="126154" y="444270"/>
                  </a:cubicBezTo>
                  <a:cubicBezTo>
                    <a:pt x="125023" y="449361"/>
                    <a:pt x="124916" y="454729"/>
                    <a:pt x="123085" y="459612"/>
                  </a:cubicBezTo>
                  <a:cubicBezTo>
                    <a:pt x="121790" y="463065"/>
                    <a:pt x="118994" y="465749"/>
                    <a:pt x="116948" y="468818"/>
                  </a:cubicBezTo>
                  <a:cubicBezTo>
                    <a:pt x="115148" y="477821"/>
                    <a:pt x="114350" y="485110"/>
                    <a:pt x="110812" y="493365"/>
                  </a:cubicBezTo>
                  <a:cubicBezTo>
                    <a:pt x="109010" y="497569"/>
                    <a:pt x="106281" y="501356"/>
                    <a:pt x="104675" y="505639"/>
                  </a:cubicBezTo>
                  <a:cubicBezTo>
                    <a:pt x="96893" y="526389"/>
                    <a:pt x="105952" y="509818"/>
                    <a:pt x="98538" y="527118"/>
                  </a:cubicBezTo>
                  <a:cubicBezTo>
                    <a:pt x="92877" y="540327"/>
                    <a:pt x="88852" y="544716"/>
                    <a:pt x="80127" y="557803"/>
                  </a:cubicBezTo>
                  <a:cubicBezTo>
                    <a:pt x="78081" y="560871"/>
                    <a:pt x="76597" y="564400"/>
                    <a:pt x="73990" y="567008"/>
                  </a:cubicBezTo>
                  <a:cubicBezTo>
                    <a:pt x="70922" y="570077"/>
                    <a:pt x="67307" y="572683"/>
                    <a:pt x="64785" y="576214"/>
                  </a:cubicBezTo>
                  <a:cubicBezTo>
                    <a:pt x="62126" y="579936"/>
                    <a:pt x="60450" y="584284"/>
                    <a:pt x="58648" y="588488"/>
                  </a:cubicBezTo>
                  <a:cubicBezTo>
                    <a:pt x="57374" y="591461"/>
                    <a:pt x="58648" y="593601"/>
                    <a:pt x="58648" y="594624"/>
                  </a:cubicBezTo>
                  <a:close/>
                </a:path>
              </a:pathLst>
            </a:custGeom>
            <a:solidFill>
              <a:srgbClr val="CDE5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095" name="Forme libre 54"/>
            <p:cNvSpPr>
              <a:spLocks/>
            </p:cNvSpPr>
            <p:nvPr/>
          </p:nvSpPr>
          <p:spPr bwMode="auto">
            <a:xfrm>
              <a:off x="5070442" y="4182306"/>
              <a:ext cx="956006" cy="887684"/>
            </a:xfrm>
            <a:custGeom>
              <a:avLst/>
              <a:gdLst/>
              <a:ahLst/>
              <a:cxnLst/>
              <a:rect l="0" t="0" r="r" b="b"/>
              <a:pathLst>
                <a:path w="956006" h="887684">
                  <a:moveTo>
                    <a:pt x="956006" y="0"/>
                  </a:moveTo>
                  <a:lnTo>
                    <a:pt x="956006" y="0"/>
                  </a:lnTo>
                  <a:cubicBezTo>
                    <a:pt x="954983" y="9205"/>
                    <a:pt x="954461" y="18480"/>
                    <a:pt x="952938" y="27616"/>
                  </a:cubicBezTo>
                  <a:cubicBezTo>
                    <a:pt x="952406" y="30807"/>
                    <a:pt x="949869" y="33587"/>
                    <a:pt x="949869" y="36822"/>
                  </a:cubicBezTo>
                  <a:cubicBezTo>
                    <a:pt x="949869" y="45068"/>
                    <a:pt x="951915" y="53187"/>
                    <a:pt x="952938" y="61369"/>
                  </a:cubicBezTo>
                  <a:cubicBezTo>
                    <a:pt x="951915" y="76711"/>
                    <a:pt x="951399" y="92096"/>
                    <a:pt x="949869" y="107396"/>
                  </a:cubicBezTo>
                  <a:cubicBezTo>
                    <a:pt x="947357" y="132517"/>
                    <a:pt x="946187" y="113529"/>
                    <a:pt x="940664" y="141149"/>
                  </a:cubicBezTo>
                  <a:cubicBezTo>
                    <a:pt x="937374" y="157603"/>
                    <a:pt x="937948" y="158033"/>
                    <a:pt x="931459" y="174902"/>
                  </a:cubicBezTo>
                  <a:cubicBezTo>
                    <a:pt x="928663" y="182172"/>
                    <a:pt x="924716" y="188991"/>
                    <a:pt x="922253" y="196381"/>
                  </a:cubicBezTo>
                  <a:cubicBezTo>
                    <a:pt x="919586" y="204383"/>
                    <a:pt x="918335" y="212792"/>
                    <a:pt x="916116" y="220929"/>
                  </a:cubicBezTo>
                  <a:cubicBezTo>
                    <a:pt x="915265" y="224049"/>
                    <a:pt x="913750" y="226977"/>
                    <a:pt x="913048" y="230134"/>
                  </a:cubicBezTo>
                  <a:cubicBezTo>
                    <a:pt x="911698" y="236208"/>
                    <a:pt x="911688" y="242563"/>
                    <a:pt x="909979" y="248545"/>
                  </a:cubicBezTo>
                  <a:cubicBezTo>
                    <a:pt x="898578" y="288450"/>
                    <a:pt x="904992" y="259481"/>
                    <a:pt x="894637" y="285366"/>
                  </a:cubicBezTo>
                  <a:cubicBezTo>
                    <a:pt x="892234" y="291372"/>
                    <a:pt x="890988" y="297806"/>
                    <a:pt x="888500" y="303777"/>
                  </a:cubicBezTo>
                  <a:cubicBezTo>
                    <a:pt x="876291" y="333080"/>
                    <a:pt x="883118" y="311474"/>
                    <a:pt x="870090" y="337530"/>
                  </a:cubicBezTo>
                  <a:cubicBezTo>
                    <a:pt x="868643" y="340423"/>
                    <a:pt x="868815" y="344045"/>
                    <a:pt x="867021" y="346736"/>
                  </a:cubicBezTo>
                  <a:cubicBezTo>
                    <a:pt x="864614" y="350346"/>
                    <a:pt x="860594" y="352608"/>
                    <a:pt x="857816" y="355941"/>
                  </a:cubicBezTo>
                  <a:cubicBezTo>
                    <a:pt x="855455" y="358774"/>
                    <a:pt x="853673" y="362044"/>
                    <a:pt x="851679" y="365146"/>
                  </a:cubicBezTo>
                  <a:cubicBezTo>
                    <a:pt x="821579" y="411968"/>
                    <a:pt x="839434" y="385049"/>
                    <a:pt x="824063" y="408105"/>
                  </a:cubicBezTo>
                  <a:lnTo>
                    <a:pt x="817926" y="417310"/>
                  </a:lnTo>
                  <a:cubicBezTo>
                    <a:pt x="815880" y="420378"/>
                    <a:pt x="814093" y="423635"/>
                    <a:pt x="811789" y="426515"/>
                  </a:cubicBezTo>
                  <a:lnTo>
                    <a:pt x="799515" y="441858"/>
                  </a:lnTo>
                  <a:cubicBezTo>
                    <a:pt x="794296" y="457517"/>
                    <a:pt x="799779" y="445640"/>
                    <a:pt x="787241" y="460268"/>
                  </a:cubicBezTo>
                  <a:cubicBezTo>
                    <a:pt x="783913" y="464151"/>
                    <a:pt x="781008" y="468380"/>
                    <a:pt x="778036" y="472542"/>
                  </a:cubicBezTo>
                  <a:cubicBezTo>
                    <a:pt x="775892" y="475543"/>
                    <a:pt x="774507" y="479140"/>
                    <a:pt x="771899" y="481748"/>
                  </a:cubicBezTo>
                  <a:cubicBezTo>
                    <a:pt x="769291" y="484356"/>
                    <a:pt x="765762" y="485839"/>
                    <a:pt x="762694" y="487885"/>
                  </a:cubicBezTo>
                  <a:cubicBezTo>
                    <a:pt x="731674" y="534412"/>
                    <a:pt x="765249" y="486660"/>
                    <a:pt x="741214" y="515501"/>
                  </a:cubicBezTo>
                  <a:cubicBezTo>
                    <a:pt x="738853" y="518334"/>
                    <a:pt x="737290" y="521756"/>
                    <a:pt x="735077" y="524706"/>
                  </a:cubicBezTo>
                  <a:cubicBezTo>
                    <a:pt x="731148" y="529945"/>
                    <a:pt x="727116" y="535119"/>
                    <a:pt x="722804" y="540048"/>
                  </a:cubicBezTo>
                  <a:cubicBezTo>
                    <a:pt x="687624" y="580255"/>
                    <a:pt x="737065" y="522719"/>
                    <a:pt x="704393" y="555391"/>
                  </a:cubicBezTo>
                  <a:cubicBezTo>
                    <a:pt x="700777" y="559007"/>
                    <a:pt x="698555" y="563816"/>
                    <a:pt x="695188" y="567664"/>
                  </a:cubicBezTo>
                  <a:cubicBezTo>
                    <a:pt x="691378" y="572018"/>
                    <a:pt x="686724" y="575584"/>
                    <a:pt x="682914" y="579938"/>
                  </a:cubicBezTo>
                  <a:cubicBezTo>
                    <a:pt x="679546" y="583787"/>
                    <a:pt x="677591" y="588884"/>
                    <a:pt x="673708" y="592212"/>
                  </a:cubicBezTo>
                  <a:cubicBezTo>
                    <a:pt x="670235" y="595189"/>
                    <a:pt x="664975" y="595453"/>
                    <a:pt x="661435" y="598349"/>
                  </a:cubicBezTo>
                  <a:cubicBezTo>
                    <a:pt x="661406" y="598373"/>
                    <a:pt x="636606" y="623178"/>
                    <a:pt x="630750" y="629034"/>
                  </a:cubicBezTo>
                  <a:cubicBezTo>
                    <a:pt x="626659" y="633125"/>
                    <a:pt x="623290" y="638098"/>
                    <a:pt x="618476" y="641307"/>
                  </a:cubicBezTo>
                  <a:cubicBezTo>
                    <a:pt x="615408" y="643353"/>
                    <a:pt x="612171" y="645166"/>
                    <a:pt x="609271" y="647444"/>
                  </a:cubicBezTo>
                  <a:cubicBezTo>
                    <a:pt x="604418" y="651257"/>
                    <a:pt x="579558" y="673628"/>
                    <a:pt x="566312" y="681197"/>
                  </a:cubicBezTo>
                  <a:cubicBezTo>
                    <a:pt x="562341" y="683466"/>
                    <a:pt x="558243" y="685532"/>
                    <a:pt x="554039" y="687334"/>
                  </a:cubicBezTo>
                  <a:cubicBezTo>
                    <a:pt x="551066" y="688608"/>
                    <a:pt x="547627" y="688773"/>
                    <a:pt x="544833" y="690403"/>
                  </a:cubicBezTo>
                  <a:cubicBezTo>
                    <a:pt x="535277" y="695977"/>
                    <a:pt x="526422" y="702676"/>
                    <a:pt x="517217" y="708813"/>
                  </a:cubicBezTo>
                  <a:cubicBezTo>
                    <a:pt x="514149" y="710859"/>
                    <a:pt x="511310" y="713301"/>
                    <a:pt x="508012" y="714950"/>
                  </a:cubicBezTo>
                  <a:cubicBezTo>
                    <a:pt x="497784" y="720064"/>
                    <a:pt x="488176" y="726677"/>
                    <a:pt x="477327" y="730293"/>
                  </a:cubicBezTo>
                  <a:cubicBezTo>
                    <a:pt x="471190" y="732339"/>
                    <a:pt x="464299" y="732842"/>
                    <a:pt x="458916" y="736430"/>
                  </a:cubicBezTo>
                  <a:cubicBezTo>
                    <a:pt x="452779" y="740521"/>
                    <a:pt x="445721" y="743488"/>
                    <a:pt x="440506" y="748703"/>
                  </a:cubicBezTo>
                  <a:cubicBezTo>
                    <a:pt x="428066" y="761143"/>
                    <a:pt x="435182" y="755968"/>
                    <a:pt x="419026" y="764046"/>
                  </a:cubicBezTo>
                  <a:cubicBezTo>
                    <a:pt x="413183" y="781578"/>
                    <a:pt x="420779" y="766969"/>
                    <a:pt x="406753" y="776320"/>
                  </a:cubicBezTo>
                  <a:cubicBezTo>
                    <a:pt x="403142" y="778727"/>
                    <a:pt x="400842" y="782701"/>
                    <a:pt x="397547" y="785525"/>
                  </a:cubicBezTo>
                  <a:cubicBezTo>
                    <a:pt x="393664" y="788853"/>
                    <a:pt x="389435" y="791758"/>
                    <a:pt x="385273" y="794730"/>
                  </a:cubicBezTo>
                  <a:cubicBezTo>
                    <a:pt x="356672" y="815159"/>
                    <a:pt x="394217" y="788739"/>
                    <a:pt x="366863" y="803936"/>
                  </a:cubicBezTo>
                  <a:cubicBezTo>
                    <a:pt x="360416" y="807518"/>
                    <a:pt x="355449" y="813876"/>
                    <a:pt x="348452" y="816209"/>
                  </a:cubicBezTo>
                  <a:cubicBezTo>
                    <a:pt x="326387" y="823565"/>
                    <a:pt x="353936" y="814643"/>
                    <a:pt x="326973" y="822346"/>
                  </a:cubicBezTo>
                  <a:cubicBezTo>
                    <a:pt x="317611" y="825021"/>
                    <a:pt x="315893" y="826883"/>
                    <a:pt x="305494" y="828483"/>
                  </a:cubicBezTo>
                  <a:cubicBezTo>
                    <a:pt x="296339" y="829891"/>
                    <a:pt x="287068" y="830403"/>
                    <a:pt x="277877" y="831552"/>
                  </a:cubicBezTo>
                  <a:cubicBezTo>
                    <a:pt x="270701" y="832449"/>
                    <a:pt x="263558" y="833597"/>
                    <a:pt x="256398" y="834620"/>
                  </a:cubicBezTo>
                  <a:lnTo>
                    <a:pt x="228782" y="843826"/>
                  </a:lnTo>
                  <a:lnTo>
                    <a:pt x="219577" y="846894"/>
                  </a:lnTo>
                  <a:cubicBezTo>
                    <a:pt x="210526" y="852928"/>
                    <a:pt x="208549" y="853376"/>
                    <a:pt x="201166" y="862236"/>
                  </a:cubicBezTo>
                  <a:cubicBezTo>
                    <a:pt x="198805" y="865069"/>
                    <a:pt x="197862" y="869081"/>
                    <a:pt x="195029" y="871442"/>
                  </a:cubicBezTo>
                  <a:cubicBezTo>
                    <a:pt x="189973" y="875656"/>
                    <a:pt x="179946" y="878515"/>
                    <a:pt x="173550" y="880647"/>
                  </a:cubicBezTo>
                  <a:cubicBezTo>
                    <a:pt x="170482" y="882693"/>
                    <a:pt x="168010" y="886377"/>
                    <a:pt x="164345" y="886784"/>
                  </a:cubicBezTo>
                  <a:cubicBezTo>
                    <a:pt x="156248" y="887684"/>
                    <a:pt x="144816" y="883342"/>
                    <a:pt x="136728" y="880647"/>
                  </a:cubicBezTo>
                  <a:cubicBezTo>
                    <a:pt x="132637" y="874510"/>
                    <a:pt x="126787" y="869233"/>
                    <a:pt x="124455" y="862236"/>
                  </a:cubicBezTo>
                  <a:cubicBezTo>
                    <a:pt x="122409" y="856099"/>
                    <a:pt x="119887" y="850101"/>
                    <a:pt x="118318" y="843826"/>
                  </a:cubicBezTo>
                  <a:cubicBezTo>
                    <a:pt x="116763" y="837606"/>
                    <a:pt x="114820" y="828503"/>
                    <a:pt x="112181" y="822346"/>
                  </a:cubicBezTo>
                  <a:cubicBezTo>
                    <a:pt x="110379" y="818142"/>
                    <a:pt x="108090" y="814164"/>
                    <a:pt x="106044" y="810073"/>
                  </a:cubicBezTo>
                  <a:cubicBezTo>
                    <a:pt x="101706" y="788387"/>
                    <a:pt x="104624" y="799678"/>
                    <a:pt x="96839" y="776320"/>
                  </a:cubicBezTo>
                  <a:cubicBezTo>
                    <a:pt x="94793" y="768137"/>
                    <a:pt x="94474" y="759316"/>
                    <a:pt x="90702" y="751772"/>
                  </a:cubicBezTo>
                  <a:cubicBezTo>
                    <a:pt x="88656" y="747681"/>
                    <a:pt x="86367" y="743702"/>
                    <a:pt x="84565" y="739498"/>
                  </a:cubicBezTo>
                  <a:cubicBezTo>
                    <a:pt x="77142" y="722179"/>
                    <a:pt x="86218" y="738794"/>
                    <a:pt x="78428" y="718019"/>
                  </a:cubicBezTo>
                  <a:cubicBezTo>
                    <a:pt x="76822" y="713736"/>
                    <a:pt x="74093" y="709949"/>
                    <a:pt x="72291" y="705745"/>
                  </a:cubicBezTo>
                  <a:cubicBezTo>
                    <a:pt x="68850" y="697716"/>
                    <a:pt x="68752" y="692928"/>
                    <a:pt x="66154" y="684266"/>
                  </a:cubicBezTo>
                  <a:cubicBezTo>
                    <a:pt x="64295" y="678070"/>
                    <a:pt x="62063" y="671992"/>
                    <a:pt x="60017" y="665855"/>
                  </a:cubicBezTo>
                  <a:lnTo>
                    <a:pt x="56949" y="656650"/>
                  </a:lnTo>
                  <a:cubicBezTo>
                    <a:pt x="55926" y="653581"/>
                    <a:pt x="54514" y="650616"/>
                    <a:pt x="53880" y="647444"/>
                  </a:cubicBezTo>
                  <a:cubicBezTo>
                    <a:pt x="52857" y="642330"/>
                    <a:pt x="52077" y="637162"/>
                    <a:pt x="50812" y="632102"/>
                  </a:cubicBezTo>
                  <a:cubicBezTo>
                    <a:pt x="50028" y="628964"/>
                    <a:pt x="48527" y="626035"/>
                    <a:pt x="47743" y="622897"/>
                  </a:cubicBezTo>
                  <a:cubicBezTo>
                    <a:pt x="42172" y="600612"/>
                    <a:pt x="47064" y="613703"/>
                    <a:pt x="41606" y="589144"/>
                  </a:cubicBezTo>
                  <a:cubicBezTo>
                    <a:pt x="40904" y="585986"/>
                    <a:pt x="39265" y="583090"/>
                    <a:pt x="38538" y="579938"/>
                  </a:cubicBezTo>
                  <a:cubicBezTo>
                    <a:pt x="28384" y="535935"/>
                    <a:pt x="36749" y="562296"/>
                    <a:pt x="29332" y="540048"/>
                  </a:cubicBezTo>
                  <a:cubicBezTo>
                    <a:pt x="16795" y="464815"/>
                    <a:pt x="28009" y="541670"/>
                    <a:pt x="20127" y="423447"/>
                  </a:cubicBezTo>
                  <a:cubicBezTo>
                    <a:pt x="19846" y="419239"/>
                    <a:pt x="17974" y="415290"/>
                    <a:pt x="17059" y="411173"/>
                  </a:cubicBezTo>
                  <a:cubicBezTo>
                    <a:pt x="15928" y="406082"/>
                    <a:pt x="15121" y="400922"/>
                    <a:pt x="13990" y="395831"/>
                  </a:cubicBezTo>
                  <a:cubicBezTo>
                    <a:pt x="13075" y="391714"/>
                    <a:pt x="11806" y="387681"/>
                    <a:pt x="10922" y="383557"/>
                  </a:cubicBezTo>
                  <a:cubicBezTo>
                    <a:pt x="2798" y="345644"/>
                    <a:pt x="8503" y="364026"/>
                    <a:pt x="1716" y="343667"/>
                  </a:cubicBezTo>
                  <a:cubicBezTo>
                    <a:pt x="2739" y="321165"/>
                    <a:pt x="0" y="298172"/>
                    <a:pt x="4785" y="276161"/>
                  </a:cubicBezTo>
                  <a:cubicBezTo>
                    <a:pt x="5681" y="272040"/>
                    <a:pt x="12843" y="273188"/>
                    <a:pt x="17059" y="273093"/>
                  </a:cubicBezTo>
                  <a:cubicBezTo>
                    <a:pt x="103982" y="271140"/>
                    <a:pt x="190938" y="271047"/>
                    <a:pt x="277877" y="270024"/>
                  </a:cubicBezTo>
                  <a:cubicBezTo>
                    <a:pt x="285738" y="268901"/>
                    <a:pt x="309235" y="265715"/>
                    <a:pt x="317767" y="263887"/>
                  </a:cubicBezTo>
                  <a:cubicBezTo>
                    <a:pt x="326014" y="262120"/>
                    <a:pt x="334178" y="259969"/>
                    <a:pt x="342315" y="257750"/>
                  </a:cubicBezTo>
                  <a:cubicBezTo>
                    <a:pt x="364192" y="251784"/>
                    <a:pt x="335836" y="257853"/>
                    <a:pt x="366863" y="248545"/>
                  </a:cubicBezTo>
                  <a:cubicBezTo>
                    <a:pt x="371858" y="247046"/>
                    <a:pt x="377091" y="246500"/>
                    <a:pt x="382205" y="245477"/>
                  </a:cubicBezTo>
                  <a:cubicBezTo>
                    <a:pt x="422669" y="221872"/>
                    <a:pt x="405241" y="227443"/>
                    <a:pt x="431300" y="220929"/>
                  </a:cubicBezTo>
                  <a:cubicBezTo>
                    <a:pt x="437437" y="217861"/>
                    <a:pt x="443713" y="215056"/>
                    <a:pt x="449711" y="211724"/>
                  </a:cubicBezTo>
                  <a:cubicBezTo>
                    <a:pt x="452935" y="209933"/>
                    <a:pt x="455692" y="207378"/>
                    <a:pt x="458916" y="205587"/>
                  </a:cubicBezTo>
                  <a:cubicBezTo>
                    <a:pt x="464914" y="202255"/>
                    <a:pt x="471303" y="199667"/>
                    <a:pt x="477327" y="196381"/>
                  </a:cubicBezTo>
                  <a:cubicBezTo>
                    <a:pt x="482563" y="193525"/>
                    <a:pt x="487335" y="189843"/>
                    <a:pt x="492669" y="187176"/>
                  </a:cubicBezTo>
                  <a:cubicBezTo>
                    <a:pt x="495562" y="185729"/>
                    <a:pt x="498902" y="185381"/>
                    <a:pt x="501875" y="184107"/>
                  </a:cubicBezTo>
                  <a:cubicBezTo>
                    <a:pt x="506079" y="182305"/>
                    <a:pt x="510058" y="180016"/>
                    <a:pt x="514149" y="177971"/>
                  </a:cubicBezTo>
                  <a:cubicBezTo>
                    <a:pt x="525734" y="166385"/>
                    <a:pt x="533620" y="157294"/>
                    <a:pt x="550970" y="150354"/>
                  </a:cubicBezTo>
                  <a:cubicBezTo>
                    <a:pt x="570385" y="142588"/>
                    <a:pt x="566895" y="144803"/>
                    <a:pt x="587792" y="131944"/>
                  </a:cubicBezTo>
                  <a:cubicBezTo>
                    <a:pt x="594073" y="128079"/>
                    <a:pt x="599878" y="123465"/>
                    <a:pt x="606202" y="119670"/>
                  </a:cubicBezTo>
                  <a:cubicBezTo>
                    <a:pt x="610124" y="117317"/>
                    <a:pt x="614477" y="115754"/>
                    <a:pt x="618476" y="113533"/>
                  </a:cubicBezTo>
                  <a:cubicBezTo>
                    <a:pt x="623689" y="110637"/>
                    <a:pt x="628761" y="107489"/>
                    <a:pt x="633818" y="104328"/>
                  </a:cubicBezTo>
                  <a:cubicBezTo>
                    <a:pt x="636945" y="102373"/>
                    <a:pt x="639725" y="99840"/>
                    <a:pt x="643024" y="98191"/>
                  </a:cubicBezTo>
                  <a:cubicBezTo>
                    <a:pt x="645917" y="96744"/>
                    <a:pt x="649336" y="96569"/>
                    <a:pt x="652229" y="95122"/>
                  </a:cubicBezTo>
                  <a:cubicBezTo>
                    <a:pt x="655528" y="93473"/>
                    <a:pt x="658065" y="90483"/>
                    <a:pt x="661435" y="88985"/>
                  </a:cubicBezTo>
                  <a:cubicBezTo>
                    <a:pt x="667346" y="86358"/>
                    <a:pt x="673662" y="84750"/>
                    <a:pt x="679845" y="82848"/>
                  </a:cubicBezTo>
                  <a:cubicBezTo>
                    <a:pt x="735674" y="65669"/>
                    <a:pt x="676942" y="84114"/>
                    <a:pt x="713598" y="73643"/>
                  </a:cubicBezTo>
                  <a:cubicBezTo>
                    <a:pt x="730255" y="68885"/>
                    <a:pt x="721102" y="68813"/>
                    <a:pt x="747351" y="64438"/>
                  </a:cubicBezTo>
                  <a:cubicBezTo>
                    <a:pt x="753488" y="63415"/>
                    <a:pt x="759578" y="62056"/>
                    <a:pt x="765762" y="61369"/>
                  </a:cubicBezTo>
                  <a:cubicBezTo>
                    <a:pt x="786705" y="59042"/>
                    <a:pt x="803948" y="59255"/>
                    <a:pt x="824063" y="55232"/>
                  </a:cubicBezTo>
                  <a:cubicBezTo>
                    <a:pt x="832333" y="53578"/>
                    <a:pt x="840340" y="50749"/>
                    <a:pt x="848610" y="49095"/>
                  </a:cubicBezTo>
                  <a:cubicBezTo>
                    <a:pt x="859174" y="46983"/>
                    <a:pt x="866100" y="45851"/>
                    <a:pt x="876226" y="42958"/>
                  </a:cubicBezTo>
                  <a:cubicBezTo>
                    <a:pt x="879336" y="42069"/>
                    <a:pt x="882322" y="40778"/>
                    <a:pt x="885432" y="39890"/>
                  </a:cubicBezTo>
                  <a:cubicBezTo>
                    <a:pt x="912368" y="32195"/>
                    <a:pt x="884867" y="41103"/>
                    <a:pt x="906911" y="33753"/>
                  </a:cubicBezTo>
                  <a:cubicBezTo>
                    <a:pt x="909687" y="31671"/>
                    <a:pt x="923906" y="20653"/>
                    <a:pt x="928390" y="18411"/>
                  </a:cubicBezTo>
                  <a:cubicBezTo>
                    <a:pt x="931283" y="16964"/>
                    <a:pt x="934703" y="16789"/>
                    <a:pt x="937596" y="15342"/>
                  </a:cubicBezTo>
                  <a:cubicBezTo>
                    <a:pt x="940894" y="13693"/>
                    <a:pt x="943255" y="10218"/>
                    <a:pt x="946801" y="9205"/>
                  </a:cubicBezTo>
                  <a:cubicBezTo>
                    <a:pt x="950735" y="8081"/>
                    <a:pt x="954472" y="1534"/>
                    <a:pt x="956006" y="0"/>
                  </a:cubicBezTo>
                  <a:close/>
                </a:path>
              </a:pathLst>
            </a:custGeom>
            <a:solidFill>
              <a:srgbClr val="CDE5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096" name="Forme libre 55"/>
            <p:cNvSpPr>
              <a:spLocks/>
            </p:cNvSpPr>
            <p:nvPr/>
          </p:nvSpPr>
          <p:spPr bwMode="auto">
            <a:xfrm>
              <a:off x="4906462" y="2062325"/>
              <a:ext cx="1358924" cy="1576864"/>
            </a:xfrm>
            <a:custGeom>
              <a:avLst/>
              <a:gdLst/>
              <a:ahLst/>
              <a:cxnLst/>
              <a:rect l="0" t="0" r="r" b="b"/>
              <a:pathLst>
                <a:path w="1358924" h="1576864">
                  <a:moveTo>
                    <a:pt x="92053" y="585753"/>
                  </a:moveTo>
                  <a:lnTo>
                    <a:pt x="92053" y="585753"/>
                  </a:lnTo>
                  <a:cubicBezTo>
                    <a:pt x="90331" y="586136"/>
                    <a:pt x="51289" y="593818"/>
                    <a:pt x="46027" y="598027"/>
                  </a:cubicBezTo>
                  <a:cubicBezTo>
                    <a:pt x="40268" y="602634"/>
                    <a:pt x="38968" y="611222"/>
                    <a:pt x="33753" y="616437"/>
                  </a:cubicBezTo>
                  <a:lnTo>
                    <a:pt x="15342" y="634848"/>
                  </a:lnTo>
                  <a:cubicBezTo>
                    <a:pt x="14319" y="637917"/>
                    <a:pt x="13720" y="641161"/>
                    <a:pt x="12274" y="644054"/>
                  </a:cubicBezTo>
                  <a:cubicBezTo>
                    <a:pt x="10625" y="647352"/>
                    <a:pt x="7635" y="649889"/>
                    <a:pt x="6137" y="653259"/>
                  </a:cubicBezTo>
                  <a:cubicBezTo>
                    <a:pt x="3510" y="659170"/>
                    <a:pt x="0" y="671670"/>
                    <a:pt x="0" y="671670"/>
                  </a:cubicBezTo>
                  <a:cubicBezTo>
                    <a:pt x="1023" y="685989"/>
                    <a:pt x="2470" y="700285"/>
                    <a:pt x="3068" y="714628"/>
                  </a:cubicBezTo>
                  <a:cubicBezTo>
                    <a:pt x="4434" y="747406"/>
                    <a:pt x="3979" y="813972"/>
                    <a:pt x="9205" y="855777"/>
                  </a:cubicBezTo>
                  <a:cubicBezTo>
                    <a:pt x="9728" y="859962"/>
                    <a:pt x="11115" y="863996"/>
                    <a:pt x="12274" y="868051"/>
                  </a:cubicBezTo>
                  <a:cubicBezTo>
                    <a:pt x="26641" y="918334"/>
                    <a:pt x="16352" y="879873"/>
                    <a:pt x="33753" y="935557"/>
                  </a:cubicBezTo>
                  <a:cubicBezTo>
                    <a:pt x="35011" y="939582"/>
                    <a:pt x="35340" y="943882"/>
                    <a:pt x="36821" y="947831"/>
                  </a:cubicBezTo>
                  <a:cubicBezTo>
                    <a:pt x="40215" y="956882"/>
                    <a:pt x="53745" y="990357"/>
                    <a:pt x="61369" y="1003063"/>
                  </a:cubicBezTo>
                  <a:cubicBezTo>
                    <a:pt x="95639" y="1060180"/>
                    <a:pt x="67123" y="1010158"/>
                    <a:pt x="88985" y="1042953"/>
                  </a:cubicBezTo>
                  <a:cubicBezTo>
                    <a:pt x="115319" y="1082456"/>
                    <a:pt x="93194" y="1053585"/>
                    <a:pt x="116601" y="1082843"/>
                  </a:cubicBezTo>
                  <a:cubicBezTo>
                    <a:pt x="122403" y="1100246"/>
                    <a:pt x="116309" y="1085502"/>
                    <a:pt x="131943" y="1107390"/>
                  </a:cubicBezTo>
                  <a:cubicBezTo>
                    <a:pt x="138374" y="1116393"/>
                    <a:pt x="143068" y="1126681"/>
                    <a:pt x="150354" y="1135007"/>
                  </a:cubicBezTo>
                  <a:cubicBezTo>
                    <a:pt x="154636" y="1139900"/>
                    <a:pt x="175324" y="1164642"/>
                    <a:pt x="184107" y="1171828"/>
                  </a:cubicBezTo>
                  <a:cubicBezTo>
                    <a:pt x="190917" y="1177400"/>
                    <a:pt x="198776" y="1181598"/>
                    <a:pt x="205586" y="1187170"/>
                  </a:cubicBezTo>
                  <a:cubicBezTo>
                    <a:pt x="210064" y="1190834"/>
                    <a:pt x="213467" y="1195679"/>
                    <a:pt x="217860" y="1199444"/>
                  </a:cubicBezTo>
                  <a:cubicBezTo>
                    <a:pt x="220660" y="1201844"/>
                    <a:pt x="224065" y="1203437"/>
                    <a:pt x="227066" y="1205581"/>
                  </a:cubicBezTo>
                  <a:cubicBezTo>
                    <a:pt x="239310" y="1214326"/>
                    <a:pt x="243637" y="1218995"/>
                    <a:pt x="257750" y="1227060"/>
                  </a:cubicBezTo>
                  <a:cubicBezTo>
                    <a:pt x="299739" y="1251054"/>
                    <a:pt x="268476" y="1232808"/>
                    <a:pt x="291503" y="1242403"/>
                  </a:cubicBezTo>
                  <a:cubicBezTo>
                    <a:pt x="300802" y="1246277"/>
                    <a:pt x="309962" y="1250479"/>
                    <a:pt x="319119" y="1254676"/>
                  </a:cubicBezTo>
                  <a:cubicBezTo>
                    <a:pt x="334510" y="1261730"/>
                    <a:pt x="349084" y="1270802"/>
                    <a:pt x="365146" y="1276156"/>
                  </a:cubicBezTo>
                  <a:cubicBezTo>
                    <a:pt x="374351" y="1279224"/>
                    <a:pt x="383805" y="1281629"/>
                    <a:pt x="392762" y="1285361"/>
                  </a:cubicBezTo>
                  <a:cubicBezTo>
                    <a:pt x="396166" y="1286779"/>
                    <a:pt x="398744" y="1289707"/>
                    <a:pt x="401968" y="1291498"/>
                  </a:cubicBezTo>
                  <a:cubicBezTo>
                    <a:pt x="407966" y="1294830"/>
                    <a:pt x="414355" y="1297418"/>
                    <a:pt x="420378" y="1300703"/>
                  </a:cubicBezTo>
                  <a:cubicBezTo>
                    <a:pt x="429347" y="1305595"/>
                    <a:pt x="460179" y="1325161"/>
                    <a:pt x="463337" y="1328319"/>
                  </a:cubicBezTo>
                  <a:cubicBezTo>
                    <a:pt x="479099" y="1344082"/>
                    <a:pt x="476599" y="1340136"/>
                    <a:pt x="487884" y="1355935"/>
                  </a:cubicBezTo>
                  <a:cubicBezTo>
                    <a:pt x="490028" y="1358936"/>
                    <a:pt x="492372" y="1361842"/>
                    <a:pt x="494021" y="1365141"/>
                  </a:cubicBezTo>
                  <a:cubicBezTo>
                    <a:pt x="495468" y="1368034"/>
                    <a:pt x="495643" y="1371453"/>
                    <a:pt x="497090" y="1374346"/>
                  </a:cubicBezTo>
                  <a:cubicBezTo>
                    <a:pt x="502806" y="1385777"/>
                    <a:pt x="503947" y="1382575"/>
                    <a:pt x="512432" y="1392757"/>
                  </a:cubicBezTo>
                  <a:cubicBezTo>
                    <a:pt x="519898" y="1401716"/>
                    <a:pt x="533911" y="1420373"/>
                    <a:pt x="533911" y="1420373"/>
                  </a:cubicBezTo>
                  <a:cubicBezTo>
                    <a:pt x="540960" y="1448563"/>
                    <a:pt x="530773" y="1419518"/>
                    <a:pt x="546185" y="1438784"/>
                  </a:cubicBezTo>
                  <a:cubicBezTo>
                    <a:pt x="548205" y="1441310"/>
                    <a:pt x="547682" y="1445162"/>
                    <a:pt x="549253" y="1447989"/>
                  </a:cubicBezTo>
                  <a:cubicBezTo>
                    <a:pt x="552835" y="1454437"/>
                    <a:pt x="557436" y="1460263"/>
                    <a:pt x="561527" y="1466400"/>
                  </a:cubicBezTo>
                  <a:cubicBezTo>
                    <a:pt x="567374" y="1475171"/>
                    <a:pt x="577069" y="1491014"/>
                    <a:pt x="586075" y="1494016"/>
                  </a:cubicBezTo>
                  <a:lnTo>
                    <a:pt x="595280" y="1497084"/>
                  </a:lnTo>
                  <a:cubicBezTo>
                    <a:pt x="613455" y="1510716"/>
                    <a:pt x="604717" y="1502034"/>
                    <a:pt x="619828" y="1524701"/>
                  </a:cubicBezTo>
                  <a:lnTo>
                    <a:pt x="625965" y="1533906"/>
                  </a:lnTo>
                  <a:lnTo>
                    <a:pt x="632102" y="1543111"/>
                  </a:lnTo>
                  <a:lnTo>
                    <a:pt x="638239" y="1561522"/>
                  </a:lnTo>
                  <a:cubicBezTo>
                    <a:pt x="639262" y="1564590"/>
                    <a:pt x="638616" y="1568933"/>
                    <a:pt x="641307" y="1570727"/>
                  </a:cubicBezTo>
                  <a:lnTo>
                    <a:pt x="650512" y="1576864"/>
                  </a:lnTo>
                  <a:cubicBezTo>
                    <a:pt x="664832" y="1575841"/>
                    <a:pt x="679417" y="1576724"/>
                    <a:pt x="693471" y="1573796"/>
                  </a:cubicBezTo>
                  <a:cubicBezTo>
                    <a:pt x="728954" y="1566404"/>
                    <a:pt x="715319" y="1564983"/>
                    <a:pt x="736429" y="1552317"/>
                  </a:cubicBezTo>
                  <a:cubicBezTo>
                    <a:pt x="742313" y="1548787"/>
                    <a:pt x="748842" y="1546443"/>
                    <a:pt x="754840" y="1543111"/>
                  </a:cubicBezTo>
                  <a:cubicBezTo>
                    <a:pt x="758064" y="1541320"/>
                    <a:pt x="761304" y="1539441"/>
                    <a:pt x="764045" y="1536974"/>
                  </a:cubicBezTo>
                  <a:cubicBezTo>
                    <a:pt x="771571" y="1530200"/>
                    <a:pt x="785525" y="1515495"/>
                    <a:pt x="785525" y="1515495"/>
                  </a:cubicBezTo>
                  <a:cubicBezTo>
                    <a:pt x="798810" y="1488921"/>
                    <a:pt x="782236" y="1518837"/>
                    <a:pt x="807004" y="1487879"/>
                  </a:cubicBezTo>
                  <a:cubicBezTo>
                    <a:pt x="810730" y="1483222"/>
                    <a:pt x="812901" y="1477499"/>
                    <a:pt x="816209" y="1472537"/>
                  </a:cubicBezTo>
                  <a:cubicBezTo>
                    <a:pt x="819046" y="1468282"/>
                    <a:pt x="822442" y="1464425"/>
                    <a:pt x="825415" y="1460263"/>
                  </a:cubicBezTo>
                  <a:cubicBezTo>
                    <a:pt x="827558" y="1457262"/>
                    <a:pt x="829339" y="1454008"/>
                    <a:pt x="831551" y="1451058"/>
                  </a:cubicBezTo>
                  <a:cubicBezTo>
                    <a:pt x="835481" y="1445818"/>
                    <a:pt x="839973" y="1441012"/>
                    <a:pt x="843825" y="1435715"/>
                  </a:cubicBezTo>
                  <a:cubicBezTo>
                    <a:pt x="848163" y="1429750"/>
                    <a:pt x="852305" y="1423630"/>
                    <a:pt x="856099" y="1417305"/>
                  </a:cubicBezTo>
                  <a:cubicBezTo>
                    <a:pt x="859167" y="1412191"/>
                    <a:pt x="861777" y="1406772"/>
                    <a:pt x="865304" y="1401962"/>
                  </a:cubicBezTo>
                  <a:cubicBezTo>
                    <a:pt x="873050" y="1391399"/>
                    <a:pt x="881759" y="1381577"/>
                    <a:pt x="889852" y="1371278"/>
                  </a:cubicBezTo>
                  <a:cubicBezTo>
                    <a:pt x="893012" y="1367257"/>
                    <a:pt x="896220" y="1363259"/>
                    <a:pt x="899057" y="1359004"/>
                  </a:cubicBezTo>
                  <a:cubicBezTo>
                    <a:pt x="901103" y="1355935"/>
                    <a:pt x="902930" y="1352709"/>
                    <a:pt x="905194" y="1349798"/>
                  </a:cubicBezTo>
                  <a:cubicBezTo>
                    <a:pt x="910099" y="1343492"/>
                    <a:pt x="915547" y="1337626"/>
                    <a:pt x="920537" y="1331388"/>
                  </a:cubicBezTo>
                  <a:cubicBezTo>
                    <a:pt x="923732" y="1327395"/>
                    <a:pt x="926674" y="1323205"/>
                    <a:pt x="929742" y="1319114"/>
                  </a:cubicBezTo>
                  <a:cubicBezTo>
                    <a:pt x="937862" y="1294751"/>
                    <a:pt x="930739" y="1312394"/>
                    <a:pt x="963495" y="1273087"/>
                  </a:cubicBezTo>
                  <a:cubicBezTo>
                    <a:pt x="981199" y="1251842"/>
                    <a:pt x="972190" y="1259107"/>
                    <a:pt x="988043" y="1248539"/>
                  </a:cubicBezTo>
                  <a:cubicBezTo>
                    <a:pt x="991111" y="1243425"/>
                    <a:pt x="993940" y="1238159"/>
                    <a:pt x="997248" y="1233197"/>
                  </a:cubicBezTo>
                  <a:cubicBezTo>
                    <a:pt x="1004304" y="1222612"/>
                    <a:pt x="1014022" y="1212230"/>
                    <a:pt x="1021796" y="1202513"/>
                  </a:cubicBezTo>
                  <a:cubicBezTo>
                    <a:pt x="1024991" y="1198520"/>
                    <a:pt x="1028029" y="1194401"/>
                    <a:pt x="1031001" y="1190239"/>
                  </a:cubicBezTo>
                  <a:cubicBezTo>
                    <a:pt x="1033145" y="1187238"/>
                    <a:pt x="1035308" y="1184235"/>
                    <a:pt x="1037138" y="1181033"/>
                  </a:cubicBezTo>
                  <a:cubicBezTo>
                    <a:pt x="1039407" y="1177062"/>
                    <a:pt x="1040616" y="1172482"/>
                    <a:pt x="1043275" y="1168760"/>
                  </a:cubicBezTo>
                  <a:cubicBezTo>
                    <a:pt x="1045797" y="1165229"/>
                    <a:pt x="1049702" y="1162888"/>
                    <a:pt x="1052480" y="1159554"/>
                  </a:cubicBezTo>
                  <a:cubicBezTo>
                    <a:pt x="1057289" y="1153783"/>
                    <a:pt x="1069986" y="1130530"/>
                    <a:pt x="1070891" y="1128870"/>
                  </a:cubicBezTo>
                  <a:cubicBezTo>
                    <a:pt x="1073081" y="1124854"/>
                    <a:pt x="1074675" y="1120518"/>
                    <a:pt x="1077028" y="1116596"/>
                  </a:cubicBezTo>
                  <a:cubicBezTo>
                    <a:pt x="1080823" y="1110271"/>
                    <a:pt x="1085643" y="1104589"/>
                    <a:pt x="1089302" y="1098185"/>
                  </a:cubicBezTo>
                  <a:cubicBezTo>
                    <a:pt x="1093841" y="1090242"/>
                    <a:pt x="1097485" y="1081820"/>
                    <a:pt x="1101576" y="1073637"/>
                  </a:cubicBezTo>
                  <a:cubicBezTo>
                    <a:pt x="1103621" y="1069546"/>
                    <a:pt x="1105175" y="1065170"/>
                    <a:pt x="1107712" y="1061364"/>
                  </a:cubicBezTo>
                  <a:cubicBezTo>
                    <a:pt x="1109758" y="1058295"/>
                    <a:pt x="1112019" y="1055360"/>
                    <a:pt x="1113849" y="1052158"/>
                  </a:cubicBezTo>
                  <a:cubicBezTo>
                    <a:pt x="1120200" y="1041043"/>
                    <a:pt x="1117337" y="1038827"/>
                    <a:pt x="1129192" y="1033747"/>
                  </a:cubicBezTo>
                  <a:cubicBezTo>
                    <a:pt x="1133068" y="1032086"/>
                    <a:pt x="1137255" y="1030907"/>
                    <a:pt x="1141466" y="1030679"/>
                  </a:cubicBezTo>
                  <a:cubicBezTo>
                    <a:pt x="1175185" y="1028857"/>
                    <a:pt x="1208972" y="1028634"/>
                    <a:pt x="1242725" y="1027611"/>
                  </a:cubicBezTo>
                  <a:cubicBezTo>
                    <a:pt x="1245793" y="1024542"/>
                    <a:pt x="1249823" y="1022198"/>
                    <a:pt x="1251930" y="1018405"/>
                  </a:cubicBezTo>
                  <a:cubicBezTo>
                    <a:pt x="1255071" y="1012750"/>
                    <a:pt x="1255174" y="1005780"/>
                    <a:pt x="1258067" y="999994"/>
                  </a:cubicBezTo>
                  <a:lnTo>
                    <a:pt x="1264204" y="987721"/>
                  </a:lnTo>
                  <a:cubicBezTo>
                    <a:pt x="1265227" y="970333"/>
                    <a:pt x="1265621" y="952897"/>
                    <a:pt x="1267272" y="935557"/>
                  </a:cubicBezTo>
                  <a:cubicBezTo>
                    <a:pt x="1267672" y="931359"/>
                    <a:pt x="1268680" y="927159"/>
                    <a:pt x="1270341" y="923283"/>
                  </a:cubicBezTo>
                  <a:cubicBezTo>
                    <a:pt x="1271794" y="919893"/>
                    <a:pt x="1274432" y="917146"/>
                    <a:pt x="1276478" y="914078"/>
                  </a:cubicBezTo>
                  <a:cubicBezTo>
                    <a:pt x="1278524" y="907941"/>
                    <a:pt x="1281046" y="901943"/>
                    <a:pt x="1282615" y="895667"/>
                  </a:cubicBezTo>
                  <a:cubicBezTo>
                    <a:pt x="1284124" y="889631"/>
                    <a:pt x="1284463" y="883357"/>
                    <a:pt x="1285683" y="877256"/>
                  </a:cubicBezTo>
                  <a:cubicBezTo>
                    <a:pt x="1286510" y="873121"/>
                    <a:pt x="1287728" y="869073"/>
                    <a:pt x="1288751" y="864982"/>
                  </a:cubicBezTo>
                  <a:cubicBezTo>
                    <a:pt x="1289774" y="837366"/>
                    <a:pt x="1291401" y="809766"/>
                    <a:pt x="1291820" y="782134"/>
                  </a:cubicBezTo>
                  <a:cubicBezTo>
                    <a:pt x="1293447" y="674745"/>
                    <a:pt x="1292918" y="567329"/>
                    <a:pt x="1294888" y="459946"/>
                  </a:cubicBezTo>
                  <a:cubicBezTo>
                    <a:pt x="1294965" y="455729"/>
                    <a:pt x="1295865" y="451334"/>
                    <a:pt x="1297957" y="447672"/>
                  </a:cubicBezTo>
                  <a:cubicBezTo>
                    <a:pt x="1300110" y="443904"/>
                    <a:pt x="1304384" y="441800"/>
                    <a:pt x="1307162" y="438467"/>
                  </a:cubicBezTo>
                  <a:cubicBezTo>
                    <a:pt x="1327619" y="413920"/>
                    <a:pt x="1297957" y="443582"/>
                    <a:pt x="1322504" y="423125"/>
                  </a:cubicBezTo>
                  <a:cubicBezTo>
                    <a:pt x="1332616" y="414698"/>
                    <a:pt x="1330748" y="414652"/>
                    <a:pt x="1337847" y="404714"/>
                  </a:cubicBezTo>
                  <a:cubicBezTo>
                    <a:pt x="1340819" y="400552"/>
                    <a:pt x="1343984" y="396531"/>
                    <a:pt x="1347052" y="392440"/>
                  </a:cubicBezTo>
                  <a:cubicBezTo>
                    <a:pt x="1354522" y="370029"/>
                    <a:pt x="1351620" y="380305"/>
                    <a:pt x="1356257" y="361756"/>
                  </a:cubicBezTo>
                  <a:cubicBezTo>
                    <a:pt x="1355234" y="341299"/>
                    <a:pt x="1358924" y="320049"/>
                    <a:pt x="1353189" y="300386"/>
                  </a:cubicBezTo>
                  <a:cubicBezTo>
                    <a:pt x="1351124" y="293305"/>
                    <a:pt x="1340915" y="292204"/>
                    <a:pt x="1334778" y="288113"/>
                  </a:cubicBezTo>
                  <a:cubicBezTo>
                    <a:pt x="1331710" y="286067"/>
                    <a:pt x="1329260" y="282033"/>
                    <a:pt x="1325573" y="281976"/>
                  </a:cubicBezTo>
                  <a:lnTo>
                    <a:pt x="1126123" y="278907"/>
                  </a:lnTo>
                  <a:lnTo>
                    <a:pt x="877578" y="275839"/>
                  </a:lnTo>
                  <a:cubicBezTo>
                    <a:pt x="811122" y="269796"/>
                    <a:pt x="865425" y="276477"/>
                    <a:pt x="831551" y="269702"/>
                  </a:cubicBezTo>
                  <a:cubicBezTo>
                    <a:pt x="804552" y="264302"/>
                    <a:pt x="821850" y="269535"/>
                    <a:pt x="803935" y="263565"/>
                  </a:cubicBezTo>
                  <a:cubicBezTo>
                    <a:pt x="797798" y="259474"/>
                    <a:pt x="791850" y="255085"/>
                    <a:pt x="785525" y="251291"/>
                  </a:cubicBezTo>
                  <a:cubicBezTo>
                    <a:pt x="780411" y="248223"/>
                    <a:pt x="775035" y="245553"/>
                    <a:pt x="770182" y="242086"/>
                  </a:cubicBezTo>
                  <a:cubicBezTo>
                    <a:pt x="760692" y="235308"/>
                    <a:pt x="752997" y="225822"/>
                    <a:pt x="742566" y="220607"/>
                  </a:cubicBezTo>
                  <a:cubicBezTo>
                    <a:pt x="738475" y="218561"/>
                    <a:pt x="734171" y="216894"/>
                    <a:pt x="730292" y="214470"/>
                  </a:cubicBezTo>
                  <a:cubicBezTo>
                    <a:pt x="725955" y="211759"/>
                    <a:pt x="722489" y="207748"/>
                    <a:pt x="718019" y="205264"/>
                  </a:cubicBezTo>
                  <a:cubicBezTo>
                    <a:pt x="713204" y="202589"/>
                    <a:pt x="707790" y="201173"/>
                    <a:pt x="702676" y="199127"/>
                  </a:cubicBezTo>
                  <a:cubicBezTo>
                    <a:pt x="699608" y="196059"/>
                    <a:pt x="696804" y="192700"/>
                    <a:pt x="693471" y="189922"/>
                  </a:cubicBezTo>
                  <a:cubicBezTo>
                    <a:pt x="677521" y="176630"/>
                    <a:pt x="685753" y="191901"/>
                    <a:pt x="665855" y="165374"/>
                  </a:cubicBezTo>
                  <a:cubicBezTo>
                    <a:pt x="662786" y="161283"/>
                    <a:pt x="660089" y="156885"/>
                    <a:pt x="656649" y="153101"/>
                  </a:cubicBezTo>
                  <a:cubicBezTo>
                    <a:pt x="649838" y="145609"/>
                    <a:pt x="641245" y="139722"/>
                    <a:pt x="635170" y="131621"/>
                  </a:cubicBezTo>
                  <a:cubicBezTo>
                    <a:pt x="632102" y="127530"/>
                    <a:pt x="629581" y="122963"/>
                    <a:pt x="625965" y="119347"/>
                  </a:cubicBezTo>
                  <a:cubicBezTo>
                    <a:pt x="603126" y="96508"/>
                    <a:pt x="622019" y="122633"/>
                    <a:pt x="607554" y="100937"/>
                  </a:cubicBezTo>
                  <a:lnTo>
                    <a:pt x="601417" y="82526"/>
                  </a:lnTo>
                  <a:cubicBezTo>
                    <a:pt x="600394" y="79458"/>
                    <a:pt x="600143" y="76012"/>
                    <a:pt x="598349" y="73321"/>
                  </a:cubicBezTo>
                  <a:cubicBezTo>
                    <a:pt x="594258" y="67184"/>
                    <a:pt x="590500" y="60811"/>
                    <a:pt x="586075" y="54910"/>
                  </a:cubicBezTo>
                  <a:cubicBezTo>
                    <a:pt x="583007" y="50819"/>
                    <a:pt x="580692" y="46034"/>
                    <a:pt x="576870" y="42636"/>
                  </a:cubicBezTo>
                  <a:cubicBezTo>
                    <a:pt x="571357" y="37736"/>
                    <a:pt x="564596" y="34453"/>
                    <a:pt x="558459" y="30362"/>
                  </a:cubicBezTo>
                  <a:cubicBezTo>
                    <a:pt x="555390" y="28316"/>
                    <a:pt x="552677" y="25595"/>
                    <a:pt x="549253" y="24225"/>
                  </a:cubicBezTo>
                  <a:cubicBezTo>
                    <a:pt x="544139" y="22179"/>
                    <a:pt x="538746" y="20725"/>
                    <a:pt x="533911" y="18088"/>
                  </a:cubicBezTo>
                  <a:cubicBezTo>
                    <a:pt x="500748" y="0"/>
                    <a:pt x="527786" y="9911"/>
                    <a:pt x="506295" y="2746"/>
                  </a:cubicBezTo>
                  <a:cubicBezTo>
                    <a:pt x="494021" y="3769"/>
                    <a:pt x="481682" y="4187"/>
                    <a:pt x="469474" y="5815"/>
                  </a:cubicBezTo>
                  <a:cubicBezTo>
                    <a:pt x="466268" y="6242"/>
                    <a:pt x="462900" y="7003"/>
                    <a:pt x="460268" y="8883"/>
                  </a:cubicBezTo>
                  <a:cubicBezTo>
                    <a:pt x="455560" y="12246"/>
                    <a:pt x="452387" y="17391"/>
                    <a:pt x="447994" y="21157"/>
                  </a:cubicBezTo>
                  <a:cubicBezTo>
                    <a:pt x="445194" y="23557"/>
                    <a:pt x="441857" y="25248"/>
                    <a:pt x="438789" y="27294"/>
                  </a:cubicBezTo>
                  <a:cubicBezTo>
                    <a:pt x="420243" y="64386"/>
                    <a:pt x="443864" y="18413"/>
                    <a:pt x="426515" y="48773"/>
                  </a:cubicBezTo>
                  <a:cubicBezTo>
                    <a:pt x="421538" y="57483"/>
                    <a:pt x="420651" y="62774"/>
                    <a:pt x="414241" y="70252"/>
                  </a:cubicBezTo>
                  <a:cubicBezTo>
                    <a:pt x="410476" y="74645"/>
                    <a:pt x="405439" y="77897"/>
                    <a:pt x="401968" y="82526"/>
                  </a:cubicBezTo>
                  <a:cubicBezTo>
                    <a:pt x="399224" y="86185"/>
                    <a:pt x="398101" y="90828"/>
                    <a:pt x="395831" y="94800"/>
                  </a:cubicBezTo>
                  <a:cubicBezTo>
                    <a:pt x="394001" y="98002"/>
                    <a:pt x="391838" y="101004"/>
                    <a:pt x="389694" y="104005"/>
                  </a:cubicBezTo>
                  <a:cubicBezTo>
                    <a:pt x="386721" y="108167"/>
                    <a:pt x="382972" y="111808"/>
                    <a:pt x="380488" y="116279"/>
                  </a:cubicBezTo>
                  <a:cubicBezTo>
                    <a:pt x="377813" y="121094"/>
                    <a:pt x="376680" y="126630"/>
                    <a:pt x="374351" y="131621"/>
                  </a:cubicBezTo>
                  <a:cubicBezTo>
                    <a:pt x="369515" y="141984"/>
                    <a:pt x="364123" y="152078"/>
                    <a:pt x="359009" y="162306"/>
                  </a:cubicBezTo>
                  <a:cubicBezTo>
                    <a:pt x="356963" y="166397"/>
                    <a:pt x="354631" y="170358"/>
                    <a:pt x="352872" y="174580"/>
                  </a:cubicBezTo>
                  <a:cubicBezTo>
                    <a:pt x="347758" y="186854"/>
                    <a:pt x="344905" y="200337"/>
                    <a:pt x="337530" y="211401"/>
                  </a:cubicBezTo>
                  <a:cubicBezTo>
                    <a:pt x="330181" y="222425"/>
                    <a:pt x="328218" y="224546"/>
                    <a:pt x="322188" y="239017"/>
                  </a:cubicBezTo>
                  <a:cubicBezTo>
                    <a:pt x="319700" y="244988"/>
                    <a:pt x="318678" y="251517"/>
                    <a:pt x="316051" y="257428"/>
                  </a:cubicBezTo>
                  <a:cubicBezTo>
                    <a:pt x="314553" y="260798"/>
                    <a:pt x="311563" y="263335"/>
                    <a:pt x="309914" y="266633"/>
                  </a:cubicBezTo>
                  <a:cubicBezTo>
                    <a:pt x="292147" y="302167"/>
                    <a:pt x="308394" y="276583"/>
                    <a:pt x="294572" y="297318"/>
                  </a:cubicBezTo>
                  <a:cubicBezTo>
                    <a:pt x="292526" y="304478"/>
                    <a:pt x="290940" y="311785"/>
                    <a:pt x="288435" y="318797"/>
                  </a:cubicBezTo>
                  <a:cubicBezTo>
                    <a:pt x="285815" y="326133"/>
                    <a:pt x="282452" y="333185"/>
                    <a:pt x="279229" y="340276"/>
                  </a:cubicBezTo>
                  <a:cubicBezTo>
                    <a:pt x="277336" y="344440"/>
                    <a:pt x="274698" y="348267"/>
                    <a:pt x="273092" y="352550"/>
                  </a:cubicBezTo>
                  <a:cubicBezTo>
                    <a:pt x="268549" y="364664"/>
                    <a:pt x="266605" y="377800"/>
                    <a:pt x="260819" y="389372"/>
                  </a:cubicBezTo>
                  <a:cubicBezTo>
                    <a:pt x="258773" y="393463"/>
                    <a:pt x="256540" y="397465"/>
                    <a:pt x="254682" y="401645"/>
                  </a:cubicBezTo>
                  <a:cubicBezTo>
                    <a:pt x="252445" y="406679"/>
                    <a:pt x="251008" y="412061"/>
                    <a:pt x="248545" y="416988"/>
                  </a:cubicBezTo>
                  <a:cubicBezTo>
                    <a:pt x="245878" y="422322"/>
                    <a:pt x="241838" y="426915"/>
                    <a:pt x="239339" y="432330"/>
                  </a:cubicBezTo>
                  <a:cubicBezTo>
                    <a:pt x="235677" y="440265"/>
                    <a:pt x="232897" y="448587"/>
                    <a:pt x="230134" y="456878"/>
                  </a:cubicBezTo>
                  <a:cubicBezTo>
                    <a:pt x="228800" y="460879"/>
                    <a:pt x="228632" y="465236"/>
                    <a:pt x="227066" y="469152"/>
                  </a:cubicBezTo>
                  <a:cubicBezTo>
                    <a:pt x="224518" y="475522"/>
                    <a:pt x="220647" y="481292"/>
                    <a:pt x="217860" y="487562"/>
                  </a:cubicBezTo>
                  <a:cubicBezTo>
                    <a:pt x="209249" y="506937"/>
                    <a:pt x="222032" y="485631"/>
                    <a:pt x="208655" y="509041"/>
                  </a:cubicBezTo>
                  <a:cubicBezTo>
                    <a:pt x="205062" y="515328"/>
                    <a:pt x="197269" y="525246"/>
                    <a:pt x="193312" y="530521"/>
                  </a:cubicBezTo>
                  <a:cubicBezTo>
                    <a:pt x="187792" y="547081"/>
                    <a:pt x="194558" y="534014"/>
                    <a:pt x="177970" y="545863"/>
                  </a:cubicBezTo>
                  <a:cubicBezTo>
                    <a:pt x="170490" y="551206"/>
                    <a:pt x="168693" y="558160"/>
                    <a:pt x="159559" y="561205"/>
                  </a:cubicBezTo>
                  <a:cubicBezTo>
                    <a:pt x="153657" y="563172"/>
                    <a:pt x="147185" y="562765"/>
                    <a:pt x="141149" y="564274"/>
                  </a:cubicBezTo>
                  <a:cubicBezTo>
                    <a:pt x="134873" y="565843"/>
                    <a:pt x="128875" y="568365"/>
                    <a:pt x="122738" y="570411"/>
                  </a:cubicBezTo>
                  <a:lnTo>
                    <a:pt x="113533" y="573479"/>
                  </a:lnTo>
                  <a:cubicBezTo>
                    <a:pt x="97087" y="578960"/>
                    <a:pt x="111194" y="574681"/>
                    <a:pt x="88985" y="579616"/>
                  </a:cubicBezTo>
                  <a:cubicBezTo>
                    <a:pt x="75719" y="582564"/>
                    <a:pt x="91542" y="584730"/>
                    <a:pt x="92053" y="585753"/>
                  </a:cubicBezTo>
                  <a:close/>
                </a:path>
              </a:pathLst>
            </a:custGeom>
            <a:solidFill>
              <a:srgbClr val="E3EA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098" name="Forme libre 56"/>
            <p:cNvSpPr>
              <a:spLocks/>
            </p:cNvSpPr>
            <p:nvPr/>
          </p:nvSpPr>
          <p:spPr bwMode="auto">
            <a:xfrm>
              <a:off x="4090252" y="1756812"/>
              <a:ext cx="1040739" cy="1149016"/>
            </a:xfrm>
            <a:custGeom>
              <a:avLst/>
              <a:gdLst/>
              <a:ahLst/>
              <a:cxnLst/>
              <a:rect l="0" t="0" r="r" b="b"/>
              <a:pathLst>
                <a:path w="1040739" h="1149016">
                  <a:moveTo>
                    <a:pt x="61369" y="664200"/>
                  </a:moveTo>
                  <a:lnTo>
                    <a:pt x="61369" y="664200"/>
                  </a:lnTo>
                  <a:cubicBezTo>
                    <a:pt x="55232" y="675451"/>
                    <a:pt x="49317" y="686826"/>
                    <a:pt x="42959" y="697953"/>
                  </a:cubicBezTo>
                  <a:cubicBezTo>
                    <a:pt x="41129" y="701155"/>
                    <a:pt x="39430" y="704550"/>
                    <a:pt x="36822" y="707158"/>
                  </a:cubicBezTo>
                  <a:cubicBezTo>
                    <a:pt x="34214" y="709766"/>
                    <a:pt x="30685" y="711249"/>
                    <a:pt x="27616" y="713295"/>
                  </a:cubicBezTo>
                  <a:cubicBezTo>
                    <a:pt x="25571" y="716364"/>
                    <a:pt x="23129" y="719202"/>
                    <a:pt x="21480" y="722501"/>
                  </a:cubicBezTo>
                  <a:cubicBezTo>
                    <a:pt x="20034" y="725394"/>
                    <a:pt x="20698" y="729419"/>
                    <a:pt x="18411" y="731706"/>
                  </a:cubicBezTo>
                  <a:cubicBezTo>
                    <a:pt x="13195" y="736921"/>
                    <a:pt x="0" y="743980"/>
                    <a:pt x="0" y="743980"/>
                  </a:cubicBezTo>
                  <a:cubicBezTo>
                    <a:pt x="1023" y="775687"/>
                    <a:pt x="1206" y="807433"/>
                    <a:pt x="3069" y="839102"/>
                  </a:cubicBezTo>
                  <a:cubicBezTo>
                    <a:pt x="3259" y="842331"/>
                    <a:pt x="3850" y="846020"/>
                    <a:pt x="6137" y="848307"/>
                  </a:cubicBezTo>
                  <a:cubicBezTo>
                    <a:pt x="8424" y="850594"/>
                    <a:pt x="12450" y="849929"/>
                    <a:pt x="15343" y="851376"/>
                  </a:cubicBezTo>
                  <a:cubicBezTo>
                    <a:pt x="18641" y="853025"/>
                    <a:pt x="21250" y="855864"/>
                    <a:pt x="24548" y="857513"/>
                  </a:cubicBezTo>
                  <a:cubicBezTo>
                    <a:pt x="30453" y="860465"/>
                    <a:pt x="40136" y="861686"/>
                    <a:pt x="46027" y="863650"/>
                  </a:cubicBezTo>
                  <a:cubicBezTo>
                    <a:pt x="77884" y="874270"/>
                    <a:pt x="48020" y="864647"/>
                    <a:pt x="70575" y="875924"/>
                  </a:cubicBezTo>
                  <a:cubicBezTo>
                    <a:pt x="73468" y="877370"/>
                    <a:pt x="76932" y="877459"/>
                    <a:pt x="79780" y="878992"/>
                  </a:cubicBezTo>
                  <a:cubicBezTo>
                    <a:pt x="126883" y="904355"/>
                    <a:pt x="93253" y="891666"/>
                    <a:pt x="128876" y="903540"/>
                  </a:cubicBezTo>
                  <a:cubicBezTo>
                    <a:pt x="132967" y="906608"/>
                    <a:pt x="136988" y="909773"/>
                    <a:pt x="141149" y="912745"/>
                  </a:cubicBezTo>
                  <a:cubicBezTo>
                    <a:pt x="144150" y="914889"/>
                    <a:pt x="147747" y="916274"/>
                    <a:pt x="150355" y="918882"/>
                  </a:cubicBezTo>
                  <a:cubicBezTo>
                    <a:pt x="152963" y="921490"/>
                    <a:pt x="154538" y="924960"/>
                    <a:pt x="156492" y="928087"/>
                  </a:cubicBezTo>
                  <a:cubicBezTo>
                    <a:pt x="159653" y="933145"/>
                    <a:pt x="162389" y="938467"/>
                    <a:pt x="165697" y="943430"/>
                  </a:cubicBezTo>
                  <a:cubicBezTo>
                    <a:pt x="187231" y="975732"/>
                    <a:pt x="161264" y="934662"/>
                    <a:pt x="187176" y="967977"/>
                  </a:cubicBezTo>
                  <a:cubicBezTo>
                    <a:pt x="190838" y="972685"/>
                    <a:pt x="193486" y="978106"/>
                    <a:pt x="196382" y="983320"/>
                  </a:cubicBezTo>
                  <a:cubicBezTo>
                    <a:pt x="198603" y="987318"/>
                    <a:pt x="199590" y="992079"/>
                    <a:pt x="202518" y="995593"/>
                  </a:cubicBezTo>
                  <a:cubicBezTo>
                    <a:pt x="204879" y="998426"/>
                    <a:pt x="208723" y="999586"/>
                    <a:pt x="211724" y="1001730"/>
                  </a:cubicBezTo>
                  <a:cubicBezTo>
                    <a:pt x="215886" y="1004703"/>
                    <a:pt x="219907" y="1007867"/>
                    <a:pt x="223998" y="1010936"/>
                  </a:cubicBezTo>
                  <a:cubicBezTo>
                    <a:pt x="226044" y="1016050"/>
                    <a:pt x="226934" y="1021796"/>
                    <a:pt x="230135" y="1026278"/>
                  </a:cubicBezTo>
                  <a:cubicBezTo>
                    <a:pt x="232278" y="1029279"/>
                    <a:pt x="236584" y="1029965"/>
                    <a:pt x="239340" y="1032415"/>
                  </a:cubicBezTo>
                  <a:cubicBezTo>
                    <a:pt x="245827" y="1038181"/>
                    <a:pt x="250529" y="1046012"/>
                    <a:pt x="257751" y="1050826"/>
                  </a:cubicBezTo>
                  <a:cubicBezTo>
                    <a:pt x="260819" y="1052871"/>
                    <a:pt x="264123" y="1054601"/>
                    <a:pt x="266956" y="1056962"/>
                  </a:cubicBezTo>
                  <a:cubicBezTo>
                    <a:pt x="270290" y="1059740"/>
                    <a:pt x="272736" y="1063504"/>
                    <a:pt x="276161" y="1066168"/>
                  </a:cubicBezTo>
                  <a:cubicBezTo>
                    <a:pt x="290964" y="1077682"/>
                    <a:pt x="293840" y="1078552"/>
                    <a:pt x="309914" y="1084579"/>
                  </a:cubicBezTo>
                  <a:cubicBezTo>
                    <a:pt x="312943" y="1085715"/>
                    <a:pt x="315938" y="1087068"/>
                    <a:pt x="319120" y="1087647"/>
                  </a:cubicBezTo>
                  <a:cubicBezTo>
                    <a:pt x="327233" y="1089122"/>
                    <a:pt x="335485" y="1089693"/>
                    <a:pt x="343667" y="1090716"/>
                  </a:cubicBezTo>
                  <a:lnTo>
                    <a:pt x="365147" y="1096852"/>
                  </a:lnTo>
                  <a:cubicBezTo>
                    <a:pt x="373296" y="1099025"/>
                    <a:pt x="381557" y="1100770"/>
                    <a:pt x="389694" y="1102989"/>
                  </a:cubicBezTo>
                  <a:cubicBezTo>
                    <a:pt x="402473" y="1106474"/>
                    <a:pt x="405118" y="1109713"/>
                    <a:pt x="420379" y="1115263"/>
                  </a:cubicBezTo>
                  <a:cubicBezTo>
                    <a:pt x="424342" y="1116704"/>
                    <a:pt x="428737" y="1116766"/>
                    <a:pt x="432653" y="1118332"/>
                  </a:cubicBezTo>
                  <a:cubicBezTo>
                    <a:pt x="439023" y="1120880"/>
                    <a:pt x="444615" y="1125192"/>
                    <a:pt x="451063" y="1127537"/>
                  </a:cubicBezTo>
                  <a:cubicBezTo>
                    <a:pt x="455965" y="1129319"/>
                    <a:pt x="461346" y="1129340"/>
                    <a:pt x="466406" y="1130605"/>
                  </a:cubicBezTo>
                  <a:cubicBezTo>
                    <a:pt x="469544" y="1131389"/>
                    <a:pt x="472592" y="1132513"/>
                    <a:pt x="475611" y="1133674"/>
                  </a:cubicBezTo>
                  <a:cubicBezTo>
                    <a:pt x="515388" y="1148974"/>
                    <a:pt x="493830" y="1144167"/>
                    <a:pt x="527775" y="1149016"/>
                  </a:cubicBezTo>
                  <a:cubicBezTo>
                    <a:pt x="561528" y="1147993"/>
                    <a:pt x="595382" y="1148752"/>
                    <a:pt x="629034" y="1145948"/>
                  </a:cubicBezTo>
                  <a:cubicBezTo>
                    <a:pt x="632709" y="1145642"/>
                    <a:pt x="635406" y="1142172"/>
                    <a:pt x="638239" y="1139811"/>
                  </a:cubicBezTo>
                  <a:cubicBezTo>
                    <a:pt x="661857" y="1120129"/>
                    <a:pt x="633804" y="1139698"/>
                    <a:pt x="656650" y="1124469"/>
                  </a:cubicBezTo>
                  <a:cubicBezTo>
                    <a:pt x="657673" y="1121400"/>
                    <a:pt x="657924" y="1117954"/>
                    <a:pt x="659718" y="1115263"/>
                  </a:cubicBezTo>
                  <a:cubicBezTo>
                    <a:pt x="662125" y="1111652"/>
                    <a:pt x="666146" y="1109392"/>
                    <a:pt x="668924" y="1106058"/>
                  </a:cubicBezTo>
                  <a:cubicBezTo>
                    <a:pt x="671285" y="1103225"/>
                    <a:pt x="673015" y="1099921"/>
                    <a:pt x="675061" y="1096852"/>
                  </a:cubicBezTo>
                  <a:cubicBezTo>
                    <a:pt x="676084" y="1093784"/>
                    <a:pt x="678129" y="1090881"/>
                    <a:pt x="678129" y="1087647"/>
                  </a:cubicBezTo>
                  <a:cubicBezTo>
                    <a:pt x="678129" y="1081990"/>
                    <a:pt x="675772" y="1064521"/>
                    <a:pt x="671992" y="1056962"/>
                  </a:cubicBezTo>
                  <a:cubicBezTo>
                    <a:pt x="670343" y="1053664"/>
                    <a:pt x="667901" y="1050825"/>
                    <a:pt x="665855" y="1047757"/>
                  </a:cubicBezTo>
                  <a:cubicBezTo>
                    <a:pt x="663809" y="1041620"/>
                    <a:pt x="661287" y="1035622"/>
                    <a:pt x="659718" y="1029346"/>
                  </a:cubicBezTo>
                  <a:cubicBezTo>
                    <a:pt x="658695" y="1025255"/>
                    <a:pt x="657862" y="1021112"/>
                    <a:pt x="656650" y="1017073"/>
                  </a:cubicBezTo>
                  <a:cubicBezTo>
                    <a:pt x="654791" y="1010877"/>
                    <a:pt x="652215" y="1004903"/>
                    <a:pt x="650513" y="998662"/>
                  </a:cubicBezTo>
                  <a:cubicBezTo>
                    <a:pt x="649141" y="993631"/>
                    <a:pt x="648576" y="988411"/>
                    <a:pt x="647445" y="983320"/>
                  </a:cubicBezTo>
                  <a:cubicBezTo>
                    <a:pt x="641340" y="955848"/>
                    <a:pt x="647322" y="988722"/>
                    <a:pt x="641308" y="952635"/>
                  </a:cubicBezTo>
                  <a:cubicBezTo>
                    <a:pt x="640285" y="922973"/>
                    <a:pt x="644581" y="892644"/>
                    <a:pt x="638239" y="863650"/>
                  </a:cubicBezTo>
                  <a:cubicBezTo>
                    <a:pt x="636773" y="856947"/>
                    <a:pt x="624347" y="859608"/>
                    <a:pt x="619829" y="854444"/>
                  </a:cubicBezTo>
                  <a:cubicBezTo>
                    <a:pt x="616395" y="850519"/>
                    <a:pt x="617783" y="844216"/>
                    <a:pt x="616760" y="839102"/>
                  </a:cubicBezTo>
                  <a:cubicBezTo>
                    <a:pt x="617783" y="828874"/>
                    <a:pt x="618266" y="818578"/>
                    <a:pt x="619829" y="808418"/>
                  </a:cubicBezTo>
                  <a:cubicBezTo>
                    <a:pt x="621169" y="799706"/>
                    <a:pt x="622578" y="796673"/>
                    <a:pt x="632102" y="796144"/>
                  </a:cubicBezTo>
                  <a:cubicBezTo>
                    <a:pt x="665819" y="794271"/>
                    <a:pt x="699608" y="794098"/>
                    <a:pt x="733361" y="793075"/>
                  </a:cubicBezTo>
                  <a:cubicBezTo>
                    <a:pt x="756476" y="777666"/>
                    <a:pt x="727097" y="795760"/>
                    <a:pt x="754841" y="783870"/>
                  </a:cubicBezTo>
                  <a:cubicBezTo>
                    <a:pt x="764251" y="779837"/>
                    <a:pt x="765446" y="775032"/>
                    <a:pt x="773251" y="768528"/>
                  </a:cubicBezTo>
                  <a:cubicBezTo>
                    <a:pt x="776084" y="766167"/>
                    <a:pt x="779624" y="764752"/>
                    <a:pt x="782457" y="762391"/>
                  </a:cubicBezTo>
                  <a:cubicBezTo>
                    <a:pt x="785791" y="759613"/>
                    <a:pt x="788051" y="755592"/>
                    <a:pt x="791662" y="753185"/>
                  </a:cubicBezTo>
                  <a:cubicBezTo>
                    <a:pt x="794353" y="751391"/>
                    <a:pt x="797757" y="751006"/>
                    <a:pt x="800867" y="750117"/>
                  </a:cubicBezTo>
                  <a:cubicBezTo>
                    <a:pt x="827846" y="742408"/>
                    <a:pt x="800268" y="751338"/>
                    <a:pt x="822347" y="743980"/>
                  </a:cubicBezTo>
                  <a:cubicBezTo>
                    <a:pt x="825415" y="741934"/>
                    <a:pt x="829248" y="740723"/>
                    <a:pt x="831552" y="737843"/>
                  </a:cubicBezTo>
                  <a:cubicBezTo>
                    <a:pt x="833572" y="735317"/>
                    <a:pt x="834620" y="731872"/>
                    <a:pt x="834620" y="728638"/>
                  </a:cubicBezTo>
                  <a:cubicBezTo>
                    <a:pt x="834620" y="710199"/>
                    <a:pt x="832575" y="691816"/>
                    <a:pt x="831552" y="673405"/>
                  </a:cubicBezTo>
                  <a:cubicBezTo>
                    <a:pt x="832575" y="596694"/>
                    <a:pt x="832653" y="519964"/>
                    <a:pt x="834620" y="443271"/>
                  </a:cubicBezTo>
                  <a:cubicBezTo>
                    <a:pt x="834703" y="440038"/>
                    <a:pt x="836415" y="437039"/>
                    <a:pt x="837689" y="434066"/>
                  </a:cubicBezTo>
                  <a:cubicBezTo>
                    <a:pt x="839491" y="429862"/>
                    <a:pt x="841780" y="425883"/>
                    <a:pt x="843826" y="421792"/>
                  </a:cubicBezTo>
                  <a:cubicBezTo>
                    <a:pt x="849355" y="394143"/>
                    <a:pt x="842335" y="417773"/>
                    <a:pt x="856100" y="394176"/>
                  </a:cubicBezTo>
                  <a:cubicBezTo>
                    <a:pt x="864935" y="379031"/>
                    <a:pt x="864457" y="369796"/>
                    <a:pt x="877579" y="360423"/>
                  </a:cubicBezTo>
                  <a:cubicBezTo>
                    <a:pt x="881301" y="357764"/>
                    <a:pt x="886131" y="356945"/>
                    <a:pt x="889853" y="354286"/>
                  </a:cubicBezTo>
                  <a:cubicBezTo>
                    <a:pt x="893384" y="351764"/>
                    <a:pt x="895633" y="347745"/>
                    <a:pt x="899058" y="345081"/>
                  </a:cubicBezTo>
                  <a:cubicBezTo>
                    <a:pt x="914884" y="332772"/>
                    <a:pt x="912786" y="334368"/>
                    <a:pt x="926674" y="329738"/>
                  </a:cubicBezTo>
                  <a:cubicBezTo>
                    <a:pt x="929743" y="326670"/>
                    <a:pt x="932521" y="323281"/>
                    <a:pt x="935880" y="320533"/>
                  </a:cubicBezTo>
                  <a:cubicBezTo>
                    <a:pt x="951012" y="308152"/>
                    <a:pt x="956375" y="304823"/>
                    <a:pt x="969633" y="295985"/>
                  </a:cubicBezTo>
                  <a:cubicBezTo>
                    <a:pt x="980969" y="278979"/>
                    <a:pt x="969283" y="292428"/>
                    <a:pt x="984975" y="283711"/>
                  </a:cubicBezTo>
                  <a:cubicBezTo>
                    <a:pt x="991422" y="280129"/>
                    <a:pt x="997249" y="275529"/>
                    <a:pt x="1003386" y="271438"/>
                  </a:cubicBezTo>
                  <a:lnTo>
                    <a:pt x="1012591" y="265301"/>
                  </a:lnTo>
                  <a:cubicBezTo>
                    <a:pt x="1015659" y="263255"/>
                    <a:pt x="1019188" y="261772"/>
                    <a:pt x="1021796" y="259164"/>
                  </a:cubicBezTo>
                  <a:cubicBezTo>
                    <a:pt x="1024865" y="256095"/>
                    <a:pt x="1028224" y="253292"/>
                    <a:pt x="1031002" y="249958"/>
                  </a:cubicBezTo>
                  <a:cubicBezTo>
                    <a:pt x="1033363" y="247125"/>
                    <a:pt x="1035093" y="243821"/>
                    <a:pt x="1037139" y="240753"/>
                  </a:cubicBezTo>
                  <a:cubicBezTo>
                    <a:pt x="1038162" y="237685"/>
                    <a:pt x="1040739" y="234738"/>
                    <a:pt x="1040207" y="231548"/>
                  </a:cubicBezTo>
                  <a:cubicBezTo>
                    <a:pt x="1039352" y="226421"/>
                    <a:pt x="1027631" y="215903"/>
                    <a:pt x="1024865" y="213137"/>
                  </a:cubicBezTo>
                  <a:cubicBezTo>
                    <a:pt x="1021888" y="177421"/>
                    <a:pt x="1030236" y="181797"/>
                    <a:pt x="1009522" y="164042"/>
                  </a:cubicBezTo>
                  <a:cubicBezTo>
                    <a:pt x="1006722" y="161642"/>
                    <a:pt x="1003385" y="159951"/>
                    <a:pt x="1000317" y="157905"/>
                  </a:cubicBezTo>
                  <a:cubicBezTo>
                    <a:pt x="998271" y="154836"/>
                    <a:pt x="997013" y="151060"/>
                    <a:pt x="994180" y="148699"/>
                  </a:cubicBezTo>
                  <a:cubicBezTo>
                    <a:pt x="990666" y="145771"/>
                    <a:pt x="985828" y="144915"/>
                    <a:pt x="981906" y="142562"/>
                  </a:cubicBezTo>
                  <a:cubicBezTo>
                    <a:pt x="975582" y="138768"/>
                    <a:pt x="970093" y="133587"/>
                    <a:pt x="963496" y="130289"/>
                  </a:cubicBezTo>
                  <a:cubicBezTo>
                    <a:pt x="959405" y="128243"/>
                    <a:pt x="954944" y="126811"/>
                    <a:pt x="951222" y="124152"/>
                  </a:cubicBezTo>
                  <a:cubicBezTo>
                    <a:pt x="947691" y="121630"/>
                    <a:pt x="945547" y="117469"/>
                    <a:pt x="942016" y="114946"/>
                  </a:cubicBezTo>
                  <a:cubicBezTo>
                    <a:pt x="938294" y="112287"/>
                    <a:pt x="933947" y="110611"/>
                    <a:pt x="929743" y="108809"/>
                  </a:cubicBezTo>
                  <a:cubicBezTo>
                    <a:pt x="923583" y="106169"/>
                    <a:pt x="914487" y="104229"/>
                    <a:pt x="908263" y="102673"/>
                  </a:cubicBezTo>
                  <a:cubicBezTo>
                    <a:pt x="899483" y="98283"/>
                    <a:pt x="895813" y="95724"/>
                    <a:pt x="886784" y="93467"/>
                  </a:cubicBezTo>
                  <a:cubicBezTo>
                    <a:pt x="881724" y="92202"/>
                    <a:pt x="876502" y="91664"/>
                    <a:pt x="871442" y="90399"/>
                  </a:cubicBezTo>
                  <a:cubicBezTo>
                    <a:pt x="832202" y="80589"/>
                    <a:pt x="867149" y="87127"/>
                    <a:pt x="831552" y="81193"/>
                  </a:cubicBezTo>
                  <a:cubicBezTo>
                    <a:pt x="805834" y="70905"/>
                    <a:pt x="826470" y="77758"/>
                    <a:pt x="794731" y="71988"/>
                  </a:cubicBezTo>
                  <a:cubicBezTo>
                    <a:pt x="781594" y="69600"/>
                    <a:pt x="778985" y="66385"/>
                    <a:pt x="764046" y="65851"/>
                  </a:cubicBezTo>
                  <a:cubicBezTo>
                    <a:pt x="712927" y="64025"/>
                    <a:pt x="661764" y="63806"/>
                    <a:pt x="610623" y="62783"/>
                  </a:cubicBezTo>
                  <a:cubicBezTo>
                    <a:pt x="566685" y="57900"/>
                    <a:pt x="598361" y="62227"/>
                    <a:pt x="567665" y="56646"/>
                  </a:cubicBezTo>
                  <a:cubicBezTo>
                    <a:pt x="560662" y="55373"/>
                    <a:pt x="541480" y="52573"/>
                    <a:pt x="533912" y="50509"/>
                  </a:cubicBezTo>
                  <a:cubicBezTo>
                    <a:pt x="527671" y="48807"/>
                    <a:pt x="521930" y="45087"/>
                    <a:pt x="515501" y="44372"/>
                  </a:cubicBezTo>
                  <a:cubicBezTo>
                    <a:pt x="506296" y="43349"/>
                    <a:pt x="497054" y="42613"/>
                    <a:pt x="487885" y="41303"/>
                  </a:cubicBezTo>
                  <a:cubicBezTo>
                    <a:pt x="474934" y="39453"/>
                    <a:pt x="472325" y="37846"/>
                    <a:pt x="460269" y="35167"/>
                  </a:cubicBezTo>
                  <a:cubicBezTo>
                    <a:pt x="455178" y="34036"/>
                    <a:pt x="449959" y="33470"/>
                    <a:pt x="444927" y="32098"/>
                  </a:cubicBezTo>
                  <a:cubicBezTo>
                    <a:pt x="438686" y="30396"/>
                    <a:pt x="432653" y="28007"/>
                    <a:pt x="426516" y="25961"/>
                  </a:cubicBezTo>
                  <a:lnTo>
                    <a:pt x="417310" y="22893"/>
                  </a:lnTo>
                  <a:cubicBezTo>
                    <a:pt x="414242" y="21870"/>
                    <a:pt x="410796" y="21618"/>
                    <a:pt x="408105" y="19824"/>
                  </a:cubicBezTo>
                  <a:cubicBezTo>
                    <a:pt x="405037" y="17778"/>
                    <a:pt x="402198" y="15336"/>
                    <a:pt x="398900" y="13687"/>
                  </a:cubicBezTo>
                  <a:cubicBezTo>
                    <a:pt x="391891" y="10182"/>
                    <a:pt x="381347" y="9299"/>
                    <a:pt x="374352" y="7550"/>
                  </a:cubicBezTo>
                  <a:cubicBezTo>
                    <a:pt x="344152" y="0"/>
                    <a:pt x="397370" y="9852"/>
                    <a:pt x="346736" y="1414"/>
                  </a:cubicBezTo>
                  <a:cubicBezTo>
                    <a:pt x="324234" y="2437"/>
                    <a:pt x="301694" y="2818"/>
                    <a:pt x="279230" y="4482"/>
                  </a:cubicBezTo>
                  <a:cubicBezTo>
                    <a:pt x="274029" y="4867"/>
                    <a:pt x="268416" y="4962"/>
                    <a:pt x="263888" y="7550"/>
                  </a:cubicBezTo>
                  <a:cubicBezTo>
                    <a:pt x="260686" y="9380"/>
                    <a:pt x="259400" y="13457"/>
                    <a:pt x="257751" y="16756"/>
                  </a:cubicBezTo>
                  <a:cubicBezTo>
                    <a:pt x="254604" y="23050"/>
                    <a:pt x="252782" y="35462"/>
                    <a:pt x="251614" y="41303"/>
                  </a:cubicBezTo>
                  <a:cubicBezTo>
                    <a:pt x="253650" y="55559"/>
                    <a:pt x="250555" y="64581"/>
                    <a:pt x="263888" y="71988"/>
                  </a:cubicBezTo>
                  <a:cubicBezTo>
                    <a:pt x="269543" y="75129"/>
                    <a:pt x="276161" y="76079"/>
                    <a:pt x="282298" y="78125"/>
                  </a:cubicBezTo>
                  <a:lnTo>
                    <a:pt x="291504" y="81193"/>
                  </a:lnTo>
                  <a:lnTo>
                    <a:pt x="309914" y="93467"/>
                  </a:lnTo>
                  <a:lnTo>
                    <a:pt x="319120" y="99604"/>
                  </a:lnTo>
                  <a:cubicBezTo>
                    <a:pt x="321166" y="102672"/>
                    <a:pt x="323608" y="105511"/>
                    <a:pt x="325257" y="108809"/>
                  </a:cubicBezTo>
                  <a:cubicBezTo>
                    <a:pt x="331742" y="121779"/>
                    <a:pt x="329160" y="139082"/>
                    <a:pt x="325257" y="151768"/>
                  </a:cubicBezTo>
                  <a:cubicBezTo>
                    <a:pt x="324172" y="155293"/>
                    <a:pt x="319120" y="155859"/>
                    <a:pt x="316051" y="157905"/>
                  </a:cubicBezTo>
                  <a:cubicBezTo>
                    <a:pt x="303777" y="156882"/>
                    <a:pt x="291097" y="158133"/>
                    <a:pt x="279230" y="154836"/>
                  </a:cubicBezTo>
                  <a:cubicBezTo>
                    <a:pt x="272123" y="152862"/>
                    <a:pt x="260819" y="142562"/>
                    <a:pt x="260819" y="142562"/>
                  </a:cubicBezTo>
                  <a:cubicBezTo>
                    <a:pt x="246500" y="143585"/>
                    <a:pt x="231411" y="140888"/>
                    <a:pt x="217861" y="145631"/>
                  </a:cubicBezTo>
                  <a:cubicBezTo>
                    <a:pt x="209669" y="148498"/>
                    <a:pt x="205587" y="157905"/>
                    <a:pt x="199450" y="164042"/>
                  </a:cubicBezTo>
                  <a:cubicBezTo>
                    <a:pt x="190989" y="172503"/>
                    <a:pt x="189803" y="172485"/>
                    <a:pt x="184108" y="182452"/>
                  </a:cubicBezTo>
                  <a:cubicBezTo>
                    <a:pt x="181838" y="186424"/>
                    <a:pt x="180630" y="191004"/>
                    <a:pt x="177971" y="194726"/>
                  </a:cubicBezTo>
                  <a:cubicBezTo>
                    <a:pt x="175449" y="198257"/>
                    <a:pt x="171834" y="200863"/>
                    <a:pt x="168765" y="203932"/>
                  </a:cubicBezTo>
                  <a:cubicBezTo>
                    <a:pt x="162463" y="222840"/>
                    <a:pt x="167637" y="210550"/>
                    <a:pt x="147286" y="237685"/>
                  </a:cubicBezTo>
                  <a:cubicBezTo>
                    <a:pt x="135869" y="252908"/>
                    <a:pt x="142336" y="247121"/>
                    <a:pt x="128876" y="256095"/>
                  </a:cubicBezTo>
                  <a:cubicBezTo>
                    <a:pt x="125807" y="261209"/>
                    <a:pt x="122337" y="266103"/>
                    <a:pt x="119670" y="271438"/>
                  </a:cubicBezTo>
                  <a:cubicBezTo>
                    <a:pt x="118224" y="274331"/>
                    <a:pt x="117491" y="277533"/>
                    <a:pt x="116602" y="280643"/>
                  </a:cubicBezTo>
                  <a:cubicBezTo>
                    <a:pt x="115443" y="284698"/>
                    <a:pt x="115625" y="289255"/>
                    <a:pt x="113533" y="292917"/>
                  </a:cubicBezTo>
                  <a:cubicBezTo>
                    <a:pt x="111380" y="296685"/>
                    <a:pt x="107396" y="299054"/>
                    <a:pt x="104328" y="302122"/>
                  </a:cubicBezTo>
                  <a:cubicBezTo>
                    <a:pt x="99689" y="320674"/>
                    <a:pt x="102593" y="310392"/>
                    <a:pt x="95122" y="332807"/>
                  </a:cubicBezTo>
                  <a:cubicBezTo>
                    <a:pt x="94099" y="335875"/>
                    <a:pt x="93500" y="339119"/>
                    <a:pt x="92054" y="342012"/>
                  </a:cubicBezTo>
                  <a:cubicBezTo>
                    <a:pt x="84268" y="357584"/>
                    <a:pt x="88454" y="350480"/>
                    <a:pt x="79780" y="363491"/>
                  </a:cubicBezTo>
                  <a:cubicBezTo>
                    <a:pt x="72026" y="386754"/>
                    <a:pt x="77524" y="376727"/>
                    <a:pt x="64438" y="394176"/>
                  </a:cubicBezTo>
                  <a:cubicBezTo>
                    <a:pt x="58135" y="413082"/>
                    <a:pt x="65344" y="392905"/>
                    <a:pt x="55233" y="415655"/>
                  </a:cubicBezTo>
                  <a:cubicBezTo>
                    <a:pt x="52996" y="420688"/>
                    <a:pt x="51559" y="426071"/>
                    <a:pt x="49096" y="430997"/>
                  </a:cubicBezTo>
                  <a:cubicBezTo>
                    <a:pt x="47447" y="434296"/>
                    <a:pt x="44457" y="436833"/>
                    <a:pt x="42959" y="440203"/>
                  </a:cubicBezTo>
                  <a:cubicBezTo>
                    <a:pt x="38692" y="449804"/>
                    <a:pt x="36303" y="460689"/>
                    <a:pt x="33753" y="470887"/>
                  </a:cubicBezTo>
                  <a:cubicBezTo>
                    <a:pt x="34384" y="480356"/>
                    <a:pt x="38154" y="540717"/>
                    <a:pt x="39890" y="553736"/>
                  </a:cubicBezTo>
                  <a:cubicBezTo>
                    <a:pt x="40317" y="556942"/>
                    <a:pt x="42175" y="559803"/>
                    <a:pt x="42959" y="562941"/>
                  </a:cubicBezTo>
                  <a:cubicBezTo>
                    <a:pt x="44224" y="568001"/>
                    <a:pt x="43869" y="573535"/>
                    <a:pt x="46027" y="578283"/>
                  </a:cubicBezTo>
                  <a:cubicBezTo>
                    <a:pt x="49079" y="584998"/>
                    <a:pt x="58301" y="596694"/>
                    <a:pt x="58301" y="596694"/>
                  </a:cubicBezTo>
                  <a:cubicBezTo>
                    <a:pt x="60347" y="602831"/>
                    <a:pt x="64778" y="608645"/>
                    <a:pt x="64438" y="615105"/>
                  </a:cubicBezTo>
                  <a:lnTo>
                    <a:pt x="61369" y="664200"/>
                  </a:lnTo>
                  <a:close/>
                </a:path>
              </a:pathLst>
            </a:custGeom>
            <a:solidFill>
              <a:srgbClr val="E3EA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100" name="Forme libre 105"/>
            <p:cNvSpPr>
              <a:spLocks/>
            </p:cNvSpPr>
            <p:nvPr/>
          </p:nvSpPr>
          <p:spPr bwMode="auto">
            <a:xfrm>
              <a:off x="3540369" y="3938954"/>
              <a:ext cx="465016" cy="465968"/>
            </a:xfrm>
            <a:custGeom>
              <a:avLst/>
              <a:gdLst>
                <a:gd name="T0" fmla="*/ 418123 w 465016"/>
                <a:gd name="T1" fmla="*/ 0 h 465968"/>
                <a:gd name="T2" fmla="*/ 418123 w 465016"/>
                <a:gd name="T3" fmla="*/ 0 h 465968"/>
                <a:gd name="T4" fmla="*/ 441569 w 465016"/>
                <a:gd name="T5" fmla="*/ 42984 h 465968"/>
                <a:gd name="T6" fmla="*/ 457200 w 465016"/>
                <a:gd name="T7" fmla="*/ 66431 h 465968"/>
                <a:gd name="T8" fmla="*/ 465016 w 465016"/>
                <a:gd name="T9" fmla="*/ 89877 h 465968"/>
                <a:gd name="T10" fmla="*/ 461108 w 465016"/>
                <a:gd name="T11" fmla="*/ 203200 h 465968"/>
                <a:gd name="T12" fmla="*/ 457200 w 465016"/>
                <a:gd name="T13" fmla="*/ 214923 h 465968"/>
                <a:gd name="T14" fmla="*/ 453293 w 465016"/>
                <a:gd name="T15" fmla="*/ 254000 h 465968"/>
                <a:gd name="T16" fmla="*/ 445477 w 465016"/>
                <a:gd name="T17" fmla="*/ 273538 h 465968"/>
                <a:gd name="T18" fmla="*/ 441569 w 465016"/>
                <a:gd name="T19" fmla="*/ 285261 h 465968"/>
                <a:gd name="T20" fmla="*/ 433754 w 465016"/>
                <a:gd name="T21" fmla="*/ 304800 h 465968"/>
                <a:gd name="T22" fmla="*/ 429846 w 465016"/>
                <a:gd name="T23" fmla="*/ 324338 h 465968"/>
                <a:gd name="T24" fmla="*/ 418123 w 465016"/>
                <a:gd name="T25" fmla="*/ 343877 h 465968"/>
                <a:gd name="T26" fmla="*/ 410308 w 465016"/>
                <a:gd name="T27" fmla="*/ 363415 h 465968"/>
                <a:gd name="T28" fmla="*/ 386862 w 465016"/>
                <a:gd name="T29" fmla="*/ 386861 h 465968"/>
                <a:gd name="T30" fmla="*/ 375139 w 465016"/>
                <a:gd name="T31" fmla="*/ 402492 h 465968"/>
                <a:gd name="T32" fmla="*/ 328246 w 465016"/>
                <a:gd name="T33" fmla="*/ 429846 h 465968"/>
                <a:gd name="T34" fmla="*/ 312616 w 465016"/>
                <a:gd name="T35" fmla="*/ 437661 h 465968"/>
                <a:gd name="T36" fmla="*/ 293077 w 465016"/>
                <a:gd name="T37" fmla="*/ 449384 h 465968"/>
                <a:gd name="T38" fmla="*/ 273539 w 465016"/>
                <a:gd name="T39" fmla="*/ 457200 h 465968"/>
                <a:gd name="T40" fmla="*/ 257908 w 465016"/>
                <a:gd name="T41" fmla="*/ 465015 h 465968"/>
                <a:gd name="T42" fmla="*/ 183662 w 465016"/>
                <a:gd name="T43" fmla="*/ 461108 h 465968"/>
                <a:gd name="T44" fmla="*/ 152400 w 465016"/>
                <a:gd name="T45" fmla="*/ 437661 h 465968"/>
                <a:gd name="T46" fmla="*/ 144585 w 465016"/>
                <a:gd name="T47" fmla="*/ 425938 h 465968"/>
                <a:gd name="T48" fmla="*/ 125046 w 465016"/>
                <a:gd name="T49" fmla="*/ 406400 h 465968"/>
                <a:gd name="T50" fmla="*/ 117231 w 465016"/>
                <a:gd name="T51" fmla="*/ 394677 h 465968"/>
                <a:gd name="T52" fmla="*/ 101600 w 465016"/>
                <a:gd name="T53" fmla="*/ 375138 h 465968"/>
                <a:gd name="T54" fmla="*/ 85969 w 465016"/>
                <a:gd name="T55" fmla="*/ 343877 h 465968"/>
                <a:gd name="T56" fmla="*/ 70339 w 465016"/>
                <a:gd name="T57" fmla="*/ 324338 h 465968"/>
                <a:gd name="T58" fmla="*/ 39077 w 465016"/>
                <a:gd name="T59" fmla="*/ 296984 h 465968"/>
                <a:gd name="T60" fmla="*/ 31262 w 465016"/>
                <a:gd name="T61" fmla="*/ 285261 h 465968"/>
                <a:gd name="T62" fmla="*/ 11723 w 465016"/>
                <a:gd name="T63" fmla="*/ 269631 h 465968"/>
                <a:gd name="T64" fmla="*/ 0 w 465016"/>
                <a:gd name="T65" fmla="*/ 246184 h 465968"/>
                <a:gd name="T66" fmla="*/ 3908 w 465016"/>
                <a:gd name="T67" fmla="*/ 211015 h 465968"/>
                <a:gd name="T68" fmla="*/ 7816 w 465016"/>
                <a:gd name="T69" fmla="*/ 199292 h 465968"/>
                <a:gd name="T70" fmla="*/ 19539 w 465016"/>
                <a:gd name="T71" fmla="*/ 187569 h 465968"/>
                <a:gd name="T72" fmla="*/ 42985 w 465016"/>
                <a:gd name="T73" fmla="*/ 160215 h 465968"/>
                <a:gd name="T74" fmla="*/ 54708 w 465016"/>
                <a:gd name="T75" fmla="*/ 152400 h 465968"/>
                <a:gd name="T76" fmla="*/ 62523 w 465016"/>
                <a:gd name="T77" fmla="*/ 144584 h 465968"/>
                <a:gd name="T78" fmla="*/ 74246 w 465016"/>
                <a:gd name="T79" fmla="*/ 136769 h 465968"/>
                <a:gd name="T80" fmla="*/ 113323 w 465016"/>
                <a:gd name="T81" fmla="*/ 109415 h 465968"/>
                <a:gd name="T82" fmla="*/ 125046 w 465016"/>
                <a:gd name="T83" fmla="*/ 101600 h 465968"/>
                <a:gd name="T84" fmla="*/ 144585 w 465016"/>
                <a:gd name="T85" fmla="*/ 93784 h 465968"/>
                <a:gd name="T86" fmla="*/ 160216 w 465016"/>
                <a:gd name="T87" fmla="*/ 85969 h 465968"/>
                <a:gd name="T88" fmla="*/ 175846 w 465016"/>
                <a:gd name="T89" fmla="*/ 82061 h 465968"/>
                <a:gd name="T90" fmla="*/ 183662 w 465016"/>
                <a:gd name="T91" fmla="*/ 74246 h 465968"/>
                <a:gd name="T92" fmla="*/ 207108 w 465016"/>
                <a:gd name="T93" fmla="*/ 66431 h 465968"/>
                <a:gd name="T94" fmla="*/ 230554 w 465016"/>
                <a:gd name="T95" fmla="*/ 54708 h 465968"/>
                <a:gd name="T96" fmla="*/ 238369 w 465016"/>
                <a:gd name="T97" fmla="*/ 46892 h 465968"/>
                <a:gd name="T98" fmla="*/ 265723 w 465016"/>
                <a:gd name="T99" fmla="*/ 31261 h 465968"/>
                <a:gd name="T100" fmla="*/ 308708 w 465016"/>
                <a:gd name="T101" fmla="*/ 19538 h 465968"/>
                <a:gd name="T102" fmla="*/ 347785 w 465016"/>
                <a:gd name="T103" fmla="*/ 7815 h 465968"/>
                <a:gd name="T104" fmla="*/ 359508 w 465016"/>
                <a:gd name="T105" fmla="*/ 3908 h 465968"/>
                <a:gd name="T106" fmla="*/ 418123 w 465016"/>
                <a:gd name="T107" fmla="*/ 0 h 46596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5016" h="465968">
                  <a:moveTo>
                    <a:pt x="418123" y="0"/>
                  </a:moveTo>
                  <a:lnTo>
                    <a:pt x="418123" y="0"/>
                  </a:lnTo>
                  <a:cubicBezTo>
                    <a:pt x="425938" y="14328"/>
                    <a:pt x="433294" y="28916"/>
                    <a:pt x="441569" y="42984"/>
                  </a:cubicBezTo>
                  <a:cubicBezTo>
                    <a:pt x="446332" y="51080"/>
                    <a:pt x="454229" y="57520"/>
                    <a:pt x="457200" y="66431"/>
                  </a:cubicBezTo>
                  <a:lnTo>
                    <a:pt x="465016" y="89877"/>
                  </a:lnTo>
                  <a:cubicBezTo>
                    <a:pt x="463713" y="127651"/>
                    <a:pt x="463466" y="165477"/>
                    <a:pt x="461108" y="203200"/>
                  </a:cubicBezTo>
                  <a:cubicBezTo>
                    <a:pt x="460851" y="207311"/>
                    <a:pt x="457826" y="210852"/>
                    <a:pt x="457200" y="214923"/>
                  </a:cubicBezTo>
                  <a:cubicBezTo>
                    <a:pt x="455210" y="227861"/>
                    <a:pt x="455860" y="241164"/>
                    <a:pt x="453293" y="254000"/>
                  </a:cubicBezTo>
                  <a:cubicBezTo>
                    <a:pt x="451917" y="260878"/>
                    <a:pt x="447940" y="266970"/>
                    <a:pt x="445477" y="273538"/>
                  </a:cubicBezTo>
                  <a:cubicBezTo>
                    <a:pt x="444031" y="277395"/>
                    <a:pt x="443015" y="281404"/>
                    <a:pt x="441569" y="285261"/>
                  </a:cubicBezTo>
                  <a:cubicBezTo>
                    <a:pt x="439106" y="291829"/>
                    <a:pt x="435770" y="298081"/>
                    <a:pt x="433754" y="304800"/>
                  </a:cubicBezTo>
                  <a:cubicBezTo>
                    <a:pt x="431846" y="311162"/>
                    <a:pt x="432313" y="318171"/>
                    <a:pt x="429846" y="324338"/>
                  </a:cubicBezTo>
                  <a:cubicBezTo>
                    <a:pt x="427025" y="331390"/>
                    <a:pt x="421520" y="337083"/>
                    <a:pt x="418123" y="343877"/>
                  </a:cubicBezTo>
                  <a:cubicBezTo>
                    <a:pt x="414986" y="350151"/>
                    <a:pt x="413714" y="357283"/>
                    <a:pt x="410308" y="363415"/>
                  </a:cubicBezTo>
                  <a:cubicBezTo>
                    <a:pt x="401754" y="378812"/>
                    <a:pt x="399687" y="378311"/>
                    <a:pt x="386862" y="386861"/>
                  </a:cubicBezTo>
                  <a:cubicBezTo>
                    <a:pt x="382954" y="392071"/>
                    <a:pt x="379744" y="397887"/>
                    <a:pt x="375139" y="402492"/>
                  </a:cubicBezTo>
                  <a:cubicBezTo>
                    <a:pt x="362664" y="414967"/>
                    <a:pt x="343014" y="422462"/>
                    <a:pt x="328246" y="429846"/>
                  </a:cubicBezTo>
                  <a:cubicBezTo>
                    <a:pt x="323036" y="432451"/>
                    <a:pt x="317611" y="434664"/>
                    <a:pt x="312616" y="437661"/>
                  </a:cubicBezTo>
                  <a:cubicBezTo>
                    <a:pt x="306103" y="441569"/>
                    <a:pt x="299870" y="445987"/>
                    <a:pt x="293077" y="449384"/>
                  </a:cubicBezTo>
                  <a:cubicBezTo>
                    <a:pt x="286803" y="452521"/>
                    <a:pt x="279949" y="454351"/>
                    <a:pt x="273539" y="457200"/>
                  </a:cubicBezTo>
                  <a:cubicBezTo>
                    <a:pt x="268216" y="459566"/>
                    <a:pt x="263118" y="462410"/>
                    <a:pt x="257908" y="465015"/>
                  </a:cubicBezTo>
                  <a:cubicBezTo>
                    <a:pt x="233159" y="463713"/>
                    <a:pt x="207964" y="465968"/>
                    <a:pt x="183662" y="461108"/>
                  </a:cubicBezTo>
                  <a:cubicBezTo>
                    <a:pt x="177709" y="459918"/>
                    <a:pt x="158793" y="445653"/>
                    <a:pt x="152400" y="437661"/>
                  </a:cubicBezTo>
                  <a:cubicBezTo>
                    <a:pt x="149466" y="433994"/>
                    <a:pt x="147678" y="429472"/>
                    <a:pt x="144585" y="425938"/>
                  </a:cubicBezTo>
                  <a:cubicBezTo>
                    <a:pt x="138520" y="419006"/>
                    <a:pt x="130155" y="414064"/>
                    <a:pt x="125046" y="406400"/>
                  </a:cubicBezTo>
                  <a:cubicBezTo>
                    <a:pt x="122441" y="402492"/>
                    <a:pt x="120165" y="398344"/>
                    <a:pt x="117231" y="394677"/>
                  </a:cubicBezTo>
                  <a:cubicBezTo>
                    <a:pt x="94951" y="366825"/>
                    <a:pt x="125666" y="411234"/>
                    <a:pt x="101600" y="375138"/>
                  </a:cubicBezTo>
                  <a:cubicBezTo>
                    <a:pt x="92620" y="348197"/>
                    <a:pt x="99611" y="357517"/>
                    <a:pt x="85969" y="343877"/>
                  </a:cubicBezTo>
                  <a:cubicBezTo>
                    <a:pt x="79275" y="323792"/>
                    <a:pt x="86974" y="338893"/>
                    <a:pt x="70339" y="324338"/>
                  </a:cubicBezTo>
                  <a:cubicBezTo>
                    <a:pt x="33763" y="292335"/>
                    <a:pt x="65457" y="314572"/>
                    <a:pt x="39077" y="296984"/>
                  </a:cubicBezTo>
                  <a:cubicBezTo>
                    <a:pt x="36472" y="293076"/>
                    <a:pt x="34583" y="288582"/>
                    <a:pt x="31262" y="285261"/>
                  </a:cubicBezTo>
                  <a:cubicBezTo>
                    <a:pt x="10954" y="264953"/>
                    <a:pt x="27190" y="288964"/>
                    <a:pt x="11723" y="269631"/>
                  </a:cubicBezTo>
                  <a:cubicBezTo>
                    <a:pt x="3066" y="258811"/>
                    <a:pt x="4127" y="258565"/>
                    <a:pt x="0" y="246184"/>
                  </a:cubicBezTo>
                  <a:cubicBezTo>
                    <a:pt x="1303" y="234461"/>
                    <a:pt x="1969" y="222650"/>
                    <a:pt x="3908" y="211015"/>
                  </a:cubicBezTo>
                  <a:cubicBezTo>
                    <a:pt x="4585" y="206952"/>
                    <a:pt x="5531" y="202719"/>
                    <a:pt x="7816" y="199292"/>
                  </a:cubicBezTo>
                  <a:cubicBezTo>
                    <a:pt x="10881" y="194694"/>
                    <a:pt x="15943" y="191765"/>
                    <a:pt x="19539" y="187569"/>
                  </a:cubicBezTo>
                  <a:cubicBezTo>
                    <a:pt x="32475" y="172476"/>
                    <a:pt x="28441" y="172335"/>
                    <a:pt x="42985" y="160215"/>
                  </a:cubicBezTo>
                  <a:cubicBezTo>
                    <a:pt x="46593" y="157208"/>
                    <a:pt x="51041" y="155334"/>
                    <a:pt x="54708" y="152400"/>
                  </a:cubicBezTo>
                  <a:cubicBezTo>
                    <a:pt x="57585" y="150098"/>
                    <a:pt x="59646" y="146886"/>
                    <a:pt x="62523" y="144584"/>
                  </a:cubicBezTo>
                  <a:cubicBezTo>
                    <a:pt x="66190" y="141650"/>
                    <a:pt x="70424" y="139499"/>
                    <a:pt x="74246" y="136769"/>
                  </a:cubicBezTo>
                  <a:cubicBezTo>
                    <a:pt x="114754" y="107835"/>
                    <a:pt x="59417" y="145352"/>
                    <a:pt x="113323" y="109415"/>
                  </a:cubicBezTo>
                  <a:cubicBezTo>
                    <a:pt x="117231" y="106810"/>
                    <a:pt x="120686" y="103344"/>
                    <a:pt x="125046" y="101600"/>
                  </a:cubicBezTo>
                  <a:cubicBezTo>
                    <a:pt x="131559" y="98995"/>
                    <a:pt x="138175" y="96633"/>
                    <a:pt x="144585" y="93784"/>
                  </a:cubicBezTo>
                  <a:cubicBezTo>
                    <a:pt x="149908" y="91418"/>
                    <a:pt x="154762" y="88014"/>
                    <a:pt x="160216" y="85969"/>
                  </a:cubicBezTo>
                  <a:cubicBezTo>
                    <a:pt x="165244" y="84083"/>
                    <a:pt x="170636" y="83364"/>
                    <a:pt x="175846" y="82061"/>
                  </a:cubicBezTo>
                  <a:cubicBezTo>
                    <a:pt x="178451" y="79456"/>
                    <a:pt x="180367" y="75894"/>
                    <a:pt x="183662" y="74246"/>
                  </a:cubicBezTo>
                  <a:cubicBezTo>
                    <a:pt x="191030" y="70562"/>
                    <a:pt x="207108" y="66431"/>
                    <a:pt x="207108" y="66431"/>
                  </a:cubicBezTo>
                  <a:cubicBezTo>
                    <a:pt x="225307" y="48229"/>
                    <a:pt x="201747" y="69112"/>
                    <a:pt x="230554" y="54708"/>
                  </a:cubicBezTo>
                  <a:cubicBezTo>
                    <a:pt x="233849" y="53060"/>
                    <a:pt x="235492" y="49194"/>
                    <a:pt x="238369" y="46892"/>
                  </a:cubicBezTo>
                  <a:cubicBezTo>
                    <a:pt x="245910" y="40859"/>
                    <a:pt x="257091" y="34960"/>
                    <a:pt x="265723" y="31261"/>
                  </a:cubicBezTo>
                  <a:cubicBezTo>
                    <a:pt x="277536" y="26198"/>
                    <a:pt x="299790" y="22511"/>
                    <a:pt x="308708" y="19538"/>
                  </a:cubicBezTo>
                  <a:cubicBezTo>
                    <a:pt x="364400" y="975"/>
                    <a:pt x="306461" y="19621"/>
                    <a:pt x="347785" y="7815"/>
                  </a:cubicBezTo>
                  <a:cubicBezTo>
                    <a:pt x="351746" y="6683"/>
                    <a:pt x="355394" y="4104"/>
                    <a:pt x="359508" y="3908"/>
                  </a:cubicBezTo>
                  <a:cubicBezTo>
                    <a:pt x="382927" y="2793"/>
                    <a:pt x="408354" y="651"/>
                    <a:pt x="418123" y="0"/>
                  </a:cubicBezTo>
                  <a:close/>
                </a:path>
              </a:pathLst>
            </a:custGeom>
            <a:solidFill>
              <a:srgbClr val="CDE5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5868144" y="90488"/>
            <a:ext cx="3214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600" b="1" dirty="0">
                <a:solidFill>
                  <a:schemeClr val="bg1"/>
                </a:solidFill>
                <a:latin typeface="+mn-lt"/>
              </a:rPr>
              <a:t>Service Commercial France</a:t>
            </a:r>
            <a:endParaRPr lang="fr-FR" sz="1600" dirty="0">
              <a:latin typeface="+mn-lt"/>
            </a:endParaRPr>
          </a:p>
        </p:txBody>
      </p:sp>
      <p:sp>
        <p:nvSpPr>
          <p:cNvPr id="51" name="Rectangle 62"/>
          <p:cNvSpPr>
            <a:spLocks noChangeArrowheads="1"/>
          </p:cNvSpPr>
          <p:nvPr/>
        </p:nvSpPr>
        <p:spPr bwMode="auto">
          <a:xfrm>
            <a:off x="3527821" y="1916832"/>
            <a:ext cx="1600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003D7E"/>
              </a:buClr>
            </a:pP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      NORD</a:t>
            </a:r>
            <a:endParaRPr lang="fr-FR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 Box 63"/>
          <p:cNvSpPr txBox="1">
            <a:spLocks noChangeArrowheads="1"/>
          </p:cNvSpPr>
          <p:nvPr/>
        </p:nvSpPr>
        <p:spPr bwMode="auto">
          <a:xfrm>
            <a:off x="3671837" y="3933056"/>
            <a:ext cx="15841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  SUD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1151557" y="2132856"/>
            <a:ext cx="242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Dominique</a:t>
            </a:r>
          </a:p>
          <a:p>
            <a:pPr algn="ctr"/>
            <a:r>
              <a:rPr lang="fr-FR" sz="1600" b="1" dirty="0" smtClean="0"/>
              <a:t>LEGOUT</a:t>
            </a:r>
          </a:p>
          <a:p>
            <a:pPr algn="ctr"/>
            <a:r>
              <a:rPr lang="fr-FR" sz="1600" b="1" dirty="0" smtClean="0"/>
              <a:t>06 85 03 01 46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3311797" y="980728"/>
            <a:ext cx="242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Pierre </a:t>
            </a:r>
          </a:p>
          <a:p>
            <a:pPr algn="ctr"/>
            <a:r>
              <a:rPr lang="fr-FR" sz="1600" b="1" dirty="0" smtClean="0"/>
              <a:t>VARENNE</a:t>
            </a:r>
          </a:p>
          <a:p>
            <a:pPr algn="ctr"/>
            <a:r>
              <a:rPr lang="fr-FR" sz="1600" b="1" dirty="0" smtClean="0"/>
              <a:t>06 74 78 70 39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607941" y="1988840"/>
            <a:ext cx="271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Bruno </a:t>
            </a:r>
          </a:p>
          <a:p>
            <a:pPr algn="ctr"/>
            <a:r>
              <a:rPr lang="fr-FR" sz="1600" b="1" dirty="0" smtClean="0"/>
              <a:t>LEGRAND</a:t>
            </a:r>
          </a:p>
          <a:p>
            <a:pPr algn="ctr"/>
            <a:r>
              <a:rPr lang="fr-FR" sz="1600" b="1" dirty="0" smtClean="0"/>
              <a:t>06 83 77 30 29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1727621" y="5085184"/>
            <a:ext cx="300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3D7E"/>
                </a:solidFill>
              </a:rPr>
              <a:t>Alexandre </a:t>
            </a:r>
          </a:p>
          <a:p>
            <a:pPr algn="ctr"/>
            <a:r>
              <a:rPr lang="fr-FR" sz="1600" b="1" dirty="0" smtClean="0">
                <a:solidFill>
                  <a:srgbClr val="003D7E"/>
                </a:solidFill>
              </a:rPr>
              <a:t>LABORDE</a:t>
            </a:r>
          </a:p>
          <a:p>
            <a:pPr algn="ctr"/>
            <a:r>
              <a:rPr lang="fr-FR" sz="1600" b="1" dirty="0" smtClean="0">
                <a:solidFill>
                  <a:srgbClr val="003D7E"/>
                </a:solidFill>
              </a:rPr>
              <a:t>06 74 78 57 71</a:t>
            </a:r>
            <a:endParaRPr lang="fr-FR" sz="1600" b="1" dirty="0">
              <a:solidFill>
                <a:srgbClr val="003D7E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4391917" y="4869160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3D7E"/>
                </a:solidFill>
              </a:rPr>
              <a:t>Fabrice </a:t>
            </a:r>
          </a:p>
          <a:p>
            <a:pPr algn="ctr"/>
            <a:r>
              <a:rPr lang="fr-FR" sz="1600" b="1" dirty="0" smtClean="0">
                <a:solidFill>
                  <a:srgbClr val="003D7E"/>
                </a:solidFill>
              </a:rPr>
              <a:t>CASANOVA</a:t>
            </a:r>
          </a:p>
          <a:p>
            <a:pPr algn="ctr"/>
            <a:r>
              <a:rPr lang="fr-FR" sz="1600" b="1" dirty="0" smtClean="0">
                <a:solidFill>
                  <a:srgbClr val="003D7E"/>
                </a:solidFill>
              </a:rPr>
              <a:t>06 28 96 64 40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3115153" y="2844225"/>
            <a:ext cx="242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Johann </a:t>
            </a:r>
          </a:p>
          <a:p>
            <a:pPr algn="ctr"/>
            <a:r>
              <a:rPr lang="fr-FR" sz="1600" b="1" dirty="0" smtClean="0"/>
              <a:t>RIGAUD</a:t>
            </a:r>
          </a:p>
          <a:p>
            <a:pPr algn="ctr"/>
            <a:r>
              <a:rPr lang="fr-FR" sz="1600" b="1" dirty="0" smtClean="0"/>
              <a:t>06 33 91 88 02  </a:t>
            </a:r>
          </a:p>
        </p:txBody>
      </p:sp>
      <p:graphicFrame>
        <p:nvGraphicFramePr>
          <p:cNvPr id="59" name="Group 6"/>
          <p:cNvGraphicFramePr>
            <a:graphicFrameLocks noGrp="1"/>
          </p:cNvGraphicFramePr>
          <p:nvPr/>
        </p:nvGraphicFramePr>
        <p:xfrm>
          <a:off x="215453" y="548680"/>
          <a:ext cx="2196307" cy="922210"/>
        </p:xfrm>
        <a:graphic>
          <a:graphicData uri="http://schemas.openxmlformats.org/drawingml/2006/table">
            <a:tbl>
              <a:tblPr/>
              <a:tblGrid>
                <a:gridCol w="2196307"/>
              </a:tblGrid>
              <a:tr h="294322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fr-FR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Responsable Région NORD</a:t>
                      </a:r>
                      <a:endParaRPr kumimoji="0" lang="fr-FR" sz="1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D7E"/>
                    </a:solidFill>
                  </a:tcPr>
                </a:tc>
              </a:tr>
              <a:tr h="294322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Stéphane SELLE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06 74 78 70 24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60" name="AutoShape 27"/>
          <p:cNvCxnSpPr>
            <a:cxnSpLocks noChangeShapeType="1"/>
          </p:cNvCxnSpPr>
          <p:nvPr/>
        </p:nvCxnSpPr>
        <p:spPr bwMode="auto">
          <a:xfrm>
            <a:off x="2427719" y="1123075"/>
            <a:ext cx="1388134" cy="122580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round/>
            <a:headEnd/>
            <a:tailEnd type="oval" w="lg" len="lg"/>
          </a:ln>
        </p:spPr>
      </p:cxnSp>
      <p:graphicFrame>
        <p:nvGraphicFramePr>
          <p:cNvPr id="62" name="Group 17"/>
          <p:cNvGraphicFramePr>
            <a:graphicFrameLocks noGrp="1"/>
          </p:cNvGraphicFramePr>
          <p:nvPr/>
        </p:nvGraphicFramePr>
        <p:xfrm>
          <a:off x="6444208" y="3861048"/>
          <a:ext cx="2426011" cy="886968"/>
        </p:xfrm>
        <a:graphic>
          <a:graphicData uri="http://schemas.openxmlformats.org/drawingml/2006/table">
            <a:tbl>
              <a:tblPr/>
              <a:tblGrid>
                <a:gridCol w="2426011"/>
              </a:tblGrid>
              <a:tr h="242297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Responsable Région SUD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4D"/>
                    </a:solidFill>
                  </a:tcPr>
                </a:tc>
              </a:tr>
              <a:tr h="329207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Dominique FLAUJAC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06 74 78 37 02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63" name="AutoShape 28"/>
          <p:cNvCxnSpPr>
            <a:cxnSpLocks noChangeShapeType="1"/>
          </p:cNvCxnSpPr>
          <p:nvPr/>
        </p:nvCxnSpPr>
        <p:spPr bwMode="auto">
          <a:xfrm rot="10800000" flipV="1">
            <a:off x="4932040" y="4293094"/>
            <a:ext cx="1512170" cy="2160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round/>
            <a:headEnd/>
            <a:tailEnd type="oval" w="lg" len="lg"/>
          </a:ln>
        </p:spPr>
      </p:cxnSp>
      <p:graphicFrame>
        <p:nvGraphicFramePr>
          <p:cNvPr id="66" name="Group 79"/>
          <p:cNvGraphicFramePr>
            <a:graphicFrameLocks/>
          </p:cNvGraphicFramePr>
          <p:nvPr/>
        </p:nvGraphicFramePr>
        <p:xfrm>
          <a:off x="179512" y="3717032"/>
          <a:ext cx="2278606" cy="1584960"/>
        </p:xfrm>
        <a:graphic>
          <a:graphicData uri="http://schemas.openxmlformats.org/drawingml/2006/table">
            <a:tbl>
              <a:tblPr/>
              <a:tblGrid>
                <a:gridCol w="2278606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DEVELOPPEMENT DE MARCHES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</a:tr>
              <a:tr h="360367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Jean François HUPPE 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Grandes cultures 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06 74 78 57 77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274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François MARTINEZ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Vigne – </a:t>
                      </a:r>
                      <a:r>
                        <a:rPr kumimoji="0" lang="fr-FR" sz="1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Arbo</a:t>
                      </a:r>
                      <a:endParaRPr kumimoji="0" lang="fr-FR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3D7E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06 74 78 57 76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2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/>
          <p:cNvGrpSpPr/>
          <p:nvPr/>
        </p:nvGrpSpPr>
        <p:grpSpPr>
          <a:xfrm>
            <a:off x="251520" y="1052736"/>
            <a:ext cx="8668509" cy="5472608"/>
            <a:chOff x="323528" y="620688"/>
            <a:chExt cx="8668509" cy="5472608"/>
          </a:xfrm>
        </p:grpSpPr>
        <p:graphicFrame>
          <p:nvGraphicFramePr>
            <p:cNvPr id="4" name="Diagramme 3"/>
            <p:cNvGraphicFramePr/>
            <p:nvPr/>
          </p:nvGraphicFramePr>
          <p:xfrm>
            <a:off x="323528" y="1124744"/>
            <a:ext cx="7452828" cy="49685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6" name="Rectangle 25"/>
            <p:cNvSpPr/>
            <p:nvPr/>
          </p:nvSpPr>
          <p:spPr bwMode="auto">
            <a:xfrm>
              <a:off x="6732240" y="620688"/>
              <a:ext cx="2232248" cy="1296144"/>
            </a:xfrm>
            <a:prstGeom prst="rect">
              <a:avLst/>
            </a:prstGeom>
            <a:solidFill>
              <a:srgbClr val="33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" name="Text Box 23"/>
            <p:cNvSpPr txBox="1">
              <a:spLocks noChangeArrowheads="1"/>
            </p:cNvSpPr>
            <p:nvPr/>
          </p:nvSpPr>
          <p:spPr bwMode="auto">
            <a:xfrm>
              <a:off x="341314" y="4862190"/>
              <a:ext cx="23224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b="1" i="1" u="sng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Hard Générique</a:t>
              </a:r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2879813" y="4862190"/>
              <a:ext cx="2304256" cy="1231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b="1" i="1" u="sng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Segment milieu  </a:t>
              </a:r>
              <a:endParaRPr lang="fr-FR" sz="1800" b="1" i="1" u="sng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b="1" i="1" u="sng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et haut </a:t>
              </a:r>
              <a:r>
                <a:rPr lang="fr-FR" sz="1800" b="1" i="1" u="sng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de </a:t>
              </a:r>
              <a:endParaRPr lang="fr-FR" sz="1800" b="1" i="1" u="sng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b="1" i="1" u="sng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gamme</a:t>
              </a:r>
              <a:endParaRPr lang="fr-FR" sz="1800" b="1" i="1" u="sng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000" b="1" i="1" u="sng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2115" y="3039343"/>
              <a:ext cx="23316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ea typeface="ＭＳ Ｐゴシック"/>
                  <a:cs typeface="ＭＳ Ｐゴシック"/>
                </a:rPr>
                <a:t>Glyphoxy</a:t>
              </a:r>
              <a:r>
                <a:rPr lang="fr-F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ea typeface="ＭＳ Ｐゴシック"/>
                  <a:cs typeface="ＭＳ Ｐゴシック"/>
                </a:rPr>
                <a:t>  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ＭＳ Ｐゴシック"/>
                <a:cs typeface="ＭＳ Ｐゴシック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0556" y="3759423"/>
              <a:ext cx="23332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ea typeface="ＭＳ Ｐゴシック"/>
                  <a:cs typeface="ＭＳ Ｐゴシック"/>
                </a:rPr>
                <a:t>Stern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endParaRPr>
            </a:p>
          </p:txBody>
        </p:sp>
        <p:sp>
          <p:nvSpPr>
            <p:cNvPr id="16" name="Text Box 25"/>
            <p:cNvSpPr txBox="1">
              <a:spLocks noChangeArrowheads="1"/>
            </p:cNvSpPr>
            <p:nvPr/>
          </p:nvSpPr>
          <p:spPr bwMode="auto">
            <a:xfrm>
              <a:off x="5400093" y="4862191"/>
              <a:ext cx="2376264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b="1" i="1" u="sng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Nouvelles formulations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b="1" i="1" u="sng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2012</a:t>
              </a:r>
              <a:endParaRPr lang="fr-FR" sz="1800" b="1" i="1" u="sng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b="1" i="1" u="sng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5400092" y="3213621"/>
              <a:ext cx="2376264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ea typeface="ＭＳ Ｐゴシック"/>
                  <a:cs typeface="ＭＳ Ｐゴシック"/>
                </a:rPr>
                <a:t>DG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5400092" y="2492896"/>
              <a:ext cx="2376264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ea typeface="ＭＳ Ｐゴシック"/>
                  <a:cs typeface="ＭＳ Ｐゴシック"/>
                </a:rPr>
                <a:t>450</a:t>
              </a: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409642" y="3932759"/>
              <a:ext cx="2323812" cy="55721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fr-FR" sz="2400" dirty="0">
                  <a:solidFill>
                    <a:schemeClr val="accent6"/>
                  </a:solidFill>
                  <a:latin typeface="Arial" charset="0"/>
                  <a:ea typeface="ＭＳ Ｐゴシック" pitchFamily="1" charset="-128"/>
                </a:rPr>
                <a:t> </a:t>
              </a:r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ea typeface="ＭＳ Ｐゴシック"/>
                  <a:cs typeface="ＭＳ Ｐゴシック"/>
                </a:rPr>
                <a:t>700</a:t>
              </a:r>
            </a:p>
          </p:txBody>
        </p:sp>
        <p:pic>
          <p:nvPicPr>
            <p:cNvPr id="21" name="Image 14" descr="Logo Oxalis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55876" y="3211261"/>
              <a:ext cx="1224136" cy="505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Image 15" descr="Logo Cosmic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55876" y="3824783"/>
              <a:ext cx="1255712" cy="468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Image 10" descr="Logo Guild BD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380312" y="1013002"/>
              <a:ext cx="1033462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3" descr="E:\INFOS PDTS\GUILD\Logo Vertical bis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380312" y="1556792"/>
              <a:ext cx="1080120" cy="253788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2879812" y="4335487"/>
              <a:ext cx="23762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ea typeface="ＭＳ Ｐゴシック"/>
                  <a:cs typeface="ＭＳ Ｐゴシック"/>
                </a:rPr>
                <a:t>Glyphostar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732240" y="620688"/>
              <a:ext cx="22597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MIX</a:t>
              </a:r>
            </a:p>
          </p:txBody>
        </p:sp>
        <p:pic>
          <p:nvPicPr>
            <p:cNvPr id="20" name="Picture 1" descr="F:\SERVICES\MARKETING\COM\PRODUITS\FRANCE\AUTRES\LOGOS\Logos\logo Altar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023828" y="2556502"/>
              <a:ext cx="1984996" cy="584466"/>
            </a:xfrm>
            <a:prstGeom prst="rect">
              <a:avLst/>
            </a:prstGeom>
            <a:noFill/>
          </p:spPr>
        </p:pic>
        <p:sp>
          <p:nvSpPr>
            <p:cNvPr id="38" name="Flèche vers le bas 37"/>
            <p:cNvSpPr/>
            <p:nvPr/>
          </p:nvSpPr>
          <p:spPr bwMode="auto">
            <a:xfrm rot="3881715">
              <a:off x="2929723" y="2537554"/>
              <a:ext cx="108000" cy="137358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9" name="Flèche vers le bas 38"/>
            <p:cNvSpPr/>
            <p:nvPr/>
          </p:nvSpPr>
          <p:spPr bwMode="auto">
            <a:xfrm rot="14757104">
              <a:off x="5372623" y="642564"/>
              <a:ext cx="108000" cy="2866123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0" name="Flèche vers le bas 39"/>
            <p:cNvSpPr/>
            <p:nvPr/>
          </p:nvSpPr>
          <p:spPr bwMode="auto">
            <a:xfrm rot="16200000">
              <a:off x="5309984" y="1891468"/>
              <a:ext cx="108000" cy="18720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44" name="Connecteur droit 43"/>
            <p:cNvCxnSpPr/>
            <p:nvPr/>
          </p:nvCxnSpPr>
          <p:spPr bwMode="auto">
            <a:xfrm>
              <a:off x="4067944" y="3104992"/>
              <a:ext cx="0" cy="25200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Connecteur droit 44"/>
            <p:cNvCxnSpPr/>
            <p:nvPr/>
          </p:nvCxnSpPr>
          <p:spPr bwMode="auto">
            <a:xfrm>
              <a:off x="4067944" y="4260846"/>
              <a:ext cx="0" cy="21600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Connecteur droit 45"/>
            <p:cNvCxnSpPr/>
            <p:nvPr/>
          </p:nvCxnSpPr>
          <p:spPr bwMode="auto">
            <a:xfrm>
              <a:off x="4067944" y="3709572"/>
              <a:ext cx="0" cy="21600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Multiplier 46"/>
            <p:cNvSpPr/>
            <p:nvPr/>
          </p:nvSpPr>
          <p:spPr bwMode="auto">
            <a:xfrm>
              <a:off x="1187704" y="3033016"/>
              <a:ext cx="720000" cy="540000"/>
            </a:xfrm>
            <a:prstGeom prst="mathMultiply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8" name="Multiplier 47"/>
            <p:cNvSpPr/>
            <p:nvPr/>
          </p:nvSpPr>
          <p:spPr bwMode="auto">
            <a:xfrm>
              <a:off x="1187704" y="3753096"/>
              <a:ext cx="720000" cy="540000"/>
            </a:xfrm>
            <a:prstGeom prst="mathMultiply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9" name="Multiplier 48"/>
            <p:cNvSpPr/>
            <p:nvPr/>
          </p:nvSpPr>
          <p:spPr bwMode="auto">
            <a:xfrm>
              <a:off x="6300272" y="3897112"/>
              <a:ext cx="720000" cy="540000"/>
            </a:xfrm>
            <a:prstGeom prst="mathMultiply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19113"/>
            <a:ext cx="9144000" cy="46161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NOTRE STRATÉGIE PRODUITS</a:t>
            </a:r>
            <a:endParaRPr lang="fr-FR" sz="2400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Rectangle 24"/>
          <p:cNvSpPr>
            <a:spLocks noChangeArrowheads="1"/>
          </p:cNvSpPr>
          <p:nvPr/>
        </p:nvSpPr>
        <p:spPr bwMode="auto">
          <a:xfrm>
            <a:off x="5940152" y="116632"/>
            <a:ext cx="30243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dirty="0">
                <a:solidFill>
                  <a:schemeClr val="bg1"/>
                </a:solidFill>
                <a:latin typeface="+mj-lt"/>
              </a:rPr>
              <a:t>GLYPHOSATES</a:t>
            </a:r>
            <a:endParaRPr lang="fr-FR" sz="1600" b="1" dirty="0">
              <a:latin typeface="+mj-lt"/>
            </a:endParaRPr>
          </a:p>
        </p:txBody>
      </p:sp>
      <p:sp>
        <p:nvSpPr>
          <p:cNvPr id="53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20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 descr="5 %"/>
          <p:cNvSpPr txBox="1">
            <a:spLocks noChangeArrowheads="1"/>
          </p:cNvSpPr>
          <p:nvPr/>
        </p:nvSpPr>
        <p:spPr bwMode="auto">
          <a:xfrm>
            <a:off x="322833" y="5787261"/>
            <a:ext cx="676944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ARYSTA est notifiant de l’IPU solo sur  l’Annexe I</a:t>
            </a:r>
          </a:p>
          <a:p>
            <a:pPr>
              <a:spcBef>
                <a:spcPts val="0"/>
              </a:spcBef>
              <a:defRPr/>
            </a:pPr>
            <a:r>
              <a:rPr kumimoji="1" lang="fr-F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-128"/>
              </a:rPr>
              <a:t>L’IPU reste une substance herbicide incontournable dans la gestion des résistances (vulpin) </a:t>
            </a:r>
            <a:r>
              <a:rPr kumimoji="1" lang="fr-FR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-128"/>
              </a:rPr>
              <a:t>et </a:t>
            </a:r>
            <a:r>
              <a:rPr kumimoji="1" lang="fr-F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-128"/>
              </a:rPr>
              <a:t>indispensable pour assurer l’efficacité des nouveaux herbicides leaders du marché.</a:t>
            </a:r>
          </a:p>
        </p:txBody>
      </p:sp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322708" y="2932489"/>
            <a:ext cx="6697564" cy="2800767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74625" indent="-174625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i="1" dirty="0" smtClean="0">
                <a:latin typeface="+mj-lt"/>
              </a:rPr>
              <a:t>*</a:t>
            </a:r>
            <a:r>
              <a:rPr lang="fr-FR" sz="1200" i="1" dirty="0" smtClean="0"/>
              <a:t>de substance active en pré ou post-levée à l’automne jusqu’au stade épi 1 cm en fin d’hiver</a:t>
            </a:r>
          </a:p>
          <a:p>
            <a:pPr marL="174625" indent="-174625">
              <a:spcBef>
                <a:spcPts val="0"/>
              </a:spcBef>
              <a:spcAft>
                <a:spcPts val="0"/>
              </a:spcAft>
              <a:defRPr/>
            </a:pPr>
            <a:endParaRPr lang="fr-FR" sz="1400" b="1" dirty="0" smtClean="0"/>
          </a:p>
          <a:p>
            <a:pPr marL="174625" indent="-174625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1400" b="1" dirty="0" smtClean="0">
                <a:latin typeface="+mj-lt"/>
              </a:rPr>
              <a:t>DAR </a:t>
            </a:r>
            <a:r>
              <a:rPr lang="fr-FR" sz="1400" dirty="0" smtClean="0">
                <a:latin typeface="+mj-lt"/>
              </a:rPr>
              <a:t>: </a:t>
            </a:r>
            <a:r>
              <a:rPr lang="fr-FR" sz="1400" dirty="0">
                <a:latin typeface="+mj-lt"/>
              </a:rPr>
              <a:t>90 jours</a:t>
            </a:r>
          </a:p>
          <a:p>
            <a:pPr marL="174625" indent="-174625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1400" b="1" dirty="0">
                <a:latin typeface="+mj-lt"/>
              </a:rPr>
              <a:t>ZNT </a:t>
            </a:r>
            <a:r>
              <a:rPr lang="fr-FR" sz="1400" dirty="0" smtClean="0">
                <a:latin typeface="+mj-lt"/>
              </a:rPr>
              <a:t>: </a:t>
            </a:r>
            <a:r>
              <a:rPr lang="fr-FR" sz="1400" dirty="0">
                <a:latin typeface="+mj-lt"/>
              </a:rPr>
              <a:t>5 mètres</a:t>
            </a:r>
          </a:p>
          <a:p>
            <a:pPr marL="177800" indent="-1778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1400" b="1" dirty="0" smtClean="0">
                <a:latin typeface="+mj-lt"/>
              </a:rPr>
              <a:t>Packaging</a:t>
            </a:r>
            <a:r>
              <a:rPr lang="fr-FR" sz="1400" b="1" dirty="0">
                <a:latin typeface="+mj-lt"/>
              </a:rPr>
              <a:t>:  </a:t>
            </a:r>
            <a:r>
              <a:rPr lang="fr-FR" sz="1400" b="1" dirty="0" smtClean="0">
                <a:latin typeface="+mj-lt"/>
              </a:rPr>
              <a:t> </a:t>
            </a:r>
            <a:r>
              <a:rPr lang="fr-FR" sz="1400" dirty="0" err="1" smtClean="0">
                <a:ea typeface="ＭＳ Ｐゴシック" charset="-128"/>
              </a:rPr>
              <a:t>Emb</a:t>
            </a:r>
            <a:r>
              <a:rPr lang="fr-FR" sz="1400" dirty="0" smtClean="0">
                <a:ea typeface="ＭＳ Ｐゴシック" charset="-128"/>
              </a:rPr>
              <a:t> </a:t>
            </a:r>
            <a:r>
              <a:rPr lang="fr-FR" sz="1400" dirty="0">
                <a:ea typeface="ＭＳ Ｐゴシック" charset="-128"/>
              </a:rPr>
              <a:t>5 L (4x5 ) - 800 L /</a:t>
            </a:r>
            <a:r>
              <a:rPr lang="fr-FR" sz="1400" dirty="0" smtClean="0">
                <a:ea typeface="ＭＳ Ｐゴシック" charset="-128"/>
              </a:rPr>
              <a:t>palette</a:t>
            </a:r>
          </a:p>
          <a:p>
            <a:pPr marL="177800" indent="1081088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 err="1" smtClean="0">
                <a:ea typeface="ＭＳ Ｐゴシック" charset="-128"/>
              </a:rPr>
              <a:t>Emb</a:t>
            </a:r>
            <a:r>
              <a:rPr lang="fr-FR" sz="1400" dirty="0" smtClean="0">
                <a:ea typeface="ＭＳ Ｐゴシック" charset="-128"/>
              </a:rPr>
              <a:t> </a:t>
            </a:r>
            <a:r>
              <a:rPr lang="fr-FR" sz="1400" dirty="0">
                <a:ea typeface="ＭＳ Ｐゴシック" charset="-128"/>
              </a:rPr>
              <a:t>20 L uniquement sur plan d’</a:t>
            </a:r>
            <a:r>
              <a:rPr lang="fr-FR" sz="1400" dirty="0" err="1">
                <a:ea typeface="ＭＳ Ｐゴシック" charset="-128"/>
              </a:rPr>
              <a:t>appro</a:t>
            </a:r>
            <a:r>
              <a:rPr lang="fr-FR" sz="1400" dirty="0">
                <a:ea typeface="ＭＳ Ｐゴシック" charset="-128"/>
              </a:rPr>
              <a:t> avant le </a:t>
            </a:r>
            <a:r>
              <a:rPr lang="fr-FR" sz="1400" dirty="0" smtClean="0">
                <a:ea typeface="ＭＳ Ｐゴシック" charset="-128"/>
              </a:rPr>
              <a:t>01/08/2011</a:t>
            </a:r>
          </a:p>
          <a:p>
            <a:pPr marL="177800" indent="1081088">
              <a:spcBef>
                <a:spcPts val="0"/>
              </a:spcBef>
              <a:spcAft>
                <a:spcPts val="0"/>
              </a:spcAft>
              <a:defRPr/>
            </a:pPr>
            <a:endParaRPr lang="fr-FR" sz="1400" dirty="0">
              <a:ea typeface="ＭＳ Ｐゴシック" charset="-128"/>
            </a:endParaRPr>
          </a:p>
          <a:p>
            <a:pPr marL="342900" indent="-342900">
              <a:spcBef>
                <a:spcPts val="0"/>
              </a:spcBef>
              <a:defRPr/>
            </a:pPr>
            <a:r>
              <a:rPr lang="en-US" sz="1400" b="1" dirty="0" err="1">
                <a:solidFill>
                  <a:srgbClr val="003D7E"/>
                </a:solidFill>
                <a:ea typeface="ＭＳ Ｐゴシック" charset="-128"/>
              </a:rPr>
              <a:t>Spécifications</a:t>
            </a:r>
            <a:r>
              <a:rPr lang="en-US" sz="1400" b="1" dirty="0">
                <a:solidFill>
                  <a:srgbClr val="003D7E"/>
                </a:solidFill>
                <a:ea typeface="ＭＳ Ｐゴシック" charset="-128"/>
              </a:rPr>
              <a:t> </a:t>
            </a:r>
            <a:r>
              <a:rPr lang="en-US" sz="1400" b="1" dirty="0" err="1">
                <a:solidFill>
                  <a:srgbClr val="003D7E"/>
                </a:solidFill>
                <a:ea typeface="ＭＳ Ｐゴシック" charset="-128"/>
              </a:rPr>
              <a:t>d’usage</a:t>
            </a:r>
            <a:r>
              <a:rPr lang="en-US" sz="1400" b="1" dirty="0">
                <a:solidFill>
                  <a:srgbClr val="003D7E"/>
                </a:solidFill>
                <a:ea typeface="ＭＳ Ｐゴシック" charset="-128"/>
              </a:rPr>
              <a:t>  </a:t>
            </a:r>
            <a:r>
              <a:rPr lang="en-US" sz="1400" b="1" dirty="0" err="1">
                <a:solidFill>
                  <a:srgbClr val="003D7E"/>
                </a:solidFill>
                <a:ea typeface="ＭＳ Ｐゴシック" charset="-128"/>
              </a:rPr>
              <a:t>suivi</a:t>
            </a:r>
            <a:r>
              <a:rPr lang="en-US" sz="1400" b="1" dirty="0">
                <a:solidFill>
                  <a:srgbClr val="003D7E"/>
                </a:solidFill>
                <a:ea typeface="ＭＳ Ｐゴシック" charset="-128"/>
              </a:rPr>
              <a:t> post AMM  </a:t>
            </a:r>
            <a:r>
              <a:rPr lang="en-US" sz="1400" b="1" dirty="0" err="1">
                <a:solidFill>
                  <a:srgbClr val="003D7E"/>
                </a:solidFill>
                <a:ea typeface="ＭＳ Ｐゴシック" charset="-128"/>
              </a:rPr>
              <a:t>Annexe</a:t>
            </a:r>
            <a:r>
              <a:rPr lang="en-US" sz="1400" b="1" dirty="0">
                <a:solidFill>
                  <a:srgbClr val="003D7E"/>
                </a:solidFill>
                <a:ea typeface="ＭＳ Ｐゴシック" charset="-128"/>
              </a:rPr>
              <a:t> I (</a:t>
            </a:r>
            <a:r>
              <a:rPr lang="en-US" sz="1400" b="1" dirty="0" err="1">
                <a:solidFill>
                  <a:srgbClr val="003D7E"/>
                </a:solidFill>
                <a:ea typeface="ＭＳ Ｐゴシック" charset="-128"/>
              </a:rPr>
              <a:t>Spe</a:t>
            </a:r>
            <a:r>
              <a:rPr lang="en-US" sz="1400" b="1" dirty="0">
                <a:solidFill>
                  <a:srgbClr val="003D7E"/>
                </a:solidFill>
                <a:ea typeface="ＭＳ Ｐゴシック" charset="-128"/>
              </a:rPr>
              <a:t> 2 et 7) </a:t>
            </a:r>
          </a:p>
          <a:p>
            <a:pPr marL="182563" indent="-18256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sz="1400" dirty="0" smtClean="0">
                <a:solidFill>
                  <a:srgbClr val="003D7E"/>
                </a:solidFill>
              </a:rPr>
              <a:t>Spe2</a:t>
            </a:r>
            <a:r>
              <a:rPr lang="fr-FR" sz="1400" dirty="0">
                <a:solidFill>
                  <a:srgbClr val="003D7E"/>
                </a:solidFill>
              </a:rPr>
              <a:t> : Pour protéger les organismes aquatiques, ne pas appliquer ce produit </a:t>
            </a:r>
            <a:r>
              <a:rPr lang="fr-FR" sz="1400" u="sng" dirty="0">
                <a:solidFill>
                  <a:srgbClr val="003D7E"/>
                </a:solidFill>
              </a:rPr>
              <a:t>sur parcelles équipées de drains pendant la période d’écoulement</a:t>
            </a:r>
            <a:endParaRPr lang="fr-FR" sz="1400" dirty="0">
              <a:solidFill>
                <a:srgbClr val="003D7E"/>
              </a:solidFill>
            </a:endParaRPr>
          </a:p>
          <a:p>
            <a:pPr marL="182563" indent="-18256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sz="1400" dirty="0" smtClean="0">
                <a:solidFill>
                  <a:srgbClr val="003D7E"/>
                </a:solidFill>
              </a:rPr>
              <a:t>Spe7</a:t>
            </a:r>
            <a:r>
              <a:rPr lang="fr-FR" sz="1400" dirty="0">
                <a:solidFill>
                  <a:srgbClr val="003D7E"/>
                </a:solidFill>
              </a:rPr>
              <a:t> : Ne pas appliquer ce produit durant la période de reproduction des oiseaux et des mammifères </a:t>
            </a:r>
            <a:r>
              <a:rPr lang="fr-FR" sz="1400" u="sng" dirty="0" smtClean="0">
                <a:solidFill>
                  <a:srgbClr val="003D7E"/>
                </a:solidFill>
              </a:rPr>
              <a:t>(</a:t>
            </a:r>
            <a:r>
              <a:rPr lang="fr-FR" sz="1400" u="sng" dirty="0">
                <a:solidFill>
                  <a:srgbClr val="003D7E"/>
                </a:solidFill>
              </a:rPr>
              <a:t>de mars à Juin</a:t>
            </a:r>
            <a:r>
              <a:rPr lang="fr-FR" sz="1400" dirty="0">
                <a:solidFill>
                  <a:srgbClr val="003D7E"/>
                </a:solidFill>
              </a:rPr>
              <a:t>)</a:t>
            </a:r>
            <a:endParaRPr lang="fr-FR" sz="1400" b="1" dirty="0">
              <a:solidFill>
                <a:srgbClr val="003D7E"/>
              </a:solidFill>
              <a:ea typeface="ＭＳ Ｐゴシック" charset="-128"/>
            </a:endParaRPr>
          </a:p>
        </p:txBody>
      </p:sp>
      <p:graphicFrame>
        <p:nvGraphicFramePr>
          <p:cNvPr id="21" name="Espace réservé du contenu 3"/>
          <p:cNvGraphicFramePr>
            <a:graphicFrameLocks/>
          </p:cNvGraphicFramePr>
          <p:nvPr/>
        </p:nvGraphicFramePr>
        <p:xfrm>
          <a:off x="395857" y="1563482"/>
          <a:ext cx="8424615" cy="1361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774"/>
                <a:gridCol w="1224136"/>
                <a:gridCol w="987744"/>
                <a:gridCol w="1172496"/>
                <a:gridCol w="936104"/>
                <a:gridCol w="1224136"/>
                <a:gridCol w="864096"/>
                <a:gridCol w="1152129"/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AMM</a:t>
                      </a:r>
                    </a:p>
                    <a:p>
                      <a:pPr algn="ctr"/>
                      <a:endParaRPr lang="fr-FR" sz="1400" b="1" dirty="0"/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Composition</a:t>
                      </a:r>
                      <a:endParaRPr lang="fr-FR" sz="1400" b="1" dirty="0"/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Mode d’action</a:t>
                      </a:r>
                      <a:endParaRPr lang="fr-FR" sz="1400" b="1" dirty="0"/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Formulation</a:t>
                      </a:r>
                      <a:endParaRPr lang="fr-FR" sz="1400" b="1" dirty="0"/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Groupe</a:t>
                      </a:r>
                      <a:r>
                        <a:rPr lang="fr-FR" sz="1400" b="1" baseline="0" dirty="0" smtClean="0"/>
                        <a:t> HRAC</a:t>
                      </a:r>
                      <a:endParaRPr lang="fr-FR" sz="1400" b="1" dirty="0"/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Usages</a:t>
                      </a:r>
                      <a:endParaRPr lang="fr-FR" sz="1400" b="1" dirty="0"/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Dose/ha</a:t>
                      </a:r>
                      <a:endParaRPr lang="fr-FR" sz="1400" b="1" dirty="0"/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Classement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attendu</a:t>
                      </a:r>
                      <a:endParaRPr lang="fr-FR" sz="1400" dirty="0" smtClean="0">
                        <a:ea typeface="ＭＳ Ｐゴシック" charset="-128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</a:tr>
              <a:tr h="785398">
                <a:tc>
                  <a:txBody>
                    <a:bodyPr/>
                    <a:lstStyle/>
                    <a:p>
                      <a:pPr algn="ctr"/>
                      <a:r>
                        <a:rPr lang="fr-FR" sz="1400" b="1" kern="1200" baseline="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8500683 </a:t>
                      </a:r>
                      <a:endParaRPr lang="fr-FR" sz="1400" b="1" kern="1200" baseline="0" dirty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kern="1200" baseline="0" dirty="0" err="1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Isoproturon</a:t>
                      </a:r>
                      <a:endParaRPr lang="fr-FR" sz="1400" b="1" kern="1200" baseline="0" dirty="0" smtClean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400" b="1" kern="1200" baseline="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500 g/l (urée)</a:t>
                      </a:r>
                      <a:endParaRPr lang="fr-FR" sz="1400" b="1" kern="1200" baseline="0" dirty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baseline="0" dirty="0" smtClean="0">
                          <a:solidFill>
                            <a:srgbClr val="003D7E"/>
                          </a:solidFill>
                        </a:rPr>
                        <a:t>Absorption</a:t>
                      </a: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   racinaire</a:t>
                      </a:r>
                      <a:endParaRPr lang="fr-FR" sz="1400" b="1" dirty="0">
                        <a:solidFill>
                          <a:srgbClr val="003D7E"/>
                        </a:solidFill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SC</a:t>
                      </a:r>
                      <a:endParaRPr lang="fr-FR" sz="1400" b="1" dirty="0">
                        <a:solidFill>
                          <a:srgbClr val="003D7E"/>
                        </a:solidFill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C</a:t>
                      </a:r>
                      <a:r>
                        <a:rPr lang="fr-FR" sz="1400" b="1" baseline="0" dirty="0" smtClean="0">
                          <a:solidFill>
                            <a:srgbClr val="003D7E"/>
                          </a:solidFill>
                        </a:rPr>
                        <a:t> 2</a:t>
                      </a:r>
                      <a:endParaRPr lang="fr-FR" sz="1400" b="1" dirty="0">
                        <a:solidFill>
                          <a:srgbClr val="003D7E"/>
                        </a:solidFill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Blé tendre et Orge d’hiver</a:t>
                      </a:r>
                      <a:endParaRPr lang="fr-FR" sz="1400" b="1" kern="1200" dirty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1200 g/ha* </a:t>
                      </a:r>
                      <a:endParaRPr lang="fr-FR" sz="1400" b="1" kern="1200" dirty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1" kern="1200" dirty="0" err="1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Xn</a:t>
                      </a:r>
                      <a:r>
                        <a:rPr lang="fr-FR" sz="14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, N, R40 R50/53</a:t>
                      </a: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</a:tr>
            </a:tbl>
          </a:graphicData>
        </a:graphic>
      </p:graphicFrame>
      <p:pic>
        <p:nvPicPr>
          <p:cNvPr id="15392" name="Image 8" descr="Logo Madi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8304" y="620688"/>
            <a:ext cx="3671888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Image 6" descr="Madit Dispersion 5L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3356992"/>
            <a:ext cx="1490786" cy="223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4"/>
          <p:cNvSpPr txBox="1">
            <a:spLocks noChangeArrowheads="1"/>
          </p:cNvSpPr>
          <p:nvPr/>
        </p:nvSpPr>
        <p:spPr bwMode="auto">
          <a:xfrm>
            <a:off x="6215063" y="85269"/>
            <a:ext cx="2500312" cy="369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Carte d’identité </a:t>
            </a:r>
          </a:p>
        </p:txBody>
      </p:sp>
      <p:sp>
        <p:nvSpPr>
          <p:cNvPr id="10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21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6000760" y="90050"/>
            <a:ext cx="2928958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Herbicide céréales d’hiver</a:t>
            </a:r>
            <a:endParaRPr lang="fr-FR" sz="1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95081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algn="ctr" eaLnBrk="0" fontAlgn="ctr" hangingPunct="0">
              <a:defRPr/>
            </a:pPr>
            <a:r>
              <a:rPr lang="fr-FR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1" charset="-128"/>
                <a:cs typeface="+mn-cs"/>
              </a:rPr>
              <a:t>Un nouvel herbicide complet de post-levée</a:t>
            </a:r>
          </a:p>
          <a:p>
            <a:pPr indent="179388" algn="ctr" eaLnBrk="0" fontAlgn="ctr" hangingPunct="0">
              <a:defRPr/>
            </a:pPr>
            <a:r>
              <a:rPr lang="fr-FR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1" charset="-128"/>
                <a:cs typeface="+mn-cs"/>
              </a:rPr>
              <a:t> sur BTH et OH</a:t>
            </a:r>
            <a:endParaRPr lang="fr-FR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1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52288"/>
            <a:ext cx="4145280" cy="3108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Légende encadrée 2 6"/>
          <p:cNvSpPr/>
          <p:nvPr/>
        </p:nvSpPr>
        <p:spPr bwMode="auto">
          <a:xfrm>
            <a:off x="4716016" y="1988840"/>
            <a:ext cx="4283968" cy="2592288"/>
          </a:xfrm>
          <a:prstGeom prst="borderCallout2">
            <a:avLst>
              <a:gd name="adj1" fmla="val 18750"/>
              <a:gd name="adj2" fmla="val -704"/>
              <a:gd name="adj3" fmla="val 18750"/>
              <a:gd name="adj4" fmla="val -16667"/>
              <a:gd name="adj5" fmla="val 51834"/>
              <a:gd name="adj6" fmla="val -37735"/>
            </a:avLst>
          </a:prstGeom>
          <a:solidFill>
            <a:srgbClr val="D5E04D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 Caractéristiques du produit :</a:t>
            </a:r>
            <a:endParaRPr kumimoji="0" lang="fr-FR" sz="1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charset="0"/>
              <a:ea typeface="ＭＳ Ｐゴシック" pitchFamily="1" charset="-128"/>
            </a:endParaRPr>
          </a:p>
          <a:p>
            <a:pPr marL="0" marR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fr-FR" sz="1200" b="1" dirty="0" smtClean="0">
                <a:solidFill>
                  <a:schemeClr val="accent2">
                    <a:lumMod val="75000"/>
                  </a:schemeClr>
                </a:solidFill>
              </a:rPr>
              <a:t> Herbicide complet applicable dès l’automne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fr-FR" sz="1200" b="1" dirty="0" smtClean="0">
                <a:solidFill>
                  <a:schemeClr val="accent2">
                    <a:lumMod val="75000"/>
                  </a:schemeClr>
                </a:solidFill>
              </a:rPr>
              <a:t> Contient du </a:t>
            </a:r>
            <a:r>
              <a:rPr lang="fr-FR" sz="1200" b="1" dirty="0" err="1" smtClean="0">
                <a:solidFill>
                  <a:srgbClr val="C00000"/>
                </a:solidFill>
              </a:rPr>
              <a:t>Bifénox</a:t>
            </a:r>
            <a:r>
              <a:rPr lang="fr-FR" sz="1200" b="1" dirty="0" smtClean="0">
                <a:solidFill>
                  <a:schemeClr val="accent2">
                    <a:lumMod val="75000"/>
                  </a:schemeClr>
                </a:solidFill>
              </a:rPr>
              <a:t> , la référence sur :                 </a:t>
            </a:r>
          </a:p>
          <a:p>
            <a:pPr eaLnBrk="0" hangingPunct="0"/>
            <a:r>
              <a:rPr lang="fr-FR" sz="12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pensée, véronique, coquelicot,                                                                    </a:t>
            </a:r>
          </a:p>
          <a:p>
            <a:pPr marL="0" marR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12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matricaire, crucifère, géranium…</a:t>
            </a:r>
          </a:p>
          <a:p>
            <a:pPr marL="0" marR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fr-FR" sz="1200" b="1" dirty="0" smtClean="0">
                <a:solidFill>
                  <a:schemeClr val="accent2">
                    <a:lumMod val="75000"/>
                  </a:schemeClr>
                </a:solidFill>
              </a:rPr>
              <a:t> Contient de l’</a:t>
            </a:r>
            <a:r>
              <a:rPr lang="fr-FR" sz="1200" b="1" dirty="0" err="1" smtClean="0">
                <a:solidFill>
                  <a:srgbClr val="C00000"/>
                </a:solidFill>
              </a:rPr>
              <a:t>Isoproturon</a:t>
            </a:r>
            <a:r>
              <a:rPr lang="fr-FR" sz="1200" b="1" dirty="0" smtClean="0">
                <a:solidFill>
                  <a:srgbClr val="C00000"/>
                </a:solidFill>
              </a:rPr>
              <a:t> </a:t>
            </a:r>
            <a:r>
              <a:rPr lang="fr-FR" sz="1200" b="1" dirty="0" smtClean="0">
                <a:solidFill>
                  <a:schemeClr val="accent2">
                    <a:lumMod val="75000"/>
                  </a:schemeClr>
                </a:solidFill>
              </a:rPr>
              <a:t>toujours efficace sur :</a:t>
            </a:r>
          </a:p>
          <a:p>
            <a:pPr marL="0" marR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12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vulpin, pâturin, agrostis.</a:t>
            </a:r>
          </a:p>
          <a:p>
            <a:pPr lvl="1" eaLnBrk="0" hangingPunct="0"/>
            <a:endParaRPr lang="fr-FR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 eaLnBrk="0" hangingPunct="0"/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Avantage: 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fr-FR" sz="1200" b="1" dirty="0" smtClean="0">
                <a:solidFill>
                  <a:schemeClr val="accent2">
                    <a:lumMod val="75000"/>
                  </a:schemeClr>
                </a:solidFill>
              </a:rPr>
              <a:t> Permet une différenciation commerciale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67544" y="4653136"/>
            <a:ext cx="38164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1" hangingPunct="1">
              <a:defRPr/>
            </a:pPr>
            <a:r>
              <a:rPr lang="fr-FR" b="1" i="1" kern="0" dirty="0" smtClean="0">
                <a:solidFill>
                  <a:schemeClr val="bg1"/>
                </a:solidFill>
              </a:rPr>
              <a:t>à base de BIFENOX </a:t>
            </a:r>
          </a:p>
          <a:p>
            <a:pPr lvl="0" algn="ctr" eaLnBrk="1" hangingPunct="1">
              <a:defRPr/>
            </a:pPr>
            <a:r>
              <a:rPr lang="fr-FR" b="1" i="1" kern="0" dirty="0" smtClean="0">
                <a:solidFill>
                  <a:schemeClr val="bg1"/>
                </a:solidFill>
              </a:rPr>
              <a:t>pour bien démarrer</a:t>
            </a:r>
            <a:r>
              <a:rPr lang="fr-FR" b="1" i="1" kern="0" dirty="0" smtClean="0">
                <a:solidFill>
                  <a:srgbClr val="C00000"/>
                </a:solidFill>
              </a:rPr>
              <a:t> </a:t>
            </a:r>
            <a:endParaRPr lang="fr-FR" b="1" i="1" kern="0" baseline="420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72010" y="2073792"/>
          <a:ext cx="8964486" cy="1427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582"/>
                <a:gridCol w="1440160"/>
                <a:gridCol w="2088232"/>
                <a:gridCol w="1152128"/>
                <a:gridCol w="1296144"/>
                <a:gridCol w="880696"/>
                <a:gridCol w="1279544"/>
              </a:tblGrid>
              <a:tr h="685248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AMM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Composition  g/l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Familles chimiques Groupes HRAC</a:t>
                      </a:r>
                      <a:endParaRPr lang="fr-FR" sz="1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Modes </a:t>
                      </a:r>
                    </a:p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d’action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Formulation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DAR</a:t>
                      </a:r>
                    </a:p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ZNT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Classement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</a:tr>
              <a:tr h="7419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4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8400190</a:t>
                      </a:r>
                      <a:endParaRPr lang="fr-FR" sz="1400" b="1" kern="1200" dirty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Isoproturon</a:t>
                      </a: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 333 </a:t>
                      </a:r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Bifénox</a:t>
                      </a:r>
                      <a:r>
                        <a:rPr lang="fr-FR" sz="1400" b="1" baseline="0" dirty="0" smtClean="0">
                          <a:solidFill>
                            <a:srgbClr val="003D7E"/>
                          </a:solidFill>
                        </a:rPr>
                        <a:t> 166</a:t>
                      </a: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  </a:t>
                      </a: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Urées</a:t>
                      </a:r>
                      <a:r>
                        <a:rPr lang="fr-FR" sz="1400" b="1" baseline="0" dirty="0" smtClean="0">
                          <a:solidFill>
                            <a:srgbClr val="003D7E"/>
                          </a:solidFill>
                        </a:rPr>
                        <a:t> substituées  (C2)                 </a:t>
                      </a:r>
                      <a:r>
                        <a:rPr lang="fr-FR" sz="1400" b="1" baseline="0" dirty="0" err="1" smtClean="0">
                          <a:solidFill>
                            <a:srgbClr val="003D7E"/>
                          </a:solidFill>
                        </a:rPr>
                        <a:t>Diphényl</a:t>
                      </a:r>
                      <a:r>
                        <a:rPr lang="fr-FR" sz="1400" b="1" baseline="0" dirty="0" smtClean="0">
                          <a:solidFill>
                            <a:srgbClr val="003D7E"/>
                          </a:solidFill>
                        </a:rPr>
                        <a:t>-éthers  (E) </a:t>
                      </a:r>
                      <a:endParaRPr lang="fr-FR" sz="1400" b="1" dirty="0" smtClean="0">
                        <a:solidFill>
                          <a:srgbClr val="003D7E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baseline="0" dirty="0" smtClean="0">
                          <a:solidFill>
                            <a:srgbClr val="003D7E"/>
                          </a:solidFill>
                        </a:rPr>
                        <a:t>racinaire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baseline="0" dirty="0" smtClean="0">
                          <a:solidFill>
                            <a:srgbClr val="003D7E"/>
                          </a:solidFill>
                        </a:rPr>
                        <a:t>et foliaire</a:t>
                      </a: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Suspension Concentrée</a:t>
                      </a:r>
                      <a:endParaRPr lang="fr-FR" sz="1400" b="1" dirty="0">
                        <a:solidFill>
                          <a:srgbClr val="003D7E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90 j</a:t>
                      </a:r>
                    </a:p>
                    <a:p>
                      <a:pPr algn="l"/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20</a:t>
                      </a:r>
                      <a:r>
                        <a:rPr lang="fr-FR" sz="1400" b="1" baseline="0" dirty="0" smtClean="0">
                          <a:solidFill>
                            <a:srgbClr val="003D7E"/>
                          </a:solidFill>
                        </a:rPr>
                        <a:t> m</a:t>
                      </a:r>
                      <a:endParaRPr lang="fr-FR" sz="1400" b="1" dirty="0">
                        <a:solidFill>
                          <a:srgbClr val="003D7E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rgbClr val="003D7E"/>
                          </a:solidFill>
                        </a:rPr>
                        <a:t>Xn</a:t>
                      </a:r>
                      <a:r>
                        <a:rPr lang="en-US" sz="1400" b="1" dirty="0" smtClean="0">
                          <a:solidFill>
                            <a:srgbClr val="003D7E"/>
                          </a:solidFill>
                        </a:rPr>
                        <a:t>, N, R40,</a:t>
                      </a:r>
                      <a:r>
                        <a:rPr lang="en-US" sz="1400" b="1" baseline="0" dirty="0" smtClean="0">
                          <a:solidFill>
                            <a:srgbClr val="003D7E"/>
                          </a:solidFill>
                        </a:rPr>
                        <a:t> R50/53</a:t>
                      </a:r>
                      <a:endParaRPr lang="fr-FR" sz="1400" b="1" kern="1200" dirty="0" smtClean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</a:tr>
            </a:tbl>
          </a:graphicData>
        </a:graphic>
      </p:graphicFrame>
      <p:sp>
        <p:nvSpPr>
          <p:cNvPr id="32796" name="ZoneTexte 4"/>
          <p:cNvSpPr txBox="1">
            <a:spLocks noChangeArrowheads="1"/>
          </p:cNvSpPr>
          <p:nvPr/>
        </p:nvSpPr>
        <p:spPr bwMode="auto">
          <a:xfrm>
            <a:off x="323528" y="3727772"/>
            <a:ext cx="8532440" cy="2077492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68288" indent="-268288" eaLnBrk="0" hangingPunct="0">
              <a:spcBef>
                <a:spcPts val="6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tabLst>
                <a:tab pos="85725" algn="l"/>
              </a:tabLst>
              <a:defRPr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Usages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</a:rPr>
              <a:t>autorisés</a:t>
            </a: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2438" lvl="1" indent="-184150" eaLnBrk="0" hangingPunct="0">
              <a:spcBef>
                <a:spcPts val="600"/>
              </a:spcBef>
              <a:buClr>
                <a:srgbClr val="003D7E"/>
              </a:buClr>
              <a:buSzPct val="100000"/>
              <a:buFont typeface="Wingdings" pitchFamily="2" charset="2"/>
              <a:buChar char="ü"/>
              <a:defRPr/>
            </a:pP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Blé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tendre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d’hiver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: 3.6 l/ha</a:t>
            </a:r>
            <a:r>
              <a:rPr lang="en-US" sz="16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16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452438" lvl="1" indent="-184150" eaLnBrk="0" hangingPunct="0">
              <a:spcBef>
                <a:spcPts val="600"/>
              </a:spcBef>
              <a:buClr>
                <a:srgbClr val="003D7E"/>
              </a:buClr>
              <a:buSzPct val="100000"/>
              <a:buFont typeface="Wingdings" pitchFamily="2" charset="2"/>
              <a:buChar char="ü"/>
              <a:defRPr/>
            </a:pP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Orge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d’hiver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: 3.6 l/ha</a:t>
            </a:r>
            <a:r>
              <a:rPr lang="en-US" sz="16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14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909638" lvl="2" indent="-184150" eaLnBrk="0" hangingPunct="0">
              <a:spcBef>
                <a:spcPts val="600"/>
              </a:spcBef>
              <a:buClr>
                <a:srgbClr val="003D7E"/>
              </a:buClr>
              <a:buSzPct val="100000"/>
              <a:buFont typeface="Wingdings" pitchFamily="2" charset="2"/>
              <a:buChar char="v"/>
              <a:defRPr/>
            </a:pPr>
            <a:r>
              <a:rPr lang="en-US" sz="1400" b="1" i="1" dirty="0" err="1" smtClean="0">
                <a:solidFill>
                  <a:schemeClr val="accent2">
                    <a:lumMod val="75000"/>
                  </a:schemeClr>
                </a:solidFill>
              </a:rPr>
              <a:t>Autorisé</a:t>
            </a:r>
            <a:r>
              <a:rPr lang="en-US" sz="14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>
                    <a:lumMod val="75000"/>
                  </a:schemeClr>
                </a:solidFill>
              </a:rPr>
              <a:t>sur</a:t>
            </a:r>
            <a:r>
              <a:rPr lang="en-US" sz="1400" b="1" i="1" dirty="0" smtClean="0">
                <a:solidFill>
                  <a:schemeClr val="accent2">
                    <a:lumMod val="75000"/>
                  </a:schemeClr>
                </a:solidFill>
              </a:rPr>
              <a:t> les </a:t>
            </a:r>
            <a:r>
              <a:rPr lang="en-US" sz="1400" b="1" i="1" dirty="0" err="1" smtClean="0">
                <a:solidFill>
                  <a:schemeClr val="accent2">
                    <a:lumMod val="75000"/>
                  </a:schemeClr>
                </a:solidFill>
              </a:rPr>
              <a:t>variétés</a:t>
            </a:r>
            <a:r>
              <a:rPr lang="en-US" sz="14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>
                    <a:lumMod val="75000"/>
                  </a:schemeClr>
                </a:solidFill>
              </a:rPr>
              <a:t>brassicoles</a:t>
            </a:r>
            <a:endParaRPr lang="en-US" sz="1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68288" lvl="1" indent="-268288" eaLnBrk="0" hangingPunct="0">
              <a:spcBef>
                <a:spcPts val="1200"/>
              </a:spcBef>
              <a:buClr>
                <a:srgbClr val="FF9900"/>
              </a:buClr>
              <a:buSzPct val="150000"/>
              <a:tabLst>
                <a:tab pos="85725" algn="l"/>
              </a:tabLst>
              <a:defRPr/>
            </a:pP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269875" lvl="1" indent="-269875" eaLnBrk="0" hangingPunct="0">
              <a:spcBef>
                <a:spcPts val="12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defRPr/>
            </a:pPr>
            <a:endParaRPr lang="en-US" sz="1600" b="1" dirty="0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000750" y="138118"/>
            <a:ext cx="29289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600" b="1" dirty="0">
                <a:solidFill>
                  <a:schemeClr val="bg1"/>
                </a:solidFill>
                <a:latin typeface="+mj-lt"/>
              </a:rPr>
              <a:t>Carte d’identité</a:t>
            </a:r>
            <a:endParaRPr lang="fr-FR" sz="32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50814"/>
            <a:ext cx="914400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algn="ctr" eaLnBrk="0" fontAlgn="ctr" hangingPunct="0">
              <a:defRPr/>
            </a:pPr>
            <a:r>
              <a:rPr lang="fr-FR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1" charset="-128"/>
                <a:cs typeface="+mn-cs"/>
              </a:rPr>
              <a:t>Projet  IPU +</a:t>
            </a:r>
            <a:endParaRPr lang="fr-FR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1" charset="-128"/>
            </a:endParaRPr>
          </a:p>
        </p:txBody>
      </p:sp>
      <p:graphicFrame>
        <p:nvGraphicFramePr>
          <p:cNvPr id="318511" name="Object 47"/>
          <p:cNvGraphicFramePr>
            <a:graphicFrameLocks noChangeAspect="1"/>
          </p:cNvGraphicFramePr>
          <p:nvPr/>
        </p:nvGraphicFramePr>
        <p:xfrm>
          <a:off x="1066379" y="609749"/>
          <a:ext cx="1849437" cy="1235075"/>
        </p:xfrm>
        <a:graphic>
          <a:graphicData uri="http://schemas.openxmlformats.org/presentationml/2006/ole">
            <p:oleObj spid="_x0000_s203778" name="Clip" r:id="rId3" imgW="1990476" imgH="1228571" progId="">
              <p:embed/>
            </p:oleObj>
          </a:graphicData>
        </a:graphic>
      </p:graphicFrame>
      <p:pic>
        <p:nvPicPr>
          <p:cNvPr id="4100" name="Picture 4" descr="http://www.angersmag.info/photo/art/default/2657099-3752736.jpg?v=12964133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477295"/>
            <a:ext cx="1238250" cy="823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11">
                                            <p:subSp spid="_x0000_s203778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18511">
                                            <p:subSp spid="_x0000_s203778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Espace réservé du contenu 8"/>
          <p:cNvGraphicFramePr>
            <a:graphicFrameLocks noGrp="1"/>
          </p:cNvGraphicFramePr>
          <p:nvPr>
            <p:ph sz="half" idx="1"/>
          </p:nvPr>
        </p:nvGraphicFramePr>
        <p:xfrm>
          <a:off x="323528" y="983750"/>
          <a:ext cx="4038600" cy="4791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472"/>
                <a:gridCol w="936104"/>
                <a:gridCol w="1008112"/>
                <a:gridCol w="931912"/>
              </a:tblGrid>
              <a:tr h="285611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bg1"/>
                          </a:solidFill>
                        </a:rPr>
                        <a:t>graminées </a:t>
                      </a:r>
                      <a:endParaRPr lang="fr-FR" sz="1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bg1"/>
                          </a:solidFill>
                        </a:rPr>
                        <a:t>plantule</a:t>
                      </a:r>
                      <a:endParaRPr lang="fr-FR" sz="1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bg1"/>
                          </a:solidFill>
                        </a:rPr>
                        <a:t>St.</a:t>
                      </a:r>
                      <a:r>
                        <a:rPr lang="fr-FR" sz="1000" b="1" baseline="0" dirty="0" smtClean="0">
                          <a:solidFill>
                            <a:schemeClr val="bg1"/>
                          </a:solidFill>
                        </a:rPr>
                        <a:t> 2-3 f</a:t>
                      </a:r>
                      <a:endParaRPr lang="fr-FR" sz="1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bg1"/>
                          </a:solidFill>
                        </a:rPr>
                        <a:t>St.</a:t>
                      </a:r>
                      <a:r>
                        <a:rPr lang="fr-FR" sz="1000" b="1" baseline="0" dirty="0" smtClean="0">
                          <a:solidFill>
                            <a:schemeClr val="bg1"/>
                          </a:solidFill>
                        </a:rPr>
                        <a:t> tallage</a:t>
                      </a:r>
                      <a:endParaRPr lang="fr-FR" sz="1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85611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agrostis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9900"/>
                    </a:solidFill>
                  </a:tcPr>
                </a:tc>
              </a:tr>
              <a:tr h="285611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pâturins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9900"/>
                    </a:solidFill>
                  </a:tcPr>
                </a:tc>
              </a:tr>
              <a:tr h="285611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ray-grass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285611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vulpin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</a:tr>
              <a:tr h="360011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bg1"/>
                          </a:solidFill>
                        </a:rPr>
                        <a:t>dicotylédones</a:t>
                      </a:r>
                      <a:endParaRPr lang="fr-FR" sz="1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bg1"/>
                          </a:solidFill>
                        </a:rPr>
                        <a:t>plantule </a:t>
                      </a:r>
                      <a:endParaRPr lang="fr-FR" sz="1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bg1"/>
                          </a:solidFill>
                        </a:rPr>
                        <a:t>plante jeune</a:t>
                      </a:r>
                      <a:endParaRPr lang="fr-FR" sz="1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bg1"/>
                          </a:solidFill>
                        </a:rPr>
                        <a:t>plante développée</a:t>
                      </a:r>
                      <a:endParaRPr lang="fr-FR" sz="1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85611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alchémille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9900"/>
                    </a:solidFill>
                  </a:tcPr>
                </a:tc>
              </a:tr>
              <a:tr h="285611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anthémis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</a:tr>
              <a:tr h="285611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bleuet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</a:tr>
              <a:tr h="285611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capselle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9900"/>
                    </a:solidFill>
                  </a:tcPr>
                </a:tc>
              </a:tr>
              <a:tr h="285611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céraiste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9900"/>
                    </a:solidFill>
                  </a:tcPr>
                </a:tc>
              </a:tr>
              <a:tr h="285611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chénopode </a:t>
                      </a:r>
                      <a:r>
                        <a:rPr lang="fr-FR" sz="10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bl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285611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chrysanthème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285611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coquelicot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</a:tr>
              <a:tr h="285611">
                <a:tc>
                  <a:txBody>
                    <a:bodyPr/>
                    <a:lstStyle/>
                    <a:p>
                      <a:r>
                        <a:rPr lang="fr-FR" sz="10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ethuse</a:t>
                      </a:r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 p. </a:t>
                      </a:r>
                      <a:r>
                        <a:rPr lang="fr-FR" sz="10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cigue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360011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euphorbe réveille</a:t>
                      </a:r>
                      <a:r>
                        <a:rPr lang="fr-FR" sz="10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matin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Espace réservé du contenu 9"/>
          <p:cNvGraphicFramePr>
            <a:graphicFrameLocks noGrp="1"/>
          </p:cNvGraphicFramePr>
          <p:nvPr>
            <p:ph sz="half" idx="2"/>
          </p:nvPr>
        </p:nvGraphicFramePr>
        <p:xfrm>
          <a:off x="4716016" y="488776"/>
          <a:ext cx="4248472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578"/>
                <a:gridCol w="1028658"/>
                <a:gridCol w="1062118"/>
                <a:gridCol w="1062118"/>
              </a:tblGrid>
              <a:tr h="374586"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1"/>
                          </a:solidFill>
                        </a:rPr>
                        <a:t>dicotylédones</a:t>
                      </a:r>
                      <a:endParaRPr lang="fr-FR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1"/>
                          </a:solidFill>
                        </a:rPr>
                        <a:t>plantule </a:t>
                      </a:r>
                      <a:endParaRPr lang="fr-FR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1"/>
                          </a:solidFill>
                        </a:rPr>
                        <a:t>plante jeune</a:t>
                      </a:r>
                      <a:endParaRPr lang="fr-FR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bg1"/>
                          </a:solidFill>
                        </a:rPr>
                        <a:t>plante développée</a:t>
                      </a:r>
                      <a:endParaRPr lang="fr-FR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45772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fumeterre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</a:tr>
              <a:tr h="345772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gaillet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345772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géranium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</a:tr>
              <a:tr h="345772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laiteron rude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9900"/>
                    </a:solidFill>
                  </a:tcPr>
                </a:tc>
              </a:tr>
              <a:tr h="374586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lamier, </a:t>
                      </a:r>
                      <a:r>
                        <a:rPr lang="fr-FR" sz="10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lampsane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9900"/>
                    </a:solidFill>
                  </a:tcPr>
                </a:tc>
              </a:tr>
              <a:tr h="345772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matricaire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9900"/>
                    </a:solidFill>
                  </a:tcPr>
                </a:tc>
              </a:tr>
              <a:tr h="345772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mercuriale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</a:tr>
              <a:tr h="345772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morelle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</a:tr>
              <a:tr h="374586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mouron, stellaire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</a:tr>
              <a:tr h="345772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moutarde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</a:tr>
              <a:tr h="345772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myosotis</a:t>
                      </a:r>
                      <a:r>
                        <a:rPr lang="fr-FR" sz="10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</a:tr>
              <a:tr h="345772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pensée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9900"/>
                    </a:solidFill>
                  </a:tcPr>
                </a:tc>
              </a:tr>
              <a:tr h="345772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ravenelle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</a:tr>
              <a:tr h="345772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renoncule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</a:tr>
              <a:tr h="345772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renouées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</a:tr>
              <a:tr h="345772">
                <a:tc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véroniques</a:t>
                      </a:r>
                      <a:endParaRPr lang="fr-FR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</a:tbl>
          </a:graphicData>
        </a:graphic>
      </p:graphicFrame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6000760" y="90050"/>
            <a:ext cx="2928958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Herbicide céréales d’hiver</a:t>
            </a:r>
            <a:endParaRPr lang="fr-FR" sz="1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68560" y="446758"/>
            <a:ext cx="5472608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algn="ctr" eaLnBrk="0" fontAlgn="ctr" hangingPunct="0">
              <a:defRPr/>
            </a:pPr>
            <a:r>
              <a:rPr lang="fr-FR" b="1" dirty="0" smtClean="0">
                <a:solidFill>
                  <a:srgbClr val="003D7E"/>
                </a:solidFill>
                <a:latin typeface="Arial"/>
                <a:ea typeface="ＭＳ Ｐゴシック" pitchFamily="1" charset="-128"/>
                <a:cs typeface="+mn-cs"/>
              </a:rPr>
              <a:t>Spectre du projet  IPU + </a:t>
            </a:r>
            <a:endParaRPr lang="fr-FR" b="1" dirty="0">
              <a:solidFill>
                <a:srgbClr val="003D7E"/>
              </a:solidFill>
              <a:latin typeface="Arial"/>
              <a:ea typeface="ＭＳ Ｐゴシック" pitchFamily="1" charset="-128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755576" y="6021288"/>
          <a:ext cx="3312367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088"/>
                <a:gridCol w="1161018"/>
                <a:gridCol w="1073261"/>
              </a:tblGrid>
              <a:tr h="3600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>
                          <a:solidFill>
                            <a:schemeClr val="bg1"/>
                          </a:solidFill>
                        </a:rPr>
                        <a:t>sensible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>
                          <a:solidFill>
                            <a:schemeClr val="tx1"/>
                          </a:solidFill>
                        </a:rPr>
                        <a:t>Moyennement</a:t>
                      </a:r>
                      <a:r>
                        <a:rPr lang="fr-FR" sz="1100" baseline="0" dirty="0" smtClean="0">
                          <a:solidFill>
                            <a:schemeClr val="tx1"/>
                          </a:solidFill>
                        </a:rPr>
                        <a:t>  sensible</a:t>
                      </a:r>
                      <a:r>
                        <a:rPr lang="fr-FR" sz="11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>
                          <a:solidFill>
                            <a:schemeClr val="tx1"/>
                          </a:solidFill>
                        </a:rPr>
                        <a:t>Peu</a:t>
                      </a:r>
                      <a:r>
                        <a:rPr lang="fr-FR" sz="1100" baseline="0" dirty="0" smtClean="0">
                          <a:solidFill>
                            <a:schemeClr val="tx1"/>
                          </a:solidFill>
                        </a:rPr>
                        <a:t> sensible</a:t>
                      </a:r>
                      <a:endParaRPr lang="fr-FR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Espace réservé de la date 1"/>
          <p:cNvSpPr>
            <a:spLocks noGrp="1"/>
          </p:cNvSpPr>
          <p:nvPr>
            <p:ph type="dt" sz="quarter" idx="4294967295"/>
          </p:nvPr>
        </p:nvSpPr>
        <p:spPr>
          <a:xfrm>
            <a:off x="5227029" y="7100890"/>
            <a:ext cx="2791557" cy="530225"/>
          </a:xfrm>
          <a:prstGeom prst="rect">
            <a:avLst/>
          </a:prstGeom>
          <a:noFill/>
        </p:spPr>
        <p:txBody>
          <a:bodyPr/>
          <a:lstStyle/>
          <a:p>
            <a:fld id="{8936C815-74FE-43CB-AA9E-DB45A3449B46}" type="slidenum">
              <a:rPr lang="en-US" smtClean="0"/>
              <a:pPr/>
              <a:t>25</a:t>
            </a:fld>
            <a:endParaRPr lang="en-US" smtClean="0"/>
          </a:p>
        </p:txBody>
      </p:sp>
      <p:pic>
        <p:nvPicPr>
          <p:cNvPr id="4101" name="Picture 1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0032161">
            <a:off x="7470835" y="5072034"/>
            <a:ext cx="704755" cy="476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" name="ZoneTexte 15"/>
          <p:cNvSpPr txBox="1">
            <a:spLocks noChangeAspect="1"/>
          </p:cNvSpPr>
          <p:nvPr/>
        </p:nvSpPr>
        <p:spPr>
          <a:xfrm>
            <a:off x="3224780" y="5445224"/>
            <a:ext cx="1347220" cy="28802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 b="1" dirty="0"/>
              <a:t>St. </a:t>
            </a:r>
            <a:r>
              <a:rPr lang="fr-FR" sz="1200" b="1" dirty="0" smtClean="0"/>
              <a:t>3 </a:t>
            </a:r>
            <a:r>
              <a:rPr lang="fr-FR" sz="1200" b="1" dirty="0"/>
              <a:t>feuilles </a:t>
            </a:r>
          </a:p>
        </p:txBody>
      </p:sp>
      <p:sp>
        <p:nvSpPr>
          <p:cNvPr id="18" name="ZoneTexte 17"/>
          <p:cNvSpPr txBox="1">
            <a:spLocks noChangeAspect="1"/>
          </p:cNvSpPr>
          <p:nvPr/>
        </p:nvSpPr>
        <p:spPr>
          <a:xfrm>
            <a:off x="6526280" y="5445224"/>
            <a:ext cx="998048" cy="177279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 b="1" dirty="0"/>
              <a:t>St. épi </a:t>
            </a:r>
            <a:r>
              <a:rPr lang="fr-FR" sz="1200" b="1" dirty="0" smtClean="0"/>
              <a:t>1cm </a:t>
            </a:r>
            <a:endParaRPr lang="fr-FR" sz="1200" b="1" dirty="0"/>
          </a:p>
        </p:txBody>
      </p:sp>
      <p:sp>
        <p:nvSpPr>
          <p:cNvPr id="4105" name="Rectangle 16"/>
          <p:cNvSpPr>
            <a:spLocks noChangeArrowheads="1"/>
          </p:cNvSpPr>
          <p:nvPr/>
        </p:nvSpPr>
        <p:spPr bwMode="auto">
          <a:xfrm>
            <a:off x="1619672" y="6021288"/>
            <a:ext cx="1143000" cy="142875"/>
          </a:xfrm>
          <a:prstGeom prst="rect">
            <a:avLst/>
          </a:prstGeom>
          <a:solidFill>
            <a:schemeClr val="bg1"/>
          </a:solidFill>
          <a:ln w="0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06" name="Rectangle 18"/>
          <p:cNvSpPr>
            <a:spLocks noChangeArrowheads="1"/>
          </p:cNvSpPr>
          <p:nvPr/>
        </p:nvSpPr>
        <p:spPr bwMode="auto">
          <a:xfrm>
            <a:off x="7000876" y="6143625"/>
            <a:ext cx="1071563" cy="7143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11" name="Text Box 6"/>
          <p:cNvSpPr txBox="1">
            <a:spLocks noChangeArrowheads="1"/>
          </p:cNvSpPr>
          <p:nvPr/>
        </p:nvSpPr>
        <p:spPr bwMode="auto">
          <a:xfrm>
            <a:off x="0" y="1484784"/>
            <a:ext cx="9144000" cy="3579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80147" tIns="40074" rIns="80147" bIns="40074">
            <a:spAutoFit/>
          </a:bodyPr>
          <a:lstStyle/>
          <a:p>
            <a:pPr algn="ctr" defTabSz="801688"/>
            <a:r>
              <a:rPr lang="de-DE" sz="1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</a:t>
            </a:r>
            <a:r>
              <a:rPr lang="de-DE" sz="1800" b="1" i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ès</a:t>
            </a:r>
            <a:r>
              <a:rPr lang="de-DE" sz="1800" b="1" i="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le </a:t>
            </a:r>
            <a:r>
              <a:rPr lang="de-DE" sz="1800" b="1" i="0" dirty="0" err="1" smtClean="0">
                <a:solidFill>
                  <a:srgbClr val="C00000"/>
                </a:solidFill>
                <a:latin typeface="+mj-lt"/>
              </a:rPr>
              <a:t>stade</a:t>
            </a:r>
            <a:r>
              <a:rPr lang="de-DE" sz="1800" b="1" i="0" dirty="0" smtClean="0">
                <a:solidFill>
                  <a:srgbClr val="C00000"/>
                </a:solidFill>
                <a:latin typeface="+mj-lt"/>
              </a:rPr>
              <a:t> 3 </a:t>
            </a:r>
            <a:r>
              <a:rPr lang="de-DE" sz="1800" b="1" i="0" dirty="0" err="1" smtClean="0">
                <a:solidFill>
                  <a:srgbClr val="C00000"/>
                </a:solidFill>
                <a:latin typeface="+mj-lt"/>
              </a:rPr>
              <a:t>feuilles</a:t>
            </a:r>
            <a:r>
              <a:rPr lang="de-DE" sz="1800" b="1" i="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de-DE" sz="1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jusqu‘au</a:t>
            </a:r>
            <a:r>
              <a:rPr lang="de-DE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1800" b="1" dirty="0" err="1" smtClean="0">
                <a:solidFill>
                  <a:srgbClr val="C00000"/>
                </a:solidFill>
                <a:latin typeface="+mj-lt"/>
              </a:rPr>
              <a:t>stade</a:t>
            </a:r>
            <a:r>
              <a:rPr lang="de-DE" sz="18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de-DE" sz="1800" b="1" dirty="0" err="1" smtClean="0">
                <a:solidFill>
                  <a:srgbClr val="C00000"/>
                </a:solidFill>
                <a:latin typeface="+mj-lt"/>
              </a:rPr>
              <a:t>fin</a:t>
            </a:r>
            <a:r>
              <a:rPr lang="de-DE" sz="18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de-DE" sz="1800" b="1" dirty="0" err="1" smtClean="0">
                <a:solidFill>
                  <a:srgbClr val="C00000"/>
                </a:solidFill>
                <a:latin typeface="+mj-lt"/>
              </a:rPr>
              <a:t>tallage</a:t>
            </a:r>
            <a:r>
              <a:rPr lang="de-DE" sz="18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de-DE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des </a:t>
            </a:r>
            <a:r>
              <a:rPr lang="de-DE" sz="1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céréales</a:t>
            </a:r>
            <a:r>
              <a:rPr lang="de-DE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1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d‘hiver</a:t>
            </a:r>
            <a:endParaRPr lang="de-DE" sz="1800" b="1" i="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287759" name="Object 15"/>
          <p:cNvGraphicFramePr>
            <a:graphicFrameLocks noChangeAspect="1"/>
          </p:cNvGraphicFramePr>
          <p:nvPr/>
        </p:nvGraphicFramePr>
        <p:xfrm>
          <a:off x="7453015" y="2605088"/>
          <a:ext cx="287337" cy="823912"/>
        </p:xfrm>
        <a:graphic>
          <a:graphicData uri="http://schemas.openxmlformats.org/presentationml/2006/ole">
            <p:oleObj spid="_x0000_s204802" name="Clip" r:id="rId5" imgW="407520" imgH="1172160" progId="">
              <p:embed/>
            </p:oleObj>
          </a:graphicData>
        </a:graphic>
      </p:graphicFrame>
      <p:sp>
        <p:nvSpPr>
          <p:cNvPr id="4114" name="Oval 16"/>
          <p:cNvSpPr>
            <a:spLocks noChangeAspect="1" noChangeArrowheads="1"/>
          </p:cNvSpPr>
          <p:nvPr/>
        </p:nvSpPr>
        <p:spPr bwMode="auto">
          <a:xfrm>
            <a:off x="7778459" y="3068960"/>
            <a:ext cx="609965" cy="24325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b="1" dirty="0">
                <a:solidFill>
                  <a:srgbClr val="FF3300"/>
                </a:solidFill>
              </a:rPr>
              <a:t>Mini </a:t>
            </a:r>
            <a:r>
              <a:rPr lang="fr-FR" sz="1200" b="1" dirty="0" smtClean="0">
                <a:solidFill>
                  <a:srgbClr val="FF3300"/>
                </a:solidFill>
              </a:rPr>
              <a:t>5°</a:t>
            </a:r>
            <a:endParaRPr lang="fr-FR" sz="1200" b="1" dirty="0">
              <a:solidFill>
                <a:srgbClr val="FF3300"/>
              </a:solidFill>
            </a:endParaRPr>
          </a:p>
        </p:txBody>
      </p:sp>
      <p:sp>
        <p:nvSpPr>
          <p:cNvPr id="20" name="ZoneTexte 4"/>
          <p:cNvSpPr txBox="1">
            <a:spLocks noChangeArrowheads="1"/>
          </p:cNvSpPr>
          <p:nvPr/>
        </p:nvSpPr>
        <p:spPr bwMode="auto">
          <a:xfrm>
            <a:off x="6000760" y="90050"/>
            <a:ext cx="2928958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Herbicide céréales d’hiver</a:t>
            </a:r>
            <a:endParaRPr lang="fr-FR" sz="1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1" name="Picture 2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51162" y="3464024"/>
            <a:ext cx="4629150" cy="184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 preferRelativeResize="0">
            <a:picLocks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92086" y="2538171"/>
            <a:ext cx="3328186" cy="962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0" y="764704"/>
            <a:ext cx="914400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algn="ctr" eaLnBrk="0" fontAlgn="ctr" hangingPunct="0">
              <a:defRPr/>
            </a:pPr>
            <a:r>
              <a:rPr lang="fr-FR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1" charset="-128"/>
                <a:cs typeface="+mn-cs"/>
              </a:rPr>
              <a:t>Période d’utilisation du projet  IPU +</a:t>
            </a:r>
            <a:endParaRPr lang="fr-FR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1" charset="-128"/>
            </a:endParaRPr>
          </a:p>
        </p:txBody>
      </p:sp>
      <p:sp>
        <p:nvSpPr>
          <p:cNvPr id="27" name="Organigramme : Stockage à accès séquentiel 26"/>
          <p:cNvSpPr/>
          <p:nvPr/>
        </p:nvSpPr>
        <p:spPr bwMode="auto">
          <a:xfrm>
            <a:off x="251520" y="3068960"/>
            <a:ext cx="2592288" cy="720080"/>
          </a:xfrm>
          <a:prstGeom prst="flowChartMagneticTape">
            <a:avLst/>
          </a:prstGeom>
          <a:solidFill>
            <a:srgbClr val="D5E0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2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Pour bien démarrer…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2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a</a:t>
            </a: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ea typeface="ＭＳ Ｐゴシック" pitchFamily="1" charset="-128"/>
              </a:rPr>
              <a:t>vec le 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ea typeface="ＭＳ Ｐゴシック" pitchFamily="1" charset="-128"/>
              </a:rPr>
              <a:t>BIFENOX </a:t>
            </a:r>
            <a:endParaRPr kumimoji="0" lang="fr-FR" sz="1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7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Espace réservé de la date 1"/>
          <p:cNvSpPr>
            <a:spLocks noGrp="1"/>
          </p:cNvSpPr>
          <p:nvPr>
            <p:ph type="dt" sz="quarter" idx="4294967295"/>
          </p:nvPr>
        </p:nvSpPr>
        <p:spPr>
          <a:xfrm>
            <a:off x="5227029" y="7100890"/>
            <a:ext cx="2791557" cy="530225"/>
          </a:xfrm>
          <a:prstGeom prst="rect">
            <a:avLst/>
          </a:prstGeom>
          <a:noFill/>
        </p:spPr>
        <p:txBody>
          <a:bodyPr/>
          <a:lstStyle/>
          <a:p>
            <a:fld id="{8936C815-74FE-43CB-AA9E-DB45A3449B46}" type="slidenum">
              <a:rPr lang="en-US" smtClean="0"/>
              <a:pPr/>
              <a:t>26</a:t>
            </a:fld>
            <a:endParaRPr lang="en-US" smtClean="0"/>
          </a:p>
        </p:txBody>
      </p:sp>
      <p:pic>
        <p:nvPicPr>
          <p:cNvPr id="4101" name="Picture 1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0032161">
            <a:off x="7470835" y="5072034"/>
            <a:ext cx="704755" cy="476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" name="ZoneTexte 15"/>
          <p:cNvSpPr txBox="1">
            <a:spLocks noChangeAspect="1"/>
          </p:cNvSpPr>
          <p:nvPr/>
        </p:nvSpPr>
        <p:spPr>
          <a:xfrm>
            <a:off x="3224780" y="5445224"/>
            <a:ext cx="1347220" cy="28802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 b="1" dirty="0"/>
              <a:t>St. </a:t>
            </a:r>
            <a:r>
              <a:rPr lang="fr-FR" sz="1200" b="1" dirty="0" smtClean="0"/>
              <a:t>3 </a:t>
            </a:r>
            <a:r>
              <a:rPr lang="fr-FR" sz="1200" b="1" dirty="0"/>
              <a:t>feuilles </a:t>
            </a:r>
          </a:p>
        </p:txBody>
      </p:sp>
      <p:sp>
        <p:nvSpPr>
          <p:cNvPr id="18" name="ZoneTexte 17"/>
          <p:cNvSpPr txBox="1">
            <a:spLocks noChangeAspect="1"/>
          </p:cNvSpPr>
          <p:nvPr/>
        </p:nvSpPr>
        <p:spPr>
          <a:xfrm>
            <a:off x="6526280" y="5445224"/>
            <a:ext cx="998048" cy="177279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 b="1" dirty="0"/>
              <a:t>St. épi </a:t>
            </a:r>
            <a:r>
              <a:rPr lang="fr-FR" sz="1200" b="1" dirty="0" smtClean="0"/>
              <a:t>1cm </a:t>
            </a:r>
            <a:endParaRPr lang="fr-FR" sz="1200" b="1" dirty="0"/>
          </a:p>
        </p:txBody>
      </p:sp>
      <p:sp>
        <p:nvSpPr>
          <p:cNvPr id="4105" name="Rectangle 16"/>
          <p:cNvSpPr>
            <a:spLocks noChangeArrowheads="1"/>
          </p:cNvSpPr>
          <p:nvPr/>
        </p:nvSpPr>
        <p:spPr bwMode="auto">
          <a:xfrm>
            <a:off x="1619672" y="6021288"/>
            <a:ext cx="4176464" cy="216024"/>
          </a:xfrm>
          <a:prstGeom prst="rect">
            <a:avLst/>
          </a:prstGeom>
          <a:solidFill>
            <a:schemeClr val="bg1"/>
          </a:solidFill>
          <a:ln w="0" algn="ctr">
            <a:noFill/>
            <a:round/>
            <a:headEnd/>
            <a:tailEnd/>
          </a:ln>
        </p:spPr>
        <p:txBody>
          <a:bodyPr/>
          <a:lstStyle/>
          <a:p>
            <a:r>
              <a:rPr lang="fr-FR" sz="1200" dirty="0" smtClean="0">
                <a:solidFill>
                  <a:schemeClr val="accent2">
                    <a:lumMod val="75000"/>
                  </a:schemeClr>
                </a:solidFill>
              </a:rPr>
              <a:t>* </a:t>
            </a:r>
            <a:r>
              <a:rPr lang="fr-FR" sz="1000" b="1" dirty="0" smtClean="0">
                <a:solidFill>
                  <a:schemeClr val="accent2">
                    <a:lumMod val="75000"/>
                  </a:schemeClr>
                </a:solidFill>
              </a:rPr>
              <a:t>En respectant la réglementation en vigueur. </a:t>
            </a:r>
          </a:p>
          <a:p>
            <a:endParaRPr lang="fr-FR" sz="1000" b="1" dirty="0"/>
          </a:p>
        </p:txBody>
      </p:sp>
      <p:sp>
        <p:nvSpPr>
          <p:cNvPr id="4106" name="Rectangle 18"/>
          <p:cNvSpPr>
            <a:spLocks noChangeArrowheads="1"/>
          </p:cNvSpPr>
          <p:nvPr/>
        </p:nvSpPr>
        <p:spPr bwMode="auto">
          <a:xfrm>
            <a:off x="7000876" y="6143625"/>
            <a:ext cx="1071563" cy="7143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11" name="Text Box 6"/>
          <p:cNvSpPr txBox="1">
            <a:spLocks noChangeArrowheads="1"/>
          </p:cNvSpPr>
          <p:nvPr/>
        </p:nvSpPr>
        <p:spPr bwMode="auto">
          <a:xfrm>
            <a:off x="0" y="1340768"/>
            <a:ext cx="9144000" cy="6349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80147" tIns="40074" rIns="80147" bIns="40074">
            <a:spAutoFit/>
          </a:bodyPr>
          <a:lstStyle/>
          <a:p>
            <a:pPr algn="ctr" defTabSz="801688"/>
            <a:r>
              <a:rPr lang="de-DE" sz="1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Une</a:t>
            </a:r>
            <a:r>
              <a:rPr lang="de-DE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1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seule</a:t>
            </a:r>
            <a:r>
              <a:rPr lang="de-DE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1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application</a:t>
            </a:r>
            <a:endParaRPr lang="de-DE" sz="18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 defTabSz="801688"/>
            <a:r>
              <a:rPr lang="de-DE" sz="1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Une</a:t>
            </a:r>
            <a:r>
              <a:rPr lang="de-DE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dose </a:t>
            </a:r>
            <a:r>
              <a:rPr lang="de-DE" sz="1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modulable</a:t>
            </a:r>
            <a:r>
              <a:rPr lang="de-DE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en </a:t>
            </a:r>
            <a:r>
              <a:rPr lang="de-DE" sz="1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fonction</a:t>
            </a:r>
            <a:r>
              <a:rPr lang="de-DE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du </a:t>
            </a:r>
            <a:r>
              <a:rPr lang="de-DE" sz="1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stade</a:t>
            </a:r>
            <a:r>
              <a:rPr lang="de-DE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des </a:t>
            </a:r>
            <a:r>
              <a:rPr lang="de-DE" sz="1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adventices</a:t>
            </a:r>
            <a:endParaRPr lang="de-DE" sz="1800" b="1" i="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ZoneTexte 4"/>
          <p:cNvSpPr txBox="1">
            <a:spLocks noChangeArrowheads="1"/>
          </p:cNvSpPr>
          <p:nvPr/>
        </p:nvSpPr>
        <p:spPr bwMode="auto">
          <a:xfrm>
            <a:off x="6000760" y="90050"/>
            <a:ext cx="2928958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Herbicide céréales d’hiver</a:t>
            </a:r>
            <a:endParaRPr lang="fr-FR" sz="1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1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1162" y="3464024"/>
            <a:ext cx="4629150" cy="184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 preferRelativeResize="0"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888" y="2780928"/>
            <a:ext cx="1130158" cy="3269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0" y="764704"/>
            <a:ext cx="914400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algn="ctr" eaLnBrk="0" fontAlgn="ctr" hangingPunct="0">
              <a:defRPr/>
            </a:pPr>
            <a:r>
              <a:rPr lang="fr-FR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1" charset="-128"/>
                <a:cs typeface="+mn-cs"/>
              </a:rPr>
              <a:t>Positionnement  du projet  IPU +</a:t>
            </a:r>
            <a:endParaRPr lang="fr-FR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1" charset="-128"/>
            </a:endParaRPr>
          </a:p>
        </p:txBody>
      </p:sp>
      <p:sp>
        <p:nvSpPr>
          <p:cNvPr id="17" name="Rectangle avec flèche vers le bas 16"/>
          <p:cNvSpPr/>
          <p:nvPr/>
        </p:nvSpPr>
        <p:spPr bwMode="auto">
          <a:xfrm>
            <a:off x="3275856" y="3140968"/>
            <a:ext cx="1728192" cy="720080"/>
          </a:xfrm>
          <a:prstGeom prst="downArrowCallout">
            <a:avLst/>
          </a:prstGeom>
          <a:solidFill>
            <a:srgbClr val="D5E0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3D7E"/>
                </a:solidFill>
                <a:effectLst/>
                <a:latin typeface="Arial" charset="0"/>
                <a:ea typeface="ＭＳ Ｐゴシック" pitchFamily="1" charset="-128"/>
              </a:rPr>
              <a:t>2 l à 2.5</a:t>
            </a:r>
            <a:r>
              <a:rPr kumimoji="0" lang="fr-FR" sz="1600" b="1" i="0" u="none" strike="noStrike" cap="none" normalizeH="0" dirty="0" smtClean="0">
                <a:ln>
                  <a:noFill/>
                </a:ln>
                <a:solidFill>
                  <a:srgbClr val="003D7E"/>
                </a:solidFill>
                <a:effectLst/>
                <a:latin typeface="Arial" charset="0"/>
                <a:ea typeface="ＭＳ Ｐゴシック" pitchFamily="1" charset="-128"/>
              </a:rPr>
              <a:t> l / ha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100" b="1" dirty="0" smtClean="0">
                <a:solidFill>
                  <a:srgbClr val="003D7E"/>
                </a:solidFill>
                <a:latin typeface="Arial" charset="0"/>
                <a:ea typeface="ＭＳ Ｐゴシック" pitchFamily="1" charset="-128"/>
              </a:rPr>
              <a:t>S</a:t>
            </a:r>
            <a:r>
              <a:rPr lang="fr-FR" sz="1100" b="1" baseline="0" dirty="0" smtClean="0">
                <a:solidFill>
                  <a:srgbClr val="003D7E"/>
                </a:solidFill>
                <a:latin typeface="Arial" charset="0"/>
                <a:ea typeface="ＭＳ Ｐゴシック" pitchFamily="1" charset="-128"/>
              </a:rPr>
              <a:t>eul ou en mélange *</a:t>
            </a:r>
            <a:endParaRPr kumimoji="0" lang="fr-FR" sz="1100" b="1" i="0" u="none" strike="noStrike" cap="none" normalizeH="0" baseline="0" dirty="0" smtClean="0">
              <a:ln>
                <a:noFill/>
              </a:ln>
              <a:solidFill>
                <a:srgbClr val="003D7E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Rectangle avec flèche vers le bas 18"/>
          <p:cNvSpPr/>
          <p:nvPr/>
        </p:nvSpPr>
        <p:spPr bwMode="auto">
          <a:xfrm>
            <a:off x="5508104" y="2780928"/>
            <a:ext cx="1728192" cy="720080"/>
          </a:xfrm>
          <a:prstGeom prst="downArrowCallout">
            <a:avLst/>
          </a:prstGeom>
          <a:solidFill>
            <a:srgbClr val="D5E0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3D7E"/>
                </a:solidFill>
                <a:latin typeface="Arial" charset="0"/>
                <a:ea typeface="ＭＳ Ｐゴシック" pitchFamily="1" charset="-128"/>
              </a:rPr>
              <a:t>3 l à 3.6</a:t>
            </a:r>
            <a:r>
              <a:rPr kumimoji="0" lang="fr-FR" sz="1600" b="1" i="0" u="none" strike="noStrike" cap="none" normalizeH="0" dirty="0" smtClean="0">
                <a:ln>
                  <a:noFill/>
                </a:ln>
                <a:solidFill>
                  <a:srgbClr val="003D7E"/>
                </a:solidFill>
                <a:effectLst/>
                <a:latin typeface="Arial" charset="0"/>
                <a:ea typeface="ＭＳ Ｐゴシック" pitchFamily="1" charset="-128"/>
              </a:rPr>
              <a:t> l / ha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100" b="1" dirty="0" smtClean="0">
                <a:solidFill>
                  <a:srgbClr val="003D7E"/>
                </a:solidFill>
                <a:latin typeface="Arial" charset="0"/>
                <a:ea typeface="ＭＳ Ｐゴシック" pitchFamily="1" charset="-128"/>
              </a:rPr>
              <a:t>S</a:t>
            </a:r>
            <a:r>
              <a:rPr lang="fr-FR" sz="1100" b="1" baseline="0" dirty="0" smtClean="0">
                <a:solidFill>
                  <a:srgbClr val="003D7E"/>
                </a:solidFill>
                <a:latin typeface="Arial" charset="0"/>
                <a:ea typeface="ＭＳ Ｐゴシック" pitchFamily="1" charset="-128"/>
              </a:rPr>
              <a:t>eul ou en mélange *</a:t>
            </a:r>
            <a:endParaRPr kumimoji="0" lang="fr-FR" sz="1100" b="1" i="0" u="none" strike="noStrike" cap="none" normalizeH="0" baseline="0" dirty="0" smtClean="0">
              <a:ln>
                <a:noFill/>
              </a:ln>
              <a:solidFill>
                <a:srgbClr val="003D7E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4" name="Picture 5"/>
          <p:cNvPicPr preferRelativeResize="0"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6098" y="2420888"/>
            <a:ext cx="1130158" cy="3269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" name="Rectangle à coins arrondis 9"/>
          <p:cNvSpPr txBox="1">
            <a:spLocks noChangeAspect="1" noChangeArrowheads="1"/>
          </p:cNvSpPr>
          <p:nvPr/>
        </p:nvSpPr>
        <p:spPr bwMode="auto">
          <a:xfrm>
            <a:off x="107504" y="2276872"/>
            <a:ext cx="2160240" cy="3384376"/>
          </a:xfrm>
          <a:prstGeom prst="roundRect">
            <a:avLst>
              <a:gd name="adj" fmla="val 33042"/>
            </a:avLst>
          </a:prstGeom>
          <a:noFill/>
          <a:ln w="25400" algn="ctr">
            <a:solidFill>
              <a:srgbClr val="D5E04D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000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  </a:t>
            </a:r>
            <a:endParaRPr lang="fr-FR" sz="1800" b="1" kern="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fr-FR" sz="14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12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Agrostis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fr-FR" sz="12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Alchémille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fr-FR" sz="12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Capselle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fr-FR" sz="12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Céraiste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fr-FR" sz="12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Coquelicot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fr-FR" sz="12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Géranium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fr-FR" sz="12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Laiteron rude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fr-FR" sz="12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1200" b="1" kern="0" dirty="0" err="1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Lampsane</a:t>
            </a:r>
            <a:endParaRPr lang="fr-FR" sz="1200" b="1" kern="0" dirty="0" smtClean="0">
              <a:solidFill>
                <a:srgbClr val="003D7E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fr-FR" sz="12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Lamier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fr-FR" sz="12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Matricaire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fr-FR" sz="12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Mouron et Stellaire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fr-FR" sz="12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Moutarde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fr-FR" sz="12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Pâturins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fr-FR" sz="12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Renoncule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fr-FR" sz="12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Véroniques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fr-FR" sz="1200" b="1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 Vulpin</a:t>
            </a:r>
            <a:endParaRPr lang="fr-FR" sz="1400" b="1" kern="0" dirty="0" smtClean="0">
              <a:solidFill>
                <a:srgbClr val="003D7E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endParaRPr lang="fr-FR" sz="1200" b="1" kern="0" dirty="0" smtClean="0">
              <a:solidFill>
                <a:srgbClr val="003D7E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/>
              <a:defRPr/>
            </a:pPr>
            <a:endParaRPr lang="fr-FR" sz="1200" b="1" kern="0" dirty="0" smtClean="0">
              <a:solidFill>
                <a:srgbClr val="003D7E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6000750" y="58738"/>
            <a:ext cx="2928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800" b="1" dirty="0" smtClean="0">
                <a:solidFill>
                  <a:schemeClr val="bg1"/>
                </a:solidFill>
                <a:latin typeface="+mj-lt"/>
                <a:ea typeface="ＭＳ Ｐゴシック" pitchFamily="1" charset="-128"/>
                <a:cs typeface="+mn-cs"/>
              </a:rPr>
              <a:t>Projet  IPU +</a:t>
            </a:r>
            <a:endParaRPr lang="fr-FR" sz="3600" dirty="0">
              <a:latin typeface="+mj-lt"/>
              <a:ea typeface="ＭＳ Ｐゴシック" pitchFamily="1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34790"/>
            <a:ext cx="914400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algn="ctr" eaLnBrk="0" fontAlgn="ctr" hangingPunct="0">
              <a:defRPr/>
            </a:pPr>
            <a:r>
              <a:rPr lang="fr-FR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1" charset="-128"/>
                <a:cs typeface="+mn-cs"/>
              </a:rPr>
              <a:t>Le marché cible du </a:t>
            </a:r>
            <a:r>
              <a:rPr lang="fr-FR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1" charset="-128"/>
                <a:cs typeface="+mn-cs"/>
              </a:rPr>
              <a:t>Bifénox</a:t>
            </a:r>
            <a:r>
              <a:rPr lang="fr-FR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1" charset="-128"/>
                <a:cs typeface="+mn-cs"/>
              </a:rPr>
              <a:t> et de l’</a:t>
            </a:r>
            <a:r>
              <a:rPr lang="fr-FR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1" charset="-128"/>
                <a:cs typeface="+mn-cs"/>
              </a:rPr>
              <a:t>Isoproturon</a:t>
            </a:r>
            <a:endParaRPr lang="fr-FR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000750" y="58738"/>
            <a:ext cx="2928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800" b="1" dirty="0" smtClean="0">
                <a:solidFill>
                  <a:schemeClr val="bg1"/>
                </a:solidFill>
                <a:latin typeface="+mj-lt"/>
                <a:ea typeface="ＭＳ Ｐゴシック" pitchFamily="1" charset="-128"/>
                <a:cs typeface="+mn-cs"/>
              </a:rPr>
              <a:t>Projet  IPU +</a:t>
            </a:r>
            <a:endParaRPr lang="fr-FR" sz="3600" dirty="0">
              <a:latin typeface="+mj-lt"/>
              <a:ea typeface="ＭＳ Ｐゴシック" pitchFamily="1" charset="-128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734790"/>
            <a:ext cx="914400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algn="ctr" eaLnBrk="0" fontAlgn="ctr" hangingPunct="0">
              <a:defRPr/>
            </a:pPr>
            <a:r>
              <a:rPr lang="fr-FR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1" charset="-128"/>
                <a:cs typeface="+mn-cs"/>
              </a:rPr>
              <a:t>Présentation du marché global BTH+OH</a:t>
            </a:r>
            <a:endParaRPr lang="fr-FR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1" charset="-128"/>
            </a:endParaRPr>
          </a:p>
        </p:txBody>
      </p:sp>
      <p:graphicFrame>
        <p:nvGraphicFramePr>
          <p:cNvPr id="6" name="Graphique 5"/>
          <p:cNvGraphicFramePr/>
          <p:nvPr/>
        </p:nvGraphicFramePr>
        <p:xfrm>
          <a:off x="827584" y="1124744"/>
          <a:ext cx="741682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>
            <a:spLocks noChangeAspect="1"/>
          </p:cNvSpPr>
          <p:nvPr/>
        </p:nvSpPr>
        <p:spPr>
          <a:xfrm>
            <a:off x="755576" y="5589240"/>
            <a:ext cx="7848872" cy="648072"/>
          </a:xfrm>
          <a:prstGeom prst="rect">
            <a:avLst/>
          </a:prstGeom>
          <a:solidFill>
            <a:srgbClr val="D5E04D"/>
          </a:soli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fr-FR" sz="1200" b="1" dirty="0" smtClean="0">
                <a:solidFill>
                  <a:srgbClr val="003D7E"/>
                </a:solidFill>
              </a:rPr>
              <a:t>Arrivé le 1</a:t>
            </a:r>
            <a:r>
              <a:rPr lang="fr-FR" sz="1200" b="1" baseline="30000" dirty="0" smtClean="0">
                <a:solidFill>
                  <a:srgbClr val="003D7E"/>
                </a:solidFill>
              </a:rPr>
              <a:t>er</a:t>
            </a:r>
            <a:r>
              <a:rPr lang="fr-FR" sz="1200" b="1" dirty="0" smtClean="0">
                <a:solidFill>
                  <a:srgbClr val="003D7E"/>
                </a:solidFill>
              </a:rPr>
              <a:t> sur le marché pour lutter notamment contre la pensée, les véroniques et la capselle,              le </a:t>
            </a:r>
            <a:r>
              <a:rPr lang="fr-FR" sz="1200" b="1" dirty="0" err="1" smtClean="0">
                <a:solidFill>
                  <a:srgbClr val="003D7E"/>
                </a:solidFill>
              </a:rPr>
              <a:t>Bifénox</a:t>
            </a:r>
            <a:r>
              <a:rPr lang="fr-FR" sz="1200" b="1" dirty="0" smtClean="0">
                <a:solidFill>
                  <a:srgbClr val="003D7E"/>
                </a:solidFill>
              </a:rPr>
              <a:t> est l’alternative toujours efficace sur de nombreuses dicotylédones.                                                 Sa bonne sélectivité permet de l’appliquer à l’automne ou pendant l’hiver…</a:t>
            </a:r>
            <a:endParaRPr lang="fr-FR" sz="1300" b="1" dirty="0">
              <a:solidFill>
                <a:schemeClr val="tx1"/>
              </a:solidFill>
              <a:latin typeface="+mj-lt"/>
            </a:endParaRPr>
          </a:p>
          <a:p>
            <a:pPr algn="ctr">
              <a:defRPr/>
            </a:pPr>
            <a:endParaRPr lang="fr-FR" sz="1300" b="1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6000750" y="58738"/>
            <a:ext cx="2928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800" b="1" dirty="0" smtClean="0">
                <a:solidFill>
                  <a:schemeClr val="bg1"/>
                </a:solidFill>
                <a:latin typeface="+mj-lt"/>
                <a:ea typeface="ＭＳ Ｐゴシック" pitchFamily="1" charset="-128"/>
                <a:cs typeface="+mn-cs"/>
              </a:rPr>
              <a:t>Projet  IPU +</a:t>
            </a:r>
            <a:endParaRPr lang="fr-FR" sz="3600" dirty="0">
              <a:latin typeface="+mj-lt"/>
              <a:ea typeface="ＭＳ Ｐゴシック" pitchFamily="1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34790"/>
            <a:ext cx="9144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179388" eaLnBrk="0" fontAlgn="ctr" hangingPunct="0">
              <a:defRPr/>
            </a:pPr>
            <a:r>
              <a:rPr lang="fr-FR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1" charset="-128"/>
                <a:cs typeface="+mn-cs"/>
              </a:rPr>
              <a:t>Projet  IPU +  sur les céréales d’hiver</a:t>
            </a:r>
          </a:p>
          <a:p>
            <a:pPr indent="179388" eaLnBrk="0" fontAlgn="ctr" hangingPunct="0">
              <a:buBlip>
                <a:blip r:embed="rId2"/>
              </a:buBlip>
              <a:defRPr/>
            </a:pPr>
            <a:r>
              <a:rPr lang="fr-FR" sz="20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1" charset="-128"/>
                <a:cs typeface="+mn-cs"/>
              </a:rPr>
              <a:t>  </a:t>
            </a:r>
            <a:r>
              <a:rPr lang="fr-FR" sz="2000" b="1" dirty="0" smtClean="0">
                <a:solidFill>
                  <a:srgbClr val="003D7E"/>
                </a:solidFill>
                <a:latin typeface="Arial"/>
                <a:ea typeface="ＭＳ Ｐゴシック" pitchFamily="1" charset="-128"/>
                <a:cs typeface="+mn-cs"/>
              </a:rPr>
              <a:t>un spectre large sur </a:t>
            </a:r>
            <a:r>
              <a:rPr lang="fr-FR" sz="2000" b="1" dirty="0" err="1" smtClean="0">
                <a:solidFill>
                  <a:srgbClr val="003D7E"/>
                </a:solidFill>
                <a:latin typeface="Arial"/>
                <a:ea typeface="ＭＳ Ｐゴシック" pitchFamily="1" charset="-128"/>
                <a:cs typeface="+mn-cs"/>
              </a:rPr>
              <a:t>dicots</a:t>
            </a:r>
            <a:r>
              <a:rPr lang="fr-FR" sz="2000" b="1" dirty="0" smtClean="0">
                <a:solidFill>
                  <a:srgbClr val="003D7E"/>
                </a:solidFill>
                <a:latin typeface="Arial"/>
                <a:ea typeface="ＭＳ Ｐゴシック" pitchFamily="1" charset="-128"/>
                <a:cs typeface="+mn-cs"/>
              </a:rPr>
              <a:t> et une bonne base contre le vulpin !</a:t>
            </a:r>
          </a:p>
          <a:p>
            <a:pPr indent="179388" eaLnBrk="0" fontAlgn="ctr" hangingPunct="0">
              <a:buBlip>
                <a:blip r:embed="rId2"/>
              </a:buBlip>
              <a:defRPr/>
            </a:pPr>
            <a:r>
              <a:rPr lang="fr-FR" sz="2000" b="1" dirty="0" smtClean="0">
                <a:solidFill>
                  <a:srgbClr val="003D7E"/>
                </a:solidFill>
                <a:latin typeface="Arial"/>
                <a:ea typeface="ＭＳ Ｐゴシック" pitchFamily="1" charset="-128"/>
                <a:cs typeface="+mn-cs"/>
              </a:rPr>
              <a:t>  une excellente efficacité sur pensée, véroniques, matricaire, </a:t>
            </a:r>
          </a:p>
          <a:p>
            <a:pPr indent="179388" eaLnBrk="0" fontAlgn="ctr" hangingPunct="0">
              <a:defRPr/>
            </a:pPr>
            <a:r>
              <a:rPr lang="fr-FR" sz="2000" b="1" dirty="0" smtClean="0">
                <a:solidFill>
                  <a:srgbClr val="003D7E"/>
                </a:solidFill>
                <a:latin typeface="Arial"/>
                <a:ea typeface="ＭＳ Ｐゴシック" pitchFamily="1" charset="-128"/>
                <a:cs typeface="+mn-cs"/>
              </a:rPr>
              <a:t>                                                   géranium, capselle…</a:t>
            </a:r>
          </a:p>
          <a:p>
            <a:pPr indent="179388" eaLnBrk="0" fontAlgn="ctr" hangingPunct="0">
              <a:buBlip>
                <a:blip r:embed="rId2"/>
              </a:buBlip>
              <a:defRPr/>
            </a:pPr>
            <a:r>
              <a:rPr lang="fr-FR" sz="2000" b="1" dirty="0" smtClean="0">
                <a:solidFill>
                  <a:srgbClr val="003D7E"/>
                </a:solidFill>
                <a:latin typeface="Arial"/>
                <a:ea typeface="ＭＳ Ｐゴシック" pitchFamily="1" charset="-128"/>
                <a:cs typeface="+mn-cs"/>
              </a:rPr>
              <a:t> une alternative aux adventices résistantes aux </a:t>
            </a:r>
            <a:r>
              <a:rPr lang="fr-FR" sz="2000" b="1" dirty="0" err="1" smtClean="0">
                <a:solidFill>
                  <a:srgbClr val="003D7E"/>
                </a:solidFill>
                <a:latin typeface="Arial"/>
                <a:ea typeface="ＭＳ Ｐゴシック" pitchFamily="1" charset="-128"/>
                <a:cs typeface="+mn-cs"/>
              </a:rPr>
              <a:t>sulfonyl</a:t>
            </a:r>
            <a:r>
              <a:rPr lang="fr-FR" sz="2000" b="1" dirty="0" smtClean="0">
                <a:solidFill>
                  <a:srgbClr val="003D7E"/>
                </a:solidFill>
                <a:latin typeface="Arial"/>
                <a:ea typeface="ＭＳ Ｐゴシック" pitchFamily="1" charset="-128"/>
                <a:cs typeface="+mn-cs"/>
              </a:rPr>
              <a:t>-urées:</a:t>
            </a:r>
          </a:p>
          <a:p>
            <a:pPr indent="179388" eaLnBrk="0" fontAlgn="ctr" hangingPunct="0">
              <a:defRPr/>
            </a:pPr>
            <a:r>
              <a:rPr lang="fr-FR" sz="2000" b="1" dirty="0" smtClean="0">
                <a:solidFill>
                  <a:srgbClr val="003D7E"/>
                </a:solidFill>
                <a:latin typeface="Arial"/>
                <a:ea typeface="ＭＳ Ｐゴシック" pitchFamily="1" charset="-128"/>
                <a:cs typeface="+mn-cs"/>
              </a:rPr>
              <a:t>                                                   vulpin, coquelicot, matricaire.</a:t>
            </a:r>
          </a:p>
          <a:p>
            <a:pPr indent="179388" eaLnBrk="0" fontAlgn="ctr" hangingPunct="0">
              <a:buBlip>
                <a:blip r:embed="rId2"/>
              </a:buBlip>
              <a:defRPr/>
            </a:pPr>
            <a:endParaRPr lang="fr-FR" b="1" dirty="0" smtClean="0">
              <a:solidFill>
                <a:srgbClr val="003D7E"/>
              </a:solidFill>
              <a:latin typeface="Arial"/>
              <a:ea typeface="ＭＳ Ｐゴシック" pitchFamily="1" charset="-128"/>
              <a:cs typeface="+mn-cs"/>
            </a:endParaRPr>
          </a:p>
          <a:p>
            <a:pPr indent="179388" eaLnBrk="0" fontAlgn="ctr" hangingPunct="0">
              <a:buBlip>
                <a:blip r:embed="rId2"/>
              </a:buBlip>
              <a:defRPr/>
            </a:pPr>
            <a:endParaRPr lang="fr-FR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1" charset="-128"/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</p:nvPr>
        </p:nvGraphicFramePr>
        <p:xfrm>
          <a:off x="107504" y="2924944"/>
          <a:ext cx="8964496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562"/>
                <a:gridCol w="1120562"/>
                <a:gridCol w="1120562"/>
                <a:gridCol w="1120562"/>
                <a:gridCol w="1120562"/>
                <a:gridCol w="1120562"/>
                <a:gridCol w="1120562"/>
                <a:gridCol w="1120562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100" b="1" dirty="0" smtClean="0"/>
                        <a:t>Produits </a:t>
                      </a:r>
                      <a:endParaRPr lang="fr-FR" sz="1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 b="1" dirty="0" smtClean="0"/>
                        <a:t>Vulpin  Pâturin Agrostis</a:t>
                      </a:r>
                      <a:r>
                        <a:rPr lang="fr-FR" sz="1100" b="1" baseline="0" dirty="0" smtClean="0"/>
                        <a:t>  </a:t>
                      </a:r>
                      <a:r>
                        <a:rPr lang="fr-FR" sz="1100" b="1" baseline="0" dirty="0" err="1" smtClean="0"/>
                        <a:t>Vulpie</a:t>
                      </a:r>
                      <a:endParaRPr lang="fr-FR" sz="1100" b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 b="1" dirty="0" smtClean="0"/>
                        <a:t>Gaillet </a:t>
                      </a:r>
                      <a:endParaRPr lang="fr-FR" sz="1100" b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 b="1" dirty="0" smtClean="0"/>
                        <a:t>Pensée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 b="1" dirty="0" smtClean="0"/>
                        <a:t>Véroniques </a:t>
                      </a:r>
                      <a:endParaRPr lang="fr-FR" sz="1100" b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 b="1" dirty="0" smtClean="0"/>
                        <a:t>Matricaire</a:t>
                      </a:r>
                      <a:endParaRPr lang="fr-FR" sz="1100" b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 b="1" dirty="0" smtClean="0"/>
                        <a:t>Coquelicot </a:t>
                      </a:r>
                      <a:endParaRPr lang="fr-FR" sz="1100" b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 b="1" dirty="0" smtClean="0"/>
                        <a:t>Crucifères </a:t>
                      </a:r>
                      <a:endParaRPr lang="fr-FR" sz="11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Projet  IPU +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99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Quartz</a:t>
                      </a:r>
                      <a:r>
                        <a:rPr lang="fr-FR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 GT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99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Celtic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99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Fosburi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99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Trooper</a:t>
                      </a:r>
                      <a:r>
                        <a:rPr lang="fr-FR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Defi</a:t>
                      </a:r>
                      <a:endParaRPr lang="fr-FR" sz="11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755576" y="6021288"/>
          <a:ext cx="3312367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088"/>
                <a:gridCol w="1161018"/>
                <a:gridCol w="1073261"/>
              </a:tblGrid>
              <a:tr h="3600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>
                          <a:solidFill>
                            <a:schemeClr val="bg1"/>
                          </a:solidFill>
                        </a:rPr>
                        <a:t>sensible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>
                          <a:solidFill>
                            <a:schemeClr val="tx1"/>
                          </a:solidFill>
                        </a:rPr>
                        <a:t>Moyennement</a:t>
                      </a:r>
                      <a:r>
                        <a:rPr lang="fr-FR" sz="1100" baseline="0" dirty="0" smtClean="0">
                          <a:solidFill>
                            <a:schemeClr val="tx1"/>
                          </a:solidFill>
                        </a:rPr>
                        <a:t>  sensible</a:t>
                      </a:r>
                      <a:r>
                        <a:rPr lang="fr-FR" sz="11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>
                          <a:solidFill>
                            <a:schemeClr val="tx1"/>
                          </a:solidFill>
                        </a:rPr>
                        <a:t>Peu</a:t>
                      </a:r>
                      <a:r>
                        <a:rPr lang="fr-FR" sz="1100" baseline="0" dirty="0" smtClean="0">
                          <a:solidFill>
                            <a:schemeClr val="tx1"/>
                          </a:solidFill>
                        </a:rPr>
                        <a:t> sensible</a:t>
                      </a:r>
                      <a:endParaRPr lang="fr-FR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/>
        </p:nvGraphicFramePr>
        <p:xfrm>
          <a:off x="214282" y="642918"/>
          <a:ext cx="9215502" cy="5738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9" name="Picture 5" descr="C:\Documents and Settings\amalet\Mes documents\Mes images\Bibliothèque multimédia Microsoft\j043802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13" y="928688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Image 7" descr="tache.jpg"/>
          <p:cNvPicPr>
            <a:picLocks noChangeAspect="1"/>
          </p:cNvPicPr>
          <p:nvPr/>
        </p:nvPicPr>
        <p:blipFill>
          <a:blip r:embed="rId9" cstate="print"/>
          <a:srcRect l="70628" t="58832" r="2863" b="4279"/>
          <a:stretch>
            <a:fillRect/>
          </a:stretch>
        </p:blipFill>
        <p:spPr bwMode="auto">
          <a:xfrm rot="-1886525">
            <a:off x="3362325" y="1147763"/>
            <a:ext cx="585788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ZoneTexte 4"/>
          <p:cNvSpPr txBox="1">
            <a:spLocks noChangeArrowheads="1"/>
          </p:cNvSpPr>
          <p:nvPr/>
        </p:nvSpPr>
        <p:spPr bwMode="auto">
          <a:xfrm>
            <a:off x="6011863" y="71438"/>
            <a:ext cx="2952750" cy="369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1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Gamme</a:t>
            </a:r>
            <a:endParaRPr lang="fr-FR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gray">
          <a:xfrm>
            <a:off x="0" y="571500"/>
            <a:ext cx="9144000" cy="5000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FR" altLang="ja-JP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GAMME ARYSTA FRANCE</a:t>
            </a:r>
            <a:endParaRPr lang="fr-FR" altLang="ja-JP" b="1" kern="0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16" charset="-128"/>
              <a:cs typeface="+mj-cs"/>
            </a:endParaRPr>
          </a:p>
        </p:txBody>
      </p:sp>
      <p:sp>
        <p:nvSpPr>
          <p:cNvPr id="4103" name="Ellipse 24"/>
          <p:cNvSpPr>
            <a:spLocks noChangeArrowheads="1"/>
          </p:cNvSpPr>
          <p:nvPr/>
        </p:nvSpPr>
        <p:spPr bwMode="auto">
          <a:xfrm>
            <a:off x="357188" y="928688"/>
            <a:ext cx="714375" cy="785812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/>
          </a:p>
        </p:txBody>
      </p:sp>
      <p:pic>
        <p:nvPicPr>
          <p:cNvPr id="4104" name="Picture 6" descr="C:\Documents and Settings\amalet\Mes documents\Mes images\Bibliothèque multimédia Microsoft\j0123143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625" y="985838"/>
            <a:ext cx="612775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Image 27" descr="logo BELEM bassedef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488" y="1557338"/>
            <a:ext cx="16859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Image 28" descr="Logos LIMAGRI Dose-01.png"/>
          <p:cNvPicPr>
            <a:picLocks noChangeAspect="1"/>
          </p:cNvPicPr>
          <p:nvPr/>
        </p:nvPicPr>
        <p:blipFill>
          <a:blip r:embed="rId12" cstate="print"/>
          <a:srcRect b="44606"/>
          <a:stretch>
            <a:fillRect/>
          </a:stretch>
        </p:blipFill>
        <p:spPr bwMode="auto">
          <a:xfrm>
            <a:off x="7019925" y="2205038"/>
            <a:ext cx="1619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Image 10" descr="Logo Guild BD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6663" y="2924175"/>
            <a:ext cx="10334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Image 11" descr="logo Hatchet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42988" y="5732463"/>
            <a:ext cx="14970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Image 12" descr="logo Savvy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1913" y="5300663"/>
            <a:ext cx="8493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Image 13" descr="Logo Madit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4213" y="4689475"/>
            <a:ext cx="2198687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Image 14" descr="Logo Oxalis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19250" y="4076700"/>
            <a:ext cx="11334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Image 15" descr="Logo Cosmic.pn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5338" y="3644900"/>
            <a:ext cx="125571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5" name="Image 19" descr="Logo Carpovirusine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664325" y="4653136"/>
            <a:ext cx="2300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" name="Image 20" descr="logo Ranfor.pn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235825" y="3284984"/>
            <a:ext cx="10207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7" name="Image 21" descr="logo Aphicar.pn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164388" y="2708275"/>
            <a:ext cx="11811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9" name="Image 24" descr="Logo Centurion.pn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55650" y="1773238"/>
            <a:ext cx="2043113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Image 25" descr="Logo Foly'R.pn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77988" y="2241550"/>
            <a:ext cx="1093787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1" name="Image 26" descr="Logo Pixel.pn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227513" y="4509120"/>
            <a:ext cx="9207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2" name="Image 27" descr="Logo Ivory.pn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284663" y="3356992"/>
            <a:ext cx="1366837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3" name="Image 28" descr="Logo Cap 83.pn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648200" y="2205038"/>
            <a:ext cx="10033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4" name="Image 29" descr="Logo Caïman.pn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738563" y="2852936"/>
            <a:ext cx="155416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5" name="Image 30" descr="Logo Sigma.pn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779838" y="1773238"/>
            <a:ext cx="1328737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6" name="Image 31" descr="Logo Banko.pn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995738" y="4005064"/>
            <a:ext cx="147796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7" name="Image 32" descr="logo PAckS BAnko.pn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140200" y="5372571"/>
            <a:ext cx="11795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ZoneTexte 33"/>
          <p:cNvSpPr txBox="1"/>
          <p:nvPr/>
        </p:nvSpPr>
        <p:spPr>
          <a:xfrm>
            <a:off x="6689725" y="4077072"/>
            <a:ext cx="2203450" cy="33972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i="1" u="sng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Gamme biologique</a:t>
            </a:r>
          </a:p>
        </p:txBody>
      </p:sp>
      <p:pic>
        <p:nvPicPr>
          <p:cNvPr id="35" name="Picture 2" descr="C:\DOCUME~1\amalet\LOCALS~1\Temp\7zE352.tmp\Ostrinil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7092280" y="5204983"/>
            <a:ext cx="1296144" cy="528273"/>
          </a:xfrm>
          <a:prstGeom prst="rect">
            <a:avLst/>
          </a:prstGeom>
          <a:noFill/>
        </p:spPr>
      </p:pic>
      <p:pic>
        <p:nvPicPr>
          <p:cNvPr id="36" name="Picture 33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948264" y="5691698"/>
            <a:ext cx="1701187" cy="37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3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pic>
        <p:nvPicPr>
          <p:cNvPr id="184322" name="Picture 2" descr="E:\INFOS PDTS\CLETHODIME\Logo Noroit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827337" y="2204864"/>
            <a:ext cx="1008359" cy="432048"/>
          </a:xfrm>
          <a:prstGeom prst="rect">
            <a:avLst/>
          </a:prstGeom>
          <a:noFill/>
        </p:spPr>
      </p:pic>
      <p:pic>
        <p:nvPicPr>
          <p:cNvPr id="184323" name="Picture 3" descr="E:\INFOS PDTS\GUILD\Logo Vertical bis.pn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-1332656" y="3140968"/>
            <a:ext cx="1080120" cy="253788"/>
          </a:xfrm>
          <a:prstGeom prst="rect">
            <a:avLst/>
          </a:prstGeom>
          <a:noFill/>
        </p:spPr>
      </p:pic>
      <p:sp>
        <p:nvSpPr>
          <p:cNvPr id="37" name="ZoneTexte 36"/>
          <p:cNvSpPr txBox="1">
            <a:spLocks noChangeArrowheads="1"/>
          </p:cNvSpPr>
          <p:nvPr/>
        </p:nvSpPr>
        <p:spPr bwMode="auto">
          <a:xfrm>
            <a:off x="6588224" y="3676962"/>
            <a:ext cx="2317378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fr-FR" sz="2000" b="1" dirty="0" smtClean="0">
                <a:solidFill>
                  <a:srgbClr val="003D7E"/>
                </a:solidFill>
                <a:latin typeface="Myriad Pro" pitchFamily="34" charset="0"/>
                <a:cs typeface="Arial" pitchFamily="34" charset="0"/>
              </a:rPr>
              <a:t>FUMICAL </a:t>
            </a:r>
            <a:endParaRPr lang="fr-FR" sz="2000" b="1" dirty="0">
              <a:solidFill>
                <a:srgbClr val="003D7E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38" name="Picture 55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185751" y="5013176"/>
            <a:ext cx="102134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467544" y="1628800"/>
          <a:ext cx="8164016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1440160"/>
                <a:gridCol w="1224136"/>
                <a:gridCol w="864096"/>
                <a:gridCol w="1296144"/>
                <a:gridCol w="2403376"/>
              </a:tblGrid>
              <a:tr h="736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AMM</a:t>
                      </a:r>
                      <a:endParaRPr lang="fr-FR" sz="1400" b="1" dirty="0"/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Composition</a:t>
                      </a:r>
                      <a:endParaRPr lang="fr-FR" sz="1400" b="1" dirty="0"/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Mode d’action</a:t>
                      </a:r>
                      <a:endParaRPr lang="fr-FR" sz="1400" b="1" dirty="0"/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Groupe</a:t>
                      </a:r>
                      <a:r>
                        <a:rPr lang="fr-FR" sz="1400" b="1" baseline="0" dirty="0" smtClean="0"/>
                        <a:t> HRAC</a:t>
                      </a:r>
                      <a:endParaRPr lang="fr-FR" sz="1400" b="1" dirty="0"/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baseline="0" dirty="0" smtClean="0"/>
                        <a:t>Formulation</a:t>
                      </a:r>
                      <a:endParaRPr lang="fr-FR" sz="1400" b="1" dirty="0"/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Usages</a:t>
                      </a:r>
                      <a:endParaRPr lang="fr-FR" sz="1400" b="1" dirty="0"/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2080123</a:t>
                      </a:r>
                    </a:p>
                    <a:p>
                      <a:pPr algn="ctr"/>
                      <a:endParaRPr lang="fr-FR" sz="1400" b="1" i="0" kern="1200" dirty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 err="1" smtClean="0">
                          <a:solidFill>
                            <a:srgbClr val="003D7E"/>
                          </a:solidFill>
                        </a:rPr>
                        <a:t>Metsulfuron</a:t>
                      </a:r>
                      <a:r>
                        <a:rPr lang="fr-FR" sz="1400" b="1" i="0" dirty="0" smtClean="0">
                          <a:solidFill>
                            <a:srgbClr val="003D7E"/>
                          </a:solidFill>
                        </a:rPr>
                        <a:t> –méthyle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200 </a:t>
                      </a:r>
                      <a:r>
                        <a:rPr lang="fr-FR" sz="1400" b="1" i="0" dirty="0" smtClean="0">
                          <a:solidFill>
                            <a:srgbClr val="003D7E"/>
                          </a:solidFill>
                        </a:rPr>
                        <a:t>g/kg</a:t>
                      </a:r>
                    </a:p>
                    <a:p>
                      <a:pPr algn="l"/>
                      <a:r>
                        <a:rPr lang="fr-FR" sz="1400" b="1" i="1" dirty="0" smtClean="0">
                          <a:solidFill>
                            <a:srgbClr val="003D7E"/>
                          </a:solidFill>
                        </a:rPr>
                        <a:t>(</a:t>
                      </a:r>
                      <a:r>
                        <a:rPr lang="fr-FR" sz="1400" b="1" i="1" dirty="0" err="1" smtClean="0">
                          <a:solidFill>
                            <a:srgbClr val="003D7E"/>
                          </a:solidFill>
                        </a:rPr>
                        <a:t>Sulfonylurée</a:t>
                      </a:r>
                      <a:r>
                        <a:rPr lang="fr-FR" sz="1400" b="1" i="1" dirty="0" smtClean="0">
                          <a:solidFill>
                            <a:srgbClr val="003D7E"/>
                          </a:solidFill>
                        </a:rPr>
                        <a:t>)</a:t>
                      </a:r>
                      <a:endParaRPr lang="fr-FR" sz="1400" b="1" i="1" dirty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Systémique</a:t>
                      </a:r>
                      <a:r>
                        <a:rPr lang="fr-FR" sz="1400" b="1" baseline="0" dirty="0" err="1" smtClean="0">
                          <a:solidFill>
                            <a:srgbClr val="003D7E"/>
                          </a:solidFill>
                        </a:rPr>
                        <a:t>absorption</a:t>
                      </a: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  foliaire et  racinaire</a:t>
                      </a:r>
                      <a:endParaRPr lang="fr-FR" sz="1400" b="1" dirty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B</a:t>
                      </a:r>
                      <a:r>
                        <a:rPr lang="fr-FR" sz="1400" b="1" baseline="0" dirty="0" smtClean="0">
                          <a:solidFill>
                            <a:srgbClr val="003D7E"/>
                          </a:solidFill>
                        </a:rPr>
                        <a:t>  (ALS)</a:t>
                      </a:r>
                      <a:endParaRPr lang="fr-FR" sz="1400" b="1" dirty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WG</a:t>
                      </a:r>
                      <a:endParaRPr lang="fr-FR" sz="1400" b="1" dirty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174625" lvl="1" indent="-174625">
                        <a:buClr>
                          <a:srgbClr val="00B050"/>
                        </a:buClr>
                        <a:buSzPct val="150000"/>
                        <a:buFont typeface="Arial" pitchFamily="34" charset="0"/>
                        <a:buChar char="•"/>
                        <a:defRPr/>
                      </a:pPr>
                      <a:r>
                        <a:rPr lang="fr-FR" sz="1400" b="1" kern="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Blé tendre d’hiver</a:t>
                      </a:r>
                    </a:p>
                    <a:p>
                      <a:pPr marL="174625" lvl="1" indent="-174625">
                        <a:buClr>
                          <a:srgbClr val="00B050"/>
                        </a:buClr>
                        <a:buSzPct val="150000"/>
                        <a:buFont typeface="Arial" pitchFamily="34" charset="0"/>
                        <a:buChar char="•"/>
                        <a:defRPr/>
                      </a:pPr>
                      <a:r>
                        <a:rPr lang="fr-FR" sz="1400" b="1" kern="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 Blé dur d’hiver</a:t>
                      </a:r>
                    </a:p>
                    <a:p>
                      <a:pPr marL="174625" lvl="1" indent="-174625">
                        <a:buClr>
                          <a:srgbClr val="00B050"/>
                        </a:buClr>
                        <a:buSzPct val="150000"/>
                        <a:buFont typeface="Arial" pitchFamily="34" charset="0"/>
                        <a:buChar char="•"/>
                        <a:defRPr/>
                      </a:pPr>
                      <a:r>
                        <a:rPr lang="fr-FR" sz="1400" b="1" kern="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 Orge d’hiver</a:t>
                      </a:r>
                    </a:p>
                    <a:p>
                      <a:pPr marL="174625" lvl="1" indent="-174625">
                        <a:buClr>
                          <a:srgbClr val="00B050"/>
                        </a:buClr>
                        <a:buSzPct val="150000"/>
                        <a:buFont typeface="Arial" pitchFamily="34" charset="0"/>
                        <a:buChar char="•"/>
                        <a:defRPr/>
                      </a:pPr>
                      <a:r>
                        <a:rPr lang="fr-FR" sz="1400" b="1" kern="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 Orge de printemps</a:t>
                      </a:r>
                    </a:p>
                    <a:p>
                      <a:pPr marL="174625" lvl="1" indent="-174625">
                        <a:buClr>
                          <a:srgbClr val="00B050"/>
                        </a:buClr>
                        <a:buSzPct val="150000"/>
                        <a:buFont typeface="Arial" pitchFamily="34" charset="0"/>
                        <a:buChar char="•"/>
                        <a:defRPr/>
                      </a:pPr>
                      <a:r>
                        <a:rPr lang="fr-FR" sz="1400" b="1" kern="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 Seigle d’hiver</a:t>
                      </a:r>
                    </a:p>
                    <a:p>
                      <a:pPr marL="174625" lvl="1" indent="-174625">
                        <a:buClr>
                          <a:srgbClr val="00B050"/>
                        </a:buClr>
                        <a:buSzPct val="150000"/>
                        <a:buFont typeface="Arial" pitchFamily="34" charset="0"/>
                        <a:buChar char="•"/>
                        <a:defRPr/>
                      </a:pPr>
                      <a:r>
                        <a:rPr lang="fr-FR" sz="1400" b="1" kern="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 Triticale</a:t>
                      </a:r>
                      <a:endParaRPr lang="fr-FR" sz="1800" b="1" kern="0" dirty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</a:tr>
            </a:tbl>
          </a:graphicData>
        </a:graphic>
      </p:graphicFrame>
      <p:sp>
        <p:nvSpPr>
          <p:cNvPr id="9" name="ZoneTexte 4"/>
          <p:cNvSpPr txBox="1">
            <a:spLocks noChangeArrowheads="1"/>
          </p:cNvSpPr>
          <p:nvPr/>
        </p:nvSpPr>
        <p:spPr bwMode="auto">
          <a:xfrm>
            <a:off x="6215063" y="85269"/>
            <a:ext cx="2500312" cy="369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Carte d’identité </a:t>
            </a:r>
          </a:p>
        </p:txBody>
      </p:sp>
      <p:sp>
        <p:nvSpPr>
          <p:cNvPr id="14" name="Rectangle à coins arrondis 9"/>
          <p:cNvSpPr txBox="1">
            <a:spLocks noChangeAspect="1" noChangeArrowheads="1"/>
          </p:cNvSpPr>
          <p:nvPr/>
        </p:nvSpPr>
        <p:spPr bwMode="auto">
          <a:xfrm>
            <a:off x="179512" y="3717032"/>
            <a:ext cx="6264696" cy="1872208"/>
          </a:xfrm>
          <a:prstGeom prst="roundRect">
            <a:avLst>
              <a:gd name="adj" fmla="val 33042"/>
            </a:avLst>
          </a:prstGeom>
          <a:noFill/>
          <a:ln w="25400" algn="ctr">
            <a:noFill/>
            <a:round/>
            <a:headEnd/>
            <a:tailEnd/>
          </a:ln>
          <a:effectLst/>
        </p:spPr>
        <p:txBody>
          <a:bodyPr anchor="ctr"/>
          <a:lstStyle/>
          <a:p>
            <a:pPr eaLnBrk="1" fontAlgn="ctr" hangingPunct="1"/>
            <a:r>
              <a:rPr lang="fr-FR" sz="1400" b="1" u="sng" dirty="0" smtClean="0">
                <a:solidFill>
                  <a:srgbClr val="003D7E"/>
                </a:solidFill>
              </a:rPr>
              <a:t>Dose / ha période d’utilisation</a:t>
            </a:r>
          </a:p>
          <a:p>
            <a:pPr marL="182563" indent="-182563" eaLnBrk="1" fontAlgn="auto" hangingPunct="1">
              <a:spcBef>
                <a:spcPts val="600"/>
              </a:spcBef>
              <a:buClr>
                <a:srgbClr val="008000"/>
              </a:buClr>
              <a:buSzPct val="150000"/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3D7E"/>
                </a:solidFill>
              </a:rPr>
              <a:t>15 g à l’automne</a:t>
            </a:r>
          </a:p>
          <a:p>
            <a:pPr marL="182563" indent="-182563" eaLnBrk="1" hangingPunct="1">
              <a:spcBef>
                <a:spcPts val="600"/>
              </a:spcBef>
              <a:buClr>
                <a:srgbClr val="008000"/>
              </a:buClr>
              <a:buSzPct val="150000"/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3D7E"/>
                </a:solidFill>
              </a:rPr>
              <a:t>30 g au printemps:                   </a:t>
            </a:r>
          </a:p>
          <a:p>
            <a:pPr marL="355600" indent="-173038" eaLnBrk="1" fontAlgn="ctr" hangingPunct="1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céréales d’hiver </a:t>
            </a:r>
            <a:r>
              <a:rPr lang="fr-FR" sz="1400" dirty="0" smtClean="0">
                <a:solidFill>
                  <a:srgbClr val="003D7E"/>
                </a:solidFill>
              </a:rPr>
              <a:t>: aux stades BBCH 20 à 39.</a:t>
            </a:r>
          </a:p>
          <a:p>
            <a:pPr marL="355600" indent="-173038" eaLnBrk="1" fontAlgn="ctr" hangingPunct="1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orge de printemps sols drainés </a:t>
            </a:r>
            <a:r>
              <a:rPr lang="fr-FR" sz="1400" dirty="0" smtClean="0">
                <a:solidFill>
                  <a:srgbClr val="003D7E"/>
                </a:solidFill>
              </a:rPr>
              <a:t>aux stades BBCH 20 à 39.</a:t>
            </a:r>
          </a:p>
          <a:p>
            <a:pPr marL="355600" indent="-173038" eaLnBrk="1" fontAlgn="ctr" hangingPunct="1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orge de printemps sols non drainés </a:t>
            </a:r>
            <a:r>
              <a:rPr lang="fr-FR" sz="1400" dirty="0" smtClean="0">
                <a:solidFill>
                  <a:srgbClr val="003D7E"/>
                </a:solidFill>
              </a:rPr>
              <a:t>aux stades BBCH 13 à 39.</a:t>
            </a:r>
          </a:p>
        </p:txBody>
      </p:sp>
      <p:pic>
        <p:nvPicPr>
          <p:cNvPr id="24602" name="Image 10" descr="Bidon Savvy détouré.jpg"/>
          <p:cNvPicPr>
            <a:picLocks noChangeAspect="1"/>
          </p:cNvPicPr>
          <p:nvPr/>
        </p:nvPicPr>
        <p:blipFill>
          <a:blip r:embed="rId2" cstate="print"/>
          <a:srcRect l="22147" t="13841" r="18456" b="4152"/>
          <a:stretch>
            <a:fillRect/>
          </a:stretch>
        </p:blipFill>
        <p:spPr bwMode="auto">
          <a:xfrm>
            <a:off x="7380312" y="4005064"/>
            <a:ext cx="1049337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12" descr="logo Savv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568197"/>
            <a:ext cx="2160240" cy="91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146" y="447696"/>
            <a:ext cx="5613783" cy="6147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3" name="ZoneTexte 4"/>
          <p:cNvSpPr txBox="1">
            <a:spLocks noChangeArrowheads="1"/>
          </p:cNvSpPr>
          <p:nvPr/>
        </p:nvSpPr>
        <p:spPr bwMode="auto">
          <a:xfrm>
            <a:off x="6215063" y="116632"/>
            <a:ext cx="2500312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fr-FR" sz="16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Anti-dicot’s</a:t>
            </a:r>
            <a:r>
              <a:rPr lang="fr-FR" sz="1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 céréales</a:t>
            </a:r>
          </a:p>
        </p:txBody>
      </p:sp>
      <p:pic>
        <p:nvPicPr>
          <p:cNvPr id="25605" name="Image 5" descr="Bidon Savvy détouré.jpg"/>
          <p:cNvPicPr>
            <a:picLocks noChangeAspect="1"/>
          </p:cNvPicPr>
          <p:nvPr/>
        </p:nvPicPr>
        <p:blipFill>
          <a:blip r:embed="rId3" cstate="print"/>
          <a:srcRect l="22147" t="13841" r="18456" b="4152"/>
          <a:stretch>
            <a:fillRect/>
          </a:stretch>
        </p:blipFill>
        <p:spPr bwMode="auto">
          <a:xfrm>
            <a:off x="7092280" y="2348880"/>
            <a:ext cx="11985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0" y="1041400"/>
            <a:ext cx="91440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fr-FR" sz="3200" b="1" u="sng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Dépôt dossier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fr-FR" sz="3200" dirty="0">
                <a:solidFill>
                  <a:srgbClr val="1F497D"/>
                </a:solidFill>
                <a:latin typeface="+mj-lt"/>
                <a:ea typeface="Calibri" pitchFamily="34" charset="0"/>
                <a:cs typeface="Times New Roman" pitchFamily="18" charset="0"/>
              </a:rPr>
              <a:t>Dépôt dossier : Mars 2011</a:t>
            </a:r>
            <a:endParaRPr lang="fr-FR" sz="3200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fr-FR" sz="3200" dirty="0">
                <a:solidFill>
                  <a:srgbClr val="1F497D"/>
                </a:solidFill>
                <a:latin typeface="+mj-lt"/>
                <a:ea typeface="Calibri" pitchFamily="34" charset="0"/>
                <a:cs typeface="Times New Roman" pitchFamily="18" charset="0"/>
              </a:rPr>
              <a:t>Date estimée de l’obtention des AMM : 12/2011</a:t>
            </a:r>
          </a:p>
          <a:p>
            <a:pPr algn="ctr" eaLnBrk="0" hangingPunct="0">
              <a:defRPr/>
            </a:pPr>
            <a:endParaRPr lang="fr-FR" sz="3200" dirty="0">
              <a:solidFill>
                <a:srgbClr val="1F497D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fr-FR" sz="3200" dirty="0">
              <a:solidFill>
                <a:srgbClr val="1F497D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fr-FR" sz="3200" dirty="0">
              <a:solidFill>
                <a:srgbClr val="1F497D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fr-FR" sz="3200" dirty="0">
              <a:latin typeface="+mj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388" name="Rectangle 44"/>
          <p:cNvSpPr>
            <a:spLocks noChangeArrowheads="1"/>
          </p:cNvSpPr>
          <p:nvPr/>
        </p:nvSpPr>
        <p:spPr bwMode="auto">
          <a:xfrm>
            <a:off x="2700338" y="3063875"/>
            <a:ext cx="5518150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1800"/>
              </a:spcBef>
              <a:buClr>
                <a:srgbClr val="003D7E"/>
              </a:buClr>
              <a:buFont typeface="+mj-lt"/>
              <a:buAutoNum type="arabicPeriod"/>
              <a:defRPr/>
            </a:pPr>
            <a:r>
              <a:rPr lang="fr-FR" sz="2000" b="1" kern="0" dirty="0">
                <a:solidFill>
                  <a:srgbClr val="3A9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              </a:t>
            </a:r>
            <a:r>
              <a:rPr lang="fr-FR" sz="2000" b="1" dirty="0">
                <a:solidFill>
                  <a:srgbClr val="002060"/>
                </a:solidFill>
                <a:latin typeface="+mj-lt"/>
                <a:sym typeface="Symbol" pitchFamily="18" charset="2"/>
              </a:rPr>
              <a:t>Jachères Semées</a:t>
            </a:r>
          </a:p>
          <a:p>
            <a:pPr marL="342900" indent="-342900">
              <a:spcBef>
                <a:spcPts val="1800"/>
              </a:spcBef>
              <a:buClr>
                <a:srgbClr val="003D7E"/>
              </a:buClr>
              <a:buFont typeface="+mj-lt"/>
              <a:buAutoNum type="arabicPeriod"/>
              <a:defRPr/>
            </a:pPr>
            <a:r>
              <a:rPr lang="fr-FR" sz="2000" b="1" kern="0" dirty="0">
                <a:solidFill>
                  <a:srgbClr val="3A9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              </a:t>
            </a:r>
            <a:r>
              <a:rPr lang="fr-FR" sz="2000" b="1" dirty="0">
                <a:solidFill>
                  <a:srgbClr val="002060"/>
                </a:solidFill>
                <a:sym typeface="Symbol" pitchFamily="18" charset="2"/>
              </a:rPr>
              <a:t>Jachères Spontanées</a:t>
            </a:r>
          </a:p>
          <a:p>
            <a:pPr marL="342900" indent="-342900">
              <a:spcBef>
                <a:spcPts val="1800"/>
              </a:spcBef>
              <a:buClr>
                <a:srgbClr val="003D7E"/>
              </a:buClr>
              <a:buFont typeface="+mj-lt"/>
              <a:buAutoNum type="arabicPeriod"/>
              <a:defRPr/>
            </a:pPr>
            <a:r>
              <a:rPr lang="fr-FR" sz="2000" b="1" kern="0" dirty="0">
                <a:solidFill>
                  <a:srgbClr val="3A9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             </a:t>
            </a:r>
            <a:r>
              <a:rPr lang="fr-FR" sz="2000" b="1" dirty="0">
                <a:solidFill>
                  <a:srgbClr val="002060"/>
                </a:solidFill>
                <a:sym typeface="Symbol" pitchFamily="18" charset="2"/>
              </a:rPr>
              <a:t>Prairies Naturelles</a:t>
            </a:r>
          </a:p>
          <a:p>
            <a:pPr marL="342900" indent="-342900">
              <a:spcBef>
                <a:spcPts val="1800"/>
              </a:spcBef>
              <a:buClr>
                <a:srgbClr val="003D7E"/>
              </a:buClr>
              <a:buFont typeface="+mj-lt"/>
              <a:buAutoNum type="arabicPeriod"/>
              <a:defRPr/>
            </a:pPr>
            <a:r>
              <a:rPr lang="fr-FR" sz="2000" b="1" kern="0" dirty="0">
                <a:solidFill>
                  <a:srgbClr val="3A9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             </a:t>
            </a:r>
            <a:r>
              <a:rPr lang="fr-FR" sz="2000" b="1" dirty="0">
                <a:solidFill>
                  <a:srgbClr val="002060"/>
                </a:solidFill>
                <a:sym typeface="Symbol" pitchFamily="18" charset="2"/>
              </a:rPr>
              <a:t>Lin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fr-FR" sz="4000" dirty="0">
              <a:solidFill>
                <a:srgbClr val="002060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fr-FR" sz="2000" b="1" dirty="0">
              <a:solidFill>
                <a:srgbClr val="002060"/>
              </a:solidFill>
              <a:sym typeface="Symbol" pitchFamily="18" charset="2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fr-FR" sz="2000" b="1" dirty="0">
              <a:solidFill>
                <a:srgbClr val="002060"/>
              </a:solidFill>
              <a:latin typeface="+mj-lt"/>
              <a:sym typeface="Symbol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fr-FR" sz="4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6934200" y="58738"/>
            <a:ext cx="1076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b="1" dirty="0" err="1">
                <a:solidFill>
                  <a:schemeClr val="bg1"/>
                </a:solidFill>
                <a:latin typeface="Verdana" pitchFamily="34" charset="0"/>
              </a:rPr>
              <a:t>Savvy</a:t>
            </a:r>
            <a:r>
              <a:rPr lang="fr-FR" sz="1800" b="1" baseline="30000" dirty="0">
                <a:solidFill>
                  <a:schemeClr val="bg1"/>
                </a:solidFill>
                <a:latin typeface="Verdana" pitchFamily="34" charset="0"/>
                <a:sym typeface="Symbol" pitchFamily="18" charset="2"/>
              </a:rPr>
              <a:t></a:t>
            </a:r>
            <a:endParaRPr lang="fr-FR" sz="3600" baseline="30000" dirty="0">
              <a:latin typeface="Verdana" pitchFamily="34" charset="0"/>
            </a:endParaRPr>
          </a:p>
        </p:txBody>
      </p:sp>
      <p:pic>
        <p:nvPicPr>
          <p:cNvPr id="6149" name="Espace réservé pour une image  8" descr="reg EU.jpg"/>
          <p:cNvPicPr>
            <a:picLocks noChangeAspect="1"/>
          </p:cNvPicPr>
          <p:nvPr/>
        </p:nvPicPr>
        <p:blipFill>
          <a:blip r:embed="rId2" cstate="print"/>
          <a:srcRect t="6177" b="6177"/>
          <a:stretch>
            <a:fillRect/>
          </a:stretch>
        </p:blipFill>
        <p:spPr bwMode="auto">
          <a:xfrm>
            <a:off x="8316913" y="549275"/>
            <a:ext cx="5762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Image 6" descr="logo Savv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4603750"/>
            <a:ext cx="12207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Image 6" descr="logo Savv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4076700"/>
            <a:ext cx="1220787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Image 6" descr="logo Savv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3536950"/>
            <a:ext cx="12207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Image 6" descr="logo Savv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2997200"/>
            <a:ext cx="1220787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ZoneTexte 4"/>
          <p:cNvSpPr txBox="1">
            <a:spLocks noChangeArrowheads="1"/>
          </p:cNvSpPr>
          <p:nvPr/>
        </p:nvSpPr>
        <p:spPr bwMode="auto">
          <a:xfrm>
            <a:off x="277813" y="1033463"/>
            <a:ext cx="8651875" cy="523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lang="fr-FR" sz="2800" b="1" kern="0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EVOLUTION DES FORMULATIONS ET DES NOMS</a:t>
            </a:r>
          </a:p>
        </p:txBody>
      </p:sp>
      <p:sp>
        <p:nvSpPr>
          <p:cNvPr id="7171" name="ZoneTexte 5"/>
          <p:cNvSpPr txBox="1">
            <a:spLocks noChangeArrowheads="1"/>
          </p:cNvSpPr>
          <p:nvPr/>
        </p:nvSpPr>
        <p:spPr bwMode="auto">
          <a:xfrm>
            <a:off x="2806700" y="2341563"/>
            <a:ext cx="3265488" cy="1016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/>
            <a:r>
              <a:rPr lang="fr-FR" sz="2000" b="1">
                <a:solidFill>
                  <a:srgbClr val="003D7E"/>
                </a:solidFill>
                <a:latin typeface="Myriad Pro Semibold"/>
                <a:cs typeface="Arial" pitchFamily="34" charset="0"/>
              </a:rPr>
              <a:t>Formulation WDG</a:t>
            </a:r>
          </a:p>
          <a:p>
            <a:pPr marL="342900" indent="-342900" algn="ctr"/>
            <a:endParaRPr lang="fr-FR" sz="2000" b="1">
              <a:solidFill>
                <a:srgbClr val="003D7E"/>
              </a:solidFill>
              <a:latin typeface="Myriad Pro Semibold"/>
              <a:cs typeface="Arial" pitchFamily="34" charset="0"/>
            </a:endParaRPr>
          </a:p>
          <a:p>
            <a:pPr marL="342900" indent="-342900" algn="ctr"/>
            <a:r>
              <a:rPr lang="fr-FR" sz="2000" b="1">
                <a:solidFill>
                  <a:srgbClr val="003D7E"/>
                </a:solidFill>
                <a:latin typeface="Myriad Pro Semibold"/>
                <a:cs typeface="Arial" pitchFamily="34" charset="0"/>
              </a:rPr>
              <a:t>Nom de marque:               </a:t>
            </a:r>
          </a:p>
        </p:txBody>
      </p:sp>
      <p:sp>
        <p:nvSpPr>
          <p:cNvPr id="7172" name="ZoneTexte 6"/>
          <p:cNvSpPr txBox="1">
            <a:spLocks noChangeArrowheads="1"/>
          </p:cNvSpPr>
          <p:nvPr/>
        </p:nvSpPr>
        <p:spPr bwMode="auto">
          <a:xfrm>
            <a:off x="2152650" y="1671638"/>
            <a:ext cx="4462463" cy="4000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/>
            <a:r>
              <a:rPr lang="fr-FR" sz="2000" b="1" u="sng">
                <a:solidFill>
                  <a:srgbClr val="003D7E"/>
                </a:solidFill>
                <a:latin typeface="Myriad Pro Semibold"/>
                <a:cs typeface="Arial" pitchFamily="34" charset="0"/>
              </a:rPr>
              <a:t>SITUATION ACTUELLE  2011-2012</a:t>
            </a:r>
          </a:p>
        </p:txBody>
      </p:sp>
      <p:sp>
        <p:nvSpPr>
          <p:cNvPr id="7173" name="ZoneTexte 7"/>
          <p:cNvSpPr txBox="1">
            <a:spLocks noChangeArrowheads="1"/>
          </p:cNvSpPr>
          <p:nvPr/>
        </p:nvSpPr>
        <p:spPr bwMode="auto">
          <a:xfrm>
            <a:off x="2332038" y="4214813"/>
            <a:ext cx="4141787" cy="4000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/>
            <a:r>
              <a:rPr lang="fr-FR" sz="2000" b="1" u="sng">
                <a:solidFill>
                  <a:srgbClr val="003D7E"/>
                </a:solidFill>
                <a:latin typeface="Myriad Pro Semibold"/>
                <a:cs typeface="Arial" pitchFamily="34" charset="0"/>
              </a:rPr>
              <a:t>SITUATION DEMAIN 2012-2013 </a:t>
            </a:r>
          </a:p>
        </p:txBody>
      </p:sp>
      <p:sp>
        <p:nvSpPr>
          <p:cNvPr id="17415" name="ZoneTexte 8"/>
          <p:cNvSpPr txBox="1">
            <a:spLocks noChangeArrowheads="1"/>
          </p:cNvSpPr>
          <p:nvPr/>
        </p:nvSpPr>
        <p:spPr bwMode="auto">
          <a:xfrm>
            <a:off x="2063750" y="4929188"/>
            <a:ext cx="4608513" cy="1016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lang="fr-FR" sz="2000" b="1" dirty="0">
                <a:solidFill>
                  <a:srgbClr val="003D7E"/>
                </a:solidFill>
                <a:latin typeface="Myriad Pro Semibold"/>
                <a:cs typeface="Arial" pitchFamily="34" charset="0"/>
              </a:rPr>
              <a:t>Formulation SG idem SX</a:t>
            </a:r>
          </a:p>
          <a:p>
            <a:pPr marL="342900" indent="-342900" algn="ctr">
              <a:defRPr/>
            </a:pPr>
            <a:endParaRPr lang="fr-FR" sz="2000" b="1" dirty="0">
              <a:solidFill>
                <a:srgbClr val="003D7E"/>
              </a:solidFill>
              <a:latin typeface="Myriad Pro Semibold"/>
              <a:cs typeface="Arial" pitchFamily="34" charset="0"/>
            </a:endParaRPr>
          </a:p>
          <a:p>
            <a:pPr marL="342900" indent="-342900" algn="ctr">
              <a:defRPr/>
            </a:pPr>
            <a:r>
              <a:rPr lang="fr-FR" sz="2000" b="1" dirty="0">
                <a:solidFill>
                  <a:srgbClr val="003D7E"/>
                </a:solidFill>
                <a:latin typeface="Myriad Pro Semibold"/>
                <a:cs typeface="Arial" pitchFamily="34" charset="0"/>
              </a:rPr>
              <a:t>Nom de marque: </a:t>
            </a:r>
            <a:r>
              <a:rPr lang="fr-FR" sz="2000" b="1" kern="0" dirty="0">
                <a:solidFill>
                  <a:srgbClr val="3A9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             </a:t>
            </a:r>
            <a:r>
              <a:rPr lang="fr-FR" sz="2000" b="1" dirty="0">
                <a:solidFill>
                  <a:srgbClr val="003D7E"/>
                </a:solidFill>
                <a:latin typeface="Myriad Pro Semibold"/>
                <a:cs typeface="Arial" pitchFamily="34" charset="0"/>
              </a:rPr>
              <a:t>Premium</a:t>
            </a:r>
          </a:p>
        </p:txBody>
      </p:sp>
      <p:sp>
        <p:nvSpPr>
          <p:cNvPr id="7175" name="ZoneTexte 9"/>
          <p:cNvSpPr txBox="1">
            <a:spLocks noChangeArrowheads="1"/>
          </p:cNvSpPr>
          <p:nvPr/>
        </p:nvSpPr>
        <p:spPr bwMode="auto">
          <a:xfrm>
            <a:off x="0" y="6308725"/>
            <a:ext cx="5621338" cy="3079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b="1" i="1" dirty="0">
                <a:solidFill>
                  <a:srgbClr val="C00000"/>
                </a:solidFill>
                <a:latin typeface="Myriad Pro Semibold"/>
                <a:cs typeface="Arial" pitchFamily="34" charset="0"/>
              </a:rPr>
              <a:t>Dépôt dossier </a:t>
            </a:r>
            <a:r>
              <a:rPr lang="fr-FR" sz="1400" b="1" i="1" dirty="0" smtClean="0">
                <a:solidFill>
                  <a:srgbClr val="C00000"/>
                </a:solidFill>
                <a:latin typeface="Myriad Pro Semibold"/>
                <a:cs typeface="Arial" pitchFamily="34" charset="0"/>
              </a:rPr>
              <a:t>Mars 2011</a:t>
            </a:r>
            <a:r>
              <a:rPr lang="fr-FR" sz="1400" b="1" i="1" dirty="0">
                <a:solidFill>
                  <a:srgbClr val="C00000"/>
                </a:solidFill>
                <a:latin typeface="Myriad Pro Semibold"/>
                <a:cs typeface="Arial" pitchFamily="34" charset="0"/>
              </a:rPr>
              <a:t>. Homologation </a:t>
            </a:r>
            <a:r>
              <a:rPr lang="fr-FR" sz="1400" b="1" i="1" dirty="0" smtClean="0">
                <a:solidFill>
                  <a:srgbClr val="C00000"/>
                </a:solidFill>
                <a:latin typeface="Myriad Pro Semibold"/>
                <a:cs typeface="Arial" pitchFamily="34" charset="0"/>
              </a:rPr>
              <a:t>attendue fin Q4 2011 </a:t>
            </a:r>
            <a:endParaRPr lang="fr-FR" sz="1400" b="1" i="1" dirty="0">
              <a:solidFill>
                <a:srgbClr val="C00000"/>
              </a:solidFill>
              <a:latin typeface="Myriad Pro Semibold"/>
              <a:cs typeface="Arial" pitchFamily="34" charset="0"/>
            </a:endParaRPr>
          </a:p>
        </p:txBody>
      </p:sp>
      <p:pic>
        <p:nvPicPr>
          <p:cNvPr id="7176" name="Espace réservé pour une image  8" descr="reg EU.jpg"/>
          <p:cNvPicPr>
            <a:picLocks noChangeAspect="1"/>
          </p:cNvPicPr>
          <p:nvPr/>
        </p:nvPicPr>
        <p:blipFill>
          <a:blip r:embed="rId2" cstate="print"/>
          <a:srcRect t="6177" b="6177"/>
          <a:stretch>
            <a:fillRect/>
          </a:stretch>
        </p:blipFill>
        <p:spPr bwMode="auto">
          <a:xfrm>
            <a:off x="8316913" y="549275"/>
            <a:ext cx="5762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Rectangle 8"/>
          <p:cNvSpPr>
            <a:spLocks noChangeArrowheads="1"/>
          </p:cNvSpPr>
          <p:nvPr/>
        </p:nvSpPr>
        <p:spPr bwMode="auto">
          <a:xfrm>
            <a:off x="6934200" y="58738"/>
            <a:ext cx="1076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b="1">
                <a:solidFill>
                  <a:schemeClr val="bg1"/>
                </a:solidFill>
                <a:latin typeface="Verdana" pitchFamily="34" charset="0"/>
              </a:rPr>
              <a:t>Savvy</a:t>
            </a:r>
            <a:r>
              <a:rPr lang="fr-FR" sz="1800" b="1" baseline="30000">
                <a:solidFill>
                  <a:schemeClr val="bg1"/>
                </a:solidFill>
                <a:latin typeface="Verdana" pitchFamily="34" charset="0"/>
                <a:sym typeface="Symbol" pitchFamily="18" charset="2"/>
              </a:rPr>
              <a:t></a:t>
            </a:r>
            <a:endParaRPr lang="fr-FR" sz="3600" baseline="30000">
              <a:latin typeface="Verdana" pitchFamily="34" charset="0"/>
            </a:endParaRPr>
          </a:p>
        </p:txBody>
      </p:sp>
      <p:pic>
        <p:nvPicPr>
          <p:cNvPr id="7178" name="Image 6" descr="logo Savv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8563" y="2913063"/>
            <a:ext cx="12192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Image 6" descr="logo Savv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5468938"/>
            <a:ext cx="12192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-611981"/>
            <a:ext cx="9144000" cy="122396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/>
          </a:p>
        </p:txBody>
      </p:sp>
      <p:pic>
        <p:nvPicPr>
          <p:cNvPr id="5" name="Image 4" descr="visuel Foly'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-243408"/>
            <a:ext cx="10225040" cy="7992888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-180528" y="6034484"/>
            <a:ext cx="9540552" cy="850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sz="2600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LE PLUS GRAND ANGLE D’ATTAQUE DES GRAMINÉES</a:t>
            </a:r>
            <a:endParaRPr lang="fr-FR" sz="2600" i="1" dirty="0">
              <a:solidFill>
                <a:srgbClr val="99CC00"/>
              </a:solidFill>
              <a:cs typeface="Arial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6876256" y="2348880"/>
            <a:ext cx="1835696" cy="1835696"/>
            <a:chOff x="3024341" y="432052"/>
            <a:chExt cx="1305260" cy="1305260"/>
          </a:xfrm>
        </p:grpSpPr>
        <p:sp>
          <p:nvSpPr>
            <p:cNvPr id="8" name="Ellipse 7"/>
            <p:cNvSpPr/>
            <p:nvPr/>
          </p:nvSpPr>
          <p:spPr>
            <a:xfrm>
              <a:off x="3024341" y="432052"/>
              <a:ext cx="1305260" cy="1305260"/>
            </a:xfrm>
            <a:prstGeom prst="ellipse">
              <a:avLst/>
            </a:prstGeom>
            <a:blipFill rotWithShape="0"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lipse 4"/>
            <p:cNvSpPr/>
            <p:nvPr/>
          </p:nvSpPr>
          <p:spPr>
            <a:xfrm>
              <a:off x="3215492" y="623203"/>
              <a:ext cx="922958" cy="9229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lvl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5800" kern="1200" dirty="0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jfhuppe\Mes documents\Spectre Clethodime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8" y="1341438"/>
            <a:ext cx="8296275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à coins arrondis 9"/>
          <p:cNvSpPr txBox="1">
            <a:spLocks noChangeAspect="1" noChangeArrowheads="1"/>
          </p:cNvSpPr>
          <p:nvPr/>
        </p:nvSpPr>
        <p:spPr bwMode="auto">
          <a:xfrm>
            <a:off x="1258888" y="609600"/>
            <a:ext cx="7129462" cy="731838"/>
          </a:xfrm>
          <a:prstGeom prst="roundRect">
            <a:avLst>
              <a:gd name="adj" fmla="val 33042"/>
            </a:avLst>
          </a:prstGeom>
          <a:noFill/>
          <a:ln w="25400" algn="ctr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r-FR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Le plus grand angle d’attaque des graminées ! </a:t>
            </a:r>
            <a:r>
              <a:rPr lang="fr-FR" sz="28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5940425" y="101600"/>
            <a:ext cx="2989263" cy="3381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1600" b="1" dirty="0">
                <a:solidFill>
                  <a:schemeClr val="bg1"/>
                </a:solidFill>
                <a:latin typeface="+mj-lt"/>
                <a:ea typeface="ＭＳ Ｐゴシック" pitchFamily="1" charset="-128"/>
                <a:cs typeface="Arial" pitchFamily="34" charset="0"/>
              </a:rPr>
              <a:t>Spectre de la </a:t>
            </a:r>
            <a:r>
              <a:rPr lang="fr-FR" sz="1600" b="1" dirty="0" err="1">
                <a:solidFill>
                  <a:schemeClr val="bg1"/>
                </a:solidFill>
                <a:latin typeface="+mj-lt"/>
                <a:ea typeface="ＭＳ Ｐゴシック" pitchFamily="1" charset="-128"/>
                <a:cs typeface="Arial" pitchFamily="34" charset="0"/>
              </a:rPr>
              <a:t>Cléthodime</a:t>
            </a:r>
            <a:r>
              <a:rPr lang="fr-FR" sz="1600" b="1" i="1" dirty="0">
                <a:solidFill>
                  <a:schemeClr val="bg1"/>
                </a:solidFill>
                <a:latin typeface="+mj-lt"/>
                <a:ea typeface="ＭＳ Ｐゴシック" pitchFamily="1" charset="-128"/>
                <a:cs typeface="Arial" pitchFamily="34" charset="0"/>
              </a:rPr>
              <a:t> </a:t>
            </a:r>
            <a:endParaRPr lang="fr-FR" sz="1800" b="1" i="1" dirty="0">
              <a:solidFill>
                <a:schemeClr val="bg1"/>
              </a:solidFill>
              <a:latin typeface="+mj-lt"/>
              <a:ea typeface="ＭＳ Ｐゴシック" pitchFamily="1" charset="-128"/>
              <a:cs typeface="Arial" pitchFamily="34" charset="0"/>
            </a:endParaRPr>
          </a:p>
        </p:txBody>
      </p:sp>
      <p:pic>
        <p:nvPicPr>
          <p:cNvPr id="4101" name="Image 11" descr="appareil phot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71500"/>
            <a:ext cx="1081087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35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304800" y="1550988"/>
          <a:ext cx="8532813" cy="4541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0" y="663575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Evolution de la </a:t>
            </a:r>
            <a:r>
              <a:rPr lang="fr-FR" sz="28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Cléthodime</a:t>
            </a: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sur le marché colza</a:t>
            </a:r>
          </a:p>
        </p:txBody>
      </p:sp>
      <p:sp>
        <p:nvSpPr>
          <p:cNvPr id="5124" name="ZoneTexte 13"/>
          <p:cNvSpPr txBox="1">
            <a:spLocks noChangeArrowheads="1"/>
          </p:cNvSpPr>
          <p:nvPr/>
        </p:nvSpPr>
        <p:spPr bwMode="auto">
          <a:xfrm>
            <a:off x="6011863" y="115888"/>
            <a:ext cx="2952750" cy="339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Myriad Pro Semibold"/>
                <a:cs typeface="Arial" pitchFamily="34" charset="0"/>
              </a:rPr>
              <a:t>CLETHODIME</a:t>
            </a:r>
          </a:p>
        </p:txBody>
      </p:sp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36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</p:nvPr>
        </p:nvGraphicFramePr>
        <p:xfrm>
          <a:off x="467544" y="105273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0" y="549275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Evolution des s. a. AG sur le marché colza (Ha)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323850" y="5300663"/>
          <a:ext cx="6912770" cy="144016"/>
        </p:xfrm>
        <a:graphic>
          <a:graphicData uri="http://schemas.openxmlformats.org/drawingml/2006/table">
            <a:tbl>
              <a:tblPr/>
              <a:tblGrid>
                <a:gridCol w="835610"/>
                <a:gridCol w="759645"/>
                <a:gridCol w="759645"/>
                <a:gridCol w="759645"/>
                <a:gridCol w="759645"/>
                <a:gridCol w="759645"/>
                <a:gridCol w="759645"/>
                <a:gridCol w="759645"/>
                <a:gridCol w="759645"/>
              </a:tblGrid>
              <a:tr h="144016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total ha AGF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470 000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273 000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425 000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376 000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388 000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576 000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765 500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567 000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8687" name="Image 10" descr="17_10_2006_21_33_05_Colza_avec_M_lig_th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388"/>
            <a:ext cx="560388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8" name="ZoneTexte 13"/>
          <p:cNvSpPr txBox="1">
            <a:spLocks noChangeArrowheads="1"/>
          </p:cNvSpPr>
          <p:nvPr/>
        </p:nvSpPr>
        <p:spPr bwMode="auto">
          <a:xfrm>
            <a:off x="6011863" y="115888"/>
            <a:ext cx="2952750" cy="339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chemeClr val="bg1"/>
                </a:solidFill>
                <a:latin typeface="Myriad Pro Semibold"/>
                <a:cs typeface="Arial" pitchFamily="34" charset="0"/>
              </a:rPr>
              <a:t>CLETHODIME</a:t>
            </a: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971599" y="6093296"/>
            <a:ext cx="6048673" cy="504056"/>
          </a:xfrm>
          <a:prstGeom prst="rect">
            <a:avLst/>
          </a:prstGeom>
          <a:solidFill>
            <a:srgbClr val="D5E04D"/>
          </a:solidFill>
          <a:ln w="25400">
            <a:solidFill>
              <a:srgbClr val="003D7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fr-FR" sz="1200" b="1" dirty="0" smtClean="0">
                <a:solidFill>
                  <a:srgbClr val="003D7E"/>
                </a:solidFill>
              </a:rPr>
              <a:t>La </a:t>
            </a:r>
            <a:r>
              <a:rPr lang="fr-FR" sz="1200" b="1" dirty="0" err="1" smtClean="0">
                <a:solidFill>
                  <a:srgbClr val="003D7E"/>
                </a:solidFill>
              </a:rPr>
              <a:t>Cléthodime</a:t>
            </a:r>
            <a:r>
              <a:rPr lang="fr-FR" sz="1200" b="1" dirty="0" smtClean="0">
                <a:solidFill>
                  <a:srgbClr val="003D7E"/>
                </a:solidFill>
              </a:rPr>
              <a:t> est n° 2 (26%) des AGF et n° 3 des AG sur Colza. </a:t>
            </a:r>
          </a:p>
          <a:p>
            <a:pPr>
              <a:defRPr/>
            </a:pPr>
            <a:r>
              <a:rPr lang="fr-FR" sz="1200" b="1" dirty="0" smtClean="0">
                <a:solidFill>
                  <a:srgbClr val="003D7E"/>
                </a:solidFill>
              </a:rPr>
              <a:t>Sa part de marché est en croissance depuis 10 ans </a:t>
            </a:r>
            <a:endParaRPr lang="fr-FR" sz="1300" b="1" dirty="0">
              <a:solidFill>
                <a:schemeClr val="tx1"/>
              </a:solidFill>
              <a:latin typeface="+mj-lt"/>
            </a:endParaRPr>
          </a:p>
          <a:p>
            <a:pPr algn="ctr">
              <a:defRPr/>
            </a:pPr>
            <a:endParaRPr lang="fr-FR" sz="1300" b="1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4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37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4"/>
          <p:cNvSpPr txBox="1">
            <a:spLocks noChangeArrowheads="1"/>
          </p:cNvSpPr>
          <p:nvPr/>
        </p:nvSpPr>
        <p:spPr bwMode="auto">
          <a:xfrm>
            <a:off x="6000750" y="90488"/>
            <a:ext cx="2928938" cy="3381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FR" sz="1600" b="1" kern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Désherbage anti-graminées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476250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Evolution des s. a. AG sur le marché betterave (Ha)</a:t>
            </a:r>
          </a:p>
        </p:txBody>
      </p:sp>
      <p:graphicFrame>
        <p:nvGraphicFramePr>
          <p:cNvPr id="12" name="Espace réservé du contenu 11"/>
          <p:cNvGraphicFramePr>
            <a:graphicFrameLocks noGrp="1"/>
          </p:cNvGraphicFramePr>
          <p:nvPr>
            <p:ph idx="1"/>
          </p:nvPr>
        </p:nvGraphicFramePr>
        <p:xfrm>
          <a:off x="395536" y="980728"/>
          <a:ext cx="8424936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34925" y="5373688"/>
          <a:ext cx="7416823" cy="161925"/>
        </p:xfrm>
        <a:graphic>
          <a:graphicData uri="http://schemas.openxmlformats.org/drawingml/2006/table">
            <a:tbl>
              <a:tblPr/>
              <a:tblGrid>
                <a:gridCol w="858789"/>
                <a:gridCol w="936862"/>
                <a:gridCol w="936862"/>
                <a:gridCol w="936862"/>
                <a:gridCol w="936862"/>
                <a:gridCol w="936862"/>
                <a:gridCol w="936862"/>
                <a:gridCol w="936862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Total Ha  </a:t>
                      </a:r>
                      <a:r>
                        <a:rPr lang="fr-FR" sz="9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AGF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130 000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107 000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132 000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118 100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123 800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124 000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128 600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27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5732463"/>
            <a:ext cx="755650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spect="1"/>
          </p:cNvSpPr>
          <p:nvPr/>
        </p:nvSpPr>
        <p:spPr>
          <a:xfrm>
            <a:off x="1043608" y="5805264"/>
            <a:ext cx="5976664" cy="864096"/>
          </a:xfrm>
          <a:prstGeom prst="rect">
            <a:avLst/>
          </a:prstGeom>
          <a:solidFill>
            <a:srgbClr val="D5E04D"/>
          </a:solidFill>
          <a:ln w="25400">
            <a:solidFill>
              <a:srgbClr val="003D7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fr-FR" sz="1200" b="1" dirty="0" smtClean="0">
                <a:solidFill>
                  <a:srgbClr val="003D7E"/>
                </a:solidFill>
              </a:rPr>
              <a:t>La </a:t>
            </a:r>
            <a:r>
              <a:rPr lang="fr-FR" sz="1200" b="1" dirty="0" err="1" smtClean="0">
                <a:solidFill>
                  <a:srgbClr val="003D7E"/>
                </a:solidFill>
              </a:rPr>
              <a:t>Cléthodime</a:t>
            </a:r>
            <a:r>
              <a:rPr lang="fr-FR" sz="1200" b="1" dirty="0" smtClean="0">
                <a:solidFill>
                  <a:srgbClr val="003D7E"/>
                </a:solidFill>
              </a:rPr>
              <a:t> est n° 1 des AGF et en progression constante !</a:t>
            </a:r>
          </a:p>
          <a:p>
            <a:pPr>
              <a:defRPr/>
            </a:pPr>
            <a:r>
              <a:rPr lang="fr-FR" sz="1200" b="1" dirty="0" smtClean="0">
                <a:solidFill>
                  <a:srgbClr val="003D7E"/>
                </a:solidFill>
              </a:rPr>
              <a:t>Avec 69 % de part de marché en 2011, elle distance très nettement les autres …</a:t>
            </a:r>
          </a:p>
          <a:p>
            <a:pPr>
              <a:defRPr/>
            </a:pPr>
            <a:r>
              <a:rPr lang="fr-FR" sz="1200" b="1" dirty="0" smtClean="0">
                <a:solidFill>
                  <a:srgbClr val="003D7E"/>
                </a:solidFill>
              </a:rPr>
              <a:t>23 % des  ha de betteraves semées ont reçu une application de </a:t>
            </a:r>
            <a:r>
              <a:rPr lang="fr-FR" sz="1200" b="1" dirty="0" err="1" smtClean="0">
                <a:solidFill>
                  <a:srgbClr val="003D7E"/>
                </a:solidFill>
              </a:rPr>
              <a:t>Cléthodime</a:t>
            </a:r>
            <a:r>
              <a:rPr lang="fr-FR" sz="1200" b="1" dirty="0" smtClean="0">
                <a:solidFill>
                  <a:srgbClr val="003D7E"/>
                </a:solidFill>
              </a:rPr>
              <a:t> ;</a:t>
            </a:r>
          </a:p>
          <a:p>
            <a:pPr>
              <a:defRPr/>
            </a:pPr>
            <a:r>
              <a:rPr lang="fr-FR" sz="1200" b="1" dirty="0" smtClean="0">
                <a:solidFill>
                  <a:srgbClr val="003D7E"/>
                </a:solidFill>
              </a:rPr>
              <a:t>Cela prouve la très bonne notoriété de </a:t>
            </a:r>
            <a:r>
              <a:rPr lang="fr-FR" sz="1200" b="1" dirty="0" err="1" smtClean="0">
                <a:solidFill>
                  <a:srgbClr val="003D7E"/>
                </a:solidFill>
              </a:rPr>
              <a:t>Foly’r</a:t>
            </a:r>
            <a:r>
              <a:rPr lang="fr-FR" sz="1200" b="1" dirty="0" smtClean="0">
                <a:solidFill>
                  <a:srgbClr val="003D7E"/>
                </a:solidFill>
              </a:rPr>
              <a:t> et de Centurion 240 !</a:t>
            </a:r>
          </a:p>
          <a:p>
            <a:pPr>
              <a:defRPr/>
            </a:pPr>
            <a:endParaRPr lang="fr-FR" sz="1100" b="1" dirty="0" smtClean="0">
              <a:solidFill>
                <a:srgbClr val="003D7E"/>
              </a:solidFill>
            </a:endParaRPr>
          </a:p>
          <a:p>
            <a:pPr algn="ctr">
              <a:defRPr/>
            </a:pPr>
            <a:endParaRPr lang="fr-FR" sz="1400" b="1" dirty="0">
              <a:solidFill>
                <a:srgbClr val="003D7E"/>
              </a:solidFill>
              <a:latin typeface="Arial Rounded MT Bold" pitchFamily="34" charset="0"/>
            </a:endParaRPr>
          </a:p>
        </p:txBody>
      </p:sp>
      <p:sp>
        <p:nvSpPr>
          <p:cNvPr id="14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38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-107950" y="549275"/>
            <a:ext cx="93599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Evolution des s. a. AG sur le marché Protéagineux</a:t>
            </a:r>
            <a:r>
              <a:rPr lang="fr-FR" sz="16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(Ha)</a:t>
            </a:r>
          </a:p>
        </p:txBody>
      </p:sp>
      <p:graphicFrame>
        <p:nvGraphicFramePr>
          <p:cNvPr id="9" name="Espace réservé du contenu 8"/>
          <p:cNvGraphicFramePr>
            <a:graphicFrameLocks noGrp="1"/>
          </p:cNvGraphicFramePr>
          <p:nvPr>
            <p:ph sz="half" idx="2"/>
          </p:nvPr>
        </p:nvGraphicFramePr>
        <p:xfrm>
          <a:off x="683568" y="1340768"/>
          <a:ext cx="748464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9" descr="POIS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990" y="5301208"/>
            <a:ext cx="1050706" cy="720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955" name="txt3"/>
          <p:cNvSpPr>
            <a:spLocks noChangeArrowheads="1"/>
          </p:cNvSpPr>
          <p:nvPr/>
        </p:nvSpPr>
        <p:spPr bwMode="auto">
          <a:xfrm>
            <a:off x="1835696" y="3717032"/>
            <a:ext cx="433388" cy="273050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9525">
            <a:solidFill>
              <a:srgbClr val="D5E04D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1000" b="1">
                <a:solidFill>
                  <a:srgbClr val="009900"/>
                </a:solidFill>
                <a:latin typeface="Calibri" pitchFamily="34" charset="0"/>
              </a:rPr>
              <a:t>36%</a:t>
            </a:r>
          </a:p>
        </p:txBody>
      </p:sp>
      <p:sp>
        <p:nvSpPr>
          <p:cNvPr id="37956" name="txt3"/>
          <p:cNvSpPr>
            <a:spLocks noChangeArrowheads="1"/>
          </p:cNvSpPr>
          <p:nvPr/>
        </p:nvSpPr>
        <p:spPr bwMode="auto">
          <a:xfrm>
            <a:off x="3419872" y="1700808"/>
            <a:ext cx="463550" cy="273050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9525">
            <a:solidFill>
              <a:srgbClr val="D5E04D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1000" b="1" dirty="0">
                <a:solidFill>
                  <a:srgbClr val="009900"/>
                </a:solidFill>
                <a:latin typeface="Calibri" pitchFamily="34" charset="0"/>
              </a:rPr>
              <a:t>50 %</a:t>
            </a:r>
          </a:p>
        </p:txBody>
      </p:sp>
      <p:sp>
        <p:nvSpPr>
          <p:cNvPr id="37957" name="txt3"/>
          <p:cNvSpPr>
            <a:spLocks noChangeArrowheads="1"/>
          </p:cNvSpPr>
          <p:nvPr/>
        </p:nvSpPr>
        <p:spPr bwMode="auto">
          <a:xfrm>
            <a:off x="5508104" y="1844824"/>
            <a:ext cx="463550" cy="273050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9525">
            <a:solidFill>
              <a:srgbClr val="D5E04D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1000" b="1">
                <a:solidFill>
                  <a:srgbClr val="009900"/>
                </a:solidFill>
                <a:latin typeface="Calibri" pitchFamily="34" charset="0"/>
              </a:rPr>
              <a:t>55 %</a:t>
            </a:r>
          </a:p>
        </p:txBody>
      </p:sp>
      <p:sp>
        <p:nvSpPr>
          <p:cNvPr id="37958" name="txt3"/>
          <p:cNvSpPr>
            <a:spLocks noChangeArrowheads="1"/>
          </p:cNvSpPr>
          <p:nvPr/>
        </p:nvSpPr>
        <p:spPr bwMode="auto">
          <a:xfrm>
            <a:off x="6516216" y="1844824"/>
            <a:ext cx="1111250" cy="273050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9525">
            <a:solidFill>
              <a:srgbClr val="D5E04D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1000" b="1">
                <a:solidFill>
                  <a:srgbClr val="009900"/>
                </a:solidFill>
                <a:latin typeface="Calibri" pitchFamily="34" charset="0"/>
              </a:rPr>
              <a:t>PDM Cléthodime</a:t>
            </a:r>
          </a:p>
        </p:txBody>
      </p:sp>
      <p:pic>
        <p:nvPicPr>
          <p:cNvPr id="17" name="Picture 1" descr="C:\Documents and Settings\jfhuppe\Mes documents\Mes images\76dc50954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589240"/>
            <a:ext cx="757711" cy="1132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961" name="ZoneTexte 13"/>
          <p:cNvSpPr txBox="1">
            <a:spLocks noChangeArrowheads="1"/>
          </p:cNvSpPr>
          <p:nvPr/>
        </p:nvSpPr>
        <p:spPr bwMode="auto">
          <a:xfrm>
            <a:off x="6011863" y="115888"/>
            <a:ext cx="2952750" cy="339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chemeClr val="bg1"/>
                </a:solidFill>
                <a:latin typeface="Myriad Pro Semibold"/>
                <a:cs typeface="Arial" pitchFamily="34" charset="0"/>
              </a:rPr>
              <a:t>CLETHODIME</a:t>
            </a:r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971600" y="6093296"/>
            <a:ext cx="6048672" cy="504056"/>
          </a:xfrm>
          <a:prstGeom prst="rect">
            <a:avLst/>
          </a:prstGeom>
          <a:solidFill>
            <a:srgbClr val="D5E04D"/>
          </a:solidFill>
          <a:ln w="25400">
            <a:solidFill>
              <a:srgbClr val="003D7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fr-FR" sz="1200" b="1" dirty="0" smtClean="0">
                <a:solidFill>
                  <a:srgbClr val="003D7E"/>
                </a:solidFill>
              </a:rPr>
              <a:t>La </a:t>
            </a:r>
            <a:r>
              <a:rPr lang="fr-FR" sz="1200" b="1" dirty="0" err="1" smtClean="0">
                <a:solidFill>
                  <a:srgbClr val="003D7E"/>
                </a:solidFill>
              </a:rPr>
              <a:t>Cléthodime</a:t>
            </a:r>
            <a:r>
              <a:rPr lang="fr-FR" sz="1200" b="1" dirty="0" smtClean="0">
                <a:solidFill>
                  <a:srgbClr val="003D7E"/>
                </a:solidFill>
              </a:rPr>
              <a:t> est le 1</a:t>
            </a:r>
            <a:r>
              <a:rPr lang="fr-FR" sz="1200" b="1" baseline="30000" dirty="0" smtClean="0">
                <a:solidFill>
                  <a:srgbClr val="003D7E"/>
                </a:solidFill>
              </a:rPr>
              <a:t>er</a:t>
            </a:r>
            <a:r>
              <a:rPr lang="fr-FR" sz="1200" b="1" dirty="0" smtClean="0">
                <a:solidFill>
                  <a:srgbClr val="003D7E"/>
                </a:solidFill>
              </a:rPr>
              <a:t> AG utilisé sur les protéagineux. Sa part de marché (55% des AGF) a progressé de 5 % malgré une baisse des surfaces traitées en 2011.             </a:t>
            </a:r>
            <a:endParaRPr lang="fr-FR" sz="1400" b="1" dirty="0">
              <a:solidFill>
                <a:srgbClr val="003D7E"/>
              </a:solidFill>
              <a:latin typeface="Arial Rounded MT Bold" pitchFamily="34" charset="0"/>
            </a:endParaRPr>
          </a:p>
        </p:txBody>
      </p:sp>
      <p:sp>
        <p:nvSpPr>
          <p:cNvPr id="13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39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52" descr="wheat"/>
          <p:cNvPicPr>
            <a:picLocks noChangeAspect="1" noChangeArrowheads="1"/>
          </p:cNvPicPr>
          <p:nvPr/>
        </p:nvPicPr>
        <p:blipFill>
          <a:blip r:embed="rId3" cstate="print"/>
          <a:srcRect l="26419"/>
          <a:stretch>
            <a:fillRect/>
          </a:stretch>
        </p:blipFill>
        <p:spPr bwMode="auto">
          <a:xfrm>
            <a:off x="755650" y="476250"/>
            <a:ext cx="80645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lèche droite 41"/>
          <p:cNvSpPr>
            <a:spLocks noChangeArrowheads="1"/>
          </p:cNvSpPr>
          <p:nvPr/>
        </p:nvSpPr>
        <p:spPr bwMode="auto">
          <a:xfrm>
            <a:off x="1357313" y="5877272"/>
            <a:ext cx="7572375" cy="571500"/>
          </a:xfrm>
          <a:prstGeom prst="rightArrow">
            <a:avLst>
              <a:gd name="adj1" fmla="val 50000"/>
              <a:gd name="adj2" fmla="val 49992"/>
            </a:avLst>
          </a:prstGeom>
          <a:solidFill>
            <a:schemeClr val="accent5">
              <a:lumMod val="90000"/>
            </a:schemeClr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endParaRPr lang="fr-FR" dirty="0"/>
          </a:p>
        </p:txBody>
      </p:sp>
      <p:sp>
        <p:nvSpPr>
          <p:cNvPr id="23" name="Flèche droite 41"/>
          <p:cNvSpPr>
            <a:spLocks noChangeArrowheads="1"/>
          </p:cNvSpPr>
          <p:nvPr/>
        </p:nvSpPr>
        <p:spPr bwMode="auto">
          <a:xfrm>
            <a:off x="1346200" y="4897438"/>
            <a:ext cx="7583488" cy="571500"/>
          </a:xfrm>
          <a:prstGeom prst="rightArrow">
            <a:avLst>
              <a:gd name="adj1" fmla="val 50000"/>
              <a:gd name="adj2" fmla="val 49992"/>
            </a:avLst>
          </a:prstGeom>
          <a:solidFill>
            <a:schemeClr val="accent5">
              <a:lumMod val="90000"/>
            </a:schemeClr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endParaRPr lang="fr-FR" dirty="0"/>
          </a:p>
        </p:txBody>
      </p:sp>
      <p:sp>
        <p:nvSpPr>
          <p:cNvPr id="15363" name="Flèche droite 41"/>
          <p:cNvSpPr>
            <a:spLocks noChangeArrowheads="1"/>
          </p:cNvSpPr>
          <p:nvPr/>
        </p:nvSpPr>
        <p:spPr bwMode="auto">
          <a:xfrm>
            <a:off x="1331640" y="3822700"/>
            <a:ext cx="7598048" cy="571500"/>
          </a:xfrm>
          <a:prstGeom prst="rightArrow">
            <a:avLst>
              <a:gd name="adj1" fmla="val 50000"/>
              <a:gd name="adj2" fmla="val 49992"/>
            </a:avLst>
          </a:prstGeom>
          <a:solidFill>
            <a:schemeClr val="accent5">
              <a:lumMod val="90000"/>
            </a:schemeClr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endParaRPr lang="fr-FR" dirty="0"/>
          </a:p>
        </p:txBody>
      </p:sp>
      <p:sp>
        <p:nvSpPr>
          <p:cNvPr id="43" name="Ellipse 42"/>
          <p:cNvSpPr/>
          <p:nvPr/>
        </p:nvSpPr>
        <p:spPr bwMode="auto">
          <a:xfrm>
            <a:off x="2916238" y="3644900"/>
            <a:ext cx="1008062" cy="100806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15367" name="Rectangle 1"/>
          <p:cNvSpPr>
            <a:spLocks noChangeArrowheads="1"/>
          </p:cNvSpPr>
          <p:nvPr/>
        </p:nvSpPr>
        <p:spPr bwMode="auto">
          <a:xfrm>
            <a:off x="34925" y="457200"/>
            <a:ext cx="4643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 eaLnBrk="0" hangingPunct="0">
              <a:defRPr/>
            </a:pP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Offres Produits ARYSTA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07950" y="3860800"/>
            <a:ext cx="147478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33450" eaLnBrk="0" hangingPunct="0">
              <a:spcAft>
                <a:spcPts val="0"/>
              </a:spcAft>
              <a:defRPr/>
            </a:pPr>
            <a:r>
              <a:rPr lang="fr-FR" sz="20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« Solo »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107950" y="4973638"/>
            <a:ext cx="135731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33450" eaLnBrk="0" hangingPunct="0">
              <a:spcAft>
                <a:spcPts val="0"/>
              </a:spcAft>
              <a:defRPr/>
            </a:pPr>
            <a:r>
              <a:rPr lang="fr-FR" sz="20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« 2 en 1 »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23850" y="5949950"/>
            <a:ext cx="1943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33450" eaLnBrk="0" hangingPunct="0">
              <a:spcAft>
                <a:spcPts val="0"/>
              </a:spcAft>
              <a:defRPr/>
            </a:pPr>
            <a:r>
              <a:rPr lang="fr-FR" sz="20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« 3 en 1 »</a:t>
            </a:r>
          </a:p>
        </p:txBody>
      </p:sp>
      <p:sp>
        <p:nvSpPr>
          <p:cNvPr id="7187" name="Accolade fermante 53"/>
          <p:cNvSpPr>
            <a:spLocks/>
          </p:cNvSpPr>
          <p:nvPr/>
        </p:nvSpPr>
        <p:spPr bwMode="auto">
          <a:xfrm rot="-5400000">
            <a:off x="6207919" y="1794669"/>
            <a:ext cx="214312" cy="3486150"/>
          </a:xfrm>
          <a:prstGeom prst="rightBrace">
            <a:avLst>
              <a:gd name="adj1" fmla="val 8359"/>
              <a:gd name="adj2" fmla="val 50000"/>
            </a:avLst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 dirty="0"/>
          </a:p>
        </p:txBody>
      </p:sp>
      <p:sp>
        <p:nvSpPr>
          <p:cNvPr id="55" name="Rectangle 54"/>
          <p:cNvSpPr/>
          <p:nvPr/>
        </p:nvSpPr>
        <p:spPr>
          <a:xfrm>
            <a:off x="5872163" y="3068638"/>
            <a:ext cx="91598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T2 / T3</a:t>
            </a:r>
            <a:endParaRPr lang="fr-FR" sz="1800" dirty="0">
              <a:solidFill>
                <a:srgbClr val="C00000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189" name="Accolade fermante 43"/>
          <p:cNvSpPr>
            <a:spLocks/>
          </p:cNvSpPr>
          <p:nvPr/>
        </p:nvSpPr>
        <p:spPr bwMode="auto">
          <a:xfrm rot="-5400000">
            <a:off x="3309938" y="2597150"/>
            <a:ext cx="195262" cy="1900238"/>
          </a:xfrm>
          <a:prstGeom prst="rightBrace">
            <a:avLst>
              <a:gd name="adj1" fmla="val 8335"/>
              <a:gd name="adj2" fmla="val 50000"/>
            </a:avLst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>
            <a:off x="3181350" y="3068638"/>
            <a:ext cx="45402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T1</a:t>
            </a:r>
            <a:endParaRPr lang="fr-FR" sz="1800" dirty="0">
              <a:solidFill>
                <a:srgbClr val="C00000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624013" y="3068638"/>
            <a:ext cx="91598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T0 / T1</a:t>
            </a:r>
            <a:endParaRPr lang="en-US" sz="1800" dirty="0">
              <a:solidFill>
                <a:srgbClr val="C00000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0" name="Ellipse 39"/>
          <p:cNvSpPr/>
          <p:nvPr/>
        </p:nvSpPr>
        <p:spPr bwMode="auto">
          <a:xfrm>
            <a:off x="1547813" y="3644900"/>
            <a:ext cx="1008062" cy="100806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56" name="Ellipse 55"/>
          <p:cNvSpPr/>
          <p:nvPr/>
        </p:nvSpPr>
        <p:spPr bwMode="auto">
          <a:xfrm>
            <a:off x="2916238" y="4652963"/>
            <a:ext cx="1008062" cy="100806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62" name="Ellipse 61"/>
          <p:cNvSpPr/>
          <p:nvPr/>
        </p:nvSpPr>
        <p:spPr bwMode="auto">
          <a:xfrm>
            <a:off x="2914650" y="5661025"/>
            <a:ext cx="1009650" cy="100806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51" name="Ellipse 50"/>
          <p:cNvSpPr/>
          <p:nvPr/>
        </p:nvSpPr>
        <p:spPr bwMode="auto">
          <a:xfrm>
            <a:off x="6156325" y="3622675"/>
            <a:ext cx="1008063" cy="100806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58" name="Ellipse 57"/>
          <p:cNvSpPr/>
          <p:nvPr/>
        </p:nvSpPr>
        <p:spPr bwMode="auto">
          <a:xfrm>
            <a:off x="6156325" y="4675188"/>
            <a:ext cx="1008063" cy="100806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59" name="Ellipse 58"/>
          <p:cNvSpPr/>
          <p:nvPr/>
        </p:nvSpPr>
        <p:spPr bwMode="auto">
          <a:xfrm>
            <a:off x="5364089" y="5661025"/>
            <a:ext cx="2088232" cy="100806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pic>
        <p:nvPicPr>
          <p:cNvPr id="7211" name="Image 36" descr="logo PAck Poker blanc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4868863"/>
            <a:ext cx="825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2" name="Image 24" descr="logo PAck Full-0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675" y="5805488"/>
            <a:ext cx="863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3" name="Picture 2" descr="F:\SERVICES\MARKETING\COM\PRODUITS\FRANCE\PRODUITS\BANKO\Photos et images\Logos\Logo banko blanc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813" y="4005263"/>
            <a:ext cx="100806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4" name="Picture 2" descr="F:\SERVICES\MARKETING\COM\PRODUITS\FRANCE\PRODUITS\BANKO\Photos et images\Logos\Logo banko blanc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5925" y="3979863"/>
            <a:ext cx="1008063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5" name="Picture 3" descr="F:\SERVICES\MARKETING\COM\PRODUITS\FRANCE\PRODUITS\BANKO\Photos et images\Logos\Logo Pixel blanc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03538" y="5013325"/>
            <a:ext cx="10922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 29" descr="logo PAck Jackpot blanc-0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2160" y="5877272"/>
            <a:ext cx="832055" cy="644579"/>
          </a:xfrm>
          <a:prstGeom prst="rect">
            <a:avLst/>
          </a:prstGeom>
        </p:spPr>
      </p:pic>
      <p:sp>
        <p:nvSpPr>
          <p:cNvPr id="31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987AAA-A5C6-4C1A-BC84-5E74BCF89C00}" type="slidenum">
              <a:rPr lang="en-US" sz="1400">
                <a:latin typeface="+mj-lt"/>
              </a:rPr>
              <a:pPr>
                <a:defRPr/>
              </a:pPr>
              <a:t>4</a:t>
            </a:fld>
            <a:endParaRPr lang="en-US" sz="1400" dirty="0">
              <a:latin typeface="+mj-lt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6145418" y="3832072"/>
            <a:ext cx="104868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chemeClr val="bg1"/>
                </a:solidFill>
                <a:ea typeface="ＭＳ Ｐゴシック" pitchFamily="50" charset="-128"/>
                <a:cs typeface="+mn-cs"/>
              </a:rPr>
              <a:t>Projet </a:t>
            </a:r>
            <a:endParaRPr lang="fr-FR" sz="1600" b="1" dirty="0" smtClean="0">
              <a:solidFill>
                <a:schemeClr val="bg1"/>
              </a:solidFill>
              <a:ea typeface="ＭＳ Ｐゴシック" pitchFamily="50" charset="-128"/>
              <a:cs typeface="+mn-cs"/>
            </a:endParaRPr>
          </a:p>
          <a:p>
            <a:pPr algn="ctr">
              <a:defRPr/>
            </a:pPr>
            <a:r>
              <a:rPr lang="fr-FR" sz="1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  <a:cs typeface="+mn-cs"/>
              </a:rPr>
              <a:t>TÉBUCO</a:t>
            </a:r>
            <a:endParaRPr lang="fr-FR" sz="16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50" charset="-128"/>
              <a:cs typeface="+mn-cs"/>
            </a:endParaRP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6000750" y="71438"/>
            <a:ext cx="292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 b="1" dirty="0">
                <a:solidFill>
                  <a:schemeClr val="bg1"/>
                </a:solidFill>
                <a:latin typeface="+mj-lt"/>
                <a:ea typeface="ＭＳ Ｐゴシック"/>
                <a:cs typeface="ＭＳ Ｐゴシック"/>
              </a:rPr>
              <a:t>Offres fongicides</a:t>
            </a:r>
            <a:endParaRPr lang="fr-FR" sz="36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/>
          <p:nvPr/>
        </p:nvGraphicFramePr>
        <p:xfrm>
          <a:off x="611560" y="1628800"/>
          <a:ext cx="748883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1987" name="Image 6" descr="logo Cléthodiome-01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76250"/>
            <a:ext cx="12969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ZoneTexte 9"/>
          <p:cNvSpPr txBox="1">
            <a:spLocks noChangeArrowheads="1"/>
          </p:cNvSpPr>
          <p:nvPr/>
        </p:nvSpPr>
        <p:spPr bwMode="auto">
          <a:xfrm>
            <a:off x="107504" y="765175"/>
            <a:ext cx="9036496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molécule leader du marché</a:t>
            </a:r>
          </a:p>
          <a:p>
            <a:pPr algn="ctr">
              <a:defRPr/>
            </a:pPr>
            <a:r>
              <a:rPr lang="fr-FR" sz="1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(Colza + protéagineux + Betteraves</a:t>
            </a:r>
            <a:r>
              <a:rPr lang="fr-F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41992" name="ZoneTexte 13"/>
          <p:cNvSpPr txBox="1">
            <a:spLocks noChangeArrowheads="1"/>
          </p:cNvSpPr>
          <p:nvPr/>
        </p:nvSpPr>
        <p:spPr bwMode="auto">
          <a:xfrm>
            <a:off x="6011863" y="115888"/>
            <a:ext cx="2952750" cy="339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chemeClr val="bg1"/>
                </a:solidFill>
                <a:latin typeface="Myriad Pro Semibold"/>
                <a:cs typeface="Arial" pitchFamily="34" charset="0"/>
              </a:rPr>
              <a:t>CLETHODIME</a:t>
            </a:r>
          </a:p>
        </p:txBody>
      </p:sp>
      <p:sp>
        <p:nvSpPr>
          <p:cNvPr id="9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40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sp>
        <p:nvSpPr>
          <p:cNvPr id="11" name="ZoneTexte 6"/>
          <p:cNvSpPr txBox="1">
            <a:spLocks noChangeArrowheads="1"/>
          </p:cNvSpPr>
          <p:nvPr/>
        </p:nvSpPr>
        <p:spPr bwMode="auto">
          <a:xfrm>
            <a:off x="4572000" y="2132856"/>
            <a:ext cx="12891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smtClean="0">
                <a:solidFill>
                  <a:srgbClr val="2D2D8A">
                    <a:lumMod val="75000"/>
                  </a:srgbClr>
                </a:solidFill>
              </a:rPr>
              <a:t>Cycloxydime</a:t>
            </a:r>
            <a:endParaRPr lang="fr-FR" sz="1400" b="1" dirty="0">
              <a:solidFill>
                <a:srgbClr val="2D2D8A">
                  <a:lumMod val="75000"/>
                </a:srgbClr>
              </a:solidFill>
            </a:endParaRPr>
          </a:p>
        </p:txBody>
      </p:sp>
      <p:sp>
        <p:nvSpPr>
          <p:cNvPr id="12" name="ZoneTexte 6"/>
          <p:cNvSpPr txBox="1">
            <a:spLocks noChangeArrowheads="1"/>
          </p:cNvSpPr>
          <p:nvPr/>
        </p:nvSpPr>
        <p:spPr bwMode="auto">
          <a:xfrm>
            <a:off x="4644008" y="4653136"/>
            <a:ext cx="12891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smtClean="0">
                <a:solidFill>
                  <a:srgbClr val="2D2D8A">
                    <a:lumMod val="75000"/>
                  </a:srgbClr>
                </a:solidFill>
              </a:rPr>
              <a:t>Cycloxydime</a:t>
            </a:r>
            <a:endParaRPr lang="fr-FR" sz="1400" b="1" dirty="0">
              <a:solidFill>
                <a:srgbClr val="2D2D8A">
                  <a:lumMod val="75000"/>
                </a:srgbClr>
              </a:solidFill>
            </a:endParaRPr>
          </a:p>
        </p:txBody>
      </p:sp>
      <p:sp>
        <p:nvSpPr>
          <p:cNvPr id="13" name="ZoneTexte 6"/>
          <p:cNvSpPr txBox="1">
            <a:spLocks noChangeArrowheads="1"/>
          </p:cNvSpPr>
          <p:nvPr/>
        </p:nvSpPr>
        <p:spPr bwMode="auto">
          <a:xfrm>
            <a:off x="5508104" y="3356992"/>
            <a:ext cx="12891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smtClean="0">
                <a:solidFill>
                  <a:srgbClr val="2D2D8A">
                    <a:lumMod val="75000"/>
                  </a:srgbClr>
                </a:solidFill>
              </a:rPr>
              <a:t>Cycloxydime</a:t>
            </a:r>
            <a:endParaRPr lang="fr-FR" sz="1400" b="1" dirty="0">
              <a:solidFill>
                <a:srgbClr val="2D2D8A">
                  <a:lumMod val="75000"/>
                </a:srgb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452320" y="5589240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K ha</a:t>
            </a:r>
            <a:endParaRPr lang="fr-FR" sz="1400" b="1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51520" y="1412776"/>
            <a:ext cx="8283958" cy="489654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fr-FR" sz="1600" dirty="0" smtClean="0">
              <a:ln w="1905"/>
              <a:solidFill>
                <a:srgbClr val="00225F"/>
              </a:solidFill>
              <a:latin typeface="+mj-lt"/>
              <a:ea typeface="+mj-ea"/>
              <a:cs typeface="+mj-cs"/>
            </a:endParaRPr>
          </a:p>
          <a:p>
            <a:pPr marL="268288" indent="-268288" algn="just" fontAlgn="auto">
              <a:spcBef>
                <a:spcPts val="0"/>
              </a:spcBef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endParaRPr lang="fr-FR" sz="1800" dirty="0" smtClean="0">
              <a:ln w="1905"/>
              <a:solidFill>
                <a:srgbClr val="00225F"/>
              </a:solidFill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1800" dirty="0" smtClean="0">
              <a:ln w="1905"/>
              <a:solidFill>
                <a:srgbClr val="00225F"/>
              </a:solidFill>
            </a:endParaRPr>
          </a:p>
          <a:p>
            <a:pPr marL="268288" indent="-268288" algn="just" fontAlgn="auto">
              <a:spcBef>
                <a:spcPts val="0"/>
              </a:spcBef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endParaRPr lang="fr-FR" dirty="0" smtClean="0">
              <a:ln w="1905"/>
              <a:solidFill>
                <a:srgbClr val="00225F"/>
              </a:solidFill>
            </a:endParaRPr>
          </a:p>
          <a:p>
            <a:pPr marL="268288" indent="-268288" algn="just" fontAlgn="auto">
              <a:spcBef>
                <a:spcPts val="0"/>
              </a:spcBef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r>
              <a:rPr lang="fr-FR" dirty="0" smtClean="0">
                <a:ln w="1905"/>
                <a:solidFill>
                  <a:srgbClr val="00225F"/>
                </a:solidFill>
              </a:rPr>
              <a:t>Vote de la Directive d’inclusion de la </a:t>
            </a:r>
            <a:r>
              <a:rPr lang="fr-FR" dirty="0" err="1" smtClean="0">
                <a:ln w="1905"/>
                <a:solidFill>
                  <a:srgbClr val="00225F"/>
                </a:solidFill>
              </a:rPr>
              <a:t>Cléthodime</a:t>
            </a:r>
            <a:r>
              <a:rPr lang="fr-FR" dirty="0" smtClean="0">
                <a:ln w="1905"/>
                <a:solidFill>
                  <a:srgbClr val="00225F"/>
                </a:solidFill>
              </a:rPr>
              <a:t> sans restrictions depuis Novembre 2011.</a:t>
            </a:r>
          </a:p>
          <a:p>
            <a:pPr marL="268288" indent="-268288" algn="just" fontAlgn="auto">
              <a:spcBef>
                <a:spcPts val="0"/>
              </a:spcBef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endParaRPr lang="fr-FR" dirty="0" smtClean="0">
              <a:ln w="1905"/>
              <a:solidFill>
                <a:srgbClr val="00225F"/>
              </a:solidFill>
            </a:endParaRPr>
          </a:p>
          <a:p>
            <a:pPr marL="268288" indent="-268288" algn="just" fontAlgn="auto">
              <a:spcBef>
                <a:spcPts val="0"/>
              </a:spcBef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r>
              <a:rPr lang="fr-FR" dirty="0" smtClean="0">
                <a:ln w="1905"/>
                <a:solidFill>
                  <a:srgbClr val="00225F"/>
                </a:solidFill>
              </a:rPr>
              <a:t>Parution au Journal officiel Européen le 1</a:t>
            </a:r>
            <a:r>
              <a:rPr lang="fr-FR" baseline="30000" dirty="0" smtClean="0">
                <a:ln w="1905"/>
                <a:solidFill>
                  <a:srgbClr val="00225F"/>
                </a:solidFill>
              </a:rPr>
              <a:t>er</a:t>
            </a:r>
            <a:r>
              <a:rPr lang="fr-FR" dirty="0" smtClean="0">
                <a:ln w="1905"/>
                <a:solidFill>
                  <a:srgbClr val="00225F"/>
                </a:solidFill>
              </a:rPr>
              <a:t> Février 2012.</a:t>
            </a:r>
          </a:p>
          <a:p>
            <a:pPr marL="268288" indent="-268288" algn="just" fontAlgn="auto">
              <a:spcBef>
                <a:spcPts val="0"/>
              </a:spcBef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endParaRPr lang="fr-FR" dirty="0" smtClean="0">
              <a:ln w="1905"/>
              <a:solidFill>
                <a:srgbClr val="00225F"/>
              </a:solidFill>
            </a:endParaRPr>
          </a:p>
          <a:p>
            <a:pPr marL="268288" indent="-268288" algn="just" fontAlgn="auto">
              <a:spcBef>
                <a:spcPts val="0"/>
              </a:spcBef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r>
              <a:rPr lang="fr-FR" dirty="0" smtClean="0">
                <a:ln w="1905"/>
                <a:solidFill>
                  <a:srgbClr val="00225F"/>
                </a:solidFill>
              </a:rPr>
              <a:t>Extensions des usages par pays en cours d’évaluation.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 smtClean="0">
              <a:ln w="1905"/>
              <a:solidFill>
                <a:srgbClr val="00225F"/>
              </a:solidFill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 smtClean="0">
              <a:ln w="1905"/>
              <a:solidFill>
                <a:srgbClr val="00225F"/>
              </a:solidFill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n w="1905"/>
              <a:solidFill>
                <a:srgbClr val="00225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0528" y="1188041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1" cap="all" dirty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POINT </a:t>
            </a:r>
            <a:r>
              <a:rPr lang="fr-FR" sz="3200" b="1" cap="all" dirty="0" smtClean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REGLEMENTAIRE </a:t>
            </a:r>
            <a:endParaRPr lang="fr-FR" sz="3200" b="1" cap="all" dirty="0">
              <a:solidFill>
                <a:srgbClr val="0022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Espace réservé pour une image  8" descr="reg EU.jpg"/>
          <p:cNvPicPr>
            <a:picLocks noChangeAspect="1"/>
          </p:cNvPicPr>
          <p:nvPr/>
        </p:nvPicPr>
        <p:blipFill>
          <a:blip r:embed="rId2" cstate="print"/>
          <a:srcRect t="6177" b="6177"/>
          <a:stretch>
            <a:fillRect/>
          </a:stretch>
        </p:blipFill>
        <p:spPr bwMode="auto">
          <a:xfrm>
            <a:off x="8388424" y="548680"/>
            <a:ext cx="5762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41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sp>
        <p:nvSpPr>
          <p:cNvPr id="8" name="ZoneTexte 13"/>
          <p:cNvSpPr txBox="1">
            <a:spLocks noChangeArrowheads="1"/>
          </p:cNvSpPr>
          <p:nvPr/>
        </p:nvSpPr>
        <p:spPr bwMode="auto">
          <a:xfrm>
            <a:off x="6011863" y="115888"/>
            <a:ext cx="2952750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Myriad Pro Semibold"/>
                <a:cs typeface="Arial" pitchFamily="34" charset="0"/>
              </a:rPr>
              <a:t>CLETHODIME</a:t>
            </a:r>
          </a:p>
        </p:txBody>
      </p:sp>
      <p:pic>
        <p:nvPicPr>
          <p:cNvPr id="9" name="Image 6" descr="logo Cléthodiome-01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80889"/>
            <a:ext cx="12969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/>
            </a:r>
            <a:b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</a:br>
            <a:r>
              <a:rPr lang="fr-FR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Cléthodime 120 EC et 240 C</a:t>
            </a:r>
            <a:br>
              <a:rPr lang="fr-FR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</a:br>
            <a:r>
              <a:rPr lang="fr-FR" sz="4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Extensions d’usage / modifications des conditions d’emploi</a:t>
            </a:r>
            <a:endParaRPr lang="fr-FR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j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9512" y="3861048"/>
            <a:ext cx="84249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Dossiers déposés en Juillet 2011, avant la levée des restrictions.</a:t>
            </a: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fr-FR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Homologations attendues pour Q1/Q2 2013 (retard au niveau de l’ANSES)</a:t>
            </a:r>
          </a:p>
          <a:p>
            <a:pPr>
              <a:buFont typeface="Wingdings" pitchFamily="2" charset="2"/>
              <a:buChar char="§"/>
              <a:defRPr/>
            </a:pP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51520" y="1268760"/>
            <a:ext cx="864096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fr-FR" sz="2000" dirty="0" smtClean="0">
                <a:ln w="1905"/>
                <a:solidFill>
                  <a:srgbClr val="003D7E"/>
                </a:solidFill>
              </a:rPr>
              <a:t> </a:t>
            </a:r>
            <a:r>
              <a:rPr lang="fr-FR" sz="2000" b="1" dirty="0" smtClean="0">
                <a:ln w="1905"/>
                <a:solidFill>
                  <a:srgbClr val="00225F"/>
                </a:solidFill>
              </a:rPr>
              <a:t>Usages demandés</a:t>
            </a:r>
            <a:r>
              <a:rPr lang="fr-FR" sz="2000" dirty="0" smtClean="0">
                <a:ln w="1905"/>
                <a:solidFill>
                  <a:srgbClr val="00225F"/>
                </a:solidFill>
              </a:rPr>
              <a:t>: </a:t>
            </a:r>
            <a:r>
              <a:rPr lang="fr-FR" sz="2000" b="1" dirty="0" smtClean="0">
                <a:ln w="1905"/>
                <a:solidFill>
                  <a:srgbClr val="00B0F0"/>
                </a:solidFill>
              </a:rPr>
              <a:t>Homologations attendues pour Q1/Q2 2013 </a:t>
            </a:r>
            <a:endParaRPr lang="fr-FR" sz="2000" b="1" dirty="0" smtClean="0">
              <a:solidFill>
                <a:srgbClr val="00B0F0"/>
              </a:solidFill>
            </a:endParaRPr>
          </a:p>
          <a:p>
            <a:pPr>
              <a:defRPr/>
            </a:pPr>
            <a:endParaRPr lang="fr-FR" sz="2000" dirty="0" smtClean="0">
              <a:ln w="1905"/>
              <a:solidFill>
                <a:srgbClr val="003D7E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solidFill>
                <a:srgbClr val="003D7E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solidFill>
                <a:srgbClr val="003D7E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solidFill>
                <a:srgbClr val="003D7E"/>
              </a:solidFill>
            </a:endParaRPr>
          </a:p>
          <a:p>
            <a:pPr>
              <a:defRPr/>
            </a:pPr>
            <a:endParaRPr lang="fr-FR" sz="2000" dirty="0" smtClean="0">
              <a:ln w="1905"/>
              <a:solidFill>
                <a:srgbClr val="003D7E"/>
              </a:solidFill>
            </a:endParaRPr>
          </a:p>
          <a:p>
            <a:pPr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fr-FR" sz="2000" dirty="0" smtClean="0">
                <a:ln w="1905"/>
                <a:solidFill>
                  <a:srgbClr val="00225F"/>
                </a:solidFill>
              </a:rPr>
              <a:t> </a:t>
            </a:r>
            <a:r>
              <a:rPr lang="fr-FR" sz="2000" b="1" dirty="0" smtClean="0">
                <a:ln w="1905"/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Luzerne</a:t>
            </a:r>
            <a:r>
              <a:rPr lang="fr-FR" sz="2000" dirty="0" smtClean="0">
                <a:ln w="1905"/>
                <a:solidFill>
                  <a:srgbClr val="00225F"/>
                </a:solidFill>
              </a:rPr>
              <a:t>: </a:t>
            </a:r>
            <a:r>
              <a:rPr lang="fr-FR" sz="2000" dirty="0" smtClean="0">
                <a:solidFill>
                  <a:srgbClr val="00225F"/>
                </a:solidFill>
              </a:rPr>
              <a:t>Réduction du délai avant récolte (DAR 40 jours)</a:t>
            </a: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solidFill>
                <a:srgbClr val="00225F"/>
              </a:solidFill>
            </a:endParaRPr>
          </a:p>
          <a:p>
            <a:pPr marL="174625" indent="-174625">
              <a:buFont typeface="Wingdings" pitchFamily="2" charset="2"/>
              <a:buChar char="§"/>
              <a:defRPr/>
            </a:pPr>
            <a:r>
              <a:rPr lang="fr-FR" sz="2000" b="1" dirty="0" smtClean="0">
                <a:ln w="1905"/>
                <a:solidFill>
                  <a:srgbClr val="00225F"/>
                </a:solidFill>
              </a:rPr>
              <a:t>Usages additionnels demandés </a:t>
            </a:r>
            <a:r>
              <a:rPr lang="fr-FR" sz="1800" dirty="0" smtClean="0">
                <a:ln w="1905"/>
                <a:solidFill>
                  <a:srgbClr val="00225F"/>
                </a:solidFill>
              </a:rPr>
              <a:t>(sans données), </a:t>
            </a:r>
            <a:r>
              <a:rPr lang="fr-FR" sz="2000" dirty="0" smtClean="0">
                <a:ln w="1905"/>
                <a:solidFill>
                  <a:srgbClr val="00225F"/>
                </a:solidFill>
              </a:rPr>
              <a:t>basés sur extrapolation essais résidus et efficacité/sélectivité. </a:t>
            </a: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solidFill>
                <a:srgbClr val="003D7E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solidFill>
                <a:srgbClr val="003D7E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solidFill>
                <a:srgbClr val="003D7E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>
              <a:solidFill>
                <a:srgbClr val="003D7E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540352" y="1758320"/>
          <a:ext cx="7200000" cy="1310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00000"/>
                <a:gridCol w="360000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Haricot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Carotte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Flageolet (haricot sec)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Riz</a:t>
                      </a:r>
                    </a:p>
                  </a:txBody>
                  <a:tcPr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Chou 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Artichaut 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Fétuque 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Cultures de porte-graine mineures</a:t>
                      </a:r>
                    </a:p>
                    <a:p>
                      <a:endParaRPr lang="fr-FR" sz="1600" b="1" kern="1200" dirty="0" smtClean="0">
                        <a:solidFill>
                          <a:srgbClr val="97BF0D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540352" y="4653136"/>
          <a:ext cx="7200000" cy="1310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00000"/>
                <a:gridCol w="3600000"/>
              </a:tblGrid>
              <a:tr h="1296144"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Panais 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Tabac 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Lupin 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Raifort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Céleri rave</a:t>
                      </a:r>
                    </a:p>
                  </a:txBody>
                  <a:tcPr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Persil à grosses racines 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Patate douce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Betterave potagère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Bette</a:t>
                      </a:r>
                    </a:p>
                  </a:txBody>
                  <a:tcPr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ZoneTexte 13"/>
          <p:cNvSpPr txBox="1">
            <a:spLocks noChangeArrowheads="1"/>
          </p:cNvSpPr>
          <p:nvPr/>
        </p:nvSpPr>
        <p:spPr bwMode="auto">
          <a:xfrm>
            <a:off x="6011863" y="115888"/>
            <a:ext cx="2952750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Myriad Pro Semibold"/>
                <a:cs typeface="Arial" pitchFamily="34" charset="0"/>
              </a:rPr>
              <a:t>CLETHODIME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7667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Centurion</a:t>
            </a:r>
            <a:r>
              <a:rPr lang="fr-FR" sz="3200" b="1" baseline="30000" dirty="0" smtClean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rPr>
              <a:t>®</a:t>
            </a:r>
            <a:r>
              <a:rPr lang="fr-FR" sz="3200" b="1" dirty="0" smtClean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b="1" dirty="0" smtClean="0">
                <a:solidFill>
                  <a:srgbClr val="00225F"/>
                </a:solidFill>
                <a:latin typeface="+mj-lt"/>
                <a:ea typeface="+mj-ea"/>
                <a:cs typeface="+mj-cs"/>
              </a:rPr>
              <a:t>240 EC</a:t>
            </a:r>
            <a:r>
              <a:rPr lang="fr-FR" sz="3200" b="1" dirty="0" smtClean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Select</a:t>
            </a:r>
            <a:r>
              <a:rPr lang="fr-FR" sz="3200" b="1" baseline="30000" dirty="0" smtClean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®</a:t>
            </a:r>
            <a:endParaRPr lang="fr-FR" sz="3200" b="1" dirty="0" smtClean="0">
              <a:solidFill>
                <a:srgbClr val="0022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4" name="Espace réservé pour une image  8" descr="reg EU.jpg"/>
          <p:cNvPicPr>
            <a:picLocks noChangeAspect="1"/>
          </p:cNvPicPr>
          <p:nvPr/>
        </p:nvPicPr>
        <p:blipFill>
          <a:blip r:embed="rId2" cstate="print"/>
          <a:srcRect t="6177" b="6177"/>
          <a:stretch>
            <a:fillRect/>
          </a:stretch>
        </p:blipFill>
        <p:spPr bwMode="auto">
          <a:xfrm>
            <a:off x="8388424" y="548680"/>
            <a:ext cx="5762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51520" y="1268760"/>
            <a:ext cx="8640960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fr-FR" sz="2000" dirty="0" smtClean="0">
                <a:ln w="1905"/>
                <a:solidFill>
                  <a:srgbClr val="003D7E"/>
                </a:solidFill>
              </a:rPr>
              <a:t> </a:t>
            </a:r>
            <a:r>
              <a:rPr lang="fr-FR" sz="2000" b="1" dirty="0" smtClean="0">
                <a:ln w="1905"/>
                <a:solidFill>
                  <a:srgbClr val="00225F"/>
                </a:solidFill>
              </a:rPr>
              <a:t>Usages demandés</a:t>
            </a:r>
            <a:r>
              <a:rPr lang="fr-FR" sz="2000" dirty="0" smtClean="0">
                <a:ln w="1905"/>
                <a:solidFill>
                  <a:srgbClr val="00225F"/>
                </a:solidFill>
              </a:rPr>
              <a:t>: </a:t>
            </a:r>
            <a:r>
              <a:rPr lang="fr-FR" sz="2000" b="1" dirty="0" smtClean="0">
                <a:ln w="1905"/>
                <a:solidFill>
                  <a:srgbClr val="00B0F0"/>
                </a:solidFill>
              </a:rPr>
              <a:t>Homologations attendues pour Q1/Q2 2013 </a:t>
            </a:r>
            <a:endParaRPr lang="fr-FR" sz="2000" b="1" dirty="0" smtClean="0">
              <a:solidFill>
                <a:srgbClr val="00B0F0"/>
              </a:solidFill>
            </a:endParaRPr>
          </a:p>
          <a:p>
            <a:pPr>
              <a:defRPr/>
            </a:pPr>
            <a:endParaRPr lang="fr-FR" sz="2000" dirty="0" smtClean="0">
              <a:ln w="1905"/>
              <a:solidFill>
                <a:srgbClr val="003D7E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solidFill>
                <a:srgbClr val="003D7E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solidFill>
                <a:srgbClr val="003D7E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solidFill>
                <a:srgbClr val="003D7E"/>
              </a:solidFill>
            </a:endParaRPr>
          </a:p>
          <a:p>
            <a:pPr>
              <a:defRPr/>
            </a:pPr>
            <a:endParaRPr lang="fr-FR" sz="700" dirty="0" smtClean="0">
              <a:ln w="1905"/>
              <a:solidFill>
                <a:srgbClr val="003D7E"/>
              </a:solidFill>
            </a:endParaRPr>
          </a:p>
          <a:p>
            <a:pPr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fr-FR" sz="2000" dirty="0" smtClean="0">
                <a:ln w="1905"/>
                <a:solidFill>
                  <a:srgbClr val="00225F"/>
                </a:solidFill>
              </a:rPr>
              <a:t> </a:t>
            </a:r>
            <a:r>
              <a:rPr lang="fr-FR" sz="2000" b="1" dirty="0" smtClean="0">
                <a:ln w="1905"/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Luzerne</a:t>
            </a:r>
            <a:r>
              <a:rPr lang="fr-FR" sz="2000" dirty="0" smtClean="0">
                <a:ln w="1905"/>
                <a:solidFill>
                  <a:srgbClr val="00225F"/>
                </a:solidFill>
              </a:rPr>
              <a:t>: </a:t>
            </a:r>
            <a:r>
              <a:rPr lang="fr-FR" sz="2000" dirty="0" smtClean="0">
                <a:solidFill>
                  <a:srgbClr val="00225F"/>
                </a:solidFill>
              </a:rPr>
              <a:t>Réduction du délai avant récolte (DAR 40 jours)</a:t>
            </a:r>
          </a:p>
          <a:p>
            <a:pPr>
              <a:buFont typeface="Wingdings" pitchFamily="2" charset="2"/>
              <a:buChar char="§"/>
              <a:defRPr/>
            </a:pPr>
            <a:endParaRPr lang="fr-FR" sz="2000" b="1" dirty="0" smtClean="0">
              <a:ln w="1905"/>
              <a:solidFill>
                <a:srgbClr val="97BF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3D7E"/>
              </a:buClr>
              <a:buFont typeface="Wingdings" pitchFamily="2" charset="2"/>
              <a:buChar char="§"/>
              <a:defRPr/>
            </a:pPr>
            <a:r>
              <a:rPr lang="fr-FR" sz="2000" b="1" dirty="0" smtClean="0">
                <a:ln w="1905"/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Colza </a:t>
            </a:r>
            <a:r>
              <a:rPr lang="fr-FR" sz="2000" dirty="0" smtClean="0">
                <a:ln w="1905"/>
                <a:solidFill>
                  <a:srgbClr val="00225F"/>
                </a:solidFill>
              </a:rPr>
              <a:t>: Augmentation de la dose homologuée [1 L/ha]</a:t>
            </a: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solidFill>
                <a:srgbClr val="00225F"/>
              </a:solidFill>
            </a:endParaRPr>
          </a:p>
          <a:p>
            <a:pPr marL="174625" indent="-174625">
              <a:buFont typeface="Wingdings" pitchFamily="2" charset="2"/>
              <a:buChar char="§"/>
              <a:defRPr/>
            </a:pPr>
            <a:r>
              <a:rPr lang="fr-FR" sz="2000" b="1" dirty="0" smtClean="0">
                <a:ln w="1905"/>
                <a:solidFill>
                  <a:srgbClr val="00225F"/>
                </a:solidFill>
              </a:rPr>
              <a:t>Usages additionnels demandés </a:t>
            </a:r>
            <a:r>
              <a:rPr lang="fr-FR" sz="1800" dirty="0" smtClean="0">
                <a:ln w="1905"/>
                <a:solidFill>
                  <a:srgbClr val="00225F"/>
                </a:solidFill>
              </a:rPr>
              <a:t>(sans données), </a:t>
            </a:r>
            <a:r>
              <a:rPr lang="fr-FR" sz="2000" dirty="0" smtClean="0">
                <a:ln w="1905"/>
                <a:solidFill>
                  <a:srgbClr val="00225F"/>
                </a:solidFill>
              </a:rPr>
              <a:t>basés sur extrapolation essais résidus et efficacité/sélectivité. </a:t>
            </a: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solidFill>
                <a:srgbClr val="003D7E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solidFill>
                <a:srgbClr val="003D7E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solidFill>
                <a:srgbClr val="003D7E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>
              <a:solidFill>
                <a:srgbClr val="003D7E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540352" y="1758320"/>
          <a:ext cx="7200000" cy="1066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00000"/>
                <a:gridCol w="360000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Haricot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Carotte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Flageolet (haricot sec)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Pois </a:t>
                      </a:r>
                    </a:p>
                  </a:txBody>
                  <a:tcPr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Chou 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Artichaut 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Riz</a:t>
                      </a:r>
                    </a:p>
                  </a:txBody>
                  <a:tcPr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684368" y="5085184"/>
          <a:ext cx="7200000" cy="1310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00000"/>
                <a:gridCol w="3600000"/>
              </a:tblGrid>
              <a:tr h="1296144"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Panais 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Tabac 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Lupin 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Raifort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Céleri rave</a:t>
                      </a:r>
                    </a:p>
                  </a:txBody>
                  <a:tcPr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Persil à grosses racines 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Patate douce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Betterave potagère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rgbClr val="97BF0D"/>
                          </a:solidFill>
                          <a:latin typeface="+mn-lt"/>
                          <a:ea typeface="+mn-ea"/>
                          <a:cs typeface="+mn-cs"/>
                        </a:rPr>
                        <a:t>Bette</a:t>
                      </a:r>
                    </a:p>
                  </a:txBody>
                  <a:tcPr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ZoneTexte 13"/>
          <p:cNvSpPr txBox="1">
            <a:spLocks noChangeArrowheads="1"/>
          </p:cNvSpPr>
          <p:nvPr/>
        </p:nvSpPr>
        <p:spPr bwMode="auto">
          <a:xfrm>
            <a:off x="6011863" y="115888"/>
            <a:ext cx="2952750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Myriad Pro Semibold"/>
                <a:cs typeface="Arial" pitchFamily="34" charset="0"/>
              </a:rPr>
              <a:t>CLETHODIME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7667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err="1" smtClean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Balistik</a:t>
            </a:r>
            <a:r>
              <a:rPr lang="fr-FR" sz="3200" b="1" baseline="30000" dirty="0" smtClean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®</a:t>
            </a:r>
            <a:r>
              <a:rPr lang="fr-FR" sz="3200" b="1" dirty="0" smtClean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, </a:t>
            </a:r>
            <a:r>
              <a:rPr lang="fr-FR" sz="3200" b="1" dirty="0" err="1" smtClean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Foly</a:t>
            </a:r>
            <a:r>
              <a:rPr lang="fr-FR" sz="3200" b="1" dirty="0" smtClean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R </a:t>
            </a:r>
            <a:r>
              <a:rPr lang="fr-FR" sz="3200" b="1" baseline="30000" dirty="0" smtClean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rPr>
              <a:t>®</a:t>
            </a:r>
            <a:r>
              <a:rPr lang="fr-FR" sz="3200" b="1" dirty="0" smtClean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, Noroit</a:t>
            </a:r>
            <a:r>
              <a:rPr lang="fr-FR" sz="3200" b="1" baseline="30000" dirty="0" smtClean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® </a:t>
            </a:r>
            <a:endParaRPr lang="fr-FR" sz="3200" b="1" dirty="0" smtClean="0">
              <a:solidFill>
                <a:srgbClr val="0022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4" name="Espace réservé pour une image  8" descr="reg EU.jpg"/>
          <p:cNvPicPr>
            <a:picLocks noChangeAspect="1"/>
          </p:cNvPicPr>
          <p:nvPr/>
        </p:nvPicPr>
        <p:blipFill>
          <a:blip r:embed="rId2" cstate="print"/>
          <a:srcRect t="6177" b="6177"/>
          <a:stretch>
            <a:fillRect/>
          </a:stretch>
        </p:blipFill>
        <p:spPr bwMode="auto">
          <a:xfrm>
            <a:off x="8388424" y="548680"/>
            <a:ext cx="5762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929322" y="54776"/>
            <a:ext cx="3071834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Cléthodime</a:t>
            </a:r>
            <a:endParaRPr lang="en-US" sz="1600" b="1" dirty="0">
              <a:ln w="1905"/>
              <a:solidFill>
                <a:schemeClr val="accent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760636"/>
            <a:ext cx="842493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Vigne (120 EC et 240 EC)</a:t>
            </a:r>
            <a:endParaRPr lang="fr-FR" sz="20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fr-FR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Dose: </a:t>
            </a:r>
            <a:r>
              <a:rPr lang="fr-FR" sz="2000" dirty="0" smtClean="0"/>
              <a:t>240 g et 480 g ai/ ha (120 EC: 2 et 4 l/ha, 240 EC: 1 et 2 l/ha)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fr-FR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DAR: </a:t>
            </a:r>
            <a:r>
              <a:rPr lang="fr-FR" sz="2000" dirty="0" smtClean="0"/>
              <a:t>21 jours</a:t>
            </a:r>
            <a:endParaRPr lang="fr-FR" sz="20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fr-FR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Dossier en cours de préparation</a:t>
            </a: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fr-FR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Soumission prévue en Avril 2012</a:t>
            </a: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fr-FR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Autorisation attendue pour fin 2013</a:t>
            </a: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-468560" y="836712"/>
          <a:ext cx="855821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Arrondir un rectangle avec un coin diagonal 11"/>
          <p:cNvSpPr>
            <a:spLocks noChangeAspect="1"/>
          </p:cNvSpPr>
          <p:nvPr/>
        </p:nvSpPr>
        <p:spPr>
          <a:xfrm>
            <a:off x="4741863" y="2143125"/>
            <a:ext cx="3286125" cy="1285875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fr-FR" sz="1600" b="1" dirty="0">
                <a:solidFill>
                  <a:srgbClr val="003D7E"/>
                </a:solidFill>
              </a:rPr>
              <a:t>Betterave   Colza   Pois </a:t>
            </a:r>
            <a:r>
              <a:rPr lang="fr-FR" sz="1400" b="1" dirty="0" err="1">
                <a:solidFill>
                  <a:srgbClr val="003D7E"/>
                </a:solidFill>
              </a:rPr>
              <a:t>prot</a:t>
            </a:r>
            <a:r>
              <a:rPr lang="fr-FR" sz="1400" b="1" dirty="0">
                <a:solidFill>
                  <a:srgbClr val="003D7E"/>
                </a:solidFill>
              </a:rPr>
              <a:t>.  </a:t>
            </a:r>
            <a:r>
              <a:rPr lang="fr-FR" sz="1600" b="1" dirty="0">
                <a:solidFill>
                  <a:srgbClr val="003D7E"/>
                </a:solidFill>
              </a:rPr>
              <a:t>Féverole    Lin    P. de Terre   Tournesol   Luzerne   Soja  Tomate   Ail  Oignon  Echalote  </a:t>
            </a:r>
          </a:p>
        </p:txBody>
      </p:sp>
      <p:sp>
        <p:nvSpPr>
          <p:cNvPr id="13" name="Arrondir un rectangle avec un coin diagonal 12"/>
          <p:cNvSpPr/>
          <p:nvPr/>
        </p:nvSpPr>
        <p:spPr>
          <a:xfrm>
            <a:off x="3861792" y="1095400"/>
            <a:ext cx="2438400" cy="533400"/>
          </a:xfrm>
          <a:prstGeom prst="round2Diag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sz="1600" b="1" dirty="0">
                <a:solidFill>
                  <a:srgbClr val="003D7E"/>
                </a:solidFill>
              </a:rPr>
              <a:t>Betterave   Tournesol</a:t>
            </a:r>
          </a:p>
        </p:txBody>
      </p:sp>
      <p:sp>
        <p:nvSpPr>
          <p:cNvPr id="14" name="Arrondir un rectangle avec un coin diagonal 13"/>
          <p:cNvSpPr>
            <a:spLocks noChangeAspect="1"/>
          </p:cNvSpPr>
          <p:nvPr/>
        </p:nvSpPr>
        <p:spPr>
          <a:xfrm>
            <a:off x="3851275" y="5229225"/>
            <a:ext cx="5076825" cy="857250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fr-FR" sz="1600" b="1" dirty="0">
                <a:solidFill>
                  <a:srgbClr val="003D7E"/>
                </a:solidFill>
              </a:rPr>
              <a:t>Graminées annuelles : 1 l / ha</a:t>
            </a:r>
          </a:p>
          <a:p>
            <a:pPr eaLnBrk="0" hangingPunct="0">
              <a:defRPr/>
            </a:pPr>
            <a:r>
              <a:rPr lang="fr-FR" sz="1600" b="1" dirty="0">
                <a:solidFill>
                  <a:srgbClr val="003D7E"/>
                </a:solidFill>
              </a:rPr>
              <a:t>Graminées annuelles/colza: 0.6 l + huile végétale  </a:t>
            </a:r>
          </a:p>
          <a:p>
            <a:pPr eaLnBrk="0" hangingPunct="0">
              <a:defRPr/>
            </a:pPr>
            <a:r>
              <a:rPr lang="fr-FR" sz="1600" b="1" dirty="0">
                <a:solidFill>
                  <a:srgbClr val="003D7E"/>
                </a:solidFill>
              </a:rPr>
              <a:t>Graminées vivaces : 2.5 l / ha 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5940425" y="90488"/>
            <a:ext cx="3024188" cy="3381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1600" b="1" dirty="0">
                <a:solidFill>
                  <a:schemeClr val="bg1"/>
                </a:solidFill>
                <a:latin typeface="+mj-lt"/>
                <a:ea typeface="ＭＳ Ｐゴシック" pitchFamily="1" charset="-128"/>
                <a:cs typeface="Arial" pitchFamily="34" charset="0"/>
              </a:rPr>
              <a:t> </a:t>
            </a:r>
            <a:r>
              <a:rPr lang="fr-FR" sz="1600" b="1" i="1" dirty="0" err="1">
                <a:solidFill>
                  <a:schemeClr val="bg1"/>
                </a:solidFill>
                <a:latin typeface="+mj-lt"/>
                <a:ea typeface="ＭＳ Ｐゴシック" pitchFamily="1" charset="-128"/>
                <a:cs typeface="Arial" pitchFamily="34" charset="0"/>
              </a:rPr>
              <a:t>Cléthodime</a:t>
            </a:r>
            <a:r>
              <a:rPr lang="fr-FR" sz="1600" b="1" dirty="0">
                <a:solidFill>
                  <a:schemeClr val="bg1"/>
                </a:solidFill>
                <a:latin typeface="+mj-lt"/>
                <a:ea typeface="ＭＳ Ｐゴシック" pitchFamily="1" charset="-128"/>
                <a:cs typeface="Arial" pitchFamily="34" charset="0"/>
              </a:rPr>
              <a:t>   AGF   </a:t>
            </a:r>
            <a:r>
              <a:rPr lang="fr-FR" sz="1600" b="1" dirty="0" err="1">
                <a:solidFill>
                  <a:schemeClr val="bg1"/>
                </a:solidFill>
                <a:latin typeface="+mj-lt"/>
                <a:ea typeface="ＭＳ Ｐゴシック" pitchFamily="1" charset="-128"/>
                <a:cs typeface="Arial" pitchFamily="34" charset="0"/>
              </a:rPr>
              <a:t>Arysta</a:t>
            </a:r>
            <a:endParaRPr lang="fr-FR" sz="1600" b="1" dirty="0">
              <a:solidFill>
                <a:schemeClr val="bg1"/>
              </a:solidFill>
              <a:latin typeface="+mj-lt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27088" y="2692400"/>
            <a:ext cx="2203450" cy="1600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Vulpin, Pâturin</a:t>
            </a:r>
          </a:p>
          <a:p>
            <a:pPr algn="ctr" eaLnBrk="0" hangingPunct="0">
              <a:defRPr/>
            </a:pP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Ray-grass, Brome</a:t>
            </a:r>
          </a:p>
          <a:p>
            <a:pPr algn="ctr" eaLnBrk="0" hangingPunct="0">
              <a:defRPr/>
            </a:pP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 Folle-avoine, Houlque</a:t>
            </a:r>
          </a:p>
          <a:p>
            <a:pPr algn="ctr" eaLnBrk="0" hangingPunct="0">
              <a:defRPr/>
            </a:pP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Panic, </a:t>
            </a:r>
            <a:r>
              <a:rPr lang="fr-FR" sz="1400" b="1" dirty="0" err="1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Sétaire</a:t>
            </a: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, </a:t>
            </a:r>
            <a:r>
              <a:rPr lang="fr-FR" sz="1400" b="1" dirty="0" err="1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Digitaire</a:t>
            </a:r>
            <a:endParaRPr lang="fr-FR" sz="1400" b="1" dirty="0">
              <a:solidFill>
                <a:srgbClr val="003D7E"/>
              </a:solidFill>
              <a:latin typeface="Arial" charset="0"/>
              <a:ea typeface="ＭＳ Ｐゴシック" pitchFamily="1" charset="-128"/>
              <a:cs typeface="+mn-cs"/>
            </a:endParaRPr>
          </a:p>
          <a:p>
            <a:pPr algn="ctr" eaLnBrk="0" hangingPunct="0">
              <a:defRPr/>
            </a:pPr>
            <a:r>
              <a:rPr lang="fr-FR" sz="1400" b="1" dirty="0" err="1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Rep</a:t>
            </a: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. Blé et Orge</a:t>
            </a:r>
          </a:p>
          <a:p>
            <a:pPr algn="ctr" eaLnBrk="0" hangingPunct="0">
              <a:defRPr/>
            </a:pP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Chiendent rampant</a:t>
            </a:r>
          </a:p>
          <a:p>
            <a:pPr algn="ctr" eaLnBrk="0" hangingPunct="0">
              <a:defRPr/>
            </a:pP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Sorgho d’</a:t>
            </a:r>
            <a:r>
              <a:rPr lang="fr-FR" sz="1400" b="1" dirty="0" err="1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alep</a:t>
            </a: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…</a:t>
            </a:r>
          </a:p>
        </p:txBody>
      </p:sp>
      <p:sp>
        <p:nvSpPr>
          <p:cNvPr id="16" name="Arrondir un rectangle avec un coin diagonal 15"/>
          <p:cNvSpPr/>
          <p:nvPr/>
        </p:nvSpPr>
        <p:spPr>
          <a:xfrm>
            <a:off x="4787900" y="3716338"/>
            <a:ext cx="3995738" cy="1081087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fr-FR" sz="1600" b="1" dirty="0">
                <a:solidFill>
                  <a:srgbClr val="003D7E"/>
                </a:solidFill>
              </a:rPr>
              <a:t>Classement : Xi  R38  R51/53  R65</a:t>
            </a:r>
          </a:p>
          <a:p>
            <a:pPr eaLnBrk="0" hangingPunct="0">
              <a:defRPr/>
            </a:pPr>
            <a:r>
              <a:rPr lang="fr-FR" sz="1600" b="1" dirty="0">
                <a:solidFill>
                  <a:srgbClr val="003D7E"/>
                </a:solidFill>
              </a:rPr>
              <a:t>DRE: 24h   ZNT: 5 m   Condit : 1 et 5 L </a:t>
            </a:r>
          </a:p>
        </p:txBody>
      </p:sp>
      <p:pic>
        <p:nvPicPr>
          <p:cNvPr id="5131" name="Image 20" descr="Logo Foly'R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549275"/>
            <a:ext cx="19923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46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93237" y="701085"/>
            <a:ext cx="6809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b="1" dirty="0" smtClean="0">
                <a:solidFill>
                  <a:schemeClr val="accent2"/>
                </a:solidFill>
              </a:rPr>
              <a:t>  </a:t>
            </a:r>
            <a:r>
              <a:rPr lang="fr-FR" sz="1800" b="1" dirty="0" smtClean="0">
                <a:solidFill>
                  <a:srgbClr val="003D7E"/>
                </a:solidFill>
              </a:rPr>
              <a:t>FOLY’R/NOROIT  et  adjuvants / Repousses de céréales </a:t>
            </a:r>
          </a:p>
          <a:p>
            <a:pPr algn="ctr"/>
            <a:r>
              <a:rPr lang="fr-FR" sz="1400" b="1" dirty="0" smtClean="0">
                <a:solidFill>
                  <a:srgbClr val="003D7E"/>
                </a:solidFill>
              </a:rPr>
              <a:t>Notes  de satisfaction Agriculteur  </a:t>
            </a:r>
            <a:r>
              <a:rPr lang="fr-FR" sz="1400" b="1" dirty="0" smtClean="0">
                <a:solidFill>
                  <a:srgbClr val="FF0000"/>
                </a:solidFill>
              </a:rPr>
              <a:t>sortie hiver (17/3)  </a:t>
            </a:r>
            <a:r>
              <a:rPr lang="fr-FR" sz="1400" b="1" dirty="0" smtClean="0">
                <a:solidFill>
                  <a:srgbClr val="003D7E"/>
                </a:solidFill>
              </a:rPr>
              <a:t>BTH et OH essai </a:t>
            </a:r>
            <a:r>
              <a:rPr lang="fr-FR" sz="1400" b="1" dirty="0" err="1" smtClean="0">
                <a:solidFill>
                  <a:srgbClr val="003D7E"/>
                </a:solidFill>
              </a:rPr>
              <a:t>Brux</a:t>
            </a:r>
            <a:r>
              <a:rPr lang="fr-FR" sz="1400" b="1" dirty="0" smtClean="0">
                <a:solidFill>
                  <a:srgbClr val="003D7E"/>
                </a:solidFill>
              </a:rPr>
              <a:t> 86</a:t>
            </a:r>
            <a:endParaRPr lang="fr-FR" sz="1200" b="1" dirty="0" smtClean="0">
              <a:solidFill>
                <a:srgbClr val="003D7E"/>
              </a:solidFill>
            </a:endParaRP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6215063" y="116632"/>
            <a:ext cx="2500312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+mj-lt"/>
              </a:rPr>
              <a:t>AG  colza  2009/10</a:t>
            </a:r>
            <a:endParaRPr lang="fr-FR" sz="1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496" y="5364320"/>
            <a:ext cx="883966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huiles végétales Mix-in (</a:t>
            </a:r>
            <a:r>
              <a:rPr lang="fr-FR" sz="1600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Actirob</a:t>
            </a:r>
            <a:r>
              <a:rPr lang="fr-FR" sz="16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et </a:t>
            </a:r>
            <a:r>
              <a:rPr lang="fr-FR" sz="1600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Actilandes</a:t>
            </a:r>
            <a:r>
              <a:rPr lang="fr-FR" sz="16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procurent des efficacités  supérieures</a:t>
            </a:r>
          </a:p>
          <a:p>
            <a:r>
              <a:rPr lang="fr-FR" sz="16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celles obtenues avec les huiles minérales Rafale (</a:t>
            </a:r>
            <a:r>
              <a:rPr lang="fr-FR" sz="1600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Vegelux</a:t>
            </a:r>
            <a:r>
              <a:rPr lang="fr-FR" sz="16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)…</a:t>
            </a:r>
          </a:p>
          <a:p>
            <a:r>
              <a:rPr lang="fr-FR" sz="1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déconseillons l’utilisation de la </a:t>
            </a:r>
            <a:r>
              <a:rPr lang="fr-FR" sz="20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Cléthodime</a:t>
            </a:r>
            <a:r>
              <a:rPr lang="fr-FR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avec des mouillants</a:t>
            </a:r>
            <a:r>
              <a:rPr lang="fr-FR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FR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Graphique 8"/>
          <p:cNvGraphicFramePr/>
          <p:nvPr/>
        </p:nvGraphicFramePr>
        <p:xfrm>
          <a:off x="285720" y="1571612"/>
          <a:ext cx="8572560" cy="3228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6" name="Connecteur droit avec flèche 15"/>
          <p:cNvCxnSpPr/>
          <p:nvPr/>
        </p:nvCxnSpPr>
        <p:spPr bwMode="auto">
          <a:xfrm>
            <a:off x="1214414" y="2857496"/>
            <a:ext cx="7358114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7" name="Connecteur droit avec flèche 16"/>
          <p:cNvCxnSpPr/>
          <p:nvPr/>
        </p:nvCxnSpPr>
        <p:spPr bwMode="auto">
          <a:xfrm>
            <a:off x="1214414" y="5143512"/>
            <a:ext cx="1928826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D5E04D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1428728" y="4929198"/>
            <a:ext cx="1537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Seuil d’acceptabilité</a:t>
            </a:r>
            <a:endParaRPr lang="fr-FR" sz="1100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 9" descr="logo Cléthodiome-0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04664"/>
            <a:ext cx="705637" cy="7200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179512" y="404664"/>
            <a:ext cx="5410200" cy="15650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179512" y="2010612"/>
            <a:ext cx="5409254" cy="15060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179512" y="3572548"/>
            <a:ext cx="5448300" cy="15344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179512" y="5158119"/>
            <a:ext cx="5438775" cy="15112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/>
          <p:cNvSpPr txBox="1"/>
          <p:nvPr/>
        </p:nvSpPr>
        <p:spPr>
          <a:xfrm>
            <a:off x="5652120" y="2221701"/>
            <a:ext cx="349188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 err="1" smtClean="0">
                <a:ln w="1905"/>
                <a:solidFill>
                  <a:srgbClr val="00225F"/>
                </a:solidFill>
              </a:rPr>
              <a:t>Arysta</a:t>
            </a:r>
            <a:r>
              <a:rPr lang="fr-FR" sz="1400" b="1" dirty="0" smtClean="0">
                <a:ln w="1905"/>
                <a:solidFill>
                  <a:srgbClr val="00225F"/>
                </a:solidFill>
              </a:rPr>
              <a:t> réalise un suivi des efficacités de la </a:t>
            </a:r>
            <a:r>
              <a:rPr lang="fr-FR" sz="1400" b="1" dirty="0" err="1" smtClean="0">
                <a:ln w="1905"/>
                <a:solidFill>
                  <a:srgbClr val="00225F"/>
                </a:solidFill>
              </a:rPr>
              <a:t>Cléthodime</a:t>
            </a:r>
            <a:r>
              <a:rPr lang="fr-FR" sz="1400" b="1" dirty="0" smtClean="0">
                <a:ln w="1905"/>
                <a:solidFill>
                  <a:srgbClr val="00225F"/>
                </a:solidFill>
              </a:rPr>
              <a:t>, au champ et avec des instituts (INRA Dijon) et </a:t>
            </a:r>
            <a:r>
              <a:rPr lang="fr-FR" sz="1400" b="1" dirty="0" err="1" smtClean="0">
                <a:ln w="1905"/>
                <a:solidFill>
                  <a:srgbClr val="00225F"/>
                </a:solidFill>
              </a:rPr>
              <a:t>Rothamsted</a:t>
            </a:r>
            <a:r>
              <a:rPr lang="fr-FR" sz="1400" b="1" dirty="0" smtClean="0">
                <a:ln w="1905"/>
                <a:solidFill>
                  <a:srgbClr val="00225F"/>
                </a:solidFill>
              </a:rPr>
              <a:t> </a:t>
            </a:r>
            <a:r>
              <a:rPr lang="fr-FR" sz="1400" b="1" dirty="0" err="1" smtClean="0">
                <a:ln w="1905"/>
                <a:solidFill>
                  <a:srgbClr val="00225F"/>
                </a:solidFill>
              </a:rPr>
              <a:t>research</a:t>
            </a:r>
            <a:r>
              <a:rPr lang="fr-FR" sz="1400" b="1" dirty="0" smtClean="0">
                <a:ln w="1905"/>
                <a:solidFill>
                  <a:srgbClr val="00225F"/>
                </a:solidFill>
              </a:rPr>
              <a:t> (UK).</a:t>
            </a:r>
          </a:p>
          <a:p>
            <a:pPr>
              <a:defRPr/>
            </a:pPr>
            <a:endParaRPr lang="fr-FR" sz="1400" b="1" dirty="0" smtClean="0">
              <a:ln w="1905"/>
              <a:solidFill>
                <a:srgbClr val="00225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defRPr/>
            </a:pPr>
            <a:r>
              <a:rPr lang="fr-FR" sz="1200" b="1" i="1" dirty="0" smtClean="0">
                <a:ln w="1905"/>
                <a:solidFill>
                  <a:srgbClr val="00225F"/>
                </a:solidFill>
              </a:rPr>
              <a:t>Ci-contre: une comparaison de 4  AGF sur     4 populations de vulpins résistants.</a:t>
            </a:r>
          </a:p>
          <a:p>
            <a:pPr>
              <a:defRPr/>
            </a:pPr>
            <a:r>
              <a:rPr lang="fr-FR" sz="1200" b="1" i="1" dirty="0" smtClean="0">
                <a:ln w="1905"/>
                <a:solidFill>
                  <a:srgbClr val="00225F"/>
                </a:solidFill>
              </a:rPr>
              <a:t>Seule la </a:t>
            </a:r>
            <a:r>
              <a:rPr lang="fr-FR" sz="1200" b="1" i="1" dirty="0" err="1" smtClean="0">
                <a:ln w="1905"/>
                <a:solidFill>
                  <a:srgbClr val="00225F"/>
                </a:solidFill>
              </a:rPr>
              <a:t>Cléthodime</a:t>
            </a:r>
            <a:r>
              <a:rPr lang="fr-FR" sz="1200" b="1" i="1" dirty="0" smtClean="0">
                <a:ln w="1905"/>
                <a:solidFill>
                  <a:srgbClr val="00225F"/>
                </a:solidFill>
              </a:rPr>
              <a:t> à sa dose N est efficace.</a:t>
            </a:r>
            <a:endParaRPr lang="fr-FR" sz="1400" b="1" i="1" dirty="0" smtClean="0">
              <a:ln w="1905"/>
              <a:solidFill>
                <a:srgbClr val="00225F"/>
              </a:solidFill>
            </a:endParaRPr>
          </a:p>
          <a:p>
            <a:pPr>
              <a:defRPr/>
            </a:pPr>
            <a:endParaRPr lang="fr-FR" sz="2000" b="1" dirty="0" smtClean="0">
              <a:ln w="1905"/>
              <a:solidFill>
                <a:srgbClr val="00225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endParaRPr lang="fr-FR" sz="2000" dirty="0">
              <a:solidFill>
                <a:srgbClr val="00225F"/>
              </a:solidFill>
            </a:endParaRPr>
          </a:p>
        </p:txBody>
      </p:sp>
      <p:sp>
        <p:nvSpPr>
          <p:cNvPr id="10" name="ZoneTexte 13"/>
          <p:cNvSpPr txBox="1">
            <a:spLocks noChangeArrowheads="1"/>
          </p:cNvSpPr>
          <p:nvPr/>
        </p:nvSpPr>
        <p:spPr bwMode="auto">
          <a:xfrm>
            <a:off x="6011863" y="115888"/>
            <a:ext cx="2952750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Myriad Pro Semibold"/>
                <a:cs typeface="Arial" pitchFamily="34" charset="0"/>
              </a:rPr>
              <a:t>CLETHODIME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0" y="548680"/>
            <a:ext cx="9144000" cy="609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2400" b="1" dirty="0" smtClean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 D’ACTION À L’ÉCHELLE MOLÉCULAIRE</a:t>
            </a:r>
          </a:p>
        </p:txBody>
      </p:sp>
      <p:sp>
        <p:nvSpPr>
          <p:cNvPr id="4" name="Rectangle 53"/>
          <p:cNvSpPr txBox="1">
            <a:spLocks noChangeArrowheads="1"/>
          </p:cNvSpPr>
          <p:nvPr/>
        </p:nvSpPr>
        <p:spPr bwMode="auto">
          <a:xfrm>
            <a:off x="374848" y="1091208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FR" sz="1800" b="1" kern="0" dirty="0">
                <a:latin typeface="+mn-lt"/>
                <a:ea typeface="ＭＳ Ｐゴシック" pitchFamily="1" charset="-128"/>
                <a:cs typeface="+mn-cs"/>
              </a:rPr>
              <a:t>Site d’action sur l’enzyme différent suivant les molécules:</a:t>
            </a:r>
          </a:p>
        </p:txBody>
      </p:sp>
      <p:sp>
        <p:nvSpPr>
          <p:cNvPr id="5" name="Ellipse 4"/>
          <p:cNvSpPr/>
          <p:nvPr/>
        </p:nvSpPr>
        <p:spPr>
          <a:xfrm>
            <a:off x="2667000" y="1828800"/>
            <a:ext cx="3505200" cy="2057400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dirty="0" err="1">
                <a:solidFill>
                  <a:schemeClr val="tx1"/>
                </a:solidFill>
              </a:rPr>
              <a:t>ACCase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7380312" y="2175520"/>
            <a:ext cx="990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sz="1050" dirty="0"/>
              <a:t>Dime 1</a:t>
            </a:r>
          </a:p>
        </p:txBody>
      </p:sp>
      <p:sp>
        <p:nvSpPr>
          <p:cNvPr id="8" name="Ellipse 7"/>
          <p:cNvSpPr/>
          <p:nvPr/>
        </p:nvSpPr>
        <p:spPr>
          <a:xfrm>
            <a:off x="413048" y="2209800"/>
            <a:ext cx="990600" cy="533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sz="1050" dirty="0" err="1"/>
              <a:t>Fop</a:t>
            </a:r>
            <a:r>
              <a:rPr lang="fr-FR" sz="1050" dirty="0"/>
              <a:t> 1</a:t>
            </a:r>
          </a:p>
        </p:txBody>
      </p:sp>
      <p:sp>
        <p:nvSpPr>
          <p:cNvPr id="10" name="Ellipse 9"/>
          <p:cNvSpPr/>
          <p:nvPr/>
        </p:nvSpPr>
        <p:spPr>
          <a:xfrm>
            <a:off x="413048" y="2971800"/>
            <a:ext cx="990600" cy="533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sz="1050" dirty="0" err="1"/>
              <a:t>Fop</a:t>
            </a:r>
            <a:r>
              <a:rPr lang="fr-FR" sz="1050" dirty="0"/>
              <a:t> 2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3491880" y="3140968"/>
            <a:ext cx="1512168" cy="601216"/>
          </a:xfrm>
          <a:prstGeom prst="irregularSeal1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sz="1000" dirty="0"/>
              <a:t>Mut. a</a:t>
            </a:r>
          </a:p>
        </p:txBody>
      </p:sp>
      <p:sp>
        <p:nvSpPr>
          <p:cNvPr id="20" name="ZoneTexte 19"/>
          <p:cNvSpPr txBox="1">
            <a:spLocks noChangeArrowheads="1"/>
          </p:cNvSpPr>
          <p:nvPr/>
        </p:nvSpPr>
        <p:spPr bwMode="auto">
          <a:xfrm>
            <a:off x="762000" y="4266381"/>
            <a:ext cx="798646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 eaLnBrk="0" hangingPunct="0">
              <a:buFontTx/>
              <a:buChar char="-"/>
            </a:pPr>
            <a:r>
              <a:rPr lang="fr-FR" sz="1400" b="1" dirty="0" smtClean="0"/>
              <a:t>La </a:t>
            </a:r>
            <a:r>
              <a:rPr lang="fr-FR" sz="1400" b="1" dirty="0"/>
              <a:t>mutation « a » peut ne conférer une résistance qu’à </a:t>
            </a:r>
            <a:r>
              <a:rPr lang="fr-FR" sz="1400" b="1" dirty="0" err="1"/>
              <a:t>Fop</a:t>
            </a:r>
            <a:r>
              <a:rPr lang="fr-FR" sz="1400" b="1" dirty="0"/>
              <a:t> 1 et </a:t>
            </a:r>
            <a:r>
              <a:rPr lang="fr-FR" sz="1400" b="1" dirty="0" err="1"/>
              <a:t>Fop</a:t>
            </a:r>
            <a:r>
              <a:rPr lang="fr-FR" sz="1400" b="1" dirty="0"/>
              <a:t> 2, … et pas aux autres </a:t>
            </a:r>
            <a:r>
              <a:rPr lang="fr-FR" sz="1400" b="1" dirty="0" err="1"/>
              <a:t>fops</a:t>
            </a:r>
            <a:r>
              <a:rPr lang="fr-FR" sz="1400" b="1" dirty="0"/>
              <a:t> et </a:t>
            </a:r>
            <a:r>
              <a:rPr lang="fr-FR" sz="1400" b="1" dirty="0" smtClean="0"/>
              <a:t>dimes</a:t>
            </a:r>
          </a:p>
          <a:p>
            <a:pPr marL="174625" indent="-174625">
              <a:spcBef>
                <a:spcPts val="600"/>
              </a:spcBef>
              <a:buFontTx/>
              <a:buChar char="-"/>
            </a:pPr>
            <a:r>
              <a:rPr lang="fr-FR" sz="1400" b="1" dirty="0" smtClean="0"/>
              <a:t>La mutation « b » peut ne conférer une résistance qu’à Dime 1, et pas aux autres </a:t>
            </a:r>
            <a:r>
              <a:rPr lang="fr-FR" sz="1400" b="1" dirty="0" err="1" smtClean="0"/>
              <a:t>fops</a:t>
            </a:r>
            <a:r>
              <a:rPr lang="fr-FR" sz="1400" b="1" dirty="0" smtClean="0"/>
              <a:t> et dimes</a:t>
            </a:r>
          </a:p>
          <a:p>
            <a:pPr marL="174625" indent="-174625">
              <a:spcBef>
                <a:spcPts val="600"/>
              </a:spcBef>
              <a:buFontTx/>
              <a:buChar char="-"/>
            </a:pPr>
            <a:r>
              <a:rPr lang="fr-FR" sz="1400" b="1" dirty="0" err="1" smtClean="0"/>
              <a:t>etc</a:t>
            </a:r>
            <a:r>
              <a:rPr lang="fr-FR" sz="1400" b="1" dirty="0" smtClean="0"/>
              <a:t>…</a:t>
            </a:r>
          </a:p>
          <a:p>
            <a:pPr marL="174625" indent="-174625" eaLnBrk="0" hangingPunct="0">
              <a:buFontTx/>
              <a:buChar char="-"/>
            </a:pPr>
            <a:endParaRPr lang="fr-FR" sz="1400" b="1" dirty="0"/>
          </a:p>
        </p:txBody>
      </p:sp>
      <p:grpSp>
        <p:nvGrpSpPr>
          <p:cNvPr id="3" name="Groupe 17"/>
          <p:cNvGrpSpPr>
            <a:grpSpLocks/>
          </p:cNvGrpSpPr>
          <p:nvPr/>
        </p:nvGrpSpPr>
        <p:grpSpPr bwMode="auto">
          <a:xfrm>
            <a:off x="214313" y="5111751"/>
            <a:ext cx="8929688" cy="1545360"/>
            <a:chOff x="214282" y="5112080"/>
            <a:chExt cx="8929719" cy="1544481"/>
          </a:xfrm>
        </p:grpSpPr>
        <p:sp>
          <p:nvSpPr>
            <p:cNvPr id="9231" name="ZoneTexte 24"/>
            <p:cNvSpPr txBox="1">
              <a:spLocks noChangeArrowheads="1"/>
            </p:cNvSpPr>
            <p:nvPr/>
          </p:nvSpPr>
          <p:spPr bwMode="auto">
            <a:xfrm>
              <a:off x="714348" y="5733231"/>
              <a:ext cx="8429653" cy="923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fr-FR" sz="1800" b="1" dirty="0">
                  <a:solidFill>
                    <a:srgbClr val="00225F"/>
                  </a:solidFill>
                </a:rPr>
                <a:t>1 mutation qui affecte une molécule du groupe (</a:t>
              </a:r>
              <a:r>
                <a:rPr lang="fr-FR" sz="1800" b="1" dirty="0" err="1">
                  <a:solidFill>
                    <a:srgbClr val="00225F"/>
                  </a:solidFill>
                </a:rPr>
                <a:t>fop</a:t>
              </a:r>
              <a:r>
                <a:rPr lang="fr-FR" sz="1800" b="1" dirty="0">
                  <a:solidFill>
                    <a:srgbClr val="00225F"/>
                  </a:solidFill>
                </a:rPr>
                <a:t>, dime) ne concernera pas nécessairement toutes les autres molécules de ce même </a:t>
              </a:r>
              <a:r>
                <a:rPr lang="fr-FR" sz="1800" b="1" dirty="0" smtClean="0">
                  <a:solidFill>
                    <a:srgbClr val="00225F"/>
                  </a:solidFill>
                </a:rPr>
                <a:t>groupe</a:t>
              </a:r>
              <a:endParaRPr lang="fr-FR" sz="1800" b="1" dirty="0">
                <a:solidFill>
                  <a:srgbClr val="00225F"/>
                </a:solidFill>
              </a:endParaRPr>
            </a:p>
            <a:p>
              <a:pPr eaLnBrk="0" hangingPunct="0"/>
              <a:endParaRPr lang="fr-FR" sz="1800" b="1" dirty="0">
                <a:solidFill>
                  <a:srgbClr val="00225F"/>
                </a:solidFill>
              </a:endParaRPr>
            </a:p>
          </p:txBody>
        </p:sp>
        <p:sp>
          <p:nvSpPr>
            <p:cNvPr id="26" name="Flèche courbée vers la droite 25"/>
            <p:cNvSpPr/>
            <p:nvPr/>
          </p:nvSpPr>
          <p:spPr bwMode="auto">
            <a:xfrm>
              <a:off x="214282" y="5112080"/>
              <a:ext cx="457202" cy="1070954"/>
            </a:xfrm>
            <a:prstGeom prst="curvedRightArrow">
              <a:avLst/>
            </a:prstGeom>
            <a:solidFill>
              <a:srgbClr val="003D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fr-FR" sz="1800" dirty="0">
                <a:solidFill>
                  <a:srgbClr val="00225F"/>
                </a:solidFill>
              </a:endParaRPr>
            </a:p>
          </p:txBody>
        </p:sp>
      </p:grpSp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323528" y="1783849"/>
            <a:ext cx="23042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FR" sz="1200" b="1" u="sng" dirty="0">
                <a:solidFill>
                  <a:srgbClr val="003D7E"/>
                </a:solidFill>
              </a:rPr>
              <a:t>Exemple théorique: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4267200" y="1752600"/>
            <a:ext cx="990600" cy="457200"/>
          </a:xfrm>
          <a:prstGeom prst="irregularSeal1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sz="1000" dirty="0"/>
              <a:t>Mut. b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6215063" y="116632"/>
            <a:ext cx="2500312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+mj-lt"/>
              </a:rPr>
              <a:t>Essais AG colza </a:t>
            </a:r>
            <a:endParaRPr lang="fr-FR" sz="1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9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49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7092280" y="3212976"/>
            <a:ext cx="990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sz="1050"/>
              <a:t>Dime </a:t>
            </a:r>
            <a:r>
              <a:rPr lang="fr-FR" sz="1050" smtClean="0"/>
              <a:t>2</a:t>
            </a:r>
            <a:endParaRPr lang="fr-FR" sz="105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-0.05394 C -0.02622 -0.0706 -0.02795 -0.08727 -0.03872 -0.10787 C -0.04948 -0.12847 -0.05174 -0.15972 -0.08872 -0.17778 C -0.1257 -0.19583 -0.21268 -0.20833 -0.26007 -0.21574 C -0.30747 -0.22315 -0.34653 -0.22778 -0.37327 -0.22222 C -0.4 -0.21667 -0.4066 -0.19722 -0.42084 -0.18241 C -0.43507 -0.16759 -0.45052 -0.14676 -0.45886 -0.13333 C -0.46719 -0.11991 -0.4691 -0.11088 -0.47084 -0.10162 " pathEditMode="relative" rAng="0" ptsTypes="aaaaaa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" y="-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67 -0.03933 C -0.04358 -0.0539 -0.04965 -0.06871 -0.06059 -0.08467 C -0.07222 -0.1004 -0.08281 -0.12839 -0.10573 -0.13486 C -0.1283 -0.14088 -0.17292 -0.12839 -0.19739 -0.12191 C -0.2217 -0.11567 -0.24132 -0.10896 -0.25191 -0.09647 C -0.26302 -0.08397 -0.26007 -0.06454 -0.26198 -0.04696 C -0.26406 -0.02938 -0.2651 -0.00602 -0.26493 0.00855 C -0.26458 0.02313 -0.26285 0.03192 -0.26076 0.04094 " pathEditMode="relative" rAng="-1437867" ptsTypes="aaaaaa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" y="-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3889 C 0.04219 0.0412 0.04705 0.04352 0.05539 0.05648 C 0.06372 0.06945 0.0816 0.09491 0.0875 0.11667 C 0.09341 0.13843 0.0849 0.16991 0.09115 0.18658 C 0.0974 0.20324 0.10608 0.21204 0.12448 0.21667 C 0.14289 0.2213 0.1842 0.22083 0.20174 0.21505 C 0.21927 0.20926 0.22361 0.19259 0.22917 0.18171 C 0.23473 0.17083 0.2349 0.16042 0.2349 0.15 " pathEditMode="relative" rAng="0" ptsTypes="aaa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1667 C -0.00086 0.02709 -0.00416 0.0375 0.00243 0.05972 C 0.00903 0.08195 0.01927 0.12037 0.04184 0.15 C 0.06441 0.17963 0.10191 0.22037 0.1382 0.2375 C 0.17448 0.25463 0.2283 0.25672 0.25973 0.25324 C 0.29115 0.24977 0.31198 0.23218 0.32639 0.21667 C 0.3408 0.20116 0.34323 0.18102 0.34653 0.15972 C 0.34983 0.13843 0.34809 0.1132 0.34653 0.0882 " pathEditMode="relative" rAng="0" ptsTypes="aaaaaa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" y="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 animBg="1"/>
      <p:bldP spid="8" grpId="0" animBg="1"/>
      <p:bldP spid="10" grpId="0" animBg="1"/>
      <p:bldP spid="17" grpId="0" animBg="1"/>
      <p:bldP spid="20" grpId="0"/>
      <p:bldP spid="23" grpId="0"/>
      <p:bldP spid="16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395288" y="1387232"/>
          <a:ext cx="8424935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352"/>
                <a:gridCol w="1440160"/>
                <a:gridCol w="1351335"/>
                <a:gridCol w="960812"/>
                <a:gridCol w="1288005"/>
                <a:gridCol w="1224136"/>
                <a:gridCol w="1224135"/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AMM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Composition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Famille chimique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Mode d’action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Groupe FRAC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Formulation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Classement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8800488</a:t>
                      </a:r>
                      <a:endParaRPr lang="fr-FR" sz="1400" b="1" dirty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Chlorothalonil</a:t>
                      </a: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  500 g/l</a:t>
                      </a:r>
                      <a:endParaRPr lang="fr-FR" sz="1400" dirty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Chloronitriles</a:t>
                      </a:r>
                      <a:endParaRPr lang="fr-FR" sz="1400" b="1" dirty="0" smtClean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Contact et préventif</a:t>
                      </a: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M5</a:t>
                      </a:r>
                      <a:endParaRPr lang="fr-FR" sz="1200" b="1" dirty="0" smtClean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SC. </a:t>
                      </a:r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hydro-résistante</a:t>
                      </a:r>
                      <a:endParaRPr lang="fr-FR" sz="1400" dirty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>
                          <a:solidFill>
                            <a:srgbClr val="003D7E"/>
                          </a:solidFill>
                        </a:rPr>
                        <a:t>Xn</a:t>
                      </a:r>
                      <a:r>
                        <a:rPr lang="en-US" sz="1100" b="1" dirty="0" smtClean="0">
                          <a:solidFill>
                            <a:srgbClr val="003D7E"/>
                          </a:solidFill>
                        </a:rPr>
                        <a:t>, N  R36, R20,R41,R37,R40, R43,R50/53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SPE3 : ZNT = 20 m</a:t>
                      </a:r>
                      <a:endParaRPr lang="fr-FR" sz="900" b="1" kern="1200" dirty="0" smtClean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</a:tr>
            </a:tbl>
          </a:graphicData>
        </a:graphic>
      </p:graphicFrame>
      <p:sp>
        <p:nvSpPr>
          <p:cNvPr id="32796" name="ZoneTexte 4"/>
          <p:cNvSpPr txBox="1">
            <a:spLocks noChangeArrowheads="1"/>
          </p:cNvSpPr>
          <p:nvPr/>
        </p:nvSpPr>
        <p:spPr bwMode="auto">
          <a:xfrm>
            <a:off x="251520" y="2780928"/>
            <a:ext cx="8640763" cy="3636699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68288" indent="-268288" eaLnBrk="0" hangingPunct="0">
              <a:spcBef>
                <a:spcPts val="6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tabLst>
                <a:tab pos="85725" algn="l"/>
              </a:tabLst>
              <a:defRPr/>
            </a:pPr>
            <a:r>
              <a:rPr lang="en-US" sz="1600" b="1" u="sng" dirty="0">
                <a:solidFill>
                  <a:srgbClr val="003D7E"/>
                </a:solidFill>
              </a:rPr>
              <a:t>Usages </a:t>
            </a:r>
            <a:r>
              <a:rPr lang="en-US" sz="1600" b="1" u="sng" dirty="0" err="1">
                <a:solidFill>
                  <a:srgbClr val="003D7E"/>
                </a:solidFill>
              </a:rPr>
              <a:t>autorisés</a:t>
            </a:r>
            <a:r>
              <a:rPr lang="en-US" sz="1600" b="1" u="sng" dirty="0">
                <a:solidFill>
                  <a:srgbClr val="003D7E"/>
                </a:solidFill>
              </a:rPr>
              <a:t> en </a:t>
            </a:r>
            <a:r>
              <a:rPr lang="en-US" sz="1600" b="1" u="sng" dirty="0" err="1">
                <a:solidFill>
                  <a:srgbClr val="003D7E"/>
                </a:solidFill>
              </a:rPr>
              <a:t>grandes</a:t>
            </a:r>
            <a:r>
              <a:rPr lang="en-US" sz="1600" b="1" u="sng" dirty="0">
                <a:solidFill>
                  <a:srgbClr val="003D7E"/>
                </a:solidFill>
              </a:rPr>
              <a:t> cultures</a:t>
            </a:r>
          </a:p>
          <a:p>
            <a:pPr marL="452438" lvl="1" indent="-18415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Blé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1400" i="1" dirty="0" err="1" smtClean="0">
                <a:solidFill>
                  <a:srgbClr val="003D7E"/>
                </a:solidFill>
              </a:rPr>
              <a:t>Septorioses</a:t>
            </a:r>
            <a:r>
              <a:rPr lang="en-US" sz="1400" i="1" dirty="0" smtClean="0">
                <a:solidFill>
                  <a:srgbClr val="003D7E"/>
                </a:solidFill>
              </a:rPr>
              <a:t>  </a:t>
            </a:r>
            <a:r>
              <a:rPr lang="en-US" sz="1400" dirty="0" smtClean="0">
                <a:solidFill>
                  <a:srgbClr val="003D7E"/>
                </a:solidFill>
                <a:sym typeface="Wingdings" pitchFamily="2" charset="2"/>
              </a:rPr>
              <a:t></a:t>
            </a:r>
            <a:r>
              <a:rPr lang="en-US" sz="1400" dirty="0" smtClean="0">
                <a:solidFill>
                  <a:srgbClr val="003D7E"/>
                </a:solidFill>
              </a:rPr>
              <a:t> </a:t>
            </a:r>
            <a:r>
              <a:rPr lang="en-US" sz="1400" b="1" dirty="0" smtClean="0">
                <a:solidFill>
                  <a:srgbClr val="003D7E"/>
                </a:solidFill>
              </a:rPr>
              <a:t>1,5 </a:t>
            </a:r>
            <a:r>
              <a:rPr lang="en-US" sz="1400" b="1" dirty="0">
                <a:solidFill>
                  <a:srgbClr val="003D7E"/>
                </a:solidFill>
              </a:rPr>
              <a:t>l/ha </a:t>
            </a:r>
            <a:r>
              <a:rPr lang="en-US" sz="1400" b="1" dirty="0" smtClean="0">
                <a:solidFill>
                  <a:srgbClr val="003D7E"/>
                </a:solidFill>
              </a:rPr>
              <a:t>– </a:t>
            </a:r>
            <a:r>
              <a:rPr lang="en-US" sz="1400" i="1" dirty="0" smtClean="0">
                <a:solidFill>
                  <a:srgbClr val="003D7E"/>
                </a:solidFill>
              </a:rPr>
              <a:t>DAR 42 </a:t>
            </a:r>
            <a:r>
              <a:rPr lang="en-US" sz="1400" i="1" dirty="0" err="1" smtClean="0">
                <a:solidFill>
                  <a:srgbClr val="003D7E"/>
                </a:solidFill>
              </a:rPr>
              <a:t>jours</a:t>
            </a:r>
            <a:r>
              <a:rPr lang="en-US" sz="1400" b="1" dirty="0" smtClean="0">
                <a:solidFill>
                  <a:srgbClr val="003D7E"/>
                </a:solidFill>
              </a:rPr>
              <a:t>                                                                                                              </a:t>
            </a:r>
            <a:r>
              <a:rPr lang="en-US" sz="1400" dirty="0" smtClean="0">
                <a:solidFill>
                  <a:srgbClr val="003D7E"/>
                </a:solidFill>
              </a:rPr>
              <a:t>500 g/ha entre les </a:t>
            </a:r>
            <a:r>
              <a:rPr lang="en-US" sz="1400" dirty="0" err="1" smtClean="0">
                <a:solidFill>
                  <a:srgbClr val="003D7E"/>
                </a:solidFill>
              </a:rPr>
              <a:t>stades</a:t>
            </a:r>
            <a:r>
              <a:rPr lang="en-US" sz="1400" dirty="0" smtClean="0">
                <a:solidFill>
                  <a:srgbClr val="003D7E"/>
                </a:solidFill>
              </a:rPr>
              <a:t> BBCH31 et BBCH39 et 750 g/ha après le </a:t>
            </a:r>
            <a:r>
              <a:rPr lang="en-US" sz="1400" dirty="0" err="1" smtClean="0">
                <a:solidFill>
                  <a:srgbClr val="003D7E"/>
                </a:solidFill>
              </a:rPr>
              <a:t>stade</a:t>
            </a:r>
            <a:r>
              <a:rPr lang="en-US" sz="1400" dirty="0" smtClean="0">
                <a:solidFill>
                  <a:srgbClr val="003D7E"/>
                </a:solidFill>
              </a:rPr>
              <a:t> BBCH 39 -</a:t>
            </a:r>
            <a:endParaRPr lang="en-US" sz="1400" i="1" dirty="0">
              <a:solidFill>
                <a:srgbClr val="003D7E"/>
              </a:solidFill>
            </a:endParaRPr>
          </a:p>
          <a:p>
            <a:pPr marL="452438" lvl="1" indent="-18415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Pois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protéagineux</a:t>
            </a:r>
            <a:r>
              <a:rPr lang="en-US" sz="14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Hiver et </a:t>
            </a:r>
            <a:r>
              <a:rPr lang="en-US" sz="1400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Printemps</a:t>
            </a:r>
            <a:r>
              <a:rPr lang="en-US" sz="14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  <a:r>
              <a:rPr lang="en-US" sz="1400" i="1" dirty="0" smtClean="0">
                <a:solidFill>
                  <a:srgbClr val="003D7E"/>
                </a:solidFill>
              </a:rPr>
              <a:t> Anthracnose et Botrytis </a:t>
            </a:r>
            <a:r>
              <a:rPr lang="en-US" sz="1400" i="1" dirty="0" smtClean="0">
                <a:solidFill>
                  <a:srgbClr val="003D7E"/>
                </a:solidFill>
                <a:sym typeface="Wingdings" pitchFamily="2" charset="2"/>
              </a:rPr>
              <a:t> </a:t>
            </a:r>
            <a:r>
              <a:rPr lang="en-US" sz="1400" b="1" dirty="0" smtClean="0">
                <a:solidFill>
                  <a:srgbClr val="003D7E"/>
                </a:solidFill>
              </a:rPr>
              <a:t>3 l/ha </a:t>
            </a:r>
            <a:r>
              <a:rPr lang="en-US" sz="1400" i="1" dirty="0" smtClean="0">
                <a:solidFill>
                  <a:srgbClr val="003D7E"/>
                </a:solidFill>
              </a:rPr>
              <a:t>- DAR 30 </a:t>
            </a:r>
            <a:r>
              <a:rPr lang="en-US" sz="1400" i="1" dirty="0" err="1" smtClean="0">
                <a:solidFill>
                  <a:srgbClr val="003D7E"/>
                </a:solidFill>
              </a:rPr>
              <a:t>jours</a:t>
            </a:r>
            <a:r>
              <a:rPr lang="en-US" sz="1400" i="1" dirty="0" smtClean="0">
                <a:solidFill>
                  <a:srgbClr val="003D7E"/>
                </a:solidFill>
              </a:rPr>
              <a:t> </a:t>
            </a:r>
            <a:endParaRPr lang="en-US" sz="1400" b="1" dirty="0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2438" lvl="1" indent="-18415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Pois</a:t>
            </a:r>
            <a:r>
              <a:rPr lang="en-US" sz="14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conserve </a:t>
            </a:r>
            <a:r>
              <a:rPr lang="en-US" sz="1400" b="1" dirty="0" smtClean="0">
                <a:solidFill>
                  <a:srgbClr val="003D7E"/>
                </a:solidFill>
              </a:rPr>
              <a:t>:</a:t>
            </a:r>
            <a:r>
              <a:rPr lang="en-US" sz="1400" i="1" dirty="0" smtClean="0">
                <a:solidFill>
                  <a:srgbClr val="003D7E"/>
                </a:solidFill>
              </a:rPr>
              <a:t> Anthracnose et Botrytis </a:t>
            </a:r>
            <a:r>
              <a:rPr lang="en-US" sz="1400" i="1" dirty="0" smtClean="0">
                <a:solidFill>
                  <a:srgbClr val="003D7E"/>
                </a:solidFill>
                <a:sym typeface="Wingdings" pitchFamily="2" charset="2"/>
              </a:rPr>
              <a:t> 2</a:t>
            </a:r>
            <a:r>
              <a:rPr lang="en-US" sz="1400" b="1" dirty="0" smtClean="0">
                <a:solidFill>
                  <a:srgbClr val="003D7E"/>
                </a:solidFill>
              </a:rPr>
              <a:t> l/ha </a:t>
            </a:r>
            <a:r>
              <a:rPr lang="en-US" sz="1400" i="1" dirty="0" smtClean="0">
                <a:solidFill>
                  <a:srgbClr val="003D7E"/>
                </a:solidFill>
              </a:rPr>
              <a:t>- DAR 35 </a:t>
            </a:r>
            <a:r>
              <a:rPr lang="en-US" sz="1400" i="1" dirty="0" err="1" smtClean="0">
                <a:solidFill>
                  <a:srgbClr val="003D7E"/>
                </a:solidFill>
              </a:rPr>
              <a:t>jours</a:t>
            </a:r>
            <a:r>
              <a:rPr lang="en-US" sz="1400" b="1" dirty="0" smtClean="0">
                <a:solidFill>
                  <a:srgbClr val="003D7E"/>
                </a:solidFill>
              </a:rPr>
              <a:t>                                                    </a:t>
            </a:r>
            <a:r>
              <a:rPr lang="en-US" sz="1400" dirty="0" smtClean="0">
                <a:solidFill>
                  <a:srgbClr val="003D7E"/>
                </a:solidFill>
              </a:rPr>
              <a:t>1 </a:t>
            </a:r>
            <a:r>
              <a:rPr lang="en-US" sz="1400" dirty="0" err="1" smtClean="0">
                <a:solidFill>
                  <a:srgbClr val="003D7E"/>
                </a:solidFill>
              </a:rPr>
              <a:t>seule</a:t>
            </a:r>
            <a:r>
              <a:rPr lang="en-US" sz="1400" dirty="0" smtClean="0">
                <a:solidFill>
                  <a:srgbClr val="003D7E"/>
                </a:solidFill>
              </a:rPr>
              <a:t> application entre les </a:t>
            </a:r>
            <a:r>
              <a:rPr lang="en-US" sz="1400" dirty="0" err="1" smtClean="0">
                <a:solidFill>
                  <a:srgbClr val="003D7E"/>
                </a:solidFill>
              </a:rPr>
              <a:t>stades</a:t>
            </a:r>
            <a:r>
              <a:rPr lang="en-US" sz="1400" dirty="0" smtClean="0">
                <a:solidFill>
                  <a:srgbClr val="003D7E"/>
                </a:solidFill>
              </a:rPr>
              <a:t> BBCH61 à BBCH69 </a:t>
            </a:r>
          </a:p>
          <a:p>
            <a:pPr marL="452438" lvl="1" indent="-18415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Féverole</a:t>
            </a:r>
            <a:r>
              <a:rPr lang="en-US" sz="14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>
                <a:solidFill>
                  <a:srgbClr val="003D7E"/>
                </a:solidFill>
              </a:rPr>
              <a:t>: </a:t>
            </a:r>
            <a:r>
              <a:rPr lang="en-US" sz="1400" i="1" dirty="0" smtClean="0">
                <a:solidFill>
                  <a:srgbClr val="003D7E"/>
                </a:solidFill>
              </a:rPr>
              <a:t>Anthracnose </a:t>
            </a:r>
            <a:r>
              <a:rPr lang="en-US" sz="1400" i="1" dirty="0" smtClean="0">
                <a:solidFill>
                  <a:srgbClr val="003D7E"/>
                </a:solidFill>
                <a:sym typeface="Wingdings" pitchFamily="2" charset="2"/>
              </a:rPr>
              <a:t> </a:t>
            </a:r>
            <a:r>
              <a:rPr lang="en-US" sz="1400" b="1" dirty="0" smtClean="0">
                <a:solidFill>
                  <a:srgbClr val="003D7E"/>
                </a:solidFill>
              </a:rPr>
              <a:t>2,0 </a:t>
            </a:r>
            <a:r>
              <a:rPr lang="en-US" sz="1400" b="1" dirty="0">
                <a:solidFill>
                  <a:srgbClr val="003D7E"/>
                </a:solidFill>
              </a:rPr>
              <a:t>l/ha</a:t>
            </a:r>
            <a:r>
              <a:rPr lang="en-US" sz="1400" dirty="0" smtClean="0">
                <a:solidFill>
                  <a:srgbClr val="003D7E"/>
                </a:solidFill>
              </a:rPr>
              <a:t> –</a:t>
            </a:r>
            <a:r>
              <a:rPr lang="en-US" sz="1400" i="1" dirty="0" smtClean="0">
                <a:solidFill>
                  <a:srgbClr val="003D7E"/>
                </a:solidFill>
              </a:rPr>
              <a:t> 2 applications - DAR</a:t>
            </a:r>
            <a:r>
              <a:rPr lang="en-US" sz="1400" i="1" dirty="0">
                <a:solidFill>
                  <a:srgbClr val="003D7E"/>
                </a:solidFill>
              </a:rPr>
              <a:t>: </a:t>
            </a:r>
            <a:r>
              <a:rPr lang="en-US" sz="1400" i="1" dirty="0" smtClean="0">
                <a:solidFill>
                  <a:srgbClr val="003D7E"/>
                </a:solidFill>
              </a:rPr>
              <a:t>30 </a:t>
            </a:r>
            <a:r>
              <a:rPr lang="en-US" sz="1400" i="1" dirty="0" err="1" smtClean="0">
                <a:solidFill>
                  <a:srgbClr val="003D7E"/>
                </a:solidFill>
              </a:rPr>
              <a:t>jours</a:t>
            </a:r>
            <a:endParaRPr lang="en-US" sz="1400" b="1" i="1" dirty="0">
              <a:solidFill>
                <a:srgbClr val="003D7E"/>
              </a:solidFill>
            </a:endParaRPr>
          </a:p>
          <a:p>
            <a:pPr marL="268288" indent="-268288" eaLnBrk="0" hangingPunct="0">
              <a:spcBef>
                <a:spcPts val="12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tabLst>
                <a:tab pos="85725" algn="l"/>
              </a:tabLst>
              <a:defRPr/>
            </a:pPr>
            <a:r>
              <a:rPr lang="fr-FR" sz="1600" b="1" u="sng" dirty="0" smtClean="0">
                <a:solidFill>
                  <a:srgbClr val="003D7E"/>
                </a:solidFill>
              </a:rPr>
              <a:t>Nouveaux </a:t>
            </a:r>
            <a:r>
              <a:rPr lang="fr-FR" sz="1600" b="1" u="sng" dirty="0">
                <a:solidFill>
                  <a:srgbClr val="003D7E"/>
                </a:solidFill>
              </a:rPr>
              <a:t>usages autorisés</a:t>
            </a:r>
            <a:r>
              <a:rPr lang="fr-FR" sz="1600" b="1" dirty="0">
                <a:solidFill>
                  <a:srgbClr val="003D7E"/>
                </a:solidFill>
              </a:rPr>
              <a:t>: </a:t>
            </a:r>
            <a:r>
              <a:rPr lang="fr-FR" sz="16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cultures </a:t>
            </a:r>
            <a:r>
              <a:rPr lang="fr-FR" sz="16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porte-graines</a:t>
            </a:r>
            <a:endParaRPr lang="fr-FR" sz="1400" b="1" dirty="0">
              <a:solidFill>
                <a:srgbClr val="003D7E"/>
              </a:solidFill>
            </a:endParaRPr>
          </a:p>
          <a:p>
            <a:pPr marL="447675" lvl="1" indent="-179388" eaLnBrk="0" hangingPunct="0">
              <a:spcBef>
                <a:spcPts val="600"/>
              </a:spcBef>
              <a:buClr>
                <a:srgbClr val="003E7E"/>
              </a:buClr>
              <a:buSzPct val="100000"/>
              <a:buFont typeface="Wingdings" pitchFamily="2" charset="2"/>
              <a:buChar char="ü"/>
              <a:tabLst>
                <a:tab pos="85725" algn="l"/>
              </a:tabLst>
              <a:defRPr/>
            </a:pPr>
            <a:r>
              <a:rPr lang="fr-FR" sz="1400" b="1" dirty="0">
                <a:solidFill>
                  <a:srgbClr val="003D7E"/>
                </a:solidFill>
              </a:rPr>
              <a:t>Légumineuses fourragères: </a:t>
            </a:r>
            <a:r>
              <a:rPr lang="fr-FR" sz="1400" dirty="0">
                <a:solidFill>
                  <a:srgbClr val="003D7E"/>
                </a:solidFill>
              </a:rPr>
              <a:t>2 l/ha sur tâches foliaires et maladies à sclérotes. 1 traitement / an</a:t>
            </a:r>
          </a:p>
          <a:p>
            <a:pPr marL="447675" lvl="1" indent="-179388" eaLnBrk="0" hangingPunct="0">
              <a:spcBef>
                <a:spcPts val="600"/>
              </a:spcBef>
              <a:buClr>
                <a:srgbClr val="003E7E"/>
              </a:buClr>
              <a:buSzPct val="100000"/>
              <a:buFont typeface="Wingdings" pitchFamily="2" charset="2"/>
              <a:buChar char="ü"/>
              <a:tabLst>
                <a:tab pos="85725" algn="l"/>
              </a:tabLst>
              <a:defRPr/>
            </a:pPr>
            <a:r>
              <a:rPr lang="fr-FR" sz="1400" b="1" dirty="0">
                <a:solidFill>
                  <a:srgbClr val="003D7E"/>
                </a:solidFill>
              </a:rPr>
              <a:t>Ombellifères</a:t>
            </a:r>
            <a:r>
              <a:rPr lang="fr-FR" sz="1400" dirty="0">
                <a:solidFill>
                  <a:srgbClr val="003D7E"/>
                </a:solidFill>
              </a:rPr>
              <a:t>: 1 l/ha (BBCH 31 à 39) ou 1.5 l/ha après BBCH 39 sur </a:t>
            </a:r>
            <a:r>
              <a:rPr lang="fr-FR" sz="1400" dirty="0" err="1">
                <a:solidFill>
                  <a:srgbClr val="003D7E"/>
                </a:solidFill>
              </a:rPr>
              <a:t>Septorioses</a:t>
            </a:r>
            <a:r>
              <a:rPr lang="fr-FR" sz="1400" dirty="0">
                <a:solidFill>
                  <a:srgbClr val="003D7E"/>
                </a:solidFill>
              </a:rPr>
              <a:t>.</a:t>
            </a:r>
          </a:p>
          <a:p>
            <a:pPr marL="447675" lvl="1" indent="-179388" eaLnBrk="0" hangingPunct="0">
              <a:spcBef>
                <a:spcPts val="600"/>
              </a:spcBef>
              <a:buClr>
                <a:srgbClr val="003E7E"/>
              </a:buClr>
              <a:buSzPct val="100000"/>
              <a:buFont typeface="Wingdings" pitchFamily="2" charset="2"/>
              <a:buChar char="ü"/>
              <a:tabLst>
                <a:tab pos="85725" algn="l"/>
              </a:tabLst>
              <a:defRPr/>
            </a:pPr>
            <a:r>
              <a:rPr lang="fr-FR" sz="1400" b="1" dirty="0">
                <a:solidFill>
                  <a:srgbClr val="003D7E"/>
                </a:solidFill>
              </a:rPr>
              <a:t>Potagères, PPAMC et florales:</a:t>
            </a:r>
            <a:r>
              <a:rPr lang="fr-FR" sz="1400" dirty="0">
                <a:solidFill>
                  <a:srgbClr val="003D7E"/>
                </a:solidFill>
              </a:rPr>
              <a:t> 2 l/ha sur anthracnose et maladies à sclérotes. 1 traitement / an</a:t>
            </a:r>
          </a:p>
          <a:p>
            <a:pPr marL="447675" lvl="1" indent="-179388" eaLnBrk="0" hangingPunct="0">
              <a:spcBef>
                <a:spcPts val="600"/>
              </a:spcBef>
              <a:buClr>
                <a:srgbClr val="003E7E"/>
              </a:buClr>
              <a:buSzPct val="100000"/>
              <a:buFont typeface="Wingdings" pitchFamily="2" charset="2"/>
              <a:buChar char="ü"/>
              <a:tabLst>
                <a:tab pos="85725" algn="l"/>
              </a:tabLst>
              <a:defRPr/>
            </a:pPr>
            <a:r>
              <a:rPr lang="fr-FR" sz="1400" b="1" dirty="0">
                <a:solidFill>
                  <a:srgbClr val="003D7E"/>
                </a:solidFill>
              </a:rPr>
              <a:t>Betterave</a:t>
            </a:r>
            <a:r>
              <a:rPr lang="fr-FR" sz="1400" dirty="0">
                <a:solidFill>
                  <a:srgbClr val="003D7E"/>
                </a:solidFill>
              </a:rPr>
              <a:t>: 2 l/ha sur les maladies du feuillage et les pourritures à </a:t>
            </a:r>
            <a:r>
              <a:rPr lang="fr-FR" sz="1400" dirty="0" err="1">
                <a:solidFill>
                  <a:srgbClr val="003D7E"/>
                </a:solidFill>
              </a:rPr>
              <a:t>sclérotinia</a:t>
            </a:r>
            <a:r>
              <a:rPr lang="fr-FR" sz="1400" dirty="0">
                <a:solidFill>
                  <a:srgbClr val="003D7E"/>
                </a:solidFill>
              </a:rPr>
              <a:t>.</a:t>
            </a:r>
          </a:p>
        </p:txBody>
      </p:sp>
      <p:pic>
        <p:nvPicPr>
          <p:cNvPr id="8221" name="Picture 3" descr="C:\Documents and Settings\jfhuppe\Bureau\Logo Banko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581025"/>
            <a:ext cx="262890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texte 10"/>
          <p:cNvSpPr txBox="1">
            <a:spLocks/>
          </p:cNvSpPr>
          <p:nvPr/>
        </p:nvSpPr>
        <p:spPr bwMode="auto">
          <a:xfrm>
            <a:off x="6011863" y="115888"/>
            <a:ext cx="2952750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FR" sz="1600" b="1" dirty="0">
                <a:solidFill>
                  <a:schemeClr val="bg1"/>
                </a:solidFill>
                <a:latin typeface="+mn-lt"/>
                <a:ea typeface="+mn-ea"/>
              </a:rPr>
              <a:t>Carte d’identité</a:t>
            </a:r>
          </a:p>
        </p:txBody>
      </p:sp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987AAA-A5C6-4C1A-BC84-5E74BCF89C00}" type="slidenum">
              <a:rPr lang="en-US" sz="1400">
                <a:latin typeface="+mj-lt"/>
              </a:rPr>
              <a:pPr>
                <a:defRPr/>
              </a:pPr>
              <a:t>5</a:t>
            </a:fld>
            <a:endParaRPr lang="en-US" sz="1400" dirty="0"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 rot="21051571">
            <a:off x="5816047" y="4755154"/>
            <a:ext cx="1869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EXCLUSIVITÉ</a:t>
            </a:r>
            <a:endParaRPr lang="fr-FR" sz="20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0" y="476672"/>
            <a:ext cx="91440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2400" b="1" dirty="0" smtClean="0">
                <a:solidFill>
                  <a:srgbClr val="0022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RÉSISTANCES CROISÉES DES MUTATIONS DE L’ACCASE</a:t>
            </a:r>
          </a:p>
        </p:txBody>
      </p:sp>
      <p:graphicFrame>
        <p:nvGraphicFramePr>
          <p:cNvPr id="4" name="Group 4"/>
          <p:cNvGraphicFramePr>
            <a:graphicFrameLocks noGrp="1"/>
          </p:cNvGraphicFramePr>
          <p:nvPr/>
        </p:nvGraphicFramePr>
        <p:xfrm>
          <a:off x="762000" y="1506835"/>
          <a:ext cx="7620002" cy="3200399"/>
        </p:xfrm>
        <a:graphic>
          <a:graphicData uri="http://schemas.openxmlformats.org/drawingml/2006/table">
            <a:tbl>
              <a:tblPr/>
              <a:tblGrid>
                <a:gridCol w="1053931"/>
                <a:gridCol w="820957"/>
                <a:gridCol w="820957"/>
                <a:gridCol w="820957"/>
                <a:gridCol w="820957"/>
                <a:gridCol w="820957"/>
                <a:gridCol w="819372"/>
                <a:gridCol w="820957"/>
                <a:gridCol w="820957"/>
              </a:tblGrid>
              <a:tr h="47779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Molécules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Mutations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Fénox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Diclo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Clodi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Halox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Cyclo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Clétho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Séthox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Pinox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36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1781Leu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36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1999Cys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00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2027Cys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89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2041Ile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 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36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2078Gly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36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2088Arg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89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2096Ala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e 10"/>
          <p:cNvGrpSpPr>
            <a:grpSpLocks/>
          </p:cNvGrpSpPr>
          <p:nvPr/>
        </p:nvGrpSpPr>
        <p:grpSpPr bwMode="auto">
          <a:xfrm>
            <a:off x="2804120" y="4716358"/>
            <a:ext cx="5654080" cy="307777"/>
            <a:chOff x="2804120" y="4581012"/>
            <a:chExt cx="5654080" cy="308261"/>
          </a:xfrm>
        </p:grpSpPr>
        <p:sp>
          <p:nvSpPr>
            <p:cNvPr id="10344" name="ZoneTexte 4"/>
            <p:cNvSpPr txBox="1">
              <a:spLocks noChangeArrowheads="1"/>
            </p:cNvSpPr>
            <p:nvPr/>
          </p:nvSpPr>
          <p:spPr bwMode="auto">
            <a:xfrm>
              <a:off x="6858000" y="4581012"/>
              <a:ext cx="1600200" cy="277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fr-FR" sz="1200" dirty="0"/>
                <a:t>(J. </a:t>
              </a:r>
              <a:r>
                <a:rPr lang="fr-FR" sz="1200" dirty="0" err="1"/>
                <a:t>Gasquez</a:t>
              </a:r>
              <a:r>
                <a:rPr lang="fr-FR" sz="1200" dirty="0"/>
                <a:t>, 2008)</a:t>
              </a:r>
            </a:p>
          </p:txBody>
        </p:sp>
        <p:sp>
          <p:nvSpPr>
            <p:cNvPr id="10345" name="ZoneTexte 6"/>
            <p:cNvSpPr txBox="1">
              <a:spLocks noChangeArrowheads="1"/>
            </p:cNvSpPr>
            <p:nvPr/>
          </p:nvSpPr>
          <p:spPr bwMode="auto">
            <a:xfrm>
              <a:off x="2804120" y="4581012"/>
              <a:ext cx="4648200" cy="308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fr-FR" sz="1400" b="1" dirty="0">
                  <a:solidFill>
                    <a:srgbClr val="FF0000"/>
                  </a:solidFill>
                </a:rPr>
                <a:t>R: résistant </a:t>
              </a:r>
              <a:r>
                <a:rPr lang="fr-FR" sz="1400" b="1" dirty="0"/>
                <a:t>-</a:t>
              </a:r>
              <a:r>
                <a:rPr lang="fr-FR" sz="1400" b="1" dirty="0">
                  <a:solidFill>
                    <a:srgbClr val="FF0000"/>
                  </a:solidFill>
                </a:rPr>
                <a:t> </a:t>
              </a:r>
              <a:r>
                <a:rPr lang="fr-FR" sz="1400" b="1" dirty="0">
                  <a:solidFill>
                    <a:srgbClr val="00B050"/>
                  </a:solidFill>
                </a:rPr>
                <a:t>S: sensible </a:t>
              </a:r>
              <a:r>
                <a:rPr lang="fr-FR" sz="1400" b="1" dirty="0"/>
                <a:t>-</a:t>
              </a:r>
              <a:r>
                <a:rPr lang="fr-FR" sz="1400" b="1" dirty="0">
                  <a:solidFill>
                    <a:srgbClr val="00B050"/>
                  </a:solidFill>
                </a:rPr>
                <a:t> </a:t>
              </a:r>
              <a:r>
                <a:rPr lang="fr-FR" sz="1400" b="1" dirty="0"/>
                <a:t>blanc: non testé</a:t>
              </a:r>
            </a:p>
          </p:txBody>
        </p:sp>
      </p:grpSp>
      <p:grpSp>
        <p:nvGrpSpPr>
          <p:cNvPr id="5" name="Groupe 9"/>
          <p:cNvGrpSpPr>
            <a:grpSpLocks/>
          </p:cNvGrpSpPr>
          <p:nvPr/>
        </p:nvGrpSpPr>
        <p:grpSpPr bwMode="auto">
          <a:xfrm>
            <a:off x="152400" y="4644355"/>
            <a:ext cx="8728075" cy="1304925"/>
            <a:chOff x="228600" y="4953225"/>
            <a:chExt cx="8197132" cy="1303509"/>
          </a:xfrm>
        </p:grpSpPr>
        <p:sp>
          <p:nvSpPr>
            <p:cNvPr id="10342" name="ZoneTexte 5"/>
            <p:cNvSpPr txBox="1">
              <a:spLocks noChangeArrowheads="1"/>
            </p:cNvSpPr>
            <p:nvPr/>
          </p:nvSpPr>
          <p:spPr bwMode="auto">
            <a:xfrm>
              <a:off x="729552" y="5333985"/>
              <a:ext cx="7696180" cy="9227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fr-FR" sz="1800" b="1" dirty="0"/>
                <a:t>Ex : La mutation 1781Leu, qui est de loin la plus fréquente, ne confère pas de résistance à la </a:t>
              </a:r>
              <a:r>
                <a:rPr lang="fr-FR" sz="1800" b="1" dirty="0" err="1"/>
                <a:t>cléthodime</a:t>
              </a:r>
              <a:r>
                <a:rPr lang="fr-FR" sz="1800" b="1" dirty="0"/>
                <a:t>, mais en confère à la </a:t>
              </a:r>
              <a:r>
                <a:rPr lang="fr-FR" sz="1800" b="1" dirty="0" err="1"/>
                <a:t>cycloxydime</a:t>
              </a:r>
              <a:r>
                <a:rPr lang="fr-FR" sz="1800" b="1" dirty="0"/>
                <a:t> et à la plupart des </a:t>
              </a:r>
              <a:r>
                <a:rPr lang="fr-FR" sz="1800" b="1" dirty="0" err="1"/>
                <a:t>fops</a:t>
              </a:r>
              <a:r>
                <a:rPr lang="fr-FR" sz="1800" b="1" dirty="0"/>
                <a:t> testés.</a:t>
              </a:r>
            </a:p>
          </p:txBody>
        </p:sp>
        <p:sp>
          <p:nvSpPr>
            <p:cNvPr id="8" name="Flèche courbée vers la droite 7"/>
            <p:cNvSpPr/>
            <p:nvPr/>
          </p:nvSpPr>
          <p:spPr>
            <a:xfrm>
              <a:off x="228600" y="4953225"/>
              <a:ext cx="457716" cy="761173"/>
            </a:xfrm>
            <a:prstGeom prst="curvedRightArrow">
              <a:avLst/>
            </a:prstGeom>
            <a:solidFill>
              <a:srgbClr val="002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658688" y="6002704"/>
            <a:ext cx="6505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Les résultats présentés ici ne sont valables que pour des doses proches de la dose homologuée ! Ils ne présagent pas du niveau maximal de résistance qui </a:t>
            </a:r>
            <a:r>
              <a:rPr lang="fr-FR" sz="1400" b="1" dirty="0" smtClean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est </a:t>
            </a: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variable pour chaque mutation d’une molécule à l’autre.</a:t>
            </a:r>
          </a:p>
        </p:txBody>
      </p:sp>
      <p:sp>
        <p:nvSpPr>
          <p:cNvPr id="12" name="Ellipse 11"/>
          <p:cNvSpPr/>
          <p:nvPr/>
        </p:nvSpPr>
        <p:spPr>
          <a:xfrm>
            <a:off x="838200" y="1964035"/>
            <a:ext cx="914400" cy="457200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fr-FR"/>
          </a:p>
        </p:txBody>
      </p:sp>
      <p:grpSp>
        <p:nvGrpSpPr>
          <p:cNvPr id="6" name="Groupe 13"/>
          <p:cNvGrpSpPr>
            <a:grpSpLocks/>
          </p:cNvGrpSpPr>
          <p:nvPr/>
        </p:nvGrpSpPr>
        <p:grpSpPr bwMode="auto">
          <a:xfrm>
            <a:off x="152401" y="952782"/>
            <a:ext cx="2666999" cy="1262077"/>
            <a:chOff x="152401" y="795431"/>
            <a:chExt cx="2666999" cy="1261969"/>
          </a:xfrm>
        </p:grpSpPr>
        <p:sp>
          <p:nvSpPr>
            <p:cNvPr id="10340" name="ZoneTexte 10"/>
            <p:cNvSpPr txBox="1">
              <a:spLocks noChangeArrowheads="1"/>
            </p:cNvSpPr>
            <p:nvPr/>
          </p:nvSpPr>
          <p:spPr bwMode="auto">
            <a:xfrm>
              <a:off x="685800" y="795431"/>
              <a:ext cx="2133600" cy="5231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fr-FR" sz="1400" b="1" dirty="0"/>
                <a:t>Mutation fixée chez le pâturin annuel</a:t>
              </a:r>
            </a:p>
          </p:txBody>
        </p:sp>
        <p:sp>
          <p:nvSpPr>
            <p:cNvPr id="13" name="Flèche courbée vers le bas 12"/>
            <p:cNvSpPr/>
            <p:nvPr/>
          </p:nvSpPr>
          <p:spPr>
            <a:xfrm rot="-5400000">
              <a:off x="-76157" y="1295443"/>
              <a:ext cx="990515" cy="533400"/>
            </a:xfrm>
            <a:prstGeom prst="curvedDownArrow">
              <a:avLst/>
            </a:prstGeom>
            <a:solidFill>
              <a:srgbClr val="002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6215063" y="116632"/>
            <a:ext cx="2500312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+mj-lt"/>
              </a:rPr>
              <a:t>Essais AG colza </a:t>
            </a:r>
            <a:endParaRPr lang="fr-FR" sz="1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50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oneTexte 4"/>
          <p:cNvSpPr txBox="1">
            <a:spLocks noChangeArrowheads="1"/>
          </p:cNvSpPr>
          <p:nvPr/>
        </p:nvSpPr>
        <p:spPr bwMode="auto">
          <a:xfrm>
            <a:off x="6011863" y="96838"/>
            <a:ext cx="2952750" cy="3079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14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Cléthodime</a:t>
            </a:r>
            <a:r>
              <a:rPr lang="fr-FR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/ </a:t>
            </a:r>
            <a:r>
              <a:rPr lang="fr-FR" sz="14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cult</a:t>
            </a:r>
            <a:r>
              <a:rPr lang="fr-FR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 de printemps</a:t>
            </a:r>
          </a:p>
        </p:txBody>
      </p:sp>
      <p:pic>
        <p:nvPicPr>
          <p:cNvPr id="7171" name="Picture 2" descr="C:\Documents and Settings\jfhuppe\Mes documents\Cléthodime\FOLY'R\e-mailng-folyr 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51000"/>
            <a:ext cx="4038600" cy="442436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2" name="Picture 3" descr="F:\SERVICES\COMF_EXT\COMMUNICATION\CLETHODIME\E-mailings\Cultures de printemps\e-mailng-folyr L&amp;P&amp;F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51000"/>
            <a:ext cx="4038600" cy="442436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3" name="Image 9" descr="Logo Foly'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" y="549275"/>
            <a:ext cx="19923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51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/>
          <p:cNvSpPr txBox="1"/>
          <p:nvPr/>
        </p:nvSpPr>
        <p:spPr>
          <a:xfrm>
            <a:off x="35496" y="2340749"/>
            <a:ext cx="4032448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en post-levée</a:t>
            </a:r>
          </a:p>
          <a:p>
            <a:pPr algn="ctr"/>
            <a:r>
              <a:rPr lang="fr-FR" sz="1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jusqu’au stade 10-12 feuilles de la culture  </a:t>
            </a:r>
            <a:r>
              <a:rPr lang="fr-FR" sz="1400" b="1" dirty="0" smtClean="0">
                <a:latin typeface="+mn-lt"/>
              </a:rPr>
              <a:t>                        </a:t>
            </a:r>
            <a:r>
              <a:rPr lang="fr-FR" sz="1600" b="1" dirty="0" smtClean="0">
                <a:solidFill>
                  <a:srgbClr val="FF0000"/>
                </a:solidFill>
                <a:latin typeface="+mn-lt"/>
              </a:rPr>
              <a:t>1 L   / graminées annuelles</a:t>
            </a:r>
          </a:p>
          <a:p>
            <a:pPr algn="ctr"/>
            <a:r>
              <a:rPr lang="fr-FR" sz="1600" b="1" dirty="0" smtClean="0">
                <a:solidFill>
                  <a:srgbClr val="FF0000"/>
                </a:solidFill>
                <a:latin typeface="+mn-lt"/>
              </a:rPr>
              <a:t>2.5 L  / graminées vivaces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26" name="Picture 4" descr="IMG_05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131915"/>
            <a:ext cx="25146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3491335"/>
            <a:ext cx="2924444" cy="945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" name="ZoneTexte 4"/>
          <p:cNvSpPr txBox="1">
            <a:spLocks noChangeArrowheads="1"/>
          </p:cNvSpPr>
          <p:nvPr/>
        </p:nvSpPr>
        <p:spPr bwMode="auto">
          <a:xfrm>
            <a:off x="6012160" y="116632"/>
            <a:ext cx="2952328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Cléthodime</a:t>
            </a:r>
            <a:r>
              <a:rPr lang="fr-FR" sz="1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/ </a:t>
            </a:r>
            <a:r>
              <a:rPr lang="fr-FR" sz="14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cult</a:t>
            </a:r>
            <a:r>
              <a:rPr lang="fr-FR" sz="1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de printemps</a:t>
            </a:r>
            <a:endParaRPr lang="fr-FR" sz="1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1" name="Image 30" descr="Logo Foly'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631641"/>
            <a:ext cx="1992538" cy="853143"/>
          </a:xfrm>
          <a:prstGeom prst="rect">
            <a:avLst/>
          </a:prstGeom>
        </p:spPr>
      </p:pic>
      <p:sp>
        <p:nvSpPr>
          <p:cNvPr id="34" name="Rectangle à coins arrondis 9"/>
          <p:cNvSpPr txBox="1">
            <a:spLocks noChangeAspect="1" noChangeArrowheads="1"/>
          </p:cNvSpPr>
          <p:nvPr/>
        </p:nvSpPr>
        <p:spPr bwMode="auto">
          <a:xfrm>
            <a:off x="1979712" y="620883"/>
            <a:ext cx="7128792" cy="731740"/>
          </a:xfrm>
          <a:prstGeom prst="roundRect">
            <a:avLst>
              <a:gd name="adj" fmla="val 33042"/>
            </a:avLst>
          </a:prstGeom>
          <a:noFill/>
          <a:ln w="25400" algn="ctr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sur Tournesol </a:t>
            </a:r>
            <a:r>
              <a:rPr lang="fr-FR" sz="36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36" name="Diagramme 35"/>
          <p:cNvGraphicFramePr/>
          <p:nvPr/>
        </p:nvGraphicFramePr>
        <p:xfrm>
          <a:off x="3563888" y="18132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Image 5" descr="763sunflower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16416" y="548680"/>
            <a:ext cx="64725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11"/>
          <p:cNvGrpSpPr/>
          <p:nvPr/>
        </p:nvGrpSpPr>
        <p:grpSpPr>
          <a:xfrm>
            <a:off x="1702438" y="3655782"/>
            <a:ext cx="648072" cy="648072"/>
            <a:chOff x="3024341" y="432052"/>
            <a:chExt cx="1305260" cy="1305260"/>
          </a:xfrm>
        </p:grpSpPr>
        <p:sp>
          <p:nvSpPr>
            <p:cNvPr id="13" name="Ellipse 12"/>
            <p:cNvSpPr/>
            <p:nvPr/>
          </p:nvSpPr>
          <p:spPr>
            <a:xfrm>
              <a:off x="3024341" y="432052"/>
              <a:ext cx="1305260" cy="1305260"/>
            </a:xfrm>
            <a:prstGeom prst="ellipse">
              <a:avLst/>
            </a:prstGeom>
            <a:blipFill rotWithShape="0">
              <a:blip r:embed="rId1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Ellipse 4"/>
            <p:cNvSpPr/>
            <p:nvPr/>
          </p:nvSpPr>
          <p:spPr>
            <a:xfrm>
              <a:off x="3215492" y="623203"/>
              <a:ext cx="922958" cy="9229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lvl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5800" kern="1200" dirty="0"/>
            </a:p>
          </p:txBody>
        </p:sp>
      </p:grpSp>
      <p:sp>
        <p:nvSpPr>
          <p:cNvPr id="15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52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11" descr="Logos Limagri blanc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25" y="71438"/>
            <a:ext cx="1570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Image 7" descr="Logo LIMAGRI champs-01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1773238"/>
            <a:ext cx="16192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Image 8" descr="Logo LIMAGRI dose-01-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1773238"/>
            <a:ext cx="16192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Image 11" descr="Visuel ETK palette limagri champ-0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2420938"/>
            <a:ext cx="28511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Image 12" descr="Visuel ETK palette limagri dose-0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088" y="2420938"/>
            <a:ext cx="2879725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ZoneTexte 6"/>
          <p:cNvSpPr txBox="1">
            <a:spLocks noChangeArrowheads="1"/>
          </p:cNvSpPr>
          <p:nvPr/>
        </p:nvSpPr>
        <p:spPr bwMode="auto">
          <a:xfrm>
            <a:off x="827088" y="476250"/>
            <a:ext cx="88280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600" b="1">
                <a:solidFill>
                  <a:schemeClr val="tx2"/>
                </a:solidFill>
              </a:rPr>
              <a:t>Une offre pour faire la différence</a:t>
            </a:r>
          </a:p>
        </p:txBody>
      </p:sp>
      <p:sp>
        <p:nvSpPr>
          <p:cNvPr id="8" name="Ellipse 7"/>
          <p:cNvSpPr/>
          <p:nvPr/>
        </p:nvSpPr>
        <p:spPr>
          <a:xfrm>
            <a:off x="3563888" y="3356992"/>
            <a:ext cx="2160240" cy="115212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Une Offre complète 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oneTexte 4"/>
          <p:cNvSpPr txBox="1">
            <a:spLocks noChangeArrowheads="1"/>
          </p:cNvSpPr>
          <p:nvPr/>
        </p:nvSpPr>
        <p:spPr bwMode="auto">
          <a:xfrm>
            <a:off x="0" y="1214438"/>
            <a:ext cx="9144000" cy="3381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600" b="1">
                <a:solidFill>
                  <a:srgbClr val="000000"/>
                </a:solidFill>
                <a:latin typeface="Myriad Pro Semibold"/>
                <a:cs typeface="Arial" pitchFamily="34" charset="0"/>
                <a:sym typeface="Wingdings" pitchFamily="2" charset="2"/>
              </a:rPr>
              <a:t>Depuis 3 ans un marché   au plus bas: 2009-2010-2011 (- 7 000 Tonnes) </a:t>
            </a: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 rot="10800000" flipV="1">
            <a:off x="1763687" y="1623646"/>
            <a:ext cx="2520975" cy="8309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dirty="0" err="1">
                <a:solidFill>
                  <a:srgbClr val="C00000"/>
                </a:solidFill>
                <a:latin typeface="+mj-lt"/>
                <a:cs typeface="Arial" pitchFamily="34" charset="0"/>
                <a:sym typeface="Wingdings" pitchFamily="2" charset="2"/>
              </a:rPr>
              <a:t>Méthiocarbe</a:t>
            </a:r>
            <a:r>
              <a:rPr lang="fr-FR" b="1" i="1" dirty="0">
                <a:solidFill>
                  <a:srgbClr val="C00000"/>
                </a:solidFill>
                <a:latin typeface="+mj-lt"/>
                <a:cs typeface="Arial" pitchFamily="34" charset="0"/>
                <a:sym typeface="Wingdings" pitchFamily="2" charset="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dirty="0">
                <a:solidFill>
                  <a:srgbClr val="C00000"/>
                </a:solidFill>
                <a:latin typeface="+mj-lt"/>
                <a:cs typeface="Arial" pitchFamily="34" charset="0"/>
                <a:sym typeface="Wingdings" pitchFamily="2" charset="2"/>
              </a:rPr>
              <a:t>&lt;</a:t>
            </a:r>
            <a:r>
              <a:rPr lang="fr-FR" b="1" i="1" dirty="0">
                <a:solidFill>
                  <a:srgbClr val="FF0000"/>
                </a:solidFill>
                <a:latin typeface="+mj-lt"/>
                <a:cs typeface="Arial" pitchFamily="34" charset="0"/>
                <a:sym typeface="Wingdings" pitchFamily="2" charset="2"/>
              </a:rPr>
              <a:t> </a:t>
            </a:r>
            <a:r>
              <a:rPr lang="fr-FR" b="1" dirty="0">
                <a:solidFill>
                  <a:srgbClr val="003D7E"/>
                </a:solidFill>
                <a:latin typeface="+mj-lt"/>
                <a:cs typeface="Arial" pitchFamily="34" charset="0"/>
                <a:sym typeface="Wingdings" pitchFamily="2" charset="2"/>
              </a:rPr>
              <a:t> </a:t>
            </a:r>
            <a:r>
              <a:rPr lang="fr-FR" b="1" dirty="0">
                <a:solidFill>
                  <a:srgbClr val="C00000"/>
                </a:solidFill>
                <a:latin typeface="+mj-lt"/>
                <a:cs typeface="Arial" pitchFamily="34" charset="0"/>
                <a:sym typeface="Wingdings" pitchFamily="2" charset="2"/>
              </a:rPr>
              <a:t>2000  Tonnes</a:t>
            </a:r>
            <a:endParaRPr lang="fr-FR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 rot="10800000" flipV="1">
            <a:off x="6227763" y="1676400"/>
            <a:ext cx="2916237" cy="10779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dirty="0">
                <a:solidFill>
                  <a:srgbClr val="FF0000"/>
                </a:solidFill>
                <a:latin typeface="+mj-lt"/>
                <a:cs typeface="Arial" pitchFamily="34" charset="0"/>
              </a:rPr>
              <a:t>Métaldéhyde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dirty="0">
                <a:solidFill>
                  <a:srgbClr val="FF0000"/>
                </a:solidFill>
                <a:latin typeface="+mj-lt"/>
                <a:cs typeface="Arial" pitchFamily="34" charset="0"/>
              </a:rPr>
              <a:t>5000 Tonnes</a:t>
            </a:r>
            <a:r>
              <a:rPr lang="fr-FR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dirty="0">
                <a:solidFill>
                  <a:srgbClr val="003D7E"/>
                </a:solidFill>
                <a:latin typeface="+mj-lt"/>
                <a:cs typeface="Arial" pitchFamily="34" charset="0"/>
              </a:rPr>
              <a:t> </a:t>
            </a:r>
            <a:r>
              <a:rPr lang="fr-FR" b="1" dirty="0">
                <a:solidFill>
                  <a:srgbClr val="003D7E"/>
                </a:solidFill>
                <a:latin typeface="+mj-lt"/>
                <a:cs typeface="Arial" pitchFamily="34" charset="0"/>
              </a:rPr>
              <a:t>     </a:t>
            </a:r>
            <a:endParaRPr lang="fr-FR" sz="28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0" y="2708275"/>
            <a:ext cx="9144000" cy="401648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  <a:cs typeface="Arial" pitchFamily="34" charset="0"/>
                <a:sym typeface="Wingdings" pitchFamily="2" charset="2"/>
              </a:rPr>
              <a:t>Historique 10 dernières années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Semibold"/>
              <a:cs typeface="Arial" pitchFamily="34" charset="0"/>
              <a:sym typeface="Wingdings" pitchFamily="2" charset="2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rgbClr val="000000"/>
                </a:solidFill>
                <a:latin typeface="Myriad Pro Semibold"/>
                <a:cs typeface="Arial" pitchFamily="34" charset="0"/>
                <a:sym typeface="Wingdings" pitchFamily="2" charset="2"/>
              </a:rPr>
              <a:t>6 000 à 7 000 T                                         19 000 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u="sng" dirty="0">
              <a:solidFill>
                <a:srgbClr val="000000"/>
              </a:solidFill>
              <a:latin typeface="Myriad Pro Semibold"/>
              <a:cs typeface="Arial" pitchFamily="34" charset="0"/>
              <a:sym typeface="Wingdings" pitchFamily="2" charset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  <a:cs typeface="Arial" pitchFamily="34" charset="0"/>
                <a:sym typeface="Wingdings" pitchFamily="2" charset="2"/>
              </a:rPr>
              <a:t>Principales cultures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  <a:cs typeface="Arial" pitchFamily="34" charset="0"/>
                <a:sym typeface="Wingdings" pitchFamily="2" charset="2"/>
              </a:rPr>
              <a:t>Colza</a:t>
            </a:r>
            <a:r>
              <a:rPr lang="fr-FR" sz="1600" b="1" dirty="0">
                <a:solidFill>
                  <a:srgbClr val="000000"/>
                </a:solidFill>
                <a:latin typeface="Myriad Pro Semibold"/>
                <a:cs typeface="Arial" pitchFamily="34" charset="0"/>
                <a:sym typeface="Wingdings" pitchFamily="2" charset="2"/>
              </a:rPr>
              <a:t>:  1  (600 000 à 2 M d’Ha)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  <a:cs typeface="Arial" pitchFamily="34" charset="0"/>
                <a:sym typeface="Wingdings" pitchFamily="2" charset="2"/>
              </a:rPr>
              <a:t>Céréales</a:t>
            </a:r>
            <a:r>
              <a:rPr lang="fr-FR" sz="1600" b="1" dirty="0">
                <a:solidFill>
                  <a:srgbClr val="000000"/>
                </a:solidFill>
                <a:latin typeface="Myriad Pro Semibold"/>
                <a:cs typeface="Arial" pitchFamily="34" charset="0"/>
                <a:sym typeface="Wingdings" pitchFamily="2" charset="2"/>
              </a:rPr>
              <a:t>: 2 (500 000 à 1 M d’Ha)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u="sng" dirty="0">
              <a:solidFill>
                <a:srgbClr val="00B050"/>
              </a:solidFill>
              <a:latin typeface="Myriad Pro Semibold"/>
              <a:cs typeface="Arial" pitchFamily="34" charset="0"/>
              <a:sym typeface="Wingdings" pitchFamily="2" charset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u="sng" dirty="0">
              <a:solidFill>
                <a:srgbClr val="00B050"/>
              </a:solidFill>
              <a:latin typeface="Myriad Pro Semibold"/>
              <a:cs typeface="Arial" pitchFamily="34" charset="0"/>
              <a:sym typeface="Wingdings" pitchFamily="2" charset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Semibold"/>
                <a:cs typeface="Arial" pitchFamily="34" charset="0"/>
                <a:sym typeface="Wingdings" pitchFamily="2" charset="2"/>
              </a:rPr>
              <a:t>Doses et produits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sz="1600" b="1" i="1" dirty="0" err="1">
                <a:latin typeface="Myriad Pro Semibold"/>
                <a:cs typeface="Arial" pitchFamily="34" charset="0"/>
                <a:sym typeface="Wingdings" pitchFamily="2" charset="2"/>
              </a:rPr>
              <a:t>Méthiocarbe</a:t>
            </a:r>
            <a:r>
              <a:rPr lang="fr-FR" sz="1600" b="1" dirty="0">
                <a:latin typeface="Myriad Pro Semibold"/>
                <a:cs typeface="Arial" pitchFamily="34" charset="0"/>
                <a:sym typeface="Wingdings" pitchFamily="2" charset="2"/>
              </a:rPr>
              <a:t>: 3 kg/ha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>
                <a:latin typeface="Myriad Pro Semibold"/>
                <a:cs typeface="Arial" pitchFamily="34" charset="0"/>
                <a:sym typeface="Wingdings" pitchFamily="2" charset="2"/>
              </a:rPr>
              <a:t>Métaldéhyde 5%</a:t>
            </a:r>
            <a:r>
              <a:rPr lang="fr-FR" sz="1600" b="1" dirty="0">
                <a:latin typeface="Myriad Pro Semibold"/>
                <a:cs typeface="Arial" pitchFamily="34" charset="0"/>
                <a:sym typeface="Wingdings" pitchFamily="2" charset="2"/>
              </a:rPr>
              <a:t>: 5 à 7 kg/ha,  </a:t>
            </a:r>
            <a:r>
              <a:rPr lang="fr-FR" sz="1600" b="1" i="1" dirty="0">
                <a:latin typeface="Myriad Pro Semibold"/>
                <a:cs typeface="Arial" pitchFamily="34" charset="0"/>
                <a:sym typeface="Wingdings" pitchFamily="2" charset="2"/>
              </a:rPr>
              <a:t>Métaldéhyde 3%</a:t>
            </a:r>
            <a:r>
              <a:rPr lang="fr-FR" sz="1600" b="1" dirty="0">
                <a:latin typeface="Myriad Pro Semibold"/>
                <a:cs typeface="Arial" pitchFamily="34" charset="0"/>
                <a:sym typeface="Wingdings" pitchFamily="2" charset="2"/>
              </a:rPr>
              <a:t>: 3 kg/ha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Myriad Pro Semibold"/>
                <a:cs typeface="Arial" pitchFamily="34" charset="0"/>
                <a:sym typeface="Wingdings" pitchFamily="2" charset="2"/>
              </a:rPr>
              <a:t>	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547688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177800" algn="l"/>
              </a:tabLst>
              <a:defRPr/>
            </a:pP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LE MARCHÉ ANTI-LIMACES EN 2011</a:t>
            </a:r>
          </a:p>
        </p:txBody>
      </p:sp>
      <p:sp>
        <p:nvSpPr>
          <p:cNvPr id="8199" name="Flèche vers le bas 12"/>
          <p:cNvSpPr>
            <a:spLocks noChangeArrowheads="1"/>
          </p:cNvSpPr>
          <p:nvPr/>
        </p:nvSpPr>
        <p:spPr bwMode="auto">
          <a:xfrm rot="3286149">
            <a:off x="4540250" y="1441450"/>
            <a:ext cx="379413" cy="823913"/>
          </a:xfrm>
          <a:prstGeom prst="downArrow">
            <a:avLst>
              <a:gd name="adj1" fmla="val 50000"/>
              <a:gd name="adj2" fmla="val 50026"/>
            </a:avLst>
          </a:prstGeom>
          <a:solidFill>
            <a:srgbClr val="D5E04D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>
              <a:latin typeface="Calibri" pitchFamily="34" charset="0"/>
            </a:endParaRPr>
          </a:p>
        </p:txBody>
      </p:sp>
      <p:sp>
        <p:nvSpPr>
          <p:cNvPr id="8200" name="Flèche vers le bas 14"/>
          <p:cNvSpPr>
            <a:spLocks noChangeArrowheads="1"/>
          </p:cNvSpPr>
          <p:nvPr/>
        </p:nvSpPr>
        <p:spPr bwMode="auto">
          <a:xfrm rot="-3300000">
            <a:off x="6187282" y="1397794"/>
            <a:ext cx="379412" cy="800100"/>
          </a:xfrm>
          <a:prstGeom prst="downArrow">
            <a:avLst>
              <a:gd name="adj1" fmla="val 50000"/>
              <a:gd name="adj2" fmla="val 50015"/>
            </a:avLst>
          </a:prstGeom>
          <a:solidFill>
            <a:srgbClr val="D5E04D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>
              <a:latin typeface="Calibri" pitchFamily="34" charset="0"/>
            </a:endParaRPr>
          </a:p>
        </p:txBody>
      </p:sp>
      <p:sp>
        <p:nvSpPr>
          <p:cNvPr id="8201" name="Forme libre 21"/>
          <p:cNvSpPr>
            <a:spLocks/>
          </p:cNvSpPr>
          <p:nvPr/>
        </p:nvSpPr>
        <p:spPr bwMode="auto">
          <a:xfrm>
            <a:off x="4602857" y="3203005"/>
            <a:ext cx="257175" cy="153987"/>
          </a:xfrm>
          <a:custGeom>
            <a:avLst/>
            <a:gdLst>
              <a:gd name="T0" fmla="*/ 0 w 257175"/>
              <a:gd name="T1" fmla="*/ 0 h 154781"/>
              <a:gd name="T2" fmla="*/ 116681 w 257175"/>
              <a:gd name="T3" fmla="*/ 140371 h 154781"/>
              <a:gd name="T4" fmla="*/ 150019 w 257175"/>
              <a:gd name="T5" fmla="*/ 138212 h 154781"/>
              <a:gd name="T6" fmla="*/ 257175 w 257175"/>
              <a:gd name="T7" fmla="*/ 2160 h 154781"/>
              <a:gd name="T8" fmla="*/ 0 w 257175"/>
              <a:gd name="T9" fmla="*/ 0 h 1547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7175"/>
              <a:gd name="T16" fmla="*/ 0 h 154781"/>
              <a:gd name="T17" fmla="*/ 257175 w 257175"/>
              <a:gd name="T18" fmla="*/ 154781 h 1547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7175" h="154781">
                <a:moveTo>
                  <a:pt x="0" y="0"/>
                </a:moveTo>
                <a:lnTo>
                  <a:pt x="116681" y="154781"/>
                </a:lnTo>
                <a:lnTo>
                  <a:pt x="150019" y="152400"/>
                </a:lnTo>
                <a:lnTo>
                  <a:pt x="257175" y="2381"/>
                </a:lnTo>
                <a:lnTo>
                  <a:pt x="0" y="0"/>
                </a:lnTo>
                <a:close/>
              </a:path>
            </a:pathLst>
          </a:custGeom>
          <a:solidFill>
            <a:srgbClr val="D5E0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02" name="Double flèche horizontale 22"/>
          <p:cNvSpPr>
            <a:spLocks noChangeArrowheads="1"/>
          </p:cNvSpPr>
          <p:nvPr/>
        </p:nvSpPr>
        <p:spPr bwMode="auto">
          <a:xfrm>
            <a:off x="4500563" y="3429000"/>
            <a:ext cx="571500" cy="21431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5E04D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>
              <a:latin typeface="Calibri" pitchFamily="34" charset="0"/>
            </a:endParaRPr>
          </a:p>
        </p:txBody>
      </p:sp>
      <p:pic>
        <p:nvPicPr>
          <p:cNvPr id="8203" name="Image 18" descr="Logos Limagri blanc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71438"/>
            <a:ext cx="1570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3" descr="C:\Documents and Settings\amalet\Mes documents\Mes images\Bibliothèque multimédia Microsoft\j043981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50" y="50006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14375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  <a:sym typeface="Wingdings" pitchFamily="2" charset="2"/>
              </a:rPr>
              <a:t>MÉTALDÉHYDE: DEUX SEGMENTS DE MARCHÉ</a:t>
            </a:r>
          </a:p>
        </p:txBody>
      </p:sp>
      <p:graphicFrame>
        <p:nvGraphicFramePr>
          <p:cNvPr id="8" name="Diagramme 7"/>
          <p:cNvGraphicFramePr/>
          <p:nvPr/>
        </p:nvGraphicFramePr>
        <p:xfrm>
          <a:off x="428596" y="1857364"/>
          <a:ext cx="8215338" cy="3357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angle 13"/>
          <p:cNvSpPr/>
          <p:nvPr/>
        </p:nvSpPr>
        <p:spPr>
          <a:xfrm>
            <a:off x="1071563" y="1873250"/>
            <a:ext cx="3071812" cy="32924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  <a:sym typeface="Wingdings" pitchFamily="2" charset="2"/>
              </a:rPr>
              <a:t>          Mélange à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  <a:sym typeface="Wingdings" pitchFamily="2" charset="2"/>
              </a:rPr>
              <a:t>          la semence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solidFill>
                <a:srgbClr val="000000"/>
              </a:solidFill>
              <a:latin typeface="+mn-lt"/>
              <a:cs typeface="Arial" pitchFamily="34" charset="0"/>
              <a:sym typeface="Wingdings" pitchFamily="2" charset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  <a:sym typeface="Wingdings" pitchFamily="2" charset="2"/>
              </a:rPr>
              <a:t>Petits </a:t>
            </a:r>
            <a:r>
              <a:rPr lang="fr-F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  <a:sym typeface="Wingdings" pitchFamily="2" charset="2"/>
              </a:rPr>
              <a:t>granulés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  <a:sym typeface="Wingdings" pitchFamily="2" charset="2"/>
              </a:rPr>
              <a:t>5 à 9 grammes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rgbClr val="000000"/>
              </a:solidFill>
              <a:latin typeface="+mn-lt"/>
              <a:cs typeface="Arial" pitchFamily="34" charset="0"/>
              <a:sym typeface="Wingdings" pitchFamily="2" charset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Sur ce marché: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i="1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De </a:t>
            </a:r>
            <a:r>
              <a:rPr lang="fr-FR" sz="1600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Sangosse</a:t>
            </a:r>
            <a:r>
              <a:rPr lang="fr-FR" sz="1600" i="1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 (</a:t>
            </a:r>
            <a:r>
              <a:rPr lang="fr-FR" sz="1600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Magisem</a:t>
            </a:r>
            <a:r>
              <a:rPr lang="fr-FR" sz="1600" i="1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), </a:t>
            </a:r>
            <a:r>
              <a:rPr lang="fr-FR" sz="1600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Jouffray</a:t>
            </a:r>
            <a:r>
              <a:rPr lang="fr-FR" sz="1600" i="1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 (</a:t>
            </a:r>
            <a:r>
              <a:rPr lang="fr-FR" sz="1600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Delicia</a:t>
            </a:r>
            <a:r>
              <a:rPr lang="fr-FR" sz="1600" i="1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),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Monnot</a:t>
            </a:r>
            <a:r>
              <a:rPr lang="fr-FR" sz="1600" i="1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 (</a:t>
            </a:r>
            <a:r>
              <a:rPr lang="fr-FR" sz="1600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Kolflor</a:t>
            </a:r>
            <a:r>
              <a:rPr lang="fr-FR" sz="1600" i="1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).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Limagri</a:t>
            </a:r>
            <a:r>
              <a:rPr lang="fr-FR" sz="1600" i="1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 Dose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15000" y="1925638"/>
            <a:ext cx="3000375" cy="32004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  <a:sym typeface="Wingdings" pitchFamily="2" charset="2"/>
              </a:rPr>
              <a:t>       Application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  <a:sym typeface="Wingdings" pitchFamily="2" charset="2"/>
              </a:rPr>
              <a:t>       plein champ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rgbClr val="000000"/>
              </a:solidFill>
              <a:latin typeface="+mn-lt"/>
              <a:cs typeface="Arial" pitchFamily="34" charset="0"/>
              <a:sym typeface="Wingdings" pitchFamily="2" charset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900" b="1" dirty="0">
              <a:solidFill>
                <a:srgbClr val="000000"/>
              </a:solidFill>
              <a:latin typeface="+mn-lt"/>
              <a:cs typeface="Arial" pitchFamily="34" charset="0"/>
              <a:sym typeface="Wingdings" pitchFamily="2" charset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  <a:sym typeface="Wingdings" pitchFamily="2" charset="2"/>
              </a:rPr>
              <a:t>Granulés entre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  <a:sym typeface="Wingdings" pitchFamily="2" charset="2"/>
              </a:rPr>
              <a:t>11 et 17 grammes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400" dirty="0">
              <a:solidFill>
                <a:srgbClr val="000000"/>
              </a:solidFill>
              <a:latin typeface="+mn-lt"/>
              <a:cs typeface="Arial" pitchFamily="34" charset="0"/>
              <a:sym typeface="Wingdings" pitchFamily="2" charset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Sur ce marché: </a:t>
            </a:r>
            <a:r>
              <a:rPr lang="fr-FR" sz="1600" dirty="0" err="1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Arysta</a:t>
            </a:r>
            <a:r>
              <a:rPr lang="fr-FR" sz="1600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 LS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i="1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TDS De </a:t>
            </a:r>
            <a:r>
              <a:rPr lang="fr-FR" sz="1600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Sangosse</a:t>
            </a:r>
            <a:r>
              <a:rPr lang="fr-FR" sz="1600" i="1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Neodis</a:t>
            </a:r>
            <a:r>
              <a:rPr lang="fr-FR" sz="1600" i="1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, </a:t>
            </a:r>
            <a:r>
              <a:rPr lang="fr-FR" sz="1600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Monnot</a:t>
            </a:r>
            <a:r>
              <a:rPr lang="fr-FR" sz="1600" i="1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Makhteshim</a:t>
            </a:r>
            <a:r>
              <a:rPr lang="fr-FR" sz="1600" i="1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, </a:t>
            </a:r>
            <a:r>
              <a:rPr lang="fr-FR" sz="1600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Jouffray</a:t>
            </a:r>
            <a:r>
              <a:rPr lang="fr-FR" sz="1600" i="1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, </a:t>
            </a:r>
            <a:r>
              <a:rPr lang="fr-FR" sz="1600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Philagro</a:t>
            </a:r>
            <a:r>
              <a:rPr lang="fr-FR" sz="1600" i="1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, </a:t>
            </a:r>
            <a:r>
              <a:rPr lang="fr-FR" sz="1600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Phyteurop</a:t>
            </a:r>
            <a:r>
              <a:rPr lang="fr-FR" sz="1600" i="1" dirty="0">
                <a:solidFill>
                  <a:srgbClr val="000000"/>
                </a:solidFill>
                <a:latin typeface="+mn-lt"/>
                <a:cs typeface="Arial" pitchFamily="34" charset="0"/>
                <a:sym typeface="Wingdings" pitchFamily="2" charset="2"/>
              </a:rPr>
              <a:t>…</a:t>
            </a:r>
            <a:endParaRPr lang="fr-FR" sz="1600" dirty="0">
              <a:latin typeface="+mn-lt"/>
            </a:endParaRPr>
          </a:p>
        </p:txBody>
      </p:sp>
      <p:pic>
        <p:nvPicPr>
          <p:cNvPr id="9222" name="Espace réservé pour une image  23" descr="camembert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05788" y="500063"/>
            <a:ext cx="795337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Image 8" descr="Logos Limagri blanc-01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25" y="71438"/>
            <a:ext cx="1570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Image 12" descr="Visuel ETK palette limagri dose-01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6238" y="5300663"/>
            <a:ext cx="1223962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Image 11" descr="Visuel ETK palette limagri champ-01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1725" y="5300663"/>
            <a:ext cx="11525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Image 8" descr="Logo Gdose-01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16013" y="5732463"/>
            <a:ext cx="147478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Image 10" descr="Logo Gchamps-01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95963" y="5732463"/>
            <a:ext cx="15128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23850" y="0"/>
            <a:ext cx="856932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177800" algn="l"/>
              </a:tabLst>
              <a:defRPr/>
            </a:pPr>
            <a:endParaRPr lang="fr-FR" sz="2800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177800" algn="l"/>
              </a:tabLst>
              <a:defRPr/>
            </a:pP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Le Marché </a:t>
            </a:r>
            <a:r>
              <a:rPr lang="fr-FR" sz="28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Metaldéhyde</a:t>
            </a: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: Un marché compliqué</a:t>
            </a:r>
          </a:p>
        </p:txBody>
      </p:sp>
      <p:pic>
        <p:nvPicPr>
          <p:cNvPr id="10243" name="Picture 3" descr="C:\Documents and Settings\amalet\Mes documents\Mes images\Bibliothèque multimédia Microsoft\j04398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50006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ZoneTexte 17"/>
          <p:cNvSpPr txBox="1">
            <a:spLocks noChangeArrowheads="1"/>
          </p:cNvSpPr>
          <p:nvPr/>
        </p:nvSpPr>
        <p:spPr bwMode="auto">
          <a:xfrm>
            <a:off x="1547812" y="1196975"/>
            <a:ext cx="47523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 Irrégulier : 5000 </a:t>
            </a:r>
            <a:r>
              <a:rPr lang="fr-FR" dirty="0" smtClean="0">
                <a:solidFill>
                  <a:schemeClr val="tx2"/>
                </a:solidFill>
              </a:rPr>
              <a:t>tonnes </a:t>
            </a:r>
            <a:r>
              <a:rPr lang="fr-FR" dirty="0">
                <a:solidFill>
                  <a:schemeClr val="tx2"/>
                </a:solidFill>
              </a:rPr>
              <a:t>en 2011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75856" y="1916832"/>
            <a:ext cx="5868144" cy="40011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chemeClr val="tx2"/>
                </a:solidFill>
              </a:rPr>
              <a:t>UNE OFFRE POUR FAIRE LA DIFFERENCE</a:t>
            </a:r>
          </a:p>
        </p:txBody>
      </p:sp>
      <p:pic>
        <p:nvPicPr>
          <p:cNvPr id="10246" name="Image 12" descr="Visuel ETK palette limagri dos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2708275"/>
            <a:ext cx="1468437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Rectangle 21"/>
          <p:cNvSpPr>
            <a:spLocks noChangeArrowheads="1"/>
          </p:cNvSpPr>
          <p:nvPr/>
        </p:nvSpPr>
        <p:spPr bwMode="auto">
          <a:xfrm>
            <a:off x="1116013" y="908050"/>
            <a:ext cx="40592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fr-FR" sz="2000">
                <a:solidFill>
                  <a:srgbClr val="1F497D"/>
                </a:solidFill>
                <a:latin typeface="Calibri" pitchFamily="34" charset="0"/>
              </a:rPr>
              <a:t> Bagarré</a:t>
            </a:r>
          </a:p>
        </p:txBody>
      </p:sp>
      <p:sp>
        <p:nvSpPr>
          <p:cNvPr id="23" name="Pentagone 22"/>
          <p:cNvSpPr/>
          <p:nvPr/>
        </p:nvSpPr>
        <p:spPr>
          <a:xfrm>
            <a:off x="1908175" y="2205038"/>
            <a:ext cx="1368425" cy="26828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249" name="Image 11" descr="Visuel ETK palette limagri champ-0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7625" y="2708275"/>
            <a:ext cx="14144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Image 7" descr="arysta_rvb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844675"/>
            <a:ext cx="19081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ZoneTexte 26"/>
          <p:cNvSpPr txBox="1"/>
          <p:nvPr/>
        </p:nvSpPr>
        <p:spPr>
          <a:xfrm>
            <a:off x="1116013" y="4941888"/>
            <a:ext cx="6551612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tx2">
                    <a:lumMod val="50000"/>
                  </a:schemeClr>
                </a:solidFill>
              </a:rPr>
              <a:t> Qualitative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   Technique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Compétitive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       Commerciale</a:t>
            </a:r>
          </a:p>
        </p:txBody>
      </p:sp>
      <p:sp>
        <p:nvSpPr>
          <p:cNvPr id="28" name="Plus 27"/>
          <p:cNvSpPr/>
          <p:nvPr/>
        </p:nvSpPr>
        <p:spPr>
          <a:xfrm>
            <a:off x="0" y="5084763"/>
            <a:ext cx="914400" cy="914400"/>
          </a:xfrm>
          <a:prstGeom prst="mathPl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3" name="Image 13" descr="Logos Limagri blanc-01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25" y="71438"/>
            <a:ext cx="1570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323528" y="836613"/>
            <a:ext cx="8820472" cy="60213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marL="263525" indent="-26352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1)  Plus de qualité </a:t>
            </a:r>
            <a:endParaRPr lang="fr-FR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182563" indent="-18256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   Un granulé haut de gamme(Usine SBM) 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j-lt"/>
                <a:sym typeface="Wingdings" pitchFamily="2" charset="2"/>
              </a:rPr>
              <a:t> 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Capacité à formuler des granulés très techniques</a:t>
            </a:r>
          </a:p>
          <a:p>
            <a:pPr marL="182563" indent="-18256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   Une formulation high-tech 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j-lt"/>
                <a:sym typeface="Wingdings" pitchFamily="2" charset="2"/>
              </a:rPr>
              <a:t>processus industriel</a:t>
            </a:r>
          </a:p>
          <a:p>
            <a:pPr marL="182563" indent="-18256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j-lt"/>
                <a:sym typeface="Wingdings" pitchFamily="2" charset="2"/>
              </a:rPr>
              <a:t>   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Une appétence parfaite 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j-lt"/>
                <a:sym typeface="Wingdings" pitchFamily="2" charset="2"/>
              </a:rPr>
              <a:t> une s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élection rigoureuse de la farine de blé dur et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Process</a:t>
            </a:r>
            <a:endParaRPr lang="fr-FR" sz="16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182563" indent="-18256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   Une balistique et répartition de haut niveau 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j-lt"/>
                <a:sym typeface="Wingdings" pitchFamily="2" charset="2"/>
              </a:rPr>
              <a:t>Essais </a:t>
            </a:r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  <a:latin typeface="+mj-lt"/>
                <a:sym typeface="Wingdings" pitchFamily="2" charset="2"/>
              </a:rPr>
              <a:t>Distribution 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j-lt"/>
                <a:sym typeface="Wingdings" pitchFamily="2" charset="2"/>
              </a:rPr>
              <a:t>et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j-lt"/>
                <a:sym typeface="Wingdings" pitchFamily="2" charset="2"/>
              </a:rPr>
              <a:t>Cémagref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j-lt"/>
                <a:sym typeface="Wingdings" pitchFamily="2" charset="2"/>
              </a:rPr>
              <a:t> </a:t>
            </a:r>
            <a:endParaRPr lang="fr-FR" sz="16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63525" indent="-26352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1600" dirty="0">
              <a:solidFill>
                <a:srgbClr val="003D7E"/>
              </a:solidFill>
              <a:latin typeface="+mn-lt"/>
            </a:endParaRPr>
          </a:p>
          <a:p>
            <a:pPr marL="263525" indent="-26352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2)  Plus de technique</a:t>
            </a:r>
          </a:p>
          <a:p>
            <a:pPr marL="182563" indent="-18256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Plus de granulés au m2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+mj-lt"/>
                <a:sym typeface="Wingdings" pitchFamily="2" charset="2"/>
              </a:rPr>
              <a:t>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efficacité confortée</a:t>
            </a:r>
          </a:p>
          <a:p>
            <a:pPr marL="182563" indent="-18256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Des essais acta qui confortent le haut niveau d’efficacité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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voir essai Chabert </a:t>
            </a:r>
            <a:endParaRPr lang="fr-FR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182563" indent="-18256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600" kern="0" dirty="0">
                <a:solidFill>
                  <a:schemeClr val="accent1">
                    <a:lumMod val="75000"/>
                  </a:schemeClr>
                </a:solidFill>
                <a:latin typeface="+mj-lt"/>
                <a:sym typeface="Wingdings" pitchFamily="2" charset="2"/>
              </a:rPr>
              <a:t>    P</a:t>
            </a:r>
            <a:r>
              <a:rPr lang="fr-FR" sz="1600" kern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lus de granulés/m2 et moins de substance active/ha : Un rapport Matière active</a:t>
            </a:r>
          </a:p>
          <a:p>
            <a:pPr marL="182563" indent="-18256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600" kern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nombre de granulés au m2 optimisé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+mj-lt"/>
                <a:sym typeface="Wingdings" pitchFamily="2" charset="2"/>
              </a:rPr>
              <a:t> </a:t>
            </a:r>
            <a:r>
              <a:rPr lang="fr-FR" sz="1600" kern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Une offre adaptée aux contraintes environnementales</a:t>
            </a:r>
          </a:p>
          <a:p>
            <a:pPr marL="182563" indent="-18256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Un mélange parfait à la semence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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Densité et taille les plus proches de la graine de colza</a:t>
            </a:r>
          </a:p>
          <a:p>
            <a:pPr marL="182563" indent="-18256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1600" b="1" dirty="0">
              <a:latin typeface="+mj-lt"/>
            </a:endParaRP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3)  Plus de compétitivité : Une offre produits complète et haut de gamme  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6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   </a:t>
            </a:r>
            <a:r>
              <a:rPr lang="fr-FR" sz="16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Le cout hectare le plus compétitif du marché métaldéhyde sur les deux segments</a:t>
            </a:r>
            <a:endParaRPr lang="fr-FR" sz="1600" b="1" kern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pPr marL="182563" indent="-182563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</a:t>
            </a:r>
            <a:r>
              <a:rPr lang="fr-FR" sz="1600" kern="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Limagri</a:t>
            </a:r>
            <a:r>
              <a:rPr lang="fr-FR" sz="1600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fr-FR" sz="700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</a:t>
            </a:r>
            <a:r>
              <a:rPr lang="fr-FR" sz="1600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1600" i="1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dose</a:t>
            </a:r>
            <a:r>
              <a:rPr lang="fr-FR" sz="800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, </a:t>
            </a:r>
            <a:r>
              <a:rPr lang="fr-FR" sz="16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vendu en dose de 4 ha </a:t>
            </a:r>
          </a:p>
          <a:p>
            <a:pPr indent="182563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itchFamily="2" charset="2"/>
              </a:rPr>
              <a:t>                           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le meilleur produit pour les mélanges avec un cout intéressant</a:t>
            </a:r>
            <a:endParaRPr lang="fr-FR" sz="1600" kern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pPr marL="182563" indent="-182563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</a:t>
            </a:r>
            <a:r>
              <a:rPr lang="fr-FR" sz="1600" kern="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Limagri</a:t>
            </a:r>
            <a:r>
              <a:rPr lang="fr-FR" sz="1600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700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</a:t>
            </a:r>
            <a:r>
              <a:rPr lang="fr-FR" sz="1600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1600" i="1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champ , </a:t>
            </a:r>
            <a:r>
              <a:rPr lang="fr-FR" sz="16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vendu en sac de 20 kg</a:t>
            </a:r>
          </a:p>
          <a:p>
            <a:pPr marL="182563" indent="-182563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itchFamily="2" charset="2"/>
              </a:rPr>
              <a:t>	        </a:t>
            </a:r>
            <a:r>
              <a:rPr lang="fr-FR" sz="16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itchFamily="2" charset="2"/>
              </a:rPr>
              <a:t>                  </a:t>
            </a:r>
            <a:r>
              <a:rPr lang="fr-FR" sz="16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itchFamily="2" charset="2"/>
              </a:rPr>
              <a:t> produit haut de gamme </a:t>
            </a:r>
            <a:r>
              <a:rPr lang="fr-FR" sz="16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itchFamily="2" charset="2"/>
              </a:rPr>
              <a:t>apportant </a:t>
            </a:r>
            <a:r>
              <a:rPr lang="fr-FR" sz="16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itchFamily="2" charset="2"/>
              </a:rPr>
              <a:t>plus de granulés/m²  avec un cout limité 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b="1" kern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4</a:t>
            </a:r>
            <a:r>
              <a:rPr lang="fr-FR" sz="1600" b="1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)  Un</a:t>
            </a:r>
            <a:r>
              <a:rPr lang="fr-FR" sz="1600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fr-FR" sz="1600" b="1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partenariat commercial de mise en marché</a:t>
            </a:r>
            <a:r>
              <a:rPr lang="fr-FR" sz="1600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: </a:t>
            </a:r>
          </a:p>
          <a:p>
            <a:pPr indent="182563" eaLnBrk="0" fontAlgn="auto" hangingPunct="0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600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sym typeface="Wingdings" pitchFamily="2" charset="2"/>
              </a:rPr>
              <a:t> P</a:t>
            </a:r>
            <a:r>
              <a:rPr lang="fr-FR" sz="1600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lus de marge pour la distribution</a:t>
            </a:r>
          </a:p>
          <a:p>
            <a:pPr indent="182563" eaLnBrk="0" fontAlgn="auto" hangingPunct="0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600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sym typeface="Wingdings" pitchFamily="2" charset="2"/>
              </a:rPr>
              <a:t> Meilleure mise en marché </a:t>
            </a:r>
            <a:endParaRPr lang="fr-FR" sz="1600" kern="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1600" kern="0" dirty="0">
              <a:latin typeface="+mj-lt"/>
            </a:endParaRP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1600" kern="0" dirty="0">
              <a:latin typeface="+mj-lt"/>
            </a:endParaRP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600" kern="0" dirty="0">
                <a:latin typeface="+mj-lt"/>
              </a:rPr>
              <a:t>                                                                                                   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600" kern="0" dirty="0">
                <a:latin typeface="+mj-lt"/>
              </a:rPr>
              <a:t>                                                           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1600" kern="0" dirty="0">
              <a:latin typeface="+mj-lt"/>
            </a:endParaRP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1600" kern="0" dirty="0">
              <a:latin typeface="+mj-lt"/>
            </a:endParaRP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1600" kern="0" dirty="0">
              <a:latin typeface="+mj-lt"/>
            </a:endParaRP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1600" kern="0" dirty="0">
              <a:latin typeface="+mj-lt"/>
            </a:endParaRP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1600" kern="0" dirty="0">
              <a:latin typeface="+mj-lt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74" y="983456"/>
            <a:ext cx="385762" cy="14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422029"/>
            <a:ext cx="401638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295825"/>
            <a:ext cx="385763" cy="14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094437"/>
            <a:ext cx="401638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843808" y="404664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kern="0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ce qu’il faut retenir</a:t>
            </a:r>
          </a:p>
        </p:txBody>
      </p:sp>
      <p:pic>
        <p:nvPicPr>
          <p:cNvPr id="11273" name="Image 20" descr="ide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9275" y="523072"/>
            <a:ext cx="795213" cy="52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9129" y="2060848"/>
            <a:ext cx="959375" cy="92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3" descr="Logos Limagri blanc-0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25" y="71438"/>
            <a:ext cx="1570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9"/>
          <p:cNvSpPr>
            <a:spLocks noChangeArrowheads="1"/>
          </p:cNvSpPr>
          <p:nvPr/>
        </p:nvSpPr>
        <p:spPr bwMode="auto">
          <a:xfrm rot="5400000">
            <a:off x="7858919" y="2501107"/>
            <a:ext cx="498475" cy="1500187"/>
          </a:xfrm>
          <a:prstGeom prst="can">
            <a:avLst>
              <a:gd name="adj" fmla="val 39751"/>
            </a:avLst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02754" name="Picture 2" descr="RF1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765550"/>
            <a:ext cx="1643062" cy="123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5" name="Picture 3" descr="DSC_14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8688" y="4500563"/>
            <a:ext cx="1531937" cy="101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2428875" y="1714500"/>
            <a:ext cx="1357313" cy="723900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2428875" y="2000250"/>
            <a:ext cx="1357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>
                <a:latin typeface="Calibri" pitchFamily="34" charset="0"/>
                <a:cs typeface="Arial" pitchFamily="34" charset="0"/>
              </a:rPr>
              <a:t>Stockage</a:t>
            </a:r>
          </a:p>
        </p:txBody>
      </p:sp>
      <p:pic>
        <p:nvPicPr>
          <p:cNvPr id="12295" name="Picture 8" descr="j03119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1643063"/>
            <a:ext cx="1500187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AutoShape 9"/>
          <p:cNvSpPr>
            <a:spLocks noChangeArrowheads="1"/>
          </p:cNvSpPr>
          <p:nvPr/>
        </p:nvSpPr>
        <p:spPr bwMode="auto">
          <a:xfrm rot="5400000">
            <a:off x="4858544" y="856457"/>
            <a:ext cx="498475" cy="1500187"/>
          </a:xfrm>
          <a:prstGeom prst="can">
            <a:avLst>
              <a:gd name="adj" fmla="val 39751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297" name="Text Box 10"/>
          <p:cNvSpPr txBox="1">
            <a:spLocks noChangeArrowheads="1"/>
          </p:cNvSpPr>
          <p:nvPr/>
        </p:nvSpPr>
        <p:spPr bwMode="auto">
          <a:xfrm>
            <a:off x="4357688" y="1428750"/>
            <a:ext cx="1285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Mélange</a:t>
            </a:r>
          </a:p>
        </p:txBody>
      </p:sp>
      <p:sp>
        <p:nvSpPr>
          <p:cNvPr id="202763" name="Line 11"/>
          <p:cNvSpPr>
            <a:spLocks noChangeShapeType="1"/>
          </p:cNvSpPr>
          <p:nvPr/>
        </p:nvSpPr>
        <p:spPr bwMode="auto">
          <a:xfrm>
            <a:off x="1643063" y="2071688"/>
            <a:ext cx="7858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 w="38100">
                <a:solidFill>
                  <a:schemeClr val="tx1"/>
                </a:solidFill>
              </a:ln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299" name="AutoShape 13"/>
          <p:cNvSpPr>
            <a:spLocks noChangeArrowheads="1"/>
          </p:cNvSpPr>
          <p:nvPr/>
        </p:nvSpPr>
        <p:spPr bwMode="auto">
          <a:xfrm>
            <a:off x="6715125" y="1857375"/>
            <a:ext cx="1398588" cy="500063"/>
          </a:xfrm>
          <a:prstGeom prst="cube">
            <a:avLst>
              <a:gd name="adj" fmla="val 2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300" name="Text Box 14"/>
          <p:cNvSpPr txBox="1">
            <a:spLocks noChangeArrowheads="1"/>
          </p:cNvSpPr>
          <p:nvPr/>
        </p:nvSpPr>
        <p:spPr bwMode="auto">
          <a:xfrm>
            <a:off x="6715125" y="2000250"/>
            <a:ext cx="1285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Dosage</a:t>
            </a:r>
          </a:p>
        </p:txBody>
      </p:sp>
      <p:sp>
        <p:nvSpPr>
          <p:cNvPr id="12301" name="Text Box 16"/>
          <p:cNvSpPr txBox="1">
            <a:spLocks noChangeArrowheads="1"/>
          </p:cNvSpPr>
          <p:nvPr/>
        </p:nvSpPr>
        <p:spPr bwMode="auto">
          <a:xfrm>
            <a:off x="7429500" y="3073400"/>
            <a:ext cx="12144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Pétrissage</a:t>
            </a:r>
          </a:p>
        </p:txBody>
      </p:sp>
      <p:sp>
        <p:nvSpPr>
          <p:cNvPr id="12302" name="AutoShape 18"/>
          <p:cNvSpPr>
            <a:spLocks noChangeArrowheads="1"/>
          </p:cNvSpPr>
          <p:nvPr/>
        </p:nvSpPr>
        <p:spPr bwMode="auto">
          <a:xfrm>
            <a:off x="5072063" y="4500563"/>
            <a:ext cx="2320925" cy="85725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2303" name="Text Box 19"/>
          <p:cNvSpPr txBox="1">
            <a:spLocks noChangeArrowheads="1"/>
          </p:cNvSpPr>
          <p:nvPr/>
        </p:nvSpPr>
        <p:spPr bwMode="auto">
          <a:xfrm>
            <a:off x="5597525" y="4764088"/>
            <a:ext cx="1260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>
                <a:latin typeface="Calibri" pitchFamily="34" charset="0"/>
                <a:cs typeface="Arial" pitchFamily="34" charset="0"/>
              </a:rPr>
              <a:t>Extrusion</a:t>
            </a:r>
          </a:p>
        </p:txBody>
      </p:sp>
      <p:sp>
        <p:nvSpPr>
          <p:cNvPr id="12304" name="AutoShape 21"/>
          <p:cNvSpPr>
            <a:spLocks noChangeArrowheads="1"/>
          </p:cNvSpPr>
          <p:nvPr/>
        </p:nvSpPr>
        <p:spPr bwMode="auto">
          <a:xfrm>
            <a:off x="5129213" y="6091238"/>
            <a:ext cx="1657350" cy="5524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305" name="Text Box 22"/>
          <p:cNvSpPr txBox="1">
            <a:spLocks noChangeArrowheads="1"/>
          </p:cNvSpPr>
          <p:nvPr/>
        </p:nvSpPr>
        <p:spPr bwMode="auto">
          <a:xfrm>
            <a:off x="5500688" y="6234113"/>
            <a:ext cx="917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Coupe</a:t>
            </a:r>
          </a:p>
        </p:txBody>
      </p:sp>
      <p:sp>
        <p:nvSpPr>
          <p:cNvPr id="12306" name="AutoShape 24"/>
          <p:cNvSpPr>
            <a:spLocks noChangeArrowheads="1"/>
          </p:cNvSpPr>
          <p:nvPr/>
        </p:nvSpPr>
        <p:spPr bwMode="auto">
          <a:xfrm rot="5400000">
            <a:off x="3884613" y="5259388"/>
            <a:ext cx="660400" cy="1428750"/>
          </a:xfrm>
          <a:prstGeom prst="can">
            <a:avLst>
              <a:gd name="adj" fmla="val 54087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307" name="Text Box 25"/>
          <p:cNvSpPr txBox="1">
            <a:spLocks noChangeArrowheads="1"/>
          </p:cNvSpPr>
          <p:nvPr/>
        </p:nvSpPr>
        <p:spPr bwMode="auto">
          <a:xfrm>
            <a:off x="3500438" y="5786438"/>
            <a:ext cx="1149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Séchage</a:t>
            </a:r>
          </a:p>
        </p:txBody>
      </p:sp>
      <p:sp>
        <p:nvSpPr>
          <p:cNvPr id="12308" name="AutoShape 27"/>
          <p:cNvSpPr>
            <a:spLocks noChangeArrowheads="1"/>
          </p:cNvSpPr>
          <p:nvPr/>
        </p:nvSpPr>
        <p:spPr bwMode="auto">
          <a:xfrm>
            <a:off x="1428750" y="5857875"/>
            <a:ext cx="1357313" cy="723900"/>
          </a:xfrm>
          <a:prstGeom prst="can">
            <a:avLst>
              <a:gd name="adj" fmla="val 25000"/>
            </a:avLst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309" name="Text Box 28"/>
          <p:cNvSpPr txBox="1">
            <a:spLocks noChangeArrowheads="1"/>
          </p:cNvSpPr>
          <p:nvPr/>
        </p:nvSpPr>
        <p:spPr bwMode="auto">
          <a:xfrm>
            <a:off x="1428750" y="6091238"/>
            <a:ext cx="13573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Stockage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0" y="642938"/>
            <a:ext cx="9144000" cy="44608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LE PROCÉDÉ GRANUFAR</a:t>
            </a:r>
            <a:r>
              <a:rPr lang="en-US" sz="2800" b="1" baseline="30000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®</a:t>
            </a:r>
          </a:p>
        </p:txBody>
      </p:sp>
      <p:pic>
        <p:nvPicPr>
          <p:cNvPr id="35" name="Picture 40" descr="DSC_39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500313"/>
            <a:ext cx="1611313" cy="107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42" descr="DSC_39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8" y="2000250"/>
            <a:ext cx="1643062" cy="109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46" descr="DSC_39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63" y="3571875"/>
            <a:ext cx="1611312" cy="107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44" descr="DSC_394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188" y="5072063"/>
            <a:ext cx="1643062" cy="109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315" name="AutoShape 49"/>
          <p:cNvSpPr>
            <a:spLocks noChangeArrowheads="1"/>
          </p:cNvSpPr>
          <p:nvPr/>
        </p:nvSpPr>
        <p:spPr bwMode="auto">
          <a:xfrm>
            <a:off x="71438" y="5121275"/>
            <a:ext cx="1928812" cy="436563"/>
          </a:xfrm>
          <a:prstGeom prst="cube">
            <a:avLst>
              <a:gd name="adj" fmla="val 25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316" name="Text Box 50"/>
          <p:cNvSpPr txBox="1">
            <a:spLocks noChangeArrowheads="1"/>
          </p:cNvSpPr>
          <p:nvPr/>
        </p:nvSpPr>
        <p:spPr bwMode="auto">
          <a:xfrm>
            <a:off x="0" y="5214938"/>
            <a:ext cx="1857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>
                <a:latin typeface="Calibri" pitchFamily="34" charset="0"/>
                <a:cs typeface="Arial" pitchFamily="34" charset="0"/>
              </a:rPr>
              <a:t>Conditionnement</a:t>
            </a:r>
          </a:p>
        </p:txBody>
      </p:sp>
      <p:cxnSp>
        <p:nvCxnSpPr>
          <p:cNvPr id="12317" name="Forme 55"/>
          <p:cNvCxnSpPr>
            <a:cxnSpLocks noChangeShapeType="1"/>
            <a:stCxn id="12299" idx="5"/>
          </p:cNvCxnSpPr>
          <p:nvPr/>
        </p:nvCxnSpPr>
        <p:spPr bwMode="auto">
          <a:xfrm>
            <a:off x="8113713" y="2044700"/>
            <a:ext cx="387350" cy="955675"/>
          </a:xfrm>
          <a:prstGeom prst="bentConnector2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18" name="Connecteur en angle 76"/>
          <p:cNvCxnSpPr>
            <a:cxnSpLocks noChangeShapeType="1"/>
            <a:stCxn id="12293" idx="4"/>
            <a:endCxn id="12296" idx="3"/>
          </p:cNvCxnSpPr>
          <p:nvPr/>
        </p:nvCxnSpPr>
        <p:spPr bwMode="auto">
          <a:xfrm flipV="1">
            <a:off x="3786188" y="1606550"/>
            <a:ext cx="571500" cy="469900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19" name="Forme 81"/>
          <p:cNvCxnSpPr>
            <a:cxnSpLocks noChangeShapeType="1"/>
            <a:stCxn id="12290" idx="3"/>
            <a:endCxn id="12302" idx="0"/>
          </p:cNvCxnSpPr>
          <p:nvPr/>
        </p:nvCxnSpPr>
        <p:spPr bwMode="auto">
          <a:xfrm rot="10800000" flipV="1">
            <a:off x="6232525" y="3251200"/>
            <a:ext cx="1125538" cy="1249363"/>
          </a:xfrm>
          <a:prstGeom prst="bentConnector2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20" name="Connecteur en angle 83"/>
          <p:cNvCxnSpPr>
            <a:cxnSpLocks noChangeShapeType="1"/>
            <a:stCxn id="12302" idx="2"/>
            <a:endCxn id="12304" idx="0"/>
          </p:cNvCxnSpPr>
          <p:nvPr/>
        </p:nvCxnSpPr>
        <p:spPr bwMode="auto">
          <a:xfrm rot="5400000">
            <a:off x="5728494" y="5587207"/>
            <a:ext cx="733425" cy="274637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21" name="Connecteur en angle 87"/>
          <p:cNvCxnSpPr>
            <a:cxnSpLocks noChangeShapeType="1"/>
            <a:stCxn id="12304" idx="1"/>
            <a:endCxn id="12306" idx="1"/>
          </p:cNvCxnSpPr>
          <p:nvPr/>
        </p:nvCxnSpPr>
        <p:spPr bwMode="auto">
          <a:xfrm rot="10800000">
            <a:off x="4929188" y="5973763"/>
            <a:ext cx="614362" cy="393700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22" name="Connecteur en angle 89"/>
          <p:cNvCxnSpPr>
            <a:cxnSpLocks noChangeShapeType="1"/>
            <a:stCxn id="12306" idx="3"/>
            <a:endCxn id="12308" idx="4"/>
          </p:cNvCxnSpPr>
          <p:nvPr/>
        </p:nvCxnSpPr>
        <p:spPr bwMode="auto">
          <a:xfrm rot="10800000" flipV="1">
            <a:off x="2786063" y="5973763"/>
            <a:ext cx="714375" cy="246062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23" name="Forme 91"/>
          <p:cNvCxnSpPr>
            <a:cxnSpLocks noChangeShapeType="1"/>
            <a:stCxn id="12308" idx="2"/>
            <a:endCxn id="12316" idx="2"/>
          </p:cNvCxnSpPr>
          <p:nvPr/>
        </p:nvCxnSpPr>
        <p:spPr bwMode="auto">
          <a:xfrm rot="10800000">
            <a:off x="928688" y="5553075"/>
            <a:ext cx="500062" cy="666750"/>
          </a:xfrm>
          <a:prstGeom prst="bentConnector2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24" name="Connecteur en angle 76"/>
          <p:cNvCxnSpPr>
            <a:cxnSpLocks noChangeShapeType="1"/>
            <a:endCxn id="12299" idx="0"/>
          </p:cNvCxnSpPr>
          <p:nvPr/>
        </p:nvCxnSpPr>
        <p:spPr bwMode="auto">
          <a:xfrm>
            <a:off x="5857875" y="1612900"/>
            <a:ext cx="1619250" cy="244475"/>
          </a:xfrm>
          <a:prstGeom prst="bentConnector2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2325" name="Image 38" descr="Logos Limagri blanc-01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25" y="71438"/>
            <a:ext cx="1570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96" y="345529"/>
            <a:ext cx="1258888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/>
          <p:cNvSpPr txBox="1"/>
          <p:nvPr/>
        </p:nvSpPr>
        <p:spPr>
          <a:xfrm>
            <a:off x="0" y="5229225"/>
            <a:ext cx="9144000" cy="1463675"/>
          </a:xfrm>
          <a:prstGeom prst="roundRect">
            <a:avLst/>
          </a:prstGeom>
          <a:noFill/>
          <a:ln w="3175">
            <a:noFill/>
            <a:prstDash val="sysDot"/>
          </a:ln>
        </p:spPr>
        <p:txBody>
          <a:bodyPr>
            <a:spAutoFit/>
          </a:bodyPr>
          <a:lstStyle/>
          <a:p>
            <a:pPr marL="268288" indent="-268288" fontAlgn="auto">
              <a:spcBef>
                <a:spcPts val="0"/>
              </a:spcBef>
              <a:spcAft>
                <a:spcPts val="0"/>
              </a:spcAft>
              <a:buClr>
                <a:srgbClr val="D5E04D"/>
              </a:buClr>
              <a:buFont typeface="Wingdings" pitchFamily="2" charset="2"/>
              <a:buChar char="ü"/>
              <a:defRPr/>
            </a:pPr>
            <a:r>
              <a:rPr lang="fr-FR" sz="2000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 coût ha limité</a:t>
            </a: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buClr>
                <a:srgbClr val="D5E04D"/>
              </a:buClr>
              <a:buFont typeface="Wingdings" pitchFamily="2" charset="2"/>
              <a:buChar char="ü"/>
              <a:defRPr/>
            </a:pPr>
            <a:r>
              <a:rPr lang="fr-FR" sz="2000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plus de granulés dans la ligne de semis </a:t>
            </a: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buClr>
                <a:srgbClr val="D5E04D"/>
              </a:buClr>
              <a:buFont typeface="Wingdings" pitchFamily="2" charset="2"/>
              <a:buChar char="ü"/>
              <a:defRPr/>
            </a:pPr>
            <a:r>
              <a:rPr lang="fr-FR" sz="2000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Une marge confortée</a:t>
            </a: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buClr>
                <a:srgbClr val="D5E04D"/>
              </a:buClr>
              <a:buFont typeface="Wingdings" pitchFamily="2" charset="2"/>
              <a:buChar char="ü"/>
              <a:defRPr/>
            </a:pPr>
            <a:r>
              <a:rPr lang="fr-FR" sz="2000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Mélange parfais à la semence </a:t>
            </a:r>
            <a:endParaRPr lang="fr-FR" sz="2000" i="1" dirty="0">
              <a:latin typeface="+mn-lt"/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611188" y="443742"/>
          <a:ext cx="7956373" cy="3633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6232"/>
                <a:gridCol w="646859"/>
                <a:gridCol w="646859"/>
                <a:gridCol w="646859"/>
                <a:gridCol w="646859"/>
                <a:gridCol w="646859"/>
                <a:gridCol w="1218059"/>
                <a:gridCol w="1078537"/>
                <a:gridCol w="517545"/>
                <a:gridCol w="517545"/>
                <a:gridCol w="614160"/>
              </a:tblGrid>
              <a:tr h="489758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SEGMENT EN MÉLANGE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6285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Produit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Dose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Dose/ha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quantité</a:t>
                      </a:r>
                    </a:p>
                    <a:p>
                      <a:pPr algn="ctr" fontAlgn="b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/ ha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g</a:t>
                      </a:r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ranulés 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au M2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Prix culture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Coût/ha  €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sz="1000" b="1" dirty="0" smtClean="0">
                          <a:solidFill>
                            <a:schemeClr val="bg1"/>
                          </a:solidFill>
                        </a:rPr>
                        <a:t>       Marge/ha</a:t>
                      </a:r>
                      <a:endParaRPr lang="fr-FR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Subst. 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active </a:t>
                      </a:r>
                      <a:endParaRPr lang="fr-FR" sz="1100" b="1" i="0" u="none" strike="noStrike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  <a:p>
                      <a:pPr algn="ctr" fontAlgn="b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à 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l'hectare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91045"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à la dose </a:t>
                      </a:r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préconisée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au même </a:t>
                      </a:r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nbre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de granulés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</a:rPr>
                        <a:t>Ala</a:t>
                      </a:r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 dose préconisée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Même </a:t>
                      </a:r>
                      <a:r>
                        <a:rPr lang="fr-FR" sz="800" dirty="0" err="1" smtClean="0">
                          <a:solidFill>
                            <a:schemeClr val="bg1"/>
                          </a:solidFill>
                        </a:rPr>
                        <a:t>nbre</a:t>
                      </a:r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 de granulés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9637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Magisem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12 kg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4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  kg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55 € </a:t>
                      </a:r>
                    </a:p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la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dose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13,75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13,75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3,75</a:t>
                      </a:r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3,75</a:t>
                      </a:r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15867">
                <a:tc>
                  <a:txBody>
                    <a:bodyPr/>
                    <a:lstStyle/>
                    <a:p>
                      <a:pPr algn="ctr" fontAlgn="b"/>
                      <a:endParaRPr lang="fr-FR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10 kg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4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2,5 kg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rgbClr val="FF0000"/>
                          </a:solidFill>
                          <a:latin typeface="+mj-lt"/>
                        </a:rPr>
                        <a:t>47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rgbClr val="FF0000"/>
                          </a:solidFill>
                          <a:latin typeface="+mj-lt"/>
                        </a:rPr>
                        <a:t>52 €</a:t>
                      </a:r>
                    </a:p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la dose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rgbClr val="FF0000"/>
                          </a:solidFill>
                          <a:latin typeface="+mj-lt"/>
                        </a:rPr>
                        <a:t>13,00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rgbClr val="FF0000"/>
                          </a:solidFill>
                          <a:latin typeface="+mj-lt"/>
                        </a:rPr>
                        <a:t>9,20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9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5,92</a:t>
                      </a:r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4,15</a:t>
                      </a:r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FF0000"/>
                          </a:solidFill>
                          <a:latin typeface="+mj-lt"/>
                        </a:rPr>
                        <a:t>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9F8"/>
                    </a:solidFill>
                  </a:tcPr>
                </a:tc>
              </a:tr>
              <a:tr h="272916">
                <a:tc>
                  <a:txBody>
                    <a:bodyPr/>
                    <a:lstStyle/>
                    <a:p>
                      <a:pPr algn="ctr" fontAlgn="b"/>
                      <a:endParaRPr lang="fr-FR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5" name="Flèche vers le bas 4"/>
          <p:cNvSpPr/>
          <p:nvPr/>
        </p:nvSpPr>
        <p:spPr>
          <a:xfrm>
            <a:off x="3348038" y="3573463"/>
            <a:ext cx="484187" cy="1079500"/>
          </a:xfrm>
          <a:prstGeom prst="downArrow">
            <a:avLst/>
          </a:prstGeom>
          <a:solidFill>
            <a:srgbClr val="003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601" name="Rectangle 6"/>
          <p:cNvSpPr>
            <a:spLocks noChangeArrowheads="1"/>
          </p:cNvSpPr>
          <p:nvPr/>
        </p:nvSpPr>
        <p:spPr bwMode="auto">
          <a:xfrm>
            <a:off x="2843213" y="4652963"/>
            <a:ext cx="1143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000" b="1">
                <a:solidFill>
                  <a:srgbClr val="003D7E"/>
                </a:solidFill>
                <a:latin typeface="Calibri" pitchFamily="34" charset="0"/>
              </a:rPr>
              <a:t>+ de granulés au m2</a:t>
            </a:r>
          </a:p>
        </p:txBody>
      </p:sp>
      <p:sp>
        <p:nvSpPr>
          <p:cNvPr id="8" name="Flèche vers le bas 7"/>
          <p:cNvSpPr/>
          <p:nvPr/>
        </p:nvSpPr>
        <p:spPr>
          <a:xfrm>
            <a:off x="3995738" y="3573463"/>
            <a:ext cx="484187" cy="1619250"/>
          </a:xfrm>
          <a:prstGeom prst="downArrow">
            <a:avLst/>
          </a:prstGeom>
          <a:solidFill>
            <a:srgbClr val="003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603" name="ZoneTexte 8"/>
          <p:cNvSpPr txBox="1">
            <a:spLocks noChangeArrowheads="1"/>
          </p:cNvSpPr>
          <p:nvPr/>
        </p:nvSpPr>
        <p:spPr bwMode="auto">
          <a:xfrm>
            <a:off x="3563938" y="5229225"/>
            <a:ext cx="15001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000" b="1">
                <a:solidFill>
                  <a:srgbClr val="003D7E"/>
                </a:solidFill>
                <a:latin typeface="Calibri" pitchFamily="34" charset="0"/>
              </a:rPr>
              <a:t>Prix culture intéressant</a:t>
            </a:r>
          </a:p>
        </p:txBody>
      </p:sp>
      <p:sp>
        <p:nvSpPr>
          <p:cNvPr id="10" name="Flèche vers le bas 9"/>
          <p:cNvSpPr/>
          <p:nvPr/>
        </p:nvSpPr>
        <p:spPr>
          <a:xfrm>
            <a:off x="5580063" y="3573463"/>
            <a:ext cx="484187" cy="1079500"/>
          </a:xfrm>
          <a:prstGeom prst="downArrow">
            <a:avLst/>
          </a:prstGeom>
          <a:solidFill>
            <a:srgbClr val="003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>
            <a:off x="8027988" y="3500438"/>
            <a:ext cx="484187" cy="1619250"/>
          </a:xfrm>
          <a:prstGeom prst="downArrow">
            <a:avLst/>
          </a:prstGeom>
          <a:solidFill>
            <a:srgbClr val="003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606" name="ZoneTexte 13"/>
          <p:cNvSpPr txBox="1">
            <a:spLocks noChangeArrowheads="1"/>
          </p:cNvSpPr>
          <p:nvPr/>
        </p:nvSpPr>
        <p:spPr bwMode="auto">
          <a:xfrm>
            <a:off x="4643438" y="4652963"/>
            <a:ext cx="2428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000" b="1">
                <a:solidFill>
                  <a:srgbClr val="003D7E"/>
                </a:solidFill>
                <a:latin typeface="Calibri" pitchFamily="34" charset="0"/>
              </a:rPr>
              <a:t>Coût / ha  le plus économique </a:t>
            </a:r>
          </a:p>
          <a:p>
            <a:pPr algn="ctr"/>
            <a:r>
              <a:rPr lang="fr-FR" sz="1000" b="1">
                <a:solidFill>
                  <a:srgbClr val="003D7E"/>
                </a:solidFill>
                <a:latin typeface="Calibri" pitchFamily="34" charset="0"/>
              </a:rPr>
              <a:t>du marché</a:t>
            </a:r>
          </a:p>
        </p:txBody>
      </p:sp>
      <p:sp>
        <p:nvSpPr>
          <p:cNvPr id="22607" name="ZoneTexte 16"/>
          <p:cNvSpPr txBox="1">
            <a:spLocks noChangeArrowheads="1"/>
          </p:cNvSpPr>
          <p:nvPr/>
        </p:nvSpPr>
        <p:spPr bwMode="auto">
          <a:xfrm>
            <a:off x="7740650" y="5157788"/>
            <a:ext cx="12144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000" b="1">
                <a:solidFill>
                  <a:srgbClr val="003D7E"/>
                </a:solidFill>
                <a:latin typeface="Calibri" pitchFamily="34" charset="0"/>
              </a:rPr>
              <a:t>Plus de granulés</a:t>
            </a:r>
          </a:p>
          <a:p>
            <a:pPr algn="ctr"/>
            <a:r>
              <a:rPr lang="fr-FR" sz="1000" b="1">
                <a:solidFill>
                  <a:srgbClr val="003D7E"/>
                </a:solidFill>
                <a:latin typeface="Calibri" pitchFamily="34" charset="0"/>
              </a:rPr>
              <a:t> mais moins de </a:t>
            </a:r>
          </a:p>
          <a:p>
            <a:pPr algn="ctr"/>
            <a:r>
              <a:rPr lang="fr-FR" sz="1000" b="1">
                <a:solidFill>
                  <a:srgbClr val="003D7E"/>
                </a:solidFill>
                <a:latin typeface="Calibri" pitchFamily="34" charset="0"/>
              </a:rPr>
              <a:t>Subst. active</a:t>
            </a:r>
          </a:p>
        </p:txBody>
      </p:sp>
      <p:sp>
        <p:nvSpPr>
          <p:cNvPr id="29" name="Explosion 2 28"/>
          <p:cNvSpPr>
            <a:spLocks noChangeAspect="1"/>
          </p:cNvSpPr>
          <p:nvPr/>
        </p:nvSpPr>
        <p:spPr>
          <a:xfrm>
            <a:off x="0" y="3929063"/>
            <a:ext cx="2106613" cy="1444625"/>
          </a:xfrm>
          <a:prstGeom prst="irregularSeal2">
            <a:avLst/>
          </a:prstGeom>
          <a:noFill/>
          <a:ln>
            <a:solidFill>
              <a:srgbClr val="D5E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solidFill>
                <a:srgbClr val="003D7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214313" y="4354513"/>
            <a:ext cx="2428876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 meilleur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rapport qualité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prix du marché</a:t>
            </a:r>
          </a:p>
        </p:txBody>
      </p:sp>
      <p:pic>
        <p:nvPicPr>
          <p:cNvPr id="22611" name="Picture 93" descr="C:\Documents and Settings\amalet\Local Settings\Temporary Internet Files\Content.IE5\10UOG0S9\MCj0441498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0"/>
            <a:ext cx="614362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13" name="Image 8" descr="Logo Gdos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852738"/>
            <a:ext cx="809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827089" y="0"/>
            <a:ext cx="3168848" cy="5222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POURQUOI CHOISIR </a:t>
            </a:r>
            <a:endParaRPr lang="fr-FR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" name="Flèche vers le bas 19"/>
          <p:cNvSpPr/>
          <p:nvPr/>
        </p:nvSpPr>
        <p:spPr>
          <a:xfrm>
            <a:off x="7164388" y="3500438"/>
            <a:ext cx="484187" cy="2448842"/>
          </a:xfrm>
          <a:prstGeom prst="downArrow">
            <a:avLst/>
          </a:prstGeom>
          <a:solidFill>
            <a:srgbClr val="003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616" name="ZoneTexte 20"/>
          <p:cNvSpPr txBox="1">
            <a:spLocks noChangeArrowheads="1"/>
          </p:cNvSpPr>
          <p:nvPr/>
        </p:nvSpPr>
        <p:spPr bwMode="auto">
          <a:xfrm>
            <a:off x="6660232" y="5949280"/>
            <a:ext cx="17224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chemeClr val="tx2"/>
                </a:solidFill>
              </a:rPr>
              <a:t>Excellente marge hectare</a:t>
            </a:r>
          </a:p>
        </p:txBody>
      </p:sp>
      <p:pic>
        <p:nvPicPr>
          <p:cNvPr id="22612" name="Image 22" descr="Logo Ldose bis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44624"/>
            <a:ext cx="3017837" cy="585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9460"/>
            <a:ext cx="9012587" cy="610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jfhuppe\Bureau\Logo Banko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20315"/>
            <a:ext cx="262890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/>
          <p:cNvSpPr txBox="1"/>
          <p:nvPr/>
        </p:nvSpPr>
        <p:spPr>
          <a:xfrm>
            <a:off x="0" y="5429250"/>
            <a:ext cx="8345664" cy="1328023"/>
          </a:xfrm>
          <a:prstGeom prst="roundRect">
            <a:avLst/>
          </a:prstGeom>
          <a:noFill/>
          <a:ln w="3175">
            <a:noFill/>
            <a:prstDash val="sysDot"/>
          </a:ln>
        </p:spPr>
        <p:txBody>
          <a:bodyPr wrap="none">
            <a:spAutoFit/>
          </a:bodyPr>
          <a:lstStyle/>
          <a:p>
            <a:pPr marL="268288" indent="-268288">
              <a:buClr>
                <a:srgbClr val="D5E04D"/>
              </a:buClr>
              <a:buFont typeface="Wingdings" pitchFamily="2" charset="2"/>
              <a:buChar char="ü"/>
              <a:defRPr/>
            </a:pPr>
            <a:r>
              <a:rPr lang="fr-FR" sz="1800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coût ha limité</a:t>
            </a:r>
          </a:p>
          <a:p>
            <a:pPr marL="268288" indent="-268288">
              <a:buClr>
                <a:srgbClr val="D5E04D"/>
              </a:buClr>
              <a:buFont typeface="Wingdings" pitchFamily="2" charset="2"/>
              <a:buChar char="ü"/>
              <a:defRPr/>
            </a:pPr>
            <a:r>
              <a:rPr lang="fr-FR" sz="1800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 de granulés au m</a:t>
            </a:r>
            <a:r>
              <a:rPr lang="fr-FR" sz="1800" i="1" baseline="30000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800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68288" indent="-268288">
              <a:buClr>
                <a:srgbClr val="D5E04D"/>
              </a:buClr>
              <a:buFont typeface="Wingdings" pitchFamily="2" charset="2"/>
              <a:buChar char="ü"/>
              <a:defRPr/>
            </a:pPr>
            <a:r>
              <a:rPr lang="fr-FR" sz="1800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Marge confortée</a:t>
            </a:r>
          </a:p>
          <a:p>
            <a:pPr marL="268288" indent="-268288">
              <a:buClr>
                <a:srgbClr val="D5E04D"/>
              </a:buClr>
              <a:buFont typeface="Wingdings" pitchFamily="2" charset="2"/>
              <a:buChar char="ü"/>
              <a:defRPr/>
            </a:pPr>
            <a:r>
              <a:rPr lang="fr-FR" sz="1800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Moins de substance active à l’hectare avec plus de granulés : Ratio optimisé</a:t>
            </a:r>
            <a:endParaRPr lang="fr-FR" sz="1800" i="1" dirty="0"/>
          </a:p>
        </p:txBody>
      </p:sp>
      <p:sp>
        <p:nvSpPr>
          <p:cNvPr id="5" name="Flèche vers le bas 4"/>
          <p:cNvSpPr/>
          <p:nvPr/>
        </p:nvSpPr>
        <p:spPr>
          <a:xfrm>
            <a:off x="2428875" y="3786188"/>
            <a:ext cx="484188" cy="1079500"/>
          </a:xfrm>
          <a:prstGeom prst="downArrow">
            <a:avLst/>
          </a:prstGeom>
          <a:solidFill>
            <a:srgbClr val="003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2071688" y="4872038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000" b="1">
                <a:solidFill>
                  <a:srgbClr val="003D7E"/>
                </a:solidFill>
              </a:rPr>
              <a:t>+ de granulés au m2</a:t>
            </a:r>
          </a:p>
        </p:txBody>
      </p:sp>
      <p:sp>
        <p:nvSpPr>
          <p:cNvPr id="8" name="Flèche vers le bas 7"/>
          <p:cNvSpPr/>
          <p:nvPr/>
        </p:nvSpPr>
        <p:spPr>
          <a:xfrm>
            <a:off x="3071813" y="3786188"/>
            <a:ext cx="484187" cy="1619250"/>
          </a:xfrm>
          <a:prstGeom prst="downArrow">
            <a:avLst/>
          </a:prstGeom>
          <a:solidFill>
            <a:srgbClr val="003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558" name="ZoneTexte 8"/>
          <p:cNvSpPr txBox="1">
            <a:spLocks noChangeArrowheads="1"/>
          </p:cNvSpPr>
          <p:nvPr/>
        </p:nvSpPr>
        <p:spPr bwMode="auto">
          <a:xfrm>
            <a:off x="2571750" y="5372100"/>
            <a:ext cx="1500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000" b="1">
                <a:solidFill>
                  <a:srgbClr val="003D7E"/>
                </a:solidFill>
              </a:rPr>
              <a:t>Prix culture intéressant</a:t>
            </a:r>
          </a:p>
        </p:txBody>
      </p:sp>
      <p:sp>
        <p:nvSpPr>
          <p:cNvPr id="10" name="Flèche vers le bas 9"/>
          <p:cNvSpPr/>
          <p:nvPr/>
        </p:nvSpPr>
        <p:spPr>
          <a:xfrm>
            <a:off x="4714875" y="3786188"/>
            <a:ext cx="484188" cy="1079500"/>
          </a:xfrm>
          <a:prstGeom prst="downArrow">
            <a:avLst/>
          </a:prstGeom>
          <a:solidFill>
            <a:srgbClr val="003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>
            <a:off x="5715000" y="3786188"/>
            <a:ext cx="484188" cy="1619250"/>
          </a:xfrm>
          <a:prstGeom prst="downArrow">
            <a:avLst/>
          </a:prstGeom>
          <a:solidFill>
            <a:srgbClr val="003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3" name="Flèche vers le bas 12"/>
          <p:cNvSpPr/>
          <p:nvPr/>
        </p:nvSpPr>
        <p:spPr>
          <a:xfrm>
            <a:off x="8516938" y="3786188"/>
            <a:ext cx="484187" cy="1619250"/>
          </a:xfrm>
          <a:prstGeom prst="downArrow">
            <a:avLst/>
          </a:prstGeom>
          <a:solidFill>
            <a:srgbClr val="003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3562" name="ZoneTexte 13"/>
          <p:cNvSpPr txBox="1">
            <a:spLocks noChangeArrowheads="1"/>
          </p:cNvSpPr>
          <p:nvPr/>
        </p:nvSpPr>
        <p:spPr bwMode="auto">
          <a:xfrm>
            <a:off x="4214813" y="4872038"/>
            <a:ext cx="150018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000" b="1">
                <a:solidFill>
                  <a:srgbClr val="003D7E"/>
                </a:solidFill>
              </a:rPr>
              <a:t>Coût/ha le plus économique </a:t>
            </a:r>
          </a:p>
          <a:p>
            <a:pPr algn="ctr"/>
            <a:r>
              <a:rPr lang="fr-FR" sz="1000" b="1">
                <a:solidFill>
                  <a:srgbClr val="003D7E"/>
                </a:solidFill>
              </a:rPr>
              <a:t>du marché</a:t>
            </a:r>
          </a:p>
        </p:txBody>
      </p:sp>
      <p:sp>
        <p:nvSpPr>
          <p:cNvPr id="23563" name="ZoneTexte 14"/>
          <p:cNvSpPr txBox="1">
            <a:spLocks noChangeArrowheads="1"/>
          </p:cNvSpPr>
          <p:nvPr/>
        </p:nvSpPr>
        <p:spPr bwMode="auto">
          <a:xfrm>
            <a:off x="5357813" y="5400675"/>
            <a:ext cx="1285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000" b="1">
                <a:solidFill>
                  <a:srgbClr val="003D7E"/>
                </a:solidFill>
              </a:rPr>
              <a:t>Marge très intéressante</a:t>
            </a:r>
          </a:p>
        </p:txBody>
      </p:sp>
      <p:sp>
        <p:nvSpPr>
          <p:cNvPr id="23564" name="ZoneTexte 16"/>
          <p:cNvSpPr txBox="1">
            <a:spLocks noChangeArrowheads="1"/>
          </p:cNvSpPr>
          <p:nvPr/>
        </p:nvSpPr>
        <p:spPr bwMode="auto">
          <a:xfrm>
            <a:off x="7215188" y="5446713"/>
            <a:ext cx="208438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000" b="1">
                <a:solidFill>
                  <a:srgbClr val="003D7E"/>
                </a:solidFill>
              </a:rPr>
              <a:t>Plus de granulés mais</a:t>
            </a:r>
          </a:p>
          <a:p>
            <a:pPr algn="ctr"/>
            <a:r>
              <a:rPr lang="fr-FR" sz="1000" b="1">
                <a:solidFill>
                  <a:srgbClr val="003D7E"/>
                </a:solidFill>
              </a:rPr>
              <a:t> moins de subst. active</a:t>
            </a:r>
          </a:p>
          <a:p>
            <a:pPr algn="ctr"/>
            <a:r>
              <a:rPr lang="fr-FR" sz="1000" b="1">
                <a:solidFill>
                  <a:srgbClr val="003D7E"/>
                </a:solidFill>
              </a:rPr>
              <a:t> avec une efficacité garantie</a:t>
            </a:r>
          </a:p>
        </p:txBody>
      </p:sp>
      <p:graphicFrame>
        <p:nvGraphicFramePr>
          <p:cNvPr id="20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219075" y="1285875"/>
          <a:ext cx="8710915" cy="2492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595117"/>
                <a:gridCol w="595117"/>
                <a:gridCol w="669508"/>
                <a:gridCol w="595117"/>
                <a:gridCol w="818287"/>
                <a:gridCol w="1115846"/>
                <a:gridCol w="818287"/>
                <a:gridCol w="1041456"/>
                <a:gridCol w="588566"/>
                <a:gridCol w="973614"/>
              </a:tblGrid>
              <a:tr h="370840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SEGMENT </a:t>
                      </a:r>
                      <a:r>
                        <a:rPr lang="fr-FR" sz="1400" b="1" i="0" u="none" strike="noStrike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ÉPANDAGE EN PLEIN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00664">
                <a:tc rowSpan="3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Produit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Condit.</a:t>
                      </a:r>
                      <a:endParaRPr lang="fr-FR" sz="105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Quantité</a:t>
                      </a:r>
                    </a:p>
                    <a:p>
                      <a:pPr algn="ctr" fontAlgn="b"/>
                      <a:r>
                        <a:rPr lang="fr-FR" sz="105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/ ha</a:t>
                      </a:r>
                      <a:endParaRPr lang="fr-FR" sz="105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Granulés au M2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Prix </a:t>
                      </a:r>
                      <a:r>
                        <a:rPr lang="fr-FR" sz="105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culture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Coût/ha  €</a:t>
                      </a:r>
                      <a:endParaRPr lang="fr-FR" sz="10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Marge/ha  €</a:t>
                      </a:r>
                      <a:endParaRPr lang="fr-FR" sz="10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Prix </a:t>
                      </a:r>
                      <a:r>
                        <a:rPr lang="fr-FR" sz="105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d'achat</a:t>
                      </a:r>
                      <a:endParaRPr lang="fr-FR" sz="105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Subst. </a:t>
                      </a:r>
                      <a:r>
                        <a:rPr lang="fr-FR" sz="1050" b="1" i="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active à l'hectare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17017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à la dose </a:t>
                      </a:r>
                      <a:r>
                        <a:rPr lang="fr-FR" sz="105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préconisée</a:t>
                      </a:r>
                      <a:endParaRPr lang="fr-FR" sz="105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au même </a:t>
                      </a:r>
                      <a:r>
                        <a:rPr lang="fr-FR" sz="1050" b="1" i="0" u="none" strike="noStrike" dirty="0" err="1">
                          <a:solidFill>
                            <a:schemeClr val="tx1"/>
                          </a:solidFill>
                          <a:latin typeface="+mj-lt"/>
                        </a:rPr>
                        <a:t>nbre</a:t>
                      </a:r>
                      <a:r>
                        <a:rPr lang="fr-FR" sz="1050" b="1" i="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fr-FR" sz="1050" b="1" i="0" u="none" strike="noStrike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 fontAlgn="b"/>
                      <a:r>
                        <a:rPr lang="fr-FR" sz="105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de </a:t>
                      </a:r>
                      <a:r>
                        <a:rPr lang="fr-FR" sz="1050" b="1" i="0" u="none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gran</a:t>
                      </a:r>
                      <a:r>
                        <a:rPr lang="fr-FR" sz="105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/m2</a:t>
                      </a:r>
                      <a:r>
                        <a:rPr lang="fr-FR" sz="1050" b="1" i="0" u="none" strike="noStrike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fr-FR" sz="105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(30)</a:t>
                      </a:r>
                      <a:endParaRPr lang="fr-FR" sz="105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à la dose </a:t>
                      </a:r>
                      <a:r>
                        <a:rPr lang="fr-FR" sz="105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préconisée</a:t>
                      </a:r>
                      <a:endParaRPr lang="fr-FR" sz="105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au même </a:t>
                      </a:r>
                      <a:r>
                        <a:rPr lang="fr-FR" sz="1050" b="1" i="0" u="none" strike="noStrike" dirty="0" err="1">
                          <a:solidFill>
                            <a:schemeClr val="tx1"/>
                          </a:solidFill>
                          <a:latin typeface="+mj-lt"/>
                        </a:rPr>
                        <a:t>nbre</a:t>
                      </a:r>
                      <a:r>
                        <a:rPr lang="fr-FR" sz="1050" b="1" i="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 de </a:t>
                      </a:r>
                      <a:r>
                        <a:rPr lang="fr-FR" sz="1050" b="1" i="0" u="none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gran</a:t>
                      </a:r>
                      <a:r>
                        <a:rPr lang="fr-FR" sz="105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/m2(30)</a:t>
                      </a:r>
                      <a:endParaRPr lang="fr-FR" sz="105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8452"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Sac</a:t>
                      </a:r>
                      <a:endParaRPr lang="fr-FR" sz="105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Métarex</a:t>
                      </a:r>
                      <a:r>
                        <a:rPr lang="fr-FR" sz="120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TDS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15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4 kg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24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4,30 €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17,20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21,50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4,40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5,50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3,20 €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250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endParaRPr lang="fr-FR" sz="1200" b="1" i="1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A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20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A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4 kg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A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rgbClr val="FF0000"/>
                          </a:solidFill>
                          <a:latin typeface="+mj-lt"/>
                        </a:rPr>
                        <a:t>37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A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3,95 €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A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 smtClean="0">
                          <a:solidFill>
                            <a:srgbClr val="FF0000"/>
                          </a:solidFill>
                          <a:latin typeface="+mj-lt"/>
                        </a:rPr>
                        <a:t>15,80</a:t>
                      </a:r>
                      <a:endParaRPr lang="fr-FR" sz="14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rgbClr val="FF0000"/>
                          </a:solidFill>
                          <a:latin typeface="+mj-lt"/>
                        </a:rPr>
                        <a:t>12,80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A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 smtClean="0">
                          <a:solidFill>
                            <a:srgbClr val="FF0000"/>
                          </a:solidFill>
                          <a:latin typeface="+mj-lt"/>
                        </a:rPr>
                        <a:t>6,40</a:t>
                      </a:r>
                      <a:endParaRPr lang="fr-FR" sz="14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rgbClr val="FF0000"/>
                          </a:solidFill>
                          <a:latin typeface="+mj-lt"/>
                        </a:rPr>
                        <a:t>5,20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A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2,35 </a:t>
                      </a:r>
                      <a:r>
                        <a:rPr lang="fr-FR" sz="12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A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rgbClr val="FF0000"/>
                          </a:solidFill>
                          <a:latin typeface="+mj-lt"/>
                        </a:rPr>
                        <a:t>200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AE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Warior</a:t>
                      </a:r>
                      <a:r>
                        <a:rPr lang="fr-FR" sz="1200" b="1" i="0" u="none" strike="noStrike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Extra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20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5 à 7 kg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25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3,00 €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15,00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18,00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5,25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6,30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1,95 </a:t>
                      </a:r>
                      <a:r>
                        <a:rPr lang="fr-FR" sz="12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250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Délicia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18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3kg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30 à 33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5,30 €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15,90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14,80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6,00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5,70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3,30 </a:t>
                      </a:r>
                      <a:r>
                        <a:rPr lang="fr-FR" sz="12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rgbClr val="FF0000"/>
                          </a:solidFill>
                          <a:latin typeface="+mj-lt"/>
                        </a:rPr>
                        <a:t>90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3" name="Explosion 2 22"/>
          <p:cNvSpPr>
            <a:spLocks noChangeAspect="1"/>
          </p:cNvSpPr>
          <p:nvPr/>
        </p:nvSpPr>
        <p:spPr>
          <a:xfrm>
            <a:off x="0" y="3929063"/>
            <a:ext cx="2106613" cy="1444625"/>
          </a:xfrm>
          <a:prstGeom prst="irregularSeal2">
            <a:avLst/>
          </a:prstGeom>
          <a:noFill/>
          <a:ln>
            <a:solidFill>
              <a:srgbClr val="D5E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>
              <a:solidFill>
                <a:srgbClr val="003D7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214313" y="4354513"/>
            <a:ext cx="2428876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meilleur </a:t>
            </a:r>
          </a:p>
          <a:p>
            <a:pPr algn="ctr">
              <a:defRPr/>
            </a:pPr>
            <a:r>
              <a:rPr lang="fr-FR" sz="12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rapport qualité </a:t>
            </a:r>
          </a:p>
          <a:p>
            <a:pPr algn="ctr">
              <a:defRPr/>
            </a:pPr>
            <a:r>
              <a:rPr lang="fr-FR" sz="12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prix du marché</a:t>
            </a:r>
          </a:p>
        </p:txBody>
      </p:sp>
      <p:cxnSp>
        <p:nvCxnSpPr>
          <p:cNvPr id="23650" name="Connecteur en angle 25"/>
          <p:cNvCxnSpPr>
            <a:cxnSpLocks noChangeShapeType="1"/>
          </p:cNvCxnSpPr>
          <p:nvPr/>
        </p:nvCxnSpPr>
        <p:spPr bwMode="auto">
          <a:xfrm rot="5400000">
            <a:off x="8072438" y="3857625"/>
            <a:ext cx="500062" cy="357188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3651" name="Rectangle 26"/>
          <p:cNvSpPr>
            <a:spLocks noChangeArrowheads="1"/>
          </p:cNvSpPr>
          <p:nvPr/>
        </p:nvSpPr>
        <p:spPr bwMode="auto">
          <a:xfrm>
            <a:off x="7643813" y="4254500"/>
            <a:ext cx="113188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100" b="1">
                <a:solidFill>
                  <a:srgbClr val="FF0000"/>
                </a:solidFill>
              </a:rPr>
              <a:t>Pb efficacité  Arvalis Lorraine</a:t>
            </a:r>
            <a:endParaRPr lang="fr-FR" sz="3600" b="1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85813" y="642938"/>
            <a:ext cx="7500937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kern="0" dirty="0">
                <a:solidFill>
                  <a:srgbClr val="003D7E"/>
                </a:solidFill>
                <a:latin typeface="Calibri" pitchFamily="34" charset="0"/>
              </a:rPr>
              <a:t> </a:t>
            </a:r>
            <a:r>
              <a:rPr lang="fr-FR" sz="2800" b="1" kern="0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POURQUOI CHOISIR                                             </a:t>
            </a:r>
            <a:r>
              <a:rPr lang="fr-FR" sz="2800" b="1" i="1" kern="0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 </a:t>
            </a:r>
            <a:endParaRPr lang="fr-FR" sz="2800" b="1" i="1" kern="0" dirty="0">
              <a:solidFill>
                <a:srgbClr val="3A9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3653" name="Image 20" descr="Logo Lchamps bi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7188" y="642938"/>
            <a:ext cx="35480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" name="Image 24" descr="Logos Limagri blanc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71438"/>
            <a:ext cx="1570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5" name="Picture 93" descr="C:\Documents and Settings\amalet\Local Settings\Temporary Internet Files\Content.IE5\10UOG0S9\MCj0441498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8188" y="457200"/>
            <a:ext cx="614362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6" name="Image 10" descr="Logo Gchamps-0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2714625"/>
            <a:ext cx="809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e 12"/>
          <p:cNvGraphicFramePr/>
          <p:nvPr/>
        </p:nvGraphicFramePr>
        <p:xfrm>
          <a:off x="285720" y="1214422"/>
          <a:ext cx="8715436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0" y="642938"/>
            <a:ext cx="9144000" cy="571500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L’OFFRE PRODUITS ARYSTA</a:t>
            </a:r>
          </a:p>
        </p:txBody>
      </p:sp>
      <p:pic>
        <p:nvPicPr>
          <p:cNvPr id="24580" name="Image 8" descr="Logo Gdose-01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175" y="1557338"/>
            <a:ext cx="20478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Image 10" descr="Logo Gchamps-01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38" y="1500188"/>
            <a:ext cx="2047875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C:\Documents and Settings\rpelletier\Mes documents\ARYSTA Rémi\Produits\Limagri\Photo essai limagri\P1000256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286776" y="571480"/>
            <a:ext cx="619130" cy="464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83" name="Image 15" descr="Logos Limagri blanc-01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5125" y="71438"/>
            <a:ext cx="1570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85813" y="6335713"/>
            <a:ext cx="45720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11"/>
              </a:buBlip>
              <a:defRPr/>
            </a:pPr>
            <a:r>
              <a:rPr lang="fr-FR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Rappel : PMG graines colza : 4,4 à 5,3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0" y="627970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800" dirty="0">
                <a:latin typeface="Calibri" pitchFamily="34" charset="0"/>
              </a:rPr>
              <a:t>Document à usage exclusif des experts </a:t>
            </a:r>
            <a:r>
              <a:rPr lang="fr-FR" sz="800" dirty="0" smtClean="0">
                <a:latin typeface="Calibri" pitchFamily="34" charset="0"/>
              </a:rPr>
              <a:t>techniques - Février  2012 </a:t>
            </a:r>
            <a:r>
              <a:rPr lang="fr-FR" sz="800" dirty="0">
                <a:latin typeface="Calibri" pitchFamily="34" charset="0"/>
              </a:rPr>
              <a:t>– annule et remplace toute version précédente. Il appartient à l’utilisateur de ce produit de s’assurer avant toute application qu’il dispose bien de la dernière version à jour de ce </a:t>
            </a:r>
            <a:r>
              <a:rPr lang="fr-FR" sz="800" dirty="0" smtClean="0">
                <a:latin typeface="Calibri" pitchFamily="34" charset="0"/>
              </a:rPr>
              <a:t>document. Ce </a:t>
            </a:r>
            <a:r>
              <a:rPr lang="fr-FR" sz="800" dirty="0">
                <a:latin typeface="Calibri" pitchFamily="34" charset="0"/>
              </a:rPr>
              <a:t>document ne revêt aucun caractère contractuel. Les données qui y sont contenues ne peuvent en aucun cas être considérées comme des spécifications des produits. Il incombe à l’acquéreur éventuel des produits de consulter l’étiquette et la notice d’utilisation.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00063"/>
            <a:ext cx="9144000" cy="5000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vrai concept de partenariat avec une offre différenciée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942" y="1413793"/>
            <a:ext cx="9072562" cy="45354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fr-FR" sz="1800" b="1" dirty="0" smtClean="0">
                <a:solidFill>
                  <a:srgbClr val="FF0000"/>
                </a:solidFill>
              </a:rPr>
              <a:t>    </a:t>
            </a:r>
            <a:r>
              <a:rPr lang="fr-FR" sz="1800" b="1" dirty="0" smtClean="0">
                <a:solidFill>
                  <a:srgbClr val="C00000"/>
                </a:solidFill>
              </a:rPr>
              <a:t>Le distributeur doit s’approprier le produit</a:t>
            </a:r>
          </a:p>
          <a:p>
            <a:pPr marL="442913" indent="-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solidFill>
                  <a:srgbClr val="003D7E"/>
                </a:solidFill>
              </a:rPr>
              <a:t>Une exclusivité régionale : en contre partie d’ une PM et d’une Quantité</a:t>
            </a:r>
          </a:p>
          <a:p>
            <a:pPr marL="442913" indent="-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solidFill>
                  <a:srgbClr val="003D7E"/>
                </a:solidFill>
              </a:rPr>
              <a:t>Offre complète : dose et sac</a:t>
            </a:r>
          </a:p>
          <a:p>
            <a:pPr marL="442913" indent="-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solidFill>
                  <a:srgbClr val="003D7E"/>
                </a:solidFill>
              </a:rPr>
              <a:t>Produit High </a:t>
            </a:r>
            <a:r>
              <a:rPr lang="fr-FR" sz="1600" dirty="0" err="1" smtClean="0">
                <a:solidFill>
                  <a:srgbClr val="003D7E"/>
                </a:solidFill>
              </a:rPr>
              <a:t>tech</a:t>
            </a:r>
            <a:endParaRPr lang="fr-FR" sz="1600" dirty="0" smtClean="0">
              <a:solidFill>
                <a:srgbClr val="003D7E"/>
              </a:solidFill>
            </a:endParaRPr>
          </a:p>
          <a:p>
            <a:pPr marL="442913" indent="-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err="1" smtClean="0">
                <a:solidFill>
                  <a:srgbClr val="003D7E"/>
                </a:solidFill>
              </a:rPr>
              <a:t>Process</a:t>
            </a:r>
            <a:r>
              <a:rPr lang="fr-FR" sz="1600" dirty="0" smtClean="0">
                <a:solidFill>
                  <a:srgbClr val="003D7E"/>
                </a:solidFill>
              </a:rPr>
              <a:t> de formulation unique : pas d’autre anti-limace formulé dans cette usine sur</a:t>
            </a:r>
          </a:p>
          <a:p>
            <a:pPr marL="442913" indent="-179388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fr-FR" sz="1600" dirty="0" smtClean="0">
                <a:solidFill>
                  <a:srgbClr val="003D7E"/>
                </a:solidFill>
              </a:rPr>
              <a:t>   le marché Français.</a:t>
            </a:r>
          </a:p>
          <a:p>
            <a:pPr marL="442913" indent="-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solidFill>
                  <a:srgbClr val="003D7E"/>
                </a:solidFill>
              </a:rPr>
              <a:t>Peut faire la différence  technique sur le terrain : Plus  granulés au m2</a:t>
            </a:r>
          </a:p>
          <a:p>
            <a:pPr marL="442913" indent="-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solidFill>
                  <a:srgbClr val="003D7E"/>
                </a:solidFill>
              </a:rPr>
              <a:t>Moins de Matière active</a:t>
            </a:r>
          </a:p>
          <a:p>
            <a:pPr marL="442913" indent="-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solidFill>
                  <a:srgbClr val="003D7E"/>
                </a:solidFill>
              </a:rPr>
              <a:t>Mélange à la semence parfait</a:t>
            </a:r>
          </a:p>
          <a:p>
            <a:pPr marL="442913" indent="-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solidFill>
                  <a:srgbClr val="003D7E"/>
                </a:solidFill>
              </a:rPr>
              <a:t>Plus de marge</a:t>
            </a:r>
          </a:p>
          <a:p>
            <a:pPr marL="442913" indent="-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solidFill>
                  <a:srgbClr val="003D7E"/>
                </a:solidFill>
              </a:rPr>
              <a:t>Cout hectare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fr-FR" sz="1100" dirty="0" smtClean="0">
              <a:solidFill>
                <a:srgbClr val="003D7E"/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fr-FR" sz="1800" b="1" dirty="0" smtClean="0">
                <a:solidFill>
                  <a:srgbClr val="003D7E"/>
                </a:solidFill>
              </a:rPr>
              <a:t>	</a:t>
            </a:r>
            <a:r>
              <a:rPr lang="fr-FR" sz="1800" b="1" dirty="0" smtClean="0">
                <a:solidFill>
                  <a:srgbClr val="C00000"/>
                </a:solidFill>
              </a:rPr>
              <a:t>Une offre commerciale adaptée au marché</a:t>
            </a:r>
          </a:p>
          <a:p>
            <a:pPr marL="442913" indent="-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solidFill>
                  <a:srgbClr val="003D7E"/>
                </a:solidFill>
              </a:rPr>
              <a:t>Une remise partenariat pour une mise en marché exclusive</a:t>
            </a:r>
          </a:p>
          <a:p>
            <a:pPr marL="442913" indent="-179388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fr-FR" sz="1600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fr-FR" sz="1100" dirty="0" smtClean="0">
              <a:solidFill>
                <a:srgbClr val="003D7E"/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fr-FR" sz="1800" b="1" dirty="0" smtClean="0">
                <a:solidFill>
                  <a:srgbClr val="003D7E"/>
                </a:solidFill>
              </a:rPr>
              <a:t>	</a:t>
            </a:r>
            <a:r>
              <a:rPr lang="fr-FR" sz="1800" b="1" dirty="0" smtClean="0">
                <a:solidFill>
                  <a:srgbClr val="C00000"/>
                </a:solidFill>
              </a:rPr>
              <a:t>Les moyens sont orientés vers le distributeur </a:t>
            </a:r>
            <a:r>
              <a:rPr lang="fr-FR" sz="1600" dirty="0" smtClean="0">
                <a:solidFill>
                  <a:srgbClr val="003D7E"/>
                </a:solidFill>
              </a:rPr>
              <a:t>pour sa mise en marché et sa rémunération </a:t>
            </a:r>
            <a:endParaRPr lang="fr-FR" sz="1800" dirty="0" smtClean="0">
              <a:solidFill>
                <a:srgbClr val="003D7E"/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fr-FR" sz="1800" dirty="0" smtClean="0">
              <a:solidFill>
                <a:srgbClr val="003D7E"/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fr-FR" sz="1400" dirty="0" smtClean="0">
              <a:solidFill>
                <a:srgbClr val="003D7E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sz="1800" dirty="0" smtClean="0">
              <a:solidFill>
                <a:srgbClr val="003D7E"/>
              </a:solidFill>
            </a:endParaRPr>
          </a:p>
        </p:txBody>
      </p:sp>
      <p:sp>
        <p:nvSpPr>
          <p:cNvPr id="27653" name="ZoneTexte 10"/>
          <p:cNvSpPr txBox="1">
            <a:spLocks noChangeArrowheads="1"/>
          </p:cNvSpPr>
          <p:nvPr/>
        </p:nvSpPr>
        <p:spPr bwMode="auto">
          <a:xfrm>
            <a:off x="6000750" y="28575"/>
            <a:ext cx="3000375" cy="4000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  <a:latin typeface="Myriad Pro Semibold"/>
                <a:cs typeface="Arial" pitchFamily="34" charset="0"/>
              </a:rPr>
              <a:t>Anti-Limaces</a:t>
            </a:r>
            <a:endParaRPr lang="fr-FR" b="1">
              <a:solidFill>
                <a:schemeClr val="bg1"/>
              </a:solidFill>
              <a:latin typeface="Myriad Pro Semibold"/>
              <a:cs typeface="Arial" pitchFamily="34" charset="0"/>
            </a:endParaRPr>
          </a:p>
        </p:txBody>
      </p:sp>
      <p:pic>
        <p:nvPicPr>
          <p:cNvPr id="27654" name="Image 12" descr="Visuel ETK palette limagri dose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87" y="3617193"/>
            <a:ext cx="9366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Image 11" descr="Visuel ETK palette limagri champ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3573463"/>
            <a:ext cx="947737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63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graphicFrame>
        <p:nvGraphicFramePr>
          <p:cNvPr id="20" name="Tableau 19"/>
          <p:cNvGraphicFramePr>
            <a:graphicFrameLocks noGrp="1"/>
          </p:cNvGraphicFramePr>
          <p:nvPr/>
        </p:nvGraphicFramePr>
        <p:xfrm>
          <a:off x="467545" y="1867659"/>
          <a:ext cx="8352927" cy="1417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9682"/>
                <a:gridCol w="1449682"/>
                <a:gridCol w="1518714"/>
                <a:gridCol w="1173551"/>
                <a:gridCol w="1518714"/>
                <a:gridCol w="1242584"/>
              </a:tblGrid>
              <a:tr h="685805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Composition</a:t>
                      </a:r>
                      <a:endParaRPr lang="fr-FR" sz="1600" b="1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N° AMM</a:t>
                      </a:r>
                      <a:endParaRPr lang="fr-FR" sz="1600" b="1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+mj-lt"/>
                        </a:rPr>
                        <a:t>Famille </a:t>
                      </a:r>
                    </a:p>
                    <a:p>
                      <a:pPr algn="ctr"/>
                      <a:r>
                        <a:rPr lang="fr-FR" sz="1600" b="1" dirty="0" smtClean="0">
                          <a:latin typeface="+mj-lt"/>
                        </a:rPr>
                        <a:t>chimique</a:t>
                      </a:r>
                      <a:endParaRPr lang="fr-FR" sz="1600" b="1" dirty="0"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+mj-lt"/>
                        </a:rPr>
                        <a:t>Mode</a:t>
                      </a:r>
                      <a:r>
                        <a:rPr lang="fr-FR" sz="1600" b="1" baseline="0" dirty="0" smtClean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fr-FR" sz="1600" b="1" baseline="0" dirty="0" smtClean="0">
                          <a:latin typeface="+mj-lt"/>
                        </a:rPr>
                        <a:t>d’action</a:t>
                      </a:r>
                      <a:endParaRPr lang="fr-FR" sz="1600" b="1" dirty="0"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baseline="0" dirty="0" smtClean="0">
                          <a:latin typeface="+mj-lt"/>
                        </a:rPr>
                        <a:t>Formulation</a:t>
                      </a: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baseline="0" dirty="0" smtClean="0">
                          <a:latin typeface="+mj-lt"/>
                        </a:rPr>
                        <a:t>Classement</a:t>
                      </a: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</a:tr>
              <a:tr h="6000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100 g/l </a:t>
                      </a:r>
                      <a:r>
                        <a:rPr lang="fr-FR" sz="1600" b="1" kern="1200" dirty="0" err="1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Cyperméthrine</a:t>
                      </a:r>
                      <a:endParaRPr lang="fr-FR" sz="1600" b="1" kern="1200" dirty="0" smtClean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2110115</a:t>
                      </a:r>
                      <a:endParaRPr lang="fr-FR" sz="1600" b="1" kern="1200" dirty="0" smtClean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200" dirty="0" err="1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Pyréthrinoïdes</a:t>
                      </a:r>
                      <a:endParaRPr lang="fr-FR" sz="16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Contact et ingestion</a:t>
                      </a:r>
                      <a:endParaRPr lang="fr-FR" sz="16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Aqueuse EW </a:t>
                      </a: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Xi, N, R36, R38,</a:t>
                      </a:r>
                      <a:r>
                        <a:rPr lang="fr-FR" sz="1600" b="1" kern="1200" baseline="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 R43, R50/53</a:t>
                      </a:r>
                      <a:endParaRPr lang="fr-FR" sz="1600" b="1" kern="1200" dirty="0" smtClean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</a:tr>
            </a:tbl>
          </a:graphicData>
        </a:graphic>
      </p:graphicFrame>
      <p:pic>
        <p:nvPicPr>
          <p:cNvPr id="21" name="Image 21" descr="logo Aphica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715826"/>
            <a:ext cx="2520280" cy="76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6215063" y="116632"/>
            <a:ext cx="2500312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+mj-lt"/>
              </a:rPr>
              <a:t>Carte d’identité</a:t>
            </a:r>
            <a:endParaRPr lang="fr-FR" sz="1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21999"/>
            <a:ext cx="26733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39552" y="3717495"/>
            <a:ext cx="8064896" cy="617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1" indent="-3556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sz="1800" kern="0" dirty="0" smtClean="0">
                <a:solidFill>
                  <a:srgbClr val="003D7E"/>
                </a:solidFill>
              </a:rPr>
              <a:t>Extension </a:t>
            </a:r>
            <a:r>
              <a:rPr lang="fr-FR" sz="1800" kern="0" dirty="0" smtClean="0">
                <a:solidFill>
                  <a:srgbClr val="003D7E"/>
                </a:solidFill>
              </a:rPr>
              <a:t>d’usage sur maïs pour 2012</a:t>
            </a:r>
          </a:p>
          <a:p>
            <a:pPr marL="355600" lvl="1" indent="-3556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sz="1800" kern="0" dirty="0" smtClean="0">
                <a:solidFill>
                  <a:srgbClr val="003D7E"/>
                </a:solidFill>
              </a:rPr>
              <a:t>Extension d’usage sur Orge ( résidus) pour 2013</a:t>
            </a:r>
            <a:endParaRPr lang="fr-FR" sz="2000" dirty="0">
              <a:solidFill>
                <a:srgbClr val="003D7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251520" y="1484784"/>
          <a:ext cx="8712969" cy="5059904"/>
        </p:xfrm>
        <a:graphic>
          <a:graphicData uri="http://schemas.openxmlformats.org/drawingml/2006/table">
            <a:tbl>
              <a:tblPr/>
              <a:tblGrid>
                <a:gridCol w="2448272"/>
                <a:gridCol w="3024336"/>
                <a:gridCol w="792089"/>
                <a:gridCol w="919556"/>
                <a:gridCol w="786861"/>
                <a:gridCol w="741855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USAGES</a:t>
                      </a:r>
                      <a:endParaRPr lang="fr-FR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CIBLE</a:t>
                      </a:r>
                      <a:endParaRPr lang="fr-FR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Dose </a:t>
                      </a:r>
                      <a:r>
                        <a:rPr lang="fr-FR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(</a:t>
                      </a:r>
                      <a:r>
                        <a:rPr lang="fr-FR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l/ha)</a:t>
                      </a:r>
                      <a:endParaRPr lang="fr-FR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Nbr</a:t>
                      </a:r>
                      <a:r>
                        <a:rPr lang="fr-FR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max </a:t>
                      </a:r>
                      <a:r>
                        <a:rPr lang="fr-FR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applications</a:t>
                      </a:r>
                      <a:endParaRPr lang="fr-FR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bg1"/>
                          </a:solidFill>
                          <a:latin typeface="+mj-lt"/>
                        </a:rPr>
                        <a:t>DAR </a:t>
                      </a:r>
                      <a:r>
                        <a:rPr lang="fr-FR" sz="1200" b="0" dirty="0">
                          <a:solidFill>
                            <a:schemeClr val="bg1"/>
                          </a:solidFill>
                          <a:latin typeface="+mj-lt"/>
                        </a:rPr>
                        <a:t>(</a:t>
                      </a:r>
                      <a:r>
                        <a:rPr lang="fr-FR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jours)</a:t>
                      </a:r>
                      <a:endParaRPr lang="fr-FR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ZNT</a:t>
                      </a:r>
                      <a:r>
                        <a:rPr lang="fr-FR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(mètres)</a:t>
                      </a:r>
                      <a:endParaRPr lang="fr-FR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</a:tr>
              <a:tr h="2520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Céréales : blé </a:t>
                      </a:r>
                      <a:r>
                        <a:rPr kumimoji="0" lang="fr-FR" sz="12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tendre,Seigle</a:t>
                      </a:r>
                      <a:r>
                        <a:rPr kumimoji="0" lang="fr-F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Triticale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Puceron du feuillage (JNO)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21</a:t>
                      </a:r>
                      <a:endParaRPr lang="fr-FR" sz="12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5</a:t>
                      </a:r>
                      <a:endParaRPr lang="fr-FR" sz="12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Puceron des épis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21</a:t>
                      </a:r>
                      <a:endParaRPr lang="fr-FR" sz="12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5</a:t>
                      </a:r>
                      <a:endParaRPr lang="fr-FR" sz="12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Orges  Avoine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Puceron du feuillage (JNO)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Puceron des épis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attente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</a:tr>
              <a:tr h="25200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/>
                        <a:t>Crucifères oléagineuses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Méligèthes</a:t>
                      </a:r>
                      <a:endParaRPr kumimoji="0" lang="fr-F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0,15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2</a:t>
                      </a:r>
                      <a:endParaRPr lang="fr-FR" sz="12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28</a:t>
                      </a:r>
                      <a:endParaRPr lang="fr-FR" sz="12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5</a:t>
                      </a:r>
                      <a:endParaRPr lang="fr-FR" sz="12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Altises </a:t>
                      </a:r>
                      <a:r>
                        <a:rPr kumimoji="0" lang="fr-FR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Psylliodes</a:t>
                      </a:r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chrysocephala</a:t>
                      </a:r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Charançon des siliques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0,25</a:t>
                      </a:r>
                      <a:endParaRPr lang="fr-FR" sz="12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Maïs (maïs grain, maïs semences)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Pyrale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Sésamie</a:t>
                      </a:r>
                      <a:endParaRPr lang="fr-FR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0,25 </a:t>
                      </a:r>
                      <a:endParaRPr lang="fr-F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fr-FR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attente</a:t>
                      </a:r>
                      <a:endParaRPr lang="fr-FR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Pomme de terre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Doryphore (</a:t>
                      </a:r>
                      <a:r>
                        <a:rPr lang="fr-FR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Leptinotarsa</a:t>
                      </a: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</a:t>
                      </a: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</a:tr>
              <a:tr h="4274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Pommier/poirier/</a:t>
                      </a:r>
                      <a:r>
                        <a:rPr lang="fr-FR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Nashi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Carpocapse des pommes et des poires</a:t>
                      </a:r>
                      <a:endParaRPr kumimoji="0" lang="fr-FR" sz="2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Pommier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Mineuses des feuilles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Vigne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Altises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Cicadelle de la flavescence dorée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Tordeuses (Cochylis et/ou </a:t>
                      </a:r>
                      <a:r>
                        <a:rPr kumimoji="0" lang="fr-FR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Eudemis</a:t>
                      </a:r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fr-FR" sz="2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Maïs, Maïs doux, Sorgho, Pois protéagineux, Colza, Blé, Seigle, Triticale, Orge, Avoine, Tournesol, Vigne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Traitements généraux du sols</a:t>
                      </a:r>
                      <a:endParaRPr kumimoji="0" lang="fr-F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Noctuelles terricoles</a:t>
                      </a:r>
                      <a:endParaRPr kumimoji="0" lang="fr-FR" sz="2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</a:tr>
            </a:tbl>
          </a:graphicData>
        </a:graphic>
      </p:graphicFrame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6215063" y="116632"/>
            <a:ext cx="2500312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+mj-lt"/>
              </a:rPr>
              <a:t>Usages  </a:t>
            </a:r>
            <a:endParaRPr lang="fr-FR" sz="1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Image 21" descr="logo Aphica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548680"/>
            <a:ext cx="2520280" cy="76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54853"/>
            <a:ext cx="26733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28800"/>
            <a:ext cx="8208912" cy="547260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lr>
                <a:srgbClr val="0066FF"/>
              </a:buClr>
              <a:buSzPct val="150000"/>
            </a:pPr>
            <a:r>
              <a:rPr lang="fr-FR" sz="1600" b="1" dirty="0" smtClean="0">
                <a:solidFill>
                  <a:srgbClr val="003D7E"/>
                </a:solidFill>
              </a:rPr>
              <a:t>Large spectre d’efficacité</a:t>
            </a:r>
          </a:p>
          <a:p>
            <a:pPr>
              <a:spcBef>
                <a:spcPts val="1200"/>
              </a:spcBef>
              <a:buClr>
                <a:srgbClr val="0066FF"/>
              </a:buClr>
              <a:buSzPct val="150000"/>
            </a:pPr>
            <a:r>
              <a:rPr lang="fr-FR" sz="1600" b="1" dirty="0" smtClean="0">
                <a:solidFill>
                  <a:srgbClr val="003D7E"/>
                </a:solidFill>
              </a:rPr>
              <a:t>L’efficacité connue de la </a:t>
            </a:r>
            <a:r>
              <a:rPr lang="fr-FR" sz="1600" b="1" dirty="0" err="1" smtClean="0">
                <a:solidFill>
                  <a:srgbClr val="003D7E"/>
                </a:solidFill>
              </a:rPr>
              <a:t>Cypermethrine</a:t>
            </a:r>
            <a:r>
              <a:rPr lang="fr-FR" sz="1600" b="1" dirty="0" smtClean="0">
                <a:solidFill>
                  <a:srgbClr val="003D7E"/>
                </a:solidFill>
              </a:rPr>
              <a:t> couplée aux  avantages de la technologie </a:t>
            </a:r>
            <a:r>
              <a:rPr lang="fr-FR" sz="1600" b="1" dirty="0" smtClean="0">
                <a:solidFill>
                  <a:srgbClr val="003D7E"/>
                </a:solidFill>
              </a:rPr>
              <a:t>assurent </a:t>
            </a:r>
            <a:r>
              <a:rPr lang="fr-FR" sz="1600" b="1" dirty="0" smtClean="0">
                <a:solidFill>
                  <a:srgbClr val="003D7E"/>
                </a:solidFill>
              </a:rPr>
              <a:t>une action immédiate (effet de choc) sur les ravageurs.</a:t>
            </a:r>
          </a:p>
          <a:p>
            <a:pPr lvl="0">
              <a:spcBef>
                <a:spcPts val="1200"/>
              </a:spcBef>
              <a:buClr>
                <a:srgbClr val="0066FF"/>
              </a:buClr>
              <a:buSzPct val="150000"/>
            </a:pPr>
            <a:r>
              <a:rPr lang="fr-FR" sz="1600" b="1" dirty="0" smtClean="0">
                <a:solidFill>
                  <a:srgbClr val="003D7E"/>
                </a:solidFill>
              </a:rPr>
              <a:t>Démontre une efficacité supérieure ou égale aux EC et aux leaders du marché! </a:t>
            </a:r>
          </a:p>
          <a:p>
            <a:pPr lvl="0" indent="12700">
              <a:spcBef>
                <a:spcPts val="0"/>
              </a:spcBef>
              <a:buNone/>
            </a:pPr>
            <a:r>
              <a:rPr lang="fr-FR" sz="1400" dirty="0" smtClean="0">
                <a:solidFill>
                  <a:srgbClr val="003D7E"/>
                </a:solidFill>
              </a:rPr>
              <a:t>Grace à une biodisponibilité maximale de la </a:t>
            </a:r>
            <a:r>
              <a:rPr lang="fr-FR" sz="1400" dirty="0" err="1" smtClean="0">
                <a:solidFill>
                  <a:srgbClr val="003D7E"/>
                </a:solidFill>
              </a:rPr>
              <a:t>cyperméthrine</a:t>
            </a:r>
            <a:r>
              <a:rPr lang="fr-FR" sz="1400" dirty="0" smtClean="0">
                <a:solidFill>
                  <a:srgbClr val="003D7E"/>
                </a:solidFill>
              </a:rPr>
              <a:t> liée à une parfaite  maîtrise  de la technologie de formulation EW et l’utilisation d’un système mouillant spécifique conférant une meilleure couverture du produit, ainsi qu’une meilleure persistance d’action</a:t>
            </a:r>
          </a:p>
          <a:p>
            <a:pPr lvl="0">
              <a:spcBef>
                <a:spcPts val="1200"/>
              </a:spcBef>
              <a:buClr>
                <a:srgbClr val="0066FF"/>
              </a:buClr>
              <a:buSzPct val="150000"/>
            </a:pPr>
            <a:r>
              <a:rPr lang="fr-FR" sz="1600" b="1" dirty="0" smtClean="0">
                <a:solidFill>
                  <a:srgbClr val="003D7E"/>
                </a:solidFill>
              </a:rPr>
              <a:t>Assure un meilleur respect de l’environnement</a:t>
            </a:r>
            <a:r>
              <a:rPr lang="fr-FR" sz="2000" b="1" dirty="0" smtClean="0">
                <a:solidFill>
                  <a:srgbClr val="003D7E"/>
                </a:solidFill>
              </a:rPr>
              <a:t> </a:t>
            </a:r>
          </a:p>
          <a:p>
            <a:pPr lvl="0" indent="12700">
              <a:spcBef>
                <a:spcPts val="0"/>
              </a:spcBef>
              <a:buNone/>
            </a:pPr>
            <a:r>
              <a:rPr lang="fr-FR" sz="1400" dirty="0" smtClean="0">
                <a:solidFill>
                  <a:srgbClr val="003D7E"/>
                </a:solidFill>
              </a:rPr>
              <a:t>Lié à la réduction des solvants à leur minimum (70% d’eau)  et l’utilisation de </a:t>
            </a:r>
            <a:r>
              <a:rPr lang="fr-FR" sz="1400" dirty="0" err="1" smtClean="0">
                <a:solidFill>
                  <a:srgbClr val="003D7E"/>
                </a:solidFill>
              </a:rPr>
              <a:t>co</a:t>
            </a:r>
            <a:r>
              <a:rPr lang="fr-FR" sz="1400" dirty="0" smtClean="0">
                <a:solidFill>
                  <a:srgbClr val="003D7E"/>
                </a:solidFill>
              </a:rPr>
              <a:t>-</a:t>
            </a:r>
            <a:r>
              <a:rPr lang="fr-FR" sz="1400" dirty="0" err="1" smtClean="0">
                <a:solidFill>
                  <a:srgbClr val="003D7E"/>
                </a:solidFill>
              </a:rPr>
              <a:t>formulants</a:t>
            </a:r>
            <a:r>
              <a:rPr lang="fr-FR" sz="1400" dirty="0" smtClean="0">
                <a:solidFill>
                  <a:srgbClr val="003D7E"/>
                </a:solidFill>
              </a:rPr>
              <a:t> propres .</a:t>
            </a:r>
          </a:p>
          <a:p>
            <a:pPr lvl="0">
              <a:spcBef>
                <a:spcPts val="1200"/>
              </a:spcBef>
              <a:buClr>
                <a:srgbClr val="0066FF"/>
              </a:buClr>
              <a:buSzPct val="150000"/>
            </a:pPr>
            <a:r>
              <a:rPr lang="fr-FR" sz="1600" b="1" dirty="0" smtClean="0">
                <a:solidFill>
                  <a:srgbClr val="003D7E"/>
                </a:solidFill>
              </a:rPr>
              <a:t>Garantit la sécurité et le confort de toute la chaîne</a:t>
            </a:r>
            <a:endParaRPr lang="fr-FR" sz="2000" dirty="0" smtClean="0">
              <a:solidFill>
                <a:srgbClr val="003D7E"/>
              </a:solidFill>
            </a:endParaRPr>
          </a:p>
          <a:p>
            <a:pPr marL="623888" lvl="0" indent="-268288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ü"/>
            </a:pPr>
            <a:r>
              <a:rPr lang="fr-FR" sz="1400" dirty="0" smtClean="0">
                <a:solidFill>
                  <a:srgbClr val="003D7E"/>
                </a:solidFill>
              </a:rPr>
              <a:t>Formulation </a:t>
            </a:r>
            <a:r>
              <a:rPr lang="fr-FR" sz="1400" b="1" u="sng" dirty="0" smtClean="0">
                <a:solidFill>
                  <a:srgbClr val="003D7E"/>
                </a:solidFill>
              </a:rPr>
              <a:t>non inflammable </a:t>
            </a:r>
            <a:r>
              <a:rPr lang="fr-FR" sz="1400" dirty="0" smtClean="0">
                <a:solidFill>
                  <a:srgbClr val="003D7E"/>
                </a:solidFill>
              </a:rPr>
              <a:t>facilitant la fabrication, le transport, le stockage et l’utilisation du produit</a:t>
            </a:r>
          </a:p>
          <a:p>
            <a:pPr marL="623888" lvl="0" indent="-268288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ü"/>
            </a:pPr>
            <a:r>
              <a:rPr lang="fr-FR" sz="1400" dirty="0" smtClean="0">
                <a:solidFill>
                  <a:srgbClr val="003D7E"/>
                </a:solidFill>
              </a:rPr>
              <a:t>Confort accru des fabricants et des utilisateurs qui inhalent très peu de solvant(Formulation moins toxique, seulement classée Xi, peu odorante)</a:t>
            </a:r>
          </a:p>
          <a:p>
            <a:pPr marL="623888" lvl="0" indent="-268288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ü"/>
            </a:pPr>
            <a:r>
              <a:rPr lang="fr-FR" sz="1400" dirty="0" smtClean="0">
                <a:solidFill>
                  <a:srgbClr val="003D7E"/>
                </a:solidFill>
              </a:rPr>
              <a:t>Formulation facilitant les mélanges aux Herbicides, fongicides .. ( propriétés Physiques)     </a:t>
            </a:r>
            <a:endParaRPr lang="fr-FR" sz="1600" b="1" dirty="0" smtClean="0">
              <a:solidFill>
                <a:srgbClr val="003D7E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fr-FR" sz="2000" b="1" dirty="0" smtClean="0">
                <a:solidFill>
                  <a:srgbClr val="003D7E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fr-FR" sz="2000" b="1" dirty="0" smtClean="0">
                <a:solidFill>
                  <a:srgbClr val="003D7E"/>
                </a:solidFill>
              </a:rPr>
              <a:t>                  </a:t>
            </a:r>
            <a:endParaRPr lang="fr-FR" sz="1400" b="1" dirty="0" smtClean="0">
              <a:solidFill>
                <a:srgbClr val="003D7E"/>
              </a:solidFill>
            </a:endParaRP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6215063" y="116632"/>
            <a:ext cx="2500312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+mj-lt"/>
              </a:rPr>
              <a:t>Avantages</a:t>
            </a:r>
            <a:endParaRPr lang="fr-FR" sz="1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Image 21" descr="logo Aphica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620688"/>
            <a:ext cx="2520280" cy="76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26861"/>
            <a:ext cx="26733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584176" y="1999381"/>
            <a:ext cx="723629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rgbClr val="003D7E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b="1" kern="0" noProof="0" dirty="0" smtClean="0">
                <a:solidFill>
                  <a:srgbClr val="003D7E"/>
                </a:solidFill>
                <a:latin typeface="+mn-lt"/>
              </a:rPr>
              <a:t>Efficace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sz="2400" kern="0" noProof="0" dirty="0" smtClean="0">
                <a:solidFill>
                  <a:srgbClr val="003D7E"/>
                </a:solidFill>
                <a:latin typeface="+mn-lt"/>
              </a:rPr>
              <a:t>(au niveau des références du Marché !)</a:t>
            </a:r>
            <a:endParaRPr kumimoji="0" lang="fr-FR" sz="2400" i="0" u="none" strike="noStrike" kern="0" cap="none" spc="0" normalizeH="0" baseline="0" noProof="0" dirty="0" smtClean="0">
              <a:ln>
                <a:noFill/>
              </a:ln>
              <a:solidFill>
                <a:srgbClr val="003D7E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r-FR" sz="2400" b="1" i="0" u="none" strike="noStrike" kern="0" cap="none" spc="0" normalizeH="0" baseline="0" noProof="0" dirty="0" smtClean="0">
              <a:ln>
                <a:noFill/>
              </a:ln>
              <a:solidFill>
                <a:srgbClr val="003D7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b="1" kern="0" dirty="0" smtClean="0">
                <a:solidFill>
                  <a:srgbClr val="003D7E"/>
                </a:solidFill>
                <a:latin typeface="+mn-lt"/>
              </a:rPr>
              <a:t>Sécuritaire</a:t>
            </a:r>
            <a:r>
              <a:rPr lang="fr-FR" sz="2400" b="1" kern="0" dirty="0" smtClean="0">
                <a:solidFill>
                  <a:srgbClr val="003D7E"/>
                </a:solidFill>
                <a:latin typeface="+mn-lt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sz="2400" kern="0" dirty="0" smtClean="0">
                <a:solidFill>
                  <a:srgbClr val="003D7E"/>
                </a:solidFill>
                <a:latin typeface="+mn-lt"/>
              </a:rPr>
              <a:t>(manipulation, stockage, transport)</a:t>
            </a:r>
            <a:endParaRPr kumimoji="0" lang="fr-FR" sz="2400" i="0" u="none" strike="noStrike" kern="0" cap="none" spc="0" normalizeH="0" baseline="0" noProof="0" dirty="0" smtClean="0">
              <a:ln>
                <a:noFill/>
              </a:ln>
              <a:solidFill>
                <a:srgbClr val="003D7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fr-FR" b="1" kern="0" dirty="0" smtClean="0">
              <a:solidFill>
                <a:srgbClr val="003D7E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b="1" kern="0" dirty="0" smtClean="0">
                <a:solidFill>
                  <a:srgbClr val="003D7E"/>
                </a:solidFill>
                <a:latin typeface="+mn-lt"/>
              </a:rPr>
              <a:t>Respectueux de l’environnement</a:t>
            </a:r>
            <a:endParaRPr kumimoji="0" lang="fr-FR" b="1" i="0" u="none" strike="noStrike" kern="0" cap="none" spc="0" normalizeH="0" baseline="0" noProof="0" dirty="0" smtClean="0">
              <a:ln>
                <a:noFill/>
              </a:ln>
              <a:solidFill>
                <a:srgbClr val="003D7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D7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D7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D7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</a:t>
            </a:r>
            <a:endParaRPr kumimoji="0" lang="fr-FR" sz="1600" b="1" i="0" u="none" strike="noStrike" kern="0" cap="none" spc="0" normalizeH="0" baseline="0" noProof="0" dirty="0" smtClean="0">
              <a:ln>
                <a:noFill/>
              </a:ln>
              <a:solidFill>
                <a:srgbClr val="003D7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132856"/>
            <a:ext cx="678309" cy="68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56992"/>
            <a:ext cx="678309" cy="68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581128"/>
            <a:ext cx="678309" cy="68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6215063" y="116632"/>
            <a:ext cx="2500312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+mj-lt"/>
              </a:rPr>
              <a:t>Les +</a:t>
            </a:r>
            <a:endParaRPr lang="fr-FR" sz="1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Image 21" descr="logo Aphica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859842"/>
            <a:ext cx="2520280" cy="76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966015"/>
            <a:ext cx="26733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67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graphicFrame>
        <p:nvGraphicFramePr>
          <p:cNvPr id="20" name="Tableau 19"/>
          <p:cNvGraphicFramePr>
            <a:graphicFrameLocks noGrp="1"/>
          </p:cNvGraphicFramePr>
          <p:nvPr/>
        </p:nvGraphicFramePr>
        <p:xfrm>
          <a:off x="467544" y="1484784"/>
          <a:ext cx="8280920" cy="166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955"/>
                <a:gridCol w="1525433"/>
                <a:gridCol w="1598072"/>
                <a:gridCol w="1234874"/>
                <a:gridCol w="1598072"/>
                <a:gridCol w="1307514"/>
              </a:tblGrid>
              <a:tr h="685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AMM</a:t>
                      </a: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Composition</a:t>
                      </a:r>
                      <a:endParaRPr lang="fr-FR" sz="1600" b="1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+mj-lt"/>
                        </a:rPr>
                        <a:t>Famille </a:t>
                      </a:r>
                    </a:p>
                    <a:p>
                      <a:pPr algn="ctr"/>
                      <a:r>
                        <a:rPr lang="fr-FR" sz="1600" b="1" dirty="0" smtClean="0">
                          <a:latin typeface="+mj-lt"/>
                        </a:rPr>
                        <a:t>chimique</a:t>
                      </a:r>
                      <a:endParaRPr lang="fr-FR" sz="1600" b="1" dirty="0"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+mj-lt"/>
                        </a:rPr>
                        <a:t>Mode</a:t>
                      </a:r>
                      <a:r>
                        <a:rPr lang="fr-FR" sz="1600" b="1" baseline="0" dirty="0" smtClean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fr-FR" sz="1600" b="1" baseline="0" dirty="0" smtClean="0">
                          <a:latin typeface="+mj-lt"/>
                        </a:rPr>
                        <a:t>d’action</a:t>
                      </a:r>
                      <a:endParaRPr lang="fr-FR" sz="1600" b="1" dirty="0"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baseline="0" dirty="0" smtClean="0">
                          <a:latin typeface="+mj-lt"/>
                        </a:rPr>
                        <a:t>Formulation</a:t>
                      </a: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baseline="0" dirty="0" smtClean="0">
                          <a:latin typeface="+mj-lt"/>
                        </a:rPr>
                        <a:t>Classement</a:t>
                      </a: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</a:tr>
              <a:tr h="600079"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9600332</a:t>
                      </a: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100 g/l </a:t>
                      </a:r>
                      <a:r>
                        <a:rPr lang="fr-FR" sz="1600" b="1" kern="1200" dirty="0" err="1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Cyperméthrine</a:t>
                      </a:r>
                      <a:endParaRPr lang="fr-FR" sz="1600" b="1" kern="1200" dirty="0" smtClean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200" dirty="0" err="1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Pyréthrinoïdes</a:t>
                      </a:r>
                      <a:endParaRPr lang="fr-FR" sz="16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Contact et ingestion</a:t>
                      </a:r>
                      <a:endParaRPr lang="fr-FR" sz="1600" b="1" kern="1200" dirty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Concentré émulsionnable (EC)</a:t>
                      </a: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err="1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Xn</a:t>
                      </a:r>
                      <a:r>
                        <a:rPr lang="fr-FR" sz="16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, N, </a:t>
                      </a:r>
                      <a:r>
                        <a:rPr lang="fr-FR" sz="16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R22, </a:t>
                      </a:r>
                      <a:r>
                        <a:rPr lang="fr-FR" sz="1600" b="1" kern="120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R37,</a:t>
                      </a:r>
                      <a:r>
                        <a:rPr lang="fr-FR" sz="1600" b="1" kern="1200" baseline="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 R38, R41, R50/53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baseline="0" dirty="0" smtClean="0">
                          <a:solidFill>
                            <a:srgbClr val="003D7E"/>
                          </a:solidFill>
                          <a:latin typeface="+mj-lt"/>
                          <a:ea typeface="+mn-ea"/>
                          <a:cs typeface="+mn-cs"/>
                        </a:rPr>
                        <a:t>R65, SPE 8</a:t>
                      </a:r>
                      <a:endParaRPr lang="fr-FR" sz="1600" b="1" kern="1200" dirty="0" smtClean="0">
                        <a:solidFill>
                          <a:srgbClr val="003D7E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</a:tr>
            </a:tbl>
          </a:graphicData>
        </a:graphic>
      </p:graphicFrame>
      <p:pic>
        <p:nvPicPr>
          <p:cNvPr id="21" name="Image 21" descr="logo Aphica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548680"/>
            <a:ext cx="330411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6215063" y="116632"/>
            <a:ext cx="2500312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+mj-lt"/>
              </a:rPr>
              <a:t>Carte d’identité</a:t>
            </a:r>
            <a:endParaRPr lang="fr-FR" sz="1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179511" y="3284984"/>
          <a:ext cx="8784977" cy="3216489"/>
        </p:xfrm>
        <a:graphic>
          <a:graphicData uri="http://schemas.openxmlformats.org/drawingml/2006/table">
            <a:tbl>
              <a:tblPr/>
              <a:tblGrid>
                <a:gridCol w="2520280"/>
                <a:gridCol w="3024336"/>
                <a:gridCol w="792089"/>
                <a:gridCol w="919556"/>
                <a:gridCol w="786861"/>
                <a:gridCol w="741855"/>
              </a:tblGrid>
              <a:tr h="305679"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USAGES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CIBLE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Dose </a:t>
                      </a:r>
                      <a:r>
                        <a:rPr lang="fr-FR" sz="10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(</a:t>
                      </a:r>
                      <a:r>
                        <a:rPr lang="fr-FR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l/ha)</a:t>
                      </a:r>
                      <a:endParaRPr lang="fr-FR" sz="10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Nbr</a:t>
                      </a:r>
                      <a:r>
                        <a:rPr lang="fr-FR" sz="10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max application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+mj-lt"/>
                        </a:rPr>
                        <a:t>DAR </a:t>
                      </a:r>
                      <a:r>
                        <a:rPr lang="fr-FR" sz="1000" b="0" dirty="0">
                          <a:solidFill>
                            <a:schemeClr val="bg1"/>
                          </a:solidFill>
                          <a:latin typeface="+mj-lt"/>
                        </a:rPr>
                        <a:t>(</a:t>
                      </a:r>
                      <a:r>
                        <a:rPr lang="fr-FR" sz="10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jours)</a:t>
                      </a:r>
                      <a:endParaRPr lang="fr-FR" sz="10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ZNT</a:t>
                      </a:r>
                      <a:r>
                        <a:rPr lang="fr-FR" sz="10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(mètres)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</a:tr>
              <a:tr h="294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Céréales : blé tendre , orge, avoine Seigle, Triticale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Puceron du feuillage (JNO)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Puceron des épis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0,25</a:t>
                      </a:r>
                    </a:p>
                    <a:p>
                      <a:pPr algn="ctr"/>
                      <a:r>
                        <a:rPr kumimoji="0" lang="fr-F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algn="ctr"/>
                      <a:r>
                        <a:rPr kumimoji="0" lang="fr-F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21</a:t>
                      </a:r>
                    </a:p>
                    <a:p>
                      <a:pPr algn="ctr"/>
                      <a:r>
                        <a:rPr lang="fr-FR" sz="1000" dirty="0" smtClean="0"/>
                        <a:t>21</a:t>
                      </a:r>
                      <a:endParaRPr lang="fr-FR" sz="10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20</a:t>
                      </a:r>
                    </a:p>
                    <a:p>
                      <a:pPr algn="ctr"/>
                      <a:r>
                        <a:rPr lang="fr-FR" sz="1000" dirty="0" smtClean="0"/>
                        <a:t>20</a:t>
                      </a:r>
                      <a:endParaRPr lang="fr-FR" sz="10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0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Orges  Avoine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Puceron du feuillage (JNO)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Puceron des épis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fr-F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21</a:t>
                      </a:r>
                      <a:endParaRPr lang="fr-FR" sz="10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20</a:t>
                      </a:r>
                      <a:endParaRPr lang="fr-FR" sz="10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</a:tr>
              <a:tr h="213951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/>
                        <a:t>Crucifères oléagineuses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Méligèthes</a:t>
                      </a:r>
                      <a:endParaRPr kumimoji="0" lang="fr-F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fr-F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0,15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2</a:t>
                      </a:r>
                      <a:endParaRPr lang="fr-FR" sz="10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28</a:t>
                      </a:r>
                      <a:endParaRPr lang="fr-FR" sz="10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20</a:t>
                      </a:r>
                      <a:endParaRPr lang="fr-FR" sz="10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03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Altises </a:t>
                      </a:r>
                      <a:r>
                        <a:rPr kumimoji="0" lang="fr-FR" sz="1000" b="1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Psylliodes</a:t>
                      </a:r>
                      <a:r>
                        <a:rPr kumimoji="0" lang="fr-FR" sz="1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1000" b="1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chrysocephala</a:t>
                      </a:r>
                      <a:r>
                        <a:rPr kumimoji="0" lang="fr-FR" sz="1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</a:t>
                      </a:r>
                      <a:endParaRPr kumimoji="0" lang="fr-F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N° AMM  8200575  du 16 Aout 2011</a:t>
                      </a:r>
                      <a:endParaRPr kumimoji="0" lang="fr-F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0,25</a:t>
                      </a:r>
                      <a:endParaRPr lang="fr-FR" sz="10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2</a:t>
                      </a:r>
                      <a:endParaRPr lang="fr-FR" sz="10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28</a:t>
                      </a:r>
                      <a:endParaRPr lang="fr-FR" sz="10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20</a:t>
                      </a:r>
                      <a:endParaRPr lang="fr-FR" sz="10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9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Pomme de terre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Doryphore (</a:t>
                      </a:r>
                      <a:r>
                        <a:rPr lang="fr-FR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Leptinotarsa</a:t>
                      </a: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</a:t>
                      </a: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</a:tr>
              <a:tr h="3628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Pommier/poirier/</a:t>
                      </a:r>
                      <a:r>
                        <a:rPr lang="fr-FR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Nashi</a:t>
                      </a:r>
                      <a:endParaRPr lang="fr-FR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Carpocapse des pommes et des poires</a:t>
                      </a:r>
                      <a:endParaRPr kumimoji="0" lang="fr-FR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9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Pommier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Mineuses des feuilles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</a:tr>
              <a:tr h="21395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Vigne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Cicadelle de la flavescence dorée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95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Tordeuses (Cochylis et/ou </a:t>
                      </a:r>
                      <a:r>
                        <a:rPr kumimoji="0" lang="fr-FR" sz="1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Eudemis</a:t>
                      </a:r>
                      <a:r>
                        <a:rPr kumimoji="0" lang="fr-F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fr-FR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0,25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</a:tr>
              <a:tr h="2139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Traitements généraux du sols</a:t>
                      </a:r>
                      <a:endParaRPr kumimoji="0" lang="fr-FR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Noctuelles terricoles</a:t>
                      </a:r>
                      <a:endParaRPr kumimoji="0" lang="fr-FR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 défini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6" name="ZoneTexte 4"/>
          <p:cNvSpPr txBox="1">
            <a:spLocks noChangeArrowheads="1"/>
          </p:cNvSpPr>
          <p:nvPr/>
        </p:nvSpPr>
        <p:spPr bwMode="auto">
          <a:xfrm>
            <a:off x="390847" y="3215154"/>
            <a:ext cx="8429625" cy="304698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8288" indent="-268288" eaLnBrk="0" hangingPunct="0">
              <a:spcBef>
                <a:spcPts val="600"/>
              </a:spcBef>
              <a:buClr>
                <a:srgbClr val="FF9900"/>
              </a:buClr>
              <a:buSzPct val="150000"/>
              <a:tabLst>
                <a:tab pos="85725" algn="l"/>
              </a:tabLst>
              <a:defRPr/>
            </a:pPr>
            <a:r>
              <a:rPr lang="en-US" sz="1600" b="1" u="sng" dirty="0">
                <a:solidFill>
                  <a:srgbClr val="003D7E"/>
                </a:solidFill>
              </a:rPr>
              <a:t>Usages </a:t>
            </a:r>
            <a:r>
              <a:rPr lang="en-US" sz="1600" b="1" u="sng" dirty="0" smtClean="0">
                <a:solidFill>
                  <a:srgbClr val="003D7E"/>
                </a:solidFill>
              </a:rPr>
              <a:t> </a:t>
            </a:r>
            <a:r>
              <a:rPr lang="en-US" sz="1600" b="1" u="sng" dirty="0">
                <a:solidFill>
                  <a:srgbClr val="003D7E"/>
                </a:solidFill>
              </a:rPr>
              <a:t>en </a:t>
            </a:r>
            <a:r>
              <a:rPr lang="en-US" sz="1600" b="1" u="sng" dirty="0" err="1">
                <a:solidFill>
                  <a:srgbClr val="003D7E"/>
                </a:solidFill>
              </a:rPr>
              <a:t>grandes</a:t>
            </a:r>
            <a:r>
              <a:rPr lang="en-US" sz="1600" b="1" u="sng" dirty="0">
                <a:solidFill>
                  <a:srgbClr val="003D7E"/>
                </a:solidFill>
              </a:rPr>
              <a:t> cultures</a:t>
            </a:r>
          </a:p>
          <a:p>
            <a:pPr marL="269875" lvl="1" indent="-269875" eaLnBrk="0" hangingPunct="0">
              <a:spcBef>
                <a:spcPts val="6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Céréales</a:t>
            </a:r>
            <a:endParaRPr lang="en-US" sz="1400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2438" lvl="2" indent="-184150" eaLnBrk="0" hangingPunct="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</a:rPr>
              <a:t>Blé</a:t>
            </a:r>
            <a:r>
              <a:rPr lang="en-US" sz="1400" b="1" dirty="0">
                <a:solidFill>
                  <a:srgbClr val="003D7E"/>
                </a:solidFill>
              </a:rPr>
              <a:t> : </a:t>
            </a:r>
            <a:r>
              <a:rPr lang="en-US" sz="1400" i="1" dirty="0" err="1">
                <a:solidFill>
                  <a:srgbClr val="003D7E"/>
                </a:solidFill>
              </a:rPr>
              <a:t>Fusariose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sur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epis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Oidium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Rouille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Brune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Rouille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Jaune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Septorioses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dirty="0">
                <a:solidFill>
                  <a:srgbClr val="003D7E"/>
                </a:solidFill>
                <a:sym typeface="Wingdings" pitchFamily="2" charset="2"/>
              </a:rPr>
              <a:t> </a:t>
            </a:r>
            <a:r>
              <a:rPr lang="en-US" sz="1400" b="1" dirty="0">
                <a:solidFill>
                  <a:srgbClr val="003D7E"/>
                </a:solidFill>
              </a:rPr>
              <a:t>1 l/ha</a:t>
            </a:r>
          </a:p>
          <a:p>
            <a:pPr marL="452438" lvl="2" indent="-184150" eaLnBrk="0" hangingPunct="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</a:rPr>
              <a:t>Orge</a:t>
            </a:r>
            <a:r>
              <a:rPr lang="en-US" sz="1400" b="1" dirty="0">
                <a:solidFill>
                  <a:srgbClr val="003D7E"/>
                </a:solidFill>
              </a:rPr>
              <a:t> </a:t>
            </a:r>
            <a:r>
              <a:rPr lang="en-US" sz="1400" b="1" dirty="0" smtClean="0">
                <a:solidFill>
                  <a:srgbClr val="003D7E"/>
                </a:solidFill>
              </a:rPr>
              <a:t>: </a:t>
            </a:r>
            <a:r>
              <a:rPr lang="en-US" sz="1400" i="1" dirty="0" err="1" smtClean="0">
                <a:solidFill>
                  <a:srgbClr val="003D7E"/>
                </a:solidFill>
              </a:rPr>
              <a:t>Helminthosporiose</a:t>
            </a:r>
            <a:r>
              <a:rPr lang="en-US" sz="1400" i="1" dirty="0" smtClean="0">
                <a:solidFill>
                  <a:srgbClr val="003D7E"/>
                </a:solidFill>
              </a:rPr>
              <a:t> (D </a:t>
            </a:r>
            <a:r>
              <a:rPr lang="en-US" sz="1400" i="1" dirty="0" err="1" smtClean="0">
                <a:solidFill>
                  <a:srgbClr val="003D7E"/>
                </a:solidFill>
              </a:rPr>
              <a:t>teres</a:t>
            </a:r>
            <a:r>
              <a:rPr lang="en-US" sz="1400" i="1" dirty="0" smtClean="0">
                <a:solidFill>
                  <a:srgbClr val="003D7E"/>
                </a:solidFill>
              </a:rPr>
              <a:t>),</a:t>
            </a:r>
            <a:r>
              <a:rPr lang="en-US" sz="1400" i="1" dirty="0" err="1" smtClean="0">
                <a:solidFill>
                  <a:srgbClr val="003D7E"/>
                </a:solidFill>
              </a:rPr>
              <a:t>Rhynchosporiose</a:t>
            </a:r>
            <a:r>
              <a:rPr lang="en-US" sz="1400" i="1" dirty="0" smtClean="0">
                <a:solidFill>
                  <a:srgbClr val="003D7E"/>
                </a:solidFill>
              </a:rPr>
              <a:t>, </a:t>
            </a:r>
            <a:r>
              <a:rPr lang="en-US" sz="1400" i="1" dirty="0" err="1" smtClean="0">
                <a:solidFill>
                  <a:srgbClr val="003D7E"/>
                </a:solidFill>
              </a:rPr>
              <a:t>Rouille</a:t>
            </a:r>
            <a:r>
              <a:rPr lang="en-US" sz="1400" i="1" dirty="0" smtClean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jaune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rouille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naine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dirty="0">
                <a:solidFill>
                  <a:srgbClr val="003D7E"/>
                </a:solidFill>
                <a:sym typeface="Wingdings" pitchFamily="2" charset="2"/>
              </a:rPr>
              <a:t> </a:t>
            </a:r>
            <a:r>
              <a:rPr lang="en-US" sz="1400" b="1" dirty="0">
                <a:solidFill>
                  <a:srgbClr val="003D7E"/>
                </a:solidFill>
              </a:rPr>
              <a:t>1 l/ha</a:t>
            </a:r>
          </a:p>
          <a:p>
            <a:pPr marL="452438" lvl="2" indent="-184150" eaLnBrk="0" hangingPunct="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</a:rPr>
              <a:t>Seigle</a:t>
            </a:r>
            <a:r>
              <a:rPr lang="en-US" sz="1400" b="1" dirty="0">
                <a:solidFill>
                  <a:srgbClr val="003D7E"/>
                </a:solidFill>
              </a:rPr>
              <a:t>: </a:t>
            </a:r>
            <a:r>
              <a:rPr lang="en-US" sz="1400" i="1" dirty="0" err="1">
                <a:solidFill>
                  <a:srgbClr val="003D7E"/>
                </a:solidFill>
              </a:rPr>
              <a:t>Rynchosporiose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Rouille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brune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dirty="0">
                <a:solidFill>
                  <a:srgbClr val="003D7E"/>
                </a:solidFill>
                <a:sym typeface="Wingdings" pitchFamily="2" charset="2"/>
              </a:rPr>
              <a:t> </a:t>
            </a:r>
            <a:r>
              <a:rPr lang="en-US" sz="1400" b="1" dirty="0">
                <a:solidFill>
                  <a:srgbClr val="003D7E"/>
                </a:solidFill>
              </a:rPr>
              <a:t>1 l/ha</a:t>
            </a:r>
            <a:endParaRPr lang="en-US" sz="1400" i="1" dirty="0">
              <a:solidFill>
                <a:srgbClr val="003D7E"/>
              </a:solidFill>
            </a:endParaRPr>
          </a:p>
          <a:p>
            <a:pPr marL="452438" lvl="2" indent="-184150" eaLnBrk="0" hangingPunct="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>
                <a:solidFill>
                  <a:srgbClr val="003D7E"/>
                </a:solidFill>
              </a:rPr>
              <a:t>Triticale: </a:t>
            </a:r>
            <a:r>
              <a:rPr lang="en-US" sz="1400" i="1" dirty="0" err="1">
                <a:solidFill>
                  <a:srgbClr val="003D7E"/>
                </a:solidFill>
              </a:rPr>
              <a:t>Rouille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brune</a:t>
            </a:r>
            <a:r>
              <a:rPr lang="en-US" sz="1400" i="1" dirty="0">
                <a:solidFill>
                  <a:srgbClr val="003D7E"/>
                </a:solidFill>
              </a:rPr>
              <a:t>, Septoriose </a:t>
            </a:r>
            <a:r>
              <a:rPr lang="en-US" sz="1400" dirty="0">
                <a:solidFill>
                  <a:srgbClr val="003D7E"/>
                </a:solidFill>
                <a:sym typeface="Wingdings" pitchFamily="2" charset="2"/>
              </a:rPr>
              <a:t> </a:t>
            </a:r>
            <a:r>
              <a:rPr lang="en-US" sz="1400" b="1" dirty="0">
                <a:solidFill>
                  <a:srgbClr val="003D7E"/>
                </a:solidFill>
              </a:rPr>
              <a:t>1 l/ha</a:t>
            </a:r>
            <a:endParaRPr lang="en-US" sz="1400" i="1" dirty="0">
              <a:solidFill>
                <a:srgbClr val="003D7E"/>
              </a:solidFill>
            </a:endParaRPr>
          </a:p>
          <a:p>
            <a:pPr marL="452438" lvl="2" indent="-184150" eaLnBrk="0" hangingPunct="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</a:rPr>
              <a:t>Avoine</a:t>
            </a:r>
            <a:r>
              <a:rPr lang="en-US" sz="1400" b="1" dirty="0">
                <a:solidFill>
                  <a:srgbClr val="003D7E"/>
                </a:solidFill>
              </a:rPr>
              <a:t>: </a:t>
            </a:r>
            <a:r>
              <a:rPr lang="en-US" sz="1400" i="1" dirty="0" err="1" smtClean="0">
                <a:solidFill>
                  <a:srgbClr val="003D7E"/>
                </a:solidFill>
              </a:rPr>
              <a:t>Rouille</a:t>
            </a:r>
            <a:r>
              <a:rPr lang="en-US" sz="1400" i="1" dirty="0" smtClean="0">
                <a:solidFill>
                  <a:srgbClr val="003D7E"/>
                </a:solidFill>
              </a:rPr>
              <a:t> </a:t>
            </a:r>
            <a:r>
              <a:rPr lang="en-US" sz="1400" i="1" dirty="0" err="1" smtClean="0">
                <a:solidFill>
                  <a:srgbClr val="003D7E"/>
                </a:solidFill>
              </a:rPr>
              <a:t>couronnée</a:t>
            </a:r>
            <a:r>
              <a:rPr lang="en-US" sz="1400" i="1" dirty="0" smtClean="0">
                <a:solidFill>
                  <a:srgbClr val="003D7E"/>
                </a:solidFill>
              </a:rPr>
              <a:t> </a:t>
            </a:r>
            <a:r>
              <a:rPr lang="en-US" sz="1400" dirty="0">
                <a:solidFill>
                  <a:srgbClr val="003D7E"/>
                </a:solidFill>
                <a:sym typeface="Wingdings" pitchFamily="2" charset="2"/>
              </a:rPr>
              <a:t> </a:t>
            </a:r>
            <a:r>
              <a:rPr lang="en-US" sz="1400" b="1" dirty="0">
                <a:solidFill>
                  <a:srgbClr val="003D7E"/>
                </a:solidFill>
              </a:rPr>
              <a:t>1 l/ha</a:t>
            </a:r>
            <a:endParaRPr lang="en-US" sz="1400" dirty="0">
              <a:solidFill>
                <a:srgbClr val="003D7E"/>
              </a:solidFill>
            </a:endParaRPr>
          </a:p>
          <a:p>
            <a:pPr marL="269875" lvl="1" indent="-269875" eaLnBrk="0" hangingPunct="0">
              <a:spcBef>
                <a:spcPts val="12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Crucifères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Oléagineuses</a:t>
            </a:r>
            <a:endParaRPr lang="en-US" sz="1400" b="1" dirty="0">
              <a:solidFill>
                <a:srgbClr val="003D7E"/>
              </a:solidFill>
            </a:endParaRPr>
          </a:p>
          <a:p>
            <a:pPr marL="269875" lvl="1" indent="-1588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US" sz="1400" i="1" dirty="0" err="1" smtClean="0">
                <a:solidFill>
                  <a:srgbClr val="003D7E"/>
                </a:solidFill>
              </a:rPr>
              <a:t>Alternariose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Cylindrosporiose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Sclerotiniose</a:t>
            </a:r>
            <a:r>
              <a:rPr lang="en-US" sz="1400" i="1" dirty="0">
                <a:solidFill>
                  <a:srgbClr val="003D7E"/>
                </a:solidFill>
              </a:rPr>
              <a:t> , </a:t>
            </a:r>
            <a:r>
              <a:rPr lang="en-US" sz="1400" i="1" dirty="0" err="1">
                <a:solidFill>
                  <a:srgbClr val="003D7E"/>
                </a:solidFill>
              </a:rPr>
              <a:t>Pseudocercosporellose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dirty="0" smtClean="0">
                <a:solidFill>
                  <a:srgbClr val="003D7E"/>
                </a:solidFill>
                <a:sym typeface="Wingdings" pitchFamily="2" charset="2"/>
              </a:rPr>
              <a:t> </a:t>
            </a:r>
            <a:r>
              <a:rPr lang="en-US" sz="1400" b="1" dirty="0" smtClean="0">
                <a:solidFill>
                  <a:srgbClr val="003D7E"/>
                </a:solidFill>
              </a:rPr>
              <a:t>1 l/ha</a:t>
            </a:r>
            <a:endParaRPr lang="en-US" sz="1400" i="1" dirty="0" smtClean="0">
              <a:solidFill>
                <a:srgbClr val="003D7E"/>
              </a:solidFill>
            </a:endParaRPr>
          </a:p>
          <a:p>
            <a:pPr marL="269875" lvl="1" indent="-1588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US" sz="1400" i="1" dirty="0" smtClean="0">
                <a:solidFill>
                  <a:srgbClr val="003D7E"/>
                </a:solidFill>
              </a:rPr>
              <a:t> Limitation de la </a:t>
            </a:r>
            <a:r>
              <a:rPr lang="en-US" sz="1400" i="1" dirty="0" err="1" smtClean="0">
                <a:solidFill>
                  <a:srgbClr val="003D7E"/>
                </a:solidFill>
              </a:rPr>
              <a:t>croissance</a:t>
            </a:r>
            <a:r>
              <a:rPr lang="en-US" sz="1400" i="1" dirty="0" smtClean="0">
                <a:solidFill>
                  <a:srgbClr val="003D7E"/>
                </a:solidFill>
              </a:rPr>
              <a:t> des </a:t>
            </a:r>
            <a:r>
              <a:rPr lang="en-US" sz="1400" i="1" dirty="0" err="1" smtClean="0">
                <a:solidFill>
                  <a:srgbClr val="003D7E"/>
                </a:solidFill>
              </a:rPr>
              <a:t>organes</a:t>
            </a:r>
            <a:r>
              <a:rPr lang="en-US" sz="1400" i="1" dirty="0" smtClean="0">
                <a:solidFill>
                  <a:srgbClr val="003D7E"/>
                </a:solidFill>
              </a:rPr>
              <a:t> </a:t>
            </a:r>
            <a:r>
              <a:rPr lang="en-US" sz="1400" i="1" dirty="0" err="1" smtClean="0">
                <a:solidFill>
                  <a:srgbClr val="003D7E"/>
                </a:solidFill>
              </a:rPr>
              <a:t>aériens</a:t>
            </a:r>
            <a:r>
              <a:rPr lang="en-US" sz="1400" dirty="0" smtClean="0">
                <a:solidFill>
                  <a:srgbClr val="003D7E"/>
                </a:solidFill>
                <a:sym typeface="Wingdings" pitchFamily="2" charset="2"/>
              </a:rPr>
              <a:t>  </a:t>
            </a:r>
            <a:r>
              <a:rPr lang="en-US" sz="1400" b="1" dirty="0" smtClean="0">
                <a:solidFill>
                  <a:srgbClr val="003D7E"/>
                </a:solidFill>
              </a:rPr>
              <a:t>1 l/ha</a:t>
            </a:r>
            <a:endParaRPr lang="en-US" sz="1400" i="1" dirty="0">
              <a:solidFill>
                <a:srgbClr val="003D7E"/>
              </a:solidFill>
            </a:endParaRPr>
          </a:p>
        </p:txBody>
      </p:sp>
      <p:sp>
        <p:nvSpPr>
          <p:cNvPr id="5" name="Espace réservé du texte 10"/>
          <p:cNvSpPr txBox="1">
            <a:spLocks/>
          </p:cNvSpPr>
          <p:nvPr/>
        </p:nvSpPr>
        <p:spPr bwMode="auto">
          <a:xfrm>
            <a:off x="6011863" y="115888"/>
            <a:ext cx="2952750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FR" sz="1600" b="1" dirty="0">
                <a:solidFill>
                  <a:schemeClr val="bg1"/>
                </a:solidFill>
                <a:latin typeface="+mn-lt"/>
                <a:ea typeface="+mn-ea"/>
              </a:rPr>
              <a:t>Carte d’identité</a:t>
            </a:r>
          </a:p>
        </p:txBody>
      </p:sp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987AAA-A5C6-4C1A-BC84-5E74BCF89C00}" type="slidenum">
              <a:rPr lang="en-US" sz="1400">
                <a:latin typeface="+mj-lt"/>
              </a:rPr>
              <a:pPr>
                <a:defRPr/>
              </a:pPr>
              <a:t>7</a:t>
            </a:fld>
            <a:endParaRPr lang="en-US" sz="1400" dirty="0">
              <a:latin typeface="+mj-lt"/>
            </a:endParaRPr>
          </a:p>
        </p:txBody>
      </p:sp>
      <p:graphicFrame>
        <p:nvGraphicFramePr>
          <p:cNvPr id="7" name="Espace réservé du contenu 3"/>
          <p:cNvGraphicFramePr>
            <a:graphicFrameLocks/>
          </p:cNvGraphicFramePr>
          <p:nvPr/>
        </p:nvGraphicFramePr>
        <p:xfrm>
          <a:off x="683568" y="1533912"/>
          <a:ext cx="770485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311"/>
                <a:gridCol w="1360389"/>
                <a:gridCol w="1288789"/>
                <a:gridCol w="1431988"/>
                <a:gridCol w="1234976"/>
                <a:gridCol w="1199402"/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fr-FR" sz="1400" b="1" baseline="0" dirty="0" smtClean="0">
                          <a:latin typeface="+mj-lt"/>
                        </a:rPr>
                        <a:t>AMM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Composition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Mode d’action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Sites d’action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Formulation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Classement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2110165</a:t>
                      </a:r>
                      <a:endParaRPr lang="fr-FR" sz="1400" b="1" dirty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  <a:cs typeface="ＭＳ Ｐゴシック"/>
                        </a:rPr>
                        <a:t>Tebuconazole</a:t>
                      </a:r>
                      <a:r>
                        <a:rPr lang="fr-FR" sz="1400" b="1" dirty="0" smtClean="0">
                          <a:solidFill>
                            <a:srgbClr val="003D7E"/>
                          </a:solidFill>
                          <a:cs typeface="ＭＳ Ｐゴシック"/>
                        </a:rPr>
                        <a:t> 250g/l</a:t>
                      </a:r>
                      <a:endParaRPr lang="fr-FR" sz="1400" dirty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Systémique</a:t>
                      </a: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Multi-site </a:t>
                      </a:r>
                      <a:r>
                        <a:rPr lang="fr-FR" sz="1200" b="1" dirty="0" smtClean="0">
                          <a:solidFill>
                            <a:srgbClr val="003D7E"/>
                          </a:solidFill>
                        </a:rPr>
                        <a:t>(respiration du champignon)</a:t>
                      </a: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Emulsion aqueuse</a:t>
                      </a:r>
                      <a:endParaRPr lang="fr-FR" sz="1400" dirty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rgbClr val="003D7E"/>
                          </a:solidFill>
                          <a:cs typeface="ＭＳ Ｐゴシック"/>
                        </a:rPr>
                        <a:t>Xn</a:t>
                      </a:r>
                      <a:r>
                        <a:rPr lang="en-US" sz="1400" b="1" dirty="0" smtClean="0">
                          <a:solidFill>
                            <a:srgbClr val="003D7E"/>
                          </a:solidFill>
                          <a:cs typeface="ＭＳ Ｐゴシック"/>
                        </a:rPr>
                        <a:t>, N, R20/22, R36, R51/53, R63</a:t>
                      </a:r>
                      <a:endParaRPr lang="fr-FR" sz="1400" b="1" kern="1200" dirty="0" smtClean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620688"/>
            <a:ext cx="187247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2565400"/>
            <a:ext cx="2876550" cy="930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" name="Espace réservé du texte 10"/>
          <p:cNvSpPr txBox="1">
            <a:spLocks/>
          </p:cNvSpPr>
          <p:nvPr/>
        </p:nvSpPr>
        <p:spPr bwMode="auto">
          <a:xfrm>
            <a:off x="6143625" y="71438"/>
            <a:ext cx="2643188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FR" sz="2000" b="1" dirty="0">
                <a:solidFill>
                  <a:schemeClr val="bg1"/>
                </a:solidFill>
                <a:latin typeface="+mn-lt"/>
                <a:ea typeface="+mn-ea"/>
              </a:rPr>
              <a:t>Positionnement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448049" y="649288"/>
            <a:ext cx="6948487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fr-FR" sz="2000" b="1" i="1" dirty="0">
                <a:solidFill>
                  <a:schemeClr val="accent2"/>
                </a:solidFill>
              </a:rPr>
              <a:t>  </a:t>
            </a:r>
            <a:r>
              <a:rPr lang="fr-FR" sz="2000" b="1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protection du feuillage et des épis !</a:t>
            </a:r>
            <a:r>
              <a:rPr lang="fr-FR" sz="2000" b="1" i="1" dirty="0">
                <a:solidFill>
                  <a:schemeClr val="accent2">
                    <a:lumMod val="75000"/>
                  </a:schemeClr>
                </a:solidFill>
              </a:rPr>
              <a:t>    </a:t>
            </a:r>
          </a:p>
        </p:txBody>
      </p:sp>
      <p:sp>
        <p:nvSpPr>
          <p:cNvPr id="8" name="Espace réservé du contenu 24"/>
          <p:cNvSpPr>
            <a:spLocks noGrp="1"/>
          </p:cNvSpPr>
          <p:nvPr>
            <p:ph sz="half" idx="4294967295"/>
          </p:nvPr>
        </p:nvSpPr>
        <p:spPr>
          <a:xfrm>
            <a:off x="5076825" y="2574925"/>
            <a:ext cx="3527623" cy="3230563"/>
          </a:xfrm>
          <a:prstGeom prst="rect">
            <a:avLst/>
          </a:prstGeom>
          <a:ln w="38100">
            <a:solidFill>
              <a:srgbClr val="FF9900"/>
            </a:solidFill>
          </a:ln>
        </p:spPr>
        <p:txBody>
          <a:bodyPr/>
          <a:lstStyle/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fr-FR" sz="1600" b="1" dirty="0" smtClean="0">
                <a:solidFill>
                  <a:srgbClr val="009900"/>
                </a:solidFill>
              </a:rPr>
              <a:t>Du stade 2 </a:t>
            </a:r>
            <a:r>
              <a:rPr lang="fr-FR" sz="1600" b="1" dirty="0" err="1" smtClean="0">
                <a:solidFill>
                  <a:srgbClr val="009900"/>
                </a:solidFill>
              </a:rPr>
              <a:t>noeuds</a:t>
            </a:r>
            <a:r>
              <a:rPr lang="fr-FR" sz="1600" b="1" dirty="0" smtClean="0">
                <a:solidFill>
                  <a:srgbClr val="009900"/>
                </a:solidFill>
              </a:rPr>
              <a:t> (32)  à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fr-FR" sz="1600" b="1" dirty="0" smtClean="0">
                <a:solidFill>
                  <a:srgbClr val="009900"/>
                </a:solidFill>
              </a:rPr>
              <a:t> la mi-floraison (65)</a:t>
            </a:r>
          </a:p>
          <a:p>
            <a:pPr algn="ctr">
              <a:spcBef>
                <a:spcPts val="600"/>
              </a:spcBef>
              <a:buFontTx/>
              <a:buNone/>
              <a:defRPr/>
            </a:pPr>
            <a:r>
              <a:rPr lang="fr-FR" sz="1600" b="1" dirty="0" smtClean="0">
                <a:solidFill>
                  <a:srgbClr val="009900"/>
                </a:solidFill>
              </a:rPr>
              <a:t>La référence sur la fusariose gr.</a:t>
            </a:r>
          </a:p>
          <a:p>
            <a:pPr>
              <a:buFontTx/>
              <a:buNone/>
              <a:defRPr/>
            </a:pPr>
            <a:endParaRPr lang="fr-FR" sz="1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  <a:defRPr/>
            </a:pPr>
            <a:r>
              <a:rPr lang="fr-FR" sz="1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</a:rPr>
              <a:t>                           </a:t>
            </a:r>
            <a:r>
              <a:rPr lang="fr-FR" sz="1600" b="1" dirty="0" smtClean="0">
                <a:solidFill>
                  <a:srgbClr val="003D7E"/>
                </a:solidFill>
              </a:rPr>
              <a:t>: </a:t>
            </a:r>
            <a:r>
              <a:rPr lang="fr-FR" sz="18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0.75  à 1 l/ha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fr-FR" sz="1600" b="1" dirty="0" err="1" smtClean="0">
                <a:solidFill>
                  <a:srgbClr val="003D7E"/>
                </a:solidFill>
              </a:rPr>
              <a:t>Tebuconazole</a:t>
            </a:r>
            <a:r>
              <a:rPr lang="fr-FR" sz="1600" b="1" dirty="0" smtClean="0">
                <a:solidFill>
                  <a:srgbClr val="003D7E"/>
                </a:solidFill>
              </a:rPr>
              <a:t> 250 g/l                                </a:t>
            </a:r>
            <a:r>
              <a:rPr lang="fr-FR" sz="1400" dirty="0" smtClean="0">
                <a:solidFill>
                  <a:srgbClr val="003D7E"/>
                </a:solidFill>
              </a:rPr>
              <a:t>oïdium, </a:t>
            </a:r>
            <a:r>
              <a:rPr lang="fr-FR" sz="1400" dirty="0" err="1" smtClean="0">
                <a:solidFill>
                  <a:srgbClr val="003D7E"/>
                </a:solidFill>
              </a:rPr>
              <a:t>septorioses</a:t>
            </a:r>
            <a:r>
              <a:rPr lang="fr-FR" sz="1400" dirty="0" smtClean="0">
                <a:solidFill>
                  <a:srgbClr val="003D7E"/>
                </a:solidFill>
              </a:rPr>
              <a:t>, rouille brune, rouille jaune, fusariose épi </a:t>
            </a:r>
            <a:r>
              <a:rPr lang="fr-FR" sz="1100" dirty="0" smtClean="0">
                <a:solidFill>
                  <a:srgbClr val="003D7E"/>
                </a:solidFill>
              </a:rPr>
              <a:t>(</a:t>
            </a:r>
            <a:r>
              <a:rPr lang="fr-FR" sz="1100" i="1" dirty="0" err="1" smtClean="0">
                <a:solidFill>
                  <a:srgbClr val="003D7E"/>
                </a:solidFill>
              </a:rPr>
              <a:t>fusarium</a:t>
            </a:r>
            <a:r>
              <a:rPr lang="fr-FR" sz="1100" i="1" dirty="0" smtClean="0">
                <a:solidFill>
                  <a:srgbClr val="003D7E"/>
                </a:solidFill>
              </a:rPr>
              <a:t> </a:t>
            </a:r>
            <a:r>
              <a:rPr lang="fr-FR" sz="1100" i="1" dirty="0" err="1" smtClean="0">
                <a:solidFill>
                  <a:srgbClr val="003D7E"/>
                </a:solidFill>
              </a:rPr>
              <a:t>graminearum</a:t>
            </a:r>
            <a:r>
              <a:rPr lang="fr-FR" sz="1100" i="1" dirty="0" smtClean="0">
                <a:solidFill>
                  <a:srgbClr val="003D7E"/>
                </a:solidFill>
              </a:rPr>
              <a:t>)</a:t>
            </a:r>
          </a:p>
          <a:p>
            <a:pPr>
              <a:buFont typeface="Wingdings" pitchFamily="2" charset="2"/>
              <a:buChar char="ü"/>
              <a:defRPr/>
            </a:pPr>
            <a:endParaRPr lang="fr-FR" sz="11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12700">
              <a:buFontTx/>
              <a:buNone/>
              <a:defRPr/>
            </a:pPr>
            <a:r>
              <a:rPr lang="fr-FR" sz="1400" b="1" dirty="0" smtClean="0">
                <a:solidFill>
                  <a:srgbClr val="003D7E"/>
                </a:solidFill>
              </a:rPr>
              <a:t>Usages attendus sur: </a:t>
            </a:r>
            <a:r>
              <a:rPr lang="fr-FR" sz="1400" b="1" dirty="0" smtClean="0">
                <a:solidFill>
                  <a:srgbClr val="009900"/>
                </a:solidFill>
              </a:rPr>
              <a:t>orge, avoine, seigle et triticale</a:t>
            </a:r>
            <a:endParaRPr lang="fr-FR" sz="18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429000"/>
            <a:ext cx="3506787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987AAA-A5C6-4C1A-BC84-5E74BCF89C00}" type="slidenum">
              <a:rPr lang="en-US" sz="1400">
                <a:latin typeface="+mj-lt"/>
              </a:rPr>
              <a:pPr>
                <a:defRPr/>
              </a:pPr>
              <a:t>8</a:t>
            </a:fld>
            <a:endParaRPr lang="en-US" sz="1400" dirty="0">
              <a:latin typeface="+mj-lt"/>
            </a:endParaRPr>
          </a:p>
        </p:txBody>
      </p:sp>
      <p:pic>
        <p:nvPicPr>
          <p:cNvPr id="9" name="Picture 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343" y="836712"/>
            <a:ext cx="187247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581400"/>
            <a:ext cx="1341979" cy="56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13" descr="Logo Pixe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500063"/>
            <a:ext cx="180022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539549" y="1641744"/>
          <a:ext cx="8280923" cy="200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371"/>
                <a:gridCol w="1404799"/>
                <a:gridCol w="1330862"/>
                <a:gridCol w="1256925"/>
                <a:gridCol w="1244710"/>
                <a:gridCol w="1152128"/>
                <a:gridCol w="1152128"/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AMM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Composition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Famille chimique</a:t>
                      </a:r>
                      <a:endParaRPr lang="fr-FR" sz="1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Mode d’action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Groupe</a:t>
                      </a:r>
                      <a:r>
                        <a:rPr lang="fr-FR" sz="1400" b="1" baseline="0" dirty="0" smtClean="0">
                          <a:solidFill>
                            <a:schemeClr val="bg1"/>
                          </a:solidFill>
                        </a:rPr>
                        <a:t> FRAC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Formulation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Classement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8800532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Cyproconazole</a:t>
                      </a: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 40g/l + </a:t>
                      </a:r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Chlorothalonil</a:t>
                      </a: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 375g/l </a:t>
                      </a:r>
                      <a:endParaRPr lang="fr-FR" sz="1400" dirty="0" smtClean="0">
                        <a:solidFill>
                          <a:srgbClr val="003D7E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Chloronitriles</a:t>
                      </a: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 </a:t>
                      </a:r>
                      <a:r>
                        <a:rPr lang="fr-FR" sz="1200" b="0" baseline="0" dirty="0" smtClean="0">
                          <a:solidFill>
                            <a:srgbClr val="003D7E"/>
                          </a:solidFill>
                        </a:rPr>
                        <a:t>(</a:t>
                      </a:r>
                      <a:r>
                        <a:rPr lang="fr-FR" sz="1200" b="0" baseline="0" dirty="0" err="1" smtClean="0">
                          <a:solidFill>
                            <a:srgbClr val="003D7E"/>
                          </a:solidFill>
                        </a:rPr>
                        <a:t>Chlorothalonil</a:t>
                      </a:r>
                      <a:r>
                        <a:rPr lang="fr-FR" sz="1200" b="0" baseline="0" dirty="0" smtClean="0">
                          <a:solidFill>
                            <a:srgbClr val="003D7E"/>
                          </a:solidFill>
                        </a:rPr>
                        <a:t>)</a:t>
                      </a:r>
                      <a:endParaRPr lang="fr-FR" sz="1400" b="0" baseline="0" dirty="0" smtClean="0">
                        <a:solidFill>
                          <a:srgbClr val="003D7E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baseline="0" dirty="0" err="1" smtClean="0">
                          <a:solidFill>
                            <a:srgbClr val="003D7E"/>
                          </a:solidFill>
                        </a:rPr>
                        <a:t>Triazoles</a:t>
                      </a:r>
                      <a:r>
                        <a:rPr lang="fr-FR" sz="1400" b="1" baseline="0" dirty="0" smtClean="0">
                          <a:solidFill>
                            <a:srgbClr val="003D7E"/>
                          </a:solidFill>
                        </a:rPr>
                        <a:t> </a:t>
                      </a:r>
                      <a:r>
                        <a:rPr lang="fr-FR" sz="1200" b="0" dirty="0" smtClean="0">
                          <a:solidFill>
                            <a:srgbClr val="003D7E"/>
                          </a:solidFill>
                        </a:rPr>
                        <a:t>(</a:t>
                      </a:r>
                      <a:r>
                        <a:rPr lang="fr-FR" sz="1200" b="0" dirty="0" err="1" smtClean="0">
                          <a:solidFill>
                            <a:srgbClr val="003D7E"/>
                          </a:solidFill>
                        </a:rPr>
                        <a:t>Cyproconazole</a:t>
                      </a:r>
                      <a:r>
                        <a:rPr lang="fr-FR" sz="1200" b="0" dirty="0" smtClean="0">
                          <a:solidFill>
                            <a:srgbClr val="003D7E"/>
                          </a:solidFill>
                        </a:rPr>
                        <a:t>)</a:t>
                      </a:r>
                      <a:endParaRPr lang="fr-FR" sz="1400" b="1" dirty="0" smtClean="0">
                        <a:solidFill>
                          <a:srgbClr val="003D7E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dirty="0" smtClean="0">
                        <a:solidFill>
                          <a:srgbClr val="003D7E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Contact et</a:t>
                      </a:r>
                      <a:r>
                        <a:rPr lang="fr-FR" sz="1400" b="1" baseline="0" dirty="0" smtClean="0">
                          <a:solidFill>
                            <a:srgbClr val="003D7E"/>
                          </a:solidFill>
                        </a:rPr>
                        <a:t> préventif </a:t>
                      </a:r>
                      <a:r>
                        <a:rPr lang="fr-FR" sz="1200" b="0" baseline="0" dirty="0" smtClean="0">
                          <a:solidFill>
                            <a:srgbClr val="003D7E"/>
                          </a:solidFill>
                        </a:rPr>
                        <a:t>(</a:t>
                      </a:r>
                      <a:r>
                        <a:rPr lang="fr-FR" sz="1200" b="0" baseline="0" dirty="0" err="1" smtClean="0">
                          <a:solidFill>
                            <a:srgbClr val="003D7E"/>
                          </a:solidFill>
                        </a:rPr>
                        <a:t>Chlorothalonil</a:t>
                      </a:r>
                      <a:r>
                        <a:rPr lang="fr-FR" sz="1200" b="0" baseline="0" dirty="0" smtClean="0">
                          <a:solidFill>
                            <a:srgbClr val="003D7E"/>
                          </a:solidFill>
                        </a:rPr>
                        <a:t>)</a:t>
                      </a:r>
                      <a:endParaRPr lang="fr-FR" sz="1400" b="0" baseline="0" dirty="0" smtClean="0">
                        <a:solidFill>
                          <a:srgbClr val="003D7E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Systémique, préventif et curatif </a:t>
                      </a:r>
                      <a:r>
                        <a:rPr lang="fr-FR" sz="1200" b="0" dirty="0" smtClean="0">
                          <a:solidFill>
                            <a:srgbClr val="003D7E"/>
                          </a:solidFill>
                        </a:rPr>
                        <a:t>(</a:t>
                      </a:r>
                      <a:r>
                        <a:rPr lang="fr-FR" sz="1200" b="0" dirty="0" err="1" smtClean="0">
                          <a:solidFill>
                            <a:srgbClr val="003D7E"/>
                          </a:solidFill>
                        </a:rPr>
                        <a:t>Cyproconazole</a:t>
                      </a:r>
                      <a:r>
                        <a:rPr lang="fr-FR" sz="1200" b="0" dirty="0" smtClean="0">
                          <a:solidFill>
                            <a:srgbClr val="003D7E"/>
                          </a:solidFill>
                        </a:rPr>
                        <a:t>)</a:t>
                      </a:r>
                      <a:endParaRPr lang="fr-FR" sz="1400" b="0" dirty="0" smtClean="0">
                        <a:solidFill>
                          <a:srgbClr val="003D7E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M5 </a:t>
                      </a:r>
                      <a:r>
                        <a:rPr lang="fr-FR" sz="1200" b="0" dirty="0" smtClean="0">
                          <a:solidFill>
                            <a:srgbClr val="003D7E"/>
                          </a:solidFill>
                        </a:rPr>
                        <a:t>(</a:t>
                      </a:r>
                      <a:r>
                        <a:rPr lang="fr-FR" sz="1200" b="0" dirty="0" err="1" smtClean="0">
                          <a:solidFill>
                            <a:srgbClr val="003D7E"/>
                          </a:solidFill>
                        </a:rPr>
                        <a:t>Chlorothalonil</a:t>
                      </a:r>
                      <a:r>
                        <a:rPr lang="fr-FR" sz="1200" b="0" dirty="0" smtClean="0">
                          <a:solidFill>
                            <a:srgbClr val="003D7E"/>
                          </a:solidFill>
                        </a:rPr>
                        <a:t>)</a:t>
                      </a:r>
                      <a:endParaRPr lang="fr-FR" sz="1400" b="0" dirty="0" smtClean="0">
                        <a:solidFill>
                          <a:srgbClr val="003D7E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G1 classe 1 </a:t>
                      </a:r>
                      <a:r>
                        <a:rPr lang="fr-FR" sz="1200" b="0" dirty="0" smtClean="0">
                          <a:solidFill>
                            <a:srgbClr val="003D7E"/>
                          </a:solidFill>
                        </a:rPr>
                        <a:t>(</a:t>
                      </a:r>
                      <a:r>
                        <a:rPr lang="fr-FR" sz="1200" b="0" dirty="0" err="1" smtClean="0">
                          <a:solidFill>
                            <a:srgbClr val="003D7E"/>
                          </a:solidFill>
                        </a:rPr>
                        <a:t>Cyproconazole</a:t>
                      </a:r>
                      <a:r>
                        <a:rPr lang="fr-FR" sz="1200" b="0" dirty="0" smtClean="0">
                          <a:solidFill>
                            <a:srgbClr val="003D7E"/>
                          </a:solidFill>
                        </a:rPr>
                        <a:t>)</a:t>
                      </a: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Suspension Concentrée</a:t>
                      </a:r>
                      <a:endParaRPr lang="fr-FR" sz="1400" dirty="0">
                        <a:solidFill>
                          <a:srgbClr val="003D7E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rgbClr val="003D7E"/>
                          </a:solidFill>
                        </a:rPr>
                        <a:t>Xn</a:t>
                      </a:r>
                      <a:r>
                        <a:rPr lang="en-US" sz="1400" b="1" dirty="0" smtClean="0">
                          <a:solidFill>
                            <a:srgbClr val="003D7E"/>
                          </a:solidFill>
                        </a:rPr>
                        <a:t>, N, R20, R37, R40, R41, R43, R50/53</a:t>
                      </a:r>
                      <a:endParaRPr lang="fr-FR" sz="1400" b="1" kern="1200" dirty="0" smtClean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</a:tr>
            </a:tbl>
          </a:graphicData>
        </a:graphic>
      </p:graphicFrame>
      <p:sp>
        <p:nvSpPr>
          <p:cNvPr id="32796" name="ZoneTexte 4"/>
          <p:cNvSpPr txBox="1">
            <a:spLocks noChangeArrowheads="1"/>
          </p:cNvSpPr>
          <p:nvPr/>
        </p:nvSpPr>
        <p:spPr bwMode="auto">
          <a:xfrm>
            <a:off x="360040" y="3857560"/>
            <a:ext cx="8388424" cy="252376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68288" indent="-268288" eaLnBrk="0" hangingPunct="0">
              <a:spcBef>
                <a:spcPts val="6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tabLst>
                <a:tab pos="85725" algn="l"/>
              </a:tabLst>
              <a:defRPr/>
            </a:pPr>
            <a:r>
              <a:rPr lang="en-US" sz="1600" b="1" u="sng" dirty="0">
                <a:solidFill>
                  <a:srgbClr val="003D7E"/>
                </a:solidFill>
              </a:rPr>
              <a:t>Usages </a:t>
            </a:r>
            <a:r>
              <a:rPr lang="en-US" sz="1600" b="1" u="sng" dirty="0" err="1">
                <a:solidFill>
                  <a:srgbClr val="003D7E"/>
                </a:solidFill>
              </a:rPr>
              <a:t>autorisés</a:t>
            </a:r>
            <a:endParaRPr lang="en-US" sz="1600" b="1" u="sng" dirty="0">
              <a:solidFill>
                <a:srgbClr val="003D7E"/>
              </a:solidFill>
            </a:endParaRPr>
          </a:p>
          <a:p>
            <a:pPr marL="452438" lvl="1" indent="-184150" eaLnBrk="0" hangingPunct="0">
              <a:spcBef>
                <a:spcPts val="600"/>
              </a:spcBef>
              <a:buClr>
                <a:srgbClr val="003D7E"/>
              </a:buClr>
              <a:buSzPct val="100000"/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Blé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  <a:r>
              <a:rPr lang="en-US" sz="1400" b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Oidium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Rouille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Brune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Rouille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Jaune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Septorioses</a:t>
            </a:r>
            <a:r>
              <a:rPr lang="en-US" sz="1400" i="1" dirty="0">
                <a:solidFill>
                  <a:srgbClr val="003D7E"/>
                </a:solidFill>
              </a:rPr>
              <a:t>  </a:t>
            </a:r>
            <a:r>
              <a:rPr lang="en-US" sz="1400" b="1" dirty="0">
                <a:solidFill>
                  <a:srgbClr val="003D7E"/>
                </a:solidFill>
                <a:sym typeface="Wingdings" pitchFamily="2" charset="2"/>
              </a:rPr>
              <a:t></a:t>
            </a:r>
            <a:r>
              <a:rPr lang="en-US" sz="1400" b="1" i="1" dirty="0">
                <a:solidFill>
                  <a:srgbClr val="003D7E"/>
                </a:solidFill>
                <a:sym typeface="Wingdings" pitchFamily="2" charset="2"/>
              </a:rPr>
              <a:t> </a:t>
            </a:r>
            <a:r>
              <a:rPr lang="en-US" sz="1400" b="1" i="1" dirty="0" smtClean="0">
                <a:solidFill>
                  <a:srgbClr val="003D7E"/>
                </a:solidFill>
              </a:rPr>
              <a:t>2l/ha – </a:t>
            </a:r>
            <a:r>
              <a:rPr lang="en-US" sz="1400" i="1" dirty="0" smtClean="0">
                <a:solidFill>
                  <a:srgbClr val="003D7E"/>
                </a:solidFill>
              </a:rPr>
              <a:t>DAR:42 </a:t>
            </a:r>
            <a:r>
              <a:rPr lang="en-US" sz="1400" i="1" dirty="0" err="1">
                <a:solidFill>
                  <a:srgbClr val="003D7E"/>
                </a:solidFill>
              </a:rPr>
              <a:t>jours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</a:p>
          <a:p>
            <a:pPr marL="452438" lvl="1" indent="-184150" eaLnBrk="0" hangingPunct="0">
              <a:spcBef>
                <a:spcPts val="600"/>
              </a:spcBef>
              <a:buClr>
                <a:srgbClr val="003D7E"/>
              </a:buClr>
              <a:buSzPct val="100000"/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Orge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  <a:r>
              <a:rPr lang="en-US" sz="1400" b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Oidium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Rhynchosporiose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b="1" dirty="0">
                <a:solidFill>
                  <a:srgbClr val="003D7E"/>
                </a:solidFill>
                <a:sym typeface="Wingdings" pitchFamily="2" charset="2"/>
              </a:rPr>
              <a:t></a:t>
            </a:r>
            <a:r>
              <a:rPr lang="en-US" sz="1400" b="1" dirty="0">
                <a:solidFill>
                  <a:srgbClr val="003D7E"/>
                </a:solidFill>
              </a:rPr>
              <a:t> </a:t>
            </a:r>
            <a:r>
              <a:rPr lang="en-US" sz="1400" b="1" dirty="0" smtClean="0">
                <a:solidFill>
                  <a:srgbClr val="003D7E"/>
                </a:solidFill>
              </a:rPr>
              <a:t>2l/ha</a:t>
            </a:r>
            <a:r>
              <a:rPr lang="en-US" sz="1400" b="1" i="1" dirty="0">
                <a:solidFill>
                  <a:srgbClr val="003D7E"/>
                </a:solidFill>
              </a:rPr>
              <a:t> – </a:t>
            </a:r>
            <a:r>
              <a:rPr lang="en-US" sz="1400" i="1" dirty="0">
                <a:solidFill>
                  <a:srgbClr val="003D7E"/>
                </a:solidFill>
              </a:rPr>
              <a:t>DAR:42 </a:t>
            </a:r>
            <a:r>
              <a:rPr lang="en-US" sz="1400" i="1" dirty="0" err="1">
                <a:solidFill>
                  <a:srgbClr val="003D7E"/>
                </a:solidFill>
              </a:rPr>
              <a:t>jours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endParaRPr lang="en-US" sz="1400" b="1" dirty="0">
              <a:solidFill>
                <a:srgbClr val="003D7E"/>
              </a:solidFill>
            </a:endParaRPr>
          </a:p>
          <a:p>
            <a:pPr marL="452438" lvl="1" indent="-184150" eaLnBrk="0" hangingPunct="0">
              <a:spcBef>
                <a:spcPts val="600"/>
              </a:spcBef>
              <a:buClr>
                <a:srgbClr val="003D7E"/>
              </a:buClr>
              <a:buSzPct val="100000"/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Pois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protéagineux</a:t>
            </a:r>
            <a:r>
              <a:rPr lang="en-US" sz="14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Pois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conserve : </a:t>
            </a:r>
            <a:r>
              <a:rPr lang="en-US" sz="1400" i="1" dirty="0">
                <a:solidFill>
                  <a:srgbClr val="003D7E"/>
                </a:solidFill>
              </a:rPr>
              <a:t>Anthracnose, </a:t>
            </a:r>
            <a:r>
              <a:rPr lang="en-US" sz="1400" i="1" dirty="0" err="1">
                <a:solidFill>
                  <a:srgbClr val="003D7E"/>
                </a:solidFill>
              </a:rPr>
              <a:t>Rouille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pourriture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grise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b="1" dirty="0">
                <a:solidFill>
                  <a:srgbClr val="003D7E"/>
                </a:solidFill>
                <a:sym typeface="Wingdings" pitchFamily="2" charset="2"/>
              </a:rPr>
              <a:t></a:t>
            </a:r>
            <a:r>
              <a:rPr lang="en-US" sz="1400" b="1" dirty="0">
                <a:solidFill>
                  <a:srgbClr val="003D7E"/>
                </a:solidFill>
              </a:rPr>
              <a:t> </a:t>
            </a:r>
            <a:r>
              <a:rPr lang="en-US" sz="1400" b="1" dirty="0" smtClean="0">
                <a:solidFill>
                  <a:srgbClr val="003D7E"/>
                </a:solidFill>
              </a:rPr>
              <a:t>1,750g/ha</a:t>
            </a:r>
            <a:r>
              <a:rPr lang="en-US" sz="1400" b="1" i="1" dirty="0">
                <a:solidFill>
                  <a:srgbClr val="003D7E"/>
                </a:solidFill>
              </a:rPr>
              <a:t> – </a:t>
            </a:r>
            <a:r>
              <a:rPr lang="en-US" sz="1400" dirty="0" smtClean="0">
                <a:solidFill>
                  <a:srgbClr val="003D7E"/>
                </a:solidFill>
              </a:rPr>
              <a:t>DAR:</a:t>
            </a:r>
            <a:r>
              <a:rPr lang="en-US" sz="1400" dirty="0">
                <a:solidFill>
                  <a:srgbClr val="003D7E"/>
                </a:solidFill>
              </a:rPr>
              <a:t> 21 </a:t>
            </a:r>
            <a:r>
              <a:rPr lang="en-US" sz="1400" dirty="0" err="1">
                <a:solidFill>
                  <a:srgbClr val="003D7E"/>
                </a:solidFill>
              </a:rPr>
              <a:t>jours</a:t>
            </a:r>
            <a:r>
              <a:rPr lang="en-US" sz="1400" dirty="0">
                <a:solidFill>
                  <a:srgbClr val="003D7E"/>
                </a:solidFill>
              </a:rPr>
              <a:t> (</a:t>
            </a:r>
            <a:r>
              <a:rPr lang="en-US" sz="1400" dirty="0" err="1">
                <a:solidFill>
                  <a:srgbClr val="003D7E"/>
                </a:solidFill>
              </a:rPr>
              <a:t>pois</a:t>
            </a:r>
            <a:r>
              <a:rPr lang="en-US" sz="1400" dirty="0">
                <a:solidFill>
                  <a:srgbClr val="003D7E"/>
                </a:solidFill>
              </a:rPr>
              <a:t> de conserve), 30 </a:t>
            </a:r>
            <a:r>
              <a:rPr lang="en-US" sz="1400" dirty="0" err="1">
                <a:solidFill>
                  <a:srgbClr val="003D7E"/>
                </a:solidFill>
              </a:rPr>
              <a:t>jours</a:t>
            </a:r>
            <a:r>
              <a:rPr lang="en-US" sz="1400" dirty="0">
                <a:solidFill>
                  <a:srgbClr val="003D7E"/>
                </a:solidFill>
              </a:rPr>
              <a:t> (</a:t>
            </a:r>
            <a:r>
              <a:rPr lang="en-US" sz="1400" dirty="0" err="1">
                <a:solidFill>
                  <a:srgbClr val="003D7E"/>
                </a:solidFill>
              </a:rPr>
              <a:t>pois</a:t>
            </a:r>
            <a:r>
              <a:rPr lang="en-US" sz="1400" dirty="0">
                <a:solidFill>
                  <a:srgbClr val="003D7E"/>
                </a:solidFill>
              </a:rPr>
              <a:t> </a:t>
            </a:r>
            <a:r>
              <a:rPr lang="en-US" sz="1400" dirty="0" err="1">
                <a:solidFill>
                  <a:srgbClr val="003D7E"/>
                </a:solidFill>
              </a:rPr>
              <a:t>protéagineux</a:t>
            </a:r>
            <a:r>
              <a:rPr lang="en-US" sz="1400" dirty="0">
                <a:solidFill>
                  <a:srgbClr val="003D7E"/>
                </a:solidFill>
              </a:rPr>
              <a:t>)</a:t>
            </a:r>
            <a:r>
              <a:rPr lang="en-US" sz="1400" dirty="0" smtClean="0">
                <a:solidFill>
                  <a:srgbClr val="003D7E"/>
                </a:solidFill>
              </a:rPr>
              <a:t> </a:t>
            </a:r>
            <a:endParaRPr lang="en-US" sz="1400" b="1" dirty="0">
              <a:solidFill>
                <a:srgbClr val="003D7E"/>
              </a:solidFill>
            </a:endParaRPr>
          </a:p>
          <a:p>
            <a:pPr marL="268288" lvl="1" indent="-268288" eaLnBrk="0" hangingPunct="0">
              <a:spcBef>
                <a:spcPts val="12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tabLst>
                <a:tab pos="85725" algn="l"/>
              </a:tabLst>
              <a:defRPr/>
            </a:pPr>
            <a:r>
              <a:rPr lang="en-US" sz="1600" b="1" u="sng" dirty="0" err="1">
                <a:solidFill>
                  <a:srgbClr val="003D7E"/>
                </a:solidFill>
              </a:rPr>
              <a:t>Partenaire</a:t>
            </a:r>
            <a:r>
              <a:rPr lang="en-US" sz="1600" b="1" u="sng" dirty="0">
                <a:solidFill>
                  <a:srgbClr val="003D7E"/>
                </a:solidFill>
              </a:rPr>
              <a:t> </a:t>
            </a:r>
            <a:r>
              <a:rPr lang="en-US" sz="1600" b="1" u="sng" dirty="0" err="1">
                <a:solidFill>
                  <a:srgbClr val="003D7E"/>
                </a:solidFill>
              </a:rPr>
              <a:t>d’associations</a:t>
            </a:r>
            <a:r>
              <a:rPr lang="en-US" sz="1600" b="1" u="sng" dirty="0">
                <a:solidFill>
                  <a:srgbClr val="003D7E"/>
                </a:solidFill>
              </a:rPr>
              <a:t> </a:t>
            </a:r>
            <a:r>
              <a:rPr lang="en-US" sz="1600" b="1" u="sng" dirty="0" err="1">
                <a:solidFill>
                  <a:srgbClr val="003D7E"/>
                </a:solidFill>
              </a:rPr>
              <a:t>fongicides</a:t>
            </a:r>
            <a:r>
              <a:rPr lang="en-US" sz="1600" b="1" u="sng" dirty="0">
                <a:solidFill>
                  <a:srgbClr val="003D7E"/>
                </a:solidFill>
              </a:rPr>
              <a:t> </a:t>
            </a:r>
          </a:p>
          <a:p>
            <a:pPr marL="269875" lvl="1" indent="-1588" eaLnBrk="0" hangingPunct="0">
              <a:spcBef>
                <a:spcPts val="600"/>
              </a:spcBef>
              <a:buClr>
                <a:srgbClr val="003D7E"/>
              </a:buClr>
              <a:buSzPct val="150000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Blé</a:t>
            </a:r>
            <a:r>
              <a:rPr lang="en-US" sz="1400" b="1" dirty="0">
                <a:solidFill>
                  <a:srgbClr val="003D7E"/>
                </a:solidFill>
              </a:rPr>
              <a:t>: </a:t>
            </a:r>
            <a:r>
              <a:rPr lang="en-US" sz="1400" dirty="0">
                <a:solidFill>
                  <a:srgbClr val="003D7E"/>
                </a:solidFill>
              </a:rPr>
              <a:t>2 </a:t>
            </a:r>
            <a:r>
              <a:rPr lang="en-US" sz="1400" dirty="0" smtClean="0">
                <a:solidFill>
                  <a:srgbClr val="003D7E"/>
                </a:solidFill>
              </a:rPr>
              <a:t>applications /an- </a:t>
            </a:r>
            <a:r>
              <a:rPr lang="en-US" sz="1400" b="1" dirty="0" smtClean="0">
                <a:solidFill>
                  <a:srgbClr val="003D7E"/>
                </a:solidFill>
              </a:rPr>
              <a:t>1,25 </a:t>
            </a:r>
            <a:r>
              <a:rPr lang="en-US" sz="1400" b="1" dirty="0">
                <a:solidFill>
                  <a:srgbClr val="003D7E"/>
                </a:solidFill>
              </a:rPr>
              <a:t>l/ha à 1,43 l/ha </a:t>
            </a:r>
            <a:r>
              <a:rPr lang="en-US" sz="1400" dirty="0" err="1">
                <a:solidFill>
                  <a:srgbClr val="003D7E"/>
                </a:solidFill>
              </a:rPr>
              <a:t>selon</a:t>
            </a:r>
            <a:r>
              <a:rPr lang="en-US" sz="1400" dirty="0">
                <a:solidFill>
                  <a:srgbClr val="003D7E"/>
                </a:solidFill>
              </a:rPr>
              <a:t> le </a:t>
            </a:r>
            <a:r>
              <a:rPr lang="en-US" sz="1400" dirty="0" err="1">
                <a:solidFill>
                  <a:srgbClr val="003D7E"/>
                </a:solidFill>
              </a:rPr>
              <a:t>programme</a:t>
            </a:r>
            <a:r>
              <a:rPr lang="en-US" sz="1400" dirty="0">
                <a:solidFill>
                  <a:srgbClr val="003D7E"/>
                </a:solidFill>
              </a:rPr>
              <a:t> et </a:t>
            </a:r>
            <a:r>
              <a:rPr lang="en-US" sz="1400" dirty="0" err="1">
                <a:solidFill>
                  <a:srgbClr val="003D7E"/>
                </a:solidFill>
              </a:rPr>
              <a:t>selon</a:t>
            </a:r>
            <a:r>
              <a:rPr lang="en-US" sz="1400" dirty="0">
                <a:solidFill>
                  <a:srgbClr val="003D7E"/>
                </a:solidFill>
              </a:rPr>
              <a:t> la </a:t>
            </a:r>
            <a:r>
              <a:rPr lang="en-US" sz="1400" dirty="0" err="1">
                <a:solidFill>
                  <a:srgbClr val="003D7E"/>
                </a:solidFill>
              </a:rPr>
              <a:t>pression</a:t>
            </a:r>
            <a:r>
              <a:rPr lang="en-US" sz="1400" dirty="0">
                <a:solidFill>
                  <a:srgbClr val="003D7E"/>
                </a:solidFill>
              </a:rPr>
              <a:t> des maladies </a:t>
            </a:r>
            <a:endParaRPr lang="en-US" sz="1400" dirty="0" smtClean="0">
              <a:solidFill>
                <a:srgbClr val="003D7E"/>
              </a:solidFill>
            </a:endParaRPr>
          </a:p>
          <a:p>
            <a:pPr marL="269875" lvl="1" indent="-269875" eaLnBrk="0" hangingPunct="0">
              <a:spcBef>
                <a:spcPts val="12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defRPr/>
            </a:pPr>
            <a:endParaRPr lang="en-US" sz="1600" b="1" dirty="0">
              <a:solidFill>
                <a:srgbClr val="003D7E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000750" y="71438"/>
            <a:ext cx="292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 b="1" dirty="0">
                <a:solidFill>
                  <a:schemeClr val="bg1"/>
                </a:solidFill>
                <a:latin typeface="+mj-lt"/>
              </a:rPr>
              <a:t>Carte d’identité</a:t>
            </a:r>
            <a:endParaRPr lang="fr-FR" sz="3600" dirty="0">
              <a:latin typeface="+mj-lt"/>
            </a:endParaRPr>
          </a:p>
        </p:txBody>
      </p:sp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987AAA-A5C6-4C1A-BC84-5E74BCF89C00}" type="slidenum">
              <a:rPr lang="en-US" sz="1400">
                <a:latin typeface="+mj-lt"/>
              </a:rPr>
              <a:pPr>
                <a:defRPr/>
              </a:pPr>
              <a:t>9</a:t>
            </a:fld>
            <a:endParaRPr lang="en-US" sz="1400" dirty="0">
              <a:latin typeface="+mj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que par défault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ouvelle pré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Nouvelle présentation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ouvelle pré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Nouvelle présentation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Nouvelle pré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Nouvelle présentation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Nouvelle pré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Nouvelle présentation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5711</TotalTime>
  <Words>4995</Words>
  <Application>Microsoft Office PowerPoint</Application>
  <PresentationFormat>Affichage à l'écran (4:3)</PresentationFormat>
  <Paragraphs>1401</Paragraphs>
  <Slides>67</Slides>
  <Notes>18</Notes>
  <HiddenSlides>3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67</vt:i4>
      </vt:variant>
    </vt:vector>
  </HeadingPairs>
  <TitlesOfParts>
    <vt:vector size="70" baseType="lpstr">
      <vt:lpstr>Masque par défault</vt:lpstr>
      <vt:lpstr>TITRE</vt:lpstr>
      <vt:lpstr>Clip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NOTRE STRATÉGIE PRODUITS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 Cléthodime 120 EC et 240 C Extensions d’usage / modifications des conditions d’emploi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MODE D’ACTION À L’ÉCHELLE MOLÉCULAIRE</vt:lpstr>
      <vt:lpstr>RÉSISTANCES CROISÉES DES MUTATIONS DE L’ACCASE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L’OFFRE PRODUITS ARYSTA</vt:lpstr>
      <vt:lpstr>Un vrai concept de partenariat avec une offre différenciée</vt:lpstr>
      <vt:lpstr>Diapositive 63</vt:lpstr>
      <vt:lpstr>Diapositive 64</vt:lpstr>
      <vt:lpstr>Diapositive 65</vt:lpstr>
      <vt:lpstr>Diapositive 66</vt:lpstr>
      <vt:lpstr>Diapositive 67</vt:lpstr>
    </vt:vector>
  </TitlesOfParts>
  <Company>DCTM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 LEGOUT</dc:creator>
  <cp:lastModifiedBy>dlegout</cp:lastModifiedBy>
  <cp:revision>767</cp:revision>
  <dcterms:created xsi:type="dcterms:W3CDTF">2009-01-05T16:11:00Z</dcterms:created>
  <dcterms:modified xsi:type="dcterms:W3CDTF">2012-02-29T16:20:04Z</dcterms:modified>
</cp:coreProperties>
</file>