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6" r:id="rId2"/>
    <p:sldId id="378" r:id="rId3"/>
    <p:sldId id="362" r:id="rId4"/>
    <p:sldId id="384" r:id="rId5"/>
    <p:sldId id="363" r:id="rId6"/>
    <p:sldId id="364" r:id="rId7"/>
    <p:sldId id="381" r:id="rId8"/>
    <p:sldId id="365" r:id="rId9"/>
    <p:sldId id="366" r:id="rId10"/>
    <p:sldId id="385" r:id="rId11"/>
    <p:sldId id="367" r:id="rId12"/>
    <p:sldId id="368" r:id="rId13"/>
    <p:sldId id="264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80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23" r:id="rId38"/>
    <p:sldId id="325" r:id="rId39"/>
    <p:sldId id="326" r:id="rId40"/>
    <p:sldId id="369" r:id="rId41"/>
    <p:sldId id="370" r:id="rId42"/>
    <p:sldId id="371" r:id="rId43"/>
    <p:sldId id="372" r:id="rId44"/>
    <p:sldId id="373" r:id="rId45"/>
    <p:sldId id="374" r:id="rId46"/>
    <p:sldId id="376" r:id="rId47"/>
    <p:sldId id="377" r:id="rId48"/>
    <p:sldId id="379" r:id="rId49"/>
    <p:sldId id="383" r:id="rId50"/>
  </p:sldIdLst>
  <p:sldSz cx="9144000" cy="6858000" type="screen4x3"/>
  <p:notesSz cx="6888163" cy="100203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E04D"/>
    <a:srgbClr val="993366"/>
    <a:srgbClr val="CC0099"/>
    <a:srgbClr val="EBF0AA"/>
    <a:srgbClr val="FFA3E7"/>
    <a:srgbClr val="003D7F"/>
    <a:srgbClr val="6699FF"/>
    <a:srgbClr val="EBF8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Style à thème 2 - Accentuation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30" autoAdjust="0"/>
    <p:restoredTop sz="90929"/>
  </p:normalViewPr>
  <p:slideViewPr>
    <p:cSldViewPr>
      <p:cViewPr varScale="1">
        <p:scale>
          <a:sx n="97" d="100"/>
          <a:sy n="97" d="100"/>
        </p:scale>
        <p:origin x="-79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842" y="-102"/>
      </p:cViewPr>
      <p:guideLst>
        <p:guide orient="horz" pos="3156"/>
        <p:guide pos="217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3292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9285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3292" y="9519285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D4994C1B-3E8D-4CA9-BDE8-5C0531E7AB1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 eaLnBrk="0" hangingPunct="0">
              <a:defRPr sz="13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 eaLnBrk="0" hangingPunct="0">
              <a:defRPr sz="13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79D26A38-C92D-421D-8482-38DC0B95EE97}" type="datetimeFigureOut">
              <a:rPr lang="fr-FR"/>
              <a:pPr>
                <a:defRPr/>
              </a:pPr>
              <a:t>07/02/2012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 eaLnBrk="0" hangingPunct="0">
              <a:defRPr sz="13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 eaLnBrk="0" hangingPunct="0">
              <a:defRPr sz="13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63F1FBEB-6B31-40D3-B556-4120C4F6697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0888"/>
            <a:ext cx="5008562" cy="3757612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0888"/>
            <a:ext cx="5008562" cy="3757612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0888"/>
            <a:ext cx="5008562" cy="3757612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CE1F9E-4A35-4497-A2AD-CCEA5B368553}" type="slidenum">
              <a:rPr lang="fr-FR" smtClean="0"/>
              <a:pPr>
                <a:defRPr/>
              </a:pPr>
              <a:t>48</a:t>
            </a:fld>
            <a:endParaRPr lang="fr-F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CE1F9E-4A35-4497-A2AD-CCEA5B368553}" type="slidenum">
              <a:rPr lang="fr-FR" smtClean="0"/>
              <a:pPr>
                <a:defRPr/>
              </a:pPr>
              <a:t>49</a:t>
            </a:fld>
            <a:endParaRPr lang="fr-F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 descr="head-vierg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6" descr="pieddepage2_arysta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126163"/>
            <a:ext cx="914400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wmf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9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3.png"/><Relationship Id="rId5" Type="http://schemas.openxmlformats.org/officeDocument/2006/relationships/image" Target="../media/image12.jpeg"/><Relationship Id="rId10" Type="http://schemas.openxmlformats.org/officeDocument/2006/relationships/image" Target="../media/image22.png"/><Relationship Id="rId4" Type="http://schemas.openxmlformats.org/officeDocument/2006/relationships/image" Target="../media/image11.wmf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9.jpeg"/><Relationship Id="rId7" Type="http://schemas.openxmlformats.org/officeDocument/2006/relationships/image" Target="../media/image15.jpe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6.jpeg"/><Relationship Id="rId5" Type="http://schemas.openxmlformats.org/officeDocument/2006/relationships/image" Target="../media/image12.jpeg"/><Relationship Id="rId10" Type="http://schemas.openxmlformats.org/officeDocument/2006/relationships/image" Target="../media/image25.png"/><Relationship Id="rId4" Type="http://schemas.openxmlformats.org/officeDocument/2006/relationships/image" Target="../media/image11.wmf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fr-FR"/>
          </a:p>
        </p:txBody>
      </p:sp>
      <p:pic>
        <p:nvPicPr>
          <p:cNvPr id="3075" name="Image 9" descr="visuel pub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625" y="0"/>
            <a:ext cx="5238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 descr="logo vectorise Arysta blanc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11738" y="6272213"/>
            <a:ext cx="2008187" cy="5540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78" name="Image 5" descr="logo Guild ombré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44450"/>
            <a:ext cx="186213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557808"/>
            <a:ext cx="8784976" cy="1143000"/>
          </a:xfrm>
          <a:ln w="285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FR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Comparatif efficacité</a:t>
            </a:r>
            <a:r>
              <a:rPr lang="fr-FR" sz="32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*</a:t>
            </a:r>
            <a:r>
              <a:rPr lang="fr-FR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VERTICAL </a:t>
            </a:r>
            <a:r>
              <a:rPr lang="fr-FR" sz="3200" b="1" baseline="30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 Glyphosates </a:t>
            </a:r>
            <a:br>
              <a:rPr lang="fr-FR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fr-FR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sur vivaces</a:t>
            </a:r>
            <a:endParaRPr lang="fr-FR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467544" y="1916832"/>
          <a:ext cx="8229600" cy="2352405"/>
        </p:xfrm>
        <a:graphic>
          <a:graphicData uri="http://schemas.openxmlformats.org/drawingml/2006/table">
            <a:tbl>
              <a:tblPr firstRow="1" bandRow="1">
                <a:effectLst/>
                <a:tableStyleId>{7DF18680-E054-41AD-8BC1-D1AEF772440D}</a:tableStyleId>
              </a:tblPr>
              <a:tblGrid>
                <a:gridCol w="2743200"/>
                <a:gridCol w="2743200"/>
                <a:gridCol w="2743200"/>
              </a:tblGrid>
              <a:tr h="379041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A2D66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FLORE</a:t>
                      </a:r>
                      <a:endParaRPr lang="fr-FR" b="1" dirty="0">
                        <a:solidFill>
                          <a:srgbClr val="A2D66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VERTICAL</a:t>
                      </a:r>
                      <a:endParaRPr lang="fr-FR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Glyphosates</a:t>
                      </a:r>
                      <a:endParaRPr lang="fr-FR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9041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Liseron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A2D668"/>
                        </a:solidFill>
                      </a:endParaRPr>
                    </a:p>
                  </a:txBody>
                  <a:tcPr>
                    <a:solidFill>
                      <a:srgbClr val="A2D668"/>
                    </a:solidFill>
                  </a:tcPr>
                </a:tc>
              </a:tr>
              <a:tr h="379041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Epilobe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9041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Potentille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9041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Chardon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A2D668"/>
                    </a:solidFill>
                  </a:tcPr>
                </a:tc>
              </a:tr>
              <a:tr h="379041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Chondrille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Espace réservé du contenu 3"/>
          <p:cNvGraphicFramePr>
            <a:graphicFrameLocks/>
          </p:cNvGraphicFramePr>
          <p:nvPr/>
        </p:nvGraphicFramePr>
        <p:xfrm>
          <a:off x="6156176" y="4653136"/>
          <a:ext cx="2736304" cy="986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/>
              </a:tblGrid>
              <a:tr h="328803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chemeClr val="tx1"/>
                          </a:solidFill>
                        </a:rPr>
                        <a:t>Efficacité très bonne</a:t>
                      </a:r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</a:tr>
              <a:tr h="3288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chemeClr val="tx1"/>
                          </a:solidFill>
                        </a:rPr>
                        <a:t>Efficacité bonne</a:t>
                      </a:r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288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chemeClr val="tx1"/>
                          </a:solidFill>
                        </a:rPr>
                        <a:t>Efficacité moyenne</a:t>
                      </a:r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0" y="5517232"/>
            <a:ext cx="5739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* Efficacité optimale à 8 L/ha (dose en plein).</a:t>
            </a:r>
          </a:p>
          <a:p>
            <a:r>
              <a:rPr lang="fr-FR" sz="1600" b="1" dirty="0" smtClean="0">
                <a:solidFill>
                  <a:srgbClr val="FF0000"/>
                </a:solidFill>
              </a:rPr>
              <a:t>   Efficacité intéressante dés 6 L/ha sur Liseron, Epilobe, Chardon. 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9512" y="6021288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  </a:t>
            </a:r>
            <a:endParaRPr lang="fr-FR" sz="1200" dirty="0"/>
          </a:p>
        </p:txBody>
      </p:sp>
      <p:sp>
        <p:nvSpPr>
          <p:cNvPr id="9" name="Rectangle 8"/>
          <p:cNvSpPr/>
          <p:nvPr/>
        </p:nvSpPr>
        <p:spPr>
          <a:xfrm>
            <a:off x="0" y="638132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 smtClean="0"/>
              <a:t>VERTICAL</a:t>
            </a:r>
            <a:r>
              <a:rPr lang="fr-FR" sz="800" dirty="0" smtClean="0">
                <a:latin typeface="Calibri" pitchFamily="34" charset="0"/>
                <a:cs typeface="Arial" charset="0"/>
              </a:rPr>
              <a:t>® </a:t>
            </a:r>
            <a:r>
              <a:rPr lang="fr-FR" sz="800" dirty="0" smtClean="0">
                <a:latin typeface="Calibri" pitchFamily="34" charset="0"/>
                <a:cs typeface="Arial" charset="0"/>
              </a:rPr>
              <a:t>-Détenteur de l’homologation et marque déposée: Arysta LifeScience SAS; AMM: 2100001; composition: 1,71 g/l Pyraflufen-éthyl + 261 g/l Glyphosate.</a:t>
            </a:r>
          </a:p>
          <a:p>
            <a:r>
              <a:rPr lang="fr-FR" sz="800" dirty="0" smtClean="0">
                <a:latin typeface="Calibri" pitchFamily="34" charset="0"/>
                <a:cs typeface="Arial" charset="0"/>
              </a:rPr>
              <a:t>PRODUITS POUR LES  PROFESSIONNELS:UTILISEZ LES PRODUITS  PHYTOPHARMACEUTIQUES AVEC PRECAUTION.AVANT TOUTE UTILISATION,LISEZ L’ETIQUETTE ET LES INFORMATIONS CONCERNANT LE PRODUIT.</a:t>
            </a:r>
            <a:endParaRPr lang="fr-FR" sz="8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/>
        </p:nvGraphicFramePr>
        <p:xfrm>
          <a:off x="971600" y="1092931"/>
          <a:ext cx="7849567" cy="5144381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766651"/>
                <a:gridCol w="2466394"/>
                <a:gridCol w="2616522"/>
              </a:tblGrid>
              <a:tr h="546960">
                <a:tc>
                  <a:txBody>
                    <a:bodyPr/>
                    <a:lstStyle/>
                    <a:p>
                      <a:pPr algn="ctr"/>
                      <a:endParaRPr lang="fr-FR" sz="1600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Stratégie</a:t>
                      </a:r>
                      <a:r>
                        <a:rPr lang="fr-FR" sz="1600" baseline="0" dirty="0" smtClean="0"/>
                        <a:t> / Tactique / Moyens</a:t>
                      </a:r>
                      <a:endParaRPr lang="fr-FR" sz="1600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/>
                    </a:solidFill>
                  </a:tcPr>
                </a:tc>
              </a:tr>
              <a:tr h="4565261">
                <a:tc>
                  <a:txBody>
                    <a:bodyPr/>
                    <a:lstStyle/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Inversions de flore notoire en fonction des régions</a:t>
                      </a:r>
                    </a:p>
                    <a:p>
                      <a:pPr marL="182563" indent="-182563" algn="l" fontAlgn="t"/>
                      <a:endParaRPr lang="fr-FR" sz="14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82563" indent="-182563" algn="l" fontAlgn="t"/>
                      <a:endParaRPr lang="fr-FR" sz="14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Des problématiques grandissantes mal ou non  résolues (Mauves , </a:t>
                      </a:r>
                      <a:r>
                        <a:rPr lang="fr-FR" sz="14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Chondrille</a:t>
                      </a: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, RG, Géranium disséqué …). </a:t>
                      </a:r>
                      <a:r>
                        <a:rPr lang="fr-FR" sz="1400" b="0" i="0" u="none" strike="noStrik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Certains de ces problèmes sont  </a:t>
                      </a:r>
                      <a:r>
                        <a:rPr lang="fr-FR" sz="1400" b="0" i="0" u="none" strike="noStrike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dûs</a:t>
                      </a:r>
                      <a:r>
                        <a:rPr lang="fr-FR" sz="1400" b="0" i="0" u="none" strike="noStrik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à la baisse efficacité  voir résistance au </a:t>
                      </a:r>
                      <a:r>
                        <a:rPr lang="fr-FR" sz="1400" b="0" i="0" u="none" strike="noStrike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Glyphosate</a:t>
                      </a:r>
                      <a:r>
                        <a:rPr lang="fr-FR" sz="1400" b="0" i="0" u="none" strike="noStrik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.</a:t>
                      </a:r>
                    </a:p>
                    <a:p>
                      <a:pPr marL="182563" indent="-182563" algn="l" fontAlgn="t"/>
                      <a:endParaRPr lang="fr-FR" sz="14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82563" marR="0" indent="-1825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Les utilisateurs ne sont pas fermés au changement pour peu qu’on les informe des intérêts d’une nouveauté.</a:t>
                      </a:r>
                      <a:r>
                        <a:rPr lang="fr-FR" sz="1400" b="0" i="0" u="none" strike="noStrike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marL="182563" marR="0" indent="-1825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0" i="0" u="none" strike="noStrike" baseline="0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  <a:p>
                      <a:pPr marL="182563" marR="0" indent="-1825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fr-FR" sz="1400" b="0" i="0" u="none" strike="noStrik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La satisfaction des U l’ayant utilisé en 2011 / à des </a:t>
                      </a:r>
                      <a:r>
                        <a:rPr lang="fr-FR" sz="1400" b="0" i="0" u="none" strike="noStrike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précos</a:t>
                      </a:r>
                      <a:r>
                        <a:rPr lang="fr-FR" sz="1400" b="0" i="0" u="none" strike="noStrik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validées.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 algn="l" fontAlgn="t">
                        <a:buFont typeface="Arial" pitchFamily="34" charset="0"/>
                        <a:buChar char="•"/>
                        <a:tabLst/>
                      </a:pPr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La</a:t>
                      </a: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climatologie </a:t>
                      </a:r>
                    </a:p>
                    <a:p>
                      <a:pPr marL="182563" indent="0" algn="l" fontAlgn="t">
                        <a:buFont typeface="Arial" pitchFamily="34" charset="0"/>
                        <a:buNone/>
                        <a:tabLst/>
                      </a:pPr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L’utilisateur a</a:t>
                      </a: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des solutions malgré le VERTICAL</a:t>
                      </a:r>
                      <a:r>
                        <a:rPr lang="fr-FR" sz="1400" b="0" i="0" u="none" strike="noStrike" baseline="300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®</a:t>
                      </a:r>
                      <a:endParaRPr lang="fr-FR" sz="1400" b="0" i="0" u="none" strike="noStrike" baseline="300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182563" marR="0" indent="-1825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0" i="0" u="none" strike="noStrike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182563" marR="0" indent="-1825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Les utilisateurs comptent et ils sont tout de même satisfaits en général des génériques à 18-24 €/ha.</a:t>
                      </a:r>
                      <a:r>
                        <a:rPr lang="fr-FR" sz="1400" b="0" i="0" u="none" strike="noStrike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marL="182563" marR="0" indent="-1825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0" i="0" u="none" strike="noStrike" baseline="0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  <a:p>
                      <a:pPr marL="182563" marR="0" indent="-1825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0" i="0" u="none" strike="noStrike" baseline="0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  <a:p>
                      <a:pPr marL="182563" marR="0" indent="-1825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0" i="0" u="none" strike="noStrike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182563" marR="0" indent="-1825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0" i="0" u="none" strike="noStrike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182563" marR="0" indent="-1825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fr-FR" sz="1400" b="0" i="0" u="none" strike="noStrik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Développement de méthodes</a:t>
                      </a:r>
                    </a:p>
                    <a:p>
                      <a:pPr marL="182563" marR="0" indent="-1825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i="0" u="none" strike="noStrik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alternatives (mécanique…..) </a:t>
                      </a:r>
                      <a:endParaRPr lang="fr-FR" sz="1400" b="0" i="0" u="none" strike="noStrike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l"/>
                      <a:endParaRPr lang="fr-FR" sz="1400" i="1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600" u="none" strike="noStrike" baseline="0" dirty="0" smtClean="0"/>
                        <a:t>                 </a:t>
                      </a:r>
                      <a:r>
                        <a:rPr lang="fr-FR" sz="1600" b="1" i="0" u="sng" strike="noStrike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ACTION</a:t>
                      </a:r>
                    </a:p>
                    <a:p>
                      <a:pPr algn="l" fontAlgn="t"/>
                      <a:endParaRPr lang="fr-FR" sz="1400" b="1" u="none" strike="noStrike" baseline="0" dirty="0" smtClean="0"/>
                    </a:p>
                    <a:p>
                      <a:pPr marL="182563" indent="-182563" algn="l" fontAlgn="t">
                        <a:buFont typeface="+mj-lt"/>
                        <a:buAutoNum type="arabicPeriod"/>
                      </a:pPr>
                      <a:r>
                        <a:rPr lang="fr-FR" sz="1400" b="0" i="0" u="none" strike="noStrike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Faire connaitre les intérêts de notre nouveauté aux U.</a:t>
                      </a:r>
                    </a:p>
                    <a:p>
                      <a:pPr marL="182563" indent="-182563" algn="l" fontAlgn="t"/>
                      <a:endParaRPr lang="fr-FR" sz="1400" b="0" i="0" u="none" strike="noStrike" baseline="0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marL="182563" indent="-182563" algn="l" fontAlgn="t"/>
                      <a:endParaRPr lang="fr-FR" sz="1400" b="0" i="0" u="none" strike="noStrike" baseline="0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marL="182563" indent="-182563" algn="l" fontAlgn="t">
                        <a:buFont typeface="+mj-lt"/>
                        <a:buAutoNum type="arabicPeriod" startAt="3"/>
                      </a:pPr>
                      <a:endParaRPr lang="fr-FR" sz="1400" b="0" i="0" u="none" strike="noStrike" baseline="0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marL="182563" indent="-182563" algn="just" fontAlgn="t">
                        <a:buFont typeface="+mj-lt"/>
                        <a:buNone/>
                      </a:pPr>
                      <a:r>
                        <a:rPr lang="fr-FR" sz="1400" b="0" i="0" u="none" strike="noStrike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Préconisations objectives et claires par rapport aux problématiques rencontrées </a:t>
                      </a:r>
                    </a:p>
                    <a:p>
                      <a:pPr algn="l" fontAlgn="t"/>
                      <a:endParaRPr lang="fr-FR" sz="1400" b="1" u="none" strike="noStrike" baseline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5"/>
                    </a:solidFill>
                  </a:tcPr>
                </a:tc>
              </a:tr>
            </a:tbl>
          </a:graphicData>
        </a:graphic>
      </p:graphicFrame>
      <p:grpSp>
        <p:nvGrpSpPr>
          <p:cNvPr id="3" name="Groupe 11"/>
          <p:cNvGrpSpPr>
            <a:grpSpLocks/>
          </p:cNvGrpSpPr>
          <p:nvPr/>
        </p:nvGrpSpPr>
        <p:grpSpPr bwMode="auto">
          <a:xfrm>
            <a:off x="1519238" y="942975"/>
            <a:ext cx="454025" cy="646113"/>
            <a:chOff x="587946" y="962566"/>
            <a:chExt cx="453970" cy="646331"/>
          </a:xfrm>
        </p:grpSpPr>
        <p:sp>
          <p:nvSpPr>
            <p:cNvPr id="4" name="Ellipse 3"/>
            <p:cNvSpPr/>
            <p:nvPr/>
          </p:nvSpPr>
          <p:spPr bwMode="auto">
            <a:xfrm>
              <a:off x="622867" y="1084845"/>
              <a:ext cx="395239" cy="39700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eaLnBrk="0" hangingPunct="0">
                <a:defRPr/>
              </a:pPr>
              <a:endParaRPr lang="fr-FR"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50201" name="ZoneTexte 10"/>
            <p:cNvSpPr txBox="1">
              <a:spLocks noChangeArrowheads="1"/>
            </p:cNvSpPr>
            <p:nvPr/>
          </p:nvSpPr>
          <p:spPr bwMode="auto">
            <a:xfrm>
              <a:off x="587946" y="962566"/>
              <a:ext cx="45397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3600" b="1">
                  <a:solidFill>
                    <a:srgbClr val="003D7E"/>
                  </a:solidFill>
                </a:rPr>
                <a:t>+</a:t>
              </a:r>
            </a:p>
          </p:txBody>
        </p:sp>
      </p:grpSp>
      <p:sp>
        <p:nvSpPr>
          <p:cNvPr id="6" name="Titre 2"/>
          <p:cNvSpPr txBox="1">
            <a:spLocks/>
          </p:cNvSpPr>
          <p:nvPr/>
        </p:nvSpPr>
        <p:spPr bwMode="auto">
          <a:xfrm>
            <a:off x="0" y="434975"/>
            <a:ext cx="9144000" cy="5461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fr-FR" sz="2800" b="1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Marché de l’utilisation</a:t>
            </a:r>
            <a:endParaRPr lang="fr-FR" sz="2800" b="1" dirty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Flèche vers le bas 6"/>
          <p:cNvSpPr/>
          <p:nvPr/>
        </p:nvSpPr>
        <p:spPr>
          <a:xfrm flipH="1">
            <a:off x="7439744" y="2708920"/>
            <a:ext cx="228600" cy="381000"/>
          </a:xfrm>
          <a:prstGeom prst="downArrow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5" name="Groupe 17"/>
          <p:cNvGrpSpPr>
            <a:grpSpLocks/>
          </p:cNvGrpSpPr>
          <p:nvPr/>
        </p:nvGrpSpPr>
        <p:grpSpPr bwMode="auto">
          <a:xfrm>
            <a:off x="4410075" y="1063625"/>
            <a:ext cx="396875" cy="396875"/>
            <a:chOff x="3521096" y="1025358"/>
            <a:chExt cx="396552" cy="396552"/>
          </a:xfrm>
        </p:grpSpPr>
        <p:sp>
          <p:nvSpPr>
            <p:cNvPr id="12" name="Ellipse 11"/>
            <p:cNvSpPr/>
            <p:nvPr/>
          </p:nvSpPr>
          <p:spPr bwMode="auto">
            <a:xfrm>
              <a:off x="3521096" y="1025358"/>
              <a:ext cx="396552" cy="39655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eaLnBrk="0" hangingPunct="0">
                <a:defRPr/>
              </a:pPr>
              <a:endParaRPr lang="fr-FR"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50199" name="Connecteur droit 16"/>
            <p:cNvCxnSpPr>
              <a:cxnSpLocks noChangeShapeType="1"/>
            </p:cNvCxnSpPr>
            <p:nvPr/>
          </p:nvCxnSpPr>
          <p:spPr bwMode="auto">
            <a:xfrm rot="10800000" flipH="1">
              <a:off x="3596546" y="1229410"/>
              <a:ext cx="234000" cy="0"/>
            </a:xfrm>
            <a:prstGeom prst="line">
              <a:avLst/>
            </a:prstGeom>
            <a:noFill/>
            <a:ln w="57150" algn="ctr">
              <a:solidFill>
                <a:srgbClr val="D5E04D"/>
              </a:solidFill>
              <a:round/>
              <a:headEnd/>
              <a:tailEnd/>
            </a:ln>
          </p:spPr>
        </p:cxnSp>
      </p:grpSp>
      <p:pic>
        <p:nvPicPr>
          <p:cNvPr id="13" name="Image 9" descr="Logo Vertical Hvert-01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191" y="980728"/>
            <a:ext cx="717393" cy="5255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4" descr="Logo action choc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4293096"/>
            <a:ext cx="1294635" cy="129614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754881" y="1145282"/>
          <a:ext cx="8137599" cy="5236046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4500027"/>
                <a:gridCol w="3637572"/>
              </a:tblGrid>
              <a:tr h="560208">
                <a:tc>
                  <a:txBody>
                    <a:bodyPr/>
                    <a:lstStyle/>
                    <a:p>
                      <a:pPr algn="ctr"/>
                      <a:endParaRPr lang="fr-FR" sz="16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04D"/>
                    </a:solidFill>
                  </a:tcPr>
                </a:tc>
              </a:tr>
              <a:tr h="4675838">
                <a:tc>
                  <a:txBody>
                    <a:bodyPr/>
                    <a:lstStyle/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Un</a:t>
                      </a: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bon partenaire pour le </a:t>
                      </a:r>
                      <a:r>
                        <a:rPr lang="fr-FR" sz="14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Katana</a:t>
                      </a: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, </a:t>
                      </a:r>
                      <a:r>
                        <a:rPr lang="fr-FR" sz="14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Pledge</a:t>
                      </a: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, </a:t>
                      </a:r>
                      <a:r>
                        <a:rPr lang="fr-FR" sz="14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Amino</a:t>
                      </a: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, BOA …à 4 L</a:t>
                      </a: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endParaRPr lang="fr-FR" sz="14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Une </a:t>
                      </a:r>
                      <a:r>
                        <a:rPr lang="fr-FR" sz="14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préco</a:t>
                      </a: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dose solo à 6 L</a:t>
                      </a: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endParaRPr lang="fr-FR" sz="14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Nouvelle MA</a:t>
                      </a: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endParaRPr lang="fr-FR" sz="14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Alternance MA = Introduction d’une  nouvelle MA avec mode d’action différent dans les stratégies. </a:t>
                      </a: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endParaRPr lang="fr-FR" sz="14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Réduction </a:t>
                      </a:r>
                      <a:r>
                        <a:rPr lang="fr-FR" sz="14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glypho</a:t>
                      </a: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/ha</a:t>
                      </a: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endParaRPr lang="fr-FR" sz="14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Rapide d’action</a:t>
                      </a: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endParaRPr lang="fr-FR" sz="14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Action épamprage dans les régions qui désherbent tard.</a:t>
                      </a: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endParaRPr lang="fr-FR" sz="14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82563" marR="0" indent="-1825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fr-FR" sz="1400" b="0" i="0" u="none" strike="noStrik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Nouveaux éléments techniques (Ex: efficacité flore particulière).</a:t>
                      </a: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Les </a:t>
                      </a: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comparatifs de doses / aux </a:t>
                      </a:r>
                      <a:r>
                        <a:rPr lang="fr-FR" sz="14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glyphosates</a:t>
                      </a: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 et donc le cout/ha</a:t>
                      </a: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endParaRPr lang="fr-FR" sz="14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VERTICAL ne </a:t>
                      </a:r>
                      <a:r>
                        <a:rPr lang="fr-FR" sz="14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résoud</a:t>
                      </a: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pas tout </a:t>
                      </a: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endParaRPr lang="fr-FR" sz="14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Cout/ha </a:t>
                      </a:r>
                      <a:r>
                        <a:rPr lang="fr-FR" sz="14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élévé</a:t>
                      </a: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/génériques et au </a:t>
                      </a:r>
                      <a:r>
                        <a:rPr lang="fr-FR" sz="14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glyphos</a:t>
                      </a: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fr-FR" sz="14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mkt</a:t>
                      </a:r>
                      <a:endParaRPr lang="fr-FR" sz="14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endParaRPr lang="fr-FR" sz="14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Différent d’un </a:t>
                      </a:r>
                      <a:r>
                        <a:rPr lang="fr-FR" sz="14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glyphosate</a:t>
                      </a: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: a besoin d’être essayé avant d’être adopté.</a:t>
                      </a: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endParaRPr lang="fr-FR" sz="14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endParaRPr lang="fr-FR" sz="14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endParaRPr lang="fr-FR" sz="14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82563" marR="0" indent="-1825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400" b="0" i="0" u="none" strike="noStrike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82563" marR="0" indent="-1825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4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Arguments</a:t>
                      </a:r>
                      <a:r>
                        <a:rPr lang="fr-FR" sz="14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techniques et Novateurs  à faire valoir auprès de l ’utilisateur.</a:t>
                      </a:r>
                      <a:endParaRPr lang="fr-FR" sz="1400" b="0" i="0" u="none" strike="noStrike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D1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e 11"/>
          <p:cNvGrpSpPr>
            <a:grpSpLocks/>
          </p:cNvGrpSpPr>
          <p:nvPr/>
        </p:nvGrpSpPr>
        <p:grpSpPr bwMode="auto">
          <a:xfrm>
            <a:off x="2317774" y="1124744"/>
            <a:ext cx="454025" cy="646112"/>
            <a:chOff x="1386385" y="1301612"/>
            <a:chExt cx="453970" cy="646331"/>
          </a:xfrm>
        </p:grpSpPr>
        <p:sp>
          <p:nvSpPr>
            <p:cNvPr id="10" name="Ellipse 9"/>
            <p:cNvSpPr/>
            <p:nvPr/>
          </p:nvSpPr>
          <p:spPr bwMode="auto">
            <a:xfrm>
              <a:off x="1408361" y="1445677"/>
              <a:ext cx="395239" cy="39701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eaLnBrk="0" hangingPunct="0">
                <a:defRPr/>
              </a:pPr>
              <a:endParaRPr lang="fr-FR"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51227" name="ZoneTexte 10"/>
            <p:cNvSpPr txBox="1">
              <a:spLocks noChangeArrowheads="1"/>
            </p:cNvSpPr>
            <p:nvPr/>
          </p:nvSpPr>
          <p:spPr bwMode="auto">
            <a:xfrm>
              <a:off x="1386385" y="1301612"/>
              <a:ext cx="45397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3600" b="1" dirty="0">
                  <a:solidFill>
                    <a:srgbClr val="003D7E"/>
                  </a:solidFill>
                </a:rPr>
                <a:t>+</a:t>
              </a:r>
            </a:p>
          </p:txBody>
        </p:sp>
      </p:grpSp>
      <p:sp>
        <p:nvSpPr>
          <p:cNvPr id="14338" name="Titre 2"/>
          <p:cNvSpPr>
            <a:spLocks noGrp="1"/>
          </p:cNvSpPr>
          <p:nvPr>
            <p:ph type="title"/>
          </p:nvPr>
        </p:nvSpPr>
        <p:spPr bwMode="auto">
          <a:xfrm>
            <a:off x="395536" y="404664"/>
            <a:ext cx="8316416" cy="5461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sz="2800" b="1" kern="1200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	L e produit</a:t>
            </a:r>
          </a:p>
        </p:txBody>
      </p:sp>
      <p:grpSp>
        <p:nvGrpSpPr>
          <p:cNvPr id="3" name="Groupe 17"/>
          <p:cNvGrpSpPr>
            <a:grpSpLocks/>
          </p:cNvGrpSpPr>
          <p:nvPr/>
        </p:nvGrpSpPr>
        <p:grpSpPr bwMode="auto">
          <a:xfrm>
            <a:off x="6804248" y="1231925"/>
            <a:ext cx="396875" cy="396875"/>
            <a:chOff x="3521096" y="1025358"/>
            <a:chExt cx="396552" cy="396552"/>
          </a:xfrm>
        </p:grpSpPr>
        <p:sp>
          <p:nvSpPr>
            <p:cNvPr id="14" name="Ellipse 13"/>
            <p:cNvSpPr/>
            <p:nvPr/>
          </p:nvSpPr>
          <p:spPr bwMode="auto">
            <a:xfrm>
              <a:off x="3521096" y="1025358"/>
              <a:ext cx="396552" cy="39655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eaLnBrk="0" hangingPunct="0">
                <a:defRPr/>
              </a:pPr>
              <a:endParaRPr lang="fr-FR"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51225" name="Connecteur droit 16"/>
            <p:cNvCxnSpPr>
              <a:cxnSpLocks noChangeShapeType="1"/>
            </p:cNvCxnSpPr>
            <p:nvPr/>
          </p:nvCxnSpPr>
          <p:spPr bwMode="auto">
            <a:xfrm rot="10800000" flipH="1">
              <a:off x="3596546" y="1229410"/>
              <a:ext cx="234000" cy="0"/>
            </a:xfrm>
            <a:prstGeom prst="line">
              <a:avLst/>
            </a:prstGeom>
            <a:noFill/>
            <a:ln w="57150" algn="ctr">
              <a:solidFill>
                <a:srgbClr val="D5E04D"/>
              </a:solidFill>
              <a:round/>
              <a:headEnd/>
              <a:tailEnd/>
            </a:ln>
          </p:spPr>
        </p:cxnSp>
      </p:grpSp>
      <p:sp>
        <p:nvSpPr>
          <p:cNvPr id="15" name="Flèche vers le bas 14"/>
          <p:cNvSpPr/>
          <p:nvPr/>
        </p:nvSpPr>
        <p:spPr>
          <a:xfrm flipH="1">
            <a:off x="6660232" y="4293096"/>
            <a:ext cx="228600" cy="381000"/>
          </a:xfrm>
          <a:prstGeom prst="downArrow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3" name="Image 9" descr="Logo Vertical Hvert-01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125463"/>
            <a:ext cx="717393" cy="5255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 15" descr="Logo action choc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5157192"/>
            <a:ext cx="1150787" cy="1152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744663"/>
            <a:ext cx="8229600" cy="3340100"/>
          </a:xfrm>
        </p:spPr>
        <p:txBody>
          <a:bodyPr/>
          <a:lstStyle/>
          <a:p>
            <a:pPr>
              <a:defRPr/>
            </a:pPr>
            <a:r>
              <a:rPr lang="fr-FR" sz="5400" kern="1200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cs typeface="+mj-cs"/>
              </a:rPr>
              <a:t>Quelques photos de 2011…</a:t>
            </a:r>
            <a:endParaRPr lang="fr-FR" sz="5400" kern="1200" dirty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cs typeface="+mj-cs"/>
            </a:endParaRPr>
          </a:p>
        </p:txBody>
      </p:sp>
      <p:pic>
        <p:nvPicPr>
          <p:cNvPr id="13315" name="Image 2" descr="logo Guild ombré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2463" y="0"/>
            <a:ext cx="9540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dflaujac\Mes documents\Mes images\ESSAI VERTICAL\ESSAI VERTICAL 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021388"/>
            <a:ext cx="9144000" cy="836612"/>
          </a:xfrm>
          <a:solidFill>
            <a:schemeClr val="bg1"/>
          </a:solidFill>
        </p:spPr>
        <p:txBody>
          <a:bodyPr anchor="ctr" anchorCtr="0"/>
          <a:lstStyle/>
          <a:p>
            <a:pPr>
              <a:defRPr/>
            </a:pP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Vertical 4l +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Katana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120g à T + 16 jours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ESSAI VERTICAL 01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0" y="6048375"/>
            <a:ext cx="9144000" cy="836613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/>
          <a:p>
            <a:pPr algn="ctr" eaLnBrk="0" hangingPunct="0">
              <a:defRPr/>
            </a:pPr>
            <a:r>
              <a:rPr lang="fr-FR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Vertical 4l + </a:t>
            </a:r>
            <a:r>
              <a:rPr lang="fr-FR" sz="3200" b="1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Katana</a:t>
            </a:r>
            <a:r>
              <a:rPr lang="fr-FR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 </a:t>
            </a:r>
            <a:r>
              <a:rPr lang="fr-FR" sz="3200" b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120g </a:t>
            </a:r>
            <a:r>
              <a:rPr lang="fr-FR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à T + 16 jours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dflaujac\Mes documents\Mes images\ESSAI VERTICAL\ESSAI VERTICAL 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72800" y="-8229600"/>
            <a:ext cx="7199312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C:\Documents and Settings\dflaujac\Mes documents\Mes images\ESSAI VERTICAL\ESSAI VERTICAL 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972800" y="-8229600"/>
            <a:ext cx="9599612" cy="719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Image 10" descr="ESSAI VERTICAL 04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01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0" y="6048375"/>
            <a:ext cx="9144000" cy="836613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/>
          <a:p>
            <a:pPr algn="ctr" eaLnBrk="0" hangingPunct="0">
              <a:defRPr/>
            </a:pPr>
            <a:r>
              <a:rPr lang="fr-FR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Vertical 4l + </a:t>
            </a:r>
            <a:r>
              <a:rPr lang="fr-FR" sz="3200" b="1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Katana</a:t>
            </a:r>
            <a:r>
              <a:rPr lang="fr-FR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 </a:t>
            </a:r>
            <a:r>
              <a:rPr lang="fr-FR" sz="3200" b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120g </a:t>
            </a:r>
            <a:r>
              <a:rPr lang="fr-FR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à T + 16 jours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dflaujac\Mes documents\Mes images\ESSAI VERTICAL\ESSAI VERTICAL 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72800" y="-8229600"/>
            <a:ext cx="7199312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C:\Documents and Settings\dflaujac\Mes documents\Mes images\ESSAI VERTICAL\ESSAI VERTICAL 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972800" y="-8229600"/>
            <a:ext cx="9599612" cy="719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itre 1"/>
          <p:cNvSpPr>
            <a:spLocks noGrp="1"/>
          </p:cNvSpPr>
          <p:nvPr>
            <p:ph type="title"/>
          </p:nvPr>
        </p:nvSpPr>
        <p:spPr bwMode="auto">
          <a:xfrm>
            <a:off x="76200" y="6096000"/>
            <a:ext cx="8686800" cy="609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3200" smtClean="0"/>
              <a:t>Vertical 4l + Katana 150g à T + 16 jours</a:t>
            </a:r>
          </a:p>
        </p:txBody>
      </p:sp>
      <p:pic>
        <p:nvPicPr>
          <p:cNvPr id="17413" name="Image 5" descr="ESSAI VERTICAL 01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0" y="6048375"/>
            <a:ext cx="9144000" cy="836613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/>
          <a:p>
            <a:pPr algn="ctr" eaLnBrk="0" hangingPunct="0">
              <a:defRPr/>
            </a:pPr>
            <a:r>
              <a:rPr lang="fr-FR" sz="3200" b="1" ker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Vertical 4l + Katana 150g à T + 16 jours</a:t>
            </a:r>
            <a:endParaRPr lang="fr-FR" sz="32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pic>
        <p:nvPicPr>
          <p:cNvPr id="18435" name="Espace réservé du contenu 3" descr="ESSAI VERTICAL 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7350"/>
            <a:ext cx="9144000" cy="6392863"/>
          </a:xfrm>
          <a:noFill/>
          <a:ln>
            <a:miter lim="800000"/>
            <a:headEnd/>
            <a:tailEnd/>
          </a:ln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152400" y="6248400"/>
            <a:ext cx="868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fr-FR" sz="32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Guild</a:t>
            </a:r>
            <a:r>
              <a:rPr lang="fr-FR" sz="32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4l + </a:t>
            </a:r>
            <a:r>
              <a:rPr lang="fr-FR" sz="32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Katana</a:t>
            </a:r>
            <a:r>
              <a:rPr lang="fr-FR" sz="32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150g à T + 16 jours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0" y="6021388"/>
            <a:ext cx="9144000" cy="83661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/>
          <a:p>
            <a:pPr algn="ctr" eaLnBrk="0" hangingPunct="0">
              <a:defRPr/>
            </a:pPr>
            <a:r>
              <a:rPr lang="fr-FR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Guild 4l + </a:t>
            </a:r>
            <a:r>
              <a:rPr lang="fr-FR" sz="3200" b="1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Katana</a:t>
            </a:r>
            <a:r>
              <a:rPr lang="fr-FR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 </a:t>
            </a:r>
            <a:r>
              <a:rPr lang="fr-FR" sz="3200" b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120g </a:t>
            </a:r>
            <a:r>
              <a:rPr lang="fr-FR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à T + 16 jours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Espace réservé du contenu 3" descr="Photo 054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67400"/>
          </a:xfrm>
          <a:noFill/>
          <a:ln>
            <a:miter lim="800000"/>
            <a:headEnd/>
            <a:tailEnd/>
          </a:ln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0" y="6021388"/>
            <a:ext cx="9144000" cy="83661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/>
          <a:p>
            <a:pPr algn="ctr" eaLnBrk="0" hangingPunct="0">
              <a:defRPr/>
            </a:pPr>
            <a:r>
              <a:rPr lang="fr-FR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Guild 4l + </a:t>
            </a:r>
            <a:r>
              <a:rPr lang="fr-FR" sz="3200" b="1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Katana</a:t>
            </a:r>
            <a:r>
              <a:rPr lang="fr-FR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 100g à T + 32 jours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539750" y="4281488"/>
          <a:ext cx="7572402" cy="181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5990"/>
                <a:gridCol w="2071702"/>
                <a:gridCol w="785818"/>
                <a:gridCol w="1357322"/>
                <a:gridCol w="1071570"/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+mj-lt"/>
                        </a:rPr>
                        <a:t>Substances actives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+mj-lt"/>
                        </a:rPr>
                        <a:t>Mode d’action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+mj-lt"/>
                        </a:rPr>
                        <a:t>g</a:t>
                      </a:r>
                      <a:r>
                        <a:rPr lang="fr-FR" sz="1400" b="1" baseline="0" dirty="0" smtClean="0">
                          <a:latin typeface="+mj-lt"/>
                        </a:rPr>
                        <a:t>/litre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g/ha à </a:t>
                      </a:r>
                      <a:r>
                        <a:rPr lang="fr-FR" sz="1400" b="1" kern="1200" dirty="0" smtClean="0">
                          <a:solidFill>
                            <a:srgbClr val="D5E04D"/>
                          </a:solidFill>
                          <a:latin typeface="+mj-lt"/>
                          <a:ea typeface="+mn-ea"/>
                          <a:cs typeface="+mn-cs"/>
                        </a:rPr>
                        <a:t>4 L</a:t>
                      </a:r>
                    </a:p>
                    <a:p>
                      <a:pPr marL="0" algn="ctr" defTabSz="914400" rtl="0" eaLnBrk="1" latinLnBrk="0" hangingPunct="1"/>
                      <a:r>
                        <a:rPr lang="fr-FR" sz="14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annuelles et bis annuelles 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g/ha</a:t>
                      </a:r>
                      <a:r>
                        <a:rPr lang="fr-FR" sz="14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 à </a:t>
                      </a:r>
                      <a:r>
                        <a:rPr lang="fr-FR" sz="1400" b="1" kern="1200" dirty="0" smtClean="0">
                          <a:solidFill>
                            <a:srgbClr val="D5E04D"/>
                          </a:solidFill>
                          <a:latin typeface="+mj-lt"/>
                          <a:ea typeface="+mn-ea"/>
                          <a:cs typeface="+mn-cs"/>
                        </a:rPr>
                        <a:t>8 L</a:t>
                      </a:r>
                    </a:p>
                    <a:p>
                      <a:pPr marL="0" algn="ctr" defTabSz="914400" rtl="0" eaLnBrk="1" latinLnBrk="0" hangingPunct="1"/>
                      <a:r>
                        <a:rPr lang="fr-FR" sz="14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vivaces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 algn="l"/>
                      <a:r>
                        <a:rPr lang="en-US" altLang="ja-JP" sz="1600" b="1" i="1" baseline="0" dirty="0" smtClean="0">
                          <a:solidFill>
                            <a:srgbClr val="003D7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PYRAFLUFEN-ETHYL</a:t>
                      </a:r>
                      <a:endParaRPr lang="fr-FR" sz="1600" b="1" baseline="0" dirty="0">
                        <a:solidFill>
                          <a:srgbClr val="003D7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rgbClr val="003D7E"/>
                          </a:solidFill>
                          <a:latin typeface="+mj-lt"/>
                        </a:rPr>
                        <a:t>Contact</a:t>
                      </a:r>
                      <a:r>
                        <a:rPr lang="fr-FR" sz="1600" b="1" baseline="0" dirty="0" smtClean="0">
                          <a:solidFill>
                            <a:srgbClr val="003D7E"/>
                          </a:solidFill>
                          <a:latin typeface="+mj-lt"/>
                        </a:rPr>
                        <a:t>  (foliaire)</a:t>
                      </a:r>
                      <a:endParaRPr lang="fr-FR" sz="1600" b="1" dirty="0">
                        <a:solidFill>
                          <a:srgbClr val="003D7E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rgbClr val="003D7E"/>
                          </a:solidFill>
                          <a:latin typeface="+mj-lt"/>
                        </a:rPr>
                        <a:t>1.71</a:t>
                      </a:r>
                      <a:endParaRPr lang="fr-FR" sz="1600" b="1" dirty="0">
                        <a:solidFill>
                          <a:srgbClr val="003D7E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600" b="1" kern="1200" dirty="0" smtClean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</a:rPr>
                        <a:t>6.84</a:t>
                      </a:r>
                      <a:endParaRPr lang="fr-FR" sz="1600" b="1" kern="1200" dirty="0">
                        <a:solidFill>
                          <a:srgbClr val="C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600" b="1" kern="1200" dirty="0" smtClean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</a:rPr>
                        <a:t>13.68</a:t>
                      </a:r>
                      <a:endParaRPr lang="fr-FR" sz="1600" b="1" kern="1200" dirty="0">
                        <a:solidFill>
                          <a:srgbClr val="C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err="1" smtClean="0">
                          <a:solidFill>
                            <a:srgbClr val="003D7E"/>
                          </a:solidFill>
                          <a:latin typeface="+mj-lt"/>
                        </a:rPr>
                        <a:t>Glyphosate</a:t>
                      </a:r>
                      <a:endParaRPr lang="fr-FR" sz="1400" b="1" dirty="0">
                        <a:solidFill>
                          <a:srgbClr val="003D7E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rgbClr val="003D7E"/>
                          </a:solidFill>
                          <a:latin typeface="+mj-lt"/>
                        </a:rPr>
                        <a:t>Systémique et foliaire</a:t>
                      </a:r>
                      <a:endParaRPr lang="fr-FR" sz="1400" b="1" dirty="0">
                        <a:solidFill>
                          <a:srgbClr val="003D7E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rgbClr val="003D7E"/>
                          </a:solidFill>
                          <a:latin typeface="+mj-lt"/>
                        </a:rPr>
                        <a:t>261</a:t>
                      </a:r>
                      <a:endParaRPr lang="fr-FR" sz="1400" b="1" dirty="0">
                        <a:solidFill>
                          <a:srgbClr val="003D7E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600" b="1" kern="1200" dirty="0" smtClean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</a:rPr>
                        <a:t>1044</a:t>
                      </a:r>
                      <a:endParaRPr lang="fr-FR" sz="1600" b="1" kern="1200" dirty="0">
                        <a:solidFill>
                          <a:srgbClr val="C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600" b="1" kern="1200" dirty="0" smtClean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</a:rPr>
                        <a:t>2088</a:t>
                      </a:r>
                      <a:endParaRPr lang="fr-FR" sz="1600" b="1" kern="1200" dirty="0">
                        <a:solidFill>
                          <a:srgbClr val="C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</a:tr>
            </a:tbl>
          </a:graphicData>
        </a:graphic>
      </p:graphicFrame>
      <p:sp>
        <p:nvSpPr>
          <p:cNvPr id="32796" name="ZoneTexte 4"/>
          <p:cNvSpPr txBox="1">
            <a:spLocks noChangeArrowheads="1"/>
          </p:cNvSpPr>
          <p:nvPr/>
        </p:nvSpPr>
        <p:spPr bwMode="auto">
          <a:xfrm>
            <a:off x="468313" y="1071563"/>
            <a:ext cx="8429625" cy="3078162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spcAft>
                <a:spcPts val="1200"/>
              </a:spcAft>
              <a:defRPr/>
            </a:pPr>
            <a:r>
              <a:rPr lang="fr-FR" sz="1600" b="1" dirty="0">
                <a:solidFill>
                  <a:srgbClr val="003D7E"/>
                </a:solidFill>
                <a:latin typeface="Myriad Pro Semibold"/>
              </a:rPr>
              <a:t>AMM: </a:t>
            </a:r>
            <a:r>
              <a:rPr lang="fr-FR" sz="1600" dirty="0">
                <a:solidFill>
                  <a:srgbClr val="003D7E"/>
                </a:solidFill>
                <a:latin typeface="Myriad Pro Semibold"/>
              </a:rPr>
              <a:t>2100001</a:t>
            </a:r>
          </a:p>
          <a:p>
            <a:pPr eaLnBrk="0" hangingPunct="0">
              <a:spcAft>
                <a:spcPts val="1200"/>
              </a:spcAft>
              <a:defRPr/>
            </a:pPr>
            <a:r>
              <a:rPr lang="fr-FR" sz="1600" b="1" dirty="0">
                <a:solidFill>
                  <a:srgbClr val="003D7E"/>
                </a:solidFill>
                <a:latin typeface="+mj-lt"/>
              </a:rPr>
              <a:t>Formulation: </a:t>
            </a:r>
            <a:r>
              <a:rPr lang="fr-FR" sz="1600" dirty="0">
                <a:solidFill>
                  <a:srgbClr val="003D7E"/>
                </a:solidFill>
                <a:latin typeface="+mj-lt"/>
              </a:rPr>
              <a:t>SC Suspension Concentrée</a:t>
            </a:r>
          </a:p>
          <a:p>
            <a:pPr eaLnBrk="0" hangingPunct="0">
              <a:spcAft>
                <a:spcPts val="1200"/>
              </a:spcAft>
              <a:defRPr/>
            </a:pPr>
            <a:r>
              <a:rPr lang="fr-FR" sz="1600" b="1" dirty="0">
                <a:solidFill>
                  <a:srgbClr val="003D7E"/>
                </a:solidFill>
                <a:latin typeface="+mj-lt"/>
              </a:rPr>
              <a:t>Usages autorisées</a:t>
            </a:r>
            <a:r>
              <a:rPr lang="fr-FR" sz="1600" b="1" dirty="0">
                <a:solidFill>
                  <a:srgbClr val="003D7E"/>
                </a:solidFill>
                <a:latin typeface="Myriad Pro Semibold"/>
              </a:rPr>
              <a:t>: </a:t>
            </a:r>
            <a:r>
              <a:rPr lang="fr-FR" sz="1600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Semibold"/>
              </a:rPr>
              <a:t>Vigne (+ de 2 ans) , Pommier &amp; Poirier (+ de 3 ans)                                                en cultures installées.</a:t>
            </a:r>
            <a:endParaRPr lang="fr-FR" sz="1600" dirty="0">
              <a:solidFill>
                <a:srgbClr val="003D7E"/>
              </a:solidFill>
              <a:latin typeface="Myriad Pro Semibold"/>
            </a:endParaRPr>
          </a:p>
          <a:p>
            <a:pPr eaLnBrk="0" hangingPunct="0">
              <a:spcAft>
                <a:spcPts val="0"/>
              </a:spcAft>
              <a:defRPr/>
            </a:pPr>
            <a:r>
              <a:rPr lang="fr-FR" sz="1600" b="1" dirty="0">
                <a:solidFill>
                  <a:srgbClr val="003D7E"/>
                </a:solidFill>
                <a:latin typeface="Myriad Pro Semibold"/>
              </a:rPr>
              <a:t>Applications maxi par an: </a:t>
            </a:r>
          </a:p>
          <a:p>
            <a:pPr marL="179388" indent="-179388" eaLnBrk="0" hangingPunct="0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1600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Semibold"/>
              </a:rPr>
              <a:t>2 traitements par an </a:t>
            </a:r>
            <a:r>
              <a:rPr lang="fr-FR" sz="1600" dirty="0">
                <a:solidFill>
                  <a:srgbClr val="003D7E"/>
                </a:solidFill>
                <a:latin typeface="Myriad Pro Semibold"/>
              </a:rPr>
              <a:t>pour adventices</a:t>
            </a:r>
            <a:r>
              <a:rPr lang="fr-FR" sz="1600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Semibold"/>
              </a:rPr>
              <a:t> annuelles et bisannuelles</a:t>
            </a:r>
          </a:p>
          <a:p>
            <a:pPr marL="179388" indent="-179388" eaLnBrk="0" hangingPunct="0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fr-FR" sz="1600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Semibold"/>
              </a:rPr>
              <a:t>1 traitement par an </a:t>
            </a:r>
            <a:r>
              <a:rPr lang="fr-FR" sz="1600" dirty="0">
                <a:solidFill>
                  <a:srgbClr val="003D7E"/>
                </a:solidFill>
                <a:latin typeface="Myriad Pro Semibold"/>
              </a:rPr>
              <a:t>pour adventices</a:t>
            </a:r>
            <a:r>
              <a:rPr lang="fr-FR" sz="1600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Semibold"/>
              </a:rPr>
              <a:t> vivaces </a:t>
            </a:r>
          </a:p>
          <a:p>
            <a:pPr eaLnBrk="0" hangingPunct="0">
              <a:spcAft>
                <a:spcPts val="1200"/>
              </a:spcAft>
              <a:defRPr/>
            </a:pPr>
            <a:r>
              <a:rPr lang="fr-FR" sz="1600" b="1" dirty="0">
                <a:solidFill>
                  <a:srgbClr val="003D7E"/>
                </a:solidFill>
                <a:latin typeface="Myriad Pro Semibold"/>
              </a:rPr>
              <a:t>DAR</a:t>
            </a:r>
            <a:r>
              <a:rPr lang="fr-FR" sz="1600" dirty="0">
                <a:solidFill>
                  <a:srgbClr val="003D7E"/>
                </a:solidFill>
                <a:latin typeface="Myriad Pro Semibold"/>
              </a:rPr>
              <a:t> : 60 jours         	</a:t>
            </a:r>
            <a:r>
              <a:rPr lang="fr-FR" sz="1600" b="1" dirty="0">
                <a:solidFill>
                  <a:srgbClr val="003D7E"/>
                </a:solidFill>
                <a:latin typeface="Myriad Pro Semibold"/>
              </a:rPr>
              <a:t>DRE</a:t>
            </a:r>
            <a:r>
              <a:rPr lang="fr-FR" sz="1600" dirty="0">
                <a:solidFill>
                  <a:srgbClr val="003D7E"/>
                </a:solidFill>
                <a:latin typeface="Myriad Pro Semibold"/>
              </a:rPr>
              <a:t>: 48 heures		</a:t>
            </a:r>
            <a:r>
              <a:rPr lang="fr-FR" sz="1600" b="1" dirty="0">
                <a:solidFill>
                  <a:srgbClr val="003D7E"/>
                </a:solidFill>
                <a:latin typeface="Myriad Pro Semibold"/>
              </a:rPr>
              <a:t>ZNT</a:t>
            </a:r>
            <a:r>
              <a:rPr lang="fr-FR" sz="1600" dirty="0">
                <a:solidFill>
                  <a:srgbClr val="003D7E"/>
                </a:solidFill>
                <a:latin typeface="Myriad Pro Semibold"/>
              </a:rPr>
              <a:t>: 20 mètres</a:t>
            </a:r>
          </a:p>
          <a:p>
            <a:pPr eaLnBrk="0" hangingPunct="0">
              <a:spcAft>
                <a:spcPts val="600"/>
              </a:spcAft>
              <a:defRPr/>
            </a:pPr>
            <a:r>
              <a:rPr lang="fr-FR" sz="1600" b="1" dirty="0">
                <a:solidFill>
                  <a:srgbClr val="003D7E"/>
                </a:solidFill>
                <a:latin typeface="Myriad Pro Semibold"/>
              </a:rPr>
              <a:t>Classement</a:t>
            </a:r>
            <a:r>
              <a:rPr lang="fr-FR" sz="1600" dirty="0">
                <a:solidFill>
                  <a:srgbClr val="003D7E"/>
                </a:solidFill>
                <a:latin typeface="Myriad Pro Semibold"/>
              </a:rPr>
              <a:t> : </a:t>
            </a:r>
            <a:r>
              <a:rPr lang="fr-FR" sz="1600" dirty="0">
                <a:solidFill>
                  <a:srgbClr val="003D7E"/>
                </a:solidFill>
              </a:rPr>
              <a:t>N, Xi, R43, R50/53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500063"/>
            <a:ext cx="91440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fr-FR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Semibold" pitchFamily="1" charset="0"/>
                <a:ea typeface="ＭＳ Ｐゴシック" pitchFamily="16" charset="-128"/>
                <a:cs typeface="Arial" charset="0"/>
              </a:rPr>
              <a:t>CARTE </a:t>
            </a:r>
            <a:r>
              <a:rPr lang="fr-FR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16" charset="-128"/>
                <a:cs typeface="Arial" charset="0"/>
              </a:rPr>
              <a:t>D’IDENTITE</a:t>
            </a:r>
          </a:p>
        </p:txBody>
      </p:sp>
      <p:pic>
        <p:nvPicPr>
          <p:cNvPr id="13342" name="Image 7" descr="Bid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00" y="571500"/>
            <a:ext cx="1417638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14" descr="Logo Guild blanc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75" y="0"/>
            <a:ext cx="928688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1412776"/>
            <a:ext cx="1143831" cy="122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Espace réservé du contenu 5" descr="Photo 0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67400"/>
          </a:xfrm>
          <a:noFill/>
          <a:ln>
            <a:miter lim="800000"/>
            <a:headEnd/>
            <a:tailEnd/>
          </a:ln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0" y="6021388"/>
            <a:ext cx="9144000" cy="83661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/>
          <a:p>
            <a:pPr algn="ctr" eaLnBrk="0" hangingPunct="0">
              <a:defRPr/>
            </a:pPr>
            <a:r>
              <a:rPr lang="fr-FR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Guild 4l + </a:t>
            </a:r>
            <a:r>
              <a:rPr lang="fr-FR" sz="3200" b="1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Katana</a:t>
            </a:r>
            <a:r>
              <a:rPr lang="fr-FR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 100g à T + 32 jours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Espace réservé du contenu 4" descr="Photo 0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400" cy="5638800"/>
          </a:xfrm>
          <a:noFill/>
          <a:ln>
            <a:miter lim="800000"/>
            <a:headEnd/>
            <a:tailEnd/>
          </a:ln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0" y="6021388"/>
            <a:ext cx="9144000" cy="83661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/>
          <a:p>
            <a:pPr algn="ctr" eaLnBrk="0" hangingPunct="0">
              <a:defRPr/>
            </a:pPr>
            <a:r>
              <a:rPr lang="fr-FR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Vertical 5l + T+21 jours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1"/>
          <p:cNvSpPr>
            <a:spLocks noGrp="1"/>
          </p:cNvSpPr>
          <p:nvPr>
            <p:ph type="title"/>
          </p:nvPr>
        </p:nvSpPr>
        <p:spPr bwMode="auto">
          <a:xfrm>
            <a:off x="0" y="428625"/>
            <a:ext cx="91440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4000" b="1" u="sng" dirty="0" smtClean="0">
                <a:solidFill>
                  <a:srgbClr val="00B050"/>
                </a:solidFill>
              </a:rPr>
              <a:t>Démo viticulteur 47</a:t>
            </a:r>
          </a:p>
        </p:txBody>
      </p:sp>
      <p:sp>
        <p:nvSpPr>
          <p:cNvPr id="2560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691680" y="1340768"/>
            <a:ext cx="6192366" cy="6397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800" dirty="0" smtClean="0"/>
              <a:t>T+ 28 </a:t>
            </a:r>
            <a:r>
              <a:rPr lang="fr-FR" sz="2800" dirty="0" err="1" smtClean="0"/>
              <a:t>Guild</a:t>
            </a:r>
            <a:r>
              <a:rPr lang="fr-FR" sz="2800" dirty="0" smtClean="0"/>
              <a:t> 4 L + </a:t>
            </a:r>
            <a:r>
              <a:rPr lang="fr-FR" sz="2800" dirty="0" err="1" smtClean="0"/>
              <a:t>Weedazol</a:t>
            </a:r>
            <a:r>
              <a:rPr lang="fr-FR" sz="2800" dirty="0" smtClean="0"/>
              <a:t> 8 L</a:t>
            </a:r>
          </a:p>
        </p:txBody>
      </p:sp>
      <p:sp>
        <p:nvSpPr>
          <p:cNvPr id="25607" name="ZoneTexte 7"/>
          <p:cNvSpPr txBox="1">
            <a:spLocks noChangeArrowheads="1"/>
          </p:cNvSpPr>
          <p:nvPr/>
        </p:nvSpPr>
        <p:spPr bwMode="auto">
          <a:xfrm>
            <a:off x="1066335" y="5876925"/>
            <a:ext cx="2375843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0070C0"/>
                </a:solidFill>
                <a:latin typeface="Myriad Pro Semibold"/>
                <a:cs typeface="Arial" pitchFamily="34" charset="0"/>
              </a:rPr>
              <a:t>Application le 23/03/11</a:t>
            </a:r>
            <a:endParaRPr lang="fr-FR" sz="1600" b="1" dirty="0">
              <a:solidFill>
                <a:srgbClr val="0070C0"/>
              </a:solidFill>
              <a:latin typeface="Myriad Pro Semibold"/>
              <a:cs typeface="Arial" pitchFamily="34" charset="0"/>
            </a:endParaRPr>
          </a:p>
        </p:txBody>
      </p:sp>
      <p:pic>
        <p:nvPicPr>
          <p:cNvPr id="10" name="Espace réservé du contenu 9" descr="Photo 036 JPHB V8+WZ16 T+2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pic>
        <p:nvPicPr>
          <p:cNvPr id="11" name="Espace réservé du contenu 10" descr="Photo 03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  <p:pic>
        <p:nvPicPr>
          <p:cNvPr id="8" name="Image 14" descr="Logo Guild blanc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75" y="0"/>
            <a:ext cx="928688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 7" descr="ESSAI VERTICAL 05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0" y="6021388"/>
            <a:ext cx="9144000" cy="83661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/>
          <a:p>
            <a:pPr algn="ctr" eaLnBrk="0" hangingPunct="0">
              <a:defRPr/>
            </a:pPr>
            <a:r>
              <a:rPr lang="fr-FR" sz="3200" b="1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Amino</a:t>
            </a:r>
            <a:r>
              <a:rPr lang="fr-FR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 8l + Vertical 4l à T+30 jours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 5" descr="ESSAI VERTICAL 05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0" y="6021388"/>
            <a:ext cx="9144000" cy="83661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/>
          <a:p>
            <a:pPr algn="ctr" eaLnBrk="0" hangingPunct="0">
              <a:defRPr/>
            </a:pPr>
            <a:r>
              <a:rPr lang="fr-FR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R 360 à T+30 jours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 4" descr="ESSAI VERTICAL 05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0" y="6021388"/>
            <a:ext cx="9144000" cy="83661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/>
          <a:p>
            <a:pPr algn="ctr" eaLnBrk="0" hangingPunct="0">
              <a:defRPr/>
            </a:pPr>
            <a:r>
              <a:rPr lang="fr-FR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R 360 à 6l T+30 jours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6172200"/>
            <a:ext cx="8229600" cy="533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sz="3200" dirty="0" smtClean="0"/>
              <a:t>R 360 6 l à T+30 jours</a:t>
            </a:r>
            <a:endParaRPr lang="fr-FR" sz="3200" dirty="0"/>
          </a:p>
        </p:txBody>
      </p:sp>
      <p:pic>
        <p:nvPicPr>
          <p:cNvPr id="25603" name="Image 3" descr="ESSAI VERTICAL 02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0" y="6021388"/>
            <a:ext cx="9144000" cy="83661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/>
          <a:p>
            <a:pPr algn="ctr" eaLnBrk="0" hangingPunct="0">
              <a:defRPr/>
            </a:pPr>
            <a:r>
              <a:rPr lang="fr-FR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R 360 à 6l T+30 jours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6324600"/>
            <a:ext cx="8229600" cy="381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sz="3200" dirty="0" smtClean="0"/>
              <a:t>R 360 6 l à T+30 jours</a:t>
            </a:r>
            <a:endParaRPr lang="fr-FR" sz="3200" dirty="0"/>
          </a:p>
        </p:txBody>
      </p:sp>
      <p:pic>
        <p:nvPicPr>
          <p:cNvPr id="26627" name="Image 6" descr="ESSAI VERTICAL 02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0" y="6021388"/>
            <a:ext cx="9144000" cy="83661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/>
          <a:p>
            <a:pPr algn="ctr" eaLnBrk="0" hangingPunct="0">
              <a:defRPr/>
            </a:pPr>
            <a:r>
              <a:rPr lang="fr-FR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R 360 à 6l T+30 jours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 1" descr="Photo 015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2627784" y="6165304"/>
            <a:ext cx="4158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GUILD 6L/ha T + 18 j</a:t>
            </a:r>
            <a:endParaRPr lang="fr-FR" sz="32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 1" descr="Photo 001 VERTICAL 8L APPLIC 8JUILLET T+18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2627784" y="6165304"/>
            <a:ext cx="4158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GUILD 6L/ha T + 18 j</a:t>
            </a:r>
            <a:endParaRPr lang="fr-FR" sz="32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SERVICES\MARKETING\COM\BIBLIO\Photos &amp; Images\IMAGES\Icones\Other icons\50955f5ucl4cygj.jpg"/>
          <p:cNvPicPr>
            <a:picLocks noChangeAspect="1" noChangeArrowheads="1"/>
          </p:cNvPicPr>
          <p:nvPr/>
        </p:nvPicPr>
        <p:blipFill>
          <a:blip r:embed="rId3" cstate="print"/>
          <a:srcRect l="76535" t="5669" r="8504" b="69921"/>
          <a:stretch>
            <a:fillRect/>
          </a:stretch>
        </p:blipFill>
        <p:spPr bwMode="auto">
          <a:xfrm>
            <a:off x="179511" y="3933056"/>
            <a:ext cx="548193" cy="894353"/>
          </a:xfrm>
          <a:prstGeom prst="rect">
            <a:avLst/>
          </a:prstGeom>
          <a:noFill/>
        </p:spPr>
      </p:pic>
      <p:sp>
        <p:nvSpPr>
          <p:cNvPr id="583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9592" y="1628800"/>
            <a:ext cx="8136904" cy="4896544"/>
          </a:xfrm>
          <a:noFill/>
          <a:ln/>
        </p:spPr>
        <p:txBody>
          <a:bodyPr/>
          <a:lstStyle/>
          <a:p>
            <a:pPr marL="609600" indent="-609600">
              <a:buClr>
                <a:srgbClr val="D60093"/>
              </a:buClr>
              <a:buFont typeface="+mj-lt"/>
              <a:buAutoNum type="arabicPeriod"/>
            </a:pPr>
            <a:r>
              <a:rPr lang="fr-FR" sz="1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NOUVELLE MATIERE ACTIVE, le </a:t>
            </a:r>
            <a:r>
              <a:rPr lang="fr-FR" sz="1600" b="1" dirty="0" err="1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Pyraflufen</a:t>
            </a:r>
            <a:r>
              <a:rPr lang="fr-FR" sz="1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=</a:t>
            </a: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contact foliaire avec un mode d’action différent du </a:t>
            </a:r>
            <a:r>
              <a:rPr lang="fr-FR" sz="16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glyphosate</a:t>
            </a: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auquel il est associé pour son action systémique. </a:t>
            </a:r>
          </a:p>
          <a:p>
            <a:pPr marL="609600" indent="-609600">
              <a:spcBef>
                <a:spcPts val="0"/>
              </a:spcBef>
              <a:buClr>
                <a:srgbClr val="D60093"/>
              </a:buClr>
              <a:buNone/>
            </a:pP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	Permet d’introduire un nouveau groupe HRAC (E) dans les programmes.</a:t>
            </a:r>
          </a:p>
          <a:p>
            <a:pPr marL="609600" indent="-609600">
              <a:buClr>
                <a:srgbClr val="D60093"/>
              </a:buClr>
              <a:buFont typeface="+mj-lt"/>
              <a:buAutoNum type="arabicPeriod"/>
            </a:pPr>
            <a:endParaRPr lang="fr-FR" sz="500" b="1" dirty="0" smtClean="0">
              <a:latin typeface="+mj-lt"/>
            </a:endParaRPr>
          </a:p>
          <a:p>
            <a:pPr marL="609600" indent="-609600">
              <a:spcBef>
                <a:spcPts val="0"/>
              </a:spcBef>
              <a:buClr>
                <a:srgbClr val="D60093"/>
              </a:buClr>
              <a:buFont typeface="+mj-lt"/>
              <a:buAutoNum type="arabicPeriod" startAt="2"/>
            </a:pPr>
            <a:r>
              <a:rPr lang="fr-FR" sz="1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HAUT NIVEAU </a:t>
            </a:r>
            <a:r>
              <a:rPr lang="fr-FR" sz="1600" b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EFFICACITE </a:t>
            </a:r>
            <a:r>
              <a:rPr lang="fr-FR" sz="1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(8 adjuvants) </a:t>
            </a:r>
          </a:p>
          <a:p>
            <a:pPr marL="609600" indent="-609600">
              <a:spcBef>
                <a:spcPts val="0"/>
              </a:spcBef>
              <a:buClr>
                <a:srgbClr val="D60093"/>
              </a:buClr>
              <a:buNone/>
            </a:pPr>
            <a:r>
              <a:rPr lang="fr-FR" sz="1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	</a:t>
            </a: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Equivalent à supérieur aux </a:t>
            </a:r>
            <a:r>
              <a:rPr lang="fr-FR" sz="16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glyphosates</a:t>
            </a: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haut de gamme ( grâce notamment     aux 8 adjuvants de nouvelle génération).</a:t>
            </a:r>
          </a:p>
          <a:p>
            <a:pPr marL="609600" indent="-609600">
              <a:spcBef>
                <a:spcPts val="0"/>
              </a:spcBef>
              <a:buClr>
                <a:srgbClr val="D60093"/>
              </a:buClr>
              <a:buNone/>
            </a:pPr>
            <a:endParaRPr lang="fr-FR" sz="300" dirty="0" smtClean="0"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 marL="609600" indent="-609600">
              <a:spcBef>
                <a:spcPts val="0"/>
              </a:spcBef>
              <a:buClr>
                <a:srgbClr val="D60093"/>
              </a:buClr>
              <a:buAutoNum type="arabicPlain" startAt="3"/>
            </a:pPr>
            <a:r>
              <a:rPr lang="fr-FR" sz="1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RAPIDITE D’ACTION</a:t>
            </a:r>
            <a:r>
              <a:rPr lang="fr-FR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/>
            </a:r>
            <a:br>
              <a:rPr lang="fr-FR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</a:b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2 à 3 fois plus rapide suivant flore; mieux sur </a:t>
            </a:r>
            <a:r>
              <a:rPr lang="fr-F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liseron, épilobe, </a:t>
            </a:r>
            <a:r>
              <a:rPr lang="fr-FR" sz="1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chondrille</a:t>
            </a:r>
            <a:r>
              <a:rPr lang="fr-F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, potentille,</a:t>
            </a:r>
          </a:p>
          <a:p>
            <a:pPr marL="609600" indent="-609600">
              <a:spcBef>
                <a:spcPts val="0"/>
              </a:spcBef>
              <a:buClr>
                <a:srgbClr val="D60093"/>
              </a:buClr>
              <a:buNone/>
            </a:pPr>
            <a:endParaRPr lang="fr-FR" sz="3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 marL="609600" indent="-609600">
              <a:buClr>
                <a:srgbClr val="D60093"/>
              </a:buClr>
              <a:buNone/>
            </a:pPr>
            <a:r>
              <a:rPr lang="fr-FR" sz="1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4	</a:t>
            </a:r>
            <a:r>
              <a:rPr lang="fr-FR" sz="1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REDUCTION de 20 à 30% du grammage/ha de </a:t>
            </a:r>
            <a:r>
              <a:rPr lang="fr-FR" sz="1600" b="1" dirty="0" err="1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glyphosate</a:t>
            </a:r>
            <a:r>
              <a:rPr lang="fr-F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par rapport à l’utilisation d’un </a:t>
            </a:r>
            <a:r>
              <a:rPr lang="fr-FR" sz="16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glyphosate</a:t>
            </a: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solo.</a:t>
            </a:r>
            <a:r>
              <a:rPr lang="fr-FR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/>
            </a:r>
            <a:br>
              <a:rPr lang="fr-FR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</a:b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					</a:t>
            </a:r>
            <a:endParaRPr lang="fr-FR" sz="160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 marL="609600" indent="-609600">
              <a:spcBef>
                <a:spcPts val="0"/>
              </a:spcBef>
              <a:buClr>
                <a:srgbClr val="D60093"/>
              </a:buClr>
              <a:buAutoNum type="arabicPlain" startAt="5"/>
            </a:pPr>
            <a:r>
              <a:rPr lang="fr-FR" sz="1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SIMPLICITE DES PRECONISATIONS + SOUPLESSE D’EMPLOI</a:t>
            </a:r>
            <a:r>
              <a:rPr lang="fr-FR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/>
            </a:r>
            <a:br>
              <a:rPr lang="fr-FR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</a:br>
            <a:r>
              <a:rPr lang="fr-F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Doses= 4L </a:t>
            </a: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sur annuelles et bisannuelles</a:t>
            </a:r>
            <a:r>
              <a:rPr lang="fr-F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, 6L </a:t>
            </a: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idem mais sur flore développée ou difficile, </a:t>
            </a:r>
            <a:r>
              <a:rPr lang="fr-F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8L </a:t>
            </a: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sur vivaces</a:t>
            </a:r>
            <a:r>
              <a:rPr lang="fr-F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+ </a:t>
            </a: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U</a:t>
            </a:r>
            <a:r>
              <a:rPr lang="fr-FR" sz="1600" dirty="0" smtClean="0">
                <a:latin typeface="+mj-lt"/>
              </a:rPr>
              <a:t>tilisable aussi bien enT1 (associé) qu’en </a:t>
            </a:r>
            <a:r>
              <a:rPr lang="fr-FR" sz="1600" b="1" dirty="0" smtClean="0">
                <a:latin typeface="+mj-lt"/>
              </a:rPr>
              <a:t>T2</a:t>
            </a:r>
            <a:r>
              <a:rPr lang="fr-FR" sz="1600" dirty="0" smtClean="0">
                <a:latin typeface="+mj-lt"/>
              </a:rPr>
              <a:t> .</a:t>
            </a:r>
          </a:p>
          <a:p>
            <a:pPr marL="609600" indent="-609600">
              <a:spcBef>
                <a:spcPts val="0"/>
              </a:spcBef>
              <a:buClr>
                <a:srgbClr val="D60093"/>
              </a:buClr>
              <a:buAutoNum type="arabicPlain" startAt="5"/>
            </a:pPr>
            <a:endParaRPr lang="fr-FR" sz="400" b="1" dirty="0">
              <a:latin typeface="+mj-lt"/>
            </a:endParaRPr>
          </a:p>
          <a:p>
            <a:pPr marL="609600" indent="-609600">
              <a:buClr>
                <a:srgbClr val="D60093"/>
              </a:buClr>
              <a:buNone/>
            </a:pPr>
            <a:r>
              <a:rPr lang="fr-FR" sz="1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6	</a:t>
            </a:r>
            <a:r>
              <a:rPr lang="fr-FR" sz="1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Excellent </a:t>
            </a:r>
            <a:r>
              <a:rPr lang="fr-FR" sz="1600" b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Rapport </a:t>
            </a:r>
            <a:r>
              <a:rPr lang="fr-FR" sz="1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PERFORMANCES / COÛT</a:t>
            </a:r>
            <a:endParaRPr lang="fr-FR" sz="900" i="1" dirty="0">
              <a:solidFill>
                <a:srgbClr val="660033"/>
              </a:solidFill>
              <a:latin typeface="+mj-lt"/>
            </a:endParaRPr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971600" y="1196752"/>
            <a:ext cx="49685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rtl="1"/>
            <a:r>
              <a:rPr lang="fr-FR" sz="2400" dirty="0">
                <a:solidFill>
                  <a:srgbClr val="D60093"/>
                </a:solidFill>
                <a:latin typeface="Arial Black" pitchFamily="34" charset="0"/>
              </a:rPr>
              <a:t>6</a:t>
            </a:r>
            <a:r>
              <a:rPr lang="fr-FR" sz="2400" dirty="0" smtClean="0">
                <a:solidFill>
                  <a:srgbClr val="D60093"/>
                </a:solidFill>
                <a:latin typeface="Arial Black" pitchFamily="34" charset="0"/>
              </a:rPr>
              <a:t> </a:t>
            </a:r>
            <a:r>
              <a:rPr lang="fr-FR" sz="2400" dirty="0">
                <a:solidFill>
                  <a:srgbClr val="D60093"/>
                </a:solidFill>
                <a:latin typeface="Arial Black" pitchFamily="34" charset="0"/>
              </a:rPr>
              <a:t>bonnes raisons de choisir</a:t>
            </a:r>
          </a:p>
        </p:txBody>
      </p:sp>
      <p:sp>
        <p:nvSpPr>
          <p:cNvPr id="58378" name="WordArt 10"/>
          <p:cNvSpPr>
            <a:spLocks noChangeArrowheads="1" noChangeShapeType="1" noTextEdit="1"/>
          </p:cNvSpPr>
          <p:nvPr/>
        </p:nvSpPr>
        <p:spPr bwMode="auto">
          <a:xfrm>
            <a:off x="251520" y="332656"/>
            <a:ext cx="8496944" cy="864096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7944"/>
              </a:avLst>
            </a:prstTxWarp>
          </a:bodyPr>
          <a:lstStyle/>
          <a:p>
            <a:pPr algn="ctr"/>
            <a:r>
              <a:rPr lang="fr-FR" sz="2000" kern="10" dirty="0" smtClean="0">
                <a:ln w="9525">
                  <a:solidFill>
                    <a:srgbClr val="669900"/>
                  </a:solidFill>
                  <a:round/>
                  <a:headEnd/>
                  <a:tailEnd/>
                </a:ln>
                <a:solidFill>
                  <a:srgbClr val="CCCC00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Nouvel herbicide foliaire  des vergers*</a:t>
            </a:r>
            <a:endParaRPr lang="fr-FR" sz="2000" kern="10" dirty="0">
              <a:ln w="9525">
                <a:solidFill>
                  <a:srgbClr val="669900"/>
                </a:solidFill>
                <a:round/>
                <a:headEnd/>
                <a:tailEnd/>
              </a:ln>
              <a:solidFill>
                <a:srgbClr val="CCCC00"/>
              </a:solidFill>
              <a:effectLst>
                <a:outerShdw dist="53882" dir="2700000" algn="ctr" rotWithShape="0">
                  <a:srgbClr val="9999FF"/>
                </a:outerShdw>
              </a:effectLst>
              <a:latin typeface="Impact"/>
            </a:endParaRPr>
          </a:p>
        </p:txBody>
      </p:sp>
      <p:sp>
        <p:nvSpPr>
          <p:cNvPr id="2050" name="AutoShape 2" descr="data:image/jpeg;base64,/9j/4AAQSkZJRgABAQAAAQABAAD/2wBDAAkGBwgHBgkIBwgKCgkLDRYPDQwMDRsUFRAWIB0iIiAdHx8kKDQsJCYxJx8fLT0tMTU3Ojo6Iys/RD84QzQ5Ojf/2wBDAQoKCg0MDRoPDxo3JR8lNzc3Nzc3Nzc3Nzc3Nzc3Nzc3Nzc3Nzc3Nzc3Nzc3Nzc3Nzc3Nzc3Nzc3Nzc3Nzc3Nzf/wAARCACLALoDASIAAhEBAxEB/8QAHAAAAgIDAQEAAAAAAAAAAAAABAUDBgECBwAI/8QAPRAAAgIBAwIEBQIEBQIGAwEAAQIDEQQFEiEAMRMiQVEGFGFxgTKRFSNCoQdSscHw0eEWM3KCkvEkYpOi/8QAGQEAAwEBAQAAAAAAAAAAAAAAAQIDAAQF/8QAIREAAgMAAwEAAwEBAAAAAAAAAAECESEDEjFBEyJhUXH/2gAMAwEAAhEDEQA/AK9G0wEiKo8INQA8u2/z2PH7V9Oi9NWUzZWOLY0Jm8WgwO27+/IH79PXwhHps2nQyM1Sq7Pt7haq+eQAeSOeOgAmTHPDNFEvib0iBCilW2vzfT+X7/q9eOvETT8ESozhoUkKkBzEXLRk7eWU2OO1dMIVGPB/MZmRI1LELfl5vn6GxfQa+C7gR7PFDEFL4u+SPfrbF1KOPMJyn3AfpCimHqSeO3/D36nKzNjlXWXwVjIUwgoWJB7A8UfT8ft0EWUZExACxyVw45DE+Ykenl/36gyc1cXHZ9gJ3DbZ2hk4PP8Az/TobElXKZmRoxGsQG6TsKuhXo3p+esm2GNsf4k0kskQw1SQqLt2AIUk8Gx9O/STUcTx9RfJWdwiqqJCWKncSSTZ4qjQIvueeBThW2ypDGI1jezbtwvLcEnj09/f26g1iNMrwoomGOZeG2mr455B7ffrog6WnR4hH/GEk2YeS8juKUrxvQn0JAr61fr39iJEyEbFMGNaBmjUmvrV9yKA9Oeh4IRjZM2Oq7lWhDbmmNDi7Fj15F89OMQTSyyQTxmOKVrjoDluG7j0NkdLLqTwnhhUyyxtL+tC4VudoJ8y0O11x736dupwQ6eAY/CZwC5aMVIp4Fd/ReO3p0lw8OOKBojkTnwwgVqXk2Cw9OePpRPU0848j42Q0Uu918zHzMBXBF8jj1/AvqefA2jSWeJJS29mMEfhQRseAFoFR6bT39Pv0OcjxgGiaUSKhJUEEk+VeAOD2/fr2RsOQZfEQ7yfLt4v9RvigSbofbqNBBAySYSTiag6ugtqB4Yg3YNV0Xa9Im2LJLHMzvKhVZEaTeeeGrg/S+R25/HQsuYCxXdsEbbkDEDcoN0fpyD1nMxZpJSwUNL+mRiSQ6ng1QINEenIHWzxH5aE5AUEFh5TZo8XXqOL/bpJRS1g02R4vFk8WhIxG1DZWM+h9q7c/TqfLYwA2JPDKAEML7VfPeue/pfp360y40gmeZzuAUbxYLWFACgfcn9vbrGpwx5WHjojgTbAYiWIChgtqT9/X69HLVjNG2ZJ4+OpalHiKVCjy7RyaNdvYdQxZCJNI0ccfio5Xk0C9mmNn2J+5BHU8ckaYmR84JC6gLC7nh/c8CqFfvXv0tXHImSF3jDOQjI3deKH1/Yjsel60hZJ+j6PIjk0/LJG6M1uQ/1WAtc/SgPqB1XZIsiHImj2sEEoAQMRaj3+5rv7DpzDIBEMdwPCcXGl2aBoA+nobI/zdEhvmpJg0Do8dBbAYuBe439wD1oSccaHSwRN/Ox43KxLjlyzDk9gQAQR7Hr0fzGxdkYC0KGwcDpisQjieCWMWRtKOW3baNGrvvQ9uPp0HjjJaCMrZUoCCUFkV9um7X6K0PvmFmVI2TyigrL+mq4Jr3vsffrbNyGJxEjQFCmwJYIiJN/njt9ueksM8swUSSMI2m2RbW5qu5HqP0g/tfRGJO+ShdZEd0jCmPkebsG+pHI9PT36DTTwP/ATPlKvJGW2myFZv6bs/taqB9OgPAliaIZKyQyGgd5DH9XPuRfF/wC/bq0RYj6dCMvV4I2x8iXy2oMisKpvoDa8X2r8hyYMmZmXNGmPirICRJKOaB83lHPHbv6/m0VQ0Y/RJJPN8xeQs5x33SopW7S6AFH14r+9Hpto+IsmJUEqLHLvo+Yfp3KLJqxfF/nqb5ZGiz8aPGhjh3kfyF2hbvm+7Nxz/sL6iwk+YkeTTg7mOPaDdELZFcev+oA6fovhVcas0OZk42NCZ412gDdO0Yr32jj2H9u3RSZK5MbRwhceKTcQbB3gCmJI9KPrfP061mc52nrMsW6Nh4ckXibFBF+pBPtzwLPUmXpjJouJreFHJKvglZ8cAJsSwLUGu1cj1BP1syivo045pmJseKWDIZgy7rIFqRRsN6WBX/O/Ws08WNs8KcggEK207Tyezc+4Pr9+l2rY3gomZCtRCQgKFoEkE0eT3on8/Q9TZbfN40OpwCKHEy4wTdqsc68OgB4A4Df+4+3UXHSDRE2aVk3pj22QwWSMNVkUSD7d74+nTaORcmKWRdzRGpoSygkUCCK7bqI+hq/bqu5SMEc5CxndRRowQXAq2oCgew7e316a6SZsdlx4iJsc+VnAtePvd9yOfz0nX/ARTsPmTxHE1SjwuW3vy61QHbg3wKN9QZLRSMWk33JSNsvgg8UvP7+1dQ5rR5Sw40Sv8wsxICQEbQtcVdAevr3ocnnGFq38KlDZEMWeY2JETKqgi6I3N2rk0eLB55JDqMnQ/XKBsaRsTShHgmfKhkdknUIxF7VFrV1+OOtMjMCzJElt5r820KWNdie9f8uheqpHkTSrpKhcQzeLGZWFEj03AkNZ4sGj/rtm6S0c+QWfdCzr5h5yq9vTni7voSUXLRGtPHKlzYyrRlXgktwhsM10CP3Pa+3UunYszECRWeRGsWLJAJ7327muCOD+Iop/CaFY1j8JmuQlvMoBJJJIBq7H/AOj5chBMY4zNFI5EiUDtah5lPrfAPWa6mpEecMg6TGMc+SMuG2XuZj2JoA0Dz6jpfhtJDtnmEm9VAdxuvgE3z6XQ7dj9OihPNGkjwzCQOQK3Cw3PvwL/wCtdRZrOsQjkyAnipuWPbZG4UBfANf8PQ7Nrw0llhkWSMnKaWTY7hApJAAk9QaHbk/8vrWaR5Jlg8WRVh5BC7aFdvr3r+3SaLKX+IRRnI8CBeVZSSps8mh6cH81+XMrQ5Mjw4+RJImzZLkgBXKq1UV7g1QFev2HStNCrwhjeKGZxKGYKpDIgKgn1WhzXfn/ALdZGXGo27ZhXFFu39+k+pSyz6m8wbw0lbcAG7KTx9xyD6dShpVG0NjOBwH8Xbu+tHt9un/G2rGQ2ihGPOYzsk8Jjwv6WU3ZPI53V+46ndYchGgXdA4JZwf0lRdkjgGwaPfij1BLJkrHPnmESxiYRrKyEiyaANngk0ee99L4s1f4mqZIUxRygiUnjcKFccXZuvboJWZUkddz8FH+HH0nBjUtJiqY04virP39fv1RlxIsd2xMyN2yzMWfxl/URtIH0HAPtyerPomcpyUMuTsyEZpZJJW8ohAqvauQftXS74iMeZ8QNJK0bIyJLitGf1qVAPPoQRx73VX1TkarsNdAWUmRGsLwwHIncvkPuqzuICryO2032s16dTYulq6Jj48G3LYo0vgkAlhRPNUR3sdu/WI8ifNgkahE6AMSx8KyAWokg12HTTS9QjwYJZJo0GXHYijaySgVT7n+o1yeOkjyUkPFtCbMinyJpTDjY+MYn2SRtjhzK3JPCng2KvrfwsYI8GXkyBYYUhjiMl73ZSbN37EWbr89KNUlfK1AyeJkPkEkyRqvkYFT+5HH/wAhZ54lyn3atjOrN5YI5cbIoVVAFTXYCxXr+56adujTlppqr6bC6WrwIcVo54JQwII78getk2Oe32OfhrJh1D4d1fTInSPExV8aGMggrJyW/FAn730JNg5nzM2dIswhlBdXkUAElR5kF/qF9j3CnqPT8TOimkxcElphG0eUVS43j2vW41+r9HJ9Dx36y+okvdCPhxMNZml1DHGViLExAkQMSSQAR7NdD04q+1dNtW+HVSE42BNJjY4KOsZG0kOCKI9CPaq8vSqOCbU8XwYcaRtp3FY3BJFgXuPlABU+v+nToa6mXkpAdyxPEE2yOpdNoNEn15u/7dJ2ajY6fWJBPpsSoceFFEausjLzuHbaW5o9z6+ljkdI8z4fml1CJ0hdg77YJIyQpQeoA9QS3r2rjprhRh8/dH/52REI40bgk1VAfS/7DovT0eFZBls8YiO4RN5iNt0a7Czxx3r6dCPI7aBB2I8yJMbKbS48F5FMSsXDbtxJobAPar9rJrt0wyo8eQK0RRXO8CVSwexyLvuCPQ+x49eg9dy5E0eM4mTleJDJvkkRRuc0RsAINcjmubPUgTJw5I58k+GAPEaOQgcMQbs8D19+B9OjPYpodtUYzIWCCAJIqOSvjEbi3J7k+gq+/t0LqWLKuDjyrJuxpgyloZSS1VSsKsGj9j7HoP8Ai/h5DyBfEiVqij3WFVe5+3HT/UspM7RIYNNxHj2O8s5CVYKjkfShfHbi+jKopWyP8EGXiS4+ntLE+xu4YqAWFHk16i/7HqWLPaNEaWJsmXbZtgAg70D6evH/AAkZuHmJhMcb+ZDIm9dxG8ckDg+hAPe/Tqv5TSY+obZrhXhXtgDD7BgeAb7/APXrQuWA1jNMBIomlE7uqMWpgKUVwK91NdSvkzackeT4SseVkROdgP6Rt5u+SOPWutoYckZZjlmwslZEEiS48oZGL+UUQLvg8H/fqDU1WBvMUMv9bSSUGUgGmHqa59jXpx0FFt0xlEJ1SHAyoQxQl0VpFQsI6Xudpo2oBJHHBH14prahlBiI4G2A+XbnWK+n06u8mN8vo2JkQSSDPmV/BheP+YfM3FsK810B2IPvz1UWydrFZ54IpQaeN8tVZG9QR6Ee3XVxRzwMo14W34XzNRxtRmTEkxiMoJEpYWsjgFmQ8WGIHqPUe/SjIGVi6ykw8JRvQxJJ5VTc44riiGaye/r09x9By8DVk1DSqyMWZB4uxSDKOe2/se9An3o+vRWZjtmzvAUibGPKwuNzof8A1VxdAgHtRHmFVG1doHWgHbP8tNkzxtNJGzpMsi3cYo9/al5vge46OkkDY+DDAJBj4salZGUASKzeYLyeDY9jxXVeyMOaLKdma8R4mjfz1IoY2SO4ZrBrjntVdQ4k0WAXwkDNhO++MSgDw34sqQfU9779LOMaA2qLQdYy48hpQHTwiWVQA42k/pajz7cj1+5GgmDRTZcxdCjcKwO5DuBrnv5d3PPbpPkzeBgIMIP45svKNzO5BskckV5+QO3c8dpJ8qXDlXHysYZcuRCT4eCCdhPe15s9+APU9TUMwMW1gU642dKuoO0OPPIBGrq9MsffaRxfPPH06ZYmFkNqqh8iOMzR+CNoDhlqgeQKvaBQ/tfVfzMhdiqBHCiKCw3NW6xR97N9j2qvTqPTNZK5kYLK7JIs0b7exBvg9yOO346dWwt6PHeXN0tcIpN4UFTJSkSFkYXVf1G2FG+lOK8ul7c2DUk2QKaVmIdk3V3Xg2Ae9dhxXPVkzsrBysMyQ7oJRG7wyqyjyE373S88H09uqTrDvhxrkeDaGQLIzRbUDn0Hv/24qr6EE26EdWXWT42ysSLEyMadUxw15EU1byCfKQT6cNZHPVgmzNI1/EyYMOJPnpoxU3hqu2SiwF9+4r89cVczSY+VNCBP4NGc7QwZWorIpI4Fhu3+/Vq+EZGZ3iwhKzTbAF3bWDEE/v1uVPjSaCsGunY+s4WoYUubFZyQ7l22ko6gMQD6dv7HqQTLmJNipkvNtBkmyW83hhrF8CyeSPYWPp16LVnn0DV8DVcVEjwZAQHdlmZyRRo9ruvzfr0n1mGbR4cXLjwxNp8rC8mFK2kKaJHcWOebWh3PQUW5lINIn1LLxzpkccSmObcDEWUG1qq4Ir1rqtZONCmK7RJtkjIvcRdEHiqHPH/L6a/O4kwxooJo4cmEh5UljLFiwHduwHIFUBzd9CyYckuYkemZEUgkVg4NqsPBDlifbnnngjp4qlVk5STxMafCGNiRyNn6i3hRYu0pLvCjcOfXvz/bozM+LfE1KbIxIrARogVoeLxQIHAs83d+levW/wAGaNHkJjPrWSPlt1IGcbZhyKB7AcVxzx1BjaIYNSzWxA5xjM8aP5Nnh9wpv02lfr7dTcbtyYYeG8RzsvFaWXIEbbfIWQsJtqXfA7AADn2+l9I58zBzmSPImWJNzNGFi2rIwXlgK3et+nrx72nLB+cxi20RxMIQoJNDbf6S3F337n16rWZoTZGVhz6f3UrHMZSRYoUV9CLI+vp03B0TzGwr+DHOMui/DOPNNsmSBqUFmXggfqocd/avz0gzXk1x8pc3Jx8N4YwwgyJCveiASRzxXJs/v05+HYdXzcqXRpMIyvjSbo0lbakyKKKFq/Sf3HHpXSrUsLGwfjPUcrUcPIycZULLjnchQKAvJHoKHbuK9+ejhTiql6hlJ1Rn5zUtQ1nHys7U0xxixpHCzx+L4hDiwVUjdYJsg9h10KDUMaOGNP8AxNiDaoFFkscdcifPxonMUaZTxl96TOAALH9KjsDfufuepRnYwAAfII/9f/bp+S09QymXD/xJjy5UuJq2QxhRbGPAVBLqQQqm6C1Zo7e37tkx5G0szyM4hidY5UaUeJzzZC8KCSPwOqjBDpcXymTokMiLKkxysdyGC0eK7V2/v9OjY2yo9NkxIpYn+Yg2ERTBgedwjokHcPSr4NevEZwivCf8Bs3Pn8TFimic0/hPZUsC9eb34u7PsfYjqCfJePHk0540klhNRyOzWeeeSaI49h29eoc7IeWeCMkRNI/hqXPlU/8A7+wN3fpZ9usfEcuRjRYbIDDkhGWV4yDualuyPpR/93TqKxAkFJqbRQrjwxR78gqQ+5gStcr+SQbq/wB+oMtZU1gZO7Ip4wUkhfYyAiuDRqvtfF9AaZU8WPCCN7MfD2mwGCD25Haur18E6fi62Uhych5Y1TdMqjaWB/pv71Y+n56nJdXgn8EWswRPEuRkTyGOdRIyvwWYmidy/avT+/QEEsmA2Q0OIh24+6EKu9NykeVT2Jq/ye3HXS/iHT9On2QSyOYYYVKFSVY+bb5iKFbQBfJ+nHVLng0/G+JIMXRXjyMPIxVkeNRV7rBDG9pb+kdqHHTQaVorWYIo4paiycXMRWhuRHUmlZeWXaAeKPa+Qb6dQrk/FOnQY2kQ+IYW/nYqOAEfmjzXcA0T6ft0NBoEmiZ+Uc4hNK2NJCTtHiEV/QLNckE/X36V/C+fj4Oq5BWWWKDIFWqMGBH09BZPB46d043H4JSstWkfC+qYcc8GpxRYq7lWNZWU0DywNE3uI4A5ANij1FkaY/w/kw5WPkJNjtvlSWKQFQb4th6gX/8AHmrHRuVnyS6PkSY2rM0uORJLHPyChFBrJF17V/t1VhqEkUUcS4zvCCQvim0Ym1a/LR5/++Sepyi5KxnGNF08RviPGrJlhhyvERsicoG2gCyh7HnsPTn06q0eoarlPHiaocmLT8NkEsIqO1ogX3uwCOa45+vVg0mXFfAzYNENarA5yYoCxIyIiPPHuI5YC6J70vS3K1mCfVNOl+RXCZowqywShmkJak3gdyoPIP8AnvoQTXujYlopz9Nkg1ATphuZHClisRbaaos1Dknd6fbnqJc4Y+nsscwgnlY7pHUq5BBvj0NACvr1ZINZ0xJ5sxd3ixxVirlJRluh5pB+ldoJpie4P0M6/BuONE1QZYM2bk4ZyMMsgdYiOfK/9Teh7cenTL9l+xLon4LdCzY8fFGM2XJqOEz/AMlEjpsaTktY5vd9/wAcnqTBzvk3+fhaaWJJ1DRMoYlWPlbtYXk+v37cVrTYMjCzYwjukRYAEJYcAjmx63ft1ZcbIihlnmzaGOwG6J5PI12KIKnctfaye/r1Lkiu1MCTQY3xrJlO0eZpuIsTTbL8IKCQK4PrW019a+3TRNU0LKxo4sTEZJGA2JJkbVLkEAebmuf9/TqnZBxTqD6hDMXQuvkYX7cj1B4HPFX9T07mxsdo48uDxG8IMCqkUARYBJ4NE9ukm4xln0ePoXjzZaZnycE8GLkIhLvHIHEi9ioc1R5B9uD9Oq/qTxY+rZGPLGck5MW0EKU8Uh1cmwTuB2kGifQH1HUGtHD1PDkilKSIrbHkiLA3fBF2CLuuD2+nS+WY408OXkTWYi5aSPur15mC+hbgkD1s9z10cSXWvo90WPN0XTMrCm1GbHyYJlYvJFvIUKAPKBXHHt+eqnkfDk0s8kmLJkrA7lo12qKUnjvz26tnw7qxlkWZygx5AN6eJw10PvuH256auPhkOwTGjKg8H5eI8fcpZ/PPWhytNp+i0hVl6NBgRadBp9ySbf5rAqoLWKZr9KBAHbg976l8HHhmaV81klZg7OsdtfNryKC12547D6kBTqMMjYTY2HBE4/mINoJrubsdj/3rqsTZCadJIdXxnkjkUyBt5DSrZvzDi+LsVX2IBSN8jCo7jHAxjqudHAYY0Z5D4jWTQvhhRNGhfPtz1u+lwZDtp2TOmQiKVgshGmCj0NUCKP5JsD0X4TPHMMvTcfInx1RAxyWCPEwP+ZTyT9OOPTt0xliGRn4Ugmkxs/HaisoVvGSxdEVZqufqLo9GUXF0K18K9LFPg+HH8vF44d2ibbTAUOavg+Vvv9ern8LUmnSZek6hDiZMriVceZlAdj+pBZs0dwH0r16Vai8mRLDIEK2u2ZJ0HkoDhqPBpgftVdulepx5GJiuz5CtDHkFPmYeVfd6H9l79FPsjV9LLmTrn57arj7pJo8Xw2xUat1ty69jQJYEenB9+i/h5Fysn5D+GhoQi+dJdhHB4YL3BJ3X9B0p0DTZ9bxDPBjoAyvC24EowruD/Sd1cfT26eaLo+t/DOZn5mXk4c2HJGWYxNtkL0K22KruO/PB6nFRT/ZhT6hmv/Demariz/OZc8OQ0IjRkLMiAEEd+/Kj2vnv1Tc74FaMrJjz+NAAGkfcBZ4vyVZ7sbuv09ujtcl1fP0HIyYJIFVH8FgFJk3bqBJJrbtIvj9ul2FLrvw1kPo+twyeEsYJyRJ4ioOeR/mB7Vwb6sm+twA5IRxStitmLl6QhzHn8fGnyFv+WoraR7cD6cnro3xroWk/EHw5pMuD8tgzzeG8ZhQL5SpZ12CrNC6qxRPYHrOMmm5GPFp+RpqZL5BkO9RtUEIW7AccL+46VankY8uPh6dFpr4caeE4y4InVUkKkpTehG4jdf6uOlXM5O0hVVs59rMOboeVBLDJOmWg8QKnG2jw19ypsV6Hp1pmTj6hiZ4hxosSQM2fBLMu4JwyyAgdqPYDv9x0/wDi/Fky82HGTISdpSyxOsI2pIg/mJ+SSyj712HVYxoZcTTFk3ApkEgu8dFlL+YG6FEqDfNX1ZTThf0a8wIPhaj8PPJPjo4lmPBsMGFVR7G7Pfq0r8XZuXi4ulvKFCY6By6jfuojuPp6D0J6S6TiY2kxxSZ08iQTio6VGVrXs1ntQ5Br056PTTos/GMGn40iugaQeLuIBHlskDlRfckjjqT8r4PFYLMMQsymRUE3Miso2g/SvQCv26FzsrJZkSSGMY7kJFE3nJNAkV6Dtz0ayZEjCGWJ18N7RgQA5VdtilujyeSSPp2BEBwU0+P59WQOxJVZFLB7UFuB3HHp1OtsCin6VnJzJ0ZTDHH4ai5K4VQeKN9vfvXt1cvhbOx9bxJtFy5IYcwhiqHdtfkHg8cgBu30N8HrWEHA0/Pix8XGY5qoMiTIjLK6GyAOwBU8kc969OqniYeqfD0P8YWfGiWKV4qdv5kbKQTXHDHsObNEV1T8cORUvTdeo3m0DVcXLmw4NKlyEUmVisiKoS/1AswBux6fi+ledhxTpNjyPLhTAhkJjJXdZ9ueQR+w6tHwTnJPq9628Ux1fdBOiihsfsD7HdXA6P1f4Y0PS9ex4XbLRENsyo0l3wNoRbu9t17Xxzb20v6Z6qKvFAXaEyOJNhVEmZv6uL3Djm77+326AX4xG0bIpCtcHwxyP/l1atewMzAmysTT5liXcuQkssA4Q2WoA+tEE+3t6U6QYDuzNHpTMSSScI8n/wDr0OPjhK3PQKNFi+E/iT5FNiFNSVLCtCx5HpwQD37gr9enGu6nnoT8rpsIjaVVgkCA+JGeQCNvHfvZ7njv0lwITi6mJ3xxi3vSXYys7owoWt3Vj09vTpi+vYcQlx8fUJ02RolxwF0PH6ttEpQHBPfnv6zlFOVxGSMkTxahkzzaLEhMRRpClF1YDjyjt3/t0FNrGEkEMhxWZ496gsd+xe5rt7Hiq63D5GW+QWRlwX2jbC7h29mUqN1hgRX0HHPUuq6HNGzSY8smRtik8cGJRLNSMV+oJPBArkrwLNaMb9Clphc1ptTxJJ5sR8aeEkLQVDVg2Rz7H356U6Vn48Wo5uPNH84zySNDDBW0kHyEqSB5R6Xu9ORz1nISfJ+HoskuMc+IYxAgHkBWx35/UK4549O/SjAxZcLVZAseVCu1f5jIAtNQU7jfJLUPcg+3VI8a0V46RcMv/ETPyqxsXT48CwCpcEHaLsjjaOx49h0nyNZ175mC5H2LIxkiK2NwIKmh7gj89TanqcMJ/hzxzOGj2q7FASDdm+a5sVQ5HXmydRffmQYkcAsATQglqCX23EDkLXAIPp0nRe0Tkr9CcrBORgRMogx8SeV5NuRuDxuRYo1dd+KqiO/SiTTcjGx85DktJJsjkgmSYqN4I3IADwSCw7c0Dx2Gypl55GRnNKMjh1o3JGhAJjN9uxIv8126YYmHJ48Emc8EuKzXKsg2sim120t80Lsnjt98n0fqAlRYvhXUsSTAMkjTJnY00kfnmd9ijsRfDAWODdWfToH4i0rN1vLwcrTI1fLxyzbPmFpgDYJQdhxzwKNDkURLg6LJjYrMqx7uNrF+w3Mt16jk/g810XkyKdOimKmLMTyyBSQVAIBZQf1DjlTdCyPrDslO0NXwASbKknys3UHjxY8hlLxY7UWmXulOfK3AJP7Xd9DQwpl6flQZZKLPG/gvsBUO7Etxfbua+t/UY13W5ZYI9PeOeaJnQTSEgK7K4YUBz3Aojnj6dG47ww5Ay9Ux0GLCgkkeGypYlgVUD9JAIJ9AAbPfqu4GqWCrHnxkx8z5nEjlmnVlsyFvCBqrFeqrXe6Ptz010ZcfMKY8DLHAZWjd9rL4YRSCFcEgjuKo/wBI4PHQ+Hlabi5OoPrGmR5eOj7Yo42A8ws+JuJH6lIrkngV7knB+IdPxYMiX+GR/LxsPCiMtyl2/SauyBRH4vub6eSbVFFith+Vp2JH4qYsuLGjMBFJkEqoYCr5Pm8w5s3+1dKToqYECvl6cr5EryOyM5coqt+oHtzZI70CKPQuD8U6Zq2IMTWdNnghFoHw23KCWBsBrs2Pf9+n+PNHlTK2KJp4MaOopJAEYxhvOT689q/06lXRUKpxYo1v4nGFFiYiQYTYk0RkmCg+Ihb688kbj+nnt25AmjZGn4OXPkvjrnaRlRB5VdPEaFrIAI9wSfx0ZkZBzJ3xpMKASIp3s6q/lHYc9qAr6/gdItfxG8XDEETY0kqw5DxohQeYC1KiqNV3v26pGpJVgby0Faw+FJ4mp6IuLC6RxrPApCeFJ2ZkU9zdD6UfXrpUmsHL+DIsyaFShiR9pWw5uitfuP8A6443penHN1GBdRlhgxdskzMFDMfNIQRzQHlW77X1a9D+J8mHEx4BmRwYkkrxx45UMYhQIJ3WSK4s88fXpptcd3oqek2bi6vnapDJqEUUJgjMc4gMgVjsfyAFRtW2FEe3PQK/C2qyKHOi/D1sL5aM9/rfVvGrZ0rSjJ2yjw2bxGZYyxIoIOKs2eenEeu5axqv8Pw1oAUc/kf/AOehx8qlG0PS+nM8ALLqcS6jeWpkBkE8SxlVJ5YNd2K9DVjo/TsDBwJp0GDLArnxJMaVAfDugGD9mDD7enA79aSZcEeCfAhlnyhEWKHHAdhVjgGxdnvf/WNckapHiwSYgSt0sXj8mJgxvy+oHB9OGF9LteYH8aWMa+OummKXFBeFWNNG4pieTwRS9+1cA8X6xapnrOY4IUMkpWNvGiJJhYr2avQ8Dt63XA6XaxnLp+2fIy2niitQUtVkkrhXs8hRZ4q6Hfv0Lom1c5d0pEsrqWjIIJ53K4I/VXNjy9iOso/TNtYHYg1CLPhGRpkirNY8qeRroFge1Vz7fnjon4h+Hc3WdCM0GdjQtEyvjrDe1iCAyv6E71U/TmusRQO2fNg5MMkYWTiSKU2CCW2gUCRx29j1thfxDStGOJJHbl5iJI5bAB3dgeAx3A8kV9eeguRR1YzN/q0yu5fw9KZJJMVmH/5LNvDcBaLf5TY7gHntyOjsLJytHUyLPF4cjMQ8f6UBoIPUlydvJ45oDv0xx8eSEfO5SEpDCyEsGYi2NcCuRTG/TsO/UEOntHqM2VjSLjbjYcqVVm5B4Iqyearn256PdNfsK43tEeE2LLPNIxmVlU+YiqYjmhY9eQL/AO0Y1HOWWOPc2MwKMFMIVJImNDcB27Vz25BHRhGJMXmzIHiyJDtDQ7o/EFmiQB9/39jfWGyoMtzEy/NQb9r7gQyKQL3Ua5scXzfHUnV3RKQx0jJjyoGUjHikTyle4j9aLXxZ7evoa6lyNPy8eKKTJYxsPM25g5odihFHkcc+/bpO40wTQwafDPFFBHKohgkBSe1qmFcseLsg+xq+oMuUafpTPhLJKY+TiHKZREdoA8l2KPJXkcdZwTYO1DB8CDIzkly8vEwPFQssr1ujBryBeCVBFgntz0H8dac2gPeerTYsyAQzrXBD7hYJoEX/ALjkdI8TZl6PNqU2VD4okULjb7kc3yd3cim4+3Y9WHO+NMB/h7Hw9dxpZslAIY58LbzsAIYhqrn2sEfeuqwhtBbaFbPj5uk4JxtQ8PJVd0YreQd1lXHrf156M1H4eaDSps2ULHksiqWJCR7AfM24+woX3AJ9eksObp8+rR6j8xLBjSsWCeGsalFoVYbivUn2/PRmsa5qOY+CXCQ4YjZi8UgfxS3BVWrkfv8A9d1mpL/Bb/0W4mJhYuNLJLqcOTFjt3x2tX5vZGOLJPrYquuh/D+paNl5U/8ACBKyv5J4nFxyRgGjXcAE/wD36VXVxiT/AArjYuVHAzwzeLEGYoWYk71BHJJBJo/5b9OvK2ZoGIcpNK8EZmFujnR7SO2NWSPW+QP8w546Lkpq0GEklg/zJsmGdlaCOFRAPNGfFdo7uu1/sfU9CPmZGdnwYQ+ayVzmdWlihswXRPNWACePcVY9jNG1uDNVZ4sKCaYbUyN/LN5f1oL5F3xQ7X1Nj6xJn6jN8zImBpKKQMhMhFG4e4U+XketWDX06lG18Gc8EnxpouNpOPjJjStHkvCFm8VgAFsn72TzX0Hbqtado2RqOO08ZxhHArWwcWSKpSC3Ba+DVd/fptri6e8pwTqqZBZ1IkkFBOKreTyD7d+gdGkrJ+WncxQbGSRkABUe9+v/AHPVYtpCN07H+biZcGkYcMKeMuPTAyPZYCx3Bvjkfn6dVqbGTxX3at4bbjaKgIU+3J66BFmaZHpkTOuRKsMLQ/o9O9nt639yPt1VRrGikf8AlhfoWl4/v0IN6UavxjHKh1GeFtRXKKIiAy4eOURQ11tfjkchubNcCuehV1d8pZsB0aPBKjwXjjuTewHmc9jyCOfp7de1DNyPm8eDxP5bruYBRZIyNnfv+kkdRalDHA0JiWjKJGeze4qoIPP16ZyWFm9G2mx4r48RPiZTGLwHfwgjy+UDcY/sQL+nWczTIcHSpptPzWfIAK+LI0V0WIPsLBY9ie1LyT0jxZZIIXMTstwNIef6rq+rFpcEJxdPVoYmWYyvIGQHcy1R+4s/ueltqVDV4FJqKtCupTJIiTwqJI43O5ZSKI54IO27Ioc1ZPK7LeCbxcZNUyI0vxJEhjJem7EbaoWAD6f69T5sMT6SqlFCxSMiBRVL3rjuL5r36AyPNpWGST3jBF8EHcpB9xQrrTjbF5ESNNF8vPi+HkY/hMGjkaVWZ1a64BrbR/v0NmpHJ8wmFm5EO9fEQQFlCk/pJAPmXg/p/PVfz8ibFnmXHkZAuWIVF3SeJW3n0onj69HSO0b+EpIQTIK72NnY+4+/R/H1fZCXg5GDPIpfMzceTxOUHzFpI5HNj05Hp/160iwZV0+SRJIkYqHTY42qFN2D927jk1fQGoO2HKfliUqEfW+T3vv26c46KM7TME22PNGrSI5Lbr5Is819O3UW21aEuiKLF+alR49Qx13HxpPDYymbZ3JVLNjy82Qb7dZnTGyXRM7DZFRnEhViJFW7UpXJ3MKrjbYPFHqzQYOLjZWNJjwrGxJTy8ALS8AdgPt1PjYmPk67kwzwo8YFgEc3Xv36KV00JOTsA+CcSDK+JskT4GMpwFYoBAFMZYBbr0NAiu45u76pv+I/wrm+Pq+dp8JkggnJKlhYJG4kXRIAFUt/2PXTPg6GPGg1qeBAkrZ5DP6kBVr/AFPVA/xdzMiL4yxsWOZ1x5Ti+JGD5Wsv3H4H7ddXGm32Q92rYJ8KfCTZGunS86LDOJiw+NMkeMwZ3BAKmxT1u5IscV0g+M8vAXX2i0vbiorhmdoGRGO0AWtWvHfj06+gtLYto+nymt5jWzXuOeuG/wCIoEn+IGLG4BR8mKNh/mXxTwffv08Jdp2xH6A/FSy4TYWNDl+KyjfJEjkU27gOOP6dpH366L8RZuHhf4YImSPF3wQwKQm5S1Dlv2PPXH9fkZ9W1LcxPhztt+nPXQfh3NyG/wAOdWnkcSSYkJkgMiBgjoAymiKsHkX1NxpRJ+MW/D+pQPNkSxoMX5aFQscVglrPcencnnqT+JapqGq4yYOTDgyRoJJgsSorxf1SOCKNA3z1b/h1Rm/4e402YWyJpMUyNLMxdyxQ2dx5vrhnzeSMfGUTy1kkmfzH+aVPG73r69PxwUm/4U6adg+M5MbRdFgwdTKZ2qZrlyWgRaiU9yAAC3b83Xbqi4kuNKZdgcRKN6tIyrtUUK8zcn29fv0/0fFiz/8ADDUtZzg2Tqcc5jTLncvIqLt2qGJsAWePr1Rstm8aUXwHoD2A7dHqngHTVMv2g6npsjrHE7pE7mJ5JO0lj+q+SK969OrtFp2IY0MekQSoVG2Tg7x7/nrmuLFHH8XfDkKIBF4GDJsHYsx5Ne567NHM+Oiww7UjjARFCDgDgDt1zT4O0qTNCJ//2Q=="/>
          <p:cNvSpPr>
            <a:spLocks noChangeAspect="1" noChangeArrowheads="1"/>
          </p:cNvSpPr>
          <p:nvPr/>
        </p:nvSpPr>
        <p:spPr bwMode="auto">
          <a:xfrm>
            <a:off x="63500" y="-895350"/>
            <a:ext cx="2466975" cy="18478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52" name="AutoShape 4" descr="data:image/jpeg;base64,/9j/4AAQSkZJRgABAQAAAQABAAD/2wBDAAkGBwgHBgkIBwgKCgkLDRYPDQwMDRsUFRAWIB0iIiAdHx8kKDQsJCYxJx8fLT0tMTU3Ojo6Iys/RD84QzQ5Ojf/2wBDAQoKCg0MDRoPDxo3JR8lNzc3Nzc3Nzc3Nzc3Nzc3Nzc3Nzc3Nzc3Nzc3Nzc3Nzc3Nzc3Nzc3Nzc3Nzc3Nzc3Nzf/wAARCACLALoDASIAAhEBAxEB/8QAHAAAAgIDAQEAAAAAAAAAAAAABAUDBgECBwAI/8QAPRAAAgIBAwIEBQIEBQIGAwEAAQIDEQQFEiEAMRMiQVEGFGFxgTKRFSNCoQdSscHw0eEWM3KCkvEkYpOi/8QAGQEAAwEBAQAAAAAAAAAAAAAAAQIDAAQF/8QAIREAAgMAAwEAAwEBAAAAAAAAAAECESEDEjFBEyJhUXH/2gAMAwEAAhEDEQA/AK9G0wEiKo8INQA8u2/z2PH7V9Oi9NWUzZWOLY0Jm8WgwO27+/IH79PXwhHps2nQyM1Sq7Pt7haq+eQAeSOeOgAmTHPDNFEvib0iBCilW2vzfT+X7/q9eOvETT8ESozhoUkKkBzEXLRk7eWU2OO1dMIVGPB/MZmRI1LELfl5vn6GxfQa+C7gR7PFDEFL4u+SPfrbF1KOPMJyn3AfpCimHqSeO3/D36nKzNjlXWXwVjIUwgoWJB7A8UfT8ft0EWUZExACxyVw45DE+Ykenl/36gyc1cXHZ9gJ3DbZ2hk4PP8Az/TobElXKZmRoxGsQG6TsKuhXo3p+esm2GNsf4k0kskQw1SQqLt2AIUk8Gx9O/STUcTx9RfJWdwiqqJCWKncSSTZ4qjQIvueeBThW2ypDGI1jezbtwvLcEnj09/f26g1iNMrwoomGOZeG2mr455B7ffrog6WnR4hH/GEk2YeS8juKUrxvQn0JAr61fr39iJEyEbFMGNaBmjUmvrV9yKA9Oeh4IRjZM2Oq7lWhDbmmNDi7Fj15F89OMQTSyyQTxmOKVrjoDluG7j0NkdLLqTwnhhUyyxtL+tC4VudoJ8y0O11x736dupwQ6eAY/CZwC5aMVIp4Fd/ReO3p0lw8OOKBojkTnwwgVqXk2Cw9OePpRPU0848j42Q0Uu918zHzMBXBF8jj1/AvqefA2jSWeJJS29mMEfhQRseAFoFR6bT39Pv0OcjxgGiaUSKhJUEEk+VeAOD2/fr2RsOQZfEQ7yfLt4v9RvigSbofbqNBBAySYSTiag6ugtqB4Yg3YNV0Xa9Im2LJLHMzvKhVZEaTeeeGrg/S+R25/HQsuYCxXdsEbbkDEDcoN0fpyD1nMxZpJSwUNL+mRiSQ6ng1QINEenIHWzxH5aE5AUEFh5TZo8XXqOL/bpJRS1g02R4vFk8WhIxG1DZWM+h9q7c/TqfLYwA2JPDKAEML7VfPeue/pfp360y40gmeZzuAUbxYLWFACgfcn9vbrGpwx5WHjojgTbAYiWIChgtqT9/X69HLVjNG2ZJ4+OpalHiKVCjy7RyaNdvYdQxZCJNI0ccfio5Xk0C9mmNn2J+5BHU8ckaYmR84JC6gLC7nh/c8CqFfvXv0tXHImSF3jDOQjI3deKH1/Yjsel60hZJ+j6PIjk0/LJG6M1uQ/1WAtc/SgPqB1XZIsiHImj2sEEoAQMRaj3+5rv7DpzDIBEMdwPCcXGl2aBoA+nobI/zdEhvmpJg0Do8dBbAYuBe439wD1oSccaHSwRN/Ox43KxLjlyzDk9gQAQR7Hr0fzGxdkYC0KGwcDpisQjieCWMWRtKOW3baNGrvvQ9uPp0HjjJaCMrZUoCCUFkV9um7X6K0PvmFmVI2TyigrL+mq4Jr3vsffrbNyGJxEjQFCmwJYIiJN/njt9ueksM8swUSSMI2m2RbW5qu5HqP0g/tfRGJO+ShdZEd0jCmPkebsG+pHI9PT36DTTwP/ATPlKvJGW2myFZv6bs/taqB9OgPAliaIZKyQyGgd5DH9XPuRfF/wC/bq0RYj6dCMvV4I2x8iXy2oMisKpvoDa8X2r8hyYMmZmXNGmPirICRJKOaB83lHPHbv6/m0VQ0Y/RJJPN8xeQs5x33SopW7S6AFH14r+9Hpto+IsmJUEqLHLvo+Yfp3KLJqxfF/nqb5ZGiz8aPGhjh3kfyF2hbvm+7Nxz/sL6iwk+YkeTTg7mOPaDdELZFcev+oA6fovhVcas0OZk42NCZ412gDdO0Yr32jj2H9u3RSZK5MbRwhceKTcQbB3gCmJI9KPrfP061mc52nrMsW6Nh4ckXibFBF+pBPtzwLPUmXpjJouJreFHJKvglZ8cAJsSwLUGu1cj1BP1syivo045pmJseKWDIZgy7rIFqRRsN6WBX/O/Ws08WNs8KcggEK207Tyezc+4Pr9+l2rY3gomZCtRCQgKFoEkE0eT3on8/Q9TZbfN40OpwCKHEy4wTdqsc68OgB4A4Df+4+3UXHSDRE2aVk3pj22QwWSMNVkUSD7d74+nTaORcmKWRdzRGpoSygkUCCK7bqI+hq/bqu5SMEc5CxndRRowQXAq2oCgew7e316a6SZsdlx4iJsc+VnAtePvd9yOfz0nX/ARTsPmTxHE1SjwuW3vy61QHbg3wKN9QZLRSMWk33JSNsvgg8UvP7+1dQ5rR5Sw40Sv8wsxICQEbQtcVdAevr3ocnnGFq38KlDZEMWeY2JETKqgi6I3N2rk0eLB55JDqMnQ/XKBsaRsTShHgmfKhkdknUIxF7VFrV1+OOtMjMCzJElt5r820KWNdie9f8uheqpHkTSrpKhcQzeLGZWFEj03AkNZ4sGj/rtm6S0c+QWfdCzr5h5yq9vTni7voSUXLRGtPHKlzYyrRlXgktwhsM10CP3Pa+3UunYszECRWeRGsWLJAJ7327muCOD+Iop/CaFY1j8JmuQlvMoBJJJIBq7H/AOj5chBMY4zNFI5EiUDtah5lPrfAPWa6mpEecMg6TGMc+SMuG2XuZj2JoA0Dz6jpfhtJDtnmEm9VAdxuvgE3z6XQ7dj9OihPNGkjwzCQOQK3Cw3PvwL/wCtdRZrOsQjkyAnipuWPbZG4UBfANf8PQ7Nrw0llhkWSMnKaWTY7hApJAAk9QaHbk/8vrWaR5Jlg8WRVh5BC7aFdvr3r+3SaLKX+IRRnI8CBeVZSSps8mh6cH81+XMrQ5Mjw4+RJImzZLkgBXKq1UV7g1QFev2HStNCrwhjeKGZxKGYKpDIgKgn1WhzXfn/ALdZGXGo27ZhXFFu39+k+pSyz6m8wbw0lbcAG7KTx9xyD6dShpVG0NjOBwH8Xbu+tHt9un/G2rGQ2ihGPOYzsk8Jjwv6WU3ZPI53V+46ndYchGgXdA4JZwf0lRdkjgGwaPfij1BLJkrHPnmESxiYRrKyEiyaANngk0ee99L4s1f4mqZIUxRygiUnjcKFccXZuvboJWZUkddz8FH+HH0nBjUtJiqY04virP39fv1RlxIsd2xMyN2yzMWfxl/URtIH0HAPtyerPomcpyUMuTsyEZpZJJW8ohAqvauQftXS74iMeZ8QNJK0bIyJLitGf1qVAPPoQRx73VX1TkarsNdAWUmRGsLwwHIncvkPuqzuICryO2032s16dTYulq6Jj48G3LYo0vgkAlhRPNUR3sdu/WI8ifNgkahE6AMSx8KyAWokg12HTTS9QjwYJZJo0GXHYijaySgVT7n+o1yeOkjyUkPFtCbMinyJpTDjY+MYn2SRtjhzK3JPCng2KvrfwsYI8GXkyBYYUhjiMl73ZSbN37EWbr89KNUlfK1AyeJkPkEkyRqvkYFT+5HH/wAhZ54lyn3atjOrN5YI5cbIoVVAFTXYCxXr+56adujTlppqr6bC6WrwIcVo54JQwII78getk2Oe32OfhrJh1D4d1fTInSPExV8aGMggrJyW/FAn730JNg5nzM2dIswhlBdXkUAElR5kF/qF9j3CnqPT8TOimkxcElphG0eUVS43j2vW41+r9HJ9Dx36y+okvdCPhxMNZml1DHGViLExAkQMSSQAR7NdD04q+1dNtW+HVSE42BNJjY4KOsZG0kOCKI9CPaq8vSqOCbU8XwYcaRtp3FY3BJFgXuPlABU+v+nToa6mXkpAdyxPEE2yOpdNoNEn15u/7dJ2ajY6fWJBPpsSoceFFEausjLzuHbaW5o9z6+ljkdI8z4fml1CJ0hdg77YJIyQpQeoA9QS3r2rjprhRh8/dH/52REI40bgk1VAfS/7DovT0eFZBls8YiO4RN5iNt0a7Czxx3r6dCPI7aBB2I8yJMbKbS48F5FMSsXDbtxJobAPar9rJrt0wyo8eQK0RRXO8CVSwexyLvuCPQ+x49eg9dy5E0eM4mTleJDJvkkRRuc0RsAINcjmubPUgTJw5I58k+GAPEaOQgcMQbs8D19+B9OjPYpodtUYzIWCCAJIqOSvjEbi3J7k+gq+/t0LqWLKuDjyrJuxpgyloZSS1VSsKsGj9j7HoP8Ai/h5DyBfEiVqij3WFVe5+3HT/UspM7RIYNNxHj2O8s5CVYKjkfShfHbi+jKopWyP8EGXiS4+ntLE+xu4YqAWFHk16i/7HqWLPaNEaWJsmXbZtgAg70D6evH/AAkZuHmJhMcb+ZDIm9dxG8ckDg+hAPe/Tqv5TSY+obZrhXhXtgDD7BgeAb7/APXrQuWA1jNMBIomlE7uqMWpgKUVwK91NdSvkzackeT4SseVkROdgP6Rt5u+SOPWutoYckZZjlmwslZEEiS48oZGL+UUQLvg8H/fqDU1WBvMUMv9bSSUGUgGmHqa59jXpx0FFt0xlEJ1SHAyoQxQl0VpFQsI6Xudpo2oBJHHBH14prahlBiI4G2A+XbnWK+n06u8mN8vo2JkQSSDPmV/BheP+YfM3FsK810B2IPvz1UWydrFZ54IpQaeN8tVZG9QR6Ee3XVxRzwMo14W34XzNRxtRmTEkxiMoJEpYWsjgFmQ8WGIHqPUe/SjIGVi6ykw8JRvQxJJ5VTc44riiGaye/r09x9By8DVk1DSqyMWZB4uxSDKOe2/se9An3o+vRWZjtmzvAUibGPKwuNzof8A1VxdAgHtRHmFVG1doHWgHbP8tNkzxtNJGzpMsi3cYo9/al5vge46OkkDY+DDAJBj4salZGUASKzeYLyeDY9jxXVeyMOaLKdma8R4mjfz1IoY2SO4ZrBrjntVdQ4k0WAXwkDNhO++MSgDw34sqQfU9779LOMaA2qLQdYy48hpQHTwiWVQA42k/pajz7cj1+5GgmDRTZcxdCjcKwO5DuBrnv5d3PPbpPkzeBgIMIP45svKNzO5BskckV5+QO3c8dpJ8qXDlXHysYZcuRCT4eCCdhPe15s9+APU9TUMwMW1gU642dKuoO0OPPIBGrq9MsffaRxfPPH06ZYmFkNqqh8iOMzR+CNoDhlqgeQKvaBQ/tfVfzMhdiqBHCiKCw3NW6xR97N9j2qvTqPTNZK5kYLK7JIs0b7exBvg9yOO346dWwt6PHeXN0tcIpN4UFTJSkSFkYXVf1G2FG+lOK8ul7c2DUk2QKaVmIdk3V3Xg2Ae9dhxXPVkzsrBysMyQ7oJRG7wyqyjyE373S88H09uqTrDvhxrkeDaGQLIzRbUDn0Hv/24qr6EE26EdWXWT42ysSLEyMadUxw15EU1byCfKQT6cNZHPVgmzNI1/EyYMOJPnpoxU3hqu2SiwF9+4r89cVczSY+VNCBP4NGc7QwZWorIpI4Fhu3+/Vq+EZGZ3iwhKzTbAF3bWDEE/v1uVPjSaCsGunY+s4WoYUubFZyQ7l22ko6gMQD6dv7HqQTLmJNipkvNtBkmyW83hhrF8CyeSPYWPp16LVnn0DV8DVcVEjwZAQHdlmZyRRo9ruvzfr0n1mGbR4cXLjwxNp8rC8mFK2kKaJHcWOebWh3PQUW5lINIn1LLxzpkccSmObcDEWUG1qq4Ir1rqtZONCmK7RJtkjIvcRdEHiqHPH/L6a/O4kwxooJo4cmEh5UljLFiwHduwHIFUBzd9CyYckuYkemZEUgkVg4NqsPBDlifbnnngjp4qlVk5STxMafCGNiRyNn6i3hRYu0pLvCjcOfXvz/bozM+LfE1KbIxIrARogVoeLxQIHAs83d+levW/wAGaNHkJjPrWSPlt1IGcbZhyKB7AcVxzx1BjaIYNSzWxA5xjM8aP5Nnh9wpv02lfr7dTcbtyYYeG8RzsvFaWXIEbbfIWQsJtqXfA7AADn2+l9I58zBzmSPImWJNzNGFi2rIwXlgK3et+nrx72nLB+cxi20RxMIQoJNDbf6S3F337n16rWZoTZGVhz6f3UrHMZSRYoUV9CLI+vp03B0TzGwr+DHOMui/DOPNNsmSBqUFmXggfqocd/avz0gzXk1x8pc3Jx8N4YwwgyJCveiASRzxXJs/v05+HYdXzcqXRpMIyvjSbo0lbakyKKKFq/Sf3HHpXSrUsLGwfjPUcrUcPIycZULLjnchQKAvJHoKHbuK9+ejhTiql6hlJ1Rn5zUtQ1nHys7U0xxixpHCzx+L4hDiwVUjdYJsg9h10KDUMaOGNP8AxNiDaoFFkscdcifPxonMUaZTxl96TOAALH9KjsDfufuepRnYwAAfII/9f/bp+S09QymXD/xJjy5UuJq2QxhRbGPAVBLqQQqm6C1Zo7e37tkx5G0szyM4hidY5UaUeJzzZC8KCSPwOqjBDpcXymTokMiLKkxysdyGC0eK7V2/v9OjY2yo9NkxIpYn+Yg2ERTBgedwjokHcPSr4NevEZwivCf8Bs3Pn8TFimic0/hPZUsC9eb34u7PsfYjqCfJePHk0540klhNRyOzWeeeSaI49h29eoc7IeWeCMkRNI/hqXPlU/8A7+wN3fpZ9usfEcuRjRYbIDDkhGWV4yDualuyPpR/93TqKxAkFJqbRQrjwxR78gqQ+5gStcr+SQbq/wB+oMtZU1gZO7Ip4wUkhfYyAiuDRqvtfF9AaZU8WPCCN7MfD2mwGCD25Haur18E6fi62Uhych5Y1TdMqjaWB/pv71Y+n56nJdXgn8EWswRPEuRkTyGOdRIyvwWYmidy/avT+/QEEsmA2Q0OIh24+6EKu9NykeVT2Jq/ye3HXS/iHT9On2QSyOYYYVKFSVY+bb5iKFbQBfJ+nHVLng0/G+JIMXRXjyMPIxVkeNRV7rBDG9pb+kdqHHTQaVorWYIo4paiycXMRWhuRHUmlZeWXaAeKPa+Qb6dQrk/FOnQY2kQ+IYW/nYqOAEfmjzXcA0T6ft0NBoEmiZ+Uc4hNK2NJCTtHiEV/QLNckE/X36V/C+fj4Oq5BWWWKDIFWqMGBH09BZPB46d043H4JSstWkfC+qYcc8GpxRYq7lWNZWU0DywNE3uI4A5ANij1FkaY/w/kw5WPkJNjtvlSWKQFQb4th6gX/8AHmrHRuVnyS6PkSY2rM0uORJLHPyChFBrJF17V/t1VhqEkUUcS4zvCCQvim0Ym1a/LR5/++Sepyi5KxnGNF08RviPGrJlhhyvERsicoG2gCyh7HnsPTn06q0eoarlPHiaocmLT8NkEsIqO1ogX3uwCOa45+vVg0mXFfAzYNENarA5yYoCxIyIiPPHuI5YC6J70vS3K1mCfVNOl+RXCZowqywShmkJak3gdyoPIP8AnvoQTXujYlopz9Nkg1ATphuZHClisRbaaos1Dknd6fbnqJc4Y+nsscwgnlY7pHUq5BBvj0NACvr1ZINZ0xJ5sxd3ixxVirlJRluh5pB+ldoJpie4P0M6/BuONE1QZYM2bk4ZyMMsgdYiOfK/9Teh7cenTL9l+xLon4LdCzY8fFGM2XJqOEz/AMlEjpsaTktY5vd9/wAcnqTBzvk3+fhaaWJJ1DRMoYlWPlbtYXk+v37cVrTYMjCzYwjukRYAEJYcAjmx63ft1ZcbIihlnmzaGOwG6J5PI12KIKnctfaye/r1Lkiu1MCTQY3xrJlO0eZpuIsTTbL8IKCQK4PrW019a+3TRNU0LKxo4sTEZJGA2JJkbVLkEAebmuf9/TqnZBxTqD6hDMXQuvkYX7cj1B4HPFX9T07mxsdo48uDxG8IMCqkUARYBJ4NE9ukm4xln0ePoXjzZaZnycE8GLkIhLvHIHEi9ioc1R5B9uD9Oq/qTxY+rZGPLGck5MW0EKU8Uh1cmwTuB2kGifQH1HUGtHD1PDkilKSIrbHkiLA3fBF2CLuuD2+nS+WY408OXkTWYi5aSPur15mC+hbgkD1s9z10cSXWvo90WPN0XTMrCm1GbHyYJlYvJFvIUKAPKBXHHt+eqnkfDk0s8kmLJkrA7lo12qKUnjvz26tnw7qxlkWZygx5AN6eJw10PvuH256auPhkOwTGjKg8H5eI8fcpZ/PPWhytNp+i0hVl6NBgRadBp9ySbf5rAqoLWKZr9KBAHbg976l8HHhmaV81klZg7OsdtfNryKC12547D6kBTqMMjYTY2HBE4/mINoJrubsdj/3rqsTZCadJIdXxnkjkUyBt5DSrZvzDi+LsVX2IBSN8jCo7jHAxjqudHAYY0Z5D4jWTQvhhRNGhfPtz1u+lwZDtp2TOmQiKVgshGmCj0NUCKP5JsD0X4TPHMMvTcfInx1RAxyWCPEwP+ZTyT9OOPTt0xliGRn4Ugmkxs/HaisoVvGSxdEVZqufqLo9GUXF0K18K9LFPg+HH8vF44d2ibbTAUOavg+Vvv9ern8LUmnSZek6hDiZMriVceZlAdj+pBZs0dwH0r16Vai8mRLDIEK2u2ZJ0HkoDhqPBpgftVdulepx5GJiuz5CtDHkFPmYeVfd6H9l79FPsjV9LLmTrn57arj7pJo8Xw2xUat1ty69jQJYEenB9+i/h5Fysn5D+GhoQi+dJdhHB4YL3BJ3X9B0p0DTZ9bxDPBjoAyvC24EowruD/Sd1cfT26eaLo+t/DOZn5mXk4c2HJGWYxNtkL0K22KruO/PB6nFRT/ZhT6hmv/Demariz/OZc8OQ0IjRkLMiAEEd+/Kj2vnv1Tc74FaMrJjz+NAAGkfcBZ4vyVZ7sbuv09ujtcl1fP0HIyYJIFVH8FgFJk3bqBJJrbtIvj9ul2FLrvw1kPo+twyeEsYJyRJ4ioOeR/mB7Vwb6sm+twA5IRxStitmLl6QhzHn8fGnyFv+WoraR7cD6cnro3xroWk/EHw5pMuD8tgzzeG8ZhQL5SpZ12CrNC6qxRPYHrOMmm5GPFp+RpqZL5BkO9RtUEIW7AccL+46VankY8uPh6dFpr4caeE4y4InVUkKkpTehG4jdf6uOlXM5O0hVVs59rMOboeVBLDJOmWg8QKnG2jw19ypsV6Hp1pmTj6hiZ4hxosSQM2fBLMu4JwyyAgdqPYDv9x0/wDi/Fky82HGTISdpSyxOsI2pIg/mJ+SSyj712HVYxoZcTTFk3ApkEgu8dFlL+YG6FEqDfNX1ZTThf0a8wIPhaj8PPJPjo4lmPBsMGFVR7G7Pfq0r8XZuXi4ulvKFCY6By6jfuojuPp6D0J6S6TiY2kxxSZ08iQTio6VGVrXs1ntQ5Br056PTTos/GMGn40iugaQeLuIBHlskDlRfckjjqT8r4PFYLMMQsymRUE3Miso2g/SvQCv26FzsrJZkSSGMY7kJFE3nJNAkV6Dtz0ayZEjCGWJ18N7RgQA5VdtilujyeSSPp2BEBwU0+P59WQOxJVZFLB7UFuB3HHp1OtsCin6VnJzJ0ZTDHH4ai5K4VQeKN9vfvXt1cvhbOx9bxJtFy5IYcwhiqHdtfkHg8cgBu30N8HrWEHA0/Pix8XGY5qoMiTIjLK6GyAOwBU8kc969OqniYeqfD0P8YWfGiWKV4qdv5kbKQTXHDHsObNEV1T8cORUvTdeo3m0DVcXLmw4NKlyEUmVisiKoS/1AswBux6fi+ledhxTpNjyPLhTAhkJjJXdZ9ueQR+w6tHwTnJPq9628Ux1fdBOiihsfsD7HdXA6P1f4Y0PS9ex4XbLRENsyo0l3wNoRbu9t17Xxzb20v6Z6qKvFAXaEyOJNhVEmZv6uL3Djm77+326AX4xG0bIpCtcHwxyP/l1atewMzAmysTT5liXcuQkssA4Q2WoA+tEE+3t6U6QYDuzNHpTMSSScI8n/wDr0OPjhK3PQKNFi+E/iT5FNiFNSVLCtCx5HpwQD37gr9enGu6nnoT8rpsIjaVVgkCA+JGeQCNvHfvZ7njv0lwITi6mJ3xxi3vSXYys7owoWt3Vj09vTpi+vYcQlx8fUJ02RolxwF0PH6ttEpQHBPfnv6zlFOVxGSMkTxahkzzaLEhMRRpClF1YDjyjt3/t0FNrGEkEMhxWZ496gsd+xe5rt7Hiq63D5GW+QWRlwX2jbC7h29mUqN1hgRX0HHPUuq6HNGzSY8smRtik8cGJRLNSMV+oJPBArkrwLNaMb9Clphc1ptTxJJ5sR8aeEkLQVDVg2Rz7H356U6Vn48Wo5uPNH84zySNDDBW0kHyEqSB5R6Xu9ORz1nISfJ+HoskuMc+IYxAgHkBWx35/UK4549O/SjAxZcLVZAseVCu1f5jIAtNQU7jfJLUPcg+3VI8a0V46RcMv/ETPyqxsXT48CwCpcEHaLsjjaOx49h0nyNZ175mC5H2LIxkiK2NwIKmh7gj89TanqcMJ/hzxzOGj2q7FASDdm+a5sVQ5HXmydRffmQYkcAsATQglqCX23EDkLXAIPp0nRe0Tkr9CcrBORgRMogx8SeV5NuRuDxuRYo1dd+KqiO/SiTTcjGx85DktJJsjkgmSYqN4I3IADwSCw7c0Dx2Gypl55GRnNKMjh1o3JGhAJjN9uxIv8126YYmHJ48Emc8EuKzXKsg2sim120t80Lsnjt98n0fqAlRYvhXUsSTAMkjTJnY00kfnmd9ijsRfDAWODdWfToH4i0rN1vLwcrTI1fLxyzbPmFpgDYJQdhxzwKNDkURLg6LJjYrMqx7uNrF+w3Mt16jk/g810XkyKdOimKmLMTyyBSQVAIBZQf1DjlTdCyPrDslO0NXwASbKknys3UHjxY8hlLxY7UWmXulOfK3AJP7Xd9DQwpl6flQZZKLPG/gvsBUO7Etxfbua+t/UY13W5ZYI9PeOeaJnQTSEgK7K4YUBz3Aojnj6dG47ww5Ay9Ux0GLCgkkeGypYlgVUD9JAIJ9AAbPfqu4GqWCrHnxkx8z5nEjlmnVlsyFvCBqrFeqrXe6Ptz010ZcfMKY8DLHAZWjd9rL4YRSCFcEgjuKo/wBI4PHQ+Hlabi5OoPrGmR5eOj7Yo42A8ws+JuJH6lIrkngV7knB+IdPxYMiX+GR/LxsPCiMtyl2/SauyBRH4vub6eSbVFFith+Vp2JH4qYsuLGjMBFJkEqoYCr5Pm8w5s3+1dKToqYECvl6cr5EryOyM5coqt+oHtzZI70CKPQuD8U6Zq2IMTWdNnghFoHw23KCWBsBrs2Pf9+n+PNHlTK2KJp4MaOopJAEYxhvOT689q/06lXRUKpxYo1v4nGFFiYiQYTYk0RkmCg+Ihb688kbj+nnt25AmjZGn4OXPkvjrnaRlRB5VdPEaFrIAI9wSfx0ZkZBzJ3xpMKASIp3s6q/lHYc9qAr6/gdItfxG8XDEETY0kqw5DxohQeYC1KiqNV3v26pGpJVgby0Faw+FJ4mp6IuLC6RxrPApCeFJ2ZkU9zdD6UfXrpUmsHL+DIsyaFShiR9pWw5uitfuP8A6443penHN1GBdRlhgxdskzMFDMfNIQRzQHlW77X1a9D+J8mHEx4BmRwYkkrxx45UMYhQIJ3WSK4s88fXpptcd3oqek2bi6vnapDJqEUUJgjMc4gMgVjsfyAFRtW2FEe3PQK/C2qyKHOi/D1sL5aM9/rfVvGrZ0rSjJ2yjw2bxGZYyxIoIOKs2eenEeu5axqv8Pw1oAUc/kf/AOehx8qlG0PS+nM8ALLqcS6jeWpkBkE8SxlVJ5YNd2K9DVjo/TsDBwJp0GDLArnxJMaVAfDugGD9mDD7enA79aSZcEeCfAhlnyhEWKHHAdhVjgGxdnvf/WNckapHiwSYgSt0sXj8mJgxvy+oHB9OGF9LteYH8aWMa+OummKXFBeFWNNG4pieTwRS9+1cA8X6xapnrOY4IUMkpWNvGiJJhYr2avQ8Dt63XA6XaxnLp+2fIy2niitQUtVkkrhXs8hRZ4q6Hfv0Lom1c5d0pEsrqWjIIJ53K4I/VXNjy9iOso/TNtYHYg1CLPhGRpkirNY8qeRroFge1Vz7fnjon4h+Hc3WdCM0GdjQtEyvjrDe1iCAyv6E71U/TmusRQO2fNg5MMkYWTiSKU2CCW2gUCRx29j1thfxDStGOJJHbl5iJI5bAB3dgeAx3A8kV9eeguRR1YzN/q0yu5fw9KZJJMVmH/5LNvDcBaLf5TY7gHntyOjsLJytHUyLPF4cjMQ8f6UBoIPUlydvJ45oDv0xx8eSEfO5SEpDCyEsGYi2NcCuRTG/TsO/UEOntHqM2VjSLjbjYcqVVm5B4Iqyearn256PdNfsK43tEeE2LLPNIxmVlU+YiqYjmhY9eQL/AO0Y1HOWWOPc2MwKMFMIVJImNDcB27Vz25BHRhGJMXmzIHiyJDtDQ7o/EFmiQB9/39jfWGyoMtzEy/NQb9r7gQyKQL3Ua5scXzfHUnV3RKQx0jJjyoGUjHikTyle4j9aLXxZ7evoa6lyNPy8eKKTJYxsPM25g5odihFHkcc+/bpO40wTQwafDPFFBHKohgkBSe1qmFcseLsg+xq+oMuUafpTPhLJKY+TiHKZREdoA8l2KPJXkcdZwTYO1DB8CDIzkly8vEwPFQssr1ujBryBeCVBFgntz0H8dac2gPeerTYsyAQzrXBD7hYJoEX/ALjkdI8TZl6PNqU2VD4okULjb7kc3yd3cim4+3Y9WHO+NMB/h7Hw9dxpZslAIY58LbzsAIYhqrn2sEfeuqwhtBbaFbPj5uk4JxtQ8PJVd0YreQd1lXHrf156M1H4eaDSps2ULHksiqWJCR7AfM24+woX3AJ9eksObp8+rR6j8xLBjSsWCeGsalFoVYbivUn2/PRmsa5qOY+CXCQ4YjZi8UgfxS3BVWrkfv8A9d1mpL/Bb/0W4mJhYuNLJLqcOTFjt3x2tX5vZGOLJPrYquuh/D+paNl5U/8ACBKyv5J4nFxyRgGjXcAE/wD36VXVxiT/AArjYuVHAzwzeLEGYoWYk71BHJJBJo/5b9OvK2ZoGIcpNK8EZmFujnR7SO2NWSPW+QP8w546Lkpq0GEklg/zJsmGdlaCOFRAPNGfFdo7uu1/sfU9CPmZGdnwYQ+ayVzmdWlihswXRPNWACePcVY9jNG1uDNVZ4sKCaYbUyN/LN5f1oL5F3xQ7X1Nj6xJn6jN8zImBpKKQMhMhFG4e4U+XketWDX06lG18Gc8EnxpouNpOPjJjStHkvCFm8VgAFsn72TzX0Hbqtado2RqOO08ZxhHArWwcWSKpSC3Ba+DVd/fptri6e8pwTqqZBZ1IkkFBOKreTyD7d+gdGkrJ+WncxQbGSRkABUe9+v/AHPVYtpCN07H+biZcGkYcMKeMuPTAyPZYCx3Bvjkfn6dVqbGTxX3at4bbjaKgIU+3J66BFmaZHpkTOuRKsMLQ/o9O9nt639yPt1VRrGikf8AlhfoWl4/v0IN6UavxjHKh1GeFtRXKKIiAy4eOURQ11tfjkchubNcCuehV1d8pZsB0aPBKjwXjjuTewHmc9jyCOfp7de1DNyPm8eDxP5bruYBRZIyNnfv+kkdRalDHA0JiWjKJGeze4qoIPP16ZyWFm9G2mx4r48RPiZTGLwHfwgjy+UDcY/sQL+nWczTIcHSpptPzWfIAK+LI0V0WIPsLBY9ie1LyT0jxZZIIXMTstwNIef6rq+rFpcEJxdPVoYmWYyvIGQHcy1R+4s/ueltqVDV4FJqKtCupTJIiTwqJI43O5ZSKI54IO27Ioc1ZPK7LeCbxcZNUyI0vxJEhjJem7EbaoWAD6f69T5sMT6SqlFCxSMiBRVL3rjuL5r36AyPNpWGST3jBF8EHcpB9xQrrTjbF5ESNNF8vPi+HkY/hMGjkaVWZ1a64BrbR/v0NmpHJ8wmFm5EO9fEQQFlCk/pJAPmXg/p/PVfz8ibFnmXHkZAuWIVF3SeJW3n0onj69HSO0b+EpIQTIK72NnY+4+/R/H1fZCXg5GDPIpfMzceTxOUHzFpI5HNj05Hp/160iwZV0+SRJIkYqHTY42qFN2D927jk1fQGoO2HKfliUqEfW+T3vv26c46KM7TME22PNGrSI5Lbr5Is819O3UW21aEuiKLF+alR49Qx13HxpPDYymbZ3JVLNjy82Qb7dZnTGyXRM7DZFRnEhViJFW7UpXJ3MKrjbYPFHqzQYOLjZWNJjwrGxJTy8ALS8AdgPt1PjYmPk67kwzwo8YFgEc3Xv36KV00JOTsA+CcSDK+JskT4GMpwFYoBAFMZYBbr0NAiu45u76pv+I/wrm+Pq+dp8JkggnJKlhYJG4kXRIAFUt/2PXTPg6GPGg1qeBAkrZ5DP6kBVr/AFPVA/xdzMiL4yxsWOZ1x5Ti+JGD5Wsv3H4H7ddXGm32Q92rYJ8KfCTZGunS86LDOJiw+NMkeMwZ3BAKmxT1u5IscV0g+M8vAXX2i0vbiorhmdoGRGO0AWtWvHfj06+gtLYto+nymt5jWzXuOeuG/wCIoEn+IGLG4BR8mKNh/mXxTwffv08Jdp2xH6A/FSy4TYWNDl+KyjfJEjkU27gOOP6dpH366L8RZuHhf4YImSPF3wQwKQm5S1Dlv2PPXH9fkZ9W1LcxPhztt+nPXQfh3NyG/wAOdWnkcSSYkJkgMiBgjoAymiKsHkX1NxpRJ+MW/D+pQPNkSxoMX5aFQscVglrPcencnnqT+JapqGq4yYOTDgyRoJJgsSorxf1SOCKNA3z1b/h1Rm/4e402YWyJpMUyNLMxdyxQ2dx5vrhnzeSMfGUTy1kkmfzH+aVPG73r69PxwUm/4U6adg+M5MbRdFgwdTKZ2qZrlyWgRaiU9yAAC3b83Xbqi4kuNKZdgcRKN6tIyrtUUK8zcn29fv0/0fFiz/8ADDUtZzg2Tqcc5jTLncvIqLt2qGJsAWePr1Rstm8aUXwHoD2A7dHqngHTVMv2g6npsjrHE7pE7mJ5JO0lj+q+SK969OrtFp2IY0MekQSoVG2Tg7x7/nrmuLFHH8XfDkKIBF4GDJsHYsx5Ne567NHM+Oiww7UjjARFCDgDgDt1zT4O0qTNCJ//2Q=="/>
          <p:cNvSpPr>
            <a:spLocks noChangeAspect="1" noChangeArrowheads="1"/>
          </p:cNvSpPr>
          <p:nvPr/>
        </p:nvSpPr>
        <p:spPr bwMode="auto">
          <a:xfrm>
            <a:off x="63500" y="-895350"/>
            <a:ext cx="2466975" cy="18478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1" name="Image 7" descr="LogoActionChocBD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00808"/>
            <a:ext cx="936104" cy="94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15"/>
          <p:cNvSpPr txBox="1"/>
          <p:nvPr/>
        </p:nvSpPr>
        <p:spPr>
          <a:xfrm rot="16200000">
            <a:off x="7345360" y="3381854"/>
            <a:ext cx="33356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smtClean="0"/>
              <a:t>* Sur vignes &gt; 2 ans et arbres à pépins  &gt; 3 ans</a:t>
            </a:r>
            <a:endParaRPr lang="fr-FR" sz="1050" dirty="0"/>
          </a:p>
        </p:txBody>
      </p:sp>
      <p:sp>
        <p:nvSpPr>
          <p:cNvPr id="22" name="ZoneTexte 21"/>
          <p:cNvSpPr txBox="1"/>
          <p:nvPr/>
        </p:nvSpPr>
        <p:spPr>
          <a:xfrm>
            <a:off x="-36512" y="6525924"/>
            <a:ext cx="83884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 err="1" smtClean="0"/>
              <a:t>Guild</a:t>
            </a:r>
            <a:r>
              <a:rPr lang="fr-FR" sz="800" baseline="30000" dirty="0" smtClean="0"/>
              <a:t>® </a:t>
            </a:r>
            <a:r>
              <a:rPr lang="fr-FR" sz="800" dirty="0" smtClean="0"/>
              <a:t>- AMM N° 2100001 - Composition : 1,71g/L </a:t>
            </a:r>
            <a:r>
              <a:rPr lang="fr-FR" sz="800" dirty="0" err="1" smtClean="0"/>
              <a:t>pyraflufen</a:t>
            </a:r>
            <a:r>
              <a:rPr lang="fr-FR" sz="800" dirty="0" smtClean="0"/>
              <a:t>, 261 g/L </a:t>
            </a:r>
            <a:r>
              <a:rPr lang="fr-FR" sz="800" dirty="0" err="1" smtClean="0"/>
              <a:t>glyphosate</a:t>
            </a:r>
            <a:r>
              <a:rPr lang="fr-FR" sz="800" dirty="0" smtClean="0"/>
              <a:t> - Classement : N, Xi,  DAR 60j, ZNT 20m, DRE 48h – Marque déposée Arysta LifeScience </a:t>
            </a:r>
            <a:endParaRPr lang="fr-FR" sz="800" dirty="0"/>
          </a:p>
        </p:txBody>
      </p:sp>
      <p:pic>
        <p:nvPicPr>
          <p:cNvPr id="24" name="Picture 13" descr="C:\Documents and Settings\amalet\Mes documents\Mes images\Bibliothèque multimédia Microsoft\j0123143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996952"/>
            <a:ext cx="726416" cy="8640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http://cdn4.fotosearch.com/bthumb/CSP/CSP561/k5614559.jpg"/>
          <p:cNvPicPr>
            <a:picLocks noChangeAspect="1" noChangeArrowheads="1"/>
          </p:cNvPicPr>
          <p:nvPr/>
        </p:nvPicPr>
        <p:blipFill>
          <a:blip r:embed="rId6" cstate="print"/>
          <a:srcRect r="50023"/>
          <a:stretch>
            <a:fillRect/>
          </a:stretch>
        </p:blipFill>
        <p:spPr bwMode="auto">
          <a:xfrm>
            <a:off x="251520" y="5877272"/>
            <a:ext cx="475178" cy="514543"/>
          </a:xfrm>
          <a:prstGeom prst="rect">
            <a:avLst/>
          </a:prstGeom>
          <a:noFill/>
        </p:spPr>
      </p:pic>
      <p:pic>
        <p:nvPicPr>
          <p:cNvPr id="26" name="Picture 10" descr="F:\SERVICES\MARKETING\COM\BIBLIO\Photos &amp; Images\IMAGES\Icones\Blogging-Icons-Set\Blogging-Icons-Set\Plugins\plugins-4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4941168"/>
            <a:ext cx="755576" cy="755576"/>
          </a:xfrm>
          <a:prstGeom prst="rect">
            <a:avLst/>
          </a:prstGeom>
          <a:noFill/>
        </p:spPr>
      </p:pic>
      <p:pic>
        <p:nvPicPr>
          <p:cNvPr id="27" name="Image 26" descr="Logo Guild BD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08502" y="908720"/>
            <a:ext cx="1587834" cy="774263"/>
          </a:xfrm>
          <a:prstGeom prst="rect">
            <a:avLst/>
          </a:prstGeom>
        </p:spPr>
      </p:pic>
      <p:pic>
        <p:nvPicPr>
          <p:cNvPr id="15" name="Picture 2" descr="http://www.mince.fr/wp-content/uploads/2010/06/raisi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633782" cy="548680"/>
          </a:xfrm>
          <a:prstGeom prst="rect">
            <a:avLst/>
          </a:prstGeom>
          <a:noFill/>
        </p:spPr>
      </p:pic>
      <p:pic>
        <p:nvPicPr>
          <p:cNvPr id="17" name="Picture 2" descr="http://segolene.ampelogos.com/images/raisin_blanc_t.80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7544" y="0"/>
            <a:ext cx="360040" cy="493673"/>
          </a:xfrm>
          <a:prstGeom prst="rect">
            <a:avLst/>
          </a:prstGeom>
          <a:noFill/>
        </p:spPr>
      </p:pic>
      <p:grpSp>
        <p:nvGrpSpPr>
          <p:cNvPr id="2" name="Groupe 6"/>
          <p:cNvGrpSpPr>
            <a:grpSpLocks/>
          </p:cNvGrpSpPr>
          <p:nvPr/>
        </p:nvGrpSpPr>
        <p:grpSpPr bwMode="auto">
          <a:xfrm>
            <a:off x="8532440" y="0"/>
            <a:ext cx="611560" cy="476672"/>
            <a:chOff x="2627784" y="813892"/>
            <a:chExt cx="4032448" cy="2998942"/>
          </a:xfrm>
        </p:grpSpPr>
        <p:pic>
          <p:nvPicPr>
            <p:cNvPr id="19" name="Picture 10" descr="http://www.questmachine.org/encyclopedie/illustrations/illustrations_articles/conference1294061201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627784" y="813892"/>
              <a:ext cx="2808312" cy="2808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8" descr="http://www.renders-graphiques.fr/image/upload/normal/1079_render_Pomme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923928" y="1052736"/>
              <a:ext cx="2736304" cy="2760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8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8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8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83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83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83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83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83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83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83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83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 build="p" autoUpdateAnimBg="0"/>
      <p:bldP spid="58377" grpId="0"/>
      <p:bldP spid="5837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 1" descr="Photo 002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2627784" y="6165304"/>
            <a:ext cx="4158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GUILD 6L/ha T + 18 j</a:t>
            </a:r>
            <a:endParaRPr lang="fr-FR" sz="3200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age 1" descr="Photo 011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2627784" y="6165304"/>
            <a:ext cx="4158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GUILD 6L/ha T + 18 j</a:t>
            </a:r>
            <a:endParaRPr lang="fr-FR" sz="3200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age 1" descr="Photo 005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2627784" y="6165304"/>
            <a:ext cx="4158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GUILD 6L/ha T + 18 j</a:t>
            </a:r>
            <a:endParaRPr lang="fr-FR" sz="3200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age 1" descr="Photo 008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2627784" y="6165304"/>
            <a:ext cx="4158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GUILD 6L/ha T + 18 j</a:t>
            </a:r>
            <a:endParaRPr lang="fr-FR" sz="3200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age 1" descr="Photo 012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2627784" y="6165304"/>
            <a:ext cx="4158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GUILD 6L/ha T + 18 j</a:t>
            </a:r>
            <a:endParaRPr lang="fr-FR" sz="3200" b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 1" descr="Photo 013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2627784" y="6165304"/>
            <a:ext cx="4158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GUILD 6L/ha T + 18 j</a:t>
            </a:r>
            <a:endParaRPr lang="fr-FR" sz="3200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age 1" descr="Photo 014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2627784" y="6165304"/>
            <a:ext cx="4158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GUILD 6L/ha T + 18 j</a:t>
            </a:r>
            <a:endParaRPr lang="fr-FR" sz="3200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age 1" descr="VERTICAL AREAL 010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ZoneTexte 2"/>
          <p:cNvSpPr txBox="1">
            <a:spLocks noChangeArrowheads="1"/>
          </p:cNvSpPr>
          <p:nvPr/>
        </p:nvSpPr>
        <p:spPr bwMode="auto">
          <a:xfrm>
            <a:off x="0" y="6273800"/>
            <a:ext cx="72009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800" dirty="0">
                <a:latin typeface="Algerian" pitchFamily="82" charset="0"/>
              </a:rPr>
              <a:t>DOMAINE DE PELLEHAUT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985489" y="6273225"/>
            <a:ext cx="4158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GUILD 8L/ha T + 24 j</a:t>
            </a:r>
            <a:endParaRPr lang="fr-FR" sz="3200" b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Image 1" descr="VERTICAL AREAL 007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4985489" y="6273225"/>
            <a:ext cx="4158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GUILD 8L/ha T + 24 j</a:t>
            </a:r>
            <a:endParaRPr lang="fr-FR" sz="3200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 1" descr="VERTICAL AREAL 008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4985489" y="6273225"/>
            <a:ext cx="4158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GUILD 8L/ha T + 20 j</a:t>
            </a:r>
            <a:endParaRPr lang="fr-FR" sz="32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485800"/>
            <a:ext cx="8784976" cy="1143000"/>
          </a:xfrm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Comparatif efficacité</a:t>
            </a:r>
            <a:r>
              <a:rPr lang="fr-FR" sz="32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*</a:t>
            </a:r>
            <a:r>
              <a:rPr lang="fr-FR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Guild</a:t>
            </a:r>
            <a:r>
              <a:rPr lang="fr-FR" sz="2800" b="1" baseline="6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®</a:t>
            </a:r>
            <a:r>
              <a:rPr lang="fr-FR" sz="3200" b="1" baseline="30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 Glyphosates </a:t>
            </a:r>
            <a:br>
              <a:rPr lang="fr-FR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fr-FR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sur vivaces</a:t>
            </a:r>
            <a:endParaRPr lang="fr-FR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467544" y="1916832"/>
          <a:ext cx="8229600" cy="2274246"/>
        </p:xfrm>
        <a:graphic>
          <a:graphicData uri="http://schemas.openxmlformats.org/drawingml/2006/table">
            <a:tbl>
              <a:tblPr firstRow="1" bandRow="1">
                <a:effectLst/>
                <a:tableStyleId>{7DF18680-E054-41AD-8BC1-D1AEF772440D}</a:tableStyleId>
              </a:tblPr>
              <a:tblGrid>
                <a:gridCol w="2743200"/>
                <a:gridCol w="2743200"/>
                <a:gridCol w="2743200"/>
              </a:tblGrid>
              <a:tr h="379041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A2D66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FLORE</a:t>
                      </a:r>
                      <a:endParaRPr lang="fr-FR" b="1" dirty="0">
                        <a:solidFill>
                          <a:srgbClr val="A2D66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Glyphosates</a:t>
                      </a:r>
                      <a:endParaRPr lang="fr-FR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9041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Liseron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A2D668"/>
                        </a:solidFill>
                      </a:endParaRPr>
                    </a:p>
                  </a:txBody>
                  <a:tcPr>
                    <a:solidFill>
                      <a:srgbClr val="A2D668"/>
                    </a:solidFill>
                  </a:tcPr>
                </a:tc>
              </a:tr>
              <a:tr h="379041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Epilobe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9041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Potentille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9041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Chardon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A2D668"/>
                    </a:solidFill>
                  </a:tcPr>
                </a:tc>
              </a:tr>
              <a:tr h="379041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Chondrille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Espace réservé du contenu 3"/>
          <p:cNvGraphicFramePr>
            <a:graphicFrameLocks/>
          </p:cNvGraphicFramePr>
          <p:nvPr/>
        </p:nvGraphicFramePr>
        <p:xfrm>
          <a:off x="6156176" y="4653136"/>
          <a:ext cx="2736304" cy="986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/>
              </a:tblGrid>
              <a:tr h="328803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chemeClr val="tx1"/>
                          </a:solidFill>
                        </a:rPr>
                        <a:t>Efficacité très bonne</a:t>
                      </a:r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</a:tr>
              <a:tr h="3288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chemeClr val="tx1"/>
                          </a:solidFill>
                        </a:rPr>
                        <a:t>Efficacité bonne</a:t>
                      </a:r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288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chemeClr val="tx1"/>
                          </a:solidFill>
                        </a:rPr>
                        <a:t>Efficacité moyenne</a:t>
                      </a:r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0" y="5517232"/>
            <a:ext cx="5739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* Efficacité optimale à 8 L/ha (dose en plein).</a:t>
            </a:r>
          </a:p>
          <a:p>
            <a:r>
              <a:rPr lang="fr-FR" sz="1600" b="1" dirty="0" smtClean="0">
                <a:solidFill>
                  <a:srgbClr val="FF0000"/>
                </a:solidFill>
              </a:rPr>
              <a:t>   Efficacité intéressante dés 6 L/ha sur Liseron, Epilobe, Chardon. 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9512" y="6021288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  </a:t>
            </a:r>
            <a:endParaRPr lang="fr-FR" sz="1200" dirty="0"/>
          </a:p>
        </p:txBody>
      </p:sp>
      <p:sp>
        <p:nvSpPr>
          <p:cNvPr id="9" name="Rectangle 8"/>
          <p:cNvSpPr/>
          <p:nvPr/>
        </p:nvSpPr>
        <p:spPr>
          <a:xfrm>
            <a:off x="0" y="638132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 smtClean="0"/>
              <a:t>GUILD</a:t>
            </a:r>
            <a:r>
              <a:rPr lang="fr-FR" sz="800" dirty="0" smtClean="0">
                <a:latin typeface="Calibri" pitchFamily="34" charset="0"/>
                <a:cs typeface="Arial" charset="0"/>
              </a:rPr>
              <a:t>® -Détenteur de l’homologation et marque déposée: Arysta LifeScience SAS; AMM: 2100001; composition: 1,71 g/l Pyraflufen-éthyl + 261 g/l Glyphosate.</a:t>
            </a:r>
          </a:p>
          <a:p>
            <a:r>
              <a:rPr lang="fr-FR" sz="800" dirty="0" smtClean="0">
                <a:latin typeface="Calibri" pitchFamily="34" charset="0"/>
                <a:cs typeface="Arial" charset="0"/>
              </a:rPr>
              <a:t>PRODUITS POUR LES  PROFESSIONNELS:UTILISEZ LES PRODUITS  PHYTOPHARMACEUTIQUES AVEC PRECAUTION.AVANT TOUTE UTILISATION,LISEZ L’ETIQUETTE ET LES INFORMATIONS CONCERNANT LE PRODUIT.</a:t>
            </a:r>
            <a:endParaRPr lang="fr-FR" sz="800" dirty="0">
              <a:latin typeface="Calibri" pitchFamily="34" charset="0"/>
            </a:endParaRPr>
          </a:p>
        </p:txBody>
      </p:sp>
      <p:pic>
        <p:nvPicPr>
          <p:cNvPr id="10" name="Image 9" descr="logo Guild ombré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916832"/>
            <a:ext cx="954087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/>
          <a:lstStyle/>
          <a:p>
            <a:r>
              <a:rPr lang="fr-FR" sz="4000" b="1" u="sng" dirty="0" smtClean="0">
                <a:solidFill>
                  <a:srgbClr val="00B050"/>
                </a:solidFill>
              </a:rPr>
              <a:t>Ray-grass</a:t>
            </a:r>
            <a:endParaRPr lang="fr-FR" sz="4000" b="1" u="sng" dirty="0">
              <a:solidFill>
                <a:srgbClr val="00B050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4294967295"/>
          </p:nvPr>
        </p:nvSpPr>
        <p:spPr>
          <a:xfrm>
            <a:off x="1928794" y="1142984"/>
            <a:ext cx="5143536" cy="571504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fr-FR" sz="2400" b="1" dirty="0" smtClean="0"/>
              <a:t>TNT (</a:t>
            </a:r>
            <a:r>
              <a:rPr lang="fr-FR" sz="2400" b="1" dirty="0" smtClean="0">
                <a:solidFill>
                  <a:srgbClr val="CC00FF"/>
                </a:solidFill>
              </a:rPr>
              <a:t>essai 49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7" name="Image 6" descr="Logo Guild banc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0"/>
            <a:ext cx="85725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Espace réservé du contenu 7" descr="TNT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/>
          <a:lstStyle/>
          <a:p>
            <a:r>
              <a:rPr lang="fr-FR" sz="4000" b="1" u="sng" dirty="0" smtClean="0">
                <a:solidFill>
                  <a:srgbClr val="00B050"/>
                </a:solidFill>
              </a:rPr>
              <a:t>Ray-grass</a:t>
            </a:r>
            <a:endParaRPr lang="fr-FR" sz="4000" b="1" u="sng" dirty="0">
              <a:solidFill>
                <a:srgbClr val="00B050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4294967295"/>
          </p:nvPr>
        </p:nvSpPr>
        <p:spPr>
          <a:xfrm>
            <a:off x="1928794" y="1142984"/>
            <a:ext cx="5143536" cy="571504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fr-FR" sz="2400" b="1" dirty="0" smtClean="0"/>
              <a:t>T+48 j GUILD 4L / 6 L</a:t>
            </a:r>
            <a:endParaRPr lang="fr-FR" sz="2400" b="1" dirty="0"/>
          </a:p>
        </p:txBody>
      </p:sp>
      <p:pic>
        <p:nvPicPr>
          <p:cNvPr id="7" name="Image 6" descr="Logo Guild banc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0"/>
            <a:ext cx="85725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Espace réservé du contenu 8" descr="G6-G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6" name="ZoneTexte 5"/>
          <p:cNvSpPr txBox="1"/>
          <p:nvPr/>
        </p:nvSpPr>
        <p:spPr>
          <a:xfrm>
            <a:off x="251520" y="4797152"/>
            <a:ext cx="949299" cy="307777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err="1" smtClean="0">
                <a:latin typeface="Myriad Pro Semibold"/>
                <a:cs typeface="Arial" pitchFamily="34" charset="0"/>
              </a:rPr>
              <a:t>Guild</a:t>
            </a:r>
            <a:r>
              <a:rPr lang="fr-FR" sz="1400" b="1" dirty="0" smtClean="0">
                <a:latin typeface="Myriad Pro Semibold"/>
                <a:cs typeface="Arial" pitchFamily="34" charset="0"/>
              </a:rPr>
              <a:t> 6 L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26674" y="2492896"/>
            <a:ext cx="949299" cy="307777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err="1" smtClean="0">
                <a:latin typeface="Myriad Pro Semibold"/>
                <a:cs typeface="Arial" pitchFamily="34" charset="0"/>
              </a:rPr>
              <a:t>Guild</a:t>
            </a:r>
            <a:r>
              <a:rPr lang="fr-FR" sz="1400" b="1" dirty="0" smtClean="0">
                <a:latin typeface="Myriad Pro Semibold"/>
                <a:cs typeface="Arial" pitchFamily="34" charset="0"/>
              </a:rPr>
              <a:t> 4 L</a:t>
            </a:r>
          </a:p>
        </p:txBody>
      </p:sp>
      <p:cxnSp>
        <p:nvCxnSpPr>
          <p:cNvPr id="11" name="Connecteur droit 10"/>
          <p:cNvCxnSpPr>
            <a:stCxn id="8" idx="3"/>
          </p:cNvCxnSpPr>
          <p:nvPr/>
        </p:nvCxnSpPr>
        <p:spPr bwMode="auto">
          <a:xfrm flipV="1">
            <a:off x="1175973" y="2420888"/>
            <a:ext cx="2963979" cy="22589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Connecteur droit 12"/>
          <p:cNvCxnSpPr>
            <a:stCxn id="6" idx="3"/>
          </p:cNvCxnSpPr>
          <p:nvPr/>
        </p:nvCxnSpPr>
        <p:spPr bwMode="auto">
          <a:xfrm flipV="1">
            <a:off x="1200819" y="4581128"/>
            <a:ext cx="3011141" cy="36991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ZoneTexte 9"/>
          <p:cNvSpPr txBox="1"/>
          <p:nvPr/>
        </p:nvSpPr>
        <p:spPr>
          <a:xfrm>
            <a:off x="518332" y="6237312"/>
            <a:ext cx="2993128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C00000"/>
                </a:solidFill>
                <a:latin typeface="Myriad Pro Semibold"/>
                <a:cs typeface="Arial" pitchFamily="34" charset="0"/>
              </a:rPr>
              <a:t>- Baisse d’efficacité </a:t>
            </a:r>
            <a:r>
              <a:rPr lang="fr-FR" sz="1600" b="1" dirty="0" err="1" smtClean="0">
                <a:solidFill>
                  <a:srgbClr val="C00000"/>
                </a:solidFill>
                <a:latin typeface="Myriad Pro Semibold"/>
                <a:cs typeface="Arial" pitchFamily="34" charset="0"/>
              </a:rPr>
              <a:t>Glypho</a:t>
            </a:r>
            <a:r>
              <a:rPr lang="fr-FR" sz="1600" b="1" dirty="0" smtClean="0">
                <a:solidFill>
                  <a:srgbClr val="C00000"/>
                </a:solidFill>
                <a:latin typeface="Myriad Pro Semibold"/>
                <a:cs typeface="Arial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1143000"/>
          </a:xfrm>
        </p:spPr>
        <p:txBody>
          <a:bodyPr/>
          <a:lstStyle/>
          <a:p>
            <a:r>
              <a:rPr lang="fr-FR" sz="4000" b="1" u="sng" dirty="0" smtClean="0">
                <a:solidFill>
                  <a:srgbClr val="00B050"/>
                </a:solidFill>
              </a:rPr>
              <a:t>Ray-grass</a:t>
            </a:r>
            <a:endParaRPr lang="fr-FR" sz="4000" b="1" u="sng" dirty="0">
              <a:solidFill>
                <a:srgbClr val="00B050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23528" y="1535113"/>
            <a:ext cx="4173860" cy="639762"/>
          </a:xfrm>
        </p:spPr>
        <p:txBody>
          <a:bodyPr/>
          <a:lstStyle/>
          <a:p>
            <a:pPr algn="ctr"/>
            <a:r>
              <a:rPr lang="fr-FR" dirty="0" smtClean="0"/>
              <a:t>T+48 GUILD 4 L+KATANA 120 G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3438" y="1500174"/>
            <a:ext cx="4041775" cy="639762"/>
          </a:xfrm>
        </p:spPr>
        <p:txBody>
          <a:bodyPr/>
          <a:lstStyle/>
          <a:p>
            <a:pPr algn="ctr"/>
            <a:r>
              <a:rPr lang="fr-FR" dirty="0" smtClean="0"/>
              <a:t>T +48 j: GUILD 4L + EMIR 3,5 L</a:t>
            </a:r>
            <a:endParaRPr lang="fr-FR" dirty="0"/>
          </a:p>
        </p:txBody>
      </p:sp>
      <p:pic>
        <p:nvPicPr>
          <p:cNvPr id="9" name="Image 8" descr="Logo Guild banc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0"/>
            <a:ext cx="85725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Espace réservé du contenu 10" descr="G4+K15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pic>
        <p:nvPicPr>
          <p:cNvPr id="12" name="Espace réservé du contenu 11" descr="G4+E3,5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/>
          <a:lstStyle/>
          <a:p>
            <a:r>
              <a:rPr lang="fr-FR" sz="4000" b="1" u="sng" dirty="0" smtClean="0">
                <a:solidFill>
                  <a:srgbClr val="00B050"/>
                </a:solidFill>
              </a:rPr>
              <a:t>Ray-grass</a:t>
            </a:r>
            <a:endParaRPr lang="fr-FR" sz="4000" b="1" u="sng" dirty="0">
              <a:solidFill>
                <a:srgbClr val="00B050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4294967295"/>
          </p:nvPr>
        </p:nvSpPr>
        <p:spPr>
          <a:xfrm>
            <a:off x="1928794" y="1142984"/>
            <a:ext cx="5143536" cy="571504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fr-FR" sz="2400" b="1" dirty="0" smtClean="0"/>
              <a:t>TNT (</a:t>
            </a:r>
            <a:r>
              <a:rPr lang="fr-FR" sz="2400" b="1" dirty="0" smtClean="0">
                <a:solidFill>
                  <a:srgbClr val="CC00FF"/>
                </a:solidFill>
              </a:rPr>
              <a:t>essai 30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pic>
        <p:nvPicPr>
          <p:cNvPr id="7" name="Image 6" descr="Logo Guild banc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0"/>
            <a:ext cx="85725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Espace réservé du contenu 8" descr="Photo 002 TN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/>
          <a:lstStyle/>
          <a:p>
            <a:r>
              <a:rPr lang="fr-FR" sz="4000" b="1" u="sng" dirty="0" smtClean="0">
                <a:solidFill>
                  <a:srgbClr val="00B050"/>
                </a:solidFill>
              </a:rPr>
              <a:t>Ray-grass</a:t>
            </a:r>
            <a:endParaRPr lang="fr-FR" sz="4000" b="1" u="sng" dirty="0">
              <a:solidFill>
                <a:srgbClr val="00B050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4294967295"/>
          </p:nvPr>
        </p:nvSpPr>
        <p:spPr>
          <a:xfrm>
            <a:off x="1928794" y="1142984"/>
            <a:ext cx="5143536" cy="571504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fr-FR" sz="2400" b="1" dirty="0" smtClean="0"/>
              <a:t>T+64 j GUILD 4L / 6 L </a:t>
            </a:r>
            <a:endParaRPr lang="fr-FR" sz="2400" b="1" dirty="0"/>
          </a:p>
        </p:txBody>
      </p:sp>
      <p:pic>
        <p:nvPicPr>
          <p:cNvPr id="7" name="Image 6" descr="Logo Guild banc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0"/>
            <a:ext cx="85725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Espace réservé du contenu 7" descr="Photo 022 G6-G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6" name="ZoneTexte 5"/>
          <p:cNvSpPr txBox="1"/>
          <p:nvPr/>
        </p:nvSpPr>
        <p:spPr>
          <a:xfrm>
            <a:off x="226674" y="2492896"/>
            <a:ext cx="949299" cy="307777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err="1" smtClean="0">
                <a:latin typeface="Myriad Pro Semibold"/>
                <a:cs typeface="Arial" pitchFamily="34" charset="0"/>
              </a:rPr>
              <a:t>Guild</a:t>
            </a:r>
            <a:r>
              <a:rPr lang="fr-FR" sz="1400" b="1" dirty="0" smtClean="0">
                <a:latin typeface="Myriad Pro Semibold"/>
                <a:cs typeface="Arial" pitchFamily="34" charset="0"/>
              </a:rPr>
              <a:t> 4 L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51520" y="4797152"/>
            <a:ext cx="949299" cy="307777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err="1" smtClean="0">
                <a:latin typeface="Myriad Pro Semibold"/>
                <a:cs typeface="Arial" pitchFamily="34" charset="0"/>
              </a:rPr>
              <a:t>Guild</a:t>
            </a:r>
            <a:r>
              <a:rPr lang="fr-FR" sz="1400" b="1" dirty="0" smtClean="0">
                <a:latin typeface="Myriad Pro Semibold"/>
                <a:cs typeface="Arial" pitchFamily="34" charset="0"/>
              </a:rPr>
              <a:t> 6 L</a:t>
            </a:r>
          </a:p>
        </p:txBody>
      </p:sp>
      <p:cxnSp>
        <p:nvCxnSpPr>
          <p:cNvPr id="11" name="Connecteur droit 10"/>
          <p:cNvCxnSpPr>
            <a:stCxn id="6" idx="3"/>
          </p:cNvCxnSpPr>
          <p:nvPr/>
        </p:nvCxnSpPr>
        <p:spPr bwMode="auto">
          <a:xfrm flipV="1">
            <a:off x="1175973" y="2420888"/>
            <a:ext cx="3107995" cy="22589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Connecteur droit 12"/>
          <p:cNvCxnSpPr>
            <a:stCxn id="9" idx="3"/>
          </p:cNvCxnSpPr>
          <p:nvPr/>
        </p:nvCxnSpPr>
        <p:spPr bwMode="auto">
          <a:xfrm flipV="1">
            <a:off x="1200819" y="4437112"/>
            <a:ext cx="3443189" cy="5139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1143000"/>
          </a:xfrm>
        </p:spPr>
        <p:txBody>
          <a:bodyPr/>
          <a:lstStyle/>
          <a:p>
            <a:r>
              <a:rPr lang="fr-FR" sz="4000" b="1" u="sng" dirty="0" smtClean="0">
                <a:solidFill>
                  <a:srgbClr val="00B050"/>
                </a:solidFill>
              </a:rPr>
              <a:t>Ray-grass</a:t>
            </a:r>
            <a:endParaRPr lang="fr-FR" sz="4000" b="1" u="sng" dirty="0">
              <a:solidFill>
                <a:srgbClr val="00B050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23528" y="1535113"/>
            <a:ext cx="4173860" cy="639762"/>
          </a:xfrm>
        </p:spPr>
        <p:txBody>
          <a:bodyPr/>
          <a:lstStyle/>
          <a:p>
            <a:pPr algn="ctr"/>
            <a:r>
              <a:rPr lang="fr-FR" dirty="0" smtClean="0"/>
              <a:t>T+48 GUILD 4 L+KATANA 120 G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3438" y="1500174"/>
            <a:ext cx="4041775" cy="639762"/>
          </a:xfrm>
        </p:spPr>
        <p:txBody>
          <a:bodyPr/>
          <a:lstStyle/>
          <a:p>
            <a:pPr algn="ctr"/>
            <a:r>
              <a:rPr lang="fr-FR" dirty="0" smtClean="0"/>
              <a:t>T +48 j: GUILD 4L + EMIR 3,5 L</a:t>
            </a:r>
            <a:endParaRPr lang="fr-FR" dirty="0"/>
          </a:p>
        </p:txBody>
      </p:sp>
      <p:pic>
        <p:nvPicPr>
          <p:cNvPr id="9" name="Image 8" descr="Logo Guild banc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0"/>
            <a:ext cx="85725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Espace réservé du contenu 12" descr="Photo 017 G4+K15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pic>
        <p:nvPicPr>
          <p:cNvPr id="14" name="Espace réservé du contenu 13" descr="Photo 013 G4+E3,5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1143000"/>
          </a:xfrm>
        </p:spPr>
        <p:txBody>
          <a:bodyPr/>
          <a:lstStyle/>
          <a:p>
            <a:r>
              <a:rPr lang="fr-FR" sz="4000" b="1" u="sng" dirty="0" smtClean="0">
                <a:solidFill>
                  <a:srgbClr val="00B050"/>
                </a:solidFill>
              </a:rPr>
              <a:t>Erigéron</a:t>
            </a:r>
            <a:endParaRPr lang="fr-FR" sz="4000" b="1" u="sng" dirty="0">
              <a:solidFill>
                <a:srgbClr val="00B050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23528" y="1535113"/>
            <a:ext cx="4173860" cy="639762"/>
          </a:xfrm>
        </p:spPr>
        <p:txBody>
          <a:bodyPr/>
          <a:lstStyle/>
          <a:p>
            <a:pPr algn="ctr"/>
            <a:r>
              <a:rPr lang="fr-FR" dirty="0" smtClean="0"/>
              <a:t>T+20 j ROUNDUP FLASH PLUS 3,2 L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3438" y="1500174"/>
            <a:ext cx="4041775" cy="639762"/>
          </a:xfrm>
        </p:spPr>
        <p:txBody>
          <a:bodyPr/>
          <a:lstStyle/>
          <a:p>
            <a:pPr algn="ctr"/>
            <a:r>
              <a:rPr lang="fr-FR" dirty="0" smtClean="0"/>
              <a:t>T +20 j ROUNDUP FLASH PLUS 4,8 L</a:t>
            </a:r>
            <a:endParaRPr lang="fr-FR" dirty="0"/>
          </a:p>
        </p:txBody>
      </p:sp>
      <p:pic>
        <p:nvPicPr>
          <p:cNvPr id="9" name="Image 8" descr="Logo Guild banc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0"/>
            <a:ext cx="85725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Espace réservé du contenu 10" descr="Photo 001 RF+3,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pic>
        <p:nvPicPr>
          <p:cNvPr id="12" name="Espace réservé du contenu 11" descr="Photo 003 RF+4,8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/>
          <a:lstStyle/>
          <a:p>
            <a:r>
              <a:rPr lang="fr-FR" sz="4000" b="1" u="sng" dirty="0" smtClean="0">
                <a:solidFill>
                  <a:srgbClr val="00B050"/>
                </a:solidFill>
              </a:rPr>
              <a:t>Erigéron</a:t>
            </a:r>
            <a:endParaRPr lang="fr-FR" sz="4000" b="1" u="sng" dirty="0">
              <a:solidFill>
                <a:srgbClr val="00B050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4294967295"/>
          </p:nvPr>
        </p:nvSpPr>
        <p:spPr>
          <a:xfrm>
            <a:off x="1928794" y="1142984"/>
            <a:ext cx="5143536" cy="571504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fr-FR" sz="2400" b="1" dirty="0" smtClean="0"/>
              <a:t>T+20 j GUILD 6 L </a:t>
            </a:r>
            <a:endParaRPr lang="fr-FR" sz="2400" b="1" dirty="0"/>
          </a:p>
        </p:txBody>
      </p:sp>
      <p:pic>
        <p:nvPicPr>
          <p:cNvPr id="7" name="Image 6" descr="Logo Guild banc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0"/>
            <a:ext cx="85725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Espace réservé du contenu 11" descr="Photo 005 G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1"/>
          <p:cNvSpPr>
            <a:spLocks noGrp="1"/>
          </p:cNvSpPr>
          <p:nvPr>
            <p:ph type="title"/>
          </p:nvPr>
        </p:nvSpPr>
        <p:spPr bwMode="auto">
          <a:xfrm>
            <a:off x="0" y="404664"/>
            <a:ext cx="9144000" cy="582612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sz="3600" b="1" u="sng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Semibold"/>
              </a:rPr>
              <a:t>DOSES: nos préconisations</a:t>
            </a:r>
          </a:p>
        </p:txBody>
      </p:sp>
      <p:sp>
        <p:nvSpPr>
          <p:cNvPr id="6147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179512" y="548680"/>
            <a:ext cx="8785225" cy="49831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endParaRPr lang="fr-FR" dirty="0" smtClean="0">
              <a:solidFill>
                <a:srgbClr val="003D7E"/>
              </a:solidFill>
            </a:endParaRPr>
          </a:p>
          <a:p>
            <a:pPr lvl="1"/>
            <a:r>
              <a:rPr lang="fr-FR" b="1" dirty="0" smtClean="0">
                <a:solidFill>
                  <a:srgbClr val="0070C0"/>
                </a:solidFill>
              </a:rPr>
              <a:t>Positionnement fin d’hiver (Mars) à début été (Juillet).</a:t>
            </a:r>
            <a:endParaRPr lang="fr-FR" b="1" dirty="0" smtClean="0">
              <a:solidFill>
                <a:srgbClr val="008000"/>
              </a:solidFill>
            </a:endParaRPr>
          </a:p>
          <a:p>
            <a:pPr lvl="1"/>
            <a:r>
              <a:rPr lang="fr-FR" b="1" dirty="0" smtClean="0">
                <a:solidFill>
                  <a:srgbClr val="008000"/>
                </a:solidFill>
              </a:rPr>
              <a:t>4 L: associé</a:t>
            </a:r>
          </a:p>
          <a:p>
            <a:pPr lvl="2"/>
            <a:r>
              <a:rPr lang="fr-FR" dirty="0" smtClean="0">
                <a:solidFill>
                  <a:srgbClr val="003D7E"/>
                </a:solidFill>
              </a:rPr>
              <a:t>A </a:t>
            </a:r>
            <a:r>
              <a:rPr lang="fr-FR" b="1" dirty="0" smtClean="0">
                <a:solidFill>
                  <a:srgbClr val="003D7E"/>
                </a:solidFill>
              </a:rPr>
              <a:t>un </a:t>
            </a:r>
            <a:r>
              <a:rPr lang="fr-FR" b="1" dirty="0" err="1" smtClean="0">
                <a:solidFill>
                  <a:srgbClr val="003D7E"/>
                </a:solidFill>
              </a:rPr>
              <a:t>pré-levée</a:t>
            </a:r>
            <a:r>
              <a:rPr lang="fr-FR" b="1" dirty="0" smtClean="0">
                <a:solidFill>
                  <a:srgbClr val="003D7E"/>
                </a:solidFill>
              </a:rPr>
              <a:t> (</a:t>
            </a:r>
            <a:r>
              <a:rPr lang="fr-FR" b="1" dirty="0" err="1" smtClean="0">
                <a:solidFill>
                  <a:srgbClr val="003D7E"/>
                </a:solidFill>
              </a:rPr>
              <a:t>Katana</a:t>
            </a:r>
            <a:r>
              <a:rPr lang="fr-FR" b="1" dirty="0" smtClean="0">
                <a:solidFill>
                  <a:srgbClr val="003D7E"/>
                </a:solidFill>
              </a:rPr>
              <a:t>, Emir….) ou </a:t>
            </a:r>
            <a:r>
              <a:rPr lang="fr-FR" b="1" dirty="0" err="1" smtClean="0">
                <a:solidFill>
                  <a:srgbClr val="003D7E"/>
                </a:solidFill>
              </a:rPr>
              <a:t>Aminotriazole</a:t>
            </a:r>
            <a:endParaRPr lang="fr-FR" b="1" dirty="0" smtClean="0">
              <a:solidFill>
                <a:srgbClr val="003D7E"/>
              </a:solidFill>
            </a:endParaRPr>
          </a:p>
          <a:p>
            <a:pPr lvl="3"/>
            <a:r>
              <a:rPr lang="fr-FR" b="1" dirty="0" smtClean="0">
                <a:solidFill>
                  <a:srgbClr val="003D7E"/>
                </a:solidFill>
              </a:rPr>
              <a:t>NB: </a:t>
            </a:r>
            <a:r>
              <a:rPr lang="fr-FR" dirty="0" smtClean="0">
                <a:solidFill>
                  <a:srgbClr val="003D7E"/>
                </a:solidFill>
              </a:rPr>
              <a:t>6 L si flore développée. </a:t>
            </a:r>
            <a:endParaRPr lang="fr-FR" b="1" dirty="0" smtClean="0">
              <a:solidFill>
                <a:srgbClr val="003D7E"/>
              </a:solidFill>
            </a:endParaRPr>
          </a:p>
          <a:p>
            <a:pPr lvl="1"/>
            <a:r>
              <a:rPr lang="fr-FR" b="1" dirty="0" smtClean="0">
                <a:solidFill>
                  <a:srgbClr val="31932E"/>
                </a:solidFill>
              </a:rPr>
              <a:t>6 L: solo</a:t>
            </a:r>
          </a:p>
          <a:p>
            <a:pPr lvl="2"/>
            <a:r>
              <a:rPr lang="fr-FR" dirty="0" smtClean="0">
                <a:solidFill>
                  <a:srgbClr val="003D7E"/>
                </a:solidFill>
              </a:rPr>
              <a:t>Sur </a:t>
            </a:r>
            <a:r>
              <a:rPr lang="fr-FR" b="1" dirty="0" smtClean="0">
                <a:solidFill>
                  <a:srgbClr val="003D7E"/>
                </a:solidFill>
              </a:rPr>
              <a:t>flore annuelle difficile (RG, G disséqué, </a:t>
            </a:r>
            <a:r>
              <a:rPr lang="fr-FR" b="1" dirty="0" err="1" smtClean="0">
                <a:solidFill>
                  <a:srgbClr val="003D7E"/>
                </a:solidFill>
              </a:rPr>
              <a:t>Erodium</a:t>
            </a:r>
            <a:r>
              <a:rPr lang="fr-FR" b="1" dirty="0" smtClean="0">
                <a:solidFill>
                  <a:srgbClr val="003D7E"/>
                </a:solidFill>
              </a:rPr>
              <a:t>)</a:t>
            </a:r>
          </a:p>
          <a:p>
            <a:pPr lvl="2"/>
            <a:r>
              <a:rPr lang="fr-FR" dirty="0" smtClean="0">
                <a:solidFill>
                  <a:srgbClr val="003D7E"/>
                </a:solidFill>
              </a:rPr>
              <a:t>Et / ou </a:t>
            </a:r>
            <a:r>
              <a:rPr lang="fr-FR" b="1" dirty="0" smtClean="0">
                <a:solidFill>
                  <a:srgbClr val="003D7E"/>
                </a:solidFill>
              </a:rPr>
              <a:t>flore développée</a:t>
            </a:r>
            <a:endParaRPr lang="fr-FR" dirty="0" smtClean="0">
              <a:solidFill>
                <a:srgbClr val="003D7E"/>
              </a:solidFill>
            </a:endParaRPr>
          </a:p>
          <a:p>
            <a:pPr lvl="2"/>
            <a:r>
              <a:rPr lang="fr-FR" dirty="0" smtClean="0">
                <a:solidFill>
                  <a:srgbClr val="003D7E"/>
                </a:solidFill>
              </a:rPr>
              <a:t>Et / ou </a:t>
            </a:r>
            <a:r>
              <a:rPr lang="fr-FR" b="1" dirty="0" smtClean="0">
                <a:solidFill>
                  <a:srgbClr val="003D7E"/>
                </a:solidFill>
              </a:rPr>
              <a:t>flore mixte (annuelles + </a:t>
            </a:r>
            <a:r>
              <a:rPr lang="fr-FR" b="1" dirty="0" err="1" smtClean="0">
                <a:solidFill>
                  <a:srgbClr val="003D7E"/>
                </a:solidFill>
              </a:rPr>
              <a:t>qqs</a:t>
            </a:r>
            <a:r>
              <a:rPr lang="fr-FR" b="1" dirty="0" smtClean="0">
                <a:solidFill>
                  <a:srgbClr val="003D7E"/>
                </a:solidFill>
              </a:rPr>
              <a:t> vivaces)</a:t>
            </a:r>
            <a:r>
              <a:rPr lang="fr-FR" dirty="0" smtClean="0">
                <a:solidFill>
                  <a:srgbClr val="003D7E"/>
                </a:solidFill>
              </a:rPr>
              <a:t> </a:t>
            </a:r>
          </a:p>
          <a:p>
            <a:pPr lvl="1"/>
            <a:r>
              <a:rPr lang="fr-FR" b="1" dirty="0" smtClean="0">
                <a:solidFill>
                  <a:srgbClr val="008000"/>
                </a:solidFill>
              </a:rPr>
              <a:t>8 L: solo</a:t>
            </a:r>
          </a:p>
          <a:p>
            <a:pPr lvl="2"/>
            <a:r>
              <a:rPr lang="fr-FR" dirty="0" smtClean="0">
                <a:solidFill>
                  <a:srgbClr val="003D7E"/>
                </a:solidFill>
              </a:rPr>
              <a:t>Sur flore spécifique vivaces (tâches).</a:t>
            </a:r>
          </a:p>
          <a:p>
            <a:pPr>
              <a:buFontTx/>
              <a:buNone/>
            </a:pPr>
            <a:endParaRPr lang="fr-FR" dirty="0" smtClean="0">
              <a:solidFill>
                <a:srgbClr val="003D7E"/>
              </a:solidFill>
            </a:endParaRPr>
          </a:p>
        </p:txBody>
      </p:sp>
      <p:pic>
        <p:nvPicPr>
          <p:cNvPr id="5" name="Image 14" descr="Logo Guild blanc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0"/>
            <a:ext cx="928688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1"/>
          <p:cNvSpPr>
            <a:spLocks noGrp="1"/>
          </p:cNvSpPr>
          <p:nvPr>
            <p:ph type="title"/>
          </p:nvPr>
        </p:nvSpPr>
        <p:spPr bwMode="auto">
          <a:xfrm>
            <a:off x="0" y="404664"/>
            <a:ext cx="9144000" cy="582612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sz="3600" b="1" u="sng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Semibold"/>
              </a:rPr>
              <a:t>DOSES: nos préconisations</a:t>
            </a:r>
          </a:p>
        </p:txBody>
      </p:sp>
      <p:sp>
        <p:nvSpPr>
          <p:cNvPr id="6147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179512" y="548680"/>
            <a:ext cx="8785225" cy="49831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endParaRPr lang="fr-FR" dirty="0" smtClean="0">
              <a:solidFill>
                <a:srgbClr val="003D7E"/>
              </a:solidFill>
            </a:endParaRPr>
          </a:p>
          <a:p>
            <a:pPr lvl="1"/>
            <a:r>
              <a:rPr lang="fr-FR" b="1" dirty="0" smtClean="0">
                <a:solidFill>
                  <a:srgbClr val="0070C0"/>
                </a:solidFill>
              </a:rPr>
              <a:t>Positionnement fin d’hiver (Mars) à début été (Juillet).</a:t>
            </a:r>
            <a:endParaRPr lang="fr-FR" b="1" dirty="0" smtClean="0">
              <a:solidFill>
                <a:srgbClr val="008000"/>
              </a:solidFill>
            </a:endParaRPr>
          </a:p>
          <a:p>
            <a:pPr lvl="1"/>
            <a:r>
              <a:rPr lang="fr-FR" b="1" dirty="0" smtClean="0">
                <a:solidFill>
                  <a:srgbClr val="008000"/>
                </a:solidFill>
              </a:rPr>
              <a:t>4 L: associé</a:t>
            </a:r>
          </a:p>
          <a:p>
            <a:pPr lvl="2"/>
            <a:r>
              <a:rPr lang="fr-FR" dirty="0" smtClean="0">
                <a:solidFill>
                  <a:srgbClr val="003D7E"/>
                </a:solidFill>
              </a:rPr>
              <a:t>A </a:t>
            </a:r>
            <a:r>
              <a:rPr lang="fr-FR" b="1" dirty="0" smtClean="0">
                <a:solidFill>
                  <a:srgbClr val="003D7E"/>
                </a:solidFill>
              </a:rPr>
              <a:t>un </a:t>
            </a:r>
            <a:r>
              <a:rPr lang="fr-FR" b="1" dirty="0" err="1" smtClean="0">
                <a:solidFill>
                  <a:srgbClr val="003D7E"/>
                </a:solidFill>
              </a:rPr>
              <a:t>pré-levée</a:t>
            </a:r>
            <a:r>
              <a:rPr lang="fr-FR" b="1" dirty="0" smtClean="0">
                <a:solidFill>
                  <a:srgbClr val="003D7E"/>
                </a:solidFill>
              </a:rPr>
              <a:t> (</a:t>
            </a:r>
            <a:r>
              <a:rPr lang="fr-FR" b="1" dirty="0" err="1" smtClean="0">
                <a:solidFill>
                  <a:srgbClr val="003D7E"/>
                </a:solidFill>
              </a:rPr>
              <a:t>Katana</a:t>
            </a:r>
            <a:r>
              <a:rPr lang="fr-FR" b="1" dirty="0" smtClean="0">
                <a:solidFill>
                  <a:srgbClr val="003D7E"/>
                </a:solidFill>
              </a:rPr>
              <a:t>, Emir….) ou </a:t>
            </a:r>
            <a:r>
              <a:rPr lang="fr-FR" b="1" dirty="0" err="1" smtClean="0">
                <a:solidFill>
                  <a:srgbClr val="003D7E"/>
                </a:solidFill>
              </a:rPr>
              <a:t>Aminotriazole</a:t>
            </a:r>
            <a:endParaRPr lang="fr-FR" b="1" dirty="0" smtClean="0">
              <a:solidFill>
                <a:srgbClr val="003D7E"/>
              </a:solidFill>
            </a:endParaRPr>
          </a:p>
          <a:p>
            <a:pPr lvl="3"/>
            <a:r>
              <a:rPr lang="fr-FR" b="1" dirty="0" smtClean="0">
                <a:solidFill>
                  <a:srgbClr val="003D7E"/>
                </a:solidFill>
              </a:rPr>
              <a:t>NB: </a:t>
            </a:r>
            <a:r>
              <a:rPr lang="fr-FR" dirty="0" smtClean="0">
                <a:solidFill>
                  <a:srgbClr val="003D7E"/>
                </a:solidFill>
              </a:rPr>
              <a:t>6 L si flore développée. </a:t>
            </a:r>
            <a:endParaRPr lang="fr-FR" b="1" dirty="0" smtClean="0">
              <a:solidFill>
                <a:srgbClr val="003D7E"/>
              </a:solidFill>
            </a:endParaRPr>
          </a:p>
          <a:p>
            <a:pPr lvl="1"/>
            <a:r>
              <a:rPr lang="fr-FR" b="1" dirty="0" smtClean="0">
                <a:solidFill>
                  <a:srgbClr val="31932E"/>
                </a:solidFill>
              </a:rPr>
              <a:t>6 L: solo</a:t>
            </a:r>
          </a:p>
          <a:p>
            <a:pPr lvl="2"/>
            <a:r>
              <a:rPr lang="fr-FR" dirty="0" smtClean="0">
                <a:solidFill>
                  <a:srgbClr val="003D7E"/>
                </a:solidFill>
              </a:rPr>
              <a:t>Sur </a:t>
            </a:r>
            <a:r>
              <a:rPr lang="fr-FR" b="1" dirty="0" smtClean="0">
                <a:solidFill>
                  <a:srgbClr val="003D7E"/>
                </a:solidFill>
              </a:rPr>
              <a:t>flore annuelle difficile (RG, G disséqué, </a:t>
            </a:r>
            <a:r>
              <a:rPr lang="fr-FR" b="1" dirty="0" err="1" smtClean="0">
                <a:solidFill>
                  <a:srgbClr val="003D7E"/>
                </a:solidFill>
              </a:rPr>
              <a:t>Erodium</a:t>
            </a:r>
            <a:r>
              <a:rPr lang="fr-FR" b="1" dirty="0" smtClean="0">
                <a:solidFill>
                  <a:srgbClr val="003D7E"/>
                </a:solidFill>
              </a:rPr>
              <a:t>)</a:t>
            </a:r>
          </a:p>
          <a:p>
            <a:pPr lvl="2"/>
            <a:r>
              <a:rPr lang="fr-FR" dirty="0" smtClean="0">
                <a:solidFill>
                  <a:srgbClr val="003D7E"/>
                </a:solidFill>
              </a:rPr>
              <a:t>Et / ou </a:t>
            </a:r>
            <a:r>
              <a:rPr lang="fr-FR" b="1" dirty="0" smtClean="0">
                <a:solidFill>
                  <a:srgbClr val="003D7E"/>
                </a:solidFill>
              </a:rPr>
              <a:t>flore développée</a:t>
            </a:r>
            <a:endParaRPr lang="fr-FR" dirty="0" smtClean="0">
              <a:solidFill>
                <a:srgbClr val="003D7E"/>
              </a:solidFill>
            </a:endParaRPr>
          </a:p>
          <a:p>
            <a:pPr lvl="2"/>
            <a:r>
              <a:rPr lang="fr-FR" dirty="0" smtClean="0">
                <a:solidFill>
                  <a:srgbClr val="003D7E"/>
                </a:solidFill>
              </a:rPr>
              <a:t>Et / ou </a:t>
            </a:r>
            <a:r>
              <a:rPr lang="fr-FR" b="1" dirty="0" smtClean="0">
                <a:solidFill>
                  <a:srgbClr val="003D7E"/>
                </a:solidFill>
              </a:rPr>
              <a:t>flore mixte (annuelles + </a:t>
            </a:r>
            <a:r>
              <a:rPr lang="fr-FR" b="1" dirty="0" err="1" smtClean="0">
                <a:solidFill>
                  <a:srgbClr val="003D7E"/>
                </a:solidFill>
              </a:rPr>
              <a:t>qqs</a:t>
            </a:r>
            <a:r>
              <a:rPr lang="fr-FR" b="1" dirty="0" smtClean="0">
                <a:solidFill>
                  <a:srgbClr val="003D7E"/>
                </a:solidFill>
              </a:rPr>
              <a:t> vivaces)</a:t>
            </a:r>
            <a:r>
              <a:rPr lang="fr-FR" dirty="0" smtClean="0">
                <a:solidFill>
                  <a:srgbClr val="003D7E"/>
                </a:solidFill>
              </a:rPr>
              <a:t> </a:t>
            </a:r>
          </a:p>
          <a:p>
            <a:pPr lvl="1"/>
            <a:r>
              <a:rPr lang="fr-FR" b="1" dirty="0" smtClean="0">
                <a:solidFill>
                  <a:srgbClr val="008000"/>
                </a:solidFill>
              </a:rPr>
              <a:t>8 L: solo</a:t>
            </a:r>
          </a:p>
          <a:p>
            <a:pPr lvl="2"/>
            <a:r>
              <a:rPr lang="fr-FR" dirty="0" smtClean="0">
                <a:solidFill>
                  <a:srgbClr val="003D7E"/>
                </a:solidFill>
              </a:rPr>
              <a:t>Sur flore spécifique vivaces (tâches).</a:t>
            </a:r>
          </a:p>
          <a:p>
            <a:pPr>
              <a:buFontTx/>
              <a:buNone/>
            </a:pPr>
            <a:endParaRPr lang="fr-FR" dirty="0" smtClean="0">
              <a:solidFill>
                <a:srgbClr val="003D7E"/>
              </a:solidFill>
            </a:endParaRPr>
          </a:p>
        </p:txBody>
      </p:sp>
      <p:pic>
        <p:nvPicPr>
          <p:cNvPr id="6" name="Image 9" descr="Logo Vertical Hvert-01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191" y="1196752"/>
            <a:ext cx="687907" cy="503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/>
        </p:nvGraphicFramePr>
        <p:xfrm>
          <a:off x="250825" y="981075"/>
          <a:ext cx="8715435" cy="5144381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3071834"/>
                <a:gridCol w="2738456"/>
                <a:gridCol w="2905145"/>
              </a:tblGrid>
              <a:tr h="546960">
                <a:tc>
                  <a:txBody>
                    <a:bodyPr/>
                    <a:lstStyle/>
                    <a:p>
                      <a:pPr algn="ctr"/>
                      <a:endParaRPr lang="fr-FR" sz="1600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Stratégie</a:t>
                      </a:r>
                      <a:r>
                        <a:rPr lang="fr-FR" sz="1600" baseline="0" dirty="0" smtClean="0"/>
                        <a:t> / Tactique / Moyens</a:t>
                      </a:r>
                      <a:endParaRPr lang="fr-FR" sz="1600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/>
                    </a:solidFill>
                  </a:tcPr>
                </a:tc>
              </a:tr>
              <a:tr h="4565261">
                <a:tc>
                  <a:txBody>
                    <a:bodyPr/>
                    <a:lstStyle/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Inversions de flore notoire en fonction des régions</a:t>
                      </a:r>
                    </a:p>
                    <a:p>
                      <a:pPr marL="182563" indent="-182563" algn="l" fontAlgn="t"/>
                      <a:endParaRPr lang="fr-FR" sz="14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82563" indent="-182563" algn="l" fontAlgn="t"/>
                      <a:endParaRPr lang="fr-FR" sz="14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Des problématiques grandissantes mal ou non  résolues (Mauves , </a:t>
                      </a:r>
                      <a:r>
                        <a:rPr lang="fr-FR" sz="14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Chondrille</a:t>
                      </a: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, RG, Géranium disséqué …). </a:t>
                      </a:r>
                      <a:r>
                        <a:rPr lang="fr-FR" sz="1400" b="0" i="0" u="none" strike="noStrik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Certains de ces problèmes sont  </a:t>
                      </a:r>
                      <a:r>
                        <a:rPr lang="fr-FR" sz="1400" b="0" i="0" u="none" strike="noStrike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dûs</a:t>
                      </a:r>
                      <a:r>
                        <a:rPr lang="fr-FR" sz="1400" b="0" i="0" u="none" strike="noStrik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à la baisse efficacité  voir résistance au </a:t>
                      </a:r>
                      <a:r>
                        <a:rPr lang="fr-FR" sz="1400" b="0" i="0" u="none" strike="noStrike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Glyphosate</a:t>
                      </a:r>
                      <a:r>
                        <a:rPr lang="fr-FR" sz="1400" b="0" i="0" u="none" strike="noStrik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.</a:t>
                      </a:r>
                    </a:p>
                    <a:p>
                      <a:pPr marL="182563" indent="-182563" algn="l" fontAlgn="t"/>
                      <a:endParaRPr lang="fr-FR" sz="14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82563" marR="0" indent="-1825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Les utilisateurs ne sont pas fermés au changement pour peu qu’on les informe des intérêts d’une nouveauté.</a:t>
                      </a:r>
                      <a:r>
                        <a:rPr lang="fr-FR" sz="1400" b="0" i="0" u="none" strike="noStrike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marL="182563" marR="0" indent="-1825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0" i="0" u="none" strike="noStrike" baseline="0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  <a:p>
                      <a:pPr marL="182563" marR="0" indent="-1825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fr-FR" sz="1400" b="0" i="0" u="none" strike="noStrik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La satisfaction des U l’ayant utilisé en 2011 / à des </a:t>
                      </a:r>
                      <a:r>
                        <a:rPr lang="fr-FR" sz="1400" b="0" i="0" u="none" strike="noStrike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précos</a:t>
                      </a:r>
                      <a:r>
                        <a:rPr lang="fr-FR" sz="1400" b="0" i="0" u="none" strike="noStrik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validées.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 algn="l" fontAlgn="t">
                        <a:buFont typeface="Arial" pitchFamily="34" charset="0"/>
                        <a:buChar char="•"/>
                        <a:tabLst/>
                      </a:pPr>
                      <a:r>
                        <a:rPr lang="fr-FR" sz="14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La</a:t>
                      </a:r>
                      <a:r>
                        <a:rPr lang="fr-FR" sz="1400" b="0" i="0" u="none" strike="noStrike" baseline="0" smtClean="0">
                          <a:solidFill>
                            <a:srgbClr val="000000"/>
                          </a:solidFill>
                          <a:latin typeface="+mn-lt"/>
                        </a:rPr>
                        <a:t> climatologie </a:t>
                      </a:r>
                    </a:p>
                    <a:p>
                      <a:pPr marL="182563" indent="0" algn="l" fontAlgn="t">
                        <a:buFont typeface="Arial" pitchFamily="34" charset="0"/>
                        <a:buNone/>
                        <a:tabLst/>
                      </a:pPr>
                      <a:r>
                        <a:rPr lang="fr-FR" sz="14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L’utilisateur </a:t>
                      </a:r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a</a:t>
                      </a: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des solutions malgré </a:t>
                      </a:r>
                      <a:r>
                        <a:rPr lang="fr-FR" sz="1400" b="0" i="0" u="none" strike="noStrike" baseline="0" smtClean="0">
                          <a:solidFill>
                            <a:srgbClr val="000000"/>
                          </a:solidFill>
                          <a:latin typeface="+mn-lt"/>
                        </a:rPr>
                        <a:t>le GUILD</a:t>
                      </a:r>
                      <a:r>
                        <a:rPr lang="fr-FR" sz="1400" b="0" i="0" u="none" strike="noStrike" baseline="3000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®</a:t>
                      </a:r>
                      <a:endParaRPr lang="fr-FR" sz="1400" b="0" i="0" u="none" strike="noStrike" baseline="300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182563" marR="0" indent="-1825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0" i="0" u="none" strike="noStrike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182563" marR="0" indent="-1825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Les utilisateurs comptent et ils sont tout de même satisfaits en général des génériques à 18-24 €/ha.</a:t>
                      </a:r>
                      <a:r>
                        <a:rPr lang="fr-FR" sz="1400" b="0" i="0" u="none" strike="noStrike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marL="182563" marR="0" indent="-1825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0" i="0" u="none" strike="noStrike" baseline="0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  <a:p>
                      <a:pPr marL="182563" marR="0" indent="-1825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0" i="0" u="none" strike="noStrike" baseline="0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  <a:p>
                      <a:pPr marL="182563" marR="0" indent="-1825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0" i="0" u="none" strike="noStrike" baseline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182563" marR="0" indent="-1825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0" i="0" u="none" strike="noStrike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182563" marR="0" indent="-1825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fr-FR" sz="1400" b="0" i="0" u="none" strike="noStrik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Développement de méthodes</a:t>
                      </a:r>
                    </a:p>
                    <a:p>
                      <a:pPr marL="182563" marR="0" indent="-1825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i="0" u="none" strike="noStrik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alternatives (mécanique…..) </a:t>
                      </a:r>
                      <a:endParaRPr lang="fr-FR" sz="1400" b="0" i="0" u="none" strike="noStrike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l"/>
                      <a:endParaRPr lang="fr-FR" sz="1400" i="1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600" u="none" strike="noStrike" baseline="0" dirty="0" smtClean="0"/>
                        <a:t>                 </a:t>
                      </a:r>
                      <a:r>
                        <a:rPr lang="fr-FR" sz="1600" b="1" i="0" u="sng" strike="noStrike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ACTION</a:t>
                      </a:r>
                    </a:p>
                    <a:p>
                      <a:pPr algn="l" fontAlgn="t"/>
                      <a:endParaRPr lang="fr-FR" sz="1400" b="1" u="none" strike="noStrike" baseline="0" dirty="0" smtClean="0"/>
                    </a:p>
                    <a:p>
                      <a:pPr marL="182563" indent="-182563" algn="l" fontAlgn="t">
                        <a:buFont typeface="+mj-lt"/>
                        <a:buAutoNum type="arabicPeriod"/>
                      </a:pPr>
                      <a:r>
                        <a:rPr lang="fr-FR" sz="1400" b="0" i="0" u="none" strike="noStrike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Faire connaitre les intérêts de notre nouveauté aux U.</a:t>
                      </a:r>
                    </a:p>
                    <a:p>
                      <a:pPr marL="182563" indent="-182563" algn="l" fontAlgn="t"/>
                      <a:endParaRPr lang="fr-FR" sz="1400" b="0" i="0" u="none" strike="noStrike" baseline="0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marL="182563" indent="-182563" algn="l" fontAlgn="t"/>
                      <a:endParaRPr lang="fr-FR" sz="1400" b="0" i="0" u="none" strike="noStrike" baseline="0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marL="182563" indent="-182563" algn="l" fontAlgn="t">
                        <a:buFont typeface="+mj-lt"/>
                        <a:buAutoNum type="arabicPeriod" startAt="3"/>
                      </a:pPr>
                      <a:endParaRPr lang="fr-FR" sz="1400" b="0" i="0" u="none" strike="noStrike" baseline="0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marL="182563" indent="-182563" algn="just" fontAlgn="t">
                        <a:buFont typeface="+mj-lt"/>
                        <a:buNone/>
                      </a:pPr>
                      <a:r>
                        <a:rPr lang="fr-FR" sz="1400" b="0" i="0" u="none" strike="noStrike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Préconisations objectives et claires par rapport aux problématiques rencontrées </a:t>
                      </a:r>
                    </a:p>
                    <a:p>
                      <a:pPr algn="l" fontAlgn="t"/>
                      <a:endParaRPr lang="fr-FR" sz="1400" b="1" u="none" strike="noStrike" baseline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5"/>
                    </a:solidFill>
                  </a:tcPr>
                </a:tc>
              </a:tr>
            </a:tbl>
          </a:graphicData>
        </a:graphic>
      </p:graphicFrame>
      <p:grpSp>
        <p:nvGrpSpPr>
          <p:cNvPr id="3" name="Groupe 11"/>
          <p:cNvGrpSpPr>
            <a:grpSpLocks/>
          </p:cNvGrpSpPr>
          <p:nvPr/>
        </p:nvGrpSpPr>
        <p:grpSpPr bwMode="auto">
          <a:xfrm>
            <a:off x="1519238" y="942975"/>
            <a:ext cx="454025" cy="646113"/>
            <a:chOff x="587946" y="962566"/>
            <a:chExt cx="453970" cy="646331"/>
          </a:xfrm>
        </p:grpSpPr>
        <p:sp>
          <p:nvSpPr>
            <p:cNvPr id="4" name="Ellipse 3"/>
            <p:cNvSpPr/>
            <p:nvPr/>
          </p:nvSpPr>
          <p:spPr bwMode="auto">
            <a:xfrm>
              <a:off x="622867" y="1084845"/>
              <a:ext cx="395239" cy="39700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eaLnBrk="0" hangingPunct="0">
                <a:defRPr/>
              </a:pPr>
              <a:endParaRPr lang="fr-FR"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50201" name="ZoneTexte 10"/>
            <p:cNvSpPr txBox="1">
              <a:spLocks noChangeArrowheads="1"/>
            </p:cNvSpPr>
            <p:nvPr/>
          </p:nvSpPr>
          <p:spPr bwMode="auto">
            <a:xfrm>
              <a:off x="587946" y="962566"/>
              <a:ext cx="45397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3600" b="1">
                  <a:solidFill>
                    <a:srgbClr val="003D7E"/>
                  </a:solidFill>
                </a:rPr>
                <a:t>+</a:t>
              </a:r>
            </a:p>
          </p:txBody>
        </p:sp>
      </p:grpSp>
      <p:sp>
        <p:nvSpPr>
          <p:cNvPr id="6" name="Titre 2"/>
          <p:cNvSpPr txBox="1">
            <a:spLocks/>
          </p:cNvSpPr>
          <p:nvPr/>
        </p:nvSpPr>
        <p:spPr bwMode="auto">
          <a:xfrm>
            <a:off x="0" y="434975"/>
            <a:ext cx="9144000" cy="5461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fr-FR" sz="2800" b="1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Marché de l’utilisation</a:t>
            </a:r>
            <a:endParaRPr lang="fr-FR" sz="2800" b="1" dirty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Flèche vers le bas 6"/>
          <p:cNvSpPr/>
          <p:nvPr/>
        </p:nvSpPr>
        <p:spPr>
          <a:xfrm flipH="1">
            <a:off x="7296150" y="2492375"/>
            <a:ext cx="228600" cy="381000"/>
          </a:xfrm>
          <a:prstGeom prst="downArrow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5" name="Groupe 17"/>
          <p:cNvGrpSpPr>
            <a:grpSpLocks/>
          </p:cNvGrpSpPr>
          <p:nvPr/>
        </p:nvGrpSpPr>
        <p:grpSpPr bwMode="auto">
          <a:xfrm>
            <a:off x="4410075" y="1063625"/>
            <a:ext cx="396875" cy="396875"/>
            <a:chOff x="3521096" y="1025358"/>
            <a:chExt cx="396552" cy="396552"/>
          </a:xfrm>
        </p:grpSpPr>
        <p:sp>
          <p:nvSpPr>
            <p:cNvPr id="12" name="Ellipse 11"/>
            <p:cNvSpPr/>
            <p:nvPr/>
          </p:nvSpPr>
          <p:spPr bwMode="auto">
            <a:xfrm>
              <a:off x="3521096" y="1025358"/>
              <a:ext cx="396552" cy="39655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eaLnBrk="0" hangingPunct="0">
                <a:defRPr/>
              </a:pPr>
              <a:endParaRPr lang="fr-FR"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50199" name="Connecteur droit 16"/>
            <p:cNvCxnSpPr>
              <a:cxnSpLocks noChangeShapeType="1"/>
            </p:cNvCxnSpPr>
            <p:nvPr/>
          </p:nvCxnSpPr>
          <p:spPr bwMode="auto">
            <a:xfrm rot="10800000" flipH="1">
              <a:off x="3596546" y="1229410"/>
              <a:ext cx="234000" cy="0"/>
            </a:xfrm>
            <a:prstGeom prst="line">
              <a:avLst/>
            </a:prstGeom>
            <a:noFill/>
            <a:ln w="57150" algn="ctr">
              <a:solidFill>
                <a:srgbClr val="D5E04D"/>
              </a:solidFill>
              <a:round/>
              <a:headEnd/>
              <a:tailEnd/>
            </a:ln>
          </p:spPr>
        </p:cxnSp>
      </p:grpSp>
      <p:sp>
        <p:nvSpPr>
          <p:cNvPr id="14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056B124-47A7-4DCF-BDA9-B735C2264D97}" type="slidenum">
              <a:rPr lang="en-US" sz="1400">
                <a:latin typeface="+mj-lt"/>
              </a:rPr>
              <a:pPr>
                <a:defRPr/>
              </a:pPr>
              <a:t>5</a:t>
            </a:fld>
            <a:endParaRPr lang="en-US" sz="1400" dirty="0">
              <a:latin typeface="+mj-lt"/>
            </a:endParaRPr>
          </a:p>
        </p:txBody>
      </p:sp>
      <p:pic>
        <p:nvPicPr>
          <p:cNvPr id="50197" name="Image 14" descr="logo Guild ombré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3353" y="72008"/>
            <a:ext cx="1665111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7" descr="LogoActionChocBD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4221088"/>
            <a:ext cx="936104" cy="94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250825" y="857250"/>
          <a:ext cx="7993583" cy="5236046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4420387"/>
                <a:gridCol w="3573196"/>
              </a:tblGrid>
              <a:tr h="560208">
                <a:tc>
                  <a:txBody>
                    <a:bodyPr/>
                    <a:lstStyle/>
                    <a:p>
                      <a:pPr algn="ctr"/>
                      <a:endParaRPr lang="fr-FR" sz="16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04D"/>
                    </a:solidFill>
                  </a:tcPr>
                </a:tc>
              </a:tr>
              <a:tr h="4675838">
                <a:tc>
                  <a:txBody>
                    <a:bodyPr/>
                    <a:lstStyle/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Un</a:t>
                      </a: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bon partenaire pour le </a:t>
                      </a:r>
                      <a:r>
                        <a:rPr lang="fr-FR" sz="14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Katana</a:t>
                      </a: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, </a:t>
                      </a:r>
                      <a:r>
                        <a:rPr lang="fr-FR" sz="14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Pledge</a:t>
                      </a: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, </a:t>
                      </a:r>
                      <a:r>
                        <a:rPr lang="fr-FR" sz="14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Amino</a:t>
                      </a: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, BOA …à 4 L</a:t>
                      </a: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endParaRPr lang="fr-FR" sz="14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Une </a:t>
                      </a:r>
                      <a:r>
                        <a:rPr lang="fr-FR" sz="14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préco</a:t>
                      </a: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dose solo à 6 L</a:t>
                      </a: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endParaRPr lang="fr-FR" sz="14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Nouvelle MA</a:t>
                      </a: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endParaRPr lang="fr-FR" sz="14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Alternance MA = Introduction d’une  nouvelle MA avec mode d’action différent dans les stratégies. </a:t>
                      </a: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endParaRPr lang="fr-FR" sz="14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Réduction </a:t>
                      </a:r>
                      <a:r>
                        <a:rPr lang="fr-FR" sz="14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glypho</a:t>
                      </a: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/ha</a:t>
                      </a: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endParaRPr lang="fr-FR" sz="14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Rapide d’action</a:t>
                      </a: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endParaRPr lang="fr-FR" sz="14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Action épamprage dans les régions qui désherbent tard.</a:t>
                      </a: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endParaRPr lang="fr-FR" sz="14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82563" marR="0" indent="-1825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fr-FR" sz="1400" b="0" i="0" u="none" strike="noStrik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Nouveaux éléments techniques (Ex: efficacité flore particulière).</a:t>
                      </a: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Les </a:t>
                      </a: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comparatifs de doses / aux </a:t>
                      </a:r>
                      <a:r>
                        <a:rPr lang="fr-FR" sz="14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glyphosates</a:t>
                      </a: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 et donc le cout/ha</a:t>
                      </a: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endParaRPr lang="fr-FR" sz="14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Guild ne </a:t>
                      </a:r>
                      <a:r>
                        <a:rPr lang="fr-FR" sz="14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résoud</a:t>
                      </a: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pas tout </a:t>
                      </a: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endParaRPr lang="fr-FR" sz="14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Cout/ha </a:t>
                      </a:r>
                      <a:r>
                        <a:rPr lang="fr-FR" sz="14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élévé</a:t>
                      </a: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/génériques et au </a:t>
                      </a:r>
                      <a:r>
                        <a:rPr lang="fr-FR" sz="14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glyphos</a:t>
                      </a: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fr-FR" sz="14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mkt</a:t>
                      </a:r>
                      <a:endParaRPr lang="fr-FR" sz="14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endParaRPr lang="fr-FR" sz="14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Différent d’un </a:t>
                      </a:r>
                      <a:r>
                        <a:rPr lang="fr-FR" sz="14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glyphosate</a:t>
                      </a: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: a besoin d’être essayé avant d’être adopté.</a:t>
                      </a:r>
                    </a:p>
                    <a:p>
                      <a:pPr marL="182563" indent="-182563" algn="l" fontAlgn="t">
                        <a:buFont typeface="Arial" pitchFamily="34" charset="0"/>
                        <a:buChar char="•"/>
                      </a:pPr>
                      <a:endParaRPr lang="fr-FR" sz="14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82563" marR="0" indent="-1825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400" b="0" i="0" u="none" strike="noStrike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82563" marR="0" indent="-1825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400" b="0" i="0" u="none" strike="noStrike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82563" marR="0" indent="-1825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4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Arguments</a:t>
                      </a:r>
                      <a:r>
                        <a:rPr lang="fr-FR" sz="14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techniques et Novateurs  à faire valoir auprès de l ’utilisateur.</a:t>
                      </a:r>
                      <a:endParaRPr lang="fr-FR" sz="1400" b="0" i="0" u="none" strike="noStrike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82563" marR="0" indent="-182563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400" b="0" i="0" u="none" strike="noStrike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D1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e 11"/>
          <p:cNvGrpSpPr>
            <a:grpSpLocks/>
          </p:cNvGrpSpPr>
          <p:nvPr/>
        </p:nvGrpSpPr>
        <p:grpSpPr bwMode="auto">
          <a:xfrm>
            <a:off x="1519238" y="785813"/>
            <a:ext cx="454025" cy="646112"/>
            <a:chOff x="587946" y="962566"/>
            <a:chExt cx="453970" cy="646331"/>
          </a:xfrm>
        </p:grpSpPr>
        <p:sp>
          <p:nvSpPr>
            <p:cNvPr id="10" name="Ellipse 9"/>
            <p:cNvSpPr/>
            <p:nvPr/>
          </p:nvSpPr>
          <p:spPr bwMode="auto">
            <a:xfrm>
              <a:off x="622867" y="1084844"/>
              <a:ext cx="395239" cy="39701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eaLnBrk="0" hangingPunct="0">
                <a:defRPr/>
              </a:pPr>
              <a:endParaRPr lang="fr-FR"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51227" name="ZoneTexte 10"/>
            <p:cNvSpPr txBox="1">
              <a:spLocks noChangeArrowheads="1"/>
            </p:cNvSpPr>
            <p:nvPr/>
          </p:nvSpPr>
          <p:spPr bwMode="auto">
            <a:xfrm>
              <a:off x="587946" y="962566"/>
              <a:ext cx="45397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3600" b="1">
                  <a:solidFill>
                    <a:srgbClr val="003D7E"/>
                  </a:solidFill>
                </a:rPr>
                <a:t>+</a:t>
              </a:r>
            </a:p>
          </p:txBody>
        </p:sp>
      </p:grpSp>
      <p:sp>
        <p:nvSpPr>
          <p:cNvPr id="14338" name="Titre 2"/>
          <p:cNvSpPr>
            <a:spLocks noGrp="1"/>
          </p:cNvSpPr>
          <p:nvPr>
            <p:ph type="title"/>
          </p:nvPr>
        </p:nvSpPr>
        <p:spPr bwMode="auto">
          <a:xfrm>
            <a:off x="0" y="285750"/>
            <a:ext cx="9144000" cy="5461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sz="2800" b="1" kern="1200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  Le produit</a:t>
            </a:r>
          </a:p>
        </p:txBody>
      </p:sp>
      <p:grpSp>
        <p:nvGrpSpPr>
          <p:cNvPr id="3" name="Groupe 17"/>
          <p:cNvGrpSpPr>
            <a:grpSpLocks/>
          </p:cNvGrpSpPr>
          <p:nvPr/>
        </p:nvGrpSpPr>
        <p:grpSpPr bwMode="auto">
          <a:xfrm>
            <a:off x="6084168" y="908720"/>
            <a:ext cx="396875" cy="396875"/>
            <a:chOff x="3521096" y="1025358"/>
            <a:chExt cx="396552" cy="396552"/>
          </a:xfrm>
        </p:grpSpPr>
        <p:sp>
          <p:nvSpPr>
            <p:cNvPr id="14" name="Ellipse 13"/>
            <p:cNvSpPr/>
            <p:nvPr/>
          </p:nvSpPr>
          <p:spPr bwMode="auto">
            <a:xfrm>
              <a:off x="3521096" y="1025358"/>
              <a:ext cx="396552" cy="39655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eaLnBrk="0" hangingPunct="0">
                <a:defRPr/>
              </a:pPr>
              <a:endParaRPr lang="fr-FR"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51225" name="Connecteur droit 16"/>
            <p:cNvCxnSpPr>
              <a:cxnSpLocks noChangeShapeType="1"/>
            </p:cNvCxnSpPr>
            <p:nvPr/>
          </p:nvCxnSpPr>
          <p:spPr bwMode="auto">
            <a:xfrm rot="10800000" flipH="1">
              <a:off x="3596546" y="1229410"/>
              <a:ext cx="234000" cy="0"/>
            </a:xfrm>
            <a:prstGeom prst="line">
              <a:avLst/>
            </a:prstGeom>
            <a:noFill/>
            <a:ln w="57150" algn="ctr">
              <a:solidFill>
                <a:srgbClr val="D5E04D"/>
              </a:solidFill>
              <a:round/>
              <a:headEnd/>
              <a:tailEnd/>
            </a:ln>
          </p:spPr>
        </p:cxnSp>
      </p:grpSp>
      <p:sp>
        <p:nvSpPr>
          <p:cNvPr id="15" name="Flèche vers le bas 14"/>
          <p:cNvSpPr/>
          <p:nvPr/>
        </p:nvSpPr>
        <p:spPr>
          <a:xfrm flipH="1">
            <a:off x="6228184" y="3789040"/>
            <a:ext cx="228600" cy="381000"/>
          </a:xfrm>
          <a:prstGeom prst="downArrow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8" name="Image 14" descr="logo Guild ombré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3353" y="72008"/>
            <a:ext cx="1665111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 7" descr="LogoActionChocBD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941168"/>
            <a:ext cx="936104" cy="94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539750" y="4281488"/>
          <a:ext cx="7572402" cy="181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5990"/>
                <a:gridCol w="2071702"/>
                <a:gridCol w="785818"/>
                <a:gridCol w="1357322"/>
                <a:gridCol w="1071570"/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+mj-lt"/>
                        </a:rPr>
                        <a:t>Substances actives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+mj-lt"/>
                        </a:rPr>
                        <a:t>Mode d’action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+mj-lt"/>
                        </a:rPr>
                        <a:t>g</a:t>
                      </a:r>
                      <a:r>
                        <a:rPr lang="fr-FR" sz="1400" b="1" baseline="0" dirty="0" smtClean="0">
                          <a:latin typeface="+mj-lt"/>
                        </a:rPr>
                        <a:t>/litre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g/ha à </a:t>
                      </a:r>
                      <a:r>
                        <a:rPr lang="fr-FR" sz="1400" b="1" kern="1200" dirty="0" smtClean="0">
                          <a:solidFill>
                            <a:srgbClr val="D5E04D"/>
                          </a:solidFill>
                          <a:latin typeface="+mj-lt"/>
                          <a:ea typeface="+mn-ea"/>
                          <a:cs typeface="+mn-cs"/>
                        </a:rPr>
                        <a:t>4 L</a:t>
                      </a:r>
                    </a:p>
                    <a:p>
                      <a:pPr marL="0" algn="ctr" defTabSz="914400" rtl="0" eaLnBrk="1" latinLnBrk="0" hangingPunct="1"/>
                      <a:r>
                        <a:rPr lang="fr-FR" sz="14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annuelles et bis annuelles 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g/ha</a:t>
                      </a:r>
                      <a:r>
                        <a:rPr lang="fr-FR" sz="14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 à </a:t>
                      </a:r>
                      <a:r>
                        <a:rPr lang="fr-FR" sz="1400" b="1" kern="1200" dirty="0" smtClean="0">
                          <a:solidFill>
                            <a:srgbClr val="D5E04D"/>
                          </a:solidFill>
                          <a:latin typeface="+mj-lt"/>
                          <a:ea typeface="+mn-ea"/>
                          <a:cs typeface="+mn-cs"/>
                        </a:rPr>
                        <a:t>8 L</a:t>
                      </a:r>
                    </a:p>
                    <a:p>
                      <a:pPr marL="0" algn="ctr" defTabSz="914400" rtl="0" eaLnBrk="1" latinLnBrk="0" hangingPunct="1"/>
                      <a:r>
                        <a:rPr lang="fr-FR" sz="14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vivaces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 algn="l"/>
                      <a:r>
                        <a:rPr lang="en-US" altLang="ja-JP" sz="1600" b="1" i="1" baseline="0" dirty="0" smtClean="0">
                          <a:solidFill>
                            <a:srgbClr val="003D7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PYRAFLUFEN-ETHYL</a:t>
                      </a:r>
                      <a:endParaRPr lang="fr-FR" sz="1600" b="1" baseline="0" dirty="0">
                        <a:solidFill>
                          <a:srgbClr val="003D7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rgbClr val="003D7E"/>
                          </a:solidFill>
                          <a:latin typeface="+mj-lt"/>
                        </a:rPr>
                        <a:t>Contact</a:t>
                      </a:r>
                      <a:r>
                        <a:rPr lang="fr-FR" sz="1600" b="1" baseline="0" dirty="0" smtClean="0">
                          <a:solidFill>
                            <a:srgbClr val="003D7E"/>
                          </a:solidFill>
                          <a:latin typeface="+mj-lt"/>
                        </a:rPr>
                        <a:t>  (foliaire)</a:t>
                      </a:r>
                      <a:endParaRPr lang="fr-FR" sz="1600" b="1" dirty="0">
                        <a:solidFill>
                          <a:srgbClr val="003D7E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rgbClr val="003D7E"/>
                          </a:solidFill>
                          <a:latin typeface="+mj-lt"/>
                        </a:rPr>
                        <a:t>1.71</a:t>
                      </a:r>
                      <a:endParaRPr lang="fr-FR" sz="1600" b="1" dirty="0">
                        <a:solidFill>
                          <a:srgbClr val="003D7E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600" b="1" kern="1200" dirty="0" smtClean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</a:rPr>
                        <a:t>6.84</a:t>
                      </a:r>
                      <a:endParaRPr lang="fr-FR" sz="1600" b="1" kern="1200" dirty="0">
                        <a:solidFill>
                          <a:srgbClr val="C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600" b="1" kern="1200" dirty="0" smtClean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</a:rPr>
                        <a:t>13.68</a:t>
                      </a:r>
                      <a:endParaRPr lang="fr-FR" sz="1600" b="1" kern="1200" dirty="0">
                        <a:solidFill>
                          <a:srgbClr val="C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err="1" smtClean="0">
                          <a:solidFill>
                            <a:srgbClr val="003D7E"/>
                          </a:solidFill>
                          <a:latin typeface="+mj-lt"/>
                        </a:rPr>
                        <a:t>Glyphosate</a:t>
                      </a:r>
                      <a:endParaRPr lang="fr-FR" sz="1400" b="1" dirty="0">
                        <a:solidFill>
                          <a:srgbClr val="003D7E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rgbClr val="003D7E"/>
                          </a:solidFill>
                          <a:latin typeface="+mj-lt"/>
                        </a:rPr>
                        <a:t>Systémique et foliaire</a:t>
                      </a:r>
                      <a:endParaRPr lang="fr-FR" sz="1400" b="1" dirty="0">
                        <a:solidFill>
                          <a:srgbClr val="003D7E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rgbClr val="003D7E"/>
                          </a:solidFill>
                          <a:latin typeface="+mj-lt"/>
                        </a:rPr>
                        <a:t>261</a:t>
                      </a:r>
                      <a:endParaRPr lang="fr-FR" sz="1400" b="1" dirty="0">
                        <a:solidFill>
                          <a:srgbClr val="003D7E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600" b="1" kern="1200" dirty="0" smtClean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</a:rPr>
                        <a:t>1044</a:t>
                      </a:r>
                      <a:endParaRPr lang="fr-FR" sz="1600" b="1" kern="1200" dirty="0">
                        <a:solidFill>
                          <a:srgbClr val="C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600" b="1" kern="1200" dirty="0" smtClean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</a:rPr>
                        <a:t>2088</a:t>
                      </a:r>
                      <a:endParaRPr lang="fr-FR" sz="1600" b="1" kern="1200" dirty="0">
                        <a:solidFill>
                          <a:srgbClr val="C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</a:tr>
            </a:tbl>
          </a:graphicData>
        </a:graphic>
      </p:graphicFrame>
      <p:sp>
        <p:nvSpPr>
          <p:cNvPr id="32796" name="ZoneTexte 4"/>
          <p:cNvSpPr txBox="1">
            <a:spLocks noChangeArrowheads="1"/>
          </p:cNvSpPr>
          <p:nvPr/>
        </p:nvSpPr>
        <p:spPr bwMode="auto">
          <a:xfrm>
            <a:off x="468313" y="1071563"/>
            <a:ext cx="8429625" cy="3078162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spcAft>
                <a:spcPts val="1200"/>
              </a:spcAft>
              <a:defRPr/>
            </a:pPr>
            <a:r>
              <a:rPr lang="fr-FR" sz="1600" b="1" dirty="0">
                <a:solidFill>
                  <a:srgbClr val="003D7E"/>
                </a:solidFill>
                <a:latin typeface="Myriad Pro Semibold"/>
              </a:rPr>
              <a:t>AMM: </a:t>
            </a:r>
            <a:r>
              <a:rPr lang="fr-FR" sz="1600" dirty="0">
                <a:solidFill>
                  <a:srgbClr val="003D7E"/>
                </a:solidFill>
                <a:latin typeface="Myriad Pro Semibold"/>
              </a:rPr>
              <a:t>2100001</a:t>
            </a:r>
          </a:p>
          <a:p>
            <a:pPr eaLnBrk="0" hangingPunct="0">
              <a:spcAft>
                <a:spcPts val="1200"/>
              </a:spcAft>
              <a:defRPr/>
            </a:pPr>
            <a:r>
              <a:rPr lang="fr-FR" sz="1600" b="1" dirty="0">
                <a:solidFill>
                  <a:srgbClr val="003D7E"/>
                </a:solidFill>
                <a:latin typeface="+mj-lt"/>
              </a:rPr>
              <a:t>Formulation: </a:t>
            </a:r>
            <a:r>
              <a:rPr lang="fr-FR" sz="1600" dirty="0">
                <a:solidFill>
                  <a:srgbClr val="003D7E"/>
                </a:solidFill>
                <a:latin typeface="+mj-lt"/>
              </a:rPr>
              <a:t>SC Suspension Concentrée</a:t>
            </a:r>
          </a:p>
          <a:p>
            <a:pPr eaLnBrk="0" hangingPunct="0">
              <a:spcAft>
                <a:spcPts val="1200"/>
              </a:spcAft>
              <a:defRPr/>
            </a:pPr>
            <a:r>
              <a:rPr lang="fr-FR" sz="1600" b="1" dirty="0">
                <a:solidFill>
                  <a:srgbClr val="003D7E"/>
                </a:solidFill>
                <a:latin typeface="+mj-lt"/>
              </a:rPr>
              <a:t>Usages autorisées</a:t>
            </a:r>
            <a:r>
              <a:rPr lang="fr-FR" sz="1600" b="1" dirty="0">
                <a:solidFill>
                  <a:srgbClr val="003D7E"/>
                </a:solidFill>
                <a:latin typeface="Myriad Pro Semibold"/>
              </a:rPr>
              <a:t>: </a:t>
            </a:r>
            <a:r>
              <a:rPr lang="fr-FR" sz="1600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Semibold"/>
              </a:rPr>
              <a:t>Vigne (+ de 2 ans) , Pommier &amp; Poirier (+ de 3 ans)                                                en cultures installées.</a:t>
            </a:r>
            <a:endParaRPr lang="fr-FR" sz="1600" dirty="0">
              <a:solidFill>
                <a:srgbClr val="003D7E"/>
              </a:solidFill>
              <a:latin typeface="Myriad Pro Semibold"/>
            </a:endParaRPr>
          </a:p>
          <a:p>
            <a:pPr eaLnBrk="0" hangingPunct="0">
              <a:spcAft>
                <a:spcPts val="0"/>
              </a:spcAft>
              <a:defRPr/>
            </a:pPr>
            <a:r>
              <a:rPr lang="fr-FR" sz="1600" b="1" dirty="0">
                <a:solidFill>
                  <a:srgbClr val="003D7E"/>
                </a:solidFill>
                <a:latin typeface="Myriad Pro Semibold"/>
              </a:rPr>
              <a:t>Applications maxi par an: </a:t>
            </a:r>
          </a:p>
          <a:p>
            <a:pPr marL="179388" indent="-179388" eaLnBrk="0" hangingPunct="0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1600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Semibold"/>
              </a:rPr>
              <a:t>2 traitements par an </a:t>
            </a:r>
            <a:r>
              <a:rPr lang="fr-FR" sz="1600" dirty="0">
                <a:solidFill>
                  <a:srgbClr val="003D7E"/>
                </a:solidFill>
                <a:latin typeface="Myriad Pro Semibold"/>
              </a:rPr>
              <a:t>pour adventices</a:t>
            </a:r>
            <a:r>
              <a:rPr lang="fr-FR" sz="1600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Semibold"/>
              </a:rPr>
              <a:t> annuelles et bisannuelles</a:t>
            </a:r>
          </a:p>
          <a:p>
            <a:pPr marL="179388" indent="-179388" eaLnBrk="0" hangingPunct="0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fr-FR" sz="1600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Semibold"/>
              </a:rPr>
              <a:t>1 traitement par an </a:t>
            </a:r>
            <a:r>
              <a:rPr lang="fr-FR" sz="1600" dirty="0">
                <a:solidFill>
                  <a:srgbClr val="003D7E"/>
                </a:solidFill>
                <a:latin typeface="Myriad Pro Semibold"/>
              </a:rPr>
              <a:t>pour adventices</a:t>
            </a:r>
            <a:r>
              <a:rPr lang="fr-FR" sz="1600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Semibold"/>
              </a:rPr>
              <a:t> vivaces </a:t>
            </a:r>
          </a:p>
          <a:p>
            <a:pPr eaLnBrk="0" hangingPunct="0">
              <a:spcAft>
                <a:spcPts val="1200"/>
              </a:spcAft>
              <a:defRPr/>
            </a:pPr>
            <a:r>
              <a:rPr lang="fr-FR" sz="1600" b="1" dirty="0">
                <a:solidFill>
                  <a:srgbClr val="003D7E"/>
                </a:solidFill>
                <a:latin typeface="Myriad Pro Semibold"/>
              </a:rPr>
              <a:t>DAR</a:t>
            </a:r>
            <a:r>
              <a:rPr lang="fr-FR" sz="1600" dirty="0">
                <a:solidFill>
                  <a:srgbClr val="003D7E"/>
                </a:solidFill>
                <a:latin typeface="Myriad Pro Semibold"/>
              </a:rPr>
              <a:t> : 60 jours         	</a:t>
            </a:r>
            <a:r>
              <a:rPr lang="fr-FR" sz="1600" b="1" dirty="0">
                <a:solidFill>
                  <a:srgbClr val="003D7E"/>
                </a:solidFill>
                <a:latin typeface="Myriad Pro Semibold"/>
              </a:rPr>
              <a:t>DRE</a:t>
            </a:r>
            <a:r>
              <a:rPr lang="fr-FR" sz="1600" dirty="0">
                <a:solidFill>
                  <a:srgbClr val="003D7E"/>
                </a:solidFill>
                <a:latin typeface="Myriad Pro Semibold"/>
              </a:rPr>
              <a:t>: 48 heures		</a:t>
            </a:r>
            <a:r>
              <a:rPr lang="fr-FR" sz="1600" b="1" dirty="0">
                <a:solidFill>
                  <a:srgbClr val="003D7E"/>
                </a:solidFill>
                <a:latin typeface="Myriad Pro Semibold"/>
              </a:rPr>
              <a:t>ZNT</a:t>
            </a:r>
            <a:r>
              <a:rPr lang="fr-FR" sz="1600" dirty="0">
                <a:solidFill>
                  <a:srgbClr val="003D7E"/>
                </a:solidFill>
                <a:latin typeface="Myriad Pro Semibold"/>
              </a:rPr>
              <a:t>: 20 mètres</a:t>
            </a:r>
          </a:p>
          <a:p>
            <a:pPr eaLnBrk="0" hangingPunct="0">
              <a:spcAft>
                <a:spcPts val="600"/>
              </a:spcAft>
              <a:defRPr/>
            </a:pPr>
            <a:r>
              <a:rPr lang="fr-FR" sz="1600" b="1" dirty="0">
                <a:solidFill>
                  <a:srgbClr val="003D7E"/>
                </a:solidFill>
                <a:latin typeface="Myriad Pro Semibold"/>
              </a:rPr>
              <a:t>Classement</a:t>
            </a:r>
            <a:r>
              <a:rPr lang="fr-FR" sz="1600" dirty="0">
                <a:solidFill>
                  <a:srgbClr val="003D7E"/>
                </a:solidFill>
                <a:latin typeface="Myriad Pro Semibold"/>
              </a:rPr>
              <a:t> : </a:t>
            </a:r>
            <a:r>
              <a:rPr lang="fr-FR" sz="1600" dirty="0">
                <a:solidFill>
                  <a:srgbClr val="003D7E"/>
                </a:solidFill>
              </a:rPr>
              <a:t>N, Xi, R43, R50/53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500063"/>
            <a:ext cx="91440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fr-FR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Semibold" pitchFamily="1" charset="0"/>
                <a:ea typeface="ＭＳ Ｐゴシック" pitchFamily="16" charset="-128"/>
                <a:cs typeface="Arial" charset="0"/>
              </a:rPr>
              <a:t>CARTE </a:t>
            </a:r>
            <a:r>
              <a:rPr lang="fr-FR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16" charset="-128"/>
                <a:cs typeface="Arial" charset="0"/>
              </a:rPr>
              <a:t>D’IDENTITE</a:t>
            </a:r>
          </a:p>
        </p:txBody>
      </p:sp>
      <p:pic>
        <p:nvPicPr>
          <p:cNvPr id="13342" name="Image 7" descr="Bid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00" y="571500"/>
            <a:ext cx="1417638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3" name="Image 7" descr="Logo Vertical blanc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8325" y="115888"/>
            <a:ext cx="11096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4" name="Image 9" descr="ETK Vertical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81900" y="1412875"/>
            <a:ext cx="109378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SERVICES\MARKETING\COM\BIBLIO\Photos &amp; Images\IMAGES\Icones\Other icons\50955f5ucl4cygj.jpg"/>
          <p:cNvPicPr>
            <a:picLocks noChangeAspect="1" noChangeArrowheads="1"/>
          </p:cNvPicPr>
          <p:nvPr/>
        </p:nvPicPr>
        <p:blipFill>
          <a:blip r:embed="rId3" cstate="print"/>
          <a:srcRect l="76535" t="5669" r="8504" b="69921"/>
          <a:stretch>
            <a:fillRect/>
          </a:stretch>
        </p:blipFill>
        <p:spPr bwMode="auto">
          <a:xfrm>
            <a:off x="8460432" y="2276872"/>
            <a:ext cx="432047" cy="704867"/>
          </a:xfrm>
          <a:prstGeom prst="rect">
            <a:avLst/>
          </a:prstGeom>
          <a:noFill/>
        </p:spPr>
      </p:pic>
      <p:sp>
        <p:nvSpPr>
          <p:cNvPr id="583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27584" y="1700808"/>
            <a:ext cx="8136904" cy="4896544"/>
          </a:xfrm>
          <a:noFill/>
          <a:ln/>
        </p:spPr>
        <p:txBody>
          <a:bodyPr/>
          <a:lstStyle/>
          <a:p>
            <a:pPr marL="609600" indent="-609600">
              <a:buClr>
                <a:srgbClr val="D60093"/>
              </a:buClr>
              <a:buFont typeface="+mj-lt"/>
              <a:buAutoNum type="arabicPeriod"/>
            </a:pPr>
            <a:r>
              <a:rPr lang="fr-FR" sz="1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NOUVELLE MATIERE ACTIVE, le </a:t>
            </a:r>
            <a:r>
              <a:rPr lang="fr-FR" sz="1600" b="1" dirty="0" err="1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Pyraflufen</a:t>
            </a:r>
            <a:r>
              <a:rPr lang="fr-FR" sz="1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=</a:t>
            </a: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contact foliaire avec un mode d’action différent du </a:t>
            </a:r>
            <a:r>
              <a:rPr lang="fr-FR" sz="16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glyphosate</a:t>
            </a: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auquel il est associé pour son action systémique. </a:t>
            </a:r>
          </a:p>
          <a:p>
            <a:pPr marL="609600" indent="-609600">
              <a:spcBef>
                <a:spcPts val="0"/>
              </a:spcBef>
              <a:buClr>
                <a:srgbClr val="D60093"/>
              </a:buClr>
              <a:buNone/>
            </a:pP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	Permet d’introduire un nouveau groupe HRAC (E) dans les programmes.</a:t>
            </a:r>
          </a:p>
          <a:p>
            <a:pPr marL="609600" indent="-609600">
              <a:buClr>
                <a:srgbClr val="D60093"/>
              </a:buClr>
              <a:buFont typeface="+mj-lt"/>
              <a:buAutoNum type="arabicPeriod"/>
            </a:pPr>
            <a:endParaRPr lang="fr-FR" sz="500" b="1" dirty="0" smtClean="0">
              <a:latin typeface="+mj-lt"/>
            </a:endParaRPr>
          </a:p>
          <a:p>
            <a:pPr marL="609600" indent="-609600">
              <a:spcBef>
                <a:spcPts val="0"/>
              </a:spcBef>
              <a:buClr>
                <a:srgbClr val="D60093"/>
              </a:buClr>
              <a:buFont typeface="+mj-lt"/>
              <a:buAutoNum type="arabicPeriod" startAt="2"/>
            </a:pPr>
            <a:r>
              <a:rPr lang="fr-FR" sz="1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HAUT NIVEAU </a:t>
            </a:r>
            <a:r>
              <a:rPr lang="fr-FR" sz="1600" b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EFFICACITE </a:t>
            </a:r>
            <a:r>
              <a:rPr lang="fr-FR" sz="1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(8 adjuvants) </a:t>
            </a:r>
          </a:p>
          <a:p>
            <a:pPr marL="609600" indent="-609600">
              <a:spcBef>
                <a:spcPts val="0"/>
              </a:spcBef>
              <a:buClr>
                <a:srgbClr val="D60093"/>
              </a:buClr>
              <a:buNone/>
            </a:pPr>
            <a:r>
              <a:rPr lang="fr-FR" sz="1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	</a:t>
            </a: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Equivalent à supérieur aux </a:t>
            </a:r>
            <a:r>
              <a:rPr lang="fr-FR" sz="16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glyphosates</a:t>
            </a: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haut de gamme ( grâce notamment     aux 8 adjuvants de nouvelle génération).</a:t>
            </a:r>
          </a:p>
          <a:p>
            <a:pPr marL="609600" indent="-609600">
              <a:spcBef>
                <a:spcPts val="0"/>
              </a:spcBef>
              <a:buClr>
                <a:srgbClr val="D60093"/>
              </a:buClr>
              <a:buNone/>
            </a:pPr>
            <a:endParaRPr lang="fr-FR" sz="300" dirty="0" smtClean="0"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 marL="609600" indent="-609600">
              <a:spcBef>
                <a:spcPts val="0"/>
              </a:spcBef>
              <a:buClr>
                <a:srgbClr val="D60093"/>
              </a:buClr>
              <a:buAutoNum type="arabicPlain" startAt="3"/>
            </a:pPr>
            <a:r>
              <a:rPr lang="fr-FR" sz="1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RAPIDITE D’ACTION</a:t>
            </a:r>
            <a:r>
              <a:rPr lang="fr-FR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/>
            </a:r>
            <a:br>
              <a:rPr lang="fr-FR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</a:b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2 à 3 fois plus rapide suivant flore; mieux sur </a:t>
            </a:r>
            <a:r>
              <a:rPr lang="fr-F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liseron, épilobe, </a:t>
            </a:r>
            <a:r>
              <a:rPr lang="fr-FR" sz="1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chondrille</a:t>
            </a:r>
            <a:r>
              <a:rPr lang="fr-F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, potentille,</a:t>
            </a:r>
          </a:p>
          <a:p>
            <a:pPr marL="609600" indent="-609600">
              <a:spcBef>
                <a:spcPts val="0"/>
              </a:spcBef>
              <a:buClr>
                <a:srgbClr val="D60093"/>
              </a:buClr>
              <a:buNone/>
            </a:pPr>
            <a:endParaRPr lang="fr-FR" sz="3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 marL="609600" indent="-609600">
              <a:buClr>
                <a:srgbClr val="D60093"/>
              </a:buClr>
              <a:buNone/>
            </a:pPr>
            <a:r>
              <a:rPr lang="fr-FR" sz="1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4	</a:t>
            </a:r>
            <a:r>
              <a:rPr lang="fr-FR" sz="1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REDUCTION de 20 à 30% du grammage/ha de </a:t>
            </a:r>
            <a:r>
              <a:rPr lang="fr-FR" sz="1600" b="1" dirty="0" err="1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glyphosate</a:t>
            </a:r>
            <a:r>
              <a:rPr lang="fr-F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par rapport à l’utilisation d’un </a:t>
            </a:r>
            <a:r>
              <a:rPr lang="fr-FR" sz="16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glyphosate</a:t>
            </a: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solo.</a:t>
            </a:r>
            <a:r>
              <a:rPr lang="fr-FR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/>
            </a:r>
            <a:br>
              <a:rPr lang="fr-FR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</a:b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					</a:t>
            </a:r>
            <a:endParaRPr lang="fr-FR" sz="160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 marL="609600" indent="-609600">
              <a:spcBef>
                <a:spcPts val="0"/>
              </a:spcBef>
              <a:buClr>
                <a:srgbClr val="D60093"/>
              </a:buClr>
              <a:buAutoNum type="arabicPlain" startAt="5"/>
            </a:pPr>
            <a:r>
              <a:rPr lang="fr-FR" sz="1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SIMPLICITE DES PRECONISATIONS + SOUPLESSE D’EMPLOI</a:t>
            </a:r>
            <a:r>
              <a:rPr lang="fr-FR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/>
            </a:r>
            <a:br>
              <a:rPr lang="fr-FR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</a:br>
            <a:r>
              <a:rPr lang="fr-F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Doses= 4L </a:t>
            </a: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sur annuelles et bisannuelles</a:t>
            </a:r>
            <a:r>
              <a:rPr lang="fr-F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, 6L </a:t>
            </a: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idem mais sur flore développée ou difficile, </a:t>
            </a:r>
            <a:r>
              <a:rPr lang="fr-F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8L </a:t>
            </a: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sur vivaces</a:t>
            </a:r>
            <a:r>
              <a:rPr lang="fr-F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+ </a:t>
            </a: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U</a:t>
            </a:r>
            <a:r>
              <a:rPr lang="fr-FR" sz="1600" dirty="0" smtClean="0">
                <a:latin typeface="+mj-lt"/>
              </a:rPr>
              <a:t>tilisable aussi bien enT1 (associé) qu’en </a:t>
            </a:r>
            <a:r>
              <a:rPr lang="fr-FR" sz="1600" b="1" dirty="0" smtClean="0">
                <a:latin typeface="+mj-lt"/>
              </a:rPr>
              <a:t>T2</a:t>
            </a:r>
            <a:r>
              <a:rPr lang="fr-FR" sz="1600" dirty="0" smtClean="0">
                <a:latin typeface="+mj-lt"/>
              </a:rPr>
              <a:t> .</a:t>
            </a:r>
          </a:p>
          <a:p>
            <a:pPr marL="609600" indent="-609600">
              <a:spcBef>
                <a:spcPts val="0"/>
              </a:spcBef>
              <a:buClr>
                <a:srgbClr val="D60093"/>
              </a:buClr>
              <a:buAutoNum type="arabicPlain" startAt="5"/>
            </a:pPr>
            <a:endParaRPr lang="fr-FR" sz="400" b="1" dirty="0">
              <a:latin typeface="+mj-lt"/>
            </a:endParaRPr>
          </a:p>
          <a:p>
            <a:pPr marL="609600" indent="-609600">
              <a:buClr>
                <a:srgbClr val="D60093"/>
              </a:buClr>
              <a:buNone/>
            </a:pPr>
            <a:r>
              <a:rPr lang="fr-FR" sz="1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6	</a:t>
            </a:r>
            <a:r>
              <a:rPr lang="fr-FR" sz="1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Excellent </a:t>
            </a:r>
            <a:r>
              <a:rPr lang="fr-FR" sz="1600" b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Rapport </a:t>
            </a:r>
            <a:r>
              <a:rPr lang="fr-FR" sz="1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PERFORMANCES / COÛT</a:t>
            </a:r>
            <a:endParaRPr lang="fr-FR" sz="900" i="1" dirty="0">
              <a:solidFill>
                <a:srgbClr val="660033"/>
              </a:solidFill>
              <a:latin typeface="+mj-lt"/>
            </a:endParaRPr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971600" y="1196752"/>
            <a:ext cx="49685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rtl="1"/>
            <a:r>
              <a:rPr lang="fr-FR" sz="2400" dirty="0">
                <a:solidFill>
                  <a:srgbClr val="D60093"/>
                </a:solidFill>
                <a:latin typeface="Arial Black" pitchFamily="34" charset="0"/>
              </a:rPr>
              <a:t>6</a:t>
            </a:r>
            <a:r>
              <a:rPr lang="fr-FR" sz="2400" dirty="0" smtClean="0">
                <a:solidFill>
                  <a:srgbClr val="D60093"/>
                </a:solidFill>
                <a:latin typeface="Arial Black" pitchFamily="34" charset="0"/>
              </a:rPr>
              <a:t> </a:t>
            </a:r>
            <a:r>
              <a:rPr lang="fr-FR" sz="2400" dirty="0">
                <a:solidFill>
                  <a:srgbClr val="D60093"/>
                </a:solidFill>
                <a:latin typeface="Arial Black" pitchFamily="34" charset="0"/>
              </a:rPr>
              <a:t>bonnes raisons de choisir</a:t>
            </a:r>
          </a:p>
        </p:txBody>
      </p:sp>
      <p:sp>
        <p:nvSpPr>
          <p:cNvPr id="58378" name="WordArt 10"/>
          <p:cNvSpPr>
            <a:spLocks noChangeArrowheads="1" noChangeShapeType="1" noTextEdit="1"/>
          </p:cNvSpPr>
          <p:nvPr/>
        </p:nvSpPr>
        <p:spPr bwMode="auto">
          <a:xfrm>
            <a:off x="251520" y="332656"/>
            <a:ext cx="8496944" cy="864096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7944"/>
              </a:avLst>
            </a:prstTxWarp>
          </a:bodyPr>
          <a:lstStyle/>
          <a:p>
            <a:pPr algn="ctr"/>
            <a:r>
              <a:rPr lang="fr-FR" sz="2000" kern="10" dirty="0" smtClean="0">
                <a:ln w="9525">
                  <a:solidFill>
                    <a:srgbClr val="669900"/>
                  </a:solidFill>
                  <a:round/>
                  <a:headEnd/>
                  <a:tailEnd/>
                </a:ln>
                <a:solidFill>
                  <a:srgbClr val="CCCC00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Nouvel herbicide foliaire des vignes *</a:t>
            </a:r>
            <a:endParaRPr lang="fr-FR" sz="2000" kern="10" dirty="0">
              <a:ln w="9525">
                <a:solidFill>
                  <a:srgbClr val="669900"/>
                </a:solidFill>
                <a:round/>
                <a:headEnd/>
                <a:tailEnd/>
              </a:ln>
              <a:solidFill>
                <a:srgbClr val="CCCC00"/>
              </a:solidFill>
              <a:effectLst>
                <a:outerShdw dist="53882" dir="2700000" algn="ctr" rotWithShape="0">
                  <a:srgbClr val="9999FF"/>
                </a:outerShdw>
              </a:effectLst>
              <a:latin typeface="Impact"/>
            </a:endParaRPr>
          </a:p>
        </p:txBody>
      </p:sp>
      <p:sp>
        <p:nvSpPr>
          <p:cNvPr id="2050" name="AutoShape 2" descr="data:image/jpeg;base64,/9j/4AAQSkZJRgABAQAAAQABAAD/2wBDAAkGBwgHBgkIBwgKCgkLDRYPDQwMDRsUFRAWIB0iIiAdHx8kKDQsJCYxJx8fLT0tMTU3Ojo6Iys/RD84QzQ5Ojf/2wBDAQoKCg0MDRoPDxo3JR8lNzc3Nzc3Nzc3Nzc3Nzc3Nzc3Nzc3Nzc3Nzc3Nzc3Nzc3Nzc3Nzc3Nzc3Nzc3Nzc3Nzf/wAARCACLALoDASIAAhEBAxEB/8QAHAAAAgIDAQEAAAAAAAAAAAAABAUDBgECBwAI/8QAPRAAAgIBAwIEBQIEBQIGAwEAAQIDEQQFEiEAMRMiQVEGFGFxgTKRFSNCoQdSscHw0eEWM3KCkvEkYpOi/8QAGQEAAwEBAQAAAAAAAAAAAAAAAQIDAAQF/8QAIREAAgMAAwEAAwEBAAAAAAAAAAECESEDEjFBEyJhUXH/2gAMAwEAAhEDEQA/AK9G0wEiKo8INQA8u2/z2PH7V9Oi9NWUzZWOLY0Jm8WgwO27+/IH79PXwhHps2nQyM1Sq7Pt7haq+eQAeSOeOgAmTHPDNFEvib0iBCilW2vzfT+X7/q9eOvETT8ESozhoUkKkBzEXLRk7eWU2OO1dMIVGPB/MZmRI1LELfl5vn6GxfQa+C7gR7PFDEFL4u+SPfrbF1KOPMJyn3AfpCimHqSeO3/D36nKzNjlXWXwVjIUwgoWJB7A8UfT8ft0EWUZExACxyVw45DE+Ykenl/36gyc1cXHZ9gJ3DbZ2hk4PP8Az/TobElXKZmRoxGsQG6TsKuhXo3p+esm2GNsf4k0kskQw1SQqLt2AIUk8Gx9O/STUcTx9RfJWdwiqqJCWKncSSTZ4qjQIvueeBThW2ypDGI1jezbtwvLcEnj09/f26g1iNMrwoomGOZeG2mr455B7ffrog6WnR4hH/GEk2YeS8juKUrxvQn0JAr61fr39iJEyEbFMGNaBmjUmvrV9yKA9Oeh4IRjZM2Oq7lWhDbmmNDi7Fj15F89OMQTSyyQTxmOKVrjoDluG7j0NkdLLqTwnhhUyyxtL+tC4VudoJ8y0O11x736dupwQ6eAY/CZwC5aMVIp4Fd/ReO3p0lw8OOKBojkTnwwgVqXk2Cw9OePpRPU0848j42Q0Uu918zHzMBXBF8jj1/AvqefA2jSWeJJS29mMEfhQRseAFoFR6bT39Pv0OcjxgGiaUSKhJUEEk+VeAOD2/fr2RsOQZfEQ7yfLt4v9RvigSbofbqNBBAySYSTiag6ugtqB4Yg3YNV0Xa9Im2LJLHMzvKhVZEaTeeeGrg/S+R25/HQsuYCxXdsEbbkDEDcoN0fpyD1nMxZpJSwUNL+mRiSQ6ng1QINEenIHWzxH5aE5AUEFh5TZo8XXqOL/bpJRS1g02R4vFk8WhIxG1DZWM+h9q7c/TqfLYwA2JPDKAEML7VfPeue/pfp360y40gmeZzuAUbxYLWFACgfcn9vbrGpwx5WHjojgTbAYiWIChgtqT9/X69HLVjNG2ZJ4+OpalHiKVCjy7RyaNdvYdQxZCJNI0ccfio5Xk0C9mmNn2J+5BHU8ckaYmR84JC6gLC7nh/c8CqFfvXv0tXHImSF3jDOQjI3deKH1/Yjsel60hZJ+j6PIjk0/LJG6M1uQ/1WAtc/SgPqB1XZIsiHImj2sEEoAQMRaj3+5rv7DpzDIBEMdwPCcXGl2aBoA+nobI/zdEhvmpJg0Do8dBbAYuBe439wD1oSccaHSwRN/Ox43KxLjlyzDk9gQAQR7Hr0fzGxdkYC0KGwcDpisQjieCWMWRtKOW3baNGrvvQ9uPp0HjjJaCMrZUoCCUFkV9um7X6K0PvmFmVI2TyigrL+mq4Jr3vsffrbNyGJxEjQFCmwJYIiJN/njt9ueksM8swUSSMI2m2RbW5qu5HqP0g/tfRGJO+ShdZEd0jCmPkebsG+pHI9PT36DTTwP/ATPlKvJGW2myFZv6bs/taqB9OgPAliaIZKyQyGgd5DH9XPuRfF/wC/bq0RYj6dCMvV4I2x8iXy2oMisKpvoDa8X2r8hyYMmZmXNGmPirICRJKOaB83lHPHbv6/m0VQ0Y/RJJPN8xeQs5x33SopW7S6AFH14r+9Hpto+IsmJUEqLHLvo+Yfp3KLJqxfF/nqb5ZGiz8aPGhjh3kfyF2hbvm+7Nxz/sL6iwk+YkeTTg7mOPaDdELZFcev+oA6fovhVcas0OZk42NCZ412gDdO0Yr32jj2H9u3RSZK5MbRwhceKTcQbB3gCmJI9KPrfP061mc52nrMsW6Nh4ckXibFBF+pBPtzwLPUmXpjJouJreFHJKvglZ8cAJsSwLUGu1cj1BP1syivo045pmJseKWDIZgy7rIFqRRsN6WBX/O/Ws08WNs8KcggEK207Tyezc+4Pr9+l2rY3gomZCtRCQgKFoEkE0eT3on8/Q9TZbfN40OpwCKHEy4wTdqsc68OgB4A4Df+4+3UXHSDRE2aVk3pj22QwWSMNVkUSD7d74+nTaORcmKWRdzRGpoSygkUCCK7bqI+hq/bqu5SMEc5CxndRRowQXAq2oCgew7e316a6SZsdlx4iJsc+VnAtePvd9yOfz0nX/ARTsPmTxHE1SjwuW3vy61QHbg3wKN9QZLRSMWk33JSNsvgg8UvP7+1dQ5rR5Sw40Sv8wsxICQEbQtcVdAevr3ocnnGFq38KlDZEMWeY2JETKqgi6I3N2rk0eLB55JDqMnQ/XKBsaRsTShHgmfKhkdknUIxF7VFrV1+OOtMjMCzJElt5r820KWNdie9f8uheqpHkTSrpKhcQzeLGZWFEj03AkNZ4sGj/rtm6S0c+QWfdCzr5h5yq9vTni7voSUXLRGtPHKlzYyrRlXgktwhsM10CP3Pa+3UunYszECRWeRGsWLJAJ7327muCOD+Iop/CaFY1j8JmuQlvMoBJJJIBq7H/AOj5chBMY4zNFI5EiUDtah5lPrfAPWa6mpEecMg6TGMc+SMuG2XuZj2JoA0Dz6jpfhtJDtnmEm9VAdxuvgE3z6XQ7dj9OihPNGkjwzCQOQK3Cw3PvwL/wCtdRZrOsQjkyAnipuWPbZG4UBfANf8PQ7Nrw0llhkWSMnKaWTY7hApJAAk9QaHbk/8vrWaR5Jlg8WRVh5BC7aFdvr3r+3SaLKX+IRRnI8CBeVZSSps8mh6cH81+XMrQ5Mjw4+RJImzZLkgBXKq1UV7g1QFev2HStNCrwhjeKGZxKGYKpDIgKgn1WhzXfn/ALdZGXGo27ZhXFFu39+k+pSyz6m8wbw0lbcAG7KTx9xyD6dShpVG0NjOBwH8Xbu+tHt9un/G2rGQ2ihGPOYzsk8Jjwv6WU3ZPI53V+46ndYchGgXdA4JZwf0lRdkjgGwaPfij1BLJkrHPnmESxiYRrKyEiyaANngk0ee99L4s1f4mqZIUxRygiUnjcKFccXZuvboJWZUkddz8FH+HH0nBjUtJiqY04virP39fv1RlxIsd2xMyN2yzMWfxl/URtIH0HAPtyerPomcpyUMuTsyEZpZJJW8ohAqvauQftXS74iMeZ8QNJK0bIyJLitGf1qVAPPoQRx73VX1TkarsNdAWUmRGsLwwHIncvkPuqzuICryO2032s16dTYulq6Jj48G3LYo0vgkAlhRPNUR3sdu/WI8ifNgkahE6AMSx8KyAWokg12HTTS9QjwYJZJo0GXHYijaySgVT7n+o1yeOkjyUkPFtCbMinyJpTDjY+MYn2SRtjhzK3JPCng2KvrfwsYI8GXkyBYYUhjiMl73ZSbN37EWbr89KNUlfK1AyeJkPkEkyRqvkYFT+5HH/wAhZ54lyn3atjOrN5YI5cbIoVVAFTXYCxXr+56adujTlppqr6bC6WrwIcVo54JQwII78getk2Oe32OfhrJh1D4d1fTInSPExV8aGMggrJyW/FAn730JNg5nzM2dIswhlBdXkUAElR5kF/qF9j3CnqPT8TOimkxcElphG0eUVS43j2vW41+r9HJ9Dx36y+okvdCPhxMNZml1DHGViLExAkQMSSQAR7NdD04q+1dNtW+HVSE42BNJjY4KOsZG0kOCKI9CPaq8vSqOCbU8XwYcaRtp3FY3BJFgXuPlABU+v+nToa6mXkpAdyxPEE2yOpdNoNEn15u/7dJ2ajY6fWJBPpsSoceFFEausjLzuHbaW5o9z6+ljkdI8z4fml1CJ0hdg77YJIyQpQeoA9QS3r2rjprhRh8/dH/52REI40bgk1VAfS/7DovT0eFZBls8YiO4RN5iNt0a7Czxx3r6dCPI7aBB2I8yJMbKbS48F5FMSsXDbtxJobAPar9rJrt0wyo8eQK0RRXO8CVSwexyLvuCPQ+x49eg9dy5E0eM4mTleJDJvkkRRuc0RsAINcjmubPUgTJw5I58k+GAPEaOQgcMQbs8D19+B9OjPYpodtUYzIWCCAJIqOSvjEbi3J7k+gq+/t0LqWLKuDjyrJuxpgyloZSS1VSsKsGj9j7HoP8Ai/h5DyBfEiVqij3WFVe5+3HT/UspM7RIYNNxHj2O8s5CVYKjkfShfHbi+jKopWyP8EGXiS4+ntLE+xu4YqAWFHk16i/7HqWLPaNEaWJsmXbZtgAg70D6evH/AAkZuHmJhMcb+ZDIm9dxG8ckDg+hAPe/Tqv5TSY+obZrhXhXtgDD7BgeAb7/APXrQuWA1jNMBIomlE7uqMWpgKUVwK91NdSvkzackeT4SseVkROdgP6Rt5u+SOPWutoYckZZjlmwslZEEiS48oZGL+UUQLvg8H/fqDU1WBvMUMv9bSSUGUgGmHqa59jXpx0FFt0xlEJ1SHAyoQxQl0VpFQsI6Xudpo2oBJHHBH14prahlBiI4G2A+XbnWK+n06u8mN8vo2JkQSSDPmV/BheP+YfM3FsK810B2IPvz1UWydrFZ54IpQaeN8tVZG9QR6Ee3XVxRzwMo14W34XzNRxtRmTEkxiMoJEpYWsjgFmQ8WGIHqPUe/SjIGVi6ykw8JRvQxJJ5VTc44riiGaye/r09x9By8DVk1DSqyMWZB4uxSDKOe2/se9An3o+vRWZjtmzvAUibGPKwuNzof8A1VxdAgHtRHmFVG1doHWgHbP8tNkzxtNJGzpMsi3cYo9/al5vge46OkkDY+DDAJBj4salZGUASKzeYLyeDY9jxXVeyMOaLKdma8R4mjfz1IoY2SO4ZrBrjntVdQ4k0WAXwkDNhO++MSgDw34sqQfU9779LOMaA2qLQdYy48hpQHTwiWVQA42k/pajz7cj1+5GgmDRTZcxdCjcKwO5DuBrnv5d3PPbpPkzeBgIMIP45svKNzO5BskckV5+QO3c8dpJ8qXDlXHysYZcuRCT4eCCdhPe15s9+APU9TUMwMW1gU642dKuoO0OPPIBGrq9MsffaRxfPPH06ZYmFkNqqh8iOMzR+CNoDhlqgeQKvaBQ/tfVfzMhdiqBHCiKCw3NW6xR97N9j2qvTqPTNZK5kYLK7JIs0b7exBvg9yOO346dWwt6PHeXN0tcIpN4UFTJSkSFkYXVf1G2FG+lOK8ul7c2DUk2QKaVmIdk3V3Xg2Ae9dhxXPVkzsrBysMyQ7oJRG7wyqyjyE373S88H09uqTrDvhxrkeDaGQLIzRbUDn0Hv/24qr6EE26EdWXWT42ysSLEyMadUxw15EU1byCfKQT6cNZHPVgmzNI1/EyYMOJPnpoxU3hqu2SiwF9+4r89cVczSY+VNCBP4NGc7QwZWorIpI4Fhu3+/Vq+EZGZ3iwhKzTbAF3bWDEE/v1uVPjSaCsGunY+s4WoYUubFZyQ7l22ko6gMQD6dv7HqQTLmJNipkvNtBkmyW83hhrF8CyeSPYWPp16LVnn0DV8DVcVEjwZAQHdlmZyRRo9ruvzfr0n1mGbR4cXLjwxNp8rC8mFK2kKaJHcWOebWh3PQUW5lINIn1LLxzpkccSmObcDEWUG1qq4Ir1rqtZONCmK7RJtkjIvcRdEHiqHPH/L6a/O4kwxooJo4cmEh5UljLFiwHduwHIFUBzd9CyYckuYkemZEUgkVg4NqsPBDlifbnnngjp4qlVk5STxMafCGNiRyNn6i3hRYu0pLvCjcOfXvz/bozM+LfE1KbIxIrARogVoeLxQIHAs83d+levW/wAGaNHkJjPrWSPlt1IGcbZhyKB7AcVxzx1BjaIYNSzWxA5xjM8aP5Nnh9wpv02lfr7dTcbtyYYeG8RzsvFaWXIEbbfIWQsJtqXfA7AADn2+l9I58zBzmSPImWJNzNGFi2rIwXlgK3et+nrx72nLB+cxi20RxMIQoJNDbf6S3F337n16rWZoTZGVhz6f3UrHMZSRYoUV9CLI+vp03B0TzGwr+DHOMui/DOPNNsmSBqUFmXggfqocd/avz0gzXk1x8pc3Jx8N4YwwgyJCveiASRzxXJs/v05+HYdXzcqXRpMIyvjSbo0lbakyKKKFq/Sf3HHpXSrUsLGwfjPUcrUcPIycZULLjnchQKAvJHoKHbuK9+ejhTiql6hlJ1Rn5zUtQ1nHys7U0xxixpHCzx+L4hDiwVUjdYJsg9h10KDUMaOGNP8AxNiDaoFFkscdcifPxonMUaZTxl96TOAALH9KjsDfufuepRnYwAAfII/9f/bp+S09QymXD/xJjy5UuJq2QxhRbGPAVBLqQQqm6C1Zo7e37tkx5G0szyM4hidY5UaUeJzzZC8KCSPwOqjBDpcXymTokMiLKkxysdyGC0eK7V2/v9OjY2yo9NkxIpYn+Yg2ERTBgedwjokHcPSr4NevEZwivCf8Bs3Pn8TFimic0/hPZUsC9eb34u7PsfYjqCfJePHk0540klhNRyOzWeeeSaI49h29eoc7IeWeCMkRNI/hqXPlU/8A7+wN3fpZ9usfEcuRjRYbIDDkhGWV4yDualuyPpR/93TqKxAkFJqbRQrjwxR78gqQ+5gStcr+SQbq/wB+oMtZU1gZO7Ip4wUkhfYyAiuDRqvtfF9AaZU8WPCCN7MfD2mwGCD25Haur18E6fi62Uhych5Y1TdMqjaWB/pv71Y+n56nJdXgn8EWswRPEuRkTyGOdRIyvwWYmidy/avT+/QEEsmA2Q0OIh24+6EKu9NykeVT2Jq/ye3HXS/iHT9On2QSyOYYYVKFSVY+bb5iKFbQBfJ+nHVLng0/G+JIMXRXjyMPIxVkeNRV7rBDG9pb+kdqHHTQaVorWYIo4paiycXMRWhuRHUmlZeWXaAeKPa+Qb6dQrk/FOnQY2kQ+IYW/nYqOAEfmjzXcA0T6ft0NBoEmiZ+Uc4hNK2NJCTtHiEV/QLNckE/X36V/C+fj4Oq5BWWWKDIFWqMGBH09BZPB46d043H4JSstWkfC+qYcc8GpxRYq7lWNZWU0DywNE3uI4A5ANij1FkaY/w/kw5WPkJNjtvlSWKQFQb4th6gX/8AHmrHRuVnyS6PkSY2rM0uORJLHPyChFBrJF17V/t1VhqEkUUcS4zvCCQvim0Ym1a/LR5/++Sepyi5KxnGNF08RviPGrJlhhyvERsicoG2gCyh7HnsPTn06q0eoarlPHiaocmLT8NkEsIqO1ogX3uwCOa45+vVg0mXFfAzYNENarA5yYoCxIyIiPPHuI5YC6J70vS3K1mCfVNOl+RXCZowqywShmkJak3gdyoPIP8AnvoQTXujYlopz9Nkg1ATphuZHClisRbaaos1Dknd6fbnqJc4Y+nsscwgnlY7pHUq5BBvj0NACvr1ZINZ0xJ5sxd3ixxVirlJRluh5pB+ldoJpie4P0M6/BuONE1QZYM2bk4ZyMMsgdYiOfK/9Teh7cenTL9l+xLon4LdCzY8fFGM2XJqOEz/AMlEjpsaTktY5vd9/wAcnqTBzvk3+fhaaWJJ1DRMoYlWPlbtYXk+v37cVrTYMjCzYwjukRYAEJYcAjmx63ft1ZcbIihlnmzaGOwG6J5PI12KIKnctfaye/r1Lkiu1MCTQY3xrJlO0eZpuIsTTbL8IKCQK4PrW019a+3TRNU0LKxo4sTEZJGA2JJkbVLkEAebmuf9/TqnZBxTqD6hDMXQuvkYX7cj1B4HPFX9T07mxsdo48uDxG8IMCqkUARYBJ4NE9ukm4xln0ePoXjzZaZnycE8GLkIhLvHIHEi9ioc1R5B9uD9Oq/qTxY+rZGPLGck5MW0EKU8Uh1cmwTuB2kGifQH1HUGtHD1PDkilKSIrbHkiLA3fBF2CLuuD2+nS+WY408OXkTWYi5aSPur15mC+hbgkD1s9z10cSXWvo90WPN0XTMrCm1GbHyYJlYvJFvIUKAPKBXHHt+eqnkfDk0s8kmLJkrA7lo12qKUnjvz26tnw7qxlkWZygx5AN6eJw10PvuH256auPhkOwTGjKg8H5eI8fcpZ/PPWhytNp+i0hVl6NBgRadBp9ySbf5rAqoLWKZr9KBAHbg976l8HHhmaV81klZg7OsdtfNryKC12547D6kBTqMMjYTY2HBE4/mINoJrubsdj/3rqsTZCadJIdXxnkjkUyBt5DSrZvzDi+LsVX2IBSN8jCo7jHAxjqudHAYY0Z5D4jWTQvhhRNGhfPtz1u+lwZDtp2TOmQiKVgshGmCj0NUCKP5JsD0X4TPHMMvTcfInx1RAxyWCPEwP+ZTyT9OOPTt0xliGRn4Ugmkxs/HaisoVvGSxdEVZqufqLo9GUXF0K18K9LFPg+HH8vF44d2ibbTAUOavg+Vvv9ern8LUmnSZek6hDiZMriVceZlAdj+pBZs0dwH0r16Vai8mRLDIEK2u2ZJ0HkoDhqPBpgftVdulepx5GJiuz5CtDHkFPmYeVfd6H9l79FPsjV9LLmTrn57arj7pJo8Xw2xUat1ty69jQJYEenB9+i/h5Fysn5D+GhoQi+dJdhHB4YL3BJ3X9B0p0DTZ9bxDPBjoAyvC24EowruD/Sd1cfT26eaLo+t/DOZn5mXk4c2HJGWYxNtkL0K22KruO/PB6nFRT/ZhT6hmv/Demariz/OZc8OQ0IjRkLMiAEEd+/Kj2vnv1Tc74FaMrJjz+NAAGkfcBZ4vyVZ7sbuv09ujtcl1fP0HIyYJIFVH8FgFJk3bqBJJrbtIvj9ul2FLrvw1kPo+twyeEsYJyRJ4ioOeR/mB7Vwb6sm+twA5IRxStitmLl6QhzHn8fGnyFv+WoraR7cD6cnro3xroWk/EHw5pMuD8tgzzeG8ZhQL5SpZ12CrNC6qxRPYHrOMmm5GPFp+RpqZL5BkO9RtUEIW7AccL+46VankY8uPh6dFpr4caeE4y4InVUkKkpTehG4jdf6uOlXM5O0hVVs59rMOboeVBLDJOmWg8QKnG2jw19ypsV6Hp1pmTj6hiZ4hxosSQM2fBLMu4JwyyAgdqPYDv9x0/wDi/Fky82HGTISdpSyxOsI2pIg/mJ+SSyj712HVYxoZcTTFk3ApkEgu8dFlL+YG6FEqDfNX1ZTThf0a8wIPhaj8PPJPjo4lmPBsMGFVR7G7Pfq0r8XZuXi4ulvKFCY6By6jfuojuPp6D0J6S6TiY2kxxSZ08iQTio6VGVrXs1ntQ5Br056PTTos/GMGn40iugaQeLuIBHlskDlRfckjjqT8r4PFYLMMQsymRUE3Miso2g/SvQCv26FzsrJZkSSGMY7kJFE3nJNAkV6Dtz0ayZEjCGWJ18N7RgQA5VdtilujyeSSPp2BEBwU0+P59WQOxJVZFLB7UFuB3HHp1OtsCin6VnJzJ0ZTDHH4ai5K4VQeKN9vfvXt1cvhbOx9bxJtFy5IYcwhiqHdtfkHg8cgBu30N8HrWEHA0/Pix8XGY5qoMiTIjLK6GyAOwBU8kc969OqniYeqfD0P8YWfGiWKV4qdv5kbKQTXHDHsObNEV1T8cORUvTdeo3m0DVcXLmw4NKlyEUmVisiKoS/1AswBux6fi+ledhxTpNjyPLhTAhkJjJXdZ9ueQR+w6tHwTnJPq9628Ux1fdBOiihsfsD7HdXA6P1f4Y0PS9ex4XbLRENsyo0l3wNoRbu9t17Xxzb20v6Z6qKvFAXaEyOJNhVEmZv6uL3Djm77+326AX4xG0bIpCtcHwxyP/l1atewMzAmysTT5liXcuQkssA4Q2WoA+tEE+3t6U6QYDuzNHpTMSSScI8n/wDr0OPjhK3PQKNFi+E/iT5FNiFNSVLCtCx5HpwQD37gr9enGu6nnoT8rpsIjaVVgkCA+JGeQCNvHfvZ7njv0lwITi6mJ3xxi3vSXYys7owoWt3Vj09vTpi+vYcQlx8fUJ02RolxwF0PH6ttEpQHBPfnv6zlFOVxGSMkTxahkzzaLEhMRRpClF1YDjyjt3/t0FNrGEkEMhxWZ496gsd+xe5rt7Hiq63D5GW+QWRlwX2jbC7h29mUqN1hgRX0HHPUuq6HNGzSY8smRtik8cGJRLNSMV+oJPBArkrwLNaMb9Clphc1ptTxJJ5sR8aeEkLQVDVg2Rz7H356U6Vn48Wo5uPNH84zySNDDBW0kHyEqSB5R6Xu9ORz1nISfJ+HoskuMc+IYxAgHkBWx35/UK4549O/SjAxZcLVZAseVCu1f5jIAtNQU7jfJLUPcg+3VI8a0V46RcMv/ETPyqxsXT48CwCpcEHaLsjjaOx49h0nyNZ175mC5H2LIxkiK2NwIKmh7gj89TanqcMJ/hzxzOGj2q7FASDdm+a5sVQ5HXmydRffmQYkcAsATQglqCX23EDkLXAIPp0nRe0Tkr9CcrBORgRMogx8SeV5NuRuDxuRYo1dd+KqiO/SiTTcjGx85DktJJsjkgmSYqN4I3IADwSCw7c0Dx2Gypl55GRnNKMjh1o3JGhAJjN9uxIv8126YYmHJ48Emc8EuKzXKsg2sim120t80Lsnjt98n0fqAlRYvhXUsSTAMkjTJnY00kfnmd9ijsRfDAWODdWfToH4i0rN1vLwcrTI1fLxyzbPmFpgDYJQdhxzwKNDkURLg6LJjYrMqx7uNrF+w3Mt16jk/g810XkyKdOimKmLMTyyBSQVAIBZQf1DjlTdCyPrDslO0NXwASbKknys3UHjxY8hlLxY7UWmXulOfK3AJP7Xd9DQwpl6flQZZKLPG/gvsBUO7Etxfbua+t/UY13W5ZYI9PeOeaJnQTSEgK7K4YUBz3Aojnj6dG47ww5Ay9Ux0GLCgkkeGypYlgVUD9JAIJ9AAbPfqu4GqWCrHnxkx8z5nEjlmnVlsyFvCBqrFeqrXe6Ptz010ZcfMKY8DLHAZWjd9rL4YRSCFcEgjuKo/wBI4PHQ+Hlabi5OoPrGmR5eOj7Yo42A8ws+JuJH6lIrkngV7knB+IdPxYMiX+GR/LxsPCiMtyl2/SauyBRH4vub6eSbVFFith+Vp2JH4qYsuLGjMBFJkEqoYCr5Pm8w5s3+1dKToqYECvl6cr5EryOyM5coqt+oHtzZI70CKPQuD8U6Zq2IMTWdNnghFoHw23KCWBsBrs2Pf9+n+PNHlTK2KJp4MaOopJAEYxhvOT689q/06lXRUKpxYo1v4nGFFiYiQYTYk0RkmCg+Ihb688kbj+nnt25AmjZGn4OXPkvjrnaRlRB5VdPEaFrIAI9wSfx0ZkZBzJ3xpMKASIp3s6q/lHYc9qAr6/gdItfxG8XDEETY0kqw5DxohQeYC1KiqNV3v26pGpJVgby0Faw+FJ4mp6IuLC6RxrPApCeFJ2ZkU9zdD6UfXrpUmsHL+DIsyaFShiR9pWw5uitfuP8A6443penHN1GBdRlhgxdskzMFDMfNIQRzQHlW77X1a9D+J8mHEx4BmRwYkkrxx45UMYhQIJ3WSK4s88fXpptcd3oqek2bi6vnapDJqEUUJgjMc4gMgVjsfyAFRtW2FEe3PQK/C2qyKHOi/D1sL5aM9/rfVvGrZ0rSjJ2yjw2bxGZYyxIoIOKs2eenEeu5axqv8Pw1oAUc/kf/AOehx8qlG0PS+nM8ALLqcS6jeWpkBkE8SxlVJ5YNd2K9DVjo/TsDBwJp0GDLArnxJMaVAfDugGD9mDD7enA79aSZcEeCfAhlnyhEWKHHAdhVjgGxdnvf/WNckapHiwSYgSt0sXj8mJgxvy+oHB9OGF9LteYH8aWMa+OummKXFBeFWNNG4pieTwRS9+1cA8X6xapnrOY4IUMkpWNvGiJJhYr2avQ8Dt63XA6XaxnLp+2fIy2niitQUtVkkrhXs8hRZ4q6Hfv0Lom1c5d0pEsrqWjIIJ53K4I/VXNjy9iOso/TNtYHYg1CLPhGRpkirNY8qeRroFge1Vz7fnjon4h+Hc3WdCM0GdjQtEyvjrDe1iCAyv6E71U/TmusRQO2fNg5MMkYWTiSKU2CCW2gUCRx29j1thfxDStGOJJHbl5iJI5bAB3dgeAx3A8kV9eeguRR1YzN/q0yu5fw9KZJJMVmH/5LNvDcBaLf5TY7gHntyOjsLJytHUyLPF4cjMQ8f6UBoIPUlydvJ45oDv0xx8eSEfO5SEpDCyEsGYi2NcCuRTG/TsO/UEOntHqM2VjSLjbjYcqVVm5B4Iqyearn256PdNfsK43tEeE2LLPNIxmVlU+YiqYjmhY9eQL/AO0Y1HOWWOPc2MwKMFMIVJImNDcB27Vz25BHRhGJMXmzIHiyJDtDQ7o/EFmiQB9/39jfWGyoMtzEy/NQb9r7gQyKQL3Ua5scXzfHUnV3RKQx0jJjyoGUjHikTyle4j9aLXxZ7evoa6lyNPy8eKKTJYxsPM25g5odihFHkcc+/bpO40wTQwafDPFFBHKohgkBSe1qmFcseLsg+xq+oMuUafpTPhLJKY+TiHKZREdoA8l2KPJXkcdZwTYO1DB8CDIzkly8vEwPFQssr1ujBryBeCVBFgntz0H8dac2gPeerTYsyAQzrXBD7hYJoEX/ALjkdI8TZl6PNqU2VD4okULjb7kc3yd3cim4+3Y9WHO+NMB/h7Hw9dxpZslAIY58LbzsAIYhqrn2sEfeuqwhtBbaFbPj5uk4JxtQ8PJVd0YreQd1lXHrf156M1H4eaDSps2ULHksiqWJCR7AfM24+woX3AJ9eksObp8+rR6j8xLBjSsWCeGsalFoVYbivUn2/PRmsa5qOY+CXCQ4YjZi8UgfxS3BVWrkfv8A9d1mpL/Bb/0W4mJhYuNLJLqcOTFjt3x2tX5vZGOLJPrYquuh/D+paNl5U/8ACBKyv5J4nFxyRgGjXcAE/wD36VXVxiT/AArjYuVHAzwzeLEGYoWYk71BHJJBJo/5b9OvK2ZoGIcpNK8EZmFujnR7SO2NWSPW+QP8w546Lkpq0GEklg/zJsmGdlaCOFRAPNGfFdo7uu1/sfU9CPmZGdnwYQ+ayVzmdWlihswXRPNWACePcVY9jNG1uDNVZ4sKCaYbUyN/LN5f1oL5F3xQ7X1Nj6xJn6jN8zImBpKKQMhMhFG4e4U+XketWDX06lG18Gc8EnxpouNpOPjJjStHkvCFm8VgAFsn72TzX0Hbqtado2RqOO08ZxhHArWwcWSKpSC3Ba+DVd/fptri6e8pwTqqZBZ1IkkFBOKreTyD7d+gdGkrJ+WncxQbGSRkABUe9+v/AHPVYtpCN07H+biZcGkYcMKeMuPTAyPZYCx3Bvjkfn6dVqbGTxX3at4bbjaKgIU+3J66BFmaZHpkTOuRKsMLQ/o9O9nt639yPt1VRrGikf8AlhfoWl4/v0IN6UavxjHKh1GeFtRXKKIiAy4eOURQ11tfjkchubNcCuehV1d8pZsB0aPBKjwXjjuTewHmc9jyCOfp7de1DNyPm8eDxP5bruYBRZIyNnfv+kkdRalDHA0JiWjKJGeze4qoIPP16ZyWFm9G2mx4r48RPiZTGLwHfwgjy+UDcY/sQL+nWczTIcHSpptPzWfIAK+LI0V0WIPsLBY9ie1LyT0jxZZIIXMTstwNIef6rq+rFpcEJxdPVoYmWYyvIGQHcy1R+4s/ueltqVDV4FJqKtCupTJIiTwqJI43O5ZSKI54IO27Ioc1ZPK7LeCbxcZNUyI0vxJEhjJem7EbaoWAD6f69T5sMT6SqlFCxSMiBRVL3rjuL5r36AyPNpWGST3jBF8EHcpB9xQrrTjbF5ESNNF8vPi+HkY/hMGjkaVWZ1a64BrbR/v0NmpHJ8wmFm5EO9fEQQFlCk/pJAPmXg/p/PVfz8ibFnmXHkZAuWIVF3SeJW3n0onj69HSO0b+EpIQTIK72NnY+4+/R/H1fZCXg5GDPIpfMzceTxOUHzFpI5HNj05Hp/160iwZV0+SRJIkYqHTY42qFN2D927jk1fQGoO2HKfliUqEfW+T3vv26c46KM7TME22PNGrSI5Lbr5Is819O3UW21aEuiKLF+alR49Qx13HxpPDYymbZ3JVLNjy82Qb7dZnTGyXRM7DZFRnEhViJFW7UpXJ3MKrjbYPFHqzQYOLjZWNJjwrGxJTy8ALS8AdgPt1PjYmPk67kwzwo8YFgEc3Xv36KV00JOTsA+CcSDK+JskT4GMpwFYoBAFMZYBbr0NAiu45u76pv+I/wrm+Pq+dp8JkggnJKlhYJG4kXRIAFUt/2PXTPg6GPGg1qeBAkrZ5DP6kBVr/AFPVA/xdzMiL4yxsWOZ1x5Ti+JGD5Wsv3H4H7ddXGm32Q92rYJ8KfCTZGunS86LDOJiw+NMkeMwZ3BAKmxT1u5IscV0g+M8vAXX2i0vbiorhmdoGRGO0AWtWvHfj06+gtLYto+nymt5jWzXuOeuG/wCIoEn+IGLG4BR8mKNh/mXxTwffv08Jdp2xH6A/FSy4TYWNDl+KyjfJEjkU27gOOP6dpH366L8RZuHhf4YImSPF3wQwKQm5S1Dlv2PPXH9fkZ9W1LcxPhztt+nPXQfh3NyG/wAOdWnkcSSYkJkgMiBgjoAymiKsHkX1NxpRJ+MW/D+pQPNkSxoMX5aFQscVglrPcencnnqT+JapqGq4yYOTDgyRoJJgsSorxf1SOCKNA3z1b/h1Rm/4e402YWyJpMUyNLMxdyxQ2dx5vrhnzeSMfGUTy1kkmfzH+aVPG73r69PxwUm/4U6adg+M5MbRdFgwdTKZ2qZrlyWgRaiU9yAAC3b83Xbqi4kuNKZdgcRKN6tIyrtUUK8zcn29fv0/0fFiz/8ADDUtZzg2Tqcc5jTLncvIqLt2qGJsAWePr1Rstm8aUXwHoD2A7dHqngHTVMv2g6npsjrHE7pE7mJ5JO0lj+q+SK969OrtFp2IY0MekQSoVG2Tg7x7/nrmuLFHH8XfDkKIBF4GDJsHYsx5Ne567NHM+Oiww7UjjARFCDgDgDt1zT4O0qTNCJ//2Q=="/>
          <p:cNvSpPr>
            <a:spLocks noChangeAspect="1" noChangeArrowheads="1"/>
          </p:cNvSpPr>
          <p:nvPr/>
        </p:nvSpPr>
        <p:spPr bwMode="auto">
          <a:xfrm>
            <a:off x="63500" y="-895350"/>
            <a:ext cx="2466975" cy="18478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52" name="AutoShape 4" descr="data:image/jpeg;base64,/9j/4AAQSkZJRgABAQAAAQABAAD/2wBDAAkGBwgHBgkIBwgKCgkLDRYPDQwMDRsUFRAWIB0iIiAdHx8kKDQsJCYxJx8fLT0tMTU3Ojo6Iys/RD84QzQ5Ojf/2wBDAQoKCg0MDRoPDxo3JR8lNzc3Nzc3Nzc3Nzc3Nzc3Nzc3Nzc3Nzc3Nzc3Nzc3Nzc3Nzc3Nzc3Nzc3Nzc3Nzc3Nzf/wAARCACLALoDASIAAhEBAxEB/8QAHAAAAgIDAQEAAAAAAAAAAAAABAUDBgECBwAI/8QAPRAAAgIBAwIEBQIEBQIGAwEAAQIDEQQFEiEAMRMiQVEGFGFxgTKRFSNCoQdSscHw0eEWM3KCkvEkYpOi/8QAGQEAAwEBAQAAAAAAAAAAAAAAAQIDAAQF/8QAIREAAgMAAwEAAwEBAAAAAAAAAAECESEDEjFBEyJhUXH/2gAMAwEAAhEDEQA/AK9G0wEiKo8INQA8u2/z2PH7V9Oi9NWUzZWOLY0Jm8WgwO27+/IH79PXwhHps2nQyM1Sq7Pt7haq+eQAeSOeOgAmTHPDNFEvib0iBCilW2vzfT+X7/q9eOvETT8ESozhoUkKkBzEXLRk7eWU2OO1dMIVGPB/MZmRI1LELfl5vn6GxfQa+C7gR7PFDEFL4u+SPfrbF1KOPMJyn3AfpCimHqSeO3/D36nKzNjlXWXwVjIUwgoWJB7A8UfT8ft0EWUZExACxyVw45DE+Ykenl/36gyc1cXHZ9gJ3DbZ2hk4PP8Az/TobElXKZmRoxGsQG6TsKuhXo3p+esm2GNsf4k0kskQw1SQqLt2AIUk8Gx9O/STUcTx9RfJWdwiqqJCWKncSSTZ4qjQIvueeBThW2ypDGI1jezbtwvLcEnj09/f26g1iNMrwoomGOZeG2mr455B7ffrog6WnR4hH/GEk2YeS8juKUrxvQn0JAr61fr39iJEyEbFMGNaBmjUmvrV9yKA9Oeh4IRjZM2Oq7lWhDbmmNDi7Fj15F89OMQTSyyQTxmOKVrjoDluG7j0NkdLLqTwnhhUyyxtL+tC4VudoJ8y0O11x736dupwQ6eAY/CZwC5aMVIp4Fd/ReO3p0lw8OOKBojkTnwwgVqXk2Cw9OePpRPU0848j42Q0Uu918zHzMBXBF8jj1/AvqefA2jSWeJJS29mMEfhQRseAFoFR6bT39Pv0OcjxgGiaUSKhJUEEk+VeAOD2/fr2RsOQZfEQ7yfLt4v9RvigSbofbqNBBAySYSTiag6ugtqB4Yg3YNV0Xa9Im2LJLHMzvKhVZEaTeeeGrg/S+R25/HQsuYCxXdsEbbkDEDcoN0fpyD1nMxZpJSwUNL+mRiSQ6ng1QINEenIHWzxH5aE5AUEFh5TZo8XXqOL/bpJRS1g02R4vFk8WhIxG1DZWM+h9q7c/TqfLYwA2JPDKAEML7VfPeue/pfp360y40gmeZzuAUbxYLWFACgfcn9vbrGpwx5WHjojgTbAYiWIChgtqT9/X69HLVjNG2ZJ4+OpalHiKVCjy7RyaNdvYdQxZCJNI0ccfio5Xk0C9mmNn2J+5BHU8ckaYmR84JC6gLC7nh/c8CqFfvXv0tXHImSF3jDOQjI3deKH1/Yjsel60hZJ+j6PIjk0/LJG6M1uQ/1WAtc/SgPqB1XZIsiHImj2sEEoAQMRaj3+5rv7DpzDIBEMdwPCcXGl2aBoA+nobI/zdEhvmpJg0Do8dBbAYuBe439wD1oSccaHSwRN/Ox43KxLjlyzDk9gQAQR7Hr0fzGxdkYC0KGwcDpisQjieCWMWRtKOW3baNGrvvQ9uPp0HjjJaCMrZUoCCUFkV9um7X6K0PvmFmVI2TyigrL+mq4Jr3vsffrbNyGJxEjQFCmwJYIiJN/njt9ueksM8swUSSMI2m2RbW5qu5HqP0g/tfRGJO+ShdZEd0jCmPkebsG+pHI9PT36DTTwP/ATPlKvJGW2myFZv6bs/taqB9OgPAliaIZKyQyGgd5DH9XPuRfF/wC/bq0RYj6dCMvV4I2x8iXy2oMisKpvoDa8X2r8hyYMmZmXNGmPirICRJKOaB83lHPHbv6/m0VQ0Y/RJJPN8xeQs5x33SopW7S6AFH14r+9Hpto+IsmJUEqLHLvo+Yfp3KLJqxfF/nqb5ZGiz8aPGhjh3kfyF2hbvm+7Nxz/sL6iwk+YkeTTg7mOPaDdELZFcev+oA6fovhVcas0OZk42NCZ412gDdO0Yr32jj2H9u3RSZK5MbRwhceKTcQbB3gCmJI9KPrfP061mc52nrMsW6Nh4ckXibFBF+pBPtzwLPUmXpjJouJreFHJKvglZ8cAJsSwLUGu1cj1BP1syivo045pmJseKWDIZgy7rIFqRRsN6WBX/O/Ws08WNs8KcggEK207Tyezc+4Pr9+l2rY3gomZCtRCQgKFoEkE0eT3on8/Q9TZbfN40OpwCKHEy4wTdqsc68OgB4A4Df+4+3UXHSDRE2aVk3pj22QwWSMNVkUSD7d74+nTaORcmKWRdzRGpoSygkUCCK7bqI+hq/bqu5SMEc5CxndRRowQXAq2oCgew7e316a6SZsdlx4iJsc+VnAtePvd9yOfz0nX/ARTsPmTxHE1SjwuW3vy61QHbg3wKN9QZLRSMWk33JSNsvgg8UvP7+1dQ5rR5Sw40Sv8wsxICQEbQtcVdAevr3ocnnGFq38KlDZEMWeY2JETKqgi6I3N2rk0eLB55JDqMnQ/XKBsaRsTShHgmfKhkdknUIxF7VFrV1+OOtMjMCzJElt5r820KWNdie9f8uheqpHkTSrpKhcQzeLGZWFEj03AkNZ4sGj/rtm6S0c+QWfdCzr5h5yq9vTni7voSUXLRGtPHKlzYyrRlXgktwhsM10CP3Pa+3UunYszECRWeRGsWLJAJ7327muCOD+Iop/CaFY1j8JmuQlvMoBJJJIBq7H/AOj5chBMY4zNFI5EiUDtah5lPrfAPWa6mpEecMg6TGMc+SMuG2XuZj2JoA0Dz6jpfhtJDtnmEm9VAdxuvgE3z6XQ7dj9OihPNGkjwzCQOQK3Cw3PvwL/wCtdRZrOsQjkyAnipuWPbZG4UBfANf8PQ7Nrw0llhkWSMnKaWTY7hApJAAk9QaHbk/8vrWaR5Jlg8WRVh5BC7aFdvr3r+3SaLKX+IRRnI8CBeVZSSps8mh6cH81+XMrQ5Mjw4+RJImzZLkgBXKq1UV7g1QFev2HStNCrwhjeKGZxKGYKpDIgKgn1WhzXfn/ALdZGXGo27ZhXFFu39+k+pSyz6m8wbw0lbcAG7KTx9xyD6dShpVG0NjOBwH8Xbu+tHt9un/G2rGQ2ihGPOYzsk8Jjwv6WU3ZPI53V+46ndYchGgXdA4JZwf0lRdkjgGwaPfij1BLJkrHPnmESxiYRrKyEiyaANngk0ee99L4s1f4mqZIUxRygiUnjcKFccXZuvboJWZUkddz8FH+HH0nBjUtJiqY04virP39fv1RlxIsd2xMyN2yzMWfxl/URtIH0HAPtyerPomcpyUMuTsyEZpZJJW8ohAqvauQftXS74iMeZ8QNJK0bIyJLitGf1qVAPPoQRx73VX1TkarsNdAWUmRGsLwwHIncvkPuqzuICryO2032s16dTYulq6Jj48G3LYo0vgkAlhRPNUR3sdu/WI8ifNgkahE6AMSx8KyAWokg12HTTS9QjwYJZJo0GXHYijaySgVT7n+o1yeOkjyUkPFtCbMinyJpTDjY+MYn2SRtjhzK3JPCng2KvrfwsYI8GXkyBYYUhjiMl73ZSbN37EWbr89KNUlfK1AyeJkPkEkyRqvkYFT+5HH/wAhZ54lyn3atjOrN5YI5cbIoVVAFTXYCxXr+56adujTlppqr6bC6WrwIcVo54JQwII78getk2Oe32OfhrJh1D4d1fTInSPExV8aGMggrJyW/FAn730JNg5nzM2dIswhlBdXkUAElR5kF/qF9j3CnqPT8TOimkxcElphG0eUVS43j2vW41+r9HJ9Dx36y+okvdCPhxMNZml1DHGViLExAkQMSSQAR7NdD04q+1dNtW+HVSE42BNJjY4KOsZG0kOCKI9CPaq8vSqOCbU8XwYcaRtp3FY3BJFgXuPlABU+v+nToa6mXkpAdyxPEE2yOpdNoNEn15u/7dJ2ajY6fWJBPpsSoceFFEausjLzuHbaW5o9z6+ljkdI8z4fml1CJ0hdg77YJIyQpQeoA9QS3r2rjprhRh8/dH/52REI40bgk1VAfS/7DovT0eFZBls8YiO4RN5iNt0a7Czxx3r6dCPI7aBB2I8yJMbKbS48F5FMSsXDbtxJobAPar9rJrt0wyo8eQK0RRXO8CVSwexyLvuCPQ+x49eg9dy5E0eM4mTleJDJvkkRRuc0RsAINcjmubPUgTJw5I58k+GAPEaOQgcMQbs8D19+B9OjPYpodtUYzIWCCAJIqOSvjEbi3J7k+gq+/t0LqWLKuDjyrJuxpgyloZSS1VSsKsGj9j7HoP8Ai/h5DyBfEiVqij3WFVe5+3HT/UspM7RIYNNxHj2O8s5CVYKjkfShfHbi+jKopWyP8EGXiS4+ntLE+xu4YqAWFHk16i/7HqWLPaNEaWJsmXbZtgAg70D6evH/AAkZuHmJhMcb+ZDIm9dxG8ckDg+hAPe/Tqv5TSY+obZrhXhXtgDD7BgeAb7/APXrQuWA1jNMBIomlE7uqMWpgKUVwK91NdSvkzackeT4SseVkROdgP6Rt5u+SOPWutoYckZZjlmwslZEEiS48oZGL+UUQLvg8H/fqDU1WBvMUMv9bSSUGUgGmHqa59jXpx0FFt0xlEJ1SHAyoQxQl0VpFQsI6Xudpo2oBJHHBH14prahlBiI4G2A+XbnWK+n06u8mN8vo2JkQSSDPmV/BheP+YfM3FsK810B2IPvz1UWydrFZ54IpQaeN8tVZG9QR6Ee3XVxRzwMo14W34XzNRxtRmTEkxiMoJEpYWsjgFmQ8WGIHqPUe/SjIGVi6ykw8JRvQxJJ5VTc44riiGaye/r09x9By8DVk1DSqyMWZB4uxSDKOe2/se9An3o+vRWZjtmzvAUibGPKwuNzof8A1VxdAgHtRHmFVG1doHWgHbP8tNkzxtNJGzpMsi3cYo9/al5vge46OkkDY+DDAJBj4salZGUASKzeYLyeDY9jxXVeyMOaLKdma8R4mjfz1IoY2SO4ZrBrjntVdQ4k0WAXwkDNhO++MSgDw34sqQfU9779LOMaA2qLQdYy48hpQHTwiWVQA42k/pajz7cj1+5GgmDRTZcxdCjcKwO5DuBrnv5d3PPbpPkzeBgIMIP45svKNzO5BskckV5+QO3c8dpJ8qXDlXHysYZcuRCT4eCCdhPe15s9+APU9TUMwMW1gU642dKuoO0OPPIBGrq9MsffaRxfPPH06ZYmFkNqqh8iOMzR+CNoDhlqgeQKvaBQ/tfVfzMhdiqBHCiKCw3NW6xR97N9j2qvTqPTNZK5kYLK7JIs0b7exBvg9yOO346dWwt6PHeXN0tcIpN4UFTJSkSFkYXVf1G2FG+lOK8ul7c2DUk2QKaVmIdk3V3Xg2Ae9dhxXPVkzsrBysMyQ7oJRG7wyqyjyE373S88H09uqTrDvhxrkeDaGQLIzRbUDn0Hv/24qr6EE26EdWXWT42ysSLEyMadUxw15EU1byCfKQT6cNZHPVgmzNI1/EyYMOJPnpoxU3hqu2SiwF9+4r89cVczSY+VNCBP4NGc7QwZWorIpI4Fhu3+/Vq+EZGZ3iwhKzTbAF3bWDEE/v1uVPjSaCsGunY+s4WoYUubFZyQ7l22ko6gMQD6dv7HqQTLmJNipkvNtBkmyW83hhrF8CyeSPYWPp16LVnn0DV8DVcVEjwZAQHdlmZyRRo9ruvzfr0n1mGbR4cXLjwxNp8rC8mFK2kKaJHcWOebWh3PQUW5lINIn1LLxzpkccSmObcDEWUG1qq4Ir1rqtZONCmK7RJtkjIvcRdEHiqHPH/L6a/O4kwxooJo4cmEh5UljLFiwHduwHIFUBzd9CyYckuYkemZEUgkVg4NqsPBDlifbnnngjp4qlVk5STxMafCGNiRyNn6i3hRYu0pLvCjcOfXvz/bozM+LfE1KbIxIrARogVoeLxQIHAs83d+levW/wAGaNHkJjPrWSPlt1IGcbZhyKB7AcVxzx1BjaIYNSzWxA5xjM8aP5Nnh9wpv02lfr7dTcbtyYYeG8RzsvFaWXIEbbfIWQsJtqXfA7AADn2+l9I58zBzmSPImWJNzNGFi2rIwXlgK3et+nrx72nLB+cxi20RxMIQoJNDbf6S3F337n16rWZoTZGVhz6f3UrHMZSRYoUV9CLI+vp03B0TzGwr+DHOMui/DOPNNsmSBqUFmXggfqocd/avz0gzXk1x8pc3Jx8N4YwwgyJCveiASRzxXJs/v05+HYdXzcqXRpMIyvjSbo0lbakyKKKFq/Sf3HHpXSrUsLGwfjPUcrUcPIycZULLjnchQKAvJHoKHbuK9+ejhTiql6hlJ1Rn5zUtQ1nHys7U0xxixpHCzx+L4hDiwVUjdYJsg9h10KDUMaOGNP8AxNiDaoFFkscdcifPxonMUaZTxl96TOAALH9KjsDfufuepRnYwAAfII/9f/bp+S09QymXD/xJjy5UuJq2QxhRbGPAVBLqQQqm6C1Zo7e37tkx5G0szyM4hidY5UaUeJzzZC8KCSPwOqjBDpcXymTokMiLKkxysdyGC0eK7V2/v9OjY2yo9NkxIpYn+Yg2ERTBgedwjokHcPSr4NevEZwivCf8Bs3Pn8TFimic0/hPZUsC9eb34u7PsfYjqCfJePHk0540klhNRyOzWeeeSaI49h29eoc7IeWeCMkRNI/hqXPlU/8A7+wN3fpZ9usfEcuRjRYbIDDkhGWV4yDualuyPpR/93TqKxAkFJqbRQrjwxR78gqQ+5gStcr+SQbq/wB+oMtZU1gZO7Ip4wUkhfYyAiuDRqvtfF9AaZU8WPCCN7MfD2mwGCD25Haur18E6fi62Uhych5Y1TdMqjaWB/pv71Y+n56nJdXgn8EWswRPEuRkTyGOdRIyvwWYmidy/avT+/QEEsmA2Q0OIh24+6EKu9NykeVT2Jq/ye3HXS/iHT9On2QSyOYYYVKFSVY+bb5iKFbQBfJ+nHVLng0/G+JIMXRXjyMPIxVkeNRV7rBDG9pb+kdqHHTQaVorWYIo4paiycXMRWhuRHUmlZeWXaAeKPa+Qb6dQrk/FOnQY2kQ+IYW/nYqOAEfmjzXcA0T6ft0NBoEmiZ+Uc4hNK2NJCTtHiEV/QLNckE/X36V/C+fj4Oq5BWWWKDIFWqMGBH09BZPB46d043H4JSstWkfC+qYcc8GpxRYq7lWNZWU0DywNE3uI4A5ANij1FkaY/w/kw5WPkJNjtvlSWKQFQb4th6gX/8AHmrHRuVnyS6PkSY2rM0uORJLHPyChFBrJF17V/t1VhqEkUUcS4zvCCQvim0Ym1a/LR5/++Sepyi5KxnGNF08RviPGrJlhhyvERsicoG2gCyh7HnsPTn06q0eoarlPHiaocmLT8NkEsIqO1ogX3uwCOa45+vVg0mXFfAzYNENarA5yYoCxIyIiPPHuI5YC6J70vS3K1mCfVNOl+RXCZowqywShmkJak3gdyoPIP8AnvoQTXujYlopz9Nkg1ATphuZHClisRbaaos1Dknd6fbnqJc4Y+nsscwgnlY7pHUq5BBvj0NACvr1ZINZ0xJ5sxd3ixxVirlJRluh5pB+ldoJpie4P0M6/BuONE1QZYM2bk4ZyMMsgdYiOfK/9Teh7cenTL9l+xLon4LdCzY8fFGM2XJqOEz/AMlEjpsaTktY5vd9/wAcnqTBzvk3+fhaaWJJ1DRMoYlWPlbtYXk+v37cVrTYMjCzYwjukRYAEJYcAjmx63ft1ZcbIihlnmzaGOwG6J5PI12KIKnctfaye/r1Lkiu1MCTQY3xrJlO0eZpuIsTTbL8IKCQK4PrW019a+3TRNU0LKxo4sTEZJGA2JJkbVLkEAebmuf9/TqnZBxTqD6hDMXQuvkYX7cj1B4HPFX9T07mxsdo48uDxG8IMCqkUARYBJ4NE9ukm4xln0ePoXjzZaZnycE8GLkIhLvHIHEi9ioc1R5B9uD9Oq/qTxY+rZGPLGck5MW0EKU8Uh1cmwTuB2kGifQH1HUGtHD1PDkilKSIrbHkiLA3fBF2CLuuD2+nS+WY408OXkTWYi5aSPur15mC+hbgkD1s9z10cSXWvo90WPN0XTMrCm1GbHyYJlYvJFvIUKAPKBXHHt+eqnkfDk0s8kmLJkrA7lo12qKUnjvz26tnw7qxlkWZygx5AN6eJw10PvuH256auPhkOwTGjKg8H5eI8fcpZ/PPWhytNp+i0hVl6NBgRadBp9ySbf5rAqoLWKZr9KBAHbg976l8HHhmaV81klZg7OsdtfNryKC12547D6kBTqMMjYTY2HBE4/mINoJrubsdj/3rqsTZCadJIdXxnkjkUyBt5DSrZvzDi+LsVX2IBSN8jCo7jHAxjqudHAYY0Z5D4jWTQvhhRNGhfPtz1u+lwZDtp2TOmQiKVgshGmCj0NUCKP5JsD0X4TPHMMvTcfInx1RAxyWCPEwP+ZTyT9OOPTt0xliGRn4Ugmkxs/HaisoVvGSxdEVZqufqLo9GUXF0K18K9LFPg+HH8vF44d2ibbTAUOavg+Vvv9ern8LUmnSZek6hDiZMriVceZlAdj+pBZs0dwH0r16Vai8mRLDIEK2u2ZJ0HkoDhqPBpgftVdulepx5GJiuz5CtDHkFPmYeVfd6H9l79FPsjV9LLmTrn57arj7pJo8Xw2xUat1ty69jQJYEenB9+i/h5Fysn5D+GhoQi+dJdhHB4YL3BJ3X9B0p0DTZ9bxDPBjoAyvC24EowruD/Sd1cfT26eaLo+t/DOZn5mXk4c2HJGWYxNtkL0K22KruO/PB6nFRT/ZhT6hmv/Demariz/OZc8OQ0IjRkLMiAEEd+/Kj2vnv1Tc74FaMrJjz+NAAGkfcBZ4vyVZ7sbuv09ujtcl1fP0HIyYJIFVH8FgFJk3bqBJJrbtIvj9ul2FLrvw1kPo+twyeEsYJyRJ4ioOeR/mB7Vwb6sm+twA5IRxStitmLl6QhzHn8fGnyFv+WoraR7cD6cnro3xroWk/EHw5pMuD8tgzzeG8ZhQL5SpZ12CrNC6qxRPYHrOMmm5GPFp+RpqZL5BkO9RtUEIW7AccL+46VankY8uPh6dFpr4caeE4y4InVUkKkpTehG4jdf6uOlXM5O0hVVs59rMOboeVBLDJOmWg8QKnG2jw19ypsV6Hp1pmTj6hiZ4hxosSQM2fBLMu4JwyyAgdqPYDv9x0/wDi/Fky82HGTISdpSyxOsI2pIg/mJ+SSyj712HVYxoZcTTFk3ApkEgu8dFlL+YG6FEqDfNX1ZTThf0a8wIPhaj8PPJPjo4lmPBsMGFVR7G7Pfq0r8XZuXi4ulvKFCY6By6jfuojuPp6D0J6S6TiY2kxxSZ08iQTio6VGVrXs1ntQ5Br056PTTos/GMGn40iugaQeLuIBHlskDlRfckjjqT8r4PFYLMMQsymRUE3Miso2g/SvQCv26FzsrJZkSSGMY7kJFE3nJNAkV6Dtz0ayZEjCGWJ18N7RgQA5VdtilujyeSSPp2BEBwU0+P59WQOxJVZFLB7UFuB3HHp1OtsCin6VnJzJ0ZTDHH4ai5K4VQeKN9vfvXt1cvhbOx9bxJtFy5IYcwhiqHdtfkHg8cgBu30N8HrWEHA0/Pix8XGY5qoMiTIjLK6GyAOwBU8kc969OqniYeqfD0P8YWfGiWKV4qdv5kbKQTXHDHsObNEV1T8cORUvTdeo3m0DVcXLmw4NKlyEUmVisiKoS/1AswBux6fi+ledhxTpNjyPLhTAhkJjJXdZ9ueQR+w6tHwTnJPq9628Ux1fdBOiihsfsD7HdXA6P1f4Y0PS9ex4XbLRENsyo0l3wNoRbu9t17Xxzb20v6Z6qKvFAXaEyOJNhVEmZv6uL3Djm77+326AX4xG0bIpCtcHwxyP/l1atewMzAmysTT5liXcuQkssA4Q2WoA+tEE+3t6U6QYDuzNHpTMSSScI8n/wDr0OPjhK3PQKNFi+E/iT5FNiFNSVLCtCx5HpwQD37gr9enGu6nnoT8rpsIjaVVgkCA+JGeQCNvHfvZ7njv0lwITi6mJ3xxi3vSXYys7owoWt3Vj09vTpi+vYcQlx8fUJ02RolxwF0PH6ttEpQHBPfnv6zlFOVxGSMkTxahkzzaLEhMRRpClF1YDjyjt3/t0FNrGEkEMhxWZ496gsd+xe5rt7Hiq63D5GW+QWRlwX2jbC7h29mUqN1hgRX0HHPUuq6HNGzSY8smRtik8cGJRLNSMV+oJPBArkrwLNaMb9Clphc1ptTxJJ5sR8aeEkLQVDVg2Rz7H356U6Vn48Wo5uPNH84zySNDDBW0kHyEqSB5R6Xu9ORz1nISfJ+HoskuMc+IYxAgHkBWx35/UK4549O/SjAxZcLVZAseVCu1f5jIAtNQU7jfJLUPcg+3VI8a0V46RcMv/ETPyqxsXT48CwCpcEHaLsjjaOx49h0nyNZ175mC5H2LIxkiK2NwIKmh7gj89TanqcMJ/hzxzOGj2q7FASDdm+a5sVQ5HXmydRffmQYkcAsATQglqCX23EDkLXAIPp0nRe0Tkr9CcrBORgRMogx8SeV5NuRuDxuRYo1dd+KqiO/SiTTcjGx85DktJJsjkgmSYqN4I3IADwSCw7c0Dx2Gypl55GRnNKMjh1o3JGhAJjN9uxIv8126YYmHJ48Emc8EuKzXKsg2sim120t80Lsnjt98n0fqAlRYvhXUsSTAMkjTJnY00kfnmd9ijsRfDAWODdWfToH4i0rN1vLwcrTI1fLxyzbPmFpgDYJQdhxzwKNDkURLg6LJjYrMqx7uNrF+w3Mt16jk/g810XkyKdOimKmLMTyyBSQVAIBZQf1DjlTdCyPrDslO0NXwASbKknys3UHjxY8hlLxY7UWmXulOfK3AJP7Xd9DQwpl6flQZZKLPG/gvsBUO7Etxfbua+t/UY13W5ZYI9PeOeaJnQTSEgK7K4YUBz3Aojnj6dG47ww5Ay9Ux0GLCgkkeGypYlgVUD9JAIJ9AAbPfqu4GqWCrHnxkx8z5nEjlmnVlsyFvCBqrFeqrXe6Ptz010ZcfMKY8DLHAZWjd9rL4YRSCFcEgjuKo/wBI4PHQ+Hlabi5OoPrGmR5eOj7Yo42A8ws+JuJH6lIrkngV7knB+IdPxYMiX+GR/LxsPCiMtyl2/SauyBRH4vub6eSbVFFith+Vp2JH4qYsuLGjMBFJkEqoYCr5Pm8w5s3+1dKToqYECvl6cr5EryOyM5coqt+oHtzZI70CKPQuD8U6Zq2IMTWdNnghFoHw23KCWBsBrs2Pf9+n+PNHlTK2KJp4MaOopJAEYxhvOT689q/06lXRUKpxYo1v4nGFFiYiQYTYk0RkmCg+Ihb688kbj+nnt25AmjZGn4OXPkvjrnaRlRB5VdPEaFrIAI9wSfx0ZkZBzJ3xpMKASIp3s6q/lHYc9qAr6/gdItfxG8XDEETY0kqw5DxohQeYC1KiqNV3v26pGpJVgby0Faw+FJ4mp6IuLC6RxrPApCeFJ2ZkU9zdD6UfXrpUmsHL+DIsyaFShiR9pWw5uitfuP8A6443penHN1GBdRlhgxdskzMFDMfNIQRzQHlW77X1a9D+J8mHEx4BmRwYkkrxx45UMYhQIJ3WSK4s88fXpptcd3oqek2bi6vnapDJqEUUJgjMc4gMgVjsfyAFRtW2FEe3PQK/C2qyKHOi/D1sL5aM9/rfVvGrZ0rSjJ2yjw2bxGZYyxIoIOKs2eenEeu5axqv8Pw1oAUc/kf/AOehx8qlG0PS+nM8ALLqcS6jeWpkBkE8SxlVJ5YNd2K9DVjo/TsDBwJp0GDLArnxJMaVAfDugGD9mDD7enA79aSZcEeCfAhlnyhEWKHHAdhVjgGxdnvf/WNckapHiwSYgSt0sXj8mJgxvy+oHB9OGF9LteYH8aWMa+OummKXFBeFWNNG4pieTwRS9+1cA8X6xapnrOY4IUMkpWNvGiJJhYr2avQ8Dt63XA6XaxnLp+2fIy2niitQUtVkkrhXs8hRZ4q6Hfv0Lom1c5d0pEsrqWjIIJ53K4I/VXNjy9iOso/TNtYHYg1CLPhGRpkirNY8qeRroFge1Vz7fnjon4h+Hc3WdCM0GdjQtEyvjrDe1iCAyv6E71U/TmusRQO2fNg5MMkYWTiSKU2CCW2gUCRx29j1thfxDStGOJJHbl5iJI5bAB3dgeAx3A8kV9eeguRR1YzN/q0yu5fw9KZJJMVmH/5LNvDcBaLf5TY7gHntyOjsLJytHUyLPF4cjMQ8f6UBoIPUlydvJ45oDv0xx8eSEfO5SEpDCyEsGYi2NcCuRTG/TsO/UEOntHqM2VjSLjbjYcqVVm5B4Iqyearn256PdNfsK43tEeE2LLPNIxmVlU+YiqYjmhY9eQL/AO0Y1HOWWOPc2MwKMFMIVJImNDcB27Vz25BHRhGJMXmzIHiyJDtDQ7o/EFmiQB9/39jfWGyoMtzEy/NQb9r7gQyKQL3Ua5scXzfHUnV3RKQx0jJjyoGUjHikTyle4j9aLXxZ7evoa6lyNPy8eKKTJYxsPM25g5odihFHkcc+/bpO40wTQwafDPFFBHKohgkBSe1qmFcseLsg+xq+oMuUafpTPhLJKY+TiHKZREdoA8l2KPJXkcdZwTYO1DB8CDIzkly8vEwPFQssr1ujBryBeCVBFgntz0H8dac2gPeerTYsyAQzrXBD7hYJoEX/ALjkdI8TZl6PNqU2VD4okULjb7kc3yd3cim4+3Y9WHO+NMB/h7Hw9dxpZslAIY58LbzsAIYhqrn2sEfeuqwhtBbaFbPj5uk4JxtQ8PJVd0YreQd1lXHrf156M1H4eaDSps2ULHksiqWJCR7AfM24+woX3AJ9eksObp8+rR6j8xLBjSsWCeGsalFoVYbivUn2/PRmsa5qOY+CXCQ4YjZi8UgfxS3BVWrkfv8A9d1mpL/Bb/0W4mJhYuNLJLqcOTFjt3x2tX5vZGOLJPrYquuh/D+paNl5U/8ACBKyv5J4nFxyRgGjXcAE/wD36VXVxiT/AArjYuVHAzwzeLEGYoWYk71BHJJBJo/5b9OvK2ZoGIcpNK8EZmFujnR7SO2NWSPW+QP8w546Lkpq0GEklg/zJsmGdlaCOFRAPNGfFdo7uu1/sfU9CPmZGdnwYQ+ayVzmdWlihswXRPNWACePcVY9jNG1uDNVZ4sKCaYbUyN/LN5f1oL5F3xQ7X1Nj6xJn6jN8zImBpKKQMhMhFG4e4U+XketWDX06lG18Gc8EnxpouNpOPjJjStHkvCFm8VgAFsn72TzX0Hbqtado2RqOO08ZxhHArWwcWSKpSC3Ba+DVd/fptri6e8pwTqqZBZ1IkkFBOKreTyD7d+gdGkrJ+WncxQbGSRkABUe9+v/AHPVYtpCN07H+biZcGkYcMKeMuPTAyPZYCx3Bvjkfn6dVqbGTxX3at4bbjaKgIU+3J66BFmaZHpkTOuRKsMLQ/o9O9nt639yPt1VRrGikf8AlhfoWl4/v0IN6UavxjHKh1GeFtRXKKIiAy4eOURQ11tfjkchubNcCuehV1d8pZsB0aPBKjwXjjuTewHmc9jyCOfp7de1DNyPm8eDxP5bruYBRZIyNnfv+kkdRalDHA0JiWjKJGeze4qoIPP16ZyWFm9G2mx4r48RPiZTGLwHfwgjy+UDcY/sQL+nWczTIcHSpptPzWfIAK+LI0V0WIPsLBY9ie1LyT0jxZZIIXMTstwNIef6rq+rFpcEJxdPVoYmWYyvIGQHcy1R+4s/ueltqVDV4FJqKtCupTJIiTwqJI43O5ZSKI54IO27Ioc1ZPK7LeCbxcZNUyI0vxJEhjJem7EbaoWAD6f69T5sMT6SqlFCxSMiBRVL3rjuL5r36AyPNpWGST3jBF8EHcpB9xQrrTjbF5ESNNF8vPi+HkY/hMGjkaVWZ1a64BrbR/v0NmpHJ8wmFm5EO9fEQQFlCk/pJAPmXg/p/PVfz8ibFnmXHkZAuWIVF3SeJW3n0onj69HSO0b+EpIQTIK72NnY+4+/R/H1fZCXg5GDPIpfMzceTxOUHzFpI5HNj05Hp/160iwZV0+SRJIkYqHTY42qFN2D927jk1fQGoO2HKfliUqEfW+T3vv26c46KM7TME22PNGrSI5Lbr5Is819O3UW21aEuiKLF+alR49Qx13HxpPDYymbZ3JVLNjy82Qb7dZnTGyXRM7DZFRnEhViJFW7UpXJ3MKrjbYPFHqzQYOLjZWNJjwrGxJTy8ALS8AdgPt1PjYmPk67kwzwo8YFgEc3Xv36KV00JOTsA+CcSDK+JskT4GMpwFYoBAFMZYBbr0NAiu45u76pv+I/wrm+Pq+dp8JkggnJKlhYJG4kXRIAFUt/2PXTPg6GPGg1qeBAkrZ5DP6kBVr/AFPVA/xdzMiL4yxsWOZ1x5Ti+JGD5Wsv3H4H7ddXGm32Q92rYJ8KfCTZGunS86LDOJiw+NMkeMwZ3BAKmxT1u5IscV0g+M8vAXX2i0vbiorhmdoGRGO0AWtWvHfj06+gtLYto+nymt5jWzXuOeuG/wCIoEn+IGLG4BR8mKNh/mXxTwffv08Jdp2xH6A/FSy4TYWNDl+KyjfJEjkU27gOOP6dpH366L8RZuHhf4YImSPF3wQwKQm5S1Dlv2PPXH9fkZ9W1LcxPhztt+nPXQfh3NyG/wAOdWnkcSSYkJkgMiBgjoAymiKsHkX1NxpRJ+MW/D+pQPNkSxoMX5aFQscVglrPcencnnqT+JapqGq4yYOTDgyRoJJgsSorxf1SOCKNA3z1b/h1Rm/4e402YWyJpMUyNLMxdyxQ2dx5vrhnzeSMfGUTy1kkmfzH+aVPG73r69PxwUm/4U6adg+M5MbRdFgwdTKZ2qZrlyWgRaiU9yAAC3b83Xbqi4kuNKZdgcRKN6tIyrtUUK8zcn29fv0/0fFiz/8ADDUtZzg2Tqcc5jTLncvIqLt2qGJsAWePr1Rstm8aUXwHoD2A7dHqngHTVMv2g6npsjrHE7pE7mJ5JO0lj+q+SK969OrtFp2IY0MekQSoVG2Tg7x7/nrmuLFHH8XfDkKIBF4GDJsHYsx5Ne567NHM+Oiww7UjjARFCDgDgDt1zT4O0qTNCJ//2Q=="/>
          <p:cNvSpPr>
            <a:spLocks noChangeAspect="1" noChangeArrowheads="1"/>
          </p:cNvSpPr>
          <p:nvPr/>
        </p:nvSpPr>
        <p:spPr bwMode="auto">
          <a:xfrm>
            <a:off x="63500" y="-895350"/>
            <a:ext cx="2466975" cy="18478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 rot="16200000">
            <a:off x="7345360" y="3381854"/>
            <a:ext cx="33356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smtClean="0"/>
              <a:t>* Sur vignes &gt; 2 ans et arbres à pépins  &gt; 3 ans</a:t>
            </a:r>
            <a:endParaRPr lang="fr-FR" sz="1050" dirty="0"/>
          </a:p>
        </p:txBody>
      </p:sp>
      <p:sp>
        <p:nvSpPr>
          <p:cNvPr id="22" name="ZoneTexte 21"/>
          <p:cNvSpPr txBox="1"/>
          <p:nvPr/>
        </p:nvSpPr>
        <p:spPr>
          <a:xfrm>
            <a:off x="0" y="6525344"/>
            <a:ext cx="83884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 smtClean="0"/>
              <a:t>VERTICAL</a:t>
            </a:r>
            <a:r>
              <a:rPr lang="fr-FR" sz="800" baseline="30000" dirty="0" smtClean="0"/>
              <a:t>® </a:t>
            </a:r>
            <a:r>
              <a:rPr lang="fr-FR" sz="800" dirty="0" smtClean="0"/>
              <a:t>- AMM N° 2100001 - Composition : 1,71g/L </a:t>
            </a:r>
            <a:r>
              <a:rPr lang="fr-FR" sz="800" dirty="0" err="1" smtClean="0"/>
              <a:t>pyraflufen</a:t>
            </a:r>
            <a:r>
              <a:rPr lang="fr-FR" sz="800" dirty="0" smtClean="0"/>
              <a:t>, 261 g/L </a:t>
            </a:r>
            <a:r>
              <a:rPr lang="fr-FR" sz="800" dirty="0" err="1" smtClean="0"/>
              <a:t>glyphosate</a:t>
            </a:r>
            <a:r>
              <a:rPr lang="fr-FR" sz="800" dirty="0" smtClean="0"/>
              <a:t> - Classement : N, Xi,  DAR 60j, ZNT 20m, DRE 48h – Marque déposée Arysta LifeScience </a:t>
            </a:r>
            <a:endParaRPr lang="fr-FR" sz="800" dirty="0"/>
          </a:p>
        </p:txBody>
      </p:sp>
      <p:pic>
        <p:nvPicPr>
          <p:cNvPr id="24" name="Picture 13" descr="C:\Documents and Settings\amalet\Mes documents\Mes images\Bibliothèque multimédia Microsoft\j0123143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8424" y="3645024"/>
            <a:ext cx="423743" cy="5040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http://cdn4.fotosearch.com/bthumb/CSP/CSP561/k5614559.jpg"/>
          <p:cNvPicPr>
            <a:picLocks noChangeAspect="1" noChangeArrowheads="1"/>
          </p:cNvPicPr>
          <p:nvPr/>
        </p:nvPicPr>
        <p:blipFill>
          <a:blip r:embed="rId5" cstate="print"/>
          <a:srcRect r="50023"/>
          <a:stretch>
            <a:fillRect/>
          </a:stretch>
        </p:blipFill>
        <p:spPr bwMode="auto">
          <a:xfrm>
            <a:off x="6084168" y="5949280"/>
            <a:ext cx="475178" cy="514543"/>
          </a:xfrm>
          <a:prstGeom prst="rect">
            <a:avLst/>
          </a:prstGeom>
          <a:noFill/>
        </p:spPr>
      </p:pic>
      <p:pic>
        <p:nvPicPr>
          <p:cNvPr id="26" name="Picture 10" descr="F:\SERVICES\MARKETING\COM\BIBLIO\Photos &amp; Images\IMAGES\Icones\Blogging-Icons-Set\Blogging-Icons-Set\Plugins\plugins-4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4368" y="5013176"/>
            <a:ext cx="432048" cy="432048"/>
          </a:xfrm>
          <a:prstGeom prst="rect">
            <a:avLst/>
          </a:prstGeom>
          <a:noFill/>
        </p:spPr>
      </p:pic>
      <p:pic>
        <p:nvPicPr>
          <p:cNvPr id="15" name="Picture 2" descr="http://www.mince.fr/wp-content/uploads/2010/06/raisi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633782" cy="548680"/>
          </a:xfrm>
          <a:prstGeom prst="rect">
            <a:avLst/>
          </a:prstGeom>
          <a:noFill/>
        </p:spPr>
      </p:pic>
      <p:pic>
        <p:nvPicPr>
          <p:cNvPr id="17" name="Picture 2" descr="http://segolene.ampelogos.com/images/raisin_blanc_t.8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0"/>
            <a:ext cx="360040" cy="493673"/>
          </a:xfrm>
          <a:prstGeom prst="rect">
            <a:avLst/>
          </a:prstGeom>
          <a:noFill/>
        </p:spPr>
      </p:pic>
      <p:pic>
        <p:nvPicPr>
          <p:cNvPr id="25" name="Image 9" descr="Logo Vertical Hvert-01-01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1340768"/>
            <a:ext cx="717393" cy="5255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www.lvvd.fr/img/logo.png?125968156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68317" y="5661248"/>
            <a:ext cx="868179" cy="692696"/>
          </a:xfrm>
          <a:prstGeom prst="rect">
            <a:avLst/>
          </a:prstGeom>
          <a:noFill/>
        </p:spPr>
      </p:pic>
      <p:pic>
        <p:nvPicPr>
          <p:cNvPr id="28" name="Image 27" descr="Logo action choc-0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029474" y="908720"/>
            <a:ext cx="935014" cy="936104"/>
          </a:xfrm>
          <a:prstGeom prst="rect">
            <a:avLst/>
          </a:prstGeom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8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8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8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83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3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83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83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83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83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83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83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 build="p" autoUpdateAnimBg="0"/>
      <p:bldP spid="58377" grpId="0"/>
      <p:bldP spid="5837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SERVICES\MARKETING\COM\BIBLIO\Photos &amp; Images\IMAGES\Icones\Other icons\50955f5ucl4cygj.jpg"/>
          <p:cNvPicPr>
            <a:picLocks noChangeAspect="1" noChangeArrowheads="1"/>
          </p:cNvPicPr>
          <p:nvPr/>
        </p:nvPicPr>
        <p:blipFill>
          <a:blip r:embed="rId3" cstate="print"/>
          <a:srcRect l="76535" t="5669" r="8504" b="69921"/>
          <a:stretch>
            <a:fillRect/>
          </a:stretch>
        </p:blipFill>
        <p:spPr bwMode="auto">
          <a:xfrm>
            <a:off x="0" y="4221088"/>
            <a:ext cx="459918" cy="750337"/>
          </a:xfrm>
          <a:prstGeom prst="rect">
            <a:avLst/>
          </a:prstGeom>
          <a:noFill/>
        </p:spPr>
      </p:pic>
      <p:sp>
        <p:nvSpPr>
          <p:cNvPr id="583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1560" y="1772816"/>
            <a:ext cx="8352928" cy="4896544"/>
          </a:xfrm>
          <a:noFill/>
          <a:ln/>
        </p:spPr>
        <p:txBody>
          <a:bodyPr/>
          <a:lstStyle/>
          <a:p>
            <a:pPr marL="609600" indent="-609600">
              <a:buClr>
                <a:srgbClr val="D60093"/>
              </a:buClr>
              <a:buFont typeface="+mj-lt"/>
              <a:buAutoNum type="arabicPeriod"/>
            </a:pPr>
            <a:r>
              <a:rPr lang="fr-FR" sz="1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NOUVELLE MATIERE ACTIVE, le </a:t>
            </a:r>
            <a:r>
              <a:rPr lang="fr-FR" sz="1600" b="1" dirty="0" err="1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Pyraflufen</a:t>
            </a:r>
            <a:r>
              <a:rPr lang="fr-FR" sz="1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= contact foliaire avec un mode d’action différent du </a:t>
            </a:r>
            <a:r>
              <a:rPr lang="fr-FR" sz="16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glyphosate</a:t>
            </a: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auquel il est associé pour son action systémique.</a:t>
            </a: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Permet d’introduire un nouveau groupe HRAC (E) dans les programmes herbicides.</a:t>
            </a: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endParaRPr lang="fr-FR" sz="700" dirty="0" smtClean="0"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 marL="609600" indent="-609600">
              <a:buClr>
                <a:srgbClr val="D60093"/>
              </a:buClr>
              <a:buFont typeface="+mj-lt"/>
              <a:buAutoNum type="arabicPeriod"/>
            </a:pPr>
            <a:endParaRPr lang="fr-FR" sz="500" b="1" dirty="0" smtClean="0">
              <a:latin typeface="+mj-lt"/>
            </a:endParaRPr>
          </a:p>
          <a:p>
            <a:pPr marL="609600" indent="-609600">
              <a:spcBef>
                <a:spcPts val="0"/>
              </a:spcBef>
              <a:buClr>
                <a:srgbClr val="D60093"/>
              </a:buClr>
              <a:buFont typeface="+mj-lt"/>
              <a:buAutoNum type="arabicPeriod" startAt="2"/>
            </a:pPr>
            <a:r>
              <a:rPr lang="fr-FR" sz="1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HAUT NIVEAU </a:t>
            </a:r>
            <a:r>
              <a:rPr lang="fr-FR" sz="1600" b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EFFICACITE </a:t>
            </a:r>
            <a:r>
              <a:rPr lang="fr-FR" sz="1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(8 adjuvants) </a:t>
            </a: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Equivalent à supérieur aux </a:t>
            </a:r>
            <a:r>
              <a:rPr lang="fr-FR" sz="16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glyphosates</a:t>
            </a: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haut de gamme ( grâce notamment aux 8 adjuvants de nouvelle génération)</a:t>
            </a:r>
            <a:endParaRPr lang="fr-FR" sz="1600" b="1" dirty="0" smtClean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 marL="609600" indent="-609600">
              <a:spcBef>
                <a:spcPts val="0"/>
              </a:spcBef>
              <a:buClr>
                <a:srgbClr val="D60093"/>
              </a:buClr>
              <a:buFont typeface="+mj-lt"/>
              <a:buAutoNum type="arabicPeriod" startAt="2"/>
            </a:pPr>
            <a:endParaRPr lang="fr-FR" sz="800" b="1" dirty="0" smtClean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 marL="609600" indent="-609600">
              <a:spcBef>
                <a:spcPts val="0"/>
              </a:spcBef>
              <a:buClr>
                <a:srgbClr val="D60093"/>
              </a:buClr>
              <a:buFont typeface="+mj-lt"/>
              <a:buAutoNum type="arabicPeriod" startAt="2"/>
            </a:pPr>
            <a:r>
              <a:rPr lang="fr-FR" sz="1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RAPIDITE D’ACTION</a:t>
            </a:r>
            <a:r>
              <a:rPr lang="fr-FR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/>
            </a:r>
            <a:br>
              <a:rPr lang="fr-FR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</a:br>
            <a:r>
              <a:rPr lang="fr-F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2</a:t>
            </a: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à 3 fois plus rapide suivant flore; mieux sur </a:t>
            </a:r>
            <a:r>
              <a:rPr lang="fr-F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liseron, épilobe, </a:t>
            </a:r>
            <a:r>
              <a:rPr lang="fr-FR" sz="1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chondrille</a:t>
            </a:r>
            <a:r>
              <a:rPr lang="fr-F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, potentille,..</a:t>
            </a:r>
          </a:p>
          <a:p>
            <a:pPr marL="609600" indent="-609600">
              <a:buClr>
                <a:srgbClr val="D60093"/>
              </a:buClr>
              <a:buFont typeface="+mj-lt"/>
              <a:buAutoNum type="arabicPeriod" startAt="2"/>
            </a:pPr>
            <a:endParaRPr lang="fr-FR" sz="300" b="1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 marL="609600" indent="-609600">
              <a:buClr>
                <a:srgbClr val="D60093"/>
              </a:buClr>
              <a:buFont typeface="+mj-lt"/>
              <a:buAutoNum type="arabicPeriod" startAt="2"/>
            </a:pPr>
            <a:r>
              <a:rPr lang="fr-FR" sz="1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REDUCTION de 20 à 30% du grammage/ha de </a:t>
            </a:r>
            <a:r>
              <a:rPr lang="fr-FR" sz="1600" b="1" dirty="0" err="1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glyphosate</a:t>
            </a:r>
            <a:r>
              <a:rPr lang="fr-F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par rapport à l’utilisation d’un </a:t>
            </a:r>
            <a:r>
              <a:rPr lang="fr-FR" sz="16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glyphosate</a:t>
            </a: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solo.</a:t>
            </a:r>
            <a:r>
              <a:rPr lang="fr-FR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/>
            </a:r>
            <a:br>
              <a:rPr lang="fr-FR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</a:br>
            <a:endParaRPr lang="fr-FR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 marL="609600" indent="-609600">
              <a:spcBef>
                <a:spcPts val="0"/>
              </a:spcBef>
              <a:buClr>
                <a:srgbClr val="D60093"/>
              </a:buClr>
              <a:buFont typeface="+mj-lt"/>
              <a:buAutoNum type="arabicPeriod" startAt="2"/>
            </a:pPr>
            <a:r>
              <a:rPr lang="fr-FR" sz="1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SIMPLICITE DES PRECONISATIONS + SOUPLESSE D’EMPLOI</a:t>
            </a:r>
            <a:r>
              <a:rPr lang="fr-FR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/>
            </a:r>
            <a:br>
              <a:rPr lang="fr-FR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</a:br>
            <a:r>
              <a:rPr lang="fr-F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Doses= 4L </a:t>
            </a: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sur annuelles et bisannuelles</a:t>
            </a:r>
            <a:r>
              <a:rPr lang="fr-F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, 6L </a:t>
            </a: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idem mais sur flore développée ou difficile, </a:t>
            </a:r>
            <a:r>
              <a:rPr lang="fr-F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8L </a:t>
            </a: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sur vivaces</a:t>
            </a:r>
            <a:r>
              <a:rPr lang="fr-F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+ </a:t>
            </a:r>
            <a:r>
              <a:rPr lang="fr-FR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U</a:t>
            </a:r>
            <a:r>
              <a:rPr lang="fr-FR" sz="1600" dirty="0" smtClean="0">
                <a:latin typeface="+mj-lt"/>
              </a:rPr>
              <a:t>tilisable aussi bien enT1 (sortie d’hiver) qu’en </a:t>
            </a:r>
            <a:r>
              <a:rPr lang="fr-FR" sz="1600" b="1" dirty="0" smtClean="0">
                <a:latin typeface="+mj-lt"/>
              </a:rPr>
              <a:t>T2</a:t>
            </a:r>
            <a:r>
              <a:rPr lang="fr-FR" sz="1600" dirty="0" smtClean="0">
                <a:latin typeface="+mj-lt"/>
              </a:rPr>
              <a:t> (printemps-été)</a:t>
            </a:r>
          </a:p>
          <a:p>
            <a:pPr marL="609600" indent="-609600">
              <a:buClr>
                <a:srgbClr val="D60093"/>
              </a:buClr>
              <a:buFont typeface="+mj-lt"/>
              <a:buAutoNum type="arabicPeriod" startAt="2"/>
            </a:pPr>
            <a:endParaRPr lang="fr-FR" sz="100" b="1" dirty="0">
              <a:latin typeface="+mj-lt"/>
            </a:endParaRPr>
          </a:p>
          <a:p>
            <a:pPr marL="609600" indent="-609600">
              <a:buClr>
                <a:srgbClr val="D60093"/>
              </a:buClr>
              <a:buFont typeface="+mj-lt"/>
              <a:buAutoNum type="arabicPeriod" startAt="2"/>
            </a:pPr>
            <a:r>
              <a:rPr lang="fr-FR" sz="1600" b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Excellent Rapport </a:t>
            </a:r>
            <a:r>
              <a:rPr lang="fr-FR" sz="1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PERFORMANCES / COÛT</a:t>
            </a:r>
            <a:endParaRPr lang="fr-FR" sz="900" i="1" dirty="0">
              <a:solidFill>
                <a:srgbClr val="660033"/>
              </a:solidFill>
              <a:latin typeface="+mj-lt"/>
            </a:endParaRPr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971600" y="1196752"/>
            <a:ext cx="49685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rtl="1"/>
            <a:r>
              <a:rPr lang="fr-FR" sz="2400" dirty="0">
                <a:solidFill>
                  <a:srgbClr val="D60093"/>
                </a:solidFill>
                <a:latin typeface="Arial Black" pitchFamily="34" charset="0"/>
              </a:rPr>
              <a:t>6</a:t>
            </a:r>
            <a:r>
              <a:rPr lang="fr-FR" sz="2400" dirty="0" smtClean="0">
                <a:solidFill>
                  <a:srgbClr val="D60093"/>
                </a:solidFill>
                <a:latin typeface="Arial Black" pitchFamily="34" charset="0"/>
              </a:rPr>
              <a:t> </a:t>
            </a:r>
            <a:r>
              <a:rPr lang="fr-FR" sz="2400" dirty="0">
                <a:solidFill>
                  <a:srgbClr val="D60093"/>
                </a:solidFill>
                <a:latin typeface="Arial Black" pitchFamily="34" charset="0"/>
              </a:rPr>
              <a:t>bonnes raisons de choisir</a:t>
            </a:r>
          </a:p>
        </p:txBody>
      </p:sp>
      <p:sp>
        <p:nvSpPr>
          <p:cNvPr id="58378" name="WordArt 10"/>
          <p:cNvSpPr>
            <a:spLocks noChangeArrowheads="1" noChangeShapeType="1" noTextEdit="1"/>
          </p:cNvSpPr>
          <p:nvPr/>
        </p:nvSpPr>
        <p:spPr bwMode="auto">
          <a:xfrm>
            <a:off x="251520" y="404664"/>
            <a:ext cx="8496944" cy="864096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7944"/>
              </a:avLst>
            </a:prstTxWarp>
          </a:bodyPr>
          <a:lstStyle/>
          <a:p>
            <a:pPr algn="ctr"/>
            <a:r>
              <a:rPr lang="fr-FR" sz="2000" kern="10" dirty="0" smtClean="0">
                <a:ln w="9525">
                  <a:solidFill>
                    <a:srgbClr val="669900"/>
                  </a:solidFill>
                  <a:round/>
                  <a:headEnd/>
                  <a:tailEnd/>
                </a:ln>
                <a:solidFill>
                  <a:srgbClr val="CCCC00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Nouvel herbicide foliaire des vignes *</a:t>
            </a:r>
            <a:endParaRPr lang="fr-FR" sz="2000" kern="10" dirty="0">
              <a:ln w="9525">
                <a:solidFill>
                  <a:srgbClr val="669900"/>
                </a:solidFill>
                <a:round/>
                <a:headEnd/>
                <a:tailEnd/>
              </a:ln>
              <a:solidFill>
                <a:srgbClr val="CCCC00"/>
              </a:solidFill>
              <a:effectLst>
                <a:outerShdw dist="53882" dir="2700000" algn="ctr" rotWithShape="0">
                  <a:srgbClr val="9999FF"/>
                </a:outerShdw>
              </a:effectLst>
              <a:latin typeface="Impact"/>
            </a:endParaRPr>
          </a:p>
        </p:txBody>
      </p:sp>
      <p:sp>
        <p:nvSpPr>
          <p:cNvPr id="2050" name="AutoShape 2" descr="data:image/jpeg;base64,/9j/4AAQSkZJRgABAQAAAQABAAD/2wBDAAkGBwgHBgkIBwgKCgkLDRYPDQwMDRsUFRAWIB0iIiAdHx8kKDQsJCYxJx8fLT0tMTU3Ojo6Iys/RD84QzQ5Ojf/2wBDAQoKCg0MDRoPDxo3JR8lNzc3Nzc3Nzc3Nzc3Nzc3Nzc3Nzc3Nzc3Nzc3Nzc3Nzc3Nzc3Nzc3Nzc3Nzc3Nzc3Nzf/wAARCACLALoDASIAAhEBAxEB/8QAHAAAAgIDAQEAAAAAAAAAAAAABAUDBgECBwAI/8QAPRAAAgIBAwIEBQIEBQIGAwEAAQIDEQQFEiEAMRMiQVEGFGFxgTKRFSNCoQdSscHw0eEWM3KCkvEkYpOi/8QAGQEAAwEBAQAAAAAAAAAAAAAAAQIDAAQF/8QAIREAAgMAAwEAAwEBAAAAAAAAAAECESEDEjFBEyJhUXH/2gAMAwEAAhEDEQA/AK9G0wEiKo8INQA8u2/z2PH7V9Oi9NWUzZWOLY0Jm8WgwO27+/IH79PXwhHps2nQyM1Sq7Pt7haq+eQAeSOeOgAmTHPDNFEvib0iBCilW2vzfT+X7/q9eOvETT8ESozhoUkKkBzEXLRk7eWU2OO1dMIVGPB/MZmRI1LELfl5vn6GxfQa+C7gR7PFDEFL4u+SPfrbF1KOPMJyn3AfpCimHqSeO3/D36nKzNjlXWXwVjIUwgoWJB7A8UfT8ft0EWUZExACxyVw45DE+Ykenl/36gyc1cXHZ9gJ3DbZ2hk4PP8Az/TobElXKZmRoxGsQG6TsKuhXo3p+esm2GNsf4k0kskQw1SQqLt2AIUk8Gx9O/STUcTx9RfJWdwiqqJCWKncSSTZ4qjQIvueeBThW2ypDGI1jezbtwvLcEnj09/f26g1iNMrwoomGOZeG2mr455B7ffrog6WnR4hH/GEk2YeS8juKUrxvQn0JAr61fr39iJEyEbFMGNaBmjUmvrV9yKA9Oeh4IRjZM2Oq7lWhDbmmNDi7Fj15F89OMQTSyyQTxmOKVrjoDluG7j0NkdLLqTwnhhUyyxtL+tC4VudoJ8y0O11x736dupwQ6eAY/CZwC5aMVIp4Fd/ReO3p0lw8OOKBojkTnwwgVqXk2Cw9OePpRPU0848j42Q0Uu918zHzMBXBF8jj1/AvqefA2jSWeJJS29mMEfhQRseAFoFR6bT39Pv0OcjxgGiaUSKhJUEEk+VeAOD2/fr2RsOQZfEQ7yfLt4v9RvigSbofbqNBBAySYSTiag6ugtqB4Yg3YNV0Xa9Im2LJLHMzvKhVZEaTeeeGrg/S+R25/HQsuYCxXdsEbbkDEDcoN0fpyD1nMxZpJSwUNL+mRiSQ6ng1QINEenIHWzxH5aE5AUEFh5TZo8XXqOL/bpJRS1g02R4vFk8WhIxG1DZWM+h9q7c/TqfLYwA2JPDKAEML7VfPeue/pfp360y40gmeZzuAUbxYLWFACgfcn9vbrGpwx5WHjojgTbAYiWIChgtqT9/X69HLVjNG2ZJ4+OpalHiKVCjy7RyaNdvYdQxZCJNI0ccfio5Xk0C9mmNn2J+5BHU8ckaYmR84JC6gLC7nh/c8CqFfvXv0tXHImSF3jDOQjI3deKH1/Yjsel60hZJ+j6PIjk0/LJG6M1uQ/1WAtc/SgPqB1XZIsiHImj2sEEoAQMRaj3+5rv7DpzDIBEMdwPCcXGl2aBoA+nobI/zdEhvmpJg0Do8dBbAYuBe439wD1oSccaHSwRN/Ox43KxLjlyzDk9gQAQR7Hr0fzGxdkYC0KGwcDpisQjieCWMWRtKOW3baNGrvvQ9uPp0HjjJaCMrZUoCCUFkV9um7X6K0PvmFmVI2TyigrL+mq4Jr3vsffrbNyGJxEjQFCmwJYIiJN/njt9ueksM8swUSSMI2m2RbW5qu5HqP0g/tfRGJO+ShdZEd0jCmPkebsG+pHI9PT36DTTwP/ATPlKvJGW2myFZv6bs/taqB9OgPAliaIZKyQyGgd5DH9XPuRfF/wC/bq0RYj6dCMvV4I2x8iXy2oMisKpvoDa8X2r8hyYMmZmXNGmPirICRJKOaB83lHPHbv6/m0VQ0Y/RJJPN8xeQs5x33SopW7S6AFH14r+9Hpto+IsmJUEqLHLvo+Yfp3KLJqxfF/nqb5ZGiz8aPGhjh3kfyF2hbvm+7Nxz/sL6iwk+YkeTTg7mOPaDdELZFcev+oA6fovhVcas0OZk42NCZ412gDdO0Yr32jj2H9u3RSZK5MbRwhceKTcQbB3gCmJI9KPrfP061mc52nrMsW6Nh4ckXibFBF+pBPtzwLPUmXpjJouJreFHJKvglZ8cAJsSwLUGu1cj1BP1syivo045pmJseKWDIZgy7rIFqRRsN6WBX/O/Ws08WNs8KcggEK207Tyezc+4Pr9+l2rY3gomZCtRCQgKFoEkE0eT3on8/Q9TZbfN40OpwCKHEy4wTdqsc68OgB4A4Df+4+3UXHSDRE2aVk3pj22QwWSMNVkUSD7d74+nTaORcmKWRdzRGpoSygkUCCK7bqI+hq/bqu5SMEc5CxndRRowQXAq2oCgew7e316a6SZsdlx4iJsc+VnAtePvd9yOfz0nX/ARTsPmTxHE1SjwuW3vy61QHbg3wKN9QZLRSMWk33JSNsvgg8UvP7+1dQ5rR5Sw40Sv8wsxICQEbQtcVdAevr3ocnnGFq38KlDZEMWeY2JETKqgi6I3N2rk0eLB55JDqMnQ/XKBsaRsTShHgmfKhkdknUIxF7VFrV1+OOtMjMCzJElt5r820KWNdie9f8uheqpHkTSrpKhcQzeLGZWFEj03AkNZ4sGj/rtm6S0c+QWfdCzr5h5yq9vTni7voSUXLRGtPHKlzYyrRlXgktwhsM10CP3Pa+3UunYszECRWeRGsWLJAJ7327muCOD+Iop/CaFY1j8JmuQlvMoBJJJIBq7H/AOj5chBMY4zNFI5EiUDtah5lPrfAPWa6mpEecMg6TGMc+SMuG2XuZj2JoA0Dz6jpfhtJDtnmEm9VAdxuvgE3z6XQ7dj9OihPNGkjwzCQOQK3Cw3PvwL/wCtdRZrOsQjkyAnipuWPbZG4UBfANf8PQ7Nrw0llhkWSMnKaWTY7hApJAAk9QaHbk/8vrWaR5Jlg8WRVh5BC7aFdvr3r+3SaLKX+IRRnI8CBeVZSSps8mh6cH81+XMrQ5Mjw4+RJImzZLkgBXKq1UV7g1QFev2HStNCrwhjeKGZxKGYKpDIgKgn1WhzXfn/ALdZGXGo27ZhXFFu39+k+pSyz6m8wbw0lbcAG7KTx9xyD6dShpVG0NjOBwH8Xbu+tHt9un/G2rGQ2ihGPOYzsk8Jjwv6WU3ZPI53V+46ndYchGgXdA4JZwf0lRdkjgGwaPfij1BLJkrHPnmESxiYRrKyEiyaANngk0ee99L4s1f4mqZIUxRygiUnjcKFccXZuvboJWZUkddz8FH+HH0nBjUtJiqY04virP39fv1RlxIsd2xMyN2yzMWfxl/URtIH0HAPtyerPomcpyUMuTsyEZpZJJW8ohAqvauQftXS74iMeZ8QNJK0bIyJLitGf1qVAPPoQRx73VX1TkarsNdAWUmRGsLwwHIncvkPuqzuICryO2032s16dTYulq6Jj48G3LYo0vgkAlhRPNUR3sdu/WI8ifNgkahE6AMSx8KyAWokg12HTTS9QjwYJZJo0GXHYijaySgVT7n+o1yeOkjyUkPFtCbMinyJpTDjY+MYn2SRtjhzK3JPCng2KvrfwsYI8GXkyBYYUhjiMl73ZSbN37EWbr89KNUlfK1AyeJkPkEkyRqvkYFT+5HH/wAhZ54lyn3atjOrN5YI5cbIoVVAFTXYCxXr+56adujTlppqr6bC6WrwIcVo54JQwII78getk2Oe32OfhrJh1D4d1fTInSPExV8aGMggrJyW/FAn730JNg5nzM2dIswhlBdXkUAElR5kF/qF9j3CnqPT8TOimkxcElphG0eUVS43j2vW41+r9HJ9Dx36y+okvdCPhxMNZml1DHGViLExAkQMSSQAR7NdD04q+1dNtW+HVSE42BNJjY4KOsZG0kOCKI9CPaq8vSqOCbU8XwYcaRtp3FY3BJFgXuPlABU+v+nToa6mXkpAdyxPEE2yOpdNoNEn15u/7dJ2ajY6fWJBPpsSoceFFEausjLzuHbaW5o9z6+ljkdI8z4fml1CJ0hdg77YJIyQpQeoA9QS3r2rjprhRh8/dH/52REI40bgk1VAfS/7DovT0eFZBls8YiO4RN5iNt0a7Czxx3r6dCPI7aBB2I8yJMbKbS48F5FMSsXDbtxJobAPar9rJrt0wyo8eQK0RRXO8CVSwexyLvuCPQ+x49eg9dy5E0eM4mTleJDJvkkRRuc0RsAINcjmubPUgTJw5I58k+GAPEaOQgcMQbs8D19+B9OjPYpodtUYzIWCCAJIqOSvjEbi3J7k+gq+/t0LqWLKuDjyrJuxpgyloZSS1VSsKsGj9j7HoP8Ai/h5DyBfEiVqij3WFVe5+3HT/UspM7RIYNNxHj2O8s5CVYKjkfShfHbi+jKopWyP8EGXiS4+ntLE+xu4YqAWFHk16i/7HqWLPaNEaWJsmXbZtgAg70D6evH/AAkZuHmJhMcb+ZDIm9dxG8ckDg+hAPe/Tqv5TSY+obZrhXhXtgDD7BgeAb7/APXrQuWA1jNMBIomlE7uqMWpgKUVwK91NdSvkzackeT4SseVkROdgP6Rt5u+SOPWutoYckZZjlmwslZEEiS48oZGL+UUQLvg8H/fqDU1WBvMUMv9bSSUGUgGmHqa59jXpx0FFt0xlEJ1SHAyoQxQl0VpFQsI6Xudpo2oBJHHBH14prahlBiI4G2A+XbnWK+n06u8mN8vo2JkQSSDPmV/BheP+YfM3FsK810B2IPvz1UWydrFZ54IpQaeN8tVZG9QR6Ee3XVxRzwMo14W34XzNRxtRmTEkxiMoJEpYWsjgFmQ8WGIHqPUe/SjIGVi6ykw8JRvQxJJ5VTc44riiGaye/r09x9By8DVk1DSqyMWZB4uxSDKOe2/se9An3o+vRWZjtmzvAUibGPKwuNzof8A1VxdAgHtRHmFVG1doHWgHbP8tNkzxtNJGzpMsi3cYo9/al5vge46OkkDY+DDAJBj4salZGUASKzeYLyeDY9jxXVeyMOaLKdma8R4mjfz1IoY2SO4ZrBrjntVdQ4k0WAXwkDNhO++MSgDw34sqQfU9779LOMaA2qLQdYy48hpQHTwiWVQA42k/pajz7cj1+5GgmDRTZcxdCjcKwO5DuBrnv5d3PPbpPkzeBgIMIP45svKNzO5BskckV5+QO3c8dpJ8qXDlXHysYZcuRCT4eCCdhPe15s9+APU9TUMwMW1gU642dKuoO0OPPIBGrq9MsffaRxfPPH06ZYmFkNqqh8iOMzR+CNoDhlqgeQKvaBQ/tfVfzMhdiqBHCiKCw3NW6xR97N9j2qvTqPTNZK5kYLK7JIs0b7exBvg9yOO346dWwt6PHeXN0tcIpN4UFTJSkSFkYXVf1G2FG+lOK8ul7c2DUk2QKaVmIdk3V3Xg2Ae9dhxXPVkzsrBysMyQ7oJRG7wyqyjyE373S88H09uqTrDvhxrkeDaGQLIzRbUDn0Hv/24qr6EE26EdWXWT42ysSLEyMadUxw15EU1byCfKQT6cNZHPVgmzNI1/EyYMOJPnpoxU3hqu2SiwF9+4r89cVczSY+VNCBP4NGc7QwZWorIpI4Fhu3+/Vq+EZGZ3iwhKzTbAF3bWDEE/v1uVPjSaCsGunY+s4WoYUubFZyQ7l22ko6gMQD6dv7HqQTLmJNipkvNtBkmyW83hhrF8CyeSPYWPp16LVnn0DV8DVcVEjwZAQHdlmZyRRo9ruvzfr0n1mGbR4cXLjwxNp8rC8mFK2kKaJHcWOebWh3PQUW5lINIn1LLxzpkccSmObcDEWUG1qq4Ir1rqtZONCmK7RJtkjIvcRdEHiqHPH/L6a/O4kwxooJo4cmEh5UljLFiwHduwHIFUBzd9CyYckuYkemZEUgkVg4NqsPBDlifbnnngjp4qlVk5STxMafCGNiRyNn6i3hRYu0pLvCjcOfXvz/bozM+LfE1KbIxIrARogVoeLxQIHAs83d+levW/wAGaNHkJjPrWSPlt1IGcbZhyKB7AcVxzx1BjaIYNSzWxA5xjM8aP5Nnh9wpv02lfr7dTcbtyYYeG8RzsvFaWXIEbbfIWQsJtqXfA7AADn2+l9I58zBzmSPImWJNzNGFi2rIwXlgK3et+nrx72nLB+cxi20RxMIQoJNDbf6S3F337n16rWZoTZGVhz6f3UrHMZSRYoUV9CLI+vp03B0TzGwr+DHOMui/DOPNNsmSBqUFmXggfqocd/avz0gzXk1x8pc3Jx8N4YwwgyJCveiASRzxXJs/v05+HYdXzcqXRpMIyvjSbo0lbakyKKKFq/Sf3HHpXSrUsLGwfjPUcrUcPIycZULLjnchQKAvJHoKHbuK9+ejhTiql6hlJ1Rn5zUtQ1nHys7U0xxixpHCzx+L4hDiwVUjdYJsg9h10KDUMaOGNP8AxNiDaoFFkscdcifPxonMUaZTxl96TOAALH9KjsDfufuepRnYwAAfII/9f/bp+S09QymXD/xJjy5UuJq2QxhRbGPAVBLqQQqm6C1Zo7e37tkx5G0szyM4hidY5UaUeJzzZC8KCSPwOqjBDpcXymTokMiLKkxysdyGC0eK7V2/v9OjY2yo9NkxIpYn+Yg2ERTBgedwjokHcPSr4NevEZwivCf8Bs3Pn8TFimic0/hPZUsC9eb34u7PsfYjqCfJePHk0540klhNRyOzWeeeSaI49h29eoc7IeWeCMkRNI/hqXPlU/8A7+wN3fpZ9usfEcuRjRYbIDDkhGWV4yDualuyPpR/93TqKxAkFJqbRQrjwxR78gqQ+5gStcr+SQbq/wB+oMtZU1gZO7Ip4wUkhfYyAiuDRqvtfF9AaZU8WPCCN7MfD2mwGCD25Haur18E6fi62Uhych5Y1TdMqjaWB/pv71Y+n56nJdXgn8EWswRPEuRkTyGOdRIyvwWYmidy/avT+/QEEsmA2Q0OIh24+6EKu9NykeVT2Jq/ye3HXS/iHT9On2QSyOYYYVKFSVY+bb5iKFbQBfJ+nHVLng0/G+JIMXRXjyMPIxVkeNRV7rBDG9pb+kdqHHTQaVorWYIo4paiycXMRWhuRHUmlZeWXaAeKPa+Qb6dQrk/FOnQY2kQ+IYW/nYqOAEfmjzXcA0T6ft0NBoEmiZ+Uc4hNK2NJCTtHiEV/QLNckE/X36V/C+fj4Oq5BWWWKDIFWqMGBH09BZPB46d043H4JSstWkfC+qYcc8GpxRYq7lWNZWU0DywNE3uI4A5ANij1FkaY/w/kw5WPkJNjtvlSWKQFQb4th6gX/8AHmrHRuVnyS6PkSY2rM0uORJLHPyChFBrJF17V/t1VhqEkUUcS4zvCCQvim0Ym1a/LR5/++Sepyi5KxnGNF08RviPGrJlhhyvERsicoG2gCyh7HnsPTn06q0eoarlPHiaocmLT8NkEsIqO1ogX3uwCOa45+vVg0mXFfAzYNENarA5yYoCxIyIiPPHuI5YC6J70vS3K1mCfVNOl+RXCZowqywShmkJak3gdyoPIP8AnvoQTXujYlopz9Nkg1ATphuZHClisRbaaos1Dknd6fbnqJc4Y+nsscwgnlY7pHUq5BBvj0NACvr1ZINZ0xJ5sxd3ixxVirlJRluh5pB+ldoJpie4P0M6/BuONE1QZYM2bk4ZyMMsgdYiOfK/9Teh7cenTL9l+xLon4LdCzY8fFGM2XJqOEz/AMlEjpsaTktY5vd9/wAcnqTBzvk3+fhaaWJJ1DRMoYlWPlbtYXk+v37cVrTYMjCzYwjukRYAEJYcAjmx63ft1ZcbIihlnmzaGOwG6J5PI12KIKnctfaye/r1Lkiu1MCTQY3xrJlO0eZpuIsTTbL8IKCQK4PrW019a+3TRNU0LKxo4sTEZJGA2JJkbVLkEAebmuf9/TqnZBxTqD6hDMXQuvkYX7cj1B4HPFX9T07mxsdo48uDxG8IMCqkUARYBJ4NE9ukm4xln0ePoXjzZaZnycE8GLkIhLvHIHEi9ioc1R5B9uD9Oq/qTxY+rZGPLGck5MW0EKU8Uh1cmwTuB2kGifQH1HUGtHD1PDkilKSIrbHkiLA3fBF2CLuuD2+nS+WY408OXkTWYi5aSPur15mC+hbgkD1s9z10cSXWvo90WPN0XTMrCm1GbHyYJlYvJFvIUKAPKBXHHt+eqnkfDk0s8kmLJkrA7lo12qKUnjvz26tnw7qxlkWZygx5AN6eJw10PvuH256auPhkOwTGjKg8H5eI8fcpZ/PPWhytNp+i0hVl6NBgRadBp9ySbf5rAqoLWKZr9KBAHbg976l8HHhmaV81klZg7OsdtfNryKC12547D6kBTqMMjYTY2HBE4/mINoJrubsdj/3rqsTZCadJIdXxnkjkUyBt5DSrZvzDi+LsVX2IBSN8jCo7jHAxjqudHAYY0Z5D4jWTQvhhRNGhfPtz1u+lwZDtp2TOmQiKVgshGmCj0NUCKP5JsD0X4TPHMMvTcfInx1RAxyWCPEwP+ZTyT9OOPTt0xliGRn4Ugmkxs/HaisoVvGSxdEVZqufqLo9GUXF0K18K9LFPg+HH8vF44d2ibbTAUOavg+Vvv9ern8LUmnSZek6hDiZMriVceZlAdj+pBZs0dwH0r16Vai8mRLDIEK2u2ZJ0HkoDhqPBpgftVdulepx5GJiuz5CtDHkFPmYeVfd6H9l79FPsjV9LLmTrn57arj7pJo8Xw2xUat1ty69jQJYEenB9+i/h5Fysn5D+GhoQi+dJdhHB4YL3BJ3X9B0p0DTZ9bxDPBjoAyvC24EowruD/Sd1cfT26eaLo+t/DOZn5mXk4c2HJGWYxNtkL0K22KruO/PB6nFRT/ZhT6hmv/Demariz/OZc8OQ0IjRkLMiAEEd+/Kj2vnv1Tc74FaMrJjz+NAAGkfcBZ4vyVZ7sbuv09ujtcl1fP0HIyYJIFVH8FgFJk3bqBJJrbtIvj9ul2FLrvw1kPo+twyeEsYJyRJ4ioOeR/mB7Vwb6sm+twA5IRxStitmLl6QhzHn8fGnyFv+WoraR7cD6cnro3xroWk/EHw5pMuD8tgzzeG8ZhQL5SpZ12CrNC6qxRPYHrOMmm5GPFp+RpqZL5BkO9RtUEIW7AccL+46VankY8uPh6dFpr4caeE4y4InVUkKkpTehG4jdf6uOlXM5O0hVVs59rMOboeVBLDJOmWg8QKnG2jw19ypsV6Hp1pmTj6hiZ4hxosSQM2fBLMu4JwyyAgdqPYDv9x0/wDi/Fky82HGTISdpSyxOsI2pIg/mJ+SSyj712HVYxoZcTTFk3ApkEgu8dFlL+YG6FEqDfNX1ZTThf0a8wIPhaj8PPJPjo4lmPBsMGFVR7G7Pfq0r8XZuXi4ulvKFCY6By6jfuojuPp6D0J6S6TiY2kxxSZ08iQTio6VGVrXs1ntQ5Br056PTTos/GMGn40iugaQeLuIBHlskDlRfckjjqT8r4PFYLMMQsymRUE3Miso2g/SvQCv26FzsrJZkSSGMY7kJFE3nJNAkV6Dtz0ayZEjCGWJ18N7RgQA5VdtilujyeSSPp2BEBwU0+P59WQOxJVZFLB7UFuB3HHp1OtsCin6VnJzJ0ZTDHH4ai5K4VQeKN9vfvXt1cvhbOx9bxJtFy5IYcwhiqHdtfkHg8cgBu30N8HrWEHA0/Pix8XGY5qoMiTIjLK6GyAOwBU8kc969OqniYeqfD0P8YWfGiWKV4qdv5kbKQTXHDHsObNEV1T8cORUvTdeo3m0DVcXLmw4NKlyEUmVisiKoS/1AswBux6fi+ledhxTpNjyPLhTAhkJjJXdZ9ueQR+w6tHwTnJPq9628Ux1fdBOiihsfsD7HdXA6P1f4Y0PS9ex4XbLRENsyo0l3wNoRbu9t17Xxzb20v6Z6qKvFAXaEyOJNhVEmZv6uL3Djm77+326AX4xG0bIpCtcHwxyP/l1atewMzAmysTT5liXcuQkssA4Q2WoA+tEE+3t6U6QYDuzNHpTMSSScI8n/wDr0OPjhK3PQKNFi+E/iT5FNiFNSVLCtCx5HpwQD37gr9enGu6nnoT8rpsIjaVVgkCA+JGeQCNvHfvZ7njv0lwITi6mJ3xxi3vSXYys7owoWt3Vj09vTpi+vYcQlx8fUJ02RolxwF0PH6ttEpQHBPfnv6zlFOVxGSMkTxahkzzaLEhMRRpClF1YDjyjt3/t0FNrGEkEMhxWZ496gsd+xe5rt7Hiq63D5GW+QWRlwX2jbC7h29mUqN1hgRX0HHPUuq6HNGzSY8smRtik8cGJRLNSMV+oJPBArkrwLNaMb9Clphc1ptTxJJ5sR8aeEkLQVDVg2Rz7H356U6Vn48Wo5uPNH84zySNDDBW0kHyEqSB5R6Xu9ORz1nISfJ+HoskuMc+IYxAgHkBWx35/UK4549O/SjAxZcLVZAseVCu1f5jIAtNQU7jfJLUPcg+3VI8a0V46RcMv/ETPyqxsXT48CwCpcEHaLsjjaOx49h0nyNZ175mC5H2LIxkiK2NwIKmh7gj89TanqcMJ/hzxzOGj2q7FASDdm+a5sVQ5HXmydRffmQYkcAsATQglqCX23EDkLXAIPp0nRe0Tkr9CcrBORgRMogx8SeV5NuRuDxuRYo1dd+KqiO/SiTTcjGx85DktJJsjkgmSYqN4I3IADwSCw7c0Dx2Gypl55GRnNKMjh1o3JGhAJjN9uxIv8126YYmHJ48Emc8EuKzXKsg2sim120t80Lsnjt98n0fqAlRYvhXUsSTAMkjTJnY00kfnmd9ijsRfDAWODdWfToH4i0rN1vLwcrTI1fLxyzbPmFpgDYJQdhxzwKNDkURLg6LJjYrMqx7uNrF+w3Mt16jk/g810XkyKdOimKmLMTyyBSQVAIBZQf1DjlTdCyPrDslO0NXwASbKknys3UHjxY8hlLxY7UWmXulOfK3AJP7Xd9DQwpl6flQZZKLPG/gvsBUO7Etxfbua+t/UY13W5ZYI9PeOeaJnQTSEgK7K4YUBz3Aojnj6dG47ww5Ay9Ux0GLCgkkeGypYlgVUD9JAIJ9AAbPfqu4GqWCrHnxkx8z5nEjlmnVlsyFvCBqrFeqrXe6Ptz010ZcfMKY8DLHAZWjd9rL4YRSCFcEgjuKo/wBI4PHQ+Hlabi5OoPrGmR5eOj7Yo42A8ws+JuJH6lIrkngV7knB+IdPxYMiX+GR/LxsPCiMtyl2/SauyBRH4vub6eSbVFFith+Vp2JH4qYsuLGjMBFJkEqoYCr5Pm8w5s3+1dKToqYECvl6cr5EryOyM5coqt+oHtzZI70CKPQuD8U6Zq2IMTWdNnghFoHw23KCWBsBrs2Pf9+n+PNHlTK2KJp4MaOopJAEYxhvOT689q/06lXRUKpxYo1v4nGFFiYiQYTYk0RkmCg+Ihb688kbj+nnt25AmjZGn4OXPkvjrnaRlRB5VdPEaFrIAI9wSfx0ZkZBzJ3xpMKASIp3s6q/lHYc9qAr6/gdItfxG8XDEETY0kqw5DxohQeYC1KiqNV3v26pGpJVgby0Faw+FJ4mp6IuLC6RxrPApCeFJ2ZkU9zdD6UfXrpUmsHL+DIsyaFShiR9pWw5uitfuP8A6443penHN1GBdRlhgxdskzMFDMfNIQRzQHlW77X1a9D+J8mHEx4BmRwYkkrxx45UMYhQIJ3WSK4s88fXpptcd3oqek2bi6vnapDJqEUUJgjMc4gMgVjsfyAFRtW2FEe3PQK/C2qyKHOi/D1sL5aM9/rfVvGrZ0rSjJ2yjw2bxGZYyxIoIOKs2eenEeu5axqv8Pw1oAUc/kf/AOehx8qlG0PS+nM8ALLqcS6jeWpkBkE8SxlVJ5YNd2K9DVjo/TsDBwJp0GDLArnxJMaVAfDugGD9mDD7enA79aSZcEeCfAhlnyhEWKHHAdhVjgGxdnvf/WNckapHiwSYgSt0sXj8mJgxvy+oHB9OGF9LteYH8aWMa+OummKXFBeFWNNG4pieTwRS9+1cA8X6xapnrOY4IUMkpWNvGiJJhYr2avQ8Dt63XA6XaxnLp+2fIy2niitQUtVkkrhXs8hRZ4q6Hfv0Lom1c5d0pEsrqWjIIJ53K4I/VXNjy9iOso/TNtYHYg1CLPhGRpkirNY8qeRroFge1Vz7fnjon4h+Hc3WdCM0GdjQtEyvjrDe1iCAyv6E71U/TmusRQO2fNg5MMkYWTiSKU2CCW2gUCRx29j1thfxDStGOJJHbl5iJI5bAB3dgeAx3A8kV9eeguRR1YzN/q0yu5fw9KZJJMVmH/5LNvDcBaLf5TY7gHntyOjsLJytHUyLPF4cjMQ8f6UBoIPUlydvJ45oDv0xx8eSEfO5SEpDCyEsGYi2NcCuRTG/TsO/UEOntHqM2VjSLjbjYcqVVm5B4Iqyearn256PdNfsK43tEeE2LLPNIxmVlU+YiqYjmhY9eQL/AO0Y1HOWWOPc2MwKMFMIVJImNDcB27Vz25BHRhGJMXmzIHiyJDtDQ7o/EFmiQB9/39jfWGyoMtzEy/NQb9r7gQyKQL3Ua5scXzfHUnV3RKQx0jJjyoGUjHikTyle4j9aLXxZ7evoa6lyNPy8eKKTJYxsPM25g5odihFHkcc+/bpO40wTQwafDPFFBHKohgkBSe1qmFcseLsg+xq+oMuUafpTPhLJKY+TiHKZREdoA8l2KPJXkcdZwTYO1DB8CDIzkly8vEwPFQssr1ujBryBeCVBFgntz0H8dac2gPeerTYsyAQzrXBD7hYJoEX/ALjkdI8TZl6PNqU2VD4okULjb7kc3yd3cim4+3Y9WHO+NMB/h7Hw9dxpZslAIY58LbzsAIYhqrn2sEfeuqwhtBbaFbPj5uk4JxtQ8PJVd0YreQd1lXHrf156M1H4eaDSps2ULHksiqWJCR7AfM24+woX3AJ9eksObp8+rR6j8xLBjSsWCeGsalFoVYbivUn2/PRmsa5qOY+CXCQ4YjZi8UgfxS3BVWrkfv8A9d1mpL/Bb/0W4mJhYuNLJLqcOTFjt3x2tX5vZGOLJPrYquuh/D+paNl5U/8ACBKyv5J4nFxyRgGjXcAE/wD36VXVxiT/AArjYuVHAzwzeLEGYoWYk71BHJJBJo/5b9OvK2ZoGIcpNK8EZmFujnR7SO2NWSPW+QP8w546Lkpq0GEklg/zJsmGdlaCOFRAPNGfFdo7uu1/sfU9CPmZGdnwYQ+ayVzmdWlihswXRPNWACePcVY9jNG1uDNVZ4sKCaYbUyN/LN5f1oL5F3xQ7X1Nj6xJn6jN8zImBpKKQMhMhFG4e4U+XketWDX06lG18Gc8EnxpouNpOPjJjStHkvCFm8VgAFsn72TzX0Hbqtado2RqOO08ZxhHArWwcWSKpSC3Ba+DVd/fptri6e8pwTqqZBZ1IkkFBOKreTyD7d+gdGkrJ+WncxQbGSRkABUe9+v/AHPVYtpCN07H+biZcGkYcMKeMuPTAyPZYCx3Bvjkfn6dVqbGTxX3at4bbjaKgIU+3J66BFmaZHpkTOuRKsMLQ/o9O9nt639yPt1VRrGikf8AlhfoWl4/v0IN6UavxjHKh1GeFtRXKKIiAy4eOURQ11tfjkchubNcCuehV1d8pZsB0aPBKjwXjjuTewHmc9jyCOfp7de1DNyPm8eDxP5bruYBRZIyNnfv+kkdRalDHA0JiWjKJGeze4qoIPP16ZyWFm9G2mx4r48RPiZTGLwHfwgjy+UDcY/sQL+nWczTIcHSpptPzWfIAK+LI0V0WIPsLBY9ie1LyT0jxZZIIXMTstwNIef6rq+rFpcEJxdPVoYmWYyvIGQHcy1R+4s/ueltqVDV4FJqKtCupTJIiTwqJI43O5ZSKI54IO27Ioc1ZPK7LeCbxcZNUyI0vxJEhjJem7EbaoWAD6f69T5sMT6SqlFCxSMiBRVL3rjuL5r36AyPNpWGST3jBF8EHcpB9xQrrTjbF5ESNNF8vPi+HkY/hMGjkaVWZ1a64BrbR/v0NmpHJ8wmFm5EO9fEQQFlCk/pJAPmXg/p/PVfz8ibFnmXHkZAuWIVF3SeJW3n0onj69HSO0b+EpIQTIK72NnY+4+/R/H1fZCXg5GDPIpfMzceTxOUHzFpI5HNj05Hp/160iwZV0+SRJIkYqHTY42qFN2D927jk1fQGoO2HKfliUqEfW+T3vv26c46KM7TME22PNGrSI5Lbr5Is819O3UW21aEuiKLF+alR49Qx13HxpPDYymbZ3JVLNjy82Qb7dZnTGyXRM7DZFRnEhViJFW7UpXJ3MKrjbYPFHqzQYOLjZWNJjwrGxJTy8ALS8AdgPt1PjYmPk67kwzwo8YFgEc3Xv36KV00JOTsA+CcSDK+JskT4GMpwFYoBAFMZYBbr0NAiu45u76pv+I/wrm+Pq+dp8JkggnJKlhYJG4kXRIAFUt/2PXTPg6GPGg1qeBAkrZ5DP6kBVr/AFPVA/xdzMiL4yxsWOZ1x5Ti+JGD5Wsv3H4H7ddXGm32Q92rYJ8KfCTZGunS86LDOJiw+NMkeMwZ3BAKmxT1u5IscV0g+M8vAXX2i0vbiorhmdoGRGO0AWtWvHfj06+gtLYto+nymt5jWzXuOeuG/wCIoEn+IGLG4BR8mKNh/mXxTwffv08Jdp2xH6A/FSy4TYWNDl+KyjfJEjkU27gOOP6dpH366L8RZuHhf4YImSPF3wQwKQm5S1Dlv2PPXH9fkZ9W1LcxPhztt+nPXQfh3NyG/wAOdWnkcSSYkJkgMiBgjoAymiKsHkX1NxpRJ+MW/D+pQPNkSxoMX5aFQscVglrPcencnnqT+JapqGq4yYOTDgyRoJJgsSorxf1SOCKNA3z1b/h1Rm/4e402YWyJpMUyNLMxdyxQ2dx5vrhnzeSMfGUTy1kkmfzH+aVPG73r69PxwUm/4U6adg+M5MbRdFgwdTKZ2qZrlyWgRaiU9yAAC3b83Xbqi4kuNKZdgcRKN6tIyrtUUK8zcn29fv0/0fFiz/8ADDUtZzg2Tqcc5jTLncvIqLt2qGJsAWePr1Rstm8aUXwHoD2A7dHqngHTVMv2g6npsjrHE7pE7mJ5JO0lj+q+SK969OrtFp2IY0MekQSoVG2Tg7x7/nrmuLFHH8XfDkKIBF4GDJsHYsx5Ne567NHM+Oiww7UjjARFCDgDgDt1zT4O0qTNCJ//2Q=="/>
          <p:cNvSpPr>
            <a:spLocks noChangeAspect="1" noChangeArrowheads="1"/>
          </p:cNvSpPr>
          <p:nvPr/>
        </p:nvSpPr>
        <p:spPr bwMode="auto">
          <a:xfrm>
            <a:off x="63500" y="-895350"/>
            <a:ext cx="2466975" cy="18478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52" name="AutoShape 4" descr="data:image/jpeg;base64,/9j/4AAQSkZJRgABAQAAAQABAAD/2wBDAAkGBwgHBgkIBwgKCgkLDRYPDQwMDRsUFRAWIB0iIiAdHx8kKDQsJCYxJx8fLT0tMTU3Ojo6Iys/RD84QzQ5Ojf/2wBDAQoKCg0MDRoPDxo3JR8lNzc3Nzc3Nzc3Nzc3Nzc3Nzc3Nzc3Nzc3Nzc3Nzc3Nzc3Nzc3Nzc3Nzc3Nzc3Nzc3Nzf/wAARCACLALoDASIAAhEBAxEB/8QAHAAAAgIDAQEAAAAAAAAAAAAABAUDBgECBwAI/8QAPRAAAgIBAwIEBQIEBQIGAwEAAQIDEQQFEiEAMRMiQVEGFGFxgTKRFSNCoQdSscHw0eEWM3KCkvEkYpOi/8QAGQEAAwEBAQAAAAAAAAAAAAAAAQIDAAQF/8QAIREAAgMAAwEAAwEBAAAAAAAAAAECESEDEjFBEyJhUXH/2gAMAwEAAhEDEQA/AK9G0wEiKo8INQA8u2/z2PH7V9Oi9NWUzZWOLY0Jm8WgwO27+/IH79PXwhHps2nQyM1Sq7Pt7haq+eQAeSOeOgAmTHPDNFEvib0iBCilW2vzfT+X7/q9eOvETT8ESozhoUkKkBzEXLRk7eWU2OO1dMIVGPB/MZmRI1LELfl5vn6GxfQa+C7gR7PFDEFL4u+SPfrbF1KOPMJyn3AfpCimHqSeO3/D36nKzNjlXWXwVjIUwgoWJB7A8UfT8ft0EWUZExACxyVw45DE+Ykenl/36gyc1cXHZ9gJ3DbZ2hk4PP8Az/TobElXKZmRoxGsQG6TsKuhXo3p+esm2GNsf4k0kskQw1SQqLt2AIUk8Gx9O/STUcTx9RfJWdwiqqJCWKncSSTZ4qjQIvueeBThW2ypDGI1jezbtwvLcEnj09/f26g1iNMrwoomGOZeG2mr455B7ffrog6WnR4hH/GEk2YeS8juKUrxvQn0JAr61fr39iJEyEbFMGNaBmjUmvrV9yKA9Oeh4IRjZM2Oq7lWhDbmmNDi7Fj15F89OMQTSyyQTxmOKVrjoDluG7j0NkdLLqTwnhhUyyxtL+tC4VudoJ8y0O11x736dupwQ6eAY/CZwC5aMVIp4Fd/ReO3p0lw8OOKBojkTnwwgVqXk2Cw9OePpRPU0848j42Q0Uu918zHzMBXBF8jj1/AvqefA2jSWeJJS29mMEfhQRseAFoFR6bT39Pv0OcjxgGiaUSKhJUEEk+VeAOD2/fr2RsOQZfEQ7yfLt4v9RvigSbofbqNBBAySYSTiag6ugtqB4Yg3YNV0Xa9Im2LJLHMzvKhVZEaTeeeGrg/S+R25/HQsuYCxXdsEbbkDEDcoN0fpyD1nMxZpJSwUNL+mRiSQ6ng1QINEenIHWzxH5aE5AUEFh5TZo8XXqOL/bpJRS1g02R4vFk8WhIxG1DZWM+h9q7c/TqfLYwA2JPDKAEML7VfPeue/pfp360y40gmeZzuAUbxYLWFACgfcn9vbrGpwx5WHjojgTbAYiWIChgtqT9/X69HLVjNG2ZJ4+OpalHiKVCjy7RyaNdvYdQxZCJNI0ccfio5Xk0C9mmNn2J+5BHU8ckaYmR84JC6gLC7nh/c8CqFfvXv0tXHImSF3jDOQjI3deKH1/Yjsel60hZJ+j6PIjk0/LJG6M1uQ/1WAtc/SgPqB1XZIsiHImj2sEEoAQMRaj3+5rv7DpzDIBEMdwPCcXGl2aBoA+nobI/zdEhvmpJg0Do8dBbAYuBe439wD1oSccaHSwRN/Ox43KxLjlyzDk9gQAQR7Hr0fzGxdkYC0KGwcDpisQjieCWMWRtKOW3baNGrvvQ9uPp0HjjJaCMrZUoCCUFkV9um7X6K0PvmFmVI2TyigrL+mq4Jr3vsffrbNyGJxEjQFCmwJYIiJN/njt9ueksM8swUSSMI2m2RbW5qu5HqP0g/tfRGJO+ShdZEd0jCmPkebsG+pHI9PT36DTTwP/ATPlKvJGW2myFZv6bs/taqB9OgPAliaIZKyQyGgd5DH9XPuRfF/wC/bq0RYj6dCMvV4I2x8iXy2oMisKpvoDa8X2r8hyYMmZmXNGmPirICRJKOaB83lHPHbv6/m0VQ0Y/RJJPN8xeQs5x33SopW7S6AFH14r+9Hpto+IsmJUEqLHLvo+Yfp3KLJqxfF/nqb5ZGiz8aPGhjh3kfyF2hbvm+7Nxz/sL6iwk+YkeTTg7mOPaDdELZFcev+oA6fovhVcas0OZk42NCZ412gDdO0Yr32jj2H9u3RSZK5MbRwhceKTcQbB3gCmJI9KPrfP061mc52nrMsW6Nh4ckXibFBF+pBPtzwLPUmXpjJouJreFHJKvglZ8cAJsSwLUGu1cj1BP1syivo045pmJseKWDIZgy7rIFqRRsN6WBX/O/Ws08WNs8KcggEK207Tyezc+4Pr9+l2rY3gomZCtRCQgKFoEkE0eT3on8/Q9TZbfN40OpwCKHEy4wTdqsc68OgB4A4Df+4+3UXHSDRE2aVk3pj22QwWSMNVkUSD7d74+nTaORcmKWRdzRGpoSygkUCCK7bqI+hq/bqu5SMEc5CxndRRowQXAq2oCgew7e316a6SZsdlx4iJsc+VnAtePvd9yOfz0nX/ARTsPmTxHE1SjwuW3vy61QHbg3wKN9QZLRSMWk33JSNsvgg8UvP7+1dQ5rR5Sw40Sv8wsxICQEbQtcVdAevr3ocnnGFq38KlDZEMWeY2JETKqgi6I3N2rk0eLB55JDqMnQ/XKBsaRsTShHgmfKhkdknUIxF7VFrV1+OOtMjMCzJElt5r820KWNdie9f8uheqpHkTSrpKhcQzeLGZWFEj03AkNZ4sGj/rtm6S0c+QWfdCzr5h5yq9vTni7voSUXLRGtPHKlzYyrRlXgktwhsM10CP3Pa+3UunYszECRWeRGsWLJAJ7327muCOD+Iop/CaFY1j8JmuQlvMoBJJJIBq7H/AOj5chBMY4zNFI5EiUDtah5lPrfAPWa6mpEecMg6TGMc+SMuG2XuZj2JoA0Dz6jpfhtJDtnmEm9VAdxuvgE3z6XQ7dj9OihPNGkjwzCQOQK3Cw3PvwL/wCtdRZrOsQjkyAnipuWPbZG4UBfANf8PQ7Nrw0llhkWSMnKaWTY7hApJAAk9QaHbk/8vrWaR5Jlg8WRVh5BC7aFdvr3r+3SaLKX+IRRnI8CBeVZSSps8mh6cH81+XMrQ5Mjw4+RJImzZLkgBXKq1UV7g1QFev2HStNCrwhjeKGZxKGYKpDIgKgn1WhzXfn/ALdZGXGo27ZhXFFu39+k+pSyz6m8wbw0lbcAG7KTx9xyD6dShpVG0NjOBwH8Xbu+tHt9un/G2rGQ2ihGPOYzsk8Jjwv6WU3ZPI53V+46ndYchGgXdA4JZwf0lRdkjgGwaPfij1BLJkrHPnmESxiYRrKyEiyaANngk0ee99L4s1f4mqZIUxRygiUnjcKFccXZuvboJWZUkddz8FH+HH0nBjUtJiqY04virP39fv1RlxIsd2xMyN2yzMWfxl/URtIH0HAPtyerPomcpyUMuTsyEZpZJJW8ohAqvauQftXS74iMeZ8QNJK0bIyJLitGf1qVAPPoQRx73VX1TkarsNdAWUmRGsLwwHIncvkPuqzuICryO2032s16dTYulq6Jj48G3LYo0vgkAlhRPNUR3sdu/WI8ifNgkahE6AMSx8KyAWokg12HTTS9QjwYJZJo0GXHYijaySgVT7n+o1yeOkjyUkPFtCbMinyJpTDjY+MYn2SRtjhzK3JPCng2KvrfwsYI8GXkyBYYUhjiMl73ZSbN37EWbr89KNUlfK1AyeJkPkEkyRqvkYFT+5HH/wAhZ54lyn3atjOrN5YI5cbIoVVAFTXYCxXr+56adujTlppqr6bC6WrwIcVo54JQwII78getk2Oe32OfhrJh1D4d1fTInSPExV8aGMggrJyW/FAn730JNg5nzM2dIswhlBdXkUAElR5kF/qF9j3CnqPT8TOimkxcElphG0eUVS43j2vW41+r9HJ9Dx36y+okvdCPhxMNZml1DHGViLExAkQMSSQAR7NdD04q+1dNtW+HVSE42BNJjY4KOsZG0kOCKI9CPaq8vSqOCbU8XwYcaRtp3FY3BJFgXuPlABU+v+nToa6mXkpAdyxPEE2yOpdNoNEn15u/7dJ2ajY6fWJBPpsSoceFFEausjLzuHbaW5o9z6+ljkdI8z4fml1CJ0hdg77YJIyQpQeoA9QS3r2rjprhRh8/dH/52REI40bgk1VAfS/7DovT0eFZBls8YiO4RN5iNt0a7Czxx3r6dCPI7aBB2I8yJMbKbS48F5FMSsXDbtxJobAPar9rJrt0wyo8eQK0RRXO8CVSwexyLvuCPQ+x49eg9dy5E0eM4mTleJDJvkkRRuc0RsAINcjmubPUgTJw5I58k+GAPEaOQgcMQbs8D19+B9OjPYpodtUYzIWCCAJIqOSvjEbi3J7k+gq+/t0LqWLKuDjyrJuxpgyloZSS1VSsKsGj9j7HoP8Ai/h5DyBfEiVqij3WFVe5+3HT/UspM7RIYNNxHj2O8s5CVYKjkfShfHbi+jKopWyP8EGXiS4+ntLE+xu4YqAWFHk16i/7HqWLPaNEaWJsmXbZtgAg70D6evH/AAkZuHmJhMcb+ZDIm9dxG8ckDg+hAPe/Tqv5TSY+obZrhXhXtgDD7BgeAb7/APXrQuWA1jNMBIomlE7uqMWpgKUVwK91NdSvkzackeT4SseVkROdgP6Rt5u+SOPWutoYckZZjlmwslZEEiS48oZGL+UUQLvg8H/fqDU1WBvMUMv9bSSUGUgGmHqa59jXpx0FFt0xlEJ1SHAyoQxQl0VpFQsI6Xudpo2oBJHHBH14prahlBiI4G2A+XbnWK+n06u8mN8vo2JkQSSDPmV/BheP+YfM3FsK810B2IPvz1UWydrFZ54IpQaeN8tVZG9QR6Ee3XVxRzwMo14W34XzNRxtRmTEkxiMoJEpYWsjgFmQ8WGIHqPUe/SjIGVi6ykw8JRvQxJJ5VTc44riiGaye/r09x9By8DVk1DSqyMWZB4uxSDKOe2/se9An3o+vRWZjtmzvAUibGPKwuNzof8A1VxdAgHtRHmFVG1doHWgHbP8tNkzxtNJGzpMsi3cYo9/al5vge46OkkDY+DDAJBj4salZGUASKzeYLyeDY9jxXVeyMOaLKdma8R4mjfz1IoY2SO4ZrBrjntVdQ4k0WAXwkDNhO++MSgDw34sqQfU9779LOMaA2qLQdYy48hpQHTwiWVQA42k/pajz7cj1+5GgmDRTZcxdCjcKwO5DuBrnv5d3PPbpPkzeBgIMIP45svKNzO5BskckV5+QO3c8dpJ8qXDlXHysYZcuRCT4eCCdhPe15s9+APU9TUMwMW1gU642dKuoO0OPPIBGrq9MsffaRxfPPH06ZYmFkNqqh8iOMzR+CNoDhlqgeQKvaBQ/tfVfzMhdiqBHCiKCw3NW6xR97N9j2qvTqPTNZK5kYLK7JIs0b7exBvg9yOO346dWwt6PHeXN0tcIpN4UFTJSkSFkYXVf1G2FG+lOK8ul7c2DUk2QKaVmIdk3V3Xg2Ae9dhxXPVkzsrBysMyQ7oJRG7wyqyjyE373S88H09uqTrDvhxrkeDaGQLIzRbUDn0Hv/24qr6EE26EdWXWT42ysSLEyMadUxw15EU1byCfKQT6cNZHPVgmzNI1/EyYMOJPnpoxU3hqu2SiwF9+4r89cVczSY+VNCBP4NGc7QwZWorIpI4Fhu3+/Vq+EZGZ3iwhKzTbAF3bWDEE/v1uVPjSaCsGunY+s4WoYUubFZyQ7l22ko6gMQD6dv7HqQTLmJNipkvNtBkmyW83hhrF8CyeSPYWPp16LVnn0DV8DVcVEjwZAQHdlmZyRRo9ruvzfr0n1mGbR4cXLjwxNp8rC8mFK2kKaJHcWOebWh3PQUW5lINIn1LLxzpkccSmObcDEWUG1qq4Ir1rqtZONCmK7RJtkjIvcRdEHiqHPH/L6a/O4kwxooJo4cmEh5UljLFiwHduwHIFUBzd9CyYckuYkemZEUgkVg4NqsPBDlifbnnngjp4qlVk5STxMafCGNiRyNn6i3hRYu0pLvCjcOfXvz/bozM+LfE1KbIxIrARogVoeLxQIHAs83d+levW/wAGaNHkJjPrWSPlt1IGcbZhyKB7AcVxzx1BjaIYNSzWxA5xjM8aP5Nnh9wpv02lfr7dTcbtyYYeG8RzsvFaWXIEbbfIWQsJtqXfA7AADn2+l9I58zBzmSPImWJNzNGFi2rIwXlgK3et+nrx72nLB+cxi20RxMIQoJNDbf6S3F337n16rWZoTZGVhz6f3UrHMZSRYoUV9CLI+vp03B0TzGwr+DHOMui/DOPNNsmSBqUFmXggfqocd/avz0gzXk1x8pc3Jx8N4YwwgyJCveiASRzxXJs/v05+HYdXzcqXRpMIyvjSbo0lbakyKKKFq/Sf3HHpXSrUsLGwfjPUcrUcPIycZULLjnchQKAvJHoKHbuK9+ejhTiql6hlJ1Rn5zUtQ1nHys7U0xxixpHCzx+L4hDiwVUjdYJsg9h10KDUMaOGNP8AxNiDaoFFkscdcifPxonMUaZTxl96TOAALH9KjsDfufuepRnYwAAfII/9f/bp+S09QymXD/xJjy5UuJq2QxhRbGPAVBLqQQqm6C1Zo7e37tkx5G0szyM4hidY5UaUeJzzZC8KCSPwOqjBDpcXymTokMiLKkxysdyGC0eK7V2/v9OjY2yo9NkxIpYn+Yg2ERTBgedwjokHcPSr4NevEZwivCf8Bs3Pn8TFimic0/hPZUsC9eb34u7PsfYjqCfJePHk0540klhNRyOzWeeeSaI49h29eoc7IeWeCMkRNI/hqXPlU/8A7+wN3fpZ9usfEcuRjRYbIDDkhGWV4yDualuyPpR/93TqKxAkFJqbRQrjwxR78gqQ+5gStcr+SQbq/wB+oMtZU1gZO7Ip4wUkhfYyAiuDRqvtfF9AaZU8WPCCN7MfD2mwGCD25Haur18E6fi62Uhych5Y1TdMqjaWB/pv71Y+n56nJdXgn8EWswRPEuRkTyGOdRIyvwWYmidy/avT+/QEEsmA2Q0OIh24+6EKu9NykeVT2Jq/ye3HXS/iHT9On2QSyOYYYVKFSVY+bb5iKFbQBfJ+nHVLng0/G+JIMXRXjyMPIxVkeNRV7rBDG9pb+kdqHHTQaVorWYIo4paiycXMRWhuRHUmlZeWXaAeKPa+Qb6dQrk/FOnQY2kQ+IYW/nYqOAEfmjzXcA0T6ft0NBoEmiZ+Uc4hNK2NJCTtHiEV/QLNckE/X36V/C+fj4Oq5BWWWKDIFWqMGBH09BZPB46d043H4JSstWkfC+qYcc8GpxRYq7lWNZWU0DywNE3uI4A5ANij1FkaY/w/kw5WPkJNjtvlSWKQFQb4th6gX/8AHmrHRuVnyS6PkSY2rM0uORJLHPyChFBrJF17V/t1VhqEkUUcS4zvCCQvim0Ym1a/LR5/++Sepyi5KxnGNF08RviPGrJlhhyvERsicoG2gCyh7HnsPTn06q0eoarlPHiaocmLT8NkEsIqO1ogX3uwCOa45+vVg0mXFfAzYNENarA5yYoCxIyIiPPHuI5YC6J70vS3K1mCfVNOl+RXCZowqywShmkJak3gdyoPIP8AnvoQTXujYlopz9Nkg1ATphuZHClisRbaaos1Dknd6fbnqJc4Y+nsscwgnlY7pHUq5BBvj0NACvr1ZINZ0xJ5sxd3ixxVirlJRluh5pB+ldoJpie4P0M6/BuONE1QZYM2bk4ZyMMsgdYiOfK/9Teh7cenTL9l+xLon4LdCzY8fFGM2XJqOEz/AMlEjpsaTktY5vd9/wAcnqTBzvk3+fhaaWJJ1DRMoYlWPlbtYXk+v37cVrTYMjCzYwjukRYAEJYcAjmx63ft1ZcbIihlnmzaGOwG6J5PI12KIKnctfaye/r1Lkiu1MCTQY3xrJlO0eZpuIsTTbL8IKCQK4PrW019a+3TRNU0LKxo4sTEZJGA2JJkbVLkEAebmuf9/TqnZBxTqD6hDMXQuvkYX7cj1B4HPFX9T07mxsdo48uDxG8IMCqkUARYBJ4NE9ukm4xln0ePoXjzZaZnycE8GLkIhLvHIHEi9ioc1R5B9uD9Oq/qTxY+rZGPLGck5MW0EKU8Uh1cmwTuB2kGifQH1HUGtHD1PDkilKSIrbHkiLA3fBF2CLuuD2+nS+WY408OXkTWYi5aSPur15mC+hbgkD1s9z10cSXWvo90WPN0XTMrCm1GbHyYJlYvJFvIUKAPKBXHHt+eqnkfDk0s8kmLJkrA7lo12qKUnjvz26tnw7qxlkWZygx5AN6eJw10PvuH256auPhkOwTGjKg8H5eI8fcpZ/PPWhytNp+i0hVl6NBgRadBp9ySbf5rAqoLWKZr9KBAHbg976l8HHhmaV81klZg7OsdtfNryKC12547D6kBTqMMjYTY2HBE4/mINoJrubsdj/3rqsTZCadJIdXxnkjkUyBt5DSrZvzDi+LsVX2IBSN8jCo7jHAxjqudHAYY0Z5D4jWTQvhhRNGhfPtz1u+lwZDtp2TOmQiKVgshGmCj0NUCKP5JsD0X4TPHMMvTcfInx1RAxyWCPEwP+ZTyT9OOPTt0xliGRn4Ugmkxs/HaisoVvGSxdEVZqufqLo9GUXF0K18K9LFPg+HH8vF44d2ibbTAUOavg+Vvv9ern8LUmnSZek6hDiZMriVceZlAdj+pBZs0dwH0r16Vai8mRLDIEK2u2ZJ0HkoDhqPBpgftVdulepx5GJiuz5CtDHkFPmYeVfd6H9l79FPsjV9LLmTrn57arj7pJo8Xw2xUat1ty69jQJYEenB9+i/h5Fysn5D+GhoQi+dJdhHB4YL3BJ3X9B0p0DTZ9bxDPBjoAyvC24EowruD/Sd1cfT26eaLo+t/DOZn5mXk4c2HJGWYxNtkL0K22KruO/PB6nFRT/ZhT6hmv/Demariz/OZc8OQ0IjRkLMiAEEd+/Kj2vnv1Tc74FaMrJjz+NAAGkfcBZ4vyVZ7sbuv09ujtcl1fP0HIyYJIFVH8FgFJk3bqBJJrbtIvj9ul2FLrvw1kPo+twyeEsYJyRJ4ioOeR/mB7Vwb6sm+twA5IRxStitmLl6QhzHn8fGnyFv+WoraR7cD6cnro3xroWk/EHw5pMuD8tgzzeG8ZhQL5SpZ12CrNC6qxRPYHrOMmm5GPFp+RpqZL5BkO9RtUEIW7AccL+46VankY8uPh6dFpr4caeE4y4InVUkKkpTehG4jdf6uOlXM5O0hVVs59rMOboeVBLDJOmWg8QKnG2jw19ypsV6Hp1pmTj6hiZ4hxosSQM2fBLMu4JwyyAgdqPYDv9x0/wDi/Fky82HGTISdpSyxOsI2pIg/mJ+SSyj712HVYxoZcTTFk3ApkEgu8dFlL+YG6FEqDfNX1ZTThf0a8wIPhaj8PPJPjo4lmPBsMGFVR7G7Pfq0r8XZuXi4ulvKFCY6By6jfuojuPp6D0J6S6TiY2kxxSZ08iQTio6VGVrXs1ntQ5Br056PTTos/GMGn40iugaQeLuIBHlskDlRfckjjqT8r4PFYLMMQsymRUE3Miso2g/SvQCv26FzsrJZkSSGMY7kJFE3nJNAkV6Dtz0ayZEjCGWJ18N7RgQA5VdtilujyeSSPp2BEBwU0+P59WQOxJVZFLB7UFuB3HHp1OtsCin6VnJzJ0ZTDHH4ai5K4VQeKN9vfvXt1cvhbOx9bxJtFy5IYcwhiqHdtfkHg8cgBu30N8HrWEHA0/Pix8XGY5qoMiTIjLK6GyAOwBU8kc969OqniYeqfD0P8YWfGiWKV4qdv5kbKQTXHDHsObNEV1T8cORUvTdeo3m0DVcXLmw4NKlyEUmVisiKoS/1AswBux6fi+ledhxTpNjyPLhTAhkJjJXdZ9ueQR+w6tHwTnJPq9628Ux1fdBOiihsfsD7HdXA6P1f4Y0PS9ex4XbLRENsyo0l3wNoRbu9t17Xxzb20v6Z6qKvFAXaEyOJNhVEmZv6uL3Djm77+326AX4xG0bIpCtcHwxyP/l1atewMzAmysTT5liXcuQkssA4Q2WoA+tEE+3t6U6QYDuzNHpTMSSScI8n/wDr0OPjhK3PQKNFi+E/iT5FNiFNSVLCtCx5HpwQD37gr9enGu6nnoT8rpsIjaVVgkCA+JGeQCNvHfvZ7njv0lwITi6mJ3xxi3vSXYys7owoWt3Vj09vTpi+vYcQlx8fUJ02RolxwF0PH6ttEpQHBPfnv6zlFOVxGSMkTxahkzzaLEhMRRpClF1YDjyjt3/t0FNrGEkEMhxWZ496gsd+xe5rt7Hiq63D5GW+QWRlwX2jbC7h29mUqN1hgRX0HHPUuq6HNGzSY8smRtik8cGJRLNSMV+oJPBArkrwLNaMb9Clphc1ptTxJJ5sR8aeEkLQVDVg2Rz7H356U6Vn48Wo5uPNH84zySNDDBW0kHyEqSB5R6Xu9ORz1nISfJ+HoskuMc+IYxAgHkBWx35/UK4549O/SjAxZcLVZAseVCu1f5jIAtNQU7jfJLUPcg+3VI8a0V46RcMv/ETPyqxsXT48CwCpcEHaLsjjaOx49h0nyNZ175mC5H2LIxkiK2NwIKmh7gj89TanqcMJ/hzxzOGj2q7FASDdm+a5sVQ5HXmydRffmQYkcAsATQglqCX23EDkLXAIPp0nRe0Tkr9CcrBORgRMogx8SeV5NuRuDxuRYo1dd+KqiO/SiTTcjGx85DktJJsjkgmSYqN4I3IADwSCw7c0Dx2Gypl55GRnNKMjh1o3JGhAJjN9uxIv8126YYmHJ48Emc8EuKzXKsg2sim120t80Lsnjt98n0fqAlRYvhXUsSTAMkjTJnY00kfnmd9ijsRfDAWODdWfToH4i0rN1vLwcrTI1fLxyzbPmFpgDYJQdhxzwKNDkURLg6LJjYrMqx7uNrF+w3Mt16jk/g810XkyKdOimKmLMTyyBSQVAIBZQf1DjlTdCyPrDslO0NXwASbKknys3UHjxY8hlLxY7UWmXulOfK3AJP7Xd9DQwpl6flQZZKLPG/gvsBUO7Etxfbua+t/UY13W5ZYI9PeOeaJnQTSEgK7K4YUBz3Aojnj6dG47ww5Ay9Ux0GLCgkkeGypYlgVUD9JAIJ9AAbPfqu4GqWCrHnxkx8z5nEjlmnVlsyFvCBqrFeqrXe6Ptz010ZcfMKY8DLHAZWjd9rL4YRSCFcEgjuKo/wBI4PHQ+Hlabi5OoPrGmR5eOj7Yo42A8ws+JuJH6lIrkngV7knB+IdPxYMiX+GR/LxsPCiMtyl2/SauyBRH4vub6eSbVFFith+Vp2JH4qYsuLGjMBFJkEqoYCr5Pm8w5s3+1dKToqYECvl6cr5EryOyM5coqt+oHtzZI70CKPQuD8U6Zq2IMTWdNnghFoHw23KCWBsBrs2Pf9+n+PNHlTK2KJp4MaOopJAEYxhvOT689q/06lXRUKpxYo1v4nGFFiYiQYTYk0RkmCg+Ihb688kbj+nnt25AmjZGn4OXPkvjrnaRlRB5VdPEaFrIAI9wSfx0ZkZBzJ3xpMKASIp3s6q/lHYc9qAr6/gdItfxG8XDEETY0kqw5DxohQeYC1KiqNV3v26pGpJVgby0Faw+FJ4mp6IuLC6RxrPApCeFJ2ZkU9zdD6UfXrpUmsHL+DIsyaFShiR9pWw5uitfuP8A6443penHN1GBdRlhgxdskzMFDMfNIQRzQHlW77X1a9D+J8mHEx4BmRwYkkrxx45UMYhQIJ3WSK4s88fXpptcd3oqek2bi6vnapDJqEUUJgjMc4gMgVjsfyAFRtW2FEe3PQK/C2qyKHOi/D1sL5aM9/rfVvGrZ0rSjJ2yjw2bxGZYyxIoIOKs2eenEeu5axqv8Pw1oAUc/kf/AOehx8qlG0PS+nM8ALLqcS6jeWpkBkE8SxlVJ5YNd2K9DVjo/TsDBwJp0GDLArnxJMaVAfDugGD9mDD7enA79aSZcEeCfAhlnyhEWKHHAdhVjgGxdnvf/WNckapHiwSYgSt0sXj8mJgxvy+oHB9OGF9LteYH8aWMa+OummKXFBeFWNNG4pieTwRS9+1cA8X6xapnrOY4IUMkpWNvGiJJhYr2avQ8Dt63XA6XaxnLp+2fIy2niitQUtVkkrhXs8hRZ4q6Hfv0Lom1c5d0pEsrqWjIIJ53K4I/VXNjy9iOso/TNtYHYg1CLPhGRpkirNY8qeRroFge1Vz7fnjon4h+Hc3WdCM0GdjQtEyvjrDe1iCAyv6E71U/TmusRQO2fNg5MMkYWTiSKU2CCW2gUCRx29j1thfxDStGOJJHbl5iJI5bAB3dgeAx3A8kV9eeguRR1YzN/q0yu5fw9KZJJMVmH/5LNvDcBaLf5TY7gHntyOjsLJytHUyLPF4cjMQ8f6UBoIPUlydvJ45oDv0xx8eSEfO5SEpDCyEsGYi2NcCuRTG/TsO/UEOntHqM2VjSLjbjYcqVVm5B4Iqyearn256PdNfsK43tEeE2LLPNIxmVlU+YiqYjmhY9eQL/AO0Y1HOWWOPc2MwKMFMIVJImNDcB27Vz25BHRhGJMXmzIHiyJDtDQ7o/EFmiQB9/39jfWGyoMtzEy/NQb9r7gQyKQL3Ua5scXzfHUnV3RKQx0jJjyoGUjHikTyle4j9aLXxZ7evoa6lyNPy8eKKTJYxsPM25g5odihFHkcc+/bpO40wTQwafDPFFBHKohgkBSe1qmFcseLsg+xq+oMuUafpTPhLJKY+TiHKZREdoA8l2KPJXkcdZwTYO1DB8CDIzkly8vEwPFQssr1ujBryBeCVBFgntz0H8dac2gPeerTYsyAQzrXBD7hYJoEX/ALjkdI8TZl6PNqU2VD4okULjb7kc3yd3cim4+3Y9WHO+NMB/h7Hw9dxpZslAIY58LbzsAIYhqrn2sEfeuqwhtBbaFbPj5uk4JxtQ8PJVd0YreQd1lXHrf156M1H4eaDSps2ULHksiqWJCR7AfM24+woX3AJ9eksObp8+rR6j8xLBjSsWCeGsalFoVYbivUn2/PRmsa5qOY+CXCQ4YjZi8UgfxS3BVWrkfv8A9d1mpL/Bb/0W4mJhYuNLJLqcOTFjt3x2tX5vZGOLJPrYquuh/D+paNl5U/8ACBKyv5J4nFxyRgGjXcAE/wD36VXVxiT/AArjYuVHAzwzeLEGYoWYk71BHJJBJo/5b9OvK2ZoGIcpNK8EZmFujnR7SO2NWSPW+QP8w546Lkpq0GEklg/zJsmGdlaCOFRAPNGfFdo7uu1/sfU9CPmZGdnwYQ+ayVzmdWlihswXRPNWACePcVY9jNG1uDNVZ4sKCaYbUyN/LN5f1oL5F3xQ7X1Nj6xJn6jN8zImBpKKQMhMhFG4e4U+XketWDX06lG18Gc8EnxpouNpOPjJjStHkvCFm8VgAFsn72TzX0Hbqtado2RqOO08ZxhHArWwcWSKpSC3Ba+DVd/fptri6e8pwTqqZBZ1IkkFBOKreTyD7d+gdGkrJ+WncxQbGSRkABUe9+v/AHPVYtpCN07H+biZcGkYcMKeMuPTAyPZYCx3Bvjkfn6dVqbGTxX3at4bbjaKgIU+3J66BFmaZHpkTOuRKsMLQ/o9O9nt639yPt1VRrGikf8AlhfoWl4/v0IN6UavxjHKh1GeFtRXKKIiAy4eOURQ11tfjkchubNcCuehV1d8pZsB0aPBKjwXjjuTewHmc9jyCOfp7de1DNyPm8eDxP5bruYBRZIyNnfv+kkdRalDHA0JiWjKJGeze4qoIPP16ZyWFm9G2mx4r48RPiZTGLwHfwgjy+UDcY/sQL+nWczTIcHSpptPzWfIAK+LI0V0WIPsLBY9ie1LyT0jxZZIIXMTstwNIef6rq+rFpcEJxdPVoYmWYyvIGQHcy1R+4s/ueltqVDV4FJqKtCupTJIiTwqJI43O5ZSKI54IO27Ioc1ZPK7LeCbxcZNUyI0vxJEhjJem7EbaoWAD6f69T5sMT6SqlFCxSMiBRVL3rjuL5r36AyPNpWGST3jBF8EHcpB9xQrrTjbF5ESNNF8vPi+HkY/hMGjkaVWZ1a64BrbR/v0NmpHJ8wmFm5EO9fEQQFlCk/pJAPmXg/p/PVfz8ibFnmXHkZAuWIVF3SeJW3n0onj69HSO0b+EpIQTIK72NnY+4+/R/H1fZCXg5GDPIpfMzceTxOUHzFpI5HNj05Hp/160iwZV0+SRJIkYqHTY42qFN2D927jk1fQGoO2HKfliUqEfW+T3vv26c46KM7TME22PNGrSI5Lbr5Is819O3UW21aEuiKLF+alR49Qx13HxpPDYymbZ3JVLNjy82Qb7dZnTGyXRM7DZFRnEhViJFW7UpXJ3MKrjbYPFHqzQYOLjZWNJjwrGxJTy8ALS8AdgPt1PjYmPk67kwzwo8YFgEc3Xv36KV00JOTsA+CcSDK+JskT4GMpwFYoBAFMZYBbr0NAiu45u76pv+I/wrm+Pq+dp8JkggnJKlhYJG4kXRIAFUt/2PXTPg6GPGg1qeBAkrZ5DP6kBVr/AFPVA/xdzMiL4yxsWOZ1x5Ti+JGD5Wsv3H4H7ddXGm32Q92rYJ8KfCTZGunS86LDOJiw+NMkeMwZ3BAKmxT1u5IscV0g+M8vAXX2i0vbiorhmdoGRGO0AWtWvHfj06+gtLYto+nymt5jWzXuOeuG/wCIoEn+IGLG4BR8mKNh/mXxTwffv08Jdp2xH6A/FSy4TYWNDl+KyjfJEjkU27gOOP6dpH366L8RZuHhf4YImSPF3wQwKQm5S1Dlv2PPXH9fkZ9W1LcxPhztt+nPXQfh3NyG/wAOdWnkcSSYkJkgMiBgjoAymiKsHkX1NxpRJ+MW/D+pQPNkSxoMX5aFQscVglrPcencnnqT+JapqGq4yYOTDgyRoJJgsSorxf1SOCKNA3z1b/h1Rm/4e402YWyJpMUyNLMxdyxQ2dx5vrhnzeSMfGUTy1kkmfzH+aVPG73r69PxwUm/4U6adg+M5MbRdFgwdTKZ2qZrlyWgRaiU9yAAC3b83Xbqi4kuNKZdgcRKN6tIyrtUUK8zcn29fv0/0fFiz/8ADDUtZzg2Tqcc5jTLncvIqLt2qGJsAWePr1Rstm8aUXwHoD2A7dHqngHTVMv2g6npsjrHE7pE7mJ5JO0lj+q+SK969OrtFp2IY0MekQSoVG2Tg7x7/nrmuLFHH8XfDkKIBF4GDJsHYsx5Ne567NHM+Oiww7UjjARFCDgDgDt1zT4O0qTNCJ//2Q=="/>
          <p:cNvSpPr>
            <a:spLocks noChangeAspect="1" noChangeArrowheads="1"/>
          </p:cNvSpPr>
          <p:nvPr/>
        </p:nvSpPr>
        <p:spPr bwMode="auto">
          <a:xfrm>
            <a:off x="63500" y="-895350"/>
            <a:ext cx="2466975" cy="18478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 rot="16200000">
            <a:off x="7321007" y="3770094"/>
            <a:ext cx="33843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smtClean="0"/>
              <a:t>* Sur vignes &gt; 2 ans et arbres à pépins  &gt; 3 ans</a:t>
            </a:r>
            <a:endParaRPr lang="fr-FR" sz="1050" dirty="0"/>
          </a:p>
        </p:txBody>
      </p:sp>
      <p:sp>
        <p:nvSpPr>
          <p:cNvPr id="22" name="ZoneTexte 21"/>
          <p:cNvSpPr txBox="1"/>
          <p:nvPr/>
        </p:nvSpPr>
        <p:spPr>
          <a:xfrm>
            <a:off x="35496" y="6525344"/>
            <a:ext cx="83884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 smtClean="0"/>
              <a:t>VERTICAL</a:t>
            </a:r>
            <a:r>
              <a:rPr lang="fr-FR" sz="800" baseline="30000" dirty="0" smtClean="0"/>
              <a:t>® </a:t>
            </a:r>
            <a:r>
              <a:rPr lang="fr-FR" sz="800" dirty="0" smtClean="0"/>
              <a:t>- AMM N° 2100001 - Composition : 1,71g/L </a:t>
            </a:r>
            <a:r>
              <a:rPr lang="fr-FR" sz="800" dirty="0" err="1" smtClean="0"/>
              <a:t>pyraflufen</a:t>
            </a:r>
            <a:r>
              <a:rPr lang="fr-FR" sz="800" dirty="0" smtClean="0"/>
              <a:t>, 261 g/L </a:t>
            </a:r>
            <a:r>
              <a:rPr lang="fr-FR" sz="800" dirty="0" err="1" smtClean="0"/>
              <a:t>glyphosate</a:t>
            </a:r>
            <a:r>
              <a:rPr lang="fr-FR" sz="800" dirty="0" smtClean="0"/>
              <a:t> - Classement : N, Xi,  DAR 60j, ZNT 20m, DRE 48h – Marque déposée Arysta LifeScience </a:t>
            </a:r>
            <a:endParaRPr lang="fr-FR" sz="800" dirty="0"/>
          </a:p>
        </p:txBody>
      </p:sp>
      <p:pic>
        <p:nvPicPr>
          <p:cNvPr id="24" name="Picture 13" descr="C:\Documents and Settings\amalet\Mes documents\Mes images\Bibliothèque multimédia Microsoft\j0123143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36912"/>
            <a:ext cx="504056" cy="5995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http://cdn4.fotosearch.com/bthumb/CSP/CSP561/k5614559.jpg"/>
          <p:cNvPicPr>
            <a:picLocks noChangeAspect="1" noChangeArrowheads="1"/>
          </p:cNvPicPr>
          <p:nvPr/>
        </p:nvPicPr>
        <p:blipFill>
          <a:blip r:embed="rId5" cstate="print"/>
          <a:srcRect r="50023"/>
          <a:stretch>
            <a:fillRect/>
          </a:stretch>
        </p:blipFill>
        <p:spPr bwMode="auto">
          <a:xfrm>
            <a:off x="0" y="6021288"/>
            <a:ext cx="475178" cy="514543"/>
          </a:xfrm>
          <a:prstGeom prst="rect">
            <a:avLst/>
          </a:prstGeom>
          <a:noFill/>
        </p:spPr>
      </p:pic>
      <p:pic>
        <p:nvPicPr>
          <p:cNvPr id="26" name="Picture 10" descr="F:\SERVICES\MARKETING\COM\BIBLIO\Photos &amp; Images\IMAGES\Icones\Blogging-Icons-Set\Blogging-Icons-Set\Plugins\plugins-4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157192"/>
            <a:ext cx="611560" cy="611560"/>
          </a:xfrm>
          <a:prstGeom prst="rect">
            <a:avLst/>
          </a:prstGeom>
          <a:noFill/>
        </p:spPr>
      </p:pic>
      <p:pic>
        <p:nvPicPr>
          <p:cNvPr id="15" name="Picture 2" descr="http://www.mince.fr/wp-content/uploads/2010/06/raisi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633782" cy="548680"/>
          </a:xfrm>
          <a:prstGeom prst="rect">
            <a:avLst/>
          </a:prstGeom>
          <a:noFill/>
        </p:spPr>
      </p:pic>
      <p:pic>
        <p:nvPicPr>
          <p:cNvPr id="17" name="Picture 2" descr="http://segolene.ampelogos.com/images/raisin_blanc_t.8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0"/>
            <a:ext cx="360040" cy="493673"/>
          </a:xfrm>
          <a:prstGeom prst="rect">
            <a:avLst/>
          </a:prstGeom>
          <a:noFill/>
        </p:spPr>
      </p:pic>
      <p:pic>
        <p:nvPicPr>
          <p:cNvPr id="25" name="Picture 2" descr="C:\Documents and Settings\fcasanova\Mes documents\Marketing\Notices\LOGOS\Logo Vertical bis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8144" y="1196752"/>
            <a:ext cx="1689100" cy="396875"/>
          </a:xfrm>
          <a:prstGeom prst="rect">
            <a:avLst/>
          </a:prstGeom>
          <a:noFill/>
        </p:spPr>
      </p:pic>
      <p:pic>
        <p:nvPicPr>
          <p:cNvPr id="28" name="Picture 3" descr="C:\Documents and Settings\fcasanova\Mes documents\Marketing\Notices\LOGOS\Logo action choc ombré Vertical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501008"/>
            <a:ext cx="720081" cy="720955"/>
          </a:xfrm>
          <a:prstGeom prst="rect">
            <a:avLst/>
          </a:prstGeom>
          <a:noFill/>
        </p:spPr>
      </p:pic>
      <p:pic>
        <p:nvPicPr>
          <p:cNvPr id="21" name="Picture 8" descr="http://t2.gstatic.com/images?q=tbn:ANd9GcTFrwCxf9lQW0DQPUoWDnNgUDZkNK2Yvpctt-gMEavIkRs6uD_UD1_x9Bc2iQ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1844824"/>
            <a:ext cx="611560" cy="580312"/>
          </a:xfrm>
          <a:prstGeom prst="rect">
            <a:avLst/>
          </a:prstGeom>
          <a:noFill/>
        </p:spPr>
      </p:pic>
      <p:pic>
        <p:nvPicPr>
          <p:cNvPr id="23" name="Picture 2" descr="http://www.lvvd.fr/img/logo.png?125968156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100392" y="5661248"/>
            <a:ext cx="868179" cy="692696"/>
          </a:xfrm>
          <a:prstGeom prst="rect">
            <a:avLst/>
          </a:prstGeom>
          <a:noFill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3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3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3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3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83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3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 build="p" autoUpdateAnimBg="0"/>
    </p:bldLst>
  </p:timing>
</p:sld>
</file>

<file path=ppt/theme/theme1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5377</TotalTime>
  <Words>1694</Words>
  <Application>Microsoft Office PowerPoint</Application>
  <PresentationFormat>Affichage à l'écran (4:3)</PresentationFormat>
  <Paragraphs>329</Paragraphs>
  <Slides>49</Slides>
  <Notes>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0" baseType="lpstr">
      <vt:lpstr>Nouvelle présentation</vt:lpstr>
      <vt:lpstr>Diapositive 1</vt:lpstr>
      <vt:lpstr>Diapositive 2</vt:lpstr>
      <vt:lpstr>Diapositive 3</vt:lpstr>
      <vt:lpstr>Comparatif efficacité* Guild® / Glyphosates  sur vivaces</vt:lpstr>
      <vt:lpstr>Diapositive 5</vt:lpstr>
      <vt:lpstr>    Le produit</vt:lpstr>
      <vt:lpstr>Diapositive 7</vt:lpstr>
      <vt:lpstr>Diapositive 8</vt:lpstr>
      <vt:lpstr>Diapositive 9</vt:lpstr>
      <vt:lpstr>Comparatif efficacité* VERTICAL  / Glyphosates  sur vivaces</vt:lpstr>
      <vt:lpstr>Diapositive 11</vt:lpstr>
      <vt:lpstr> L e produit</vt:lpstr>
      <vt:lpstr>Quelques photos de 2011…</vt:lpstr>
      <vt:lpstr>Vertical 4l + Katana 120g à T + 16 jours</vt:lpstr>
      <vt:lpstr>Diapositive 15</vt:lpstr>
      <vt:lpstr>Diapositive 16</vt:lpstr>
      <vt:lpstr>Vertical 4l + Katana 150g à T + 16 jours</vt:lpstr>
      <vt:lpstr>Diapositive 18</vt:lpstr>
      <vt:lpstr>Diapositive 19</vt:lpstr>
      <vt:lpstr>Diapositive 20</vt:lpstr>
      <vt:lpstr>Diapositive 21</vt:lpstr>
      <vt:lpstr>Démo viticulteur 47</vt:lpstr>
      <vt:lpstr>Diapositive 23</vt:lpstr>
      <vt:lpstr>Diapositive 24</vt:lpstr>
      <vt:lpstr>Diapositive 25</vt:lpstr>
      <vt:lpstr>R 360 6 l à T+30 jours</vt:lpstr>
      <vt:lpstr>R 360 6 l à T+30 jours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Ray-grass</vt:lpstr>
      <vt:lpstr>Ray-grass</vt:lpstr>
      <vt:lpstr>Ray-grass</vt:lpstr>
      <vt:lpstr>Ray-grass</vt:lpstr>
      <vt:lpstr>Ray-grass</vt:lpstr>
      <vt:lpstr>Ray-grass</vt:lpstr>
      <vt:lpstr>Erigéron</vt:lpstr>
      <vt:lpstr>Erigéron</vt:lpstr>
      <vt:lpstr>DOSES: nos préconisations</vt:lpstr>
      <vt:lpstr>DOSES: nos préconisations</vt:lpstr>
    </vt:vector>
  </TitlesOfParts>
  <Company>DCTM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Jérôme Daher</dc:creator>
  <cp:lastModifiedBy>dlegout</cp:lastModifiedBy>
  <cp:revision>405</cp:revision>
  <dcterms:created xsi:type="dcterms:W3CDTF">2009-01-05T16:11:00Z</dcterms:created>
  <dcterms:modified xsi:type="dcterms:W3CDTF">2012-02-07T08:18:44Z</dcterms:modified>
</cp:coreProperties>
</file>