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1" r:id="rId6"/>
    <p:sldId id="260" r:id="rId7"/>
    <p:sldId id="262" r:id="rId8"/>
    <p:sldId id="263" r:id="rId9"/>
    <p:sldId id="264" r:id="rId10"/>
    <p:sldId id="265" r:id="rId11"/>
    <p:sldId id="267" r:id="rId12"/>
    <p:sldId id="266" r:id="rId13"/>
    <p:sldId id="269" r:id="rId14"/>
    <p:sldId id="268" r:id="rId15"/>
    <p:sldId id="270" r:id="rId16"/>
    <p:sldId id="271" r:id="rId17"/>
    <p:sldId id="272" r:id="rId18"/>
    <p:sldId id="273" r:id="rId19"/>
    <p:sldId id="301"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9" r:id="rId42"/>
    <p:sldId id="295" r:id="rId43"/>
    <p:sldId id="296" r:id="rId44"/>
    <p:sldId id="297" r:id="rId45"/>
    <p:sldId id="298" r:id="rId46"/>
    <p:sldId id="300" r:id="rId47"/>
    <p:sldId id="302" r:id="rId48"/>
    <p:sldId id="303" r:id="rId49"/>
    <p:sldId id="304" r:id="rId50"/>
    <p:sldId id="305" r:id="rId51"/>
    <p:sldId id="307" r:id="rId52"/>
    <p:sldId id="306" r:id="rId53"/>
    <p:sldId id="308" r:id="rId54"/>
    <p:sldId id="309" r:id="rId55"/>
    <p:sldId id="310"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D1FF4-1950-402D-9999-D7B226DC37D9}" type="datetimeFigureOut">
              <a:rPr lang="fr-FR" smtClean="0"/>
              <a:t>03/03/2012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DAB9C-D9D1-42E6-BBF7-0AEE3A379DD9}" type="slidenum">
              <a:rPr lang="fr-FR" smtClean="0"/>
              <a:t>‹N°›</a:t>
            </a:fld>
            <a:endParaRPr lang="fr-FR"/>
          </a:p>
        </p:txBody>
      </p:sp>
    </p:spTree>
    <p:extLst>
      <p:ext uri="{BB962C8B-B14F-4D97-AF65-F5344CB8AC3E}">
        <p14:creationId xmlns:p14="http://schemas.microsoft.com/office/powerpoint/2010/main" val="327614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FDAB9C-D9D1-42E6-BBF7-0AEE3A379DD9}" type="slidenum">
              <a:rPr lang="fr-FR" smtClean="0"/>
              <a:t>22</a:t>
            </a:fld>
            <a:endParaRPr lang="fr-FR"/>
          </a:p>
        </p:txBody>
      </p:sp>
    </p:spTree>
    <p:extLst>
      <p:ext uri="{BB962C8B-B14F-4D97-AF65-F5344CB8AC3E}">
        <p14:creationId xmlns:p14="http://schemas.microsoft.com/office/powerpoint/2010/main" val="397582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03/03/2012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03/03/2012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03/03/2012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03/03/2012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03/03/2012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03/03/2012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03/03/2012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03/03/2012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03/03/2012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udivine\Desktop\images\1697725290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064896" cy="604867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683568" y="576289"/>
            <a:ext cx="7772400" cy="1470025"/>
          </a:xfrm>
        </p:spPr>
        <p:txBody>
          <a:bodyPr/>
          <a:lstStyle/>
          <a:p>
            <a:r>
              <a:rPr lang="fr-FR" b="1" u="sng" dirty="0" smtClean="0">
                <a:solidFill>
                  <a:schemeClr val="accent5">
                    <a:lumMod val="75000"/>
                  </a:schemeClr>
                </a:solidFill>
              </a:rPr>
              <a:t>THEME 3</a:t>
            </a:r>
            <a:r>
              <a:rPr lang="fr-FR" b="1" dirty="0" smtClean="0">
                <a:solidFill>
                  <a:schemeClr val="accent5">
                    <a:lumMod val="75000"/>
                  </a:schemeClr>
                </a:solidFill>
              </a:rPr>
              <a:t/>
            </a:r>
            <a:br>
              <a:rPr lang="fr-FR" b="1" dirty="0" smtClean="0">
                <a:solidFill>
                  <a:schemeClr val="accent5">
                    <a:lumMod val="75000"/>
                  </a:schemeClr>
                </a:solidFill>
              </a:rPr>
            </a:br>
            <a:r>
              <a:rPr lang="fr-FR" b="1" dirty="0" smtClean="0">
                <a:solidFill>
                  <a:schemeClr val="accent5">
                    <a:lumMod val="75000"/>
                  </a:schemeClr>
                </a:solidFill>
              </a:rPr>
              <a:t>LE SIECLE DES TOTALITARISMES</a:t>
            </a:r>
            <a:endParaRPr lang="fr-FR" b="1" dirty="0">
              <a:solidFill>
                <a:schemeClr val="accent5">
                  <a:lumMod val="75000"/>
                </a:schemeClr>
              </a:solidFill>
            </a:endParaRPr>
          </a:p>
        </p:txBody>
      </p:sp>
      <p:sp>
        <p:nvSpPr>
          <p:cNvPr id="3" name="Sous-titre 2"/>
          <p:cNvSpPr>
            <a:spLocks noGrp="1"/>
          </p:cNvSpPr>
          <p:nvPr>
            <p:ph type="subTitle" idx="1"/>
          </p:nvPr>
        </p:nvSpPr>
        <p:spPr>
          <a:xfrm>
            <a:off x="2555776" y="4705024"/>
            <a:ext cx="6400800" cy="1752600"/>
          </a:xfrm>
        </p:spPr>
        <p:txBody>
          <a:bodyPr>
            <a:normAutofit/>
          </a:bodyPr>
          <a:lstStyle/>
          <a:p>
            <a:r>
              <a:rPr lang="fr-FR" sz="4400" dirty="0" smtClean="0">
                <a:solidFill>
                  <a:schemeClr val="bg1"/>
                </a:solidFill>
              </a:rPr>
              <a:t>Genèse et affirmation des régimes totalitaires</a:t>
            </a:r>
            <a:endParaRPr lang="fr-FR" sz="4400" dirty="0">
              <a:solidFill>
                <a:schemeClr val="bg1"/>
              </a:solidFill>
            </a:endParaRPr>
          </a:p>
        </p:txBody>
      </p:sp>
    </p:spTree>
    <p:extLst>
      <p:ext uri="{BB962C8B-B14F-4D97-AF65-F5344CB8AC3E}">
        <p14:creationId xmlns:p14="http://schemas.microsoft.com/office/powerpoint/2010/main" val="93180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pPr algn="l"/>
            <a:r>
              <a:rPr lang="fr-FR" b="1" u="sng" dirty="0">
                <a:solidFill>
                  <a:srgbClr val="0070C0"/>
                </a:solidFill>
              </a:rPr>
              <a:t>B. Les naissantes violentes des régimes totalitaires</a:t>
            </a:r>
            <a:br>
              <a:rPr lang="fr-FR" b="1" u="sng" dirty="0">
                <a:solidFill>
                  <a:srgbClr val="0070C0"/>
                </a:solidFill>
              </a:rPr>
            </a:br>
            <a:endParaRPr lang="fr-FR" b="1" u="sng" dirty="0">
              <a:solidFill>
                <a:srgbClr val="0070C0"/>
              </a:solidFill>
            </a:endParaRPr>
          </a:p>
        </p:txBody>
      </p:sp>
      <p:sp>
        <p:nvSpPr>
          <p:cNvPr id="3" name="Espace réservé du contenu 2"/>
          <p:cNvSpPr>
            <a:spLocks noGrp="1"/>
          </p:cNvSpPr>
          <p:nvPr>
            <p:ph idx="1"/>
          </p:nvPr>
        </p:nvSpPr>
        <p:spPr/>
        <p:txBody>
          <a:bodyPr>
            <a:normAutofit lnSpcReduction="10000"/>
          </a:bodyPr>
          <a:lstStyle/>
          <a:p>
            <a:r>
              <a:rPr lang="fr-FR" b="1" dirty="0" smtClean="0"/>
              <a:t>En Italie, la flambée du chômage et la multiplication des grèves </a:t>
            </a:r>
            <a:r>
              <a:rPr lang="fr-FR" dirty="0" smtClean="0"/>
              <a:t>achèvent d’affaiblir un Etat incapable de réformer et de réprimer les troubles révolutionnaires.</a:t>
            </a:r>
          </a:p>
          <a:p>
            <a:pPr marL="0" indent="0">
              <a:buNone/>
            </a:pPr>
            <a:r>
              <a:rPr lang="fr-FR" dirty="0" smtClean="0"/>
              <a:t>28 oct. 1</a:t>
            </a:r>
            <a:r>
              <a:rPr lang="fr-FR" baseline="30000" dirty="0" smtClean="0"/>
              <a:t>er</a:t>
            </a:r>
            <a:r>
              <a:rPr lang="fr-FR" dirty="0" smtClean="0"/>
              <a:t> nov. 1922: marche sur Rome, le coup de force fasciste atteint son objectif.</a:t>
            </a:r>
          </a:p>
          <a:p>
            <a:pPr marL="0" indent="0">
              <a:buNone/>
            </a:pPr>
            <a:r>
              <a:rPr lang="fr-FR" dirty="0" smtClean="0"/>
              <a:t>30 nov. 1922: Mussolini forme un nouveau gouvernement. (</a:t>
            </a:r>
            <a:r>
              <a:rPr lang="fr-FR" b="1" dirty="0" smtClean="0"/>
              <a:t>Cf. dossier « En Italie, Mussolini impose le fascisme (1921-1925) »</a:t>
            </a:r>
            <a:r>
              <a:rPr lang="fr-FR" dirty="0" smtClean="0"/>
              <a:t>).</a:t>
            </a:r>
            <a:endParaRPr lang="fr-FR" dirty="0"/>
          </a:p>
        </p:txBody>
      </p:sp>
    </p:spTree>
    <p:extLst>
      <p:ext uri="{BB962C8B-B14F-4D97-AF65-F5344CB8AC3E}">
        <p14:creationId xmlns:p14="http://schemas.microsoft.com/office/powerpoint/2010/main" val="20585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7896" y="-315416"/>
            <a:ext cx="2520280" cy="1264262"/>
          </a:xfrm>
        </p:spPr>
        <p:txBody>
          <a:bodyPr>
            <a:normAutofit/>
          </a:bodyPr>
          <a:lstStyle/>
          <a:p>
            <a:r>
              <a:rPr lang="fr-FR" sz="1800" b="1" u="sng" dirty="0" smtClean="0"/>
              <a:t>Document 3</a:t>
            </a:r>
            <a:r>
              <a:rPr lang="fr-FR" sz="1800" b="1" dirty="0" smtClean="0"/>
              <a:t>: La succession de Lénine</a:t>
            </a:r>
            <a:endParaRPr lang="fr-FR" sz="1800" b="1" dirty="0"/>
          </a:p>
        </p:txBody>
      </p:sp>
      <p:pic>
        <p:nvPicPr>
          <p:cNvPr id="4098" name="Picture 2" descr="C:\Users\ludivine\Desktop\images\2012_02_27\IMG_0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2817" y="13190"/>
            <a:ext cx="5976664" cy="684481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35283" y="692696"/>
            <a:ext cx="2736304" cy="6186309"/>
          </a:xfrm>
          <a:prstGeom prst="rect">
            <a:avLst/>
          </a:prstGeom>
          <a:noFill/>
        </p:spPr>
        <p:txBody>
          <a:bodyPr wrap="square" rtlCol="0">
            <a:spAutoFit/>
          </a:bodyPr>
          <a:lstStyle/>
          <a:p>
            <a:r>
              <a:rPr lang="fr-FR" b="1" u="sng" dirty="0" smtClean="0"/>
              <a:t>Questions:</a:t>
            </a:r>
          </a:p>
          <a:p>
            <a:endParaRPr lang="fr-FR" dirty="0"/>
          </a:p>
          <a:p>
            <a:r>
              <a:rPr lang="fr-FR" dirty="0" smtClean="0"/>
              <a:t>Q1: quel est , pour Lénine, le danger de la lutte entre Staline et Trotski à propos de sa succession?</a:t>
            </a:r>
          </a:p>
          <a:p>
            <a:r>
              <a:rPr lang="fr-FR" dirty="0" smtClean="0"/>
              <a:t>Q2: quel jugement porte-t-il sur la personnalité de Staline?</a:t>
            </a:r>
          </a:p>
          <a:p>
            <a:endParaRPr lang="fr-FR" dirty="0"/>
          </a:p>
          <a:p>
            <a:r>
              <a:rPr lang="fr-FR" b="1" u="sng" dirty="0" smtClean="0"/>
              <a:t>Réponses:</a:t>
            </a:r>
          </a:p>
          <a:p>
            <a:endParaRPr lang="fr-FR" dirty="0"/>
          </a:p>
          <a:p>
            <a:r>
              <a:rPr lang="fr-FR" dirty="0" smtClean="0"/>
              <a:t>Q1: Le danger est une menace pour la stabilité  du pays qui pourrait entraîner une séparation  du parti.</a:t>
            </a:r>
          </a:p>
          <a:p>
            <a:endParaRPr lang="fr-FR" dirty="0"/>
          </a:p>
          <a:p>
            <a:r>
              <a:rPr lang="fr-FR" dirty="0" smtClean="0"/>
              <a:t>Q2: Staline est brutal, sans patience. Il n’est pas loyal, </a:t>
            </a:r>
            <a:r>
              <a:rPr lang="fr-FR" dirty="0" smtClean="0"/>
              <a:t>il doit </a:t>
            </a:r>
            <a:r>
              <a:rPr lang="fr-FR" dirty="0" smtClean="0"/>
              <a:t> </a:t>
            </a:r>
            <a:r>
              <a:rPr lang="fr-FR" dirty="0" smtClean="0"/>
              <a:t>être poli </a:t>
            </a:r>
            <a:r>
              <a:rPr lang="fr-FR" dirty="0" smtClean="0"/>
              <a:t>et attentif envers le peuple.</a:t>
            </a:r>
            <a:endParaRPr lang="fr-FR" dirty="0"/>
          </a:p>
        </p:txBody>
      </p:sp>
    </p:spTree>
    <p:extLst>
      <p:ext uri="{BB962C8B-B14F-4D97-AF65-F5344CB8AC3E}">
        <p14:creationId xmlns:p14="http://schemas.microsoft.com/office/powerpoint/2010/main" val="266567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r>
              <a:rPr lang="fr-FR" b="1" dirty="0" smtClean="0"/>
              <a:t>En URSS, la maladie puis la mort de Lénine en 1924 ouvre la lutte au sein du parti bolchevique pour sa succession</a:t>
            </a:r>
            <a:r>
              <a:rPr lang="fr-FR" dirty="0" smtClean="0"/>
              <a:t> (</a:t>
            </a:r>
            <a:r>
              <a:rPr lang="fr-FR" b="1" dirty="0" smtClean="0"/>
              <a:t>Document 3</a:t>
            </a:r>
            <a:r>
              <a:rPr lang="fr-FR" dirty="0" smtClean="0"/>
              <a:t>).</a:t>
            </a:r>
          </a:p>
          <a:p>
            <a:pPr marL="0" indent="0">
              <a:buNone/>
            </a:pPr>
            <a:r>
              <a:rPr lang="fr-FR" dirty="0" smtClean="0"/>
              <a:t>Staline, nommé secrétaire général du Comité central en avril 1922, profite de son poste pour s’attacher les cadres du Parti et éliminer les opposants. Son principal adversaire, Léon Trotski, est exclu du Parti en 1927 avant d’être exilé d’URSS en 1929 (</a:t>
            </a:r>
            <a:r>
              <a:rPr lang="fr-FR" b="1" dirty="0" smtClean="0"/>
              <a:t>Cf. dossier « En Union soviétique, de Lénine à Staline (1924-1929) »).</a:t>
            </a:r>
            <a:endParaRPr lang="fr-FR" b="1" dirty="0"/>
          </a:p>
        </p:txBody>
      </p:sp>
    </p:spTree>
    <p:extLst>
      <p:ext uri="{BB962C8B-B14F-4D97-AF65-F5344CB8AC3E}">
        <p14:creationId xmlns:p14="http://schemas.microsoft.com/office/powerpoint/2010/main" val="11103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171400"/>
            <a:ext cx="3008313" cy="1162050"/>
          </a:xfrm>
        </p:spPr>
        <p:txBody>
          <a:bodyPr/>
          <a:lstStyle/>
          <a:p>
            <a:r>
              <a:rPr lang="fr-FR" dirty="0" smtClean="0"/>
              <a:t>Document 4: Les SA, nouveaux maîtres de Berlin en 1933.</a:t>
            </a:r>
            <a:endParaRPr lang="fr-FR" dirty="0"/>
          </a:p>
        </p:txBody>
      </p:sp>
      <p:sp>
        <p:nvSpPr>
          <p:cNvPr id="6" name="Espace réservé du texte 5"/>
          <p:cNvSpPr>
            <a:spLocks noGrp="1"/>
          </p:cNvSpPr>
          <p:nvPr>
            <p:ph type="body" sz="half" idx="2"/>
          </p:nvPr>
        </p:nvSpPr>
        <p:spPr>
          <a:xfrm>
            <a:off x="467544" y="1052736"/>
            <a:ext cx="3008313" cy="5616624"/>
          </a:xfrm>
        </p:spPr>
        <p:txBody>
          <a:bodyPr>
            <a:normAutofit fontScale="92500"/>
          </a:bodyPr>
          <a:lstStyle/>
          <a:p>
            <a:r>
              <a:rPr lang="fr-FR" sz="1600" dirty="0" smtClean="0"/>
              <a:t>A Berlin, au soir de la nomination de Hitler à la chancellerie, le 30 janvier 1933, à la lumière des torches, les SA passent la porte de Brandebourg. Ils se rendent à la chancellerie pour rendre hommage à leur chef.</a:t>
            </a:r>
          </a:p>
          <a:p>
            <a:endParaRPr lang="fr-FR" sz="1600" dirty="0"/>
          </a:p>
          <a:p>
            <a:r>
              <a:rPr lang="fr-FR" sz="1600" dirty="0" smtClean="0"/>
              <a:t>Q1: quelle impression sur la population berlinoise est censée produire ce défilé?</a:t>
            </a:r>
          </a:p>
          <a:p>
            <a:r>
              <a:rPr lang="fr-FR" sz="1600" dirty="0" smtClean="0"/>
              <a:t>Q2: Que montre-t-il de la puissance des SA au sein du nouveau régime?</a:t>
            </a:r>
          </a:p>
          <a:p>
            <a:endParaRPr lang="fr-FR" sz="1600" dirty="0"/>
          </a:p>
          <a:p>
            <a:r>
              <a:rPr lang="fr-FR" sz="1600" dirty="0" smtClean="0"/>
              <a:t>Q1: Ce défilé peut produire chez les Berlinois une intimidation ou alors un soulagement car Hitler est considéré comme le « sauveur » de l’Allemagne.</a:t>
            </a:r>
          </a:p>
          <a:p>
            <a:endParaRPr lang="fr-FR" sz="1600" dirty="0"/>
          </a:p>
          <a:p>
            <a:r>
              <a:rPr lang="fr-FR" sz="1600" dirty="0" smtClean="0"/>
              <a:t>Q2: les SA ont une grande importance dans ce nouveau régime.</a:t>
            </a:r>
          </a:p>
          <a:p>
            <a:endParaRPr lang="fr-FR" sz="1600" dirty="0"/>
          </a:p>
          <a:p>
            <a:endParaRPr lang="fr-FR" sz="1600" dirty="0"/>
          </a:p>
        </p:txBody>
      </p:sp>
      <p:pic>
        <p:nvPicPr>
          <p:cNvPr id="5122" name="Picture 2" descr="C:\Users\ludivine\Desktop\images\2012_02_27\IMG_0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836712"/>
            <a:ext cx="5019523" cy="515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0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lstStyle/>
          <a:p>
            <a:r>
              <a:rPr lang="fr-FR" b="1" dirty="0" smtClean="0"/>
              <a:t>En Allemagne, Hitler échoue à prendre le pouvoir par la force en 1923 </a:t>
            </a:r>
            <a:r>
              <a:rPr lang="fr-FR" dirty="0" smtClean="0"/>
              <a:t>pour réussir légalement en 1933. Il parvient à s’assurer des appuis auprès des milieux d’affaires et de l’armée qui ont sur le président de la République Hindenburg une forte influence. Le 30 janv. 1933, Hitler est appelé à former le gouvernement (</a:t>
            </a:r>
            <a:r>
              <a:rPr lang="fr-FR" b="1" dirty="0" smtClean="0"/>
              <a:t>Document 4</a:t>
            </a:r>
            <a:r>
              <a:rPr lang="fr-FR" dirty="0" smtClean="0"/>
              <a:t>), après une campagne électorale violente marquée par les intimidations des SA (les Sections d’Assaut).</a:t>
            </a:r>
            <a:endParaRPr lang="fr-FR" dirty="0"/>
          </a:p>
        </p:txBody>
      </p:sp>
    </p:spTree>
    <p:extLst>
      <p:ext uri="{BB962C8B-B14F-4D97-AF65-F5344CB8AC3E}">
        <p14:creationId xmlns:p14="http://schemas.microsoft.com/office/powerpoint/2010/main" val="189767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u="sng" dirty="0" smtClean="0">
                <a:solidFill>
                  <a:srgbClr val="0070C0"/>
                </a:solidFill>
              </a:rPr>
              <a:t>C. La mise en place d’un pouvoir absolu</a:t>
            </a:r>
            <a:endParaRPr lang="fr-FR" b="1" u="sng" dirty="0">
              <a:solidFill>
                <a:srgbClr val="0070C0"/>
              </a:solidFill>
            </a:endParaRPr>
          </a:p>
        </p:txBody>
      </p:sp>
      <p:sp>
        <p:nvSpPr>
          <p:cNvPr id="3" name="Espace réservé du contenu 2"/>
          <p:cNvSpPr>
            <a:spLocks noGrp="1"/>
          </p:cNvSpPr>
          <p:nvPr>
            <p:ph idx="1"/>
          </p:nvPr>
        </p:nvSpPr>
        <p:spPr/>
        <p:txBody>
          <a:bodyPr>
            <a:normAutofit fontScale="92500"/>
          </a:bodyPr>
          <a:lstStyle/>
          <a:p>
            <a:r>
              <a:rPr lang="fr-FR" b="1" dirty="0" smtClean="0"/>
              <a:t>En Italie</a:t>
            </a:r>
            <a:r>
              <a:rPr lang="fr-FR" dirty="0" smtClean="0"/>
              <a:t>, Mussolini est à la tête d’un gouvernement de coalition au sein duquel les ministres fascistes sont minoritaires.</a:t>
            </a:r>
          </a:p>
          <a:p>
            <a:pPr marL="0" indent="0">
              <a:buNone/>
            </a:pPr>
            <a:r>
              <a:rPr lang="fr-FR" dirty="0" smtClean="0"/>
              <a:t>1925: Mussolini revendique l’assassinat du député socialiste Matteotti, son principal opposant.</a:t>
            </a:r>
          </a:p>
          <a:p>
            <a:pPr marL="0" indent="0">
              <a:buNone/>
            </a:pPr>
            <a:r>
              <a:rPr lang="fr-FR" dirty="0" smtClean="0"/>
              <a:t>1926: les lois suppriment la liberté de presse, interdisent les partis politiques autre que le Parti national fasciste et créent une police politique, l’OVRA.</a:t>
            </a:r>
            <a:endParaRPr lang="fr-FR" dirty="0"/>
          </a:p>
        </p:txBody>
      </p:sp>
    </p:spTree>
    <p:extLst>
      <p:ext uri="{BB962C8B-B14F-4D97-AF65-F5344CB8AC3E}">
        <p14:creationId xmlns:p14="http://schemas.microsoft.com/office/powerpoint/2010/main" val="31038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92500" lnSpcReduction="20000"/>
          </a:bodyPr>
          <a:lstStyle/>
          <a:p>
            <a:r>
              <a:rPr lang="fr-FR" b="1" dirty="0" smtClean="0"/>
              <a:t>En Allemagne, </a:t>
            </a:r>
            <a:r>
              <a:rPr lang="fr-FR" dirty="0" smtClean="0"/>
              <a:t>Hitler obtient les pleins pouvoirs le 23 mars 1933. </a:t>
            </a:r>
          </a:p>
          <a:p>
            <a:pPr marL="0" indent="0">
              <a:buNone/>
            </a:pPr>
            <a:r>
              <a:rPr lang="fr-FR" dirty="0" smtClean="0"/>
              <a:t>30 janvier 1934: lors de la Nuit des Longs Couteaux, il consolide son pouvoir en liquidant les chefs de la SA, seul force du régime qui aurait pu s’opposer à lui.</a:t>
            </a:r>
          </a:p>
          <a:p>
            <a:pPr marL="0" indent="0">
              <a:buNone/>
            </a:pPr>
            <a:endParaRPr lang="fr-FR" b="1" dirty="0"/>
          </a:p>
          <a:p>
            <a:r>
              <a:rPr lang="fr-FR" b="1" dirty="0" smtClean="0"/>
              <a:t>En URSS,</a:t>
            </a:r>
            <a:r>
              <a:rPr lang="fr-FR" dirty="0" smtClean="0"/>
              <a:t> les procès de Moscou permettent à Staline d’éliminer toute opposition interne. Organisés entre août 1936 et mars 1938 sur le même modèle ( procès publics, aveux forcés des accusés, condamnations décidées à l’avance), ils voient notamment l’élimination des anciens compagnons de Lénine.</a:t>
            </a:r>
            <a:endParaRPr lang="fr-FR" b="1" dirty="0"/>
          </a:p>
        </p:txBody>
      </p:sp>
    </p:spTree>
    <p:extLst>
      <p:ext uri="{BB962C8B-B14F-4D97-AF65-F5344CB8AC3E}">
        <p14:creationId xmlns:p14="http://schemas.microsoft.com/office/powerpoint/2010/main" val="40718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0688"/>
            <a:ext cx="8229600" cy="1143000"/>
          </a:xfrm>
        </p:spPr>
        <p:txBody>
          <a:bodyPr>
            <a:normAutofit fontScale="90000"/>
          </a:bodyPr>
          <a:lstStyle/>
          <a:p>
            <a:r>
              <a:rPr lang="fr-FR" b="1" dirty="0" smtClean="0">
                <a:solidFill>
                  <a:srgbClr val="FF0000"/>
                </a:solidFill>
              </a:rPr>
              <a:t>II. </a:t>
            </a:r>
            <a:r>
              <a:rPr lang="fr-FR" b="1" dirty="0" smtClean="0">
                <a:solidFill>
                  <a:srgbClr val="FF0000"/>
                </a:solidFill>
              </a:rPr>
              <a:t>Des points communs idéologiques</a:t>
            </a:r>
            <a:br>
              <a:rPr lang="fr-FR" b="1" dirty="0" smtClean="0">
                <a:solidFill>
                  <a:srgbClr val="FF0000"/>
                </a:solidFill>
              </a:rPr>
            </a:br>
            <a:r>
              <a:rPr lang="fr-FR" b="1" dirty="0" smtClean="0">
                <a:solidFill>
                  <a:srgbClr val="FF0000"/>
                </a:solidFill>
              </a:rPr>
              <a:t/>
            </a:r>
            <a:br>
              <a:rPr lang="fr-FR" b="1" dirty="0" smtClean="0">
                <a:solidFill>
                  <a:srgbClr val="FF0000"/>
                </a:solidFill>
              </a:rPr>
            </a:br>
            <a:r>
              <a:rPr lang="fr-FR" sz="3600" b="1" dirty="0" smtClean="0">
                <a:solidFill>
                  <a:srgbClr val="FF0000"/>
                </a:solidFill>
              </a:rPr>
              <a:t>Les idéologies des totalitarismes sont-elles comparables?</a:t>
            </a:r>
            <a:endParaRPr lang="fr-FR" sz="3600" b="1" dirty="0">
              <a:solidFill>
                <a:srgbClr val="FF0000"/>
              </a:solidFill>
            </a:endParaRPr>
          </a:p>
        </p:txBody>
      </p:sp>
      <p:sp>
        <p:nvSpPr>
          <p:cNvPr id="3" name="Espace réservé du contenu 2"/>
          <p:cNvSpPr>
            <a:spLocks noGrp="1"/>
          </p:cNvSpPr>
          <p:nvPr>
            <p:ph idx="1"/>
          </p:nvPr>
        </p:nvSpPr>
        <p:spPr>
          <a:xfrm>
            <a:off x="467544" y="2332037"/>
            <a:ext cx="8229600" cy="4525963"/>
          </a:xfrm>
        </p:spPr>
        <p:txBody>
          <a:bodyPr>
            <a:normAutofit lnSpcReduction="10000"/>
          </a:bodyPr>
          <a:lstStyle/>
          <a:p>
            <a:pPr marL="514350" indent="-514350">
              <a:buAutoNum type="alphaUcPeriod"/>
            </a:pPr>
            <a:r>
              <a:rPr lang="fr-FR" b="1" u="sng" dirty="0" smtClean="0">
                <a:solidFill>
                  <a:srgbClr val="0070C0"/>
                </a:solidFill>
              </a:rPr>
              <a:t>Le rejet de la démocratie libérale</a:t>
            </a:r>
          </a:p>
          <a:p>
            <a:pPr marL="514350" indent="-514350">
              <a:buAutoNum type="alphaUcPeriod"/>
            </a:pPr>
            <a:endParaRPr lang="fr-FR" dirty="0"/>
          </a:p>
          <a:p>
            <a:r>
              <a:rPr lang="fr-FR" b="1" dirty="0" smtClean="0"/>
              <a:t>Fascisme, nazisme et stalinisme rejettent l’idée de représentation du peuple</a:t>
            </a:r>
            <a:r>
              <a:rPr lang="fr-FR" dirty="0" smtClean="0"/>
              <a:t>.</a:t>
            </a:r>
          </a:p>
          <a:p>
            <a:pPr marL="0" indent="0">
              <a:buNone/>
            </a:pPr>
            <a:r>
              <a:rPr lang="fr-FR" dirty="0" smtClean="0"/>
              <a:t>Pour Staline, le parlementarisme est désigné comme un moyen aux mains de la bourgeoisie pour opprimer le prolétariat.</a:t>
            </a:r>
          </a:p>
          <a:p>
            <a:pPr marL="0" indent="0">
              <a:buNone/>
            </a:pPr>
            <a:r>
              <a:rPr lang="fr-FR" dirty="0" smtClean="0"/>
              <a:t>En Allemagne et en Italie, il est accusé de menacer l’unité nationale.</a:t>
            </a:r>
            <a:endParaRPr lang="fr-FR" dirty="0"/>
          </a:p>
        </p:txBody>
      </p:sp>
    </p:spTree>
    <p:extLst>
      <p:ext uri="{BB962C8B-B14F-4D97-AF65-F5344CB8AC3E}">
        <p14:creationId xmlns:p14="http://schemas.microsoft.com/office/powerpoint/2010/main" val="20674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lnSpcReduction="10000"/>
          </a:bodyPr>
          <a:lstStyle/>
          <a:p>
            <a:r>
              <a:rPr lang="fr-FR" b="1" dirty="0" smtClean="0"/>
              <a:t>Les trois idéologies condamnent le pluralisme politique jugé coupable de diviser la Nation</a:t>
            </a:r>
            <a:r>
              <a:rPr lang="fr-FR" dirty="0" smtClean="0"/>
              <a:t>.</a:t>
            </a:r>
          </a:p>
          <a:p>
            <a:pPr marL="0" indent="0">
              <a:buNone/>
            </a:pPr>
            <a:r>
              <a:rPr lang="fr-FR" dirty="0" smtClean="0"/>
              <a:t>Les totalitarismes cherchent à réduire la diversité humaine au profit du modèle unique, incarné par le Parti et le chef.</a:t>
            </a:r>
          </a:p>
          <a:p>
            <a:pPr marL="0" indent="0">
              <a:buNone/>
            </a:pPr>
            <a:r>
              <a:rPr lang="fr-FR" dirty="0" smtClean="0"/>
              <a:t>Le chef est le symbole de l’unité du peuple.</a:t>
            </a:r>
          </a:p>
          <a:p>
            <a:pPr marL="0" indent="0">
              <a:buNone/>
            </a:pPr>
            <a:r>
              <a:rPr lang="fr-FR" dirty="0" smtClean="0"/>
              <a:t>Mussolini est appelé </a:t>
            </a:r>
            <a:r>
              <a:rPr lang="fr-FR" i="1" dirty="0" smtClean="0"/>
              <a:t>Duce</a:t>
            </a:r>
            <a:r>
              <a:rPr lang="fr-FR" dirty="0" smtClean="0"/>
              <a:t>.</a:t>
            </a:r>
          </a:p>
          <a:p>
            <a:pPr marL="0" indent="0">
              <a:buNone/>
            </a:pPr>
            <a:r>
              <a:rPr lang="fr-FR" dirty="0" smtClean="0"/>
              <a:t>Hitler est appelé  </a:t>
            </a:r>
            <a:r>
              <a:rPr lang="fr-FR" i="1" dirty="0" smtClean="0"/>
              <a:t>Führer</a:t>
            </a:r>
            <a:r>
              <a:rPr lang="fr-FR" dirty="0" smtClean="0"/>
              <a:t>.</a:t>
            </a:r>
          </a:p>
          <a:p>
            <a:pPr marL="0" indent="0">
              <a:buNone/>
            </a:pPr>
            <a:endParaRPr lang="fr-FR" dirty="0"/>
          </a:p>
          <a:p>
            <a:r>
              <a:rPr lang="fr-FR" b="1" dirty="0" smtClean="0"/>
              <a:t>Les totalitarismes partagent un même mépris du droit et de la loi</a:t>
            </a:r>
            <a:r>
              <a:rPr lang="fr-FR" dirty="0" smtClean="0"/>
              <a:t>.</a:t>
            </a:r>
            <a:endParaRPr lang="fr-FR" dirty="0"/>
          </a:p>
        </p:txBody>
      </p:sp>
    </p:spTree>
    <p:extLst>
      <p:ext uri="{BB962C8B-B14F-4D97-AF65-F5344CB8AC3E}">
        <p14:creationId xmlns:p14="http://schemas.microsoft.com/office/powerpoint/2010/main" val="21646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culte personnel</a:t>
            </a:r>
            <a:endParaRPr lang="fr-FR" dirty="0"/>
          </a:p>
        </p:txBody>
      </p:sp>
      <p:pic>
        <p:nvPicPr>
          <p:cNvPr id="1026" name="Picture 2" descr="C:\Users\ludivine\Desktop\images\Culte_Pers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3" y="1575579"/>
            <a:ext cx="6332962" cy="437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20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INTRODUCTION</a:t>
            </a:r>
            <a:endParaRPr lang="fr-FR" b="1" dirty="0">
              <a:solidFill>
                <a:srgbClr val="FF0000"/>
              </a:solidFill>
            </a:endParaRPr>
          </a:p>
        </p:txBody>
      </p:sp>
      <p:sp>
        <p:nvSpPr>
          <p:cNvPr id="3" name="Espace réservé du contenu 2"/>
          <p:cNvSpPr>
            <a:spLocks noGrp="1"/>
          </p:cNvSpPr>
          <p:nvPr>
            <p:ph idx="1"/>
          </p:nvPr>
        </p:nvSpPr>
        <p:spPr/>
        <p:txBody>
          <a:bodyPr/>
          <a:lstStyle/>
          <a:p>
            <a:pPr marL="0" indent="0">
              <a:buNone/>
            </a:pPr>
            <a:r>
              <a:rPr lang="fr-FR" dirty="0" smtClean="0"/>
              <a:t>La Première Guerre mondiale est un profond traumatisme pour l’Europe.</a:t>
            </a:r>
          </a:p>
          <a:p>
            <a:pPr marL="0" indent="0">
              <a:buNone/>
            </a:pPr>
            <a:r>
              <a:rPr lang="fr-FR" dirty="0" smtClean="0"/>
              <a:t>Elle entraîne une crise morale et politique qui favorise l’apparition de régimes autoritaires.</a:t>
            </a:r>
          </a:p>
          <a:p>
            <a:pPr marL="0" indent="0">
              <a:buNone/>
            </a:pPr>
            <a:r>
              <a:rPr lang="fr-FR" dirty="0" smtClean="0"/>
              <a:t>Parmi eux, trois se distinguent par leur idéologie et leur extrémisme.</a:t>
            </a:r>
          </a:p>
          <a:p>
            <a:pPr marL="0" indent="0">
              <a:buNone/>
            </a:pPr>
            <a:r>
              <a:rPr lang="fr-FR" dirty="0" smtClean="0"/>
              <a:t>Le premier naît en Russie dès 1917, avant même la fin de la guerre; Staline en est l’héritier.</a:t>
            </a:r>
            <a:endParaRPr lang="fr-FR" dirty="0"/>
          </a:p>
        </p:txBody>
      </p:sp>
    </p:spTree>
    <p:extLst>
      <p:ext uri="{BB962C8B-B14F-4D97-AF65-F5344CB8AC3E}">
        <p14:creationId xmlns:p14="http://schemas.microsoft.com/office/powerpoint/2010/main" val="312245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229600" cy="5937523"/>
          </a:xfrm>
        </p:spPr>
        <p:txBody>
          <a:bodyPr/>
          <a:lstStyle/>
          <a:p>
            <a:pPr marL="0" indent="0">
              <a:buNone/>
            </a:pPr>
            <a:r>
              <a:rPr lang="fr-FR" dirty="0" smtClean="0"/>
              <a:t>Les libertés individuelles ne sont plus garanties, l’égalité en droit des citoyens n’est plus assurée et toutes les lois s’effacent devant la volonté du chef. Ce dernier prêche le culte de l’action et proclame la vertu de la violence.</a:t>
            </a:r>
          </a:p>
          <a:p>
            <a:pPr marL="0" indent="0">
              <a:buNone/>
            </a:pPr>
            <a:endParaRPr lang="fr-FR" dirty="0"/>
          </a:p>
          <a:p>
            <a:pPr marL="0" indent="0">
              <a:buNone/>
            </a:pPr>
            <a:r>
              <a:rPr lang="fr-FR" b="1" u="sng" dirty="0" smtClean="0">
                <a:solidFill>
                  <a:srgbClr val="0070C0"/>
                </a:solidFill>
              </a:rPr>
              <a:t>B. La volonté de rompre avec le passé</a:t>
            </a:r>
          </a:p>
          <a:p>
            <a:pPr marL="0" indent="0">
              <a:buNone/>
            </a:pPr>
            <a:endParaRPr lang="fr-FR" dirty="0"/>
          </a:p>
          <a:p>
            <a:r>
              <a:rPr lang="fr-FR" dirty="0" smtClean="0"/>
              <a:t> </a:t>
            </a:r>
            <a:r>
              <a:rPr lang="fr-FR" b="1" dirty="0" smtClean="0"/>
              <a:t>Fascisme, nazisme et stalinisme ont une vision dualiste du monde</a:t>
            </a:r>
            <a:r>
              <a:rPr lang="fr-FR" dirty="0" smtClean="0"/>
              <a:t>. Ils opposent les forces du bien aux forces du mal.</a:t>
            </a:r>
            <a:endParaRPr lang="fr-FR" dirty="0"/>
          </a:p>
        </p:txBody>
      </p:sp>
    </p:spTree>
    <p:extLst>
      <p:ext uri="{BB962C8B-B14F-4D97-AF65-F5344CB8AC3E}">
        <p14:creationId xmlns:p14="http://schemas.microsoft.com/office/powerpoint/2010/main" val="217712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marL="0" indent="0">
              <a:buNone/>
            </a:pPr>
            <a:r>
              <a:rPr lang="fr-FR" dirty="0" smtClean="0"/>
              <a:t>Idéologie stalinienne: la lutte de classes et l’affrontement entre les prolétaires et les capitalistes.</a:t>
            </a:r>
          </a:p>
          <a:p>
            <a:pPr marL="0" indent="0">
              <a:buNone/>
            </a:pPr>
            <a:r>
              <a:rPr lang="fr-FR" dirty="0" smtClean="0"/>
              <a:t>Idéologie nazie: le combat des </a:t>
            </a:r>
            <a:r>
              <a:rPr lang="fr-FR" b="1" dirty="0" smtClean="0">
                <a:solidFill>
                  <a:srgbClr val="FF0000"/>
                </a:solidFill>
              </a:rPr>
              <a:t>Aryens</a:t>
            </a:r>
            <a:r>
              <a:rPr lang="fr-FR" dirty="0" smtClean="0"/>
              <a:t> contre ceux qui menaceraient leur pureté (Juifs, Tsiganes, étrangers). → </a:t>
            </a:r>
            <a:r>
              <a:rPr lang="fr-FR" b="1" dirty="0" smtClean="0"/>
              <a:t>Cf. document 5.</a:t>
            </a:r>
          </a:p>
          <a:p>
            <a:pPr marL="0" indent="0">
              <a:buNone/>
            </a:pPr>
            <a:r>
              <a:rPr lang="fr-FR" dirty="0" smtClean="0"/>
              <a:t>Idéologie fasciste: les antifascistes sont des ennemis mortels et cherche à contrôler les esprits.</a:t>
            </a:r>
            <a:endParaRPr lang="fr-FR" dirty="0"/>
          </a:p>
        </p:txBody>
      </p:sp>
    </p:spTree>
    <p:extLst>
      <p:ext uri="{BB962C8B-B14F-4D97-AF65-F5344CB8AC3E}">
        <p14:creationId xmlns:p14="http://schemas.microsoft.com/office/powerpoint/2010/main" val="36359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188640"/>
            <a:ext cx="3008313" cy="1162050"/>
          </a:xfrm>
        </p:spPr>
        <p:txBody>
          <a:bodyPr>
            <a:normAutofit fontScale="90000"/>
          </a:bodyPr>
          <a:lstStyle/>
          <a:p>
            <a:r>
              <a:rPr lang="fr-FR" u="sng" dirty="0" smtClean="0"/>
              <a:t>Document 5</a:t>
            </a:r>
            <a:r>
              <a:rPr lang="fr-FR" dirty="0" smtClean="0"/>
              <a:t>: Identification de la couleur des yeux à l’aide d’une table de couleur, Allemagne 1937.</a:t>
            </a:r>
            <a:endParaRPr lang="fr-FR" dirty="0"/>
          </a:p>
        </p:txBody>
      </p:sp>
      <p:sp>
        <p:nvSpPr>
          <p:cNvPr id="6" name="Espace réservé du texte 5"/>
          <p:cNvSpPr>
            <a:spLocks noGrp="1"/>
          </p:cNvSpPr>
          <p:nvPr>
            <p:ph type="body" sz="half" idx="2"/>
          </p:nvPr>
        </p:nvSpPr>
        <p:spPr/>
        <p:txBody>
          <a:bodyPr>
            <a:normAutofit fontScale="85000" lnSpcReduction="10000"/>
          </a:bodyPr>
          <a:lstStyle/>
          <a:p>
            <a:r>
              <a:rPr lang="fr-FR" sz="1800" dirty="0" smtClean="0"/>
              <a:t>Après la prise au pouvoir des nazis, huit instituts réunissant des anthropologues sont créés pour classer les races humaines en fonction de leurs caractéristiques morphologiques.</a:t>
            </a:r>
          </a:p>
          <a:p>
            <a:endParaRPr lang="fr-FR" sz="1800" dirty="0"/>
          </a:p>
          <a:p>
            <a:r>
              <a:rPr lang="fr-FR" sz="1800" dirty="0" smtClean="0"/>
              <a:t>Q1: quel est le but d’une telle étude?</a:t>
            </a:r>
          </a:p>
          <a:p>
            <a:r>
              <a:rPr lang="fr-FR" sz="1800" dirty="0" smtClean="0"/>
              <a:t>Q2: en quoi le document permet-il de souligner la singularité du nazisme?</a:t>
            </a:r>
          </a:p>
          <a:p>
            <a:endParaRPr lang="fr-FR" sz="1800" dirty="0"/>
          </a:p>
          <a:p>
            <a:r>
              <a:rPr lang="fr-FR" sz="1800" dirty="0" smtClean="0"/>
              <a:t>Q1: Il s’agit de classer les races et montrer la supériorité de la race aryenne.</a:t>
            </a:r>
          </a:p>
          <a:p>
            <a:endParaRPr lang="fr-FR" sz="1800" dirty="0"/>
          </a:p>
          <a:p>
            <a:r>
              <a:rPr lang="fr-FR" sz="1800" dirty="0" smtClean="0"/>
              <a:t>Q2: Il se singularise par ses buts: la suprématie mondiale et la destruction des Juifs, acte racial.</a:t>
            </a:r>
            <a:endParaRPr lang="fr-FR" sz="1800" dirty="0"/>
          </a:p>
        </p:txBody>
      </p:sp>
      <p:pic>
        <p:nvPicPr>
          <p:cNvPr id="1026" name="Picture 2" descr="C:\Users\ludivine\Desktop\images\2012_02_28\IMG_00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7904" y="269714"/>
            <a:ext cx="5054305" cy="611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457200" y="476672"/>
            <a:ext cx="8229600" cy="5649491"/>
          </a:xfrm>
        </p:spPr>
        <p:txBody>
          <a:bodyPr>
            <a:normAutofit lnSpcReduction="10000"/>
          </a:bodyPr>
          <a:lstStyle/>
          <a:p>
            <a:r>
              <a:rPr lang="fr-FR" b="1" dirty="0" smtClean="0"/>
              <a:t>Les trois idéologies célèbrent un même culte au progrès et à la nouveauté</a:t>
            </a:r>
            <a:r>
              <a:rPr lang="fr-FR" dirty="0" smtClean="0"/>
              <a:t>.</a:t>
            </a:r>
          </a:p>
          <a:p>
            <a:pPr marL="0" indent="0">
              <a:buNone/>
            </a:pPr>
            <a:r>
              <a:rPr lang="fr-FR" dirty="0" smtClean="0"/>
              <a:t>Le totalitarisme apparaît comme une tentative de créer un homme nouveau dans une société nouvelle.</a:t>
            </a:r>
          </a:p>
          <a:p>
            <a:pPr marL="0" indent="0">
              <a:buNone/>
            </a:pPr>
            <a:endParaRPr lang="fr-FR" dirty="0"/>
          </a:p>
          <a:p>
            <a:r>
              <a:rPr lang="fr-FR" b="1" dirty="0" smtClean="0"/>
              <a:t>Les totalitarismes pensent détenir la vérité absolue</a:t>
            </a:r>
            <a:r>
              <a:rPr lang="fr-FR" dirty="0" smtClean="0"/>
              <a:t>.</a:t>
            </a:r>
          </a:p>
          <a:p>
            <a:pPr marL="0" indent="0">
              <a:buNone/>
            </a:pPr>
            <a:r>
              <a:rPr lang="fr-FR" dirty="0" smtClean="0"/>
              <a:t>Staline évoque « la loi de l’histoire » pour affirmer que l’avènement du communisme va dans le sens de l’histoire. </a:t>
            </a:r>
            <a:endParaRPr lang="fr-FR" dirty="0"/>
          </a:p>
        </p:txBody>
      </p:sp>
    </p:spTree>
    <p:extLst>
      <p:ext uri="{BB962C8B-B14F-4D97-AF65-F5344CB8AC3E}">
        <p14:creationId xmlns:p14="http://schemas.microsoft.com/office/powerpoint/2010/main" val="2533620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pPr marL="0" indent="0">
              <a:buNone/>
            </a:pPr>
            <a:r>
              <a:rPr lang="fr-FR" dirty="0" smtClean="0"/>
              <a:t>Hitler légitime son action par « la loi de la nature », qui, selon lui voit l’ Aryen vaincre les peuples inférieurs.</a:t>
            </a:r>
          </a:p>
          <a:p>
            <a:pPr marL="0" indent="0">
              <a:buNone/>
            </a:pPr>
            <a:r>
              <a:rPr lang="fr-FR" dirty="0" smtClean="0"/>
              <a:t>Mussolini se revendique l’héritier de la puissance de l’Empire romain ( </a:t>
            </a:r>
            <a:r>
              <a:rPr lang="fr-FR" b="1" dirty="0" smtClean="0"/>
              <a:t>cf. document 6</a:t>
            </a:r>
            <a:r>
              <a:rPr lang="fr-FR" dirty="0" smtClean="0"/>
              <a:t>).</a:t>
            </a:r>
            <a:endParaRPr lang="fr-FR" dirty="0"/>
          </a:p>
        </p:txBody>
      </p:sp>
    </p:spTree>
    <p:extLst>
      <p:ext uri="{BB962C8B-B14F-4D97-AF65-F5344CB8AC3E}">
        <p14:creationId xmlns:p14="http://schemas.microsoft.com/office/powerpoint/2010/main" val="820819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15416"/>
            <a:ext cx="8229600" cy="1143000"/>
          </a:xfrm>
        </p:spPr>
        <p:txBody>
          <a:bodyPr>
            <a:normAutofit/>
          </a:bodyPr>
          <a:lstStyle/>
          <a:p>
            <a:r>
              <a:rPr lang="fr-FR" sz="2800" b="1" u="sng" dirty="0" smtClean="0"/>
              <a:t>Document 6</a:t>
            </a:r>
            <a:r>
              <a:rPr lang="fr-FR" sz="2800" b="1" dirty="0" smtClean="0"/>
              <a:t>: portrait de Mussolini</a:t>
            </a:r>
            <a:endParaRPr lang="fr-FR" sz="2800" b="1" dirty="0"/>
          </a:p>
        </p:txBody>
      </p:sp>
      <p:pic>
        <p:nvPicPr>
          <p:cNvPr id="2050" name="Picture 2" descr="C:\Users\ludivine\Desktop\images\2012_02_28\IM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485447" cy="496855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27584" y="5770130"/>
            <a:ext cx="2592288" cy="646331"/>
          </a:xfrm>
          <a:prstGeom prst="rect">
            <a:avLst/>
          </a:prstGeom>
          <a:noFill/>
        </p:spPr>
        <p:txBody>
          <a:bodyPr wrap="square" rtlCol="0">
            <a:spAutoFit/>
          </a:bodyPr>
          <a:lstStyle/>
          <a:p>
            <a:r>
              <a:rPr lang="fr-FR" dirty="0" smtClean="0"/>
              <a:t>Mussolini veut s’identifier à Jules César.</a:t>
            </a:r>
            <a:endParaRPr lang="fr-FR" dirty="0"/>
          </a:p>
        </p:txBody>
      </p:sp>
      <p:sp>
        <p:nvSpPr>
          <p:cNvPr id="8" name="ZoneTexte 7"/>
          <p:cNvSpPr txBox="1"/>
          <p:nvPr/>
        </p:nvSpPr>
        <p:spPr>
          <a:xfrm>
            <a:off x="3419872" y="5770130"/>
            <a:ext cx="5580112" cy="923330"/>
          </a:xfrm>
          <a:prstGeom prst="rect">
            <a:avLst/>
          </a:prstGeom>
          <a:noFill/>
        </p:spPr>
        <p:txBody>
          <a:bodyPr wrap="square" rtlCol="0">
            <a:spAutoFit/>
          </a:bodyPr>
          <a:lstStyle/>
          <a:p>
            <a:r>
              <a:rPr lang="fr-FR" dirty="0" smtClean="0"/>
              <a:t>Mussolini est habillé en militaire, symbole de son pouvoir autoritaire et ses ambitions nationalistes. Il fait le salut fasciste.</a:t>
            </a:r>
            <a:endParaRPr lang="fr-FR" dirty="0"/>
          </a:p>
        </p:txBody>
      </p:sp>
    </p:spTree>
    <p:extLst>
      <p:ext uri="{BB962C8B-B14F-4D97-AF65-F5344CB8AC3E}">
        <p14:creationId xmlns:p14="http://schemas.microsoft.com/office/powerpoint/2010/main" val="410497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u="sng" dirty="0" smtClean="0">
                <a:solidFill>
                  <a:srgbClr val="0070C0"/>
                </a:solidFill>
              </a:rPr>
              <a:t>C. Des objectifs différents</a:t>
            </a:r>
            <a:r>
              <a:rPr lang="fr-FR" dirty="0" smtClean="0"/>
              <a:t/>
            </a:r>
            <a:br>
              <a:rPr lang="fr-FR" dirty="0" smtClean="0"/>
            </a:br>
            <a:endParaRPr lang="fr-FR" dirty="0"/>
          </a:p>
        </p:txBody>
      </p:sp>
      <p:sp>
        <p:nvSpPr>
          <p:cNvPr id="3" name="Espace réservé du contenu 2"/>
          <p:cNvSpPr>
            <a:spLocks noGrp="1"/>
          </p:cNvSpPr>
          <p:nvPr>
            <p:ph idx="1"/>
          </p:nvPr>
        </p:nvSpPr>
        <p:spPr>
          <a:xfrm>
            <a:off x="395536" y="1052736"/>
            <a:ext cx="8229600" cy="4525963"/>
          </a:xfrm>
        </p:spPr>
        <p:txBody>
          <a:bodyPr>
            <a:normAutofit fontScale="85000" lnSpcReduction="20000"/>
          </a:bodyPr>
          <a:lstStyle/>
          <a:p>
            <a:r>
              <a:rPr lang="fr-FR" b="1" dirty="0" smtClean="0"/>
              <a:t>Le nazisme et le fascisme ont pour ennemi le communisme</a:t>
            </a:r>
            <a:r>
              <a:rPr lang="fr-FR" dirty="0" smtClean="0"/>
              <a:t>.</a:t>
            </a:r>
          </a:p>
          <a:p>
            <a:pPr marL="0" indent="0">
              <a:buNone/>
            </a:pPr>
            <a:r>
              <a:rPr lang="fr-FR" dirty="0" smtClean="0"/>
              <a:t>Rejet des aspirations égalitaires.</a:t>
            </a:r>
          </a:p>
          <a:p>
            <a:pPr marL="0" indent="0">
              <a:buNone/>
            </a:pPr>
            <a:r>
              <a:rPr lang="fr-FR" dirty="0" smtClean="0"/>
              <a:t>Cherche à exalter </a:t>
            </a:r>
            <a:r>
              <a:rPr lang="fr-FR" smtClean="0"/>
              <a:t>la puissance des </a:t>
            </a:r>
            <a:r>
              <a:rPr lang="fr-FR" dirty="0" smtClean="0"/>
              <a:t>forts sur les plus faibles.</a:t>
            </a:r>
          </a:p>
          <a:p>
            <a:pPr marL="0" indent="0">
              <a:buNone/>
            </a:pPr>
            <a:endParaRPr lang="fr-FR" dirty="0"/>
          </a:p>
          <a:p>
            <a:r>
              <a:rPr lang="fr-FR" b="1" dirty="0" smtClean="0"/>
              <a:t>Le nazisme se distingue par sa conception raciste</a:t>
            </a:r>
            <a:r>
              <a:rPr lang="fr-FR" dirty="0" smtClean="0"/>
              <a:t>. </a:t>
            </a:r>
          </a:p>
          <a:p>
            <a:pPr marL="0" indent="0">
              <a:buNone/>
            </a:pPr>
            <a:r>
              <a:rPr lang="fr-FR" dirty="0" smtClean="0"/>
              <a:t>Hitler définit la race des sous-hommes. Le Juif devient l’ennemi principal.</a:t>
            </a:r>
          </a:p>
          <a:p>
            <a:pPr marL="0" indent="0">
              <a:buNone/>
            </a:pPr>
            <a:r>
              <a:rPr lang="fr-FR" dirty="0" smtClean="0"/>
              <a:t>Milieu des années 1930, l’Italie fasciste se convertit à cette vision raciste.</a:t>
            </a:r>
            <a:endParaRPr lang="fr-FR" dirty="0"/>
          </a:p>
        </p:txBody>
      </p:sp>
    </p:spTree>
    <p:extLst>
      <p:ext uri="{BB962C8B-B14F-4D97-AF65-F5344CB8AC3E}">
        <p14:creationId xmlns:p14="http://schemas.microsoft.com/office/powerpoint/2010/main" val="15607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r>
              <a:rPr lang="fr-FR" b="1" dirty="0" smtClean="0"/>
              <a:t>Les totalitarismes s’opposent sur leur objectifs</a:t>
            </a:r>
            <a:r>
              <a:rPr lang="fr-FR" dirty="0" smtClean="0"/>
              <a:t>.</a:t>
            </a:r>
          </a:p>
          <a:p>
            <a:pPr marL="0" indent="0">
              <a:buNone/>
            </a:pPr>
            <a:r>
              <a:rPr lang="fr-FR" dirty="0" smtClean="0"/>
              <a:t>Staline suit un but «  le socialisme dans un seul pays.</a:t>
            </a:r>
          </a:p>
          <a:p>
            <a:pPr marL="0" indent="0">
              <a:buNone/>
            </a:pPr>
            <a:r>
              <a:rPr lang="fr-FR" dirty="0" smtClean="0"/>
              <a:t>Mussolini veut reconstituer l’empire romain en Méditerranée.</a:t>
            </a:r>
          </a:p>
          <a:p>
            <a:pPr marL="0" indent="0">
              <a:buNone/>
            </a:pPr>
            <a:r>
              <a:rPr lang="fr-FR" dirty="0" smtClean="0"/>
              <a:t>Hitler veut conquérir un </a:t>
            </a:r>
            <a:r>
              <a:rPr lang="fr-FR" b="1" dirty="0" smtClean="0">
                <a:solidFill>
                  <a:srgbClr val="FF0000"/>
                </a:solidFill>
              </a:rPr>
              <a:t>espace vital </a:t>
            </a:r>
            <a:r>
              <a:rPr lang="fr-FR" dirty="0" smtClean="0"/>
              <a:t>(</a:t>
            </a:r>
            <a:r>
              <a:rPr lang="fr-FR" dirty="0" err="1" smtClean="0"/>
              <a:t>Lebensraum</a:t>
            </a:r>
            <a:r>
              <a:rPr lang="fr-FR" dirty="0" smtClean="0"/>
              <a:t>) qu’il situe à l’Est de l’Europe. L se singularise par ses buts: la suprématie mondiale et la destruction du peuple juif.</a:t>
            </a:r>
            <a:endParaRPr lang="fr-FR" dirty="0"/>
          </a:p>
        </p:txBody>
      </p:sp>
    </p:spTree>
    <p:extLst>
      <p:ext uri="{BB962C8B-B14F-4D97-AF65-F5344CB8AC3E}">
        <p14:creationId xmlns:p14="http://schemas.microsoft.com/office/powerpoint/2010/main" val="38276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I</a:t>
            </a:r>
            <a:r>
              <a:rPr lang="fr-FR" b="1" dirty="0" smtClean="0">
                <a:solidFill>
                  <a:srgbClr val="FF0000"/>
                </a:solidFill>
              </a:rPr>
              <a:t>II</a:t>
            </a:r>
            <a:r>
              <a:rPr lang="fr-FR" b="1" dirty="0" smtClean="0">
                <a:solidFill>
                  <a:srgbClr val="FF0000"/>
                </a:solidFill>
              </a:rPr>
              <a:t>. </a:t>
            </a:r>
            <a:r>
              <a:rPr lang="fr-FR" b="1" dirty="0" smtClean="0">
                <a:solidFill>
                  <a:srgbClr val="FF0000"/>
                </a:solidFill>
              </a:rPr>
              <a:t>Des pratiques semblables ou spécifiques?</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marL="0" indent="0" algn="ctr">
              <a:buNone/>
            </a:pPr>
            <a:r>
              <a:rPr lang="fr-FR" b="1" dirty="0" smtClean="0">
                <a:solidFill>
                  <a:srgbClr val="FF0000"/>
                </a:solidFill>
              </a:rPr>
              <a:t>Comment les régimes totalitaires exercent-ils leur pouvoir?</a:t>
            </a:r>
          </a:p>
          <a:p>
            <a:pPr marL="0" indent="0">
              <a:buNone/>
            </a:pPr>
            <a:endParaRPr lang="fr-FR" b="1" dirty="0">
              <a:solidFill>
                <a:srgbClr val="FF0000"/>
              </a:solidFill>
            </a:endParaRPr>
          </a:p>
          <a:p>
            <a:pPr marL="514350" indent="-514350">
              <a:buAutoNum type="alphaUcPeriod"/>
            </a:pPr>
            <a:r>
              <a:rPr lang="fr-FR" b="1" u="sng" dirty="0" smtClean="0">
                <a:solidFill>
                  <a:srgbClr val="0070C0"/>
                </a:solidFill>
              </a:rPr>
              <a:t>Le chef, le parti et l’Etat</a:t>
            </a:r>
          </a:p>
          <a:p>
            <a:pPr marL="514350" indent="-514350">
              <a:buAutoNum type="alphaUcPeriod"/>
            </a:pPr>
            <a:endParaRPr lang="fr-FR" b="1" dirty="0" smtClean="0">
              <a:solidFill>
                <a:srgbClr val="0070C0"/>
              </a:solidFill>
            </a:endParaRPr>
          </a:p>
          <a:p>
            <a:r>
              <a:rPr lang="fr-FR" b="1" dirty="0" smtClean="0"/>
              <a:t>Mussolini, Staline et Hitler concentrent tous les pouvoirs</a:t>
            </a:r>
            <a:r>
              <a:rPr lang="fr-FR" dirty="0" smtClean="0"/>
              <a:t>.</a:t>
            </a:r>
          </a:p>
          <a:p>
            <a:pPr marL="0" indent="0">
              <a:buNone/>
            </a:pPr>
            <a:r>
              <a:rPr lang="fr-FR" dirty="0" smtClean="0"/>
              <a:t>Dans les trois régimes, le chef fait l’objet d’un culte de la personnalité. Il est culminant chez les nazis.</a:t>
            </a:r>
          </a:p>
          <a:p>
            <a:pPr marL="0" indent="0">
              <a:buNone/>
            </a:pPr>
            <a:r>
              <a:rPr lang="fr-FR" dirty="0" smtClean="0"/>
              <a:t>(</a:t>
            </a:r>
            <a:r>
              <a:rPr lang="fr-FR" b="1" dirty="0" smtClean="0"/>
              <a:t>Cf. documents 7 et 8</a:t>
            </a:r>
            <a:r>
              <a:rPr lang="fr-FR" dirty="0" smtClean="0"/>
              <a:t>).</a:t>
            </a:r>
          </a:p>
        </p:txBody>
      </p:sp>
    </p:spTree>
    <p:extLst>
      <p:ext uri="{BB962C8B-B14F-4D97-AF65-F5344CB8AC3E}">
        <p14:creationId xmlns:p14="http://schemas.microsoft.com/office/powerpoint/2010/main" val="7048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229600" cy="4525963"/>
          </a:xfrm>
        </p:spPr>
        <p:txBody>
          <a:bodyPr/>
          <a:lstStyle/>
          <a:p>
            <a:pPr marL="0" indent="0">
              <a:buNone/>
            </a:pPr>
            <a:r>
              <a:rPr lang="fr-FR" b="1" u="sng" dirty="0" smtClean="0"/>
              <a:t>Document 7</a:t>
            </a:r>
            <a:r>
              <a:rPr lang="fr-FR" b="1" dirty="0" smtClean="0"/>
              <a:t>: grande parade sportive organisée sur la place Rouge, à Moscou, le 13 juin 1935.</a:t>
            </a:r>
            <a:endParaRPr lang="fr-FR" b="1" dirty="0"/>
          </a:p>
        </p:txBody>
      </p:sp>
      <p:pic>
        <p:nvPicPr>
          <p:cNvPr id="1026" name="Picture 2" descr="C:\Users\ludivine\Desktop\images\2012_02_28\IMG_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412776"/>
            <a:ext cx="7200800" cy="394545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83568" y="5661248"/>
            <a:ext cx="7632848" cy="1200329"/>
          </a:xfrm>
          <a:prstGeom prst="rect">
            <a:avLst/>
          </a:prstGeom>
          <a:noFill/>
        </p:spPr>
        <p:txBody>
          <a:bodyPr wrap="square" rtlCol="0">
            <a:spAutoFit/>
          </a:bodyPr>
          <a:lstStyle/>
          <a:p>
            <a:r>
              <a:rPr lang="fr-FR" dirty="0" smtClean="0"/>
              <a:t>On peut lire les slogans: « Vive le guide du grand parti communiste, le meilleur ami des gymnastes, le camarade Staline » ( à droite du portrait de Staline ), « Prêt pour le travail et la défense » (au milieu des portraits de Lénine et Staline)</a:t>
            </a:r>
            <a:endParaRPr lang="fr-FR" dirty="0"/>
          </a:p>
        </p:txBody>
      </p:sp>
    </p:spTree>
    <p:extLst>
      <p:ext uri="{BB962C8B-B14F-4D97-AF65-F5344CB8AC3E}">
        <p14:creationId xmlns:p14="http://schemas.microsoft.com/office/powerpoint/2010/main" val="39490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20688"/>
            <a:ext cx="8229600" cy="5505475"/>
          </a:xfrm>
        </p:spPr>
        <p:txBody>
          <a:bodyPr/>
          <a:lstStyle/>
          <a:p>
            <a:pPr marL="0" indent="0">
              <a:buNone/>
            </a:pPr>
            <a:r>
              <a:rPr lang="fr-FR" dirty="0" smtClean="0"/>
              <a:t>Mussolini impose le second en Italie en 1922 et Hitler le troisième en Allemagne, à partir de 1933. Ces régimes totalitaires sont une menace pour les démocraties.</a:t>
            </a:r>
          </a:p>
          <a:p>
            <a:pPr marL="0" indent="0">
              <a:buNone/>
            </a:pPr>
            <a:endParaRPr lang="fr-FR" dirty="0"/>
          </a:p>
          <a:p>
            <a:pPr marL="0" indent="0" algn="ctr">
              <a:buNone/>
            </a:pPr>
            <a:r>
              <a:rPr lang="fr-FR" b="1" dirty="0" smtClean="0">
                <a:solidFill>
                  <a:srgbClr val="FF0000"/>
                </a:solidFill>
              </a:rPr>
              <a:t>Quelles comparaisons peut-on faire entre le fascisme italien, le nazisme allemand et le stalinisme soviétique?</a:t>
            </a:r>
            <a:endParaRPr lang="fr-FR" b="1" dirty="0">
              <a:solidFill>
                <a:srgbClr val="FF0000"/>
              </a:solidFill>
            </a:endParaRPr>
          </a:p>
        </p:txBody>
      </p:sp>
    </p:spTree>
    <p:extLst>
      <p:ext uri="{BB962C8B-B14F-4D97-AF65-F5344CB8AC3E}">
        <p14:creationId xmlns:p14="http://schemas.microsoft.com/office/powerpoint/2010/main" val="33287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Document 8</a:t>
            </a:r>
            <a:r>
              <a:rPr lang="fr-FR" b="1" dirty="0" smtClean="0"/>
              <a:t>: des rapports de police évoquent le culte populaire du Duce</a:t>
            </a:r>
            <a:endParaRPr lang="fr-FR" b="1" dirty="0"/>
          </a:p>
        </p:txBody>
      </p:sp>
      <p:pic>
        <p:nvPicPr>
          <p:cNvPr id="2050" name="Picture 2" descr="C:\Users\ludivine\Desktop\images\2012_02_28\IMG_00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373293"/>
            <a:ext cx="6048672" cy="5484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92500" lnSpcReduction="10000"/>
          </a:bodyPr>
          <a:lstStyle/>
          <a:p>
            <a:pPr marL="0" indent="0">
              <a:buNone/>
            </a:pPr>
            <a:r>
              <a:rPr lang="fr-FR" dirty="0" smtClean="0"/>
              <a:t>En Allemagne, chacun a le devoir de servir son Führer en s’efforçant d’aller au-delà de ses désirs.</a:t>
            </a:r>
          </a:p>
          <a:p>
            <a:pPr marL="0" indent="0">
              <a:buNone/>
            </a:pPr>
            <a:endParaRPr lang="fr-FR" dirty="0"/>
          </a:p>
          <a:p>
            <a:r>
              <a:rPr lang="fr-FR" b="1" dirty="0" smtClean="0"/>
              <a:t>La dictature personnelle s’</a:t>
            </a:r>
            <a:r>
              <a:rPr lang="fr-FR" b="1" dirty="0" err="1" smtClean="0"/>
              <a:t>appuit</a:t>
            </a:r>
            <a:r>
              <a:rPr lang="fr-FR" b="1" dirty="0" smtClean="0"/>
              <a:t> sur un parti unique</a:t>
            </a:r>
            <a:r>
              <a:rPr lang="fr-FR" dirty="0" smtClean="0"/>
              <a:t>. Il se confond le plus souvent avec l’Etat. Les partis totalitaires sont des partis de masse.</a:t>
            </a:r>
          </a:p>
          <a:p>
            <a:endParaRPr lang="fr-FR" dirty="0"/>
          </a:p>
          <a:p>
            <a:r>
              <a:rPr lang="fr-FR" b="1" dirty="0" smtClean="0"/>
              <a:t>Les institutions légales de l’Etat sont progressivement vidées de leur substance</a:t>
            </a:r>
            <a:r>
              <a:rPr lang="fr-FR" dirty="0" smtClean="0"/>
              <a:t>.</a:t>
            </a:r>
          </a:p>
          <a:p>
            <a:pPr marL="0" indent="0">
              <a:buNone/>
            </a:pPr>
            <a:r>
              <a:rPr lang="fr-FR" dirty="0" smtClean="0"/>
              <a:t>Exemple: le gouvernement en Italie est remplacé par le Grand Conseil du fascisme contrôlé par Mussolini.</a:t>
            </a:r>
            <a:endParaRPr lang="fr-FR" dirty="0"/>
          </a:p>
        </p:txBody>
      </p:sp>
    </p:spTree>
    <p:extLst>
      <p:ext uri="{BB962C8B-B14F-4D97-AF65-F5344CB8AC3E}">
        <p14:creationId xmlns:p14="http://schemas.microsoft.com/office/powerpoint/2010/main" val="42498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u="sng" dirty="0" smtClean="0">
                <a:solidFill>
                  <a:srgbClr val="0070C0"/>
                </a:solidFill>
              </a:rPr>
              <a:t>B. Des économies mobilisées</a:t>
            </a:r>
            <a:endParaRPr lang="fr-FR" sz="3600" b="1" u="sng" dirty="0">
              <a:solidFill>
                <a:srgbClr val="0070C0"/>
              </a:solidFill>
            </a:endParaRPr>
          </a:p>
        </p:txBody>
      </p:sp>
      <p:sp>
        <p:nvSpPr>
          <p:cNvPr id="3" name="Espace réservé du contenu 2"/>
          <p:cNvSpPr>
            <a:spLocks noGrp="1"/>
          </p:cNvSpPr>
          <p:nvPr>
            <p:ph idx="1"/>
          </p:nvPr>
        </p:nvSpPr>
        <p:spPr/>
        <p:txBody>
          <a:bodyPr>
            <a:normAutofit fontScale="92500" lnSpcReduction="10000"/>
          </a:bodyPr>
          <a:lstStyle/>
          <a:p>
            <a:r>
              <a:rPr lang="fr-FR" b="1" dirty="0" smtClean="0"/>
              <a:t>En Allemagne et en Italie, l’économie est inégalement contrôlée par le pouvoir</a:t>
            </a:r>
            <a:r>
              <a:rPr lang="fr-FR" dirty="0" smtClean="0"/>
              <a:t>.</a:t>
            </a:r>
          </a:p>
          <a:p>
            <a:pPr marL="0" indent="0">
              <a:buNone/>
            </a:pPr>
            <a:r>
              <a:rPr lang="fr-FR" dirty="0" smtClean="0"/>
              <a:t>Hitler et Mussolini mettent en place une économie de guerre et recherchent l’autarcie.</a:t>
            </a:r>
          </a:p>
          <a:p>
            <a:pPr marL="0" indent="0">
              <a:buNone/>
            </a:pPr>
            <a:r>
              <a:rPr lang="fr-FR" dirty="0" smtClean="0"/>
              <a:t>En Allemagne: plan quadriennal de 1936 pour assurer l’indépendance totale de l’économie  l’égard de l’étranger.</a:t>
            </a:r>
          </a:p>
          <a:p>
            <a:pPr marL="0" indent="0">
              <a:buNone/>
            </a:pPr>
            <a:r>
              <a:rPr lang="fr-FR" dirty="0" smtClean="0"/>
              <a:t>En Italie: Mussolini met en place des opérations comme la bataille du blé (</a:t>
            </a:r>
            <a:r>
              <a:rPr lang="fr-FR" b="1" dirty="0" smtClean="0"/>
              <a:t>document 9</a:t>
            </a:r>
            <a:r>
              <a:rPr lang="fr-FR" dirty="0" smtClean="0"/>
              <a:t>) pour réduire les importations.</a:t>
            </a:r>
            <a:endParaRPr lang="fr-FR" dirty="0"/>
          </a:p>
        </p:txBody>
      </p:sp>
    </p:spTree>
    <p:extLst>
      <p:ext uri="{BB962C8B-B14F-4D97-AF65-F5344CB8AC3E}">
        <p14:creationId xmlns:p14="http://schemas.microsoft.com/office/powerpoint/2010/main" val="294150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628800"/>
          </a:xfrm>
        </p:spPr>
        <p:txBody>
          <a:bodyPr>
            <a:normAutofit/>
          </a:bodyPr>
          <a:lstStyle/>
          <a:p>
            <a:r>
              <a:rPr lang="fr-FR" b="1" u="sng" dirty="0" smtClean="0"/>
              <a:t>Document 9</a:t>
            </a:r>
            <a:r>
              <a:rPr lang="fr-FR" b="1" dirty="0" smtClean="0"/>
              <a:t>: la bataille du blé</a:t>
            </a:r>
            <a:r>
              <a:rPr lang="fr-FR" dirty="0" smtClean="0"/>
              <a:t>. </a:t>
            </a:r>
            <a:r>
              <a:rPr lang="fr-FR" sz="2800" i="1" dirty="0" smtClean="0"/>
              <a:t>Affiche de 1930.</a:t>
            </a:r>
            <a:endParaRPr lang="fr-FR" sz="2800" i="1" dirty="0"/>
          </a:p>
        </p:txBody>
      </p:sp>
      <p:pic>
        <p:nvPicPr>
          <p:cNvPr id="3074" name="Picture 2" descr="C:\Users\ludivine\Desktop\images\2012_02_28\IMG_0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312716"/>
            <a:ext cx="4536504" cy="551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0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lstStyle/>
          <a:p>
            <a:r>
              <a:rPr lang="fr-FR" b="1" dirty="0" smtClean="0"/>
              <a:t>En URSS, le contrôle de l’économie est plus fort</a:t>
            </a:r>
            <a:r>
              <a:rPr lang="fr-FR" dirty="0" smtClean="0"/>
              <a:t>. Staline instaure une économie socialiste.</a:t>
            </a:r>
          </a:p>
          <a:p>
            <a:pPr marL="0" indent="0">
              <a:buNone/>
            </a:pPr>
            <a:r>
              <a:rPr lang="fr-FR" dirty="0" smtClean="0"/>
              <a:t>Les objectifs sont fixés par des plans quinquennaux contraignants. L’industrialisation du pays devient prioritaire. </a:t>
            </a:r>
          </a:p>
          <a:p>
            <a:pPr marL="0" indent="0">
              <a:buNone/>
            </a:pPr>
            <a:r>
              <a:rPr lang="fr-FR" dirty="0" smtClean="0"/>
              <a:t>Par la </a:t>
            </a:r>
            <a:r>
              <a:rPr lang="fr-FR" b="1" dirty="0" smtClean="0">
                <a:solidFill>
                  <a:srgbClr val="FF0000"/>
                </a:solidFill>
              </a:rPr>
              <a:t>collectivisation</a:t>
            </a:r>
            <a:r>
              <a:rPr lang="fr-FR" dirty="0" smtClean="0"/>
              <a:t> des campagnes, la propriété privée est progressivement abolie: les petits propriétaires, les koulaks sont expulsés de leurs terres et leurs biens confisqués.</a:t>
            </a:r>
            <a:endParaRPr lang="fr-FR" dirty="0"/>
          </a:p>
        </p:txBody>
      </p:sp>
    </p:spTree>
    <p:extLst>
      <p:ext uri="{BB962C8B-B14F-4D97-AF65-F5344CB8AC3E}">
        <p14:creationId xmlns:p14="http://schemas.microsoft.com/office/powerpoint/2010/main" val="33156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fontScale="92500" lnSpcReduction="20000"/>
          </a:bodyPr>
          <a:lstStyle/>
          <a:p>
            <a:r>
              <a:rPr lang="fr-FR" b="1" dirty="0" smtClean="0"/>
              <a:t>Conséquences</a:t>
            </a:r>
            <a:r>
              <a:rPr lang="fr-FR" dirty="0" smtClean="0"/>
              <a:t>: </a:t>
            </a:r>
          </a:p>
          <a:p>
            <a:pPr>
              <a:buFont typeface="Wingdings" pitchFamily="2" charset="2"/>
              <a:buChar char="q"/>
            </a:pPr>
            <a:r>
              <a:rPr lang="fr-FR" dirty="0" smtClean="0"/>
              <a:t>désorganisation de l’économie en URSS et famine notamment en Ukraine.</a:t>
            </a:r>
          </a:p>
          <a:p>
            <a:pPr>
              <a:buFont typeface="Wingdings" pitchFamily="2" charset="2"/>
              <a:buChar char="q"/>
            </a:pPr>
            <a:r>
              <a:rPr lang="fr-FR" dirty="0" smtClean="0"/>
              <a:t>Réduction des productions de biens de consommation et du niveau de vie des populations en Allemagne et en Italie. </a:t>
            </a:r>
          </a:p>
          <a:p>
            <a:pPr>
              <a:buFont typeface="Wingdings" pitchFamily="2" charset="2"/>
              <a:buChar char="q"/>
            </a:pPr>
            <a:endParaRPr lang="fr-FR" dirty="0"/>
          </a:p>
          <a:p>
            <a:pPr marL="0" indent="0">
              <a:buNone/>
            </a:pPr>
            <a:r>
              <a:rPr lang="fr-FR" b="1" u="sng" dirty="0" smtClean="0">
                <a:solidFill>
                  <a:srgbClr val="0070C0"/>
                </a:solidFill>
              </a:rPr>
              <a:t>C. Des populations contrôlées</a:t>
            </a:r>
          </a:p>
          <a:p>
            <a:pPr marL="0" indent="0">
              <a:buNone/>
            </a:pPr>
            <a:endParaRPr lang="fr-FR" dirty="0" smtClean="0"/>
          </a:p>
          <a:p>
            <a:r>
              <a:rPr lang="fr-FR" b="1" dirty="0" smtClean="0"/>
              <a:t>Les oppositions et les déviances internes sont réprimées par la terreur avec les polices politiques</a:t>
            </a:r>
            <a:r>
              <a:rPr lang="fr-FR" dirty="0" smtClean="0"/>
              <a:t>: </a:t>
            </a:r>
            <a:r>
              <a:rPr lang="fr-FR" b="1" dirty="0" smtClean="0">
                <a:solidFill>
                  <a:srgbClr val="FF0000"/>
                </a:solidFill>
              </a:rPr>
              <a:t>Gestapo</a:t>
            </a:r>
            <a:r>
              <a:rPr lang="fr-FR" dirty="0" smtClean="0"/>
              <a:t> en Allemagne, </a:t>
            </a:r>
            <a:r>
              <a:rPr lang="fr-FR" b="1" dirty="0" smtClean="0">
                <a:solidFill>
                  <a:srgbClr val="FF0000"/>
                </a:solidFill>
              </a:rPr>
              <a:t>NKVD</a:t>
            </a:r>
            <a:r>
              <a:rPr lang="fr-FR" dirty="0" smtClean="0"/>
              <a:t> en URSS et </a:t>
            </a:r>
            <a:r>
              <a:rPr lang="fr-FR" b="1" dirty="0" smtClean="0">
                <a:solidFill>
                  <a:srgbClr val="FF0000"/>
                </a:solidFill>
              </a:rPr>
              <a:t>OVRA</a:t>
            </a:r>
            <a:r>
              <a:rPr lang="fr-FR" dirty="0" smtClean="0"/>
              <a:t> en Italie.</a:t>
            </a:r>
            <a:endParaRPr lang="fr-FR" dirty="0"/>
          </a:p>
        </p:txBody>
      </p:sp>
    </p:spTree>
    <p:extLst>
      <p:ext uri="{BB962C8B-B14F-4D97-AF65-F5344CB8AC3E}">
        <p14:creationId xmlns:p14="http://schemas.microsoft.com/office/powerpoint/2010/main" val="9823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pPr marL="0" indent="0">
              <a:buNone/>
            </a:pPr>
            <a:r>
              <a:rPr lang="fr-FR" dirty="0" smtClean="0"/>
              <a:t>Les trois régimes utilisent des camps d’internement pour éliminer leurs adversaires comme les goulags en URSS, les bagnes des îles Lipari en Italie, les camps de concentration dans le Reich. Les lois de Nuremberg, en Allemagne, conduisent à la persécution des Juifs qui les conduit à leur « mort civile » (</a:t>
            </a:r>
            <a:r>
              <a:rPr lang="fr-FR" b="1" u="sng" dirty="0" smtClean="0"/>
              <a:t>document 10</a:t>
            </a:r>
            <a:r>
              <a:rPr lang="fr-FR" b="1" dirty="0" smtClean="0"/>
              <a:t>: les lois antisémites de Nuremberg (1935)</a:t>
            </a:r>
            <a:r>
              <a:rPr lang="fr-FR" dirty="0" smtClean="0"/>
              <a:t>).</a:t>
            </a:r>
            <a:endParaRPr lang="fr-FR" dirty="0"/>
          </a:p>
        </p:txBody>
      </p:sp>
    </p:spTree>
    <p:extLst>
      <p:ext uri="{BB962C8B-B14F-4D97-AF65-F5344CB8AC3E}">
        <p14:creationId xmlns:p14="http://schemas.microsoft.com/office/powerpoint/2010/main" val="3284102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udivine\Pictures\2012_02_29\IM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9000"/>
            <a:ext cx="7488832" cy="589716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19872" y="332656"/>
            <a:ext cx="3600400" cy="3693319"/>
          </a:xfrm>
          <a:prstGeom prst="rect">
            <a:avLst/>
          </a:prstGeom>
          <a:solidFill>
            <a:schemeClr val="bg1"/>
          </a:solidFill>
          <a:ln>
            <a:noFill/>
          </a:ln>
        </p:spPr>
        <p:txBody>
          <a:bodyPr wrap="square" rtlCol="0">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
        <p:nvSpPr>
          <p:cNvPr id="5" name="ZoneTexte 4"/>
          <p:cNvSpPr txBox="1"/>
          <p:nvPr/>
        </p:nvSpPr>
        <p:spPr>
          <a:xfrm>
            <a:off x="611560" y="5661247"/>
            <a:ext cx="432048" cy="646331"/>
          </a:xfrm>
          <a:prstGeom prst="rect">
            <a:avLst/>
          </a:prstGeom>
          <a:solidFill>
            <a:schemeClr val="bg1"/>
          </a:solidFill>
          <a:ln>
            <a:noFill/>
          </a:ln>
        </p:spPr>
        <p:txBody>
          <a:bodyPr wrap="square" rtlCol="0">
            <a:spAutoFit/>
          </a:bodyPr>
          <a:lstStyle/>
          <a:p>
            <a:endParaRPr lang="fr-FR" dirty="0" smtClean="0"/>
          </a:p>
          <a:p>
            <a:endParaRPr lang="fr-FR" dirty="0"/>
          </a:p>
        </p:txBody>
      </p:sp>
      <p:sp>
        <p:nvSpPr>
          <p:cNvPr id="7" name="ZoneTexte 6"/>
          <p:cNvSpPr txBox="1"/>
          <p:nvPr/>
        </p:nvSpPr>
        <p:spPr>
          <a:xfrm>
            <a:off x="7020272" y="0"/>
            <a:ext cx="1224136" cy="6463308"/>
          </a:xfrm>
          <a:prstGeom prst="rect">
            <a:avLst/>
          </a:prstGeom>
          <a:solidFill>
            <a:schemeClr val="bg1"/>
          </a:solidFill>
          <a:ln>
            <a:noFill/>
          </a:ln>
        </p:spPr>
        <p:txBody>
          <a:bodyPr wrap="square" rtlCol="0">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
        <p:nvSpPr>
          <p:cNvPr id="8" name="ZoneTexte 7"/>
          <p:cNvSpPr txBox="1"/>
          <p:nvPr/>
        </p:nvSpPr>
        <p:spPr>
          <a:xfrm>
            <a:off x="3923928" y="332656"/>
            <a:ext cx="3384376" cy="923330"/>
          </a:xfrm>
          <a:prstGeom prst="rect">
            <a:avLst/>
          </a:prstGeom>
          <a:noFill/>
        </p:spPr>
        <p:txBody>
          <a:bodyPr wrap="square" rtlCol="0">
            <a:spAutoFit/>
          </a:bodyPr>
          <a:lstStyle/>
          <a:p>
            <a:r>
              <a:rPr lang="fr-FR" b="1" u="sng" dirty="0"/>
              <a:t>document 10</a:t>
            </a:r>
            <a:r>
              <a:rPr lang="fr-FR" b="1" dirty="0"/>
              <a:t>: les lois antisémites de Nuremberg (1935)</a:t>
            </a:r>
            <a:r>
              <a:rPr lang="fr-FR" dirty="0"/>
              <a:t>).</a:t>
            </a:r>
          </a:p>
          <a:p>
            <a:r>
              <a:rPr lang="fr-FR" dirty="0" smtClean="0"/>
              <a:t> </a:t>
            </a:r>
            <a:endParaRPr lang="fr-FR" dirty="0"/>
          </a:p>
        </p:txBody>
      </p:sp>
    </p:spTree>
    <p:extLst>
      <p:ext uri="{BB962C8B-B14F-4D97-AF65-F5344CB8AC3E}">
        <p14:creationId xmlns:p14="http://schemas.microsoft.com/office/powerpoint/2010/main" val="27651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udivine\Pictures\2012_02_29\IM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9000"/>
            <a:ext cx="7488832" cy="589716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11560" y="5661247"/>
            <a:ext cx="432048" cy="646331"/>
          </a:xfrm>
          <a:prstGeom prst="rect">
            <a:avLst/>
          </a:prstGeom>
          <a:solidFill>
            <a:schemeClr val="bg1"/>
          </a:solidFill>
          <a:ln>
            <a:noFill/>
          </a:ln>
        </p:spPr>
        <p:txBody>
          <a:bodyPr wrap="square" rtlCol="0">
            <a:spAutoFit/>
          </a:bodyPr>
          <a:lstStyle/>
          <a:p>
            <a:endParaRPr lang="fr-FR" dirty="0" smtClean="0"/>
          </a:p>
          <a:p>
            <a:endParaRPr lang="fr-FR" dirty="0"/>
          </a:p>
        </p:txBody>
      </p:sp>
      <p:sp>
        <p:nvSpPr>
          <p:cNvPr id="7" name="ZoneTexte 6"/>
          <p:cNvSpPr txBox="1"/>
          <p:nvPr/>
        </p:nvSpPr>
        <p:spPr>
          <a:xfrm>
            <a:off x="7020272" y="0"/>
            <a:ext cx="1224136" cy="6463308"/>
          </a:xfrm>
          <a:prstGeom prst="rect">
            <a:avLst/>
          </a:prstGeom>
          <a:solidFill>
            <a:schemeClr val="bg1"/>
          </a:solidFill>
          <a:ln>
            <a:noFill/>
          </a:ln>
        </p:spPr>
        <p:txBody>
          <a:bodyPr wrap="square" rtlCol="0">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
        <p:nvSpPr>
          <p:cNvPr id="8" name="ZoneTexte 7"/>
          <p:cNvSpPr txBox="1"/>
          <p:nvPr/>
        </p:nvSpPr>
        <p:spPr>
          <a:xfrm>
            <a:off x="6552220" y="260648"/>
            <a:ext cx="2268252" cy="1200329"/>
          </a:xfrm>
          <a:prstGeom prst="rect">
            <a:avLst/>
          </a:prstGeom>
          <a:noFill/>
        </p:spPr>
        <p:txBody>
          <a:bodyPr wrap="square" rtlCol="0">
            <a:spAutoFit/>
          </a:bodyPr>
          <a:lstStyle/>
          <a:p>
            <a:r>
              <a:rPr lang="fr-FR" b="1" u="sng" dirty="0"/>
              <a:t>document 10</a:t>
            </a:r>
            <a:r>
              <a:rPr lang="fr-FR" b="1" dirty="0"/>
              <a:t>: les lois antisémites de Nuremberg (1935)</a:t>
            </a:r>
            <a:r>
              <a:rPr lang="fr-FR" dirty="0"/>
              <a:t>).</a:t>
            </a:r>
          </a:p>
          <a:p>
            <a:r>
              <a:rPr lang="fr-FR" dirty="0" smtClean="0"/>
              <a:t> </a:t>
            </a:r>
            <a:endParaRPr lang="fr-FR" dirty="0"/>
          </a:p>
        </p:txBody>
      </p:sp>
    </p:spTree>
    <p:extLst>
      <p:ext uri="{BB962C8B-B14F-4D97-AF65-F5344CB8AC3E}">
        <p14:creationId xmlns:p14="http://schemas.microsoft.com/office/powerpoint/2010/main" val="353650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92500" lnSpcReduction="10000"/>
          </a:bodyPr>
          <a:lstStyle/>
          <a:p>
            <a:r>
              <a:rPr lang="fr-FR" b="1" dirty="0" smtClean="0"/>
              <a:t>Les trois régimes encadrent les masses </a:t>
            </a:r>
            <a:r>
              <a:rPr lang="fr-FR" dirty="0" smtClean="0"/>
              <a:t>et plus</a:t>
            </a:r>
          </a:p>
          <a:p>
            <a:pPr marL="0" indent="0">
              <a:buNone/>
            </a:pPr>
            <a:r>
              <a:rPr lang="fr-FR" dirty="0" smtClean="0"/>
              <a:t> (</a:t>
            </a:r>
            <a:r>
              <a:rPr lang="fr-FR" b="1" u="sng" dirty="0" smtClean="0"/>
              <a:t>document 11</a:t>
            </a:r>
            <a:r>
              <a:rPr lang="fr-FR" b="1" dirty="0" smtClean="0"/>
              <a:t>: l’encadrement des loisirs</a:t>
            </a:r>
            <a:r>
              <a:rPr lang="fr-FR" dirty="0" smtClean="0"/>
              <a:t>) particulièrement la jeunesse grâce à une forte propagande.</a:t>
            </a:r>
          </a:p>
          <a:p>
            <a:pPr marL="0" indent="0">
              <a:buNone/>
            </a:pPr>
            <a:r>
              <a:rPr lang="fr-FR" dirty="0" smtClean="0"/>
              <a:t>Cette jeunesse se nomme:</a:t>
            </a:r>
          </a:p>
          <a:p>
            <a:pPr>
              <a:buFont typeface="Wingdings" pitchFamily="2" charset="2"/>
              <a:buChar char="q"/>
            </a:pPr>
            <a:r>
              <a:rPr lang="fr-FR" dirty="0" smtClean="0"/>
              <a:t>Komsomol en URSS</a:t>
            </a:r>
          </a:p>
          <a:p>
            <a:pPr>
              <a:buFont typeface="Wingdings" pitchFamily="2" charset="2"/>
              <a:buChar char="q"/>
            </a:pPr>
            <a:r>
              <a:rPr lang="fr-FR" dirty="0" smtClean="0"/>
              <a:t>Jeunesse hitlérienne en Allemagne (</a:t>
            </a:r>
            <a:r>
              <a:rPr lang="fr-FR" b="1" dirty="0" smtClean="0"/>
              <a:t>cf. document 12</a:t>
            </a:r>
            <a:r>
              <a:rPr lang="fr-FR" dirty="0" smtClean="0"/>
              <a:t>).</a:t>
            </a:r>
          </a:p>
          <a:p>
            <a:pPr>
              <a:buFont typeface="Wingdings" pitchFamily="2" charset="2"/>
              <a:buChar char="q"/>
            </a:pPr>
            <a:r>
              <a:rPr lang="fr-FR" dirty="0" err="1" smtClean="0"/>
              <a:t>Balillas</a:t>
            </a:r>
            <a:r>
              <a:rPr lang="fr-FR" dirty="0" smtClean="0"/>
              <a:t> en Italie.</a:t>
            </a:r>
          </a:p>
          <a:p>
            <a:pPr marL="0" indent="0">
              <a:buNone/>
            </a:pPr>
            <a:r>
              <a:rPr lang="fr-FR" dirty="0" smtClean="0"/>
              <a:t>Leur mission: forger l’homme nouveau. Ils remplacent les anciennes structures éducatives comme l’école, les églises ou encore la famille.</a:t>
            </a:r>
            <a:endParaRPr lang="fr-FR" dirty="0"/>
          </a:p>
        </p:txBody>
      </p:sp>
    </p:spTree>
    <p:extLst>
      <p:ext uri="{BB962C8B-B14F-4D97-AF65-F5344CB8AC3E}">
        <p14:creationId xmlns:p14="http://schemas.microsoft.com/office/powerpoint/2010/main" val="389470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368" y="620688"/>
            <a:ext cx="3394720" cy="1143000"/>
          </a:xfrm>
        </p:spPr>
        <p:txBody>
          <a:bodyPr>
            <a:normAutofit fontScale="90000"/>
          </a:bodyPr>
          <a:lstStyle/>
          <a:p>
            <a:r>
              <a:rPr lang="fr-FR" sz="2400" b="1" u="sng" dirty="0" smtClean="0"/>
              <a:t>Document 1</a:t>
            </a:r>
            <a:r>
              <a:rPr lang="fr-FR" sz="2400" dirty="0" smtClean="0"/>
              <a:t>: </a:t>
            </a:r>
            <a:r>
              <a:rPr lang="fr-FR" sz="2400" b="1" dirty="0" smtClean="0"/>
              <a:t>les pavillons des trois régimes totalitaires lors de l’Exposition universelle de Paris (1937), page 197 du manuel</a:t>
            </a:r>
            <a:endParaRPr lang="fr-FR" sz="2400" b="1" dirty="0"/>
          </a:p>
        </p:txBody>
      </p:sp>
      <p:pic>
        <p:nvPicPr>
          <p:cNvPr id="2050" name="Picture 2" descr="C:\Users\ludivine\Desktop\images\2012_02_27\IMG_00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2651"/>
            <a:ext cx="4896544" cy="651762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39552" y="2592513"/>
            <a:ext cx="2808312" cy="3693319"/>
          </a:xfrm>
          <a:prstGeom prst="rect">
            <a:avLst/>
          </a:prstGeom>
          <a:noFill/>
        </p:spPr>
        <p:txBody>
          <a:bodyPr wrap="square" rtlCol="0">
            <a:spAutoFit/>
          </a:bodyPr>
          <a:lstStyle/>
          <a:p>
            <a:r>
              <a:rPr lang="fr-FR" dirty="0" smtClean="0"/>
              <a:t>Au premier plan, </a:t>
            </a:r>
            <a:r>
              <a:rPr lang="fr-FR" b="1" dirty="0" smtClean="0"/>
              <a:t>le pavillon italien</a:t>
            </a:r>
            <a:r>
              <a:rPr lang="fr-FR" dirty="0" smtClean="0"/>
              <a:t>, laisse face à face le Kolkhozien et la Kolkhozienne unis au sommet du </a:t>
            </a:r>
            <a:r>
              <a:rPr lang="fr-FR" b="1" dirty="0" smtClean="0"/>
              <a:t>pavillon soviétique  ❶</a:t>
            </a:r>
          </a:p>
          <a:p>
            <a:r>
              <a:rPr lang="fr-FR" dirty="0" smtClean="0"/>
              <a:t>Et </a:t>
            </a:r>
            <a:r>
              <a:rPr lang="fr-FR" b="1" dirty="0" smtClean="0"/>
              <a:t>l’aigle du pavillon allemand❷</a:t>
            </a:r>
            <a:r>
              <a:rPr lang="fr-FR" dirty="0" smtClean="0"/>
              <a:t>.</a:t>
            </a:r>
          </a:p>
          <a:p>
            <a:endParaRPr lang="fr-FR" dirty="0"/>
          </a:p>
          <a:p>
            <a:r>
              <a:rPr lang="fr-FR" dirty="0" smtClean="0"/>
              <a:t>Ces sculptures monumentales expriment la volonté de puissance des régimes totalitaires.</a:t>
            </a:r>
            <a:endParaRPr lang="fr-FR" dirty="0"/>
          </a:p>
        </p:txBody>
      </p:sp>
      <p:cxnSp>
        <p:nvCxnSpPr>
          <p:cNvPr id="6" name="Connecteur droit avec flèche 5"/>
          <p:cNvCxnSpPr/>
          <p:nvPr/>
        </p:nvCxnSpPr>
        <p:spPr>
          <a:xfrm>
            <a:off x="3347864" y="2744924"/>
            <a:ext cx="1296144"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627784" y="1592796"/>
            <a:ext cx="2736304"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2519772" y="404664"/>
            <a:ext cx="5148572" cy="432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7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document 11</a:t>
            </a:r>
            <a:r>
              <a:rPr lang="fr-FR" b="1" dirty="0"/>
              <a:t>: l’encadrement des loisirs</a:t>
            </a:r>
            <a:endParaRPr lang="fr-FR" dirty="0"/>
          </a:p>
        </p:txBody>
      </p:sp>
      <p:pic>
        <p:nvPicPr>
          <p:cNvPr id="5122" name="Picture 2" descr="C:\Users\ludivine\Desktop\images\2012_02_28\IMG_0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81" y="980728"/>
            <a:ext cx="3960440" cy="54505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283968" y="1916832"/>
            <a:ext cx="4536504" cy="3108543"/>
          </a:xfrm>
          <a:prstGeom prst="rect">
            <a:avLst/>
          </a:prstGeom>
          <a:noFill/>
        </p:spPr>
        <p:txBody>
          <a:bodyPr wrap="square" rtlCol="0">
            <a:spAutoFit/>
          </a:bodyPr>
          <a:lstStyle/>
          <a:p>
            <a:r>
              <a:rPr lang="fr-FR" sz="2800" dirty="0" smtClean="0"/>
              <a:t>Affiche du KDF (Kraft </a:t>
            </a:r>
            <a:r>
              <a:rPr lang="fr-FR" sz="2800" dirty="0" err="1" smtClean="0"/>
              <a:t>durch</a:t>
            </a:r>
            <a:r>
              <a:rPr lang="fr-FR" sz="2800" dirty="0" smtClean="0"/>
              <a:t> </a:t>
            </a:r>
            <a:r>
              <a:rPr lang="fr-FR" sz="2800" dirty="0" err="1" smtClean="0"/>
              <a:t>Freude</a:t>
            </a:r>
            <a:r>
              <a:rPr lang="fr-FR" sz="2800" dirty="0" smtClean="0"/>
              <a:t>, « la Force par la joie »), organisation de loisirs nazie créée le 27 novembre 1933.</a:t>
            </a:r>
          </a:p>
          <a:p>
            <a:r>
              <a:rPr lang="fr-FR" sz="2800" dirty="0" smtClean="0"/>
              <a:t>Slogan:   « Toi aussi, tu peux voyager ».</a:t>
            </a:r>
            <a:endParaRPr lang="fr-FR" sz="2800" dirty="0"/>
          </a:p>
        </p:txBody>
      </p:sp>
    </p:spTree>
    <p:extLst>
      <p:ext uri="{BB962C8B-B14F-4D97-AF65-F5344CB8AC3E}">
        <p14:creationId xmlns:p14="http://schemas.microsoft.com/office/powerpoint/2010/main" val="6729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ircle(in)">
                                      <p:cBhvr>
                                        <p:cTn id="11" dur="20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Document 12</a:t>
            </a:r>
            <a:r>
              <a:rPr lang="fr-FR" b="1" dirty="0" smtClean="0"/>
              <a:t>: les jeunesses hitlériennes</a:t>
            </a:r>
            <a:endParaRPr lang="fr-FR" b="1" dirty="0"/>
          </a:p>
        </p:txBody>
      </p:sp>
      <p:pic>
        <p:nvPicPr>
          <p:cNvPr id="1026" name="Picture 2" descr="C:\Users\ludivine\Desktop\images\IMG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5" y="1574049"/>
            <a:ext cx="3027842" cy="437523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51520" y="1412776"/>
            <a:ext cx="2160240" cy="646331"/>
          </a:xfrm>
          <a:prstGeom prst="rect">
            <a:avLst/>
          </a:prstGeom>
          <a:noFill/>
        </p:spPr>
        <p:txBody>
          <a:bodyPr wrap="square" rtlCol="0">
            <a:spAutoFit/>
          </a:bodyPr>
          <a:lstStyle/>
          <a:p>
            <a:r>
              <a:rPr lang="fr-FR" dirty="0" smtClean="0"/>
              <a:t>« La jeunesse sert le Führer ».</a:t>
            </a:r>
            <a:endParaRPr lang="fr-FR" dirty="0"/>
          </a:p>
        </p:txBody>
      </p:sp>
      <p:cxnSp>
        <p:nvCxnSpPr>
          <p:cNvPr id="6" name="Connecteur droit avec flèche 5"/>
          <p:cNvCxnSpPr>
            <a:stCxn id="4" idx="3"/>
          </p:cNvCxnSpPr>
          <p:nvPr/>
        </p:nvCxnSpPr>
        <p:spPr>
          <a:xfrm flipV="1">
            <a:off x="2411760" y="1735941"/>
            <a:ext cx="576064"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ZoneTexte 6"/>
          <p:cNvSpPr txBox="1"/>
          <p:nvPr/>
        </p:nvSpPr>
        <p:spPr>
          <a:xfrm>
            <a:off x="6372200" y="2348880"/>
            <a:ext cx="2520280" cy="923330"/>
          </a:xfrm>
          <a:prstGeom prst="rect">
            <a:avLst/>
          </a:prstGeom>
          <a:noFill/>
        </p:spPr>
        <p:txBody>
          <a:bodyPr wrap="square" rtlCol="0">
            <a:spAutoFit/>
          </a:bodyPr>
          <a:lstStyle/>
          <a:p>
            <a:r>
              <a:rPr lang="fr-FR" dirty="0" smtClean="0"/>
              <a:t>Hitler est représenté sur l’affiche comme le chef, le guide.</a:t>
            </a:r>
            <a:endParaRPr lang="fr-FR" dirty="0"/>
          </a:p>
        </p:txBody>
      </p:sp>
      <p:cxnSp>
        <p:nvCxnSpPr>
          <p:cNvPr id="9" name="Connecteur droit avec flèche 8"/>
          <p:cNvCxnSpPr>
            <a:stCxn id="7" idx="1"/>
          </p:cNvCxnSpPr>
          <p:nvPr/>
        </p:nvCxnSpPr>
        <p:spPr>
          <a:xfrm flipH="1">
            <a:off x="6012160" y="2810545"/>
            <a:ext cx="360040" cy="2584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359532" y="2939752"/>
            <a:ext cx="1944216" cy="3693319"/>
          </a:xfrm>
          <a:prstGeom prst="rect">
            <a:avLst/>
          </a:prstGeom>
          <a:noFill/>
        </p:spPr>
        <p:txBody>
          <a:bodyPr wrap="square" rtlCol="0">
            <a:spAutoFit/>
          </a:bodyPr>
          <a:lstStyle/>
          <a:p>
            <a:r>
              <a:rPr lang="fr-FR" dirty="0" smtClean="0"/>
              <a:t>Le jeune Allemand, blond, symbole de « pureté » sociale et en costume militaire, doit suivre la voie tracée par Hitler: leurs regards vont dans la même direction, de gauche à droite, vers l’avenir.</a:t>
            </a:r>
            <a:endParaRPr lang="fr-FR" dirty="0"/>
          </a:p>
        </p:txBody>
      </p:sp>
      <p:cxnSp>
        <p:nvCxnSpPr>
          <p:cNvPr id="12" name="Connecteur droit avec flèche 11"/>
          <p:cNvCxnSpPr/>
          <p:nvPr/>
        </p:nvCxnSpPr>
        <p:spPr>
          <a:xfrm>
            <a:off x="2303748" y="4581128"/>
            <a:ext cx="9001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919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r>
              <a:rPr lang="fr-FR" b="1" dirty="0" smtClean="0"/>
              <a:t>Le temps de travail comme le temps libre de la population sont contrôlés par le régime</a:t>
            </a:r>
            <a:r>
              <a:rPr lang="fr-FR" dirty="0" smtClean="0"/>
              <a:t>.</a:t>
            </a:r>
          </a:p>
          <a:p>
            <a:pPr marL="0" indent="0">
              <a:buNone/>
            </a:pPr>
            <a:r>
              <a:rPr lang="fr-FR" dirty="0" smtClean="0"/>
              <a:t>En Italie, </a:t>
            </a:r>
            <a:r>
              <a:rPr lang="fr-FR" b="1" dirty="0" smtClean="0">
                <a:solidFill>
                  <a:srgbClr val="FF0000"/>
                </a:solidFill>
              </a:rPr>
              <a:t>le corporatisme </a:t>
            </a:r>
            <a:r>
              <a:rPr lang="fr-FR" dirty="0" smtClean="0"/>
              <a:t>encadre les travailleurs. Les loisirs sont organisés par des clubs d’usine comme en URSS ou encore des organisations comme La Force par la joie en Allemagne, ou encore l’Œuvre nationale après le travail en Italie.</a:t>
            </a:r>
          </a:p>
          <a:p>
            <a:pPr marL="0" indent="0">
              <a:buNone/>
            </a:pPr>
            <a:endParaRPr lang="fr-FR" dirty="0"/>
          </a:p>
          <a:p>
            <a:pPr marL="0" indent="0">
              <a:buNone/>
            </a:pPr>
            <a:r>
              <a:rPr lang="fr-FR" b="1" dirty="0" smtClean="0"/>
              <a:t>Cf. Les caractéristiques des totalitarismes</a:t>
            </a:r>
            <a:endParaRPr lang="fr-FR" b="1" dirty="0"/>
          </a:p>
        </p:txBody>
      </p:sp>
    </p:spTree>
    <p:extLst>
      <p:ext uri="{BB962C8B-B14F-4D97-AF65-F5344CB8AC3E}">
        <p14:creationId xmlns:p14="http://schemas.microsoft.com/office/powerpoint/2010/main" val="373787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smtClean="0">
                <a:solidFill>
                  <a:srgbClr val="FF0000"/>
                </a:solidFill>
              </a:rPr>
              <a:t>IV</a:t>
            </a:r>
            <a:r>
              <a:rPr lang="fr-FR" b="1" dirty="0" smtClean="0">
                <a:solidFill>
                  <a:srgbClr val="FF0000"/>
                </a:solidFill>
              </a:rPr>
              <a:t>. Les totalitarismes face aux démocraties</a:t>
            </a:r>
            <a:endParaRPr lang="fr-FR" b="1" dirty="0">
              <a:solidFill>
                <a:srgbClr val="FF0000"/>
              </a:solidFill>
            </a:endParaRPr>
          </a:p>
        </p:txBody>
      </p:sp>
      <p:sp>
        <p:nvSpPr>
          <p:cNvPr id="3" name="Espace réservé du contenu 2"/>
          <p:cNvSpPr>
            <a:spLocks noGrp="1"/>
          </p:cNvSpPr>
          <p:nvPr>
            <p:ph idx="1"/>
          </p:nvPr>
        </p:nvSpPr>
        <p:spPr/>
        <p:txBody>
          <a:bodyPr>
            <a:normAutofit fontScale="85000" lnSpcReduction="10000"/>
          </a:bodyPr>
          <a:lstStyle/>
          <a:p>
            <a:pPr marL="0" indent="0" algn="ctr">
              <a:buNone/>
            </a:pPr>
            <a:r>
              <a:rPr lang="fr-FR" b="1" dirty="0" smtClean="0">
                <a:solidFill>
                  <a:srgbClr val="FF0000"/>
                </a:solidFill>
              </a:rPr>
              <a:t>Comment les totalitarismes menacent-ils les démocraties dans les années 1930?</a:t>
            </a:r>
          </a:p>
          <a:p>
            <a:pPr marL="0" indent="0">
              <a:buNone/>
            </a:pPr>
            <a:endParaRPr lang="fr-FR" b="1" dirty="0">
              <a:solidFill>
                <a:srgbClr val="FF0000"/>
              </a:solidFill>
            </a:endParaRPr>
          </a:p>
          <a:p>
            <a:pPr marL="514350" indent="-514350">
              <a:buAutoNum type="alphaUcPeriod"/>
            </a:pPr>
            <a:r>
              <a:rPr lang="fr-FR" b="1" u="sng" dirty="0" smtClean="0">
                <a:solidFill>
                  <a:srgbClr val="0070C0"/>
                </a:solidFill>
              </a:rPr>
              <a:t>Les ambitions des régimes totalitaires</a:t>
            </a:r>
          </a:p>
          <a:p>
            <a:pPr marL="0" indent="0">
              <a:buNone/>
            </a:pPr>
            <a:endParaRPr lang="fr-FR" b="1" u="sng" dirty="0">
              <a:solidFill>
                <a:srgbClr val="0070C0"/>
              </a:solidFill>
            </a:endParaRPr>
          </a:p>
          <a:p>
            <a:r>
              <a:rPr lang="fr-FR" b="1" dirty="0" smtClean="0"/>
              <a:t>Années 1930, l’équilibre international bâti par les démocraties est fragile</a:t>
            </a:r>
            <a:r>
              <a:rPr lang="fr-FR" dirty="0" smtClean="0"/>
              <a:t>. </a:t>
            </a:r>
          </a:p>
          <a:p>
            <a:r>
              <a:rPr lang="fr-FR" b="1" dirty="0" smtClean="0"/>
              <a:t>L’Italie fasciste ne se satisfait pas de cet équilibre</a:t>
            </a:r>
            <a:r>
              <a:rPr lang="fr-FR" dirty="0" smtClean="0"/>
              <a:t>.</a:t>
            </a:r>
          </a:p>
          <a:p>
            <a:pPr marL="0" indent="0">
              <a:buNone/>
            </a:pPr>
            <a:r>
              <a:rPr lang="fr-FR" dirty="0" smtClean="0"/>
              <a:t>Elle se présente comme l’Allemagne, comme une nation  « prolétaire » c’est-à-dire sans colonies.</a:t>
            </a:r>
            <a:endParaRPr lang="fr-FR" dirty="0"/>
          </a:p>
        </p:txBody>
      </p:sp>
    </p:spTree>
    <p:extLst>
      <p:ext uri="{BB962C8B-B14F-4D97-AF65-F5344CB8AC3E}">
        <p14:creationId xmlns:p14="http://schemas.microsoft.com/office/powerpoint/2010/main" val="260955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pPr marL="0" indent="0">
              <a:buNone/>
            </a:pPr>
            <a:r>
              <a:rPr lang="fr-FR" dirty="0" smtClean="0"/>
              <a:t>Mussolini veut rebâtir un empire et effacer la déception de ne pas avoir reçu de territoires nouveaux après les traités de paix.</a:t>
            </a:r>
          </a:p>
          <a:p>
            <a:pPr marL="0" indent="0">
              <a:buNone/>
            </a:pPr>
            <a:endParaRPr lang="fr-FR" dirty="0"/>
          </a:p>
          <a:p>
            <a:r>
              <a:rPr lang="fr-FR" b="1" dirty="0" smtClean="0"/>
              <a:t>Hitler veut venger la défaite de 1918</a:t>
            </a:r>
            <a:r>
              <a:rPr lang="fr-FR" dirty="0" smtClean="0"/>
              <a:t>.</a:t>
            </a:r>
          </a:p>
          <a:p>
            <a:pPr marL="0" indent="0">
              <a:buNone/>
            </a:pPr>
            <a:r>
              <a:rPr lang="fr-FR" dirty="0" smtClean="0"/>
              <a:t>Depuis la publication de </a:t>
            </a:r>
            <a:r>
              <a:rPr lang="fr-FR" i="1" dirty="0" err="1" smtClean="0"/>
              <a:t>Mein</a:t>
            </a:r>
            <a:r>
              <a:rPr lang="fr-FR" i="1" dirty="0" smtClean="0"/>
              <a:t> Kampf </a:t>
            </a:r>
            <a:r>
              <a:rPr lang="fr-FR" dirty="0" smtClean="0"/>
              <a:t>(1925), il veut regrouper les peuples de langue allemande dans une même nation, et conquérir, si besoin par la guerre, un « espace vital » à l’est.</a:t>
            </a:r>
            <a:endParaRPr lang="fr-FR" dirty="0"/>
          </a:p>
        </p:txBody>
      </p:sp>
    </p:spTree>
    <p:extLst>
      <p:ext uri="{BB962C8B-B14F-4D97-AF65-F5344CB8AC3E}">
        <p14:creationId xmlns:p14="http://schemas.microsoft.com/office/powerpoint/2010/main" val="3441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u="sng" dirty="0" smtClean="0">
                <a:solidFill>
                  <a:srgbClr val="0070C0"/>
                </a:solidFill>
              </a:rPr>
              <a:t>B. Les alliances des totalitarismes contre les démocraties</a:t>
            </a:r>
            <a:endParaRPr lang="fr-FR" b="1" u="sng" dirty="0">
              <a:solidFill>
                <a:srgbClr val="0070C0"/>
              </a:solidFill>
            </a:endParaRPr>
          </a:p>
        </p:txBody>
      </p:sp>
      <p:sp>
        <p:nvSpPr>
          <p:cNvPr id="3" name="Espace réservé du contenu 2"/>
          <p:cNvSpPr>
            <a:spLocks noGrp="1"/>
          </p:cNvSpPr>
          <p:nvPr>
            <p:ph idx="1"/>
          </p:nvPr>
        </p:nvSpPr>
        <p:spPr/>
        <p:txBody>
          <a:bodyPr/>
          <a:lstStyle/>
          <a:p>
            <a:r>
              <a:rPr lang="fr-FR" b="1" dirty="0" smtClean="0"/>
              <a:t>Face aux démocraties, Hitler emploie la force et le chantage</a:t>
            </a:r>
            <a:r>
              <a:rPr lang="fr-FR" dirty="0" smtClean="0"/>
              <a:t>.</a:t>
            </a:r>
          </a:p>
          <a:p>
            <a:pPr marL="0" indent="0">
              <a:buNone/>
            </a:pPr>
            <a:r>
              <a:rPr lang="fr-FR" dirty="0" smtClean="0"/>
              <a:t>Par cette tactique (nouvelles exigences, coup de force, déclaration de paix, promesses), Hitler parvient à réarmer son pays (1934), à rétablir le service militaire obligatoire (mars 1935) et à remilitariser la Rhénanie (mars 1936), démilitarisé depuis 1918.</a:t>
            </a:r>
            <a:endParaRPr lang="fr-FR" dirty="0"/>
          </a:p>
        </p:txBody>
      </p:sp>
    </p:spTree>
    <p:extLst>
      <p:ext uri="{BB962C8B-B14F-4D97-AF65-F5344CB8AC3E}">
        <p14:creationId xmlns:p14="http://schemas.microsoft.com/office/powerpoint/2010/main" val="250272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r>
              <a:rPr lang="fr-FR" b="1" dirty="0" smtClean="0"/>
              <a:t>Mussolini est plus hésitant</a:t>
            </a:r>
            <a:r>
              <a:rPr lang="fr-FR" dirty="0" smtClean="0"/>
              <a:t>.</a:t>
            </a:r>
          </a:p>
          <a:p>
            <a:pPr marL="0" indent="0">
              <a:buNone/>
            </a:pPr>
            <a:r>
              <a:rPr lang="fr-FR" dirty="0" smtClean="0"/>
              <a:t>Il est inquiet de l’expansionnisme allemand qui contrarie ses visées sur l’Autriche. Alors, il constitue une alliance avec la Grande Bretagne et la France en 1935.</a:t>
            </a:r>
          </a:p>
          <a:p>
            <a:pPr marL="0" indent="0">
              <a:buNone/>
            </a:pPr>
            <a:r>
              <a:rPr lang="fr-FR" dirty="0" smtClean="0"/>
              <a:t>L’Allemagne et l’Italie signent en 1936 un accord de coopération militaire, l’Axe, puis en 1939, </a:t>
            </a:r>
            <a:r>
              <a:rPr lang="fr-FR" b="1" dirty="0" smtClean="0">
                <a:solidFill>
                  <a:srgbClr val="FF0000"/>
                </a:solidFill>
              </a:rPr>
              <a:t>le Pacte d ’Acier.</a:t>
            </a:r>
            <a:r>
              <a:rPr lang="fr-FR" dirty="0" smtClean="0">
                <a:solidFill>
                  <a:srgbClr val="FF0000"/>
                </a:solidFill>
              </a:rPr>
              <a:t> </a:t>
            </a:r>
            <a:r>
              <a:rPr lang="fr-FR" dirty="0" smtClean="0"/>
              <a:t>L’Allemagne complète cette alliance par le </a:t>
            </a:r>
            <a:r>
              <a:rPr lang="fr-FR" b="1" dirty="0" smtClean="0">
                <a:solidFill>
                  <a:srgbClr val="FF0000"/>
                </a:solidFill>
              </a:rPr>
              <a:t>Pacte anti-</a:t>
            </a:r>
            <a:r>
              <a:rPr lang="fr-FR" b="1" dirty="0" err="1" smtClean="0">
                <a:solidFill>
                  <a:srgbClr val="FF0000"/>
                </a:solidFill>
              </a:rPr>
              <a:t>komintern</a:t>
            </a:r>
            <a:r>
              <a:rPr lang="fr-FR" b="1" dirty="0" smtClean="0">
                <a:solidFill>
                  <a:srgbClr val="FF0000"/>
                </a:solidFill>
              </a:rPr>
              <a:t> </a:t>
            </a:r>
            <a:r>
              <a:rPr lang="fr-FR" dirty="0" smtClean="0"/>
              <a:t>avec le Japon.</a:t>
            </a:r>
            <a:endParaRPr lang="fr-FR" b="1" dirty="0"/>
          </a:p>
        </p:txBody>
      </p:sp>
    </p:spTree>
    <p:extLst>
      <p:ext uri="{BB962C8B-B14F-4D97-AF65-F5344CB8AC3E}">
        <p14:creationId xmlns:p14="http://schemas.microsoft.com/office/powerpoint/2010/main" val="32347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85000" lnSpcReduction="10000"/>
          </a:bodyPr>
          <a:lstStyle/>
          <a:p>
            <a:r>
              <a:rPr lang="fr-FR" b="1" dirty="0" smtClean="0"/>
              <a:t>Staline participe à la politique de sécurité collective</a:t>
            </a:r>
            <a:r>
              <a:rPr lang="fr-FR" dirty="0" smtClean="0"/>
              <a:t>. L’URSS renonce à lutter contre les démocraties et les totalitarismes et entre dans la SDN en 1934 et affirme sa neutralité. Staline signe avec la France un pacte d’assistance mutuelle en mai 1935.</a:t>
            </a:r>
          </a:p>
          <a:p>
            <a:endParaRPr lang="fr-FR" dirty="0"/>
          </a:p>
          <a:p>
            <a:pPr marL="0" indent="0">
              <a:buNone/>
            </a:pPr>
            <a:r>
              <a:rPr lang="fr-FR" b="1" u="sng" dirty="0" smtClean="0">
                <a:solidFill>
                  <a:srgbClr val="0070C0"/>
                </a:solidFill>
              </a:rPr>
              <a:t>C. La marche à la guerre</a:t>
            </a:r>
          </a:p>
          <a:p>
            <a:pPr marL="0" indent="0">
              <a:buNone/>
            </a:pPr>
            <a:endParaRPr lang="fr-FR" b="1" u="sng" dirty="0">
              <a:solidFill>
                <a:srgbClr val="0070C0"/>
              </a:solidFill>
            </a:endParaRPr>
          </a:p>
          <a:p>
            <a:r>
              <a:rPr lang="fr-FR" b="1" dirty="0" smtClean="0"/>
              <a:t>La guerre d’Espagne (1936-1939) ouvre la voie à la Seconde Guerre mondiale</a:t>
            </a:r>
            <a:r>
              <a:rPr lang="fr-FR" dirty="0" smtClean="0"/>
              <a:t>. Tandis que les Etats totalitaires s’engagent dans le conflit, les démocraties choisissent la non-intervention: la victoire des franquistes apparaît comme leur défaite.</a:t>
            </a:r>
            <a:endParaRPr lang="fr-FR" dirty="0"/>
          </a:p>
        </p:txBody>
      </p:sp>
    </p:spTree>
    <p:extLst>
      <p:ext uri="{BB962C8B-B14F-4D97-AF65-F5344CB8AC3E}">
        <p14:creationId xmlns:p14="http://schemas.microsoft.com/office/powerpoint/2010/main" val="180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lstStyle/>
          <a:p>
            <a:r>
              <a:rPr lang="fr-FR" b="1" dirty="0" smtClean="0"/>
              <a:t>Encouragée par la passivité des Etats occidentaux, l’Allemagne nazie poursuit sa politique</a:t>
            </a:r>
            <a:r>
              <a:rPr lang="fr-FR" dirty="0" smtClean="0"/>
              <a:t>.</a:t>
            </a:r>
          </a:p>
          <a:p>
            <a:pPr marL="0" indent="0">
              <a:buNone/>
            </a:pPr>
            <a:r>
              <a:rPr lang="fr-FR" dirty="0" smtClean="0"/>
              <a:t>13 mars 1938: Hitler envahie l’Autriche et ratifier son annexion par </a:t>
            </a:r>
            <a:r>
              <a:rPr lang="fr-FR" dirty="0" err="1" smtClean="0"/>
              <a:t>référendum</a:t>
            </a:r>
            <a:r>
              <a:rPr lang="fr-FR" dirty="0" smtClean="0"/>
              <a:t> le mois suivant.</a:t>
            </a:r>
          </a:p>
          <a:p>
            <a:pPr marL="0" indent="0">
              <a:buNone/>
            </a:pPr>
            <a:r>
              <a:rPr lang="fr-FR" dirty="0" smtClean="0"/>
              <a:t>Accords de Munich (sept. 1938): il obtient de la France et du Royaume-Uni l’autorisation d’annexer les territoires tchécoslovaques peuplés d’Allemands, puis s’empare de tout le pays.</a:t>
            </a:r>
            <a:endParaRPr lang="fr-FR" dirty="0"/>
          </a:p>
        </p:txBody>
      </p:sp>
    </p:spTree>
    <p:extLst>
      <p:ext uri="{BB962C8B-B14F-4D97-AF65-F5344CB8AC3E}">
        <p14:creationId xmlns:p14="http://schemas.microsoft.com/office/powerpoint/2010/main" val="370272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548680"/>
            <a:ext cx="8229600" cy="5433467"/>
          </a:xfrm>
        </p:spPr>
        <p:txBody>
          <a:bodyPr>
            <a:normAutofit fontScale="92500"/>
          </a:bodyPr>
          <a:lstStyle/>
          <a:p>
            <a:r>
              <a:rPr lang="fr-FR" b="1" dirty="0" smtClean="0"/>
              <a:t>1939: les événements s’accélèrent</a:t>
            </a:r>
            <a:r>
              <a:rPr lang="fr-FR" dirty="0" smtClean="0"/>
              <a:t>.</a:t>
            </a:r>
          </a:p>
          <a:p>
            <a:pPr marL="0" indent="0">
              <a:buNone/>
            </a:pPr>
            <a:r>
              <a:rPr lang="fr-FR" dirty="0" smtClean="0"/>
              <a:t>Hitler revendique un territoire polonais pour réunir les deux parties séparées de l’ Allemagne: le corridor de Dantzig.</a:t>
            </a:r>
          </a:p>
          <a:p>
            <a:pPr marL="0" indent="0">
              <a:buNone/>
            </a:pPr>
            <a:r>
              <a:rPr lang="fr-FR" dirty="0" smtClean="0"/>
              <a:t>L’échec des négociations entre l’URSS, la France et la Grande Bretagne pour former un système de défense collective contre l’Allemagne précipite la signature par Staline, le 23 août 1939, d’un pacte secret de non-agression avec l’Allemagne.</a:t>
            </a:r>
          </a:p>
          <a:p>
            <a:pPr marL="0" indent="0">
              <a:buNone/>
            </a:pPr>
            <a:r>
              <a:rPr lang="fr-FR" dirty="0" smtClean="0"/>
              <a:t>1</a:t>
            </a:r>
            <a:r>
              <a:rPr lang="fr-FR" baseline="30000" dirty="0" smtClean="0"/>
              <a:t>er</a:t>
            </a:r>
            <a:r>
              <a:rPr lang="fr-FR" dirty="0" smtClean="0"/>
              <a:t> sept.: invasion de la Pologne provoquant l’entrée en guerre de la France et du Royaume-Uni.</a:t>
            </a:r>
            <a:endParaRPr lang="fr-FR" dirty="0"/>
          </a:p>
        </p:txBody>
      </p:sp>
    </p:spTree>
    <p:extLst>
      <p:ext uri="{BB962C8B-B14F-4D97-AF65-F5344CB8AC3E}">
        <p14:creationId xmlns:p14="http://schemas.microsoft.com/office/powerpoint/2010/main" val="2427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u="sng" dirty="0" smtClean="0"/>
              <a:t>Document 2</a:t>
            </a:r>
            <a:r>
              <a:rPr lang="fr-FR" dirty="0" smtClean="0"/>
              <a:t>: une allégorie de la menace totalitaire.</a:t>
            </a:r>
            <a:endParaRPr lang="fr-FR" dirty="0"/>
          </a:p>
        </p:txBody>
      </p:sp>
      <p:pic>
        <p:nvPicPr>
          <p:cNvPr id="3074" name="Picture 2" descr="C:\Users\ludivine\Desktop\images\2012_02_27\IMG_00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63888" y="764704"/>
            <a:ext cx="5111750" cy="5616623"/>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p:cNvSpPr>
            <a:spLocks noGrp="1"/>
          </p:cNvSpPr>
          <p:nvPr>
            <p:ph type="body" sz="half" idx="2"/>
          </p:nvPr>
        </p:nvSpPr>
        <p:spPr/>
        <p:txBody>
          <a:bodyPr>
            <a:normAutofit fontScale="92500"/>
          </a:bodyPr>
          <a:lstStyle/>
          <a:p>
            <a:r>
              <a:rPr lang="fr-FR" sz="1800" dirty="0" smtClean="0"/>
              <a:t>C’est une huile sur toile de </a:t>
            </a:r>
            <a:r>
              <a:rPr lang="fr-FR" sz="1800" b="1" dirty="0" smtClean="0"/>
              <a:t>Max Ernst</a:t>
            </a:r>
            <a:r>
              <a:rPr lang="fr-FR" sz="1800" dirty="0" smtClean="0"/>
              <a:t>, </a:t>
            </a:r>
            <a:r>
              <a:rPr lang="fr-FR" sz="1800" i="1" dirty="0" smtClean="0"/>
              <a:t>L’Ange du foyer ou le triomphe du surréalisme,</a:t>
            </a:r>
            <a:r>
              <a:rPr lang="fr-FR" sz="1800" dirty="0" smtClean="0"/>
              <a:t> 114x 146, 1937, </a:t>
            </a:r>
            <a:r>
              <a:rPr lang="fr-FR" sz="1800" dirty="0" err="1" smtClean="0"/>
              <a:t>coll.privée</a:t>
            </a:r>
            <a:r>
              <a:rPr lang="fr-FR" sz="1800" dirty="0" smtClean="0"/>
              <a:t>.</a:t>
            </a:r>
          </a:p>
          <a:p>
            <a:endParaRPr lang="fr-FR" sz="1800" dirty="0"/>
          </a:p>
          <a:p>
            <a:r>
              <a:rPr lang="fr-FR" sz="1800" dirty="0" smtClean="0"/>
              <a:t>1937, alors que les totalitarismes s’affrontent en Espagne, Max Ernst représente la menace qu’ils font peser sur l’Europe.</a:t>
            </a:r>
          </a:p>
          <a:p>
            <a:r>
              <a:rPr lang="fr-FR" sz="1800" dirty="0" smtClean="0"/>
              <a:t>Nommé « L’Ange du foyer » par ironie, ce monstre mène une danse frénétique. Rien ne semble pouvoir le contrôler, pas même le peintre représenté par le petit animal vert accroché au flanc du monstre.</a:t>
            </a:r>
            <a:endParaRPr lang="fr-FR" sz="1800" dirty="0"/>
          </a:p>
        </p:txBody>
      </p:sp>
    </p:spTree>
    <p:extLst>
      <p:ext uri="{BB962C8B-B14F-4D97-AF65-F5344CB8AC3E}">
        <p14:creationId xmlns:p14="http://schemas.microsoft.com/office/powerpoint/2010/main" val="300721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Conclusion</a:t>
            </a:r>
            <a:endParaRPr lang="fr-FR" b="1"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r>
              <a:rPr lang="fr-FR" dirty="0" smtClean="0"/>
              <a:t>Ainsi, les trois régimes totalitaires sont similaires sur un bon nombre de points: un Parti unique, un chef, embrigadement des populations, contrôle de l’Etat sur les activités…</a:t>
            </a:r>
          </a:p>
          <a:p>
            <a:pPr marL="0" indent="0">
              <a:buNone/>
            </a:pPr>
            <a:r>
              <a:rPr lang="fr-FR" dirty="0" smtClean="0"/>
              <a:t>Toutefois, le régime nazie se démarque avec sa conception raciste (l’antisémitisme, une spécificité nazie) et son chef Hitler précipite les Etats dans une marche vers la guerre.</a:t>
            </a:r>
          </a:p>
        </p:txBody>
      </p:sp>
    </p:spTree>
    <p:extLst>
      <p:ext uri="{BB962C8B-B14F-4D97-AF65-F5344CB8AC3E}">
        <p14:creationId xmlns:p14="http://schemas.microsoft.com/office/powerpoint/2010/main" val="31374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C:\Users\ludivine\Desktop\images\2012_02_27\IMG_00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697" y="1268760"/>
            <a:ext cx="8895305" cy="46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95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Vocabulaire</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pPr marL="0" indent="0">
              <a:buNone/>
            </a:pPr>
            <a:r>
              <a:rPr lang="fr-FR" b="1" dirty="0" smtClean="0">
                <a:solidFill>
                  <a:srgbClr val="FF0000"/>
                </a:solidFill>
              </a:rPr>
              <a:t>Dictature du prolétariat</a:t>
            </a:r>
            <a:r>
              <a:rPr lang="fr-FR" dirty="0" smtClean="0"/>
              <a:t>: phase intermédiaire entre le renversement de la société bourgeoise et l’avènement de la société communiste, pendant laquelle le parti révolutionnaire exerce tous les pouvoirs.</a:t>
            </a:r>
          </a:p>
          <a:p>
            <a:pPr marL="0" indent="0">
              <a:buNone/>
            </a:pPr>
            <a:endParaRPr lang="fr-FR" dirty="0"/>
          </a:p>
          <a:p>
            <a:pPr marL="0" indent="0">
              <a:buNone/>
            </a:pPr>
            <a:r>
              <a:rPr lang="fr-FR" b="1" dirty="0" smtClean="0">
                <a:solidFill>
                  <a:srgbClr val="FF0000"/>
                </a:solidFill>
              </a:rPr>
              <a:t>Totalitarisme</a:t>
            </a:r>
            <a:r>
              <a:rPr lang="fr-FR" dirty="0" smtClean="0"/>
              <a:t>: système politique reposant sur un parti unique et dans lequel l’Etat cherche à contrôler l’ensemble des activités publiques et privés.</a:t>
            </a:r>
            <a:endParaRPr lang="fr-FR" dirty="0"/>
          </a:p>
        </p:txBody>
      </p:sp>
    </p:spTree>
    <p:extLst>
      <p:ext uri="{BB962C8B-B14F-4D97-AF65-F5344CB8AC3E}">
        <p14:creationId xmlns:p14="http://schemas.microsoft.com/office/powerpoint/2010/main" val="367251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marL="0" indent="0">
              <a:buNone/>
            </a:pPr>
            <a:r>
              <a:rPr lang="fr-FR" b="1" dirty="0" smtClean="0">
                <a:solidFill>
                  <a:srgbClr val="FF0000"/>
                </a:solidFill>
              </a:rPr>
              <a:t>Aryen</a:t>
            </a:r>
            <a:r>
              <a:rPr lang="fr-FR" dirty="0" smtClean="0"/>
              <a:t>: membre de la race aryenne, groupe supérieur de la race blanche pour Hitler.</a:t>
            </a:r>
          </a:p>
          <a:p>
            <a:pPr marL="0" indent="0">
              <a:buNone/>
            </a:pPr>
            <a:endParaRPr lang="fr-FR" dirty="0"/>
          </a:p>
          <a:p>
            <a:pPr marL="0" indent="0">
              <a:buNone/>
            </a:pPr>
            <a:r>
              <a:rPr lang="fr-FR" b="1" dirty="0" smtClean="0">
                <a:solidFill>
                  <a:srgbClr val="FF0000"/>
                </a:solidFill>
              </a:rPr>
              <a:t>Espace vital</a:t>
            </a:r>
            <a:r>
              <a:rPr lang="fr-FR" dirty="0" smtClean="0"/>
              <a:t>: espace destiné à être conquis par l’Allemagne pour y regrouper toutes les populations de langue allemande.</a:t>
            </a:r>
          </a:p>
          <a:p>
            <a:pPr marL="0" indent="0">
              <a:buNone/>
            </a:pPr>
            <a:endParaRPr lang="fr-FR" dirty="0"/>
          </a:p>
          <a:p>
            <a:pPr marL="0" indent="0">
              <a:buNone/>
            </a:pPr>
            <a:r>
              <a:rPr lang="fr-FR" b="1" dirty="0" smtClean="0">
                <a:solidFill>
                  <a:srgbClr val="FF0000"/>
                </a:solidFill>
              </a:rPr>
              <a:t>Collectivisation</a:t>
            </a:r>
            <a:r>
              <a:rPr lang="fr-FR" dirty="0" smtClean="0"/>
              <a:t>: appropriation des moyens de productions (terres, mines, usines) par l’Etat.</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2090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lstStyle/>
          <a:p>
            <a:pPr marL="0" indent="0">
              <a:buNone/>
            </a:pPr>
            <a:r>
              <a:rPr lang="fr-FR" b="1" dirty="0" smtClean="0">
                <a:solidFill>
                  <a:srgbClr val="FF0000"/>
                </a:solidFill>
              </a:rPr>
              <a:t>Gestapo</a:t>
            </a:r>
            <a:r>
              <a:rPr lang="fr-FR" dirty="0" smtClean="0"/>
              <a:t>: police secrète de l’Etat institué en Allemagne en 1933. Elle passe sous le contrôle des SS en 1934.</a:t>
            </a:r>
          </a:p>
          <a:p>
            <a:pPr marL="0" indent="0">
              <a:buNone/>
            </a:pPr>
            <a:endParaRPr lang="fr-FR" dirty="0"/>
          </a:p>
          <a:p>
            <a:pPr marL="0" indent="0">
              <a:buNone/>
            </a:pPr>
            <a:r>
              <a:rPr lang="fr-FR" b="1" dirty="0" smtClean="0">
                <a:solidFill>
                  <a:srgbClr val="FF0000"/>
                </a:solidFill>
              </a:rPr>
              <a:t>NKVD</a:t>
            </a:r>
            <a:r>
              <a:rPr lang="fr-FR" dirty="0" smtClean="0"/>
              <a:t>: Police politique du régime soviétique.</a:t>
            </a:r>
          </a:p>
          <a:p>
            <a:pPr marL="0" indent="0">
              <a:buNone/>
            </a:pPr>
            <a:endParaRPr lang="fr-FR" dirty="0"/>
          </a:p>
          <a:p>
            <a:pPr marL="0" indent="0">
              <a:buNone/>
            </a:pPr>
            <a:r>
              <a:rPr lang="fr-FR" b="1" dirty="0" smtClean="0">
                <a:solidFill>
                  <a:srgbClr val="FF0000"/>
                </a:solidFill>
              </a:rPr>
              <a:t>Goulag</a:t>
            </a:r>
            <a:r>
              <a:rPr lang="fr-FR" dirty="0" smtClean="0"/>
              <a:t>: « direction principale des camps » en URSS. Désignent par la suite l’ensemble des camps de travail soviétique.</a:t>
            </a:r>
            <a:endParaRPr lang="fr-FR" dirty="0"/>
          </a:p>
        </p:txBody>
      </p:sp>
    </p:spTree>
    <p:extLst>
      <p:ext uri="{BB962C8B-B14F-4D97-AF65-F5344CB8AC3E}">
        <p14:creationId xmlns:p14="http://schemas.microsoft.com/office/powerpoint/2010/main" val="22295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buNone/>
            </a:pPr>
            <a:r>
              <a:rPr lang="fr-FR" b="1" dirty="0" smtClean="0">
                <a:solidFill>
                  <a:srgbClr val="FF0000"/>
                </a:solidFill>
              </a:rPr>
              <a:t>Sécurité collective</a:t>
            </a:r>
            <a:r>
              <a:rPr lang="fr-FR" dirty="0" smtClean="0"/>
              <a:t>: ambition de la SDN fondée sur la coopération entre Etats pour assurer la paix.</a:t>
            </a:r>
          </a:p>
          <a:p>
            <a:pPr marL="0" indent="0">
              <a:buNone/>
            </a:pPr>
            <a:endParaRPr lang="fr-FR" dirty="0"/>
          </a:p>
          <a:p>
            <a:pPr marL="0" indent="0">
              <a:buNone/>
            </a:pPr>
            <a:r>
              <a:rPr lang="fr-FR" b="1" dirty="0" smtClean="0">
                <a:solidFill>
                  <a:srgbClr val="FF0000"/>
                </a:solidFill>
              </a:rPr>
              <a:t>Pacte d’Acier</a:t>
            </a:r>
            <a:r>
              <a:rPr lang="fr-FR" dirty="0" smtClean="0"/>
              <a:t>: alliance militaire signée entre l’Italie et l’Allemagne.</a:t>
            </a:r>
          </a:p>
          <a:p>
            <a:pPr marL="0" indent="0">
              <a:buNone/>
            </a:pPr>
            <a:endParaRPr lang="fr-FR" dirty="0"/>
          </a:p>
          <a:p>
            <a:pPr marL="0" indent="0">
              <a:buNone/>
            </a:pPr>
            <a:r>
              <a:rPr lang="fr-FR" b="1" dirty="0" smtClean="0">
                <a:solidFill>
                  <a:srgbClr val="FF0000"/>
                </a:solidFill>
              </a:rPr>
              <a:t>Pacte anti-</a:t>
            </a:r>
            <a:r>
              <a:rPr lang="fr-FR" b="1" dirty="0" err="1" smtClean="0">
                <a:solidFill>
                  <a:srgbClr val="FF0000"/>
                </a:solidFill>
              </a:rPr>
              <a:t>komintern</a:t>
            </a:r>
            <a:r>
              <a:rPr lang="fr-FR" dirty="0" smtClean="0"/>
              <a:t>: alliance militaire signé entre l’Allemagne et le Japon.</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08113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I. La genèse des régimes totalitaires</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marL="0" indent="0" algn="ctr">
              <a:buNone/>
            </a:pPr>
            <a:r>
              <a:rPr lang="fr-FR" b="1" i="1" dirty="0" smtClean="0">
                <a:solidFill>
                  <a:srgbClr val="0070C0"/>
                </a:solidFill>
              </a:rPr>
              <a:t>Comment Mussolini, Staline et Hitler parviennent-ils à s’imposer au pouvoir?</a:t>
            </a:r>
          </a:p>
          <a:p>
            <a:pPr marL="0" indent="0">
              <a:buNone/>
            </a:pPr>
            <a:endParaRPr lang="fr-FR" b="1" i="1" dirty="0">
              <a:solidFill>
                <a:srgbClr val="0070C0"/>
              </a:solidFill>
            </a:endParaRPr>
          </a:p>
          <a:p>
            <a:pPr marL="514350" indent="-514350">
              <a:buAutoNum type="alphaUcPeriod"/>
            </a:pPr>
            <a:r>
              <a:rPr lang="fr-FR" b="1" u="sng" dirty="0" smtClean="0">
                <a:solidFill>
                  <a:srgbClr val="0070C0"/>
                </a:solidFill>
              </a:rPr>
              <a:t>Les conséquences politiques de la Grande Guerre</a:t>
            </a:r>
          </a:p>
          <a:p>
            <a:pPr marL="0" indent="0">
              <a:buNone/>
            </a:pPr>
            <a:endParaRPr lang="fr-FR" b="1" u="sng" dirty="0">
              <a:solidFill>
                <a:srgbClr val="0070C0"/>
              </a:solidFill>
            </a:endParaRPr>
          </a:p>
          <a:p>
            <a:r>
              <a:rPr lang="fr-FR" b="1" dirty="0" smtClean="0"/>
              <a:t>La guerre de 1914 affaiblit les démocraties</a:t>
            </a:r>
            <a:r>
              <a:rPr lang="fr-FR" dirty="0" smtClean="0"/>
              <a:t>. En 1918, les Italiens ne reçoivent pas les territoires espérés par leur changement d’alliance en 1915 et parlent d’une « victoire mutilée ».</a:t>
            </a:r>
            <a:endParaRPr lang="fr-FR" dirty="0"/>
          </a:p>
        </p:txBody>
      </p:sp>
    </p:spTree>
    <p:extLst>
      <p:ext uri="{BB962C8B-B14F-4D97-AF65-F5344CB8AC3E}">
        <p14:creationId xmlns:p14="http://schemas.microsoft.com/office/powerpoint/2010/main" val="31922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pPr marL="0" indent="0">
              <a:buNone/>
            </a:pPr>
            <a:r>
              <a:rPr lang="fr-FR" dirty="0" smtClean="0"/>
              <a:t>La république allemande de Weimar, proclamée deux jours avant la capitulation (9 nov. 1918), est considérée comme responsable de la défaite. Le traité de Versailles, qui lui fait perdre territoires et population, fragilise encore ce nouveau régime.</a:t>
            </a:r>
          </a:p>
          <a:p>
            <a:pPr marL="0" indent="0">
              <a:buNone/>
            </a:pPr>
            <a:endParaRPr lang="fr-FR" dirty="0"/>
          </a:p>
          <a:p>
            <a:r>
              <a:rPr lang="fr-FR" b="1" dirty="0" smtClean="0"/>
              <a:t>Une partie de l’Europe vit des troubles politiques</a:t>
            </a:r>
            <a:r>
              <a:rPr lang="fr-FR" dirty="0" smtClean="0"/>
              <a:t>.</a:t>
            </a:r>
          </a:p>
          <a:p>
            <a:pPr marL="0" indent="0">
              <a:buNone/>
            </a:pPr>
            <a:r>
              <a:rPr lang="fr-FR" dirty="0" smtClean="0"/>
              <a:t>1917: en Russie, la révolution bolchevique fait tomber la dynastie des Romanov.</a:t>
            </a:r>
          </a:p>
          <a:p>
            <a:pPr marL="0" indent="0">
              <a:buNone/>
            </a:pPr>
            <a:endParaRPr lang="fr-FR" dirty="0"/>
          </a:p>
        </p:txBody>
      </p:sp>
    </p:spTree>
    <p:extLst>
      <p:ext uri="{BB962C8B-B14F-4D97-AF65-F5344CB8AC3E}">
        <p14:creationId xmlns:p14="http://schemas.microsoft.com/office/powerpoint/2010/main" val="331240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marL="0" indent="0">
              <a:buNone/>
            </a:pPr>
            <a:r>
              <a:rPr lang="fr-FR" dirty="0" smtClean="0"/>
              <a:t>Lénine conquiert le pouvoir et impose la </a:t>
            </a:r>
            <a:r>
              <a:rPr lang="fr-FR" b="1" dirty="0" smtClean="0">
                <a:solidFill>
                  <a:srgbClr val="FF0000"/>
                </a:solidFill>
              </a:rPr>
              <a:t>dictature du prolétariat</a:t>
            </a:r>
            <a:r>
              <a:rPr lang="fr-FR" dirty="0" smtClean="0"/>
              <a:t>.</a:t>
            </a:r>
          </a:p>
          <a:p>
            <a:pPr marL="0" indent="0">
              <a:buNone/>
            </a:pPr>
            <a:r>
              <a:rPr lang="fr-FR" dirty="0" smtClean="0"/>
              <a:t>En Allemagne et en Italie, la </a:t>
            </a:r>
            <a:r>
              <a:rPr lang="fr-FR" dirty="0" err="1" smtClean="0"/>
              <a:t>brutalisation</a:t>
            </a:r>
            <a:r>
              <a:rPr lang="fr-FR" dirty="0" smtClean="0"/>
              <a:t> des combats a entretenu une culture de la violence utilisée au début des années 1920 par les groupes d’anciens combattants d’où seront issues les milices nazies et fascistes.</a:t>
            </a:r>
          </a:p>
          <a:p>
            <a:pPr marL="0" indent="0">
              <a:buNone/>
            </a:pPr>
            <a:endParaRPr lang="fr-FR" dirty="0"/>
          </a:p>
          <a:p>
            <a:r>
              <a:rPr lang="fr-FR" dirty="0" smtClean="0"/>
              <a:t>Le terme de </a:t>
            </a:r>
            <a:r>
              <a:rPr lang="fr-FR" b="1" dirty="0" smtClean="0">
                <a:solidFill>
                  <a:srgbClr val="FF0000"/>
                </a:solidFill>
              </a:rPr>
              <a:t>totalitarisme</a:t>
            </a:r>
            <a:r>
              <a:rPr lang="fr-FR" dirty="0" smtClean="0"/>
              <a:t> naît dans les années 1920. </a:t>
            </a:r>
            <a:endParaRPr lang="fr-FR" dirty="0"/>
          </a:p>
        </p:txBody>
      </p:sp>
    </p:spTree>
    <p:extLst>
      <p:ext uri="{BB962C8B-B14F-4D97-AF65-F5344CB8AC3E}">
        <p14:creationId xmlns:p14="http://schemas.microsoft.com/office/powerpoint/2010/main" val="13472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marL="0" indent="0">
              <a:buNone/>
            </a:pPr>
            <a:r>
              <a:rPr lang="fr-FR" dirty="0" smtClean="0"/>
              <a:t>Pour Mussolini, «</a:t>
            </a:r>
            <a:r>
              <a:rPr lang="fr-FR" i="1" dirty="0" smtClean="0"/>
              <a:t> tout est dans l’Etat</a:t>
            </a:r>
            <a:r>
              <a:rPr lang="fr-FR" dirty="0" smtClean="0"/>
              <a:t> ».</a:t>
            </a:r>
          </a:p>
          <a:p>
            <a:pPr marL="0" indent="0">
              <a:buNone/>
            </a:pPr>
            <a:r>
              <a:rPr lang="fr-FR" dirty="0" smtClean="0"/>
              <a:t>Tous les domaines de la vie sociale sont dirigés par l ’Etat et un parti unique. La terreur politique, le monopole des </a:t>
            </a:r>
            <a:r>
              <a:rPr lang="fr-FR" dirty="0" err="1" smtClean="0"/>
              <a:t>médias</a:t>
            </a:r>
            <a:r>
              <a:rPr lang="fr-FR" dirty="0" smtClean="0"/>
              <a:t> et la planification centralisée de l’économie organisent la vie quotidienne des populations.</a:t>
            </a:r>
          </a:p>
          <a:p>
            <a:pPr marL="0" indent="0">
              <a:buNone/>
            </a:pPr>
            <a:endParaRPr lang="fr-FR" dirty="0"/>
          </a:p>
        </p:txBody>
      </p:sp>
    </p:spTree>
    <p:extLst>
      <p:ext uri="{BB962C8B-B14F-4D97-AF65-F5344CB8AC3E}">
        <p14:creationId xmlns:p14="http://schemas.microsoft.com/office/powerpoint/2010/main" val="6039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2965</Words>
  <Application>Microsoft Office PowerPoint</Application>
  <PresentationFormat>Affichage à l'écran (4:3)</PresentationFormat>
  <Paragraphs>286</Paragraphs>
  <Slides>55</Slides>
  <Notes>1</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Thème Office</vt:lpstr>
      <vt:lpstr>THEME 3 LE SIECLE DES TOTALITARISMES</vt:lpstr>
      <vt:lpstr>INTRODUCTION</vt:lpstr>
      <vt:lpstr>Présentation PowerPoint</vt:lpstr>
      <vt:lpstr>Document 1: les pavillons des trois régimes totalitaires lors de l’Exposition universelle de Paris (1937), page 197 du manuel</vt:lpstr>
      <vt:lpstr>Document 2: une allégorie de la menace totalitaire.</vt:lpstr>
      <vt:lpstr>I. La genèse des régimes totalitaires</vt:lpstr>
      <vt:lpstr>Présentation PowerPoint</vt:lpstr>
      <vt:lpstr>Présentation PowerPoint</vt:lpstr>
      <vt:lpstr>Présentation PowerPoint</vt:lpstr>
      <vt:lpstr>B. Les naissantes violentes des régimes totalitaires </vt:lpstr>
      <vt:lpstr>Document 3: La succession de Lénine</vt:lpstr>
      <vt:lpstr>Présentation PowerPoint</vt:lpstr>
      <vt:lpstr>Document 4: Les SA, nouveaux maîtres de Berlin en 1933.</vt:lpstr>
      <vt:lpstr>Présentation PowerPoint</vt:lpstr>
      <vt:lpstr>C. La mise en place d’un pouvoir absolu</vt:lpstr>
      <vt:lpstr>Présentation PowerPoint</vt:lpstr>
      <vt:lpstr>II. Des points communs idéologiques  Les idéologies des totalitarismes sont-elles comparables?</vt:lpstr>
      <vt:lpstr>Présentation PowerPoint</vt:lpstr>
      <vt:lpstr>Le culte personnel</vt:lpstr>
      <vt:lpstr>Présentation PowerPoint</vt:lpstr>
      <vt:lpstr>Présentation PowerPoint</vt:lpstr>
      <vt:lpstr>Document 5: Identification de la couleur des yeux à l’aide d’une table de couleur, Allemagne 1937.</vt:lpstr>
      <vt:lpstr>Présentation PowerPoint</vt:lpstr>
      <vt:lpstr>Présentation PowerPoint</vt:lpstr>
      <vt:lpstr>Document 6: portrait de Mussolini</vt:lpstr>
      <vt:lpstr>C. Des objectifs différents </vt:lpstr>
      <vt:lpstr>Présentation PowerPoint</vt:lpstr>
      <vt:lpstr>III. Des pratiques semblables ou spécifiques?</vt:lpstr>
      <vt:lpstr>Présentation PowerPoint</vt:lpstr>
      <vt:lpstr>Document 8: des rapports de police évoquent le culte populaire du Duce</vt:lpstr>
      <vt:lpstr>Présentation PowerPoint</vt:lpstr>
      <vt:lpstr>B. Des économies mobilisées</vt:lpstr>
      <vt:lpstr>Document 9: la bataille du blé. Affiche de 1930.</vt:lpstr>
      <vt:lpstr>Présentation PowerPoint</vt:lpstr>
      <vt:lpstr>Présentation PowerPoint</vt:lpstr>
      <vt:lpstr>Présentation PowerPoint</vt:lpstr>
      <vt:lpstr>Présentation PowerPoint</vt:lpstr>
      <vt:lpstr>Présentation PowerPoint</vt:lpstr>
      <vt:lpstr>Présentation PowerPoint</vt:lpstr>
      <vt:lpstr>document 11: l’encadrement des loisirs</vt:lpstr>
      <vt:lpstr>Document 12: les jeunesses hitlériennes</vt:lpstr>
      <vt:lpstr>Présentation PowerPoint</vt:lpstr>
      <vt:lpstr>IV. Les totalitarismes face aux démocraties</vt:lpstr>
      <vt:lpstr>Présentation PowerPoint</vt:lpstr>
      <vt:lpstr>B. Les alliances des totalitarismes contre les démocraties</vt:lpstr>
      <vt:lpstr>Présentation PowerPoint</vt:lpstr>
      <vt:lpstr>Présentation PowerPoint</vt:lpstr>
      <vt:lpstr>Présentation PowerPoint</vt:lpstr>
      <vt:lpstr>Présentation PowerPoint</vt:lpstr>
      <vt:lpstr>Conclusion</vt:lpstr>
      <vt:lpstr>Présentation PowerPoint</vt:lpstr>
      <vt:lpstr>Vocabulaire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3 LE SIECLE DES TOTALITARISMES</dc:title>
  <dc:creator>ludivine</dc:creator>
  <cp:lastModifiedBy>ludivine</cp:lastModifiedBy>
  <cp:revision>54</cp:revision>
  <dcterms:created xsi:type="dcterms:W3CDTF">2012-02-27T09:08:53Z</dcterms:created>
  <dcterms:modified xsi:type="dcterms:W3CDTF">2012-03-03T04:26:29Z</dcterms:modified>
</cp:coreProperties>
</file>