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285"/>
    <a:srgbClr val="FA652A"/>
    <a:srgbClr val="9F6921"/>
    <a:srgbClr val="CFE074"/>
    <a:srgbClr val="FFFFFF"/>
    <a:srgbClr val="FFDB5D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75" autoAdjust="0"/>
  </p:normalViewPr>
  <p:slideViewPr>
    <p:cSldViewPr>
      <p:cViewPr>
        <p:scale>
          <a:sx n="84" d="100"/>
          <a:sy n="84" d="100"/>
        </p:scale>
        <p:origin x="-120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i="1" dirty="0" smtClean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EMISSION DE C02 DANS L’AIR</a:t>
            </a:r>
            <a:endParaRPr lang="en-US" i="1" dirty="0">
              <a:solidFill>
                <a:srgbClr val="808285"/>
              </a:solidFill>
              <a:effectLst/>
              <a:latin typeface="Calibri" pitchFamily="34" charset="0"/>
              <a:cs typeface="Calibri" pitchFamily="34" charset="0"/>
            </a:endParaRPr>
          </a:p>
        </c:rich>
      </c:tx>
      <c:layout>
        <c:manualLayout>
          <c:xMode val="edge"/>
          <c:yMode val="edge"/>
          <c:x val="0.15241888106708681"/>
          <c:y val="1.7285716100487628E-2"/>
        </c:manualLayout>
      </c:layout>
      <c:overlay val="0"/>
      <c:spPr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dPt>
            <c:idx val="4"/>
            <c:bubble3D val="0"/>
            <c:spPr>
              <a:solidFill>
                <a:srgbClr val="FA652A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Feuil1!$A$2:$A$6</c:f>
              <c:strCache>
                <c:ptCount val="5"/>
                <c:pt idx="0">
                  <c:v>Transport routier</c:v>
                </c:pt>
                <c:pt idx="1">
                  <c:v>Industrie</c:v>
                </c:pt>
                <c:pt idx="2">
                  <c:v>Batiment</c:v>
                </c:pt>
                <c:pt idx="3">
                  <c:v>Agriculture</c:v>
                </c:pt>
                <c:pt idx="4">
                  <c:v>Autre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130</c:v>
                </c:pt>
                <c:pt idx="1">
                  <c:v>99</c:v>
                </c:pt>
                <c:pt idx="2">
                  <c:v>121</c:v>
                </c:pt>
                <c:pt idx="3">
                  <c:v>71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2.8174268515619477E-2"/>
          <c:y val="0.14509929532351057"/>
          <c:w val="0.9409792009642024"/>
          <c:h val="0.20420351412710311"/>
        </c:manualLayout>
      </c:layout>
      <c:overlay val="0"/>
      <c:txPr>
        <a:bodyPr/>
        <a:lstStyle/>
        <a:p>
          <a:pPr>
            <a:defRPr sz="1500">
              <a:solidFill>
                <a:srgbClr val="808285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\\Angler99\inkd_g\pressp0509%20(INKD)\2_In_Progress\venkatesh\072809\joverlin_ecofirm_DS_85x11_v\solar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\\Angler99\inkd_g\pressp0509%20(INKD)\2_In_Progress\venkatesh\072809\joverlin_ecofirm_DS_85x11_v\fan.jpg" TargetMode="Externa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3"/>
          <p:cNvCxnSpPr>
            <a:cxnSpLocks noChangeShapeType="1"/>
          </p:cNvCxnSpPr>
          <p:nvPr userDrawn="1"/>
        </p:nvCxnSpPr>
        <p:spPr bwMode="auto">
          <a:xfrm>
            <a:off x="3017838" y="1676400"/>
            <a:ext cx="6126162" cy="0"/>
          </a:xfrm>
          <a:prstGeom prst="straightConnector1">
            <a:avLst/>
          </a:prstGeom>
          <a:noFill/>
          <a:ln w="9525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3048000" y="0"/>
            <a:ext cx="60960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6" name="AutoShape 3"/>
          <p:cNvCxnSpPr>
            <a:cxnSpLocks noChangeShapeType="1"/>
          </p:cNvCxnSpPr>
          <p:nvPr userDrawn="1"/>
        </p:nvCxnSpPr>
        <p:spPr bwMode="auto">
          <a:xfrm>
            <a:off x="3017838" y="5334000"/>
            <a:ext cx="6126162" cy="0"/>
          </a:xfrm>
          <a:prstGeom prst="straightConnector1">
            <a:avLst/>
          </a:prstGeom>
          <a:noFill/>
          <a:ln w="9525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solar.jpg" descr="\\Angler99\inkd_g\pressp0509 (INKD)\2_In_Progress\venkatesh\072809\joverlin_ecofirm_DS_85x11_v\solar.jpg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3" b="4848"/>
          <a:stretch>
            <a:fillRect/>
          </a:stretch>
        </p:blipFill>
        <p:spPr bwMode="auto">
          <a:xfrm>
            <a:off x="0" y="0"/>
            <a:ext cx="3051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fan.jpg" descr="\\Angler99\inkd_g\pressp0509 (INKD)\2_In_Progress\venkatesh\072809\joverlin_ecofirm_DS_85x11_v\fan.jpg"/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2587" r="8929" b="21231"/>
          <a:stretch>
            <a:fillRect/>
          </a:stretch>
        </p:blipFill>
        <p:spPr bwMode="auto">
          <a:xfrm>
            <a:off x="0" y="3352800"/>
            <a:ext cx="3038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581400" y="1905000"/>
            <a:ext cx="5029200" cy="1981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FE074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3657600" y="4038600"/>
            <a:ext cx="4953000" cy="990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9662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3"/>
          <p:cNvCxnSpPr>
            <a:cxnSpLocks noChangeShapeType="1"/>
          </p:cNvCxnSpPr>
          <p:nvPr userDrawn="1"/>
        </p:nvCxnSpPr>
        <p:spPr bwMode="auto">
          <a:xfrm>
            <a:off x="0" y="1295400"/>
            <a:ext cx="9144000" cy="0"/>
          </a:xfrm>
          <a:prstGeom prst="straightConnector1">
            <a:avLst/>
          </a:prstGeom>
          <a:noFill/>
          <a:ln w="9525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3"/>
          <p:cNvCxnSpPr>
            <a:cxnSpLocks noChangeShapeType="1"/>
          </p:cNvCxnSpPr>
          <p:nvPr userDrawn="1"/>
        </p:nvCxnSpPr>
        <p:spPr bwMode="auto">
          <a:xfrm>
            <a:off x="0" y="304800"/>
            <a:ext cx="9144000" cy="0"/>
          </a:xfrm>
          <a:prstGeom prst="straightConnector1">
            <a:avLst/>
          </a:prstGeom>
          <a:noFill/>
          <a:ln w="9525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8077200" cy="4419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6DCFF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3pPr marL="0" indent="0" algn="l">
              <a:buNone/>
              <a:defRPr/>
            </a:lvl3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81000" y="609600"/>
            <a:ext cx="6172200" cy="457200"/>
          </a:xfrm>
          <a:prstGeom prst="rect">
            <a:avLst/>
          </a:prstGeom>
        </p:spPr>
        <p:txBody>
          <a:bodyPr/>
          <a:lstStyle>
            <a:lvl1pPr marL="0" indent="1588">
              <a:buNone/>
              <a:defRPr sz="2200" b="1"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3328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AutoShape 3"/>
          <p:cNvCxnSpPr>
            <a:cxnSpLocks noChangeShapeType="1"/>
          </p:cNvCxnSpPr>
          <p:nvPr userDrawn="1"/>
        </p:nvCxnSpPr>
        <p:spPr bwMode="auto">
          <a:xfrm>
            <a:off x="0" y="1295400"/>
            <a:ext cx="9144000" cy="0"/>
          </a:xfrm>
          <a:prstGeom prst="straightConnector1">
            <a:avLst/>
          </a:prstGeom>
          <a:noFill/>
          <a:ln w="9525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3"/>
          <p:cNvCxnSpPr>
            <a:cxnSpLocks noChangeShapeType="1"/>
          </p:cNvCxnSpPr>
          <p:nvPr userDrawn="1"/>
        </p:nvCxnSpPr>
        <p:spPr bwMode="auto">
          <a:xfrm>
            <a:off x="0" y="304800"/>
            <a:ext cx="9144000" cy="0"/>
          </a:xfrm>
          <a:prstGeom prst="straightConnector1">
            <a:avLst/>
          </a:prstGeom>
          <a:noFill/>
          <a:ln w="9525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381000" y="3657600"/>
            <a:ext cx="8458200" cy="2514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6DCFF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Cliquez sur l'icône pour ajouter un tableau</a:t>
            </a:r>
            <a:endParaRPr lang="en-US" noProof="0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81000" y="609600"/>
            <a:ext cx="6172200" cy="457200"/>
          </a:xfrm>
          <a:prstGeom prst="rect">
            <a:avLst/>
          </a:prstGeom>
        </p:spPr>
        <p:txBody>
          <a:bodyPr/>
          <a:lstStyle>
            <a:lvl1pPr marL="0" indent="1588">
              <a:buNone/>
              <a:defRPr sz="2200" b="1"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381000" y="1371600"/>
            <a:ext cx="6172200" cy="457200"/>
          </a:xfrm>
          <a:prstGeom prst="rect">
            <a:avLst/>
          </a:prstGeom>
        </p:spPr>
        <p:txBody>
          <a:bodyPr/>
          <a:lstStyle>
            <a:lvl1pPr marL="0" indent="1588">
              <a:buNone/>
              <a:defRPr sz="22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81000" y="1828800"/>
            <a:ext cx="8458200" cy="1752600"/>
          </a:xfrm>
          <a:prstGeom prst="rect">
            <a:avLst/>
          </a:prstGeom>
        </p:spPr>
        <p:txBody>
          <a:bodyPr/>
          <a:lstStyle>
            <a:lvl1pPr marL="0" indent="1588">
              <a:buNone/>
              <a:defRPr sz="1200" b="1">
                <a:solidFill>
                  <a:srgbClr val="808285"/>
                </a:solidFill>
                <a:latin typeface="+mn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7983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3"/>
          <p:cNvCxnSpPr>
            <a:cxnSpLocks noChangeShapeType="1"/>
          </p:cNvCxnSpPr>
          <p:nvPr userDrawn="1"/>
        </p:nvCxnSpPr>
        <p:spPr bwMode="auto">
          <a:xfrm>
            <a:off x="0" y="1295400"/>
            <a:ext cx="9144000" cy="0"/>
          </a:xfrm>
          <a:prstGeom prst="straightConnector1">
            <a:avLst/>
          </a:prstGeom>
          <a:noFill/>
          <a:ln w="9525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3"/>
          <p:cNvCxnSpPr>
            <a:cxnSpLocks noChangeShapeType="1"/>
          </p:cNvCxnSpPr>
          <p:nvPr userDrawn="1"/>
        </p:nvCxnSpPr>
        <p:spPr bwMode="auto">
          <a:xfrm>
            <a:off x="0" y="304800"/>
            <a:ext cx="9144000" cy="0"/>
          </a:xfrm>
          <a:prstGeom prst="straightConnector1">
            <a:avLst/>
          </a:prstGeom>
          <a:noFill/>
          <a:ln w="9525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381000" y="1622425"/>
            <a:ext cx="3810000" cy="4267200"/>
          </a:xfrm>
          <a:prstGeom prst="rect">
            <a:avLst/>
          </a:prstGeom>
          <a:solidFill>
            <a:srgbClr val="F2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0"/>
          </p:nvPr>
        </p:nvSpPr>
        <p:spPr>
          <a:xfrm>
            <a:off x="4495800" y="1600200"/>
            <a:ext cx="4191000" cy="4267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200" b="1" i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en-US" noProof="0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81000" y="609600"/>
            <a:ext cx="6172200" cy="457200"/>
          </a:xfrm>
          <a:prstGeom prst="rect">
            <a:avLst/>
          </a:prstGeom>
        </p:spPr>
        <p:txBody>
          <a:bodyPr/>
          <a:lstStyle>
            <a:lvl1pPr marL="0" indent="1588">
              <a:buNone/>
              <a:defRPr sz="2200" b="1"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533400" y="1774853"/>
            <a:ext cx="3505200" cy="3962400"/>
          </a:xfrm>
          <a:prstGeom prst="rect">
            <a:avLst/>
          </a:prstGeom>
        </p:spPr>
        <p:txBody>
          <a:bodyPr/>
          <a:lstStyle>
            <a:lvl1pPr marL="0" indent="1588">
              <a:buNone/>
              <a:defRPr sz="1200" b="1">
                <a:solidFill>
                  <a:srgbClr val="808285"/>
                </a:solidFill>
                <a:latin typeface="+mn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148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3"/>
          <p:cNvCxnSpPr>
            <a:cxnSpLocks noChangeShapeType="1"/>
          </p:cNvCxnSpPr>
          <p:nvPr userDrawn="1"/>
        </p:nvCxnSpPr>
        <p:spPr bwMode="auto">
          <a:xfrm>
            <a:off x="0" y="1295400"/>
            <a:ext cx="9144000" cy="0"/>
          </a:xfrm>
          <a:prstGeom prst="straightConnector1">
            <a:avLst/>
          </a:prstGeom>
          <a:noFill/>
          <a:ln w="9525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3"/>
          <p:cNvCxnSpPr>
            <a:cxnSpLocks noChangeShapeType="1"/>
          </p:cNvCxnSpPr>
          <p:nvPr userDrawn="1"/>
        </p:nvCxnSpPr>
        <p:spPr bwMode="auto">
          <a:xfrm>
            <a:off x="0" y="304800"/>
            <a:ext cx="9144000" cy="0"/>
          </a:xfrm>
          <a:prstGeom prst="straightConnector1">
            <a:avLst/>
          </a:prstGeom>
          <a:noFill/>
          <a:ln w="9525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5029200" y="1600200"/>
            <a:ext cx="3810000" cy="4267200"/>
          </a:xfrm>
          <a:prstGeom prst="rect">
            <a:avLst/>
          </a:prstGeom>
          <a:solidFill>
            <a:srgbClr val="F2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0"/>
          </p:nvPr>
        </p:nvSpPr>
        <p:spPr>
          <a:xfrm>
            <a:off x="457200" y="1600200"/>
            <a:ext cx="4191000" cy="42672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200" b="1" i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en-US" noProof="0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81000" y="609600"/>
            <a:ext cx="6172200" cy="457200"/>
          </a:xfrm>
          <a:prstGeom prst="rect">
            <a:avLst/>
          </a:prstGeom>
        </p:spPr>
        <p:txBody>
          <a:bodyPr/>
          <a:lstStyle>
            <a:lvl1pPr marL="0" indent="1588">
              <a:buNone/>
              <a:defRPr sz="2200" b="1"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5181600" y="1752600"/>
            <a:ext cx="3505200" cy="3962400"/>
          </a:xfrm>
          <a:prstGeom prst="rect">
            <a:avLst/>
          </a:prstGeom>
        </p:spPr>
        <p:txBody>
          <a:bodyPr/>
          <a:lstStyle>
            <a:lvl1pPr marL="0" indent="1588">
              <a:buNone/>
              <a:defRPr sz="1200" b="1">
                <a:solidFill>
                  <a:srgbClr val="808285"/>
                </a:solidFill>
                <a:latin typeface="+mn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1525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3"/>
          <p:cNvCxnSpPr>
            <a:cxnSpLocks noChangeShapeType="1"/>
          </p:cNvCxnSpPr>
          <p:nvPr userDrawn="1"/>
        </p:nvCxnSpPr>
        <p:spPr bwMode="auto">
          <a:xfrm>
            <a:off x="0" y="1295400"/>
            <a:ext cx="9144000" cy="0"/>
          </a:xfrm>
          <a:prstGeom prst="straightConnector1">
            <a:avLst/>
          </a:prstGeom>
          <a:noFill/>
          <a:ln w="9525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3"/>
          <p:cNvCxnSpPr>
            <a:cxnSpLocks noChangeShapeType="1"/>
          </p:cNvCxnSpPr>
          <p:nvPr userDrawn="1"/>
        </p:nvCxnSpPr>
        <p:spPr bwMode="auto">
          <a:xfrm>
            <a:off x="0" y="304800"/>
            <a:ext cx="9144000" cy="0"/>
          </a:xfrm>
          <a:prstGeom prst="straightConnector1">
            <a:avLst/>
          </a:prstGeom>
          <a:noFill/>
          <a:ln w="9525">
            <a:solidFill>
              <a:srgbClr val="8082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81000" y="609600"/>
            <a:ext cx="6172200" cy="457200"/>
          </a:xfrm>
          <a:prstGeom prst="rect">
            <a:avLst/>
          </a:prstGeom>
        </p:spPr>
        <p:txBody>
          <a:bodyPr/>
          <a:lstStyle>
            <a:lvl1pPr marL="0" indent="1588">
              <a:buNone/>
              <a:defRPr sz="2200" b="1"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81000" y="2209800"/>
            <a:ext cx="8305800" cy="1828800"/>
          </a:xfrm>
          <a:prstGeom prst="rect">
            <a:avLst/>
          </a:prstGeom>
        </p:spPr>
        <p:txBody>
          <a:bodyPr/>
          <a:lstStyle>
            <a:lvl1pPr marL="0" indent="1588">
              <a:buNone/>
              <a:defRPr sz="1200" b="1">
                <a:solidFill>
                  <a:srgbClr val="808285"/>
                </a:solidFill>
                <a:latin typeface="+mn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381000" y="1524000"/>
            <a:ext cx="6172200" cy="457200"/>
          </a:xfrm>
          <a:prstGeom prst="rect">
            <a:avLst/>
          </a:prstGeom>
        </p:spPr>
        <p:txBody>
          <a:bodyPr/>
          <a:lstStyle>
            <a:lvl1pPr marL="0" indent="1588">
              <a:buNone/>
              <a:defRPr sz="2200" b="1">
                <a:solidFill>
                  <a:srgbClr val="FFDB5D"/>
                </a:solidFill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1616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990600"/>
          </a:xfrm>
          <a:prstGeom prst="rect">
            <a:avLst/>
          </a:prstGeom>
          <a:solidFill>
            <a:srgbClr val="F2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2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2133600"/>
            <a:ext cx="9144000" cy="1295400"/>
          </a:xfr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5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 </a:t>
            </a:r>
            <a:r>
              <a:rPr sz="5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RECHAUFEMENT CLIMATIQUE</a:t>
            </a:r>
            <a:endParaRPr sz="51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48038" y="3644900"/>
            <a:ext cx="5472112" cy="2305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1700" b="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Les problèmes liés à l'environnement constituent aujourd'hui une préoccupation fondamentale et </a:t>
            </a:r>
            <a:r>
              <a:rPr lang="fr-FR" sz="1700" b="0" dirty="0" err="1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néces-saire</a:t>
            </a:r>
            <a:r>
              <a:rPr lang="fr-FR" sz="1700" b="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pour assurer la survie des espèces et permettre des conditions de vie décente pour les générations présentes et futures.</a:t>
            </a:r>
            <a:endParaRPr lang="en-US" sz="1700" b="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375400"/>
            <a:ext cx="9144000" cy="3683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					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BTS ELEC        ANNEE 2011-2012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65734407"/>
              </p:ext>
            </p:extLst>
          </p:nvPr>
        </p:nvGraphicFramePr>
        <p:xfrm>
          <a:off x="609600" y="1600200"/>
          <a:ext cx="8210549" cy="4095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0354"/>
                <a:gridCol w="5549723"/>
                <a:gridCol w="1520472"/>
              </a:tblGrid>
              <a:tr h="682625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Sommaire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Diapo</a:t>
                      </a:r>
                      <a:endParaRPr lang="en-US" sz="1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</a:tr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ndara" pitchFamily="34" charset="0"/>
                        </a:rPr>
                        <a:t>1X</a:t>
                      </a:r>
                      <a:endParaRPr lang="en-US" sz="15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Candara" pitchFamily="34" charset="0"/>
                        </a:rPr>
                        <a:t>Evolution des temperatures</a:t>
                      </a:r>
                      <a:r>
                        <a:rPr lang="en-US" sz="1700" baseline="0" dirty="0" smtClean="0">
                          <a:latin typeface="Candara" pitchFamily="34" charset="0"/>
                        </a:rPr>
                        <a:t> </a:t>
                      </a:r>
                      <a:r>
                        <a:rPr lang="en-US" sz="1700" baseline="0" dirty="0" err="1" smtClean="0">
                          <a:latin typeface="Candara" pitchFamily="34" charset="0"/>
                        </a:rPr>
                        <a:t>dans</a:t>
                      </a:r>
                      <a:r>
                        <a:rPr lang="en-US" sz="1700" baseline="0" dirty="0" smtClean="0">
                          <a:latin typeface="Candara" pitchFamily="34" charset="0"/>
                        </a:rPr>
                        <a:t> le monde</a:t>
                      </a:r>
                      <a:endParaRPr lang="en-US" sz="17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ndara" pitchFamily="34" charset="0"/>
                        </a:rPr>
                        <a:t>3</a:t>
                      </a:r>
                      <a:endParaRPr lang="en-US" sz="15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</a:tr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ndara" pitchFamily="34" charset="0"/>
                        </a:rPr>
                        <a:t>2</a:t>
                      </a:r>
                      <a:endParaRPr lang="en-US" sz="15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dirty="0" smtClean="0">
                          <a:latin typeface="Candara" pitchFamily="34" charset="0"/>
                        </a:rPr>
                        <a:t>Conséquences du réchauffement à l’échelle mondiale </a:t>
                      </a:r>
                      <a:endParaRPr lang="en-US" sz="17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ndara" pitchFamily="34" charset="0"/>
                        </a:rPr>
                        <a:t>4</a:t>
                      </a:r>
                      <a:endParaRPr lang="en-US" sz="15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</a:tr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ndara" pitchFamily="34" charset="0"/>
                        </a:rPr>
                        <a:t>3</a:t>
                      </a:r>
                      <a:endParaRPr lang="en-US" sz="15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dirty="0" smtClean="0">
                          <a:latin typeface="Candara" pitchFamily="34" charset="0"/>
                        </a:rPr>
                        <a:t>Conséquences du réchauffement sur la France </a:t>
                      </a:r>
                      <a:endParaRPr lang="en-US" sz="17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ndara" pitchFamily="34" charset="0"/>
                        </a:rPr>
                        <a:t>5</a:t>
                      </a:r>
                      <a:endParaRPr lang="en-US" sz="15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</a:tr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ndara" pitchFamily="34" charset="0"/>
                        </a:rPr>
                        <a:t>4X</a:t>
                      </a:r>
                      <a:endParaRPr lang="en-US" sz="15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Candara" pitchFamily="34" charset="0"/>
                        </a:rPr>
                        <a:t>Causes du </a:t>
                      </a:r>
                      <a:r>
                        <a:rPr lang="en-US" sz="1700" dirty="0" err="1" smtClean="0">
                          <a:latin typeface="Candara" pitchFamily="34" charset="0"/>
                        </a:rPr>
                        <a:t>réchauffement</a:t>
                      </a:r>
                      <a:r>
                        <a:rPr lang="en-US" sz="1700" dirty="0" smtClean="0">
                          <a:latin typeface="Candara" pitchFamily="34" charset="0"/>
                        </a:rPr>
                        <a:t> </a:t>
                      </a:r>
                      <a:r>
                        <a:rPr lang="en-US" sz="1700" dirty="0" err="1" smtClean="0">
                          <a:latin typeface="Candara" pitchFamily="34" charset="0"/>
                        </a:rPr>
                        <a:t>climatique</a:t>
                      </a:r>
                      <a:r>
                        <a:rPr lang="en-US" sz="1700" dirty="0" smtClean="0">
                          <a:latin typeface="Candara" pitchFamily="34" charset="0"/>
                        </a:rPr>
                        <a:t> </a:t>
                      </a:r>
                      <a:endParaRPr lang="en-US" sz="1700" b="0" dirty="0" smtClean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ndara" pitchFamily="34" charset="0"/>
                        </a:rPr>
                        <a:t>6</a:t>
                      </a:r>
                      <a:endParaRPr lang="en-US" sz="15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</a:tr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Candara" pitchFamily="34" charset="0"/>
                          <a:cs typeface="Calibri" pitchFamily="34" charset="0"/>
                        </a:rPr>
                        <a:t>5X</a:t>
                      </a:r>
                      <a:endParaRPr lang="en-US" sz="15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err="1" smtClean="0">
                          <a:latin typeface="Candara" pitchFamily="34" charset="0"/>
                          <a:cs typeface="Calibri" pitchFamily="34" charset="0"/>
                        </a:rPr>
                        <a:t>Mesures</a:t>
                      </a:r>
                      <a:r>
                        <a:rPr lang="en-US" sz="1700" b="0" dirty="0" smtClean="0">
                          <a:latin typeface="Candara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700" b="0" dirty="0" err="1" smtClean="0">
                          <a:latin typeface="Candara" pitchFamily="34" charset="0"/>
                          <a:cs typeface="Calibri" pitchFamily="34" charset="0"/>
                        </a:rPr>
                        <a:t>mises</a:t>
                      </a:r>
                      <a:r>
                        <a:rPr lang="en-US" sz="1700" b="0" dirty="0" smtClean="0">
                          <a:latin typeface="Candara" pitchFamily="34" charset="0"/>
                          <a:cs typeface="Calibri" pitchFamily="34" charset="0"/>
                        </a:rPr>
                        <a:t> en place 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latin typeface="Candara" pitchFamily="34" charset="0"/>
                        <a:cs typeface="Calibri" pitchFamily="34" charset="0"/>
                      </a:endParaRPr>
                    </a:p>
                  </a:txBody>
                  <a:tcPr marL="91436" marR="91436" marT="45722" marB="45722" anchor="ctr"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476250"/>
            <a:ext cx="9180513" cy="619125"/>
          </a:xfr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SOMMAIRE</a:t>
            </a:r>
            <a:endParaRPr lang="en-US" sz="35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375400"/>
            <a:ext cx="9144000" cy="3683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					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BTS ELEC        ANNEE 2011-2012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wingCrew_02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7"/>
          <a:stretch>
            <a:fillRect/>
          </a:stretch>
        </p:blipFill>
        <p:spPr bwMode="auto">
          <a:xfrm>
            <a:off x="179388" y="2133600"/>
            <a:ext cx="87852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6375400"/>
            <a:ext cx="9144000" cy="3683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					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BTS ELEC        ANNEE 2011-2012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81000" y="609600"/>
            <a:ext cx="6172200" cy="4572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0" y="476250"/>
            <a:ext cx="9144000" cy="6191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1588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EVOLUTION DES TEMPERATURES</a:t>
            </a:r>
            <a:endParaRPr lang="en-US" sz="35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533400" y="1772816"/>
            <a:ext cx="3505200" cy="3960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La température de l’air a augmenté de 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0,75°C 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9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 smtClean="0">
                <a:latin typeface="Calibri" pitchFamily="34" charset="0"/>
                <a:cs typeface="Calibri" pitchFamily="34" charset="0"/>
              </a:rPr>
              <a:t>La température a augmenté de +0,9°C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 au 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cours </a:t>
            </a:r>
            <a:r>
              <a:rPr lang="fr-FR" sz="1900" dirty="0">
                <a:latin typeface="Calibri" pitchFamily="34" charset="0"/>
                <a:cs typeface="Calibri" pitchFamily="34" charset="0"/>
              </a:rPr>
              <a:t>du 20ème siècle 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en France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9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 smtClean="0">
                <a:latin typeface="Calibri" pitchFamily="34" charset="0"/>
                <a:cs typeface="Calibri" pitchFamily="34" charset="0"/>
              </a:rPr>
              <a:t>Pour </a:t>
            </a:r>
            <a:r>
              <a:rPr lang="fr-FR" sz="1900" dirty="0">
                <a:latin typeface="Calibri" pitchFamily="34" charset="0"/>
                <a:cs typeface="Calibri" pitchFamily="34" charset="0"/>
              </a:rPr>
              <a:t>2100 une augmentation qui va de 1,8 °C à 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6 </a:t>
            </a:r>
            <a:r>
              <a:rPr lang="fr-FR" sz="1900" dirty="0">
                <a:latin typeface="Calibri" pitchFamily="34" charset="0"/>
                <a:cs typeface="Calibri" pitchFamily="34" charset="0"/>
              </a:rPr>
              <a:t>°C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9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 smtClean="0">
                <a:latin typeface="Calibri" pitchFamily="34" charset="0"/>
                <a:cs typeface="Calibri" pitchFamily="34" charset="0"/>
              </a:rPr>
              <a:t>Les années </a:t>
            </a:r>
            <a:r>
              <a:rPr lang="fr-FR" sz="1900" dirty="0">
                <a:latin typeface="Calibri" pitchFamily="34" charset="0"/>
                <a:cs typeface="Calibri" pitchFamily="34" charset="0"/>
              </a:rPr>
              <a:t>les plus chaudes 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sont postérieur a 2000</a:t>
            </a:r>
            <a:endParaRPr lang="en-US" sz="19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0" y="476250"/>
            <a:ext cx="9144000" cy="6191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1588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EVOLUTION DES TEMPERATURES</a:t>
            </a:r>
            <a:endParaRPr lang="en-US" sz="35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1784"/>
            <a:ext cx="4242048" cy="349544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1784"/>
            <a:ext cx="4242048" cy="349544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6375400"/>
            <a:ext cx="9144000" cy="3683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					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BTS ELEC        ANNEE 2011-2012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3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900" dirty="0" smtClean="0">
                <a:latin typeface="Calibri" pitchFamily="34" charset="0"/>
                <a:cs typeface="Calibri" pitchFamily="34" charset="0"/>
              </a:rPr>
              <a:t>Gaz a effet de serre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9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 smtClean="0">
                <a:latin typeface="Calibri" pitchFamily="34" charset="0"/>
                <a:cs typeface="Calibri" pitchFamily="34" charset="0"/>
              </a:rPr>
              <a:t>Les </a:t>
            </a:r>
            <a:r>
              <a:rPr lang="fr-FR" sz="1900" dirty="0">
                <a:latin typeface="Calibri" pitchFamily="34" charset="0"/>
                <a:cs typeface="Calibri" pitchFamily="34" charset="0"/>
              </a:rPr>
              <a:t>activités 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forestières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9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 smtClean="0">
                <a:latin typeface="Calibri" pitchFamily="34" charset="0"/>
                <a:cs typeface="Calibri" pitchFamily="34" charset="0"/>
              </a:rPr>
              <a:t>Les engrais agricoles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9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 smtClean="0">
                <a:latin typeface="Calibri" pitchFamily="34" charset="0"/>
                <a:cs typeface="Calibri" pitchFamily="34" charset="0"/>
              </a:rPr>
              <a:t>Les </a:t>
            </a:r>
            <a:r>
              <a:rPr lang="fr-FR" sz="1900" dirty="0">
                <a:latin typeface="Calibri" pitchFamily="34" charset="0"/>
                <a:cs typeface="Calibri" pitchFamily="34" charset="0"/>
              </a:rPr>
              <a:t>rizières</a:t>
            </a:r>
            <a:endParaRPr lang="fr-FR" sz="19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19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A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ctivités humaines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9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 smtClean="0">
                <a:latin typeface="Calibri" pitchFamily="34" charset="0"/>
                <a:cs typeface="Calibri" pitchFamily="34" charset="0"/>
              </a:rPr>
              <a:t>Les ruminants </a:t>
            </a:r>
            <a:endParaRPr lang="fr-FR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0" y="476250"/>
            <a:ext cx="9144000" cy="6191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1588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CAUSE DU RECHAUFEMENT CLIMATIQUE</a:t>
            </a:r>
            <a:endParaRPr lang="en-US" sz="35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3718301062"/>
              </p:ext>
            </p:extLst>
          </p:nvPr>
        </p:nvGraphicFramePr>
        <p:xfrm>
          <a:off x="107504" y="1484784"/>
          <a:ext cx="4752528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1" y="2276872"/>
            <a:ext cx="40957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569405" cy="303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5" y="2276872"/>
            <a:ext cx="4300736" cy="3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8" y="2448029"/>
            <a:ext cx="4430649" cy="305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1" y="2402441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0" y="6375400"/>
            <a:ext cx="9144000" cy="3683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					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BTS ELEC        ANNEE 2011-2012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5"/>
          <p:cNvSpPr>
            <a:spLocks noGrp="1"/>
          </p:cNvSpPr>
          <p:nvPr>
            <p:ph type="body" sz="quarter" idx="13"/>
          </p:nvPr>
        </p:nvSpPr>
        <p:spPr bwMode="auto">
          <a:xfrm>
            <a:off x="381000" y="1981200"/>
            <a:ext cx="8305800" cy="1519808"/>
          </a:xfrm>
          <a:solidFill>
            <a:srgbClr val="CFE074">
              <a:alpha val="25000"/>
            </a:srgb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Signé le 11 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décembre 1997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9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Ce protocole vise à réduire, entre 2008 et 2012, de 5,2% par rapport au niveau de 1990 les émissions de 6 gaz à effet de serre</a:t>
            </a:r>
            <a:endParaRPr lang="en-US" sz="19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1000" y="1459632"/>
            <a:ext cx="6172200" cy="4572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HISTOIRE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0" y="476250"/>
            <a:ext cx="9144000" cy="6191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1588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PROTOCOLE DE KYOTO</a:t>
            </a:r>
            <a:endParaRPr lang="en-US" sz="35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6375400"/>
            <a:ext cx="9144000" cy="3683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					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BTS ELEC        ANNEE 2011-2012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370656" y="4285456"/>
            <a:ext cx="8305800" cy="1519808"/>
          </a:xfrm>
          <a:prstGeom prst="rect">
            <a:avLst/>
          </a:prstGeom>
          <a:solidFill>
            <a:srgbClr val="CFE074">
              <a:alpha val="25000"/>
            </a:srgb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158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182 pays sur 192 pays indépendants ont ratifié, accepté, accédé ou approuvé le protocole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9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États-Unis, avait signé mais non ratifié le protocole</a:t>
            </a:r>
            <a:endParaRPr lang="en-US" sz="19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370656" y="3763888"/>
            <a:ext cx="6172200" cy="457200"/>
          </a:xfrm>
          <a:prstGeom prst="rect">
            <a:avLst/>
          </a:prstGeom>
        </p:spPr>
        <p:txBody>
          <a:bodyPr/>
          <a:lstStyle>
            <a:lvl1pPr marL="0" indent="158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b="1" kern="1200">
                <a:solidFill>
                  <a:srgbClr val="FFDB5D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SITUATION DE LA RATIFICATION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0" y="476250"/>
            <a:ext cx="9144000" cy="6191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1588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PROTOCOLE DE KYOTO</a:t>
            </a:r>
            <a:endParaRPr lang="en-US" sz="35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6375400"/>
            <a:ext cx="9144000" cy="3683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					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BTS ELEC        ANNEE 2011-2012</a:t>
            </a:r>
          </a:p>
        </p:txBody>
      </p:sp>
      <p:pic>
        <p:nvPicPr>
          <p:cNvPr id="10" name="Image 9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7704855" cy="37444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reflection blurRad="6350" stA="30000" endPos="2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49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5"/>
          <p:cNvSpPr>
            <a:spLocks noGrp="1"/>
          </p:cNvSpPr>
          <p:nvPr>
            <p:ph type="body" sz="quarter" idx="13"/>
          </p:nvPr>
        </p:nvSpPr>
        <p:spPr bwMode="auto">
          <a:xfrm>
            <a:off x="381000" y="1556792"/>
            <a:ext cx="8305800" cy="3816424"/>
          </a:xfrm>
          <a:solidFill>
            <a:srgbClr val="CFE074">
              <a:alpha val="25000"/>
            </a:srgb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Actuellement, l'humanité rejette 6 Gigatonne d'équivalent carbone par an dans 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l'atmosphère.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900" dirty="0">
              <a:latin typeface="Calibri" pitchFamily="34" charset="0"/>
              <a:cs typeface="Calibri" pitchFamily="34" charset="0"/>
            </a:endParaRPr>
          </a:p>
          <a:p>
            <a:pPr indent="0"/>
            <a:r>
              <a:rPr lang="fr-FR" sz="1900" dirty="0" smtClean="0">
                <a:latin typeface="Calibri" pitchFamily="34" charset="0"/>
                <a:cs typeface="Calibri" pitchFamily="34" charset="0"/>
              </a:rPr>
              <a:t>Ils </a:t>
            </a:r>
            <a:r>
              <a:rPr lang="fr-FR" sz="1900" dirty="0">
                <a:latin typeface="Calibri" pitchFamily="34" charset="0"/>
                <a:cs typeface="Calibri" pitchFamily="34" charset="0"/>
              </a:rPr>
              <a:t>existent des gestes simples pour éviter de polluer individuellement 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Eviter l'avion autant que possible </a:t>
            </a:r>
            <a:endParaRPr lang="fr-FR" sz="19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Utiliser le moins possible son </a:t>
            </a:r>
            <a:r>
              <a:rPr lang="fr-FR" sz="1900" dirty="0" smtClean="0">
                <a:latin typeface="Calibri" pitchFamily="34" charset="0"/>
                <a:cs typeface="Calibri" pitchFamily="34" charset="0"/>
              </a:rPr>
              <a:t>automobile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Isoler au mieux les bâtiments</a:t>
            </a:r>
            <a:endParaRPr lang="fr-FR" sz="19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19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19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0" y="476250"/>
            <a:ext cx="9144000" cy="6191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1588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MESURE INDIVIDUELLE</a:t>
            </a:r>
            <a:endParaRPr lang="en-US" sz="35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6375400"/>
            <a:ext cx="9144000" cy="3683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					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BTS ELEC        ANNEE 2011-2012</a:t>
            </a:r>
          </a:p>
        </p:txBody>
      </p:sp>
      <p:pic>
        <p:nvPicPr>
          <p:cNvPr id="10" name="Image 9" descr="C:\Users\Pierre\Desktop\eolienn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8280920" cy="127952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20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29163">
  <a:themeElements>
    <a:clrScheme name="d_joverlin_ecofirm_DS_presentation_Theme">
      <a:dk1>
        <a:srgbClr val="6DCFF6"/>
      </a:dk1>
      <a:lt1>
        <a:srgbClr val="FFFFFF"/>
      </a:lt1>
      <a:dk2>
        <a:srgbClr val="FFDB5D"/>
      </a:dk2>
      <a:lt2>
        <a:srgbClr val="FFFFFF"/>
      </a:lt2>
      <a:accent1>
        <a:srgbClr val="CFE074"/>
      </a:accent1>
      <a:accent2>
        <a:srgbClr val="808285"/>
      </a:accent2>
      <a:accent3>
        <a:srgbClr val="6DCFF6"/>
      </a:accent3>
      <a:accent4>
        <a:srgbClr val="FFDB5D"/>
      </a:accent4>
      <a:accent5>
        <a:srgbClr val="CFE074"/>
      </a:accent5>
      <a:accent6>
        <a:srgbClr val="FFDB5D"/>
      </a:accent6>
      <a:hlink>
        <a:srgbClr val="0000FF"/>
      </a:hlink>
      <a:folHlink>
        <a:srgbClr val="800080"/>
      </a:folHlink>
    </a:clrScheme>
    <a:fontScheme name="Font-Theme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14CFFDC-9BFC-4DC0-B187-7182A6A9B0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TS101929163</Template>
  <TotalTime>1098</TotalTime>
  <Words>264</Words>
  <Application>Microsoft Office PowerPoint</Application>
  <PresentationFormat>Affichage à l'écran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TS101929163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</dc:creator>
  <cp:lastModifiedBy>Pierre</cp:lastModifiedBy>
  <cp:revision>19</cp:revision>
  <dcterms:created xsi:type="dcterms:W3CDTF">2012-02-05T10:37:56Z</dcterms:created>
  <dcterms:modified xsi:type="dcterms:W3CDTF">2012-02-16T17:18:33Z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TC019291639991</vt:lpwstr>
  </property>
</Properties>
</file>