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80" r:id="rId15"/>
    <p:sldId id="299" r:id="rId16"/>
    <p:sldId id="300" r:id="rId17"/>
    <p:sldId id="269" r:id="rId18"/>
    <p:sldId id="270" r:id="rId19"/>
    <p:sldId id="271" r:id="rId20"/>
    <p:sldId id="272" r:id="rId21"/>
    <p:sldId id="273" r:id="rId22"/>
    <p:sldId id="274" r:id="rId23"/>
    <p:sldId id="275" r:id="rId24"/>
    <p:sldId id="276" r:id="rId25"/>
    <p:sldId id="277" r:id="rId26"/>
    <p:sldId id="278" r:id="rId27"/>
    <p:sldId id="282" r:id="rId28"/>
    <p:sldId id="283" r:id="rId29"/>
    <p:sldId id="284" r:id="rId30"/>
    <p:sldId id="285" r:id="rId31"/>
    <p:sldId id="288" r:id="rId32"/>
    <p:sldId id="289" r:id="rId33"/>
    <p:sldId id="286" r:id="rId34"/>
    <p:sldId id="287" r:id="rId35"/>
    <p:sldId id="290" r:id="rId36"/>
    <p:sldId id="293" r:id="rId37"/>
    <p:sldId id="291" r:id="rId38"/>
    <p:sldId id="294" r:id="rId39"/>
    <p:sldId id="295" r:id="rId40"/>
    <p:sldId id="279" r:id="rId41"/>
    <p:sldId id="281" r:id="rId42"/>
    <p:sldId id="297"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2"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795985-00C1-4430-960C-4C9AFDCEEFED}" type="datetimeFigureOut">
              <a:rPr lang="fr-FR" smtClean="0"/>
              <a:pPr/>
              <a:t>06/02/2012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7952F0-684F-46B4-9CCE-2461554EFE7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8231EE-4F64-4F39-A05F-9D2E8D2EC420}" type="slidenum">
              <a:rPr lang="fr-CA"/>
              <a:pPr/>
              <a:t>15</a:t>
            </a:fld>
            <a:endParaRPr lang="fr-CA"/>
          </a:p>
        </p:txBody>
      </p:sp>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DEF760-E75D-4EEE-8620-4145676EE759}" type="slidenum">
              <a:rPr lang="fr-CA"/>
              <a:pPr/>
              <a:t>16</a:t>
            </a:fld>
            <a:endParaRPr lang="fr-CA"/>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46540BB9-B8E3-4B4C-BAE6-1F4ADB9B46B7}" type="datetimeFigureOut">
              <a:rPr lang="fr-FR" smtClean="0"/>
              <a:pPr/>
              <a:t>06/02/2012</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503EE9E-8CC8-42F0-B014-3E4AE0C1FD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6540BB9-B8E3-4B4C-BAE6-1F4ADB9B46B7}" type="datetimeFigureOut">
              <a:rPr lang="fr-FR" smtClean="0"/>
              <a:pPr/>
              <a:t>06/02/2012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03EE9E-8CC8-42F0-B014-3E4AE0C1FD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6540BB9-B8E3-4B4C-BAE6-1F4ADB9B46B7}" type="datetimeFigureOut">
              <a:rPr lang="fr-FR" smtClean="0"/>
              <a:pPr/>
              <a:t>06/02/2012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03EE9E-8CC8-42F0-B014-3E4AE0C1FDB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46540BB9-B8E3-4B4C-BAE6-1F4ADB9B46B7}" type="datetimeFigureOut">
              <a:rPr lang="fr-FR" smtClean="0"/>
              <a:pPr/>
              <a:t>06/02/2012</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p>
        </p:txBody>
      </p:sp>
      <p:sp>
        <p:nvSpPr>
          <p:cNvPr id="6" name="Espace réservé du numéro de diapositive 5"/>
          <p:cNvSpPr>
            <a:spLocks noGrp="1"/>
          </p:cNvSpPr>
          <p:nvPr>
            <p:ph type="sldNum" sz="quarter" idx="12"/>
          </p:nvPr>
        </p:nvSpPr>
        <p:spPr/>
        <p:txBody>
          <a:bodyPr/>
          <a:lstStyle/>
          <a:p>
            <a:fld id="{A503EE9E-8CC8-42F0-B014-3E4AE0C1FDB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46540BB9-B8E3-4B4C-BAE6-1F4ADB9B46B7}" type="datetimeFigureOut">
              <a:rPr lang="fr-FR" smtClean="0"/>
              <a:pPr/>
              <a:t>06/02/2012</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p>
        </p:txBody>
      </p:sp>
      <p:sp>
        <p:nvSpPr>
          <p:cNvPr id="6" name="Espace réservé du numéro de diapositive 5"/>
          <p:cNvSpPr>
            <a:spLocks noGrp="1"/>
          </p:cNvSpPr>
          <p:nvPr>
            <p:ph type="sldNum" sz="quarter" idx="12"/>
          </p:nvPr>
        </p:nvSpPr>
        <p:spPr>
          <a:xfrm>
            <a:off x="8451056" y="809624"/>
            <a:ext cx="502920" cy="300831"/>
          </a:xfrm>
        </p:spPr>
        <p:txBody>
          <a:bodyPr/>
          <a:lstStyle/>
          <a:p>
            <a:fld id="{A503EE9E-8CC8-42F0-B014-3E4AE0C1FDB0}" type="slidenum">
              <a:rPr lang="fr-FR" smtClean="0"/>
              <a:pPr/>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46540BB9-B8E3-4B4C-BAE6-1F4ADB9B46B7}" type="datetimeFigureOut">
              <a:rPr lang="fr-FR" smtClean="0"/>
              <a:pPr/>
              <a:t>06/02/2012</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A503EE9E-8CC8-42F0-B014-3E4AE0C1FDB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46540BB9-B8E3-4B4C-BAE6-1F4ADB9B46B7}" type="datetimeFigureOut">
              <a:rPr lang="fr-FR" smtClean="0"/>
              <a:pPr/>
              <a:t>06/02/2012</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A503EE9E-8CC8-42F0-B014-3E4AE0C1FDB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6540BB9-B8E3-4B4C-BAE6-1F4ADB9B46B7}" type="datetimeFigureOut">
              <a:rPr lang="fr-FR" smtClean="0"/>
              <a:pPr/>
              <a:t>06/02/2012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503EE9E-8CC8-42F0-B014-3E4AE0C1FDB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46540BB9-B8E3-4B4C-BAE6-1F4ADB9B46B7}" type="datetimeFigureOut">
              <a:rPr lang="fr-FR" smtClean="0"/>
              <a:pPr/>
              <a:t>06/02/2012</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A503EE9E-8CC8-42F0-B014-3E4AE0C1FD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46540BB9-B8E3-4B4C-BAE6-1F4ADB9B46B7}" type="datetimeFigureOut">
              <a:rPr lang="fr-FR" smtClean="0"/>
              <a:pPr/>
              <a:t>06/02/2012</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A503EE9E-8CC8-42F0-B014-3E4AE0C1FDB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46540BB9-B8E3-4B4C-BAE6-1F4ADB9B46B7}" type="datetimeFigureOut">
              <a:rPr lang="fr-FR" smtClean="0"/>
              <a:pPr/>
              <a:t>06/02/2012</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A503EE9E-8CC8-42F0-B014-3E4AE0C1FDB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6540BB9-B8E3-4B4C-BAE6-1F4ADB9B46B7}" type="datetimeFigureOut">
              <a:rPr lang="fr-FR" smtClean="0"/>
              <a:pPr/>
              <a:t>06/02/2012</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503EE9E-8CC8-42F0-B014-3E4AE0C1FDB0}"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40544" y="776289"/>
            <a:ext cx="8062912" cy="852512"/>
          </a:xfrm>
        </p:spPr>
        <p:txBody>
          <a:bodyPr>
            <a:normAutofit/>
          </a:bodyPr>
          <a:lstStyle/>
          <a:p>
            <a:pPr algn="ctr"/>
            <a:r>
              <a:rPr lang="fr-FR" sz="3200" dirty="0" smtClean="0"/>
              <a:t>LE RAISONNEMENT CLINIQUE</a:t>
            </a:r>
            <a:endParaRPr lang="fr-FR" sz="3200" dirty="0"/>
          </a:p>
        </p:txBody>
      </p:sp>
      <p:sp>
        <p:nvSpPr>
          <p:cNvPr id="3" name="Sous-titre 2"/>
          <p:cNvSpPr>
            <a:spLocks noGrp="1"/>
          </p:cNvSpPr>
          <p:nvPr>
            <p:ph type="subTitle" idx="1"/>
          </p:nvPr>
        </p:nvSpPr>
        <p:spPr>
          <a:xfrm>
            <a:off x="540544" y="2250280"/>
            <a:ext cx="8062912" cy="3410968"/>
          </a:xfrm>
        </p:spPr>
        <p:txBody>
          <a:bodyPr>
            <a:normAutofit/>
          </a:bodyPr>
          <a:lstStyle/>
          <a:p>
            <a:pPr algn="l"/>
            <a:r>
              <a:rPr lang="fr-FR" dirty="0" smtClean="0"/>
              <a:t>En lien avec:</a:t>
            </a:r>
          </a:p>
          <a:p>
            <a:pPr algn="l">
              <a:buFontTx/>
              <a:buChar char="-"/>
            </a:pPr>
            <a:r>
              <a:rPr lang="fr-FR" b="1" dirty="0" smtClean="0">
                <a:solidFill>
                  <a:schemeClr val="accent1"/>
                </a:solidFill>
              </a:rPr>
              <a:t>la compétence 1  </a:t>
            </a:r>
            <a:r>
              <a:rPr lang="fr-FR" dirty="0" smtClean="0"/>
              <a:t>« évaluer une situation clinique et établir un diagnostic dans le domaine infirmier »</a:t>
            </a:r>
          </a:p>
          <a:p>
            <a:pPr algn="l">
              <a:buFontTx/>
              <a:buChar char="-"/>
            </a:pPr>
            <a:endParaRPr lang="fr-FR" dirty="0" smtClean="0"/>
          </a:p>
          <a:p>
            <a:pPr algn="l">
              <a:buFontTx/>
              <a:buChar char="-"/>
            </a:pPr>
            <a:r>
              <a:rPr lang="fr-FR" b="1" dirty="0" smtClean="0">
                <a:solidFill>
                  <a:schemeClr val="accent1"/>
                </a:solidFill>
              </a:rPr>
              <a:t>La compétence 2  </a:t>
            </a:r>
            <a:r>
              <a:rPr lang="fr-FR" dirty="0" smtClean="0"/>
              <a:t>« concevoir et conduire un projet de soins infirmiers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COMPETENCES CLINIQUES</a:t>
            </a:r>
            <a:endParaRPr lang="fr-FR" dirty="0"/>
          </a:p>
        </p:txBody>
      </p:sp>
      <p:sp>
        <p:nvSpPr>
          <p:cNvPr id="3" name="Espace réservé du contenu 2"/>
          <p:cNvSpPr>
            <a:spLocks noGrp="1"/>
          </p:cNvSpPr>
          <p:nvPr>
            <p:ph idx="1"/>
          </p:nvPr>
        </p:nvSpPr>
        <p:spPr/>
        <p:txBody>
          <a:bodyPr>
            <a:normAutofit lnSpcReduction="10000"/>
          </a:bodyPr>
          <a:lstStyle/>
          <a:p>
            <a:pPr>
              <a:buFont typeface="Wingdings" pitchFamily="2" charset="2"/>
              <a:buChar char="v"/>
            </a:pPr>
            <a:r>
              <a:rPr lang="fr-FR" dirty="0" smtClean="0"/>
              <a:t>Elles s’acquièrent :</a:t>
            </a:r>
          </a:p>
          <a:p>
            <a:pPr lvl="1">
              <a:buFont typeface="Wingdings" pitchFamily="2" charset="2"/>
              <a:buChar char="v"/>
            </a:pPr>
            <a:r>
              <a:rPr lang="fr-FR" dirty="0" smtClean="0"/>
              <a:t>En formation</a:t>
            </a:r>
          </a:p>
          <a:p>
            <a:pPr lvl="1">
              <a:buFont typeface="Wingdings" pitchFamily="2" charset="2"/>
              <a:buChar char="v"/>
            </a:pPr>
            <a:r>
              <a:rPr lang="fr-FR" dirty="0" smtClean="0"/>
              <a:t>Sur le terrain par la pratique</a:t>
            </a:r>
          </a:p>
          <a:p>
            <a:pPr lvl="1">
              <a:buFont typeface="Wingdings" pitchFamily="2" charset="2"/>
              <a:buChar char="v"/>
            </a:pPr>
            <a:endParaRPr lang="fr-FR" dirty="0" smtClean="0"/>
          </a:p>
          <a:p>
            <a:pPr>
              <a:buFont typeface="Wingdings" pitchFamily="2" charset="2"/>
              <a:buChar char="v"/>
            </a:pPr>
            <a:r>
              <a:rPr lang="fr-FR" dirty="0" smtClean="0"/>
              <a:t>Elles nécessitent:</a:t>
            </a:r>
          </a:p>
          <a:p>
            <a:pPr lvl="1">
              <a:buFont typeface="Wingdings" pitchFamily="2" charset="2"/>
              <a:buChar char="v"/>
            </a:pPr>
            <a:r>
              <a:rPr lang="fr-FR" dirty="0" smtClean="0"/>
              <a:t>Des connaissances théoriques ( les savoirs )</a:t>
            </a:r>
          </a:p>
          <a:p>
            <a:pPr lvl="1">
              <a:buFont typeface="Wingdings" pitchFamily="2" charset="2"/>
              <a:buChar char="v"/>
            </a:pPr>
            <a:r>
              <a:rPr lang="fr-FR" dirty="0" smtClean="0"/>
              <a:t>Des savoirs faires techniques et relationnels</a:t>
            </a:r>
          </a:p>
          <a:p>
            <a:pPr lvl="1">
              <a:buFont typeface="Wingdings" pitchFamily="2" charset="2"/>
              <a:buChar char="v"/>
            </a:pPr>
            <a:endParaRPr lang="fr-FR" dirty="0" smtClean="0"/>
          </a:p>
          <a:p>
            <a:pPr>
              <a:buFont typeface="Wingdings" pitchFamily="2" charset="2"/>
              <a:buChar char="v"/>
            </a:pPr>
            <a:r>
              <a:rPr lang="fr-FR" dirty="0" smtClean="0"/>
              <a:t>Elles constituent </a:t>
            </a:r>
            <a:r>
              <a:rPr lang="fr-FR" dirty="0" smtClean="0">
                <a:solidFill>
                  <a:schemeClr val="accent1"/>
                </a:solidFill>
              </a:rPr>
              <a:t>l’expérience professionnelle</a:t>
            </a:r>
          </a:p>
          <a:p>
            <a:pPr lvl="1">
              <a:buNone/>
            </a:pPr>
            <a:endParaRPr lang="fr-F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RAISONNEMENT CLINIQUE</a:t>
            </a:r>
            <a:endParaRPr lang="fr-FR" dirty="0"/>
          </a:p>
        </p:txBody>
      </p:sp>
      <p:sp>
        <p:nvSpPr>
          <p:cNvPr id="3" name="Espace réservé du contenu 2"/>
          <p:cNvSpPr>
            <a:spLocks noGrp="1"/>
          </p:cNvSpPr>
          <p:nvPr>
            <p:ph idx="1"/>
          </p:nvPr>
        </p:nvSpPr>
        <p:spPr/>
        <p:txBody>
          <a:bodyPr/>
          <a:lstStyle/>
          <a:p>
            <a:r>
              <a:rPr lang="fr-FR" dirty="0" smtClean="0"/>
              <a:t>Connaissances guident le raisonnement clinique et aident à la prise de décision</a:t>
            </a:r>
          </a:p>
          <a:p>
            <a:endParaRPr lang="fr-FR" dirty="0" smtClean="0"/>
          </a:p>
          <a:p>
            <a:pPr>
              <a:buNone/>
            </a:pPr>
            <a:endParaRPr lang="fr-FR" dirty="0" smtClean="0"/>
          </a:p>
          <a:p>
            <a:r>
              <a:rPr lang="fr-FR" dirty="0" smtClean="0"/>
              <a:t>Les compétences permettent de formuler mentalement des hypothèses après recueil de données</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RAISONNEMENT CLINIQUE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Processus de pensée et de prise de décision</a:t>
            </a:r>
          </a:p>
          <a:p>
            <a:r>
              <a:rPr lang="fr-FR" dirty="0" smtClean="0"/>
              <a:t>Permet de mener des actions appropriées en fonction du contexte</a:t>
            </a:r>
          </a:p>
          <a:p>
            <a:r>
              <a:rPr lang="fr-FR" dirty="0" smtClean="0"/>
              <a:t>Nécessite l’anticipation</a:t>
            </a:r>
          </a:p>
          <a:p>
            <a:r>
              <a:rPr lang="fr-FR" dirty="0" smtClean="0"/>
              <a:t>Mobilise plusieurs opérations mentales: </a:t>
            </a:r>
          </a:p>
          <a:p>
            <a:pPr lvl="1"/>
            <a:r>
              <a:rPr lang="fr-FR" dirty="0" smtClean="0"/>
              <a:t>L’association</a:t>
            </a:r>
          </a:p>
          <a:p>
            <a:pPr lvl="1"/>
            <a:r>
              <a:rPr lang="fr-FR" dirty="0" smtClean="0"/>
              <a:t>La perception</a:t>
            </a:r>
          </a:p>
          <a:p>
            <a:pPr lvl="1"/>
            <a:r>
              <a:rPr lang="fr-FR" dirty="0" smtClean="0"/>
              <a:t>L’observation</a:t>
            </a:r>
          </a:p>
          <a:p>
            <a:pPr lvl="1"/>
            <a:r>
              <a:rPr lang="fr-FR" dirty="0" smtClean="0"/>
              <a:t>L’intuition</a:t>
            </a:r>
          </a:p>
          <a:p>
            <a:pPr lvl="1"/>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 JUGEMENT CLINIQUE</a:t>
            </a:r>
            <a:endParaRPr lang="fr-FR" dirty="0"/>
          </a:p>
        </p:txBody>
      </p:sp>
      <p:sp>
        <p:nvSpPr>
          <p:cNvPr id="3" name="Espace réservé du contenu 2"/>
          <p:cNvSpPr>
            <a:spLocks noGrp="1"/>
          </p:cNvSpPr>
          <p:nvPr>
            <p:ph idx="1"/>
          </p:nvPr>
        </p:nvSpPr>
        <p:spPr/>
        <p:txBody>
          <a:bodyPr/>
          <a:lstStyle/>
          <a:p>
            <a:r>
              <a:rPr lang="fr-FR" dirty="0" smtClean="0"/>
              <a:t>L’IDE conjugue:</a:t>
            </a:r>
          </a:p>
          <a:p>
            <a:pPr lvl="1"/>
            <a:r>
              <a:rPr lang="fr-FR" dirty="0" smtClean="0"/>
              <a:t>Des connaissances médicales et en sciences humaines</a:t>
            </a:r>
          </a:p>
          <a:p>
            <a:pPr lvl="1"/>
            <a:endParaRPr lang="fr-FR" dirty="0" smtClean="0"/>
          </a:p>
          <a:p>
            <a:pPr lvl="1"/>
            <a:r>
              <a:rPr lang="fr-FR" dirty="0" smtClean="0"/>
              <a:t>Le raisonnement hypothético déductif</a:t>
            </a:r>
          </a:p>
          <a:p>
            <a:pPr lvl="1"/>
            <a:endParaRPr lang="fr-FR" dirty="0" smtClean="0"/>
          </a:p>
          <a:p>
            <a:pPr lvl="1"/>
            <a:r>
              <a:rPr lang="fr-FR" dirty="0" smtClean="0"/>
              <a:t>Le raisonnement par anticipation</a:t>
            </a:r>
          </a:p>
          <a:p>
            <a:pPr lvl="1"/>
            <a:endParaRPr lang="fr-FR" dirty="0" smtClean="0"/>
          </a:p>
          <a:p>
            <a:pPr lvl="1"/>
            <a:r>
              <a:rPr lang="fr-FR" dirty="0" smtClean="0"/>
              <a:t>Les attitudes de relation d’aide</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666526"/>
          </a:xfrm>
        </p:spPr>
        <p:txBody>
          <a:bodyPr>
            <a:noAutofit/>
          </a:bodyPr>
          <a:lstStyle/>
          <a:p>
            <a:pPr algn="ctr"/>
            <a:r>
              <a:rPr lang="fr-FR" sz="3200" dirty="0" smtClean="0"/>
              <a:t>2 CONCEPTS CLES: LE RAISONNEMENT DEDUCTIF ET INDUCTIF</a:t>
            </a:r>
            <a:endParaRPr lang="fr-FR" sz="3200" dirty="0"/>
          </a:p>
        </p:txBody>
      </p:sp>
      <p:sp>
        <p:nvSpPr>
          <p:cNvPr id="3" name="Espace réservé du contenu 2"/>
          <p:cNvSpPr>
            <a:spLocks noGrp="1"/>
          </p:cNvSpPr>
          <p:nvPr>
            <p:ph idx="1"/>
          </p:nvPr>
        </p:nvSpPr>
        <p:spPr>
          <a:xfrm>
            <a:off x="457200" y="1556792"/>
            <a:ext cx="8229600" cy="4898016"/>
          </a:xfrm>
        </p:spPr>
        <p:txBody>
          <a:bodyPr>
            <a:normAutofit fontScale="85000" lnSpcReduction="20000"/>
          </a:bodyPr>
          <a:lstStyle/>
          <a:p>
            <a:r>
              <a:rPr lang="fr-FR" dirty="0" smtClean="0"/>
              <a:t>Déductif: part de hypothèses vers le patient, vers la recherche d’indices, vers le concret. L’intuition oriente le soignant vers la reconnaissance d’indices chez </a:t>
            </a:r>
            <a:r>
              <a:rPr lang="fr-FR" dirty="0" smtClean="0"/>
              <a:t>le </a:t>
            </a:r>
            <a:r>
              <a:rPr lang="fr-FR" dirty="0" smtClean="0"/>
              <a:t>patient</a:t>
            </a:r>
          </a:p>
          <a:p>
            <a:endParaRPr lang="fr-FR" dirty="0" smtClean="0"/>
          </a:p>
          <a:p>
            <a:r>
              <a:rPr lang="fr-FR" dirty="0" smtClean="0"/>
              <a:t>Inductif: Part du patient des faits pour poser des conclusions cliniques. </a:t>
            </a:r>
          </a:p>
          <a:p>
            <a:endParaRPr lang="fr-FR" dirty="0" smtClean="0"/>
          </a:p>
          <a:p>
            <a:r>
              <a:rPr lang="fr-FR" dirty="0" smtClean="0"/>
              <a:t>Le raisonnement hypothético-déductif est la capacité de l’apprenant à déduire des conclusions à partir d’hypothèses et non uniquement d’une observation réelle. </a:t>
            </a:r>
            <a:r>
              <a:rPr lang="fr-FR" dirty="0" err="1" smtClean="0"/>
              <a:t>ll</a:t>
            </a:r>
            <a:r>
              <a:rPr lang="fr-FR" dirty="0" smtClean="0"/>
              <a:t> </a:t>
            </a:r>
            <a:r>
              <a:rPr lang="fr-FR" dirty="0" smtClean="0"/>
              <a:t>permet d’être exhaustif dans la prise en charge du patient.</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5746" name="Rectangle 2"/>
          <p:cNvSpPr>
            <a:spLocks noGrp="1" noChangeArrowheads="1"/>
          </p:cNvSpPr>
          <p:nvPr>
            <p:ph type="body" idx="1"/>
          </p:nvPr>
        </p:nvSpPr>
        <p:spPr>
          <a:xfrm>
            <a:off x="533400" y="1676400"/>
            <a:ext cx="7924800" cy="4454525"/>
          </a:xfrm>
        </p:spPr>
        <p:txBody>
          <a:bodyPr/>
          <a:lstStyle/>
          <a:p>
            <a:pPr>
              <a:buFont typeface="Wingdings" pitchFamily="2" charset="2"/>
              <a:buNone/>
            </a:pPr>
            <a:r>
              <a:rPr lang="fr-CA"/>
              <a:t> </a:t>
            </a:r>
          </a:p>
        </p:txBody>
      </p:sp>
      <p:sp>
        <p:nvSpPr>
          <p:cNvPr id="415748" name="Rectangle 4"/>
          <p:cNvSpPr>
            <a:spLocks noChangeArrowheads="1"/>
          </p:cNvSpPr>
          <p:nvPr/>
        </p:nvSpPr>
        <p:spPr bwMode="auto">
          <a:xfrm>
            <a:off x="251520" y="228600"/>
            <a:ext cx="3888432" cy="1371600"/>
          </a:xfrm>
          <a:prstGeom prst="rect">
            <a:avLst/>
          </a:prstGeom>
          <a:solidFill>
            <a:schemeClr val="folHlink"/>
          </a:solidFill>
          <a:ln w="12700" cap="sq">
            <a:solidFill>
              <a:schemeClr val="tx1"/>
            </a:solidFill>
            <a:miter lim="800000"/>
            <a:headEnd type="none" w="sm" len="sm"/>
            <a:tailEnd type="none" w="sm" len="sm"/>
          </a:ln>
          <a:effectLst/>
        </p:spPr>
        <p:txBody>
          <a:bodyPr wrap="none" anchor="ctr"/>
          <a:lstStyle/>
          <a:p>
            <a:pPr algn="ctr"/>
            <a:r>
              <a:rPr lang="fr-CA" sz="2000" b="1" dirty="0"/>
              <a:t>La pensée inductive:</a:t>
            </a:r>
          </a:p>
          <a:p>
            <a:pPr algn="ctr"/>
            <a:r>
              <a:rPr lang="fr-CA" sz="2000" b="1" dirty="0"/>
              <a:t>pour la collecte des données.</a:t>
            </a:r>
          </a:p>
        </p:txBody>
      </p:sp>
      <p:sp>
        <p:nvSpPr>
          <p:cNvPr id="415749" name="Rectangle 5"/>
          <p:cNvSpPr>
            <a:spLocks noChangeArrowheads="1"/>
          </p:cNvSpPr>
          <p:nvPr/>
        </p:nvSpPr>
        <p:spPr bwMode="auto">
          <a:xfrm>
            <a:off x="251520" y="1556792"/>
            <a:ext cx="3886200" cy="1066800"/>
          </a:xfrm>
          <a:prstGeom prst="rect">
            <a:avLst/>
          </a:prstGeom>
          <a:solidFill>
            <a:srgbClr val="FFCCFF"/>
          </a:solidFill>
          <a:ln w="12700" cap="sq">
            <a:solidFill>
              <a:schemeClr val="tx1"/>
            </a:solidFill>
            <a:miter lim="800000"/>
            <a:headEnd type="none" w="sm" len="sm"/>
            <a:tailEnd type="none" w="sm" len="sm"/>
          </a:ln>
          <a:effectLst/>
        </p:spPr>
        <p:txBody>
          <a:bodyPr wrap="none" anchor="ctr"/>
          <a:lstStyle/>
          <a:p>
            <a:pPr algn="ctr"/>
            <a:r>
              <a:rPr lang="fr-CA" sz="2000" b="1" dirty="0"/>
              <a:t>L’intuition: pour</a:t>
            </a:r>
          </a:p>
          <a:p>
            <a:pPr algn="ctr"/>
            <a:r>
              <a:rPr lang="fr-CA" sz="2000" b="1" dirty="0"/>
              <a:t>orienter la recherche</a:t>
            </a:r>
          </a:p>
          <a:p>
            <a:pPr algn="ctr"/>
            <a:r>
              <a:rPr lang="fr-CA" sz="2000" b="1" dirty="0"/>
              <a:t> de données mieux ciblées.</a:t>
            </a:r>
          </a:p>
        </p:txBody>
      </p:sp>
      <p:sp>
        <p:nvSpPr>
          <p:cNvPr id="415750" name="Rectangle 6"/>
          <p:cNvSpPr>
            <a:spLocks noChangeArrowheads="1"/>
          </p:cNvSpPr>
          <p:nvPr/>
        </p:nvSpPr>
        <p:spPr bwMode="auto">
          <a:xfrm>
            <a:off x="251520" y="2636912"/>
            <a:ext cx="3886200" cy="1143000"/>
          </a:xfrm>
          <a:prstGeom prst="rect">
            <a:avLst/>
          </a:prstGeom>
          <a:solidFill>
            <a:srgbClr val="FFFFCC"/>
          </a:solidFill>
          <a:ln w="12700" cap="sq">
            <a:solidFill>
              <a:schemeClr val="tx1"/>
            </a:solidFill>
            <a:miter lim="800000"/>
            <a:headEnd type="none" w="sm" len="sm"/>
            <a:tailEnd type="none" w="sm" len="sm"/>
          </a:ln>
          <a:effectLst/>
        </p:spPr>
        <p:txBody>
          <a:bodyPr wrap="none" anchor="ctr"/>
          <a:lstStyle/>
          <a:p>
            <a:pPr algn="ctr"/>
            <a:r>
              <a:rPr lang="fr-CA" sz="2000" b="1" dirty="0">
                <a:solidFill>
                  <a:schemeClr val="bg2"/>
                </a:solidFill>
              </a:rPr>
              <a:t>La pensée systémique: pour</a:t>
            </a:r>
          </a:p>
          <a:p>
            <a:pPr algn="ctr"/>
            <a:r>
              <a:rPr lang="fr-CA" sz="2000" b="1" dirty="0">
                <a:solidFill>
                  <a:schemeClr val="bg2"/>
                </a:solidFill>
              </a:rPr>
              <a:t>tenir compte de toutes les </a:t>
            </a:r>
          </a:p>
          <a:p>
            <a:pPr algn="ctr"/>
            <a:r>
              <a:rPr lang="fr-CA" sz="2000" b="1" dirty="0">
                <a:solidFill>
                  <a:schemeClr val="bg2"/>
                </a:solidFill>
              </a:rPr>
              <a:t>dimensions de la situation</a:t>
            </a:r>
            <a:r>
              <a:rPr lang="fr-CA" sz="2000" b="1" dirty="0"/>
              <a:t>.</a:t>
            </a:r>
          </a:p>
        </p:txBody>
      </p:sp>
      <p:sp>
        <p:nvSpPr>
          <p:cNvPr id="415751" name="Rectangle 7"/>
          <p:cNvSpPr>
            <a:spLocks noChangeArrowheads="1"/>
          </p:cNvSpPr>
          <p:nvPr/>
        </p:nvSpPr>
        <p:spPr bwMode="auto">
          <a:xfrm>
            <a:off x="179512" y="3789040"/>
            <a:ext cx="4102224" cy="1447800"/>
          </a:xfrm>
          <a:prstGeom prst="rect">
            <a:avLst/>
          </a:prstGeom>
          <a:solidFill>
            <a:srgbClr val="CCFFCC"/>
          </a:solidFill>
          <a:ln w="12700" cap="sq">
            <a:solidFill>
              <a:schemeClr val="tx1"/>
            </a:solidFill>
            <a:miter lim="800000"/>
            <a:headEnd type="none" w="sm" len="sm"/>
            <a:tailEnd type="none" w="sm" len="sm"/>
          </a:ln>
          <a:effectLst/>
        </p:spPr>
        <p:txBody>
          <a:bodyPr wrap="none" anchor="ctr"/>
          <a:lstStyle/>
          <a:p>
            <a:pPr algn="ctr"/>
            <a:endParaRPr lang="fr-CA" sz="2000" b="1" dirty="0"/>
          </a:p>
          <a:p>
            <a:pPr algn="ctr"/>
            <a:r>
              <a:rPr lang="fr-CA" b="1" dirty="0">
                <a:solidFill>
                  <a:schemeClr val="bg1"/>
                </a:solidFill>
              </a:rPr>
              <a:t>La pensée hypothético-déductive:</a:t>
            </a:r>
          </a:p>
          <a:p>
            <a:pPr algn="ctr"/>
            <a:r>
              <a:rPr lang="fr-CA" b="1" dirty="0">
                <a:solidFill>
                  <a:schemeClr val="bg1"/>
                </a:solidFill>
              </a:rPr>
              <a:t>pour l’analyse et l’identification des </a:t>
            </a:r>
          </a:p>
          <a:p>
            <a:pPr algn="ctr"/>
            <a:r>
              <a:rPr lang="fr-CA" b="1" dirty="0">
                <a:solidFill>
                  <a:schemeClr val="bg1"/>
                </a:solidFill>
              </a:rPr>
              <a:t> hypothèses de jugement clinique.  </a:t>
            </a:r>
          </a:p>
          <a:p>
            <a:pPr algn="ctr"/>
            <a:endParaRPr lang="fr-CA" b="1" dirty="0"/>
          </a:p>
        </p:txBody>
      </p:sp>
      <p:sp>
        <p:nvSpPr>
          <p:cNvPr id="415754" name="Text Box 10"/>
          <p:cNvSpPr txBox="1">
            <a:spLocks noChangeArrowheads="1"/>
          </p:cNvSpPr>
          <p:nvPr/>
        </p:nvSpPr>
        <p:spPr bwMode="auto">
          <a:xfrm>
            <a:off x="5029200" y="457200"/>
            <a:ext cx="3179763" cy="2041525"/>
          </a:xfrm>
          <a:prstGeom prst="rect">
            <a:avLst/>
          </a:prstGeom>
          <a:noFill/>
          <a:ln w="12700" cap="sq">
            <a:noFill/>
            <a:miter lim="800000"/>
            <a:headEnd type="none" w="sm" len="sm"/>
            <a:tailEnd type="none" w="sm" len="sm"/>
          </a:ln>
          <a:effectLst/>
        </p:spPr>
        <p:txBody>
          <a:bodyPr wrap="none">
            <a:spAutoFit/>
          </a:bodyPr>
          <a:lstStyle/>
          <a:p>
            <a:pPr algn="ctr"/>
            <a:r>
              <a:rPr lang="fr-CA" sz="3200" b="1">
                <a:solidFill>
                  <a:schemeClr val="tx1"/>
                </a:solidFill>
                <a:effectLst>
                  <a:outerShdw blurRad="38100" dist="38100" dir="2700000" algn="tl">
                    <a:srgbClr val="000000"/>
                  </a:outerShdw>
                </a:effectLst>
              </a:rPr>
              <a:t>Les processus de </a:t>
            </a:r>
          </a:p>
          <a:p>
            <a:pPr algn="ctr"/>
            <a:r>
              <a:rPr lang="fr-CA" sz="3200" b="1">
                <a:solidFill>
                  <a:schemeClr val="tx1"/>
                </a:solidFill>
                <a:effectLst>
                  <a:outerShdw blurRad="38100" dist="38100" dir="2700000" algn="tl">
                    <a:srgbClr val="000000"/>
                  </a:outerShdw>
                </a:effectLst>
              </a:rPr>
              <a:t>pensée mobilisés </a:t>
            </a:r>
          </a:p>
          <a:p>
            <a:pPr algn="ctr"/>
            <a:r>
              <a:rPr lang="fr-CA" sz="3200" b="1">
                <a:solidFill>
                  <a:schemeClr val="tx1"/>
                </a:solidFill>
                <a:effectLst>
                  <a:outerShdw blurRad="38100" dist="38100" dir="2700000" algn="tl">
                    <a:srgbClr val="000000"/>
                  </a:outerShdw>
                </a:effectLst>
              </a:rPr>
              <a:t>par la démarche </a:t>
            </a:r>
          </a:p>
          <a:p>
            <a:pPr algn="ctr"/>
            <a:r>
              <a:rPr lang="fr-CA" sz="3200" b="1">
                <a:solidFill>
                  <a:schemeClr val="tx1"/>
                </a:solidFill>
                <a:effectLst>
                  <a:outerShdw blurRad="38100" dist="38100" dir="2700000" algn="tl">
                    <a:srgbClr val="000000"/>
                  </a:outerShdw>
                </a:effectLst>
              </a:rPr>
              <a:t>clinique </a:t>
            </a:r>
          </a:p>
        </p:txBody>
      </p:sp>
      <p:sp>
        <p:nvSpPr>
          <p:cNvPr id="415763" name="Rectangle 19"/>
          <p:cNvSpPr>
            <a:spLocks noChangeArrowheads="1"/>
          </p:cNvSpPr>
          <p:nvPr/>
        </p:nvSpPr>
        <p:spPr bwMode="auto">
          <a:xfrm>
            <a:off x="251520" y="5229200"/>
            <a:ext cx="3888432" cy="72008"/>
          </a:xfrm>
          <a:prstGeom prst="rect">
            <a:avLst/>
          </a:prstGeom>
          <a:solidFill>
            <a:srgbClr val="DE95FB"/>
          </a:solidFill>
          <a:ln w="12700" cap="sq">
            <a:solidFill>
              <a:schemeClr val="tx1"/>
            </a:solidFill>
            <a:miter lim="800000"/>
            <a:headEnd type="none" w="sm" len="sm"/>
            <a:tailEnd type="none" w="sm" len="sm"/>
          </a:ln>
          <a:effectLst/>
        </p:spPr>
        <p:txBody>
          <a:bodyPr wrap="none" anchor="ctr"/>
          <a:lstStyle/>
          <a:p>
            <a:pPr algn="ctr"/>
            <a:endParaRPr lang="fr-CA" sz="2000" b="1" dirty="0"/>
          </a:p>
          <a:p>
            <a:pPr algn="ctr"/>
            <a:endParaRPr lang="fr-CA" sz="2000" b="1" dirty="0"/>
          </a:p>
          <a:p>
            <a:pPr algn="ctr"/>
            <a:endParaRPr lang="fr-CA" sz="2000" b="1" dirty="0"/>
          </a:p>
        </p:txBody>
      </p:sp>
      <p:sp>
        <p:nvSpPr>
          <p:cNvPr id="415764" name="Rectangle 20"/>
          <p:cNvSpPr>
            <a:spLocks noChangeArrowheads="1"/>
          </p:cNvSpPr>
          <p:nvPr/>
        </p:nvSpPr>
        <p:spPr bwMode="auto">
          <a:xfrm>
            <a:off x="4499992" y="3048000"/>
            <a:ext cx="4644008" cy="1820863"/>
          </a:xfrm>
          <a:prstGeom prst="rect">
            <a:avLst/>
          </a:prstGeom>
          <a:solidFill>
            <a:srgbClr val="63FFFF"/>
          </a:solidFill>
          <a:ln w="12700" cap="sq">
            <a:solidFill>
              <a:schemeClr val="tx1"/>
            </a:solidFill>
            <a:miter lim="800000"/>
            <a:headEnd type="none" w="sm" len="sm"/>
            <a:tailEnd type="none" w="sm" len="sm"/>
          </a:ln>
          <a:effectLst/>
        </p:spPr>
        <p:txBody>
          <a:bodyPr wrap="none" anchor="ctr"/>
          <a:lstStyle/>
          <a:p>
            <a:pPr algn="ctr"/>
            <a:endParaRPr lang="fr-CA" sz="2000" b="1" dirty="0"/>
          </a:p>
          <a:p>
            <a:pPr algn="ctr"/>
            <a:r>
              <a:rPr lang="fr-CA" sz="2000" b="1" dirty="0">
                <a:solidFill>
                  <a:schemeClr val="accent6">
                    <a:lumMod val="60000"/>
                    <a:lumOff val="40000"/>
                  </a:schemeClr>
                </a:solidFill>
              </a:rPr>
              <a:t>La pensée créatrice: pour </a:t>
            </a:r>
          </a:p>
          <a:p>
            <a:pPr algn="ctr"/>
            <a:r>
              <a:rPr lang="fr-CA" sz="2000" b="1" dirty="0">
                <a:solidFill>
                  <a:schemeClr val="accent6">
                    <a:lumMod val="60000"/>
                    <a:lumOff val="40000"/>
                  </a:schemeClr>
                </a:solidFill>
              </a:rPr>
              <a:t>la planification d’interventions</a:t>
            </a:r>
          </a:p>
          <a:p>
            <a:pPr algn="ctr"/>
            <a:r>
              <a:rPr lang="fr-CA" sz="2000" b="1" dirty="0">
                <a:solidFill>
                  <a:schemeClr val="accent6">
                    <a:lumMod val="60000"/>
                    <a:lumOff val="40000"/>
                  </a:schemeClr>
                </a:solidFill>
              </a:rPr>
              <a:t>diversifiées et adaptées pour le plan</a:t>
            </a:r>
          </a:p>
          <a:p>
            <a:pPr algn="ctr"/>
            <a:r>
              <a:rPr lang="fr-CA" sz="2000" b="1" dirty="0">
                <a:solidFill>
                  <a:schemeClr val="accent6">
                    <a:lumMod val="60000"/>
                    <a:lumOff val="40000"/>
                  </a:schemeClr>
                </a:solidFill>
              </a:rPr>
              <a:t>thérapeutique infirmier.</a:t>
            </a:r>
          </a:p>
          <a:p>
            <a:pPr algn="ctr"/>
            <a:endParaRPr lang="fr-CA" sz="2000" b="1" dirty="0"/>
          </a:p>
        </p:txBody>
      </p:sp>
      <p:sp>
        <p:nvSpPr>
          <p:cNvPr id="415770" name="AutoShape 26"/>
          <p:cNvSpPr>
            <a:spLocks noChangeArrowheads="1"/>
          </p:cNvSpPr>
          <p:nvPr/>
        </p:nvSpPr>
        <p:spPr bwMode="auto">
          <a:xfrm rot="-8377334">
            <a:off x="5972175" y="4445000"/>
            <a:ext cx="733425" cy="2068513"/>
          </a:xfrm>
          <a:prstGeom prst="curvedRightArrow">
            <a:avLst>
              <a:gd name="adj1" fmla="val 56407"/>
              <a:gd name="adj2" fmla="val 112814"/>
              <a:gd name="adj3" fmla="val 61917"/>
            </a:avLst>
          </a:prstGeom>
          <a:solidFill>
            <a:srgbClr val="FF99FF"/>
          </a:solidFill>
          <a:ln w="12700" cap="sq">
            <a:solidFill>
              <a:schemeClr val="tx1"/>
            </a:solidFill>
            <a:miter lim="800000"/>
            <a:headEnd type="none" w="sm" len="sm"/>
            <a:tailEnd type="none" w="sm" len="sm"/>
          </a:ln>
          <a:effectLst/>
        </p:spPr>
        <p:txBody>
          <a:bodyPr wrap="none" anchor="ctr"/>
          <a:lstStyle/>
          <a:p>
            <a:endParaRPr lang="fr-F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15754"/>
                                        </p:tgtEl>
                                        <p:attrNameLst>
                                          <p:attrName>style.visibility</p:attrName>
                                        </p:attrNameLst>
                                      </p:cBhvr>
                                      <p:to>
                                        <p:strVal val="visible"/>
                                      </p:to>
                                    </p:set>
                                    <p:anim calcmode="lin" valueType="num">
                                      <p:cBhvr>
                                        <p:cTn id="7" dur="1000" fill="hold"/>
                                        <p:tgtEl>
                                          <p:spTgt spid="415754"/>
                                        </p:tgtEl>
                                        <p:attrNameLst>
                                          <p:attrName>ppt_w</p:attrName>
                                        </p:attrNameLst>
                                      </p:cBhvr>
                                      <p:tavLst>
                                        <p:tav tm="0">
                                          <p:val>
                                            <p:fltVal val="0"/>
                                          </p:val>
                                        </p:tav>
                                        <p:tav tm="100000">
                                          <p:val>
                                            <p:strVal val="#ppt_w"/>
                                          </p:val>
                                        </p:tav>
                                      </p:tavLst>
                                    </p:anim>
                                    <p:anim calcmode="lin" valueType="num">
                                      <p:cBhvr>
                                        <p:cTn id="8" dur="1000" fill="hold"/>
                                        <p:tgtEl>
                                          <p:spTgt spid="415754"/>
                                        </p:tgtEl>
                                        <p:attrNameLst>
                                          <p:attrName>ppt_h</p:attrName>
                                        </p:attrNameLst>
                                      </p:cBhvr>
                                      <p:tavLst>
                                        <p:tav tm="0">
                                          <p:val>
                                            <p:fltVal val="0"/>
                                          </p:val>
                                        </p:tav>
                                        <p:tav tm="100000">
                                          <p:val>
                                            <p:strVal val="#ppt_h"/>
                                          </p:val>
                                        </p:tav>
                                      </p:tavLst>
                                    </p:anim>
                                    <p:anim calcmode="lin" valueType="num">
                                      <p:cBhvr>
                                        <p:cTn id="9" dur="1000" fill="hold"/>
                                        <p:tgtEl>
                                          <p:spTgt spid="41575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5754"/>
                                        </p:tgtEl>
                                        <p:attrNameLst>
                                          <p:attrName>ppt_y</p:attrName>
                                        </p:attrNameLst>
                                      </p:cBhvr>
                                      <p:tavLst>
                                        <p:tav tm="0" fmla="#ppt_y+(sin(-2*pi*(1-$))*-#ppt_x+cos(-2*pi*(1-$))*(1-#ppt_y))*(1-$)">
                                          <p:val>
                                            <p:fltVal val="0"/>
                                          </p:val>
                                        </p:tav>
                                        <p:tav tm="100000">
                                          <p:val>
                                            <p:fltVal val="1"/>
                                          </p:val>
                                        </p:tav>
                                      </p:tavLst>
                                    </p:anim>
                                  </p:childTnLst>
                                </p:cTn>
                              </p:par>
                              <p:par>
                                <p:cTn id="11" presetID="2" presetClass="entr" presetSubtype="8" fill="hold" grpId="0" nodeType="withEffect">
                                  <p:stCondLst>
                                    <p:cond delay="0"/>
                                  </p:stCondLst>
                                  <p:childTnLst>
                                    <p:set>
                                      <p:cBhvr>
                                        <p:cTn id="12" dur="1" fill="hold">
                                          <p:stCondLst>
                                            <p:cond delay="0"/>
                                          </p:stCondLst>
                                        </p:cTn>
                                        <p:tgtEl>
                                          <p:spTgt spid="415748"/>
                                        </p:tgtEl>
                                        <p:attrNameLst>
                                          <p:attrName>style.visibility</p:attrName>
                                        </p:attrNameLst>
                                      </p:cBhvr>
                                      <p:to>
                                        <p:strVal val="visible"/>
                                      </p:to>
                                    </p:set>
                                    <p:anim calcmode="lin" valueType="num">
                                      <p:cBhvr additive="base">
                                        <p:cTn id="13" dur="500" fill="hold"/>
                                        <p:tgtEl>
                                          <p:spTgt spid="415748"/>
                                        </p:tgtEl>
                                        <p:attrNameLst>
                                          <p:attrName>ppt_x</p:attrName>
                                        </p:attrNameLst>
                                      </p:cBhvr>
                                      <p:tavLst>
                                        <p:tav tm="0">
                                          <p:val>
                                            <p:strVal val="0-#ppt_w/2"/>
                                          </p:val>
                                        </p:tav>
                                        <p:tav tm="100000">
                                          <p:val>
                                            <p:strVal val="#ppt_x"/>
                                          </p:val>
                                        </p:tav>
                                      </p:tavLst>
                                    </p:anim>
                                    <p:anim calcmode="lin" valueType="num">
                                      <p:cBhvr additive="base">
                                        <p:cTn id="14" dur="500" fill="hold"/>
                                        <p:tgtEl>
                                          <p:spTgt spid="415748"/>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15749"/>
                                        </p:tgtEl>
                                        <p:attrNameLst>
                                          <p:attrName>style.visibility</p:attrName>
                                        </p:attrNameLst>
                                      </p:cBhvr>
                                      <p:to>
                                        <p:strVal val="visible"/>
                                      </p:to>
                                    </p:set>
                                    <p:anim calcmode="lin" valueType="num">
                                      <p:cBhvr additive="base">
                                        <p:cTn id="17" dur="500" fill="hold"/>
                                        <p:tgtEl>
                                          <p:spTgt spid="415749"/>
                                        </p:tgtEl>
                                        <p:attrNameLst>
                                          <p:attrName>ppt_x</p:attrName>
                                        </p:attrNameLst>
                                      </p:cBhvr>
                                      <p:tavLst>
                                        <p:tav tm="0">
                                          <p:val>
                                            <p:strVal val="0-#ppt_w/2"/>
                                          </p:val>
                                        </p:tav>
                                        <p:tav tm="100000">
                                          <p:val>
                                            <p:strVal val="#ppt_x"/>
                                          </p:val>
                                        </p:tav>
                                      </p:tavLst>
                                    </p:anim>
                                    <p:anim calcmode="lin" valueType="num">
                                      <p:cBhvr additive="base">
                                        <p:cTn id="18" dur="500" fill="hold"/>
                                        <p:tgtEl>
                                          <p:spTgt spid="415749"/>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15750"/>
                                        </p:tgtEl>
                                        <p:attrNameLst>
                                          <p:attrName>style.visibility</p:attrName>
                                        </p:attrNameLst>
                                      </p:cBhvr>
                                      <p:to>
                                        <p:strVal val="visible"/>
                                      </p:to>
                                    </p:set>
                                    <p:anim calcmode="lin" valueType="num">
                                      <p:cBhvr additive="base">
                                        <p:cTn id="21" dur="500" fill="hold"/>
                                        <p:tgtEl>
                                          <p:spTgt spid="415750"/>
                                        </p:tgtEl>
                                        <p:attrNameLst>
                                          <p:attrName>ppt_x</p:attrName>
                                        </p:attrNameLst>
                                      </p:cBhvr>
                                      <p:tavLst>
                                        <p:tav tm="0">
                                          <p:val>
                                            <p:strVal val="0-#ppt_w/2"/>
                                          </p:val>
                                        </p:tav>
                                        <p:tav tm="100000">
                                          <p:val>
                                            <p:strVal val="#ppt_x"/>
                                          </p:val>
                                        </p:tav>
                                      </p:tavLst>
                                    </p:anim>
                                    <p:anim calcmode="lin" valueType="num">
                                      <p:cBhvr additive="base">
                                        <p:cTn id="22" dur="500" fill="hold"/>
                                        <p:tgtEl>
                                          <p:spTgt spid="41575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415751"/>
                                        </p:tgtEl>
                                        <p:attrNameLst>
                                          <p:attrName>style.visibility</p:attrName>
                                        </p:attrNameLst>
                                      </p:cBhvr>
                                      <p:to>
                                        <p:strVal val="visible"/>
                                      </p:to>
                                    </p:set>
                                    <p:anim calcmode="lin" valueType="num">
                                      <p:cBhvr additive="base">
                                        <p:cTn id="25" dur="500" fill="hold"/>
                                        <p:tgtEl>
                                          <p:spTgt spid="415751"/>
                                        </p:tgtEl>
                                        <p:attrNameLst>
                                          <p:attrName>ppt_x</p:attrName>
                                        </p:attrNameLst>
                                      </p:cBhvr>
                                      <p:tavLst>
                                        <p:tav tm="0">
                                          <p:val>
                                            <p:strVal val="0-#ppt_w/2"/>
                                          </p:val>
                                        </p:tav>
                                        <p:tav tm="100000">
                                          <p:val>
                                            <p:strVal val="#ppt_x"/>
                                          </p:val>
                                        </p:tav>
                                      </p:tavLst>
                                    </p:anim>
                                    <p:anim calcmode="lin" valueType="num">
                                      <p:cBhvr additive="base">
                                        <p:cTn id="26" dur="500" fill="hold"/>
                                        <p:tgtEl>
                                          <p:spTgt spid="415751"/>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415763"/>
                                        </p:tgtEl>
                                        <p:attrNameLst>
                                          <p:attrName>style.visibility</p:attrName>
                                        </p:attrNameLst>
                                      </p:cBhvr>
                                      <p:to>
                                        <p:strVal val="visible"/>
                                      </p:to>
                                    </p:set>
                                    <p:anim calcmode="lin" valueType="num">
                                      <p:cBhvr additive="base">
                                        <p:cTn id="29" dur="500" fill="hold"/>
                                        <p:tgtEl>
                                          <p:spTgt spid="415763"/>
                                        </p:tgtEl>
                                        <p:attrNameLst>
                                          <p:attrName>ppt_x</p:attrName>
                                        </p:attrNameLst>
                                      </p:cBhvr>
                                      <p:tavLst>
                                        <p:tav tm="0">
                                          <p:val>
                                            <p:strVal val="0-#ppt_w/2"/>
                                          </p:val>
                                        </p:tav>
                                        <p:tav tm="100000">
                                          <p:val>
                                            <p:strVal val="#ppt_x"/>
                                          </p:val>
                                        </p:tav>
                                      </p:tavLst>
                                    </p:anim>
                                    <p:anim calcmode="lin" valueType="num">
                                      <p:cBhvr additive="base">
                                        <p:cTn id="30" dur="500" fill="hold"/>
                                        <p:tgtEl>
                                          <p:spTgt spid="415763"/>
                                        </p:tgtEl>
                                        <p:attrNameLst>
                                          <p:attrName>ppt_y</p:attrName>
                                        </p:attrNameLst>
                                      </p:cBhvr>
                                      <p:tavLst>
                                        <p:tav tm="0">
                                          <p:val>
                                            <p:strVal val="#ppt_y"/>
                                          </p:val>
                                        </p:tav>
                                        <p:tav tm="100000">
                                          <p:val>
                                            <p:strVal val="#ppt_y"/>
                                          </p:val>
                                        </p:tav>
                                      </p:tavLst>
                                    </p:anim>
                                  </p:childTnLst>
                                </p:cTn>
                              </p:par>
                            </p:childTnLst>
                          </p:cTn>
                        </p:par>
                        <p:par>
                          <p:cTn id="31" fill="hold">
                            <p:stCondLst>
                              <p:cond delay="1000"/>
                            </p:stCondLst>
                            <p:childTnLst>
                              <p:par>
                                <p:cTn id="32" presetID="19" presetClass="entr" presetSubtype="10" fill="hold" grpId="0" nodeType="afterEffect">
                                  <p:stCondLst>
                                    <p:cond delay="0"/>
                                  </p:stCondLst>
                                  <p:childTnLst>
                                    <p:set>
                                      <p:cBhvr>
                                        <p:cTn id="33" dur="1" fill="hold">
                                          <p:stCondLst>
                                            <p:cond delay="0"/>
                                          </p:stCondLst>
                                        </p:cTn>
                                        <p:tgtEl>
                                          <p:spTgt spid="415770"/>
                                        </p:tgtEl>
                                        <p:attrNameLst>
                                          <p:attrName>style.visibility</p:attrName>
                                        </p:attrNameLst>
                                      </p:cBhvr>
                                      <p:to>
                                        <p:strVal val="visible"/>
                                      </p:to>
                                    </p:set>
                                    <p:anim calcmode="lin" valueType="num">
                                      <p:cBhvr>
                                        <p:cTn id="34" dur="5000" fill="hold"/>
                                        <p:tgtEl>
                                          <p:spTgt spid="415770"/>
                                        </p:tgtEl>
                                        <p:attrNameLst>
                                          <p:attrName>ppt_w</p:attrName>
                                        </p:attrNameLst>
                                      </p:cBhvr>
                                      <p:tavLst>
                                        <p:tav tm="0" fmla="#ppt_w*sin(2.5*pi*$)">
                                          <p:val>
                                            <p:fltVal val="0"/>
                                          </p:val>
                                        </p:tav>
                                        <p:tav tm="100000">
                                          <p:val>
                                            <p:fltVal val="1"/>
                                          </p:val>
                                        </p:tav>
                                      </p:tavLst>
                                    </p:anim>
                                    <p:anim calcmode="lin" valueType="num">
                                      <p:cBhvr>
                                        <p:cTn id="35" dur="5000" fill="hold"/>
                                        <p:tgtEl>
                                          <p:spTgt spid="415770"/>
                                        </p:tgtEl>
                                        <p:attrNameLst>
                                          <p:attrName>ppt_h</p:attrName>
                                        </p:attrNameLst>
                                      </p:cBhvr>
                                      <p:tavLst>
                                        <p:tav tm="0">
                                          <p:val>
                                            <p:strVal val="#ppt_h"/>
                                          </p:val>
                                        </p:tav>
                                        <p:tav tm="100000">
                                          <p:val>
                                            <p:strVal val="#ppt_h"/>
                                          </p:val>
                                        </p:tav>
                                      </p:tavLst>
                                    </p:anim>
                                  </p:childTnLst>
                                </p:cTn>
                              </p:par>
                              <p:par>
                                <p:cTn id="36" presetID="2" presetClass="entr" presetSubtype="8" fill="hold" grpId="0" nodeType="withEffect">
                                  <p:stCondLst>
                                    <p:cond delay="0"/>
                                  </p:stCondLst>
                                  <p:childTnLst>
                                    <p:set>
                                      <p:cBhvr>
                                        <p:cTn id="37" dur="1" fill="hold">
                                          <p:stCondLst>
                                            <p:cond delay="0"/>
                                          </p:stCondLst>
                                        </p:cTn>
                                        <p:tgtEl>
                                          <p:spTgt spid="415764"/>
                                        </p:tgtEl>
                                        <p:attrNameLst>
                                          <p:attrName>style.visibility</p:attrName>
                                        </p:attrNameLst>
                                      </p:cBhvr>
                                      <p:to>
                                        <p:strVal val="visible"/>
                                      </p:to>
                                    </p:set>
                                    <p:anim calcmode="lin" valueType="num">
                                      <p:cBhvr additive="base">
                                        <p:cTn id="38" dur="500" fill="hold"/>
                                        <p:tgtEl>
                                          <p:spTgt spid="415764"/>
                                        </p:tgtEl>
                                        <p:attrNameLst>
                                          <p:attrName>ppt_x</p:attrName>
                                        </p:attrNameLst>
                                      </p:cBhvr>
                                      <p:tavLst>
                                        <p:tav tm="0">
                                          <p:val>
                                            <p:strVal val="0-#ppt_w/2"/>
                                          </p:val>
                                        </p:tav>
                                        <p:tav tm="100000">
                                          <p:val>
                                            <p:strVal val="#ppt_x"/>
                                          </p:val>
                                        </p:tav>
                                      </p:tavLst>
                                    </p:anim>
                                    <p:anim calcmode="lin" valueType="num">
                                      <p:cBhvr additive="base">
                                        <p:cTn id="39" dur="500" fill="hold"/>
                                        <p:tgtEl>
                                          <p:spTgt spid="4157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48" grpId="0" animBg="1" autoUpdateAnimBg="0"/>
      <p:bldP spid="415749" grpId="0" animBg="1" autoUpdateAnimBg="0"/>
      <p:bldP spid="415750" grpId="0" animBg="1" autoUpdateAnimBg="0"/>
      <p:bldP spid="415751" grpId="0" animBg="1" autoUpdateAnimBg="0"/>
      <p:bldP spid="415754" grpId="0" autoUpdateAnimBg="0"/>
      <p:bldP spid="415763" grpId="0" animBg="1" autoUpdateAnimBg="0"/>
      <p:bldP spid="415764" grpId="0" animBg="1" autoUpdateAnimBg="0"/>
      <p:bldP spid="415770"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5027" name="Rectangle 3"/>
          <p:cNvSpPr>
            <a:spLocks noGrp="1" noChangeArrowheads="1"/>
          </p:cNvSpPr>
          <p:nvPr>
            <p:ph type="body" idx="1"/>
          </p:nvPr>
        </p:nvSpPr>
        <p:spPr/>
        <p:txBody>
          <a:bodyPr/>
          <a:lstStyle/>
          <a:p>
            <a:pPr>
              <a:buFont typeface="Wingdings" pitchFamily="2" charset="2"/>
              <a:buNone/>
            </a:pPr>
            <a:r>
              <a:rPr lang="fr-CA"/>
              <a:t> </a:t>
            </a:r>
          </a:p>
        </p:txBody>
      </p:sp>
      <p:sp>
        <p:nvSpPr>
          <p:cNvPr id="385028" name="Rectangle 4"/>
          <p:cNvSpPr>
            <a:spLocks noChangeArrowheads="1"/>
          </p:cNvSpPr>
          <p:nvPr/>
        </p:nvSpPr>
        <p:spPr bwMode="auto">
          <a:xfrm>
            <a:off x="5257800" y="3276600"/>
            <a:ext cx="1752600" cy="1143000"/>
          </a:xfrm>
          <a:prstGeom prst="rect">
            <a:avLst/>
          </a:prstGeom>
          <a:solidFill>
            <a:srgbClr val="00FFFF"/>
          </a:solidFill>
          <a:ln w="12700" cap="sq">
            <a:solidFill>
              <a:schemeClr val="tx1"/>
            </a:solidFill>
            <a:miter lim="800000"/>
            <a:headEnd type="none" w="sm" len="sm"/>
            <a:tailEnd type="none" w="sm" len="sm"/>
          </a:ln>
          <a:effectLst/>
        </p:spPr>
        <p:txBody>
          <a:bodyPr wrap="none" anchor="ctr"/>
          <a:lstStyle/>
          <a:p>
            <a:pPr algn="ctr"/>
            <a:r>
              <a:rPr lang="fr-CA" b="1" dirty="0">
                <a:solidFill>
                  <a:schemeClr val="accent2"/>
                </a:solidFill>
              </a:rPr>
              <a:t>Hypothèses</a:t>
            </a:r>
          </a:p>
        </p:txBody>
      </p:sp>
      <p:sp>
        <p:nvSpPr>
          <p:cNvPr id="385030" name="Rectangle 6"/>
          <p:cNvSpPr>
            <a:spLocks noChangeArrowheads="1"/>
          </p:cNvSpPr>
          <p:nvPr/>
        </p:nvSpPr>
        <p:spPr bwMode="auto">
          <a:xfrm>
            <a:off x="762000" y="923925"/>
            <a:ext cx="2057400" cy="6858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pPr algn="ctr"/>
            <a:endParaRPr lang="fr-CA" sz="2000" b="1"/>
          </a:p>
          <a:p>
            <a:pPr algn="ctr"/>
            <a:r>
              <a:rPr lang="fr-CA" sz="2000" b="1"/>
              <a:t>Pensée inductive</a:t>
            </a:r>
          </a:p>
          <a:p>
            <a:pPr algn="ctr"/>
            <a:endParaRPr lang="fr-CA" sz="2000" b="1"/>
          </a:p>
        </p:txBody>
      </p:sp>
      <p:sp>
        <p:nvSpPr>
          <p:cNvPr id="385045" name="Rectangle 21"/>
          <p:cNvSpPr>
            <a:spLocks noChangeArrowheads="1"/>
          </p:cNvSpPr>
          <p:nvPr/>
        </p:nvSpPr>
        <p:spPr bwMode="auto">
          <a:xfrm>
            <a:off x="762000" y="1838325"/>
            <a:ext cx="2057400" cy="6858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pPr algn="ctr"/>
            <a:endParaRPr lang="fr-CA" sz="2000" b="1"/>
          </a:p>
          <a:p>
            <a:pPr algn="ctr"/>
            <a:r>
              <a:rPr lang="fr-CA" sz="2000" b="1"/>
              <a:t>Intuition</a:t>
            </a:r>
          </a:p>
          <a:p>
            <a:pPr algn="ctr"/>
            <a:endParaRPr lang="fr-CA" sz="2000" b="1"/>
          </a:p>
        </p:txBody>
      </p:sp>
      <p:sp>
        <p:nvSpPr>
          <p:cNvPr id="385047" name="Rectangle 23"/>
          <p:cNvSpPr>
            <a:spLocks noChangeArrowheads="1"/>
          </p:cNvSpPr>
          <p:nvPr/>
        </p:nvSpPr>
        <p:spPr bwMode="auto">
          <a:xfrm>
            <a:off x="762000" y="2828925"/>
            <a:ext cx="2057400" cy="6858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pPr algn="ctr"/>
            <a:r>
              <a:rPr lang="fr-CA" sz="2000" b="1"/>
              <a:t>Pensée systémique</a:t>
            </a:r>
          </a:p>
        </p:txBody>
      </p:sp>
      <p:sp>
        <p:nvSpPr>
          <p:cNvPr id="385048" name="Rectangle 24"/>
          <p:cNvSpPr>
            <a:spLocks noChangeArrowheads="1"/>
          </p:cNvSpPr>
          <p:nvPr/>
        </p:nvSpPr>
        <p:spPr bwMode="auto">
          <a:xfrm>
            <a:off x="685800" y="4886325"/>
            <a:ext cx="2286000" cy="9906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pPr algn="ctr"/>
            <a:r>
              <a:rPr lang="fr-CA" sz="2000" b="1"/>
              <a:t>Pensée hypothético-</a:t>
            </a:r>
          </a:p>
          <a:p>
            <a:pPr algn="ctr"/>
            <a:r>
              <a:rPr lang="fr-CA" sz="2000" b="1"/>
              <a:t>déductive</a:t>
            </a:r>
          </a:p>
        </p:txBody>
      </p:sp>
      <p:sp>
        <p:nvSpPr>
          <p:cNvPr id="385050" name="Rectangle 26"/>
          <p:cNvSpPr>
            <a:spLocks noChangeArrowheads="1"/>
          </p:cNvSpPr>
          <p:nvPr/>
        </p:nvSpPr>
        <p:spPr bwMode="auto">
          <a:xfrm>
            <a:off x="6096000" y="5105400"/>
            <a:ext cx="2209800" cy="1295400"/>
          </a:xfrm>
          <a:prstGeom prst="rect">
            <a:avLst/>
          </a:prstGeom>
          <a:solidFill>
            <a:srgbClr val="FEE4FC"/>
          </a:solidFill>
          <a:ln w="12700" cap="sq">
            <a:solidFill>
              <a:schemeClr val="tx1"/>
            </a:solidFill>
            <a:miter lim="800000"/>
            <a:headEnd type="none" w="sm" len="sm"/>
            <a:tailEnd type="none" w="sm" len="sm"/>
          </a:ln>
          <a:effectLst/>
        </p:spPr>
        <p:txBody>
          <a:bodyPr wrap="none" anchor="ctr"/>
          <a:lstStyle/>
          <a:p>
            <a:pPr algn="ctr"/>
            <a:r>
              <a:rPr lang="fr-CA" b="1" dirty="0">
                <a:solidFill>
                  <a:schemeClr val="accent2"/>
                </a:solidFill>
              </a:rPr>
              <a:t>Jugement </a:t>
            </a:r>
          </a:p>
          <a:p>
            <a:pPr algn="ctr"/>
            <a:r>
              <a:rPr lang="fr-CA" b="1" dirty="0">
                <a:solidFill>
                  <a:schemeClr val="accent2"/>
                </a:solidFill>
              </a:rPr>
              <a:t>clinique</a:t>
            </a:r>
          </a:p>
        </p:txBody>
      </p:sp>
      <p:sp>
        <p:nvSpPr>
          <p:cNvPr id="385051" name="Text Box 27"/>
          <p:cNvSpPr txBox="1">
            <a:spLocks noChangeArrowheads="1"/>
          </p:cNvSpPr>
          <p:nvPr/>
        </p:nvSpPr>
        <p:spPr bwMode="auto">
          <a:xfrm>
            <a:off x="4941888" y="523875"/>
            <a:ext cx="3911600" cy="2287588"/>
          </a:xfrm>
          <a:prstGeom prst="rect">
            <a:avLst/>
          </a:prstGeom>
          <a:noFill/>
          <a:ln w="12700" cap="sq">
            <a:noFill/>
            <a:miter lim="800000"/>
            <a:headEnd type="none" w="sm" len="sm"/>
            <a:tailEnd type="none" w="sm" len="sm"/>
          </a:ln>
          <a:effectLst/>
        </p:spPr>
        <p:txBody>
          <a:bodyPr wrap="none">
            <a:spAutoFit/>
          </a:bodyPr>
          <a:lstStyle/>
          <a:p>
            <a:pPr algn="ctr"/>
            <a:r>
              <a:rPr lang="fr-CA" sz="2800" b="1">
                <a:solidFill>
                  <a:schemeClr val="tx1"/>
                </a:solidFill>
                <a:effectLst>
                  <a:outerShdw blurRad="38100" dist="38100" dir="2700000" algn="tl">
                    <a:srgbClr val="000000"/>
                  </a:outerShdw>
                </a:effectLst>
              </a:rPr>
              <a:t>Les contributions</a:t>
            </a:r>
          </a:p>
          <a:p>
            <a:pPr algn="ctr"/>
            <a:r>
              <a:rPr lang="fr-CA" sz="2800" b="1">
                <a:solidFill>
                  <a:schemeClr val="tx1"/>
                </a:solidFill>
                <a:effectLst>
                  <a:outerShdw blurRad="38100" dist="38100" dir="2700000" algn="tl">
                    <a:srgbClr val="000000"/>
                  </a:outerShdw>
                </a:effectLst>
              </a:rPr>
              <a:t>à l’énoncé d’un </a:t>
            </a:r>
          </a:p>
          <a:p>
            <a:pPr algn="ctr"/>
            <a:r>
              <a:rPr lang="fr-CA" sz="2800" b="1">
                <a:solidFill>
                  <a:schemeClr val="tx1"/>
                </a:solidFill>
                <a:effectLst>
                  <a:outerShdw blurRad="38100" dist="38100" dir="2700000" algn="tl">
                    <a:srgbClr val="000000"/>
                  </a:outerShdw>
                </a:effectLst>
              </a:rPr>
              <a:t>jugement clinique </a:t>
            </a:r>
          </a:p>
          <a:p>
            <a:pPr algn="ctr"/>
            <a:r>
              <a:rPr lang="fr-CA" b="1">
                <a:solidFill>
                  <a:schemeClr val="tx1"/>
                </a:solidFill>
                <a:effectLst>
                  <a:outerShdw blurRad="38100" dist="38100" dir="2700000" algn="tl">
                    <a:srgbClr val="000000"/>
                  </a:outerShdw>
                </a:effectLst>
              </a:rPr>
              <a:t>(</a:t>
            </a:r>
            <a:r>
              <a:rPr lang="fr-CA" sz="2800" b="1">
                <a:solidFill>
                  <a:schemeClr val="tx1"/>
                </a:solidFill>
                <a:effectLst>
                  <a:outerShdw blurRad="38100" dist="38100" dir="2700000" algn="tl">
                    <a:srgbClr val="000000"/>
                  </a:outerShdw>
                </a:effectLst>
              </a:rPr>
              <a:t>problème ou diagnostic </a:t>
            </a:r>
          </a:p>
          <a:p>
            <a:pPr algn="ctr"/>
            <a:r>
              <a:rPr lang="fr-CA" sz="2800" b="1">
                <a:solidFill>
                  <a:schemeClr val="tx1"/>
                </a:solidFill>
                <a:effectLst>
                  <a:outerShdw blurRad="38100" dist="38100" dir="2700000" algn="tl">
                    <a:srgbClr val="000000"/>
                  </a:outerShdw>
                </a:effectLst>
              </a:rPr>
              <a:t>infirmier</a:t>
            </a:r>
            <a:r>
              <a:rPr lang="fr-CA" b="1">
                <a:solidFill>
                  <a:schemeClr val="tx1"/>
                </a:solidFill>
                <a:effectLst>
                  <a:outerShdw blurRad="38100" dist="38100" dir="2700000" algn="tl">
                    <a:srgbClr val="000000"/>
                  </a:outerShdw>
                </a:effectLst>
              </a:rPr>
              <a:t>)</a:t>
            </a:r>
            <a:r>
              <a:rPr lang="fr-CA" sz="3200" b="1">
                <a:solidFill>
                  <a:schemeClr val="tx1"/>
                </a:solidFill>
              </a:rPr>
              <a:t> </a:t>
            </a:r>
          </a:p>
        </p:txBody>
      </p:sp>
      <p:sp>
        <p:nvSpPr>
          <p:cNvPr id="385052" name="Line 28"/>
          <p:cNvSpPr>
            <a:spLocks noChangeShapeType="1"/>
          </p:cNvSpPr>
          <p:nvPr/>
        </p:nvSpPr>
        <p:spPr bwMode="auto">
          <a:xfrm>
            <a:off x="3200400" y="1219200"/>
            <a:ext cx="1905000" cy="2209800"/>
          </a:xfrm>
          <a:prstGeom prst="line">
            <a:avLst/>
          </a:prstGeom>
          <a:noFill/>
          <a:ln w="28575" cap="sq">
            <a:solidFill>
              <a:schemeClr val="tx1"/>
            </a:solidFill>
            <a:round/>
            <a:headEnd type="none" w="sm" len="sm"/>
            <a:tailEnd type="triangle" w="sm" len="sm"/>
          </a:ln>
          <a:effectLst/>
        </p:spPr>
        <p:txBody>
          <a:bodyPr wrap="none"/>
          <a:lstStyle/>
          <a:p>
            <a:endParaRPr lang="fr-FR"/>
          </a:p>
        </p:txBody>
      </p:sp>
      <p:sp>
        <p:nvSpPr>
          <p:cNvPr id="385053" name="Line 29"/>
          <p:cNvSpPr>
            <a:spLocks noChangeShapeType="1"/>
          </p:cNvSpPr>
          <p:nvPr/>
        </p:nvSpPr>
        <p:spPr bwMode="auto">
          <a:xfrm>
            <a:off x="3048000" y="2057400"/>
            <a:ext cx="2057400" cy="1600200"/>
          </a:xfrm>
          <a:prstGeom prst="line">
            <a:avLst/>
          </a:prstGeom>
          <a:noFill/>
          <a:ln w="28575" cap="sq">
            <a:solidFill>
              <a:schemeClr val="tx1"/>
            </a:solidFill>
            <a:round/>
            <a:headEnd type="none" w="sm" len="sm"/>
            <a:tailEnd type="triangle" w="sm" len="sm"/>
          </a:ln>
          <a:effectLst/>
        </p:spPr>
        <p:txBody>
          <a:bodyPr wrap="none"/>
          <a:lstStyle/>
          <a:p>
            <a:endParaRPr lang="fr-FR"/>
          </a:p>
        </p:txBody>
      </p:sp>
      <p:sp>
        <p:nvSpPr>
          <p:cNvPr id="385054" name="Line 30"/>
          <p:cNvSpPr>
            <a:spLocks noChangeShapeType="1"/>
          </p:cNvSpPr>
          <p:nvPr/>
        </p:nvSpPr>
        <p:spPr bwMode="auto">
          <a:xfrm rot="448271">
            <a:off x="2965450" y="3211513"/>
            <a:ext cx="2117725" cy="520700"/>
          </a:xfrm>
          <a:prstGeom prst="line">
            <a:avLst/>
          </a:prstGeom>
          <a:noFill/>
          <a:ln w="28575" cap="sq">
            <a:solidFill>
              <a:schemeClr val="tx1"/>
            </a:solidFill>
            <a:round/>
            <a:headEnd type="none" w="sm" len="sm"/>
            <a:tailEnd type="triangle" w="sm" len="sm"/>
          </a:ln>
          <a:effectLst/>
        </p:spPr>
        <p:txBody>
          <a:bodyPr wrap="none"/>
          <a:lstStyle/>
          <a:p>
            <a:endParaRPr lang="fr-FR"/>
          </a:p>
        </p:txBody>
      </p:sp>
      <p:sp>
        <p:nvSpPr>
          <p:cNvPr id="385056" name="Line 32"/>
          <p:cNvSpPr>
            <a:spLocks noChangeShapeType="1"/>
          </p:cNvSpPr>
          <p:nvPr/>
        </p:nvSpPr>
        <p:spPr bwMode="auto">
          <a:xfrm rot="233355" flipV="1">
            <a:off x="3201988" y="4197350"/>
            <a:ext cx="1876425" cy="1247775"/>
          </a:xfrm>
          <a:prstGeom prst="line">
            <a:avLst/>
          </a:prstGeom>
          <a:noFill/>
          <a:ln w="28575" cap="sq">
            <a:solidFill>
              <a:schemeClr val="tx1"/>
            </a:solidFill>
            <a:round/>
            <a:headEnd type="none" w="sm" len="sm"/>
            <a:tailEnd type="triangle" w="sm" len="sm"/>
          </a:ln>
          <a:effectLst/>
        </p:spPr>
        <p:txBody>
          <a:bodyPr wrap="none"/>
          <a:lstStyle/>
          <a:p>
            <a:endParaRPr lang="fr-FR"/>
          </a:p>
        </p:txBody>
      </p:sp>
      <p:sp>
        <p:nvSpPr>
          <p:cNvPr id="385059" name="Rectangle 35"/>
          <p:cNvSpPr>
            <a:spLocks noChangeArrowheads="1"/>
          </p:cNvSpPr>
          <p:nvPr/>
        </p:nvSpPr>
        <p:spPr bwMode="auto">
          <a:xfrm>
            <a:off x="7620000" y="3352800"/>
            <a:ext cx="1066800" cy="914400"/>
          </a:xfrm>
          <a:prstGeom prst="rect">
            <a:avLst/>
          </a:prstGeom>
          <a:solidFill>
            <a:srgbClr val="FFFFCC"/>
          </a:solidFill>
          <a:ln w="12700" cap="sq">
            <a:solidFill>
              <a:schemeClr val="tx1"/>
            </a:solidFill>
            <a:miter lim="800000"/>
            <a:headEnd type="none" w="sm" len="sm"/>
            <a:tailEnd type="none" w="sm" len="sm"/>
          </a:ln>
          <a:effectLst/>
        </p:spPr>
        <p:txBody>
          <a:bodyPr wrap="none" anchor="ctr"/>
          <a:lstStyle/>
          <a:p>
            <a:pPr algn="ctr"/>
            <a:r>
              <a:rPr lang="fr-CA" b="1" dirty="0">
                <a:solidFill>
                  <a:schemeClr val="accent2"/>
                </a:solidFill>
              </a:rPr>
              <a:t>Choix</a:t>
            </a:r>
          </a:p>
        </p:txBody>
      </p:sp>
      <p:sp>
        <p:nvSpPr>
          <p:cNvPr id="385060" name="Line 36"/>
          <p:cNvSpPr>
            <a:spLocks noChangeShapeType="1"/>
          </p:cNvSpPr>
          <p:nvPr/>
        </p:nvSpPr>
        <p:spPr bwMode="auto">
          <a:xfrm>
            <a:off x="7162800" y="3886200"/>
            <a:ext cx="381000" cy="0"/>
          </a:xfrm>
          <a:prstGeom prst="line">
            <a:avLst/>
          </a:prstGeom>
          <a:noFill/>
          <a:ln w="28575" cap="sq">
            <a:solidFill>
              <a:schemeClr val="tx1"/>
            </a:solidFill>
            <a:round/>
            <a:headEnd type="none" w="sm" len="sm"/>
            <a:tailEnd type="triangle" w="sm" len="sm"/>
          </a:ln>
          <a:effectLst/>
        </p:spPr>
        <p:txBody>
          <a:bodyPr wrap="none"/>
          <a:lstStyle/>
          <a:p>
            <a:endParaRPr lang="fr-FR"/>
          </a:p>
        </p:txBody>
      </p:sp>
      <p:sp>
        <p:nvSpPr>
          <p:cNvPr id="385061" name="Line 37"/>
          <p:cNvSpPr>
            <a:spLocks noChangeShapeType="1"/>
          </p:cNvSpPr>
          <p:nvPr/>
        </p:nvSpPr>
        <p:spPr bwMode="auto">
          <a:xfrm flipH="1">
            <a:off x="6934200" y="4343400"/>
            <a:ext cx="990600" cy="685800"/>
          </a:xfrm>
          <a:prstGeom prst="line">
            <a:avLst/>
          </a:prstGeom>
          <a:noFill/>
          <a:ln w="28575" cap="sq">
            <a:solidFill>
              <a:schemeClr val="tx1"/>
            </a:solidFill>
            <a:round/>
            <a:headEnd type="none" w="sm" len="sm"/>
            <a:tailEnd type="triangle" w="sm" len="sm"/>
          </a:ln>
          <a:effectLst/>
        </p:spPr>
        <p:txBody>
          <a:bodyPr wrap="none"/>
          <a:lstStyle/>
          <a:p>
            <a:endParaRPr lang="fr-F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85051"/>
                                        </p:tgtEl>
                                        <p:attrNameLst>
                                          <p:attrName>style.visibility</p:attrName>
                                        </p:attrNameLst>
                                      </p:cBhvr>
                                      <p:to>
                                        <p:strVal val="visible"/>
                                      </p:to>
                                    </p:set>
                                    <p:anim calcmode="lin" valueType="num">
                                      <p:cBhvr>
                                        <p:cTn id="7" dur="1000" fill="hold"/>
                                        <p:tgtEl>
                                          <p:spTgt spid="385051"/>
                                        </p:tgtEl>
                                        <p:attrNameLst>
                                          <p:attrName>ppt_w</p:attrName>
                                        </p:attrNameLst>
                                      </p:cBhvr>
                                      <p:tavLst>
                                        <p:tav tm="0">
                                          <p:val>
                                            <p:fltVal val="0"/>
                                          </p:val>
                                        </p:tav>
                                        <p:tav tm="100000">
                                          <p:val>
                                            <p:strVal val="#ppt_w"/>
                                          </p:val>
                                        </p:tav>
                                      </p:tavLst>
                                    </p:anim>
                                    <p:anim calcmode="lin" valueType="num">
                                      <p:cBhvr>
                                        <p:cTn id="8" dur="1000" fill="hold"/>
                                        <p:tgtEl>
                                          <p:spTgt spid="385051"/>
                                        </p:tgtEl>
                                        <p:attrNameLst>
                                          <p:attrName>ppt_h</p:attrName>
                                        </p:attrNameLst>
                                      </p:cBhvr>
                                      <p:tavLst>
                                        <p:tav tm="0">
                                          <p:val>
                                            <p:fltVal val="0"/>
                                          </p:val>
                                        </p:tav>
                                        <p:tav tm="100000">
                                          <p:val>
                                            <p:strVal val="#ppt_h"/>
                                          </p:val>
                                        </p:tav>
                                      </p:tavLst>
                                    </p:anim>
                                    <p:anim calcmode="lin" valueType="num">
                                      <p:cBhvr>
                                        <p:cTn id="9" dur="1000" fill="hold"/>
                                        <p:tgtEl>
                                          <p:spTgt spid="38505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85051"/>
                                        </p:tgtEl>
                                        <p:attrNameLst>
                                          <p:attrName>ppt_y</p:attrName>
                                        </p:attrNameLst>
                                      </p:cBhvr>
                                      <p:tavLst>
                                        <p:tav tm="0" fmla="#ppt_y+(sin(-2*pi*(1-$))*-#ppt_x+cos(-2*pi*(1-$))*(1-#ppt_y))*(1-$)">
                                          <p:val>
                                            <p:fltVal val="0"/>
                                          </p:val>
                                        </p:tav>
                                        <p:tav tm="100000">
                                          <p:val>
                                            <p:fltVal val="1"/>
                                          </p:val>
                                        </p:tav>
                                      </p:tavLst>
                                    </p:anim>
                                  </p:childTnLst>
                                </p:cTn>
                              </p:par>
                              <p:par>
                                <p:cTn id="11" presetID="2" presetClass="entr" presetSubtype="8" fill="hold" grpId="0" nodeType="withEffect">
                                  <p:stCondLst>
                                    <p:cond delay="0"/>
                                  </p:stCondLst>
                                  <p:childTnLst>
                                    <p:set>
                                      <p:cBhvr>
                                        <p:cTn id="12" dur="1" fill="hold">
                                          <p:stCondLst>
                                            <p:cond delay="0"/>
                                          </p:stCondLst>
                                        </p:cTn>
                                        <p:tgtEl>
                                          <p:spTgt spid="385030"/>
                                        </p:tgtEl>
                                        <p:attrNameLst>
                                          <p:attrName>style.visibility</p:attrName>
                                        </p:attrNameLst>
                                      </p:cBhvr>
                                      <p:to>
                                        <p:strVal val="visible"/>
                                      </p:to>
                                    </p:set>
                                    <p:anim calcmode="lin" valueType="num">
                                      <p:cBhvr additive="base">
                                        <p:cTn id="13" dur="500" fill="hold"/>
                                        <p:tgtEl>
                                          <p:spTgt spid="385030"/>
                                        </p:tgtEl>
                                        <p:attrNameLst>
                                          <p:attrName>ppt_x</p:attrName>
                                        </p:attrNameLst>
                                      </p:cBhvr>
                                      <p:tavLst>
                                        <p:tav tm="0">
                                          <p:val>
                                            <p:strVal val="0-#ppt_w/2"/>
                                          </p:val>
                                        </p:tav>
                                        <p:tav tm="100000">
                                          <p:val>
                                            <p:strVal val="#ppt_x"/>
                                          </p:val>
                                        </p:tav>
                                      </p:tavLst>
                                    </p:anim>
                                    <p:anim calcmode="lin" valueType="num">
                                      <p:cBhvr additive="base">
                                        <p:cTn id="14" dur="500" fill="hold"/>
                                        <p:tgtEl>
                                          <p:spTgt spid="385030"/>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85045"/>
                                        </p:tgtEl>
                                        <p:attrNameLst>
                                          <p:attrName>style.visibility</p:attrName>
                                        </p:attrNameLst>
                                      </p:cBhvr>
                                      <p:to>
                                        <p:strVal val="visible"/>
                                      </p:to>
                                    </p:set>
                                    <p:anim calcmode="lin" valueType="num">
                                      <p:cBhvr additive="base">
                                        <p:cTn id="17" dur="500" fill="hold"/>
                                        <p:tgtEl>
                                          <p:spTgt spid="385045"/>
                                        </p:tgtEl>
                                        <p:attrNameLst>
                                          <p:attrName>ppt_x</p:attrName>
                                        </p:attrNameLst>
                                      </p:cBhvr>
                                      <p:tavLst>
                                        <p:tav tm="0">
                                          <p:val>
                                            <p:strVal val="0-#ppt_w/2"/>
                                          </p:val>
                                        </p:tav>
                                        <p:tav tm="100000">
                                          <p:val>
                                            <p:strVal val="#ppt_x"/>
                                          </p:val>
                                        </p:tav>
                                      </p:tavLst>
                                    </p:anim>
                                    <p:anim calcmode="lin" valueType="num">
                                      <p:cBhvr additive="base">
                                        <p:cTn id="18" dur="500" fill="hold"/>
                                        <p:tgtEl>
                                          <p:spTgt spid="385045"/>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85047"/>
                                        </p:tgtEl>
                                        <p:attrNameLst>
                                          <p:attrName>style.visibility</p:attrName>
                                        </p:attrNameLst>
                                      </p:cBhvr>
                                      <p:to>
                                        <p:strVal val="visible"/>
                                      </p:to>
                                    </p:set>
                                    <p:anim calcmode="lin" valueType="num">
                                      <p:cBhvr additive="base">
                                        <p:cTn id="21" dur="500" fill="hold"/>
                                        <p:tgtEl>
                                          <p:spTgt spid="385047"/>
                                        </p:tgtEl>
                                        <p:attrNameLst>
                                          <p:attrName>ppt_x</p:attrName>
                                        </p:attrNameLst>
                                      </p:cBhvr>
                                      <p:tavLst>
                                        <p:tav tm="0">
                                          <p:val>
                                            <p:strVal val="0-#ppt_w/2"/>
                                          </p:val>
                                        </p:tav>
                                        <p:tav tm="100000">
                                          <p:val>
                                            <p:strVal val="#ppt_x"/>
                                          </p:val>
                                        </p:tav>
                                      </p:tavLst>
                                    </p:anim>
                                    <p:anim calcmode="lin" valueType="num">
                                      <p:cBhvr additive="base">
                                        <p:cTn id="22" dur="500" fill="hold"/>
                                        <p:tgtEl>
                                          <p:spTgt spid="385047"/>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85048"/>
                                        </p:tgtEl>
                                        <p:attrNameLst>
                                          <p:attrName>style.visibility</p:attrName>
                                        </p:attrNameLst>
                                      </p:cBhvr>
                                      <p:to>
                                        <p:strVal val="visible"/>
                                      </p:to>
                                    </p:set>
                                    <p:anim calcmode="lin" valueType="num">
                                      <p:cBhvr additive="base">
                                        <p:cTn id="25" dur="500" fill="hold"/>
                                        <p:tgtEl>
                                          <p:spTgt spid="385048"/>
                                        </p:tgtEl>
                                        <p:attrNameLst>
                                          <p:attrName>ppt_x</p:attrName>
                                        </p:attrNameLst>
                                      </p:cBhvr>
                                      <p:tavLst>
                                        <p:tav tm="0">
                                          <p:val>
                                            <p:strVal val="0-#ppt_w/2"/>
                                          </p:val>
                                        </p:tav>
                                        <p:tav tm="100000">
                                          <p:val>
                                            <p:strVal val="#ppt_x"/>
                                          </p:val>
                                        </p:tav>
                                      </p:tavLst>
                                    </p:anim>
                                    <p:anim calcmode="lin" valueType="num">
                                      <p:cBhvr additive="base">
                                        <p:cTn id="26" dur="500" fill="hold"/>
                                        <p:tgtEl>
                                          <p:spTgt spid="385048"/>
                                        </p:tgtEl>
                                        <p:attrNameLst>
                                          <p:attrName>ppt_y</p:attrName>
                                        </p:attrNameLst>
                                      </p:cBhvr>
                                      <p:tavLst>
                                        <p:tav tm="0">
                                          <p:val>
                                            <p:strVal val="#ppt_y"/>
                                          </p:val>
                                        </p:tav>
                                        <p:tav tm="100000">
                                          <p:val>
                                            <p:strVal val="#ppt_y"/>
                                          </p:val>
                                        </p:tav>
                                      </p:tavLst>
                                    </p:anim>
                                  </p:childTnLst>
                                </p:cTn>
                              </p:par>
                            </p:childTnLst>
                          </p:cTn>
                        </p:par>
                        <p:par>
                          <p:cTn id="27" fill="hold">
                            <p:stCondLst>
                              <p:cond delay="1000"/>
                            </p:stCondLst>
                            <p:childTnLst>
                              <p:par>
                                <p:cTn id="28" presetID="2" presetClass="entr" presetSubtype="8" fill="hold" grpId="0" nodeType="afterEffect">
                                  <p:stCondLst>
                                    <p:cond delay="0"/>
                                  </p:stCondLst>
                                  <p:childTnLst>
                                    <p:set>
                                      <p:cBhvr>
                                        <p:cTn id="29" dur="1" fill="hold">
                                          <p:stCondLst>
                                            <p:cond delay="0"/>
                                          </p:stCondLst>
                                        </p:cTn>
                                        <p:tgtEl>
                                          <p:spTgt spid="385052"/>
                                        </p:tgtEl>
                                        <p:attrNameLst>
                                          <p:attrName>style.visibility</p:attrName>
                                        </p:attrNameLst>
                                      </p:cBhvr>
                                      <p:to>
                                        <p:strVal val="visible"/>
                                      </p:to>
                                    </p:set>
                                    <p:anim calcmode="lin" valueType="num">
                                      <p:cBhvr additive="base">
                                        <p:cTn id="30" dur="500" fill="hold"/>
                                        <p:tgtEl>
                                          <p:spTgt spid="385052"/>
                                        </p:tgtEl>
                                        <p:attrNameLst>
                                          <p:attrName>ppt_x</p:attrName>
                                        </p:attrNameLst>
                                      </p:cBhvr>
                                      <p:tavLst>
                                        <p:tav tm="0">
                                          <p:val>
                                            <p:strVal val="0-#ppt_w/2"/>
                                          </p:val>
                                        </p:tav>
                                        <p:tav tm="100000">
                                          <p:val>
                                            <p:strVal val="#ppt_x"/>
                                          </p:val>
                                        </p:tav>
                                      </p:tavLst>
                                    </p:anim>
                                    <p:anim calcmode="lin" valueType="num">
                                      <p:cBhvr additive="base">
                                        <p:cTn id="31" dur="500" fill="hold"/>
                                        <p:tgtEl>
                                          <p:spTgt spid="385052"/>
                                        </p:tgtEl>
                                        <p:attrNameLst>
                                          <p:attrName>ppt_y</p:attrName>
                                        </p:attrNameLst>
                                      </p:cBhvr>
                                      <p:tavLst>
                                        <p:tav tm="0">
                                          <p:val>
                                            <p:strVal val="#ppt_y"/>
                                          </p:val>
                                        </p:tav>
                                        <p:tav tm="100000">
                                          <p:val>
                                            <p:strVal val="#ppt_y"/>
                                          </p:val>
                                        </p:tav>
                                      </p:tavLst>
                                    </p:anim>
                                  </p:childTnLst>
                                </p:cTn>
                              </p:par>
                            </p:childTnLst>
                          </p:cTn>
                        </p:par>
                        <p:par>
                          <p:cTn id="32" fill="hold">
                            <p:stCondLst>
                              <p:cond delay="1500"/>
                            </p:stCondLst>
                            <p:childTnLst>
                              <p:par>
                                <p:cTn id="33" presetID="2" presetClass="entr" presetSubtype="8" fill="hold" grpId="0" nodeType="afterEffect">
                                  <p:stCondLst>
                                    <p:cond delay="0"/>
                                  </p:stCondLst>
                                  <p:childTnLst>
                                    <p:set>
                                      <p:cBhvr>
                                        <p:cTn id="34" dur="1" fill="hold">
                                          <p:stCondLst>
                                            <p:cond delay="0"/>
                                          </p:stCondLst>
                                        </p:cTn>
                                        <p:tgtEl>
                                          <p:spTgt spid="385053"/>
                                        </p:tgtEl>
                                        <p:attrNameLst>
                                          <p:attrName>style.visibility</p:attrName>
                                        </p:attrNameLst>
                                      </p:cBhvr>
                                      <p:to>
                                        <p:strVal val="visible"/>
                                      </p:to>
                                    </p:set>
                                    <p:anim calcmode="lin" valueType="num">
                                      <p:cBhvr additive="base">
                                        <p:cTn id="35" dur="500" fill="hold"/>
                                        <p:tgtEl>
                                          <p:spTgt spid="385053"/>
                                        </p:tgtEl>
                                        <p:attrNameLst>
                                          <p:attrName>ppt_x</p:attrName>
                                        </p:attrNameLst>
                                      </p:cBhvr>
                                      <p:tavLst>
                                        <p:tav tm="0">
                                          <p:val>
                                            <p:strVal val="0-#ppt_w/2"/>
                                          </p:val>
                                        </p:tav>
                                        <p:tav tm="100000">
                                          <p:val>
                                            <p:strVal val="#ppt_x"/>
                                          </p:val>
                                        </p:tav>
                                      </p:tavLst>
                                    </p:anim>
                                    <p:anim calcmode="lin" valueType="num">
                                      <p:cBhvr additive="base">
                                        <p:cTn id="36" dur="500" fill="hold"/>
                                        <p:tgtEl>
                                          <p:spTgt spid="385053"/>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2" presetClass="entr" presetSubtype="8" fill="hold" grpId="0" nodeType="afterEffect">
                                  <p:stCondLst>
                                    <p:cond delay="0"/>
                                  </p:stCondLst>
                                  <p:childTnLst>
                                    <p:set>
                                      <p:cBhvr>
                                        <p:cTn id="39" dur="1" fill="hold">
                                          <p:stCondLst>
                                            <p:cond delay="0"/>
                                          </p:stCondLst>
                                        </p:cTn>
                                        <p:tgtEl>
                                          <p:spTgt spid="385054"/>
                                        </p:tgtEl>
                                        <p:attrNameLst>
                                          <p:attrName>style.visibility</p:attrName>
                                        </p:attrNameLst>
                                      </p:cBhvr>
                                      <p:to>
                                        <p:strVal val="visible"/>
                                      </p:to>
                                    </p:set>
                                    <p:anim calcmode="lin" valueType="num">
                                      <p:cBhvr additive="base">
                                        <p:cTn id="40" dur="500" fill="hold"/>
                                        <p:tgtEl>
                                          <p:spTgt spid="385054"/>
                                        </p:tgtEl>
                                        <p:attrNameLst>
                                          <p:attrName>ppt_x</p:attrName>
                                        </p:attrNameLst>
                                      </p:cBhvr>
                                      <p:tavLst>
                                        <p:tav tm="0">
                                          <p:val>
                                            <p:strVal val="0-#ppt_w/2"/>
                                          </p:val>
                                        </p:tav>
                                        <p:tav tm="100000">
                                          <p:val>
                                            <p:strVal val="#ppt_x"/>
                                          </p:val>
                                        </p:tav>
                                      </p:tavLst>
                                    </p:anim>
                                    <p:anim calcmode="lin" valueType="num">
                                      <p:cBhvr additive="base">
                                        <p:cTn id="41" dur="500" fill="hold"/>
                                        <p:tgtEl>
                                          <p:spTgt spid="385054"/>
                                        </p:tgtEl>
                                        <p:attrNameLst>
                                          <p:attrName>ppt_y</p:attrName>
                                        </p:attrNameLst>
                                      </p:cBhvr>
                                      <p:tavLst>
                                        <p:tav tm="0">
                                          <p:val>
                                            <p:strVal val="#ppt_y"/>
                                          </p:val>
                                        </p:tav>
                                        <p:tav tm="100000">
                                          <p:val>
                                            <p:strVal val="#ppt_y"/>
                                          </p:val>
                                        </p:tav>
                                      </p:tavLst>
                                    </p:anim>
                                  </p:childTnLst>
                                </p:cTn>
                              </p:par>
                            </p:childTnLst>
                          </p:cTn>
                        </p:par>
                        <p:par>
                          <p:cTn id="42" fill="hold">
                            <p:stCondLst>
                              <p:cond delay="2500"/>
                            </p:stCondLst>
                            <p:childTnLst>
                              <p:par>
                                <p:cTn id="43" presetID="2" presetClass="entr" presetSubtype="8" fill="hold" grpId="0" nodeType="afterEffect">
                                  <p:stCondLst>
                                    <p:cond delay="0"/>
                                  </p:stCondLst>
                                  <p:childTnLst>
                                    <p:set>
                                      <p:cBhvr>
                                        <p:cTn id="44" dur="1" fill="hold">
                                          <p:stCondLst>
                                            <p:cond delay="0"/>
                                          </p:stCondLst>
                                        </p:cTn>
                                        <p:tgtEl>
                                          <p:spTgt spid="385056"/>
                                        </p:tgtEl>
                                        <p:attrNameLst>
                                          <p:attrName>style.visibility</p:attrName>
                                        </p:attrNameLst>
                                      </p:cBhvr>
                                      <p:to>
                                        <p:strVal val="visible"/>
                                      </p:to>
                                    </p:set>
                                    <p:anim calcmode="lin" valueType="num">
                                      <p:cBhvr additive="base">
                                        <p:cTn id="45" dur="500" fill="hold"/>
                                        <p:tgtEl>
                                          <p:spTgt spid="385056"/>
                                        </p:tgtEl>
                                        <p:attrNameLst>
                                          <p:attrName>ppt_x</p:attrName>
                                        </p:attrNameLst>
                                      </p:cBhvr>
                                      <p:tavLst>
                                        <p:tav tm="0">
                                          <p:val>
                                            <p:strVal val="0-#ppt_w/2"/>
                                          </p:val>
                                        </p:tav>
                                        <p:tav tm="100000">
                                          <p:val>
                                            <p:strVal val="#ppt_x"/>
                                          </p:val>
                                        </p:tav>
                                      </p:tavLst>
                                    </p:anim>
                                    <p:anim calcmode="lin" valueType="num">
                                      <p:cBhvr additive="base">
                                        <p:cTn id="46" dur="500" fill="hold"/>
                                        <p:tgtEl>
                                          <p:spTgt spid="385056"/>
                                        </p:tgtEl>
                                        <p:attrNameLst>
                                          <p:attrName>ppt_y</p:attrName>
                                        </p:attrNameLst>
                                      </p:cBhvr>
                                      <p:tavLst>
                                        <p:tav tm="0">
                                          <p:val>
                                            <p:strVal val="#ppt_y"/>
                                          </p:val>
                                        </p:tav>
                                        <p:tav tm="100000">
                                          <p:val>
                                            <p:strVal val="#ppt_y"/>
                                          </p:val>
                                        </p:tav>
                                      </p:tavLst>
                                    </p:anim>
                                  </p:childTnLst>
                                </p:cTn>
                              </p:par>
                            </p:childTnLst>
                          </p:cTn>
                        </p:par>
                        <p:par>
                          <p:cTn id="47" fill="hold">
                            <p:stCondLst>
                              <p:cond delay="3000"/>
                            </p:stCondLst>
                            <p:childTnLst>
                              <p:par>
                                <p:cTn id="48" presetID="4" presetClass="entr" presetSubtype="16" fill="hold" grpId="0" nodeType="afterEffect">
                                  <p:stCondLst>
                                    <p:cond delay="0"/>
                                  </p:stCondLst>
                                  <p:childTnLst>
                                    <p:set>
                                      <p:cBhvr>
                                        <p:cTn id="49" dur="1" fill="hold">
                                          <p:stCondLst>
                                            <p:cond delay="0"/>
                                          </p:stCondLst>
                                        </p:cTn>
                                        <p:tgtEl>
                                          <p:spTgt spid="385028"/>
                                        </p:tgtEl>
                                        <p:attrNameLst>
                                          <p:attrName>style.visibility</p:attrName>
                                        </p:attrNameLst>
                                      </p:cBhvr>
                                      <p:to>
                                        <p:strVal val="visible"/>
                                      </p:to>
                                    </p:set>
                                    <p:animEffect transition="in" filter="box(in)">
                                      <p:cBhvr>
                                        <p:cTn id="50" dur="500"/>
                                        <p:tgtEl>
                                          <p:spTgt spid="385028"/>
                                        </p:tgtEl>
                                      </p:cBhvr>
                                    </p:animEffect>
                                  </p:childTnLst>
                                </p:cTn>
                              </p:par>
                            </p:childTnLst>
                          </p:cTn>
                        </p:par>
                        <p:par>
                          <p:cTn id="51" fill="hold">
                            <p:stCondLst>
                              <p:cond delay="3500"/>
                            </p:stCondLst>
                            <p:childTnLst>
                              <p:par>
                                <p:cTn id="52" presetID="4" presetClass="entr" presetSubtype="16" fill="hold" grpId="0" nodeType="afterEffect">
                                  <p:stCondLst>
                                    <p:cond delay="0"/>
                                  </p:stCondLst>
                                  <p:childTnLst>
                                    <p:set>
                                      <p:cBhvr>
                                        <p:cTn id="53" dur="1" fill="hold">
                                          <p:stCondLst>
                                            <p:cond delay="0"/>
                                          </p:stCondLst>
                                        </p:cTn>
                                        <p:tgtEl>
                                          <p:spTgt spid="385059"/>
                                        </p:tgtEl>
                                        <p:attrNameLst>
                                          <p:attrName>style.visibility</p:attrName>
                                        </p:attrNameLst>
                                      </p:cBhvr>
                                      <p:to>
                                        <p:strVal val="visible"/>
                                      </p:to>
                                    </p:set>
                                    <p:animEffect transition="in" filter="box(in)">
                                      <p:cBhvr>
                                        <p:cTn id="54" dur="500"/>
                                        <p:tgtEl>
                                          <p:spTgt spid="385059"/>
                                        </p:tgtEl>
                                      </p:cBhvr>
                                    </p:animEffect>
                                  </p:childTnLst>
                                </p:cTn>
                              </p:par>
                            </p:childTnLst>
                          </p:cTn>
                        </p:par>
                        <p:par>
                          <p:cTn id="55" fill="hold">
                            <p:stCondLst>
                              <p:cond delay="4000"/>
                            </p:stCondLst>
                            <p:childTnLst>
                              <p:par>
                                <p:cTn id="56" presetID="2" presetClass="entr" presetSubtype="8" fill="hold" grpId="0" nodeType="afterEffect">
                                  <p:stCondLst>
                                    <p:cond delay="0"/>
                                  </p:stCondLst>
                                  <p:childTnLst>
                                    <p:set>
                                      <p:cBhvr>
                                        <p:cTn id="57" dur="1" fill="hold">
                                          <p:stCondLst>
                                            <p:cond delay="0"/>
                                          </p:stCondLst>
                                        </p:cTn>
                                        <p:tgtEl>
                                          <p:spTgt spid="385060"/>
                                        </p:tgtEl>
                                        <p:attrNameLst>
                                          <p:attrName>style.visibility</p:attrName>
                                        </p:attrNameLst>
                                      </p:cBhvr>
                                      <p:to>
                                        <p:strVal val="visible"/>
                                      </p:to>
                                    </p:set>
                                    <p:anim calcmode="lin" valueType="num">
                                      <p:cBhvr additive="base">
                                        <p:cTn id="58" dur="500" fill="hold"/>
                                        <p:tgtEl>
                                          <p:spTgt spid="385060"/>
                                        </p:tgtEl>
                                        <p:attrNameLst>
                                          <p:attrName>ppt_x</p:attrName>
                                        </p:attrNameLst>
                                      </p:cBhvr>
                                      <p:tavLst>
                                        <p:tav tm="0">
                                          <p:val>
                                            <p:strVal val="0-#ppt_w/2"/>
                                          </p:val>
                                        </p:tav>
                                        <p:tav tm="100000">
                                          <p:val>
                                            <p:strVal val="#ppt_x"/>
                                          </p:val>
                                        </p:tav>
                                      </p:tavLst>
                                    </p:anim>
                                    <p:anim calcmode="lin" valueType="num">
                                      <p:cBhvr additive="base">
                                        <p:cTn id="59" dur="500" fill="hold"/>
                                        <p:tgtEl>
                                          <p:spTgt spid="385060"/>
                                        </p:tgtEl>
                                        <p:attrNameLst>
                                          <p:attrName>ppt_y</p:attrName>
                                        </p:attrNameLst>
                                      </p:cBhvr>
                                      <p:tavLst>
                                        <p:tav tm="0">
                                          <p:val>
                                            <p:strVal val="#ppt_y"/>
                                          </p:val>
                                        </p:tav>
                                        <p:tav tm="100000">
                                          <p:val>
                                            <p:strVal val="#ppt_y"/>
                                          </p:val>
                                        </p:tav>
                                      </p:tavLst>
                                    </p:anim>
                                  </p:childTnLst>
                                </p:cTn>
                              </p:par>
                            </p:childTnLst>
                          </p:cTn>
                        </p:par>
                        <p:par>
                          <p:cTn id="60" fill="hold">
                            <p:stCondLst>
                              <p:cond delay="4500"/>
                            </p:stCondLst>
                            <p:childTnLst>
                              <p:par>
                                <p:cTn id="61" presetID="2" presetClass="entr" presetSubtype="8" fill="hold" grpId="0" nodeType="afterEffect">
                                  <p:stCondLst>
                                    <p:cond delay="0"/>
                                  </p:stCondLst>
                                  <p:childTnLst>
                                    <p:set>
                                      <p:cBhvr>
                                        <p:cTn id="62" dur="1" fill="hold">
                                          <p:stCondLst>
                                            <p:cond delay="0"/>
                                          </p:stCondLst>
                                        </p:cTn>
                                        <p:tgtEl>
                                          <p:spTgt spid="385061"/>
                                        </p:tgtEl>
                                        <p:attrNameLst>
                                          <p:attrName>style.visibility</p:attrName>
                                        </p:attrNameLst>
                                      </p:cBhvr>
                                      <p:to>
                                        <p:strVal val="visible"/>
                                      </p:to>
                                    </p:set>
                                    <p:anim calcmode="lin" valueType="num">
                                      <p:cBhvr additive="base">
                                        <p:cTn id="63" dur="500" fill="hold"/>
                                        <p:tgtEl>
                                          <p:spTgt spid="385061"/>
                                        </p:tgtEl>
                                        <p:attrNameLst>
                                          <p:attrName>ppt_x</p:attrName>
                                        </p:attrNameLst>
                                      </p:cBhvr>
                                      <p:tavLst>
                                        <p:tav tm="0">
                                          <p:val>
                                            <p:strVal val="0-#ppt_w/2"/>
                                          </p:val>
                                        </p:tav>
                                        <p:tav tm="100000">
                                          <p:val>
                                            <p:strVal val="#ppt_x"/>
                                          </p:val>
                                        </p:tav>
                                      </p:tavLst>
                                    </p:anim>
                                    <p:anim calcmode="lin" valueType="num">
                                      <p:cBhvr additive="base">
                                        <p:cTn id="64" dur="500" fill="hold"/>
                                        <p:tgtEl>
                                          <p:spTgt spid="385061"/>
                                        </p:tgtEl>
                                        <p:attrNameLst>
                                          <p:attrName>ppt_y</p:attrName>
                                        </p:attrNameLst>
                                      </p:cBhvr>
                                      <p:tavLst>
                                        <p:tav tm="0">
                                          <p:val>
                                            <p:strVal val="#ppt_y"/>
                                          </p:val>
                                        </p:tav>
                                        <p:tav tm="100000">
                                          <p:val>
                                            <p:strVal val="#ppt_y"/>
                                          </p:val>
                                        </p:tav>
                                      </p:tavLst>
                                    </p:anim>
                                  </p:childTnLst>
                                </p:cTn>
                              </p:par>
                            </p:childTnLst>
                          </p:cTn>
                        </p:par>
                        <p:par>
                          <p:cTn id="65" fill="hold">
                            <p:stCondLst>
                              <p:cond delay="5000"/>
                            </p:stCondLst>
                            <p:childTnLst>
                              <p:par>
                                <p:cTn id="66" presetID="4" presetClass="entr" presetSubtype="16" fill="hold" grpId="0" nodeType="afterEffect">
                                  <p:stCondLst>
                                    <p:cond delay="0"/>
                                  </p:stCondLst>
                                  <p:childTnLst>
                                    <p:set>
                                      <p:cBhvr>
                                        <p:cTn id="67" dur="1" fill="hold">
                                          <p:stCondLst>
                                            <p:cond delay="0"/>
                                          </p:stCondLst>
                                        </p:cTn>
                                        <p:tgtEl>
                                          <p:spTgt spid="385050"/>
                                        </p:tgtEl>
                                        <p:attrNameLst>
                                          <p:attrName>style.visibility</p:attrName>
                                        </p:attrNameLst>
                                      </p:cBhvr>
                                      <p:to>
                                        <p:strVal val="visible"/>
                                      </p:to>
                                    </p:set>
                                    <p:animEffect transition="in" filter="box(in)">
                                      <p:cBhvr>
                                        <p:cTn id="68" dur="500"/>
                                        <p:tgtEl>
                                          <p:spTgt spid="385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8" grpId="0" animBg="1" autoUpdateAnimBg="0"/>
      <p:bldP spid="385030" grpId="0" animBg="1" autoUpdateAnimBg="0"/>
      <p:bldP spid="385045" grpId="0" animBg="1" autoUpdateAnimBg="0"/>
      <p:bldP spid="385047" grpId="0" animBg="1" autoUpdateAnimBg="0"/>
      <p:bldP spid="385048" grpId="0" animBg="1" autoUpdateAnimBg="0"/>
      <p:bldP spid="385050" grpId="0" animBg="1" autoUpdateAnimBg="0"/>
      <p:bldP spid="385051" grpId="0" autoUpdateAnimBg="0"/>
      <p:bldP spid="385052" grpId="0" animBg="1"/>
      <p:bldP spid="385053" grpId="0" animBg="1"/>
      <p:bldP spid="385054" grpId="0" animBg="1"/>
      <p:bldP spid="385056" grpId="0" animBg="1"/>
      <p:bldP spid="385059" grpId="0" animBg="1" autoUpdateAnimBg="0"/>
      <p:bldP spid="385060" grpId="0" animBg="1"/>
      <p:bldP spid="38506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CONCEPT DE RESOLUTION DE PROBLEME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 passage d’une situation de départ non satisfaite à une situation finale satisfaisante »</a:t>
            </a:r>
          </a:p>
          <a:p>
            <a:r>
              <a:rPr lang="fr-FR" dirty="0" smtClean="0"/>
              <a:t>Recherche </a:t>
            </a:r>
            <a:r>
              <a:rPr lang="fr-FR" dirty="0" smtClean="0">
                <a:solidFill>
                  <a:schemeClr val="accent1"/>
                </a:solidFill>
              </a:rPr>
              <a:t>d’une ligne d’action </a:t>
            </a:r>
            <a:r>
              <a:rPr lang="fr-FR" dirty="0" smtClean="0"/>
              <a:t>pour atteindre un but non immédiatement accessible</a:t>
            </a:r>
          </a:p>
          <a:p>
            <a:r>
              <a:rPr lang="fr-FR" dirty="0" smtClean="0"/>
              <a:t>C’est un processus pour obtenir un résultat: </a:t>
            </a:r>
            <a:r>
              <a:rPr lang="fr-FR" dirty="0" smtClean="0">
                <a:solidFill>
                  <a:schemeClr val="accent1"/>
                </a:solidFill>
              </a:rPr>
              <a:t>c’est une démarche réflexive</a:t>
            </a:r>
          </a:p>
          <a:p>
            <a:r>
              <a:rPr lang="fr-FR" dirty="0" smtClean="0"/>
              <a:t>NB: La solution est différente : c’est le processus de résolution de problème ET le résultat</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RAISONNEMENT CLINIQUE</a:t>
            </a:r>
            <a:endParaRPr lang="fr-FR" dirty="0"/>
          </a:p>
        </p:txBody>
      </p:sp>
      <p:sp>
        <p:nvSpPr>
          <p:cNvPr id="3" name="Espace réservé du contenu 2"/>
          <p:cNvSpPr>
            <a:spLocks noGrp="1"/>
          </p:cNvSpPr>
          <p:nvPr>
            <p:ph idx="1"/>
          </p:nvPr>
        </p:nvSpPr>
        <p:spPr/>
        <p:txBody>
          <a:bodyPr/>
          <a:lstStyle/>
          <a:p>
            <a:r>
              <a:rPr lang="fr-FR" dirty="0" smtClean="0"/>
              <a:t>Indispensable pour des soins     personnalisés: </a:t>
            </a:r>
            <a:r>
              <a:rPr lang="fr-FR" dirty="0" smtClean="0">
                <a:solidFill>
                  <a:schemeClr val="accent1"/>
                </a:solidFill>
              </a:rPr>
              <a:t>projet de soins personnalisé</a:t>
            </a:r>
          </a:p>
          <a:p>
            <a:r>
              <a:rPr lang="fr-FR" dirty="0" smtClean="0"/>
              <a:t>Attitude du soignant</a:t>
            </a:r>
          </a:p>
          <a:p>
            <a:pPr lvl="1"/>
            <a:r>
              <a:rPr lang="fr-FR" dirty="0" smtClean="0"/>
              <a:t>Basée sur des hypothèses et non sur des certitudes</a:t>
            </a:r>
          </a:p>
          <a:p>
            <a:pPr lvl="1"/>
            <a:r>
              <a:rPr lang="fr-FR" dirty="0" smtClean="0"/>
              <a:t>L’observations d’indices objectifs et non d’interprétations subjectives</a:t>
            </a:r>
          </a:p>
          <a:p>
            <a:pPr lvl="1"/>
            <a:endParaRPr lang="fr-FR" dirty="0" smtClean="0"/>
          </a:p>
          <a:p>
            <a:pPr lvl="1"/>
            <a:endParaRPr lang="fr-FR" dirty="0" smtClean="0"/>
          </a:p>
          <a:p>
            <a:pPr lvl="1"/>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DOMAINES DE MISE EN ŒUVRE DU RAISONNEMENT CLINIQUE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Pour identifier les signes et symptômes d’une pathologie et leur évolution</a:t>
            </a:r>
          </a:p>
          <a:p>
            <a:r>
              <a:rPr lang="fr-FR" dirty="0" smtClean="0"/>
              <a:t>Pour évaluer les risques en situations d’urgence</a:t>
            </a:r>
          </a:p>
          <a:p>
            <a:r>
              <a:rPr lang="fr-FR" dirty="0" smtClean="0"/>
              <a:t>Pour élaborer des diagnostics infirmiers après identification des problèmes de santé d’une personne ou d’un groupe</a:t>
            </a:r>
          </a:p>
          <a:p>
            <a:r>
              <a:rPr lang="fr-FR" dirty="0" smtClean="0"/>
              <a:t>Pour identifier les ressources et potentialités d’une personne</a:t>
            </a:r>
          </a:p>
          <a:p>
            <a:r>
              <a:rPr lang="fr-FR" dirty="0" smtClean="0">
                <a:solidFill>
                  <a:schemeClr val="accent1"/>
                </a:solidFill>
              </a:rPr>
              <a:t>BREF, POUR LA PRISE EN CHARGE GLOBALE DU PATIENT</a:t>
            </a:r>
            <a:endParaRPr lang="fr-FR" dirty="0">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RAISONNEMENT CLINIQUE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Les soins infirmiers : une réalité complexe située au point de convergence entre:</a:t>
            </a:r>
          </a:p>
          <a:p>
            <a:pPr>
              <a:buNone/>
            </a:pPr>
            <a:r>
              <a:rPr lang="fr-FR" dirty="0" smtClean="0"/>
              <a:t>	- les sciences humaines</a:t>
            </a:r>
          </a:p>
          <a:p>
            <a:pPr>
              <a:buNone/>
            </a:pPr>
            <a:r>
              <a:rPr lang="fr-FR" dirty="0" smtClean="0"/>
              <a:t>	- les sciences de l’éducation</a:t>
            </a:r>
          </a:p>
          <a:p>
            <a:pPr>
              <a:buNone/>
            </a:pPr>
            <a:r>
              <a:rPr lang="fr-FR" dirty="0" smtClean="0"/>
              <a:t>	- les sciences médicales.</a:t>
            </a:r>
          </a:p>
          <a:p>
            <a:pPr>
              <a:buNone/>
            </a:pPr>
            <a:endParaRPr lang="fr-FR" dirty="0" smtClean="0"/>
          </a:p>
          <a:p>
            <a:pPr>
              <a:buNone/>
            </a:pPr>
            <a:r>
              <a:rPr lang="fr-FR" dirty="0" smtClean="0"/>
              <a:t> 	Chaque patient est singulier/ prise en charge personnalisée. </a:t>
            </a:r>
          </a:p>
          <a:p>
            <a:pPr>
              <a:buNone/>
            </a:pPr>
            <a:r>
              <a:rPr lang="fr-FR" dirty="0" smtClean="0"/>
              <a:t>	Le projet de soins est issu d’un raisonnement clinique:</a:t>
            </a:r>
          </a:p>
          <a:p>
            <a:pPr>
              <a:buNone/>
            </a:pPr>
            <a:r>
              <a:rPr lang="fr-FR" dirty="0" smtClean="0"/>
              <a:t> 	- Mobilisation des connaissances</a:t>
            </a:r>
          </a:p>
          <a:p>
            <a:pPr>
              <a:buNone/>
            </a:pPr>
            <a:r>
              <a:rPr lang="fr-FR" dirty="0" smtClean="0"/>
              <a:t>	-Utilisation d’une méthodologie de problématisation</a:t>
            </a:r>
          </a:p>
          <a:p>
            <a:pPr>
              <a:buNone/>
            </a:pPr>
            <a:r>
              <a:rPr lang="fr-FR" dirty="0" smtClean="0"/>
              <a:t>	.-Et démarche de résolution de problème</a:t>
            </a:r>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2081386"/>
          </a:xfrm>
        </p:spPr>
        <p:txBody>
          <a:bodyPr>
            <a:normAutofit/>
          </a:bodyPr>
          <a:lstStyle/>
          <a:p>
            <a:pPr algn="ctr"/>
            <a:r>
              <a:rPr lang="fr-FR" sz="3600" dirty="0" smtClean="0"/>
              <a:t>CONNAISSANCES MOBILISEES DANS LA DEMARCHE DE RAISONNEMENT CLINIQUE</a:t>
            </a:r>
            <a:endParaRPr lang="fr-FR" sz="3600" dirty="0"/>
          </a:p>
        </p:txBody>
      </p:sp>
      <p:sp>
        <p:nvSpPr>
          <p:cNvPr id="3" name="Espace réservé du contenu 2"/>
          <p:cNvSpPr>
            <a:spLocks noGrp="1"/>
          </p:cNvSpPr>
          <p:nvPr>
            <p:ph idx="1"/>
          </p:nvPr>
        </p:nvSpPr>
        <p:spPr>
          <a:xfrm>
            <a:off x="457200" y="2708920"/>
            <a:ext cx="8229600" cy="3745888"/>
          </a:xfrm>
        </p:spPr>
        <p:txBody>
          <a:bodyPr>
            <a:normAutofit fontScale="92500" lnSpcReduction="10000"/>
          </a:bodyPr>
          <a:lstStyle/>
          <a:p>
            <a:r>
              <a:rPr lang="fr-FR" dirty="0" smtClean="0"/>
              <a:t>Les concepts fondateurs de la démarche soignante</a:t>
            </a:r>
          </a:p>
          <a:p>
            <a:r>
              <a:rPr lang="fr-FR" dirty="0" smtClean="0"/>
              <a:t>La méthodologie du raisonnement clinique</a:t>
            </a:r>
          </a:p>
          <a:p>
            <a:r>
              <a:rPr lang="fr-FR" dirty="0" smtClean="0"/>
              <a:t>La maitrise du jugement clinique: mobilisation des connaissances et compétences</a:t>
            </a:r>
          </a:p>
          <a:p>
            <a:r>
              <a:rPr lang="fr-FR" dirty="0" smtClean="0"/>
              <a:t>La prise en compte de la relation d’aide: authenticité, respect et empathie</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t>LES ETAPES DU RAISONNEMENT CLINIQUE</a:t>
            </a:r>
            <a:endParaRPr lang="fr-FR" sz="3600" dirty="0"/>
          </a:p>
        </p:txBody>
      </p:sp>
      <p:sp>
        <p:nvSpPr>
          <p:cNvPr id="3" name="Espace réservé du contenu 2"/>
          <p:cNvSpPr>
            <a:spLocks noGrp="1"/>
          </p:cNvSpPr>
          <p:nvPr>
            <p:ph idx="1"/>
          </p:nvPr>
        </p:nvSpPr>
        <p:spPr/>
        <p:txBody>
          <a:bodyPr/>
          <a:lstStyle/>
          <a:p>
            <a:r>
              <a:rPr lang="fr-FR" dirty="0" smtClean="0"/>
              <a:t>Le recueil de données</a:t>
            </a:r>
          </a:p>
          <a:p>
            <a:r>
              <a:rPr lang="fr-FR" dirty="0" smtClean="0"/>
              <a:t>L’analyse et l’interprétation des données par la formulation des hypothèses grâce au jugement clinique</a:t>
            </a:r>
          </a:p>
          <a:p>
            <a:r>
              <a:rPr lang="fr-FR" dirty="0" smtClean="0"/>
              <a:t>L’élaboration de diagnostics infirmiers</a:t>
            </a:r>
          </a:p>
          <a:p>
            <a:r>
              <a:rPr lang="fr-FR" dirty="0" smtClean="0"/>
              <a:t>La résolution de problèmes par la démarche de soins (élaboration du plan de soins)</a:t>
            </a:r>
          </a:p>
          <a:p>
            <a:endParaRPr lang="fr-FR" dirty="0" smtClean="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3408"/>
            <a:ext cx="8229600" cy="3096344"/>
          </a:xfrm>
        </p:spPr>
        <p:txBody>
          <a:bodyPr>
            <a:normAutofit/>
          </a:bodyPr>
          <a:lstStyle/>
          <a:p>
            <a:pPr algn="ctr"/>
            <a:r>
              <a:rPr lang="fr-FR" sz="3600" dirty="0" smtClean="0"/>
              <a:t>LE RECUEIL DE DONNEES</a:t>
            </a:r>
            <a:br>
              <a:rPr lang="fr-FR" sz="3600" dirty="0" smtClean="0"/>
            </a:br>
            <a:r>
              <a:rPr lang="fr-FR" sz="3600" i="1" dirty="0" smtClean="0">
                <a:solidFill>
                  <a:schemeClr val="accent1"/>
                </a:solidFill>
              </a:rPr>
              <a:t>Qui? Quand? Quoi? Comment? Où? Pourquoi?</a:t>
            </a:r>
            <a:r>
              <a:rPr lang="fr-FR" i="1" dirty="0" smtClean="0">
                <a:solidFill>
                  <a:schemeClr val="accent1"/>
                </a:solidFill>
              </a:rPr>
              <a:t/>
            </a:r>
            <a:br>
              <a:rPr lang="fr-FR" i="1" dirty="0" smtClean="0">
                <a:solidFill>
                  <a:schemeClr val="accent1"/>
                </a:solidFill>
              </a:rPr>
            </a:br>
            <a:endParaRPr lang="fr-FR" dirty="0"/>
          </a:p>
        </p:txBody>
      </p:sp>
      <p:sp>
        <p:nvSpPr>
          <p:cNvPr id="3" name="Espace réservé du contenu 2"/>
          <p:cNvSpPr>
            <a:spLocks noGrp="1"/>
          </p:cNvSpPr>
          <p:nvPr>
            <p:ph idx="1"/>
          </p:nvPr>
        </p:nvSpPr>
        <p:spPr>
          <a:xfrm>
            <a:off x="467544" y="1412776"/>
            <a:ext cx="8229600" cy="5445224"/>
          </a:xfrm>
        </p:spPr>
        <p:txBody>
          <a:bodyPr>
            <a:normAutofit fontScale="92500"/>
          </a:bodyPr>
          <a:lstStyle/>
          <a:p>
            <a:endParaRPr lang="fr-FR" i="1" dirty="0" smtClean="0">
              <a:solidFill>
                <a:schemeClr val="accent1"/>
              </a:solidFill>
            </a:endParaRPr>
          </a:p>
          <a:p>
            <a:r>
              <a:rPr lang="fr-FR" i="1" dirty="0" smtClean="0"/>
              <a:t>Les sources d’informations: Qui?</a:t>
            </a:r>
          </a:p>
          <a:p>
            <a:r>
              <a:rPr lang="fr-FR" i="1" dirty="0" smtClean="0"/>
              <a:t>Les moyens : Comment? : observation, entretien, examen…</a:t>
            </a:r>
          </a:p>
          <a:p>
            <a:r>
              <a:rPr lang="fr-FR" i="1" dirty="0" smtClean="0"/>
              <a:t>La réalisation de l’entretien: Où? Quand? Pourquoi? </a:t>
            </a:r>
          </a:p>
          <a:p>
            <a:r>
              <a:rPr lang="fr-FR" i="1" dirty="0" smtClean="0"/>
              <a:t>Le type de données : Quoi?</a:t>
            </a:r>
          </a:p>
          <a:p>
            <a:pPr lvl="1"/>
            <a:r>
              <a:rPr lang="fr-FR" i="1" dirty="0" smtClean="0"/>
              <a:t>Variables selon état physique et psychosocial du patient et donc de sa capacité à satisfaire ses besoins fondamentaux</a:t>
            </a:r>
          </a:p>
          <a:p>
            <a:pPr lvl="1"/>
            <a:r>
              <a:rPr lang="fr-FR" i="1" dirty="0" smtClean="0"/>
              <a:t>Stables: biographie, renseignements généraux</a:t>
            </a:r>
          </a:p>
          <a:p>
            <a:endParaRPr lang="fr-FR" i="1" dirty="0">
              <a:solidFill>
                <a:schemeClr val="accen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t>LA TRANSCRIPTION DES DONNEES</a:t>
            </a:r>
            <a:endParaRPr lang="fr-FR" sz="3600" dirty="0"/>
          </a:p>
        </p:txBody>
      </p:sp>
      <p:sp>
        <p:nvSpPr>
          <p:cNvPr id="3" name="Espace réservé du contenu 2"/>
          <p:cNvSpPr>
            <a:spLocks noGrp="1"/>
          </p:cNvSpPr>
          <p:nvPr>
            <p:ph idx="1"/>
          </p:nvPr>
        </p:nvSpPr>
        <p:spPr/>
        <p:txBody>
          <a:bodyPr/>
          <a:lstStyle/>
          <a:p>
            <a:r>
              <a:rPr lang="fr-FR" dirty="0" smtClean="0"/>
              <a:t>Objectives et non interprétatives</a:t>
            </a:r>
          </a:p>
          <a:p>
            <a:pPr>
              <a:buNone/>
            </a:pPr>
            <a:endParaRPr lang="fr-FR" dirty="0" smtClean="0"/>
          </a:p>
          <a:p>
            <a:r>
              <a:rPr lang="fr-FR" dirty="0" smtClean="0"/>
              <a:t>Vocabulaire professionnel utilisé</a:t>
            </a:r>
          </a:p>
          <a:p>
            <a:pPr>
              <a:buNone/>
            </a:pPr>
            <a:endParaRPr lang="fr-FR" dirty="0" smtClean="0"/>
          </a:p>
          <a:p>
            <a:r>
              <a:rPr lang="fr-FR" dirty="0" smtClean="0"/>
              <a:t>Données utilisables par toute l’équipe</a:t>
            </a:r>
          </a:p>
          <a:p>
            <a:pPr>
              <a:buNone/>
            </a:pPr>
            <a:endParaRPr lang="fr-FR" dirty="0" smtClean="0"/>
          </a:p>
          <a:p>
            <a:r>
              <a:rPr lang="fr-FR" dirty="0" smtClean="0"/>
              <a:t>Données compréhensibles par toute l’équipe</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ANALYSER LES DONNEES</a:t>
            </a:r>
            <a:endParaRPr lang="fr-FR" dirty="0"/>
          </a:p>
        </p:txBody>
      </p:sp>
      <p:sp>
        <p:nvSpPr>
          <p:cNvPr id="3" name="Espace réservé du contenu 2"/>
          <p:cNvSpPr>
            <a:spLocks noGrp="1"/>
          </p:cNvSpPr>
          <p:nvPr>
            <p:ph idx="1"/>
          </p:nvPr>
        </p:nvSpPr>
        <p:spPr/>
        <p:txBody>
          <a:bodyPr/>
          <a:lstStyle/>
          <a:p>
            <a:r>
              <a:rPr lang="fr-FR" dirty="0" smtClean="0"/>
              <a:t>Analyser: étudier et regrouper des renseignements afin de dégager ceux permettant d’expliquer une situation. C’est croiser les informations essentielles pour identifier les liens</a:t>
            </a:r>
          </a:p>
          <a:p>
            <a:pPr>
              <a:buNone/>
            </a:pPr>
            <a:endParaRPr lang="fr-FR" dirty="0" smtClean="0"/>
          </a:p>
          <a:p>
            <a:r>
              <a:rPr lang="fr-FR" dirty="0" smtClean="0"/>
              <a:t>Interpréter: C’est donner du sens, une signification.</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FORMULATION D’HYPOTHESES</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b="1" i="1" dirty="0" smtClean="0"/>
              <a:t>Traiter des infos recueillies et mettre en lien avec les connaissances théoriques et l’expérience professionnelle</a:t>
            </a:r>
            <a:endParaRPr lang="fr-FR" dirty="0" smtClean="0"/>
          </a:p>
          <a:p>
            <a:pPr>
              <a:buNone/>
            </a:pPr>
            <a:r>
              <a:rPr lang="fr-FR" dirty="0" smtClean="0"/>
              <a:t> </a:t>
            </a:r>
          </a:p>
          <a:p>
            <a:pPr>
              <a:buNone/>
            </a:pPr>
            <a:r>
              <a:rPr lang="fr-FR" dirty="0" smtClean="0"/>
              <a:t> </a:t>
            </a:r>
          </a:p>
          <a:p>
            <a:pPr>
              <a:buNone/>
            </a:pPr>
            <a:r>
              <a:rPr lang="fr-FR" dirty="0" smtClean="0"/>
              <a:t> </a:t>
            </a:r>
          </a:p>
          <a:p>
            <a:pPr>
              <a:buNone/>
            </a:pPr>
            <a:r>
              <a:rPr lang="fr-FR" b="1" i="1" dirty="0" smtClean="0"/>
              <a:t> </a:t>
            </a:r>
            <a:endParaRPr lang="fr-FR" dirty="0" smtClean="0"/>
          </a:p>
          <a:p>
            <a:pPr>
              <a:buNone/>
            </a:pPr>
            <a:r>
              <a:rPr lang="fr-FR" b="1" i="1" dirty="0" smtClean="0"/>
              <a:t> </a:t>
            </a:r>
            <a:endParaRPr lang="fr-FR" dirty="0" smtClean="0"/>
          </a:p>
          <a:p>
            <a:pPr>
              <a:buNone/>
            </a:pPr>
            <a:r>
              <a:rPr lang="fr-FR" dirty="0" smtClean="0"/>
              <a:t/>
            </a:r>
            <a:br>
              <a:rPr lang="fr-FR" dirty="0" smtClean="0"/>
            </a:br>
            <a:r>
              <a:rPr lang="fr-FR" b="1" i="1" dirty="0" smtClean="0"/>
              <a:t>Emettre différentes hypothèses de problèmes et leurs conséquences</a:t>
            </a:r>
            <a:endParaRPr lang="fr-FR" dirty="0" smtClean="0"/>
          </a:p>
        </p:txBody>
      </p:sp>
      <p:sp>
        <p:nvSpPr>
          <p:cNvPr id="4" name="Flèche vers le bas 3"/>
          <p:cNvSpPr/>
          <p:nvPr/>
        </p:nvSpPr>
        <p:spPr>
          <a:xfrm>
            <a:off x="3779912" y="3501008"/>
            <a:ext cx="844672" cy="14824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FORMULATION DES HYPOTHESES</a:t>
            </a:r>
            <a:endParaRPr lang="fr-FR" dirty="0"/>
          </a:p>
        </p:txBody>
      </p:sp>
      <p:sp>
        <p:nvSpPr>
          <p:cNvPr id="3" name="Espace réservé du contenu 2"/>
          <p:cNvSpPr>
            <a:spLocks noGrp="1"/>
          </p:cNvSpPr>
          <p:nvPr>
            <p:ph idx="1"/>
          </p:nvPr>
        </p:nvSpPr>
        <p:spPr/>
        <p:txBody>
          <a:bodyPr/>
          <a:lstStyle/>
          <a:p>
            <a:r>
              <a:rPr lang="fr-FR" dirty="0" smtClean="0"/>
              <a:t>L’IDE identifie les problèmes relevant des 3 champs de ses compétences:</a:t>
            </a:r>
          </a:p>
          <a:p>
            <a:pPr lvl="1"/>
            <a:r>
              <a:rPr lang="fr-FR" dirty="0" smtClean="0"/>
              <a:t>Rôle prescrit; les problèmes liés à la compétence médicale</a:t>
            </a:r>
          </a:p>
          <a:p>
            <a:pPr lvl="1"/>
            <a:r>
              <a:rPr lang="fr-FR" dirty="0" smtClean="0"/>
              <a:t>Rôle propre: identifier les problèmes de la personne</a:t>
            </a:r>
          </a:p>
          <a:p>
            <a:pPr lvl="1"/>
            <a:r>
              <a:rPr lang="fr-FR" dirty="0" smtClean="0"/>
              <a:t>Rôle en collaboration; les problèmes découlant de l’action médicale</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t>FORMULATION DU DIAGNOSTIC INFIRMIER</a:t>
            </a:r>
            <a:endParaRPr lang="fr-FR" sz="3600" dirty="0"/>
          </a:p>
        </p:txBody>
      </p:sp>
      <p:sp>
        <p:nvSpPr>
          <p:cNvPr id="3" name="Espace réservé du contenu 2"/>
          <p:cNvSpPr>
            <a:spLocks noGrp="1"/>
          </p:cNvSpPr>
          <p:nvPr>
            <p:ph idx="1"/>
          </p:nvPr>
        </p:nvSpPr>
        <p:spPr/>
        <p:txBody>
          <a:bodyPr>
            <a:normAutofit fontScale="92500" lnSpcReduction="20000"/>
          </a:bodyPr>
          <a:lstStyle/>
          <a:p>
            <a:r>
              <a:rPr lang="fr-FR" dirty="0" smtClean="0"/>
              <a:t>Taxinomie internationale reconnue par la NANDA: langage commun</a:t>
            </a:r>
          </a:p>
          <a:p>
            <a:pPr>
              <a:buNone/>
            </a:pPr>
            <a:endParaRPr lang="fr-FR" dirty="0" smtClean="0"/>
          </a:p>
          <a:p>
            <a:r>
              <a:rPr lang="fr-FR" dirty="0" smtClean="0"/>
              <a:t>Définition:  C’est </a:t>
            </a:r>
            <a:r>
              <a:rPr lang="fr-FR" i="1" dirty="0" smtClean="0"/>
              <a:t>l</a:t>
            </a:r>
            <a:r>
              <a:rPr lang="fr-FR" b="1" i="1" dirty="0" smtClean="0"/>
              <a:t>’énoncé d’un jugement clinique</a:t>
            </a:r>
            <a:r>
              <a:rPr lang="fr-FR" dirty="0" smtClean="0"/>
              <a:t> sur les réactions d’une personne, d’une famille ou d’une collectivité aux problèmes de santé présents ou potentiels, aux processus de vie. Les diagnostics IDE servent de </a:t>
            </a:r>
            <a:r>
              <a:rPr lang="fr-FR" b="1" i="1" dirty="0" smtClean="0"/>
              <a:t>base</a:t>
            </a:r>
            <a:r>
              <a:rPr lang="fr-FR" dirty="0" smtClean="0"/>
              <a:t> pour choisir des </a:t>
            </a:r>
            <a:r>
              <a:rPr lang="fr-FR" b="1" i="1" dirty="0" smtClean="0"/>
              <a:t>interventions</a:t>
            </a:r>
            <a:r>
              <a:rPr lang="fr-FR" dirty="0" smtClean="0"/>
              <a:t> de soins visant l’atteinte des résultats dont </a:t>
            </a:r>
            <a:r>
              <a:rPr lang="fr-FR" b="1" i="1" dirty="0" smtClean="0"/>
              <a:t>l’IDE est responsable</a:t>
            </a:r>
            <a:r>
              <a:rPr lang="fr-FR" dirty="0" smtClean="0"/>
              <a:t>.</a:t>
            </a:r>
          </a:p>
          <a:p>
            <a:pPr>
              <a:buNone/>
            </a:pPr>
            <a:r>
              <a:rPr lang="fr-FR" dirty="0" smtClean="0"/>
              <a:t> </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DIAGNOSTIC INFIRMIER</a:t>
            </a:r>
            <a:endParaRPr lang="fr-FR" dirty="0"/>
          </a:p>
        </p:txBody>
      </p:sp>
      <p:sp>
        <p:nvSpPr>
          <p:cNvPr id="3" name="Espace réservé du contenu 2"/>
          <p:cNvSpPr>
            <a:spLocks noGrp="1"/>
          </p:cNvSpPr>
          <p:nvPr>
            <p:ph idx="1"/>
          </p:nvPr>
        </p:nvSpPr>
        <p:spPr/>
        <p:txBody>
          <a:bodyPr>
            <a:normAutofit/>
          </a:bodyPr>
          <a:lstStyle/>
          <a:p>
            <a:r>
              <a:rPr lang="fr-FR" dirty="0" smtClean="0"/>
              <a:t>3 composantes:</a:t>
            </a:r>
          </a:p>
          <a:p>
            <a:pPr>
              <a:buNone/>
            </a:pPr>
            <a:endParaRPr lang="fr-FR" dirty="0" smtClean="0"/>
          </a:p>
          <a:p>
            <a:pPr lvl="1"/>
            <a:r>
              <a:rPr lang="fr-FR" dirty="0" smtClean="0"/>
              <a:t>Un intitulé: c’est l’énoncé du problème P</a:t>
            </a:r>
          </a:p>
          <a:p>
            <a:pPr lvl="1"/>
            <a:r>
              <a:rPr lang="fr-FR" sz="2800" dirty="0" smtClean="0"/>
              <a:t>L’étiologie E  se traduisant par la formule « relié à ». L’étiologie est parfois un ou des facteurs favorisants ou facteurs de risque</a:t>
            </a:r>
          </a:p>
          <a:p>
            <a:pPr lvl="1"/>
            <a:r>
              <a:rPr lang="fr-FR" sz="2800" dirty="0" smtClean="0"/>
              <a:t>Les signes S  et leurs caractéristiques : ce sont les manifestation du problèmes</a:t>
            </a:r>
          </a:p>
          <a:p>
            <a:pPr>
              <a:buNone/>
            </a:pPr>
            <a:endParaRPr lang="fr-FR" sz="3200" dirty="0" smtClean="0"/>
          </a:p>
          <a:p>
            <a:pPr lvl="1"/>
            <a:endParaRPr lang="fr-FR" dirty="0" smtClean="0"/>
          </a:p>
          <a:p>
            <a:pPr lvl="1"/>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 DIAGNOSTIC INFIRMIER</a:t>
            </a:r>
            <a:endParaRPr lang="fr-FR" dirty="0"/>
          </a:p>
        </p:txBody>
      </p:sp>
      <p:sp>
        <p:nvSpPr>
          <p:cNvPr id="3" name="Espace réservé du contenu 2"/>
          <p:cNvSpPr>
            <a:spLocks noGrp="1"/>
          </p:cNvSpPr>
          <p:nvPr>
            <p:ph idx="1"/>
          </p:nvPr>
        </p:nvSpPr>
        <p:spPr/>
        <p:txBody>
          <a:bodyPr/>
          <a:lstStyle/>
          <a:p>
            <a:r>
              <a:rPr lang="fr-FR" dirty="0" smtClean="0"/>
              <a:t>Mobilise son rôle propre quand le diagnostic est établi par lui-même</a:t>
            </a:r>
          </a:p>
          <a:p>
            <a:pPr>
              <a:buNone/>
            </a:pPr>
            <a:endParaRPr lang="fr-FR" dirty="0" smtClean="0"/>
          </a:p>
          <a:p>
            <a:r>
              <a:rPr lang="fr-FR" dirty="0" smtClean="0"/>
              <a:t>Met en œuvre le rôle prescrit et en collaboration ( en association avec l’équipe pluridisciplinaire) quand les problèmes sont identifiés par le médecin</a:t>
            </a:r>
          </a:p>
          <a:p>
            <a:pPr lvl="1"/>
            <a:r>
              <a:rPr lang="fr-FR" dirty="0" smtClean="0">
                <a:solidFill>
                  <a:schemeClr val="accent1"/>
                </a:solidFill>
              </a:rPr>
              <a:t>C’est le diagnostic médical</a:t>
            </a:r>
          </a:p>
          <a:p>
            <a:pPr lvl="1"/>
            <a:endParaRPr lang="fr-FR" dirty="0" smtClean="0">
              <a:solidFill>
                <a:schemeClr val="accent1"/>
              </a:solidFill>
            </a:endParaRPr>
          </a:p>
          <a:p>
            <a:pPr lvl="1"/>
            <a:endParaRPr lang="fr-FR"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ROLES INFIRMIERS</a:t>
            </a:r>
            <a:br>
              <a:rPr lang="fr-FR" dirty="0" smtClean="0"/>
            </a:br>
            <a:endParaRPr lang="fr-FR" dirty="0"/>
          </a:p>
        </p:txBody>
      </p:sp>
      <p:sp>
        <p:nvSpPr>
          <p:cNvPr id="3" name="Espace réservé du contenu 2"/>
          <p:cNvSpPr>
            <a:spLocks noGrp="1"/>
          </p:cNvSpPr>
          <p:nvPr>
            <p:ph idx="1"/>
          </p:nvPr>
        </p:nvSpPr>
        <p:spPr/>
        <p:txBody>
          <a:bodyPr/>
          <a:lstStyle/>
          <a:p>
            <a:r>
              <a:rPr lang="fr-FR" dirty="0" smtClean="0"/>
              <a:t>ROLE PROPRE</a:t>
            </a:r>
          </a:p>
          <a:p>
            <a:endParaRPr lang="fr-FR" dirty="0" smtClean="0"/>
          </a:p>
          <a:p>
            <a:r>
              <a:rPr lang="fr-FR" dirty="0" smtClean="0"/>
              <a:t>ROLE SUR PRESCRIPTION</a:t>
            </a:r>
          </a:p>
          <a:p>
            <a:endParaRPr lang="fr-FR" dirty="0" smtClean="0"/>
          </a:p>
          <a:p>
            <a:r>
              <a:rPr lang="fr-FR" dirty="0" smtClean="0"/>
              <a:t>ROLE EN COLLABORATION </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EXEMPLE</a:t>
            </a:r>
            <a:endParaRPr lang="fr-FR" dirty="0"/>
          </a:p>
        </p:txBody>
      </p:sp>
      <p:sp>
        <p:nvSpPr>
          <p:cNvPr id="3" name="Espace réservé du contenu 2"/>
          <p:cNvSpPr>
            <a:spLocks noGrp="1"/>
          </p:cNvSpPr>
          <p:nvPr>
            <p:ph idx="1"/>
          </p:nvPr>
        </p:nvSpPr>
        <p:spPr/>
        <p:txBody>
          <a:bodyPr>
            <a:normAutofit fontScale="92500"/>
          </a:bodyPr>
          <a:lstStyle/>
          <a:p>
            <a:r>
              <a:rPr lang="fr-FR" dirty="0" smtClean="0"/>
              <a:t>Cas de prise en charge de l'hyperthermie en collaboration</a:t>
            </a:r>
          </a:p>
          <a:p>
            <a:pPr lvl="1"/>
            <a:r>
              <a:rPr lang="fr-FR" dirty="0" smtClean="0"/>
              <a:t>Ide, dans le cadre du rôle propre, est capable d'identifier des signes (sueur, rougeur de la peau, agitation...)et de prendre la température du patient, de surveiller l'efficacité et l'innocuité du TTT prescrit</a:t>
            </a:r>
          </a:p>
          <a:p>
            <a:pPr lvl="1"/>
            <a:r>
              <a:rPr lang="fr-FR" dirty="0" smtClean="0"/>
              <a:t>Ide dans le rôle prescrit: applique la prescription médicale (antipyrétique fièvre)</a:t>
            </a:r>
          </a:p>
          <a:p>
            <a:pPr lvl="1"/>
            <a:r>
              <a:rPr lang="fr-FR" dirty="0" smtClean="0"/>
              <a:t>L’IDE énonce des diagnostics IDE : risque de… lié au traitement   		</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268760"/>
          </a:xfrm>
        </p:spPr>
        <p:txBody>
          <a:bodyPr/>
          <a:lstStyle/>
          <a:p>
            <a:pPr algn="ctr"/>
            <a:r>
              <a:rPr lang="fr-FR" dirty="0" smtClean="0"/>
              <a:t>EXEMPLE</a:t>
            </a:r>
            <a:endParaRPr lang="fr-FR" dirty="0"/>
          </a:p>
        </p:txBody>
      </p:sp>
      <p:sp>
        <p:nvSpPr>
          <p:cNvPr id="3" name="Espace réservé du contenu 2"/>
          <p:cNvSpPr>
            <a:spLocks noGrp="1"/>
          </p:cNvSpPr>
          <p:nvPr>
            <p:ph idx="1"/>
          </p:nvPr>
        </p:nvSpPr>
        <p:spPr>
          <a:xfrm>
            <a:off x="457200" y="1196752"/>
            <a:ext cx="8229600" cy="5661248"/>
          </a:xfrm>
        </p:spPr>
        <p:txBody>
          <a:bodyPr>
            <a:normAutofit lnSpcReduction="10000"/>
          </a:bodyPr>
          <a:lstStyle/>
          <a:p>
            <a:r>
              <a:rPr lang="fr-FR" dirty="0" smtClean="0"/>
              <a:t>Cas d’une infirmière travaillant en CMP.</a:t>
            </a:r>
          </a:p>
          <a:p>
            <a:pPr lvl="1"/>
            <a:r>
              <a:rPr lang="fr-FR" dirty="0" smtClean="0"/>
              <a:t>Signes observés d’amaigrissement( suivie d’une description précise ) et de tristesse( avec données personnalisées)</a:t>
            </a:r>
          </a:p>
          <a:p>
            <a:pPr lvl="1"/>
            <a:r>
              <a:rPr lang="fr-FR" dirty="0" smtClean="0"/>
              <a:t>L’hypothèse émise par l’IDE est le « syndrome dépressif ». Elle va donc recueillir des données complémentaires en lien avec ce diagnostic IDE comme par exemple l’appétit, le sommeil…</a:t>
            </a:r>
          </a:p>
          <a:p>
            <a:pPr lvl="1"/>
            <a:r>
              <a:rPr lang="fr-FR" dirty="0" smtClean="0"/>
              <a:t>Le médecin formule un diagnostic médical a relevé son diagnostic médical «  symptomatologie évoquant une dépression » et a réalisé une prescription médicale</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87424"/>
            <a:ext cx="8229600" cy="2053950"/>
          </a:xfrm>
        </p:spPr>
        <p:txBody>
          <a:bodyPr/>
          <a:lstStyle/>
          <a:p>
            <a:pPr algn="ctr"/>
            <a:r>
              <a:rPr lang="fr-FR" dirty="0" smtClean="0"/>
              <a:t>EXEMPLE (suite)</a:t>
            </a:r>
            <a:endParaRPr lang="fr-FR" dirty="0"/>
          </a:p>
        </p:txBody>
      </p:sp>
      <p:sp>
        <p:nvSpPr>
          <p:cNvPr id="3" name="Espace réservé du contenu 2"/>
          <p:cNvSpPr>
            <a:spLocks noGrp="1"/>
          </p:cNvSpPr>
          <p:nvPr>
            <p:ph idx="1"/>
          </p:nvPr>
        </p:nvSpPr>
        <p:spPr>
          <a:xfrm>
            <a:off x="457200" y="1340768"/>
            <a:ext cx="8229600" cy="6552728"/>
          </a:xfrm>
        </p:spPr>
        <p:txBody>
          <a:bodyPr>
            <a:normAutofit fontScale="77500" lnSpcReduction="20000"/>
          </a:bodyPr>
          <a:lstStyle/>
          <a:p>
            <a:r>
              <a:rPr lang="fr-FR" sz="3600" dirty="0" smtClean="0"/>
              <a:t>L’IDE assure sa collaboration avec le médecin et évalue l’efficacité des traitements et l’évolution des signes cliniques de la dépression ( ex : sentiment de solitude, d’isolement, perturbation de l’estime de soi…)</a:t>
            </a:r>
          </a:p>
          <a:p>
            <a:endParaRPr lang="fr-FR" sz="3600" dirty="0" smtClean="0"/>
          </a:p>
          <a:p>
            <a:endParaRPr lang="fr-FR" sz="3600" dirty="0" smtClean="0"/>
          </a:p>
          <a:p>
            <a:r>
              <a:rPr lang="fr-FR" sz="3600" dirty="0" smtClean="0"/>
              <a:t>La responsabilité de l’infirmière est engagée dans la mesure où la pertinence des informations transmises au médecin peut orienter l’ajustement de la prescription  médicale.</a:t>
            </a:r>
          </a:p>
          <a:p>
            <a:endParaRPr lang="fr-FR" sz="3600" dirty="0" smtClean="0"/>
          </a:p>
          <a:p>
            <a:pPr>
              <a:buNone/>
            </a:pPr>
            <a:r>
              <a:rPr lang="fr-FR" sz="3600" dirty="0" smtClean="0"/>
              <a:t> </a:t>
            </a:r>
          </a:p>
          <a:p>
            <a:pPr>
              <a:buNone/>
            </a:pPr>
            <a:r>
              <a:rPr lang="fr-FR" b="1" dirty="0" smtClean="0"/>
              <a:t> </a:t>
            </a:r>
            <a:endParaRPr lang="fr-FR" dirty="0" smtClean="0"/>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 DIAGNOSTIC IDE</a:t>
            </a:r>
            <a:endParaRPr lang="fr-FR" dirty="0"/>
          </a:p>
        </p:txBody>
      </p:sp>
      <p:sp>
        <p:nvSpPr>
          <p:cNvPr id="3" name="Espace réservé du contenu 2"/>
          <p:cNvSpPr>
            <a:spLocks noGrp="1"/>
          </p:cNvSpPr>
          <p:nvPr>
            <p:ph idx="1"/>
          </p:nvPr>
        </p:nvSpPr>
        <p:spPr/>
        <p:txBody>
          <a:bodyPr/>
          <a:lstStyle/>
          <a:p>
            <a:r>
              <a:rPr lang="fr-FR" dirty="0" smtClean="0"/>
              <a:t>Validation d’un problème de santé à un temps T</a:t>
            </a:r>
          </a:p>
          <a:p>
            <a:r>
              <a:rPr lang="fr-FR" dirty="0" smtClean="0"/>
              <a:t>Nécessité d’enrichir sans cesse le recueil de données pour poser de nouveaux diagnostics IDE et participer à l’identification de nouveaux diagnostics médicaux</a:t>
            </a:r>
          </a:p>
          <a:p>
            <a:r>
              <a:rPr lang="fr-FR" dirty="0" smtClean="0">
                <a:solidFill>
                  <a:schemeClr val="accent1">
                    <a:lumMod val="75000"/>
                  </a:schemeClr>
                </a:solidFill>
              </a:rPr>
              <a:t>La démarche clinique est donc un processus</a:t>
            </a:r>
            <a:endParaRPr lang="fr-FR" dirty="0">
              <a:solidFill>
                <a:schemeClr val="accent1">
                  <a:lumMod val="75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NOTION DE RESPONSABILITE</a:t>
            </a:r>
            <a:endParaRPr lang="fr-FR" dirty="0"/>
          </a:p>
        </p:txBody>
      </p:sp>
      <p:sp>
        <p:nvSpPr>
          <p:cNvPr id="3" name="Espace réservé du contenu 2"/>
          <p:cNvSpPr>
            <a:spLocks noGrp="1"/>
          </p:cNvSpPr>
          <p:nvPr>
            <p:ph idx="1"/>
          </p:nvPr>
        </p:nvSpPr>
        <p:spPr>
          <a:xfrm>
            <a:off x="457200" y="2276872"/>
            <a:ext cx="8229600" cy="4177936"/>
          </a:xfrm>
        </p:spPr>
        <p:txBody>
          <a:bodyPr/>
          <a:lstStyle/>
          <a:p>
            <a:r>
              <a:rPr lang="fr-FR" dirty="0" smtClean="0"/>
              <a:t>L’Ide engage sa responsabilité à chaque instant du processus de la démarche clinique: pertinence, compétence, connaissances réactualisées</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RESOLUTION DE PROBLEME OU DEMARCHE DE SOINS</a:t>
            </a:r>
            <a:endParaRPr lang="fr-FR" dirty="0"/>
          </a:p>
        </p:txBody>
      </p:sp>
      <p:sp>
        <p:nvSpPr>
          <p:cNvPr id="3" name="Espace réservé du contenu 2"/>
          <p:cNvSpPr>
            <a:spLocks noGrp="1"/>
          </p:cNvSpPr>
          <p:nvPr>
            <p:ph idx="1"/>
          </p:nvPr>
        </p:nvSpPr>
        <p:spPr/>
        <p:txBody>
          <a:bodyPr/>
          <a:lstStyle/>
          <a:p>
            <a:r>
              <a:rPr lang="fr-FR" dirty="0" smtClean="0"/>
              <a:t>La démarche de soins est un processus d’adaptation du soin à la personne et est une démarche personnalisée</a:t>
            </a:r>
          </a:p>
          <a:p>
            <a:endParaRPr lang="fr-FR" dirty="0" smtClean="0"/>
          </a:p>
          <a:p>
            <a:r>
              <a:rPr lang="fr-FR" dirty="0" smtClean="0"/>
              <a:t>Elle passe par 3 étapes:</a:t>
            </a:r>
          </a:p>
          <a:p>
            <a:pPr lvl="1"/>
            <a:r>
              <a:rPr lang="fr-FR" dirty="0" smtClean="0"/>
              <a:t>Fixer des objectifs de soins</a:t>
            </a:r>
          </a:p>
          <a:p>
            <a:pPr lvl="1"/>
            <a:r>
              <a:rPr lang="fr-FR" dirty="0" smtClean="0"/>
              <a:t>Planifier des actions</a:t>
            </a:r>
          </a:p>
          <a:p>
            <a:pPr lvl="1"/>
            <a:r>
              <a:rPr lang="fr-FR" dirty="0" smtClean="0"/>
              <a:t>Evaluer les résultats</a:t>
            </a: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CONCEPT DE RESOLUTION DE PROBLEME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 passage d’une situation de départ non satisfaite à une situation finale satisfaisante »</a:t>
            </a:r>
          </a:p>
          <a:p>
            <a:r>
              <a:rPr lang="fr-FR" dirty="0" smtClean="0"/>
              <a:t>Recherche </a:t>
            </a:r>
            <a:r>
              <a:rPr lang="fr-FR" dirty="0" smtClean="0">
                <a:solidFill>
                  <a:schemeClr val="accent1"/>
                </a:solidFill>
              </a:rPr>
              <a:t>d’une ligne d’action </a:t>
            </a:r>
            <a:r>
              <a:rPr lang="fr-FR" dirty="0" smtClean="0"/>
              <a:t>pour atteindre un but non immédiatement accessible</a:t>
            </a:r>
          </a:p>
          <a:p>
            <a:r>
              <a:rPr lang="fr-FR" dirty="0" smtClean="0"/>
              <a:t>C’est un processus pour obtenir un résultat: </a:t>
            </a:r>
            <a:r>
              <a:rPr lang="fr-FR" dirty="0" smtClean="0">
                <a:solidFill>
                  <a:schemeClr val="accent1"/>
                </a:solidFill>
              </a:rPr>
              <a:t>c’est une démarche réflexive</a:t>
            </a:r>
          </a:p>
          <a:p>
            <a:r>
              <a:rPr lang="fr-FR" dirty="0" smtClean="0"/>
              <a:t>NB: La solution est différente : c’est le processus de résolution de problème ET le résultat</a:t>
            </a:r>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DEMARCHE CLINIQUE OU PROBLEMATISATION</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C’est une philosophie du soin et s’appuie sur une démarche humaniste des soins </a:t>
            </a:r>
          </a:p>
          <a:p>
            <a:r>
              <a:rPr lang="fr-FR" dirty="0" smtClean="0"/>
              <a:t>Elle prend naissance dans le concept de problématisation avec identification de l’ensemble des problèmes de santé potentiels ou réels</a:t>
            </a:r>
          </a:p>
          <a:p>
            <a:r>
              <a:rPr lang="fr-FR" dirty="0" smtClean="0"/>
              <a:t>L’IDE s’appuie sur la méthodologie du raisonnement clinique pour construire une problématique</a:t>
            </a:r>
          </a:p>
          <a:p>
            <a:pPr>
              <a:buNone/>
            </a:pP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dirty="0" smtClean="0"/>
              <a:t>TRANSCRIPTION  DU RAISONNEMENT CLINIQUE DANS LA PRATIQUE</a:t>
            </a:r>
            <a:endParaRPr lang="fr-FR" sz="3200" dirty="0"/>
          </a:p>
        </p:txBody>
      </p:sp>
      <p:sp>
        <p:nvSpPr>
          <p:cNvPr id="3" name="Espace réservé du contenu 2"/>
          <p:cNvSpPr>
            <a:spLocks noGrp="1"/>
          </p:cNvSpPr>
          <p:nvPr>
            <p:ph idx="1"/>
          </p:nvPr>
        </p:nvSpPr>
        <p:spPr/>
        <p:txBody>
          <a:bodyPr>
            <a:normAutofit lnSpcReduction="10000"/>
          </a:bodyPr>
          <a:lstStyle/>
          <a:p>
            <a:r>
              <a:rPr lang="fr-FR" dirty="0" smtClean="0"/>
              <a:t>Dans le dossier du patient: c’est la formulation écrite de la démarche clinique mentale</a:t>
            </a:r>
          </a:p>
          <a:p>
            <a:endParaRPr lang="fr-FR" dirty="0" smtClean="0"/>
          </a:p>
          <a:p>
            <a:r>
              <a:rPr lang="fr-FR" dirty="0" smtClean="0"/>
              <a:t>C’est un outil de soins et non pas un document administratif</a:t>
            </a:r>
          </a:p>
          <a:p>
            <a:endParaRPr lang="fr-FR" dirty="0" smtClean="0"/>
          </a:p>
          <a:p>
            <a:r>
              <a:rPr lang="fr-FR" dirty="0" smtClean="0"/>
              <a:t>Valeur légale et permet une prise en charge pluridisciplinaire. Engage la responsabilité de l’IDE</a:t>
            </a: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solidFill>
                  <a:schemeClr val="accent1">
                    <a:lumMod val="40000"/>
                    <a:lumOff val="60000"/>
                  </a:schemeClr>
                </a:solidFill>
              </a:rPr>
              <a:t>CONCLUSION</a:t>
            </a:r>
            <a:endParaRPr lang="fr-FR" sz="3600" dirty="0">
              <a:solidFill>
                <a:schemeClr val="accent1">
                  <a:lumMod val="40000"/>
                  <a:lumOff val="60000"/>
                </a:schemeClr>
              </a:solidFill>
            </a:endParaRPr>
          </a:p>
        </p:txBody>
      </p:sp>
      <p:sp>
        <p:nvSpPr>
          <p:cNvPr id="3" name="Espace réservé du contenu 2"/>
          <p:cNvSpPr>
            <a:spLocks noGrp="1"/>
          </p:cNvSpPr>
          <p:nvPr>
            <p:ph idx="1"/>
          </p:nvPr>
        </p:nvSpPr>
        <p:spPr/>
        <p:txBody>
          <a:bodyPr/>
          <a:lstStyle/>
          <a:p>
            <a:r>
              <a:rPr lang="fr-FR" dirty="0" smtClean="0"/>
              <a:t>L’écriture du raisonnement clinique= pour développer la posture </a:t>
            </a:r>
            <a:r>
              <a:rPr lang="fr-FR" dirty="0" err="1" smtClean="0"/>
              <a:t>reflexive</a:t>
            </a:r>
            <a:r>
              <a:rPr lang="fr-FR" dirty="0" smtClean="0"/>
              <a:t> sur la qualité de la démarche clinique entreprise et sur la qualité de prise en charge pluridisciplinaire</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REGLEMENTATION DES ACTES PROFESSIONNELS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err="1" smtClean="0"/>
              <a:t>Cf</a:t>
            </a:r>
            <a:r>
              <a:rPr lang="fr-FR" dirty="0" smtClean="0"/>
              <a:t> code de la Santé Publique</a:t>
            </a:r>
          </a:p>
          <a:p>
            <a:r>
              <a:rPr lang="fr-FR" dirty="0" smtClean="0"/>
              <a:t>Art R.4311-1 « l’exercice de la profession infirmière comporte l’analyse, l’organisation, la réalisation des soins infirmiers et leur évaluation, la contribution au recueil de données cliniques et la participation à des actions de prévention, de dépistage, de formation et d’éducation de la santé (…) ils exercent leur activité en relation avec les autres professionnels de santé, du secteur social, médico-social et éducatif »</a:t>
            </a: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CONCLUSION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Raisonnement s’acquiert et se développe avec l’expérience</a:t>
            </a:r>
          </a:p>
          <a:p>
            <a:pPr>
              <a:buNone/>
            </a:pPr>
            <a:endParaRPr lang="fr-FR" dirty="0" smtClean="0"/>
          </a:p>
          <a:p>
            <a:r>
              <a:rPr lang="fr-FR" dirty="0" smtClean="0"/>
              <a:t>L’Ide fait alterner raisonnement hypothético déductif et jugements cliniques</a:t>
            </a:r>
          </a:p>
          <a:p>
            <a:endParaRPr lang="fr-FR" dirty="0" smtClean="0"/>
          </a:p>
          <a:p>
            <a:r>
              <a:rPr lang="fr-FR" dirty="0" smtClean="0"/>
              <a:t>Plus qu’un raisonnement, c’est une philosophie qui va permettre de mettre en pratique la réflexivité dans tous les domaines d’exercice de la profession…..et doit s’appliquer dans l’analyse des pratiques</a:t>
            </a:r>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CONCLUSION</a:t>
            </a:r>
            <a:endParaRPr lang="fr-FR" dirty="0"/>
          </a:p>
        </p:txBody>
      </p:sp>
      <p:sp>
        <p:nvSpPr>
          <p:cNvPr id="3" name="Espace réservé du contenu 2"/>
          <p:cNvSpPr>
            <a:spLocks noGrp="1"/>
          </p:cNvSpPr>
          <p:nvPr>
            <p:ph idx="1"/>
          </p:nvPr>
        </p:nvSpPr>
        <p:spPr/>
        <p:txBody>
          <a:bodyPr/>
          <a:lstStyle/>
          <a:p>
            <a:r>
              <a:rPr lang="fr-FR" dirty="0" smtClean="0"/>
              <a:t>Le raisonnement clinique permet au praticien réflexif de s’interroger sur ses pratiques dans un soucis constant d’amélioration de celles-ci…</a:t>
            </a:r>
          </a:p>
          <a:p>
            <a:endParaRPr lang="fr-FR" dirty="0" smtClean="0"/>
          </a:p>
          <a:p>
            <a:r>
              <a:rPr lang="fr-FR" dirty="0" smtClean="0"/>
              <a:t>Développement de la recherche en soins</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t>BIBLIOGRAPHIE</a:t>
            </a:r>
            <a:endParaRPr lang="fr-FR" sz="3600" dirty="0"/>
          </a:p>
        </p:txBody>
      </p:sp>
      <p:sp>
        <p:nvSpPr>
          <p:cNvPr id="3" name="Espace réservé du contenu 2"/>
          <p:cNvSpPr>
            <a:spLocks noGrp="1"/>
          </p:cNvSpPr>
          <p:nvPr>
            <p:ph idx="1"/>
          </p:nvPr>
        </p:nvSpPr>
        <p:spPr/>
        <p:txBody>
          <a:bodyPr/>
          <a:lstStyle/>
          <a:p>
            <a:r>
              <a:rPr lang="fr-FR" b="1" dirty="0" err="1" smtClean="0"/>
              <a:t>Psiuk</a:t>
            </a:r>
            <a:r>
              <a:rPr lang="fr-FR" b="1" dirty="0" smtClean="0"/>
              <a:t> T, </a:t>
            </a:r>
            <a:r>
              <a:rPr lang="fr-FR" dirty="0" smtClean="0"/>
              <a:t>La méthodologie du raisonnement  clinique. Soins 2010;743</a:t>
            </a:r>
          </a:p>
          <a:p>
            <a:r>
              <a:rPr lang="fr-FR" i="1" dirty="0" smtClean="0"/>
              <a:t>Les essentiels en IFSI,   « Raisonnement, démarche clinique et projet de soins infirmiers », UE 3.1 3.2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001266"/>
          </a:xfrm>
        </p:spPr>
        <p:txBody>
          <a:bodyPr>
            <a:normAutofit fontScale="90000"/>
          </a:bodyPr>
          <a:lstStyle/>
          <a:p>
            <a:pPr algn="ctr"/>
            <a:r>
              <a:rPr lang="fr-FR" dirty="0" smtClean="0"/>
              <a:t>REGLEMNETATION DES ACTES PROFESSIONNELS</a:t>
            </a:r>
            <a:endParaRPr lang="fr-FR" dirty="0"/>
          </a:p>
        </p:txBody>
      </p:sp>
      <p:sp>
        <p:nvSpPr>
          <p:cNvPr id="3" name="Espace réservé du contenu 2"/>
          <p:cNvSpPr>
            <a:spLocks noGrp="1"/>
          </p:cNvSpPr>
          <p:nvPr>
            <p:ph idx="1"/>
          </p:nvPr>
        </p:nvSpPr>
        <p:spPr>
          <a:xfrm>
            <a:off x="457200" y="1484784"/>
            <a:ext cx="8229600" cy="4970024"/>
          </a:xfrm>
        </p:spPr>
        <p:txBody>
          <a:bodyPr>
            <a:normAutofit fontScale="85000" lnSpcReduction="10000"/>
          </a:bodyPr>
          <a:lstStyle/>
          <a:p>
            <a:r>
              <a:rPr lang="fr-FR" dirty="0" smtClean="0"/>
              <a:t>Art R.4311-3 « relèvent du rôle propre de l’infirmier les soins liés aux fonctions d’entretien et de continuité de la vie et visant à compenser partiellement ou totalement un manque ou une diminution d’autonomie d’une personne ou d’un groupe de personne »</a:t>
            </a:r>
          </a:p>
          <a:p>
            <a:pPr>
              <a:buNone/>
            </a:pPr>
            <a:endParaRPr lang="fr-FR" dirty="0" smtClean="0"/>
          </a:p>
          <a:p>
            <a:r>
              <a:rPr lang="fr-FR" dirty="0" smtClean="0"/>
              <a:t>Il a les compétences pour prendre des initiatives et accomplir des actes qu’il juge nécessaires (…) . Il identifie les besoins de la personne, pose des diagnostics infirmiers, formule des objectifs de soins, met en œuvre des actions appropriées et les évalue…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145282"/>
          </a:xfrm>
        </p:spPr>
        <p:txBody>
          <a:bodyPr>
            <a:normAutofit fontScale="90000"/>
          </a:bodyPr>
          <a:lstStyle/>
          <a:p>
            <a:pPr algn="ctr"/>
            <a:r>
              <a:rPr lang="fr-FR" dirty="0" smtClean="0"/>
              <a:t>REGLEMENTATION DES ACTES PROFESSIONNELS</a:t>
            </a:r>
            <a:endParaRPr lang="fr-FR" dirty="0"/>
          </a:p>
        </p:txBody>
      </p:sp>
      <p:sp>
        <p:nvSpPr>
          <p:cNvPr id="3" name="Espace réservé du contenu 2"/>
          <p:cNvSpPr>
            <a:spLocks noGrp="1"/>
          </p:cNvSpPr>
          <p:nvPr>
            <p:ph idx="1"/>
          </p:nvPr>
        </p:nvSpPr>
        <p:spPr/>
        <p:txBody>
          <a:bodyPr/>
          <a:lstStyle/>
          <a:p>
            <a:r>
              <a:rPr lang="fr-FR" dirty="0" smtClean="0"/>
              <a:t>Art R.4311-7 à R.4311-10 : actes infirmiers réalisés sur prescriptions médicales écrites, signées, datées </a:t>
            </a:r>
          </a:p>
          <a:p>
            <a:pPr>
              <a:buNone/>
            </a:pPr>
            <a:endParaRPr lang="fr-FR" dirty="0" smtClean="0"/>
          </a:p>
          <a:p>
            <a:r>
              <a:rPr lang="fr-FR" dirty="0" smtClean="0"/>
              <a:t>Concernent l’administration de médicaments, ou la réalisation de soins techniques en présence d’un médecin</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61306"/>
          </a:xfrm>
        </p:spPr>
        <p:txBody>
          <a:bodyPr/>
          <a:lstStyle/>
          <a:p>
            <a:pPr algn="ctr"/>
            <a:r>
              <a:rPr lang="fr-FR" dirty="0" smtClean="0"/>
              <a:t>LES SOINS INFIRMIERS</a:t>
            </a:r>
            <a:endParaRPr lang="fr-FR" dirty="0"/>
          </a:p>
        </p:txBody>
      </p:sp>
      <p:sp>
        <p:nvSpPr>
          <p:cNvPr id="3" name="Espace réservé du contenu 2"/>
          <p:cNvSpPr>
            <a:spLocks noGrp="1"/>
          </p:cNvSpPr>
          <p:nvPr>
            <p:ph idx="1"/>
          </p:nvPr>
        </p:nvSpPr>
        <p:spPr>
          <a:xfrm>
            <a:off x="457200" y="1700808"/>
            <a:ext cx="8229600" cy="4754000"/>
          </a:xfrm>
        </p:spPr>
        <p:txBody>
          <a:bodyPr/>
          <a:lstStyle/>
          <a:p>
            <a:r>
              <a:rPr lang="fr-FR" dirty="0" smtClean="0"/>
              <a:t>Réalisation de soins préventifs, curatifs, et palliatifs</a:t>
            </a:r>
          </a:p>
          <a:p>
            <a:pPr>
              <a:buNone/>
            </a:pPr>
            <a:endParaRPr lang="fr-FR" dirty="0" smtClean="0"/>
          </a:p>
          <a:p>
            <a:pPr>
              <a:buNone/>
            </a:pPr>
            <a:endParaRPr lang="fr-FR" dirty="0" smtClean="0"/>
          </a:p>
          <a:p>
            <a:r>
              <a:rPr lang="fr-FR" dirty="0" smtClean="0"/>
              <a:t>Respect de </a:t>
            </a:r>
            <a:r>
              <a:rPr lang="fr-FR" dirty="0" smtClean="0">
                <a:solidFill>
                  <a:schemeClr val="accent1"/>
                </a:solidFill>
              </a:rPr>
              <a:t>la qualité et de la sécurité </a:t>
            </a:r>
            <a:r>
              <a:rPr lang="fr-FR" dirty="0" smtClean="0"/>
              <a:t>dans la réalisation des soins et des relations avec la malade</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QUALITE DES SOINS</a:t>
            </a:r>
            <a:endParaRPr lang="fr-FR" dirty="0"/>
          </a:p>
        </p:txBody>
      </p:sp>
      <p:sp>
        <p:nvSpPr>
          <p:cNvPr id="3" name="Espace réservé du contenu 2"/>
          <p:cNvSpPr>
            <a:spLocks noGrp="1"/>
          </p:cNvSpPr>
          <p:nvPr>
            <p:ph idx="1"/>
          </p:nvPr>
        </p:nvSpPr>
        <p:spPr/>
        <p:txBody>
          <a:bodyPr/>
          <a:lstStyle/>
          <a:p>
            <a:r>
              <a:rPr lang="fr-FR" dirty="0" smtClean="0"/>
              <a:t>compétences cliniques</a:t>
            </a:r>
          </a:p>
          <a:p>
            <a:endParaRPr lang="fr-FR" dirty="0" smtClean="0"/>
          </a:p>
          <a:p>
            <a:r>
              <a:rPr lang="fr-FR" dirty="0" smtClean="0"/>
              <a:t>Recours permanent au raisonnement clinique</a:t>
            </a:r>
          </a:p>
          <a:p>
            <a:endParaRPr lang="fr-FR" dirty="0" smtClean="0"/>
          </a:p>
          <a:p>
            <a:pPr>
              <a:buNone/>
            </a:pPr>
            <a:r>
              <a:rPr lang="fr-FR" dirty="0" smtClean="0"/>
              <a:t>                           PRISE EN CHARGE GLOBALE</a:t>
            </a:r>
            <a:endParaRPr lang="fr-FR" dirty="0"/>
          </a:p>
        </p:txBody>
      </p:sp>
      <p:sp>
        <p:nvSpPr>
          <p:cNvPr id="4" name="Flèche courbée vers la droite 3"/>
          <p:cNvSpPr/>
          <p:nvPr/>
        </p:nvSpPr>
        <p:spPr>
          <a:xfrm>
            <a:off x="1403648" y="4149080"/>
            <a:ext cx="1307584" cy="128816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DEFINITIONS: LA CLINIQUE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Peut qualifier une approche: méthode clinique, recherche clinique</a:t>
            </a:r>
          </a:p>
          <a:p>
            <a:endParaRPr lang="fr-FR" dirty="0" smtClean="0"/>
          </a:p>
          <a:p>
            <a:r>
              <a:rPr lang="fr-FR" dirty="0" smtClean="0"/>
              <a:t>Renvoie à l’idée d’observation , d’interprétation depuis le lit du malade, repérage de signes</a:t>
            </a:r>
          </a:p>
          <a:p>
            <a:endParaRPr lang="fr-FR" dirty="0" smtClean="0"/>
          </a:p>
          <a:p>
            <a:endParaRPr lang="fr-FR" dirty="0" smtClean="0"/>
          </a:p>
          <a:p>
            <a:r>
              <a:rPr lang="fr-FR" dirty="0" smtClean="0"/>
              <a:t>Nécessite l’expertise pour être pertinent ( s’acquiert et n’est pas innée)</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282</TotalTime>
  <Words>1494</Words>
  <Application>Microsoft Office PowerPoint</Application>
  <PresentationFormat>Affichage à l'écran (4:3)</PresentationFormat>
  <Paragraphs>270</Paragraphs>
  <Slides>42</Slides>
  <Notes>2</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Verve</vt:lpstr>
      <vt:lpstr>LE RAISONNEMENT CLINIQUE</vt:lpstr>
      <vt:lpstr>LE RAISONNEMENT CLINIQUE</vt:lpstr>
      <vt:lpstr>LES ROLES INFIRMIERS </vt:lpstr>
      <vt:lpstr>REGLEMENTATION DES ACTES PROFESSIONNELS</vt:lpstr>
      <vt:lpstr>REGLEMNETATION DES ACTES PROFESSIONNELS</vt:lpstr>
      <vt:lpstr>REGLEMENTATION DES ACTES PROFESSIONNELS</vt:lpstr>
      <vt:lpstr>LES SOINS INFIRMIERS</vt:lpstr>
      <vt:lpstr>QUALITE DES SOINS</vt:lpstr>
      <vt:lpstr>DEFINITIONS: LA CLINIQUE</vt:lpstr>
      <vt:lpstr>LES COMPETENCES CLINIQUES</vt:lpstr>
      <vt:lpstr>LE RAISONNEMENT CLINIQUE</vt:lpstr>
      <vt:lpstr>LE RAISONNEMENT CLINIQUE</vt:lpstr>
      <vt:lpstr>LE JUGEMENT CLINIQUE</vt:lpstr>
      <vt:lpstr>2 CONCEPTS CLES: LE RAISONNEMENT DEDUCTIF ET INDUCTIF</vt:lpstr>
      <vt:lpstr>Diapositive 15</vt:lpstr>
      <vt:lpstr>Diapositive 16</vt:lpstr>
      <vt:lpstr>CONCEPT DE RESOLUTION DE PROBLEME</vt:lpstr>
      <vt:lpstr>LE RAISONNEMENT CLINIQUE</vt:lpstr>
      <vt:lpstr>DOMAINES DE MISE EN ŒUVRE DU RAISONNEMENT CLINIQUE</vt:lpstr>
      <vt:lpstr>CONNAISSANCES MOBILISEES DANS LA DEMARCHE DE RAISONNEMENT CLINIQUE</vt:lpstr>
      <vt:lpstr>LES ETAPES DU RAISONNEMENT CLINIQUE</vt:lpstr>
      <vt:lpstr>LE RECUEIL DE DONNEES Qui? Quand? Quoi? Comment? Où? Pourquoi? </vt:lpstr>
      <vt:lpstr>LA TRANSCRIPTION DES DONNEES</vt:lpstr>
      <vt:lpstr>ANALYSER LES DONNEES</vt:lpstr>
      <vt:lpstr>LA FORMULATION D’HYPOTHESES</vt:lpstr>
      <vt:lpstr>FORMULATION DES HYPOTHESES</vt:lpstr>
      <vt:lpstr>FORMULATION DU DIAGNOSTIC INFIRMIER</vt:lpstr>
      <vt:lpstr>LE DIAGNOSTIC INFIRMIER</vt:lpstr>
      <vt:lpstr>LE DIAGNOSTIC INFIRMIER</vt:lpstr>
      <vt:lpstr>EXEMPLE</vt:lpstr>
      <vt:lpstr>EXEMPLE</vt:lpstr>
      <vt:lpstr>EXEMPLE (suite)</vt:lpstr>
      <vt:lpstr>LE DIAGNOSTIC IDE</vt:lpstr>
      <vt:lpstr>NOTION DE RESPONSABILITE</vt:lpstr>
      <vt:lpstr>LA RESOLUTION DE PROBLEME OU DEMARCHE DE SOINS</vt:lpstr>
      <vt:lpstr>CONCEPT DE RESOLUTION DE PROBLEME</vt:lpstr>
      <vt:lpstr>LA DEMARCHE CLINIQUE OU PROBLEMATISATION</vt:lpstr>
      <vt:lpstr>TRANSCRIPTION  DU RAISONNEMENT CLINIQUE DANS LA PRATIQUE</vt:lpstr>
      <vt:lpstr>CONCLUSION</vt:lpstr>
      <vt:lpstr>CONCLUSION</vt:lpstr>
      <vt:lpstr>CONCLUSION</vt:lpstr>
      <vt:lpstr>BIBLIOGRAPHIE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RAISONNEMENT CLINIQUE</dc:title>
  <dc:creator>cedric</dc:creator>
  <cp:lastModifiedBy>cedric</cp:lastModifiedBy>
  <cp:revision>31</cp:revision>
  <dcterms:created xsi:type="dcterms:W3CDTF">2012-02-05T21:44:22Z</dcterms:created>
  <dcterms:modified xsi:type="dcterms:W3CDTF">2012-02-06T08:34:55Z</dcterms:modified>
</cp:coreProperties>
</file>