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2" r:id="rId7"/>
    <p:sldId id="265" r:id="rId8"/>
    <p:sldId id="261" r:id="rId9"/>
    <p:sldId id="263" r:id="rId10"/>
    <p:sldId id="264"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B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F6689F18-340A-4684-B93F-0401DA58C5FF}" type="datetimeFigureOut">
              <a:rPr lang="fr-FR" smtClean="0"/>
              <a:pPr/>
              <a:t>27/01/2012</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5AF17121-1497-43AD-AD6F-85C3CB7ECDB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6689F18-340A-4684-B93F-0401DA58C5FF}" type="datetimeFigureOut">
              <a:rPr lang="fr-FR" smtClean="0"/>
              <a:pPr/>
              <a:t>27/01/2012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F17121-1497-43AD-AD6F-85C3CB7ECDB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6689F18-340A-4684-B93F-0401DA58C5FF}" type="datetimeFigureOut">
              <a:rPr lang="fr-FR" smtClean="0"/>
              <a:pPr/>
              <a:t>27/01/2012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F17121-1497-43AD-AD6F-85C3CB7ECDB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6689F18-340A-4684-B93F-0401DA58C5FF}" type="datetimeFigureOut">
              <a:rPr lang="fr-FR" smtClean="0"/>
              <a:pPr/>
              <a:t>27/01/2012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F17121-1497-43AD-AD6F-85C3CB7ECDB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6689F18-340A-4684-B93F-0401DA58C5FF}" type="datetimeFigureOut">
              <a:rPr lang="fr-FR" smtClean="0"/>
              <a:pPr/>
              <a:t>27/01/2012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F17121-1497-43AD-AD6F-85C3CB7ECDB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6689F18-340A-4684-B93F-0401DA58C5FF}" type="datetimeFigureOut">
              <a:rPr lang="fr-FR" smtClean="0"/>
              <a:pPr/>
              <a:t>27/01/2012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F17121-1497-43AD-AD6F-85C3CB7ECDB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6689F18-340A-4684-B93F-0401DA58C5FF}" type="datetimeFigureOut">
              <a:rPr lang="fr-FR" smtClean="0"/>
              <a:pPr/>
              <a:t>27/01/2012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F17121-1497-43AD-AD6F-85C3CB7ECDB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F6689F18-340A-4684-B93F-0401DA58C5FF}" type="datetimeFigureOut">
              <a:rPr lang="fr-FR" smtClean="0"/>
              <a:pPr/>
              <a:t>27/01/2012</a:t>
            </a:fld>
            <a:endParaRPr lang="fr-FR"/>
          </a:p>
        </p:txBody>
      </p:sp>
      <p:sp>
        <p:nvSpPr>
          <p:cNvPr id="8" name="Espace réservé du numéro de diapositive 7"/>
          <p:cNvSpPr>
            <a:spLocks noGrp="1"/>
          </p:cNvSpPr>
          <p:nvPr>
            <p:ph type="sldNum" sz="quarter" idx="11"/>
          </p:nvPr>
        </p:nvSpPr>
        <p:spPr/>
        <p:txBody>
          <a:bodyPr/>
          <a:lstStyle/>
          <a:p>
            <a:fld id="{5AF17121-1497-43AD-AD6F-85C3CB7ECDB6}"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689F18-340A-4684-B93F-0401DA58C5FF}" type="datetimeFigureOut">
              <a:rPr lang="fr-FR" smtClean="0"/>
              <a:pPr/>
              <a:t>27/01/2012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F17121-1497-43AD-AD6F-85C3CB7ECDB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6689F18-340A-4684-B93F-0401DA58C5FF}" type="datetimeFigureOut">
              <a:rPr lang="fr-FR" smtClean="0"/>
              <a:pPr/>
              <a:t>27/01/2012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5AF17121-1497-43AD-AD6F-85C3CB7ECDB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F6689F18-340A-4684-B93F-0401DA58C5FF}" type="datetimeFigureOut">
              <a:rPr lang="fr-FR" smtClean="0"/>
              <a:pPr/>
              <a:t>27/01/2012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F17121-1497-43AD-AD6F-85C3CB7ECDB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6689F18-340A-4684-B93F-0401DA58C5FF}" type="datetimeFigureOut">
              <a:rPr lang="fr-FR" smtClean="0"/>
              <a:pPr/>
              <a:t>27/01/2012</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AF17121-1497-43AD-AD6F-85C3CB7ECDB6}"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hyperlink" Target="http://www.youtube.com/watch?v=w4FSf3XeHz0&amp;feature=youtu.b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BggQypHWctk" TargetMode="External"/><Relationship Id="rId2" Type="http://schemas.openxmlformats.org/officeDocument/2006/relationships/hyperlink" Target="http://www.youtube.com/results?search_query=BangOver" TargetMode="Externa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hyperlink" Target="http://www.youtube.com/watch?v=6I2_GE6qRzE"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5eJXsLriCas" TargetMode="External"/><Relationship Id="rId2" Type="http://schemas.openxmlformats.org/officeDocument/2006/relationships/hyperlink" Target="http://www.youtube.com/watch?v=nTClqL3dmJs&amp;feature=related"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7624" y="188640"/>
            <a:ext cx="6447192" cy="2107664"/>
          </a:xfrm>
        </p:spPr>
        <p:txBody>
          <a:bodyPr>
            <a:normAutofit/>
          </a:bodyPr>
          <a:lstStyle/>
          <a:p>
            <a:pPr algn="ctr"/>
            <a:r>
              <a:rPr lang="fr-FR" sz="4800" b="1" dirty="0" smtClean="0">
                <a:latin typeface="Am Sans light" pitchFamily="50" charset="-18"/>
              </a:rPr>
              <a:t>Bang Over</a:t>
            </a:r>
            <a:br>
              <a:rPr lang="fr-FR" sz="4800" b="1" dirty="0" smtClean="0">
                <a:latin typeface="Am Sans light" pitchFamily="50" charset="-18"/>
              </a:rPr>
            </a:br>
            <a:r>
              <a:rPr lang="fr-FR" sz="4800" dirty="0" smtClean="0">
                <a:latin typeface="Am Sans light" pitchFamily="50" charset="-18"/>
              </a:rPr>
              <a:t>Le journal</a:t>
            </a:r>
            <a:endParaRPr lang="fr-FR" sz="4800" b="1" dirty="0">
              <a:latin typeface="Am Sans light" pitchFamily="50" charset="-18"/>
            </a:endParaRPr>
          </a:p>
        </p:txBody>
      </p:sp>
      <p:sp>
        <p:nvSpPr>
          <p:cNvPr id="3" name="Sous-titre 2"/>
          <p:cNvSpPr>
            <a:spLocks noGrp="1"/>
          </p:cNvSpPr>
          <p:nvPr>
            <p:ph type="subTitle" idx="1"/>
          </p:nvPr>
        </p:nvSpPr>
        <p:spPr>
          <a:xfrm>
            <a:off x="539552" y="4365104"/>
            <a:ext cx="6480048" cy="1752600"/>
          </a:xfrm>
        </p:spPr>
        <p:txBody>
          <a:bodyPr/>
          <a:lstStyle/>
          <a:p>
            <a:endParaRPr lang="fr-FR" dirty="0"/>
          </a:p>
        </p:txBody>
      </p:sp>
      <p:pic>
        <p:nvPicPr>
          <p:cNvPr id="6" name="Image 5" descr="photogroupe.jpg"/>
          <p:cNvPicPr>
            <a:picLocks noChangeAspect="1"/>
          </p:cNvPicPr>
          <p:nvPr/>
        </p:nvPicPr>
        <p:blipFill>
          <a:blip r:embed="rId2" cstate="print"/>
          <a:stretch>
            <a:fillRect/>
          </a:stretch>
        </p:blipFill>
        <p:spPr>
          <a:xfrm>
            <a:off x="827584" y="1772816"/>
            <a:ext cx="7308304" cy="4856977"/>
          </a:xfrm>
          <a:prstGeom prst="rect">
            <a:avLst/>
          </a:prstGeom>
          <a:ln>
            <a:noFill/>
          </a:ln>
          <a:effectLst>
            <a:outerShdw blurRad="190500" algn="tl" rotWithShape="0">
              <a:srgbClr val="000000">
                <a:alpha val="70000"/>
              </a:srgbClr>
            </a:outerShdw>
          </a:effectLst>
        </p:spPr>
      </p:pic>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fluor3.jpg"/>
          <p:cNvPicPr>
            <a:picLocks noChangeAspect="1"/>
          </p:cNvPicPr>
          <p:nvPr/>
        </p:nvPicPr>
        <p:blipFill>
          <a:blip r:embed="rId2" cstate="print"/>
          <a:stretch>
            <a:fillRect/>
          </a:stretch>
        </p:blipFill>
        <p:spPr>
          <a:xfrm>
            <a:off x="0" y="4005064"/>
            <a:ext cx="2079936" cy="1382291"/>
          </a:xfrm>
          <a:prstGeom prst="rect">
            <a:avLst/>
          </a:prstGeom>
        </p:spPr>
      </p:pic>
      <p:pic>
        <p:nvPicPr>
          <p:cNvPr id="6" name="Image 5" descr="fluor2.jpg"/>
          <p:cNvPicPr>
            <a:picLocks noChangeAspect="1"/>
          </p:cNvPicPr>
          <p:nvPr/>
        </p:nvPicPr>
        <p:blipFill>
          <a:blip r:embed="rId3" cstate="print"/>
          <a:stretch>
            <a:fillRect/>
          </a:stretch>
        </p:blipFill>
        <p:spPr>
          <a:xfrm>
            <a:off x="0" y="2708920"/>
            <a:ext cx="2079936" cy="1382291"/>
          </a:xfrm>
          <a:prstGeom prst="rect">
            <a:avLst/>
          </a:prstGeom>
        </p:spPr>
      </p:pic>
      <p:sp>
        <p:nvSpPr>
          <p:cNvPr id="2" name="ZoneTexte 1"/>
          <p:cNvSpPr txBox="1"/>
          <p:nvPr/>
        </p:nvSpPr>
        <p:spPr>
          <a:xfrm>
            <a:off x="467544" y="476672"/>
            <a:ext cx="8424936"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Soirée de </a:t>
            </a:r>
            <a:r>
              <a:rPr lang="fr-FR"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Pré-Campagne</a:t>
            </a:r>
            <a:endParaRPr lang="fr-F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ZoneTexte 3"/>
          <p:cNvSpPr txBox="1"/>
          <p:nvPr/>
        </p:nvSpPr>
        <p:spPr>
          <a:xfrm>
            <a:off x="0" y="5517232"/>
            <a:ext cx="9144000" cy="1323439"/>
          </a:xfrm>
          <a:prstGeom prst="rect">
            <a:avLst/>
          </a:prstGeom>
          <a:noFill/>
        </p:spPr>
        <p:txBody>
          <a:bodyPr wrap="square" rtlCol="0">
            <a:spAutoFit/>
          </a:bodyPr>
          <a:lstStyle/>
          <a:p>
            <a:pPr algn="ctr"/>
            <a:r>
              <a:rPr lang="fr-FR" sz="2000" dirty="0" smtClean="0">
                <a:latin typeface="Constantia" pitchFamily="18" charset="0"/>
              </a:rPr>
              <a:t>Le Jeudi 19 Janvier, les BGO ont organisé leur soirée de </a:t>
            </a:r>
            <a:r>
              <a:rPr lang="fr-FR" sz="2000" dirty="0" err="1" smtClean="0">
                <a:latin typeface="Constantia" pitchFamily="18" charset="0"/>
              </a:rPr>
              <a:t>Pré-campagne</a:t>
            </a:r>
            <a:r>
              <a:rPr lang="fr-FR" sz="2000" dirty="0" smtClean="0">
                <a:latin typeface="Constantia" pitchFamily="18" charset="0"/>
              </a:rPr>
              <a:t> sur le thème « </a:t>
            </a:r>
            <a:r>
              <a:rPr lang="fr-FR" sz="2000" b="1" dirty="0" err="1" smtClean="0">
                <a:latin typeface="Constantia" pitchFamily="18" charset="0"/>
              </a:rPr>
              <a:t>Fluorgasmique</a:t>
            </a:r>
            <a:r>
              <a:rPr lang="fr-FR" sz="2000" b="1" dirty="0" smtClean="0">
                <a:latin typeface="Constantia" pitchFamily="18" charset="0"/>
              </a:rPr>
              <a:t> </a:t>
            </a:r>
            <a:r>
              <a:rPr lang="fr-FR" sz="2000" dirty="0" smtClean="0">
                <a:latin typeface="Constantia" pitchFamily="18" charset="0"/>
              </a:rPr>
              <a:t>» afin de rassembler tout le monde autour d’une ambiance Fluo &amp; déjantée. Nous nous sommes réjouis de vous voir tous danser sur le son de notre DJ (alias </a:t>
            </a:r>
            <a:r>
              <a:rPr lang="fr-FR" sz="2000" dirty="0" err="1" smtClean="0">
                <a:latin typeface="Constantia" pitchFamily="18" charset="0"/>
              </a:rPr>
              <a:t>Bomy</a:t>
            </a:r>
            <a:r>
              <a:rPr lang="fr-FR" sz="2000" dirty="0" smtClean="0">
                <a:latin typeface="Constantia" pitchFamily="18" charset="0"/>
              </a:rPr>
              <a:t>)! Des souvenirs inoubliables …</a:t>
            </a:r>
            <a:endParaRPr lang="fr-FR" sz="2000" dirty="0">
              <a:latin typeface="Constantia" pitchFamily="18" charset="0"/>
            </a:endParaRPr>
          </a:p>
        </p:txBody>
      </p:sp>
      <p:pic>
        <p:nvPicPr>
          <p:cNvPr id="5" name="Image 4" descr="fluor1.jpg"/>
          <p:cNvPicPr>
            <a:picLocks noChangeAspect="1"/>
          </p:cNvPicPr>
          <p:nvPr/>
        </p:nvPicPr>
        <p:blipFill>
          <a:blip r:embed="rId4" cstate="print"/>
          <a:stretch>
            <a:fillRect/>
          </a:stretch>
        </p:blipFill>
        <p:spPr>
          <a:xfrm>
            <a:off x="0" y="1340768"/>
            <a:ext cx="2079937" cy="1382291"/>
          </a:xfrm>
          <a:prstGeom prst="rect">
            <a:avLst/>
          </a:prstGeom>
        </p:spPr>
      </p:pic>
      <p:pic>
        <p:nvPicPr>
          <p:cNvPr id="8" name="Image 7" descr="fluor4.jpg"/>
          <p:cNvPicPr>
            <a:picLocks noChangeAspect="1"/>
          </p:cNvPicPr>
          <p:nvPr/>
        </p:nvPicPr>
        <p:blipFill>
          <a:blip r:embed="rId5" cstate="print"/>
          <a:stretch>
            <a:fillRect/>
          </a:stretch>
        </p:blipFill>
        <p:spPr>
          <a:xfrm>
            <a:off x="7062540" y="1340768"/>
            <a:ext cx="2081460" cy="1383304"/>
          </a:xfrm>
          <a:prstGeom prst="rect">
            <a:avLst/>
          </a:prstGeom>
        </p:spPr>
      </p:pic>
      <p:pic>
        <p:nvPicPr>
          <p:cNvPr id="9" name="Image 8" descr="fluor5.jpg"/>
          <p:cNvPicPr>
            <a:picLocks noChangeAspect="1"/>
          </p:cNvPicPr>
          <p:nvPr/>
        </p:nvPicPr>
        <p:blipFill>
          <a:blip r:embed="rId6" cstate="print"/>
          <a:stretch>
            <a:fillRect/>
          </a:stretch>
        </p:blipFill>
        <p:spPr>
          <a:xfrm>
            <a:off x="7172414" y="2708920"/>
            <a:ext cx="1971586" cy="1310283"/>
          </a:xfrm>
          <a:prstGeom prst="rect">
            <a:avLst/>
          </a:prstGeom>
        </p:spPr>
      </p:pic>
      <p:pic>
        <p:nvPicPr>
          <p:cNvPr id="10" name="Image 9" descr="fluor6.jpg"/>
          <p:cNvPicPr>
            <a:picLocks noChangeAspect="1"/>
          </p:cNvPicPr>
          <p:nvPr/>
        </p:nvPicPr>
        <p:blipFill>
          <a:blip r:embed="rId7" cstate="print"/>
          <a:stretch>
            <a:fillRect/>
          </a:stretch>
        </p:blipFill>
        <p:spPr>
          <a:xfrm>
            <a:off x="7092280" y="4005064"/>
            <a:ext cx="2051720" cy="1363539"/>
          </a:xfrm>
          <a:prstGeom prst="rect">
            <a:avLst/>
          </a:prstGeom>
        </p:spPr>
      </p:pic>
      <p:pic>
        <p:nvPicPr>
          <p:cNvPr id="3" name="Image 2" descr="fluorgasmique.jpg"/>
          <p:cNvPicPr>
            <a:picLocks noChangeAspect="1"/>
          </p:cNvPicPr>
          <p:nvPr/>
        </p:nvPicPr>
        <p:blipFill>
          <a:blip r:embed="rId8" cstate="print"/>
          <a:stretch>
            <a:fillRect/>
          </a:stretch>
        </p:blipFill>
        <p:spPr>
          <a:xfrm>
            <a:off x="2051720" y="1556792"/>
            <a:ext cx="5112568" cy="36107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ZoneTexte 10"/>
          <p:cNvSpPr txBox="1"/>
          <p:nvPr/>
        </p:nvSpPr>
        <p:spPr>
          <a:xfrm>
            <a:off x="1763688" y="980728"/>
            <a:ext cx="6264696" cy="461665"/>
          </a:xfrm>
          <a:prstGeom prst="rect">
            <a:avLst/>
          </a:prstGeom>
          <a:noFill/>
        </p:spPr>
        <p:txBody>
          <a:bodyPr wrap="square" rtlCol="0">
            <a:spAutoFit/>
          </a:bodyPr>
          <a:lstStyle/>
          <a:p>
            <a:r>
              <a:rPr lang="fr-FR" sz="2400" dirty="0" smtClean="0">
                <a:latin typeface="AR CENA" pitchFamily="2" charset="0"/>
              </a:rPr>
              <a:t>Un aperçu de la soirée en vidéo: </a:t>
            </a:r>
            <a:r>
              <a:rPr lang="fr-FR" sz="2400" dirty="0" smtClean="0">
                <a:latin typeface="AR CENA" pitchFamily="2" charset="0"/>
                <a:hlinkClick r:id="rId9"/>
              </a:rPr>
              <a:t>Soirée </a:t>
            </a:r>
            <a:r>
              <a:rPr lang="fr-FR" sz="2400" dirty="0" err="1" smtClean="0">
                <a:latin typeface="AR CENA" pitchFamily="2" charset="0"/>
                <a:hlinkClick r:id="rId9"/>
              </a:rPr>
              <a:t>Fluorgasmique</a:t>
            </a:r>
            <a:r>
              <a:rPr lang="fr-FR" sz="2400" dirty="0" smtClean="0">
                <a:latin typeface="AR CENA" pitchFamily="2" charset="0"/>
                <a:hlinkClick r:id="rId9"/>
              </a:rPr>
              <a:t> </a:t>
            </a:r>
            <a:endParaRPr lang="fr-FR" sz="2400" dirty="0">
              <a:latin typeface="AR CENA"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429000"/>
            <a:ext cx="8219256" cy="293833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fr-FR" sz="3200" dirty="0" smtClean="0">
                <a:solidFill>
                  <a:srgbClr val="3BABFF"/>
                </a:solidFill>
                <a:effectLst>
                  <a:outerShdw blurRad="38100" dist="38100" dir="2700000" algn="tl">
                    <a:srgbClr val="000000">
                      <a:alpha val="43137"/>
                    </a:srgbClr>
                  </a:outerShdw>
                </a:effectLst>
                <a:latin typeface="Constantia" pitchFamily="18" charset="0"/>
              </a:rPr>
              <a:t/>
            </a:r>
            <a:br>
              <a:rPr lang="fr-FR" sz="3200" dirty="0" smtClean="0">
                <a:solidFill>
                  <a:srgbClr val="3BABFF"/>
                </a:solidFill>
                <a:effectLst>
                  <a:outerShdw blurRad="38100" dist="38100" dir="2700000" algn="tl">
                    <a:srgbClr val="000000">
                      <a:alpha val="43137"/>
                    </a:srgbClr>
                  </a:outerShdw>
                </a:effectLst>
                <a:latin typeface="Constantia" pitchFamily="18" charset="0"/>
              </a:rPr>
            </a:br>
            <a:r>
              <a:rPr lang="fr-FR" sz="3200" dirty="0" smtClean="0">
                <a:solidFill>
                  <a:schemeClr val="tx1"/>
                </a:solidFill>
                <a:effectLst>
                  <a:outerShdw blurRad="38100" dist="38100" dir="2700000" algn="tl">
                    <a:srgbClr val="000000">
                      <a:alpha val="43137"/>
                    </a:srgbClr>
                  </a:outerShdw>
                </a:effectLst>
                <a:latin typeface="AR CENA" pitchFamily="2" charset="0"/>
              </a:rPr>
              <a:t/>
            </a:r>
            <a:br>
              <a:rPr lang="fr-FR" sz="3200" dirty="0" smtClean="0">
                <a:solidFill>
                  <a:schemeClr val="tx1"/>
                </a:solidFill>
                <a:effectLst>
                  <a:outerShdw blurRad="38100" dist="38100" dir="2700000" algn="tl">
                    <a:srgbClr val="000000">
                      <a:alpha val="43137"/>
                    </a:srgbClr>
                  </a:outerShdw>
                </a:effectLst>
                <a:latin typeface="AR CENA" pitchFamily="2" charset="0"/>
              </a:rPr>
            </a:br>
            <a:r>
              <a:rPr lang="fr-FR" sz="4400" dirty="0" smtClean="0">
                <a:solidFill>
                  <a:schemeClr val="tx1"/>
                </a:solidFill>
                <a:effectLst>
                  <a:outerShdw blurRad="38100" dist="38100" dir="2700000" algn="tl">
                    <a:srgbClr val="000000">
                      <a:alpha val="43137"/>
                    </a:srgbClr>
                  </a:outerShdw>
                </a:effectLst>
                <a:latin typeface="AdamGorry-Inline" pitchFamily="34" charset="0"/>
              </a:rPr>
              <a:t>C</a:t>
            </a:r>
            <a:r>
              <a:rPr lang="fr-FR" sz="3200" dirty="0" smtClean="0">
                <a:solidFill>
                  <a:schemeClr val="tx1"/>
                </a:solidFill>
                <a:effectLst>
                  <a:outerShdw blurRad="38100" dist="38100" dir="2700000" algn="tl">
                    <a:srgbClr val="000000">
                      <a:alpha val="43137"/>
                    </a:srgbClr>
                  </a:outerShdw>
                </a:effectLst>
                <a:latin typeface="AR CENA" pitchFamily="2" charset="0"/>
              </a:rPr>
              <a:t>her camarade </a:t>
            </a:r>
            <a:r>
              <a:rPr lang="fr-FR" sz="3200" dirty="0" err="1" smtClean="0">
                <a:solidFill>
                  <a:schemeClr val="tx1"/>
                </a:solidFill>
                <a:effectLst>
                  <a:outerShdw blurRad="38100" dist="38100" dir="2700000" algn="tl">
                    <a:srgbClr val="000000">
                      <a:alpha val="43137"/>
                    </a:srgbClr>
                  </a:outerShdw>
                </a:effectLst>
                <a:latin typeface="AR CENA" pitchFamily="2" charset="0"/>
              </a:rPr>
              <a:t>Skémien</a:t>
            </a:r>
            <a:r>
              <a:rPr lang="fr-FR" sz="3200" dirty="0" smtClean="0">
                <a:solidFill>
                  <a:schemeClr val="tx1"/>
                </a:solidFill>
                <a:effectLst>
                  <a:outerShdw blurRad="38100" dist="38100" dir="2700000" algn="tl">
                    <a:srgbClr val="000000">
                      <a:alpha val="43137"/>
                    </a:srgbClr>
                  </a:outerShdw>
                </a:effectLst>
                <a:latin typeface="AR CENA" pitchFamily="2" charset="0"/>
              </a:rPr>
              <a:t>,</a:t>
            </a:r>
            <a:br>
              <a:rPr lang="fr-FR" sz="3200" dirty="0" smtClean="0">
                <a:solidFill>
                  <a:schemeClr val="tx1"/>
                </a:solidFill>
                <a:effectLst>
                  <a:outerShdw blurRad="38100" dist="38100" dir="2700000" algn="tl">
                    <a:srgbClr val="000000">
                      <a:alpha val="43137"/>
                    </a:srgbClr>
                  </a:outerShdw>
                </a:effectLst>
                <a:latin typeface="AR CENA" pitchFamily="2" charset="0"/>
              </a:rPr>
            </a:br>
            <a:r>
              <a:rPr lang="fr-FR" sz="3200" dirty="0" smtClean="0">
                <a:solidFill>
                  <a:schemeClr val="tx1"/>
                </a:solidFill>
                <a:effectLst>
                  <a:outerShdw blurRad="38100" dist="38100" dir="2700000" algn="tl">
                    <a:srgbClr val="000000">
                      <a:alpha val="43137"/>
                    </a:srgbClr>
                  </a:outerShdw>
                </a:effectLst>
                <a:latin typeface="AR CENA" pitchFamily="2" charset="0"/>
              </a:rPr>
              <a:t>Nous arrivons bientôt au terme des campagnes … </a:t>
            </a:r>
            <a:br>
              <a:rPr lang="fr-FR" sz="3200" dirty="0" smtClean="0">
                <a:solidFill>
                  <a:schemeClr val="tx1"/>
                </a:solidFill>
                <a:effectLst>
                  <a:outerShdw blurRad="38100" dist="38100" dir="2700000" algn="tl">
                    <a:srgbClr val="000000">
                      <a:alpha val="43137"/>
                    </a:srgbClr>
                  </a:outerShdw>
                </a:effectLst>
                <a:latin typeface="AR CENA" pitchFamily="2" charset="0"/>
              </a:rPr>
            </a:br>
            <a:r>
              <a:rPr lang="fr-FR" sz="3200" dirty="0" smtClean="0">
                <a:solidFill>
                  <a:schemeClr val="tx1"/>
                </a:solidFill>
                <a:effectLst>
                  <a:outerShdw blurRad="38100" dist="38100" dir="2700000" algn="tl">
                    <a:srgbClr val="000000">
                      <a:alpha val="43137"/>
                    </a:srgbClr>
                  </a:outerShdw>
                </a:effectLst>
                <a:latin typeface="AR CENA" pitchFamily="2" charset="0"/>
              </a:rPr>
              <a:t>A ce titre nous voulions partager avec toi une petite rétrospective des derniers mois en compagnie des </a:t>
            </a:r>
            <a:r>
              <a:rPr lang="fr-FR" sz="3200" dirty="0" err="1" smtClean="0">
                <a:solidFill>
                  <a:schemeClr val="tx1"/>
                </a:solidFill>
                <a:effectLst>
                  <a:outerShdw blurRad="38100" dist="38100" dir="2700000" algn="tl">
                    <a:srgbClr val="000000">
                      <a:alpha val="43137"/>
                    </a:srgbClr>
                  </a:outerShdw>
                </a:effectLst>
                <a:latin typeface="AR CENA" pitchFamily="2" charset="0"/>
              </a:rPr>
              <a:t>BangOver</a:t>
            </a:r>
            <a:r>
              <a:rPr lang="fr-FR" sz="3200" dirty="0" smtClean="0">
                <a:solidFill>
                  <a:schemeClr val="tx1"/>
                </a:solidFill>
                <a:effectLst>
                  <a:outerShdw blurRad="38100" dist="38100" dir="2700000" algn="tl">
                    <a:srgbClr val="000000">
                      <a:alpha val="43137"/>
                    </a:srgbClr>
                  </a:outerShdw>
                </a:effectLst>
                <a:latin typeface="AR CENA" pitchFamily="2" charset="0"/>
              </a:rPr>
              <a:t>.</a:t>
            </a:r>
            <a:r>
              <a:rPr lang="fr-FR" sz="3200" dirty="0" smtClean="0">
                <a:solidFill>
                  <a:schemeClr val="tx1"/>
                </a:solidFill>
                <a:latin typeface="AR CENA" pitchFamily="2" charset="0"/>
              </a:rPr>
              <a:t/>
            </a:r>
            <a:br>
              <a:rPr lang="fr-FR" sz="3200" dirty="0" smtClean="0">
                <a:solidFill>
                  <a:schemeClr val="tx1"/>
                </a:solidFill>
                <a:latin typeface="AR CENA" pitchFamily="2" charset="0"/>
              </a:rPr>
            </a:br>
            <a:r>
              <a:rPr lang="fr-FR" sz="2200" dirty="0" smtClean="0">
                <a:solidFill>
                  <a:schemeClr val="tx1"/>
                </a:solidFill>
                <a:effectLst>
                  <a:outerShdw blurRad="38100" dist="38100" dir="2700000" algn="tl">
                    <a:srgbClr val="000000">
                      <a:alpha val="43137"/>
                    </a:srgbClr>
                  </a:outerShdw>
                </a:effectLst>
                <a:latin typeface="AdamGorry-Inline" pitchFamily="34" charset="0"/>
              </a:rPr>
              <a:t>Retour en arrière </a:t>
            </a:r>
            <a:r>
              <a:rPr lang="fr-FR" sz="3200" dirty="0" smtClean="0">
                <a:solidFill>
                  <a:schemeClr val="tx1"/>
                </a:solidFill>
                <a:effectLst>
                  <a:outerShdw blurRad="38100" dist="38100" dir="2700000" algn="tl">
                    <a:srgbClr val="000000">
                      <a:alpha val="43137"/>
                    </a:srgbClr>
                  </a:outerShdw>
                </a:effectLst>
                <a:latin typeface="AR CENA" pitchFamily="2" charset="0"/>
              </a:rPr>
              <a:t>…</a:t>
            </a:r>
            <a:r>
              <a:rPr lang="fr-FR" sz="3200" dirty="0" smtClean="0">
                <a:solidFill>
                  <a:schemeClr val="tx1"/>
                </a:solidFill>
                <a:latin typeface="AR CENA" pitchFamily="2" charset="0"/>
              </a:rPr>
              <a:t/>
            </a:r>
            <a:br>
              <a:rPr lang="fr-FR" sz="3200" dirty="0" smtClean="0">
                <a:solidFill>
                  <a:schemeClr val="tx1"/>
                </a:solidFill>
                <a:latin typeface="AR CENA" pitchFamily="2" charset="0"/>
              </a:rPr>
            </a:br>
            <a:r>
              <a:rPr lang="fr-FR" sz="3200" dirty="0" smtClean="0"/>
              <a:t/>
            </a:r>
            <a:br>
              <a:rPr lang="fr-FR" sz="3200" dirty="0" smtClean="0"/>
            </a:br>
            <a:endParaRPr lang="fr-FR" sz="3200" dirty="0"/>
          </a:p>
        </p:txBody>
      </p:sp>
      <p:pic>
        <p:nvPicPr>
          <p:cNvPr id="4" name="Espace réservé du contenu 3" descr="essainouveaulogo.png"/>
          <p:cNvPicPr>
            <a:picLocks noGrp="1" noChangeAspect="1"/>
          </p:cNvPicPr>
          <p:nvPr>
            <p:ph idx="1"/>
          </p:nvPr>
        </p:nvPicPr>
        <p:blipFill>
          <a:blip r:embed="rId2" cstate="print"/>
          <a:stretch>
            <a:fillRect/>
          </a:stretch>
        </p:blipFill>
        <p:spPr>
          <a:xfrm>
            <a:off x="2483768" y="-603448"/>
            <a:ext cx="3744416" cy="5296538"/>
          </a:xfrm>
        </p:spPr>
      </p:pic>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0032" y="620688"/>
            <a:ext cx="3942256" cy="3068960"/>
          </a:xfrm>
        </p:spPr>
        <p:txBody>
          <a:bodyPr>
            <a:normAutofit/>
          </a:bodyPr>
          <a:lstStyle/>
          <a:p>
            <a:r>
              <a:rPr lang="fr-FR" sz="1400" dirty="0" smtClean="0"/>
              <a:t>Le 16 Novembre 2011, les </a:t>
            </a:r>
            <a:r>
              <a:rPr lang="fr-FR" sz="1400" dirty="0" err="1" smtClean="0"/>
              <a:t>BangOvers</a:t>
            </a:r>
            <a:r>
              <a:rPr lang="fr-FR" sz="1400" dirty="0" smtClean="0"/>
              <a:t> postent leur </a:t>
            </a:r>
            <a:r>
              <a:rPr lang="fr-FR" sz="1400" b="1" dirty="0" smtClean="0"/>
              <a:t>vidéo de pré-dévoilement </a:t>
            </a:r>
            <a:r>
              <a:rPr lang="fr-FR" sz="1400" dirty="0" smtClean="0"/>
              <a:t>sur </a:t>
            </a:r>
            <a:r>
              <a:rPr lang="fr-FR" sz="1400" dirty="0" err="1" smtClean="0"/>
              <a:t>facebook</a:t>
            </a:r>
            <a:r>
              <a:rPr lang="fr-FR" sz="1400" dirty="0" smtClean="0"/>
              <a:t>. Après avoir été assez discrets, ils décident de monter une chorégraphie en portant des masques blancs pour cacher leur identité. S’en suit le dévoilement des listes et la mise en scène associé des BGO.</a:t>
            </a:r>
            <a:br>
              <a:rPr lang="fr-FR" sz="1400" dirty="0" smtClean="0"/>
            </a:br>
            <a:r>
              <a:rPr lang="fr-FR" sz="1400" dirty="0" smtClean="0"/>
              <a:t/>
            </a:r>
            <a:br>
              <a:rPr lang="fr-FR" sz="1400" dirty="0" smtClean="0"/>
            </a:br>
            <a:r>
              <a:rPr lang="fr-FR" sz="1400" dirty="0" smtClean="0"/>
              <a:t>Lien de nos vidéos : </a:t>
            </a:r>
            <a:r>
              <a:rPr lang="fr-FR" sz="1400" dirty="0" smtClean="0">
                <a:hlinkClick r:id="rId2"/>
              </a:rPr>
              <a:t>Vidéo de pré-dévoilement </a:t>
            </a:r>
            <a:r>
              <a:rPr lang="fr-FR" sz="1400" dirty="0" smtClean="0"/>
              <a:t/>
            </a:r>
            <a:br>
              <a:rPr lang="fr-FR" sz="1400" dirty="0" smtClean="0"/>
            </a:br>
            <a:r>
              <a:rPr lang="fr-FR" sz="1400" dirty="0" smtClean="0"/>
              <a:t>                                   </a:t>
            </a:r>
            <a:r>
              <a:rPr lang="fr-FR" sz="1400" dirty="0" smtClean="0">
                <a:hlinkClick r:id="rId3"/>
              </a:rPr>
              <a:t>Vidéo de dévoilement</a:t>
            </a:r>
            <a:r>
              <a:rPr lang="fr-FR" sz="1400" dirty="0" smtClean="0"/>
              <a:t/>
            </a:r>
            <a:br>
              <a:rPr lang="fr-FR" sz="1400" dirty="0" smtClean="0"/>
            </a:br>
            <a:endParaRPr lang="fr-FR" sz="1400" dirty="0"/>
          </a:p>
        </p:txBody>
      </p:sp>
      <p:pic>
        <p:nvPicPr>
          <p:cNvPr id="3" name="Image 2" descr="photo1.jpg"/>
          <p:cNvPicPr>
            <a:picLocks noChangeAspect="1"/>
          </p:cNvPicPr>
          <p:nvPr/>
        </p:nvPicPr>
        <p:blipFill>
          <a:blip r:embed="rId4" cstate="print"/>
          <a:stretch>
            <a:fillRect/>
          </a:stretch>
        </p:blipFill>
        <p:spPr>
          <a:xfrm>
            <a:off x="251520" y="1124744"/>
            <a:ext cx="3990611" cy="2232248"/>
          </a:xfrm>
          <a:prstGeom prst="rect">
            <a:avLst/>
          </a:prstGeom>
        </p:spPr>
      </p:pic>
      <p:pic>
        <p:nvPicPr>
          <p:cNvPr id="4" name="Image 3" descr="photoPc3.jpg"/>
          <p:cNvPicPr>
            <a:picLocks noChangeAspect="1"/>
          </p:cNvPicPr>
          <p:nvPr/>
        </p:nvPicPr>
        <p:blipFill>
          <a:blip r:embed="rId5" cstate="print"/>
          <a:stretch>
            <a:fillRect/>
          </a:stretch>
        </p:blipFill>
        <p:spPr>
          <a:xfrm>
            <a:off x="323528" y="3789040"/>
            <a:ext cx="3803915" cy="2852936"/>
          </a:xfrm>
          <a:prstGeom prst="rect">
            <a:avLst/>
          </a:prstGeom>
        </p:spPr>
      </p:pic>
      <p:sp>
        <p:nvSpPr>
          <p:cNvPr id="5" name="ZoneTexte 4"/>
          <p:cNvSpPr txBox="1"/>
          <p:nvPr/>
        </p:nvSpPr>
        <p:spPr>
          <a:xfrm>
            <a:off x="4788024" y="4077072"/>
            <a:ext cx="3888432" cy="2677656"/>
          </a:xfrm>
          <a:prstGeom prst="rect">
            <a:avLst/>
          </a:prstGeom>
          <a:noFill/>
        </p:spPr>
        <p:txBody>
          <a:bodyPr wrap="square" rtlCol="0">
            <a:spAutoFit/>
          </a:bodyPr>
          <a:lstStyle/>
          <a:p>
            <a:r>
              <a:rPr lang="fr-FR" sz="1400" dirty="0" smtClean="0">
                <a:latin typeface="+mj-lt"/>
              </a:rPr>
              <a:t>Puis, l’évènement le plus attendu après le dévoilement : le </a:t>
            </a:r>
            <a:r>
              <a:rPr lang="fr-FR" sz="1400" dirty="0" err="1" smtClean="0">
                <a:latin typeface="+mj-lt"/>
              </a:rPr>
              <a:t>PCFat</a:t>
            </a:r>
            <a:r>
              <a:rPr lang="fr-FR" sz="1400" dirty="0">
                <a:latin typeface="+mj-lt"/>
              </a:rPr>
              <a:t>.</a:t>
            </a:r>
            <a:endParaRPr lang="fr-FR" sz="1400" dirty="0" smtClean="0">
              <a:latin typeface="+mj-lt"/>
            </a:endParaRPr>
          </a:p>
          <a:p>
            <a:r>
              <a:rPr lang="fr-FR" sz="1400" dirty="0" smtClean="0">
                <a:latin typeface="+mj-lt"/>
              </a:rPr>
              <a:t>Une expérience que les BGO n’oublieront jamais et grâce à laquelle ils ont pu partager avec les </a:t>
            </a:r>
            <a:r>
              <a:rPr lang="fr-FR" sz="1400" dirty="0" err="1" smtClean="0">
                <a:latin typeface="+mj-lt"/>
              </a:rPr>
              <a:t>skémiens</a:t>
            </a:r>
            <a:r>
              <a:rPr lang="fr-FR" sz="1400" dirty="0" smtClean="0">
                <a:latin typeface="+mj-lt"/>
              </a:rPr>
              <a:t>, offrir des repas ,  des animations, des cadeaux (</a:t>
            </a:r>
            <a:r>
              <a:rPr lang="fr-FR" sz="1400" b="1" dirty="0" smtClean="0">
                <a:latin typeface="+mj-lt"/>
              </a:rPr>
              <a:t>un IPAD 2, ton poids en coca, et des places VIP pour Lille – St Etienne</a:t>
            </a:r>
            <a:r>
              <a:rPr lang="fr-FR" sz="1400" dirty="0" smtClean="0">
                <a:latin typeface="+mj-lt"/>
              </a:rPr>
              <a:t>). </a:t>
            </a:r>
          </a:p>
          <a:p>
            <a:r>
              <a:rPr lang="fr-FR" sz="1400" dirty="0" smtClean="0">
                <a:latin typeface="+mj-lt"/>
              </a:rPr>
              <a:t>Aux menus de ces 3 jours du </a:t>
            </a:r>
            <a:r>
              <a:rPr lang="fr-FR" sz="1400" dirty="0" err="1" smtClean="0">
                <a:latin typeface="+mj-lt"/>
              </a:rPr>
              <a:t>PCFat</a:t>
            </a:r>
            <a:r>
              <a:rPr lang="fr-FR" sz="1400" dirty="0" smtClean="0">
                <a:latin typeface="+mj-lt"/>
              </a:rPr>
              <a:t> : Coca, Minute </a:t>
            </a:r>
            <a:r>
              <a:rPr lang="fr-FR" sz="1400" dirty="0" err="1" smtClean="0">
                <a:latin typeface="+mj-lt"/>
              </a:rPr>
              <a:t>maid</a:t>
            </a:r>
            <a:r>
              <a:rPr lang="fr-FR" sz="1400" dirty="0" smtClean="0">
                <a:latin typeface="+mj-lt"/>
              </a:rPr>
              <a:t> et </a:t>
            </a:r>
            <a:r>
              <a:rPr lang="fr-FR" sz="1400" dirty="0" err="1" smtClean="0">
                <a:latin typeface="+mj-lt"/>
              </a:rPr>
              <a:t>Burn</a:t>
            </a:r>
            <a:r>
              <a:rPr lang="fr-FR" sz="1400" dirty="0" smtClean="0">
                <a:latin typeface="+mj-lt"/>
              </a:rPr>
              <a:t> à volonté, poulet au curry, sushis et saumon </a:t>
            </a:r>
            <a:r>
              <a:rPr lang="fr-FR" sz="1400" dirty="0" err="1" smtClean="0">
                <a:latin typeface="+mj-lt"/>
              </a:rPr>
              <a:t>rolls</a:t>
            </a:r>
            <a:r>
              <a:rPr lang="fr-FR" sz="1400" dirty="0" smtClean="0">
                <a:latin typeface="+mj-lt"/>
              </a:rPr>
              <a:t>, crêpes au </a:t>
            </a:r>
            <a:r>
              <a:rPr lang="fr-FR" sz="1400" dirty="0" err="1" smtClean="0">
                <a:latin typeface="+mj-lt"/>
              </a:rPr>
              <a:t>nutella</a:t>
            </a:r>
            <a:r>
              <a:rPr lang="fr-FR" sz="1400" dirty="0" smtClean="0">
                <a:latin typeface="+mj-lt"/>
              </a:rPr>
              <a:t>, gâteaux gourmands …</a:t>
            </a:r>
          </a:p>
          <a:p>
            <a:endParaRPr lang="fr-FR" sz="1400" dirty="0">
              <a:latin typeface="+mj-lt"/>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07904" y="548680"/>
            <a:ext cx="2600272" cy="3370704"/>
          </a:xfrm>
        </p:spPr>
        <p:txBody>
          <a:bodyPr>
            <a:normAutofit fontScale="90000"/>
          </a:bodyPr>
          <a:lstStyle/>
          <a:p>
            <a:pPr algn="just"/>
            <a:r>
              <a:rPr lang="fr-FR" sz="1600" dirty="0" smtClean="0"/>
              <a:t>Le Lundi 28 Novembre, les </a:t>
            </a:r>
            <a:r>
              <a:rPr lang="fr-FR" sz="1600" dirty="0" err="1" smtClean="0"/>
              <a:t>BangOver</a:t>
            </a:r>
            <a:r>
              <a:rPr lang="fr-FR" sz="1600" dirty="0" smtClean="0"/>
              <a:t> ont organisé un apéro pour réunir tous les </a:t>
            </a:r>
            <a:r>
              <a:rPr lang="fr-FR" sz="1600" dirty="0" err="1" smtClean="0"/>
              <a:t>skémiens</a:t>
            </a:r>
            <a:r>
              <a:rPr lang="fr-FR" sz="1600" dirty="0" smtClean="0"/>
              <a:t> autour d’un verre. Le Bar Casa Del Campo a été privatisé sur deux étages pour l’occasion et décoré aux couleurs des années Sixties!</a:t>
            </a:r>
            <a:r>
              <a:rPr lang="fr-FR" sz="1600" dirty="0" smtClean="0"/>
              <a:t> </a:t>
            </a:r>
            <a:r>
              <a:rPr lang="fr-FR" sz="1600" dirty="0" smtClean="0"/>
              <a:t>Un seul mot d’ordre : </a:t>
            </a:r>
            <a:r>
              <a:rPr lang="fr-FR" sz="1600" b="1" dirty="0" smtClean="0"/>
              <a:t>aucun polos ou t-shirts de </a:t>
            </a:r>
            <a:r>
              <a:rPr lang="fr-FR" sz="1600" b="1" dirty="0" err="1" smtClean="0"/>
              <a:t>listeux</a:t>
            </a:r>
            <a:r>
              <a:rPr lang="fr-FR" sz="1600" b="1" dirty="0" smtClean="0"/>
              <a:t> et open pizzas pour tout le monde. </a:t>
            </a:r>
            <a:r>
              <a:rPr lang="fr-FR" sz="1600" dirty="0" smtClean="0"/>
              <a:t>Cette soirée est restée gravée dans le cœur des BGO!</a:t>
            </a:r>
            <a:endParaRPr lang="fr-FR" sz="1600" dirty="0"/>
          </a:p>
        </p:txBody>
      </p:sp>
      <p:pic>
        <p:nvPicPr>
          <p:cNvPr id="4" name="Image 3" descr="Affichesoirée28.png"/>
          <p:cNvPicPr>
            <a:picLocks noChangeAspect="1"/>
          </p:cNvPicPr>
          <p:nvPr/>
        </p:nvPicPr>
        <p:blipFill>
          <a:blip r:embed="rId2" cstate="print"/>
          <a:stretch>
            <a:fillRect/>
          </a:stretch>
        </p:blipFill>
        <p:spPr>
          <a:xfrm>
            <a:off x="323528" y="260648"/>
            <a:ext cx="2984121" cy="4221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descr="affichelotspcfat.png"/>
          <p:cNvPicPr>
            <a:picLocks noChangeAspect="1"/>
          </p:cNvPicPr>
          <p:nvPr/>
        </p:nvPicPr>
        <p:blipFill>
          <a:blip r:embed="rId3" cstate="print"/>
          <a:stretch>
            <a:fillRect/>
          </a:stretch>
        </p:blipFill>
        <p:spPr>
          <a:xfrm>
            <a:off x="6588224" y="476672"/>
            <a:ext cx="2088232" cy="2953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 2" descr="photoaperobgo.jpg"/>
          <p:cNvPicPr>
            <a:picLocks noChangeAspect="1"/>
          </p:cNvPicPr>
          <p:nvPr/>
        </p:nvPicPr>
        <p:blipFill>
          <a:blip r:embed="rId4" cstate="print"/>
          <a:stretch>
            <a:fillRect/>
          </a:stretch>
        </p:blipFill>
        <p:spPr>
          <a:xfrm>
            <a:off x="2627784" y="4365104"/>
            <a:ext cx="4057711" cy="22725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ZoneTexte 5">
            <a:hlinkClick r:id="rId5"/>
          </p:cNvPr>
          <p:cNvSpPr txBox="1"/>
          <p:nvPr/>
        </p:nvSpPr>
        <p:spPr>
          <a:xfrm>
            <a:off x="3707904" y="3501008"/>
            <a:ext cx="4176464" cy="861774"/>
          </a:xfrm>
          <a:prstGeom prst="rect">
            <a:avLst/>
          </a:prstGeom>
          <a:noFill/>
        </p:spPr>
        <p:txBody>
          <a:bodyPr wrap="square" rtlCol="0">
            <a:spAutoFit/>
          </a:bodyPr>
          <a:lstStyle/>
          <a:p>
            <a:r>
              <a:rPr lang="fr-FR" sz="1400" dirty="0" smtClean="0"/>
              <a:t>Lien de la vidéo </a:t>
            </a:r>
            <a:r>
              <a:rPr lang="fr-FR" sz="1600" dirty="0" smtClean="0"/>
              <a:t>:</a:t>
            </a:r>
            <a:br>
              <a:rPr lang="fr-FR" sz="1600" dirty="0" smtClean="0"/>
            </a:br>
            <a:r>
              <a:rPr lang="fr-FR" sz="1600" dirty="0" smtClean="0">
                <a:hlinkClick r:id="rId5"/>
              </a:rPr>
              <a:t>Apéro Casa Del Campo</a:t>
            </a:r>
            <a:r>
              <a:rPr lang="fr-FR" sz="1600" dirty="0" smtClean="0"/>
              <a:t> </a:t>
            </a:r>
            <a:r>
              <a:rPr lang="fr-FR" dirty="0" smtClean="0"/>
              <a:t/>
            </a:r>
            <a:br>
              <a:rPr lang="fr-FR" dirty="0" smtClean="0"/>
            </a:br>
            <a:endParaRPr lang="fr-FR" dirty="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1052736"/>
            <a:ext cx="4042792" cy="2290584"/>
          </a:xfrm>
        </p:spPr>
        <p:txBody>
          <a:bodyPr>
            <a:normAutofit/>
          </a:bodyPr>
          <a:lstStyle/>
          <a:p>
            <a:pPr algn="just"/>
            <a:r>
              <a:rPr lang="fr-FR" sz="1400" dirty="0" smtClean="0"/>
              <a:t>Après le PCFAT, </a:t>
            </a:r>
            <a:r>
              <a:rPr lang="fr-FR" sz="1400" dirty="0" err="1" smtClean="0"/>
              <a:t>BangOver</a:t>
            </a:r>
            <a:r>
              <a:rPr lang="fr-FR" sz="1400" dirty="0" smtClean="0"/>
              <a:t> a organisé deux </a:t>
            </a:r>
            <a:r>
              <a:rPr lang="fr-FR" sz="1400" dirty="0" err="1" smtClean="0"/>
              <a:t>appart’athons</a:t>
            </a:r>
            <a:r>
              <a:rPr lang="fr-FR" sz="1400" dirty="0" smtClean="0"/>
              <a:t> chez deux BGO.  Nous avons d’abord piétiner le parquet  en dansant sur le rythme du son  de la soirée bulles « Ca va buller » puis nous nous sommes </a:t>
            </a:r>
            <a:r>
              <a:rPr lang="fr-FR" sz="1400" dirty="0" smtClean="0"/>
              <a:t>(</a:t>
            </a:r>
            <a:r>
              <a:rPr lang="fr-FR" sz="1400" dirty="0" smtClean="0"/>
              <a:t>dans le respect </a:t>
            </a:r>
            <a:r>
              <a:rPr lang="fr-FR" sz="1400" dirty="0" smtClean="0"/>
              <a:t>;)) </a:t>
            </a:r>
            <a:r>
              <a:rPr lang="fr-FR" sz="1400" dirty="0" smtClean="0"/>
              <a:t>déchainés lors de la seconde  soirée avec pour thème «  </a:t>
            </a:r>
            <a:r>
              <a:rPr lang="fr-FR" sz="1400" dirty="0" err="1" smtClean="0"/>
              <a:t>SkemaSutra</a:t>
            </a:r>
            <a:r>
              <a:rPr lang="fr-FR" sz="1400" dirty="0" smtClean="0"/>
              <a:t> »</a:t>
            </a:r>
            <a:endParaRPr lang="fr-FR" sz="1400" dirty="0"/>
          </a:p>
        </p:txBody>
      </p:sp>
      <p:pic>
        <p:nvPicPr>
          <p:cNvPr id="3" name="Image 2" descr="Affiche soirée hadrien.png"/>
          <p:cNvPicPr>
            <a:picLocks noChangeAspect="1"/>
          </p:cNvPicPr>
          <p:nvPr/>
        </p:nvPicPr>
        <p:blipFill>
          <a:blip r:embed="rId2" cstate="print"/>
          <a:stretch>
            <a:fillRect/>
          </a:stretch>
        </p:blipFill>
        <p:spPr>
          <a:xfrm>
            <a:off x="469175" y="1056236"/>
            <a:ext cx="1660554" cy="2372764"/>
          </a:xfrm>
          <a:prstGeom prst="rect">
            <a:avLst/>
          </a:prstGeom>
        </p:spPr>
      </p:pic>
      <p:pic>
        <p:nvPicPr>
          <p:cNvPr id="4" name="Image 3" descr="Skemasutra.png"/>
          <p:cNvPicPr>
            <a:picLocks noChangeAspect="1"/>
          </p:cNvPicPr>
          <p:nvPr/>
        </p:nvPicPr>
        <p:blipFill>
          <a:blip r:embed="rId3" cstate="print"/>
          <a:stretch>
            <a:fillRect/>
          </a:stretch>
        </p:blipFill>
        <p:spPr>
          <a:xfrm>
            <a:off x="2123728" y="1052736"/>
            <a:ext cx="1728192" cy="2444555"/>
          </a:xfrm>
          <a:prstGeom prst="rect">
            <a:avLst/>
          </a:prstGeom>
        </p:spPr>
      </p:pic>
      <p:pic>
        <p:nvPicPr>
          <p:cNvPr id="5" name="Image 4" descr="Affiche Opencrêpes.png"/>
          <p:cNvPicPr>
            <a:picLocks noChangeAspect="1"/>
          </p:cNvPicPr>
          <p:nvPr/>
        </p:nvPicPr>
        <p:blipFill>
          <a:blip r:embed="rId4" cstate="print"/>
          <a:stretch>
            <a:fillRect/>
          </a:stretch>
        </p:blipFill>
        <p:spPr>
          <a:xfrm>
            <a:off x="467544" y="3573016"/>
            <a:ext cx="1728191" cy="2520280"/>
          </a:xfrm>
          <a:prstGeom prst="rect">
            <a:avLst/>
          </a:prstGeom>
        </p:spPr>
      </p:pic>
      <p:pic>
        <p:nvPicPr>
          <p:cNvPr id="6" name="Image 5" descr="Affichecroquenut.png"/>
          <p:cNvPicPr>
            <a:picLocks noChangeAspect="1"/>
          </p:cNvPicPr>
          <p:nvPr/>
        </p:nvPicPr>
        <p:blipFill>
          <a:blip r:embed="rId5" cstate="print"/>
          <a:stretch>
            <a:fillRect/>
          </a:stretch>
        </p:blipFill>
        <p:spPr>
          <a:xfrm>
            <a:off x="2195736" y="3573458"/>
            <a:ext cx="1828804" cy="2586872"/>
          </a:xfrm>
          <a:prstGeom prst="rect">
            <a:avLst/>
          </a:prstGeom>
        </p:spPr>
      </p:pic>
      <p:sp>
        <p:nvSpPr>
          <p:cNvPr id="7" name="ZoneTexte 6"/>
          <p:cNvSpPr txBox="1"/>
          <p:nvPr/>
        </p:nvSpPr>
        <p:spPr>
          <a:xfrm>
            <a:off x="4572000" y="3645024"/>
            <a:ext cx="4032448" cy="1600438"/>
          </a:xfrm>
          <a:prstGeom prst="rect">
            <a:avLst/>
          </a:prstGeom>
          <a:noFill/>
        </p:spPr>
        <p:txBody>
          <a:bodyPr wrap="square" rtlCol="0">
            <a:spAutoFit/>
          </a:bodyPr>
          <a:lstStyle/>
          <a:p>
            <a:r>
              <a:rPr lang="fr-FR" sz="1400" dirty="0" smtClean="0">
                <a:latin typeface="+mj-lt"/>
              </a:rPr>
              <a:t>Pendant les révisions de nos 2A et lors d’évènements particuliers, les BGO ont organisé des distributions de crêpes, mignardises, </a:t>
            </a:r>
            <a:r>
              <a:rPr lang="fr-FR" sz="1400" dirty="0" err="1" smtClean="0">
                <a:latin typeface="+mj-lt"/>
              </a:rPr>
              <a:t>croque-monsieurs</a:t>
            </a:r>
            <a:r>
              <a:rPr lang="fr-FR" sz="1400" dirty="0" smtClean="0">
                <a:latin typeface="+mj-lt"/>
              </a:rPr>
              <a:t>  et bonnes-mamans à volonté. Ces délices ont été livrés dans l’enceinte de l’école en fonction des commandes sur </a:t>
            </a:r>
            <a:r>
              <a:rPr lang="fr-FR" sz="1400" dirty="0" err="1" smtClean="0">
                <a:latin typeface="+mj-lt"/>
              </a:rPr>
              <a:t>facebook</a:t>
            </a:r>
            <a:r>
              <a:rPr lang="fr-FR" sz="1400" dirty="0" smtClean="0">
                <a:latin typeface="+mj-lt"/>
              </a:rPr>
              <a:t> et distribués avec des boissons lors de buffets!</a:t>
            </a:r>
            <a:endParaRPr lang="fr-FR" sz="14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60648"/>
            <a:ext cx="4572000" cy="5112568"/>
          </a:xfrm>
        </p:spPr>
        <p:txBody>
          <a:bodyPr>
            <a:normAutofit/>
          </a:bodyPr>
          <a:lstStyle/>
          <a:p>
            <a:r>
              <a:rPr lang="fr-FR" sz="2200" dirty="0" smtClean="0">
                <a:latin typeface="AR CENA" pitchFamily="2" charset="0"/>
              </a:rPr>
              <a:t>Courant Décembre, </a:t>
            </a:r>
            <a:r>
              <a:rPr lang="fr-FR" sz="2200" b="1" dirty="0" smtClean="0">
                <a:solidFill>
                  <a:srgbClr val="00B0F0"/>
                </a:solidFill>
                <a:latin typeface="AR CENA" pitchFamily="2" charset="0"/>
              </a:rPr>
              <a:t>la </a:t>
            </a:r>
            <a:r>
              <a:rPr lang="fr-FR" sz="2200" b="1" dirty="0" err="1" smtClean="0">
                <a:solidFill>
                  <a:srgbClr val="00B0F0"/>
                </a:solidFill>
                <a:latin typeface="AR CENA" pitchFamily="2" charset="0"/>
              </a:rPr>
              <a:t>Bang’Oloc</a:t>
            </a:r>
            <a:r>
              <a:rPr lang="fr-FR" sz="2200" b="1" dirty="0" smtClean="0">
                <a:solidFill>
                  <a:srgbClr val="00B0F0"/>
                </a:solidFill>
                <a:latin typeface="AR CENA" pitchFamily="2" charset="0"/>
              </a:rPr>
              <a:t> </a:t>
            </a:r>
            <a:r>
              <a:rPr lang="fr-FR" sz="2200" dirty="0" smtClean="0">
                <a:latin typeface="AR CENA" pitchFamily="2" charset="0"/>
              </a:rPr>
              <a:t>(</a:t>
            </a:r>
            <a:r>
              <a:rPr lang="fr-FR" sz="2200" dirty="0" err="1" smtClean="0">
                <a:latin typeface="AR CENA" pitchFamily="2" charset="0"/>
              </a:rPr>
              <a:t>Big</a:t>
            </a:r>
            <a:r>
              <a:rPr lang="fr-FR" sz="2200" dirty="0" smtClean="0">
                <a:latin typeface="AR CENA" pitchFamily="2" charset="0"/>
              </a:rPr>
              <a:t> Bang / Sam / Bart) a organisé un tournoi de cuisine et de jeux vidéos auquel les </a:t>
            </a:r>
            <a:r>
              <a:rPr lang="fr-FR" sz="2200" dirty="0" err="1" smtClean="0">
                <a:latin typeface="AR CENA" pitchFamily="2" charset="0"/>
              </a:rPr>
              <a:t>BangOvers</a:t>
            </a:r>
            <a:r>
              <a:rPr lang="fr-FR" sz="2200" dirty="0" smtClean="0">
                <a:latin typeface="AR CENA" pitchFamily="2" charset="0"/>
              </a:rPr>
              <a:t> ont participé. En arrivant premier aux deux tournois, les BGO ont eu le privilège d’organiser la soirée de fermeture de la </a:t>
            </a:r>
            <a:r>
              <a:rPr lang="fr-FR" sz="2200" dirty="0" err="1" smtClean="0">
                <a:latin typeface="AR CENA" pitchFamily="2" charset="0"/>
              </a:rPr>
              <a:t>Bang’Oloc</a:t>
            </a:r>
            <a:r>
              <a:rPr lang="fr-FR" sz="2200" dirty="0" smtClean="0">
                <a:latin typeface="AR CENA" pitchFamily="2" charset="0"/>
              </a:rPr>
              <a:t> « </a:t>
            </a:r>
            <a:r>
              <a:rPr lang="fr-FR" sz="2200" u="sng" dirty="0" smtClean="0">
                <a:latin typeface="AR CENA" pitchFamily="2" charset="0"/>
              </a:rPr>
              <a:t>La </a:t>
            </a:r>
            <a:r>
              <a:rPr lang="fr-FR" sz="2200" u="sng" dirty="0" err="1" smtClean="0">
                <a:latin typeface="AR CENA" pitchFamily="2" charset="0"/>
              </a:rPr>
              <a:t>Big</a:t>
            </a:r>
            <a:r>
              <a:rPr lang="fr-FR" sz="2200" u="sng" dirty="0" smtClean="0">
                <a:latin typeface="AR CENA" pitchFamily="2" charset="0"/>
              </a:rPr>
              <a:t> </a:t>
            </a:r>
            <a:r>
              <a:rPr lang="fr-FR" sz="2200" u="sng" dirty="0" err="1" smtClean="0">
                <a:latin typeface="AR CENA" pitchFamily="2" charset="0"/>
              </a:rPr>
              <a:t>Bang’oloc</a:t>
            </a:r>
            <a:r>
              <a:rPr lang="fr-FR" sz="2200" u="sng" dirty="0" smtClean="0">
                <a:latin typeface="AR CENA" pitchFamily="2" charset="0"/>
              </a:rPr>
              <a:t> </a:t>
            </a:r>
            <a:r>
              <a:rPr lang="fr-FR" sz="2200" u="sng" dirty="0" err="1" smtClean="0">
                <a:latin typeface="AR CENA" pitchFamily="2" charset="0"/>
              </a:rPr>
              <a:t>aBart</a:t>
            </a:r>
            <a:r>
              <a:rPr lang="fr-FR" sz="2200" u="sng" dirty="0" smtClean="0">
                <a:latin typeface="AR CENA" pitchFamily="2" charset="0"/>
              </a:rPr>
              <a:t> Sam’ dernière carte</a:t>
            </a:r>
            <a:r>
              <a:rPr lang="fr-FR" sz="2200" dirty="0" smtClean="0">
                <a:latin typeface="AR CENA" pitchFamily="2" charset="0"/>
              </a:rPr>
              <a:t> ». Près de 200 invités ont pu apprécié une soirée sur le thème Galaxie! Les BGO ont pris plaisir à l’organiser et remercie une nouvelle fois les participants!  </a:t>
            </a:r>
            <a:endParaRPr lang="fr-FR" sz="2200" dirty="0">
              <a:latin typeface="AR CENA" pitchFamily="2" charset="0"/>
            </a:endParaRPr>
          </a:p>
        </p:txBody>
      </p:sp>
      <p:pic>
        <p:nvPicPr>
          <p:cNvPr id="3" name="Image 2" descr="affichebangoloc.png"/>
          <p:cNvPicPr>
            <a:picLocks noChangeAspect="1"/>
          </p:cNvPicPr>
          <p:nvPr/>
        </p:nvPicPr>
        <p:blipFill>
          <a:blip r:embed="rId2" cstate="print"/>
          <a:stretch>
            <a:fillRect/>
          </a:stretch>
        </p:blipFill>
        <p:spPr>
          <a:xfrm>
            <a:off x="179512" y="332656"/>
            <a:ext cx="4154970" cy="5877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04664"/>
            <a:ext cx="7470648" cy="1143000"/>
          </a:xfrm>
        </p:spPr>
        <p:txBody>
          <a:bodyPr>
            <a:normAutofit fontScale="90000"/>
          </a:bodyPr>
          <a:lstStyle/>
          <a:p>
            <a:pPr algn="ctr"/>
            <a:r>
              <a:rPr lang="fr-FR" sz="49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onnet" pitchFamily="2" charset="0"/>
              </a:rPr>
              <a:t>Pour finir l’</a:t>
            </a:r>
            <a:r>
              <a:rPr lang="fr-FR" sz="4900"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Bonnet" pitchFamily="2" charset="0"/>
              </a:rPr>
              <a:t>annEe</a:t>
            </a:r>
            <a:r>
              <a:rPr lang="fr-FR" sz="49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onnet" pitchFamily="2" charset="0"/>
              </a:rPr>
              <a:t> 2011 </a:t>
            </a:r>
            <a:r>
              <a:rPr lang="fr-FR"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onnet" pitchFamily="2" charset="0"/>
              </a:rPr>
              <a:t>…</a:t>
            </a:r>
            <a:endParaRPr lang="fr-FR" dirty="0">
              <a:ln w="10160">
                <a:solidFill>
                  <a:schemeClr val="accent1"/>
                </a:solidFill>
                <a:prstDash val="solid"/>
              </a:ln>
              <a:solidFill>
                <a:srgbClr val="FFFFFF"/>
              </a:solidFill>
              <a:effectLst>
                <a:outerShdw blurRad="38100" dist="32000" dir="5400000" algn="tl">
                  <a:srgbClr val="000000">
                    <a:alpha val="30000"/>
                  </a:srgbClr>
                </a:outerShdw>
              </a:effectLst>
              <a:latin typeface="Bonnet" pitchFamily="2" charset="0"/>
            </a:endParaRPr>
          </a:p>
        </p:txBody>
      </p:sp>
      <p:pic>
        <p:nvPicPr>
          <p:cNvPr id="4" name="Image 3" descr="Cartefêtes.png"/>
          <p:cNvPicPr>
            <a:picLocks noChangeAspect="1"/>
          </p:cNvPicPr>
          <p:nvPr/>
        </p:nvPicPr>
        <p:blipFill>
          <a:blip r:embed="rId2" cstate="print"/>
          <a:stretch>
            <a:fillRect/>
          </a:stretch>
        </p:blipFill>
        <p:spPr>
          <a:xfrm>
            <a:off x="611560" y="1196752"/>
            <a:ext cx="3657607" cy="2572517"/>
          </a:xfrm>
          <a:prstGeom prst="rect">
            <a:avLst/>
          </a:prstGeom>
        </p:spPr>
      </p:pic>
      <p:sp>
        <p:nvSpPr>
          <p:cNvPr id="6" name="Rectangle 5"/>
          <p:cNvSpPr/>
          <p:nvPr/>
        </p:nvSpPr>
        <p:spPr>
          <a:xfrm>
            <a:off x="4355976" y="1124744"/>
            <a:ext cx="5186035" cy="1754326"/>
          </a:xfrm>
          <a:prstGeom prst="rect">
            <a:avLst/>
          </a:prstGeom>
          <a:noFill/>
        </p:spPr>
        <p:txBody>
          <a:bodyPr wrap="square" lIns="91440" tIns="45720" rIns="91440" bIns="45720">
            <a:spAutoFit/>
          </a:bodyPr>
          <a:lstStyle/>
          <a:p>
            <a:pPr algn="ctr"/>
            <a:r>
              <a:rPr lang="fr-F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Le Défi </a:t>
            </a:r>
          </a:p>
          <a:p>
            <a:pPr algn="ctr"/>
            <a:r>
              <a:rPr lang="fr-F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 Noël</a:t>
            </a:r>
            <a:endParaRPr lang="fr-F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ZoneTexte 6"/>
          <p:cNvSpPr txBox="1"/>
          <p:nvPr/>
        </p:nvSpPr>
        <p:spPr>
          <a:xfrm>
            <a:off x="467544" y="3872567"/>
            <a:ext cx="4032448" cy="2985433"/>
          </a:xfrm>
          <a:prstGeom prst="rect">
            <a:avLst/>
          </a:prstGeom>
          <a:noFill/>
        </p:spPr>
        <p:txBody>
          <a:bodyPr wrap="square" rtlCol="0">
            <a:spAutoFit/>
          </a:bodyPr>
          <a:lstStyle/>
          <a:p>
            <a:pPr algn="just"/>
            <a:r>
              <a:rPr lang="fr-FR" sz="4000" dirty="0" smtClean="0">
                <a:latin typeface="Beyond Wonderland" pitchFamily="2" charset="0"/>
              </a:rPr>
              <a:t>L</a:t>
            </a:r>
            <a:r>
              <a:rPr lang="fr-FR" sz="1600" dirty="0" smtClean="0"/>
              <a:t>ors de ce défi, chacune des listes s’est démenée pour offrir aux étudiants la meilleure journée qui soit. A travers leurs plats (soupe au potiron, pâtisseries), leurs animations, leur décoration, leur chant et leur esprit les BGO ont eu à cœur de vous satisfaire. Vous nous avez honorés en nous offrant la première place au classement </a:t>
            </a:r>
            <a:r>
              <a:rPr lang="fr-FR" sz="2000" dirty="0" smtClean="0">
                <a:latin typeface="BlackChancery" pitchFamily="2" charset="0"/>
              </a:rPr>
              <a:t>Esprit de Noël </a:t>
            </a:r>
            <a:r>
              <a:rPr lang="fr-FR" sz="1600" dirty="0" smtClean="0"/>
              <a:t>et nous vous en remercions une nouvelle fois </a:t>
            </a:r>
            <a:r>
              <a:rPr lang="fr-FR" sz="1600" dirty="0" smtClean="0">
                <a:sym typeface="Wingdings" pitchFamily="2" charset="2"/>
              </a:rPr>
              <a:t>!!</a:t>
            </a:r>
            <a:r>
              <a:rPr lang="fr-FR" sz="1600" dirty="0" smtClean="0"/>
              <a:t> </a:t>
            </a:r>
            <a:endParaRPr lang="fr-FR" sz="1600" dirty="0"/>
          </a:p>
        </p:txBody>
      </p:sp>
      <p:pic>
        <p:nvPicPr>
          <p:cNvPr id="8" name="Image 7" descr="definoel3.jpg"/>
          <p:cNvPicPr>
            <a:picLocks noChangeAspect="1"/>
          </p:cNvPicPr>
          <p:nvPr/>
        </p:nvPicPr>
        <p:blipFill>
          <a:blip r:embed="rId3" cstate="print"/>
          <a:stretch>
            <a:fillRect/>
          </a:stretch>
        </p:blipFill>
        <p:spPr>
          <a:xfrm rot="1131937">
            <a:off x="6484909" y="3110596"/>
            <a:ext cx="2292161" cy="1523332"/>
          </a:xfrm>
          <a:prstGeom prst="rect">
            <a:avLst/>
          </a:prstGeom>
          <a:ln>
            <a:noFill/>
          </a:ln>
          <a:effectLst>
            <a:outerShdw blurRad="292100" dist="139700" dir="2700000" algn="tl" rotWithShape="0">
              <a:srgbClr val="333333">
                <a:alpha val="65000"/>
              </a:srgbClr>
            </a:outerShdw>
          </a:effectLst>
        </p:spPr>
      </p:pic>
      <p:pic>
        <p:nvPicPr>
          <p:cNvPr id="9" name="Image 8" descr="definoel4.jpg"/>
          <p:cNvPicPr>
            <a:picLocks noChangeAspect="1"/>
          </p:cNvPicPr>
          <p:nvPr/>
        </p:nvPicPr>
        <p:blipFill>
          <a:blip r:embed="rId4" cstate="print"/>
          <a:stretch>
            <a:fillRect/>
          </a:stretch>
        </p:blipFill>
        <p:spPr>
          <a:xfrm>
            <a:off x="4572000" y="2924944"/>
            <a:ext cx="1735967" cy="263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descr="definoel2.jpg"/>
          <p:cNvPicPr>
            <a:picLocks noChangeAspect="1"/>
          </p:cNvPicPr>
          <p:nvPr/>
        </p:nvPicPr>
        <p:blipFill>
          <a:blip r:embed="rId5" cstate="print"/>
          <a:stretch>
            <a:fillRect/>
          </a:stretch>
        </p:blipFill>
        <p:spPr>
          <a:xfrm rot="20708187">
            <a:off x="5929924" y="4867711"/>
            <a:ext cx="2546028" cy="169204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44824"/>
            <a:ext cx="7470648" cy="3744416"/>
          </a:xfrm>
        </p:spPr>
        <p:txBody>
          <a:bodyPr>
            <a:normAutofit fontScale="90000"/>
          </a:bodyPr>
          <a:lstStyle/>
          <a:p>
            <a:r>
              <a:rPr lang="fr-FR" sz="4400" dirty="0" smtClean="0">
                <a:effectLst>
                  <a:outerShdw blurRad="38100" dist="38100" dir="2700000" algn="tl">
                    <a:srgbClr val="000000">
                      <a:alpha val="43137"/>
                    </a:srgbClr>
                  </a:outerShdw>
                </a:effectLst>
                <a:latin typeface="AdamGorry-Inline" pitchFamily="34" charset="0"/>
              </a:rPr>
              <a:t>D</a:t>
            </a:r>
            <a:r>
              <a:rPr lang="fr-FR" sz="3200" dirty="0" smtClean="0">
                <a:effectLst>
                  <a:outerShdw blurRad="38100" dist="38100" dir="2700000" algn="tl">
                    <a:srgbClr val="000000">
                      <a:alpha val="43137"/>
                    </a:srgbClr>
                  </a:outerShdw>
                </a:effectLst>
                <a:latin typeface="Monotype Corsiva" pitchFamily="66" charset="0"/>
              </a:rPr>
              <a:t>u 7 au 14 Février, 350 personnes ont eu la chance de vivre le </a:t>
            </a:r>
            <a:r>
              <a:rPr lang="fr-FR" sz="3200" dirty="0" err="1" smtClean="0">
                <a:effectLst>
                  <a:outerShdw blurRad="38100" dist="38100" dir="2700000" algn="tl">
                    <a:srgbClr val="000000">
                      <a:alpha val="43137"/>
                    </a:srgbClr>
                  </a:outerShdw>
                </a:effectLst>
                <a:latin typeface="Monotype Corsiva" pitchFamily="66" charset="0"/>
              </a:rPr>
              <a:t>Sémi</a:t>
            </a:r>
            <a:r>
              <a:rPr lang="fr-FR" sz="3200" dirty="0" smtClean="0">
                <a:effectLst>
                  <a:outerShdw blurRad="38100" dist="38100" dir="2700000" algn="tl">
                    <a:srgbClr val="000000">
                      <a:alpha val="43137"/>
                    </a:srgbClr>
                  </a:outerShdw>
                </a:effectLst>
                <a:latin typeface="Monotype Corsiva" pitchFamily="66" charset="0"/>
              </a:rPr>
              <a:t>-ski organisé par le BDS </a:t>
            </a:r>
            <a:r>
              <a:rPr lang="fr-FR" sz="3200" b="1" dirty="0" err="1" smtClean="0">
                <a:effectLst>
                  <a:outerShdw blurRad="38100" dist="38100" dir="2700000" algn="tl">
                    <a:srgbClr val="000000">
                      <a:alpha val="43137"/>
                    </a:srgbClr>
                  </a:outerShdw>
                </a:effectLst>
                <a:latin typeface="Monotype Corsiva" pitchFamily="66" charset="0"/>
              </a:rPr>
              <a:t>Skorporation</a:t>
            </a:r>
            <a:r>
              <a:rPr lang="fr-FR" sz="3200" dirty="0" smtClean="0">
                <a:effectLst>
                  <a:outerShdw blurRad="38100" dist="38100" dir="2700000" algn="tl">
                    <a:srgbClr val="000000">
                      <a:alpha val="43137"/>
                    </a:srgbClr>
                  </a:outerShdw>
                </a:effectLst>
                <a:latin typeface="Monotype Corsiva" pitchFamily="66" charset="0"/>
              </a:rPr>
              <a:t>. Chaque jour,  une liste a organisé sa journée d’animation, son apéro et sa soirée.</a:t>
            </a:r>
            <a:br>
              <a:rPr lang="fr-FR" sz="3200" dirty="0" smtClean="0">
                <a:effectLst>
                  <a:outerShdw blurRad="38100" dist="38100" dir="2700000" algn="tl">
                    <a:srgbClr val="000000">
                      <a:alpha val="43137"/>
                    </a:srgbClr>
                  </a:outerShdw>
                </a:effectLst>
                <a:latin typeface="Monotype Corsiva" pitchFamily="66" charset="0"/>
              </a:rPr>
            </a:br>
            <a:r>
              <a:rPr lang="fr-FR" sz="3200" dirty="0" smtClean="0">
                <a:effectLst>
                  <a:outerShdw blurRad="38100" dist="38100" dir="2700000" algn="tl">
                    <a:srgbClr val="000000">
                      <a:alpha val="43137"/>
                    </a:srgbClr>
                  </a:outerShdw>
                </a:effectLst>
                <a:latin typeface="Monotype Corsiva" pitchFamily="66" charset="0"/>
              </a:rPr>
              <a:t/>
            </a:r>
            <a:br>
              <a:rPr lang="fr-FR" sz="3200" dirty="0" smtClean="0">
                <a:effectLst>
                  <a:outerShdw blurRad="38100" dist="38100" dir="2700000" algn="tl">
                    <a:srgbClr val="000000">
                      <a:alpha val="43137"/>
                    </a:srgbClr>
                  </a:outerShdw>
                </a:effectLst>
                <a:latin typeface="Monotype Corsiva" pitchFamily="66" charset="0"/>
              </a:rPr>
            </a:br>
            <a:r>
              <a:rPr lang="fr-FR" sz="4400" dirty="0" smtClean="0">
                <a:effectLst>
                  <a:outerShdw blurRad="38100" dist="38100" dir="2700000" algn="tl">
                    <a:srgbClr val="000000">
                      <a:alpha val="43137"/>
                    </a:srgbClr>
                  </a:outerShdw>
                </a:effectLst>
                <a:latin typeface="AdamGorry-Inline" pitchFamily="34" charset="0"/>
              </a:rPr>
              <a:t>T</a:t>
            </a:r>
            <a:r>
              <a:rPr lang="fr-FR" sz="3200" dirty="0" smtClean="0">
                <a:effectLst>
                  <a:outerShdw blurRad="38100" dist="38100" dir="2700000" algn="tl">
                    <a:srgbClr val="000000">
                      <a:alpha val="43137"/>
                    </a:srgbClr>
                  </a:outerShdw>
                </a:effectLst>
                <a:latin typeface="Monotype Corsiva" pitchFamily="66" charset="0"/>
              </a:rPr>
              <a:t>ous les participants gardent un souvenir inoubliable de ce moment et les </a:t>
            </a:r>
            <a:r>
              <a:rPr lang="fr-FR" sz="3200" dirty="0" err="1" smtClean="0">
                <a:effectLst>
                  <a:outerShdw blurRad="38100" dist="38100" dir="2700000" algn="tl">
                    <a:srgbClr val="000000">
                      <a:alpha val="43137"/>
                    </a:srgbClr>
                  </a:outerShdw>
                </a:effectLst>
                <a:latin typeface="Monotype Corsiva" pitchFamily="66" charset="0"/>
              </a:rPr>
              <a:t>BGOs</a:t>
            </a:r>
            <a:r>
              <a:rPr lang="fr-FR" sz="3200" dirty="0" smtClean="0">
                <a:effectLst>
                  <a:outerShdw blurRad="38100" dist="38100" dir="2700000" algn="tl">
                    <a:srgbClr val="000000">
                      <a:alpha val="43137"/>
                    </a:srgbClr>
                  </a:outerShdw>
                </a:effectLst>
                <a:latin typeface="Monotype Corsiva" pitchFamily="66" charset="0"/>
              </a:rPr>
              <a:t> souhaitent partager ceci avec vous à travers quelques photos. Retour en arrière …</a:t>
            </a:r>
            <a:endParaRPr lang="fr-FR" sz="3200" dirty="0">
              <a:effectLst>
                <a:outerShdw blurRad="38100" dist="38100" dir="2700000" algn="tl">
                  <a:srgbClr val="000000">
                    <a:alpha val="43137"/>
                  </a:srgbClr>
                </a:outerShdw>
              </a:effectLst>
              <a:latin typeface="Monotype Corsiva" pitchFamily="66" charset="0"/>
            </a:endParaRPr>
          </a:p>
        </p:txBody>
      </p:sp>
      <p:sp>
        <p:nvSpPr>
          <p:cNvPr id="3" name="Rectangle 2"/>
          <p:cNvSpPr/>
          <p:nvPr/>
        </p:nvSpPr>
        <p:spPr>
          <a:xfrm>
            <a:off x="2123728" y="188640"/>
            <a:ext cx="4378123" cy="923330"/>
          </a:xfrm>
          <a:prstGeom prst="rect">
            <a:avLst/>
          </a:prstGeom>
          <a:noFill/>
        </p:spPr>
        <p:txBody>
          <a:bodyPr wrap="none" lIns="91440" tIns="45720" rIns="91440" bIns="45720">
            <a:spAutoFit/>
          </a:bodyPr>
          <a:lstStyle/>
          <a:p>
            <a:pPr algn="ctr"/>
            <a:r>
              <a:rPr lang="fr-F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 </a:t>
            </a:r>
            <a:r>
              <a:rPr lang="fr-FR"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Sémi</a:t>
            </a:r>
            <a:r>
              <a:rPr lang="fr-F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-ski </a:t>
            </a:r>
            <a:endParaRPr lang="fr-FR"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Rectangle 7"/>
          <p:cNvSpPr/>
          <p:nvPr/>
        </p:nvSpPr>
        <p:spPr>
          <a:xfrm>
            <a:off x="2123728" y="5661248"/>
            <a:ext cx="4572000" cy="954107"/>
          </a:xfrm>
          <a:prstGeom prst="rect">
            <a:avLst/>
          </a:prstGeom>
        </p:spPr>
        <p:txBody>
          <a:bodyPr>
            <a:spAutoFit/>
          </a:bodyPr>
          <a:lstStyle/>
          <a:p>
            <a:r>
              <a:rPr lang="fr-FR" sz="1600" u="sng" dirty="0" smtClean="0">
                <a:effectLst>
                  <a:outerShdw blurRad="38100" dist="38100" dir="2700000" algn="tl">
                    <a:srgbClr val="000000">
                      <a:alpha val="43137"/>
                    </a:srgbClr>
                  </a:outerShdw>
                </a:effectLst>
                <a:latin typeface="+mj-lt"/>
              </a:rPr>
              <a:t>Lien </a:t>
            </a:r>
            <a:r>
              <a:rPr lang="fr-FR" sz="1600" u="sng" dirty="0" smtClean="0">
                <a:effectLst>
                  <a:outerShdw blurRad="38100" dist="38100" dir="2700000" algn="tl">
                    <a:srgbClr val="000000">
                      <a:alpha val="43137"/>
                    </a:srgbClr>
                  </a:outerShdw>
                </a:effectLst>
                <a:latin typeface="+mj-lt"/>
              </a:rPr>
              <a:t>des vidéos du </a:t>
            </a:r>
            <a:r>
              <a:rPr lang="fr-FR" sz="1600" u="sng" dirty="0" err="1" smtClean="0">
                <a:effectLst>
                  <a:outerShdw blurRad="38100" dist="38100" dir="2700000" algn="tl">
                    <a:srgbClr val="000000">
                      <a:alpha val="43137"/>
                    </a:srgbClr>
                  </a:outerShdw>
                </a:effectLst>
                <a:latin typeface="+mj-lt"/>
              </a:rPr>
              <a:t>Sémi</a:t>
            </a:r>
            <a:r>
              <a:rPr lang="fr-FR" sz="1600" u="sng" dirty="0" smtClean="0">
                <a:effectLst>
                  <a:outerShdw blurRad="38100" dist="38100" dir="2700000" algn="tl">
                    <a:srgbClr val="000000">
                      <a:alpha val="43137"/>
                    </a:srgbClr>
                  </a:outerShdw>
                </a:effectLst>
                <a:latin typeface="+mj-lt"/>
              </a:rPr>
              <a:t> </a:t>
            </a:r>
            <a:r>
              <a:rPr lang="fr-FR" u="sng" dirty="0" smtClean="0">
                <a:effectLst>
                  <a:outerShdw blurRad="38100" dist="38100" dir="2700000" algn="tl">
                    <a:srgbClr val="000000">
                      <a:alpha val="43137"/>
                    </a:srgbClr>
                  </a:outerShdw>
                </a:effectLst>
                <a:latin typeface="+mj-lt"/>
              </a:rPr>
              <a:t>:</a:t>
            </a:r>
            <a:r>
              <a:rPr lang="fr-FR" dirty="0" smtClean="0">
                <a:effectLst>
                  <a:outerShdw blurRad="38100" dist="38100" dir="2700000" algn="tl">
                    <a:srgbClr val="000000">
                      <a:alpha val="43137"/>
                    </a:srgbClr>
                  </a:outerShdw>
                </a:effectLst>
                <a:latin typeface="+mj-lt"/>
              </a:rPr>
              <a:t/>
            </a:r>
            <a:br>
              <a:rPr lang="fr-FR" dirty="0" smtClean="0">
                <a:effectLst>
                  <a:outerShdw blurRad="38100" dist="38100" dir="2700000" algn="tl">
                    <a:srgbClr val="000000">
                      <a:alpha val="43137"/>
                    </a:srgbClr>
                  </a:outerShdw>
                </a:effectLst>
                <a:latin typeface="+mj-lt"/>
              </a:rPr>
            </a:br>
            <a:r>
              <a:rPr lang="fr-FR" u="sng" dirty="0" smtClean="0">
                <a:solidFill>
                  <a:srgbClr val="00B0F0"/>
                </a:solidFill>
                <a:effectLst>
                  <a:outerShdw blurRad="38100" dist="38100" dir="2700000" algn="tl">
                    <a:srgbClr val="000000">
                      <a:alpha val="43137"/>
                    </a:srgbClr>
                  </a:outerShdw>
                </a:effectLst>
                <a:latin typeface="+mj-lt"/>
                <a:hlinkClick r:id="rId2"/>
              </a:rPr>
              <a:t>Enquête exclusive BGO : Le </a:t>
            </a:r>
            <a:r>
              <a:rPr lang="fr-FR" u="sng" dirty="0" err="1" smtClean="0">
                <a:solidFill>
                  <a:srgbClr val="00B0F0"/>
                </a:solidFill>
                <a:effectLst>
                  <a:outerShdw blurRad="38100" dist="38100" dir="2700000" algn="tl">
                    <a:srgbClr val="000000">
                      <a:alpha val="43137"/>
                    </a:srgbClr>
                  </a:outerShdw>
                </a:effectLst>
                <a:latin typeface="+mj-lt"/>
                <a:hlinkClick r:id="rId2"/>
              </a:rPr>
              <a:t>Sémi</a:t>
            </a:r>
            <a:r>
              <a:rPr lang="fr-FR" u="sng" dirty="0" smtClean="0">
                <a:solidFill>
                  <a:srgbClr val="00B0F0"/>
                </a:solidFill>
                <a:effectLst>
                  <a:outerShdw blurRad="38100" dist="38100" dir="2700000" algn="tl">
                    <a:srgbClr val="000000">
                      <a:alpha val="43137"/>
                    </a:srgbClr>
                  </a:outerShdw>
                </a:effectLst>
                <a:latin typeface="+mj-lt"/>
                <a:hlinkClick r:id="rId2"/>
              </a:rPr>
              <a:t>-ski</a:t>
            </a:r>
            <a:r>
              <a:rPr lang="fr-FR" u="sng" dirty="0" smtClean="0">
                <a:solidFill>
                  <a:srgbClr val="00B0F0"/>
                </a:solidFill>
                <a:effectLst>
                  <a:outerShdw blurRad="38100" dist="38100" dir="2700000" algn="tl">
                    <a:srgbClr val="000000">
                      <a:alpha val="43137"/>
                    </a:srgbClr>
                  </a:outerShdw>
                </a:effectLst>
                <a:latin typeface="+mj-lt"/>
              </a:rPr>
              <a:t/>
            </a:r>
            <a:br>
              <a:rPr lang="fr-FR" u="sng" dirty="0" smtClean="0">
                <a:solidFill>
                  <a:srgbClr val="00B0F0"/>
                </a:solidFill>
                <a:effectLst>
                  <a:outerShdw blurRad="38100" dist="38100" dir="2700000" algn="tl">
                    <a:srgbClr val="000000">
                      <a:alpha val="43137"/>
                    </a:srgbClr>
                  </a:outerShdw>
                </a:effectLst>
                <a:latin typeface="+mj-lt"/>
              </a:rPr>
            </a:br>
            <a:r>
              <a:rPr lang="fr-FR" u="sng" dirty="0" smtClean="0">
                <a:solidFill>
                  <a:srgbClr val="00B0F0"/>
                </a:solidFill>
                <a:effectLst>
                  <a:outerShdw blurRad="38100" dist="38100" dir="2700000" algn="tl">
                    <a:srgbClr val="000000">
                      <a:alpha val="43137"/>
                    </a:srgbClr>
                  </a:outerShdw>
                </a:effectLst>
                <a:latin typeface="+mj-lt"/>
              </a:rPr>
              <a:t> </a:t>
            </a:r>
            <a:r>
              <a:rPr lang="fr-FR" u="sng" dirty="0" smtClean="0">
                <a:solidFill>
                  <a:srgbClr val="00B0F0"/>
                </a:solidFill>
                <a:effectLst>
                  <a:outerShdw blurRad="38100" dist="38100" dir="2700000" algn="tl">
                    <a:srgbClr val="000000">
                      <a:alpha val="43137"/>
                    </a:srgbClr>
                  </a:outerShdw>
                </a:effectLst>
                <a:latin typeface="+mj-lt"/>
              </a:rPr>
              <a:t>J</a:t>
            </a:r>
            <a:r>
              <a:rPr lang="fr-FR" u="sng" dirty="0" smtClean="0">
                <a:solidFill>
                  <a:srgbClr val="00B0F0"/>
                </a:solidFill>
                <a:effectLst>
                  <a:outerShdw blurRad="38100" dist="38100" dir="2700000" algn="tl">
                    <a:srgbClr val="000000">
                      <a:alpha val="43137"/>
                    </a:srgbClr>
                  </a:outerShdw>
                </a:effectLst>
                <a:latin typeface="+mj-lt"/>
                <a:hlinkClick r:id="rId3"/>
              </a:rPr>
              <a:t>ournée </a:t>
            </a:r>
            <a:r>
              <a:rPr lang="fr-FR" u="sng" dirty="0" smtClean="0">
                <a:solidFill>
                  <a:srgbClr val="00B0F0"/>
                </a:solidFill>
                <a:effectLst>
                  <a:outerShdw blurRad="38100" dist="38100" dir="2700000" algn="tl">
                    <a:srgbClr val="000000">
                      <a:alpha val="43137"/>
                    </a:srgbClr>
                  </a:outerShdw>
                </a:effectLst>
                <a:latin typeface="+mj-lt"/>
                <a:hlinkClick r:id="rId3"/>
              </a:rPr>
              <a:t>d'animation </a:t>
            </a:r>
            <a:r>
              <a:rPr lang="fr-FR" u="sng" dirty="0" err="1" smtClean="0">
                <a:solidFill>
                  <a:srgbClr val="00B0F0"/>
                </a:solidFill>
                <a:effectLst>
                  <a:outerShdw blurRad="38100" dist="38100" dir="2700000" algn="tl">
                    <a:srgbClr val="000000">
                      <a:alpha val="43137"/>
                    </a:srgbClr>
                  </a:outerShdw>
                </a:effectLst>
                <a:latin typeface="+mj-lt"/>
                <a:hlinkClick r:id="rId3"/>
              </a:rPr>
              <a:t>Sémi</a:t>
            </a:r>
            <a:r>
              <a:rPr lang="fr-FR" u="sng" dirty="0" smtClean="0">
                <a:solidFill>
                  <a:srgbClr val="00B0F0"/>
                </a:solidFill>
                <a:effectLst>
                  <a:outerShdw blurRad="38100" dist="38100" dir="2700000" algn="tl">
                    <a:srgbClr val="000000">
                      <a:alpha val="43137"/>
                    </a:srgbClr>
                  </a:outerShdw>
                </a:effectLst>
                <a:latin typeface="+mj-lt"/>
                <a:hlinkClick r:id="rId3"/>
              </a:rPr>
              <a:t>-ski</a:t>
            </a:r>
            <a:endParaRPr lang="fr-FR" u="sng" dirty="0">
              <a:solidFill>
                <a:srgbClr val="00B0F0"/>
              </a:solidFill>
              <a:effectLst>
                <a:outerShdw blurRad="38100" dist="38100" dir="2700000" algn="tl">
                  <a:srgbClr val="000000">
                    <a:alpha val="43137"/>
                  </a:srgbClr>
                </a:outerShdw>
              </a:effectLst>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8064" y="188640"/>
            <a:ext cx="7470648" cy="1084664"/>
          </a:xfrm>
        </p:spPr>
        <p:txBody>
          <a:bodyPr>
            <a:normAutofit fontScale="90000"/>
          </a:bodyPr>
          <a:lstStyle/>
          <a:p>
            <a:r>
              <a:rPr lang="fr-FR" dirty="0" smtClean="0"/>
              <a:t/>
            </a:r>
            <a:br>
              <a:rPr lang="fr-FR" dirty="0" smtClean="0"/>
            </a:br>
            <a:endParaRPr lang="fr-FR" dirty="0"/>
          </a:p>
        </p:txBody>
      </p:sp>
      <p:pic>
        <p:nvPicPr>
          <p:cNvPr id="5" name="Image 4" descr="Stjurassic.jpg"/>
          <p:cNvPicPr>
            <a:picLocks noChangeAspect="1"/>
          </p:cNvPicPr>
          <p:nvPr/>
        </p:nvPicPr>
        <p:blipFill>
          <a:blip r:embed="rId2" cstate="print"/>
          <a:stretch>
            <a:fillRect/>
          </a:stretch>
        </p:blipFill>
        <p:spPr>
          <a:xfrm>
            <a:off x="395536" y="332656"/>
            <a:ext cx="2223397" cy="3143536"/>
          </a:xfrm>
          <a:prstGeom prst="rect">
            <a:avLst/>
          </a:prstGeom>
          <a:ln>
            <a:noFill/>
          </a:ln>
          <a:effectLst>
            <a:outerShdw blurRad="292100" dist="139700" dir="2700000" algn="tl" rotWithShape="0">
              <a:srgbClr val="333333">
                <a:alpha val="65000"/>
              </a:srgbClr>
            </a:outerShdw>
          </a:effectLst>
        </p:spPr>
      </p:pic>
      <p:pic>
        <p:nvPicPr>
          <p:cNvPr id="7" name="Image 6" descr="soireebgo.jpg"/>
          <p:cNvPicPr>
            <a:picLocks noChangeAspect="1"/>
          </p:cNvPicPr>
          <p:nvPr/>
        </p:nvPicPr>
        <p:blipFill>
          <a:blip r:embed="rId3" cstate="print"/>
          <a:stretch>
            <a:fillRect/>
          </a:stretch>
        </p:blipFill>
        <p:spPr>
          <a:xfrm rot="20351210">
            <a:off x="3065816" y="239949"/>
            <a:ext cx="1866357"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descr="journeedanim.jpg"/>
          <p:cNvPicPr>
            <a:picLocks noChangeAspect="1"/>
          </p:cNvPicPr>
          <p:nvPr/>
        </p:nvPicPr>
        <p:blipFill>
          <a:blip r:embed="rId4" cstate="print"/>
          <a:stretch>
            <a:fillRect/>
          </a:stretch>
        </p:blipFill>
        <p:spPr>
          <a:xfrm rot="20509741">
            <a:off x="2652169" y="3710728"/>
            <a:ext cx="3055090" cy="2030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descr="journeedanimaffiche.jpg"/>
          <p:cNvPicPr>
            <a:picLocks noChangeAspect="1"/>
          </p:cNvPicPr>
          <p:nvPr/>
        </p:nvPicPr>
        <p:blipFill>
          <a:blip r:embed="rId5" cstate="print"/>
          <a:stretch>
            <a:fillRect/>
          </a:stretch>
        </p:blipFill>
        <p:spPr>
          <a:xfrm>
            <a:off x="395536" y="3461744"/>
            <a:ext cx="2232248" cy="3149950"/>
          </a:xfrm>
          <a:prstGeom prst="rect">
            <a:avLst/>
          </a:prstGeom>
        </p:spPr>
      </p:pic>
      <p:pic>
        <p:nvPicPr>
          <p:cNvPr id="10" name="Image 9" descr="journeedanim2.jpg"/>
          <p:cNvPicPr>
            <a:picLocks noChangeAspect="1"/>
          </p:cNvPicPr>
          <p:nvPr/>
        </p:nvPicPr>
        <p:blipFill>
          <a:blip r:embed="rId6" cstate="print"/>
          <a:stretch>
            <a:fillRect/>
          </a:stretch>
        </p:blipFill>
        <p:spPr>
          <a:xfrm rot="731351">
            <a:off x="7329165" y="2949151"/>
            <a:ext cx="1714500" cy="1133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 10" descr="soireebgo2.jpg"/>
          <p:cNvPicPr>
            <a:picLocks noChangeAspect="1"/>
          </p:cNvPicPr>
          <p:nvPr/>
        </p:nvPicPr>
        <p:blipFill>
          <a:blip r:embed="rId7" cstate="print"/>
          <a:stretch>
            <a:fillRect/>
          </a:stretch>
        </p:blipFill>
        <p:spPr>
          <a:xfrm rot="537924">
            <a:off x="5425259" y="764040"/>
            <a:ext cx="2915816" cy="1937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5148064" y="188640"/>
            <a:ext cx="3570208"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SEMI-SKI</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4" name="Image 13" descr="aperoirlandais.jpg"/>
          <p:cNvPicPr>
            <a:picLocks noChangeAspect="1"/>
          </p:cNvPicPr>
          <p:nvPr/>
        </p:nvPicPr>
        <p:blipFill>
          <a:blip r:embed="rId8" cstate="print"/>
          <a:stretch>
            <a:fillRect/>
          </a:stretch>
        </p:blipFill>
        <p:spPr>
          <a:xfrm rot="1213445">
            <a:off x="5890988" y="4174235"/>
            <a:ext cx="3000810" cy="1994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221</TotalTime>
  <Words>522</Words>
  <Application>Microsoft Office PowerPoint</Application>
  <PresentationFormat>Affichage à l'écran (4:3)</PresentationFormat>
  <Paragraphs>23</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Technique</vt:lpstr>
      <vt:lpstr>Bang Over Le journal</vt:lpstr>
      <vt:lpstr>  Cher camarade Skémien, Nous arrivons bientôt au terme des campagnes …  A ce titre nous voulions partager avec toi une petite rétrospective des derniers mois en compagnie des BangOver. Retour en arrière …  </vt:lpstr>
      <vt:lpstr>Le 16 Novembre 2011, les BangOvers postent leur vidéo de pré-dévoilement sur facebook. Après avoir été assez discrets, ils décident de monter une chorégraphie en portant des masques blancs pour cacher leur identité. S’en suit le dévoilement des listes et la mise en scène associé des BGO.  Lien de nos vidéos : Vidéo de pré-dévoilement                                     Vidéo de dévoilement </vt:lpstr>
      <vt:lpstr>Le Lundi 28 Novembre, les BangOver ont organisé un apéro pour réunir tous les skémiens autour d’un verre. Le Bar Casa Del Campo a été privatisé sur deux étages pour l’occasion et décoré aux couleurs des années Sixties! Un seul mot d’ordre : aucun polos ou t-shirts de listeux et open pizzas pour tout le monde. Cette soirée est restée gravée dans le cœur des BGO!</vt:lpstr>
      <vt:lpstr>Après le PCFAT, BangOver a organisé deux appart’athons chez deux BGO.  Nous avons d’abord piétiner le parquet  en dansant sur le rythme du son  de la soirée bulles « Ca va buller » puis nous nous sommes (dans le respect ;)) déchainés lors de la seconde  soirée avec pour thème «  SkemaSutra »</vt:lpstr>
      <vt:lpstr>Courant Décembre, la Bang’Oloc (Big Bang / Sam / Bart) a organisé un tournoi de cuisine et de jeux vidéos auquel les BangOvers ont participé. En arrivant premier aux deux tournois, les BGO ont eu le privilège d’organiser la soirée de fermeture de la Bang’Oloc « La Big Bang’oloc aBart Sam’ dernière carte ». Près de 200 invités ont pu apprécié une soirée sur le thème Galaxie! Les BGO ont pris plaisir à l’organiser et remercie une nouvelle fois les participants!  </vt:lpstr>
      <vt:lpstr>Pour finir l’annEe 2011 …</vt:lpstr>
      <vt:lpstr>Du 7 au 14 Février, 350 personnes ont eu la chance de vivre le Sémi-ski organisé par le BDS Skorporation. Chaque jour,  une liste a organisé sa journée d’animation, son apéro et sa soirée.  Tous les participants gardent un souvenir inoubliable de ce moment et les BGOs souhaitent partager ceci avec vous à travers quelques photos. Retour en arrière …</vt:lpstr>
      <vt:lpstr> </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 Over Le journal</dc:title>
  <dc:creator>Sara</dc:creator>
  <cp:lastModifiedBy>Sara</cp:lastModifiedBy>
  <cp:revision>29</cp:revision>
  <dcterms:created xsi:type="dcterms:W3CDTF">2012-01-23T13:36:36Z</dcterms:created>
  <dcterms:modified xsi:type="dcterms:W3CDTF">2012-01-27T15:31:15Z</dcterms:modified>
</cp:coreProperties>
</file>