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5"/>
  </p:notesMasterIdLst>
  <p:sldIdLst>
    <p:sldId id="280" r:id="rId2"/>
    <p:sldId id="281" r:id="rId3"/>
    <p:sldId id="287" r:id="rId4"/>
    <p:sldId id="282" r:id="rId5"/>
    <p:sldId id="283" r:id="rId6"/>
    <p:sldId id="284" r:id="rId7"/>
    <p:sldId id="257" r:id="rId8"/>
    <p:sldId id="258" r:id="rId9"/>
    <p:sldId id="259" r:id="rId10"/>
    <p:sldId id="264" r:id="rId11"/>
    <p:sldId id="265" r:id="rId12"/>
    <p:sldId id="260" r:id="rId13"/>
    <p:sldId id="261" r:id="rId14"/>
    <p:sldId id="262" r:id="rId15"/>
    <p:sldId id="263" r:id="rId16"/>
    <p:sldId id="286" r:id="rId17"/>
    <p:sldId id="279" r:id="rId18"/>
    <p:sldId id="285" r:id="rId19"/>
    <p:sldId id="275" r:id="rId20"/>
    <p:sldId id="277" r:id="rId21"/>
    <p:sldId id="278" r:id="rId22"/>
    <p:sldId id="288" r:id="rId23"/>
    <p:sldId id="267" r:id="rId24"/>
    <p:sldId id="271" r:id="rId25"/>
    <p:sldId id="272" r:id="rId26"/>
    <p:sldId id="273" r:id="rId27"/>
    <p:sldId id="274" r:id="rId28"/>
    <p:sldId id="268" r:id="rId29"/>
    <p:sldId id="269" r:id="rId30"/>
    <p:sldId id="270" r:id="rId31"/>
    <p:sldId id="289" r:id="rId32"/>
    <p:sldId id="290" r:id="rId33"/>
    <p:sldId id="294" r:id="rId34"/>
    <p:sldId id="291" r:id="rId35"/>
    <p:sldId id="292" r:id="rId36"/>
    <p:sldId id="293" r:id="rId37"/>
    <p:sldId id="295" r:id="rId38"/>
    <p:sldId id="296" r:id="rId39"/>
    <p:sldId id="297" r:id="rId40"/>
    <p:sldId id="298" r:id="rId41"/>
    <p:sldId id="299" r:id="rId42"/>
    <p:sldId id="300" r:id="rId43"/>
    <p:sldId id="301" r:id="rId44"/>
    <p:sldId id="309" r:id="rId45"/>
    <p:sldId id="310" r:id="rId46"/>
    <p:sldId id="311" r:id="rId47"/>
    <p:sldId id="302" r:id="rId48"/>
    <p:sldId id="307" r:id="rId49"/>
    <p:sldId id="303" r:id="rId50"/>
    <p:sldId id="304" r:id="rId51"/>
    <p:sldId id="305" r:id="rId52"/>
    <p:sldId id="308" r:id="rId53"/>
    <p:sldId id="306" r:id="rId54"/>
    <p:sldId id="328" r:id="rId55"/>
    <p:sldId id="329" r:id="rId56"/>
    <p:sldId id="330" r:id="rId57"/>
    <p:sldId id="331" r:id="rId58"/>
    <p:sldId id="332" r:id="rId59"/>
    <p:sldId id="324" r:id="rId60"/>
    <p:sldId id="333" r:id="rId61"/>
    <p:sldId id="325" r:id="rId62"/>
    <p:sldId id="326" r:id="rId63"/>
    <p:sldId id="327" r:id="rId64"/>
    <p:sldId id="312" r:id="rId65"/>
    <p:sldId id="313" r:id="rId66"/>
    <p:sldId id="335" r:id="rId67"/>
    <p:sldId id="336" r:id="rId68"/>
    <p:sldId id="314" r:id="rId69"/>
    <p:sldId id="337" r:id="rId70"/>
    <p:sldId id="315" r:id="rId71"/>
    <p:sldId id="316" r:id="rId72"/>
    <p:sldId id="317" r:id="rId73"/>
    <p:sldId id="365" r:id="rId74"/>
    <p:sldId id="319" r:id="rId75"/>
    <p:sldId id="364" r:id="rId76"/>
    <p:sldId id="320" r:id="rId77"/>
    <p:sldId id="321" r:id="rId78"/>
    <p:sldId id="338" r:id="rId79"/>
    <p:sldId id="339" r:id="rId80"/>
    <p:sldId id="340" r:id="rId81"/>
    <p:sldId id="358" r:id="rId82"/>
    <p:sldId id="341" r:id="rId83"/>
    <p:sldId id="342" r:id="rId84"/>
    <p:sldId id="343" r:id="rId85"/>
    <p:sldId id="344" r:id="rId86"/>
    <p:sldId id="345" r:id="rId87"/>
    <p:sldId id="346" r:id="rId88"/>
    <p:sldId id="347" r:id="rId89"/>
    <p:sldId id="348" r:id="rId90"/>
    <p:sldId id="359" r:id="rId91"/>
    <p:sldId id="351" r:id="rId92"/>
    <p:sldId id="360" r:id="rId93"/>
    <p:sldId id="361" r:id="rId94"/>
    <p:sldId id="349" r:id="rId95"/>
    <p:sldId id="352" r:id="rId96"/>
    <p:sldId id="362" r:id="rId97"/>
    <p:sldId id="350" r:id="rId98"/>
    <p:sldId id="353" r:id="rId99"/>
    <p:sldId id="354" r:id="rId100"/>
    <p:sldId id="355" r:id="rId101"/>
    <p:sldId id="356" r:id="rId102"/>
    <p:sldId id="357" r:id="rId103"/>
    <p:sldId id="363" r:id="rId10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54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73117-20AF-42CC-9A65-A46326F24DF6}" type="doc">
      <dgm:prSet loTypeId="urn:microsoft.com/office/officeart/2005/8/layout/cycle3" loCatId="cycle" qsTypeId="urn:microsoft.com/office/officeart/2005/8/quickstyle/simple5" qsCatId="simple" csTypeId="urn:microsoft.com/office/officeart/2005/8/colors/accent1_1" csCatId="accent1" phldr="1"/>
      <dgm:spPr/>
      <dgm:t>
        <a:bodyPr/>
        <a:lstStyle/>
        <a:p>
          <a:endParaRPr lang="fr-FR"/>
        </a:p>
      </dgm:t>
    </dgm:pt>
    <dgm:pt modelId="{D93D59DA-0344-4564-BC18-2CFEAD6ADB0E}">
      <dgm:prSet phldrT="[Texte]"/>
      <dgm:spPr/>
      <dgm:t>
        <a:bodyPr/>
        <a:lstStyle/>
        <a:p>
          <a:r>
            <a:rPr lang="fr-FR" dirty="0" smtClean="0"/>
            <a:t>Veines caves</a:t>
          </a:r>
          <a:endParaRPr lang="fr-FR" dirty="0"/>
        </a:p>
      </dgm:t>
    </dgm:pt>
    <dgm:pt modelId="{44EE2D06-804A-4A19-BACB-CA7B2757349A}" type="parTrans" cxnId="{2819F502-0AB0-490F-8DD6-0F06970B9A1A}">
      <dgm:prSet/>
      <dgm:spPr/>
      <dgm:t>
        <a:bodyPr/>
        <a:lstStyle/>
        <a:p>
          <a:endParaRPr lang="fr-FR"/>
        </a:p>
      </dgm:t>
    </dgm:pt>
    <dgm:pt modelId="{53235373-D216-4DFD-B6D5-F50CB18D2C74}" type="sibTrans" cxnId="{2819F502-0AB0-490F-8DD6-0F06970B9A1A}">
      <dgm:prSet/>
      <dgm:spPr/>
      <dgm:t>
        <a:bodyPr/>
        <a:lstStyle/>
        <a:p>
          <a:endParaRPr lang="fr-FR" dirty="0"/>
        </a:p>
      </dgm:t>
    </dgm:pt>
    <dgm:pt modelId="{B5B9E8D3-6F17-465A-83FC-3DD33CB48BE3}">
      <dgm:prSet phldrT="[Texte]"/>
      <dgm:spPr/>
      <dgm:t>
        <a:bodyPr/>
        <a:lstStyle/>
        <a:p>
          <a:r>
            <a:rPr lang="fr-FR" dirty="0" smtClean="0"/>
            <a:t>Artères pulmonaires </a:t>
          </a:r>
          <a:endParaRPr lang="fr-FR" dirty="0"/>
        </a:p>
      </dgm:t>
    </dgm:pt>
    <dgm:pt modelId="{011B4715-F916-4379-AB7B-C4FA83F52060}" type="parTrans" cxnId="{2825C7DB-5D27-4483-9741-D16FFFCADBF4}">
      <dgm:prSet/>
      <dgm:spPr/>
      <dgm:t>
        <a:bodyPr/>
        <a:lstStyle/>
        <a:p>
          <a:endParaRPr lang="fr-FR"/>
        </a:p>
      </dgm:t>
    </dgm:pt>
    <dgm:pt modelId="{3C13FCB9-89F9-4E20-B00B-94BA9C1298AA}" type="sibTrans" cxnId="{2825C7DB-5D27-4483-9741-D16FFFCADBF4}">
      <dgm:prSet/>
      <dgm:spPr/>
      <dgm:t>
        <a:bodyPr/>
        <a:lstStyle/>
        <a:p>
          <a:endParaRPr lang="fr-FR"/>
        </a:p>
      </dgm:t>
    </dgm:pt>
    <dgm:pt modelId="{207E12AE-7333-4199-8D29-065CF30C2F2F}">
      <dgm:prSet phldrT="[Texte]"/>
      <dgm:spPr/>
      <dgm:t>
        <a:bodyPr/>
        <a:lstStyle/>
        <a:p>
          <a:r>
            <a:rPr lang="fr-FR" dirty="0" smtClean="0"/>
            <a:t>Veines pulmonaires</a:t>
          </a:r>
          <a:endParaRPr lang="fr-FR" dirty="0"/>
        </a:p>
      </dgm:t>
    </dgm:pt>
    <dgm:pt modelId="{87564197-2A8E-4F17-A36B-2FED2C58CAF9}" type="parTrans" cxnId="{2E080B3A-3BD0-4701-A02D-82E52A6AF25D}">
      <dgm:prSet/>
      <dgm:spPr/>
      <dgm:t>
        <a:bodyPr/>
        <a:lstStyle/>
        <a:p>
          <a:endParaRPr lang="fr-FR"/>
        </a:p>
      </dgm:t>
    </dgm:pt>
    <dgm:pt modelId="{1F0B90FA-0ACA-44E4-9F4E-D0A05C0B764A}" type="sibTrans" cxnId="{2E080B3A-3BD0-4701-A02D-82E52A6AF25D}">
      <dgm:prSet/>
      <dgm:spPr/>
      <dgm:t>
        <a:bodyPr/>
        <a:lstStyle/>
        <a:p>
          <a:endParaRPr lang="fr-FR"/>
        </a:p>
      </dgm:t>
    </dgm:pt>
    <dgm:pt modelId="{388E7D21-3DD9-48BB-BCF8-6B7C02C96310}">
      <dgm:prSet phldrT="[Texte]"/>
      <dgm:spPr/>
      <dgm:t>
        <a:bodyPr/>
        <a:lstStyle/>
        <a:p>
          <a:r>
            <a:rPr lang="fr-FR" dirty="0" smtClean="0"/>
            <a:t>Oreillette gauche</a:t>
          </a:r>
          <a:endParaRPr lang="fr-FR" dirty="0"/>
        </a:p>
      </dgm:t>
    </dgm:pt>
    <dgm:pt modelId="{56E716BE-677A-4D42-9D78-2E21BDE966EC}" type="parTrans" cxnId="{4824C703-1EFE-43CE-AB7A-423543FC0359}">
      <dgm:prSet/>
      <dgm:spPr/>
      <dgm:t>
        <a:bodyPr/>
        <a:lstStyle/>
        <a:p>
          <a:endParaRPr lang="fr-FR"/>
        </a:p>
      </dgm:t>
    </dgm:pt>
    <dgm:pt modelId="{6D8B0A21-0D81-4112-948D-E56868ED15E3}" type="sibTrans" cxnId="{4824C703-1EFE-43CE-AB7A-423543FC0359}">
      <dgm:prSet/>
      <dgm:spPr/>
      <dgm:t>
        <a:bodyPr/>
        <a:lstStyle/>
        <a:p>
          <a:endParaRPr lang="fr-FR"/>
        </a:p>
      </dgm:t>
    </dgm:pt>
    <dgm:pt modelId="{CB466002-759D-47C1-B168-A76BDE50BCFF}">
      <dgm:prSet phldrT="[Texte]"/>
      <dgm:spPr/>
      <dgm:t>
        <a:bodyPr/>
        <a:lstStyle/>
        <a:p>
          <a:r>
            <a:rPr lang="fr-FR" dirty="0" smtClean="0"/>
            <a:t>Ventricule gauche</a:t>
          </a:r>
          <a:endParaRPr lang="fr-FR" dirty="0"/>
        </a:p>
      </dgm:t>
    </dgm:pt>
    <dgm:pt modelId="{1FA55635-302B-4886-99BC-0421933C9775}" type="parTrans" cxnId="{BF5FEECB-0A64-4E5B-9401-190FADFF8371}">
      <dgm:prSet/>
      <dgm:spPr/>
      <dgm:t>
        <a:bodyPr/>
        <a:lstStyle/>
        <a:p>
          <a:endParaRPr lang="fr-FR"/>
        </a:p>
      </dgm:t>
    </dgm:pt>
    <dgm:pt modelId="{1D538C6D-BDF9-47FA-B706-FAB2905204DE}" type="sibTrans" cxnId="{BF5FEECB-0A64-4E5B-9401-190FADFF8371}">
      <dgm:prSet/>
      <dgm:spPr/>
      <dgm:t>
        <a:bodyPr/>
        <a:lstStyle/>
        <a:p>
          <a:endParaRPr lang="fr-FR"/>
        </a:p>
      </dgm:t>
    </dgm:pt>
    <dgm:pt modelId="{7FE639BB-3D9F-4198-AD9C-63E1C862B62D}">
      <dgm:prSet/>
      <dgm:spPr/>
      <dgm:t>
        <a:bodyPr/>
        <a:lstStyle/>
        <a:p>
          <a:r>
            <a:rPr lang="fr-FR" dirty="0" smtClean="0"/>
            <a:t>Oreillette droite</a:t>
          </a:r>
          <a:endParaRPr lang="fr-FR" dirty="0"/>
        </a:p>
      </dgm:t>
    </dgm:pt>
    <dgm:pt modelId="{308617E2-601B-45ED-B72E-688DEFC59D84}" type="parTrans" cxnId="{97D05E93-47AD-481E-BEC0-D82AEF29AD9A}">
      <dgm:prSet/>
      <dgm:spPr/>
      <dgm:t>
        <a:bodyPr/>
        <a:lstStyle/>
        <a:p>
          <a:endParaRPr lang="fr-FR"/>
        </a:p>
      </dgm:t>
    </dgm:pt>
    <dgm:pt modelId="{24DA5C35-A856-4758-A80B-198070C3909F}" type="sibTrans" cxnId="{97D05E93-47AD-481E-BEC0-D82AEF29AD9A}">
      <dgm:prSet/>
      <dgm:spPr/>
      <dgm:t>
        <a:bodyPr/>
        <a:lstStyle/>
        <a:p>
          <a:endParaRPr lang="fr-FR"/>
        </a:p>
      </dgm:t>
    </dgm:pt>
    <dgm:pt modelId="{E2B52091-1067-4EFB-A18F-CE69F5DE9AAA}">
      <dgm:prSet/>
      <dgm:spPr/>
      <dgm:t>
        <a:bodyPr/>
        <a:lstStyle/>
        <a:p>
          <a:r>
            <a:rPr lang="fr-FR" dirty="0" smtClean="0"/>
            <a:t>Ventricule droite </a:t>
          </a:r>
          <a:endParaRPr lang="fr-FR" dirty="0"/>
        </a:p>
      </dgm:t>
    </dgm:pt>
    <dgm:pt modelId="{002D53DD-BD16-40CE-A746-67FE9E533EF2}" type="parTrans" cxnId="{7ECCBCCC-8B48-45D3-803F-B6EEF7B8756B}">
      <dgm:prSet/>
      <dgm:spPr/>
      <dgm:t>
        <a:bodyPr/>
        <a:lstStyle/>
        <a:p>
          <a:endParaRPr lang="fr-FR"/>
        </a:p>
      </dgm:t>
    </dgm:pt>
    <dgm:pt modelId="{D5AFC006-2BDB-48AD-8ED6-F57178EED4BA}" type="sibTrans" cxnId="{7ECCBCCC-8B48-45D3-803F-B6EEF7B8756B}">
      <dgm:prSet/>
      <dgm:spPr/>
      <dgm:t>
        <a:bodyPr/>
        <a:lstStyle/>
        <a:p>
          <a:endParaRPr lang="fr-FR"/>
        </a:p>
      </dgm:t>
    </dgm:pt>
    <dgm:pt modelId="{EAF16080-08DA-4E93-AB7E-3CCE657876EF}">
      <dgm:prSet/>
      <dgm:spPr/>
      <dgm:t>
        <a:bodyPr/>
        <a:lstStyle/>
        <a:p>
          <a:r>
            <a:rPr lang="fr-FR" dirty="0" smtClean="0"/>
            <a:t>aorte</a:t>
          </a:r>
          <a:endParaRPr lang="fr-FR" dirty="0"/>
        </a:p>
      </dgm:t>
    </dgm:pt>
    <dgm:pt modelId="{31178829-2CAF-4701-A712-91356AFC2D44}" type="parTrans" cxnId="{79C9A2F4-2691-49FA-B6EF-DB40D23300C3}">
      <dgm:prSet/>
      <dgm:spPr/>
      <dgm:t>
        <a:bodyPr/>
        <a:lstStyle/>
        <a:p>
          <a:endParaRPr lang="fr-FR"/>
        </a:p>
      </dgm:t>
    </dgm:pt>
    <dgm:pt modelId="{924A07E7-23D8-42A8-9CC1-200485B43D4B}" type="sibTrans" cxnId="{79C9A2F4-2691-49FA-B6EF-DB40D23300C3}">
      <dgm:prSet/>
      <dgm:spPr/>
      <dgm:t>
        <a:bodyPr/>
        <a:lstStyle/>
        <a:p>
          <a:endParaRPr lang="fr-FR"/>
        </a:p>
      </dgm:t>
    </dgm:pt>
    <dgm:pt modelId="{1CC79A5B-1BE3-4EBC-B744-E67439D4E604}" type="pres">
      <dgm:prSet presAssocID="{49F73117-20AF-42CC-9A65-A46326F24DF6}" presName="Name0" presStyleCnt="0">
        <dgm:presLayoutVars>
          <dgm:dir/>
          <dgm:resizeHandles val="exact"/>
        </dgm:presLayoutVars>
      </dgm:prSet>
      <dgm:spPr/>
      <dgm:t>
        <a:bodyPr/>
        <a:lstStyle/>
        <a:p>
          <a:endParaRPr lang="fr-FR"/>
        </a:p>
      </dgm:t>
    </dgm:pt>
    <dgm:pt modelId="{CB9DC08C-1B4B-45E6-AE31-044FF8949B8E}" type="pres">
      <dgm:prSet presAssocID="{49F73117-20AF-42CC-9A65-A46326F24DF6}" presName="cycle" presStyleCnt="0"/>
      <dgm:spPr/>
    </dgm:pt>
    <dgm:pt modelId="{5CE5F353-2A82-45C2-831A-DB2384076686}" type="pres">
      <dgm:prSet presAssocID="{D93D59DA-0344-4564-BC18-2CFEAD6ADB0E}" presName="nodeFirstNode" presStyleLbl="node1" presStyleIdx="0" presStyleCnt="8">
        <dgm:presLayoutVars>
          <dgm:bulletEnabled val="1"/>
        </dgm:presLayoutVars>
      </dgm:prSet>
      <dgm:spPr/>
      <dgm:t>
        <a:bodyPr/>
        <a:lstStyle/>
        <a:p>
          <a:endParaRPr lang="fr-FR"/>
        </a:p>
      </dgm:t>
    </dgm:pt>
    <dgm:pt modelId="{E6A5A446-6384-415E-B2E8-4D57BF35C5B5}" type="pres">
      <dgm:prSet presAssocID="{53235373-D216-4DFD-B6D5-F50CB18D2C74}" presName="sibTransFirstNode" presStyleLbl="bgShp" presStyleIdx="0" presStyleCnt="1"/>
      <dgm:spPr/>
      <dgm:t>
        <a:bodyPr/>
        <a:lstStyle/>
        <a:p>
          <a:endParaRPr lang="fr-FR"/>
        </a:p>
      </dgm:t>
    </dgm:pt>
    <dgm:pt modelId="{7AFE2D30-8636-48F3-BCFD-D3EB95C8AA27}" type="pres">
      <dgm:prSet presAssocID="{7FE639BB-3D9F-4198-AD9C-63E1C862B62D}" presName="nodeFollowingNodes" presStyleLbl="node1" presStyleIdx="1" presStyleCnt="8">
        <dgm:presLayoutVars>
          <dgm:bulletEnabled val="1"/>
        </dgm:presLayoutVars>
      </dgm:prSet>
      <dgm:spPr/>
      <dgm:t>
        <a:bodyPr/>
        <a:lstStyle/>
        <a:p>
          <a:endParaRPr lang="fr-FR"/>
        </a:p>
      </dgm:t>
    </dgm:pt>
    <dgm:pt modelId="{08D3EDA7-6FEB-42D8-B78A-9C90F12219E0}" type="pres">
      <dgm:prSet presAssocID="{E2B52091-1067-4EFB-A18F-CE69F5DE9AAA}" presName="nodeFollowingNodes" presStyleLbl="node1" presStyleIdx="2" presStyleCnt="8">
        <dgm:presLayoutVars>
          <dgm:bulletEnabled val="1"/>
        </dgm:presLayoutVars>
      </dgm:prSet>
      <dgm:spPr/>
      <dgm:t>
        <a:bodyPr/>
        <a:lstStyle/>
        <a:p>
          <a:endParaRPr lang="fr-FR"/>
        </a:p>
      </dgm:t>
    </dgm:pt>
    <dgm:pt modelId="{D800F707-9743-404D-9658-27C460DE9BA3}" type="pres">
      <dgm:prSet presAssocID="{B5B9E8D3-6F17-465A-83FC-3DD33CB48BE3}" presName="nodeFollowingNodes" presStyleLbl="node1" presStyleIdx="3" presStyleCnt="8">
        <dgm:presLayoutVars>
          <dgm:bulletEnabled val="1"/>
        </dgm:presLayoutVars>
      </dgm:prSet>
      <dgm:spPr/>
      <dgm:t>
        <a:bodyPr/>
        <a:lstStyle/>
        <a:p>
          <a:endParaRPr lang="fr-FR"/>
        </a:p>
      </dgm:t>
    </dgm:pt>
    <dgm:pt modelId="{0F6C88D1-B544-4C98-9A40-E42B2B0A77FB}" type="pres">
      <dgm:prSet presAssocID="{207E12AE-7333-4199-8D29-065CF30C2F2F}" presName="nodeFollowingNodes" presStyleLbl="node1" presStyleIdx="4" presStyleCnt="8">
        <dgm:presLayoutVars>
          <dgm:bulletEnabled val="1"/>
        </dgm:presLayoutVars>
      </dgm:prSet>
      <dgm:spPr/>
      <dgm:t>
        <a:bodyPr/>
        <a:lstStyle/>
        <a:p>
          <a:endParaRPr lang="fr-FR"/>
        </a:p>
      </dgm:t>
    </dgm:pt>
    <dgm:pt modelId="{4EFE8D89-F84F-473D-8885-3F1E3ADD0516}" type="pres">
      <dgm:prSet presAssocID="{388E7D21-3DD9-48BB-BCF8-6B7C02C96310}" presName="nodeFollowingNodes" presStyleLbl="node1" presStyleIdx="5" presStyleCnt="8">
        <dgm:presLayoutVars>
          <dgm:bulletEnabled val="1"/>
        </dgm:presLayoutVars>
      </dgm:prSet>
      <dgm:spPr/>
      <dgm:t>
        <a:bodyPr/>
        <a:lstStyle/>
        <a:p>
          <a:endParaRPr lang="fr-FR"/>
        </a:p>
      </dgm:t>
    </dgm:pt>
    <dgm:pt modelId="{1FCD0D4B-7FE9-42D5-AC6F-770712977F6A}" type="pres">
      <dgm:prSet presAssocID="{CB466002-759D-47C1-B168-A76BDE50BCFF}" presName="nodeFollowingNodes" presStyleLbl="node1" presStyleIdx="6" presStyleCnt="8">
        <dgm:presLayoutVars>
          <dgm:bulletEnabled val="1"/>
        </dgm:presLayoutVars>
      </dgm:prSet>
      <dgm:spPr/>
      <dgm:t>
        <a:bodyPr/>
        <a:lstStyle/>
        <a:p>
          <a:endParaRPr lang="fr-FR"/>
        </a:p>
      </dgm:t>
    </dgm:pt>
    <dgm:pt modelId="{B6898F8F-6595-49AE-BB2F-9291C9A933F0}" type="pres">
      <dgm:prSet presAssocID="{EAF16080-08DA-4E93-AB7E-3CCE657876EF}" presName="nodeFollowingNodes" presStyleLbl="node1" presStyleIdx="7" presStyleCnt="8">
        <dgm:presLayoutVars>
          <dgm:bulletEnabled val="1"/>
        </dgm:presLayoutVars>
      </dgm:prSet>
      <dgm:spPr/>
      <dgm:t>
        <a:bodyPr/>
        <a:lstStyle/>
        <a:p>
          <a:endParaRPr lang="fr-FR"/>
        </a:p>
      </dgm:t>
    </dgm:pt>
  </dgm:ptLst>
  <dgm:cxnLst>
    <dgm:cxn modelId="{C77C8113-1CA4-4F90-9B80-C707F7275397}" type="presOf" srcId="{E2B52091-1067-4EFB-A18F-CE69F5DE9AAA}" destId="{08D3EDA7-6FEB-42D8-B78A-9C90F12219E0}" srcOrd="0" destOrd="0" presId="urn:microsoft.com/office/officeart/2005/8/layout/cycle3"/>
    <dgm:cxn modelId="{E10ABF35-3AEC-408F-B80D-DE6A36536C00}" type="presOf" srcId="{CB466002-759D-47C1-B168-A76BDE50BCFF}" destId="{1FCD0D4B-7FE9-42D5-AC6F-770712977F6A}" srcOrd="0" destOrd="0" presId="urn:microsoft.com/office/officeart/2005/8/layout/cycle3"/>
    <dgm:cxn modelId="{D8D089F9-4FCC-46BA-99DC-430DF6999D2F}" type="presOf" srcId="{49F73117-20AF-42CC-9A65-A46326F24DF6}" destId="{1CC79A5B-1BE3-4EBC-B744-E67439D4E604}" srcOrd="0" destOrd="0" presId="urn:microsoft.com/office/officeart/2005/8/layout/cycle3"/>
    <dgm:cxn modelId="{BF5FEECB-0A64-4E5B-9401-190FADFF8371}" srcId="{49F73117-20AF-42CC-9A65-A46326F24DF6}" destId="{CB466002-759D-47C1-B168-A76BDE50BCFF}" srcOrd="6" destOrd="0" parTransId="{1FA55635-302B-4886-99BC-0421933C9775}" sibTransId="{1D538C6D-BDF9-47FA-B706-FAB2905204DE}"/>
    <dgm:cxn modelId="{6AE8348B-FC84-437D-9DE4-C4D948DB42BE}" type="presOf" srcId="{B5B9E8D3-6F17-465A-83FC-3DD33CB48BE3}" destId="{D800F707-9743-404D-9658-27C460DE9BA3}" srcOrd="0" destOrd="0" presId="urn:microsoft.com/office/officeart/2005/8/layout/cycle3"/>
    <dgm:cxn modelId="{2819F502-0AB0-490F-8DD6-0F06970B9A1A}" srcId="{49F73117-20AF-42CC-9A65-A46326F24DF6}" destId="{D93D59DA-0344-4564-BC18-2CFEAD6ADB0E}" srcOrd="0" destOrd="0" parTransId="{44EE2D06-804A-4A19-BACB-CA7B2757349A}" sibTransId="{53235373-D216-4DFD-B6D5-F50CB18D2C74}"/>
    <dgm:cxn modelId="{4A59FBD7-3138-4E2E-B0ED-76799AAE416D}" type="presOf" srcId="{7FE639BB-3D9F-4198-AD9C-63E1C862B62D}" destId="{7AFE2D30-8636-48F3-BCFD-D3EB95C8AA27}" srcOrd="0" destOrd="0" presId="urn:microsoft.com/office/officeart/2005/8/layout/cycle3"/>
    <dgm:cxn modelId="{72AB96D9-B496-4254-911C-361995347917}" type="presOf" srcId="{53235373-D216-4DFD-B6D5-F50CB18D2C74}" destId="{E6A5A446-6384-415E-B2E8-4D57BF35C5B5}" srcOrd="0" destOrd="0" presId="urn:microsoft.com/office/officeart/2005/8/layout/cycle3"/>
    <dgm:cxn modelId="{4824C703-1EFE-43CE-AB7A-423543FC0359}" srcId="{49F73117-20AF-42CC-9A65-A46326F24DF6}" destId="{388E7D21-3DD9-48BB-BCF8-6B7C02C96310}" srcOrd="5" destOrd="0" parTransId="{56E716BE-677A-4D42-9D78-2E21BDE966EC}" sibTransId="{6D8B0A21-0D81-4112-948D-E56868ED15E3}"/>
    <dgm:cxn modelId="{2E080B3A-3BD0-4701-A02D-82E52A6AF25D}" srcId="{49F73117-20AF-42CC-9A65-A46326F24DF6}" destId="{207E12AE-7333-4199-8D29-065CF30C2F2F}" srcOrd="4" destOrd="0" parTransId="{87564197-2A8E-4F17-A36B-2FED2C58CAF9}" sibTransId="{1F0B90FA-0ACA-44E4-9F4E-D0A05C0B764A}"/>
    <dgm:cxn modelId="{7ECCBCCC-8B48-45D3-803F-B6EEF7B8756B}" srcId="{49F73117-20AF-42CC-9A65-A46326F24DF6}" destId="{E2B52091-1067-4EFB-A18F-CE69F5DE9AAA}" srcOrd="2" destOrd="0" parTransId="{002D53DD-BD16-40CE-A746-67FE9E533EF2}" sibTransId="{D5AFC006-2BDB-48AD-8ED6-F57178EED4BA}"/>
    <dgm:cxn modelId="{B47376D5-CF35-4934-8372-FD5E3F4C7AF6}" type="presOf" srcId="{388E7D21-3DD9-48BB-BCF8-6B7C02C96310}" destId="{4EFE8D89-F84F-473D-8885-3F1E3ADD0516}" srcOrd="0" destOrd="0" presId="urn:microsoft.com/office/officeart/2005/8/layout/cycle3"/>
    <dgm:cxn modelId="{2825C7DB-5D27-4483-9741-D16FFFCADBF4}" srcId="{49F73117-20AF-42CC-9A65-A46326F24DF6}" destId="{B5B9E8D3-6F17-465A-83FC-3DD33CB48BE3}" srcOrd="3" destOrd="0" parTransId="{011B4715-F916-4379-AB7B-C4FA83F52060}" sibTransId="{3C13FCB9-89F9-4E20-B00B-94BA9C1298AA}"/>
    <dgm:cxn modelId="{97D05E93-47AD-481E-BEC0-D82AEF29AD9A}" srcId="{49F73117-20AF-42CC-9A65-A46326F24DF6}" destId="{7FE639BB-3D9F-4198-AD9C-63E1C862B62D}" srcOrd="1" destOrd="0" parTransId="{308617E2-601B-45ED-B72E-688DEFC59D84}" sibTransId="{24DA5C35-A856-4758-A80B-198070C3909F}"/>
    <dgm:cxn modelId="{FF85EE21-C63F-4396-A2B0-C1DC308D258B}" type="presOf" srcId="{D93D59DA-0344-4564-BC18-2CFEAD6ADB0E}" destId="{5CE5F353-2A82-45C2-831A-DB2384076686}" srcOrd="0" destOrd="0" presId="urn:microsoft.com/office/officeart/2005/8/layout/cycle3"/>
    <dgm:cxn modelId="{4E8729A8-87D0-4D1A-BAE1-EB5D2DF8F946}" type="presOf" srcId="{207E12AE-7333-4199-8D29-065CF30C2F2F}" destId="{0F6C88D1-B544-4C98-9A40-E42B2B0A77FB}" srcOrd="0" destOrd="0" presId="urn:microsoft.com/office/officeart/2005/8/layout/cycle3"/>
    <dgm:cxn modelId="{79C9A2F4-2691-49FA-B6EF-DB40D23300C3}" srcId="{49F73117-20AF-42CC-9A65-A46326F24DF6}" destId="{EAF16080-08DA-4E93-AB7E-3CCE657876EF}" srcOrd="7" destOrd="0" parTransId="{31178829-2CAF-4701-A712-91356AFC2D44}" sibTransId="{924A07E7-23D8-42A8-9CC1-200485B43D4B}"/>
    <dgm:cxn modelId="{B5A5F29E-CC0A-43EE-8766-CF308EB63C91}" type="presOf" srcId="{EAF16080-08DA-4E93-AB7E-3CCE657876EF}" destId="{B6898F8F-6595-49AE-BB2F-9291C9A933F0}" srcOrd="0" destOrd="0" presId="urn:microsoft.com/office/officeart/2005/8/layout/cycle3"/>
    <dgm:cxn modelId="{D15C056C-1E97-4211-92E1-C6A6EC8C7FB3}" type="presParOf" srcId="{1CC79A5B-1BE3-4EBC-B744-E67439D4E604}" destId="{CB9DC08C-1B4B-45E6-AE31-044FF8949B8E}" srcOrd="0" destOrd="0" presId="urn:microsoft.com/office/officeart/2005/8/layout/cycle3"/>
    <dgm:cxn modelId="{FA724E34-4850-4BE5-96FD-2EA70C630C4B}" type="presParOf" srcId="{CB9DC08C-1B4B-45E6-AE31-044FF8949B8E}" destId="{5CE5F353-2A82-45C2-831A-DB2384076686}" srcOrd="0" destOrd="0" presId="urn:microsoft.com/office/officeart/2005/8/layout/cycle3"/>
    <dgm:cxn modelId="{BCEC30FD-91F5-4CA7-A648-4DA5883C04EA}" type="presParOf" srcId="{CB9DC08C-1B4B-45E6-AE31-044FF8949B8E}" destId="{E6A5A446-6384-415E-B2E8-4D57BF35C5B5}" srcOrd="1" destOrd="0" presId="urn:microsoft.com/office/officeart/2005/8/layout/cycle3"/>
    <dgm:cxn modelId="{83E07804-7307-4F5F-9B1B-62F525B1F216}" type="presParOf" srcId="{CB9DC08C-1B4B-45E6-AE31-044FF8949B8E}" destId="{7AFE2D30-8636-48F3-BCFD-D3EB95C8AA27}" srcOrd="2" destOrd="0" presId="urn:microsoft.com/office/officeart/2005/8/layout/cycle3"/>
    <dgm:cxn modelId="{49568A51-F35A-4FBD-ABBC-B766CA77A83D}" type="presParOf" srcId="{CB9DC08C-1B4B-45E6-AE31-044FF8949B8E}" destId="{08D3EDA7-6FEB-42D8-B78A-9C90F12219E0}" srcOrd="3" destOrd="0" presId="urn:microsoft.com/office/officeart/2005/8/layout/cycle3"/>
    <dgm:cxn modelId="{AA0CAAA6-A2FC-43FF-91AE-1DBD1082BD3A}" type="presParOf" srcId="{CB9DC08C-1B4B-45E6-AE31-044FF8949B8E}" destId="{D800F707-9743-404D-9658-27C460DE9BA3}" srcOrd="4" destOrd="0" presId="urn:microsoft.com/office/officeart/2005/8/layout/cycle3"/>
    <dgm:cxn modelId="{0B80B644-E030-41E2-80AE-EF1B8AF5050B}" type="presParOf" srcId="{CB9DC08C-1B4B-45E6-AE31-044FF8949B8E}" destId="{0F6C88D1-B544-4C98-9A40-E42B2B0A77FB}" srcOrd="5" destOrd="0" presId="urn:microsoft.com/office/officeart/2005/8/layout/cycle3"/>
    <dgm:cxn modelId="{FE795E00-D9BB-414C-B334-C4CE9DFB33FE}" type="presParOf" srcId="{CB9DC08C-1B4B-45E6-AE31-044FF8949B8E}" destId="{4EFE8D89-F84F-473D-8885-3F1E3ADD0516}" srcOrd="6" destOrd="0" presId="urn:microsoft.com/office/officeart/2005/8/layout/cycle3"/>
    <dgm:cxn modelId="{4625A818-5235-4555-A57C-38919B838658}" type="presParOf" srcId="{CB9DC08C-1B4B-45E6-AE31-044FF8949B8E}" destId="{1FCD0D4B-7FE9-42D5-AC6F-770712977F6A}" srcOrd="7" destOrd="0" presId="urn:microsoft.com/office/officeart/2005/8/layout/cycle3"/>
    <dgm:cxn modelId="{E6022DFD-C8B4-48CD-8CC2-61F91946C224}" type="presParOf" srcId="{CB9DC08C-1B4B-45E6-AE31-044FF8949B8E}" destId="{B6898F8F-6595-49AE-BB2F-9291C9A933F0}" srcOrd="8"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A5A446-6384-415E-B2E8-4D57BF35C5B5}">
      <dsp:nvSpPr>
        <dsp:cNvPr id="0" name=""/>
        <dsp:cNvSpPr/>
      </dsp:nvSpPr>
      <dsp:spPr>
        <a:xfrm>
          <a:off x="917207" y="-41440"/>
          <a:ext cx="4740216" cy="4740216"/>
        </a:xfrm>
        <a:prstGeom prst="circularArrow">
          <a:avLst>
            <a:gd name="adj1" fmla="val 5544"/>
            <a:gd name="adj2" fmla="val 330680"/>
            <a:gd name="adj3" fmla="val 14658052"/>
            <a:gd name="adj4" fmla="val 16869247"/>
            <a:gd name="adj5" fmla="val 5757"/>
          </a:avLst>
        </a:prstGeom>
        <a:solidFill>
          <a:schemeClr val="accent1">
            <a:tint val="40000"/>
            <a:hueOff val="0"/>
            <a:satOff val="0"/>
            <a:lumOff val="0"/>
            <a:alphaOff val="0"/>
          </a:schemeClr>
        </a:solidFill>
        <a:ln>
          <a:noFill/>
        </a:ln>
        <a:effectLst>
          <a:outerShdw blurRad="39000" dist="25400" dir="5400000" rotWithShape="0">
            <a:schemeClr val="accent1">
              <a:tint val="40000"/>
              <a:hueOff val="0"/>
              <a:satOff val="0"/>
              <a:lumOff val="0"/>
              <a:alphaOff val="0"/>
              <a:shade val="33000"/>
              <a:alpha val="83000"/>
            </a:schemeClr>
          </a:outerShdw>
        </a:effectLst>
      </dsp:spPr>
      <dsp:style>
        <a:lnRef idx="0">
          <a:scrgbClr r="0" g="0" b="0"/>
        </a:lnRef>
        <a:fillRef idx="1">
          <a:scrgbClr r="0" g="0" b="0"/>
        </a:fillRef>
        <a:effectRef idx="2">
          <a:scrgbClr r="0" g="0" b="0"/>
        </a:effectRef>
        <a:fontRef idx="minor"/>
      </dsp:style>
    </dsp:sp>
    <dsp:sp modelId="{5CE5F353-2A82-45C2-831A-DB2384076686}">
      <dsp:nvSpPr>
        <dsp:cNvPr id="0" name=""/>
        <dsp:cNvSpPr/>
      </dsp:nvSpPr>
      <dsp:spPr>
        <a:xfrm>
          <a:off x="2624394" y="2193"/>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Veines caves</a:t>
          </a:r>
          <a:endParaRPr lang="fr-FR" sz="1600" kern="1200" dirty="0"/>
        </a:p>
      </dsp:txBody>
      <dsp:txXfrm>
        <a:off x="2624394" y="2193"/>
        <a:ext cx="1325841" cy="662920"/>
      </dsp:txXfrm>
    </dsp:sp>
    <dsp:sp modelId="{7AFE2D30-8636-48F3-BCFD-D3EB95C8AA27}">
      <dsp:nvSpPr>
        <dsp:cNvPr id="0" name=""/>
        <dsp:cNvSpPr/>
      </dsp:nvSpPr>
      <dsp:spPr>
        <a:xfrm>
          <a:off x="4053750" y="594252"/>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Oreillette droite</a:t>
          </a:r>
          <a:endParaRPr lang="fr-FR" sz="1600" kern="1200" dirty="0"/>
        </a:p>
      </dsp:txBody>
      <dsp:txXfrm>
        <a:off x="4053750" y="594252"/>
        <a:ext cx="1325841" cy="662920"/>
      </dsp:txXfrm>
    </dsp:sp>
    <dsp:sp modelId="{08D3EDA7-6FEB-42D8-B78A-9C90F12219E0}">
      <dsp:nvSpPr>
        <dsp:cNvPr id="0" name=""/>
        <dsp:cNvSpPr/>
      </dsp:nvSpPr>
      <dsp:spPr>
        <a:xfrm>
          <a:off x="4645809" y="2023608"/>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Ventricule droite </a:t>
          </a:r>
          <a:endParaRPr lang="fr-FR" sz="1600" kern="1200" dirty="0"/>
        </a:p>
      </dsp:txBody>
      <dsp:txXfrm>
        <a:off x="4645809" y="2023608"/>
        <a:ext cx="1325841" cy="662920"/>
      </dsp:txXfrm>
    </dsp:sp>
    <dsp:sp modelId="{D800F707-9743-404D-9658-27C460DE9BA3}">
      <dsp:nvSpPr>
        <dsp:cNvPr id="0" name=""/>
        <dsp:cNvSpPr/>
      </dsp:nvSpPr>
      <dsp:spPr>
        <a:xfrm>
          <a:off x="4053750" y="3452964"/>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Artères pulmonaires </a:t>
          </a:r>
          <a:endParaRPr lang="fr-FR" sz="1600" kern="1200" dirty="0"/>
        </a:p>
      </dsp:txBody>
      <dsp:txXfrm>
        <a:off x="4053750" y="3452964"/>
        <a:ext cx="1325841" cy="662920"/>
      </dsp:txXfrm>
    </dsp:sp>
    <dsp:sp modelId="{0F6C88D1-B544-4C98-9A40-E42B2B0A77FB}">
      <dsp:nvSpPr>
        <dsp:cNvPr id="0" name=""/>
        <dsp:cNvSpPr/>
      </dsp:nvSpPr>
      <dsp:spPr>
        <a:xfrm>
          <a:off x="2624394" y="4045022"/>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Veines pulmonaires</a:t>
          </a:r>
          <a:endParaRPr lang="fr-FR" sz="1600" kern="1200" dirty="0"/>
        </a:p>
      </dsp:txBody>
      <dsp:txXfrm>
        <a:off x="2624394" y="4045022"/>
        <a:ext cx="1325841" cy="662920"/>
      </dsp:txXfrm>
    </dsp:sp>
    <dsp:sp modelId="{4EFE8D89-F84F-473D-8885-3F1E3ADD0516}">
      <dsp:nvSpPr>
        <dsp:cNvPr id="0" name=""/>
        <dsp:cNvSpPr/>
      </dsp:nvSpPr>
      <dsp:spPr>
        <a:xfrm>
          <a:off x="1195039" y="3452964"/>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Oreillette gauche</a:t>
          </a:r>
          <a:endParaRPr lang="fr-FR" sz="1600" kern="1200" dirty="0"/>
        </a:p>
      </dsp:txBody>
      <dsp:txXfrm>
        <a:off x="1195039" y="3452964"/>
        <a:ext cx="1325841" cy="662920"/>
      </dsp:txXfrm>
    </dsp:sp>
    <dsp:sp modelId="{1FCD0D4B-7FE9-42D5-AC6F-770712977F6A}">
      <dsp:nvSpPr>
        <dsp:cNvPr id="0" name=""/>
        <dsp:cNvSpPr/>
      </dsp:nvSpPr>
      <dsp:spPr>
        <a:xfrm>
          <a:off x="602980" y="2023608"/>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Ventricule gauche</a:t>
          </a:r>
          <a:endParaRPr lang="fr-FR" sz="1600" kern="1200" dirty="0"/>
        </a:p>
      </dsp:txBody>
      <dsp:txXfrm>
        <a:off x="602980" y="2023608"/>
        <a:ext cx="1325841" cy="662920"/>
      </dsp:txXfrm>
    </dsp:sp>
    <dsp:sp modelId="{B6898F8F-6595-49AE-BB2F-9291C9A933F0}">
      <dsp:nvSpPr>
        <dsp:cNvPr id="0" name=""/>
        <dsp:cNvSpPr/>
      </dsp:nvSpPr>
      <dsp:spPr>
        <a:xfrm>
          <a:off x="1195039" y="594252"/>
          <a:ext cx="1325841" cy="662920"/>
        </a:xfrm>
        <a:prstGeom prst="roundRect">
          <a:avLst/>
        </a:prstGeom>
        <a:gradFill rotWithShape="0">
          <a:gsLst>
            <a:gs pos="0">
              <a:schemeClr val="lt1">
                <a:hueOff val="0"/>
                <a:satOff val="0"/>
                <a:lumOff val="0"/>
                <a:alphaOff val="0"/>
                <a:tint val="74000"/>
              </a:schemeClr>
            </a:gs>
            <a:gs pos="49000">
              <a:schemeClr val="lt1">
                <a:hueOff val="0"/>
                <a:satOff val="0"/>
                <a:lumOff val="0"/>
                <a:alphaOff val="0"/>
                <a:tint val="96000"/>
                <a:shade val="84000"/>
                <a:satMod val="110000"/>
              </a:schemeClr>
            </a:gs>
            <a:gs pos="49100">
              <a:schemeClr val="lt1">
                <a:hueOff val="0"/>
                <a:satOff val="0"/>
                <a:lumOff val="0"/>
                <a:alphaOff val="0"/>
                <a:shade val="55000"/>
                <a:satMod val="150000"/>
              </a:schemeClr>
            </a:gs>
            <a:gs pos="92000">
              <a:schemeClr val="lt1">
                <a:hueOff val="0"/>
                <a:satOff val="0"/>
                <a:lumOff val="0"/>
                <a:alphaOff val="0"/>
                <a:tint val="98000"/>
                <a:shade val="90000"/>
                <a:satMod val="128000"/>
              </a:schemeClr>
            </a:gs>
            <a:gs pos="100000">
              <a:schemeClr val="lt1">
                <a:hueOff val="0"/>
                <a:satOff val="0"/>
                <a:lumOff val="0"/>
                <a:alphaOff val="0"/>
                <a:tint val="90000"/>
                <a:shade val="97000"/>
                <a:satMod val="128000"/>
              </a:schemeClr>
            </a:gs>
          </a:gsLst>
          <a:lin ang="5400000" scaled="1"/>
        </a:gradFill>
        <a:ln>
          <a:noFill/>
        </a:ln>
        <a:effectLst>
          <a:outerShdw blurRad="39000" dist="25400" dir="5400000" rotWithShape="0">
            <a:schemeClr val="lt1">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aorte</a:t>
          </a:r>
          <a:endParaRPr lang="fr-FR" sz="1600" kern="1200" dirty="0"/>
        </a:p>
      </dsp:txBody>
      <dsp:txXfrm>
        <a:off x="1195039" y="594252"/>
        <a:ext cx="1325841" cy="66292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9166C0-164C-4A03-9F38-4084AA86A5F3}" type="datetimeFigureOut">
              <a:rPr lang="fr-FR" smtClean="0"/>
              <a:pPr/>
              <a:t>17/01/2012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666175-E0B0-4BF3-A2A1-482C527EFE89}"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7A57CF5-D9E7-4CB3-82B2-B749A79757AF}" type="slidenum">
              <a:rPr lang="fr-FR" smtClean="0"/>
              <a:pPr/>
              <a:t>89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Connecteur droit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r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fr-FR" smtClean="0"/>
              <a:t>Cliquez pour modifier le style du titre</a:t>
            </a:r>
            <a:endParaRPr kumimoji="0" lang="en-US"/>
          </a:p>
        </p:txBody>
      </p:sp>
      <p:sp>
        <p:nvSpPr>
          <p:cNvPr id="25" name="Sous-titr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31" name="Espace réservé de la date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9D2F8C5-9CFF-41D5-839A-396508652F1F}" type="datetimeFigureOut">
              <a:rPr lang="fr-FR" smtClean="0"/>
              <a:pPr/>
              <a:t>17/01/2012</a:t>
            </a:fld>
            <a:endParaRPr lang="fr-FR"/>
          </a:p>
        </p:txBody>
      </p:sp>
      <p:sp>
        <p:nvSpPr>
          <p:cNvPr id="18" name="Espace réservé du pied de page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r-FR"/>
          </a:p>
        </p:txBody>
      </p:sp>
      <p:sp>
        <p:nvSpPr>
          <p:cNvPr id="29" name="Espace réservé du numéro de diapositive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CDDB76C-4BE3-4ED9-8390-2F2F84B348EA}"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53200" y="274955"/>
            <a:ext cx="1524000" cy="5851525"/>
          </a:xfrm>
        </p:spPr>
        <p:txBody>
          <a:bodyPr vert="eaVert" ancho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42"/>
            <a:ext cx="60198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4242816" y="6557946"/>
            <a:ext cx="2002464" cy="226902"/>
          </a:xfrm>
        </p:spPr>
        <p:txBody>
          <a:bodyPr/>
          <a:lstStyle>
            <a:extLst/>
          </a:lstStyle>
          <a:p>
            <a:fld id="{89D2F8C5-9CFF-41D5-839A-396508652F1F}" type="datetimeFigureOut">
              <a:rPr lang="fr-FR" smtClean="0"/>
              <a:pPr/>
              <a:t>17/01/2012</a:t>
            </a:fld>
            <a:endParaRPr lang="fr-FR"/>
          </a:p>
        </p:txBody>
      </p:sp>
      <p:sp>
        <p:nvSpPr>
          <p:cNvPr id="5" name="Espace réservé du pied de page 4"/>
          <p:cNvSpPr>
            <a:spLocks noGrp="1"/>
          </p:cNvSpPr>
          <p:nvPr>
            <p:ph type="ftr" sz="quarter" idx="11"/>
          </p:nvPr>
        </p:nvSpPr>
        <p:spPr>
          <a:xfrm>
            <a:off x="457200" y="6556248"/>
            <a:ext cx="3657600" cy="228600"/>
          </a:xfrm>
        </p:spPr>
        <p:txBody>
          <a:bodyPr/>
          <a:lstStyle>
            <a:extLst/>
          </a:lstStyle>
          <a:p>
            <a:endParaRPr lang="fr-FR"/>
          </a:p>
        </p:txBody>
      </p:sp>
      <p:sp>
        <p:nvSpPr>
          <p:cNvPr id="6" name="Espace réservé du numéro de diapositive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ACDDB76C-4BE3-4ED9-8390-2F2F84B348E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9D2F8C5-9CFF-41D5-839A-396508652F1F}" type="datetimeFigureOut">
              <a:rPr lang="fr-FR" smtClean="0"/>
              <a:pPr/>
              <a:t>17/01/2012</a:t>
            </a:fld>
            <a:endParaRPr lang="fr-FR"/>
          </a:p>
        </p:txBody>
      </p:sp>
      <p:sp>
        <p:nvSpPr>
          <p:cNvPr id="5" name="Espace réservé du pied de page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r-FR"/>
          </a:p>
        </p:txBody>
      </p:sp>
      <p:sp>
        <p:nvSpPr>
          <p:cNvPr id="6" name="Espace réservé du numéro de diapositive 5"/>
          <p:cNvSpPr>
            <a:spLocks noGrp="1"/>
          </p:cNvSpPr>
          <p:nvPr>
            <p:ph type="sldNum" sz="quarter" idx="12"/>
          </p:nvPr>
        </p:nvSpPr>
        <p:spPr>
          <a:xfrm>
            <a:off x="6733952" y="6555112"/>
            <a:ext cx="588336" cy="228600"/>
          </a:xfrm>
        </p:spPr>
        <p:txBody>
          <a:bodyPr/>
          <a:lstStyle>
            <a:extLst/>
          </a:lstStyle>
          <a:p>
            <a:fld id="{ACDDB76C-4BE3-4ED9-8390-2F2F84B348EA}"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nchor="b"/>
          <a:lstStyle>
            <a:lvl1pPr>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solidFill>
                  <a:schemeClr val="tx2"/>
                </a:solidFill>
              </a:defRPr>
            </a:lvl1pPr>
            <a:extLst/>
          </a:lstStyle>
          <a:p>
            <a:fld id="{89D2F8C5-9CFF-41D5-839A-396508652F1F}" type="datetimeFigureOut">
              <a:rPr lang="fr-FR" smtClean="0"/>
              <a:pPr/>
              <a:t>17/01/2012</a:t>
            </a:fld>
            <a:endParaRPr lang="fr-FR"/>
          </a:p>
        </p:txBody>
      </p:sp>
      <p:sp>
        <p:nvSpPr>
          <p:cNvPr id="3" name="Espace réservé du pied de page 2"/>
          <p:cNvSpPr>
            <a:spLocks noGrp="1"/>
          </p:cNvSpPr>
          <p:nvPr>
            <p:ph type="ftr" sz="quarter" idx="11"/>
          </p:nvPr>
        </p:nvSpPr>
        <p:spPr/>
        <p:txBody>
          <a:bodyPr/>
          <a:lstStyle>
            <a:lvl1pPr>
              <a:defRPr>
                <a:solidFill>
                  <a:schemeClr val="tx2"/>
                </a:solidFill>
              </a:defRPr>
            </a:lvl1pPr>
            <a:extLst/>
          </a:lstStyle>
          <a:p>
            <a:endParaRPr lang="fr-FR"/>
          </a:p>
        </p:txBody>
      </p:sp>
      <p:sp>
        <p:nvSpPr>
          <p:cNvPr id="4" name="Espace réservé du numéro de diapositive 3"/>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ACDDB76C-4BE3-4ED9-8390-2F2F84B348E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r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fr-FR" smtClean="0"/>
              <a:t>Cliquez pour modifier le style du titre</a:t>
            </a:r>
            <a:endParaRPr kumimoji="0" lang="en-US" dirty="0"/>
          </a:p>
        </p:txBody>
      </p:sp>
      <p:sp>
        <p:nvSpPr>
          <p:cNvPr id="4" name="Espace réservé du texte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extLst/>
          </a:lstStyle>
          <a:p>
            <a:fld id="{89D2F8C5-9CFF-41D5-839A-396508652F1F}" type="datetimeFigureOut">
              <a:rPr lang="fr-FR" smtClean="0"/>
              <a:pPr/>
              <a:t>17/01/2012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ACDDB76C-4BE3-4ED9-8390-2F2F84B348EA}" type="slidenum">
              <a:rPr lang="fr-FR" smtClean="0"/>
              <a:pPr/>
              <a:t>‹N°›</a:t>
            </a:fld>
            <a:endParaRPr lang="fr-FR"/>
          </a:p>
        </p:txBody>
      </p:sp>
      <p:sp>
        <p:nvSpPr>
          <p:cNvPr id="10" name="Espace réservé pour une image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fr-FR" smtClean="0"/>
              <a:t>Cliquez sur l'icône pour ajouter une image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Espace réservé du titre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fr-FR" smtClean="0"/>
              <a:t>Cliquez pour modifier le style du titre</a:t>
            </a:r>
            <a:endParaRPr kumimoji="0" lang="en-US"/>
          </a:p>
        </p:txBody>
      </p:sp>
      <p:sp>
        <p:nvSpPr>
          <p:cNvPr id="31" name="Espace réservé du texte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7" name="Espace réservé de la date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9D2F8C5-9CFF-41D5-839A-396508652F1F}" type="datetimeFigureOut">
              <a:rPr lang="fr-FR" smtClean="0"/>
              <a:pPr/>
              <a:t>17/01/2012</a:t>
            </a:fld>
            <a:endParaRPr lang="fr-FR"/>
          </a:p>
        </p:txBody>
      </p:sp>
      <p:sp>
        <p:nvSpPr>
          <p:cNvPr id="4" name="Espace réservé du pied de page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r-FR"/>
          </a:p>
        </p:txBody>
      </p:sp>
      <p:sp>
        <p:nvSpPr>
          <p:cNvPr id="16" name="Espace réservé du numéro de diapositive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CDDB76C-4BE3-4ED9-8390-2F2F84B348E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0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pPr algn="l"/>
            <a:r>
              <a:rPr lang="fr-FR" dirty="0" smtClean="0"/>
              <a:t>Docteur GHAVAMIAN </a:t>
            </a:r>
          </a:p>
          <a:p>
            <a:r>
              <a:rPr lang="fr-FR" dirty="0" smtClean="0"/>
              <a:t>2012</a:t>
            </a:r>
            <a:endParaRPr lang="fr-FR" dirty="0"/>
          </a:p>
        </p:txBody>
      </p:sp>
      <p:sp>
        <p:nvSpPr>
          <p:cNvPr id="2" name="Titre 1"/>
          <p:cNvSpPr>
            <a:spLocks noGrp="1"/>
          </p:cNvSpPr>
          <p:nvPr>
            <p:ph type="ctrTitle"/>
          </p:nvPr>
        </p:nvSpPr>
        <p:spPr>
          <a:xfrm>
            <a:off x="2843808" y="533400"/>
            <a:ext cx="5976664" cy="2868168"/>
          </a:xfrm>
        </p:spPr>
        <p:txBody>
          <a:bodyPr/>
          <a:lstStyle/>
          <a:p>
            <a:pPr algn="ctr"/>
            <a:r>
              <a:rPr lang="fr-FR" dirty="0" smtClean="0"/>
              <a:t>Grandes fonctions de la vie</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7571184" cy="660688"/>
          </a:xfrm>
        </p:spPr>
        <p:txBody>
          <a:bodyPr>
            <a:noAutofit/>
          </a:bodyPr>
          <a:lstStyle/>
          <a:p>
            <a:r>
              <a:rPr lang="fr-FR" sz="2800" dirty="0" smtClean="0"/>
              <a:t>Métabolisme nutriment énergétique</a:t>
            </a:r>
            <a:endParaRPr lang="fr-FR" sz="2800" dirty="0"/>
          </a:p>
        </p:txBody>
      </p:sp>
      <p:pic>
        <p:nvPicPr>
          <p:cNvPr id="20482" name="Picture 2"/>
          <p:cNvPicPr>
            <a:picLocks noChangeAspect="1" noChangeArrowheads="1"/>
          </p:cNvPicPr>
          <p:nvPr/>
        </p:nvPicPr>
        <p:blipFill>
          <a:blip r:embed="rId2" cstate="print"/>
          <a:srcRect/>
          <a:stretch>
            <a:fillRect/>
          </a:stretch>
        </p:blipFill>
        <p:spPr bwMode="auto">
          <a:xfrm>
            <a:off x="0" y="908720"/>
            <a:ext cx="3779912" cy="3953059"/>
          </a:xfrm>
          <a:prstGeom prst="rect">
            <a:avLst/>
          </a:prstGeom>
          <a:noFill/>
          <a:ln w="9525">
            <a:noFill/>
            <a:miter lim="800000"/>
            <a:headEnd/>
            <a:tailEnd/>
          </a:ln>
        </p:spPr>
      </p:pic>
      <p:pic>
        <p:nvPicPr>
          <p:cNvPr id="92161" name="Picture 1"/>
          <p:cNvPicPr>
            <a:picLocks noChangeAspect="1" noChangeArrowheads="1"/>
          </p:cNvPicPr>
          <p:nvPr/>
        </p:nvPicPr>
        <p:blipFill>
          <a:blip r:embed="rId3" cstate="print"/>
          <a:srcRect/>
          <a:stretch>
            <a:fillRect/>
          </a:stretch>
        </p:blipFill>
        <p:spPr bwMode="auto">
          <a:xfrm>
            <a:off x="4211960" y="836712"/>
            <a:ext cx="4608512" cy="5767824"/>
          </a:xfrm>
          <a:prstGeom prst="rect">
            <a:avLst/>
          </a:prstGeom>
          <a:noFill/>
          <a:ln w="9525">
            <a:noFill/>
            <a:miter lim="800000"/>
            <a:headEnd/>
            <a:tailEnd/>
          </a:ln>
        </p:spPr>
      </p:pic>
      <p:sp>
        <p:nvSpPr>
          <p:cNvPr id="5" name="ZoneTexte 4"/>
          <p:cNvSpPr txBox="1"/>
          <p:nvPr/>
        </p:nvSpPr>
        <p:spPr>
          <a:xfrm>
            <a:off x="179512" y="4688175"/>
            <a:ext cx="3995936" cy="2169825"/>
          </a:xfrm>
          <a:prstGeom prst="rect">
            <a:avLst/>
          </a:prstGeom>
          <a:noFill/>
        </p:spPr>
        <p:txBody>
          <a:bodyPr wrap="square" rtlCol="0">
            <a:spAutoFit/>
          </a:bodyPr>
          <a:lstStyle/>
          <a:p>
            <a:r>
              <a:rPr lang="fr-FR" sz="900" dirty="0" smtClean="0"/>
              <a:t>Los processus métaboliques sont soit</a:t>
            </a:r>
            <a:r>
              <a:rPr lang="fr-FR" sz="900" b="1" i="1" dirty="0" smtClean="0"/>
              <a:t> anaboliques</a:t>
            </a:r>
            <a:r>
              <a:rPr lang="fr-FR" sz="900" dirty="0" smtClean="0"/>
              <a:t> (synthèse), soit</a:t>
            </a:r>
            <a:r>
              <a:rPr lang="fr-FR" sz="900" b="1" i="1" dirty="0" smtClean="0"/>
              <a:t> cataboliques</a:t>
            </a:r>
            <a:r>
              <a:rPr lang="fr-FR" sz="900" dirty="0" smtClean="0"/>
              <a:t> (dégradation). L</a:t>
            </a:r>
            <a:r>
              <a:rPr lang="fr-FR" sz="900" b="1" dirty="0" smtClean="0"/>
              <a:t>'anabolisme</a:t>
            </a:r>
            <a:r>
              <a:rPr lang="fr-FR" sz="900" dirty="0" smtClean="0"/>
              <a:t> est l'ensemble des réactions de synthèse de grosses molécules ou structures à partir de molécules plus petites; par exemple, des acides aminés se lient pour fabriquer les protéines, et les protéines et les lipides s'associent pour former les membranes cellulaires. Le</a:t>
            </a:r>
            <a:r>
              <a:rPr lang="fr-FR" sz="900" b="1" dirty="0" smtClean="0"/>
              <a:t> catabolisme</a:t>
            </a:r>
            <a:r>
              <a:rPr lang="fr-FR" sz="900" dirty="0" smtClean="0"/>
              <a:t> est l'ensemble des processus de dégradation de structures complexes en substances plus simples. L'hydrolyse des aliments dans le tube digestif est une forme de catabolisme. C'est également le cas de la</a:t>
            </a:r>
            <a:r>
              <a:rPr lang="fr-FR" sz="900" b="1" dirty="0" smtClean="0"/>
              <a:t> respiration cellulaire, </a:t>
            </a:r>
            <a:r>
              <a:rPr lang="fr-FR" sz="900" dirty="0" smtClean="0"/>
              <a:t>un ensemble de réactions au cours desquelles des combustibles alimentaires (notamment le glucose) sont dégradés à l'intérieur des cellules; une partie de l'énergie ainsi libérée est transformée en ATP, qui est l'unité énergétique de la cellule. L'ATP est donc l'« arbre de transmission chimique» reliant les réactions cataboliques productrices d'énergie et le travail cellulaire. </a:t>
            </a:r>
            <a:endParaRPr lang="fr-FR" sz="9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2" cstate="print"/>
          <a:srcRect/>
          <a:stretch>
            <a:fillRect/>
          </a:stretch>
        </p:blipFill>
        <p:spPr bwMode="auto">
          <a:xfrm>
            <a:off x="4572000" y="1484784"/>
            <a:ext cx="4265613" cy="3694113"/>
          </a:xfrm>
          <a:prstGeom prst="rect">
            <a:avLst/>
          </a:prstGeom>
          <a:noFill/>
          <a:ln w="9525">
            <a:noFill/>
            <a:miter lim="800000"/>
            <a:headEnd/>
            <a:tailEnd/>
          </a:ln>
        </p:spPr>
      </p:pic>
      <p:pic>
        <p:nvPicPr>
          <p:cNvPr id="113668" name="Picture 4"/>
          <p:cNvPicPr>
            <a:picLocks noChangeAspect="1" noChangeArrowheads="1"/>
          </p:cNvPicPr>
          <p:nvPr/>
        </p:nvPicPr>
        <p:blipFill>
          <a:blip r:embed="rId3" cstate="print"/>
          <a:srcRect/>
          <a:stretch>
            <a:fillRect/>
          </a:stretch>
        </p:blipFill>
        <p:spPr bwMode="auto">
          <a:xfrm>
            <a:off x="251520" y="3501008"/>
            <a:ext cx="4173472" cy="2088232"/>
          </a:xfrm>
          <a:prstGeom prst="rect">
            <a:avLst/>
          </a:prstGeom>
          <a:noFill/>
          <a:ln w="9525">
            <a:noFill/>
            <a:miter lim="800000"/>
            <a:headEnd/>
            <a:tailEnd/>
          </a:ln>
        </p:spPr>
      </p:pic>
      <p:pic>
        <p:nvPicPr>
          <p:cNvPr id="113669" name="Picture 5"/>
          <p:cNvPicPr>
            <a:picLocks noChangeAspect="1" noChangeArrowheads="1"/>
          </p:cNvPicPr>
          <p:nvPr/>
        </p:nvPicPr>
        <p:blipFill>
          <a:blip r:embed="rId4" cstate="print"/>
          <a:srcRect/>
          <a:stretch>
            <a:fillRect/>
          </a:stretch>
        </p:blipFill>
        <p:spPr bwMode="auto">
          <a:xfrm>
            <a:off x="467544" y="1196752"/>
            <a:ext cx="3726254" cy="2016224"/>
          </a:xfrm>
          <a:prstGeom prst="rect">
            <a:avLst/>
          </a:prstGeom>
          <a:noFill/>
          <a:ln w="9525">
            <a:noFill/>
            <a:miter lim="800000"/>
            <a:headEnd/>
            <a:tailEnd/>
          </a:ln>
        </p:spPr>
      </p:pic>
      <p:sp>
        <p:nvSpPr>
          <p:cNvPr id="7" name="ZoneTexte 6"/>
          <p:cNvSpPr txBox="1"/>
          <p:nvPr/>
        </p:nvSpPr>
        <p:spPr>
          <a:xfrm>
            <a:off x="1763688" y="404664"/>
            <a:ext cx="6264696" cy="523220"/>
          </a:xfrm>
          <a:prstGeom prst="rect">
            <a:avLst/>
          </a:prstGeom>
          <a:noFill/>
        </p:spPr>
        <p:txBody>
          <a:bodyPr wrap="square" rtlCol="0">
            <a:spAutoFit/>
          </a:bodyPr>
          <a:lstStyle/>
          <a:p>
            <a:r>
              <a:rPr lang="fr-FR" sz="2800" dirty="0" smtClean="0"/>
              <a:t>Digestion des glucides lipides protides </a:t>
            </a:r>
            <a:endParaRPr lang="fr-FR" sz="28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Commandes nerveuses du système digestif  </a:t>
            </a:r>
            <a:endParaRPr lang="fr-FR" dirty="0"/>
          </a:p>
        </p:txBody>
      </p:sp>
      <p:sp>
        <p:nvSpPr>
          <p:cNvPr id="3" name="Espace réservé du contenu 2"/>
          <p:cNvSpPr>
            <a:spLocks noGrp="1"/>
          </p:cNvSpPr>
          <p:nvPr>
            <p:ph sz="quarter" idx="1"/>
          </p:nvPr>
        </p:nvSpPr>
        <p:spPr/>
        <p:txBody>
          <a:bodyPr>
            <a:normAutofit fontScale="92500"/>
          </a:bodyPr>
          <a:lstStyle/>
          <a:p>
            <a:r>
              <a:rPr lang="fr-FR" sz="2200" dirty="0" smtClean="0"/>
              <a:t>Le système digestif est régulé par une régulation autonome (hormone), le système neurologique a une action plus accessoire. </a:t>
            </a:r>
          </a:p>
          <a:p>
            <a:r>
              <a:rPr lang="fr-FR" sz="2200" dirty="0" smtClean="0"/>
              <a:t>Parasympathique : nerf pneumogastrique  +++ sécrétoire accélère le transit intestinal, le débit sanguin intestinal : nerf pneumogastrique (provient du tronc cérébral le cou thorax avec l’œsophage).</a:t>
            </a:r>
          </a:p>
          <a:p>
            <a:r>
              <a:rPr lang="fr-FR" sz="2200" dirty="0" smtClean="0"/>
              <a:t>Sympathique : plexus solaire devant l’aorte: rôle inverse</a:t>
            </a:r>
          </a:p>
          <a:p>
            <a:r>
              <a:rPr lang="fr-FR" sz="2200" dirty="0" smtClean="0"/>
              <a:t>Hormones multiples. </a:t>
            </a:r>
          </a:p>
          <a:p>
            <a:r>
              <a:rPr lang="fr-FR" sz="2200" dirty="0" smtClean="0"/>
              <a:t>Vascularisation </a:t>
            </a:r>
            <a:r>
              <a:rPr lang="fr-FR" dirty="0" smtClean="0"/>
              <a:t>: </a:t>
            </a:r>
          </a:p>
          <a:p>
            <a:pPr lvl="1"/>
            <a:r>
              <a:rPr lang="fr-FR" dirty="0" smtClean="0"/>
              <a:t>tronc céliaque ( estomac foie rate)</a:t>
            </a:r>
          </a:p>
          <a:p>
            <a:pPr lvl="1"/>
            <a:r>
              <a:rPr lang="fr-FR" dirty="0" smtClean="0"/>
              <a:t>Mésentérique supérieure = petit intestin</a:t>
            </a:r>
          </a:p>
          <a:p>
            <a:pPr lvl="1"/>
            <a:r>
              <a:rPr lang="fr-FR" dirty="0" smtClean="0"/>
              <a:t>Mésentérique inférieure = gros intestin </a:t>
            </a:r>
            <a:endParaRPr lang="fr-FR" dirty="0"/>
          </a:p>
        </p:txBody>
      </p:sp>
      <p:pic>
        <p:nvPicPr>
          <p:cNvPr id="52225" name="Picture 1"/>
          <p:cNvPicPr>
            <a:picLocks noChangeAspect="1" noChangeArrowheads="1"/>
          </p:cNvPicPr>
          <p:nvPr/>
        </p:nvPicPr>
        <p:blipFill>
          <a:blip r:embed="rId2" cstate="print"/>
          <a:srcRect/>
          <a:stretch>
            <a:fillRect/>
          </a:stretch>
        </p:blipFill>
        <p:spPr bwMode="auto">
          <a:xfrm>
            <a:off x="5940152" y="3861048"/>
            <a:ext cx="3023846" cy="237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terminologie</a:t>
            </a:r>
            <a:endParaRPr lang="fr-FR" dirty="0"/>
          </a:p>
        </p:txBody>
      </p:sp>
      <p:sp>
        <p:nvSpPr>
          <p:cNvPr id="3" name="Espace réservé du contenu 2"/>
          <p:cNvSpPr>
            <a:spLocks noGrp="1"/>
          </p:cNvSpPr>
          <p:nvPr>
            <p:ph sz="quarter" idx="1"/>
          </p:nvPr>
        </p:nvSpPr>
        <p:spPr/>
        <p:txBody>
          <a:bodyPr>
            <a:normAutofit lnSpcReduction="10000"/>
          </a:bodyPr>
          <a:lstStyle/>
          <a:p>
            <a:r>
              <a:rPr lang="fr-FR" dirty="0" smtClean="0"/>
              <a:t>Dysphagie: est une sensation de gêne ou d'obstacle à la déglutition des aliments.</a:t>
            </a:r>
          </a:p>
          <a:p>
            <a:r>
              <a:rPr lang="fr-FR" dirty="0" smtClean="0"/>
              <a:t>Reflux </a:t>
            </a:r>
            <a:r>
              <a:rPr lang="fr-FR" dirty="0" err="1" smtClean="0"/>
              <a:t>gastro</a:t>
            </a:r>
            <a:r>
              <a:rPr lang="fr-FR" dirty="0" smtClean="0"/>
              <a:t> duodénal : remonté de l’acidité gastrique dans l’œsophage.</a:t>
            </a:r>
          </a:p>
          <a:p>
            <a:r>
              <a:rPr lang="fr-FR" dirty="0" err="1" smtClean="0"/>
              <a:t>Cholestase</a:t>
            </a:r>
            <a:r>
              <a:rPr lang="fr-FR" dirty="0" smtClean="0"/>
              <a:t>: rétention de bile dans les voies biliaires par une lithiase (calcul) ou compression.</a:t>
            </a:r>
          </a:p>
          <a:p>
            <a:r>
              <a:rPr lang="fr-FR" dirty="0" smtClean="0"/>
              <a:t>Occlusion : arrêt de matières et de gaz. </a:t>
            </a:r>
          </a:p>
          <a:p>
            <a:r>
              <a:rPr lang="fr-FR" dirty="0" smtClean="0"/>
              <a:t> Constipation = absence de selle depuis 3 jours.</a:t>
            </a:r>
          </a:p>
          <a:p>
            <a:r>
              <a:rPr lang="fr-FR" dirty="0" smtClean="0"/>
              <a:t>Diarrhée = selles fréquentes supérieures à 3 par jour. </a:t>
            </a:r>
          </a:p>
          <a:p>
            <a:endParaRPr lang="fr-F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merci</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355160" cy="804704"/>
          </a:xfrm>
        </p:spPr>
        <p:txBody>
          <a:bodyPr/>
          <a:lstStyle/>
          <a:p>
            <a:r>
              <a:rPr lang="fr-FR" dirty="0" smtClean="0"/>
              <a:t>thermorégulation</a:t>
            </a:r>
            <a:endParaRPr lang="fr-FR" dirty="0"/>
          </a:p>
        </p:txBody>
      </p:sp>
      <p:sp>
        <p:nvSpPr>
          <p:cNvPr id="3" name="Espace réservé du contenu 2"/>
          <p:cNvSpPr>
            <a:spLocks noGrp="1"/>
          </p:cNvSpPr>
          <p:nvPr>
            <p:ph idx="1"/>
          </p:nvPr>
        </p:nvSpPr>
        <p:spPr>
          <a:xfrm>
            <a:off x="179512" y="1609416"/>
            <a:ext cx="4032448" cy="4627896"/>
          </a:xfrm>
        </p:spPr>
        <p:txBody>
          <a:bodyPr>
            <a:normAutofit fontScale="77500" lnSpcReduction="20000"/>
          </a:bodyPr>
          <a:lstStyle/>
          <a:p>
            <a:r>
              <a:rPr lang="fr-FR" dirty="0" smtClean="0"/>
              <a:t>Homme est un homéotherme</a:t>
            </a:r>
          </a:p>
          <a:p>
            <a:r>
              <a:rPr lang="fr-FR" dirty="0" smtClean="0"/>
              <a:t> température interne constante</a:t>
            </a:r>
          </a:p>
          <a:p>
            <a:r>
              <a:rPr lang="fr-FR" dirty="0" smtClean="0"/>
              <a:t> métabolisme élevé</a:t>
            </a:r>
          </a:p>
          <a:p>
            <a:r>
              <a:rPr lang="fr-FR" dirty="0" smtClean="0"/>
              <a:t> mécanismes de régulation</a:t>
            </a:r>
          </a:p>
          <a:p>
            <a:r>
              <a:rPr lang="fr-FR" dirty="0" smtClean="0"/>
              <a:t>Variations de température centrale mal supportée</a:t>
            </a:r>
          </a:p>
          <a:p>
            <a:r>
              <a:rPr lang="fr-FR" dirty="0" smtClean="0"/>
              <a:t> hypothermie, décès si &lt; 30°C</a:t>
            </a:r>
          </a:p>
          <a:p>
            <a:r>
              <a:rPr lang="fr-FR" dirty="0" smtClean="0"/>
              <a:t> hyperthermie, décès si &gt; 43°C</a:t>
            </a:r>
          </a:p>
          <a:p>
            <a:r>
              <a:rPr lang="fr-FR" dirty="0" smtClean="0"/>
              <a:t>Thermorégulation = mécanismes permettant à l’Homme de :</a:t>
            </a:r>
          </a:p>
          <a:p>
            <a:r>
              <a:rPr lang="fr-FR" dirty="0" smtClean="0"/>
              <a:t>maintenir une température centrale proche de 37 °C</a:t>
            </a:r>
            <a:endParaRPr lang="fr-FR" dirty="0"/>
          </a:p>
        </p:txBody>
      </p:sp>
      <p:pic>
        <p:nvPicPr>
          <p:cNvPr id="21506" name="Picture 2"/>
          <p:cNvPicPr>
            <a:picLocks noChangeAspect="1" noChangeArrowheads="1"/>
          </p:cNvPicPr>
          <p:nvPr/>
        </p:nvPicPr>
        <p:blipFill>
          <a:blip r:embed="rId2" cstate="print"/>
          <a:srcRect/>
          <a:stretch>
            <a:fillRect/>
          </a:stretch>
        </p:blipFill>
        <p:spPr bwMode="auto">
          <a:xfrm>
            <a:off x="4211960" y="1484784"/>
            <a:ext cx="3669191" cy="43924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spécialisation cellulaire</a:t>
            </a:r>
            <a:endParaRPr lang="fr-FR" dirty="0"/>
          </a:p>
        </p:txBody>
      </p:sp>
      <p:sp>
        <p:nvSpPr>
          <p:cNvPr id="3" name="Espace réservé du contenu 2"/>
          <p:cNvSpPr>
            <a:spLocks noGrp="1"/>
          </p:cNvSpPr>
          <p:nvPr>
            <p:ph idx="1"/>
          </p:nvPr>
        </p:nvSpPr>
        <p:spPr>
          <a:xfrm>
            <a:off x="457200" y="1609416"/>
            <a:ext cx="7067128" cy="2899704"/>
          </a:xfrm>
        </p:spPr>
        <p:txBody>
          <a:bodyPr>
            <a:normAutofit fontScale="92500" lnSpcReduction="20000"/>
          </a:bodyPr>
          <a:lstStyle/>
          <a:p>
            <a:r>
              <a:rPr lang="fr-FR" dirty="0" smtClean="0"/>
              <a:t>Tissu épithélial : couvre les surfaces ou fonction glandulaire. </a:t>
            </a:r>
          </a:p>
          <a:p>
            <a:r>
              <a:rPr lang="fr-FR" dirty="0" smtClean="0"/>
              <a:t>Caractéristique: </a:t>
            </a:r>
          </a:p>
          <a:p>
            <a:pPr lvl="1"/>
            <a:r>
              <a:rPr lang="fr-FR" dirty="0" smtClean="0"/>
              <a:t>cellules abondantes, </a:t>
            </a:r>
          </a:p>
          <a:p>
            <a:pPr lvl="1"/>
            <a:r>
              <a:rPr lang="fr-FR" dirty="0" smtClean="0"/>
              <a:t>Jonction entre les cellules sont solides pour former une couche,</a:t>
            </a:r>
          </a:p>
          <a:p>
            <a:pPr lvl="1"/>
            <a:r>
              <a:rPr lang="fr-FR" dirty="0" smtClean="0"/>
              <a:t> posé sur un tissu conjonctif,</a:t>
            </a:r>
          </a:p>
          <a:p>
            <a:pPr lvl="1"/>
            <a:r>
              <a:rPr lang="fr-FR" dirty="0" smtClean="0"/>
              <a:t> innervé sans vascularisé, </a:t>
            </a:r>
          </a:p>
          <a:p>
            <a:pPr lvl="1"/>
            <a:r>
              <a:rPr lang="fr-FR" dirty="0" smtClean="0"/>
              <a:t>capacité de régénération</a:t>
            </a:r>
          </a:p>
        </p:txBody>
      </p:sp>
      <p:pic>
        <p:nvPicPr>
          <p:cNvPr id="17410" name="Picture 2"/>
          <p:cNvPicPr>
            <a:picLocks noChangeAspect="1" noChangeArrowheads="1"/>
          </p:cNvPicPr>
          <p:nvPr/>
        </p:nvPicPr>
        <p:blipFill>
          <a:blip r:embed="rId2" cstate="print"/>
          <a:srcRect/>
          <a:stretch>
            <a:fillRect/>
          </a:stretch>
        </p:blipFill>
        <p:spPr bwMode="auto">
          <a:xfrm>
            <a:off x="539552" y="4437112"/>
            <a:ext cx="2624137" cy="2230437"/>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3779912" y="4509120"/>
            <a:ext cx="3415906" cy="172819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Tissu conjonctif</a:t>
            </a:r>
            <a:endParaRPr lang="fr-FR" dirty="0"/>
          </a:p>
        </p:txBody>
      </p:sp>
      <p:sp>
        <p:nvSpPr>
          <p:cNvPr id="3" name="Espace réservé du contenu 2"/>
          <p:cNvSpPr>
            <a:spLocks noGrp="1"/>
          </p:cNvSpPr>
          <p:nvPr>
            <p:ph idx="1"/>
          </p:nvPr>
        </p:nvSpPr>
        <p:spPr>
          <a:xfrm>
            <a:off x="457200" y="1609416"/>
            <a:ext cx="7139136" cy="2611672"/>
          </a:xfrm>
        </p:spPr>
        <p:txBody>
          <a:bodyPr/>
          <a:lstStyle/>
          <a:p>
            <a:r>
              <a:rPr lang="fr-FR" dirty="0" smtClean="0"/>
              <a:t>Le plus abondant, ses principales fonctions </a:t>
            </a:r>
          </a:p>
          <a:p>
            <a:pPr lvl="1"/>
            <a:r>
              <a:rPr lang="fr-FR" dirty="0" smtClean="0"/>
              <a:t>(1) la</a:t>
            </a:r>
            <a:r>
              <a:rPr lang="fr-FR" i="1" dirty="0" smtClean="0"/>
              <a:t> fixation</a:t>
            </a:r>
            <a:r>
              <a:rPr lang="fr-FR" dirty="0" smtClean="0"/>
              <a:t> et le</a:t>
            </a:r>
            <a:r>
              <a:rPr lang="fr-FR" i="1" dirty="0" smtClean="0"/>
              <a:t> soutien</a:t>
            </a:r>
            <a:r>
              <a:rPr lang="fr-FR" dirty="0" smtClean="0"/>
              <a:t> (ex :tendon)</a:t>
            </a:r>
          </a:p>
          <a:p>
            <a:pPr lvl="1"/>
            <a:r>
              <a:rPr lang="fr-FR" dirty="0" smtClean="0"/>
              <a:t>(2) la </a:t>
            </a:r>
            <a:r>
              <a:rPr lang="fr-FR" i="1" dirty="0" smtClean="0"/>
              <a:t>protection</a:t>
            </a:r>
            <a:r>
              <a:rPr lang="fr-FR" dirty="0" smtClean="0"/>
              <a:t> (ex : os)</a:t>
            </a:r>
          </a:p>
          <a:p>
            <a:pPr lvl="1"/>
            <a:r>
              <a:rPr lang="fr-FR" dirty="0" smtClean="0"/>
              <a:t>(3)</a:t>
            </a:r>
            <a:r>
              <a:rPr lang="fr-FR" i="1" dirty="0" smtClean="0"/>
              <a:t> l'isolation</a:t>
            </a:r>
            <a:r>
              <a:rPr lang="fr-FR" dirty="0" smtClean="0"/>
              <a:t> (ex :adipocytes)</a:t>
            </a:r>
          </a:p>
          <a:p>
            <a:pPr lvl="1"/>
            <a:r>
              <a:rPr lang="fr-FR" dirty="0" smtClean="0"/>
              <a:t>(4) dans le cas du sang ex: le</a:t>
            </a:r>
            <a:r>
              <a:rPr lang="fr-FR" i="1" dirty="0" smtClean="0"/>
              <a:t> transport) </a:t>
            </a:r>
            <a:endParaRPr lang="fr-FR" dirty="0"/>
          </a:p>
        </p:txBody>
      </p:sp>
      <p:pic>
        <p:nvPicPr>
          <p:cNvPr id="18434" name="Picture 2"/>
          <p:cNvPicPr>
            <a:picLocks noChangeAspect="1" noChangeArrowheads="1"/>
          </p:cNvPicPr>
          <p:nvPr/>
        </p:nvPicPr>
        <p:blipFill>
          <a:blip r:embed="rId2" cstate="print"/>
          <a:srcRect/>
          <a:stretch>
            <a:fillRect/>
          </a:stretch>
        </p:blipFill>
        <p:spPr bwMode="auto">
          <a:xfrm>
            <a:off x="251520" y="3789040"/>
            <a:ext cx="3820776" cy="2664296"/>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4355976" y="3717032"/>
            <a:ext cx="3611076" cy="277544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6851104" cy="948720"/>
          </a:xfrm>
        </p:spPr>
        <p:txBody>
          <a:bodyPr>
            <a:normAutofit fontScale="90000"/>
          </a:bodyPr>
          <a:lstStyle/>
          <a:p>
            <a:r>
              <a:rPr lang="fr-FR" i="1" dirty="0" smtClean="0"/>
              <a:t>Fibres et matrice</a:t>
            </a:r>
            <a:r>
              <a:rPr lang="fr-FR" dirty="0" smtClean="0"/>
              <a:t/>
            </a:r>
            <a:br>
              <a:rPr lang="fr-FR" dirty="0" smtClean="0"/>
            </a:br>
            <a:endParaRPr lang="fr-FR" dirty="0"/>
          </a:p>
        </p:txBody>
      </p:sp>
      <p:sp>
        <p:nvSpPr>
          <p:cNvPr id="3" name="Espace réservé du contenu 2"/>
          <p:cNvSpPr>
            <a:spLocks noGrp="1"/>
          </p:cNvSpPr>
          <p:nvPr>
            <p:ph idx="1"/>
          </p:nvPr>
        </p:nvSpPr>
        <p:spPr>
          <a:xfrm>
            <a:off x="395536" y="1124744"/>
            <a:ext cx="7139136" cy="4896544"/>
          </a:xfrm>
        </p:spPr>
        <p:txBody>
          <a:bodyPr>
            <a:normAutofit fontScale="92500" lnSpcReduction="20000"/>
          </a:bodyPr>
          <a:lstStyle/>
          <a:p>
            <a:r>
              <a:rPr lang="fr-FR" dirty="0" smtClean="0"/>
              <a:t>Les</a:t>
            </a:r>
            <a:r>
              <a:rPr lang="fr-FR" i="1" dirty="0" smtClean="0"/>
              <a:t> fibres</a:t>
            </a:r>
            <a:r>
              <a:rPr lang="fr-FR" dirty="0" smtClean="0"/>
              <a:t> du tissu conjonctif servent au soutien. Les fibres collagènes sont de loin les plus abondantes.</a:t>
            </a:r>
          </a:p>
          <a:p>
            <a:pPr lvl="1"/>
            <a:r>
              <a:rPr lang="fr-FR" dirty="0" smtClean="0"/>
              <a:t>Les</a:t>
            </a:r>
            <a:r>
              <a:rPr lang="fr-FR" b="1" dirty="0" smtClean="0"/>
              <a:t> </a:t>
            </a:r>
            <a:r>
              <a:rPr lang="fr-FR" sz="2600" b="1" i="1" dirty="0" smtClean="0"/>
              <a:t>fibres collagènes</a:t>
            </a:r>
            <a:r>
              <a:rPr lang="fr-FR" sz="2600" i="1" dirty="0" smtClean="0"/>
              <a:t> </a:t>
            </a:r>
            <a:r>
              <a:rPr lang="fr-FR" dirty="0" smtClean="0"/>
              <a:t>sont principalement constituées de</a:t>
            </a:r>
            <a:r>
              <a:rPr lang="fr-FR" i="1" dirty="0" smtClean="0"/>
              <a:t> collagène</a:t>
            </a:r>
            <a:r>
              <a:rPr lang="fr-FR" dirty="0" smtClean="0"/>
              <a:t>, elles s'assemblent spontanément pour former des fibres entrelacées. </a:t>
            </a:r>
            <a:r>
              <a:rPr lang="fr-FR" dirty="0" smtClean="0">
                <a:solidFill>
                  <a:srgbClr val="FF0000"/>
                </a:solidFill>
              </a:rPr>
              <a:t>Résistantes : fibres blanches. </a:t>
            </a:r>
          </a:p>
          <a:p>
            <a:pPr lvl="1"/>
            <a:r>
              <a:rPr lang="fr-FR" dirty="0" smtClean="0"/>
              <a:t>Les</a:t>
            </a:r>
            <a:r>
              <a:rPr lang="fr-FR" b="1" dirty="0" smtClean="0"/>
              <a:t> </a:t>
            </a:r>
            <a:r>
              <a:rPr lang="fr-FR" sz="2600" b="1" i="1" dirty="0" smtClean="0"/>
              <a:t>fibres élastiques</a:t>
            </a:r>
            <a:r>
              <a:rPr lang="fr-FR" sz="2600" i="1" dirty="0" smtClean="0"/>
              <a:t> </a:t>
            </a:r>
            <a:r>
              <a:rPr lang="fr-FR" dirty="0" smtClean="0"/>
              <a:t>sont principalement composées d'une autre protéine fibreuse,</a:t>
            </a:r>
            <a:r>
              <a:rPr lang="fr-FR" i="1" dirty="0" smtClean="0"/>
              <a:t> </a:t>
            </a:r>
            <a:r>
              <a:rPr lang="fr-FR" i="1" dirty="0" err="1" smtClean="0"/>
              <a:t>Vélastine</a:t>
            </a:r>
            <a:r>
              <a:rPr lang="fr-FR" i="1" dirty="0" smtClean="0"/>
              <a:t>.</a:t>
            </a:r>
            <a:r>
              <a:rPr lang="fr-FR" dirty="0" smtClean="0"/>
              <a:t> L'élastine est enroulée irrégulièrement sur elle-même, ce qui lui permet de s'étirer et de reprendre sa forme à la manière d'un élastique. les fibres élastiques sont jaunâtres, on les appelle parfois</a:t>
            </a:r>
            <a:r>
              <a:rPr lang="fr-FR" i="1" dirty="0" smtClean="0"/>
              <a:t> fibres jaunes.</a:t>
            </a:r>
          </a:p>
          <a:p>
            <a:r>
              <a:rPr lang="fr-FR" i="1" dirty="0" smtClean="0"/>
              <a:t>Matrice : substance fondamentale comble l’espace entre les cellules, </a:t>
            </a:r>
            <a:r>
              <a:rPr lang="fr-FR" i="1" dirty="0" err="1" smtClean="0"/>
              <a:t>glycopéptide</a:t>
            </a:r>
            <a:r>
              <a:rPr lang="fr-FR" i="1" dirty="0" smtClean="0"/>
              <a:t>  </a:t>
            </a:r>
            <a:r>
              <a:rPr lang="fr-FR" sz="1700" i="1" dirty="0" smtClean="0"/>
              <a:t>(acide </a:t>
            </a:r>
            <a:r>
              <a:rPr lang="fr-FR" sz="1700" i="1" dirty="0" err="1" smtClean="0"/>
              <a:t>hyaluronique</a:t>
            </a:r>
            <a:r>
              <a:rPr lang="fr-FR" sz="1700" i="1" dirty="0" smtClean="0"/>
              <a:t>, </a:t>
            </a:r>
            <a:r>
              <a:rPr lang="fr-FR" sz="1700" i="1" dirty="0" err="1" smtClean="0"/>
              <a:t>kératane</a:t>
            </a:r>
            <a:r>
              <a:rPr lang="fr-FR" sz="1700" i="1" dirty="0" smtClean="0"/>
              <a:t>, </a:t>
            </a:r>
            <a:r>
              <a:rPr lang="fr-FR" sz="1700" i="1" dirty="0" err="1" smtClean="0"/>
              <a:t>chondroïtine</a:t>
            </a:r>
            <a:r>
              <a:rPr lang="fr-FR" sz="1700" i="1" dirty="0" smtClean="0"/>
              <a:t>) </a:t>
            </a:r>
            <a:endParaRPr lang="fr-FR" i="1" dirty="0" smtClean="0"/>
          </a:p>
          <a:p>
            <a:endParaRPr lang="fr-FR"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Cartilage et os </a:t>
            </a:r>
            <a:endParaRPr lang="fr-FR" dirty="0"/>
          </a:p>
        </p:txBody>
      </p:sp>
      <p:sp>
        <p:nvSpPr>
          <p:cNvPr id="3" name="Espace réservé du contenu 2"/>
          <p:cNvSpPr>
            <a:spLocks noGrp="1"/>
          </p:cNvSpPr>
          <p:nvPr>
            <p:ph idx="1"/>
          </p:nvPr>
        </p:nvSpPr>
        <p:spPr>
          <a:xfrm>
            <a:off x="251520" y="1412776"/>
            <a:ext cx="4032448" cy="1944216"/>
          </a:xfrm>
        </p:spPr>
        <p:txBody>
          <a:bodyPr>
            <a:normAutofit fontScale="47500" lnSpcReduction="20000"/>
          </a:bodyPr>
          <a:lstStyle/>
          <a:p>
            <a:r>
              <a:rPr lang="fr-FR" b="1" i="1" dirty="0" smtClean="0"/>
              <a:t>Cartilage</a:t>
            </a:r>
            <a:endParaRPr lang="fr-FR" dirty="0" smtClean="0"/>
          </a:p>
          <a:p>
            <a:r>
              <a:rPr lang="fr-FR" dirty="0" smtClean="0"/>
              <a:t>mi-chemin entre la structure du tissu conjonctif dense et celle du tissu osseux. Il est dur mais flexible, ce qui confère rigidité et souplesse. </a:t>
            </a:r>
          </a:p>
          <a:p>
            <a:r>
              <a:rPr lang="fr-FR" dirty="0" smtClean="0"/>
              <a:t>est </a:t>
            </a:r>
            <a:r>
              <a:rPr lang="fr-FR" dirty="0" err="1" smtClean="0"/>
              <a:t>avasculaire</a:t>
            </a:r>
            <a:r>
              <a:rPr lang="fr-FR" dirty="0" smtClean="0"/>
              <a:t> et dépourvu de </a:t>
            </a:r>
            <a:r>
              <a:rPr lang="fr-FR" dirty="0" err="1" smtClean="0"/>
              <a:t>neurofibres</a:t>
            </a:r>
            <a:r>
              <a:rPr lang="fr-FR" dirty="0" smtClean="0"/>
              <a:t>.</a:t>
            </a:r>
          </a:p>
          <a:p>
            <a:r>
              <a:rPr lang="fr-FR" dirty="0" smtClean="0"/>
              <a:t> Sa substance fondamentale = </a:t>
            </a:r>
            <a:r>
              <a:rPr lang="fr-FR" dirty="0" err="1" smtClean="0"/>
              <a:t>chondroïtine</a:t>
            </a:r>
            <a:r>
              <a:rPr lang="fr-FR" dirty="0" smtClean="0"/>
              <a:t> sulfate , acide </a:t>
            </a:r>
            <a:r>
              <a:rPr lang="fr-FR" dirty="0" err="1" smtClean="0"/>
              <a:t>hyaluronique</a:t>
            </a:r>
            <a:r>
              <a:rPr lang="fr-FR" dirty="0" smtClean="0"/>
              <a:t> et de</a:t>
            </a:r>
            <a:r>
              <a:rPr lang="fr-FR" i="1" dirty="0" smtClean="0"/>
              <a:t> </a:t>
            </a:r>
            <a:r>
              <a:rPr lang="fr-FR" i="1" dirty="0" err="1" smtClean="0"/>
              <a:t>chondronectine</a:t>
            </a:r>
            <a:r>
              <a:rPr lang="fr-FR" i="1" dirty="0" smtClean="0"/>
              <a:t> ;</a:t>
            </a:r>
            <a:r>
              <a:rPr lang="fr-FR" dirty="0" smtClean="0"/>
              <a:t> une importante protéine d'adhérence. </a:t>
            </a:r>
          </a:p>
          <a:p>
            <a:r>
              <a:rPr lang="fr-FR" dirty="0" smtClean="0"/>
              <a:t>Matrice : fibre collagène élastine.</a:t>
            </a:r>
            <a:endParaRPr lang="fr-FR" dirty="0"/>
          </a:p>
        </p:txBody>
      </p:sp>
      <p:pic>
        <p:nvPicPr>
          <p:cNvPr id="19458" name="Picture 2"/>
          <p:cNvPicPr>
            <a:picLocks noChangeAspect="1" noChangeArrowheads="1"/>
          </p:cNvPicPr>
          <p:nvPr/>
        </p:nvPicPr>
        <p:blipFill>
          <a:blip r:embed="rId2" cstate="print"/>
          <a:srcRect/>
          <a:stretch>
            <a:fillRect/>
          </a:stretch>
        </p:blipFill>
        <p:spPr bwMode="auto">
          <a:xfrm>
            <a:off x="1259632" y="3356992"/>
            <a:ext cx="5832648" cy="3311999"/>
          </a:xfrm>
          <a:prstGeom prst="rect">
            <a:avLst/>
          </a:prstGeom>
          <a:noFill/>
          <a:ln w="9525">
            <a:noFill/>
            <a:miter lim="800000"/>
            <a:headEnd/>
            <a:tailEnd/>
          </a:ln>
        </p:spPr>
      </p:pic>
      <p:sp>
        <p:nvSpPr>
          <p:cNvPr id="5" name="Rectangle 4"/>
          <p:cNvSpPr/>
          <p:nvPr/>
        </p:nvSpPr>
        <p:spPr>
          <a:xfrm>
            <a:off x="4283968" y="1484784"/>
            <a:ext cx="3816424" cy="1569660"/>
          </a:xfrm>
          <a:prstGeom prst="rect">
            <a:avLst/>
          </a:prstGeom>
        </p:spPr>
        <p:txBody>
          <a:bodyPr wrap="square">
            <a:spAutoFit/>
          </a:bodyPr>
          <a:lstStyle/>
          <a:p>
            <a:pPr algn="ctr"/>
            <a:r>
              <a:rPr lang="fr-FR" sz="1200" b="1" i="1" dirty="0"/>
              <a:t>Tissu osseux</a:t>
            </a:r>
            <a:endParaRPr lang="fr-FR" sz="1200" b="1" dirty="0" smtClean="0"/>
          </a:p>
          <a:p>
            <a:r>
              <a:rPr lang="fr-FR" sz="1200" dirty="0" smtClean="0"/>
              <a:t>Il contient des </a:t>
            </a:r>
            <a:r>
              <a:rPr lang="fr-FR" sz="1200" dirty="0"/>
              <a:t>fibres collagènes, </a:t>
            </a:r>
            <a:r>
              <a:rPr lang="fr-FR" sz="1200" dirty="0" smtClean="0"/>
              <a:t>des </a:t>
            </a:r>
            <a:r>
              <a:rPr lang="fr-FR" sz="1200" dirty="0"/>
              <a:t>sels de calcium inorganique.</a:t>
            </a:r>
            <a:endParaRPr lang="fr-FR" sz="1200" dirty="0" smtClean="0"/>
          </a:p>
          <a:p>
            <a:r>
              <a:rPr lang="fr-FR" sz="1200" dirty="0"/>
              <a:t>Les ostéoblastes élaborent la portion organique de la </a:t>
            </a:r>
            <a:r>
              <a:rPr lang="fr-FR" sz="1200" dirty="0" smtClean="0"/>
              <a:t>matrice pour que  </a:t>
            </a:r>
            <a:r>
              <a:rPr lang="fr-FR" sz="1200" dirty="0"/>
              <a:t>les sels minéraux </a:t>
            </a:r>
            <a:r>
              <a:rPr lang="fr-FR" sz="1200" dirty="0" smtClean="0"/>
              <a:t>se fixent.</a:t>
            </a:r>
          </a:p>
          <a:p>
            <a:r>
              <a:rPr lang="fr-FR" sz="1200" dirty="0" smtClean="0"/>
              <a:t>Ostéocytes</a:t>
            </a:r>
            <a:r>
              <a:rPr lang="fr-FR" sz="1200" dirty="0"/>
              <a:t>, </a:t>
            </a:r>
            <a:r>
              <a:rPr lang="fr-FR" sz="1200" dirty="0" smtClean="0"/>
              <a:t>les sels de calcium déposés.</a:t>
            </a:r>
          </a:p>
          <a:p>
            <a:endParaRPr lang="fr-FR" sz="1200" dirty="0" smtClean="0"/>
          </a:p>
          <a:p>
            <a:r>
              <a:rPr lang="fr-FR" sz="1200" dirty="0" smtClean="0"/>
              <a:t>Très vascularisé</a:t>
            </a:r>
            <a:r>
              <a:rPr lang="fr-FR" sz="1200" dirty="0"/>
              <a:t> </a:t>
            </a:r>
            <a:r>
              <a:rPr lang="fr-FR" sz="1200" dirty="0" smtClean="0"/>
              <a:t>et </a:t>
            </a:r>
            <a:r>
              <a:rPr lang="fr-FR" sz="1200" dirty="0" err="1" smtClean="0"/>
              <a:t>neurofibre</a:t>
            </a:r>
            <a:r>
              <a:rPr lang="fr-FR" sz="1200" dirty="0" smtClean="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biotechnozen.com/articles/images-articles/neurone2.jpg"/>
          <p:cNvPicPr>
            <a:picLocks noChangeAspect="1" noChangeArrowheads="1"/>
          </p:cNvPicPr>
          <p:nvPr/>
        </p:nvPicPr>
        <p:blipFill>
          <a:blip r:embed="rId2" cstate="print"/>
          <a:srcRect/>
          <a:stretch>
            <a:fillRect/>
          </a:stretch>
        </p:blipFill>
        <p:spPr bwMode="auto">
          <a:xfrm>
            <a:off x="4716016" y="0"/>
            <a:ext cx="3334722" cy="2520280"/>
          </a:xfrm>
          <a:prstGeom prst="rect">
            <a:avLst/>
          </a:prstGeom>
          <a:noFill/>
        </p:spPr>
      </p:pic>
      <p:sp>
        <p:nvSpPr>
          <p:cNvPr id="2" name="Titre 1"/>
          <p:cNvSpPr>
            <a:spLocks noGrp="1"/>
          </p:cNvSpPr>
          <p:nvPr>
            <p:ph type="title"/>
          </p:nvPr>
        </p:nvSpPr>
        <p:spPr/>
        <p:txBody>
          <a:bodyPr/>
          <a:lstStyle/>
          <a:p>
            <a:r>
              <a:rPr lang="fr-FR" dirty="0" smtClean="0"/>
              <a:t>neurone</a:t>
            </a:r>
            <a:endParaRPr lang="fr-FR" dirty="0"/>
          </a:p>
        </p:txBody>
      </p:sp>
      <p:sp>
        <p:nvSpPr>
          <p:cNvPr id="3" name="Espace réservé du contenu 2"/>
          <p:cNvSpPr>
            <a:spLocks noGrp="1"/>
          </p:cNvSpPr>
          <p:nvPr>
            <p:ph idx="1"/>
          </p:nvPr>
        </p:nvSpPr>
        <p:spPr>
          <a:xfrm>
            <a:off x="0" y="2492896"/>
            <a:ext cx="8100392" cy="3456384"/>
          </a:xfrm>
        </p:spPr>
        <p:txBody>
          <a:bodyPr>
            <a:normAutofit fontScale="25000" lnSpcReduction="20000"/>
          </a:bodyPr>
          <a:lstStyle/>
          <a:p>
            <a:endParaRPr lang="fr-FR" b="1" dirty="0" smtClean="0"/>
          </a:p>
          <a:p>
            <a:r>
              <a:rPr lang="fr-FR" sz="4800" b="1" dirty="0" smtClean="0"/>
              <a:t> Les neurones sont les cellules qui constituent le tissu nerveux, </a:t>
            </a:r>
          </a:p>
          <a:p>
            <a:r>
              <a:rPr lang="fr-FR" sz="4800" dirty="0" smtClean="0"/>
              <a:t>caractéristiques:</a:t>
            </a:r>
          </a:p>
          <a:p>
            <a:pPr lvl="1"/>
            <a:r>
              <a:rPr lang="fr-FR" sz="4500" dirty="0" smtClean="0"/>
              <a:t>1. Les neurones ont une</a:t>
            </a:r>
            <a:r>
              <a:rPr lang="fr-FR" sz="4500" i="1" dirty="0" smtClean="0"/>
              <a:t> longévité extrême.</a:t>
            </a:r>
            <a:r>
              <a:rPr lang="fr-FR" sz="4500" dirty="0" smtClean="0"/>
              <a:t> Ils peuvent vivre et fonctionner de manière optimale pendant toute une vie (pendant plus de 100 ans) s'ils reçoivent une bonne nutrition.</a:t>
            </a:r>
          </a:p>
          <a:p>
            <a:pPr lvl="1"/>
            <a:r>
              <a:rPr lang="fr-FR" sz="4500" dirty="0" smtClean="0"/>
              <a:t>2. Les neurones sont</a:t>
            </a:r>
            <a:r>
              <a:rPr lang="fr-FR" sz="4500" i="1" dirty="0" smtClean="0"/>
              <a:t> amitotiques.</a:t>
            </a:r>
            <a:r>
              <a:rPr lang="fr-FR" sz="4500" dirty="0" smtClean="0"/>
              <a:t> Ils sont incapables de se reproduire, ils ne sont pas remplacés s'ils sont détruits.</a:t>
            </a:r>
          </a:p>
          <a:p>
            <a:pPr lvl="1"/>
            <a:r>
              <a:rPr lang="fr-FR" sz="4500" dirty="0" smtClean="0"/>
              <a:t>3. La</a:t>
            </a:r>
            <a:r>
              <a:rPr lang="fr-FR" sz="4500" i="1" dirty="0" smtClean="0"/>
              <a:t> vitesse du métabolisme</a:t>
            </a:r>
            <a:r>
              <a:rPr lang="fr-FR" sz="4500" dirty="0" smtClean="0"/>
              <a:t> des neurones est exceptionnellement</a:t>
            </a:r>
            <a:r>
              <a:rPr lang="fr-FR" sz="4500" i="1" dirty="0" smtClean="0"/>
              <a:t> élevée.</a:t>
            </a:r>
            <a:r>
              <a:rPr lang="fr-FR" sz="4500" dirty="0" smtClean="0"/>
              <a:t> De ce fait, les neurones requièrent un approvisionnement continuel et abondant en oxygène et en glucose. Ils ne peuvent survivre plus de quelques minutes sans oxygène.</a:t>
            </a:r>
          </a:p>
          <a:p>
            <a:endParaRPr lang="fr-FR" sz="4800" b="1" dirty="0" smtClean="0"/>
          </a:p>
          <a:p>
            <a:r>
              <a:rPr lang="fr-FR" sz="4800" b="1" dirty="0" smtClean="0"/>
              <a:t>divisé généralement en trois parties: le soma (corps), les dendrites et l'axone.</a:t>
            </a:r>
            <a:r>
              <a:rPr lang="fr-FR" sz="4800" dirty="0" smtClean="0"/>
              <a:t/>
            </a:r>
            <a:br>
              <a:rPr lang="fr-FR" sz="4800" dirty="0" smtClean="0"/>
            </a:br>
            <a:r>
              <a:rPr lang="fr-FR" sz="4800" dirty="0" smtClean="0"/>
              <a:t> la m</a:t>
            </a:r>
            <a:r>
              <a:rPr lang="fr-FR" sz="4800" b="1" dirty="0" smtClean="0"/>
              <a:t>embrane des neurones est tout à fait spécifique, surtout au niveau de ses arborescences caractéristiques et de son organisation protéique. Cette membrane permet en effet, via l'activation de certains canaux ioniques, la propagation d'une information électrique que l'on nomme influx nerveux ou "potentiel d'action". Cette information est véhiculée le long de l'axone et des dendrites, jusqu'aux synapses.</a:t>
            </a:r>
          </a:p>
          <a:p>
            <a:pPr lvl="1"/>
            <a:r>
              <a:rPr lang="fr-FR" sz="4500" b="1" dirty="0" smtClean="0"/>
              <a:t>Le Soma: est le corps de la cellule. </a:t>
            </a:r>
            <a:r>
              <a:rPr lang="fr-FR" sz="4500" dirty="0" smtClean="0"/>
              <a:t/>
            </a:r>
            <a:br>
              <a:rPr lang="fr-FR" sz="4500" dirty="0" smtClean="0"/>
            </a:br>
            <a:endParaRPr lang="fr-FR" sz="4500" dirty="0" smtClean="0"/>
          </a:p>
          <a:p>
            <a:pPr lvl="1"/>
            <a:r>
              <a:rPr lang="fr-FR" sz="4500" b="1" dirty="0" smtClean="0"/>
              <a:t>Les dendrites : sont les arborescences terminales de la membrane du neurone. On les dit "afférentes" quand elles propagent un signal se dirigeant vers le noyau et "efférentes" quand cette information transite dans le sens opposé. Il existe également des "dendrites collatérales récurrentes" qui partent du soma d'une cellule donnée pour y retourner.</a:t>
            </a:r>
          </a:p>
          <a:p>
            <a:pPr lvl="1"/>
            <a:r>
              <a:rPr lang="fr-FR" sz="4500" b="1" dirty="0" smtClean="0"/>
              <a:t>L'axone est le conduit principal du transit de l'information, l'axone est recouvert d'une gaine de myéline isolante.</a:t>
            </a:r>
            <a:endParaRPr lang="fr-FR" sz="4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lum contrast="10000"/>
          </a:blip>
          <a:srcRect/>
          <a:stretch>
            <a:fillRect/>
          </a:stretch>
        </p:blipFill>
        <p:spPr bwMode="auto">
          <a:xfrm>
            <a:off x="3923928" y="2204864"/>
            <a:ext cx="3744416" cy="3940376"/>
          </a:xfrm>
          <a:prstGeom prst="rect">
            <a:avLst/>
          </a:prstGeom>
          <a:noFill/>
          <a:ln w="9525">
            <a:noFill/>
            <a:miter lim="800000"/>
            <a:headEnd/>
            <a:tailEnd/>
          </a:ln>
        </p:spPr>
      </p:pic>
      <p:sp>
        <p:nvSpPr>
          <p:cNvPr id="3" name="ZoneTexte 2"/>
          <p:cNvSpPr txBox="1"/>
          <p:nvPr/>
        </p:nvSpPr>
        <p:spPr>
          <a:xfrm>
            <a:off x="467544" y="980728"/>
            <a:ext cx="2736304" cy="3508653"/>
          </a:xfrm>
          <a:prstGeom prst="rect">
            <a:avLst/>
          </a:prstGeom>
          <a:noFill/>
        </p:spPr>
        <p:txBody>
          <a:bodyPr wrap="square" rtlCol="0">
            <a:spAutoFit/>
          </a:bodyPr>
          <a:lstStyle/>
          <a:p>
            <a:r>
              <a:rPr lang="fr-FR" sz="2400" dirty="0" err="1" smtClean="0">
                <a:solidFill>
                  <a:schemeClr val="accent6"/>
                </a:solidFill>
              </a:rPr>
              <a:t>Myélinisation</a:t>
            </a:r>
            <a:r>
              <a:rPr lang="fr-FR" sz="2400" dirty="0" smtClean="0"/>
              <a:t> </a:t>
            </a:r>
            <a:r>
              <a:rPr lang="fr-FR" dirty="0" smtClean="0"/>
              <a:t>:</a:t>
            </a:r>
          </a:p>
          <a:p>
            <a:r>
              <a:rPr lang="fr-FR" dirty="0" smtClean="0"/>
              <a:t>Myéline = gain de Schwann.</a:t>
            </a:r>
          </a:p>
          <a:p>
            <a:r>
              <a:rPr lang="fr-FR" dirty="0" smtClean="0"/>
              <a:t>Accélération de l’influx nerveux en sautant des zone de conductivité plus importante (hyper polarisation).</a:t>
            </a:r>
          </a:p>
          <a:p>
            <a:r>
              <a:rPr lang="fr-FR" dirty="0" smtClean="0"/>
              <a:t>Myéline se dégénère dans la sclérose en plaque.</a:t>
            </a:r>
          </a:p>
          <a:p>
            <a:endParaRPr lang="fr-FR" dirty="0"/>
          </a:p>
        </p:txBody>
      </p:sp>
      <p:pic>
        <p:nvPicPr>
          <p:cNvPr id="128003" name="Picture 3"/>
          <p:cNvPicPr>
            <a:picLocks noChangeAspect="1" noChangeArrowheads="1"/>
          </p:cNvPicPr>
          <p:nvPr/>
        </p:nvPicPr>
        <p:blipFill>
          <a:blip r:embed="rId3" cstate="print"/>
          <a:srcRect/>
          <a:stretch>
            <a:fillRect/>
          </a:stretch>
        </p:blipFill>
        <p:spPr bwMode="auto">
          <a:xfrm>
            <a:off x="4128114" y="332656"/>
            <a:ext cx="4514161" cy="1800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Potentiel d’action </a:t>
            </a:r>
            <a:endParaRPr lang="fr-FR" dirty="0"/>
          </a:p>
        </p:txBody>
      </p:sp>
      <p:sp>
        <p:nvSpPr>
          <p:cNvPr id="3" name="Espace réservé du contenu 2"/>
          <p:cNvSpPr>
            <a:spLocks noGrp="1"/>
          </p:cNvSpPr>
          <p:nvPr>
            <p:ph idx="1"/>
          </p:nvPr>
        </p:nvSpPr>
        <p:spPr>
          <a:xfrm>
            <a:off x="457200" y="1609416"/>
            <a:ext cx="6995120" cy="1027496"/>
          </a:xfrm>
        </p:spPr>
        <p:txBody>
          <a:bodyPr>
            <a:noAutofit/>
          </a:bodyPr>
          <a:lstStyle/>
          <a:p>
            <a:r>
              <a:rPr lang="fr-FR" sz="1200" dirty="0" smtClean="0"/>
              <a:t>un potentiel d'action est une brève inversion du potentiel de membrane, d'une amplitude totale (changement de voltage) d'environ 100 mV (de -70 mV à +30 mV). Le potentiel d'action résulte donc d'une </a:t>
            </a:r>
            <a:r>
              <a:rPr lang="fr-FR" sz="1600" dirty="0" smtClean="0"/>
              <a:t>dépolarisation.</a:t>
            </a:r>
            <a:r>
              <a:rPr lang="fr-FR" sz="1200" dirty="0" smtClean="0"/>
              <a:t> La durée totale du phénomène ne dépasse pas quelques millisecondes. les potentiels d'action ne diminuent pas avec la distance. Influx nerveux est l’ensemble de potentiels d’action successifs formant le message nerveux . </a:t>
            </a:r>
          </a:p>
        </p:txBody>
      </p:sp>
      <p:pic>
        <p:nvPicPr>
          <p:cNvPr id="50178" name="Picture 2"/>
          <p:cNvPicPr>
            <a:picLocks noChangeAspect="1" noChangeArrowheads="1"/>
          </p:cNvPicPr>
          <p:nvPr/>
        </p:nvPicPr>
        <p:blipFill>
          <a:blip r:embed="rId2" cstate="print"/>
          <a:srcRect/>
          <a:stretch>
            <a:fillRect/>
          </a:stretch>
        </p:blipFill>
        <p:spPr bwMode="auto">
          <a:xfrm>
            <a:off x="1763688" y="2996952"/>
            <a:ext cx="4752528" cy="3435191"/>
          </a:xfrm>
          <a:prstGeom prst="rect">
            <a:avLst/>
          </a:prstGeom>
          <a:noFill/>
          <a:ln w="9525">
            <a:noFill/>
            <a:miter lim="800000"/>
            <a:headEnd/>
            <a:tailEnd/>
          </a:ln>
        </p:spPr>
      </p:pic>
      <p:sp>
        <p:nvSpPr>
          <p:cNvPr id="6" name="Rectangle 5"/>
          <p:cNvSpPr/>
          <p:nvPr/>
        </p:nvSpPr>
        <p:spPr>
          <a:xfrm>
            <a:off x="4211960" y="2924944"/>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83152" cy="732696"/>
          </a:xfrm>
        </p:spPr>
        <p:txBody>
          <a:bodyPr/>
          <a:lstStyle/>
          <a:p>
            <a:pPr algn="ctr"/>
            <a:r>
              <a:rPr lang="fr-FR" dirty="0" smtClean="0"/>
              <a:t>Nerf moteur</a:t>
            </a:r>
            <a:endParaRPr lang="fr-FR" dirty="0"/>
          </a:p>
        </p:txBody>
      </p:sp>
      <p:sp>
        <p:nvSpPr>
          <p:cNvPr id="3" name="Espace réservé du contenu 2"/>
          <p:cNvSpPr>
            <a:spLocks noGrp="1"/>
          </p:cNvSpPr>
          <p:nvPr>
            <p:ph sz="quarter" idx="1"/>
          </p:nvPr>
        </p:nvSpPr>
        <p:spPr>
          <a:xfrm>
            <a:off x="539552" y="1052736"/>
            <a:ext cx="4824536" cy="2232248"/>
          </a:xfrm>
        </p:spPr>
        <p:txBody>
          <a:bodyPr>
            <a:normAutofit fontScale="47500" lnSpcReduction="20000"/>
          </a:bodyPr>
          <a:lstStyle/>
          <a:p>
            <a:r>
              <a:rPr lang="fr-FR" dirty="0" smtClean="0"/>
              <a:t>Motoneurone= stimule les muscles, un noyau dans le cerveau et la moelle épinière et un axone très long jusqu’au muscle (synapse neuromusculaire).</a:t>
            </a:r>
          </a:p>
          <a:p>
            <a:r>
              <a:rPr lang="fr-FR" dirty="0" smtClean="0"/>
              <a:t>Axone est entouré par des cellules manchons : myéline qui accélère la vitesse de propagation de l’influx nerveux.</a:t>
            </a:r>
          </a:p>
          <a:p>
            <a:r>
              <a:rPr lang="fr-FR" dirty="0" smtClean="0"/>
              <a:t>La jonction neuromusculaire transforme l’influx électrique à un médiateur chimique (acétylcholine) provoquant une contraction musculaire.</a:t>
            </a:r>
          </a:p>
          <a:p>
            <a:r>
              <a:rPr lang="fr-FR" dirty="0" smtClean="0"/>
              <a:t>Chaque motoneurone innerve un groupe musculaire bien défini.</a:t>
            </a:r>
          </a:p>
          <a:p>
            <a:r>
              <a:rPr lang="fr-FR" dirty="0" smtClean="0"/>
              <a:t>Cause de paralysie : absence de commande nerveuse,   disparition de myéline ,  blocage de transmission à la jonction neuromusculaire (par Curare ou maladie Myasthénie)</a:t>
            </a:r>
            <a:endParaRPr lang="fr-FR" dirty="0"/>
          </a:p>
        </p:txBody>
      </p:sp>
      <p:pic>
        <p:nvPicPr>
          <p:cNvPr id="4" name="Picture 2" descr="C://Users/GHAVAM~1/AppData/Local/Temp/dacudaTemp/Scan_01-01-2012-22-21-14.jpg"/>
          <p:cNvPicPr>
            <a:picLocks noChangeAspect="1" noChangeArrowheads="1"/>
          </p:cNvPicPr>
          <p:nvPr/>
        </p:nvPicPr>
        <p:blipFill>
          <a:blip r:embed="rId2" cstate="print"/>
          <a:srcRect/>
          <a:stretch>
            <a:fillRect/>
          </a:stretch>
        </p:blipFill>
        <p:spPr bwMode="auto">
          <a:xfrm>
            <a:off x="251520" y="3212976"/>
            <a:ext cx="5483042" cy="3348054"/>
          </a:xfrm>
          <a:prstGeom prst="rect">
            <a:avLst/>
          </a:prstGeom>
          <a:noFill/>
        </p:spPr>
      </p:pic>
      <p:pic>
        <p:nvPicPr>
          <p:cNvPr id="26626" name="Picture 2" descr="http://homepage.mac.com/danielbalas/BDDMOL/canaux/canaux1/canaux12.jpg"/>
          <p:cNvPicPr>
            <a:picLocks noChangeAspect="1" noChangeArrowheads="1"/>
          </p:cNvPicPr>
          <p:nvPr/>
        </p:nvPicPr>
        <p:blipFill>
          <a:blip r:embed="rId3" cstate="print"/>
          <a:srcRect/>
          <a:stretch>
            <a:fillRect/>
          </a:stretch>
        </p:blipFill>
        <p:spPr bwMode="auto">
          <a:xfrm>
            <a:off x="3563888" y="3284984"/>
            <a:ext cx="4442871" cy="216024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plan</a:t>
            </a:r>
            <a:endParaRPr lang="fr-FR" dirty="0"/>
          </a:p>
        </p:txBody>
      </p:sp>
      <p:sp>
        <p:nvSpPr>
          <p:cNvPr id="3" name="Espace réservé du contenu 2"/>
          <p:cNvSpPr>
            <a:spLocks noGrp="1"/>
          </p:cNvSpPr>
          <p:nvPr>
            <p:ph sz="quarter" idx="1"/>
          </p:nvPr>
        </p:nvSpPr>
        <p:spPr/>
        <p:txBody>
          <a:bodyPr>
            <a:normAutofit/>
          </a:bodyPr>
          <a:lstStyle/>
          <a:p>
            <a:r>
              <a:rPr lang="fr-FR" dirty="0" smtClean="0"/>
              <a:t>Le système cardio vasculaire</a:t>
            </a:r>
          </a:p>
          <a:p>
            <a:r>
              <a:rPr lang="fr-FR" dirty="0" smtClean="0"/>
              <a:t>Le système respiratoire</a:t>
            </a:r>
          </a:p>
          <a:p>
            <a:r>
              <a:rPr lang="fr-FR" dirty="0" smtClean="0"/>
              <a:t>Le système digestif</a:t>
            </a:r>
          </a:p>
          <a:p>
            <a:r>
              <a:rPr lang="fr-FR" dirty="0" smtClean="0"/>
              <a:t>Le système endocrinien</a:t>
            </a:r>
          </a:p>
          <a:p>
            <a:r>
              <a:rPr lang="fr-FR" dirty="0" smtClean="0"/>
              <a:t>Le système urinaire</a:t>
            </a:r>
          </a:p>
          <a:p>
            <a:r>
              <a:rPr lang="fr-FR" dirty="0" smtClean="0"/>
              <a:t>Le système reproducteur</a:t>
            </a:r>
          </a:p>
          <a:p>
            <a:r>
              <a:rPr lang="fr-FR" dirty="0" smtClean="0"/>
              <a:t>Le système locomoteur</a:t>
            </a:r>
          </a:p>
          <a:p>
            <a:r>
              <a:rPr lang="fr-FR" dirty="0" smtClean="0"/>
              <a:t>Le système nerveux</a:t>
            </a:r>
          </a:p>
          <a:p>
            <a:r>
              <a:rPr lang="fr-FR" dirty="0" smtClean="0"/>
              <a:t>Le système sensoriel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Nerf sensitif</a:t>
            </a:r>
            <a:endParaRPr lang="fr-FR" dirty="0"/>
          </a:p>
        </p:txBody>
      </p:sp>
      <p:sp>
        <p:nvSpPr>
          <p:cNvPr id="3" name="Espace réservé du contenu 2"/>
          <p:cNvSpPr>
            <a:spLocks noGrp="1"/>
          </p:cNvSpPr>
          <p:nvPr>
            <p:ph sz="quarter" idx="1"/>
          </p:nvPr>
        </p:nvSpPr>
        <p:spPr>
          <a:xfrm>
            <a:off x="0" y="1412777"/>
            <a:ext cx="8100392" cy="2736304"/>
          </a:xfrm>
        </p:spPr>
        <p:txBody>
          <a:bodyPr>
            <a:noAutofit/>
          </a:bodyPr>
          <a:lstStyle/>
          <a:p>
            <a:endParaRPr lang="fr-FR" sz="1000" dirty="0" smtClean="0"/>
          </a:p>
          <a:p>
            <a:pPr lvl="1"/>
            <a:endParaRPr lang="fr-FR" sz="800" dirty="0"/>
          </a:p>
        </p:txBody>
      </p:sp>
      <p:pic>
        <p:nvPicPr>
          <p:cNvPr id="12290" name="Picture 2" descr="C://Users/GHAVAM~1/AppData/Local/Temp/dacudaTemp/Scan_01-01-2012-22-23-36.jpg"/>
          <p:cNvPicPr>
            <a:picLocks noChangeAspect="1" noChangeArrowheads="1"/>
          </p:cNvPicPr>
          <p:nvPr/>
        </p:nvPicPr>
        <p:blipFill>
          <a:blip r:embed="rId2" cstate="print"/>
          <a:srcRect/>
          <a:stretch>
            <a:fillRect/>
          </a:stretch>
        </p:blipFill>
        <p:spPr bwMode="auto">
          <a:xfrm>
            <a:off x="1331640" y="2348880"/>
            <a:ext cx="5040560" cy="1271162"/>
          </a:xfrm>
          <a:prstGeom prst="rect">
            <a:avLst/>
          </a:prstGeom>
          <a:noFill/>
        </p:spPr>
      </p:pic>
      <p:sp>
        <p:nvSpPr>
          <p:cNvPr id="5" name="ZoneTexte 4"/>
          <p:cNvSpPr txBox="1"/>
          <p:nvPr/>
        </p:nvSpPr>
        <p:spPr>
          <a:xfrm>
            <a:off x="539552" y="1484784"/>
            <a:ext cx="6912768" cy="4770537"/>
          </a:xfrm>
          <a:prstGeom prst="rect">
            <a:avLst/>
          </a:prstGeom>
          <a:noFill/>
        </p:spPr>
        <p:txBody>
          <a:bodyPr wrap="square" rtlCol="0">
            <a:spAutoFit/>
          </a:bodyPr>
          <a:lstStyle/>
          <a:p>
            <a:r>
              <a:rPr lang="fr-FR" sz="1200" dirty="0" smtClean="0"/>
              <a:t>Nerf sensitif : un long axone de la moelle épinière ou cerveau entre les récepteurs sensitifs et les cellules nerveuses de connexion, axone est soit myélinisé ou pas. </a:t>
            </a:r>
          </a:p>
          <a:p>
            <a:pPr>
              <a:buFont typeface="Arial" pitchFamily="34" charset="0"/>
              <a:buChar char="•"/>
            </a:pPr>
            <a:r>
              <a:rPr lang="fr-FR" sz="1400" dirty="0" smtClean="0"/>
              <a:t>Voie myélinisée : proprioceptif.</a:t>
            </a:r>
          </a:p>
          <a:p>
            <a:pPr>
              <a:buFont typeface="Arial" pitchFamily="34" charset="0"/>
              <a:buChar char="•"/>
            </a:pPr>
            <a:r>
              <a:rPr lang="fr-FR" sz="1400" dirty="0" smtClean="0"/>
              <a:t>Voie non myélinisée : thermique et algique .</a:t>
            </a:r>
          </a:p>
          <a:p>
            <a:endParaRPr lang="fr-FR" sz="1200" dirty="0" smtClean="0"/>
          </a:p>
          <a:p>
            <a:endParaRPr lang="fr-FR" sz="1200" dirty="0"/>
          </a:p>
          <a:p>
            <a:endParaRPr lang="fr-FR" sz="1200" dirty="0" smtClean="0"/>
          </a:p>
          <a:p>
            <a:endParaRPr lang="fr-FR" sz="1200" dirty="0"/>
          </a:p>
          <a:p>
            <a:endParaRPr lang="fr-FR" sz="1200" dirty="0" smtClean="0"/>
          </a:p>
          <a:p>
            <a:endParaRPr lang="fr-FR" sz="1200" dirty="0"/>
          </a:p>
          <a:p>
            <a:endParaRPr lang="fr-FR" sz="1200" dirty="0" smtClean="0"/>
          </a:p>
          <a:p>
            <a:endParaRPr lang="fr-FR" sz="1200" dirty="0"/>
          </a:p>
          <a:p>
            <a:endParaRPr lang="fr-FR" sz="1200" dirty="0" smtClean="0"/>
          </a:p>
          <a:p>
            <a:r>
              <a:rPr lang="fr-FR" sz="1200" b="1" u="sng" dirty="0" smtClean="0"/>
              <a:t>RECEPTEURS : PERCEPTION PERIPHERIQUE</a:t>
            </a:r>
          </a:p>
          <a:p>
            <a:r>
              <a:rPr lang="fr-FR" sz="1200" dirty="0" smtClean="0"/>
              <a:t>Cellule qui reçoit des stimuli environnementaux ou internes et produit un influx nerveux informatif. </a:t>
            </a:r>
          </a:p>
          <a:p>
            <a:r>
              <a:rPr lang="fr-FR" sz="1200" b="1" dirty="0" smtClean="0"/>
              <a:t>-Extérocepteurs = organes des sens.</a:t>
            </a:r>
          </a:p>
          <a:p>
            <a:r>
              <a:rPr lang="fr-FR" sz="1200" b="1" dirty="0" smtClean="0"/>
              <a:t>Ouïe, toucher, vue, odorat, goût.</a:t>
            </a:r>
          </a:p>
          <a:p>
            <a:r>
              <a:rPr lang="fr-FR" sz="1200" b="1" dirty="0" smtClean="0"/>
              <a:t>-</a:t>
            </a:r>
            <a:r>
              <a:rPr lang="fr-FR" sz="1200" b="1" dirty="0" err="1" smtClean="0"/>
              <a:t>Entérocepteurs</a:t>
            </a:r>
            <a:r>
              <a:rPr lang="fr-FR" sz="1200" b="1" dirty="0" smtClean="0"/>
              <a:t>= récepteurs du milieu intérieur.</a:t>
            </a:r>
          </a:p>
          <a:p>
            <a:r>
              <a:rPr lang="fr-FR" sz="1200" b="1" dirty="0" smtClean="0"/>
              <a:t>Pression artérielle, acidité gastrique, taux d’oxygène, …</a:t>
            </a:r>
          </a:p>
          <a:p>
            <a:r>
              <a:rPr lang="fr-FR" sz="1200" b="1" dirty="0" smtClean="0"/>
              <a:t>-Propriocepteurs = Fuseaux neuromusculaires, Organes tendineux</a:t>
            </a:r>
          </a:p>
          <a:p>
            <a:r>
              <a:rPr lang="fr-FR" sz="1200" b="1" dirty="0" smtClean="0"/>
              <a:t>de Golgi, récepteurs articulaires .</a:t>
            </a:r>
          </a:p>
          <a:p>
            <a:r>
              <a:rPr lang="fr-FR" sz="1200" dirty="0" smtClean="0"/>
              <a:t>-</a:t>
            </a:r>
            <a:r>
              <a:rPr lang="fr-FR" sz="1200" b="1" dirty="0" smtClean="0"/>
              <a:t>Nocicepteurs= perception de la douleur.</a:t>
            </a:r>
          </a:p>
          <a:p>
            <a:endParaRPr lang="fr-FR" sz="1200" dirty="0" smtClean="0"/>
          </a:p>
          <a:p>
            <a:r>
              <a:rPr lang="fr-FR" sz="1200" b="1" dirty="0" smtClean="0"/>
              <a:t>Répondent à des stimuli mécaniques, chimiques, à la chaleur.</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11144" cy="876712"/>
          </a:xfrm>
        </p:spPr>
        <p:txBody>
          <a:bodyPr/>
          <a:lstStyle/>
          <a:p>
            <a:r>
              <a:rPr lang="fr-FR" dirty="0" smtClean="0"/>
              <a:t>Cellules intermédiaires </a:t>
            </a:r>
            <a:endParaRPr lang="fr-FR" dirty="0"/>
          </a:p>
        </p:txBody>
      </p:sp>
      <p:sp>
        <p:nvSpPr>
          <p:cNvPr id="3" name="Espace réservé du contenu 2"/>
          <p:cNvSpPr>
            <a:spLocks noGrp="1"/>
          </p:cNvSpPr>
          <p:nvPr>
            <p:ph sz="quarter" idx="1"/>
          </p:nvPr>
        </p:nvSpPr>
        <p:spPr>
          <a:xfrm>
            <a:off x="395536" y="1484784"/>
            <a:ext cx="4464496" cy="864096"/>
          </a:xfrm>
        </p:spPr>
        <p:txBody>
          <a:bodyPr>
            <a:normAutofit fontScale="62500" lnSpcReduction="20000"/>
          </a:bodyPr>
          <a:lstStyle/>
          <a:p>
            <a:r>
              <a:rPr lang="fr-FR" dirty="0" smtClean="0"/>
              <a:t>Les connections dans le cerveau et le tronc cérébral pour transmettre et traiter l’information.  Ex . Cellules gliales</a:t>
            </a:r>
            <a:endParaRPr lang="fr-FR" dirty="0"/>
          </a:p>
        </p:txBody>
      </p:sp>
      <p:pic>
        <p:nvPicPr>
          <p:cNvPr id="11268" name="Picture 4" descr="C://Users/GHAVAM~1/AppData/Local/Temp/dacudaTemp/Scan_01-01-2012-22-30-04.jpg"/>
          <p:cNvPicPr>
            <a:picLocks noChangeAspect="1" noChangeArrowheads="1"/>
          </p:cNvPicPr>
          <p:nvPr/>
        </p:nvPicPr>
        <p:blipFill>
          <a:blip r:embed="rId2" cstate="print"/>
          <a:srcRect/>
          <a:stretch>
            <a:fillRect/>
          </a:stretch>
        </p:blipFill>
        <p:spPr bwMode="auto">
          <a:xfrm>
            <a:off x="6156176" y="1268760"/>
            <a:ext cx="1800200" cy="2361779"/>
          </a:xfrm>
          <a:prstGeom prst="rect">
            <a:avLst/>
          </a:prstGeom>
          <a:noFill/>
        </p:spPr>
      </p:pic>
      <p:graphicFrame>
        <p:nvGraphicFramePr>
          <p:cNvPr id="5" name="Tableau 4"/>
          <p:cNvGraphicFramePr>
            <a:graphicFrameLocks noGrp="1"/>
          </p:cNvGraphicFramePr>
          <p:nvPr/>
        </p:nvGraphicFramePr>
        <p:xfrm>
          <a:off x="0" y="2708920"/>
          <a:ext cx="6192688" cy="3384376"/>
        </p:xfrm>
        <a:graphic>
          <a:graphicData uri="http://schemas.openxmlformats.org/drawingml/2006/table">
            <a:tbl>
              <a:tblPr/>
              <a:tblGrid>
                <a:gridCol w="1548172"/>
                <a:gridCol w="1548172"/>
                <a:gridCol w="1548172"/>
                <a:gridCol w="1548172"/>
              </a:tblGrid>
              <a:tr h="2268625">
                <a:tc>
                  <a:txBody>
                    <a:bodyPr/>
                    <a:lstStyle/>
                    <a:p>
                      <a:pPr algn="ctr"/>
                      <a:endParaRPr lang="fr-FR" sz="1400" b="1" dirty="0">
                        <a:solidFill>
                          <a:srgbClr val="FFFFFF"/>
                        </a:solidFill>
                        <a:latin typeface="Verdana"/>
                      </a:endParaRPr>
                    </a:p>
                  </a:txBody>
                  <a:tcPr marL="152400" marR="152400" marT="152400" marB="152400" anchor="ctr">
                    <a:lnL>
                      <a:noFill/>
                    </a:lnL>
                    <a:lnR>
                      <a:noFill/>
                    </a:lnR>
                    <a:lnT>
                      <a:noFill/>
                    </a:lnT>
                    <a:lnB>
                      <a:noFill/>
                    </a:lnB>
                    <a:solidFill>
                      <a:srgbClr val="000000"/>
                    </a:solidFill>
                  </a:tcPr>
                </a:tc>
                <a:tc>
                  <a:txBody>
                    <a:bodyPr/>
                    <a:lstStyle/>
                    <a:p>
                      <a:pPr algn="ctr"/>
                      <a:endParaRPr lang="fr-FR" sz="1400" b="1">
                        <a:solidFill>
                          <a:srgbClr val="FFFFFF"/>
                        </a:solidFill>
                        <a:latin typeface="Verdana"/>
                      </a:endParaRPr>
                    </a:p>
                  </a:txBody>
                  <a:tcPr marL="152400" marR="152400" marT="152400" marB="152400" anchor="ctr">
                    <a:lnL>
                      <a:noFill/>
                    </a:lnL>
                    <a:lnR>
                      <a:noFill/>
                    </a:lnR>
                    <a:lnT>
                      <a:noFill/>
                    </a:lnT>
                    <a:lnB>
                      <a:noFill/>
                    </a:lnB>
                    <a:solidFill>
                      <a:srgbClr val="000000"/>
                    </a:solidFill>
                  </a:tcPr>
                </a:tc>
                <a:tc>
                  <a:txBody>
                    <a:bodyPr/>
                    <a:lstStyle/>
                    <a:p>
                      <a:pPr algn="ctr"/>
                      <a:endParaRPr lang="fr-FR" sz="1400" b="1">
                        <a:solidFill>
                          <a:srgbClr val="FFFFFF"/>
                        </a:solidFill>
                        <a:latin typeface="Verdana"/>
                      </a:endParaRPr>
                    </a:p>
                  </a:txBody>
                  <a:tcPr marL="152400" marR="152400" marT="152400" marB="152400" anchor="ctr">
                    <a:lnL>
                      <a:noFill/>
                    </a:lnL>
                    <a:lnR>
                      <a:noFill/>
                    </a:lnR>
                    <a:lnT>
                      <a:noFill/>
                    </a:lnT>
                    <a:lnB>
                      <a:noFill/>
                    </a:lnB>
                    <a:solidFill>
                      <a:srgbClr val="000000"/>
                    </a:solidFill>
                  </a:tcPr>
                </a:tc>
                <a:tc>
                  <a:txBody>
                    <a:bodyPr/>
                    <a:lstStyle/>
                    <a:p>
                      <a:pPr algn="ctr"/>
                      <a:endParaRPr lang="fr-FR" sz="1400" b="1" dirty="0">
                        <a:solidFill>
                          <a:srgbClr val="FFFFFF"/>
                        </a:solidFill>
                        <a:latin typeface="Verdana"/>
                      </a:endParaRPr>
                    </a:p>
                  </a:txBody>
                  <a:tcPr marL="152400" marR="152400" marT="152400" marB="152400" anchor="ctr">
                    <a:lnL>
                      <a:noFill/>
                    </a:lnL>
                    <a:lnR>
                      <a:noFill/>
                    </a:lnR>
                    <a:lnT>
                      <a:noFill/>
                    </a:lnT>
                    <a:lnB>
                      <a:noFill/>
                    </a:lnB>
                    <a:solidFill>
                      <a:srgbClr val="000000"/>
                    </a:solidFill>
                  </a:tcPr>
                </a:tc>
              </a:tr>
              <a:tr h="1115751">
                <a:tc>
                  <a:txBody>
                    <a:bodyPr/>
                    <a:lstStyle/>
                    <a:p>
                      <a:pPr algn="ctr"/>
                      <a:r>
                        <a:rPr lang="fr-FR" sz="1400" b="1">
                          <a:solidFill>
                            <a:srgbClr val="FFFFFF"/>
                          </a:solidFill>
                          <a:latin typeface="Verdana"/>
                        </a:rPr>
                        <a:t>Unipolaire</a:t>
                      </a:r>
                    </a:p>
                  </a:txBody>
                  <a:tcPr marL="152400" marR="152400" marT="152400" marB="152400" anchor="ctr">
                    <a:lnL>
                      <a:noFill/>
                    </a:lnL>
                    <a:lnR>
                      <a:noFill/>
                    </a:lnR>
                    <a:lnT>
                      <a:noFill/>
                    </a:lnT>
                    <a:lnB>
                      <a:noFill/>
                    </a:lnB>
                    <a:solidFill>
                      <a:srgbClr val="000000"/>
                    </a:solidFill>
                  </a:tcPr>
                </a:tc>
                <a:tc>
                  <a:txBody>
                    <a:bodyPr/>
                    <a:lstStyle/>
                    <a:p>
                      <a:pPr algn="ctr"/>
                      <a:r>
                        <a:rPr lang="fr-FR" sz="1400" b="1">
                          <a:solidFill>
                            <a:srgbClr val="FFFFFF"/>
                          </a:solidFill>
                          <a:latin typeface="Verdana"/>
                        </a:rPr>
                        <a:t>Pseudo</a:t>
                      </a:r>
                      <a:br>
                        <a:rPr lang="fr-FR" sz="1400" b="1">
                          <a:solidFill>
                            <a:srgbClr val="FFFFFF"/>
                          </a:solidFill>
                          <a:latin typeface="Verdana"/>
                        </a:rPr>
                      </a:br>
                      <a:r>
                        <a:rPr lang="fr-FR" sz="1400" b="1">
                          <a:solidFill>
                            <a:srgbClr val="FFFFFF"/>
                          </a:solidFill>
                          <a:latin typeface="Verdana"/>
                        </a:rPr>
                        <a:t>unipolaire</a:t>
                      </a:r>
                    </a:p>
                  </a:txBody>
                  <a:tcPr marL="152400" marR="152400" marT="152400" marB="152400" anchor="ctr">
                    <a:lnL>
                      <a:noFill/>
                    </a:lnL>
                    <a:lnR>
                      <a:noFill/>
                    </a:lnR>
                    <a:lnT>
                      <a:noFill/>
                    </a:lnT>
                    <a:lnB>
                      <a:noFill/>
                    </a:lnB>
                    <a:solidFill>
                      <a:srgbClr val="000000"/>
                    </a:solidFill>
                  </a:tcPr>
                </a:tc>
                <a:tc>
                  <a:txBody>
                    <a:bodyPr/>
                    <a:lstStyle/>
                    <a:p>
                      <a:pPr algn="ctr"/>
                      <a:r>
                        <a:rPr lang="fr-FR" sz="1400" b="1">
                          <a:solidFill>
                            <a:srgbClr val="FFFFFF"/>
                          </a:solidFill>
                          <a:latin typeface="Verdana"/>
                        </a:rPr>
                        <a:t>Bipolaire</a:t>
                      </a:r>
                    </a:p>
                  </a:txBody>
                  <a:tcPr marL="152400" marR="152400" marT="152400" marB="152400" anchor="ctr">
                    <a:lnL>
                      <a:noFill/>
                    </a:lnL>
                    <a:lnR>
                      <a:noFill/>
                    </a:lnR>
                    <a:lnT>
                      <a:noFill/>
                    </a:lnT>
                    <a:lnB>
                      <a:noFill/>
                    </a:lnB>
                    <a:solidFill>
                      <a:srgbClr val="000000"/>
                    </a:solidFill>
                  </a:tcPr>
                </a:tc>
                <a:tc>
                  <a:txBody>
                    <a:bodyPr/>
                    <a:lstStyle/>
                    <a:p>
                      <a:pPr algn="ctr"/>
                      <a:r>
                        <a:rPr lang="fr-FR" sz="1400" b="1" dirty="0">
                          <a:solidFill>
                            <a:srgbClr val="FFFFFF"/>
                          </a:solidFill>
                          <a:latin typeface="Verdana"/>
                        </a:rPr>
                        <a:t>Multipolaire</a:t>
                      </a:r>
                    </a:p>
                  </a:txBody>
                  <a:tcPr marL="152400" marR="152400" marT="152400" marB="152400" anchor="ctr">
                    <a:lnL>
                      <a:noFill/>
                    </a:lnL>
                    <a:lnR>
                      <a:noFill/>
                    </a:lnR>
                    <a:lnT>
                      <a:noFill/>
                    </a:lnT>
                    <a:lnB>
                      <a:noFill/>
                    </a:lnB>
                    <a:solidFill>
                      <a:srgbClr val="000000"/>
                    </a:solidFill>
                  </a:tcPr>
                </a:tc>
              </a:tr>
            </a:tbl>
          </a:graphicData>
        </a:graphic>
      </p:graphicFrame>
      <p:pic>
        <p:nvPicPr>
          <p:cNvPr id="23553" name="Picture 1" descr="http://www.biotechnozen.com/articles/images-articles/unipolaire.jpg"/>
          <p:cNvPicPr>
            <a:picLocks noChangeAspect="1" noChangeArrowheads="1"/>
          </p:cNvPicPr>
          <p:nvPr/>
        </p:nvPicPr>
        <p:blipFill>
          <a:blip r:embed="rId3" cstate="print"/>
          <a:srcRect/>
          <a:stretch>
            <a:fillRect/>
          </a:stretch>
        </p:blipFill>
        <p:spPr bwMode="auto">
          <a:xfrm>
            <a:off x="683568" y="3212976"/>
            <a:ext cx="819150" cy="1609725"/>
          </a:xfrm>
          <a:prstGeom prst="rect">
            <a:avLst/>
          </a:prstGeom>
          <a:noFill/>
        </p:spPr>
      </p:pic>
      <p:pic>
        <p:nvPicPr>
          <p:cNvPr id="23554" name="Picture 2" descr="http://www.biotechnozen.com/articles/images-articles/pseudounipolaire.jpg"/>
          <p:cNvPicPr>
            <a:picLocks noChangeAspect="1" noChangeArrowheads="1"/>
          </p:cNvPicPr>
          <p:nvPr/>
        </p:nvPicPr>
        <p:blipFill>
          <a:blip r:embed="rId4" cstate="print"/>
          <a:srcRect/>
          <a:stretch>
            <a:fillRect/>
          </a:stretch>
        </p:blipFill>
        <p:spPr bwMode="auto">
          <a:xfrm>
            <a:off x="3491880" y="3212976"/>
            <a:ext cx="723900" cy="1828800"/>
          </a:xfrm>
          <a:prstGeom prst="rect">
            <a:avLst/>
          </a:prstGeom>
          <a:noFill/>
        </p:spPr>
      </p:pic>
      <p:pic>
        <p:nvPicPr>
          <p:cNvPr id="23555" name="Picture 3" descr="http://www.biotechnozen.com/articles/images-articles/bipolaire.jpg"/>
          <p:cNvPicPr>
            <a:picLocks noChangeAspect="1" noChangeArrowheads="1"/>
          </p:cNvPicPr>
          <p:nvPr/>
        </p:nvPicPr>
        <p:blipFill>
          <a:blip r:embed="rId5" cstate="print"/>
          <a:srcRect/>
          <a:stretch>
            <a:fillRect/>
          </a:stretch>
        </p:blipFill>
        <p:spPr bwMode="auto">
          <a:xfrm>
            <a:off x="2123728" y="3212976"/>
            <a:ext cx="790575" cy="1828800"/>
          </a:xfrm>
          <a:prstGeom prst="rect">
            <a:avLst/>
          </a:prstGeom>
          <a:noFill/>
        </p:spPr>
      </p:pic>
      <p:pic>
        <p:nvPicPr>
          <p:cNvPr id="23556" name="Picture 4" descr="http://www.biotechnozen.com/articles/images-articles/multipolaire.jpg"/>
          <p:cNvPicPr>
            <a:picLocks noChangeAspect="1" noChangeArrowheads="1"/>
          </p:cNvPicPr>
          <p:nvPr/>
        </p:nvPicPr>
        <p:blipFill>
          <a:blip r:embed="rId6" cstate="print"/>
          <a:srcRect/>
          <a:stretch>
            <a:fillRect/>
          </a:stretch>
        </p:blipFill>
        <p:spPr bwMode="auto">
          <a:xfrm>
            <a:off x="4572000" y="3140968"/>
            <a:ext cx="1276350" cy="18478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204864"/>
            <a:ext cx="7242048" cy="1143000"/>
          </a:xfrm>
        </p:spPr>
        <p:txBody>
          <a:bodyPr/>
          <a:lstStyle/>
          <a:p>
            <a:pPr algn="ctr"/>
            <a:r>
              <a:rPr lang="fr-FR" dirty="0" smtClean="0"/>
              <a:t>Organes </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539552" y="260649"/>
          <a:ext cx="7920880" cy="548826"/>
        </p:xfrm>
        <a:graphic>
          <a:graphicData uri="http://schemas.openxmlformats.org/drawingml/2006/table">
            <a:tbl>
              <a:tblPr/>
              <a:tblGrid>
                <a:gridCol w="3960440"/>
                <a:gridCol w="3960440"/>
              </a:tblGrid>
              <a:tr h="548826">
                <a:tc>
                  <a:txBody>
                    <a:bodyPr/>
                    <a:lstStyle/>
                    <a:p>
                      <a:r>
                        <a:rPr lang="fr-FR" sz="2400" dirty="0" smtClean="0">
                          <a:solidFill>
                            <a:schemeClr val="tx1"/>
                          </a:solidFill>
                        </a:rPr>
                        <a:t>Squelette</a:t>
                      </a:r>
                      <a:r>
                        <a:rPr lang="fr-FR" sz="2400" baseline="0" dirty="0" smtClean="0">
                          <a:solidFill>
                            <a:schemeClr val="tx1"/>
                          </a:solidFill>
                        </a:rPr>
                        <a:t>  vue générale</a:t>
                      </a:r>
                      <a:endParaRPr lang="fr-FR" sz="2400" dirty="0">
                        <a:solidFill>
                          <a:schemeClr val="tx1"/>
                        </a:solidFill>
                      </a:endParaRPr>
                    </a:p>
                  </a:txBody>
                  <a:tcPr anchor="ctr">
                    <a:lnL>
                      <a:noFill/>
                    </a:lnL>
                    <a:lnR>
                      <a:noFill/>
                    </a:lnR>
                    <a:lnT>
                      <a:noFill/>
                    </a:lnT>
                    <a:lnB>
                      <a:noFill/>
                    </a:lnB>
                    <a:solidFill>
                      <a:srgbClr val="FFFFFF"/>
                    </a:solidFill>
                  </a:tcPr>
                </a:tc>
                <a:tc>
                  <a:txBody>
                    <a:bodyPr/>
                    <a:lstStyle/>
                    <a:p>
                      <a:endParaRPr lang="fr-FR" dirty="0">
                        <a:solidFill>
                          <a:schemeClr val="tx1"/>
                        </a:solidFill>
                      </a:endParaRPr>
                    </a:p>
                  </a:txBody>
                  <a:tcPr anchor="ctr">
                    <a:lnL>
                      <a:noFill/>
                    </a:lnL>
                    <a:lnR>
                      <a:noFill/>
                    </a:lnR>
                    <a:lnT>
                      <a:noFill/>
                    </a:lnT>
                    <a:lnB>
                      <a:noFill/>
                    </a:lnB>
                    <a:solidFill>
                      <a:srgbClr val="FFFFFF"/>
                    </a:solidFill>
                  </a:tcPr>
                </a:tc>
              </a:tr>
            </a:tbl>
          </a:graphicData>
        </a:graphic>
      </p:graphicFrame>
      <p:pic>
        <p:nvPicPr>
          <p:cNvPr id="94210" name="Picture 2" descr="http://medecinelegale.files.wordpress.com/2010/12/principaux-os-du-corps-humain.jpg"/>
          <p:cNvPicPr>
            <a:picLocks noChangeAspect="1" noChangeArrowheads="1"/>
          </p:cNvPicPr>
          <p:nvPr/>
        </p:nvPicPr>
        <p:blipFill>
          <a:blip r:embed="rId2" cstate="print"/>
          <a:srcRect/>
          <a:stretch>
            <a:fillRect/>
          </a:stretch>
        </p:blipFill>
        <p:spPr bwMode="auto">
          <a:xfrm>
            <a:off x="2195736" y="980728"/>
            <a:ext cx="4886325" cy="559117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crane</a:t>
            </a:r>
            <a:endParaRPr lang="fr-FR" dirty="0"/>
          </a:p>
        </p:txBody>
      </p:sp>
      <p:sp>
        <p:nvSpPr>
          <p:cNvPr id="3" name="Espace réservé du contenu 2"/>
          <p:cNvSpPr>
            <a:spLocks noGrp="1"/>
          </p:cNvSpPr>
          <p:nvPr>
            <p:ph sz="quarter" idx="1"/>
          </p:nvPr>
        </p:nvSpPr>
        <p:spPr>
          <a:xfrm>
            <a:off x="457200" y="1609416"/>
            <a:ext cx="3754760" cy="4699904"/>
          </a:xfrm>
        </p:spPr>
        <p:txBody>
          <a:bodyPr>
            <a:normAutofit fontScale="70000" lnSpcReduction="20000"/>
          </a:bodyPr>
          <a:lstStyle/>
          <a:p>
            <a:r>
              <a:rPr lang="fr-FR" dirty="0" smtClean="0"/>
              <a:t>Est la structure osseuse de la tête protégeant le cerveau des traumatismes</a:t>
            </a:r>
          </a:p>
          <a:p>
            <a:r>
              <a:rPr lang="fr-FR" dirty="0" smtClean="0"/>
              <a:t>Composé de 28 os </a:t>
            </a:r>
          </a:p>
          <a:p>
            <a:r>
              <a:rPr lang="fr-FR" dirty="0" smtClean="0"/>
              <a:t>Crane= os frontal, os pariétal, os occipital, os temporal (oreille) </a:t>
            </a:r>
          </a:p>
          <a:p>
            <a:r>
              <a:rPr lang="fr-FR" dirty="0" smtClean="0"/>
              <a:t>Fosse nasale= os propre du nez, sphénoïde  ( selle turcique=hypophyse) éthmoïde (olfactif)</a:t>
            </a:r>
          </a:p>
          <a:p>
            <a:r>
              <a:rPr lang="fr-FR" dirty="0" smtClean="0"/>
              <a:t>Bouche = os maxillaire supérieure, palais osseux et mandibule</a:t>
            </a:r>
          </a:p>
          <a:p>
            <a:r>
              <a:rPr lang="fr-FR" dirty="0" smtClean="0"/>
              <a:t>Orbite= os lacrymale , maxillaire supérieur os sphénoïde, éthmoïde, os malaire(zygomatique)</a:t>
            </a:r>
            <a:endParaRPr lang="fr-FR" dirty="0"/>
          </a:p>
        </p:txBody>
      </p:sp>
      <p:pic>
        <p:nvPicPr>
          <p:cNvPr id="4" name="Picture 2" descr="http://upload.wikimedia.org/wikipedia/commons/7/78/Cr%C3%A2ne_2.png"/>
          <p:cNvPicPr>
            <a:picLocks noChangeAspect="1" noChangeArrowheads="1"/>
          </p:cNvPicPr>
          <p:nvPr/>
        </p:nvPicPr>
        <p:blipFill>
          <a:blip r:embed="rId2" cstate="print"/>
          <a:srcRect/>
          <a:stretch>
            <a:fillRect/>
          </a:stretch>
        </p:blipFill>
        <p:spPr bwMode="auto">
          <a:xfrm>
            <a:off x="4067944" y="2060848"/>
            <a:ext cx="3792922" cy="295232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Crane vue latérale endocrânienne   </a:t>
            </a:r>
            <a:endParaRPr lang="fr-FR" dirty="0"/>
          </a:p>
        </p:txBody>
      </p:sp>
      <p:pic>
        <p:nvPicPr>
          <p:cNvPr id="19461" name="Picture 5"/>
          <p:cNvPicPr>
            <a:picLocks noChangeAspect="1" noChangeArrowheads="1"/>
          </p:cNvPicPr>
          <p:nvPr/>
        </p:nvPicPr>
        <p:blipFill>
          <a:blip r:embed="rId2" cstate="print"/>
          <a:srcRect/>
          <a:stretch>
            <a:fillRect/>
          </a:stretch>
        </p:blipFill>
        <p:spPr bwMode="auto">
          <a:xfrm>
            <a:off x="823912" y="1772815"/>
            <a:ext cx="6484392" cy="464424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p:cNvPicPr>
            <a:picLocks noChangeAspect="1" noChangeArrowheads="1"/>
          </p:cNvPicPr>
          <p:nvPr/>
        </p:nvPicPr>
        <p:blipFill>
          <a:blip r:embed="rId2" cstate="print"/>
          <a:srcRect/>
          <a:stretch>
            <a:fillRect/>
          </a:stretch>
        </p:blipFill>
        <p:spPr bwMode="auto">
          <a:xfrm>
            <a:off x="1547664" y="620688"/>
            <a:ext cx="5129213" cy="53530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1835696" y="332656"/>
            <a:ext cx="5723567" cy="3744416"/>
          </a:xfrm>
          <a:prstGeom prst="rect">
            <a:avLst/>
          </a:prstGeom>
          <a:noFill/>
          <a:ln w="9525">
            <a:noFill/>
            <a:miter lim="800000"/>
            <a:headEnd/>
            <a:tailEnd/>
          </a:ln>
        </p:spPr>
      </p:pic>
      <p:pic>
        <p:nvPicPr>
          <p:cNvPr id="138243" name="Picture 3"/>
          <p:cNvPicPr>
            <a:picLocks noChangeAspect="1" noChangeArrowheads="1"/>
          </p:cNvPicPr>
          <p:nvPr/>
        </p:nvPicPr>
        <p:blipFill>
          <a:blip r:embed="rId3" cstate="print"/>
          <a:srcRect/>
          <a:stretch>
            <a:fillRect/>
          </a:stretch>
        </p:blipFill>
        <p:spPr bwMode="auto">
          <a:xfrm>
            <a:off x="2987824" y="4077072"/>
            <a:ext cx="3456384" cy="2594161"/>
          </a:xfrm>
          <a:prstGeom prst="rect">
            <a:avLst/>
          </a:prstGeom>
          <a:noFill/>
          <a:ln w="9525">
            <a:noFill/>
            <a:miter lim="800000"/>
            <a:headEnd/>
            <a:tailEnd/>
          </a:ln>
        </p:spPr>
      </p:pic>
      <p:sp>
        <p:nvSpPr>
          <p:cNvPr id="4" name="ZoneTexte 3"/>
          <p:cNvSpPr txBox="1"/>
          <p:nvPr/>
        </p:nvSpPr>
        <p:spPr>
          <a:xfrm>
            <a:off x="0" y="836712"/>
            <a:ext cx="1656184" cy="369332"/>
          </a:xfrm>
          <a:prstGeom prst="rect">
            <a:avLst/>
          </a:prstGeom>
          <a:noFill/>
        </p:spPr>
        <p:txBody>
          <a:bodyPr wrap="square" rtlCol="0">
            <a:spAutoFit/>
          </a:bodyPr>
          <a:lstStyle/>
          <a:p>
            <a:r>
              <a:rPr lang="fr-FR" dirty="0" smtClean="0"/>
              <a:t>Base de crane </a:t>
            </a:r>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Muscles </a:t>
            </a:r>
            <a:endParaRPr lang="fr-FR" dirty="0"/>
          </a:p>
        </p:txBody>
      </p:sp>
      <p:sp>
        <p:nvSpPr>
          <p:cNvPr id="3" name="Espace réservé du contenu 2"/>
          <p:cNvSpPr>
            <a:spLocks noGrp="1"/>
          </p:cNvSpPr>
          <p:nvPr>
            <p:ph sz="quarter" idx="1"/>
          </p:nvPr>
        </p:nvSpPr>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endParaRPr lang="fr-FR" sz="2100" dirty="0" smtClean="0"/>
          </a:p>
          <a:p>
            <a:r>
              <a:rPr lang="fr-FR" sz="3400" dirty="0" smtClean="0"/>
              <a:t>Les </a:t>
            </a:r>
            <a:r>
              <a:rPr lang="fr-FR" sz="3400" dirty="0" err="1" smtClean="0"/>
              <a:t>myocytes</a:t>
            </a:r>
            <a:r>
              <a:rPr lang="fr-FR" sz="3400" dirty="0" smtClean="0"/>
              <a:t> ou fibres musculaires sont des cellules </a:t>
            </a:r>
            <a:r>
              <a:rPr lang="fr-FR" sz="3400" dirty="0" err="1" smtClean="0"/>
              <a:t>polynucléées</a:t>
            </a:r>
            <a:r>
              <a:rPr lang="fr-FR" sz="3400" dirty="0" smtClean="0"/>
              <a:t> de très grandes longueurs.</a:t>
            </a:r>
          </a:p>
          <a:p>
            <a:r>
              <a:rPr lang="fr-FR" sz="3400" dirty="0" smtClean="0"/>
              <a:t>formés de très nombreuses myofibrilles, striations régulières horizontales et verticales.</a:t>
            </a:r>
          </a:p>
          <a:p>
            <a:r>
              <a:rPr lang="fr-FR" sz="3400" dirty="0" smtClean="0"/>
              <a:t>sarcomères  unité de contractilité de base. Sous influence de potentiel évoqué, l’entrée cellulaire de Calcium provoque un raccourcissement de la fibre musculaire. </a:t>
            </a:r>
          </a:p>
          <a:p>
            <a:r>
              <a:rPr lang="fr-FR" sz="3400" dirty="0" smtClean="0"/>
              <a:t>Chaque fibre musculaire étant fortement innervé par de nombreuses terminaisons neuronales provenant d'un même neurone. </a:t>
            </a:r>
            <a:endParaRPr lang="fr-FR" sz="4300" dirty="0" smtClean="0"/>
          </a:p>
          <a:p>
            <a:endParaRPr lang="fr-FR" dirty="0" smtClean="0"/>
          </a:p>
          <a:p>
            <a:r>
              <a:rPr lang="fr-FR" sz="3800" dirty="0" smtClean="0"/>
              <a:t>Trois type de muscles</a:t>
            </a:r>
          </a:p>
          <a:p>
            <a:pPr lvl="1"/>
            <a:r>
              <a:rPr lang="fr-FR" sz="2900" dirty="0" smtClean="0"/>
              <a:t>Muscle strié : volontaire, avec un tendon qui s’attache au squelette  et puissant mais fatigable, en faisceau parallèle.</a:t>
            </a:r>
          </a:p>
          <a:p>
            <a:pPr lvl="1"/>
            <a:r>
              <a:rPr lang="fr-FR" sz="2900" dirty="0" smtClean="0"/>
              <a:t>Muscle non strié: involontaire non fatigable.</a:t>
            </a:r>
          </a:p>
          <a:p>
            <a:pPr lvl="1"/>
            <a:r>
              <a:rPr lang="fr-FR" sz="2900" dirty="0" smtClean="0"/>
              <a:t>Muscle cardiaque: involontaire non fatigable contractile en ramification.</a:t>
            </a:r>
          </a:p>
          <a:p>
            <a:r>
              <a:rPr lang="fr-FR" sz="3800" dirty="0" smtClean="0"/>
              <a:t>Muscles striés sont de 2 types </a:t>
            </a:r>
          </a:p>
          <a:p>
            <a:pPr lvl="1"/>
            <a:r>
              <a:rPr lang="fr-FR" sz="2900" i="1" dirty="0" smtClean="0"/>
              <a:t>Muscle rouge</a:t>
            </a:r>
            <a:r>
              <a:rPr lang="fr-FR" sz="2900" dirty="0" smtClean="0"/>
              <a:t>: riche en myoglobuline (réservoir à oxygène) et riche en mitochondrie = moins puissant et à un effet prolongé.</a:t>
            </a:r>
          </a:p>
          <a:p>
            <a:pPr lvl="1"/>
            <a:r>
              <a:rPr lang="fr-FR" sz="2900" i="1" dirty="0" smtClean="0"/>
              <a:t>Muscle blanc</a:t>
            </a:r>
            <a:r>
              <a:rPr lang="fr-FR" sz="2900" dirty="0" smtClean="0"/>
              <a:t>: riche en fibres contractiles, moins de réserve pour une contraction puissante et plus courte. </a:t>
            </a:r>
            <a:endParaRPr lang="fr-FR" sz="2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11560" y="908720"/>
            <a:ext cx="8064896" cy="523220"/>
          </a:xfrm>
          <a:prstGeom prst="rect">
            <a:avLst/>
          </a:prstGeom>
          <a:noFill/>
        </p:spPr>
        <p:txBody>
          <a:bodyPr wrap="square" rtlCol="0">
            <a:spAutoFit/>
          </a:bodyPr>
          <a:lstStyle/>
          <a:p>
            <a:r>
              <a:rPr lang="fr-FR" sz="2400" dirty="0" smtClean="0"/>
              <a:t>Muscle strié</a:t>
            </a:r>
            <a:r>
              <a:rPr lang="fr-FR" sz="2800" dirty="0" smtClean="0"/>
              <a:t> </a:t>
            </a:r>
            <a:r>
              <a:rPr lang="fr-FR" sz="2400" dirty="0" smtClean="0"/>
              <a:t>		muscle cardiaque	muscle lisse</a:t>
            </a:r>
            <a:endParaRPr lang="fr-FR" sz="2400" dirty="0"/>
          </a:p>
        </p:txBody>
      </p:sp>
      <p:pic>
        <p:nvPicPr>
          <p:cNvPr id="7" name="Picture 2"/>
          <p:cNvPicPr>
            <a:picLocks noChangeAspect="1" noChangeArrowheads="1"/>
          </p:cNvPicPr>
          <p:nvPr/>
        </p:nvPicPr>
        <p:blipFill>
          <a:blip r:embed="rId2" cstate="print"/>
          <a:srcRect/>
          <a:stretch>
            <a:fillRect/>
          </a:stretch>
        </p:blipFill>
        <p:spPr bwMode="auto">
          <a:xfrm>
            <a:off x="467544" y="1484784"/>
            <a:ext cx="4038240" cy="4536504"/>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5364088" y="1412776"/>
            <a:ext cx="1824037" cy="3129607"/>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4572000" y="3501008"/>
            <a:ext cx="3186113" cy="2565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395536" y="3933056"/>
            <a:ext cx="6255488" cy="743507"/>
          </a:xfrm>
        </p:spPr>
        <p:txBody>
          <a:bodyPr>
            <a:noAutofit/>
          </a:bodyPr>
          <a:lstStyle/>
          <a:p>
            <a:pPr algn="ctr"/>
            <a:endParaRPr lang="fr-FR" sz="2400" dirty="0" smtClean="0"/>
          </a:p>
          <a:p>
            <a:pPr lvl="1" algn="ctr">
              <a:buFont typeface="Wingdings" pitchFamily="2" charset="2"/>
              <a:buChar char="§"/>
            </a:pPr>
            <a:r>
              <a:rPr lang="fr-FR" sz="2200" dirty="0" smtClean="0"/>
              <a:t>Cellules  </a:t>
            </a:r>
          </a:p>
          <a:p>
            <a:pPr lvl="1" algn="ctr">
              <a:buFont typeface="Wingdings" pitchFamily="2" charset="2"/>
              <a:buChar char="§"/>
            </a:pPr>
            <a:r>
              <a:rPr lang="fr-FR" sz="2200" dirty="0" smtClean="0"/>
              <a:t>Squelette</a:t>
            </a:r>
          </a:p>
          <a:p>
            <a:pPr lvl="1" algn="ctr">
              <a:buFont typeface="Wingdings" pitchFamily="2" charset="2"/>
              <a:buChar char="§"/>
            </a:pPr>
            <a:r>
              <a:rPr lang="fr-FR" sz="2200" dirty="0" smtClean="0"/>
              <a:t>Muscles </a:t>
            </a:r>
          </a:p>
          <a:p>
            <a:pPr lvl="1" algn="ctr">
              <a:buFont typeface="Wingdings" pitchFamily="2" charset="2"/>
              <a:buChar char="§"/>
            </a:pPr>
            <a:r>
              <a:rPr lang="fr-FR" sz="2200" dirty="0" smtClean="0"/>
              <a:t>Cartilage</a:t>
            </a:r>
          </a:p>
          <a:p>
            <a:pPr lvl="1" algn="ctr">
              <a:buFont typeface="Wingdings" pitchFamily="2" charset="2"/>
              <a:buChar char="§"/>
            </a:pPr>
            <a:r>
              <a:rPr lang="fr-FR" sz="2200" dirty="0" smtClean="0"/>
              <a:t>neurone </a:t>
            </a:r>
            <a:endParaRPr lang="fr-FR" sz="2200" dirty="0"/>
          </a:p>
        </p:txBody>
      </p:sp>
      <p:sp>
        <p:nvSpPr>
          <p:cNvPr id="3" name="Titre 2"/>
          <p:cNvSpPr>
            <a:spLocks noGrp="1"/>
          </p:cNvSpPr>
          <p:nvPr>
            <p:ph type="title"/>
          </p:nvPr>
        </p:nvSpPr>
        <p:spPr>
          <a:xfrm>
            <a:off x="251520" y="1196752"/>
            <a:ext cx="6255488" cy="1362075"/>
          </a:xfrm>
        </p:spPr>
        <p:txBody>
          <a:bodyPr/>
          <a:lstStyle/>
          <a:p>
            <a:r>
              <a:rPr lang="fr-FR" dirty="0" smtClean="0"/>
              <a:t>généralités</a:t>
            </a:r>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0" y="836712"/>
            <a:ext cx="3844667" cy="4392488"/>
          </a:xfrm>
          <a:prstGeom prst="rect">
            <a:avLst/>
          </a:prstGeom>
          <a:noFill/>
          <a:ln w="9525">
            <a:noFill/>
            <a:miter lim="800000"/>
            <a:headEnd/>
            <a:tailEnd/>
          </a:ln>
        </p:spPr>
      </p:pic>
      <p:pic>
        <p:nvPicPr>
          <p:cNvPr id="126979" name="Picture 3"/>
          <p:cNvPicPr>
            <a:picLocks noChangeAspect="1" noChangeArrowheads="1"/>
          </p:cNvPicPr>
          <p:nvPr/>
        </p:nvPicPr>
        <p:blipFill>
          <a:blip r:embed="rId3" cstate="print"/>
          <a:srcRect/>
          <a:stretch>
            <a:fillRect/>
          </a:stretch>
        </p:blipFill>
        <p:spPr bwMode="auto">
          <a:xfrm>
            <a:off x="3851920" y="836712"/>
            <a:ext cx="4115127" cy="468052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852936"/>
            <a:ext cx="7242048" cy="1143000"/>
          </a:xfrm>
        </p:spPr>
        <p:txBody>
          <a:bodyPr/>
          <a:lstStyle/>
          <a:p>
            <a:pPr algn="ctr"/>
            <a:r>
              <a:rPr lang="fr-FR" dirty="0" smtClean="0"/>
              <a:t>Viscères </a:t>
            </a:r>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Organes viscéraux </a:t>
            </a:r>
            <a:endParaRPr lang="fr-FR" dirty="0"/>
          </a:p>
        </p:txBody>
      </p:sp>
      <p:graphicFrame>
        <p:nvGraphicFramePr>
          <p:cNvPr id="4" name="Espace réservé du contenu 3"/>
          <p:cNvGraphicFramePr>
            <a:graphicFrameLocks noGrp="1"/>
          </p:cNvGraphicFramePr>
          <p:nvPr>
            <p:ph sz="quarter" idx="1"/>
          </p:nvPr>
        </p:nvGraphicFramePr>
        <p:xfrm>
          <a:off x="251520" y="2492896"/>
          <a:ext cx="7056784" cy="3569242"/>
        </p:xfrm>
        <a:graphic>
          <a:graphicData uri="http://schemas.openxmlformats.org/drawingml/2006/table">
            <a:tbl>
              <a:tblPr firstRow="1" bandRow="1">
                <a:tableStyleId>{5C22544A-7EE6-4342-B048-85BDC9FD1C3A}</a:tableStyleId>
              </a:tblPr>
              <a:tblGrid>
                <a:gridCol w="3528392"/>
                <a:gridCol w="3528392"/>
              </a:tblGrid>
              <a:tr h="383206">
                <a:tc>
                  <a:txBody>
                    <a:bodyPr/>
                    <a:lstStyle/>
                    <a:p>
                      <a:r>
                        <a:rPr lang="fr-FR" dirty="0" smtClean="0"/>
                        <a:t>Organes</a:t>
                      </a:r>
                      <a:r>
                        <a:rPr lang="fr-FR" baseline="0" dirty="0" smtClean="0"/>
                        <a:t> pleins</a:t>
                      </a:r>
                      <a:endParaRPr lang="fr-FR" dirty="0"/>
                    </a:p>
                  </a:txBody>
                  <a:tcPr marL="94492" marR="94492"/>
                </a:tc>
                <a:tc>
                  <a:txBody>
                    <a:bodyPr/>
                    <a:lstStyle/>
                    <a:p>
                      <a:r>
                        <a:rPr lang="fr-FR" dirty="0" smtClean="0"/>
                        <a:t>Organes</a:t>
                      </a:r>
                      <a:r>
                        <a:rPr lang="fr-FR" baseline="0" dirty="0" smtClean="0"/>
                        <a:t> creux (avec une cavité)</a:t>
                      </a:r>
                      <a:endParaRPr lang="fr-FR" dirty="0"/>
                    </a:p>
                  </a:txBody>
                  <a:tcPr marL="94492" marR="94492"/>
                </a:tc>
              </a:tr>
              <a:tr h="2929162">
                <a:tc>
                  <a:txBody>
                    <a:bodyPr/>
                    <a:lstStyle/>
                    <a:p>
                      <a:r>
                        <a:rPr lang="fr-FR" dirty="0" smtClean="0"/>
                        <a:t>Reins</a:t>
                      </a:r>
                    </a:p>
                    <a:p>
                      <a:r>
                        <a:rPr lang="fr-FR" dirty="0" smtClean="0"/>
                        <a:t>Foie</a:t>
                      </a:r>
                    </a:p>
                    <a:p>
                      <a:r>
                        <a:rPr lang="fr-FR" dirty="0" smtClean="0"/>
                        <a:t>Surrénales</a:t>
                      </a:r>
                    </a:p>
                    <a:p>
                      <a:r>
                        <a:rPr lang="fr-FR" dirty="0" smtClean="0"/>
                        <a:t>Pancréas</a:t>
                      </a:r>
                    </a:p>
                    <a:p>
                      <a:r>
                        <a:rPr lang="fr-FR" dirty="0" smtClean="0"/>
                        <a:t>Prostate</a:t>
                      </a:r>
                    </a:p>
                    <a:p>
                      <a:r>
                        <a:rPr lang="fr-FR" dirty="0" smtClean="0"/>
                        <a:t>Testicules</a:t>
                      </a:r>
                    </a:p>
                    <a:p>
                      <a:r>
                        <a:rPr lang="fr-FR" dirty="0" smtClean="0"/>
                        <a:t>Ovaires</a:t>
                      </a:r>
                    </a:p>
                    <a:p>
                      <a:r>
                        <a:rPr lang="fr-FR" dirty="0" smtClean="0"/>
                        <a:t>thyroïde</a:t>
                      </a:r>
                    </a:p>
                    <a:p>
                      <a:endParaRPr lang="fr-FR" dirty="0" smtClean="0"/>
                    </a:p>
                    <a:p>
                      <a:endParaRPr lang="fr-FR" dirty="0"/>
                    </a:p>
                  </a:txBody>
                  <a:tcPr marL="94492" marR="94492"/>
                </a:tc>
                <a:tc>
                  <a:txBody>
                    <a:bodyPr/>
                    <a:lstStyle/>
                    <a:p>
                      <a:r>
                        <a:rPr lang="fr-FR" dirty="0" smtClean="0"/>
                        <a:t>Cerveau (LCR)</a:t>
                      </a:r>
                    </a:p>
                    <a:p>
                      <a:r>
                        <a:rPr lang="fr-FR" dirty="0" smtClean="0"/>
                        <a:t>Cœur (sang)</a:t>
                      </a:r>
                    </a:p>
                    <a:p>
                      <a:r>
                        <a:rPr lang="fr-FR" dirty="0" smtClean="0"/>
                        <a:t>Poumons (air + sang)</a:t>
                      </a:r>
                    </a:p>
                    <a:p>
                      <a:r>
                        <a:rPr lang="fr-FR" dirty="0" smtClean="0"/>
                        <a:t>Trachée (air)</a:t>
                      </a:r>
                    </a:p>
                    <a:p>
                      <a:r>
                        <a:rPr lang="fr-FR" dirty="0" smtClean="0"/>
                        <a:t>Œsophage</a:t>
                      </a:r>
                      <a:r>
                        <a:rPr lang="fr-FR" baseline="0" dirty="0" smtClean="0"/>
                        <a:t> (air)</a:t>
                      </a:r>
                    </a:p>
                    <a:p>
                      <a:r>
                        <a:rPr lang="fr-FR" baseline="0" dirty="0" smtClean="0"/>
                        <a:t>Estomac (air + liquide gastrique)</a:t>
                      </a:r>
                    </a:p>
                    <a:p>
                      <a:r>
                        <a:rPr lang="fr-FR" baseline="0" dirty="0" smtClean="0"/>
                        <a:t>Intestin (air + digestif)</a:t>
                      </a:r>
                    </a:p>
                    <a:p>
                      <a:r>
                        <a:rPr lang="fr-FR" baseline="0" dirty="0" smtClean="0"/>
                        <a:t>Vessie (urine)</a:t>
                      </a:r>
                    </a:p>
                    <a:p>
                      <a:r>
                        <a:rPr lang="fr-FR" baseline="0" dirty="0" smtClean="0"/>
                        <a:t>Utérus (air)</a:t>
                      </a:r>
                    </a:p>
                    <a:p>
                      <a:endParaRPr lang="fr-FR" dirty="0"/>
                    </a:p>
                  </a:txBody>
                  <a:tcPr marL="94492" marR="94492"/>
                </a:tc>
              </a:tr>
            </a:tbl>
          </a:graphicData>
        </a:graphic>
      </p:graphicFrame>
      <p:sp>
        <p:nvSpPr>
          <p:cNvPr id="5" name="ZoneTexte 4"/>
          <p:cNvSpPr txBox="1"/>
          <p:nvPr/>
        </p:nvSpPr>
        <p:spPr>
          <a:xfrm>
            <a:off x="539552" y="1556792"/>
            <a:ext cx="7848872" cy="369332"/>
          </a:xfrm>
          <a:prstGeom prst="rect">
            <a:avLst/>
          </a:prstGeom>
          <a:noFill/>
        </p:spPr>
        <p:txBody>
          <a:bodyPr wrap="square" rtlCol="0">
            <a:spAutoFit/>
          </a:bodyPr>
          <a:lstStyle/>
          <a:p>
            <a:r>
              <a:rPr lang="fr-FR" dirty="0" smtClean="0"/>
              <a:t>On distingue deux types d’organe interne</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Anatomie topographie </a:t>
            </a:r>
            <a:endParaRPr lang="fr-FR" dirty="0"/>
          </a:p>
        </p:txBody>
      </p:sp>
      <p:graphicFrame>
        <p:nvGraphicFramePr>
          <p:cNvPr id="4" name="Espace réservé du contenu 3"/>
          <p:cNvGraphicFramePr>
            <a:graphicFrameLocks noGrp="1"/>
          </p:cNvGraphicFramePr>
          <p:nvPr>
            <p:ph sz="quarter" idx="1"/>
          </p:nvPr>
        </p:nvGraphicFramePr>
        <p:xfrm>
          <a:off x="827584" y="1"/>
          <a:ext cx="7488833" cy="6237312"/>
        </p:xfrm>
        <a:graphic>
          <a:graphicData uri="http://schemas.openxmlformats.org/drawingml/2006/table">
            <a:tbl>
              <a:tblPr firstRow="1" bandRow="1">
                <a:effectLst>
                  <a:reflection blurRad="6350" stA="50000" endA="300" endPos="55000" dir="5400000" sy="-100000" algn="bl" rotWithShape="0"/>
                </a:effectLst>
                <a:tableStyleId>{B301B821-A1FF-4177-AEE7-76D212191A09}</a:tableStyleId>
              </a:tblPr>
              <a:tblGrid>
                <a:gridCol w="1248139"/>
                <a:gridCol w="1248139"/>
                <a:gridCol w="1248139"/>
                <a:gridCol w="1248139"/>
                <a:gridCol w="1073226"/>
                <a:gridCol w="1423051"/>
              </a:tblGrid>
              <a:tr h="434339">
                <a:tc>
                  <a:txBody>
                    <a:bodyPr/>
                    <a:lstStyle/>
                    <a:p>
                      <a:pPr algn="ctr"/>
                      <a:endParaRPr lang="fr-FR" sz="1600" dirty="0"/>
                    </a:p>
                  </a:txBody>
                  <a:tcPr>
                    <a:solidFill>
                      <a:schemeClr val="accent5">
                        <a:lumMod val="75000"/>
                      </a:schemeClr>
                    </a:solidFill>
                  </a:tcPr>
                </a:tc>
                <a:tc>
                  <a:txBody>
                    <a:bodyPr/>
                    <a:lstStyle/>
                    <a:p>
                      <a:r>
                        <a:rPr lang="fr-FR" sz="1600" dirty="0" smtClean="0"/>
                        <a:t>Arrière</a:t>
                      </a:r>
                      <a:r>
                        <a:rPr lang="fr-FR" sz="1600" baseline="0" dirty="0" smtClean="0"/>
                        <a:t> </a:t>
                      </a:r>
                      <a:endParaRPr lang="fr-FR" sz="1600" dirty="0"/>
                    </a:p>
                  </a:txBody>
                  <a:tcPr/>
                </a:tc>
                <a:tc>
                  <a:txBody>
                    <a:bodyPr/>
                    <a:lstStyle/>
                    <a:p>
                      <a:endParaRPr lang="fr-FR" sz="1600" dirty="0"/>
                    </a:p>
                  </a:txBody>
                  <a:tcPr/>
                </a:tc>
                <a:tc>
                  <a:txBody>
                    <a:bodyPr/>
                    <a:lstStyle/>
                    <a:p>
                      <a:endParaRPr lang="fr-FR" sz="1600" dirty="0"/>
                    </a:p>
                  </a:txBody>
                  <a:tcPr/>
                </a:tc>
                <a:tc>
                  <a:txBody>
                    <a:bodyPr/>
                    <a:lstStyle/>
                    <a:p>
                      <a:r>
                        <a:rPr lang="fr-FR" sz="1600" dirty="0" smtClean="0"/>
                        <a:t>avant</a:t>
                      </a:r>
                      <a:endParaRPr lang="fr-FR" sz="1600" dirty="0"/>
                    </a:p>
                  </a:txBody>
                  <a:tcPr/>
                </a:tc>
                <a:tc>
                  <a:txBody>
                    <a:bodyPr/>
                    <a:lstStyle/>
                    <a:p>
                      <a:endParaRPr lang="fr-FR" sz="1600" dirty="0"/>
                    </a:p>
                  </a:txBody>
                  <a:tcPr/>
                </a:tc>
              </a:tr>
              <a:tr h="827822">
                <a:tc>
                  <a:txBody>
                    <a:bodyPr/>
                    <a:lstStyle/>
                    <a:p>
                      <a:pPr algn="ctr"/>
                      <a:r>
                        <a:rPr lang="fr-FR" sz="1600" dirty="0" smtClean="0"/>
                        <a:t>cou</a:t>
                      </a:r>
                    </a:p>
                  </a:txBody>
                  <a:tcPr>
                    <a:solidFill>
                      <a:schemeClr val="accent5">
                        <a:lumMod val="75000"/>
                      </a:schemeClr>
                    </a:solidFill>
                  </a:tcPr>
                </a:tc>
                <a:tc>
                  <a:txBody>
                    <a:bodyPr/>
                    <a:lstStyle/>
                    <a:p>
                      <a:r>
                        <a:rPr lang="fr-FR" sz="1600" dirty="0" smtClean="0"/>
                        <a:t>Rachis cervical</a:t>
                      </a:r>
                    </a:p>
                  </a:txBody>
                  <a:tcPr/>
                </a:tc>
                <a:tc>
                  <a:txBody>
                    <a:bodyPr/>
                    <a:lstStyle/>
                    <a:p>
                      <a:r>
                        <a:rPr lang="fr-FR" sz="1600" dirty="0" smtClean="0"/>
                        <a:t>Œsophage</a:t>
                      </a:r>
                    </a:p>
                    <a:p>
                      <a:r>
                        <a:rPr lang="fr-FR" sz="1600" dirty="0" smtClean="0"/>
                        <a:t>carotides </a:t>
                      </a:r>
                      <a:endParaRPr lang="fr-FR" sz="1600" dirty="0"/>
                    </a:p>
                  </a:txBody>
                  <a:tcPr/>
                </a:tc>
                <a:tc>
                  <a:txBody>
                    <a:bodyPr/>
                    <a:lstStyle/>
                    <a:p>
                      <a:r>
                        <a:rPr lang="fr-FR" sz="1600" dirty="0" smtClean="0"/>
                        <a:t>Trachée</a:t>
                      </a:r>
                      <a:r>
                        <a:rPr lang="fr-FR" sz="1600" baseline="0" dirty="0" smtClean="0"/>
                        <a:t> </a:t>
                      </a:r>
                    </a:p>
                    <a:p>
                      <a:r>
                        <a:rPr lang="fr-FR" sz="1600" baseline="0" dirty="0" smtClean="0"/>
                        <a:t> carotides</a:t>
                      </a:r>
                      <a:endParaRPr lang="fr-FR" sz="1600" dirty="0"/>
                    </a:p>
                  </a:txBody>
                  <a:tcPr/>
                </a:tc>
                <a:tc>
                  <a:txBody>
                    <a:bodyPr/>
                    <a:lstStyle/>
                    <a:p>
                      <a:r>
                        <a:rPr lang="fr-FR" sz="1600" dirty="0" smtClean="0"/>
                        <a:t>Thyroïde</a:t>
                      </a:r>
                      <a:r>
                        <a:rPr lang="fr-FR" sz="1600" baseline="0" dirty="0" smtClean="0"/>
                        <a:t> </a:t>
                      </a:r>
                      <a:endParaRPr lang="fr-FR" sz="1600" dirty="0"/>
                    </a:p>
                  </a:txBody>
                  <a:tcPr/>
                </a:tc>
                <a:tc>
                  <a:txBody>
                    <a:bodyPr/>
                    <a:lstStyle/>
                    <a:p>
                      <a:endParaRPr lang="fr-FR" sz="1600" dirty="0"/>
                    </a:p>
                  </a:txBody>
                  <a:tcPr/>
                </a:tc>
              </a:tr>
              <a:tr h="1066104">
                <a:tc>
                  <a:txBody>
                    <a:bodyPr/>
                    <a:lstStyle/>
                    <a:p>
                      <a:pPr algn="ctr"/>
                      <a:r>
                        <a:rPr lang="fr-FR" sz="1600" dirty="0" smtClean="0"/>
                        <a:t>thorax</a:t>
                      </a:r>
                      <a:endParaRPr lang="fr-FR" sz="1600" dirty="0"/>
                    </a:p>
                  </a:txBody>
                  <a:tcPr>
                    <a:solidFill>
                      <a:schemeClr val="accent5">
                        <a:lumMod val="75000"/>
                      </a:schemeClr>
                    </a:solidFill>
                  </a:tcPr>
                </a:tc>
                <a:tc>
                  <a:txBody>
                    <a:bodyPr/>
                    <a:lstStyle/>
                    <a:p>
                      <a:r>
                        <a:rPr lang="fr-FR" sz="1600" dirty="0" smtClean="0"/>
                        <a:t>Rachis dorsal</a:t>
                      </a:r>
                      <a:endParaRPr lang="fr-FR" sz="1600" dirty="0"/>
                    </a:p>
                  </a:txBody>
                  <a:tcPr/>
                </a:tc>
                <a:tc>
                  <a:txBody>
                    <a:bodyPr/>
                    <a:lstStyle/>
                    <a:p>
                      <a:r>
                        <a:rPr lang="fr-FR" sz="1600" dirty="0" smtClean="0"/>
                        <a:t>Œsophage </a:t>
                      </a:r>
                    </a:p>
                    <a:p>
                      <a:r>
                        <a:rPr lang="fr-FR" sz="1600" dirty="0" smtClean="0"/>
                        <a:t>Aorte</a:t>
                      </a:r>
                      <a:endParaRPr lang="fr-FR" sz="1600" dirty="0"/>
                    </a:p>
                  </a:txBody>
                  <a:tcPr/>
                </a:tc>
                <a:tc>
                  <a:txBody>
                    <a:bodyPr/>
                    <a:lstStyle/>
                    <a:p>
                      <a:r>
                        <a:rPr lang="fr-FR" sz="1600" dirty="0" smtClean="0"/>
                        <a:t>Trachée cœur  poumons </a:t>
                      </a:r>
                      <a:endParaRPr lang="fr-FR" sz="1600" dirty="0"/>
                    </a:p>
                  </a:txBody>
                  <a:tcPr/>
                </a:tc>
                <a:tc>
                  <a:txBody>
                    <a:bodyPr/>
                    <a:lstStyle/>
                    <a:p>
                      <a:endParaRPr lang="fr-FR" sz="1600" dirty="0"/>
                    </a:p>
                  </a:txBody>
                  <a:tcPr/>
                </a:tc>
                <a:tc>
                  <a:txBody>
                    <a:bodyPr/>
                    <a:lstStyle/>
                    <a:p>
                      <a:r>
                        <a:rPr lang="fr-FR" sz="1600" dirty="0" smtClean="0"/>
                        <a:t>Cage thoracique</a:t>
                      </a:r>
                      <a:endParaRPr lang="fr-FR" sz="1600" dirty="0"/>
                    </a:p>
                  </a:txBody>
                  <a:tcPr/>
                </a:tc>
              </a:tr>
              <a:tr h="829192">
                <a:tc>
                  <a:txBody>
                    <a:bodyPr/>
                    <a:lstStyle/>
                    <a:p>
                      <a:pPr algn="ctr"/>
                      <a:endParaRPr lang="fr-FR" sz="1600" dirty="0"/>
                    </a:p>
                  </a:txBody>
                  <a:tcPr>
                    <a:solidFill>
                      <a:schemeClr val="accent5">
                        <a:lumMod val="75000"/>
                      </a:schemeClr>
                    </a:solidFill>
                  </a:tcPr>
                </a:tc>
                <a:tc gridSpan="5">
                  <a:txBody>
                    <a:bodyPr/>
                    <a:lstStyle/>
                    <a:p>
                      <a:pPr algn="l"/>
                      <a:r>
                        <a:rPr lang="fr-FR" sz="2000" dirty="0" smtClean="0">
                          <a:solidFill>
                            <a:schemeClr val="accent6">
                              <a:lumMod val="50000"/>
                            </a:schemeClr>
                          </a:solidFill>
                          <a:latin typeface="Aharoni" pitchFamily="2" charset="-79"/>
                          <a:cs typeface="Aharoni" pitchFamily="2" charset="-79"/>
                        </a:rPr>
                        <a:t>Diaphragme</a:t>
                      </a:r>
                    </a:p>
                    <a:p>
                      <a:pPr algn="l"/>
                      <a:r>
                        <a:rPr lang="fr-FR" sz="1600" dirty="0" smtClean="0"/>
                        <a:t>              rétro péritoine             intra péritonéale </a:t>
                      </a:r>
                      <a:endParaRPr lang="fr-FR" sz="1600" dirty="0"/>
                    </a:p>
                  </a:txBody>
                  <a:tcPr/>
                </a:tc>
                <a:tc hMerge="1">
                  <a:txBody>
                    <a:bodyPr/>
                    <a:lstStyle/>
                    <a:p>
                      <a:endParaRPr lang="fr-FR" dirty="0"/>
                    </a:p>
                  </a:txBody>
                  <a:tcPr/>
                </a:tc>
                <a:tc hMerge="1">
                  <a:txBody>
                    <a:bodyPr/>
                    <a:lstStyle/>
                    <a:p>
                      <a:endParaRPr lang="fr-FR" dirty="0"/>
                    </a:p>
                  </a:txBody>
                  <a:tcPr/>
                </a:tc>
                <a:tc hMerge="1">
                  <a:txBody>
                    <a:bodyPr/>
                    <a:lstStyle/>
                    <a:p>
                      <a:endParaRPr lang="fr-FR" dirty="0" smtClean="0"/>
                    </a:p>
                  </a:txBody>
                  <a:tcPr/>
                </a:tc>
                <a:tc hMerge="1">
                  <a:txBody>
                    <a:bodyPr/>
                    <a:lstStyle/>
                    <a:p>
                      <a:endParaRPr lang="fr-FR" dirty="0"/>
                    </a:p>
                  </a:txBody>
                  <a:tcPr/>
                </a:tc>
              </a:tr>
              <a:tr h="1697869">
                <a:tc>
                  <a:txBody>
                    <a:bodyPr/>
                    <a:lstStyle/>
                    <a:p>
                      <a:pPr algn="ctr"/>
                      <a:r>
                        <a:rPr lang="fr-FR" sz="1600" dirty="0" smtClean="0"/>
                        <a:t>abdomen</a:t>
                      </a:r>
                      <a:endParaRPr lang="fr-FR" sz="1600" dirty="0"/>
                    </a:p>
                  </a:txBody>
                  <a:tcPr>
                    <a:solidFill>
                      <a:schemeClr val="accent5">
                        <a:lumMod val="75000"/>
                      </a:schemeClr>
                    </a:solidFill>
                  </a:tcPr>
                </a:tc>
                <a:tc>
                  <a:txBody>
                    <a:bodyPr/>
                    <a:lstStyle/>
                    <a:p>
                      <a:r>
                        <a:rPr lang="fr-FR" sz="1600" dirty="0" smtClean="0"/>
                        <a:t>Rachis lombaire</a:t>
                      </a:r>
                      <a:endParaRPr lang="fr-FR" sz="1600" dirty="0"/>
                    </a:p>
                  </a:txBody>
                  <a:tcPr/>
                </a:tc>
                <a:tc>
                  <a:txBody>
                    <a:bodyPr/>
                    <a:lstStyle/>
                    <a:p>
                      <a:r>
                        <a:rPr lang="fr-FR" sz="1600" dirty="0" smtClean="0"/>
                        <a:t>Aorte</a:t>
                      </a:r>
                    </a:p>
                    <a:p>
                      <a:r>
                        <a:rPr lang="fr-FR" sz="1600" dirty="0" smtClean="0"/>
                        <a:t>Reins</a:t>
                      </a:r>
                    </a:p>
                    <a:p>
                      <a:r>
                        <a:rPr lang="fr-FR" sz="1600" dirty="0" smtClean="0"/>
                        <a:t>surrénales</a:t>
                      </a:r>
                    </a:p>
                    <a:p>
                      <a:r>
                        <a:rPr lang="fr-FR" sz="1600" dirty="0" smtClean="0"/>
                        <a:t>Pancréas</a:t>
                      </a:r>
                    </a:p>
                    <a:p>
                      <a:endParaRPr lang="fr-FR" sz="1600" dirty="0"/>
                    </a:p>
                  </a:txBody>
                  <a:tcPr/>
                </a:tc>
                <a:tc>
                  <a:txBody>
                    <a:bodyPr/>
                    <a:lstStyle/>
                    <a:p>
                      <a:r>
                        <a:rPr lang="fr-FR" sz="1600" dirty="0" smtClean="0"/>
                        <a:t>rate</a:t>
                      </a:r>
                      <a:endParaRPr lang="fr-FR" sz="1600" dirty="0"/>
                    </a:p>
                  </a:txBody>
                  <a:tcPr/>
                </a:tc>
                <a:tc>
                  <a:txBody>
                    <a:bodyPr/>
                    <a:lstStyle/>
                    <a:p>
                      <a:r>
                        <a:rPr lang="fr-FR" sz="1600" dirty="0" smtClean="0"/>
                        <a:t>Estomac</a:t>
                      </a:r>
                    </a:p>
                    <a:p>
                      <a:r>
                        <a:rPr lang="fr-FR" sz="1600" dirty="0" smtClean="0"/>
                        <a:t>Foie</a:t>
                      </a:r>
                    </a:p>
                    <a:p>
                      <a:r>
                        <a:rPr lang="fr-FR" sz="1600" dirty="0" smtClean="0"/>
                        <a:t>Grêle </a:t>
                      </a:r>
                    </a:p>
                    <a:p>
                      <a:r>
                        <a:rPr lang="fr-FR" sz="1600" dirty="0" smtClean="0"/>
                        <a:t>colon</a:t>
                      </a:r>
                    </a:p>
                  </a:txBody>
                  <a:tcPr/>
                </a:tc>
                <a:tc>
                  <a:txBody>
                    <a:bodyPr/>
                    <a:lstStyle/>
                    <a:p>
                      <a:r>
                        <a:rPr lang="fr-FR" sz="1600" dirty="0" smtClean="0"/>
                        <a:t>Paroi abdominale</a:t>
                      </a:r>
                      <a:endParaRPr lang="fr-FR" sz="1600" dirty="0"/>
                    </a:p>
                  </a:txBody>
                  <a:tcPr/>
                </a:tc>
              </a:tr>
              <a:tr h="1381986">
                <a:tc>
                  <a:txBody>
                    <a:bodyPr/>
                    <a:lstStyle/>
                    <a:p>
                      <a:pPr algn="ctr"/>
                      <a:r>
                        <a:rPr lang="fr-FR" sz="1600" dirty="0" smtClean="0"/>
                        <a:t>bassin</a:t>
                      </a:r>
                      <a:endParaRPr lang="fr-FR" sz="1600" dirty="0"/>
                    </a:p>
                  </a:txBody>
                  <a:tcPr>
                    <a:solidFill>
                      <a:schemeClr val="accent5">
                        <a:lumMod val="75000"/>
                      </a:schemeClr>
                    </a:solidFill>
                  </a:tcPr>
                </a:tc>
                <a:tc>
                  <a:txBody>
                    <a:bodyPr/>
                    <a:lstStyle/>
                    <a:p>
                      <a:r>
                        <a:rPr lang="fr-FR" sz="1600" dirty="0" smtClean="0"/>
                        <a:t>sacrum</a:t>
                      </a:r>
                      <a:endParaRPr lang="fr-FR" sz="1600" dirty="0"/>
                    </a:p>
                  </a:txBody>
                  <a:tcPr/>
                </a:tc>
                <a:tc>
                  <a:txBody>
                    <a:bodyPr/>
                    <a:lstStyle/>
                    <a:p>
                      <a:r>
                        <a:rPr lang="fr-FR" sz="1600" dirty="0" smtClean="0"/>
                        <a:t>rectum</a:t>
                      </a:r>
                      <a:endParaRPr lang="fr-FR" sz="1600" dirty="0"/>
                    </a:p>
                  </a:txBody>
                  <a:tcPr/>
                </a:tc>
                <a:tc>
                  <a:txBody>
                    <a:bodyPr/>
                    <a:lstStyle/>
                    <a:p>
                      <a:r>
                        <a:rPr lang="fr-FR" sz="1600" dirty="0" smtClean="0"/>
                        <a:t>utérus</a:t>
                      </a:r>
                      <a:endParaRPr lang="fr-FR" sz="1600" dirty="0"/>
                    </a:p>
                  </a:txBody>
                  <a:tcPr/>
                </a:tc>
                <a:tc>
                  <a:txBody>
                    <a:bodyPr/>
                    <a:lstStyle/>
                    <a:p>
                      <a:r>
                        <a:rPr lang="fr-FR" sz="1600" dirty="0" smtClean="0"/>
                        <a:t>Vessie</a:t>
                      </a:r>
                    </a:p>
                    <a:p>
                      <a:r>
                        <a:rPr lang="fr-FR" sz="1600" dirty="0" smtClean="0"/>
                        <a:t>prostate</a:t>
                      </a:r>
                      <a:endParaRPr lang="fr-FR" sz="1600" dirty="0"/>
                    </a:p>
                  </a:txBody>
                  <a:tcPr/>
                </a:tc>
                <a:tc>
                  <a:txBody>
                    <a:bodyPr/>
                    <a:lstStyle/>
                    <a:p>
                      <a:r>
                        <a:rPr lang="fr-FR" sz="1600" dirty="0" smtClean="0"/>
                        <a:t>Pubis</a:t>
                      </a:r>
                    </a:p>
                    <a:p>
                      <a:r>
                        <a:rPr lang="fr-FR" sz="1600" dirty="0" smtClean="0"/>
                        <a:t>Organe génitaux externes</a:t>
                      </a:r>
                      <a:endParaRPr lang="fr-FR" sz="1600" dirty="0"/>
                    </a:p>
                  </a:txBody>
                  <a:tcPr/>
                </a:tc>
              </a:tr>
            </a:tbl>
          </a:graphicData>
        </a:graphic>
      </p:graphicFrame>
      <p:cxnSp>
        <p:nvCxnSpPr>
          <p:cNvPr id="6" name="Connecteur droit 5"/>
          <p:cNvCxnSpPr/>
          <p:nvPr/>
        </p:nvCxnSpPr>
        <p:spPr>
          <a:xfrm>
            <a:off x="4572000" y="2564904"/>
            <a:ext cx="0" cy="3024336"/>
          </a:xfrm>
          <a:prstGeom prst="line">
            <a:avLst/>
          </a:prstGeom>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Cavité séreuse</a:t>
            </a:r>
            <a:endParaRPr lang="fr-FR" dirty="0"/>
          </a:p>
        </p:txBody>
      </p:sp>
      <p:sp>
        <p:nvSpPr>
          <p:cNvPr id="3" name="ZoneTexte 2"/>
          <p:cNvSpPr txBox="1"/>
          <p:nvPr/>
        </p:nvSpPr>
        <p:spPr>
          <a:xfrm>
            <a:off x="395536" y="1340768"/>
            <a:ext cx="4464496" cy="5184576"/>
          </a:xfrm>
          <a:prstGeom prst="rect">
            <a:avLst/>
          </a:prstGeom>
          <a:noFill/>
        </p:spPr>
        <p:txBody>
          <a:bodyPr wrap="square" rtlCol="0">
            <a:spAutoFit/>
          </a:bodyPr>
          <a:lstStyle/>
          <a:p>
            <a:r>
              <a:rPr lang="fr-FR" sz="1600" dirty="0" smtClean="0"/>
              <a:t>Les séreuses, ou membranes séreuses, sont les membranes humides de la cavité antérieure fermée. </a:t>
            </a:r>
          </a:p>
          <a:p>
            <a:r>
              <a:rPr lang="fr-FR" sz="1600" dirty="0" smtClean="0"/>
              <a:t>Comportent deux couches: un </a:t>
            </a:r>
            <a:r>
              <a:rPr lang="fr-FR" sz="1600" i="1" u="sng" dirty="0" smtClean="0"/>
              <a:t>feuillet pariétal</a:t>
            </a:r>
            <a:r>
              <a:rPr lang="fr-FR" sz="1600" u="sng" dirty="0" smtClean="0"/>
              <a:t> </a:t>
            </a:r>
            <a:r>
              <a:rPr lang="fr-FR" sz="1600" dirty="0" smtClean="0"/>
              <a:t>qui tapisse la paroi de la cavité et un </a:t>
            </a:r>
            <a:r>
              <a:rPr lang="fr-FR" sz="1600" i="1" u="sng" dirty="0" smtClean="0"/>
              <a:t>feuillet viscéral </a:t>
            </a:r>
            <a:r>
              <a:rPr lang="fr-FR" sz="1600" dirty="0" smtClean="0"/>
              <a:t>qui recouvre la face externe des organes (viscères mobiles) de la cavité. </a:t>
            </a:r>
          </a:p>
          <a:p>
            <a:endParaRPr lang="fr-FR" sz="1600" dirty="0" smtClean="0"/>
          </a:p>
          <a:p>
            <a:pPr lvl="1">
              <a:buFont typeface="Arial" pitchFamily="34" charset="0"/>
              <a:buChar char="•"/>
            </a:pPr>
            <a:r>
              <a:rPr lang="fr-FR" sz="1600" dirty="0" smtClean="0"/>
              <a:t>Thorax:  cavité pleurale = poumon.  </a:t>
            </a:r>
          </a:p>
          <a:p>
            <a:pPr lvl="1">
              <a:buFont typeface="Arial" pitchFamily="34" charset="0"/>
              <a:buChar char="•"/>
            </a:pPr>
            <a:r>
              <a:rPr lang="fr-FR" sz="1600" dirty="0" smtClean="0"/>
              <a:t>cavité péricardique= cœur. </a:t>
            </a:r>
          </a:p>
          <a:p>
            <a:pPr lvl="1">
              <a:buFont typeface="Arial" pitchFamily="34" charset="0"/>
              <a:buChar char="•"/>
            </a:pPr>
            <a:r>
              <a:rPr lang="fr-FR" sz="1600" dirty="0" smtClean="0"/>
              <a:t>Abdomen: </a:t>
            </a:r>
          </a:p>
          <a:p>
            <a:pPr lvl="2">
              <a:buFont typeface="Arial" pitchFamily="34" charset="0"/>
              <a:buChar char="•"/>
            </a:pPr>
            <a:r>
              <a:rPr lang="fr-FR" sz="1600" dirty="0" smtClean="0"/>
              <a:t>cavité péritonéale= estomac, intestin grêle, colon, foie, rate. </a:t>
            </a:r>
          </a:p>
          <a:p>
            <a:pPr lvl="1">
              <a:buFont typeface="Arial" pitchFamily="34" charset="0"/>
              <a:buChar char="•"/>
            </a:pPr>
            <a:r>
              <a:rPr lang="fr-FR" sz="1600" dirty="0" smtClean="0"/>
              <a:t>Articulation= cavité synoviale.</a:t>
            </a:r>
          </a:p>
          <a:p>
            <a:endParaRPr lang="fr-FR" sz="1600" dirty="0" smtClean="0"/>
          </a:p>
          <a:p>
            <a:r>
              <a:rPr lang="fr-FR" sz="1600" dirty="0" smtClean="0"/>
              <a:t>Les organes fixes :</a:t>
            </a:r>
          </a:p>
          <a:p>
            <a:r>
              <a:rPr lang="fr-FR" sz="1600" dirty="0" smtClean="0"/>
              <a:t>Thorax= médiastin = œsophage aorte.</a:t>
            </a:r>
          </a:p>
          <a:p>
            <a:r>
              <a:rPr lang="fr-FR" sz="1600" dirty="0" smtClean="0"/>
              <a:t>Abdomen= rétro péritoine = reins, pancréas, surrénales,  aorte abdominale, veine cave inférieure. </a:t>
            </a:r>
            <a:endParaRPr lang="fr-FR" sz="1600" dirty="0"/>
          </a:p>
        </p:txBody>
      </p:sp>
      <p:pic>
        <p:nvPicPr>
          <p:cNvPr id="90113" name="Picture 1"/>
          <p:cNvPicPr>
            <a:picLocks noChangeAspect="1" noChangeArrowheads="1"/>
          </p:cNvPicPr>
          <p:nvPr/>
        </p:nvPicPr>
        <p:blipFill>
          <a:blip r:embed="rId2" cstate="print"/>
          <a:srcRect/>
          <a:stretch>
            <a:fillRect/>
          </a:stretch>
        </p:blipFill>
        <p:spPr bwMode="auto">
          <a:xfrm>
            <a:off x="4716016" y="1556792"/>
            <a:ext cx="3427737"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Topographie abdominale</a:t>
            </a:r>
            <a:endParaRPr lang="fr-FR" dirty="0"/>
          </a:p>
        </p:txBody>
      </p:sp>
      <p:pic>
        <p:nvPicPr>
          <p:cNvPr id="27650" name="Picture 2" descr="C://Users/GHAVAM~1/AppData/Local/Temp/dacudaTemp/Scan_31-12-2011-22-33-28.jpg"/>
          <p:cNvPicPr>
            <a:picLocks noChangeAspect="1" noChangeArrowheads="1"/>
          </p:cNvPicPr>
          <p:nvPr/>
        </p:nvPicPr>
        <p:blipFill>
          <a:blip r:embed="rId2" cstate="print"/>
          <a:srcRect/>
          <a:stretch>
            <a:fillRect/>
          </a:stretch>
        </p:blipFill>
        <p:spPr bwMode="auto">
          <a:xfrm>
            <a:off x="0" y="1340768"/>
            <a:ext cx="3836690" cy="5104045"/>
          </a:xfrm>
          <a:prstGeom prst="rect">
            <a:avLst/>
          </a:prstGeom>
          <a:noFill/>
        </p:spPr>
      </p:pic>
      <p:pic>
        <p:nvPicPr>
          <p:cNvPr id="59394" name="Picture 2" descr="C://Users/GHAVAM~1/AppData/Local/Temp/dacudaTemp/Scan_01-01-2012-21-00-48.jpg"/>
          <p:cNvPicPr>
            <a:picLocks noChangeAspect="1" noChangeArrowheads="1"/>
          </p:cNvPicPr>
          <p:nvPr/>
        </p:nvPicPr>
        <p:blipFill>
          <a:blip r:embed="rId3" cstate="print"/>
          <a:srcRect/>
          <a:stretch>
            <a:fillRect/>
          </a:stretch>
        </p:blipFill>
        <p:spPr bwMode="auto">
          <a:xfrm>
            <a:off x="3635896" y="1988840"/>
            <a:ext cx="4426131" cy="403244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Corrélation entre la topographie et l’organe intra abdominal</a:t>
            </a:r>
            <a:endParaRPr lang="fr-FR" dirty="0"/>
          </a:p>
        </p:txBody>
      </p:sp>
      <p:graphicFrame>
        <p:nvGraphicFramePr>
          <p:cNvPr id="4" name="Espace réservé du contenu 3"/>
          <p:cNvGraphicFramePr>
            <a:graphicFrameLocks noGrp="1"/>
          </p:cNvGraphicFramePr>
          <p:nvPr>
            <p:ph sz="quarter" idx="1"/>
          </p:nvPr>
        </p:nvGraphicFramePr>
        <p:xfrm>
          <a:off x="301625" y="1527175"/>
          <a:ext cx="8504238" cy="3708400"/>
        </p:xfrm>
        <a:graphic>
          <a:graphicData uri="http://schemas.openxmlformats.org/drawingml/2006/table">
            <a:tbl>
              <a:tblPr firstRow="1" bandRow="1">
                <a:tableStyleId>{93296810-A885-4BE3-A3E7-6D5BEEA58F35}</a:tableStyleId>
              </a:tblPr>
              <a:tblGrid>
                <a:gridCol w="4252119"/>
                <a:gridCol w="4252119"/>
              </a:tblGrid>
              <a:tr h="370840">
                <a:tc>
                  <a:txBody>
                    <a:bodyPr/>
                    <a:lstStyle/>
                    <a:p>
                      <a:pPr algn="l"/>
                      <a:r>
                        <a:rPr lang="fr-FR" dirty="0" smtClean="0"/>
                        <a:t>région</a:t>
                      </a:r>
                      <a:endParaRPr lang="fr-FR" dirty="0"/>
                    </a:p>
                  </a:txBody>
                  <a:tcPr marL="94492" marR="94492"/>
                </a:tc>
                <a:tc>
                  <a:txBody>
                    <a:bodyPr/>
                    <a:lstStyle/>
                    <a:p>
                      <a:pPr algn="l"/>
                      <a:r>
                        <a:rPr lang="fr-FR" dirty="0" smtClean="0"/>
                        <a:t>organe</a:t>
                      </a:r>
                      <a:endParaRPr lang="fr-FR" dirty="0"/>
                    </a:p>
                  </a:txBody>
                  <a:tcPr marL="94492" marR="94492"/>
                </a:tc>
              </a:tr>
              <a:tr h="370840">
                <a:tc>
                  <a:txBody>
                    <a:bodyPr/>
                    <a:lstStyle/>
                    <a:p>
                      <a:pPr algn="l"/>
                      <a:r>
                        <a:rPr lang="fr-FR" dirty="0" smtClean="0"/>
                        <a:t>Hypochondre</a:t>
                      </a:r>
                      <a:r>
                        <a:rPr lang="fr-FR" baseline="0" dirty="0" smtClean="0"/>
                        <a:t> droit</a:t>
                      </a:r>
                      <a:endParaRPr lang="fr-FR" dirty="0"/>
                    </a:p>
                  </a:txBody>
                  <a:tcPr marL="94492" marR="94492"/>
                </a:tc>
                <a:tc>
                  <a:txBody>
                    <a:bodyPr/>
                    <a:lstStyle/>
                    <a:p>
                      <a:pPr algn="l"/>
                      <a:r>
                        <a:rPr lang="fr-FR" dirty="0" smtClean="0"/>
                        <a:t>Foie, vésicule biliaire, colon</a:t>
                      </a:r>
                      <a:endParaRPr lang="fr-FR" dirty="0"/>
                    </a:p>
                  </a:txBody>
                  <a:tcPr marL="94492" marR="94492"/>
                </a:tc>
              </a:tr>
              <a:tr h="370840">
                <a:tc>
                  <a:txBody>
                    <a:bodyPr/>
                    <a:lstStyle/>
                    <a:p>
                      <a:pPr algn="l"/>
                      <a:r>
                        <a:rPr lang="fr-FR" dirty="0" smtClean="0"/>
                        <a:t>épigastrique</a:t>
                      </a:r>
                      <a:endParaRPr lang="fr-FR" dirty="0"/>
                    </a:p>
                  </a:txBody>
                  <a:tcPr marL="94492" marR="94492"/>
                </a:tc>
                <a:tc>
                  <a:txBody>
                    <a:bodyPr/>
                    <a:lstStyle/>
                    <a:p>
                      <a:pPr algn="l"/>
                      <a:r>
                        <a:rPr lang="fr-FR" dirty="0" smtClean="0"/>
                        <a:t>Estomac, pancréas, colon</a:t>
                      </a:r>
                      <a:endParaRPr lang="fr-FR" dirty="0"/>
                    </a:p>
                  </a:txBody>
                  <a:tcPr marL="94492" marR="94492"/>
                </a:tc>
              </a:tr>
              <a:tr h="370840">
                <a:tc>
                  <a:txBody>
                    <a:bodyPr/>
                    <a:lstStyle/>
                    <a:p>
                      <a:pPr algn="l"/>
                      <a:r>
                        <a:rPr lang="fr-FR" dirty="0" smtClean="0"/>
                        <a:t>Hypochondre gauche </a:t>
                      </a:r>
                      <a:endParaRPr lang="fr-FR" dirty="0"/>
                    </a:p>
                  </a:txBody>
                  <a:tcPr marL="94492" marR="94492"/>
                </a:tc>
                <a:tc>
                  <a:txBody>
                    <a:bodyPr/>
                    <a:lstStyle/>
                    <a:p>
                      <a:pPr algn="l"/>
                      <a:r>
                        <a:rPr lang="fr-FR" dirty="0" smtClean="0"/>
                        <a:t>Estomac , rate</a:t>
                      </a:r>
                      <a:endParaRPr lang="fr-FR" dirty="0"/>
                    </a:p>
                  </a:txBody>
                  <a:tcPr marL="94492" marR="94492"/>
                </a:tc>
              </a:tr>
              <a:tr h="370840">
                <a:tc>
                  <a:txBody>
                    <a:bodyPr/>
                    <a:lstStyle/>
                    <a:p>
                      <a:pPr algn="l"/>
                      <a:r>
                        <a:rPr lang="fr-FR" dirty="0" smtClean="0"/>
                        <a:t>Flanc</a:t>
                      </a:r>
                      <a:r>
                        <a:rPr lang="fr-FR" baseline="0" dirty="0" smtClean="0"/>
                        <a:t> droit</a:t>
                      </a:r>
                      <a:endParaRPr lang="fr-FR" dirty="0"/>
                    </a:p>
                  </a:txBody>
                  <a:tcPr marL="94492" marR="94492"/>
                </a:tc>
                <a:tc>
                  <a:txBody>
                    <a:bodyPr/>
                    <a:lstStyle/>
                    <a:p>
                      <a:pPr algn="l"/>
                      <a:r>
                        <a:rPr lang="fr-FR" dirty="0" smtClean="0"/>
                        <a:t>Rein droit, colon</a:t>
                      </a:r>
                      <a:endParaRPr lang="fr-FR" dirty="0"/>
                    </a:p>
                  </a:txBody>
                  <a:tcPr marL="94492" marR="94492"/>
                </a:tc>
              </a:tr>
              <a:tr h="370840">
                <a:tc>
                  <a:txBody>
                    <a:bodyPr/>
                    <a:lstStyle/>
                    <a:p>
                      <a:pPr algn="l"/>
                      <a:r>
                        <a:rPr lang="fr-FR" dirty="0" smtClean="0"/>
                        <a:t>Para ombilicale</a:t>
                      </a:r>
                      <a:endParaRPr lang="fr-FR" dirty="0"/>
                    </a:p>
                  </a:txBody>
                  <a:tcPr marL="94492" marR="94492"/>
                </a:tc>
                <a:tc>
                  <a:txBody>
                    <a:bodyPr/>
                    <a:lstStyle/>
                    <a:p>
                      <a:pPr algn="l"/>
                      <a:r>
                        <a:rPr lang="fr-FR" dirty="0" smtClean="0"/>
                        <a:t>Intestin</a:t>
                      </a:r>
                      <a:r>
                        <a:rPr lang="fr-FR" baseline="0" dirty="0" smtClean="0"/>
                        <a:t> grêle</a:t>
                      </a:r>
                      <a:endParaRPr lang="fr-FR" dirty="0"/>
                    </a:p>
                  </a:txBody>
                  <a:tcPr marL="94492" marR="94492"/>
                </a:tc>
              </a:tr>
              <a:tr h="370840">
                <a:tc>
                  <a:txBody>
                    <a:bodyPr/>
                    <a:lstStyle/>
                    <a:p>
                      <a:pPr algn="l"/>
                      <a:r>
                        <a:rPr lang="fr-FR" dirty="0" smtClean="0"/>
                        <a:t>Flanc gauche</a:t>
                      </a:r>
                      <a:endParaRPr lang="fr-FR" dirty="0"/>
                    </a:p>
                  </a:txBody>
                  <a:tcPr marL="94492" marR="94492"/>
                </a:tc>
                <a:tc>
                  <a:txBody>
                    <a:bodyPr/>
                    <a:lstStyle/>
                    <a:p>
                      <a:pPr algn="l"/>
                      <a:r>
                        <a:rPr lang="fr-FR" dirty="0" smtClean="0"/>
                        <a:t>Rein</a:t>
                      </a:r>
                      <a:r>
                        <a:rPr lang="fr-FR" baseline="0" dirty="0" smtClean="0"/>
                        <a:t> gauche, colon</a:t>
                      </a:r>
                      <a:endParaRPr lang="fr-FR" dirty="0"/>
                    </a:p>
                  </a:txBody>
                  <a:tcPr marL="94492" marR="94492"/>
                </a:tc>
              </a:tr>
              <a:tr h="370840">
                <a:tc>
                  <a:txBody>
                    <a:bodyPr/>
                    <a:lstStyle/>
                    <a:p>
                      <a:pPr algn="l"/>
                      <a:r>
                        <a:rPr lang="fr-FR" dirty="0" smtClean="0"/>
                        <a:t>Fosse iliaque droite</a:t>
                      </a:r>
                      <a:endParaRPr lang="fr-FR" dirty="0"/>
                    </a:p>
                  </a:txBody>
                  <a:tcPr marL="94492" marR="94492"/>
                </a:tc>
                <a:tc>
                  <a:txBody>
                    <a:bodyPr/>
                    <a:lstStyle/>
                    <a:p>
                      <a:pPr algn="l"/>
                      <a:r>
                        <a:rPr lang="fr-FR" dirty="0" smtClean="0"/>
                        <a:t>Appendice caséum</a:t>
                      </a:r>
                      <a:endParaRPr lang="fr-FR" dirty="0"/>
                    </a:p>
                  </a:txBody>
                  <a:tcPr marL="94492" marR="94492"/>
                </a:tc>
              </a:tr>
              <a:tr h="370840">
                <a:tc>
                  <a:txBody>
                    <a:bodyPr/>
                    <a:lstStyle/>
                    <a:p>
                      <a:pPr algn="l"/>
                      <a:r>
                        <a:rPr lang="fr-FR" dirty="0" smtClean="0"/>
                        <a:t>hypogastre</a:t>
                      </a:r>
                      <a:endParaRPr lang="fr-FR" dirty="0"/>
                    </a:p>
                  </a:txBody>
                  <a:tcPr marL="94492" marR="94492"/>
                </a:tc>
                <a:tc>
                  <a:txBody>
                    <a:bodyPr/>
                    <a:lstStyle/>
                    <a:p>
                      <a:pPr algn="l"/>
                      <a:r>
                        <a:rPr lang="fr-FR" dirty="0" smtClean="0"/>
                        <a:t>Vessie utérus </a:t>
                      </a:r>
                      <a:endParaRPr lang="fr-FR" dirty="0"/>
                    </a:p>
                  </a:txBody>
                  <a:tcPr marL="94492" marR="94492"/>
                </a:tc>
              </a:tr>
              <a:tr h="370840">
                <a:tc>
                  <a:txBody>
                    <a:bodyPr/>
                    <a:lstStyle/>
                    <a:p>
                      <a:pPr algn="l"/>
                      <a:r>
                        <a:rPr lang="fr-FR" dirty="0" smtClean="0"/>
                        <a:t>Fosse</a:t>
                      </a:r>
                      <a:r>
                        <a:rPr lang="fr-FR" baseline="0" dirty="0" smtClean="0"/>
                        <a:t> iliaque gauche</a:t>
                      </a:r>
                      <a:endParaRPr lang="fr-FR" dirty="0"/>
                    </a:p>
                  </a:txBody>
                  <a:tcPr marL="94492" marR="94492"/>
                </a:tc>
                <a:tc>
                  <a:txBody>
                    <a:bodyPr/>
                    <a:lstStyle/>
                    <a:p>
                      <a:pPr algn="l"/>
                      <a:r>
                        <a:rPr lang="fr-FR" dirty="0" smtClean="0"/>
                        <a:t>sigmoïde</a:t>
                      </a:r>
                      <a:endParaRPr lang="fr-FR" dirty="0"/>
                    </a:p>
                  </a:txBody>
                  <a:tcPr marL="94492" marR="94492"/>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1428750" y="285750"/>
            <a:ext cx="6286500" cy="6286500"/>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1428750" y="285750"/>
            <a:ext cx="6286500" cy="6286500"/>
          </a:xfrm>
          <a:prstGeom prst="rect">
            <a:avLst/>
          </a:prstGeom>
          <a:noFill/>
          <a:ln w="9525">
            <a:noFill/>
            <a:miter lim="800000"/>
            <a:headEnd/>
            <a:tailEnd/>
          </a:ln>
        </p:spPr>
      </p:pic>
      <p:pic>
        <p:nvPicPr>
          <p:cNvPr id="102404" name="Picture 4"/>
          <p:cNvPicPr>
            <a:picLocks noChangeAspect="1" noChangeArrowheads="1"/>
          </p:cNvPicPr>
          <p:nvPr/>
        </p:nvPicPr>
        <p:blipFill>
          <a:blip r:embed="rId4" cstate="print"/>
          <a:srcRect/>
          <a:stretch>
            <a:fillRect/>
          </a:stretch>
        </p:blipFill>
        <p:spPr bwMode="auto">
          <a:xfrm>
            <a:off x="1475656" y="260648"/>
            <a:ext cx="6286500" cy="6286500"/>
          </a:xfrm>
          <a:prstGeom prst="rect">
            <a:avLst/>
          </a:prstGeom>
          <a:noFill/>
          <a:ln w="9525">
            <a:noFill/>
            <a:miter lim="800000"/>
            <a:headEnd/>
            <a:tailEnd/>
          </a:ln>
        </p:spPr>
      </p:pic>
      <p:pic>
        <p:nvPicPr>
          <p:cNvPr id="102410" name="Picture 10"/>
          <p:cNvPicPr>
            <a:picLocks noChangeAspect="1" noChangeArrowheads="1"/>
          </p:cNvPicPr>
          <p:nvPr/>
        </p:nvPicPr>
        <p:blipFill>
          <a:blip r:embed="rId4" cstate="print"/>
          <a:srcRect/>
          <a:stretch>
            <a:fillRect/>
          </a:stretch>
        </p:blipFill>
        <p:spPr bwMode="auto">
          <a:xfrm>
            <a:off x="1428750" y="285750"/>
            <a:ext cx="6286500" cy="6286500"/>
          </a:xfrm>
          <a:prstGeom prst="rect">
            <a:avLst/>
          </a:prstGeom>
          <a:noFill/>
          <a:ln w="9525">
            <a:noFill/>
            <a:miter lim="800000"/>
            <a:headEnd/>
            <a:tailEnd/>
          </a:ln>
        </p:spPr>
      </p:pic>
      <p:pic>
        <p:nvPicPr>
          <p:cNvPr id="102411" name="Picture 11"/>
          <p:cNvPicPr>
            <a:picLocks noChangeAspect="1" noChangeArrowheads="1"/>
          </p:cNvPicPr>
          <p:nvPr/>
        </p:nvPicPr>
        <p:blipFill>
          <a:blip r:embed="rId5" cstate="print"/>
          <a:srcRect/>
          <a:stretch>
            <a:fillRect/>
          </a:stretch>
        </p:blipFill>
        <p:spPr bwMode="auto">
          <a:xfrm>
            <a:off x="1428750" y="285750"/>
            <a:ext cx="6286500" cy="6286500"/>
          </a:xfrm>
          <a:prstGeom prst="rect">
            <a:avLst/>
          </a:prstGeom>
          <a:noFill/>
          <a:ln w="9525">
            <a:noFill/>
            <a:miter lim="800000"/>
            <a:headEnd/>
            <a:tailEnd/>
          </a:ln>
        </p:spPr>
      </p:pic>
      <p:pic>
        <p:nvPicPr>
          <p:cNvPr id="102412" name="Picture 12"/>
          <p:cNvPicPr>
            <a:picLocks noChangeAspect="1" noChangeArrowheads="1"/>
          </p:cNvPicPr>
          <p:nvPr/>
        </p:nvPicPr>
        <p:blipFill>
          <a:blip r:embed="rId6" cstate="print"/>
          <a:srcRect/>
          <a:stretch>
            <a:fillRect/>
          </a:stretch>
        </p:blipFill>
        <p:spPr bwMode="auto">
          <a:xfrm>
            <a:off x="1428750" y="285750"/>
            <a:ext cx="6286500" cy="6286500"/>
          </a:xfrm>
          <a:prstGeom prst="rect">
            <a:avLst/>
          </a:prstGeom>
          <a:noFill/>
          <a:ln w="9525">
            <a:noFill/>
            <a:miter lim="800000"/>
            <a:headEnd/>
            <a:tailEnd/>
          </a:ln>
        </p:spPr>
      </p:pic>
      <p:pic>
        <p:nvPicPr>
          <p:cNvPr id="102413" name="Picture 13"/>
          <p:cNvPicPr>
            <a:picLocks noChangeAspect="1" noChangeArrowheads="1"/>
          </p:cNvPicPr>
          <p:nvPr/>
        </p:nvPicPr>
        <p:blipFill>
          <a:blip r:embed="rId7" cstate="print"/>
          <a:srcRect/>
          <a:stretch>
            <a:fillRect/>
          </a:stretch>
        </p:blipFill>
        <p:spPr bwMode="auto">
          <a:xfrm>
            <a:off x="1428750" y="285750"/>
            <a:ext cx="6286500" cy="6286500"/>
          </a:xfrm>
          <a:prstGeom prst="rect">
            <a:avLst/>
          </a:prstGeom>
          <a:noFill/>
          <a:ln w="9525">
            <a:noFill/>
            <a:miter lim="800000"/>
            <a:headEnd/>
            <a:tailEnd/>
          </a:ln>
        </p:spPr>
      </p:pic>
      <p:pic>
        <p:nvPicPr>
          <p:cNvPr id="102414" name="Picture 14"/>
          <p:cNvPicPr>
            <a:picLocks noChangeAspect="1" noChangeArrowheads="1"/>
          </p:cNvPicPr>
          <p:nvPr/>
        </p:nvPicPr>
        <p:blipFill>
          <a:blip r:embed="rId8" cstate="print"/>
          <a:srcRect/>
          <a:stretch>
            <a:fillRect/>
          </a:stretch>
        </p:blipFill>
        <p:spPr bwMode="auto">
          <a:xfrm>
            <a:off x="1403648" y="260648"/>
            <a:ext cx="6286500" cy="6286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2000"/>
                                        <p:tgtEl>
                                          <p:spTgt spid="102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fade">
                                      <p:cBhvr>
                                        <p:cTn id="12" dur="2000"/>
                                        <p:tgtEl>
                                          <p:spTgt spid="1024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10"/>
                                        </p:tgtEl>
                                        <p:attrNameLst>
                                          <p:attrName>style.visibility</p:attrName>
                                        </p:attrNameLst>
                                      </p:cBhvr>
                                      <p:to>
                                        <p:strVal val="visible"/>
                                      </p:to>
                                    </p:set>
                                    <p:animEffect transition="in" filter="fade">
                                      <p:cBhvr>
                                        <p:cTn id="17" dur="2000"/>
                                        <p:tgtEl>
                                          <p:spTgt spid="1024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12"/>
                                        </p:tgtEl>
                                        <p:attrNameLst>
                                          <p:attrName>style.visibility</p:attrName>
                                        </p:attrNameLst>
                                      </p:cBhvr>
                                      <p:to>
                                        <p:strVal val="visible"/>
                                      </p:to>
                                    </p:set>
                                    <p:animEffect transition="in" filter="fade">
                                      <p:cBhvr>
                                        <p:cTn id="22" dur="2000"/>
                                        <p:tgtEl>
                                          <p:spTgt spid="1024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13"/>
                                        </p:tgtEl>
                                        <p:attrNameLst>
                                          <p:attrName>style.visibility</p:attrName>
                                        </p:attrNameLst>
                                      </p:cBhvr>
                                      <p:to>
                                        <p:strVal val="visible"/>
                                      </p:to>
                                    </p:set>
                                    <p:animEffect transition="in" filter="fade">
                                      <p:cBhvr>
                                        <p:cTn id="27" dur="2000"/>
                                        <p:tgtEl>
                                          <p:spTgt spid="1024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14"/>
                                        </p:tgtEl>
                                        <p:attrNameLst>
                                          <p:attrName>style.visibility</p:attrName>
                                        </p:attrNameLst>
                                      </p:cBhvr>
                                      <p:to>
                                        <p:strVal val="visible"/>
                                      </p:to>
                                    </p:set>
                                    <p:animEffect transition="in" filter="fade">
                                      <p:cBhvr>
                                        <p:cTn id="32" dur="2000"/>
                                        <p:tgtEl>
                                          <p:spTgt spid="102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 cardio vasculaire</a:t>
            </a:r>
            <a:endParaRPr lang="fr-FR" dirty="0"/>
          </a:p>
        </p:txBody>
      </p:sp>
      <p:sp>
        <p:nvSpPr>
          <p:cNvPr id="3" name="Espace réservé du contenu 2"/>
          <p:cNvSpPr>
            <a:spLocks noGrp="1"/>
          </p:cNvSpPr>
          <p:nvPr>
            <p:ph sz="quarter" idx="1"/>
          </p:nvPr>
        </p:nvSpPr>
        <p:spPr/>
        <p:txBody>
          <a:bodyPr>
            <a:normAutofit/>
          </a:bodyPr>
          <a:lstStyle/>
          <a:p>
            <a:r>
              <a:rPr lang="fr-FR" b="1" i="1" dirty="0" smtClean="0">
                <a:solidFill>
                  <a:srgbClr val="FF0000"/>
                </a:solidFill>
              </a:rPr>
              <a:t>Définition</a:t>
            </a:r>
            <a:r>
              <a:rPr lang="fr-FR" dirty="0" smtClean="0"/>
              <a:t> : est l’ensemble d’organes qui permettent de transporter des éléments essentiels pour les cellules et d’éliminer les déchets. Ce système permet aussi de contrôler la température corporelle et le PH sanguin.</a:t>
            </a:r>
          </a:p>
          <a:p>
            <a:r>
              <a:rPr lang="fr-FR" dirty="0" smtClean="0"/>
              <a:t>Composé de 3 organes:</a:t>
            </a:r>
          </a:p>
          <a:p>
            <a:pPr lvl="1"/>
            <a:r>
              <a:rPr lang="fr-FR" dirty="0" smtClean="0"/>
              <a:t>Sang : </a:t>
            </a:r>
          </a:p>
          <a:p>
            <a:pPr lvl="1"/>
            <a:r>
              <a:rPr lang="fr-FR" dirty="0" smtClean="0"/>
              <a:t>Vaisseaux: artères, veines, lymphe</a:t>
            </a:r>
          </a:p>
          <a:p>
            <a:pPr lvl="1"/>
            <a:r>
              <a:rPr lang="fr-FR" dirty="0" smtClean="0"/>
              <a:t>Cœur</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sang</a:t>
            </a:r>
            <a:endParaRPr lang="fr-FR" dirty="0"/>
          </a:p>
        </p:txBody>
      </p:sp>
      <p:sp>
        <p:nvSpPr>
          <p:cNvPr id="3" name="Espace réservé du contenu 2"/>
          <p:cNvSpPr>
            <a:spLocks noGrp="1"/>
          </p:cNvSpPr>
          <p:nvPr>
            <p:ph sz="quarter" idx="1"/>
          </p:nvPr>
        </p:nvSpPr>
        <p:spPr>
          <a:xfrm>
            <a:off x="467544" y="1844824"/>
            <a:ext cx="8338128" cy="4254224"/>
          </a:xfrm>
        </p:spPr>
        <p:txBody>
          <a:bodyPr>
            <a:normAutofit fontScale="92500" lnSpcReduction="20000"/>
          </a:bodyPr>
          <a:lstStyle/>
          <a:p>
            <a:endParaRPr lang="fr-FR" sz="1800" dirty="0" smtClean="0"/>
          </a:p>
          <a:p>
            <a:r>
              <a:rPr lang="fr-FR" sz="1800" dirty="0" smtClean="0"/>
              <a:t>Est le fluide du système cardio respiratoire qui permet l’échange cellulaire:  l’apport  en oxygène et en nutriments et l’élimination  du gaz carbonique et de l’acide lactique.</a:t>
            </a:r>
          </a:p>
          <a:p>
            <a:r>
              <a:rPr lang="fr-FR" sz="1800" dirty="0" smtClean="0"/>
              <a:t>Volume 5 litres:  7% du poids du corps:  PH 7,4+/-  0,02 </a:t>
            </a:r>
          </a:p>
          <a:p>
            <a:r>
              <a:rPr lang="fr-FR" sz="1800" dirty="0" smtClean="0"/>
              <a:t>Composé de :</a:t>
            </a:r>
          </a:p>
          <a:p>
            <a:pPr lvl="1"/>
            <a:r>
              <a:rPr lang="fr-FR" sz="1800" dirty="0" smtClean="0"/>
              <a:t>Plasma : (55% du sang)  3l d’eau, ions, électrolytes (Sodium Potassium Chlore), nutriments, hormones, glucose, lipides, protéines, facteurs de coagulation, les anticorps.</a:t>
            </a:r>
          </a:p>
          <a:p>
            <a:pPr lvl="1"/>
            <a:r>
              <a:rPr lang="fr-FR" sz="1800" dirty="0" smtClean="0"/>
              <a:t>Cellules (45% du sang) </a:t>
            </a:r>
          </a:p>
          <a:p>
            <a:pPr lvl="2"/>
            <a:r>
              <a:rPr lang="fr-FR" sz="1600" dirty="0" smtClean="0"/>
              <a:t>Erythrocytes : 5 x 10</a:t>
            </a:r>
            <a:r>
              <a:rPr lang="fr-FR" sz="900" dirty="0" smtClean="0"/>
              <a:t>6</a:t>
            </a:r>
            <a:r>
              <a:rPr lang="fr-FR" sz="1600" dirty="0" smtClean="0"/>
              <a:t>  : </a:t>
            </a:r>
            <a:r>
              <a:rPr lang="fr-FR" sz="1600" dirty="0" err="1" smtClean="0"/>
              <a:t>hémoglobuline</a:t>
            </a:r>
            <a:r>
              <a:rPr lang="fr-FR" sz="1600" dirty="0" smtClean="0"/>
              <a:t> :  transport des gaz</a:t>
            </a:r>
          </a:p>
          <a:p>
            <a:pPr lvl="2"/>
            <a:r>
              <a:rPr lang="fr-FR" sz="1600" dirty="0" smtClean="0"/>
              <a:t>Leucocytes : 5000 : polynucléaires (70%), lymphocytes  (20%),  monocytes (10%)</a:t>
            </a:r>
          </a:p>
          <a:p>
            <a:pPr lvl="2"/>
            <a:r>
              <a:rPr lang="fr-FR" sz="1600" dirty="0" smtClean="0"/>
              <a:t>Thrombocytes : 450 000 : agrégation : 1</a:t>
            </a:r>
            <a:r>
              <a:rPr lang="fr-FR" sz="1600" baseline="30000" dirty="0" smtClean="0"/>
              <a:t>ère</a:t>
            </a:r>
            <a:r>
              <a:rPr lang="fr-FR" sz="1600" dirty="0" smtClean="0"/>
              <a:t> phase de coagulation</a:t>
            </a:r>
          </a:p>
          <a:p>
            <a:pPr lvl="2"/>
            <a:r>
              <a:rPr lang="fr-FR" sz="1600" dirty="0" smtClean="0">
                <a:solidFill>
                  <a:srgbClr val="00B050"/>
                </a:solidFill>
              </a:rPr>
              <a:t>Polyglobulie (&gt;8000 000) ou anémie ( &lt;3000 000) </a:t>
            </a:r>
          </a:p>
          <a:p>
            <a:pPr lvl="2"/>
            <a:r>
              <a:rPr lang="fr-FR" sz="1600" dirty="0" smtClean="0">
                <a:solidFill>
                  <a:srgbClr val="00B050"/>
                </a:solidFill>
              </a:rPr>
              <a:t>Hyperleucocytose (&gt;1000), leucopénie (&lt;3000)</a:t>
            </a:r>
          </a:p>
          <a:p>
            <a:pPr lvl="2"/>
            <a:r>
              <a:rPr lang="fr-FR" sz="1600" dirty="0" smtClean="0">
                <a:solidFill>
                  <a:srgbClr val="00B050"/>
                </a:solidFill>
              </a:rPr>
              <a:t>Hyperthombocytose (&gt;600000) , thrombopénie (&lt;150 000</a:t>
            </a:r>
            <a:r>
              <a:rPr lang="fr-FR" sz="1600" dirty="0" smtClean="0"/>
              <a:t>)</a:t>
            </a:r>
          </a:p>
        </p:txBody>
      </p:sp>
      <p:pic>
        <p:nvPicPr>
          <p:cNvPr id="6" name="Picture 2"/>
          <p:cNvPicPr>
            <a:picLocks noChangeAspect="1" noChangeArrowheads="1"/>
          </p:cNvPicPr>
          <p:nvPr/>
        </p:nvPicPr>
        <p:blipFill>
          <a:blip r:embed="rId2" cstate="print"/>
          <a:srcRect/>
          <a:stretch>
            <a:fillRect/>
          </a:stretch>
        </p:blipFill>
        <p:spPr bwMode="auto">
          <a:xfrm>
            <a:off x="5220072" y="116632"/>
            <a:ext cx="2811251" cy="1836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sp>
        <p:nvSpPr>
          <p:cNvPr id="3" name="Espace réservé du contenu 2"/>
          <p:cNvSpPr>
            <a:spLocks noGrp="1"/>
          </p:cNvSpPr>
          <p:nvPr>
            <p:ph sz="quarter" idx="1"/>
          </p:nvPr>
        </p:nvSpPr>
        <p:spPr/>
        <p:txBody>
          <a:bodyPr>
            <a:normAutofit/>
          </a:bodyPr>
          <a:lstStyle/>
          <a:p>
            <a:r>
              <a:rPr lang="fr-FR" dirty="0" smtClean="0"/>
              <a:t>Le but est de se familiariser avec les différents constituants des grandes fonctions, leurs rôles et le lexique habituel.</a:t>
            </a:r>
          </a:p>
          <a:p>
            <a:r>
              <a:rPr lang="fr-FR" dirty="0" smtClean="0"/>
              <a:t>Les mots sont habituellement composés de préfixe qui correspond à un élément (cellule ou organe) et se terminent  par un suffixe.	</a:t>
            </a:r>
          </a:p>
          <a:p>
            <a:pPr lvl="1"/>
            <a:r>
              <a:rPr lang="fr-FR" dirty="0" smtClean="0"/>
              <a:t>Exemple  :   hépato (foie)  +  </a:t>
            </a:r>
            <a:r>
              <a:rPr lang="fr-FR" dirty="0" err="1" smtClean="0"/>
              <a:t>cytes</a:t>
            </a:r>
            <a:r>
              <a:rPr lang="fr-FR" dirty="0" smtClean="0"/>
              <a:t> (cellules matures).</a:t>
            </a:r>
          </a:p>
          <a:p>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Composition du Plasma </a:t>
            </a:r>
            <a:endParaRPr lang="fr-FR" dirty="0"/>
          </a:p>
        </p:txBody>
      </p:sp>
      <p:graphicFrame>
        <p:nvGraphicFramePr>
          <p:cNvPr id="6" name="Espace réservé du contenu 5"/>
          <p:cNvGraphicFramePr>
            <a:graphicFrameLocks noGrp="1"/>
          </p:cNvGraphicFramePr>
          <p:nvPr>
            <p:ph sz="half" idx="1"/>
          </p:nvPr>
        </p:nvGraphicFramePr>
        <p:xfrm>
          <a:off x="395536" y="1484784"/>
          <a:ext cx="7272808" cy="4652010"/>
        </p:xfrm>
        <a:graphic>
          <a:graphicData uri="http://schemas.openxmlformats.org/drawingml/2006/table">
            <a:tbl>
              <a:tblPr/>
              <a:tblGrid>
                <a:gridCol w="1800200"/>
                <a:gridCol w="5472608"/>
              </a:tblGrid>
              <a:tr h="4320480">
                <a:tc>
                  <a:txBody>
                    <a:bodyPr/>
                    <a:lstStyle/>
                    <a:p>
                      <a:r>
                        <a:rPr lang="fr-FR" sz="1400" b="1" dirty="0" smtClean="0">
                          <a:latin typeface="Times New Roman"/>
                        </a:rPr>
                        <a:t>Eau</a:t>
                      </a:r>
                      <a:endParaRPr lang="fr-FR" sz="1050" dirty="0"/>
                    </a:p>
                    <a:p>
                      <a:r>
                        <a:rPr lang="fr-FR" sz="1400" b="1" dirty="0">
                          <a:latin typeface="Times New Roman"/>
                        </a:rPr>
                        <a:t>Solutés</a:t>
                      </a:r>
                      <a:endParaRPr lang="fr-FR" sz="3600" dirty="0"/>
                    </a:p>
                    <a:p>
                      <a:r>
                        <a:rPr lang="fr-FR" sz="1100" i="1" dirty="0">
                          <a:latin typeface="Times New Roman"/>
                        </a:rPr>
                        <a:t>Protéines</a:t>
                      </a:r>
                      <a:endParaRPr lang="fr-FR" sz="3600" dirty="0"/>
                    </a:p>
                    <a:p>
                      <a:r>
                        <a:rPr lang="fr-FR" sz="1200" dirty="0">
                          <a:latin typeface="Times New Roman"/>
                        </a:rPr>
                        <a:t>• </a:t>
                      </a:r>
                      <a:r>
                        <a:rPr lang="fr-FR" sz="1200" dirty="0" smtClean="0">
                          <a:latin typeface="Times New Roman"/>
                        </a:rPr>
                        <a:t>Albumine</a:t>
                      </a:r>
                    </a:p>
                    <a:p>
                      <a:endParaRPr lang="fr-FR" sz="1200" dirty="0" smtClean="0">
                        <a:latin typeface="Times New Roman"/>
                      </a:endParaRPr>
                    </a:p>
                    <a:p>
                      <a:endParaRPr lang="fr-FR" sz="1200" dirty="0" smtClean="0">
                        <a:latin typeface="Times New Roman"/>
                      </a:endParaRPr>
                    </a:p>
                    <a:p>
                      <a:endParaRPr lang="fr-FR" sz="1200" dirty="0" smtClean="0">
                        <a:latin typeface="Times New Roman"/>
                      </a:endParaRPr>
                    </a:p>
                    <a:p>
                      <a:endParaRPr lang="fr-FR" sz="1100" dirty="0"/>
                    </a:p>
                    <a:p>
                      <a:r>
                        <a:rPr lang="fr-FR" sz="1200" dirty="0">
                          <a:latin typeface="Times New Roman"/>
                        </a:rPr>
                        <a:t>• Globulines alpha et bêta</a:t>
                      </a:r>
                      <a:endParaRPr lang="fr-FR" sz="3600" dirty="0"/>
                    </a:p>
                    <a:p>
                      <a:r>
                        <a:rPr lang="fr-FR" sz="1200" dirty="0">
                          <a:latin typeface="Times New Roman"/>
                        </a:rPr>
                        <a:t>gamma</a:t>
                      </a:r>
                      <a:endParaRPr lang="fr-FR" sz="3600" dirty="0"/>
                    </a:p>
                    <a:p>
                      <a:r>
                        <a:rPr lang="fr-FR" sz="1200" dirty="0">
                          <a:latin typeface="Times New Roman"/>
                        </a:rPr>
                        <a:t>. Facteurs de </a:t>
                      </a:r>
                      <a:r>
                        <a:rPr lang="fr-FR" sz="1200" dirty="0" smtClean="0">
                          <a:latin typeface="Times New Roman"/>
                        </a:rPr>
                        <a:t>coagulation</a:t>
                      </a:r>
                    </a:p>
                    <a:p>
                      <a:endParaRPr lang="fr-FR" sz="1100" dirty="0"/>
                    </a:p>
                    <a:p>
                      <a:r>
                        <a:rPr lang="fr-FR" sz="1200" dirty="0">
                          <a:latin typeface="Times New Roman"/>
                        </a:rPr>
                        <a:t>• Autres</a:t>
                      </a:r>
                      <a:endParaRPr lang="fr-FR" sz="3600" dirty="0"/>
                    </a:p>
                    <a:p>
                      <a:r>
                        <a:rPr lang="fr-FR" sz="1100" i="1" dirty="0" smtClean="0">
                          <a:latin typeface="Times New Roman"/>
                        </a:rPr>
                        <a:t>Substances</a:t>
                      </a:r>
                      <a:r>
                        <a:rPr lang="fr-FR" sz="3600" i="0" baseline="0" dirty="0">
                          <a:latin typeface="+mn-lt"/>
                        </a:rPr>
                        <a:t> </a:t>
                      </a:r>
                      <a:r>
                        <a:rPr lang="fr-FR" sz="1200" dirty="0" smtClean="0">
                          <a:latin typeface="Times New Roman"/>
                        </a:rPr>
                        <a:t>azotées</a:t>
                      </a:r>
                      <a:endParaRPr lang="fr-FR" sz="3600" dirty="0"/>
                    </a:p>
                    <a:p>
                      <a:r>
                        <a:rPr lang="fr-FR" sz="1100" i="1" dirty="0">
                          <a:latin typeface="Times New Roman"/>
                        </a:rPr>
                        <a:t>non protéiques</a:t>
                      </a:r>
                      <a:endParaRPr lang="fr-FR" sz="3600" dirty="0"/>
                    </a:p>
                    <a:p>
                      <a:r>
                        <a:rPr lang="fr-FR" sz="1100" i="1" dirty="0">
                          <a:latin typeface="Times New Roman"/>
                        </a:rPr>
                        <a:t>Nutriments (organiques)</a:t>
                      </a:r>
                      <a:endParaRPr lang="fr-FR" sz="3600" dirty="0"/>
                    </a:p>
                    <a:p>
                      <a:endParaRPr lang="fr-FR" sz="1100" i="1" dirty="0" smtClean="0">
                        <a:latin typeface="Times New Roman"/>
                      </a:endParaRPr>
                    </a:p>
                    <a:p>
                      <a:r>
                        <a:rPr lang="fr-FR" sz="1100" i="1" dirty="0" smtClean="0">
                          <a:latin typeface="Times New Roman"/>
                        </a:rPr>
                        <a:t>électrolyte </a:t>
                      </a:r>
                      <a:r>
                        <a:rPr lang="fr-FR" sz="1100" i="1" dirty="0">
                          <a:latin typeface="Times New Roman"/>
                        </a:rPr>
                        <a:t>s </a:t>
                      </a:r>
                      <a:endParaRPr lang="fr-FR" sz="1100" i="1" dirty="0" smtClean="0">
                        <a:latin typeface="Times New Roman"/>
                      </a:endParaRPr>
                    </a:p>
                    <a:p>
                      <a:endParaRPr lang="fr-FR" sz="1100" i="1" dirty="0" smtClean="0">
                        <a:latin typeface="Times New Roman"/>
                      </a:endParaRPr>
                    </a:p>
                    <a:p>
                      <a:endParaRPr lang="fr-FR" sz="1100" i="1" dirty="0" smtClean="0">
                        <a:latin typeface="Times New Roman"/>
                      </a:endParaRPr>
                    </a:p>
                    <a:p>
                      <a:endParaRPr lang="fr-FR" sz="1100" i="1" dirty="0" smtClean="0">
                        <a:latin typeface="Times New Roman"/>
                      </a:endParaRPr>
                    </a:p>
                    <a:p>
                      <a:r>
                        <a:rPr lang="fr-FR" sz="1100" i="1" dirty="0" smtClean="0">
                          <a:latin typeface="Times New Roman"/>
                        </a:rPr>
                        <a:t>Gaz </a:t>
                      </a:r>
                      <a:r>
                        <a:rPr lang="fr-FR" sz="1100" i="1" dirty="0">
                          <a:latin typeface="Times New Roman"/>
                        </a:rPr>
                        <a:t>respiratoires</a:t>
                      </a:r>
                      <a:endParaRPr lang="fr-FR" sz="3600" dirty="0"/>
                    </a:p>
                  </a:txBody>
                  <a:tcPr marL="47625" marR="47625" marT="47625" marB="47625">
                    <a:lnL>
                      <a:noFill/>
                    </a:lnL>
                    <a:lnR>
                      <a:noFill/>
                    </a:lnR>
                    <a:lnT>
                      <a:noFill/>
                    </a:lnT>
                    <a:lnB>
                      <a:noFill/>
                    </a:lnB>
                  </a:tcPr>
                </a:tc>
                <a:tc>
                  <a:txBody>
                    <a:bodyPr/>
                    <a:lstStyle/>
                    <a:p>
                      <a:pPr algn="just"/>
                      <a:r>
                        <a:rPr lang="fr-FR" sz="1200" dirty="0">
                          <a:latin typeface="Times New Roman"/>
                        </a:rPr>
                        <a:t>Représente 90% du volume plasmatique; milieu de dissolution et de suspension pour les solutés du sang; absorbe la chaleur</a:t>
                      </a:r>
                      <a:endParaRPr lang="fr-FR" sz="3600" dirty="0"/>
                    </a:p>
                    <a:p>
                      <a:r>
                        <a:rPr lang="fr-FR" sz="1200" dirty="0">
                          <a:latin typeface="Times New Roman"/>
                        </a:rPr>
                        <a:t>Représentent 8% (au poids) du volume plasmatique</a:t>
                      </a:r>
                      <a:endParaRPr lang="fr-FR" sz="3600" dirty="0"/>
                    </a:p>
                    <a:p>
                      <a:r>
                        <a:rPr lang="fr-FR" sz="1200" dirty="0">
                          <a:latin typeface="Times New Roman"/>
                        </a:rPr>
                        <a:t>Représente 60% des protéines </a:t>
                      </a:r>
                      <a:r>
                        <a:rPr lang="fr-FR" sz="1200" dirty="0" smtClean="0">
                          <a:latin typeface="Times New Roman"/>
                        </a:rPr>
                        <a:t>plasmatiques</a:t>
                      </a:r>
                      <a:r>
                        <a:rPr lang="fr-FR" sz="1200" dirty="0">
                          <a:latin typeface="Times New Roman"/>
                        </a:rPr>
                        <a:t>; produite par le foie; exerce une pression osmotique qui préserve l'équilibre hydrique entre le plasma et le liquide interstitiel</a:t>
                      </a:r>
                      <a:endParaRPr lang="fr-FR" sz="3600" dirty="0"/>
                    </a:p>
                    <a:p>
                      <a:r>
                        <a:rPr lang="fr-FR" sz="1200" dirty="0">
                          <a:latin typeface="Times New Roman"/>
                        </a:rPr>
                        <a:t>Représentent 36% des protéines plasmatiques</a:t>
                      </a:r>
                      <a:endParaRPr lang="fr-FR" sz="3600" dirty="0"/>
                    </a:p>
                    <a:p>
                      <a:r>
                        <a:rPr lang="fr-FR" sz="1200" dirty="0">
                          <a:latin typeface="Times New Roman"/>
                        </a:rPr>
                        <a:t>Produites par le foie; protéines vectrices qui se lient aux lipides, aux ions des métaux et aux vitamines liposolubles</a:t>
                      </a:r>
                      <a:endParaRPr lang="fr-FR" sz="3600" dirty="0"/>
                    </a:p>
                    <a:p>
                      <a:r>
                        <a:rPr lang="fr-FR" sz="1200" dirty="0">
                          <a:latin typeface="Times New Roman"/>
                        </a:rPr>
                        <a:t>Anticorps libérés par les cellules </a:t>
                      </a:r>
                      <a:r>
                        <a:rPr lang="fr-FR" sz="1200" dirty="0" smtClean="0">
                          <a:latin typeface="Times New Roman"/>
                        </a:rPr>
                        <a:t>plasmatiques </a:t>
                      </a:r>
                      <a:r>
                        <a:rPr lang="fr-FR" sz="1200" dirty="0">
                          <a:latin typeface="Times New Roman"/>
                        </a:rPr>
                        <a:t>pendant la réaction </a:t>
                      </a:r>
                      <a:r>
                        <a:rPr lang="fr-FR" sz="1200" dirty="0" smtClean="0">
                          <a:latin typeface="Times New Roman"/>
                        </a:rPr>
                        <a:t>immunitaire</a:t>
                      </a:r>
                    </a:p>
                    <a:p>
                      <a:endParaRPr lang="fr-FR" sz="1100" dirty="0"/>
                    </a:p>
                    <a:p>
                      <a:r>
                        <a:rPr lang="fr-FR" sz="1200" dirty="0">
                          <a:latin typeface="Times New Roman"/>
                        </a:rPr>
                        <a:t>Représentent 4% des protéines </a:t>
                      </a:r>
                      <a:r>
                        <a:rPr lang="fr-FR" sz="1200" dirty="0" smtClean="0">
                          <a:latin typeface="Times New Roman"/>
                        </a:rPr>
                        <a:t>plasmatiques</a:t>
                      </a:r>
                      <a:r>
                        <a:rPr lang="fr-FR" sz="1200" dirty="0">
                          <a:latin typeface="Times New Roman"/>
                        </a:rPr>
                        <a:t>; comprennent le fibrinogène et la prothrombine produits par le foie; interviennent dans la coagulation</a:t>
                      </a:r>
                      <a:endParaRPr lang="fr-FR" sz="3600" dirty="0"/>
                    </a:p>
                    <a:p>
                      <a:r>
                        <a:rPr lang="fr-FR" sz="1200" dirty="0">
                          <a:latin typeface="Times New Roman"/>
                        </a:rPr>
                        <a:t>Enzymes métaboliques, protéines antibactériennes (comme le complément), hormones</a:t>
                      </a:r>
                      <a:endParaRPr lang="fr-FR" sz="3600" dirty="0"/>
                    </a:p>
                    <a:p>
                      <a:r>
                        <a:rPr lang="fr-FR" sz="1200" dirty="0">
                          <a:latin typeface="Times New Roman"/>
                        </a:rPr>
                        <a:t>Sous-produits du métabolisme cellulaire comme l'acide lactique, l'urée, l'acide urique, la créatinine et les sels d'ammonium</a:t>
                      </a:r>
                      <a:endParaRPr lang="fr-FR" sz="3600" dirty="0"/>
                    </a:p>
                    <a:p>
                      <a:pPr algn="just"/>
                      <a:r>
                        <a:rPr lang="fr-FR" sz="1200" dirty="0">
                          <a:latin typeface="Times New Roman"/>
                        </a:rPr>
                        <a:t>Matières absorbées par le tube digestif et transportées dans l'organisme entier; comprennent le glucose et d'autres glucides simples, les acides aminés (produits de la digestion des protéines), les acides gras, le glycérol et les triglycérides (lipides), le cholestérol et les vitamines</a:t>
                      </a:r>
                      <a:endParaRPr lang="fr-FR" sz="3600" dirty="0"/>
                    </a:p>
                    <a:p>
                      <a:r>
                        <a:rPr lang="fr-FR" sz="1200" dirty="0">
                          <a:latin typeface="Times New Roman"/>
                        </a:rPr>
                        <a:t>Cations dont le sodium, le potassium, le calcium, le fer et le magnésium; anions dont le chlorure, le phosphate, le sulfate et le bicarbonate; concourent à maintenir la pression osmotique du plasma et le pH sanguin</a:t>
                      </a:r>
                      <a:endParaRPr lang="fr-FR" sz="3600" dirty="0"/>
                    </a:p>
                    <a:p>
                      <a:r>
                        <a:rPr lang="fr-FR" sz="1200" dirty="0">
                          <a:latin typeface="Times New Roman"/>
                        </a:rPr>
                        <a:t>Oxygène et gaz carbonique; un peu d'oxygène dissous (en majeure partie lié à l'hémoglobine dans les érythrocytes) ; le gaz carbonique est transporté par l'hémoglobine des érythrocytes et sous forme d'ions bicarbonate dissous dans le plasma</a:t>
                      </a:r>
                      <a:endParaRPr lang="fr-FR" sz="3600" dirty="0"/>
                    </a:p>
                  </a:txBody>
                  <a:tcPr marL="47625" marR="47625" marT="47625" marB="47625">
                    <a:lnL>
                      <a:noFill/>
                    </a:lnL>
                    <a:lnR>
                      <a:noFill/>
                    </a:lnR>
                    <a:lnT>
                      <a:noFill/>
                    </a:lnT>
                    <a:lnB>
                      <a:noFill/>
                    </a:lnB>
                  </a:tcPr>
                </a:tc>
              </a:tr>
            </a:tbl>
          </a:graphicData>
        </a:graphic>
      </p:graphicFrame>
      <p:sp>
        <p:nvSpPr>
          <p:cNvPr id="84993" name="Rectangle 1"/>
          <p:cNvSpPr>
            <a:spLocks noChangeArrowheads="1"/>
          </p:cNvSpPr>
          <p:nvPr/>
        </p:nvSpPr>
        <p:spPr bwMode="auto">
          <a:xfrm>
            <a:off x="0" y="43934"/>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994" name="Rectangle 2"/>
          <p:cNvSpPr>
            <a:spLocks noChangeArrowheads="1"/>
          </p:cNvSpPr>
          <p:nvPr/>
        </p:nvSpPr>
        <p:spPr bwMode="auto">
          <a:xfrm>
            <a:off x="0" y="45720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Globules rouges érythrocytes </a:t>
            </a:r>
            <a:endParaRPr lang="fr-FR" dirty="0"/>
          </a:p>
        </p:txBody>
      </p:sp>
      <p:sp>
        <p:nvSpPr>
          <p:cNvPr id="3" name="Espace réservé du contenu 2"/>
          <p:cNvSpPr>
            <a:spLocks noGrp="1"/>
          </p:cNvSpPr>
          <p:nvPr>
            <p:ph sz="quarter" idx="1"/>
          </p:nvPr>
        </p:nvSpPr>
        <p:spPr>
          <a:xfrm>
            <a:off x="251520" y="1628800"/>
            <a:ext cx="6059016" cy="4519068"/>
          </a:xfrm>
        </p:spPr>
        <p:txBody>
          <a:bodyPr>
            <a:normAutofit fontScale="77500" lnSpcReduction="20000"/>
          </a:bodyPr>
          <a:lstStyle/>
          <a:p>
            <a:r>
              <a:rPr lang="fr-FR" dirty="0" smtClean="0"/>
              <a:t>Ou hématies , sont des petites cellules en forme de disques biconcaves ,  plus minces au centre.</a:t>
            </a:r>
          </a:p>
          <a:p>
            <a:r>
              <a:rPr lang="fr-FR" dirty="0" smtClean="0"/>
              <a:t>Anucléés = sans noyau.</a:t>
            </a:r>
          </a:p>
          <a:p>
            <a:r>
              <a:rPr lang="fr-FR" dirty="0" smtClean="0"/>
              <a:t>Remplis d’ </a:t>
            </a:r>
            <a:r>
              <a:rPr lang="fr-FR" dirty="0" err="1" smtClean="0"/>
              <a:t>hémoglobuline</a:t>
            </a:r>
            <a:r>
              <a:rPr lang="fr-FR" dirty="0" smtClean="0"/>
              <a:t> = protéine de transport de gaz  : oxygène, gaz carbonique, monoxyde de carbone.</a:t>
            </a:r>
          </a:p>
          <a:p>
            <a:r>
              <a:rPr lang="fr-FR" dirty="0" smtClean="0"/>
              <a:t>Se déforment dans les petits vaisseaux.</a:t>
            </a:r>
          </a:p>
          <a:p>
            <a:r>
              <a:rPr lang="fr-FR" dirty="0" smtClean="0"/>
              <a:t>Erythropoïèse = formation d’érythrocytes sous l’influence de facteur = érythropoïétine dans la moelle osseuse. </a:t>
            </a:r>
          </a:p>
          <a:p>
            <a:r>
              <a:rPr lang="fr-FR" dirty="0" smtClean="0"/>
              <a:t>Apport alimentaire du fer vitamine B12 et </a:t>
            </a:r>
            <a:r>
              <a:rPr lang="fr-FR" dirty="0" err="1" smtClean="0"/>
              <a:t>folate</a:t>
            </a:r>
            <a:r>
              <a:rPr lang="fr-FR" dirty="0" smtClean="0"/>
              <a:t>  pour la formation cellulaire.</a:t>
            </a:r>
          </a:p>
          <a:p>
            <a:r>
              <a:rPr lang="fr-FR" dirty="0" smtClean="0"/>
              <a:t>Durée de vie de 120 jours.</a:t>
            </a:r>
          </a:p>
          <a:p>
            <a:r>
              <a:rPr lang="fr-FR" dirty="0" smtClean="0"/>
              <a:t> destruction cellulaire dans la moelle osseuse, recyclage du fer. </a:t>
            </a:r>
          </a:p>
          <a:p>
            <a:endParaRPr lang="fr-FR" dirty="0"/>
          </a:p>
        </p:txBody>
      </p:sp>
      <p:pic>
        <p:nvPicPr>
          <p:cNvPr id="106498" name="Picture 2" descr="C://Users/GHAVAM~1/AppData/Local/Temp/dacudaTemp/Scan_06-01-2012-17-48-37.jpg"/>
          <p:cNvPicPr>
            <a:picLocks noChangeAspect="1" noChangeArrowheads="1"/>
          </p:cNvPicPr>
          <p:nvPr/>
        </p:nvPicPr>
        <p:blipFill>
          <a:blip r:embed="rId2" cstate="print"/>
          <a:srcRect/>
          <a:stretch>
            <a:fillRect/>
          </a:stretch>
        </p:blipFill>
        <p:spPr bwMode="auto">
          <a:xfrm>
            <a:off x="6084168" y="1484784"/>
            <a:ext cx="2367955" cy="302977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Globules blancs </a:t>
            </a: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dirty="0" smtClean="0"/>
              <a:t>Leucocytes </a:t>
            </a:r>
          </a:p>
          <a:p>
            <a:r>
              <a:rPr lang="fr-FR" dirty="0" smtClean="0"/>
              <a:t>Cellules de défense immunitaire </a:t>
            </a:r>
          </a:p>
          <a:p>
            <a:r>
              <a:rPr lang="fr-FR" dirty="0" smtClean="0"/>
              <a:t>Granulocytes (immunité non spécifique)</a:t>
            </a:r>
          </a:p>
          <a:p>
            <a:pPr lvl="1"/>
            <a:r>
              <a:rPr lang="fr-FR" dirty="0" smtClean="0"/>
              <a:t>Neutrophiles : phagocytent les bactéries</a:t>
            </a:r>
          </a:p>
          <a:p>
            <a:pPr lvl="1"/>
            <a:r>
              <a:rPr lang="fr-FR" dirty="0" smtClean="0"/>
              <a:t>Eosinophiles :destruction des parasites, allergies</a:t>
            </a:r>
          </a:p>
          <a:p>
            <a:pPr lvl="1"/>
            <a:r>
              <a:rPr lang="fr-FR" dirty="0" smtClean="0"/>
              <a:t>Basophiles: libération des substances inflammatoires</a:t>
            </a:r>
          </a:p>
          <a:p>
            <a:r>
              <a:rPr lang="fr-FR" dirty="0" smtClean="0"/>
              <a:t>Lymphocytes (immunité spécifique)</a:t>
            </a:r>
          </a:p>
          <a:p>
            <a:pPr lvl="1"/>
            <a:r>
              <a:rPr lang="fr-FR" dirty="0" smtClean="0"/>
              <a:t>Lymphocytes T : destruction des germes </a:t>
            </a:r>
          </a:p>
          <a:p>
            <a:pPr lvl="1"/>
            <a:r>
              <a:rPr lang="fr-FR" dirty="0" smtClean="0"/>
              <a:t>Lymphocytes B: secrètent des anticorps </a:t>
            </a:r>
          </a:p>
          <a:p>
            <a:r>
              <a:rPr lang="fr-FR" dirty="0" smtClean="0"/>
              <a:t>Monocytes </a:t>
            </a:r>
          </a:p>
          <a:p>
            <a:pPr lvl="1"/>
            <a:r>
              <a:rPr lang="fr-FR" dirty="0" smtClean="0"/>
              <a:t>Cellules se transformant en macrophages: phagocytent des tissus morts  et les germes. </a:t>
            </a:r>
          </a:p>
          <a:p>
            <a:pPr>
              <a:buNone/>
            </a:pPr>
            <a:r>
              <a:rPr lang="fr-FR" dirty="0" smtClean="0"/>
              <a:t> </a:t>
            </a:r>
            <a:endParaRPr lang="fr-FR" dirty="0"/>
          </a:p>
        </p:txBody>
      </p:sp>
      <p:pic>
        <p:nvPicPr>
          <p:cNvPr id="82945" name="Picture 1"/>
          <p:cNvPicPr>
            <a:picLocks noChangeAspect="1" noChangeArrowheads="1"/>
          </p:cNvPicPr>
          <p:nvPr/>
        </p:nvPicPr>
        <p:blipFill>
          <a:blip r:embed="rId2" cstate="print"/>
          <a:srcRect/>
          <a:stretch>
            <a:fillRect/>
          </a:stretch>
        </p:blipFill>
        <p:spPr bwMode="auto">
          <a:xfrm>
            <a:off x="5436096" y="260648"/>
            <a:ext cx="3486996" cy="19892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Cœur </a:t>
            </a:r>
            <a:endParaRPr lang="fr-FR" dirty="0"/>
          </a:p>
        </p:txBody>
      </p:sp>
      <p:sp>
        <p:nvSpPr>
          <p:cNvPr id="3" name="Espace réservé du contenu 2"/>
          <p:cNvSpPr>
            <a:spLocks noGrp="1"/>
          </p:cNvSpPr>
          <p:nvPr>
            <p:ph sz="quarter" idx="1"/>
          </p:nvPr>
        </p:nvSpPr>
        <p:spPr>
          <a:xfrm>
            <a:off x="251520" y="1556792"/>
            <a:ext cx="8229600" cy="4389120"/>
          </a:xfrm>
        </p:spPr>
        <p:txBody>
          <a:bodyPr>
            <a:normAutofit/>
          </a:bodyPr>
          <a:lstStyle/>
          <a:p>
            <a:r>
              <a:rPr lang="fr-FR" sz="1600" dirty="0" smtClean="0"/>
              <a:t>Est l’organe creux musculaire qui pompe le sang dans les vaisseaux sanguins par des contractions  rythmiques et  répétées.</a:t>
            </a:r>
          </a:p>
          <a:p>
            <a:r>
              <a:rPr lang="fr-FR" sz="1600" dirty="0" smtClean="0"/>
              <a:t>Situé dans la cavité thoracique entre les deux poumons.</a:t>
            </a:r>
          </a:p>
          <a:p>
            <a:r>
              <a:rPr lang="fr-FR" sz="1600" dirty="0" smtClean="0"/>
              <a:t>Entouré  de péricarde , pèse 300 grammes (jusqu’à 1 kg si pathologique).</a:t>
            </a:r>
          </a:p>
          <a:p>
            <a:r>
              <a:rPr lang="fr-FR" sz="1600" dirty="0" smtClean="0"/>
              <a:t>Le cœur est un organe formé essentiellement d'un muscle, </a:t>
            </a:r>
            <a:r>
              <a:rPr lang="fr-FR" sz="1600" i="1" dirty="0" smtClean="0"/>
              <a:t>le myocarde</a:t>
            </a:r>
            <a:r>
              <a:rPr lang="fr-FR" sz="1600" dirty="0" smtClean="0"/>
              <a:t>, lequel est entouré d'un "sac" séreux, </a:t>
            </a:r>
            <a:r>
              <a:rPr lang="fr-FR" sz="1600" i="1" dirty="0" smtClean="0"/>
              <a:t>le péricarde</a:t>
            </a:r>
            <a:r>
              <a:rPr lang="fr-FR" sz="1600" dirty="0" smtClean="0"/>
              <a:t> et tapissé à l'intérieur par une fine membrane, </a:t>
            </a:r>
            <a:r>
              <a:rPr lang="fr-FR" sz="1600" i="1" dirty="0" smtClean="0"/>
              <a:t>l'endocarde</a:t>
            </a:r>
            <a:r>
              <a:rPr lang="fr-FR" sz="1600" dirty="0" smtClean="0"/>
              <a:t>. Le cœur comprend quatre cavités : deux cavités droites, formées par l'oreillette et le ventricule droit ; et, deux cavités gauches, formées par l'oreillette et le ventricule gauche. Les cavités droites et gauches sont totalement séparées par une cloison (septum).</a:t>
            </a:r>
          </a:p>
          <a:p>
            <a:r>
              <a:rPr lang="fr-FR" sz="1600" dirty="0" smtClean="0"/>
              <a:t>Cavités séparées  des valves :</a:t>
            </a:r>
          </a:p>
          <a:p>
            <a:pPr lvl="1"/>
            <a:r>
              <a:rPr lang="fr-FR" sz="1100" dirty="0" smtClean="0"/>
              <a:t> oreillettes– ventricules : mitrale ou tricuspide</a:t>
            </a:r>
          </a:p>
          <a:p>
            <a:pPr lvl="1"/>
            <a:r>
              <a:rPr lang="fr-FR" sz="1100" dirty="0" smtClean="0"/>
              <a:t>ventricules –artères  : valves sigmoïde aortiques  ou pulmonaires</a:t>
            </a:r>
          </a:p>
          <a:p>
            <a:endParaRPr lang="fr-FR" sz="1600" dirty="0" smtClean="0"/>
          </a:p>
          <a:p>
            <a:endParaRPr lang="fr-FR" sz="11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0" y="188640"/>
            <a:ext cx="8576762" cy="6346528"/>
          </a:xfrm>
          <a:prstGeom prst="rect">
            <a:avLst/>
          </a:prstGeom>
          <a:noFill/>
          <a:ln w="9525">
            <a:noFill/>
            <a:miter lim="800000"/>
            <a:headEnd/>
            <a:tailEnd/>
          </a:ln>
        </p:spPr>
      </p:pic>
      <p:sp>
        <p:nvSpPr>
          <p:cNvPr id="5" name="ZoneTexte 4"/>
          <p:cNvSpPr txBox="1"/>
          <p:nvPr/>
        </p:nvSpPr>
        <p:spPr>
          <a:xfrm>
            <a:off x="4067944" y="1124744"/>
            <a:ext cx="1944216"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Origine de l’artère coronaire </a:t>
            </a:r>
            <a:endParaRPr lang="fr-FR" sz="105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7" name="Connecteur droit avec flèche 6"/>
          <p:cNvCxnSpPr/>
          <p:nvPr/>
        </p:nvCxnSpPr>
        <p:spPr>
          <a:xfrm flipH="1">
            <a:off x="2267744" y="1484784"/>
            <a:ext cx="1584176" cy="10801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sz="quarter" idx="1"/>
          </p:nvPr>
        </p:nvSpPr>
        <p:spPr/>
        <p:txBody>
          <a:bodyPr/>
          <a:lstStyle/>
          <a:p>
            <a:r>
              <a:rPr lang="fr-FR" dirty="0" smtClean="0"/>
              <a:t>a</a:t>
            </a: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683568" y="476672"/>
            <a:ext cx="7023503"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sz="quarter" idx="1"/>
          </p:nvPr>
        </p:nvSpPr>
        <p:spPr>
          <a:xfrm>
            <a:off x="457200" y="1935480"/>
            <a:ext cx="1450504" cy="4389120"/>
          </a:xfrm>
        </p:spPr>
        <p:txBody>
          <a:bodyPr/>
          <a:lstStyle/>
          <a:p>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827584" y="404664"/>
            <a:ext cx="7552928" cy="597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Anatomie topographique</a:t>
            </a:r>
            <a:endParaRPr lang="fr-FR" dirty="0"/>
          </a:p>
        </p:txBody>
      </p:sp>
      <p:sp>
        <p:nvSpPr>
          <p:cNvPr id="3" name="Espace réservé du contenu 2"/>
          <p:cNvSpPr>
            <a:spLocks noGrp="1"/>
          </p:cNvSpPr>
          <p:nvPr>
            <p:ph sz="quarter" idx="1"/>
          </p:nvPr>
        </p:nvSpPr>
        <p:spPr>
          <a:xfrm>
            <a:off x="457200" y="1646237"/>
            <a:ext cx="4402832" cy="4879107"/>
          </a:xfrm>
        </p:spPr>
        <p:txBody>
          <a:bodyPr>
            <a:normAutofit fontScale="62500" lnSpcReduction="20000"/>
          </a:bodyPr>
          <a:lstStyle/>
          <a:p>
            <a:r>
              <a:rPr lang="fr-FR" dirty="0" smtClean="0"/>
              <a:t>Le cœur est dans une cavité péricardique entre les 2 poumons posé sur le diaphragme, la position est légèrement oblique en avant du thorax, l’aorte et l’œsophage passent derrière le cœur.</a:t>
            </a:r>
          </a:p>
          <a:p>
            <a:r>
              <a:rPr lang="fr-FR" dirty="0" smtClean="0"/>
              <a:t>Entre 2</a:t>
            </a:r>
            <a:r>
              <a:rPr lang="fr-FR" baseline="30000" dirty="0" smtClean="0"/>
              <a:t>e</a:t>
            </a:r>
            <a:r>
              <a:rPr lang="fr-FR" dirty="0" smtClean="0"/>
              <a:t> et 5</a:t>
            </a:r>
            <a:r>
              <a:rPr lang="fr-FR" baseline="30000" dirty="0" smtClean="0"/>
              <a:t>e</a:t>
            </a:r>
            <a:r>
              <a:rPr lang="fr-FR" dirty="0" smtClean="0"/>
              <a:t> côte surtout à gauche.</a:t>
            </a:r>
          </a:p>
          <a:p>
            <a:r>
              <a:rPr lang="fr-FR" dirty="0" smtClean="0"/>
              <a:t>Le cœur est irrigué par deux artères coronaires : artère coronaire droite ( pour le cœur droit ) et l’artère coronaire gauche (pour le cœur gauche). </a:t>
            </a:r>
          </a:p>
          <a:p>
            <a:r>
              <a:rPr lang="fr-FR" dirty="0" smtClean="0"/>
              <a:t>Le cœur droit est plus petit que le cœur gauche . Le cœur comporte deux types de cellules :</a:t>
            </a:r>
          </a:p>
          <a:p>
            <a:pPr lvl="1"/>
            <a:r>
              <a:rPr lang="fr-FR" dirty="0" smtClean="0"/>
              <a:t>Cellules qui produisent spontanément et conduisent l’impulsion (cellules du tissu nodal).</a:t>
            </a:r>
          </a:p>
          <a:p>
            <a:pPr lvl="1"/>
            <a:r>
              <a:rPr lang="fr-FR" dirty="0" smtClean="0"/>
              <a:t>Cellules qui répondent à ces impulsions par un raccourcissement (cellules du myocarde).</a:t>
            </a:r>
            <a:endParaRPr lang="fr-FR" dirty="0"/>
          </a:p>
        </p:txBody>
      </p:sp>
      <p:pic>
        <p:nvPicPr>
          <p:cNvPr id="107522" name="Picture 2" descr="Image schcoupet8.trsp.gif"/>
          <p:cNvPicPr>
            <a:picLocks noChangeAspect="1" noChangeArrowheads="1"/>
          </p:cNvPicPr>
          <p:nvPr/>
        </p:nvPicPr>
        <p:blipFill>
          <a:blip r:embed="rId2" cstate="print"/>
          <a:srcRect/>
          <a:stretch>
            <a:fillRect/>
          </a:stretch>
        </p:blipFill>
        <p:spPr bwMode="auto">
          <a:xfrm>
            <a:off x="5580112" y="1628800"/>
            <a:ext cx="2371725" cy="2952751"/>
          </a:xfrm>
          <a:prstGeom prst="rect">
            <a:avLst/>
          </a:prstGeom>
          <a:noFill/>
        </p:spPr>
      </p:pic>
      <p:sp>
        <p:nvSpPr>
          <p:cNvPr id="5" name="ZoneTexte 4"/>
          <p:cNvSpPr txBox="1"/>
          <p:nvPr/>
        </p:nvSpPr>
        <p:spPr>
          <a:xfrm>
            <a:off x="6876256" y="2852936"/>
            <a:ext cx="648072" cy="369332"/>
          </a:xfrm>
          <a:prstGeom prst="rect">
            <a:avLst/>
          </a:prstGeom>
          <a:noFill/>
        </p:spPr>
        <p:txBody>
          <a:bodyPr wrap="square" rtlCol="0">
            <a:spAutoFit/>
          </a:bodyPr>
          <a:lstStyle/>
          <a:p>
            <a:r>
              <a:rPr lang="fr-FR" dirty="0" smtClean="0">
                <a:solidFill>
                  <a:schemeClr val="bg1"/>
                </a:solidFill>
              </a:rPr>
              <a:t>VD</a:t>
            </a:r>
            <a:endParaRPr lang="fr-FR" dirty="0">
              <a:solidFill>
                <a:schemeClr val="bg1"/>
              </a:solidFill>
            </a:endParaRPr>
          </a:p>
        </p:txBody>
      </p:sp>
      <p:sp>
        <p:nvSpPr>
          <p:cNvPr id="6" name="ZoneTexte 5"/>
          <p:cNvSpPr txBox="1"/>
          <p:nvPr/>
        </p:nvSpPr>
        <p:spPr>
          <a:xfrm>
            <a:off x="6228184" y="3356992"/>
            <a:ext cx="648072" cy="369332"/>
          </a:xfrm>
          <a:prstGeom prst="rect">
            <a:avLst/>
          </a:prstGeom>
          <a:noFill/>
        </p:spPr>
        <p:txBody>
          <a:bodyPr wrap="square" rtlCol="0">
            <a:spAutoFit/>
          </a:bodyPr>
          <a:lstStyle/>
          <a:p>
            <a:r>
              <a:rPr lang="fr-FR" dirty="0" smtClean="0">
                <a:solidFill>
                  <a:schemeClr val="bg1"/>
                </a:solidFill>
              </a:rPr>
              <a:t>OD</a:t>
            </a:r>
            <a:endParaRPr lang="fr-FR" dirty="0">
              <a:solidFill>
                <a:schemeClr val="bg1"/>
              </a:solidFill>
            </a:endParaRPr>
          </a:p>
        </p:txBody>
      </p:sp>
      <p:sp>
        <p:nvSpPr>
          <p:cNvPr id="7" name="ZoneTexte 6"/>
          <p:cNvSpPr txBox="1"/>
          <p:nvPr/>
        </p:nvSpPr>
        <p:spPr>
          <a:xfrm>
            <a:off x="7380312" y="3212976"/>
            <a:ext cx="648072" cy="369332"/>
          </a:xfrm>
          <a:prstGeom prst="rect">
            <a:avLst/>
          </a:prstGeom>
          <a:noFill/>
        </p:spPr>
        <p:txBody>
          <a:bodyPr wrap="square" rtlCol="0">
            <a:spAutoFit/>
          </a:bodyPr>
          <a:lstStyle/>
          <a:p>
            <a:r>
              <a:rPr lang="fr-FR" dirty="0" smtClean="0">
                <a:solidFill>
                  <a:schemeClr val="bg1"/>
                </a:solidFill>
              </a:rPr>
              <a:t>VG</a:t>
            </a:r>
            <a:endParaRPr lang="fr-FR" dirty="0">
              <a:solidFill>
                <a:schemeClr val="bg1"/>
              </a:solidFill>
            </a:endParaRPr>
          </a:p>
        </p:txBody>
      </p:sp>
      <p:sp>
        <p:nvSpPr>
          <p:cNvPr id="8" name="ZoneTexte 7"/>
          <p:cNvSpPr txBox="1"/>
          <p:nvPr/>
        </p:nvSpPr>
        <p:spPr>
          <a:xfrm>
            <a:off x="6876256" y="3933056"/>
            <a:ext cx="576064" cy="369332"/>
          </a:xfrm>
          <a:prstGeom prst="rect">
            <a:avLst/>
          </a:prstGeom>
          <a:noFill/>
        </p:spPr>
        <p:txBody>
          <a:bodyPr wrap="square" rtlCol="0">
            <a:spAutoFit/>
          </a:bodyPr>
          <a:lstStyle/>
          <a:p>
            <a:r>
              <a:rPr lang="fr-FR" dirty="0" smtClean="0">
                <a:solidFill>
                  <a:schemeClr val="bg1"/>
                </a:solidFill>
              </a:rPr>
              <a:t>OG</a:t>
            </a:r>
            <a:endParaRPr lang="fr-FR" dirty="0">
              <a:solidFill>
                <a:schemeClr val="bg1"/>
              </a:solidFill>
            </a:endParaRPr>
          </a:p>
        </p:txBody>
      </p:sp>
      <p:sp>
        <p:nvSpPr>
          <p:cNvPr id="9" name="ZoneTexte 8"/>
          <p:cNvSpPr txBox="1"/>
          <p:nvPr/>
        </p:nvSpPr>
        <p:spPr>
          <a:xfrm>
            <a:off x="5652120" y="5085184"/>
            <a:ext cx="2520280" cy="369332"/>
          </a:xfrm>
          <a:prstGeom prst="rect">
            <a:avLst/>
          </a:prstGeom>
          <a:noFill/>
        </p:spPr>
        <p:txBody>
          <a:bodyPr wrap="square" rtlCol="0">
            <a:spAutoFit/>
          </a:bodyPr>
          <a:lstStyle/>
          <a:p>
            <a:r>
              <a:rPr lang="fr-FR" dirty="0" smtClean="0"/>
              <a:t>Œsophage     aorte </a:t>
            </a:r>
            <a:endParaRPr lang="fr-FR" dirty="0"/>
          </a:p>
        </p:txBody>
      </p:sp>
      <p:cxnSp>
        <p:nvCxnSpPr>
          <p:cNvPr id="11" name="Connecteur droit avec flèche 10"/>
          <p:cNvCxnSpPr/>
          <p:nvPr/>
        </p:nvCxnSpPr>
        <p:spPr>
          <a:xfrm flipV="1">
            <a:off x="6228184" y="4149080"/>
            <a:ext cx="216024"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6948264" y="4221088"/>
            <a:ext cx="504056" cy="7920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ZoneTexte 13"/>
          <p:cNvSpPr txBox="1"/>
          <p:nvPr/>
        </p:nvSpPr>
        <p:spPr>
          <a:xfrm>
            <a:off x="6444208" y="1340768"/>
            <a:ext cx="122413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dirty="0" smtClean="0"/>
              <a:t>Avant </a:t>
            </a:r>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Double circulations </a:t>
            </a:r>
            <a:endParaRPr lang="fr-FR" dirty="0"/>
          </a:p>
        </p:txBody>
      </p:sp>
      <p:sp>
        <p:nvSpPr>
          <p:cNvPr id="3" name="Espace réservé du contenu 2"/>
          <p:cNvSpPr>
            <a:spLocks noGrp="1"/>
          </p:cNvSpPr>
          <p:nvPr>
            <p:ph idx="1"/>
          </p:nvPr>
        </p:nvSpPr>
        <p:spPr>
          <a:xfrm>
            <a:off x="457200" y="1609416"/>
            <a:ext cx="2962672" cy="4699904"/>
          </a:xfrm>
        </p:spPr>
        <p:txBody>
          <a:bodyPr>
            <a:normAutofit fontScale="40000" lnSpcReduction="20000"/>
          </a:bodyPr>
          <a:lstStyle/>
          <a:p>
            <a:r>
              <a:rPr lang="fr-FR" dirty="0" smtClean="0"/>
              <a:t>La </a:t>
            </a:r>
            <a:r>
              <a:rPr lang="fr-FR" sz="3500" dirty="0" smtClean="0"/>
              <a:t>partie droite </a:t>
            </a:r>
            <a:r>
              <a:rPr lang="fr-FR" dirty="0" smtClean="0"/>
              <a:t>assure la circulation du sang carbonisé recueilli par les veines caves : ce sang aboutit dans l'oreillette droite et est éjecté dans le ventricule droit. L'oreillette et le ventricule droits communiquent par l'orifice auriculo-ventriculaire droit, lequel est obturé par la valvule tricuspide, empêchant le retour de sang du ventricule vers l'oreillette. Le sang est ensuite éjecté dans l'artère pulmonaire, l'obturation étant assurée par la valvule sigmoïde.</a:t>
            </a:r>
          </a:p>
          <a:p>
            <a:r>
              <a:rPr lang="fr-FR" dirty="0" smtClean="0"/>
              <a:t>La </a:t>
            </a:r>
            <a:r>
              <a:rPr lang="fr-FR" sz="3500" dirty="0" smtClean="0"/>
              <a:t>partie gauche </a:t>
            </a:r>
            <a:r>
              <a:rPr lang="fr-FR" dirty="0" smtClean="0"/>
              <a:t>assure la circulation du sang oxygéné recueilli par les veines pulmonaires : ce sang aboutit dans l'oreillette gauche et est éjecté dans le ventricule gauche. L'oreillette et le ventricule gauches communiquent par l'orifice auriculo-ventriculaire gauche, lequel est obturé par la valvule mitrale. Le sang est ensuite éjecté dans l'artère aorte, l'obturation étant assurée par la valvule aortique.</a:t>
            </a:r>
          </a:p>
          <a:p>
            <a:r>
              <a:rPr lang="fr-FR" dirty="0" smtClean="0"/>
              <a:t>Le cœur est donc une pompe double agissant sur le circuit sanguin. Le circuit distribuant le sang oxygéné aux différents organes du corps étant nettement plus long que le circuit pulmonaire chargé d'oxygéner le sang, le ventricule gauche est plus puissant que le ventricule droit : la pression est plus élevée à l'entrée de l'aorte qu'à l'entrée de l'artère pulmonaire. Le muscle qui compose le ventricule gauche est également nettement plus épais.</a:t>
            </a:r>
          </a:p>
          <a:p>
            <a:endParaRPr lang="fr-FR" dirty="0"/>
          </a:p>
        </p:txBody>
      </p:sp>
      <p:pic>
        <p:nvPicPr>
          <p:cNvPr id="4" name="Picture 2" descr="La Circulation Sanguine"/>
          <p:cNvPicPr>
            <a:picLocks noChangeAspect="1" noChangeArrowheads="1"/>
          </p:cNvPicPr>
          <p:nvPr/>
        </p:nvPicPr>
        <p:blipFill>
          <a:blip r:embed="rId2" cstate="print"/>
          <a:srcRect/>
          <a:stretch>
            <a:fillRect/>
          </a:stretch>
        </p:blipFill>
        <p:spPr bwMode="auto">
          <a:xfrm>
            <a:off x="3923928" y="2276872"/>
            <a:ext cx="4010571" cy="316835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Tissu nodal</a:t>
            </a:r>
            <a:endParaRPr lang="fr-FR" dirty="0"/>
          </a:p>
        </p:txBody>
      </p:sp>
      <p:sp>
        <p:nvSpPr>
          <p:cNvPr id="3" name="Espace réservé du contenu 2"/>
          <p:cNvSpPr>
            <a:spLocks noGrp="1"/>
          </p:cNvSpPr>
          <p:nvPr>
            <p:ph sz="quarter" idx="1"/>
          </p:nvPr>
        </p:nvSpPr>
        <p:spPr>
          <a:xfrm>
            <a:off x="179512" y="1646236"/>
            <a:ext cx="3960440" cy="4591075"/>
          </a:xfrm>
        </p:spPr>
        <p:txBody>
          <a:bodyPr>
            <a:noAutofit/>
          </a:bodyPr>
          <a:lstStyle/>
          <a:p>
            <a:endParaRPr lang="fr-FR" sz="1800" dirty="0" smtClean="0"/>
          </a:p>
          <a:p>
            <a:r>
              <a:rPr lang="fr-FR" sz="1800" dirty="0" smtClean="0"/>
              <a:t>Ce sont des tissus à l’origine du rythme de contraction cardiaque. </a:t>
            </a:r>
          </a:p>
          <a:p>
            <a:r>
              <a:rPr lang="fr-FR" sz="1800" dirty="0" smtClean="0"/>
              <a:t>Nœud sinusal = centre de rythme (bat à 60 par min, régulé par les nerfs)</a:t>
            </a:r>
          </a:p>
          <a:p>
            <a:r>
              <a:rPr lang="fr-FR" sz="1800" dirty="0" smtClean="0"/>
              <a:t>Nœud auriculo-ventriculaire (bat à 40 min, synchronisé par le rythme du nœud sinusal).</a:t>
            </a:r>
          </a:p>
          <a:p>
            <a:r>
              <a:rPr lang="fr-FR" sz="1800" dirty="0" smtClean="0"/>
              <a:t>P = contraction auriculaire.</a:t>
            </a:r>
          </a:p>
          <a:p>
            <a:r>
              <a:rPr lang="fr-FR" sz="1800" dirty="0" smtClean="0"/>
              <a:t>Complexe QRS= contraction ventriculaire .</a:t>
            </a:r>
          </a:p>
          <a:p>
            <a:r>
              <a:rPr lang="fr-FR" sz="1800" dirty="0" smtClean="0"/>
              <a:t>T = diastole ventriculaire .</a:t>
            </a:r>
          </a:p>
          <a:p>
            <a:endParaRPr lang="fr-FR" sz="2000" dirty="0"/>
          </a:p>
        </p:txBody>
      </p:sp>
      <p:pic>
        <p:nvPicPr>
          <p:cNvPr id="100354" name="Picture 2" descr="C://Users/GHAVAM~1/AppData/Local/Temp/dacudaTemp/Scan_03-01-2012-00-31-55.jpg"/>
          <p:cNvPicPr>
            <a:picLocks noChangeAspect="1" noChangeArrowheads="1"/>
          </p:cNvPicPr>
          <p:nvPr/>
        </p:nvPicPr>
        <p:blipFill>
          <a:blip r:embed="rId2" cstate="print"/>
          <a:srcRect/>
          <a:stretch>
            <a:fillRect/>
          </a:stretch>
        </p:blipFill>
        <p:spPr bwMode="auto">
          <a:xfrm>
            <a:off x="4644008" y="476672"/>
            <a:ext cx="3342582" cy="2589271"/>
          </a:xfrm>
          <a:prstGeom prst="rect">
            <a:avLst/>
          </a:prstGeom>
          <a:noFill/>
        </p:spPr>
      </p:pic>
      <p:pic>
        <p:nvPicPr>
          <p:cNvPr id="100356" name="Picture 4" descr="http://eduscol.education.fr/archives/bio/cardio/nodal.gif"/>
          <p:cNvPicPr>
            <a:picLocks noChangeAspect="1" noChangeArrowheads="1"/>
          </p:cNvPicPr>
          <p:nvPr/>
        </p:nvPicPr>
        <p:blipFill>
          <a:blip r:embed="rId3" cstate="print"/>
          <a:srcRect/>
          <a:stretch>
            <a:fillRect/>
          </a:stretch>
        </p:blipFill>
        <p:spPr bwMode="auto">
          <a:xfrm>
            <a:off x="4644008" y="3068960"/>
            <a:ext cx="3312368" cy="356193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332656"/>
            <a:ext cx="7715200" cy="708688"/>
          </a:xfrm>
        </p:spPr>
        <p:txBody>
          <a:bodyPr>
            <a:normAutofit/>
          </a:bodyPr>
          <a:lstStyle/>
          <a:p>
            <a:pPr algn="ctr"/>
            <a:r>
              <a:rPr lang="fr-FR" dirty="0" smtClean="0"/>
              <a:t>lexique</a:t>
            </a:r>
            <a:endParaRPr lang="fr-FR" dirty="0"/>
          </a:p>
        </p:txBody>
      </p:sp>
      <p:graphicFrame>
        <p:nvGraphicFramePr>
          <p:cNvPr id="7" name="Espace réservé du contenu 6"/>
          <p:cNvGraphicFramePr>
            <a:graphicFrameLocks noGrp="1"/>
          </p:cNvGraphicFramePr>
          <p:nvPr>
            <p:ph sz="quarter" idx="1"/>
          </p:nvPr>
        </p:nvGraphicFramePr>
        <p:xfrm>
          <a:off x="5724128" y="1628800"/>
          <a:ext cx="2088232" cy="4408494"/>
        </p:xfrm>
        <a:graphic>
          <a:graphicData uri="http://schemas.openxmlformats.org/drawingml/2006/table">
            <a:tbl>
              <a:tblPr>
                <a:tableStyleId>{35758FB7-9AC5-4552-8A53-C91805E547FA}</a:tableStyleId>
              </a:tblPr>
              <a:tblGrid>
                <a:gridCol w="913221"/>
                <a:gridCol w="1175011"/>
              </a:tblGrid>
              <a:tr h="232026">
                <a:tc>
                  <a:txBody>
                    <a:bodyPr/>
                    <a:lstStyle/>
                    <a:p>
                      <a:pPr>
                        <a:lnSpc>
                          <a:spcPct val="115000"/>
                        </a:lnSpc>
                        <a:spcAft>
                          <a:spcPts val="0"/>
                        </a:spcAft>
                      </a:pPr>
                      <a:r>
                        <a:rPr lang="fr-FR" sz="1200" dirty="0"/>
                        <a:t>suffixe</a:t>
                      </a:r>
                      <a:endParaRPr lang="fr-FR" sz="1200" dirty="0">
                        <a:solidFill>
                          <a:srgbClr val="E36C0A"/>
                        </a:solidFill>
                        <a:latin typeface="Calibri"/>
                        <a:ea typeface="Calibri"/>
                        <a:cs typeface="Times New Roman"/>
                      </a:endParaRPr>
                    </a:p>
                  </a:txBody>
                  <a:tcPr marL="17753" marR="17753" marT="0" marB="0"/>
                </a:tc>
                <a:tc>
                  <a:txBody>
                    <a:bodyPr/>
                    <a:lstStyle/>
                    <a:p>
                      <a:endParaRPr lang="fr-FR" sz="1200" dirty="0">
                        <a:solidFill>
                          <a:srgbClr val="E36C0A"/>
                        </a:solidFill>
                        <a:latin typeface="Calibri"/>
                        <a:cs typeface="Times New Roman"/>
                      </a:endParaRPr>
                    </a:p>
                  </a:txBody>
                  <a:tcPr marL="17753" marR="17753" marT="0" marB="0"/>
                </a:tc>
              </a:tr>
              <a:tr h="232026">
                <a:tc>
                  <a:txBody>
                    <a:bodyPr/>
                    <a:lstStyle/>
                    <a:p>
                      <a:pPr>
                        <a:lnSpc>
                          <a:spcPct val="115000"/>
                        </a:lnSpc>
                        <a:spcAft>
                          <a:spcPts val="0"/>
                        </a:spcAft>
                      </a:pPr>
                      <a:r>
                        <a:rPr lang="fr-FR" sz="1100" dirty="0" smtClean="0">
                          <a:solidFill>
                            <a:srgbClr val="E36C0A"/>
                          </a:solidFill>
                          <a:latin typeface="Calibri"/>
                          <a:ea typeface="Calibri"/>
                          <a:cs typeface="Times New Roman"/>
                        </a:rPr>
                        <a:t>- </a:t>
                      </a:r>
                      <a:r>
                        <a:rPr lang="fr-FR" sz="1200" dirty="0" smtClean="0">
                          <a:solidFill>
                            <a:schemeClr val="tx1"/>
                          </a:solidFill>
                          <a:latin typeface="Calibri"/>
                          <a:ea typeface="Calibri"/>
                          <a:cs typeface="Times New Roman"/>
                        </a:rPr>
                        <a:t>ase</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200" dirty="0" smtClean="0">
                          <a:solidFill>
                            <a:schemeClr val="tx1"/>
                          </a:solidFill>
                          <a:latin typeface="Calibri"/>
                          <a:ea typeface="Calibri"/>
                          <a:cs typeface="Times New Roman"/>
                        </a:rPr>
                        <a:t>enzyme</a:t>
                      </a:r>
                      <a:endParaRPr lang="fr-FR" sz="1100" dirty="0">
                        <a:solidFill>
                          <a:schemeClr val="tx1"/>
                        </a:solidFill>
                        <a:latin typeface="Calibri"/>
                        <a:ea typeface="Calibri"/>
                        <a:cs typeface="Times New Roman"/>
                      </a:endParaRPr>
                    </a:p>
                  </a:txBody>
                  <a:tcPr marL="68580" marR="68580" marT="0" marB="0"/>
                </a:tc>
              </a:tr>
              <a:tr h="232026">
                <a:tc>
                  <a:txBody>
                    <a:bodyPr/>
                    <a:lstStyle/>
                    <a:p>
                      <a:pPr>
                        <a:lnSpc>
                          <a:spcPct val="115000"/>
                        </a:lnSpc>
                        <a:spcAft>
                          <a:spcPts val="0"/>
                        </a:spcAft>
                      </a:pPr>
                      <a:r>
                        <a:rPr lang="fr-FR" sz="1200" dirty="0"/>
                        <a:t>_ cèle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cavité</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_ectasie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smtClean="0"/>
                        <a:t>dilatation</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smtClean="0"/>
                        <a:t>émie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sang</a:t>
                      </a:r>
                      <a:endParaRPr lang="fr-FR" sz="1200" dirty="0">
                        <a:solidFill>
                          <a:srgbClr val="E36C0A"/>
                        </a:solidFill>
                        <a:latin typeface="Calibri"/>
                        <a:ea typeface="Calibri"/>
                        <a:cs typeface="Times New Roman"/>
                      </a:endParaRPr>
                    </a:p>
                  </a:txBody>
                  <a:tcPr marL="17753" marR="17753" marT="0" marB="0"/>
                </a:tc>
              </a:tr>
              <a:tr h="464052">
                <a:tc>
                  <a:txBody>
                    <a:bodyPr/>
                    <a:lstStyle/>
                    <a:p>
                      <a:pPr>
                        <a:lnSpc>
                          <a:spcPct val="115000"/>
                        </a:lnSpc>
                        <a:spcAft>
                          <a:spcPts val="0"/>
                        </a:spcAft>
                      </a:pPr>
                      <a:r>
                        <a:rPr lang="fr-FR" sz="1200" dirty="0"/>
                        <a:t>_ ite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inflammatoire</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_lyse </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dissolution</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_pénie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faible</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_poièse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fabrication</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_ptysie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crachat</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_rraphie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suture</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_rragie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saignement</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_stomie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bouche</a:t>
                      </a:r>
                      <a:endParaRPr lang="fr-FR" sz="1200" dirty="0">
                        <a:solidFill>
                          <a:srgbClr val="E36C0A"/>
                        </a:solidFill>
                        <a:latin typeface="Calibri"/>
                        <a:ea typeface="Calibri"/>
                        <a:cs typeface="Times New Roman"/>
                      </a:endParaRPr>
                    </a:p>
                  </a:txBody>
                  <a:tcPr marL="17753" marR="17753" marT="0" marB="0"/>
                </a:tc>
              </a:tr>
              <a:tr h="232026">
                <a:tc>
                  <a:txBody>
                    <a:bodyPr/>
                    <a:lstStyle/>
                    <a:p>
                      <a:pPr>
                        <a:lnSpc>
                          <a:spcPct val="115000"/>
                        </a:lnSpc>
                        <a:spcAft>
                          <a:spcPts val="0"/>
                        </a:spcAft>
                      </a:pPr>
                      <a:r>
                        <a:rPr lang="fr-FR" sz="1200" dirty="0"/>
                        <a:t>_tomie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coupure</a:t>
                      </a:r>
                      <a:endParaRPr lang="fr-FR" sz="1200" dirty="0">
                        <a:solidFill>
                          <a:srgbClr val="E36C0A"/>
                        </a:solidFill>
                        <a:latin typeface="Calibri"/>
                        <a:ea typeface="Calibri"/>
                        <a:cs typeface="Times New Roman"/>
                      </a:endParaRPr>
                    </a:p>
                  </a:txBody>
                  <a:tcPr marL="17753" marR="17753" marT="0" marB="0"/>
                </a:tc>
              </a:tr>
              <a:tr h="464052">
                <a:tc>
                  <a:txBody>
                    <a:bodyPr/>
                    <a:lstStyle/>
                    <a:p>
                      <a:pPr>
                        <a:lnSpc>
                          <a:spcPct val="115000"/>
                        </a:lnSpc>
                        <a:spcAft>
                          <a:spcPts val="0"/>
                        </a:spcAft>
                      </a:pPr>
                      <a:r>
                        <a:rPr lang="fr-FR" sz="1200" dirty="0"/>
                        <a:t>_cyte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cellule mature</a:t>
                      </a:r>
                      <a:endParaRPr lang="fr-FR" sz="1200" dirty="0">
                        <a:solidFill>
                          <a:srgbClr val="E36C0A"/>
                        </a:solidFill>
                        <a:latin typeface="Calibri"/>
                        <a:ea typeface="Calibri"/>
                        <a:cs typeface="Times New Roman"/>
                      </a:endParaRPr>
                    </a:p>
                  </a:txBody>
                  <a:tcPr marL="17753" marR="17753" marT="0" marB="0"/>
                </a:tc>
              </a:tr>
              <a:tr h="464052">
                <a:tc>
                  <a:txBody>
                    <a:bodyPr/>
                    <a:lstStyle/>
                    <a:p>
                      <a:pPr>
                        <a:lnSpc>
                          <a:spcPct val="115000"/>
                        </a:lnSpc>
                        <a:spcAft>
                          <a:spcPts val="0"/>
                        </a:spcAft>
                      </a:pPr>
                      <a:r>
                        <a:rPr lang="fr-FR" sz="1200" dirty="0"/>
                        <a:t>_blaste</a:t>
                      </a:r>
                      <a:endParaRPr lang="fr-FR" sz="1200" dirty="0">
                        <a:solidFill>
                          <a:srgbClr val="E36C0A"/>
                        </a:solidFill>
                        <a:latin typeface="Calibri"/>
                        <a:ea typeface="Calibri"/>
                        <a:cs typeface="Times New Roman"/>
                      </a:endParaRPr>
                    </a:p>
                  </a:txBody>
                  <a:tcPr marL="17753" marR="17753" marT="0" marB="0"/>
                </a:tc>
                <a:tc>
                  <a:txBody>
                    <a:bodyPr/>
                    <a:lstStyle/>
                    <a:p>
                      <a:pPr>
                        <a:lnSpc>
                          <a:spcPct val="115000"/>
                        </a:lnSpc>
                        <a:spcAft>
                          <a:spcPts val="0"/>
                        </a:spcAft>
                      </a:pPr>
                      <a:r>
                        <a:rPr lang="fr-FR" sz="1200" dirty="0"/>
                        <a:t>cellule immature</a:t>
                      </a:r>
                      <a:endParaRPr lang="fr-FR" sz="1200" dirty="0">
                        <a:solidFill>
                          <a:srgbClr val="E36C0A"/>
                        </a:solidFill>
                        <a:latin typeface="Calibri"/>
                        <a:ea typeface="Calibri"/>
                        <a:cs typeface="Times New Roman"/>
                      </a:endParaRPr>
                    </a:p>
                  </a:txBody>
                  <a:tcPr marL="17753" marR="17753" marT="0" marB="0"/>
                </a:tc>
              </a:tr>
            </a:tbl>
          </a:graphicData>
        </a:graphic>
      </p:graphicFrame>
      <p:graphicFrame>
        <p:nvGraphicFramePr>
          <p:cNvPr id="4" name="Tableau 3"/>
          <p:cNvGraphicFramePr>
            <a:graphicFrameLocks noGrp="1"/>
          </p:cNvGraphicFramePr>
          <p:nvPr/>
        </p:nvGraphicFramePr>
        <p:xfrm>
          <a:off x="179512" y="1484784"/>
          <a:ext cx="2736304" cy="4680522"/>
        </p:xfrm>
        <a:graphic>
          <a:graphicData uri="http://schemas.openxmlformats.org/drawingml/2006/table">
            <a:tbl>
              <a:tblPr>
                <a:tableStyleId>{775DCB02-9BB8-47FD-8907-85C794F793BA}</a:tableStyleId>
              </a:tblPr>
              <a:tblGrid>
                <a:gridCol w="1122970"/>
                <a:gridCol w="1613334"/>
              </a:tblGrid>
              <a:tr h="260029">
                <a:tc>
                  <a:txBody>
                    <a:bodyPr/>
                    <a:lstStyle/>
                    <a:p>
                      <a:pPr>
                        <a:lnSpc>
                          <a:spcPct val="115000"/>
                        </a:lnSpc>
                        <a:spcAft>
                          <a:spcPts val="0"/>
                        </a:spcAft>
                      </a:pPr>
                      <a:r>
                        <a:rPr lang="fr-FR" sz="1100" dirty="0"/>
                        <a:t>prefixe </a:t>
                      </a:r>
                      <a:endParaRPr lang="fr-FR" sz="1100" dirty="0">
                        <a:solidFill>
                          <a:srgbClr val="E36C0A"/>
                        </a:solidFill>
                        <a:latin typeface="Calibri"/>
                        <a:ea typeface="Calibri"/>
                        <a:cs typeface="Times New Roman"/>
                      </a:endParaRPr>
                    </a:p>
                  </a:txBody>
                  <a:tcPr marL="68580" marR="68580" marT="0" marB="0"/>
                </a:tc>
                <a:tc>
                  <a:txBody>
                    <a:bodyPr/>
                    <a:lstStyle/>
                    <a:p>
                      <a:endParaRPr lang="fr-FR" sz="1100" dirty="0">
                        <a:solidFill>
                          <a:srgbClr val="E36C0A"/>
                        </a:solidFill>
                        <a:latin typeface="Calibri"/>
                        <a:cs typeface="Times New Roman"/>
                      </a:endParaRPr>
                    </a:p>
                  </a:txBody>
                  <a:tcPr marL="68580" marR="68580" marT="0" marB="0"/>
                </a:tc>
              </a:tr>
              <a:tr h="260029">
                <a:tc>
                  <a:txBody>
                    <a:bodyPr/>
                    <a:lstStyle/>
                    <a:p>
                      <a:pPr>
                        <a:lnSpc>
                          <a:spcPct val="115000"/>
                        </a:lnSpc>
                        <a:spcAft>
                          <a:spcPts val="0"/>
                        </a:spcAft>
                      </a:pPr>
                      <a:r>
                        <a:rPr lang="fr-FR" sz="1100" dirty="0"/>
                        <a:t>a</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sans</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acro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extrémité</a:t>
                      </a:r>
                      <a:endParaRPr lang="fr-FR" sz="1100" dirty="0">
                        <a:solidFill>
                          <a:srgbClr val="E36C0A"/>
                        </a:solidFill>
                        <a:latin typeface="Calibri"/>
                        <a:ea typeface="Calibri"/>
                        <a:cs typeface="Times New Roman"/>
                      </a:endParaRPr>
                    </a:p>
                  </a:txBody>
                  <a:tcPr marL="68580" marR="68580" marT="0" marB="0"/>
                </a:tc>
              </a:tr>
              <a:tr h="520058">
                <a:tc>
                  <a:txBody>
                    <a:bodyPr/>
                    <a:lstStyle/>
                    <a:p>
                      <a:pPr>
                        <a:lnSpc>
                          <a:spcPct val="115000"/>
                        </a:lnSpc>
                        <a:spcAft>
                          <a:spcPts val="0"/>
                        </a:spcAft>
                      </a:pPr>
                      <a:r>
                        <a:rPr lang="fr-FR" sz="1100" dirty="0"/>
                        <a:t>aden</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ganglion ou glande</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andro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homme</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angio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vaisseau</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arthro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articulation</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artéri</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artère</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baro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préssion</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céphal</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cerveau</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cérbéll</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cervelet</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cervic</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cou</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cut-</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peau</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cyst-</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vessie</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cyt</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cellule</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enter-</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intestin</a:t>
                      </a:r>
                      <a:endParaRPr lang="fr-FR" sz="1100" dirty="0">
                        <a:solidFill>
                          <a:srgbClr val="E36C0A"/>
                        </a:solidFill>
                        <a:latin typeface="Calibri"/>
                        <a:ea typeface="Calibri"/>
                        <a:cs typeface="Times New Roman"/>
                      </a:endParaRPr>
                    </a:p>
                  </a:txBody>
                  <a:tcPr marL="68580" marR="68580" marT="0" marB="0"/>
                </a:tc>
              </a:tr>
              <a:tr h="260029">
                <a:tc>
                  <a:txBody>
                    <a:bodyPr/>
                    <a:lstStyle/>
                    <a:p>
                      <a:pPr>
                        <a:lnSpc>
                          <a:spcPct val="115000"/>
                        </a:lnSpc>
                        <a:spcAft>
                          <a:spcPts val="0"/>
                        </a:spcAft>
                      </a:pPr>
                      <a:r>
                        <a:rPr lang="fr-FR" sz="1100" dirty="0"/>
                        <a:t>gastr-</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estomac</a:t>
                      </a:r>
                      <a:endParaRPr lang="fr-FR" sz="1100" dirty="0">
                        <a:solidFill>
                          <a:srgbClr val="E36C0A"/>
                        </a:solidFill>
                        <a:latin typeface="Calibri"/>
                        <a:ea typeface="Calibri"/>
                        <a:cs typeface="Times New Roman"/>
                      </a:endParaRPr>
                    </a:p>
                  </a:txBody>
                  <a:tcPr marL="68580" marR="68580" marT="0" marB="0"/>
                </a:tc>
              </a:tr>
            </a:tbl>
          </a:graphicData>
        </a:graphic>
      </p:graphicFrame>
      <p:graphicFrame>
        <p:nvGraphicFramePr>
          <p:cNvPr id="5" name="Tableau 4"/>
          <p:cNvGraphicFramePr>
            <a:graphicFrameLocks noGrp="1"/>
          </p:cNvGraphicFramePr>
          <p:nvPr/>
        </p:nvGraphicFramePr>
        <p:xfrm>
          <a:off x="3059832" y="1628800"/>
          <a:ext cx="2592288" cy="4320482"/>
        </p:xfrm>
        <a:graphic>
          <a:graphicData uri="http://schemas.openxmlformats.org/drawingml/2006/table">
            <a:tbl>
              <a:tblPr>
                <a:tableStyleId>{35758FB7-9AC5-4552-8A53-C91805E547FA}</a:tableStyleId>
              </a:tblPr>
              <a:tblGrid>
                <a:gridCol w="1063866"/>
                <a:gridCol w="1528422"/>
              </a:tblGrid>
              <a:tr h="254146">
                <a:tc>
                  <a:txBody>
                    <a:bodyPr/>
                    <a:lstStyle/>
                    <a:p>
                      <a:pPr>
                        <a:lnSpc>
                          <a:spcPct val="115000"/>
                        </a:lnSpc>
                        <a:spcAft>
                          <a:spcPts val="0"/>
                        </a:spcAft>
                      </a:pPr>
                      <a:r>
                        <a:rPr lang="fr-FR" sz="1100" dirty="0"/>
                        <a:t>gloss-</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langue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gon-</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genou</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hémato-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sang</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lapar-</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paroi</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leuco-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blanc</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myél-</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moëlle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myo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muscle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néphro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rein</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ocul-</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œil</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orchi-</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testicule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oto-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oreille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phlébo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veine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pleur-</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plèvre</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pyélo-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bassinet de rein</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rhino-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nez</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pyo-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a:t>pus</a:t>
                      </a:r>
                      <a:endParaRPr lang="fr-FR" sz="1100" dirty="0">
                        <a:solidFill>
                          <a:srgbClr val="E36C0A"/>
                        </a:solidFill>
                        <a:latin typeface="Calibri"/>
                        <a:ea typeface="Calibri"/>
                        <a:cs typeface="Times New Roman"/>
                      </a:endParaRPr>
                    </a:p>
                  </a:txBody>
                  <a:tcPr marL="68580" marR="68580" marT="0" marB="0"/>
                </a:tc>
              </a:tr>
              <a:tr h="254146">
                <a:tc>
                  <a:txBody>
                    <a:bodyPr/>
                    <a:lstStyle/>
                    <a:p>
                      <a:pPr>
                        <a:lnSpc>
                          <a:spcPct val="115000"/>
                        </a:lnSpc>
                        <a:spcAft>
                          <a:spcPts val="0"/>
                        </a:spcAft>
                      </a:pPr>
                      <a:r>
                        <a:rPr lang="fr-FR" sz="1100" dirty="0"/>
                        <a:t>spondylo-</a:t>
                      </a:r>
                      <a:endParaRPr lang="fr-FR" sz="1100" dirty="0">
                        <a:solidFill>
                          <a:srgbClr val="E36C0A"/>
                        </a:solidFill>
                        <a:latin typeface="Calibri"/>
                        <a:ea typeface="Calibri"/>
                        <a:cs typeface="Times New Roman"/>
                      </a:endParaRPr>
                    </a:p>
                  </a:txBody>
                  <a:tcPr marL="68580" marR="68580" marT="0" marB="0"/>
                </a:tc>
                <a:tc>
                  <a:txBody>
                    <a:bodyPr/>
                    <a:lstStyle/>
                    <a:p>
                      <a:pPr>
                        <a:lnSpc>
                          <a:spcPct val="115000"/>
                        </a:lnSpc>
                        <a:spcAft>
                          <a:spcPts val="0"/>
                        </a:spcAft>
                      </a:pPr>
                      <a:r>
                        <a:rPr lang="fr-FR" sz="1100" dirty="0" smtClean="0"/>
                        <a:t>vertèbre</a:t>
                      </a:r>
                      <a:endParaRPr lang="fr-FR" sz="1100" dirty="0">
                        <a:solidFill>
                          <a:srgbClr val="E36C0A"/>
                        </a:solidFill>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229600" cy="924712"/>
          </a:xfrm>
        </p:spPr>
        <p:txBody>
          <a:bodyPr/>
          <a:lstStyle/>
          <a:p>
            <a:pPr algn="ctr"/>
            <a:r>
              <a:rPr lang="fr-FR" dirty="0" smtClean="0"/>
              <a:t>Cycle cardiaque</a:t>
            </a:r>
            <a:endParaRPr lang="fr-FR" dirty="0"/>
          </a:p>
        </p:txBody>
      </p:sp>
      <p:pic>
        <p:nvPicPr>
          <p:cNvPr id="4" name="Espace réservé du contenu 3" descr="coeur2.JPG"/>
          <p:cNvPicPr>
            <a:picLocks noGrp="1" noChangeAspect="1"/>
          </p:cNvPicPr>
          <p:nvPr>
            <p:ph sz="quarter" idx="1"/>
          </p:nvPr>
        </p:nvPicPr>
        <p:blipFill>
          <a:blip r:embed="rId2" cstate="print"/>
          <a:stretch>
            <a:fillRect/>
          </a:stretch>
        </p:blipFill>
        <p:spPr>
          <a:xfrm>
            <a:off x="3245252" y="1700808"/>
            <a:ext cx="2622892" cy="3384376"/>
          </a:xfrm>
        </p:spPr>
      </p:pic>
      <p:pic>
        <p:nvPicPr>
          <p:cNvPr id="5" name="Image 4" descr="coeur3.JPG"/>
          <p:cNvPicPr>
            <a:picLocks noChangeAspect="1"/>
          </p:cNvPicPr>
          <p:nvPr/>
        </p:nvPicPr>
        <p:blipFill>
          <a:blip r:embed="rId3" cstate="print"/>
          <a:stretch>
            <a:fillRect/>
          </a:stretch>
        </p:blipFill>
        <p:spPr>
          <a:xfrm>
            <a:off x="6012160" y="1844824"/>
            <a:ext cx="2399666" cy="3096344"/>
          </a:xfrm>
          <a:prstGeom prst="rect">
            <a:avLst/>
          </a:prstGeom>
        </p:spPr>
      </p:pic>
      <p:sp>
        <p:nvSpPr>
          <p:cNvPr id="6" name="ZoneTexte 5"/>
          <p:cNvSpPr txBox="1"/>
          <p:nvPr/>
        </p:nvSpPr>
        <p:spPr>
          <a:xfrm>
            <a:off x="3563888" y="5085184"/>
            <a:ext cx="2520280" cy="369332"/>
          </a:xfrm>
          <a:prstGeom prst="rect">
            <a:avLst/>
          </a:prstGeom>
          <a:noFill/>
        </p:spPr>
        <p:txBody>
          <a:bodyPr wrap="square" rtlCol="0">
            <a:spAutoFit/>
          </a:bodyPr>
          <a:lstStyle/>
          <a:p>
            <a:r>
              <a:rPr lang="fr-FR" dirty="0" smtClean="0"/>
              <a:t>Systole atriale</a:t>
            </a:r>
            <a:endParaRPr lang="fr-FR" dirty="0"/>
          </a:p>
        </p:txBody>
      </p:sp>
      <p:sp>
        <p:nvSpPr>
          <p:cNvPr id="7" name="ZoneTexte 6"/>
          <p:cNvSpPr txBox="1"/>
          <p:nvPr/>
        </p:nvSpPr>
        <p:spPr>
          <a:xfrm>
            <a:off x="6012160" y="5157192"/>
            <a:ext cx="2016224" cy="369332"/>
          </a:xfrm>
          <a:prstGeom prst="rect">
            <a:avLst/>
          </a:prstGeom>
          <a:noFill/>
        </p:spPr>
        <p:txBody>
          <a:bodyPr wrap="square" rtlCol="0">
            <a:spAutoFit/>
          </a:bodyPr>
          <a:lstStyle/>
          <a:p>
            <a:r>
              <a:rPr lang="fr-FR" dirty="0" smtClean="0"/>
              <a:t>Systole ventricule</a:t>
            </a:r>
            <a:endParaRPr lang="fr-FR" dirty="0"/>
          </a:p>
        </p:txBody>
      </p:sp>
      <p:sp>
        <p:nvSpPr>
          <p:cNvPr id="8" name="ZoneTexte 7"/>
          <p:cNvSpPr txBox="1"/>
          <p:nvPr/>
        </p:nvSpPr>
        <p:spPr>
          <a:xfrm>
            <a:off x="0" y="2636912"/>
            <a:ext cx="2771800" cy="1815882"/>
          </a:xfrm>
          <a:prstGeom prst="rect">
            <a:avLst/>
          </a:prstGeom>
          <a:effectLst>
            <a:softEdge rad="12700"/>
          </a:effec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 Systole  atriale</a:t>
            </a:r>
          </a:p>
          <a:p>
            <a:endParaRPr lang="fr-F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fr-F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 Systole ventriculaire</a:t>
            </a:r>
          </a:p>
          <a:p>
            <a:endParaRPr lang="fr-F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fr-F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3) Diastole généralisé</a:t>
            </a:r>
            <a:endParaRPr lang="fr-F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ZoneTexte 8"/>
          <p:cNvSpPr txBox="1"/>
          <p:nvPr/>
        </p:nvSpPr>
        <p:spPr>
          <a:xfrm>
            <a:off x="323528" y="5733256"/>
            <a:ext cx="7128792"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dirty="0" smtClean="0"/>
              <a:t>Décontraction myocardique=Remplissage de cavité = </a:t>
            </a:r>
            <a:r>
              <a:rPr lang="fr-FR" sz="2000" i="1" dirty="0" smtClean="0"/>
              <a:t>diastole</a:t>
            </a:r>
          </a:p>
          <a:p>
            <a:r>
              <a:rPr lang="fr-FR" dirty="0" smtClean="0"/>
              <a:t>contraction myocardique= éjection du sang de cavité = </a:t>
            </a:r>
            <a:r>
              <a:rPr lang="fr-FR" sz="2000" i="1" dirty="0" smtClean="0"/>
              <a:t>systole</a:t>
            </a:r>
            <a:endParaRPr lang="fr-FR" i="1"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395536" y="0"/>
            <a:ext cx="6408712" cy="5854759"/>
          </a:xfrm>
          <a:prstGeom prst="rect">
            <a:avLst/>
          </a:prstGeom>
          <a:noFill/>
          <a:ln w="9525">
            <a:noFill/>
            <a:miter lim="800000"/>
            <a:headEnd/>
            <a:tailEnd/>
          </a:ln>
        </p:spPr>
      </p:pic>
      <p:sp>
        <p:nvSpPr>
          <p:cNvPr id="3" name="ZoneTexte 2"/>
          <p:cNvSpPr txBox="1"/>
          <p:nvPr/>
        </p:nvSpPr>
        <p:spPr>
          <a:xfrm>
            <a:off x="6084168" y="2996952"/>
            <a:ext cx="2880320"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 La </a:t>
            </a:r>
            <a:r>
              <a:rPr lang="fr-FR" sz="2000" b="1" dirty="0" smtClean="0"/>
              <a:t>fraction d’éjection </a:t>
            </a:r>
            <a:r>
              <a:rPr lang="fr-FR" dirty="0" smtClean="0"/>
              <a:t>correspond en effet au rapport entre le volume du ventricule gauche avant et après sa contraction.  </a:t>
            </a:r>
          </a:p>
          <a:p>
            <a:r>
              <a:rPr lang="fr-FR" dirty="0" smtClean="0"/>
              <a:t>Normalement &gt;60 %</a:t>
            </a:r>
            <a:endParaRPr lang="fr-FR" dirty="0"/>
          </a:p>
        </p:txBody>
      </p:sp>
      <p:sp>
        <p:nvSpPr>
          <p:cNvPr id="4" name="ZoneTexte 3"/>
          <p:cNvSpPr txBox="1"/>
          <p:nvPr/>
        </p:nvSpPr>
        <p:spPr>
          <a:xfrm>
            <a:off x="6588224" y="1340768"/>
            <a:ext cx="1512168" cy="646331"/>
          </a:xfrm>
          <a:prstGeom prst="rect">
            <a:avLst/>
          </a:prstGeom>
          <a:noFill/>
        </p:spPr>
        <p:txBody>
          <a:bodyPr wrap="square" rtlCol="0">
            <a:spAutoFit/>
          </a:bodyPr>
          <a:lstStyle/>
          <a:p>
            <a:r>
              <a:rPr lang="fr-FR" sz="1200" dirty="0" smtClean="0"/>
              <a:t>Expansion  de l’aorte au début de systole </a:t>
            </a:r>
            <a:endParaRPr lang="fr-FR" sz="1200" dirty="0"/>
          </a:p>
        </p:txBody>
      </p:sp>
      <p:cxnSp>
        <p:nvCxnSpPr>
          <p:cNvPr id="6" name="Connecteur droit avec flèche 5"/>
          <p:cNvCxnSpPr/>
          <p:nvPr/>
        </p:nvCxnSpPr>
        <p:spPr>
          <a:xfrm flipH="1">
            <a:off x="5940152" y="1628800"/>
            <a:ext cx="5760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Circulation coronarienne</a:t>
            </a:r>
            <a:endParaRPr lang="fr-FR" dirty="0"/>
          </a:p>
        </p:txBody>
      </p:sp>
      <p:sp>
        <p:nvSpPr>
          <p:cNvPr id="3" name="Espace réservé du contenu 2"/>
          <p:cNvSpPr>
            <a:spLocks noGrp="1"/>
          </p:cNvSpPr>
          <p:nvPr>
            <p:ph idx="1"/>
          </p:nvPr>
        </p:nvSpPr>
        <p:spPr>
          <a:xfrm>
            <a:off x="457200" y="1609416"/>
            <a:ext cx="7283152" cy="2107616"/>
          </a:xfrm>
        </p:spPr>
        <p:txBody>
          <a:bodyPr>
            <a:normAutofit fontScale="47500" lnSpcReduction="20000"/>
          </a:bodyPr>
          <a:lstStyle/>
          <a:p>
            <a:r>
              <a:rPr lang="fr-FR" dirty="0" smtClean="0"/>
              <a:t>La contribution artérielle à la circulation coronarienne est assurée par les</a:t>
            </a:r>
            <a:r>
              <a:rPr lang="fr-FR" i="1" dirty="0" smtClean="0"/>
              <a:t> artères coronaires droites</a:t>
            </a:r>
            <a:r>
              <a:rPr lang="fr-FR" dirty="0" smtClean="0"/>
              <a:t> et</a:t>
            </a:r>
            <a:r>
              <a:rPr lang="fr-FR" i="1" dirty="0" smtClean="0"/>
              <a:t> gauches.</a:t>
            </a:r>
            <a:r>
              <a:rPr lang="fr-FR" dirty="0" smtClean="0"/>
              <a:t> </a:t>
            </a:r>
          </a:p>
          <a:p>
            <a:r>
              <a:rPr lang="fr-FR" dirty="0" smtClean="0"/>
              <a:t>Ces artères naissent de la base de l'aorte et encerclent le cœur dans le sillon coronaire .L'artère coronaire gauche se dirige du côté gauche du cœur puis elle donne le rameau </a:t>
            </a:r>
            <a:r>
              <a:rPr lang="fr-FR" dirty="0" err="1" smtClean="0"/>
              <a:t>interventriculaire</a:t>
            </a:r>
            <a:r>
              <a:rPr lang="fr-FR" dirty="0" smtClean="0"/>
              <a:t> antérieur et le rameau circonflexe de l'artère coronaire gauche. Le premier rameau suit le sillon </a:t>
            </a:r>
            <a:r>
              <a:rPr lang="fr-FR" dirty="0" err="1" smtClean="0"/>
              <a:t>interventriculaire</a:t>
            </a:r>
            <a:r>
              <a:rPr lang="fr-FR" dirty="0" smtClean="0"/>
              <a:t> antérieur et il irrigue le septum </a:t>
            </a:r>
            <a:r>
              <a:rPr lang="fr-FR" dirty="0" err="1" smtClean="0"/>
              <a:t>interventriculaire</a:t>
            </a:r>
            <a:r>
              <a:rPr lang="fr-FR" dirty="0" smtClean="0"/>
              <a:t> et les parois antérieures des deux ventricules; le second rameau dessert l'oreillette gauche et la paroi postérieure du ventricule gauche.</a:t>
            </a:r>
          </a:p>
          <a:p>
            <a:r>
              <a:rPr lang="fr-FR" dirty="0" smtClean="0"/>
              <a:t>L'artère coronaire droite s'étend vers le côté droit du cœur, où elle émet deux ramifications. Le rameau marginal droit irrigue le myocarde de la partie latérale du côté droit du cœur. Le rameau </a:t>
            </a:r>
            <a:r>
              <a:rPr lang="fr-FR" dirty="0" err="1" smtClean="0"/>
              <a:t>interventriculaire</a:t>
            </a:r>
            <a:r>
              <a:rPr lang="fr-FR" dirty="0" smtClean="0"/>
              <a:t> postérieur, plus important, atteint l'apex du cœur et dessert les parois.</a:t>
            </a:r>
          </a:p>
          <a:p>
            <a:endParaRPr lang="fr-FR" dirty="0"/>
          </a:p>
        </p:txBody>
      </p:sp>
      <p:pic>
        <p:nvPicPr>
          <p:cNvPr id="58370" name="Picture 2"/>
          <p:cNvPicPr>
            <a:picLocks noChangeAspect="1" noChangeArrowheads="1"/>
          </p:cNvPicPr>
          <p:nvPr/>
        </p:nvPicPr>
        <p:blipFill>
          <a:blip r:embed="rId2" cstate="print"/>
          <a:srcRect/>
          <a:stretch>
            <a:fillRect/>
          </a:stretch>
        </p:blipFill>
        <p:spPr bwMode="auto">
          <a:xfrm>
            <a:off x="899592" y="3501008"/>
            <a:ext cx="6670675" cy="283051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355160" cy="732696"/>
          </a:xfrm>
        </p:spPr>
        <p:txBody>
          <a:bodyPr/>
          <a:lstStyle/>
          <a:p>
            <a:pPr algn="ctr"/>
            <a:r>
              <a:rPr lang="fr-FR" dirty="0" smtClean="0"/>
              <a:t>Système cardiovasculaire</a:t>
            </a:r>
            <a:endParaRPr lang="fr-FR" dirty="0"/>
          </a:p>
        </p:txBody>
      </p:sp>
      <p:graphicFrame>
        <p:nvGraphicFramePr>
          <p:cNvPr id="6" name="Espace réservé du contenu 5"/>
          <p:cNvGraphicFramePr>
            <a:graphicFrameLocks noGrp="1"/>
          </p:cNvGraphicFramePr>
          <p:nvPr>
            <p:ph sz="quarter" idx="1"/>
          </p:nvPr>
        </p:nvGraphicFramePr>
        <p:xfrm>
          <a:off x="301625" y="1527175"/>
          <a:ext cx="6574631" cy="4710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p:cNvSpPr txBox="1"/>
          <p:nvPr/>
        </p:nvSpPr>
        <p:spPr>
          <a:xfrm>
            <a:off x="5508104" y="5877272"/>
            <a:ext cx="151216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400" dirty="0" smtClean="0"/>
              <a:t>poumons</a:t>
            </a:r>
            <a:endParaRPr lang="fr-FR" sz="2400" dirty="0"/>
          </a:p>
        </p:txBody>
      </p:sp>
      <p:sp>
        <p:nvSpPr>
          <p:cNvPr id="8" name="ZoneTexte 7"/>
          <p:cNvSpPr txBox="1"/>
          <p:nvPr/>
        </p:nvSpPr>
        <p:spPr>
          <a:xfrm>
            <a:off x="0" y="1124744"/>
            <a:ext cx="2232248" cy="96949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fr-FR" sz="1050" cap="all" dirty="0" smtClean="0"/>
              <a:t>Reste du corps</a:t>
            </a:r>
          </a:p>
          <a:p>
            <a:r>
              <a:rPr lang="fr-FR" sz="1050" cap="all" dirty="0" smtClean="0"/>
              <a:t>	</a:t>
            </a:r>
            <a:r>
              <a:rPr lang="fr-FR" sz="900" cap="all" dirty="0" smtClean="0"/>
              <a:t>cerveau</a:t>
            </a:r>
          </a:p>
          <a:p>
            <a:r>
              <a:rPr lang="fr-FR" sz="900" cap="all" dirty="0" smtClean="0"/>
              <a:t>	cœur</a:t>
            </a:r>
          </a:p>
          <a:p>
            <a:r>
              <a:rPr lang="fr-FR" sz="900" cap="all" dirty="0" smtClean="0"/>
              <a:t>	viscère</a:t>
            </a:r>
          </a:p>
          <a:p>
            <a:r>
              <a:rPr lang="fr-FR" sz="900" cap="all" dirty="0" smtClean="0"/>
              <a:t>	muscles</a:t>
            </a:r>
          </a:p>
          <a:p>
            <a:r>
              <a:rPr lang="fr-FR" sz="900" cap="all" dirty="0" smtClean="0"/>
              <a:t>	peau</a:t>
            </a:r>
            <a:endParaRPr lang="fr-FR" sz="1050" cap="all"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Vaisseaux systémiques</a:t>
            </a:r>
            <a:endParaRPr lang="fr-FR" dirty="0"/>
          </a:p>
        </p:txBody>
      </p:sp>
      <p:sp>
        <p:nvSpPr>
          <p:cNvPr id="3" name="Espace réservé du contenu 2"/>
          <p:cNvSpPr>
            <a:spLocks noGrp="1"/>
          </p:cNvSpPr>
          <p:nvPr>
            <p:ph sz="quarter" idx="1"/>
          </p:nvPr>
        </p:nvSpPr>
        <p:spPr>
          <a:xfrm>
            <a:off x="301752" y="1527048"/>
            <a:ext cx="3622176" cy="4782272"/>
          </a:xfrm>
        </p:spPr>
        <p:txBody>
          <a:bodyPr>
            <a:normAutofit fontScale="85000" lnSpcReduction="20000"/>
          </a:bodyPr>
          <a:lstStyle/>
          <a:p>
            <a:r>
              <a:rPr lang="fr-FR" dirty="0" smtClean="0"/>
              <a:t>Artère, veine capillaire.</a:t>
            </a:r>
          </a:p>
          <a:p>
            <a:r>
              <a:rPr lang="fr-FR" dirty="0" smtClean="0"/>
              <a:t>Système contractile  (dilatation ou spasme).</a:t>
            </a:r>
          </a:p>
          <a:p>
            <a:r>
              <a:rPr lang="fr-FR" dirty="0" smtClean="0"/>
              <a:t>Artère: sang oxygéné, pression plus haute, </a:t>
            </a:r>
            <a:r>
              <a:rPr lang="fr-FR" dirty="0" smtClean="0">
                <a:solidFill>
                  <a:srgbClr val="FF0000"/>
                </a:solidFill>
              </a:rPr>
              <a:t>pulsatile</a:t>
            </a:r>
            <a:r>
              <a:rPr lang="fr-FR" dirty="0" smtClean="0"/>
              <a:t> (pouls). </a:t>
            </a:r>
          </a:p>
          <a:p>
            <a:r>
              <a:rPr lang="fr-FR" dirty="0" smtClean="0"/>
              <a:t>Veine : sang désoxygéné, pression plus basse non pulsatile (réservoir volume sanguin). </a:t>
            </a:r>
          </a:p>
          <a:p>
            <a:r>
              <a:rPr lang="fr-FR" dirty="0" smtClean="0"/>
              <a:t>Capillaire : vaisseaux (5-10µm diamètre) qui  permettent l’échange de substance et de gaz dans les tissus. </a:t>
            </a:r>
            <a:endParaRPr lang="fr-FR" dirty="0"/>
          </a:p>
        </p:txBody>
      </p:sp>
      <p:pic>
        <p:nvPicPr>
          <p:cNvPr id="4" name="Picture 2" descr="http://www.macirculation.com/photo/art/default/1722581-2332045.jpg?v=1289547057"/>
          <p:cNvPicPr>
            <a:picLocks noChangeAspect="1" noChangeArrowheads="1"/>
          </p:cNvPicPr>
          <p:nvPr/>
        </p:nvPicPr>
        <p:blipFill>
          <a:blip r:embed="rId2" cstate="print"/>
          <a:srcRect/>
          <a:stretch>
            <a:fillRect/>
          </a:stretch>
        </p:blipFill>
        <p:spPr bwMode="auto">
          <a:xfrm>
            <a:off x="4355976" y="4365104"/>
            <a:ext cx="3563888" cy="2277411"/>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4067944" y="1556792"/>
            <a:ext cx="4211960" cy="29548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Artères conductrices </a:t>
            </a:r>
            <a:endParaRPr lang="fr-FR" dirty="0"/>
          </a:p>
        </p:txBody>
      </p:sp>
      <p:sp>
        <p:nvSpPr>
          <p:cNvPr id="3" name="Espace réservé du contenu 2"/>
          <p:cNvSpPr>
            <a:spLocks noGrp="1"/>
          </p:cNvSpPr>
          <p:nvPr>
            <p:ph sz="quarter" idx="1"/>
          </p:nvPr>
        </p:nvSpPr>
        <p:spPr>
          <a:xfrm>
            <a:off x="301752" y="1527048"/>
            <a:ext cx="3334144" cy="3198096"/>
          </a:xfrm>
        </p:spPr>
        <p:txBody>
          <a:bodyPr>
            <a:normAutofit fontScale="32500" lnSpcReduction="20000"/>
          </a:bodyPr>
          <a:lstStyle/>
          <a:p>
            <a:r>
              <a:rPr lang="fr-FR" sz="4900" dirty="0" smtClean="0"/>
              <a:t>Elasticité</a:t>
            </a:r>
          </a:p>
          <a:p>
            <a:r>
              <a:rPr lang="fr-FR" sz="4900" dirty="0" smtClean="0"/>
              <a:t>Maintient de pression artérielle diastolique</a:t>
            </a:r>
          </a:p>
          <a:p>
            <a:r>
              <a:rPr lang="fr-FR" sz="4900" dirty="0" smtClean="0"/>
              <a:t>Pouls </a:t>
            </a:r>
          </a:p>
          <a:p>
            <a:endParaRPr lang="fr-FR" dirty="0" smtClean="0"/>
          </a:p>
          <a:p>
            <a:r>
              <a:rPr lang="fr-FR" dirty="0" smtClean="0"/>
              <a:t>Grâce à l'abondance de l'élastine, les artères élastiques peuvent supporter et compenser de grandes fluctuations de pression: durant la systole ventriculaire, les fibres élastiques s'étirent (les artères se dilatent) sous l'effet de l'arrivée du sang sous pression; durant la diastole ventriculaire, elles tendent à revenir à leur degré d'étirement initial (c'est ainsi que le sang continue à circuler pendant cette période de repos du muscle cardiaque). Bien que les artères élastiques contiennent aussi des quantités substantielles de muscle lisse, elles ont un rôle peu actif dans la vasoconstriction. Au point de vue fonctionnel, elles s'assimilent à de simples tubes élastiques.</a:t>
            </a:r>
          </a:p>
          <a:p>
            <a:r>
              <a:rPr lang="fr-FR" dirty="0" smtClean="0"/>
              <a:t>Étant donné que les parois des artères élastiques se dilatent et se resserrent passivement selon le volume sanguin éjecté, le sang y reste toujours sous pression. Par conséquent, il s'écoule de manière continue et non par à-coups, au gré des contractions cardiaques.</a:t>
            </a:r>
            <a:endParaRPr lang="fr-FR" dirty="0"/>
          </a:p>
        </p:txBody>
      </p:sp>
      <p:pic>
        <p:nvPicPr>
          <p:cNvPr id="4" name="Picture 1"/>
          <p:cNvPicPr>
            <a:picLocks noChangeAspect="1" noChangeArrowheads="1"/>
          </p:cNvPicPr>
          <p:nvPr/>
        </p:nvPicPr>
        <p:blipFill>
          <a:blip r:embed="rId2" cstate="print"/>
          <a:srcRect/>
          <a:stretch>
            <a:fillRect/>
          </a:stretch>
        </p:blipFill>
        <p:spPr bwMode="auto">
          <a:xfrm>
            <a:off x="3851920" y="2060848"/>
            <a:ext cx="4067944" cy="2349658"/>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19256" cy="708688"/>
          </a:xfrm>
        </p:spPr>
        <p:txBody>
          <a:bodyPr>
            <a:normAutofit/>
          </a:bodyPr>
          <a:lstStyle/>
          <a:p>
            <a:pPr algn="ctr"/>
            <a:r>
              <a:rPr lang="fr-FR" dirty="0" smtClean="0"/>
              <a:t>Aorte </a:t>
            </a:r>
            <a:endParaRPr lang="fr-FR" dirty="0"/>
          </a:p>
        </p:txBody>
      </p:sp>
      <p:sp>
        <p:nvSpPr>
          <p:cNvPr id="3" name="Espace réservé du contenu 2"/>
          <p:cNvSpPr>
            <a:spLocks noGrp="1"/>
          </p:cNvSpPr>
          <p:nvPr>
            <p:ph sz="quarter" idx="1"/>
          </p:nvPr>
        </p:nvSpPr>
        <p:spPr>
          <a:xfrm>
            <a:off x="467544" y="1412776"/>
            <a:ext cx="3744416" cy="5040560"/>
          </a:xfrm>
        </p:spPr>
        <p:txBody>
          <a:bodyPr>
            <a:normAutofit fontScale="62500" lnSpcReduction="20000"/>
          </a:bodyPr>
          <a:lstStyle/>
          <a:p>
            <a:pPr>
              <a:buNone/>
            </a:pPr>
            <a:r>
              <a:rPr lang="fr-FR" dirty="0" smtClean="0"/>
              <a:t>Artère principale systémique élastique, </a:t>
            </a:r>
          </a:p>
          <a:p>
            <a:r>
              <a:rPr lang="fr-FR" dirty="0" smtClean="0"/>
              <a:t>Aorte ascendante (a. coronaires) </a:t>
            </a:r>
          </a:p>
          <a:p>
            <a:r>
              <a:rPr lang="fr-FR" dirty="0" smtClean="0"/>
              <a:t>Crosse aortique (tronc artériel brachio céphalique droite , a. carotide primitive gauche et a. sous </a:t>
            </a:r>
            <a:r>
              <a:rPr lang="fr-FR" dirty="0" err="1" smtClean="0"/>
              <a:t>clavière</a:t>
            </a:r>
            <a:r>
              <a:rPr lang="fr-FR" dirty="0" smtClean="0"/>
              <a:t> gauche)</a:t>
            </a:r>
          </a:p>
          <a:p>
            <a:r>
              <a:rPr lang="fr-FR" dirty="0" smtClean="0"/>
              <a:t>Aorte descendante thoracique (a. costale)</a:t>
            </a:r>
          </a:p>
          <a:p>
            <a:r>
              <a:rPr lang="fr-FR" dirty="0" smtClean="0"/>
              <a:t>Aorte abdominale (a. rénale :tronc cœliaque(estomac foie rate): a. mésentérique supérieure (petit intestin) a. mésentérique inférieure (gros intestin) artères des gonades</a:t>
            </a:r>
          </a:p>
          <a:p>
            <a:r>
              <a:rPr lang="fr-FR" dirty="0" smtClean="0"/>
              <a:t>Bifurcation de l’aorte</a:t>
            </a:r>
          </a:p>
          <a:p>
            <a:r>
              <a:rPr lang="fr-FR" dirty="0" smtClean="0"/>
              <a:t>Artère iliaque primitive </a:t>
            </a:r>
          </a:p>
          <a:p>
            <a:pPr lvl="1"/>
            <a:r>
              <a:rPr lang="fr-FR" dirty="0" smtClean="0"/>
              <a:t>Artère iliaque externe  : fémorale</a:t>
            </a:r>
          </a:p>
          <a:p>
            <a:pPr lvl="1"/>
            <a:r>
              <a:rPr lang="fr-FR" dirty="0" smtClean="0"/>
              <a:t>Artère iliaque interne : organe de bassin: rectum, vessie, utérus.</a:t>
            </a:r>
          </a:p>
          <a:p>
            <a:endParaRPr lang="fr-FR" dirty="0"/>
          </a:p>
        </p:txBody>
      </p:sp>
      <p:pic>
        <p:nvPicPr>
          <p:cNvPr id="71682" name="Picture 2" descr="C://Users/GHAVAM~1/AppData/Local/Temp/dacudaTemp/Scan_06-01-2012-21-40-13.jpg"/>
          <p:cNvPicPr>
            <a:picLocks noChangeAspect="1" noChangeArrowheads="1"/>
          </p:cNvPicPr>
          <p:nvPr/>
        </p:nvPicPr>
        <p:blipFill>
          <a:blip r:embed="rId2" cstate="print"/>
          <a:srcRect/>
          <a:stretch>
            <a:fillRect/>
          </a:stretch>
        </p:blipFill>
        <p:spPr bwMode="auto">
          <a:xfrm>
            <a:off x="5364088" y="620688"/>
            <a:ext cx="3203848" cy="2988020"/>
          </a:xfrm>
          <a:prstGeom prst="rect">
            <a:avLst/>
          </a:prstGeom>
          <a:noFill/>
        </p:spPr>
      </p:pic>
      <p:pic>
        <p:nvPicPr>
          <p:cNvPr id="6" name="Picture 4" descr="C://Users/GHAVAM~1/AppData/Local/Temp/dacudaTemp/Scan_06-01-2012-21-49-59.jpg"/>
          <p:cNvPicPr>
            <a:picLocks noChangeAspect="1" noChangeArrowheads="1"/>
          </p:cNvPicPr>
          <p:nvPr/>
        </p:nvPicPr>
        <p:blipFill>
          <a:blip r:embed="rId3" cstate="print"/>
          <a:srcRect/>
          <a:stretch>
            <a:fillRect/>
          </a:stretch>
        </p:blipFill>
        <p:spPr bwMode="auto">
          <a:xfrm>
            <a:off x="5724128" y="3573016"/>
            <a:ext cx="2439638" cy="273630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8640"/>
            <a:ext cx="8229600" cy="924712"/>
          </a:xfrm>
        </p:spPr>
        <p:txBody>
          <a:bodyPr>
            <a:normAutofit/>
          </a:bodyPr>
          <a:lstStyle/>
          <a:p>
            <a:r>
              <a:rPr lang="fr-FR" dirty="0" smtClean="0"/>
              <a:t>Veines : veine cave supérieure</a:t>
            </a:r>
            <a:endParaRPr lang="fr-FR" dirty="0"/>
          </a:p>
        </p:txBody>
      </p:sp>
      <p:sp>
        <p:nvSpPr>
          <p:cNvPr id="3" name="Espace réservé du contenu 2"/>
          <p:cNvSpPr>
            <a:spLocks noGrp="1"/>
          </p:cNvSpPr>
          <p:nvPr>
            <p:ph sz="quarter" idx="1"/>
          </p:nvPr>
        </p:nvSpPr>
        <p:spPr>
          <a:xfrm>
            <a:off x="457200" y="1935480"/>
            <a:ext cx="4834880" cy="4389120"/>
          </a:xfrm>
        </p:spPr>
        <p:txBody>
          <a:bodyPr>
            <a:normAutofit fontScale="92500"/>
          </a:bodyPr>
          <a:lstStyle/>
          <a:p>
            <a:r>
              <a:rPr lang="fr-FR" dirty="0" smtClean="0"/>
              <a:t>Veine jugulaire (tête), veine sous </a:t>
            </a:r>
            <a:r>
              <a:rPr lang="fr-FR" dirty="0" err="1" smtClean="0"/>
              <a:t>clavière</a:t>
            </a:r>
            <a:r>
              <a:rPr lang="fr-FR" dirty="0" smtClean="0"/>
              <a:t>, tronc veineux brachio céphalique droit et gauche, veine cave supérieure (oreillette droite).</a:t>
            </a:r>
          </a:p>
          <a:p>
            <a:r>
              <a:rPr lang="fr-FR" dirty="0" smtClean="0"/>
              <a:t>Veine fémorale, veine iliaque externe, veine iliaque interne, veine cave inférieure, veine sus hépatique (thorax - oreillette gauche).</a:t>
            </a:r>
          </a:p>
        </p:txBody>
      </p:sp>
      <p:pic>
        <p:nvPicPr>
          <p:cNvPr id="5122" name="Picture 2" descr="http://www.larousse.fr/encyclopedie/data/images/1002760.jpg"/>
          <p:cNvPicPr>
            <a:picLocks noChangeAspect="1" noChangeArrowheads="1"/>
          </p:cNvPicPr>
          <p:nvPr/>
        </p:nvPicPr>
        <p:blipFill>
          <a:blip r:embed="rId2" cstate="print"/>
          <a:srcRect/>
          <a:stretch>
            <a:fillRect/>
          </a:stretch>
        </p:blipFill>
        <p:spPr bwMode="auto">
          <a:xfrm>
            <a:off x="5334000" y="2852936"/>
            <a:ext cx="3810000" cy="3810000"/>
          </a:xfrm>
          <a:prstGeom prst="rect">
            <a:avLst/>
          </a:prstGeom>
          <a:noFill/>
        </p:spPr>
      </p:pic>
      <p:pic>
        <p:nvPicPr>
          <p:cNvPr id="69634" name="Picture 2" descr="C://Users/GHAVAM~1/AppData/Local/Temp/dacudaTemp/Scan_06-01-2012-21-54-58.jpg"/>
          <p:cNvPicPr>
            <a:picLocks noChangeAspect="1" noChangeArrowheads="1"/>
          </p:cNvPicPr>
          <p:nvPr/>
        </p:nvPicPr>
        <p:blipFill>
          <a:blip r:embed="rId3" cstate="print"/>
          <a:srcRect/>
          <a:stretch>
            <a:fillRect/>
          </a:stretch>
        </p:blipFill>
        <p:spPr bwMode="auto">
          <a:xfrm>
            <a:off x="5197244" y="1124744"/>
            <a:ext cx="3946756" cy="18002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Veines </a:t>
            </a:r>
            <a:endParaRPr lang="fr-FR" dirty="0"/>
          </a:p>
        </p:txBody>
      </p:sp>
      <p:sp>
        <p:nvSpPr>
          <p:cNvPr id="3" name="Espace réservé du contenu 2"/>
          <p:cNvSpPr>
            <a:spLocks noGrp="1"/>
          </p:cNvSpPr>
          <p:nvPr>
            <p:ph sz="quarter" idx="1"/>
          </p:nvPr>
        </p:nvSpPr>
        <p:spPr>
          <a:xfrm>
            <a:off x="301752" y="1527048"/>
            <a:ext cx="6358480" cy="4926288"/>
          </a:xfrm>
        </p:spPr>
        <p:txBody>
          <a:bodyPr/>
          <a:lstStyle/>
          <a:p>
            <a:r>
              <a:rPr lang="fr-FR" dirty="0" smtClean="0"/>
              <a:t>Apport du sang du lit capillaire au cœur. </a:t>
            </a:r>
          </a:p>
          <a:p>
            <a:r>
              <a:rPr lang="fr-FR" dirty="0" smtClean="0"/>
              <a:t>Composés de 3 couches: intima, média et couche externe (paroi plus mince). </a:t>
            </a:r>
          </a:p>
          <a:p>
            <a:r>
              <a:rPr lang="fr-FR" dirty="0" smtClean="0"/>
              <a:t>Les veines des membres inférieurs ont des valvules veineuses qui empêchent le reflux du sang.</a:t>
            </a:r>
          </a:p>
          <a:p>
            <a:r>
              <a:rPr lang="fr-FR" dirty="0" smtClean="0"/>
              <a:t>Le retour veineux</a:t>
            </a:r>
          </a:p>
          <a:p>
            <a:pPr lvl="1"/>
            <a:r>
              <a:rPr lang="fr-FR" dirty="0" smtClean="0"/>
              <a:t>Pompe respiratoire </a:t>
            </a:r>
          </a:p>
          <a:p>
            <a:pPr lvl="1"/>
            <a:r>
              <a:rPr lang="fr-FR" dirty="0" smtClean="0"/>
              <a:t>Pompe musculaire </a:t>
            </a:r>
            <a:endParaRPr lang="fr-FR" dirty="0"/>
          </a:p>
        </p:txBody>
      </p:sp>
      <p:pic>
        <p:nvPicPr>
          <p:cNvPr id="102402" name="Picture 2" descr="C://Users/GHAVAM~1/AppData/Local/Temp/dacudaTemp/Scan_06-01-2012-22-01-55.jpg"/>
          <p:cNvPicPr>
            <a:picLocks noChangeAspect="1" noChangeArrowheads="1"/>
          </p:cNvPicPr>
          <p:nvPr/>
        </p:nvPicPr>
        <p:blipFill>
          <a:blip r:embed="rId2" cstate="print"/>
          <a:srcRect/>
          <a:stretch>
            <a:fillRect/>
          </a:stretch>
        </p:blipFill>
        <p:spPr bwMode="auto">
          <a:xfrm>
            <a:off x="6675510" y="1412776"/>
            <a:ext cx="2468490" cy="446449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Circulation générale</a:t>
            </a:r>
            <a:endParaRPr lang="fr-FR" dirty="0"/>
          </a:p>
        </p:txBody>
      </p:sp>
      <p:pic>
        <p:nvPicPr>
          <p:cNvPr id="68609" name="Picture 1"/>
          <p:cNvPicPr>
            <a:picLocks noChangeAspect="1" noChangeArrowheads="1"/>
          </p:cNvPicPr>
          <p:nvPr/>
        </p:nvPicPr>
        <p:blipFill>
          <a:blip r:embed="rId2" cstate="print"/>
          <a:srcRect/>
          <a:stretch>
            <a:fillRect/>
          </a:stretch>
        </p:blipFill>
        <p:spPr bwMode="auto">
          <a:xfrm>
            <a:off x="2195735" y="1484784"/>
            <a:ext cx="4701227"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Exemple de lexique </a:t>
            </a:r>
            <a:endParaRPr lang="fr-FR" dirty="0"/>
          </a:p>
        </p:txBody>
      </p:sp>
      <p:graphicFrame>
        <p:nvGraphicFramePr>
          <p:cNvPr id="5" name="Espace réservé du contenu 4"/>
          <p:cNvGraphicFramePr>
            <a:graphicFrameLocks noGrp="1"/>
          </p:cNvGraphicFramePr>
          <p:nvPr>
            <p:ph sz="quarter" idx="1"/>
          </p:nvPr>
        </p:nvGraphicFramePr>
        <p:xfrm>
          <a:off x="301625" y="1527174"/>
          <a:ext cx="7510735" cy="4062065"/>
        </p:xfrm>
        <a:graphic>
          <a:graphicData uri="http://schemas.openxmlformats.org/drawingml/2006/table">
            <a:tbl>
              <a:tblPr firstRow="1" bandRow="1">
                <a:tableStyleId>{5C22544A-7EE6-4342-B048-85BDC9FD1C3A}</a:tableStyleId>
              </a:tblPr>
              <a:tblGrid>
                <a:gridCol w="3950677"/>
                <a:gridCol w="3560058"/>
              </a:tblGrid>
              <a:tr h="416622">
                <a:tc>
                  <a:txBody>
                    <a:bodyPr/>
                    <a:lstStyle/>
                    <a:p>
                      <a:r>
                        <a:rPr lang="fr-FR" dirty="0" smtClean="0"/>
                        <a:t>prefixe</a:t>
                      </a:r>
                      <a:endParaRPr lang="fr-FR" dirty="0"/>
                    </a:p>
                  </a:txBody>
                  <a:tcPr marL="192852" marR="192852"/>
                </a:tc>
                <a:tc>
                  <a:txBody>
                    <a:bodyPr/>
                    <a:lstStyle/>
                    <a:p>
                      <a:endParaRPr lang="fr-FR" dirty="0"/>
                    </a:p>
                  </a:txBody>
                  <a:tcPr marL="192852" marR="192852"/>
                </a:tc>
              </a:tr>
              <a:tr h="416622">
                <a:tc>
                  <a:txBody>
                    <a:bodyPr/>
                    <a:lstStyle/>
                    <a:p>
                      <a:r>
                        <a:rPr lang="fr-FR" dirty="0" smtClean="0"/>
                        <a:t>Myocarde</a:t>
                      </a:r>
                      <a:endParaRPr lang="fr-FR" dirty="0"/>
                    </a:p>
                  </a:txBody>
                  <a:tcPr marL="192852" marR="192852"/>
                </a:tc>
                <a:tc>
                  <a:txBody>
                    <a:bodyPr/>
                    <a:lstStyle/>
                    <a:p>
                      <a:r>
                        <a:rPr lang="fr-FR" dirty="0" smtClean="0"/>
                        <a:t>Muscle cardiaque</a:t>
                      </a:r>
                      <a:endParaRPr lang="fr-FR" dirty="0"/>
                    </a:p>
                  </a:txBody>
                  <a:tcPr marL="192852" marR="192852"/>
                </a:tc>
              </a:tr>
              <a:tr h="416622">
                <a:tc>
                  <a:txBody>
                    <a:bodyPr/>
                    <a:lstStyle/>
                    <a:p>
                      <a:r>
                        <a:rPr lang="fr-FR" dirty="0" smtClean="0"/>
                        <a:t>pneumocyte</a:t>
                      </a:r>
                      <a:endParaRPr lang="fr-FR" dirty="0"/>
                    </a:p>
                  </a:txBody>
                  <a:tcPr marL="192852" marR="192852"/>
                </a:tc>
                <a:tc>
                  <a:txBody>
                    <a:bodyPr/>
                    <a:lstStyle/>
                    <a:p>
                      <a:r>
                        <a:rPr lang="fr-FR" dirty="0" smtClean="0"/>
                        <a:t>Poumon</a:t>
                      </a:r>
                      <a:r>
                        <a:rPr lang="fr-FR" baseline="0" dirty="0" smtClean="0"/>
                        <a:t>  cellules</a:t>
                      </a:r>
                      <a:endParaRPr lang="fr-FR" dirty="0"/>
                    </a:p>
                  </a:txBody>
                  <a:tcPr marL="192852" marR="192852"/>
                </a:tc>
              </a:tr>
              <a:tr h="416622">
                <a:tc>
                  <a:txBody>
                    <a:bodyPr/>
                    <a:lstStyle/>
                    <a:p>
                      <a:r>
                        <a:rPr lang="fr-FR" dirty="0" smtClean="0"/>
                        <a:t>Hépatocyte </a:t>
                      </a:r>
                      <a:endParaRPr lang="fr-FR" dirty="0"/>
                    </a:p>
                  </a:txBody>
                  <a:tcPr marL="192852" marR="192852"/>
                </a:tc>
                <a:tc>
                  <a:txBody>
                    <a:bodyPr/>
                    <a:lstStyle/>
                    <a:p>
                      <a:r>
                        <a:rPr lang="fr-FR" dirty="0" smtClean="0"/>
                        <a:t>Foie</a:t>
                      </a:r>
                      <a:endParaRPr lang="fr-FR" dirty="0"/>
                    </a:p>
                  </a:txBody>
                  <a:tcPr marL="192852" marR="192852"/>
                </a:tc>
              </a:tr>
              <a:tr h="416622">
                <a:tc>
                  <a:txBody>
                    <a:bodyPr/>
                    <a:lstStyle/>
                    <a:p>
                      <a:r>
                        <a:rPr lang="fr-FR" dirty="0" smtClean="0"/>
                        <a:t>chondroblaste</a:t>
                      </a:r>
                      <a:endParaRPr lang="fr-FR" dirty="0"/>
                    </a:p>
                  </a:txBody>
                  <a:tcPr marL="192852" marR="192852"/>
                </a:tc>
                <a:tc>
                  <a:txBody>
                    <a:bodyPr/>
                    <a:lstStyle/>
                    <a:p>
                      <a:r>
                        <a:rPr lang="fr-FR" dirty="0" smtClean="0"/>
                        <a:t>Cellule jeune cartilagineuse</a:t>
                      </a:r>
                      <a:endParaRPr lang="fr-FR" dirty="0"/>
                    </a:p>
                  </a:txBody>
                  <a:tcPr marL="192852" marR="192852"/>
                </a:tc>
              </a:tr>
              <a:tr h="416622">
                <a:tc>
                  <a:txBody>
                    <a:bodyPr/>
                    <a:lstStyle/>
                    <a:p>
                      <a:r>
                        <a:rPr lang="fr-FR" dirty="0" smtClean="0"/>
                        <a:t>Chondrocyte</a:t>
                      </a:r>
                      <a:endParaRPr lang="fr-FR" dirty="0"/>
                    </a:p>
                  </a:txBody>
                  <a:tcPr marL="192852" marR="192852"/>
                </a:tc>
                <a:tc>
                  <a:txBody>
                    <a:bodyPr/>
                    <a:lstStyle/>
                    <a:p>
                      <a:r>
                        <a:rPr lang="fr-FR" dirty="0" smtClean="0"/>
                        <a:t>Cellule mature cartilagineuse</a:t>
                      </a:r>
                      <a:endParaRPr lang="fr-FR" dirty="0"/>
                    </a:p>
                  </a:txBody>
                  <a:tcPr marL="192852" marR="192852"/>
                </a:tc>
              </a:tr>
              <a:tr h="416622">
                <a:tc>
                  <a:txBody>
                    <a:bodyPr/>
                    <a:lstStyle/>
                    <a:p>
                      <a:r>
                        <a:rPr lang="fr-FR" dirty="0" smtClean="0"/>
                        <a:t>Ostéoblaste</a:t>
                      </a:r>
                    </a:p>
                  </a:txBody>
                  <a:tcPr marL="192852" marR="192852"/>
                </a:tc>
                <a:tc>
                  <a:txBody>
                    <a:bodyPr/>
                    <a:lstStyle/>
                    <a:p>
                      <a:r>
                        <a:rPr lang="fr-FR" dirty="0" smtClean="0"/>
                        <a:t>Cellule jeune osseuse </a:t>
                      </a:r>
                      <a:endParaRPr lang="fr-FR" dirty="0"/>
                    </a:p>
                  </a:txBody>
                  <a:tcPr marL="192852" marR="192852"/>
                </a:tc>
              </a:tr>
              <a:tr h="729089">
                <a:tc>
                  <a:txBody>
                    <a:bodyPr/>
                    <a:lstStyle/>
                    <a:p>
                      <a:r>
                        <a:rPr lang="fr-FR" dirty="0" smtClean="0"/>
                        <a:t>ostéoclaste</a:t>
                      </a:r>
                      <a:endParaRPr lang="fr-FR" dirty="0"/>
                    </a:p>
                  </a:txBody>
                  <a:tcPr marL="192852" marR="192852"/>
                </a:tc>
                <a:tc>
                  <a:txBody>
                    <a:bodyPr/>
                    <a:lstStyle/>
                    <a:p>
                      <a:r>
                        <a:rPr lang="fr-FR" dirty="0" smtClean="0"/>
                        <a:t>Cellule qui</a:t>
                      </a:r>
                      <a:r>
                        <a:rPr lang="fr-FR" baseline="0" dirty="0" smtClean="0"/>
                        <a:t> libère le calcium de l’os</a:t>
                      </a:r>
                      <a:endParaRPr lang="fr-FR" dirty="0"/>
                    </a:p>
                  </a:txBody>
                  <a:tcPr marL="192852" marR="192852"/>
                </a:tc>
              </a:tr>
              <a:tr h="416622">
                <a:tc>
                  <a:txBody>
                    <a:bodyPr/>
                    <a:lstStyle/>
                    <a:p>
                      <a:r>
                        <a:rPr lang="fr-FR" dirty="0" smtClean="0"/>
                        <a:t>ostéocyte</a:t>
                      </a:r>
                      <a:endParaRPr lang="fr-FR" dirty="0"/>
                    </a:p>
                  </a:txBody>
                  <a:tcPr marL="192852" marR="192852"/>
                </a:tc>
                <a:tc>
                  <a:txBody>
                    <a:bodyPr/>
                    <a:lstStyle/>
                    <a:p>
                      <a:r>
                        <a:rPr lang="fr-FR" dirty="0" smtClean="0"/>
                        <a:t>Cellule</a:t>
                      </a:r>
                      <a:r>
                        <a:rPr lang="fr-FR" baseline="0" dirty="0" smtClean="0"/>
                        <a:t> fixe le calcium sur l’os</a:t>
                      </a:r>
                      <a:endParaRPr lang="fr-FR" dirty="0"/>
                    </a:p>
                  </a:txBody>
                  <a:tcPr marL="192852" marR="192852"/>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échange Capillaire </a:t>
            </a:r>
            <a:endParaRPr lang="fr-FR" dirty="0"/>
          </a:p>
        </p:txBody>
      </p:sp>
      <p:sp>
        <p:nvSpPr>
          <p:cNvPr id="3" name="Espace réservé du contenu 2"/>
          <p:cNvSpPr>
            <a:spLocks noGrp="1"/>
          </p:cNvSpPr>
          <p:nvPr>
            <p:ph sz="quarter" idx="1"/>
          </p:nvPr>
        </p:nvSpPr>
        <p:spPr>
          <a:xfrm>
            <a:off x="755576" y="1556792"/>
            <a:ext cx="3456384" cy="792088"/>
          </a:xfrm>
        </p:spPr>
        <p:style>
          <a:lnRef idx="1">
            <a:schemeClr val="accent6"/>
          </a:lnRef>
          <a:fillRef idx="2">
            <a:schemeClr val="accent6"/>
          </a:fillRef>
          <a:effectRef idx="1">
            <a:schemeClr val="accent6"/>
          </a:effectRef>
          <a:fontRef idx="minor">
            <a:schemeClr val="dk1"/>
          </a:fontRef>
        </p:style>
        <p:txBody>
          <a:bodyPr>
            <a:normAutofit fontScale="92500"/>
          </a:bodyPr>
          <a:lstStyle/>
          <a:p>
            <a:pPr algn="ctr">
              <a:buNone/>
            </a:pPr>
            <a:r>
              <a:rPr lang="fr-FR" dirty="0" smtClean="0"/>
              <a:t>Liquide extracellulaire </a:t>
            </a:r>
            <a:endParaRPr lang="fr-FR" dirty="0"/>
          </a:p>
        </p:txBody>
      </p:sp>
      <p:pic>
        <p:nvPicPr>
          <p:cNvPr id="31746" name="Picture 2" descr="http://www.macirculation.com/photo/art/default/1722581-2332045.jpg?v=1289547057"/>
          <p:cNvPicPr>
            <a:picLocks noChangeAspect="1" noChangeArrowheads="1"/>
          </p:cNvPicPr>
          <p:nvPr/>
        </p:nvPicPr>
        <p:blipFill>
          <a:blip r:embed="rId2" cstate="print"/>
          <a:srcRect/>
          <a:stretch>
            <a:fillRect/>
          </a:stretch>
        </p:blipFill>
        <p:spPr bwMode="auto">
          <a:xfrm>
            <a:off x="827584" y="3645024"/>
            <a:ext cx="2952328" cy="1886609"/>
          </a:xfrm>
          <a:prstGeom prst="rect">
            <a:avLst/>
          </a:prstGeom>
          <a:noFill/>
        </p:spPr>
      </p:pic>
      <p:sp>
        <p:nvSpPr>
          <p:cNvPr id="6" name="Flèche droite 5"/>
          <p:cNvSpPr/>
          <p:nvPr/>
        </p:nvSpPr>
        <p:spPr>
          <a:xfrm rot="16200000">
            <a:off x="1177566" y="2862994"/>
            <a:ext cx="1584176" cy="84398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smtClean="0"/>
              <a:t>O2</a:t>
            </a:r>
            <a:endParaRPr lang="fr-FR" sz="1050" dirty="0" smtClean="0"/>
          </a:p>
          <a:p>
            <a:pPr algn="ctr"/>
            <a:r>
              <a:rPr lang="fr-FR" sz="1050" dirty="0" smtClean="0"/>
              <a:t>nutrimen</a:t>
            </a:r>
            <a:r>
              <a:rPr lang="fr-FR" sz="1400" dirty="0" smtClean="0"/>
              <a:t>t</a:t>
            </a:r>
            <a:endParaRPr lang="fr-FR" sz="1400" dirty="0"/>
          </a:p>
        </p:txBody>
      </p:sp>
      <p:sp>
        <p:nvSpPr>
          <p:cNvPr id="7" name="Flèche vers le bas 6"/>
          <p:cNvSpPr/>
          <p:nvPr/>
        </p:nvSpPr>
        <p:spPr>
          <a:xfrm>
            <a:off x="2339752" y="2636912"/>
            <a:ext cx="720080" cy="1296144"/>
          </a:xfrm>
          <a:prstGeom prst="downArrow">
            <a:avLst/>
          </a:prstGeom>
          <a:scene3d>
            <a:camera prst="orthographicFront">
              <a:rot lat="0" lon="0" rev="0"/>
            </a:camera>
            <a:lightRig rig="threePt" dir="t"/>
          </a:scene3d>
        </p:spPr>
        <p:style>
          <a:lnRef idx="2">
            <a:schemeClr val="accent4"/>
          </a:lnRef>
          <a:fillRef idx="1">
            <a:schemeClr val="lt1"/>
          </a:fillRef>
          <a:effectRef idx="0">
            <a:schemeClr val="accent4"/>
          </a:effectRef>
          <a:fontRef idx="minor">
            <a:schemeClr val="dk1"/>
          </a:fontRef>
        </p:style>
        <p:txBody>
          <a:bodyPr vert="vert270" rtlCol="0" anchor="ctr"/>
          <a:lstStyle/>
          <a:p>
            <a:pPr algn="ctr"/>
            <a:r>
              <a:rPr lang="fr-FR" dirty="0" smtClean="0"/>
              <a:t>Co2</a:t>
            </a:r>
          </a:p>
          <a:p>
            <a:pPr algn="ctr"/>
            <a:r>
              <a:rPr lang="fr-FR" dirty="0" smtClean="0"/>
              <a:t>déchets</a:t>
            </a:r>
            <a:endParaRPr lang="fr-FR" dirty="0"/>
          </a:p>
        </p:txBody>
      </p:sp>
      <p:pic>
        <p:nvPicPr>
          <p:cNvPr id="8" name="Picture 4"/>
          <p:cNvPicPr>
            <a:picLocks noChangeAspect="1" noChangeArrowheads="1"/>
          </p:cNvPicPr>
          <p:nvPr/>
        </p:nvPicPr>
        <p:blipFill>
          <a:blip r:embed="rId3" cstate="print"/>
          <a:srcRect/>
          <a:stretch>
            <a:fillRect/>
          </a:stretch>
        </p:blipFill>
        <p:spPr bwMode="auto">
          <a:xfrm>
            <a:off x="4211960" y="1484784"/>
            <a:ext cx="3583257" cy="5012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229600" cy="780696"/>
          </a:xfrm>
        </p:spPr>
        <p:txBody>
          <a:bodyPr>
            <a:normAutofit/>
          </a:bodyPr>
          <a:lstStyle/>
          <a:p>
            <a:pPr algn="ctr"/>
            <a:r>
              <a:rPr lang="fr-FR" dirty="0" smtClean="0"/>
              <a:t>Tension artérielle </a:t>
            </a:r>
            <a:endParaRPr lang="fr-FR" dirty="0"/>
          </a:p>
        </p:txBody>
      </p:sp>
      <p:sp>
        <p:nvSpPr>
          <p:cNvPr id="3" name="Espace réservé du contenu 2"/>
          <p:cNvSpPr>
            <a:spLocks noGrp="1"/>
          </p:cNvSpPr>
          <p:nvPr>
            <p:ph sz="quarter" idx="1"/>
          </p:nvPr>
        </p:nvSpPr>
        <p:spPr>
          <a:xfrm>
            <a:off x="323528" y="1484784"/>
            <a:ext cx="5184576" cy="4896544"/>
          </a:xfrm>
        </p:spPr>
        <p:txBody>
          <a:bodyPr>
            <a:normAutofit fontScale="77500" lnSpcReduction="20000"/>
          </a:bodyPr>
          <a:lstStyle/>
          <a:p>
            <a:r>
              <a:rPr lang="fr-FR" dirty="0" smtClean="0"/>
              <a:t>Pression artérielle : 100-140 mmHg en systolique ; 70 mm Hg en diastolique (grâce à l’élasticité de l’aorte). </a:t>
            </a:r>
          </a:p>
          <a:p>
            <a:r>
              <a:rPr lang="fr-FR" dirty="0" smtClean="0"/>
              <a:t>Hyper tension artérielle quand PAS &gt;140 PAD&gt;90 au repos.</a:t>
            </a:r>
          </a:p>
          <a:p>
            <a:r>
              <a:rPr lang="fr-FR" dirty="0" smtClean="0"/>
              <a:t>PA augmente à l’effort ou stress, par spasme artériel : </a:t>
            </a:r>
            <a:r>
              <a:rPr lang="fr-FR" dirty="0" err="1" smtClean="0"/>
              <a:t>vaso</a:t>
            </a:r>
            <a:r>
              <a:rPr lang="fr-FR" dirty="0" smtClean="0"/>
              <a:t> constriction et tachycardie.</a:t>
            </a:r>
          </a:p>
          <a:p>
            <a:r>
              <a:rPr lang="fr-FR" dirty="0" smtClean="0"/>
              <a:t>PA diminue par vasodilatation.</a:t>
            </a:r>
          </a:p>
          <a:p>
            <a:r>
              <a:rPr lang="fr-FR" dirty="0" smtClean="0"/>
              <a:t>PA  doit être constant pour les organes nobles : cœur et cerveau.</a:t>
            </a:r>
          </a:p>
          <a:p>
            <a:r>
              <a:rPr lang="fr-FR" dirty="0" smtClean="0"/>
              <a:t>À l’effort, le sang est dirigé vers les muscles  et la peau. Moins vers  le tube digestif.</a:t>
            </a:r>
          </a:p>
          <a:p>
            <a:r>
              <a:rPr lang="fr-FR" dirty="0" smtClean="0"/>
              <a:t>Pendant le repas, le sang va vers le tube digestif.</a:t>
            </a:r>
          </a:p>
          <a:p>
            <a:pPr>
              <a:buNone/>
            </a:pPr>
            <a:endParaRPr lang="fr-FR" dirty="0"/>
          </a:p>
        </p:txBody>
      </p:sp>
      <p:pic>
        <p:nvPicPr>
          <p:cNvPr id="67586" name="Picture 2"/>
          <p:cNvPicPr>
            <a:picLocks noChangeAspect="1" noChangeArrowheads="1"/>
          </p:cNvPicPr>
          <p:nvPr/>
        </p:nvPicPr>
        <p:blipFill>
          <a:blip r:embed="rId2" cstate="print"/>
          <a:srcRect/>
          <a:stretch>
            <a:fillRect/>
          </a:stretch>
        </p:blipFill>
        <p:spPr bwMode="auto">
          <a:xfrm>
            <a:off x="5580112" y="2132856"/>
            <a:ext cx="3203848" cy="2342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Termes cardiologiques</a:t>
            </a:r>
            <a:endParaRPr lang="fr-FR" dirty="0"/>
          </a:p>
        </p:txBody>
      </p:sp>
      <p:sp>
        <p:nvSpPr>
          <p:cNvPr id="5" name="Espace réservé du contenu 4"/>
          <p:cNvSpPr>
            <a:spLocks noGrp="1"/>
          </p:cNvSpPr>
          <p:nvPr>
            <p:ph sz="quarter" idx="1"/>
          </p:nvPr>
        </p:nvSpPr>
        <p:spPr/>
        <p:txBody>
          <a:bodyPr>
            <a:normAutofit fontScale="92500"/>
          </a:bodyPr>
          <a:lstStyle/>
          <a:p>
            <a:r>
              <a:rPr lang="fr-FR" dirty="0" smtClean="0"/>
              <a:t>Asystolie: absence de contraction ventriculaire.</a:t>
            </a:r>
          </a:p>
          <a:p>
            <a:r>
              <a:rPr lang="fr-FR" dirty="0" smtClean="0"/>
              <a:t>Tachycardie: fréquence cardiaque &gt;90 par min.</a:t>
            </a:r>
          </a:p>
          <a:p>
            <a:r>
              <a:rPr lang="fr-FR" dirty="0" smtClean="0"/>
              <a:t>Bradycardie : fréquence cardiaque &lt;50 par min.</a:t>
            </a:r>
          </a:p>
          <a:p>
            <a:r>
              <a:rPr lang="fr-FR" dirty="0" smtClean="0"/>
              <a:t>Fibrillation auriculaire: </a:t>
            </a:r>
            <a:r>
              <a:rPr lang="fr-FR" sz="2000" dirty="0" smtClean="0"/>
              <a:t>contraction non coordonnée des myocardes auriculaires ne permettant pas d’obtenir une contraction efficace; non mortelle mais cœur moins efficace.</a:t>
            </a:r>
          </a:p>
          <a:p>
            <a:r>
              <a:rPr lang="fr-FR" dirty="0" smtClean="0"/>
              <a:t>Fibrillation ventriculaire : contraction désordonnée du myocarde ventriculaire = </a:t>
            </a:r>
            <a:r>
              <a:rPr lang="fr-FR" dirty="0" smtClean="0">
                <a:solidFill>
                  <a:srgbClr val="FF0000"/>
                </a:solidFill>
              </a:rPr>
              <a:t>arrêt cardiaque.</a:t>
            </a:r>
          </a:p>
          <a:p>
            <a:r>
              <a:rPr lang="fr-FR" dirty="0" smtClean="0"/>
              <a:t>Choc cardiogénique: défaillance de pompe la cardiaque.</a:t>
            </a:r>
            <a:endParaRPr lang="fr-F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Termes vasculaires</a:t>
            </a: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dirty="0" smtClean="0"/>
              <a:t>Thrombose : occlusion de vaisseaux par un caillot sanguin.</a:t>
            </a:r>
          </a:p>
          <a:p>
            <a:r>
              <a:rPr lang="fr-FR" dirty="0" smtClean="0"/>
              <a:t>Angor : est la douleur intermittente consécutive à l'apparition de l'ischémie myocardique.</a:t>
            </a:r>
          </a:p>
          <a:p>
            <a:r>
              <a:rPr lang="fr-FR" dirty="0" smtClean="0"/>
              <a:t>L'infarctus du myocarde (IDM) est une nécrose ischémique du myocarde. </a:t>
            </a:r>
          </a:p>
          <a:p>
            <a:r>
              <a:rPr lang="fr-FR" dirty="0" smtClean="0"/>
              <a:t>Anévrysme : élargissement du diamètre d’une artère,  la paroi artérielle est fragilisée, perte de l’élasticité : risque de rupture.</a:t>
            </a:r>
          </a:p>
          <a:p>
            <a:r>
              <a:rPr lang="fr-FR" dirty="0" smtClean="0"/>
              <a:t>Hémorragie : effraction de la paroi vasculaire. </a:t>
            </a:r>
          </a:p>
          <a:p>
            <a:r>
              <a:rPr lang="fr-FR" dirty="0" err="1" smtClean="0"/>
              <a:t>Cathétérisation</a:t>
            </a:r>
            <a:r>
              <a:rPr lang="fr-FR" dirty="0" smtClean="0"/>
              <a:t> : abord par une voie externe d’un tube, souvent avec une aiguille.</a:t>
            </a:r>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780696"/>
          </a:xfrm>
        </p:spPr>
        <p:txBody>
          <a:bodyPr>
            <a:normAutofit/>
          </a:bodyPr>
          <a:lstStyle/>
          <a:p>
            <a:r>
              <a:rPr lang="fr-FR" dirty="0" smtClean="0"/>
              <a:t>Le système respiratoire </a:t>
            </a:r>
            <a:endParaRPr lang="fr-FR" dirty="0"/>
          </a:p>
        </p:txBody>
      </p:sp>
      <p:sp>
        <p:nvSpPr>
          <p:cNvPr id="3" name="Espace réservé du contenu 2"/>
          <p:cNvSpPr>
            <a:spLocks noGrp="1"/>
          </p:cNvSpPr>
          <p:nvPr>
            <p:ph sz="quarter" idx="1"/>
          </p:nvPr>
        </p:nvSpPr>
        <p:spPr>
          <a:xfrm>
            <a:off x="467544" y="1340768"/>
            <a:ext cx="3322712" cy="5184576"/>
          </a:xfrm>
        </p:spPr>
        <p:txBody>
          <a:bodyPr>
            <a:normAutofit/>
          </a:bodyPr>
          <a:lstStyle/>
          <a:p>
            <a:r>
              <a:rPr lang="fr-FR" dirty="0" smtClean="0"/>
              <a:t>Définition: est l’ensemble des organes qui permettent l’échange gazeux. </a:t>
            </a:r>
          </a:p>
          <a:p>
            <a:r>
              <a:rPr lang="fr-FR" dirty="0" smtClean="0"/>
              <a:t>Comporte :</a:t>
            </a:r>
          </a:p>
          <a:p>
            <a:pPr lvl="1"/>
            <a:r>
              <a:rPr lang="fr-FR" b="1" i="1" dirty="0" smtClean="0"/>
              <a:t>Voie aérienne supérieure: </a:t>
            </a:r>
            <a:r>
              <a:rPr lang="fr-FR" dirty="0" smtClean="0"/>
              <a:t>nez, pharynx, larynx</a:t>
            </a:r>
          </a:p>
          <a:p>
            <a:pPr lvl="1"/>
            <a:r>
              <a:rPr lang="fr-FR" b="1" i="1" dirty="0" smtClean="0"/>
              <a:t>Voie respiratoire inférieure</a:t>
            </a:r>
            <a:r>
              <a:rPr lang="fr-FR" dirty="0" smtClean="0"/>
              <a:t>: trachée, bronches souches, poumons </a:t>
            </a:r>
          </a:p>
        </p:txBody>
      </p:sp>
      <p:pic>
        <p:nvPicPr>
          <p:cNvPr id="32770" name="Picture 2"/>
          <p:cNvPicPr>
            <a:picLocks noChangeAspect="1" noChangeArrowheads="1"/>
          </p:cNvPicPr>
          <p:nvPr/>
        </p:nvPicPr>
        <p:blipFill>
          <a:blip r:embed="rId2" cstate="print"/>
          <a:srcRect/>
          <a:stretch>
            <a:fillRect/>
          </a:stretch>
        </p:blipFill>
        <p:spPr bwMode="auto">
          <a:xfrm>
            <a:off x="3863177" y="1988840"/>
            <a:ext cx="5280823" cy="3744416"/>
          </a:xfrm>
          <a:prstGeom prst="rect">
            <a:avLst/>
          </a:prstGeom>
          <a:noFill/>
          <a:ln w="9525">
            <a:noFill/>
            <a:miter lim="800000"/>
            <a:headEnd/>
            <a:tailEnd/>
          </a:ln>
        </p:spPr>
      </p:pic>
      <p:cxnSp>
        <p:nvCxnSpPr>
          <p:cNvPr id="6" name="Connecteur droit avec flèche 5"/>
          <p:cNvCxnSpPr/>
          <p:nvPr/>
        </p:nvCxnSpPr>
        <p:spPr>
          <a:xfrm flipV="1">
            <a:off x="2987824" y="3356992"/>
            <a:ext cx="1440160"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Connecteur droit avec flèche 7"/>
          <p:cNvCxnSpPr/>
          <p:nvPr/>
        </p:nvCxnSpPr>
        <p:spPr>
          <a:xfrm flipV="1">
            <a:off x="3203848" y="4725144"/>
            <a:ext cx="2592288" cy="72008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427168" cy="804704"/>
          </a:xfrm>
        </p:spPr>
        <p:txBody>
          <a:bodyPr/>
          <a:lstStyle/>
          <a:p>
            <a:r>
              <a:rPr lang="fr-FR" dirty="0" smtClean="0"/>
              <a:t>Système respiratoire </a:t>
            </a:r>
            <a:endParaRPr lang="fr-FR" dirty="0"/>
          </a:p>
        </p:txBody>
      </p:sp>
      <p:sp>
        <p:nvSpPr>
          <p:cNvPr id="4" name="Rectangle 3"/>
          <p:cNvSpPr/>
          <p:nvPr/>
        </p:nvSpPr>
        <p:spPr>
          <a:xfrm>
            <a:off x="539552" y="1052736"/>
            <a:ext cx="7128792" cy="5755422"/>
          </a:xfrm>
          <a:prstGeom prst="rect">
            <a:avLst/>
          </a:prstGeom>
        </p:spPr>
        <p:txBody>
          <a:bodyPr wrap="square">
            <a:spAutoFit/>
          </a:bodyPr>
          <a:lstStyle/>
          <a:p>
            <a:r>
              <a:rPr lang="fr-FR" dirty="0" smtClean="0"/>
              <a:t>La principale fonction du système respiratoire est de fournir de l'oxygène à l'organisme et de le débarrasser du gaz carbonique. Cette fonction fait intervenir au moins quatre processus, qui sous-tendent la respiration :</a:t>
            </a:r>
          </a:p>
          <a:p>
            <a:endParaRPr lang="fr-FR" b="1" dirty="0" smtClean="0"/>
          </a:p>
          <a:p>
            <a:r>
              <a:rPr lang="fr-FR" sz="2000" b="1" dirty="0" smtClean="0"/>
              <a:t>Ventilation pulmonaire</a:t>
            </a:r>
            <a:r>
              <a:rPr lang="fr-FR" b="1" dirty="0" smtClean="0"/>
              <a:t>.</a:t>
            </a:r>
            <a:r>
              <a:rPr lang="fr-FR" dirty="0" smtClean="0"/>
              <a:t> L'air doit circuler dans les poumons afin de renouveler sans cesse les gaz contenus dans les alvéoles des sacs alvéolaires. Ce processus est appelé communément</a:t>
            </a:r>
            <a:r>
              <a:rPr lang="fr-FR" b="1" dirty="0" smtClean="0"/>
              <a:t> ventilation </a:t>
            </a:r>
            <a:r>
              <a:rPr lang="fr-FR" dirty="0" smtClean="0"/>
              <a:t>ou respiration.</a:t>
            </a:r>
          </a:p>
          <a:p>
            <a:r>
              <a:rPr lang="fr-FR" sz="2000" b="1" dirty="0" smtClean="0"/>
              <a:t>Respiration externe</a:t>
            </a:r>
            <a:r>
              <a:rPr lang="fr-FR" b="1" dirty="0" smtClean="0"/>
              <a:t>.</a:t>
            </a:r>
            <a:r>
              <a:rPr lang="fr-FR" dirty="0" smtClean="0"/>
              <a:t> Il doit y avoir échange gazeux entre le sang et les cavités aériennes des poumons, c'est-à-dire diffusion de l'oxygène vers le sang et diffusion du gaz carbonique vers les cavités aériennes.</a:t>
            </a:r>
          </a:p>
          <a:p>
            <a:r>
              <a:rPr lang="fr-FR" sz="2000" dirty="0" smtClean="0"/>
              <a:t> </a:t>
            </a:r>
            <a:r>
              <a:rPr lang="fr-FR" sz="2000" b="1" dirty="0" smtClean="0"/>
              <a:t>Transport des gaz respiratoires.</a:t>
            </a:r>
            <a:r>
              <a:rPr lang="fr-FR" dirty="0" smtClean="0"/>
              <a:t> L'oxygène et le gaz carbonique doivent être transportés des poumons aux cellules, et vice versa. Tel est le rôle du système cardiovasculaire et du sang.</a:t>
            </a:r>
          </a:p>
          <a:p>
            <a:r>
              <a:rPr lang="fr-FR" sz="2000" b="1" dirty="0" smtClean="0"/>
              <a:t>Respiration interne. </a:t>
            </a:r>
            <a:r>
              <a:rPr lang="fr-FR" sz="2000" dirty="0" smtClean="0"/>
              <a:t>Il </a:t>
            </a:r>
            <a:r>
              <a:rPr lang="fr-FR" dirty="0" smtClean="0"/>
              <a:t>doit y avoir échange gazeux entre le sang des capillaires systémiques et les cellules, c'est-à-dire diffusion de l'oxygène vers les cellules et diffusion du gaz carbonique vers les capillaires.</a:t>
            </a:r>
            <a:endParaRPr lang="fr-F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20040"/>
            <a:ext cx="7848872" cy="660688"/>
          </a:xfrm>
        </p:spPr>
        <p:txBody>
          <a:bodyPr>
            <a:normAutofit fontScale="90000"/>
          </a:bodyPr>
          <a:lstStyle/>
          <a:p>
            <a:r>
              <a:rPr lang="fr-FR" dirty="0" smtClean="0"/>
              <a:t>Organes du système respiratoire </a:t>
            </a:r>
            <a:endParaRPr lang="fr-F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043608" y="1052735"/>
            <a:ext cx="5904656" cy="5557567"/>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427168" cy="732696"/>
          </a:xfrm>
        </p:spPr>
        <p:txBody>
          <a:bodyPr/>
          <a:lstStyle/>
          <a:p>
            <a:r>
              <a:rPr lang="fr-FR" dirty="0" smtClean="0"/>
              <a:t>Voie aérienne supérieure</a:t>
            </a:r>
            <a:endParaRPr lang="fr-FR" dirty="0"/>
          </a:p>
        </p:txBody>
      </p:sp>
      <p:sp>
        <p:nvSpPr>
          <p:cNvPr id="3" name="Espace réservé du contenu 2"/>
          <p:cNvSpPr>
            <a:spLocks noGrp="1"/>
          </p:cNvSpPr>
          <p:nvPr>
            <p:ph idx="1"/>
          </p:nvPr>
        </p:nvSpPr>
        <p:spPr/>
        <p:txBody>
          <a:bodyPr/>
          <a:lstStyle/>
          <a:p>
            <a:endParaRPr lang="fr-FR"/>
          </a:p>
        </p:txBody>
      </p:sp>
      <p:pic>
        <p:nvPicPr>
          <p:cNvPr id="3074" name="Picture 2"/>
          <p:cNvPicPr>
            <a:picLocks noChangeAspect="1" noChangeArrowheads="1"/>
          </p:cNvPicPr>
          <p:nvPr/>
        </p:nvPicPr>
        <p:blipFill>
          <a:blip r:embed="rId2" cstate="print"/>
          <a:srcRect/>
          <a:stretch>
            <a:fillRect/>
          </a:stretch>
        </p:blipFill>
        <p:spPr bwMode="auto">
          <a:xfrm>
            <a:off x="467544" y="1268760"/>
            <a:ext cx="7562596" cy="4896544"/>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trachée</a:t>
            </a:r>
            <a:endParaRPr lang="fr-FR" dirty="0"/>
          </a:p>
        </p:txBody>
      </p:sp>
      <p:sp>
        <p:nvSpPr>
          <p:cNvPr id="3" name="Espace réservé du contenu 2"/>
          <p:cNvSpPr>
            <a:spLocks noGrp="1"/>
          </p:cNvSpPr>
          <p:nvPr>
            <p:ph sz="quarter" idx="1"/>
          </p:nvPr>
        </p:nvSpPr>
        <p:spPr>
          <a:xfrm>
            <a:off x="301752" y="1527048"/>
            <a:ext cx="3190128" cy="4494240"/>
          </a:xfrm>
        </p:spPr>
        <p:txBody>
          <a:bodyPr>
            <a:normAutofit fontScale="55000" lnSpcReduction="20000"/>
          </a:bodyPr>
          <a:lstStyle/>
          <a:p>
            <a:r>
              <a:rPr lang="fr-FR" dirty="0" smtClean="0"/>
              <a:t>S’étend du larynx aux poumons en donnant les 2 bronches souches droite et gauche. </a:t>
            </a:r>
          </a:p>
          <a:p>
            <a:r>
              <a:rPr lang="fr-FR" dirty="0" smtClean="0"/>
              <a:t>Longueur de 10 à 12 cm.</a:t>
            </a:r>
          </a:p>
          <a:p>
            <a:r>
              <a:rPr lang="fr-FR" dirty="0" smtClean="0"/>
              <a:t>Les 20 anneaux cartilagineux en fer à cheval permet de garder la lumière de trachée ouverte malgré la dépression de la pression </a:t>
            </a:r>
            <a:r>
              <a:rPr lang="fr-FR" dirty="0" err="1" smtClean="0"/>
              <a:t>ventilatoire</a:t>
            </a:r>
            <a:r>
              <a:rPr lang="fr-FR" dirty="0" smtClean="0"/>
              <a:t>. </a:t>
            </a:r>
          </a:p>
          <a:p>
            <a:r>
              <a:rPr lang="fr-FR" dirty="0" smtClean="0"/>
              <a:t>L'épithélium de sa </a:t>
            </a:r>
            <a:r>
              <a:rPr lang="fr-FR" b="1" dirty="0" smtClean="0"/>
              <a:t>muqueuse,</a:t>
            </a:r>
            <a:r>
              <a:rPr lang="fr-FR" dirty="0" smtClean="0"/>
              <a:t> contient des cellules caliciformes avec des cils qui propulsent continuellement le mucus chargé de poussières et de débris en direction du pharynx. </a:t>
            </a:r>
          </a:p>
          <a:p>
            <a:r>
              <a:rPr lang="fr-FR" dirty="0" smtClean="0"/>
              <a:t>Dans la paroi postérieure de la trachée, les deux bords libres de chacun des anneaux sont attachés à l'œsophage par les fibres musculaires lisses du</a:t>
            </a:r>
            <a:r>
              <a:rPr lang="fr-FR" b="1" dirty="0" smtClean="0"/>
              <a:t> muscle trachéal.</a:t>
            </a:r>
            <a:r>
              <a:rPr lang="fr-FR" dirty="0" smtClean="0"/>
              <a:t> </a:t>
            </a:r>
          </a:p>
          <a:p>
            <a:endParaRPr lang="fr-FR" dirty="0" smtClean="0"/>
          </a:p>
          <a:p>
            <a:endParaRPr lang="fr-FR" dirty="0"/>
          </a:p>
        </p:txBody>
      </p:sp>
      <p:pic>
        <p:nvPicPr>
          <p:cNvPr id="103428" name="Picture 4"/>
          <p:cNvPicPr>
            <a:picLocks noChangeAspect="1" noChangeArrowheads="1"/>
          </p:cNvPicPr>
          <p:nvPr/>
        </p:nvPicPr>
        <p:blipFill>
          <a:blip r:embed="rId2" cstate="print"/>
          <a:srcRect/>
          <a:stretch>
            <a:fillRect/>
          </a:stretch>
        </p:blipFill>
        <p:spPr bwMode="auto">
          <a:xfrm>
            <a:off x="3851920" y="1412776"/>
            <a:ext cx="3908623" cy="2242788"/>
          </a:xfrm>
          <a:prstGeom prst="rect">
            <a:avLst/>
          </a:prstGeom>
          <a:noFill/>
          <a:ln w="9525">
            <a:noFill/>
            <a:miter lim="800000"/>
            <a:headEnd/>
            <a:tailEnd/>
          </a:ln>
        </p:spPr>
      </p:pic>
      <p:pic>
        <p:nvPicPr>
          <p:cNvPr id="103429" name="Picture 5"/>
          <p:cNvPicPr>
            <a:picLocks noChangeAspect="1" noChangeArrowheads="1"/>
          </p:cNvPicPr>
          <p:nvPr/>
        </p:nvPicPr>
        <p:blipFill>
          <a:blip r:embed="rId3" cstate="print"/>
          <a:srcRect/>
          <a:stretch>
            <a:fillRect/>
          </a:stretch>
        </p:blipFill>
        <p:spPr bwMode="auto">
          <a:xfrm>
            <a:off x="4716016" y="3356992"/>
            <a:ext cx="3427165" cy="2423405"/>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3059832" y="4941168"/>
            <a:ext cx="1536519" cy="1728192"/>
          </a:xfrm>
          <a:prstGeom prst="rect">
            <a:avLst/>
          </a:prstGeom>
          <a:noFill/>
          <a:ln w="9525">
            <a:noFill/>
            <a:miter lim="800000"/>
            <a:headEnd/>
            <a:tailEnd/>
          </a:ln>
        </p:spPr>
      </p:pic>
      <p:cxnSp>
        <p:nvCxnSpPr>
          <p:cNvPr id="9" name="Connecteur droit avec flèche 8"/>
          <p:cNvCxnSpPr/>
          <p:nvPr/>
        </p:nvCxnSpPr>
        <p:spPr>
          <a:xfrm>
            <a:off x="3275856" y="3645024"/>
            <a:ext cx="504056" cy="12241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Bronches </a:t>
            </a:r>
            <a:endParaRPr lang="fr-FR" dirty="0"/>
          </a:p>
        </p:txBody>
      </p:sp>
      <p:sp>
        <p:nvSpPr>
          <p:cNvPr id="3" name="Espace réservé du contenu 2"/>
          <p:cNvSpPr>
            <a:spLocks noGrp="1"/>
          </p:cNvSpPr>
          <p:nvPr>
            <p:ph idx="1"/>
          </p:nvPr>
        </p:nvSpPr>
        <p:spPr>
          <a:xfrm>
            <a:off x="457200" y="1609416"/>
            <a:ext cx="3682752" cy="4699904"/>
          </a:xfrm>
        </p:spPr>
        <p:txBody>
          <a:bodyPr>
            <a:normAutofit fontScale="77500" lnSpcReduction="20000"/>
          </a:bodyPr>
          <a:lstStyle/>
          <a:p>
            <a:r>
              <a:rPr lang="fr-FR" dirty="0" smtClean="0"/>
              <a:t>L’orientation plus verticale de la bronche souche droite favorise les infections du poumon droit lors d’une fausse route.  </a:t>
            </a:r>
          </a:p>
          <a:p>
            <a:r>
              <a:rPr lang="fr-FR" dirty="0" smtClean="0"/>
              <a:t>dans les poumons, les bronches principales se subdivisent en</a:t>
            </a:r>
            <a:r>
              <a:rPr lang="fr-FR" b="1" dirty="0" smtClean="0"/>
              <a:t> bronches lobaires,</a:t>
            </a:r>
            <a:r>
              <a:rPr lang="fr-FR" dirty="0" smtClean="0"/>
              <a:t> ou </a:t>
            </a:r>
            <a:r>
              <a:rPr lang="fr-FR" b="1" dirty="0" smtClean="0"/>
              <a:t>secondaires,</a:t>
            </a:r>
            <a:r>
              <a:rPr lang="fr-FR" dirty="0" smtClean="0"/>
              <a:t> trois à droite et deux à gauche, une pour chaque lobe pulmonaire.</a:t>
            </a:r>
          </a:p>
          <a:p>
            <a:r>
              <a:rPr lang="fr-FR" dirty="0" smtClean="0"/>
              <a:t>Les conduits aériens mesurant moins de 1 mm de diamètre, appelés</a:t>
            </a:r>
            <a:r>
              <a:rPr lang="fr-FR" b="1" dirty="0" smtClean="0"/>
              <a:t> bronchioles,</a:t>
            </a:r>
            <a:r>
              <a:rPr lang="fr-FR" dirty="0" smtClean="0"/>
              <a:t> pénètrent dans les lobules pulmonaires.</a:t>
            </a:r>
            <a:endParaRPr lang="fr-FR" dirty="0"/>
          </a:p>
        </p:txBody>
      </p:sp>
      <p:pic>
        <p:nvPicPr>
          <p:cNvPr id="5" name="Picture 1"/>
          <p:cNvPicPr>
            <a:picLocks noChangeAspect="1" noChangeArrowheads="1"/>
          </p:cNvPicPr>
          <p:nvPr/>
        </p:nvPicPr>
        <p:blipFill>
          <a:blip r:embed="rId2" cstate="print"/>
          <a:srcRect/>
          <a:stretch>
            <a:fillRect/>
          </a:stretch>
        </p:blipFill>
        <p:spPr bwMode="auto">
          <a:xfrm>
            <a:off x="4788024" y="764704"/>
            <a:ext cx="2561728" cy="288032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211960" y="3645024"/>
            <a:ext cx="3669233" cy="288032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d’une cellule</a:t>
            </a: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1115616" y="1700808"/>
            <a:ext cx="6410325" cy="4129087"/>
          </a:xfrm>
          <a:prstGeom prst="rect">
            <a:avLst/>
          </a:prstGeom>
          <a:noFill/>
          <a:ln w="9525">
            <a:noFill/>
            <a:miter lim="800000"/>
            <a:headEnd/>
            <a:tailEnd/>
          </a:ln>
        </p:spPr>
      </p:pic>
      <p:cxnSp>
        <p:nvCxnSpPr>
          <p:cNvPr id="6" name="Connecteur droit avec flèche 5"/>
          <p:cNvCxnSpPr/>
          <p:nvPr/>
        </p:nvCxnSpPr>
        <p:spPr>
          <a:xfrm>
            <a:off x="323528" y="2276872"/>
            <a:ext cx="792088"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8" name="Connecteur droit avec flèche 7"/>
          <p:cNvCxnSpPr/>
          <p:nvPr/>
        </p:nvCxnSpPr>
        <p:spPr>
          <a:xfrm flipH="1">
            <a:off x="7236296" y="4293096"/>
            <a:ext cx="72008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Connecteur droit avec flèche 9"/>
          <p:cNvCxnSpPr/>
          <p:nvPr/>
        </p:nvCxnSpPr>
        <p:spPr>
          <a:xfrm flipH="1">
            <a:off x="7236296" y="5301208"/>
            <a:ext cx="7200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11144" cy="660688"/>
          </a:xfrm>
        </p:spPr>
        <p:txBody>
          <a:bodyPr/>
          <a:lstStyle/>
          <a:p>
            <a:r>
              <a:rPr lang="fr-FR" dirty="0" smtClean="0"/>
              <a:t>Poumons et bronches</a:t>
            </a:r>
            <a:endParaRPr lang="fr-FR" dirty="0"/>
          </a:p>
        </p:txBody>
      </p:sp>
      <p:sp>
        <p:nvSpPr>
          <p:cNvPr id="3" name="Espace réservé du contenu 2"/>
          <p:cNvSpPr>
            <a:spLocks noGrp="1"/>
          </p:cNvSpPr>
          <p:nvPr>
            <p:ph sz="quarter" idx="1"/>
          </p:nvPr>
        </p:nvSpPr>
        <p:spPr>
          <a:xfrm>
            <a:off x="323528" y="1196752"/>
            <a:ext cx="3478160" cy="4710264"/>
          </a:xfrm>
        </p:spPr>
        <p:txBody>
          <a:bodyPr>
            <a:normAutofit fontScale="55000" lnSpcReduction="20000"/>
          </a:bodyPr>
          <a:lstStyle/>
          <a:p>
            <a:endParaRPr lang="fr-FR" dirty="0" smtClean="0"/>
          </a:p>
          <a:p>
            <a:r>
              <a:rPr lang="fr-FR" dirty="0" smtClean="0"/>
              <a:t>Poumon droit comporte 3 lobes et 2 lobes à gauche, les lobes sont séparées  par les scissures. Chaque poumon est suspendu dans sa cavité pleurale et est rattaché au médiastin par des liens vasculaires et bronchiques. </a:t>
            </a:r>
          </a:p>
          <a:p>
            <a:r>
              <a:rPr lang="fr-FR" dirty="0" smtClean="0"/>
              <a:t>Tronc et l’ artère pulmonaire donnent deux artères droite et gauche accompagnant les bronches souches formant le pédicule et le hile pulmonaire. </a:t>
            </a:r>
          </a:p>
          <a:p>
            <a:r>
              <a:rPr lang="fr-FR" dirty="0" smtClean="0"/>
              <a:t>Poumons sont creux, vascularisés et aérés avec des fibres élastiques (comme un ballon)= l’expiration normale au repos ne nécessite pas de contraction musculaire.</a:t>
            </a:r>
          </a:p>
          <a:p>
            <a:endParaRPr lang="fr-FR" dirty="0" smtClean="0"/>
          </a:p>
          <a:p>
            <a:r>
              <a:rPr lang="fr-FR" dirty="0" smtClean="0"/>
              <a:t>L’unité respiratoire = alvéoles composées de </a:t>
            </a:r>
            <a:r>
              <a:rPr lang="fr-FR" dirty="0" err="1" smtClean="0"/>
              <a:t>pneumocytes</a:t>
            </a:r>
            <a:r>
              <a:rPr lang="fr-FR" dirty="0" smtClean="0"/>
              <a:t> qui sont  tapissées par le surfactant. </a:t>
            </a:r>
          </a:p>
          <a:p>
            <a:r>
              <a:rPr lang="fr-FR" dirty="0" smtClean="0"/>
              <a:t> </a:t>
            </a:r>
            <a:endParaRPr lang="fr-FR" dirty="0"/>
          </a:p>
        </p:txBody>
      </p:sp>
      <p:pic>
        <p:nvPicPr>
          <p:cNvPr id="63490" name="Picture 2"/>
          <p:cNvPicPr>
            <a:picLocks noChangeAspect="1" noChangeArrowheads="1"/>
          </p:cNvPicPr>
          <p:nvPr/>
        </p:nvPicPr>
        <p:blipFill>
          <a:blip r:embed="rId2" cstate="print"/>
          <a:srcRect/>
          <a:stretch>
            <a:fillRect/>
          </a:stretch>
        </p:blipFill>
        <p:spPr bwMode="auto">
          <a:xfrm>
            <a:off x="5004048" y="3789040"/>
            <a:ext cx="3160991" cy="2592288"/>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860032" y="908720"/>
            <a:ext cx="2996952" cy="29213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467544" y="3429000"/>
            <a:ext cx="4680520" cy="2917161"/>
          </a:xfrm>
          <a:prstGeom prst="rect">
            <a:avLst/>
          </a:prstGeom>
          <a:noFill/>
          <a:ln w="9525">
            <a:noFill/>
            <a:miter lim="800000"/>
            <a:headEnd/>
            <a:tailEnd/>
          </a:ln>
        </p:spPr>
      </p:pic>
      <p:pic>
        <p:nvPicPr>
          <p:cNvPr id="104452" name="Picture 4"/>
          <p:cNvPicPr>
            <a:picLocks noChangeAspect="1" noChangeArrowheads="1"/>
          </p:cNvPicPr>
          <p:nvPr/>
        </p:nvPicPr>
        <p:blipFill>
          <a:blip r:embed="rId3" cstate="print"/>
          <a:srcRect/>
          <a:stretch>
            <a:fillRect/>
          </a:stretch>
        </p:blipFill>
        <p:spPr bwMode="auto">
          <a:xfrm>
            <a:off x="683568" y="476672"/>
            <a:ext cx="4580607" cy="2933106"/>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Respiration </a:t>
            </a:r>
            <a:endParaRPr lang="fr-FR" dirty="0"/>
          </a:p>
        </p:txBody>
      </p:sp>
      <p:sp>
        <p:nvSpPr>
          <p:cNvPr id="3" name="Espace réservé du contenu 2"/>
          <p:cNvSpPr>
            <a:spLocks noGrp="1"/>
          </p:cNvSpPr>
          <p:nvPr>
            <p:ph sz="quarter" idx="1"/>
          </p:nvPr>
        </p:nvSpPr>
        <p:spPr>
          <a:xfrm>
            <a:off x="457200" y="1935480"/>
            <a:ext cx="2890664" cy="4229824"/>
          </a:xfrm>
        </p:spPr>
        <p:txBody>
          <a:bodyPr>
            <a:normAutofit fontScale="47500" lnSpcReduction="20000"/>
          </a:bodyPr>
          <a:lstStyle/>
          <a:p>
            <a:r>
              <a:rPr lang="fr-FR" i="1" dirty="0" smtClean="0"/>
              <a:t>INSPIRATION (contraction diaphragmatique et les muscles  sous intercostaux)</a:t>
            </a:r>
          </a:p>
          <a:p>
            <a:r>
              <a:rPr lang="fr-FR" i="1" dirty="0" smtClean="0"/>
              <a:t>EXPIRATION</a:t>
            </a:r>
          </a:p>
          <a:p>
            <a:r>
              <a:rPr lang="fr-FR" i="1" dirty="0" smtClean="0"/>
              <a:t>Fréquence respiratoire  16 par </a:t>
            </a:r>
            <a:r>
              <a:rPr lang="fr-FR" i="1" dirty="0" smtClean="0"/>
              <a:t>minute</a:t>
            </a:r>
          </a:p>
          <a:p>
            <a:r>
              <a:rPr lang="fr-FR" sz="2800" dirty="0" smtClean="0">
                <a:latin typeface="Arial" pitchFamily="34" charset="0"/>
                <a:ea typeface="Times New Roman" pitchFamily="18" charset="0"/>
                <a:cs typeface="Arial" pitchFamily="34" charset="0"/>
              </a:rPr>
              <a:t>La variation de volume entraîne la variation de pression entraîne à l’écoulement des gaz.</a:t>
            </a:r>
            <a:endParaRPr lang="fr-FR" i="1" dirty="0" smtClean="0"/>
          </a:p>
          <a:p>
            <a:r>
              <a:rPr lang="fr-FR" dirty="0" smtClean="0"/>
              <a:t>La respiration est régulée </a:t>
            </a:r>
            <a:r>
              <a:rPr lang="fr-FR" dirty="0" smtClean="0"/>
              <a:t>au niveau du tronc cérébral </a:t>
            </a:r>
          </a:p>
          <a:p>
            <a:r>
              <a:rPr lang="fr-FR" dirty="0" smtClean="0"/>
              <a:t>par </a:t>
            </a:r>
            <a:r>
              <a:rPr lang="fr-FR" dirty="0" smtClean="0"/>
              <a:t>le système autonome : parasympathique= diminution de la fréquence respiratoire et broncho spasme</a:t>
            </a:r>
          </a:p>
          <a:p>
            <a:r>
              <a:rPr lang="fr-FR" dirty="0" smtClean="0"/>
              <a:t>Sympathique=  broncho dilatation et augmentation de la fréquence respiratoire </a:t>
            </a:r>
          </a:p>
          <a:p>
            <a:r>
              <a:rPr lang="fr-FR" dirty="0" smtClean="0"/>
              <a:t>Dyspnée= difficulté respiratoire , respiration bruyante et </a:t>
            </a:r>
            <a:r>
              <a:rPr lang="fr-FR" dirty="0" err="1" smtClean="0"/>
              <a:t>fatiguante</a:t>
            </a:r>
            <a:r>
              <a:rPr lang="fr-FR" dirty="0" smtClean="0"/>
              <a:t> </a:t>
            </a:r>
          </a:p>
          <a:p>
            <a:r>
              <a:rPr lang="fr-FR" dirty="0" smtClean="0"/>
              <a:t>Polypnée = respiration  plus rapide</a:t>
            </a:r>
          </a:p>
          <a:p>
            <a:endParaRPr lang="fr-FR" i="1" dirty="0"/>
          </a:p>
        </p:txBody>
      </p:sp>
      <p:pic>
        <p:nvPicPr>
          <p:cNvPr id="33794" name="Picture 2"/>
          <p:cNvPicPr>
            <a:picLocks noChangeAspect="1" noChangeArrowheads="1"/>
          </p:cNvPicPr>
          <p:nvPr/>
        </p:nvPicPr>
        <p:blipFill>
          <a:blip r:embed="rId2" cstate="print"/>
          <a:srcRect/>
          <a:stretch>
            <a:fillRect/>
          </a:stretch>
        </p:blipFill>
        <p:spPr bwMode="auto">
          <a:xfrm>
            <a:off x="4499992" y="1700808"/>
            <a:ext cx="3748550" cy="4848773"/>
          </a:xfrm>
          <a:prstGeom prst="rect">
            <a:avLst/>
          </a:prstGeom>
          <a:noFill/>
          <a:ln w="9525">
            <a:noFill/>
            <a:miter lim="800000"/>
            <a:headEnd/>
            <a:tailEnd/>
          </a:ln>
        </p:spPr>
      </p:pic>
      <p:sp>
        <p:nvSpPr>
          <p:cNvPr id="28674" name="Rectangle 2"/>
          <p:cNvSpPr>
            <a:spLocks noChangeArrowheads="1"/>
          </p:cNvSpPr>
          <p:nvPr/>
        </p:nvSpPr>
        <p:spPr bwMode="auto">
          <a:xfrm>
            <a:off x="4067944" y="332656"/>
            <a:ext cx="4320480" cy="10156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Loi de Boyle-Mariotte </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température constante, la pression d’un gaz est inversement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proportionnel à son volume :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P1V1=P2V2    (P en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mmHg</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 V en mm3)</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04800"/>
            <a:ext cx="7772400" cy="762000"/>
          </a:xfrm>
        </p:spPr>
        <p:txBody>
          <a:bodyPr/>
          <a:lstStyle/>
          <a:p>
            <a:r>
              <a:rPr lang="fr-FR" sz="3600" dirty="0">
                <a:solidFill>
                  <a:schemeClr val="tx2">
                    <a:lumMod val="40000"/>
                    <a:lumOff val="60000"/>
                  </a:schemeClr>
                </a:solidFill>
              </a:rPr>
              <a:t>Volumes pulmonaires statiques</a:t>
            </a:r>
          </a:p>
        </p:txBody>
      </p:sp>
      <p:pic>
        <p:nvPicPr>
          <p:cNvPr id="21509" name="Picture 5" descr="EFR2"/>
          <p:cNvPicPr>
            <a:picLocks noChangeAspect="1" noChangeArrowheads="1"/>
          </p:cNvPicPr>
          <p:nvPr/>
        </p:nvPicPr>
        <p:blipFill>
          <a:blip r:embed="rId2" cstate="print"/>
          <a:srcRect/>
          <a:stretch>
            <a:fillRect/>
          </a:stretch>
        </p:blipFill>
        <p:spPr bwMode="auto">
          <a:xfrm>
            <a:off x="91503" y="2132856"/>
            <a:ext cx="5369277" cy="3352800"/>
          </a:xfrm>
          <a:prstGeom prst="rect">
            <a:avLst/>
          </a:prstGeom>
          <a:noFill/>
        </p:spPr>
      </p:pic>
      <p:sp>
        <p:nvSpPr>
          <p:cNvPr id="21510" name="Text Box 6"/>
          <p:cNvSpPr txBox="1">
            <a:spLocks noChangeArrowheads="1"/>
          </p:cNvSpPr>
          <p:nvPr/>
        </p:nvSpPr>
        <p:spPr bwMode="auto">
          <a:xfrm>
            <a:off x="5715000" y="1981200"/>
            <a:ext cx="3276600" cy="369332"/>
          </a:xfrm>
          <a:prstGeom prst="rect">
            <a:avLst/>
          </a:prstGeom>
          <a:noFill/>
          <a:ln w="9525">
            <a:noFill/>
            <a:miter lim="800000"/>
            <a:headEnd/>
            <a:tailEnd/>
          </a:ln>
          <a:effectLst/>
        </p:spPr>
        <p:txBody>
          <a:bodyPr>
            <a:spAutoFit/>
          </a:bodyPr>
          <a:lstStyle/>
          <a:p>
            <a:pPr>
              <a:spcBef>
                <a:spcPct val="50000"/>
              </a:spcBef>
            </a:pPr>
            <a:endParaRPr lang="fr-FR" i="0"/>
          </a:p>
        </p:txBody>
      </p:sp>
      <p:sp>
        <p:nvSpPr>
          <p:cNvPr id="21511" name="Text Box 7"/>
          <p:cNvSpPr txBox="1">
            <a:spLocks noChangeArrowheads="1"/>
          </p:cNvSpPr>
          <p:nvPr/>
        </p:nvSpPr>
        <p:spPr bwMode="auto">
          <a:xfrm>
            <a:off x="5715000" y="1177925"/>
            <a:ext cx="3200400" cy="3431709"/>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spcBef>
                <a:spcPct val="50000"/>
              </a:spcBef>
            </a:pPr>
            <a:r>
              <a:rPr lang="fr-FR" sz="1400" b="1" i="1" dirty="0" smtClean="0"/>
              <a:t>Volume courant</a:t>
            </a:r>
            <a:r>
              <a:rPr lang="fr-FR" sz="1400" i="0" dirty="0" smtClean="0"/>
              <a:t>: </a:t>
            </a:r>
            <a:r>
              <a:rPr lang="fr-FR" sz="1400" i="0" dirty="0"/>
              <a:t>volume d’air inspiré et expiré lors d’un cycle respiratoire normal</a:t>
            </a:r>
          </a:p>
          <a:p>
            <a:pPr>
              <a:spcBef>
                <a:spcPct val="50000"/>
              </a:spcBef>
            </a:pPr>
            <a:r>
              <a:rPr lang="fr-FR" sz="1400" i="0" dirty="0"/>
              <a:t>VRI: volume d’air supplémentaire inspiré lors d’une inspiration forcée</a:t>
            </a:r>
          </a:p>
          <a:p>
            <a:pPr>
              <a:spcBef>
                <a:spcPct val="50000"/>
              </a:spcBef>
            </a:pPr>
            <a:r>
              <a:rPr lang="fr-FR" sz="1400" i="0" dirty="0"/>
              <a:t>VRE: volume d’air supplémentaire expiré après une expiration normale</a:t>
            </a:r>
          </a:p>
          <a:p>
            <a:pPr>
              <a:spcBef>
                <a:spcPct val="50000"/>
              </a:spcBef>
            </a:pPr>
            <a:r>
              <a:rPr lang="fr-FR" sz="1400" b="1" i="1" dirty="0"/>
              <a:t>CV</a:t>
            </a:r>
            <a:r>
              <a:rPr lang="fr-FR" sz="1400" i="0" dirty="0"/>
              <a:t>: volume maximum d’air mobilisable</a:t>
            </a:r>
          </a:p>
          <a:p>
            <a:pPr>
              <a:spcBef>
                <a:spcPct val="50000"/>
              </a:spcBef>
            </a:pPr>
            <a:r>
              <a:rPr lang="fr-FR" sz="1400" i="0" dirty="0"/>
              <a:t>CRF: volume d’air restant au décours d’une expiration normale</a:t>
            </a:r>
          </a:p>
          <a:p>
            <a:pPr>
              <a:spcBef>
                <a:spcPct val="50000"/>
              </a:spcBef>
            </a:pPr>
            <a:r>
              <a:rPr lang="fr-FR" sz="1400" i="0" dirty="0"/>
              <a:t>VR: volume d’air restant au décours </a:t>
            </a:r>
            <a:r>
              <a:rPr lang="fr-FR" sz="1400" i="0" dirty="0">
                <a:solidFill>
                  <a:schemeClr val="bg1"/>
                </a:solidFill>
              </a:rPr>
              <a:t>d’une expiration forcée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827584" y="548680"/>
            <a:ext cx="3650394" cy="2948560"/>
          </a:xfrm>
          <a:prstGeom prst="rect">
            <a:avLst/>
          </a:prstGeom>
          <a:noFill/>
          <a:ln w="9525">
            <a:noFill/>
            <a:miter lim="800000"/>
            <a:headEnd/>
            <a:tailEnd/>
          </a:ln>
        </p:spPr>
      </p:pic>
      <p:pic>
        <p:nvPicPr>
          <p:cNvPr id="35844" name="Picture 4"/>
          <p:cNvPicPr>
            <a:picLocks noChangeAspect="1" noChangeArrowheads="1"/>
          </p:cNvPicPr>
          <p:nvPr/>
        </p:nvPicPr>
        <p:blipFill>
          <a:blip r:embed="rId3" cstate="print"/>
          <a:srcRect/>
          <a:stretch>
            <a:fillRect/>
          </a:stretch>
        </p:blipFill>
        <p:spPr bwMode="auto">
          <a:xfrm>
            <a:off x="827584" y="3828392"/>
            <a:ext cx="4320480" cy="2455377"/>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5220072" y="476672"/>
            <a:ext cx="2711450" cy="539115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Echange gazeux </a:t>
            </a: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179512" y="2492896"/>
            <a:ext cx="8100392" cy="1564214"/>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plèvre</a:t>
            </a:r>
            <a:endParaRPr lang="fr-FR" dirty="0"/>
          </a:p>
        </p:txBody>
      </p:sp>
      <p:sp>
        <p:nvSpPr>
          <p:cNvPr id="3" name="Espace réservé du contenu 2"/>
          <p:cNvSpPr>
            <a:spLocks noGrp="1"/>
          </p:cNvSpPr>
          <p:nvPr>
            <p:ph sz="quarter" idx="1"/>
          </p:nvPr>
        </p:nvSpPr>
        <p:spPr>
          <a:xfrm>
            <a:off x="301752" y="1527048"/>
            <a:ext cx="3550168" cy="4350224"/>
          </a:xfrm>
        </p:spPr>
        <p:txBody>
          <a:bodyPr>
            <a:normAutofit fontScale="55000" lnSpcReduction="20000"/>
          </a:bodyPr>
          <a:lstStyle/>
          <a:p>
            <a:r>
              <a:rPr lang="fr-FR" dirty="0" smtClean="0"/>
              <a:t>Couche séreuse composée de 2 couches:</a:t>
            </a:r>
          </a:p>
          <a:p>
            <a:pPr lvl="1"/>
            <a:r>
              <a:rPr lang="fr-FR" dirty="0" smtClean="0"/>
              <a:t>Couche pariétale </a:t>
            </a:r>
          </a:p>
          <a:p>
            <a:pPr lvl="1"/>
            <a:r>
              <a:rPr lang="fr-FR" dirty="0" smtClean="0"/>
              <a:t>Couche parenchymateuse</a:t>
            </a:r>
          </a:p>
          <a:p>
            <a:pPr lvl="1"/>
            <a:r>
              <a:rPr lang="fr-FR" dirty="0" smtClean="0"/>
              <a:t>Entre les 2 couches = cavité pleurale non adhérant</a:t>
            </a:r>
          </a:p>
          <a:p>
            <a:r>
              <a:rPr lang="fr-FR" dirty="0" smtClean="0"/>
              <a:t>Les feuillets de la plèvre produisent le liquide pleural, une sécrétion séreuse lubrifiante qui remplit l'étroite cavité pleurale et qui réduit la friction des poumons contre la paroi thoracique pendant la respiration. Les feuillets de la plèvre peuvent glisser l'un contre l'autre, mais la tension superficielle du liquide pleural qu'ils enferment résiste fortement à leur séparation. Par conséquent, chaque poumon adhère fermement à la paroi thoracique, et il se dilate et se rétracte suivant les variations du volume de la cavité thoracique, lequel augmente durant l'inspiration et diminue durant l'expiration.</a:t>
            </a:r>
          </a:p>
          <a:p>
            <a:pPr>
              <a:buNone/>
            </a:pPr>
            <a:endParaRPr lang="fr-FR" dirty="0" smtClean="0"/>
          </a:p>
          <a:p>
            <a:endParaRPr lang="fr-FR" dirty="0" smtClean="0"/>
          </a:p>
          <a:p>
            <a:endParaRPr lang="fr-FR" dirty="0" smtClean="0"/>
          </a:p>
        </p:txBody>
      </p:sp>
      <p:pic>
        <p:nvPicPr>
          <p:cNvPr id="59393" name="Picture 1"/>
          <p:cNvPicPr>
            <a:picLocks noChangeAspect="1" noChangeArrowheads="1"/>
          </p:cNvPicPr>
          <p:nvPr/>
        </p:nvPicPr>
        <p:blipFill>
          <a:blip r:embed="rId2" cstate="print"/>
          <a:srcRect/>
          <a:stretch>
            <a:fillRect/>
          </a:stretch>
        </p:blipFill>
        <p:spPr bwMode="auto">
          <a:xfrm>
            <a:off x="5220072" y="1052736"/>
            <a:ext cx="3021654" cy="2739504"/>
          </a:xfrm>
          <a:prstGeom prst="rect">
            <a:avLst/>
          </a:prstGeom>
          <a:noFill/>
          <a:ln w="9525">
            <a:noFill/>
            <a:miter lim="800000"/>
            <a:headEnd/>
            <a:tailEnd/>
          </a:ln>
        </p:spPr>
      </p:pic>
      <p:pic>
        <p:nvPicPr>
          <p:cNvPr id="59394" name="Picture 2"/>
          <p:cNvPicPr>
            <a:picLocks noChangeAspect="1" noChangeArrowheads="1"/>
          </p:cNvPicPr>
          <p:nvPr/>
        </p:nvPicPr>
        <p:blipFill>
          <a:blip r:embed="rId3" cstate="print"/>
          <a:srcRect/>
          <a:stretch>
            <a:fillRect/>
          </a:stretch>
        </p:blipFill>
        <p:spPr bwMode="auto">
          <a:xfrm>
            <a:off x="3793455" y="3789040"/>
            <a:ext cx="5350545" cy="251254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terminologie</a:t>
            </a:r>
            <a:endParaRPr lang="fr-FR" dirty="0"/>
          </a:p>
        </p:txBody>
      </p:sp>
      <p:sp>
        <p:nvSpPr>
          <p:cNvPr id="3" name="Espace réservé du contenu 2"/>
          <p:cNvSpPr>
            <a:spLocks noGrp="1"/>
          </p:cNvSpPr>
          <p:nvPr>
            <p:ph sz="quarter" idx="1"/>
          </p:nvPr>
        </p:nvSpPr>
        <p:spPr/>
        <p:txBody>
          <a:bodyPr>
            <a:normAutofit/>
          </a:bodyPr>
          <a:lstStyle/>
          <a:p>
            <a:r>
              <a:rPr lang="fr-FR" dirty="0" smtClean="0"/>
              <a:t>La dyspnée représente une « difficulté à respirer  » se traduisant par un mouvement </a:t>
            </a:r>
            <a:r>
              <a:rPr lang="fr-FR" dirty="0" err="1" smtClean="0"/>
              <a:t>ventilatoire</a:t>
            </a:r>
            <a:r>
              <a:rPr lang="fr-FR" dirty="0" smtClean="0"/>
              <a:t> conscient voire angoissant.</a:t>
            </a:r>
          </a:p>
          <a:p>
            <a:r>
              <a:rPr lang="fr-FR" dirty="0" smtClean="0"/>
              <a:t>Polypnée : Elle est définie par une augmentation de la fréquence respiratoire.</a:t>
            </a:r>
          </a:p>
          <a:p>
            <a:r>
              <a:rPr lang="fr-FR" dirty="0" smtClean="0"/>
              <a:t>Hémoptysie : Rejet par la bouche d'une quantité plus ou moins importante de sang provenant des voies respiratoires.</a:t>
            </a:r>
          </a:p>
          <a:p>
            <a:r>
              <a:rPr lang="fr-FR" dirty="0" smtClean="0"/>
              <a:t>hémothorax = Épanchement de sang dans la cavité pleurale. </a:t>
            </a:r>
          </a:p>
          <a:p>
            <a:endParaRPr lang="fr-FR" dirty="0" smtClean="0"/>
          </a:p>
          <a:p>
            <a:endParaRPr lang="fr-FR" dirty="0" smtClean="0"/>
          </a:p>
          <a:p>
            <a:endParaRPr lang="fr-F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pneumothorax</a:t>
            </a:r>
            <a:endParaRPr lang="fr-FR" dirty="0"/>
          </a:p>
        </p:txBody>
      </p:sp>
      <p:sp>
        <p:nvSpPr>
          <p:cNvPr id="3" name="Espace réservé du contenu 2"/>
          <p:cNvSpPr>
            <a:spLocks noGrp="1"/>
          </p:cNvSpPr>
          <p:nvPr>
            <p:ph sz="quarter" idx="1"/>
          </p:nvPr>
        </p:nvSpPr>
        <p:spPr>
          <a:xfrm>
            <a:off x="301752" y="1527048"/>
            <a:ext cx="4846312" cy="1469904"/>
          </a:xfrm>
        </p:spPr>
        <p:txBody>
          <a:bodyPr/>
          <a:lstStyle/>
          <a:p>
            <a:r>
              <a:rPr lang="fr-FR" dirty="0" smtClean="0"/>
              <a:t>Pneumothorax=épanchement d’air dans la cavité pleurale : </a:t>
            </a:r>
            <a:endParaRPr lang="fr-FR" dirty="0"/>
          </a:p>
        </p:txBody>
      </p:sp>
      <p:pic>
        <p:nvPicPr>
          <p:cNvPr id="160770" name="Picture 2" descr="http://blog.logout.fr/wp-content/uploads/legacy/images/pneumothorax_coupe.jpg"/>
          <p:cNvPicPr>
            <a:picLocks noChangeAspect="1" noChangeArrowheads="1"/>
          </p:cNvPicPr>
          <p:nvPr/>
        </p:nvPicPr>
        <p:blipFill>
          <a:blip r:embed="rId2" cstate="print"/>
          <a:srcRect/>
          <a:stretch>
            <a:fillRect/>
          </a:stretch>
        </p:blipFill>
        <p:spPr bwMode="auto">
          <a:xfrm>
            <a:off x="755576" y="3284984"/>
            <a:ext cx="3810000" cy="3048001"/>
          </a:xfrm>
          <a:prstGeom prst="rect">
            <a:avLst/>
          </a:prstGeom>
          <a:noFill/>
        </p:spPr>
      </p:pic>
      <p:pic>
        <p:nvPicPr>
          <p:cNvPr id="160772" name="Picture 4" descr="http://s3.amazonaws.com/hopkins_production/encyclopedia/234.jpg"/>
          <p:cNvPicPr>
            <a:picLocks noChangeAspect="1" noChangeArrowheads="1"/>
          </p:cNvPicPr>
          <p:nvPr/>
        </p:nvPicPr>
        <p:blipFill>
          <a:blip r:embed="rId3" cstate="print"/>
          <a:srcRect/>
          <a:stretch>
            <a:fillRect/>
          </a:stretch>
        </p:blipFill>
        <p:spPr bwMode="auto">
          <a:xfrm>
            <a:off x="5076056" y="1628800"/>
            <a:ext cx="3384376" cy="4537413"/>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71625" y="1176338"/>
            <a:ext cx="6000750" cy="45053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1115616" y="116632"/>
          <a:ext cx="6984777" cy="6159709"/>
        </p:xfrm>
        <a:graphic>
          <a:graphicData uri="http://schemas.openxmlformats.org/drawingml/2006/table">
            <a:tbl>
              <a:tblPr/>
              <a:tblGrid>
                <a:gridCol w="2328259"/>
                <a:gridCol w="2328259"/>
                <a:gridCol w="2328259"/>
              </a:tblGrid>
              <a:tr h="936104">
                <a:tc>
                  <a:txBody>
                    <a:bodyPr/>
                    <a:lstStyle/>
                    <a:p>
                      <a:pPr>
                        <a:lnSpc>
                          <a:spcPct val="115000"/>
                        </a:lnSpc>
                        <a:spcAft>
                          <a:spcPts val="0"/>
                        </a:spcAft>
                      </a:pPr>
                      <a:r>
                        <a:rPr lang="fr-FR" sz="1400" b="1" dirty="0">
                          <a:solidFill>
                            <a:srgbClr val="000000"/>
                          </a:solidFill>
                          <a:latin typeface="Arial"/>
                          <a:ea typeface="Times New Roman"/>
                          <a:cs typeface="Times New Roman"/>
                        </a:rPr>
                        <a:t>MEMBRANE PLASMATIQUE</a:t>
                      </a:r>
                      <a:endParaRPr lang="fr-FR" sz="20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fr-FR" sz="1100" baseline="-25000" dirty="0">
                          <a:solidFill>
                            <a:srgbClr val="000000"/>
                          </a:solidFill>
                          <a:latin typeface="Cambria"/>
                          <a:ea typeface="Times New Roman"/>
                          <a:cs typeface="Times New Roman"/>
                        </a:rPr>
                        <a:t>Membrane formée d'une double couche de lipides (phospholipides, cholestérol, etc.) dans laquelle sont enchâssées des protéines ; les protéines peuvent traverser toute l'épaisseur de la bicouche lipidique ou ne dépasser que d'un côté de celle-ci ; des groupements sucre sont attachés aux protéines et à certains lipides qui font face à l'extérieur de la cellule</a:t>
                      </a:r>
                      <a:endParaRPr lang="fr-FR" sz="12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fr-FR" sz="1100" baseline="-25000" dirty="0">
                          <a:solidFill>
                            <a:srgbClr val="000000"/>
                          </a:solidFill>
                          <a:latin typeface="Cambria"/>
                          <a:ea typeface="Times New Roman"/>
                          <a:cs typeface="Times New Roman"/>
                        </a:rPr>
                        <a:t>Délimite le volume de la cellule; intervient dans le transport des substances vers l'intérieur et l'extérieur de la cellule ; entretient un potentiel de repos qui est essentiel au fonctionnement des cellules excitables; les protéines faisant face à l'extérieur de la cellule sont des récepteurs (d'hormones, de neurotransmetteurs, etc.) et interviennent dans la reconnaissance des cellules entre elles</a:t>
                      </a:r>
                      <a:r>
                        <a:rPr lang="fr-FR" sz="1100" dirty="0">
                          <a:solidFill>
                            <a:srgbClr val="000000"/>
                          </a:solidFill>
                          <a:latin typeface="Cambria"/>
                          <a:ea typeface="Times New Roman"/>
                          <a:cs typeface="Times New Roman"/>
                        </a:rPr>
                        <a:t>	</a:t>
                      </a:r>
                      <a:endParaRPr lang="fr-FR" sz="12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496493">
                <a:tc>
                  <a:txBody>
                    <a:bodyPr/>
                    <a:lstStyle/>
                    <a:p>
                      <a:pPr>
                        <a:lnSpc>
                          <a:spcPct val="115000"/>
                        </a:lnSpc>
                        <a:spcAft>
                          <a:spcPts val="0"/>
                        </a:spcAft>
                      </a:pPr>
                      <a:r>
                        <a:rPr lang="fr-FR" sz="2800" b="1" baseline="-25000" dirty="0">
                          <a:solidFill>
                            <a:srgbClr val="000000"/>
                          </a:solidFill>
                          <a:latin typeface="Calibri"/>
                          <a:ea typeface="Times New Roman"/>
                          <a:cs typeface="Times New Roman"/>
                        </a:rPr>
                        <a:t>CYTOPLASME</a:t>
                      </a:r>
                      <a:endParaRPr lang="fr-FR" sz="12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gridSpan="2">
                  <a:txBody>
                    <a:bodyPr/>
                    <a:lstStyle/>
                    <a:p>
                      <a:pPr>
                        <a:lnSpc>
                          <a:spcPct val="115000"/>
                        </a:lnSpc>
                        <a:spcAft>
                          <a:spcPts val="0"/>
                        </a:spcAft>
                      </a:pPr>
                      <a:r>
                        <a:rPr lang="fr-FR" sz="1100" b="1" i="1" baseline="-25000" dirty="0">
                          <a:solidFill>
                            <a:srgbClr val="000000"/>
                          </a:solidFill>
                          <a:latin typeface="Calibri"/>
                          <a:ea typeface="Times New Roman"/>
                          <a:cs typeface="Times New Roman"/>
                        </a:rPr>
                        <a:t>Région de la cellule située entre la membrane nucléaire et la membrane plasmique; formé du cytosol, un liquide qui contient des substances en solution, des inclusions (réserves de nutriments, produits de sécrétion, granules pigmentaires) et des organites, qui représentent l'appareil métabolique du cytoplasme</a:t>
                      </a:r>
                      <a:r>
                        <a:rPr lang="fr-FR" sz="1100" b="1" i="1" dirty="0">
                          <a:solidFill>
                            <a:srgbClr val="000000"/>
                          </a:solidFill>
                          <a:latin typeface="Calibri"/>
                          <a:ea typeface="Times New Roman"/>
                          <a:cs typeface="Times New Roman"/>
                        </a:rPr>
                        <a:t>	</a:t>
                      </a:r>
                      <a:endParaRPr lang="fr-FR" sz="12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c hMerge="1">
                  <a:txBody>
                    <a:bodyPr/>
                    <a:lstStyle/>
                    <a:p>
                      <a:endParaRPr lang="fr-FR"/>
                    </a:p>
                  </a:txBody>
                  <a:tcPr/>
                </a:tc>
              </a:tr>
              <a:tr h="496493">
                <a:tc>
                  <a:txBody>
                    <a:bodyPr/>
                    <a:lstStyle/>
                    <a:p>
                      <a:pPr>
                        <a:lnSpc>
                          <a:spcPct val="115000"/>
                        </a:lnSpc>
                        <a:spcAft>
                          <a:spcPts val="0"/>
                        </a:spcAft>
                      </a:pPr>
                      <a:r>
                        <a:rPr lang="fr-FR" sz="1100" b="1" baseline="-25000" dirty="0">
                          <a:solidFill>
                            <a:srgbClr val="000000"/>
                          </a:solidFill>
                          <a:latin typeface="Calibri"/>
                          <a:ea typeface="Times New Roman"/>
                          <a:cs typeface="Times New Roman"/>
                        </a:rPr>
                        <a:t>Mitochondries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Structures en forme de bâtonnets et possédant deux membranes ; la membrane interne forme des projections appelées crêtes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Siège de la synthèse de l'ATP; source d'énergie de la cellule</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tcPr>
                </a:tc>
              </a:tr>
              <a:tr h="496493">
                <a:tc>
                  <a:txBody>
                    <a:bodyPr/>
                    <a:lstStyle/>
                    <a:p>
                      <a:pPr>
                        <a:lnSpc>
                          <a:spcPct val="115000"/>
                        </a:lnSpc>
                        <a:spcAft>
                          <a:spcPts val="0"/>
                        </a:spcAft>
                      </a:pPr>
                      <a:r>
                        <a:rPr lang="fr-FR" sz="1100" b="1" baseline="-25000" dirty="0">
                          <a:solidFill>
                            <a:srgbClr val="000000"/>
                          </a:solidFill>
                          <a:latin typeface="Calibri"/>
                          <a:ea typeface="Times New Roman"/>
                          <a:cs typeface="Times New Roman"/>
                        </a:rPr>
                        <a:t>Ribosomes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Particules denses constituées de deux sous-unités; chacune de celles-ci est formée d'ARN ribosomal et de protéines; libres ou attachés au RE rugueux</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Siège de la synthèse des protéines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r>
              <a:tr h="454737">
                <a:tc>
                  <a:txBody>
                    <a:bodyPr/>
                    <a:lstStyle/>
                    <a:p>
                      <a:pPr>
                        <a:lnSpc>
                          <a:spcPct val="115000"/>
                        </a:lnSpc>
                        <a:spcAft>
                          <a:spcPts val="0"/>
                        </a:spcAft>
                      </a:pPr>
                      <a:r>
                        <a:rPr lang="fr-FR" sz="1100" b="1" baseline="-25000" dirty="0">
                          <a:solidFill>
                            <a:srgbClr val="000000"/>
                          </a:solidFill>
                          <a:latin typeface="Calibri"/>
                          <a:ea typeface="Times New Roman"/>
                          <a:cs typeface="Times New Roman"/>
                        </a:rPr>
                        <a:t>Réticulum endoplasmique rugueux</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Réseau tortueux de membranes formant des cavités, les citernes ; couvert de ribosomes sur sa face externe</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Dans les citernes, des groupements sucre sont liés aux protéines ; les protéines sont enfermées dans des vésicules qui les transportent vers le complexe golgien et d'autres sites ; la face externe synthétise les phospholipides et le cholestérol</a:t>
                      </a:r>
                      <a:r>
                        <a:rPr lang="fr-FR" sz="1100" dirty="0">
                          <a:solidFill>
                            <a:srgbClr val="000000"/>
                          </a:solidFill>
                          <a:latin typeface="Calibri"/>
                          <a:ea typeface="Times New Roman"/>
                          <a:cs typeface="Times New Roman"/>
                        </a:rPr>
                        <a:t>	</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tcPr>
                </a:tc>
              </a:tr>
              <a:tr h="212784">
                <a:tc>
                  <a:txBody>
                    <a:bodyPr/>
                    <a:lstStyle/>
                    <a:p>
                      <a:pPr>
                        <a:lnSpc>
                          <a:spcPct val="115000"/>
                        </a:lnSpc>
                        <a:spcAft>
                          <a:spcPts val="0"/>
                        </a:spcAft>
                      </a:pPr>
                      <a:r>
                        <a:rPr lang="fr-FR" sz="1100" b="1" baseline="-25000" dirty="0">
                          <a:solidFill>
                            <a:srgbClr val="000000"/>
                          </a:solidFill>
                          <a:latin typeface="Calibri"/>
                          <a:ea typeface="Times New Roman"/>
                          <a:cs typeface="Times New Roman"/>
                        </a:rPr>
                        <a:t>Lysosomes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Sacs membraneux contenant des hydrolases acides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Siège de la digestion intracellulaire</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r>
              <a:tr h="435288">
                <a:tc>
                  <a:txBody>
                    <a:bodyPr/>
                    <a:lstStyle/>
                    <a:p>
                      <a:pPr>
                        <a:lnSpc>
                          <a:spcPct val="115000"/>
                        </a:lnSpc>
                        <a:spcAft>
                          <a:spcPts val="0"/>
                        </a:spcAft>
                      </a:pPr>
                      <a:r>
                        <a:rPr lang="fr-FR" sz="1100" b="1" baseline="-25000" dirty="0" err="1">
                          <a:solidFill>
                            <a:srgbClr val="000000"/>
                          </a:solidFill>
                          <a:latin typeface="Calibri"/>
                          <a:ea typeface="Times New Roman"/>
                          <a:cs typeface="Times New Roman"/>
                        </a:rPr>
                        <a:t>Microfilaments</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baseline="-25000">
                          <a:solidFill>
                            <a:srgbClr val="000000"/>
                          </a:solidFill>
                          <a:latin typeface="Calibri"/>
                          <a:ea typeface="Times New Roman"/>
                          <a:cs typeface="Times New Roman"/>
                        </a:rPr>
                        <a:t>Fins filaments formés d'une protéine contractile, l'actine</a:t>
                      </a:r>
                      <a:endParaRPr lang="fr-FR" sz="1200">
                        <a:solidFill>
                          <a:srgbClr val="000000"/>
                        </a:solidFill>
                        <a:latin typeface="Calibri"/>
                        <a:ea typeface="Times New Roman"/>
                        <a:cs typeface="Times New Roman"/>
                      </a:endParaRPr>
                    </a:p>
                  </a:txBody>
                  <a:tcPr marL="54213" marR="5421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baseline="-25000" dirty="0">
                          <a:solidFill>
                            <a:srgbClr val="000000"/>
                          </a:solidFill>
                          <a:latin typeface="Calibri"/>
                          <a:ea typeface="Times New Roman"/>
                          <a:cs typeface="Times New Roman"/>
                        </a:rPr>
                        <a:t>Interviennent dans la contraction musculaire et d'autres types de mouvement intracellulaire; contribuent à la formation du cytosquelette</a:t>
                      </a:r>
                      <a:r>
                        <a:rPr lang="fr-FR" sz="1100" dirty="0">
                          <a:solidFill>
                            <a:srgbClr val="000000"/>
                          </a:solidFill>
                          <a:latin typeface="Calibri"/>
                          <a:ea typeface="Times New Roman"/>
                          <a:cs typeface="Times New Roman"/>
                        </a:rPr>
                        <a:t>	</a:t>
                      </a:r>
                      <a:endParaRPr lang="fr-FR" sz="1200" dirty="0">
                        <a:solidFill>
                          <a:srgbClr val="000000"/>
                        </a:solidFill>
                        <a:latin typeface="Calibri"/>
                        <a:ea typeface="Times New Roman"/>
                        <a:cs typeface="Times New Roman"/>
                      </a:endParaRPr>
                    </a:p>
                  </a:txBody>
                  <a:tcPr marL="54213" marR="54213" marT="0" marB="0">
                    <a:lnL>
                      <a:noFill/>
                    </a:lnL>
                    <a:lnR>
                      <a:noFill/>
                    </a:lnR>
                    <a:lnT>
                      <a:noFill/>
                    </a:lnT>
                    <a:lnB w="12700" cap="flat" cmpd="sng" algn="ctr">
                      <a:solidFill>
                        <a:srgbClr val="000000"/>
                      </a:solidFill>
                      <a:prstDash val="solid"/>
                      <a:round/>
                      <a:headEnd type="none" w="med" len="med"/>
                      <a:tailEnd type="none" w="med" len="med"/>
                    </a:lnB>
                  </a:tcPr>
                </a:tc>
              </a:tr>
              <a:tr h="567421">
                <a:tc>
                  <a:txBody>
                    <a:bodyPr/>
                    <a:lstStyle/>
                    <a:p>
                      <a:pPr>
                        <a:lnSpc>
                          <a:spcPct val="115000"/>
                        </a:lnSpc>
                        <a:spcAft>
                          <a:spcPts val="0"/>
                        </a:spcAft>
                      </a:pPr>
                      <a:r>
                        <a:rPr lang="fr-FR" sz="2800" b="1" baseline="-25000" dirty="0">
                          <a:solidFill>
                            <a:srgbClr val="000000"/>
                          </a:solidFill>
                          <a:latin typeface="Calibri"/>
                          <a:ea typeface="Times New Roman"/>
                          <a:cs typeface="Times New Roman"/>
                        </a:rPr>
                        <a:t>NOYAU</a:t>
                      </a:r>
                      <a:r>
                        <a:rPr lang="fr-FR" sz="1400" b="1" dirty="0">
                          <a:solidFill>
                            <a:srgbClr val="000000"/>
                          </a:solidFill>
                          <a:latin typeface="Calibri"/>
                          <a:ea typeface="Times New Roman"/>
                          <a:cs typeface="Times New Roman"/>
                        </a:rPr>
                        <a:t> </a:t>
                      </a:r>
                      <a:endParaRPr lang="fr-FR" sz="16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000000"/>
                      </a:solidFill>
                      <a:prstDash val="solid"/>
                      <a:round/>
                      <a:headEnd type="none" w="med" len="med"/>
                      <a:tailEnd type="none" w="med" len="med"/>
                    </a:lnT>
                    <a:lnB>
                      <a:noFill/>
                    </a:lnB>
                    <a:solidFill>
                      <a:srgbClr val="E6EED5"/>
                    </a:solidFill>
                  </a:tcPr>
                </a:tc>
                <a:tc gridSpan="2">
                  <a:txBody>
                    <a:bodyPr/>
                    <a:lstStyle/>
                    <a:p>
                      <a:pPr>
                        <a:lnSpc>
                          <a:spcPct val="115000"/>
                        </a:lnSpc>
                        <a:spcAft>
                          <a:spcPts val="0"/>
                        </a:spcAft>
                      </a:pPr>
                      <a:r>
                        <a:rPr lang="fr-FR" sz="1400" baseline="-25000" dirty="0">
                          <a:solidFill>
                            <a:srgbClr val="000000"/>
                          </a:solidFill>
                          <a:latin typeface="Calibri"/>
                          <a:ea typeface="Times New Roman"/>
                          <a:cs typeface="Times New Roman"/>
                        </a:rPr>
                        <a:t>Le plus gros des organites; délimité par l'enveloppe nucléaire; contient le </a:t>
                      </a:r>
                      <a:r>
                        <a:rPr lang="fr-FR" sz="1400" baseline="-25000" dirty="0" err="1">
                          <a:solidFill>
                            <a:srgbClr val="000000"/>
                          </a:solidFill>
                          <a:latin typeface="Calibri"/>
                          <a:ea typeface="Times New Roman"/>
                          <a:cs typeface="Times New Roman"/>
                        </a:rPr>
                        <a:t>nucléoplasme</a:t>
                      </a:r>
                      <a:r>
                        <a:rPr lang="fr-FR" sz="1400" baseline="-25000" dirty="0">
                          <a:solidFill>
                            <a:srgbClr val="000000"/>
                          </a:solidFill>
                          <a:latin typeface="Calibri"/>
                          <a:ea typeface="Times New Roman"/>
                          <a:cs typeface="Times New Roman"/>
                        </a:rPr>
                        <a:t> liquide, les nucléoles et la chromatine</a:t>
                      </a:r>
                      <a:r>
                        <a:rPr lang="fr-FR" sz="1400" dirty="0">
                          <a:solidFill>
                            <a:srgbClr val="000000"/>
                          </a:solidFill>
                          <a:latin typeface="Calibri"/>
                          <a:ea typeface="Times New Roman"/>
                          <a:cs typeface="Times New Roman"/>
                        </a:rPr>
                        <a:t>	</a:t>
                      </a:r>
                      <a:r>
                        <a:rPr lang="fr-FR" sz="1400" baseline="-25000" dirty="0">
                          <a:solidFill>
                            <a:srgbClr val="000000"/>
                          </a:solidFill>
                          <a:latin typeface="Calibri"/>
                          <a:ea typeface="Times New Roman"/>
                          <a:cs typeface="Times New Roman"/>
                        </a:rPr>
                        <a:t>Centre de régulation de la cellule; transmet l'information génétique et donne les instructions pour la synthèse des protéines</a:t>
                      </a:r>
                      <a:endParaRPr lang="fr-FR" sz="1600" dirty="0">
                        <a:solidFill>
                          <a:srgbClr val="000000"/>
                        </a:solidFill>
                        <a:latin typeface="Calibri"/>
                        <a:ea typeface="Times New Roman"/>
                        <a:cs typeface="Times New Roman"/>
                      </a:endParaRPr>
                    </a:p>
                  </a:txBody>
                  <a:tcPr marL="54213" marR="54213" marT="0" marB="0">
                    <a:lnL>
                      <a:noFill/>
                    </a:lnL>
                    <a:lnR>
                      <a:noFill/>
                    </a:lnR>
                    <a:lnT w="12700" cap="flat" cmpd="sng" algn="ctr">
                      <a:solidFill>
                        <a:srgbClr val="000000"/>
                      </a:solidFill>
                      <a:prstDash val="solid"/>
                      <a:round/>
                      <a:headEnd type="none" w="med" len="med"/>
                      <a:tailEnd type="none" w="med" len="med"/>
                    </a:lnT>
                    <a:lnB>
                      <a:noFill/>
                    </a:lnB>
                    <a:solidFill>
                      <a:srgbClr val="E6EED5"/>
                    </a:solidFill>
                  </a:tcPr>
                </a:tc>
                <a:tc hMerge="1">
                  <a:txBody>
                    <a:bodyPr/>
                    <a:lstStyle/>
                    <a:p>
                      <a:endParaRPr lang="fr-FR"/>
                    </a:p>
                  </a:txBody>
                  <a:tcPr/>
                </a:tc>
              </a:tr>
              <a:tr h="496493">
                <a:tc>
                  <a:txBody>
                    <a:bodyPr/>
                    <a:lstStyle/>
                    <a:p>
                      <a:pPr>
                        <a:lnSpc>
                          <a:spcPct val="115000"/>
                        </a:lnSpc>
                        <a:spcAft>
                          <a:spcPts val="0"/>
                        </a:spcAft>
                      </a:pPr>
                      <a:r>
                        <a:rPr lang="fr-FR" sz="1400" b="1" baseline="-25000">
                          <a:solidFill>
                            <a:srgbClr val="000000"/>
                          </a:solidFill>
                          <a:latin typeface="Calibri"/>
                          <a:ea typeface="Times New Roman"/>
                          <a:cs typeface="Times New Roman"/>
                        </a:rPr>
                        <a:t>• Membrane nucléaire</a:t>
                      </a:r>
                      <a:endParaRPr lang="fr-FR" sz="1600">
                        <a:solidFill>
                          <a:srgbClr val="000000"/>
                        </a:solidFill>
                        <a:latin typeface="Calibri"/>
                        <a:ea typeface="Times New Roman"/>
                        <a:cs typeface="Times New Roman"/>
                      </a:endParaRPr>
                    </a:p>
                  </a:txBody>
                  <a:tcPr marL="54213" marR="54213" marT="0" marB="0">
                    <a:lnL>
                      <a:noFill/>
                    </a:lnL>
                    <a:lnR>
                      <a:noFill/>
                    </a:lnR>
                    <a:lnT>
                      <a:noFill/>
                    </a:lnT>
                    <a:lnB>
                      <a:noFill/>
                    </a:lnB>
                  </a:tcPr>
                </a:tc>
                <a:tc>
                  <a:txBody>
                    <a:bodyPr/>
                    <a:lstStyle/>
                    <a:p>
                      <a:pPr>
                        <a:lnSpc>
                          <a:spcPct val="115000"/>
                        </a:lnSpc>
                        <a:spcAft>
                          <a:spcPts val="0"/>
                        </a:spcAft>
                      </a:pPr>
                      <a:r>
                        <a:rPr lang="fr-FR" sz="1400" baseline="-25000" dirty="0">
                          <a:solidFill>
                            <a:srgbClr val="000000"/>
                          </a:solidFill>
                          <a:latin typeface="Calibri"/>
                          <a:ea typeface="Times New Roman"/>
                          <a:cs typeface="Times New Roman"/>
                        </a:rPr>
                        <a:t>Structure formée d'une double membrane; percée de pores ; la membrane externe prolonge le RE</a:t>
                      </a:r>
                      <a:endParaRPr lang="fr-FR" sz="1600" dirty="0">
                        <a:solidFill>
                          <a:srgbClr val="000000"/>
                        </a:solidFill>
                        <a:latin typeface="Calibri"/>
                        <a:ea typeface="Times New Roman"/>
                        <a:cs typeface="Times New Roman"/>
                      </a:endParaRPr>
                    </a:p>
                  </a:txBody>
                  <a:tcPr marL="54213" marR="54213" marT="0" marB="0">
                    <a:lnL>
                      <a:noFill/>
                    </a:lnL>
                    <a:lnR>
                      <a:noFill/>
                    </a:lnR>
                    <a:lnT>
                      <a:noFill/>
                    </a:lnT>
                    <a:lnB>
                      <a:noFill/>
                    </a:lnB>
                  </a:tcPr>
                </a:tc>
                <a:tc>
                  <a:txBody>
                    <a:bodyPr/>
                    <a:lstStyle/>
                    <a:p>
                      <a:pPr>
                        <a:lnSpc>
                          <a:spcPct val="115000"/>
                        </a:lnSpc>
                        <a:spcAft>
                          <a:spcPts val="0"/>
                        </a:spcAft>
                      </a:pPr>
                      <a:r>
                        <a:rPr lang="fr-FR" sz="1400" baseline="-25000">
                          <a:solidFill>
                            <a:srgbClr val="000000"/>
                          </a:solidFill>
                          <a:latin typeface="Calibri"/>
                          <a:ea typeface="Times New Roman"/>
                          <a:cs typeface="Times New Roman"/>
                        </a:rPr>
                        <a:t>Isole le nucléoplasme du cytoplasme et régit le passage des substances vers l'intérieur et vers l'extérieur du noyau</a:t>
                      </a:r>
                      <a:r>
                        <a:rPr lang="fr-FR" sz="1400">
                          <a:solidFill>
                            <a:srgbClr val="000000"/>
                          </a:solidFill>
                          <a:latin typeface="Calibri"/>
                          <a:ea typeface="Times New Roman"/>
                          <a:cs typeface="Times New Roman"/>
                        </a:rPr>
                        <a:t>	</a:t>
                      </a:r>
                      <a:endParaRPr lang="fr-FR" sz="1600">
                        <a:solidFill>
                          <a:srgbClr val="000000"/>
                        </a:solidFill>
                        <a:latin typeface="Calibri"/>
                        <a:ea typeface="Times New Roman"/>
                        <a:cs typeface="Times New Roman"/>
                      </a:endParaRPr>
                    </a:p>
                  </a:txBody>
                  <a:tcPr marL="54213" marR="54213" marT="0" marB="0">
                    <a:lnL>
                      <a:noFill/>
                    </a:lnL>
                    <a:lnR>
                      <a:noFill/>
                    </a:lnR>
                    <a:lnT>
                      <a:noFill/>
                    </a:lnT>
                    <a:lnB>
                      <a:noFill/>
                    </a:lnB>
                  </a:tcPr>
                </a:tc>
              </a:tr>
              <a:tr h="496493">
                <a:tc>
                  <a:txBody>
                    <a:bodyPr/>
                    <a:lstStyle/>
                    <a:p>
                      <a:pPr>
                        <a:lnSpc>
                          <a:spcPct val="115000"/>
                        </a:lnSpc>
                        <a:spcAft>
                          <a:spcPts val="0"/>
                        </a:spcAft>
                      </a:pPr>
                      <a:r>
                        <a:rPr lang="fr-FR" sz="1400" b="1" baseline="-25000">
                          <a:solidFill>
                            <a:srgbClr val="000000"/>
                          </a:solidFill>
                          <a:latin typeface="Calibri"/>
                          <a:ea typeface="Times New Roman"/>
                          <a:cs typeface="Times New Roman"/>
                        </a:rPr>
                        <a:t>Nucléoles</a:t>
                      </a:r>
                      <a:endParaRPr lang="fr-FR" sz="160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c>
                  <a:txBody>
                    <a:bodyPr/>
                    <a:lstStyle/>
                    <a:p>
                      <a:pPr>
                        <a:lnSpc>
                          <a:spcPct val="115000"/>
                        </a:lnSpc>
                        <a:spcAft>
                          <a:spcPts val="0"/>
                        </a:spcAft>
                      </a:pPr>
                      <a:r>
                        <a:rPr lang="fr-FR" sz="1400" baseline="-25000" dirty="0">
                          <a:solidFill>
                            <a:srgbClr val="000000"/>
                          </a:solidFill>
                          <a:latin typeface="Calibri"/>
                          <a:ea typeface="Times New Roman"/>
                          <a:cs typeface="Times New Roman"/>
                        </a:rPr>
                        <a:t>Corps sphériques denses (non entourés d'une membrane) constitués d'ARN ribosomal et de protéines</a:t>
                      </a:r>
                      <a:endParaRPr lang="fr-FR" sz="16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c>
                  <a:txBody>
                    <a:bodyPr/>
                    <a:lstStyle/>
                    <a:p>
                      <a:pPr>
                        <a:lnSpc>
                          <a:spcPct val="115000"/>
                        </a:lnSpc>
                        <a:spcAft>
                          <a:spcPts val="0"/>
                        </a:spcAft>
                      </a:pPr>
                      <a:r>
                        <a:rPr lang="fr-FR" sz="1400" baseline="-25000" dirty="0">
                          <a:solidFill>
                            <a:srgbClr val="000000"/>
                          </a:solidFill>
                          <a:latin typeface="Calibri"/>
                          <a:ea typeface="Times New Roman"/>
                          <a:cs typeface="Times New Roman"/>
                        </a:rPr>
                        <a:t>Siège de la fabrication des sous-unités ribosomales</a:t>
                      </a:r>
                      <a:r>
                        <a:rPr lang="fr-FR" sz="1400" dirty="0">
                          <a:solidFill>
                            <a:srgbClr val="000000"/>
                          </a:solidFill>
                          <a:latin typeface="Calibri"/>
                          <a:ea typeface="Times New Roman"/>
                          <a:cs typeface="Times New Roman"/>
                        </a:rPr>
                        <a:t>	</a:t>
                      </a:r>
                      <a:endParaRPr lang="fr-FR" sz="1600" dirty="0">
                        <a:solidFill>
                          <a:srgbClr val="000000"/>
                        </a:solidFill>
                        <a:latin typeface="Calibri"/>
                        <a:ea typeface="Times New Roman"/>
                        <a:cs typeface="Times New Roman"/>
                      </a:endParaRPr>
                    </a:p>
                  </a:txBody>
                  <a:tcPr marL="54213" marR="54213" marT="0" marB="0">
                    <a:lnL>
                      <a:noFill/>
                    </a:lnL>
                    <a:lnR>
                      <a:noFill/>
                    </a:lnR>
                    <a:lnT>
                      <a:noFill/>
                    </a:lnT>
                    <a:lnB>
                      <a:noFill/>
                    </a:lnB>
                    <a:solidFill>
                      <a:srgbClr val="E6EED5"/>
                    </a:solidFill>
                  </a:tcPr>
                </a:tc>
              </a:tr>
              <a:tr h="354639">
                <a:tc>
                  <a:txBody>
                    <a:bodyPr/>
                    <a:lstStyle/>
                    <a:p>
                      <a:pPr>
                        <a:lnSpc>
                          <a:spcPct val="115000"/>
                        </a:lnSpc>
                        <a:spcAft>
                          <a:spcPts val="0"/>
                        </a:spcAft>
                      </a:pPr>
                      <a:r>
                        <a:rPr lang="fr-FR" sz="1400" b="1" baseline="-25000">
                          <a:solidFill>
                            <a:srgbClr val="000000"/>
                          </a:solidFill>
                          <a:latin typeface="Calibri"/>
                          <a:ea typeface="Times New Roman"/>
                          <a:cs typeface="Times New Roman"/>
                        </a:rPr>
                        <a:t>Chromatine</a:t>
                      </a:r>
                      <a:endParaRPr lang="fr-FR" sz="1600">
                        <a:solidFill>
                          <a:srgbClr val="000000"/>
                        </a:solidFill>
                        <a:latin typeface="Calibri"/>
                        <a:ea typeface="Times New Roman"/>
                        <a:cs typeface="Times New Roman"/>
                      </a:endParaRPr>
                    </a:p>
                  </a:txBody>
                  <a:tcPr marL="54213" marR="54213"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tabLst>
                          <a:tab pos="650875" algn="l"/>
                        </a:tabLst>
                      </a:pPr>
                      <a:r>
                        <a:rPr lang="fr-FR" sz="1400" baseline="-25000">
                          <a:solidFill>
                            <a:srgbClr val="000000"/>
                          </a:solidFill>
                          <a:latin typeface="Calibri"/>
                          <a:ea typeface="Times New Roman"/>
                          <a:cs typeface="Times New Roman"/>
                        </a:rPr>
                        <a:t>Matériau granulaire filamenteux composé d'ADN et d'histones (protéines)</a:t>
                      </a:r>
                      <a:endParaRPr lang="fr-FR" sz="1600">
                        <a:solidFill>
                          <a:srgbClr val="000000"/>
                        </a:solidFill>
                        <a:latin typeface="Calibri"/>
                        <a:ea typeface="Times New Roman"/>
                        <a:cs typeface="Times New Roman"/>
                      </a:endParaRPr>
                    </a:p>
                  </a:txBody>
                  <a:tcPr marL="54213" marR="54213" marT="0" marB="0">
                    <a:lnL>
                      <a:noFill/>
                    </a:lnL>
                    <a:lnR>
                      <a:noFill/>
                    </a:lnR>
                    <a:lnT>
                      <a:noFill/>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fr-FR" sz="1400" baseline="-25000" dirty="0">
                          <a:solidFill>
                            <a:srgbClr val="000000"/>
                          </a:solidFill>
                          <a:latin typeface="Calibri"/>
                          <a:ea typeface="Times New Roman"/>
                          <a:cs typeface="Times New Roman"/>
                        </a:rPr>
                        <a:t>Les gènes sont formés d'ADN</a:t>
                      </a:r>
                      <a:endParaRPr lang="fr-FR" sz="1600" dirty="0">
                        <a:solidFill>
                          <a:srgbClr val="000000"/>
                        </a:solidFill>
                        <a:latin typeface="Calibri"/>
                        <a:ea typeface="Times New Roman"/>
                        <a:cs typeface="Times New Roman"/>
                      </a:endParaRPr>
                    </a:p>
                  </a:txBody>
                  <a:tcPr marL="54213" marR="54213" marT="0" marB="0">
                    <a:lnL>
                      <a:noFill/>
                    </a:lnL>
                    <a:lnR>
                      <a:noFill/>
                    </a:lnR>
                    <a:lnT>
                      <a:noFill/>
                    </a:lnT>
                    <a:lnB w="12700" cap="flat" cmpd="sng" algn="ctr">
                      <a:solidFill>
                        <a:srgbClr val="9BBB59"/>
                      </a:solidFill>
                      <a:prstDash val="solid"/>
                      <a:round/>
                      <a:headEnd type="none" w="med" len="med"/>
                      <a:tailEnd type="none" w="med" len="med"/>
                    </a:lnB>
                  </a:tcP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Système digestif </a:t>
            </a:r>
            <a:endParaRPr lang="fr-FR" dirty="0"/>
          </a:p>
        </p:txBody>
      </p:sp>
      <p:sp>
        <p:nvSpPr>
          <p:cNvPr id="3" name="Espace réservé du contenu 2"/>
          <p:cNvSpPr>
            <a:spLocks noGrp="1"/>
          </p:cNvSpPr>
          <p:nvPr>
            <p:ph sz="quarter" idx="1"/>
          </p:nvPr>
        </p:nvSpPr>
        <p:spPr>
          <a:xfrm>
            <a:off x="301752" y="1527048"/>
            <a:ext cx="2830088" cy="4278216"/>
          </a:xfrm>
        </p:spPr>
        <p:txBody>
          <a:bodyPr>
            <a:normAutofit fontScale="55000" lnSpcReduction="20000"/>
          </a:bodyPr>
          <a:lstStyle/>
          <a:p>
            <a:r>
              <a:rPr lang="fr-FR" dirty="0" smtClean="0"/>
              <a:t>Le tube digestif est le système qui permet d’ingérer des aliments, d’extraire les nutriments et l’énergie, d’absorber et d’expulser la partie non digérable</a:t>
            </a:r>
          </a:p>
          <a:p>
            <a:r>
              <a:rPr lang="fr-FR" dirty="0" smtClean="0"/>
              <a:t>Le tube est de 7,5 m de longueur</a:t>
            </a:r>
          </a:p>
          <a:p>
            <a:r>
              <a:rPr lang="fr-FR" dirty="0" smtClean="0"/>
              <a:t>Partie haute (bouche, pharynx, œsophage, estomac)  </a:t>
            </a:r>
          </a:p>
          <a:p>
            <a:r>
              <a:rPr lang="fr-FR" dirty="0" smtClean="0"/>
              <a:t>Partie basse : petit intestin, grêle,  caséum,  appendice, colon ascendant, colon transverse, colon descendant, sigmoïde, rectum, anus </a:t>
            </a:r>
          </a:p>
          <a:p>
            <a:r>
              <a:rPr lang="fr-FR" dirty="0" smtClean="0"/>
              <a:t>Organes annexes: dents, glandes salivaires, langue, vésicule biliaire, foie, pancréas. </a:t>
            </a:r>
            <a:endParaRPr lang="fr-FR" dirty="0"/>
          </a:p>
        </p:txBody>
      </p:sp>
      <p:pic>
        <p:nvPicPr>
          <p:cNvPr id="6146" name="Picture 2"/>
          <p:cNvPicPr>
            <a:picLocks noChangeAspect="1" noChangeArrowheads="1"/>
          </p:cNvPicPr>
          <p:nvPr/>
        </p:nvPicPr>
        <p:blipFill>
          <a:blip r:embed="rId2" cstate="print"/>
          <a:srcRect/>
          <a:stretch>
            <a:fillRect/>
          </a:stretch>
        </p:blipFill>
        <p:spPr bwMode="auto">
          <a:xfrm>
            <a:off x="3203848" y="1556792"/>
            <a:ext cx="4639403" cy="4264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Le processus  digestif</a:t>
            </a:r>
            <a:br>
              <a:rPr lang="fr-FR" sz="4000" dirty="0" smtClean="0"/>
            </a:br>
            <a:endParaRPr lang="fr-FR" dirty="0"/>
          </a:p>
        </p:txBody>
      </p:sp>
      <p:sp>
        <p:nvSpPr>
          <p:cNvPr id="3" name="Espace réservé du contenu 2"/>
          <p:cNvSpPr>
            <a:spLocks noGrp="1"/>
          </p:cNvSpPr>
          <p:nvPr>
            <p:ph idx="1"/>
          </p:nvPr>
        </p:nvSpPr>
        <p:spPr>
          <a:xfrm>
            <a:off x="457200" y="1609416"/>
            <a:ext cx="7427168" cy="4843920"/>
          </a:xfrm>
        </p:spPr>
        <p:txBody>
          <a:bodyPr>
            <a:normAutofit fontScale="92500"/>
          </a:bodyPr>
          <a:lstStyle/>
          <a:p>
            <a:r>
              <a:rPr lang="fr-FR" sz="2400" dirty="0" smtClean="0"/>
              <a:t>But: rendre la nourriture moins complexe et où les nutriments sont rendus disponibles à l'organisme</a:t>
            </a:r>
            <a:endParaRPr lang="fr-FR" sz="2800" dirty="0" smtClean="0"/>
          </a:p>
          <a:p>
            <a:pPr marL="457200" indent="-457200">
              <a:buFont typeface="+mj-lt"/>
              <a:buAutoNum type="arabicPeriod"/>
            </a:pPr>
            <a:r>
              <a:rPr lang="fr-FR" sz="2100" b="1" dirty="0" smtClean="0"/>
              <a:t>ingestion</a:t>
            </a:r>
            <a:r>
              <a:rPr lang="fr-FR" sz="1700" dirty="0" smtClean="0"/>
              <a:t> </a:t>
            </a:r>
            <a:r>
              <a:rPr lang="fr-FR" sz="1350" dirty="0" smtClean="0"/>
              <a:t>l'introduction de nourriture dans le tube digestif</a:t>
            </a:r>
            <a:endParaRPr lang="fr-FR" sz="1700" dirty="0" smtClean="0"/>
          </a:p>
          <a:p>
            <a:pPr marL="457200" indent="-457200">
              <a:buFont typeface="+mj-lt"/>
              <a:buAutoNum type="arabicPeriod"/>
            </a:pPr>
            <a:r>
              <a:rPr lang="fr-FR" sz="2100" b="1" dirty="0" smtClean="0"/>
              <a:t>Propulsion mécanique </a:t>
            </a:r>
            <a:r>
              <a:rPr lang="fr-FR" sz="1350" dirty="0" smtClean="0"/>
              <a:t>est le processus par lequel la nourriture se déplace dans le tube digestif. Elle comprend la</a:t>
            </a:r>
            <a:r>
              <a:rPr lang="fr-FR" sz="1350" i="1" dirty="0" smtClean="0"/>
              <a:t> déglutition,</a:t>
            </a:r>
            <a:r>
              <a:rPr lang="fr-FR" sz="1350" dirty="0" smtClean="0"/>
              <a:t> un processus en partie volontaire, et le</a:t>
            </a:r>
            <a:r>
              <a:rPr lang="fr-FR" sz="1350" i="1" dirty="0" smtClean="0"/>
              <a:t> péristaltisme,</a:t>
            </a:r>
            <a:r>
              <a:rPr lang="fr-FR" sz="1350" dirty="0" smtClean="0"/>
              <a:t> qui est involontaire</a:t>
            </a:r>
            <a:endParaRPr lang="fr-FR" sz="1700" dirty="0" smtClean="0"/>
          </a:p>
          <a:p>
            <a:pPr marL="342900" indent="-342900">
              <a:buFont typeface="+mj-lt"/>
              <a:buAutoNum type="arabicPeriod"/>
            </a:pPr>
            <a:r>
              <a:rPr lang="fr-FR" sz="1800" b="1" dirty="0" smtClean="0"/>
              <a:t>Digestion mécanique</a:t>
            </a:r>
            <a:r>
              <a:rPr lang="fr-FR" sz="1400" dirty="0" smtClean="0"/>
              <a:t> = prépare physiquement la nourriture à la digestion chimique par les enzymes. </a:t>
            </a:r>
          </a:p>
          <a:p>
            <a:pPr lvl="1">
              <a:buFont typeface="+mj-lt"/>
              <a:buAutoNum type="arabicPeriod"/>
            </a:pPr>
            <a:r>
              <a:rPr lang="fr-FR" sz="1100" dirty="0" smtClean="0"/>
              <a:t>mastication, (le mélange de la nourriture et de la salive par la langue), </a:t>
            </a:r>
          </a:p>
          <a:p>
            <a:pPr lvl="1">
              <a:buFont typeface="+mj-lt"/>
              <a:buAutoNum type="arabicPeriod"/>
            </a:pPr>
            <a:r>
              <a:rPr lang="fr-FR" sz="1100" dirty="0" smtClean="0"/>
              <a:t>le pétrissage de la nourriture dans l'estomac</a:t>
            </a:r>
          </a:p>
          <a:p>
            <a:pPr marL="635508" lvl="1" indent="-342900">
              <a:buFont typeface="+mj-lt"/>
              <a:buAutoNum type="arabicPeriod"/>
            </a:pPr>
            <a:r>
              <a:rPr lang="fr-FR" sz="1400" dirty="0" smtClean="0"/>
              <a:t>segmentation</a:t>
            </a:r>
          </a:p>
          <a:p>
            <a:pPr marL="457200" indent="-457200">
              <a:buFont typeface="+mj-lt"/>
              <a:buAutoNum type="arabicPeriod"/>
            </a:pPr>
            <a:r>
              <a:rPr lang="fr-FR" sz="2100" b="1" dirty="0" smtClean="0"/>
              <a:t>Digestion chimique </a:t>
            </a:r>
            <a:r>
              <a:rPr lang="fr-FR" sz="1100" dirty="0" smtClean="0"/>
              <a:t>est une série de processus cataboliques par lesquels les grosses molécules de nourriture sont dégradées en monomères (unités de base). La digestion chimique est effectuée par des enzymes qui sont sécrétées par diverses glandes et déversées dans la lumière du tube intestinal</a:t>
            </a:r>
            <a:endParaRPr lang="fr-FR" sz="1700" dirty="0" smtClean="0"/>
          </a:p>
          <a:p>
            <a:pPr marL="457200" indent="-457200">
              <a:buFont typeface="+mj-lt"/>
              <a:buAutoNum type="arabicPeriod"/>
            </a:pPr>
            <a:r>
              <a:rPr lang="fr-FR" sz="2100" b="1" dirty="0" smtClean="0"/>
              <a:t>Absorption</a:t>
            </a:r>
            <a:r>
              <a:rPr lang="fr-FR" sz="2100" dirty="0" smtClean="0"/>
              <a:t> </a:t>
            </a:r>
            <a:r>
              <a:rPr lang="fr-FR" sz="1700" dirty="0" smtClean="0"/>
              <a:t>: </a:t>
            </a:r>
            <a:r>
              <a:rPr lang="fr-FR" sz="1100" dirty="0" smtClean="0"/>
              <a:t>le passage des produits de la digestion (avec les vitamines, les minéraux et l'eau) de la lumière du tube digestif au sang ou à la lymphe</a:t>
            </a:r>
            <a:endParaRPr lang="fr-FR" sz="1700" dirty="0" smtClean="0"/>
          </a:p>
          <a:p>
            <a:pPr marL="457200" indent="-457200">
              <a:buFont typeface="+mj-lt"/>
              <a:buAutoNum type="arabicPeriod"/>
            </a:pPr>
            <a:r>
              <a:rPr lang="fr-FR" sz="2100" b="1" dirty="0" smtClean="0"/>
              <a:t>Défécation</a:t>
            </a:r>
            <a:r>
              <a:rPr lang="fr-FR" sz="2100" dirty="0" smtClean="0"/>
              <a:t> </a:t>
            </a:r>
            <a:r>
              <a:rPr lang="fr-FR" sz="1700" dirty="0" smtClean="0"/>
              <a:t>: </a:t>
            </a:r>
            <a:r>
              <a:rPr lang="fr-FR" sz="1100" dirty="0" smtClean="0"/>
              <a:t>l'évacuation hors de l'organisme, par l'anus, des substances non digestibles ou qui n'ont pu être absorbées, sous forme de fèces.</a:t>
            </a:r>
            <a:endParaRPr lang="fr-F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580112" y="476672"/>
            <a:ext cx="3355975" cy="5308600"/>
          </a:xfrm>
          <a:prstGeom prst="rect">
            <a:avLst/>
          </a:prstGeom>
          <a:noFill/>
          <a:ln w="9525">
            <a:noFill/>
            <a:miter lim="800000"/>
            <a:headEnd/>
            <a:tailEnd/>
          </a:ln>
        </p:spPr>
      </p:pic>
      <p:pic>
        <p:nvPicPr>
          <p:cNvPr id="124933" name="Picture 5"/>
          <p:cNvPicPr>
            <a:picLocks noChangeAspect="1" noChangeArrowheads="1"/>
          </p:cNvPicPr>
          <p:nvPr/>
        </p:nvPicPr>
        <p:blipFill>
          <a:blip r:embed="rId3" cstate="print"/>
          <a:srcRect/>
          <a:stretch>
            <a:fillRect/>
          </a:stretch>
        </p:blipFill>
        <p:spPr bwMode="auto">
          <a:xfrm>
            <a:off x="251519" y="188640"/>
            <a:ext cx="5319197" cy="604867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péristaltisme</a:t>
            </a:r>
            <a:endParaRPr lang="fr-FR" dirty="0"/>
          </a:p>
        </p:txBody>
      </p:sp>
      <p:sp>
        <p:nvSpPr>
          <p:cNvPr id="3" name="Espace réservé du contenu 2"/>
          <p:cNvSpPr>
            <a:spLocks noGrp="1"/>
          </p:cNvSpPr>
          <p:nvPr>
            <p:ph sz="quarter" idx="1"/>
          </p:nvPr>
        </p:nvSpPr>
        <p:spPr>
          <a:xfrm>
            <a:off x="467544" y="1484784"/>
            <a:ext cx="5184576" cy="4350224"/>
          </a:xfrm>
        </p:spPr>
        <p:txBody>
          <a:bodyPr>
            <a:normAutofit/>
          </a:bodyPr>
          <a:lstStyle/>
          <a:p>
            <a:r>
              <a:rPr lang="fr-FR" sz="2800" dirty="0" smtClean="0"/>
              <a:t>jeu des ondes successives de contraction et de relâchement des muscles des parois des organes du tube digestif</a:t>
            </a:r>
          </a:p>
          <a:p>
            <a:r>
              <a:rPr lang="fr-FR" sz="2800" dirty="0" smtClean="0"/>
              <a:t>Transit</a:t>
            </a:r>
          </a:p>
          <a:p>
            <a:r>
              <a:rPr lang="fr-FR" sz="2800" dirty="0" smtClean="0"/>
              <a:t>segmentation  et mélange de bol alimentaire </a:t>
            </a:r>
          </a:p>
          <a:p>
            <a:pPr lvl="1"/>
            <a:endParaRPr lang="fr-FR" sz="1400" dirty="0" smtClean="0"/>
          </a:p>
          <a:p>
            <a:pPr lvl="1"/>
            <a:endParaRPr lang="fr-FR" sz="1400" dirty="0"/>
          </a:p>
        </p:txBody>
      </p:sp>
      <p:pic>
        <p:nvPicPr>
          <p:cNvPr id="105475" name="Picture 3"/>
          <p:cNvPicPr>
            <a:picLocks noChangeAspect="1" noChangeArrowheads="1"/>
          </p:cNvPicPr>
          <p:nvPr/>
        </p:nvPicPr>
        <p:blipFill>
          <a:blip r:embed="rId2" cstate="print"/>
          <a:srcRect/>
          <a:stretch>
            <a:fillRect/>
          </a:stretch>
        </p:blipFill>
        <p:spPr bwMode="auto">
          <a:xfrm>
            <a:off x="6228184" y="1124744"/>
            <a:ext cx="2779713" cy="4895850"/>
          </a:xfrm>
          <a:prstGeom prst="rect">
            <a:avLst/>
          </a:prstGeom>
          <a:noFill/>
          <a:ln w="9525">
            <a:noFill/>
            <a:miter lim="800000"/>
            <a:headEnd/>
            <a:tailEnd/>
          </a:ln>
        </p:spPr>
      </p:pic>
      <p:cxnSp>
        <p:nvCxnSpPr>
          <p:cNvPr id="7" name="Connecteur droit avec flèche 6"/>
          <p:cNvCxnSpPr/>
          <p:nvPr/>
        </p:nvCxnSpPr>
        <p:spPr>
          <a:xfrm flipV="1">
            <a:off x="3563888" y="3284984"/>
            <a:ext cx="2592288" cy="648072"/>
          </a:xfrm>
          <a:prstGeom prst="straightConnector1">
            <a:avLst/>
          </a:prstGeom>
          <a:ln w="57150">
            <a:tailEnd type="arrow"/>
          </a:ln>
        </p:spPr>
        <p:style>
          <a:lnRef idx="3">
            <a:schemeClr val="accent1"/>
          </a:lnRef>
          <a:fillRef idx="0">
            <a:schemeClr val="accent1"/>
          </a:fillRef>
          <a:effectRef idx="2">
            <a:schemeClr val="accent1"/>
          </a:effectRef>
          <a:fontRef idx="minor">
            <a:schemeClr val="tx1"/>
          </a:fontRef>
        </p:style>
      </p:cxnSp>
      <p:cxnSp>
        <p:nvCxnSpPr>
          <p:cNvPr id="9" name="Connecteur droit avec flèche 8"/>
          <p:cNvCxnSpPr/>
          <p:nvPr/>
        </p:nvCxnSpPr>
        <p:spPr>
          <a:xfrm>
            <a:off x="3779912" y="4869160"/>
            <a:ext cx="2088232" cy="288032"/>
          </a:xfrm>
          <a:prstGeom prst="straightConnector1">
            <a:avLst/>
          </a:prstGeom>
          <a:ln w="57150">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Processus de digestion (résumé) </a:t>
            </a:r>
            <a:endParaRPr lang="fr-FR" dirty="0"/>
          </a:p>
        </p:txBody>
      </p:sp>
      <p:sp>
        <p:nvSpPr>
          <p:cNvPr id="3" name="Espace réservé du contenu 2"/>
          <p:cNvSpPr>
            <a:spLocks noGrp="1"/>
          </p:cNvSpPr>
          <p:nvPr>
            <p:ph sz="quarter" idx="1"/>
          </p:nvPr>
        </p:nvSpPr>
        <p:spPr/>
        <p:txBody>
          <a:bodyPr>
            <a:normAutofit fontScale="85000" lnSpcReduction="20000"/>
          </a:bodyPr>
          <a:lstStyle/>
          <a:p>
            <a:r>
              <a:rPr lang="fr-FR" dirty="0" smtClean="0"/>
              <a:t>Nourriture : ingestion.</a:t>
            </a:r>
          </a:p>
          <a:p>
            <a:r>
              <a:rPr lang="fr-FR" dirty="0" smtClean="0"/>
              <a:t>Bouche mastication (digestion mécanique) et humidification du bol alimentaire.</a:t>
            </a:r>
          </a:p>
          <a:p>
            <a:r>
              <a:rPr lang="fr-FR" dirty="0" smtClean="0"/>
              <a:t>Déglutition : pharynx, larynx, œsophage. </a:t>
            </a:r>
          </a:p>
          <a:p>
            <a:r>
              <a:rPr lang="fr-FR" dirty="0" smtClean="0"/>
              <a:t>Propulsion mécanique par péristaltisme.</a:t>
            </a:r>
          </a:p>
          <a:p>
            <a:r>
              <a:rPr lang="fr-FR" dirty="0" smtClean="0"/>
              <a:t>Passage dans l’estomac : pétrissage mécanique et digestion chimique par acidité et enzyme (protéine).</a:t>
            </a:r>
          </a:p>
          <a:p>
            <a:r>
              <a:rPr lang="fr-FR" dirty="0" smtClean="0"/>
              <a:t>Cardia, duodénum, digestion chimique par enzyme lipide, glucide. </a:t>
            </a:r>
          </a:p>
          <a:p>
            <a:r>
              <a:rPr lang="fr-FR" dirty="0" smtClean="0"/>
              <a:t>Jéjunum (absorption nutriments)iléum (absorption vitamine et graisse).</a:t>
            </a:r>
          </a:p>
          <a:p>
            <a:r>
              <a:rPr lang="fr-FR" dirty="0" smtClean="0"/>
              <a:t>Caséum colon droit (ascendant) transverse et gauche (absorption eau).</a:t>
            </a:r>
          </a:p>
          <a:p>
            <a:r>
              <a:rPr lang="fr-FR" dirty="0" smtClean="0"/>
              <a:t> rectum : formation de selle (stockage).</a:t>
            </a:r>
          </a:p>
          <a:p>
            <a:r>
              <a:rPr lang="fr-FR" dirty="0" smtClean="0"/>
              <a:t>Élimination par anus. </a:t>
            </a: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Tube digestif haut</a:t>
            </a:r>
            <a:endParaRPr lang="fr-FR" dirty="0"/>
          </a:p>
        </p:txBody>
      </p:sp>
      <p:sp>
        <p:nvSpPr>
          <p:cNvPr id="3" name="Espace réservé du contenu 2"/>
          <p:cNvSpPr>
            <a:spLocks noGrp="1"/>
          </p:cNvSpPr>
          <p:nvPr>
            <p:ph sz="quarter" idx="1"/>
          </p:nvPr>
        </p:nvSpPr>
        <p:spPr>
          <a:xfrm>
            <a:off x="0" y="1556792"/>
            <a:ext cx="3838200" cy="4422232"/>
          </a:xfrm>
        </p:spPr>
        <p:txBody>
          <a:bodyPr>
            <a:normAutofit fontScale="70000" lnSpcReduction="20000"/>
          </a:bodyPr>
          <a:lstStyle/>
          <a:p>
            <a:r>
              <a:rPr lang="fr-FR" dirty="0" smtClean="0"/>
              <a:t>Bouche : ingestion volontaire, lèvre, palais, joue, voile de palais.</a:t>
            </a:r>
          </a:p>
          <a:p>
            <a:r>
              <a:rPr lang="fr-FR" dirty="0" smtClean="0"/>
              <a:t>Langue : la masse musculaire : propulsion aliment et gustative.</a:t>
            </a:r>
          </a:p>
          <a:p>
            <a:r>
              <a:rPr lang="fr-FR" dirty="0" smtClean="0"/>
              <a:t>Glandes salivaires: parotides, sous maxillaires, sous linguales, humidifient les </a:t>
            </a:r>
            <a:r>
              <a:rPr lang="fr-FR" dirty="0" err="1" smtClean="0"/>
              <a:t>aliments,amylase</a:t>
            </a:r>
            <a:r>
              <a:rPr lang="fr-FR" dirty="0" smtClean="0"/>
              <a:t> (commence la digestion des glucides).</a:t>
            </a:r>
          </a:p>
          <a:p>
            <a:r>
              <a:rPr lang="fr-FR" dirty="0" smtClean="0"/>
              <a:t>Pharynx est un carrefour aérodigestif , entre nez, bouche, œsophage, larynx.</a:t>
            </a:r>
          </a:p>
          <a:p>
            <a:r>
              <a:rPr lang="fr-FR" dirty="0" smtClean="0"/>
              <a:t>Au moment de la déglutition la langue pousse le bol alimentaire et fermeture nez  par le voile du palais ; idem pour le larynx par l’épiglotte. </a:t>
            </a:r>
          </a:p>
        </p:txBody>
      </p:sp>
      <p:pic>
        <p:nvPicPr>
          <p:cNvPr id="56321" name="Picture 1"/>
          <p:cNvPicPr>
            <a:picLocks noChangeAspect="1" noChangeArrowheads="1"/>
          </p:cNvPicPr>
          <p:nvPr/>
        </p:nvPicPr>
        <p:blipFill>
          <a:blip r:embed="rId2" cstate="print"/>
          <a:srcRect/>
          <a:stretch>
            <a:fillRect/>
          </a:stretch>
        </p:blipFill>
        <p:spPr bwMode="auto">
          <a:xfrm>
            <a:off x="3707904" y="4365104"/>
            <a:ext cx="4332372" cy="1872208"/>
          </a:xfrm>
          <a:prstGeom prst="rect">
            <a:avLst/>
          </a:prstGeom>
          <a:noFill/>
          <a:ln w="9525">
            <a:noFill/>
            <a:miter lim="800000"/>
            <a:headEnd/>
            <a:tailEnd/>
          </a:ln>
        </p:spPr>
      </p:pic>
      <p:pic>
        <p:nvPicPr>
          <p:cNvPr id="23554" name="Picture 2" descr="http://www.chirurgiemaxillofaciale-albi.com/images/glandessalivaires2_408.jpg"/>
          <p:cNvPicPr>
            <a:picLocks noChangeAspect="1" noChangeArrowheads="1"/>
          </p:cNvPicPr>
          <p:nvPr/>
        </p:nvPicPr>
        <p:blipFill>
          <a:blip r:embed="rId3" cstate="print"/>
          <a:srcRect/>
          <a:stretch>
            <a:fillRect/>
          </a:stretch>
        </p:blipFill>
        <p:spPr bwMode="auto">
          <a:xfrm>
            <a:off x="3923928" y="1412776"/>
            <a:ext cx="3886200" cy="2943225"/>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534400" cy="758952"/>
          </a:xfrm>
        </p:spPr>
        <p:txBody>
          <a:bodyPr/>
          <a:lstStyle/>
          <a:p>
            <a:r>
              <a:rPr lang="fr-FR" dirty="0" smtClean="0"/>
              <a:t>Œsophage </a:t>
            </a:r>
            <a:endParaRPr lang="fr-FR" dirty="0"/>
          </a:p>
        </p:txBody>
      </p:sp>
      <p:sp>
        <p:nvSpPr>
          <p:cNvPr id="3" name="Espace réservé du contenu 2"/>
          <p:cNvSpPr>
            <a:spLocks noGrp="1"/>
          </p:cNvSpPr>
          <p:nvPr>
            <p:ph sz="quarter" idx="1"/>
          </p:nvPr>
        </p:nvSpPr>
        <p:spPr>
          <a:xfrm>
            <a:off x="301752" y="1527048"/>
            <a:ext cx="4486272" cy="4710264"/>
          </a:xfrm>
        </p:spPr>
        <p:txBody>
          <a:bodyPr>
            <a:normAutofit fontScale="92500"/>
          </a:bodyPr>
          <a:lstStyle/>
          <a:p>
            <a:pPr>
              <a:buNone/>
            </a:pPr>
            <a:r>
              <a:rPr lang="fr-FR" dirty="0" smtClean="0"/>
              <a:t> </a:t>
            </a:r>
          </a:p>
          <a:p>
            <a:r>
              <a:rPr lang="fr-FR" dirty="0" smtClean="0"/>
              <a:t>25 cm de longueur composé de 3 couches musculaires qui participent au péristaltisme.  </a:t>
            </a:r>
          </a:p>
          <a:p>
            <a:r>
              <a:rPr lang="fr-FR" dirty="0" smtClean="0"/>
              <a:t>Comporte 3  portions : </a:t>
            </a:r>
          </a:p>
          <a:p>
            <a:pPr lvl="1"/>
            <a:r>
              <a:rPr lang="fr-FR" dirty="0" smtClean="0"/>
              <a:t>1</a:t>
            </a:r>
            <a:r>
              <a:rPr lang="fr-FR" baseline="30000" dirty="0" smtClean="0"/>
              <a:t>er :</a:t>
            </a:r>
            <a:r>
              <a:rPr lang="fr-FR" dirty="0" smtClean="0"/>
              <a:t> derrière la trachée au niveau du cou, </a:t>
            </a:r>
          </a:p>
          <a:p>
            <a:pPr lvl="1"/>
            <a:r>
              <a:rPr lang="fr-FR" dirty="0" smtClean="0"/>
              <a:t>2</a:t>
            </a:r>
            <a:r>
              <a:rPr lang="fr-FR" baseline="30000" dirty="0" smtClean="0"/>
              <a:t>e :</a:t>
            </a:r>
            <a:r>
              <a:rPr lang="fr-FR" dirty="0" smtClean="0"/>
              <a:t> thoracique (derrière du cœur),</a:t>
            </a:r>
          </a:p>
          <a:p>
            <a:pPr lvl="1"/>
            <a:r>
              <a:rPr lang="fr-FR" dirty="0" smtClean="0"/>
              <a:t> 3</a:t>
            </a:r>
            <a:r>
              <a:rPr lang="fr-FR" baseline="30000" dirty="0" smtClean="0"/>
              <a:t>e</a:t>
            </a:r>
            <a:r>
              <a:rPr lang="fr-FR" dirty="0" smtClean="0"/>
              <a:t> portion : abdominale avant de joindre l’estomac. </a:t>
            </a:r>
          </a:p>
          <a:p>
            <a:endParaRPr lang="fr-FR" dirty="0"/>
          </a:p>
        </p:txBody>
      </p:sp>
      <p:pic>
        <p:nvPicPr>
          <p:cNvPr id="106499" name="Picture 3"/>
          <p:cNvPicPr>
            <a:picLocks noChangeAspect="1" noChangeArrowheads="1"/>
          </p:cNvPicPr>
          <p:nvPr/>
        </p:nvPicPr>
        <p:blipFill>
          <a:blip r:embed="rId2" cstate="print"/>
          <a:srcRect/>
          <a:stretch>
            <a:fillRect/>
          </a:stretch>
        </p:blipFill>
        <p:spPr bwMode="auto">
          <a:xfrm>
            <a:off x="5004048" y="1556792"/>
            <a:ext cx="3676650" cy="2757487"/>
          </a:xfrm>
          <a:prstGeom prst="rect">
            <a:avLst/>
          </a:prstGeom>
          <a:noFill/>
          <a:ln w="9525">
            <a:noFill/>
            <a:miter lim="800000"/>
            <a:headEnd/>
            <a:tailEnd/>
          </a:ln>
        </p:spPr>
      </p:pic>
      <p:pic>
        <p:nvPicPr>
          <p:cNvPr id="76802" name="Picture 2" descr="http://hepatoweb.com/anatomobase/images/oesophage8.jpeg"/>
          <p:cNvPicPr>
            <a:picLocks noChangeAspect="1" noChangeArrowheads="1"/>
          </p:cNvPicPr>
          <p:nvPr/>
        </p:nvPicPr>
        <p:blipFill>
          <a:blip r:embed="rId3" cstate="print"/>
          <a:srcRect/>
          <a:stretch>
            <a:fillRect/>
          </a:stretch>
        </p:blipFill>
        <p:spPr bwMode="auto">
          <a:xfrm>
            <a:off x="5364088" y="4285996"/>
            <a:ext cx="2520280" cy="1994776"/>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Estomac </a:t>
            </a:r>
            <a:endParaRPr lang="fr-FR" dirty="0"/>
          </a:p>
        </p:txBody>
      </p:sp>
      <p:sp>
        <p:nvSpPr>
          <p:cNvPr id="3" name="Espace réservé du contenu 2"/>
          <p:cNvSpPr>
            <a:spLocks noGrp="1"/>
          </p:cNvSpPr>
          <p:nvPr>
            <p:ph sz="quarter" idx="1"/>
          </p:nvPr>
        </p:nvSpPr>
        <p:spPr>
          <a:xfrm>
            <a:off x="301752" y="1527048"/>
            <a:ext cx="3478160" cy="4566248"/>
          </a:xfrm>
        </p:spPr>
        <p:txBody>
          <a:bodyPr>
            <a:normAutofit fontScale="70000" lnSpcReduction="20000"/>
          </a:bodyPr>
          <a:lstStyle/>
          <a:p>
            <a:r>
              <a:rPr lang="fr-FR" dirty="0" smtClean="0"/>
              <a:t>un réservoir temporaire où le bol alimentaire se transforme en </a:t>
            </a:r>
            <a:r>
              <a:rPr lang="fr-FR" i="1" dirty="0" smtClean="0"/>
              <a:t>chyme volume=</a:t>
            </a:r>
            <a:r>
              <a:rPr lang="fr-FR" dirty="0" smtClean="0"/>
              <a:t>50cc à 3-4 litres, composé de 4 parties:</a:t>
            </a:r>
          </a:p>
          <a:p>
            <a:r>
              <a:rPr lang="fr-FR" dirty="0" smtClean="0"/>
              <a:t> cardia (sphincter) </a:t>
            </a:r>
          </a:p>
          <a:p>
            <a:r>
              <a:rPr lang="fr-FR" dirty="0" smtClean="0"/>
              <a:t>fundus=grosse tubérosité </a:t>
            </a:r>
          </a:p>
          <a:p>
            <a:r>
              <a:rPr lang="fr-FR" dirty="0" smtClean="0"/>
              <a:t>le corps (réservoir et sécrétion d’acidité et pepsine: digestion protéine ) </a:t>
            </a:r>
          </a:p>
          <a:p>
            <a:r>
              <a:rPr lang="fr-FR" dirty="0" smtClean="0"/>
              <a:t>pylorique (antral) </a:t>
            </a:r>
          </a:p>
          <a:p>
            <a:r>
              <a:rPr lang="fr-FR" dirty="0" smtClean="0"/>
              <a:t>sécrétion hormonale: gastrine et facteur intrinsèque </a:t>
            </a:r>
          </a:p>
          <a:p>
            <a:r>
              <a:rPr lang="fr-FR" dirty="0" smtClean="0"/>
              <a:t>absorption de vitamine B12 : absorption alcool et  médicament. </a:t>
            </a:r>
          </a:p>
          <a:p>
            <a:endParaRPr lang="fr-FR" dirty="0" smtClean="0"/>
          </a:p>
          <a:p>
            <a:endParaRPr lang="fr-FR" dirty="0"/>
          </a:p>
        </p:txBody>
      </p:sp>
      <p:pic>
        <p:nvPicPr>
          <p:cNvPr id="55298" name="Picture 2" descr="http://www.futura-sciences.com/uploads/tx_oxcsfutura/cardia-estomac_mitopencourseware-cc.jpg"/>
          <p:cNvPicPr>
            <a:picLocks noChangeAspect="1" noChangeArrowheads="1"/>
          </p:cNvPicPr>
          <p:nvPr/>
        </p:nvPicPr>
        <p:blipFill>
          <a:blip r:embed="rId2" cstate="print"/>
          <a:srcRect/>
          <a:stretch>
            <a:fillRect/>
          </a:stretch>
        </p:blipFill>
        <p:spPr bwMode="auto">
          <a:xfrm>
            <a:off x="5148064" y="1196752"/>
            <a:ext cx="2952328" cy="2900075"/>
          </a:xfrm>
          <a:prstGeom prst="rect">
            <a:avLst/>
          </a:prstGeom>
          <a:noFill/>
        </p:spPr>
      </p:pic>
      <p:pic>
        <p:nvPicPr>
          <p:cNvPr id="55299" name="Picture 3"/>
          <p:cNvPicPr>
            <a:picLocks noChangeAspect="1" noChangeArrowheads="1"/>
          </p:cNvPicPr>
          <p:nvPr/>
        </p:nvPicPr>
        <p:blipFill>
          <a:blip r:embed="rId3" cstate="print"/>
          <a:srcRect/>
          <a:stretch>
            <a:fillRect/>
          </a:stretch>
        </p:blipFill>
        <p:spPr bwMode="auto">
          <a:xfrm>
            <a:off x="3779912" y="4149080"/>
            <a:ext cx="5076056" cy="1719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395536" y="548680"/>
            <a:ext cx="3378200" cy="2614613"/>
          </a:xfrm>
          <a:prstGeom prst="rect">
            <a:avLst/>
          </a:prstGeom>
          <a:noFill/>
          <a:ln w="9525">
            <a:noFill/>
            <a:miter lim="800000"/>
            <a:headEnd/>
            <a:tailEnd/>
          </a:ln>
        </p:spPr>
      </p:pic>
      <p:pic>
        <p:nvPicPr>
          <p:cNvPr id="108547" name="Picture 3"/>
          <p:cNvPicPr>
            <a:picLocks noChangeAspect="1" noChangeArrowheads="1"/>
          </p:cNvPicPr>
          <p:nvPr/>
        </p:nvPicPr>
        <p:blipFill>
          <a:blip r:embed="rId3" cstate="print"/>
          <a:srcRect/>
          <a:stretch>
            <a:fillRect/>
          </a:stretch>
        </p:blipFill>
        <p:spPr bwMode="auto">
          <a:xfrm>
            <a:off x="4572000" y="260648"/>
            <a:ext cx="3240360" cy="3121743"/>
          </a:xfrm>
          <a:prstGeom prst="rect">
            <a:avLst/>
          </a:prstGeom>
          <a:noFill/>
          <a:ln w="9525">
            <a:noFill/>
            <a:miter lim="800000"/>
            <a:headEnd/>
            <a:tailEnd/>
          </a:ln>
        </p:spPr>
      </p:pic>
      <p:pic>
        <p:nvPicPr>
          <p:cNvPr id="20481" name="Picture 1"/>
          <p:cNvPicPr>
            <a:picLocks noChangeAspect="1" noChangeArrowheads="1"/>
          </p:cNvPicPr>
          <p:nvPr/>
        </p:nvPicPr>
        <p:blipFill>
          <a:blip r:embed="rId4" cstate="print"/>
          <a:srcRect/>
          <a:stretch>
            <a:fillRect/>
          </a:stretch>
        </p:blipFill>
        <p:spPr bwMode="auto">
          <a:xfrm>
            <a:off x="395536" y="3356992"/>
            <a:ext cx="5275535" cy="3230872"/>
          </a:xfrm>
          <a:prstGeom prst="rect">
            <a:avLst/>
          </a:prstGeom>
          <a:noFill/>
          <a:ln w="9525">
            <a:noFill/>
            <a:miter lim="800000"/>
            <a:headEnd/>
            <a:tailEnd/>
          </a:ln>
        </p:spPr>
      </p:pic>
      <p:sp>
        <p:nvSpPr>
          <p:cNvPr id="5" name="ZoneTexte 4"/>
          <p:cNvSpPr txBox="1"/>
          <p:nvPr/>
        </p:nvSpPr>
        <p:spPr>
          <a:xfrm>
            <a:off x="6228184" y="4509120"/>
            <a:ext cx="1512168" cy="120032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fr-FR" dirty="0" smtClean="0"/>
              <a:t>Digestion chimique protéine par pepsine </a:t>
            </a:r>
            <a:endParaRPr lang="fr-F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355160" cy="732696"/>
          </a:xfrm>
        </p:spPr>
        <p:txBody>
          <a:bodyPr/>
          <a:lstStyle/>
          <a:p>
            <a:r>
              <a:rPr lang="fr-FR" dirty="0" smtClean="0"/>
              <a:t>Petit intestin </a:t>
            </a:r>
            <a:endParaRPr lang="fr-FR" dirty="0"/>
          </a:p>
        </p:txBody>
      </p:sp>
      <p:sp>
        <p:nvSpPr>
          <p:cNvPr id="3" name="Espace réservé du contenu 2"/>
          <p:cNvSpPr>
            <a:spLocks noGrp="1"/>
          </p:cNvSpPr>
          <p:nvPr>
            <p:ph sz="quarter" idx="1"/>
          </p:nvPr>
        </p:nvSpPr>
        <p:spPr>
          <a:xfrm>
            <a:off x="251520" y="1268760"/>
            <a:ext cx="3024336" cy="5400600"/>
          </a:xfrm>
        </p:spPr>
        <p:txBody>
          <a:bodyPr>
            <a:normAutofit fontScale="40000" lnSpcReduction="20000"/>
          </a:bodyPr>
          <a:lstStyle/>
          <a:p>
            <a:r>
              <a:rPr lang="fr-FR" dirty="0" smtClean="0"/>
              <a:t>Intestin grêle: duodénum (fixe) jéjuno-iléon mobile </a:t>
            </a:r>
          </a:p>
          <a:p>
            <a:r>
              <a:rPr lang="fr-FR" dirty="0" smtClean="0"/>
              <a:t>Duodénum : 25 cm </a:t>
            </a:r>
          </a:p>
          <a:p>
            <a:r>
              <a:rPr lang="fr-FR" dirty="0" smtClean="0"/>
              <a:t>L'intestin grêle est un tube aux formes compliquées qui va du muscle sphincter pylorique, dans la région épigastrique, à la</a:t>
            </a:r>
            <a:r>
              <a:rPr lang="fr-FR" b="1" dirty="0" smtClean="0"/>
              <a:t> valve </a:t>
            </a:r>
            <a:r>
              <a:rPr lang="fr-FR" b="1" dirty="0" err="1" smtClean="0"/>
              <a:t>iléo-cœcale</a:t>
            </a:r>
            <a:r>
              <a:rPr lang="fr-FR" dirty="0" smtClean="0"/>
              <a:t> située dans la région iliaque droite, où il rejoint le gros intestin </a:t>
            </a:r>
          </a:p>
          <a:p>
            <a:r>
              <a:rPr lang="fr-FR" dirty="0" smtClean="0"/>
              <a:t>L'intestin grêle comprend trois segments: le duodénum, qui est surtout rétro péritonéal, puis le jéjunum et l'iléum, des organes intra péritonéaux. Le</a:t>
            </a:r>
            <a:r>
              <a:rPr lang="fr-FR" b="1" dirty="0" smtClean="0"/>
              <a:t> duodénum</a:t>
            </a:r>
            <a:r>
              <a:rPr lang="fr-FR" dirty="0" smtClean="0"/>
              <a:t> s'incurve autour de la tête du pancréas, a une longueur de 25 cm environ. Les conduits qui apportent la bile du foie et le suc pancréatique en provenance du pancréas se rejoignent près du duodénum, où ils forment un bulbe appelé</a:t>
            </a:r>
            <a:r>
              <a:rPr lang="fr-FR" b="1" dirty="0" smtClean="0"/>
              <a:t> ampoule hépato-pancréatique,</a:t>
            </a:r>
            <a:r>
              <a:rPr lang="fr-FR" dirty="0" smtClean="0"/>
              <a:t> ou ampoule de Vater; celle-ci s'ouvre dans le duodénum par la</a:t>
            </a:r>
            <a:r>
              <a:rPr lang="fr-FR" b="1" dirty="0" smtClean="0"/>
              <a:t> papille duodénale majeure,</a:t>
            </a:r>
            <a:r>
              <a:rPr lang="fr-FR" dirty="0" smtClean="0"/>
              <a:t> ou grande caroncule, en forme de volcan. L'écoulement de la bile et du suc pancréatique est réglé par le</a:t>
            </a:r>
            <a:r>
              <a:rPr lang="fr-FR" b="1" dirty="0" smtClean="0"/>
              <a:t> muscle sphincter de l'ampoule hépato-pancréatique,</a:t>
            </a:r>
            <a:r>
              <a:rPr lang="fr-FR" dirty="0" smtClean="0"/>
              <a:t> ou sphincter d'</a:t>
            </a:r>
            <a:r>
              <a:rPr lang="fr-FR" dirty="0" err="1" smtClean="0"/>
              <a:t>Oddi</a:t>
            </a:r>
            <a:r>
              <a:rPr lang="fr-FR" dirty="0" smtClean="0"/>
              <a:t>.</a:t>
            </a:r>
          </a:p>
          <a:p>
            <a:r>
              <a:rPr lang="fr-FR" dirty="0" smtClean="0"/>
              <a:t>Le</a:t>
            </a:r>
            <a:r>
              <a:rPr lang="fr-FR" b="1" dirty="0" smtClean="0"/>
              <a:t> jéjunum</a:t>
            </a:r>
            <a:r>
              <a:rPr lang="fr-FR" dirty="0" smtClean="0"/>
              <a:t> mesure environ 2,5 m de long et s'étend du duodénum à l'iléum. L</a:t>
            </a:r>
            <a:r>
              <a:rPr lang="fr-FR" b="1" dirty="0" smtClean="0"/>
              <a:t>'iléum, </a:t>
            </a:r>
            <a:r>
              <a:rPr lang="fr-FR" dirty="0" smtClean="0"/>
              <a:t>ou iléon, d'une longueur d'environ 3,6 m, débouche dans le gros intestin à la hauteur de la valve iléo-caecale. Le jéjunum et l'iléum sont accrochés à la partie postérieure de l’abdomen par Mésentère :</a:t>
            </a:r>
            <a:endParaRPr lang="fr-FR" dirty="0"/>
          </a:p>
        </p:txBody>
      </p:sp>
      <p:pic>
        <p:nvPicPr>
          <p:cNvPr id="6" name="Picture 5"/>
          <p:cNvPicPr>
            <a:picLocks noChangeAspect="1" noChangeArrowheads="1"/>
          </p:cNvPicPr>
          <p:nvPr/>
        </p:nvPicPr>
        <p:blipFill>
          <a:blip r:embed="rId3" cstate="print"/>
          <a:srcRect/>
          <a:stretch>
            <a:fillRect/>
          </a:stretch>
        </p:blipFill>
        <p:spPr bwMode="auto">
          <a:xfrm>
            <a:off x="5220072" y="2996952"/>
            <a:ext cx="1985868" cy="2952328"/>
          </a:xfrm>
          <a:prstGeom prst="rect">
            <a:avLst/>
          </a:prstGeom>
          <a:noFill/>
          <a:ln w="9525">
            <a:noFill/>
            <a:miter lim="800000"/>
            <a:headEnd/>
            <a:tailEnd/>
          </a:ln>
        </p:spPr>
      </p:pic>
      <p:pic>
        <p:nvPicPr>
          <p:cNvPr id="19457" name="Picture 1"/>
          <p:cNvPicPr>
            <a:picLocks noChangeAspect="1" noChangeArrowheads="1"/>
          </p:cNvPicPr>
          <p:nvPr/>
        </p:nvPicPr>
        <p:blipFill>
          <a:blip r:embed="rId4" cstate="print"/>
          <a:srcRect/>
          <a:stretch>
            <a:fillRect/>
          </a:stretch>
        </p:blipFill>
        <p:spPr bwMode="auto">
          <a:xfrm>
            <a:off x="4499992" y="764704"/>
            <a:ext cx="3388437"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483768" y="116632"/>
            <a:ext cx="4545037" cy="5854991"/>
          </a:xfrm>
          <a:prstGeom prst="rect">
            <a:avLst/>
          </a:prstGeom>
          <a:noFill/>
          <a:ln w="9525">
            <a:noFill/>
            <a:miter lim="800000"/>
            <a:headEnd/>
            <a:tailEnd/>
          </a:ln>
        </p:spPr>
      </p:pic>
      <p:sp>
        <p:nvSpPr>
          <p:cNvPr id="3" name="ZoneTexte 2"/>
          <p:cNvSpPr txBox="1"/>
          <p:nvPr/>
        </p:nvSpPr>
        <p:spPr>
          <a:xfrm>
            <a:off x="395536" y="692696"/>
            <a:ext cx="1440160" cy="646331"/>
          </a:xfrm>
          <a:prstGeom prst="rect">
            <a:avLst/>
          </a:prstGeom>
          <a:noFill/>
        </p:spPr>
        <p:txBody>
          <a:bodyPr wrap="square" rtlCol="0">
            <a:spAutoFit/>
          </a:bodyPr>
          <a:lstStyle/>
          <a:p>
            <a:r>
              <a:rPr lang="fr-FR" dirty="0" smtClean="0"/>
              <a:t>Formation de protéine </a:t>
            </a:r>
            <a:endParaRPr lang="fr-F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Duodénum </a:t>
            </a:r>
            <a:endParaRPr lang="fr-FR" dirty="0"/>
          </a:p>
        </p:txBody>
      </p:sp>
      <p:sp>
        <p:nvSpPr>
          <p:cNvPr id="3" name="Espace réservé du contenu 2"/>
          <p:cNvSpPr>
            <a:spLocks noGrp="1"/>
          </p:cNvSpPr>
          <p:nvPr>
            <p:ph idx="1"/>
          </p:nvPr>
        </p:nvSpPr>
        <p:spPr>
          <a:xfrm>
            <a:off x="251520" y="1628800"/>
            <a:ext cx="8291264" cy="1819584"/>
          </a:xfrm>
        </p:spPr>
        <p:txBody>
          <a:bodyPr>
            <a:normAutofit fontScale="92500" lnSpcReduction="20000"/>
          </a:bodyPr>
          <a:lstStyle/>
          <a:p>
            <a:r>
              <a:rPr lang="fr-FR" dirty="0" smtClean="0"/>
              <a:t>Fait suite à l’estomac. Commence au pylore et se termine à l’angle </a:t>
            </a:r>
            <a:r>
              <a:rPr lang="fr-FR" dirty="0" err="1" smtClean="0"/>
              <a:t>duodéno</a:t>
            </a:r>
            <a:r>
              <a:rPr lang="fr-FR" dirty="0" smtClean="0"/>
              <a:t>-jéjunal.</a:t>
            </a:r>
          </a:p>
          <a:p>
            <a:r>
              <a:rPr lang="fr-FR" dirty="0" smtClean="0"/>
              <a:t>Longueur = 25cm.</a:t>
            </a:r>
          </a:p>
          <a:p>
            <a:r>
              <a:rPr lang="fr-FR" dirty="0" smtClean="0"/>
              <a:t>Forme un cadre presque, complet, moulant la tête du pancréas</a:t>
            </a:r>
            <a:endParaRPr lang="fr-FR" dirty="0"/>
          </a:p>
        </p:txBody>
      </p:sp>
      <p:pic>
        <p:nvPicPr>
          <p:cNvPr id="4" name="Picture 4"/>
          <p:cNvPicPr>
            <a:picLocks noChangeAspect="1" noChangeArrowheads="1"/>
          </p:cNvPicPr>
          <p:nvPr/>
        </p:nvPicPr>
        <p:blipFill>
          <a:blip r:embed="rId2" cstate="print"/>
          <a:srcRect/>
          <a:stretch>
            <a:fillRect/>
          </a:stretch>
        </p:blipFill>
        <p:spPr bwMode="auto">
          <a:xfrm>
            <a:off x="971600" y="3573016"/>
            <a:ext cx="6684963" cy="27209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3635896" y="692696"/>
            <a:ext cx="4104456" cy="4188134"/>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Grêle  </a:t>
            </a:r>
            <a:endParaRPr lang="fr-FR" dirty="0"/>
          </a:p>
        </p:txBody>
      </p:sp>
      <p:sp>
        <p:nvSpPr>
          <p:cNvPr id="3" name="Espace réservé du contenu 2"/>
          <p:cNvSpPr>
            <a:spLocks noGrp="1"/>
          </p:cNvSpPr>
          <p:nvPr>
            <p:ph sz="quarter" idx="1"/>
          </p:nvPr>
        </p:nvSpPr>
        <p:spPr>
          <a:xfrm>
            <a:off x="301752" y="1527048"/>
            <a:ext cx="2758080" cy="4854280"/>
          </a:xfrm>
        </p:spPr>
        <p:txBody>
          <a:bodyPr>
            <a:normAutofit fontScale="92500" lnSpcReduction="20000"/>
          </a:bodyPr>
          <a:lstStyle/>
          <a:p>
            <a:r>
              <a:rPr lang="fr-FR" dirty="0" smtClean="0"/>
              <a:t>Jéjuno-iléon : fonction absorption ++ acide aminé, glucides, lipides grâce aux villosités+</a:t>
            </a:r>
          </a:p>
          <a:p>
            <a:r>
              <a:rPr lang="fr-FR" dirty="0" smtClean="0"/>
              <a:t>Grande longueur</a:t>
            </a:r>
          </a:p>
          <a:p>
            <a:r>
              <a:rPr lang="fr-FR" dirty="0" smtClean="0"/>
              <a:t>Présence de villosités</a:t>
            </a:r>
          </a:p>
          <a:p>
            <a:r>
              <a:rPr lang="fr-FR" dirty="0" smtClean="0"/>
              <a:t>Surface apicale de l’épithélium</a:t>
            </a:r>
          </a:p>
          <a:p>
            <a:r>
              <a:rPr lang="fr-FR" dirty="0" smtClean="0"/>
              <a:t>des </a:t>
            </a:r>
            <a:r>
              <a:rPr lang="fr-FR" dirty="0" err="1" smtClean="0"/>
              <a:t>entérocytes</a:t>
            </a:r>
            <a:r>
              <a:rPr lang="fr-FR" dirty="0" smtClean="0"/>
              <a:t> (microvillosités)</a:t>
            </a:r>
          </a:p>
          <a:p>
            <a:endParaRPr lang="fr-FR" dirty="0" smtClean="0"/>
          </a:p>
          <a:p>
            <a:endParaRPr lang="fr-FR" dirty="0"/>
          </a:p>
        </p:txBody>
      </p:sp>
      <p:pic>
        <p:nvPicPr>
          <p:cNvPr id="69634" name="Picture 2" descr="http://2.bp.blogspot.com/_eW9_3OeeY3c/SvLrqQ2ETQI/AAAAAAAAAaA/qWCWRC29veM/s640/micro+villosit%C3%A9.JPG"/>
          <p:cNvPicPr>
            <a:picLocks noChangeAspect="1" noChangeArrowheads="1"/>
          </p:cNvPicPr>
          <p:nvPr/>
        </p:nvPicPr>
        <p:blipFill>
          <a:blip r:embed="rId3" cstate="print"/>
          <a:srcRect/>
          <a:stretch>
            <a:fillRect/>
          </a:stretch>
        </p:blipFill>
        <p:spPr bwMode="auto">
          <a:xfrm>
            <a:off x="3635897" y="4714586"/>
            <a:ext cx="2304256" cy="2143414"/>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du </a:t>
            </a:r>
            <a:r>
              <a:rPr lang="fr-FR" dirty="0" err="1" smtClean="0"/>
              <a:t>clon</a:t>
            </a:r>
            <a:endParaRPr lang="fr-FR" dirty="0"/>
          </a:p>
        </p:txBody>
      </p:sp>
      <p:sp>
        <p:nvSpPr>
          <p:cNvPr id="3" name="Espace réservé du contenu 2"/>
          <p:cNvSpPr>
            <a:spLocks noGrp="1"/>
          </p:cNvSpPr>
          <p:nvPr>
            <p:ph idx="1"/>
          </p:nvPr>
        </p:nvSpPr>
        <p:spPr>
          <a:xfrm>
            <a:off x="3563888" y="2420888"/>
            <a:ext cx="1728192" cy="936104"/>
          </a:xfrm>
        </p:spPr>
        <p:txBody>
          <a:bodyPr>
            <a:normAutofit/>
          </a:bodyPr>
          <a:lstStyle/>
          <a:p>
            <a:r>
              <a:rPr lang="fr-FR" sz="1200" dirty="0" err="1" smtClean="0"/>
              <a:t>Haustrations</a:t>
            </a:r>
            <a:r>
              <a:rPr lang="fr-FR" sz="1200" dirty="0" smtClean="0"/>
              <a:t> </a:t>
            </a:r>
            <a:endParaRPr lang="fr-FR" sz="1200" dirty="0"/>
          </a:p>
        </p:txBody>
      </p:sp>
      <p:pic>
        <p:nvPicPr>
          <p:cNvPr id="114690" name="Picture 2"/>
          <p:cNvPicPr>
            <a:picLocks noChangeAspect="1" noChangeArrowheads="1"/>
          </p:cNvPicPr>
          <p:nvPr/>
        </p:nvPicPr>
        <p:blipFill>
          <a:blip r:embed="rId2" cstate="print"/>
          <a:srcRect/>
          <a:stretch>
            <a:fillRect/>
          </a:stretch>
        </p:blipFill>
        <p:spPr bwMode="auto">
          <a:xfrm>
            <a:off x="467544" y="1556792"/>
            <a:ext cx="3106291" cy="2495354"/>
          </a:xfrm>
          <a:prstGeom prst="rect">
            <a:avLst/>
          </a:prstGeom>
          <a:noFill/>
          <a:ln w="9525">
            <a:noFill/>
            <a:miter lim="800000"/>
            <a:headEnd/>
            <a:tailEnd/>
          </a:ln>
        </p:spPr>
      </p:pic>
      <p:pic>
        <p:nvPicPr>
          <p:cNvPr id="114691" name="Picture 3"/>
          <p:cNvPicPr>
            <a:picLocks noChangeAspect="1" noChangeArrowheads="1"/>
          </p:cNvPicPr>
          <p:nvPr/>
        </p:nvPicPr>
        <p:blipFill>
          <a:blip r:embed="rId3" cstate="print"/>
          <a:srcRect/>
          <a:stretch>
            <a:fillRect/>
          </a:stretch>
        </p:blipFill>
        <p:spPr bwMode="auto">
          <a:xfrm>
            <a:off x="5508104" y="2564904"/>
            <a:ext cx="2664296" cy="1482022"/>
          </a:xfrm>
          <a:prstGeom prst="rect">
            <a:avLst/>
          </a:prstGeom>
          <a:noFill/>
          <a:ln w="9525">
            <a:noFill/>
            <a:miter lim="800000"/>
            <a:headEnd/>
            <a:tailEnd/>
          </a:ln>
        </p:spPr>
      </p:pic>
      <p:pic>
        <p:nvPicPr>
          <p:cNvPr id="114692" name="Picture 4"/>
          <p:cNvPicPr>
            <a:picLocks noChangeAspect="1" noChangeArrowheads="1"/>
          </p:cNvPicPr>
          <p:nvPr/>
        </p:nvPicPr>
        <p:blipFill>
          <a:blip r:embed="rId4" cstate="print"/>
          <a:srcRect/>
          <a:stretch>
            <a:fillRect/>
          </a:stretch>
        </p:blipFill>
        <p:spPr bwMode="auto">
          <a:xfrm>
            <a:off x="179512" y="4293096"/>
            <a:ext cx="6835775" cy="2386013"/>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4211960" y="3350556"/>
            <a:ext cx="3960440" cy="3507444"/>
          </a:xfrm>
          <a:prstGeom prst="rect">
            <a:avLst/>
          </a:prstGeom>
          <a:noFill/>
          <a:ln w="9525">
            <a:noFill/>
            <a:miter lim="800000"/>
            <a:headEnd/>
            <a:tailEnd/>
          </a:ln>
        </p:spPr>
      </p:pic>
      <p:pic>
        <p:nvPicPr>
          <p:cNvPr id="115717" name="Picture 5"/>
          <p:cNvPicPr>
            <a:picLocks noChangeAspect="1" noChangeArrowheads="1"/>
          </p:cNvPicPr>
          <p:nvPr/>
        </p:nvPicPr>
        <p:blipFill>
          <a:blip r:embed="rId3" cstate="print"/>
          <a:srcRect/>
          <a:stretch>
            <a:fillRect/>
          </a:stretch>
        </p:blipFill>
        <p:spPr bwMode="auto">
          <a:xfrm>
            <a:off x="4211960" y="476672"/>
            <a:ext cx="3976748" cy="3888432"/>
          </a:xfrm>
          <a:prstGeom prst="rect">
            <a:avLst/>
          </a:prstGeom>
          <a:noFill/>
          <a:ln w="9525">
            <a:noFill/>
            <a:miter lim="800000"/>
            <a:headEnd/>
            <a:tailEnd/>
          </a:ln>
        </p:spPr>
      </p:pic>
      <p:sp>
        <p:nvSpPr>
          <p:cNvPr id="6" name="Espace réservé du contenu 2"/>
          <p:cNvSpPr txBox="1">
            <a:spLocks/>
          </p:cNvSpPr>
          <p:nvPr/>
        </p:nvSpPr>
        <p:spPr>
          <a:xfrm>
            <a:off x="301752" y="1527048"/>
            <a:ext cx="3406152" cy="4566248"/>
          </a:xfrm>
          <a:prstGeom prst="rect">
            <a:avLst/>
          </a:prstGeom>
        </p:spPr>
        <p:txBody>
          <a:bodyPr>
            <a:normAutofit fontScale="85000" lnSpcReduction="10000"/>
          </a:bodyPr>
          <a:lstStyle/>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kumimoji="0" lang="fr-FR" sz="2600" b="0" i="0" u="none" strike="noStrike" kern="1200" cap="none" spc="0" normalizeH="0" baseline="0" noProof="0" dirty="0" smtClean="0">
                <a:ln>
                  <a:noFill/>
                </a:ln>
                <a:solidFill>
                  <a:schemeClr val="tx1"/>
                </a:solidFill>
                <a:effectLst/>
                <a:uLnTx/>
                <a:uFillTx/>
                <a:latin typeface="+mn-lt"/>
                <a:ea typeface="+mn-ea"/>
                <a:cs typeface="+mn-cs"/>
              </a:rPr>
              <a:t>Il mesure 1,5 mètre</a:t>
            </a: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kumimoji="0" lang="fr-FR" sz="2600" b="0" i="0" u="none" strike="noStrike" kern="1200" cap="none" spc="0" normalizeH="0" baseline="0" noProof="0" dirty="0" smtClean="0">
                <a:ln>
                  <a:noFill/>
                </a:ln>
                <a:solidFill>
                  <a:schemeClr val="tx1"/>
                </a:solidFill>
                <a:effectLst/>
                <a:uLnTx/>
                <a:uFillTx/>
                <a:latin typeface="+mn-lt"/>
                <a:ea typeface="+mn-ea"/>
                <a:cs typeface="+mn-cs"/>
              </a:rPr>
              <a:t>Fait suite à l'iléon et forme le cadre colique</a:t>
            </a: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fr-F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kumimoji="0" lang="fr-FR" sz="2600" b="0" i="0" u="none" strike="noStrike" kern="1200" cap="none" spc="0" normalizeH="0" baseline="0" noProof="0" dirty="0" smtClean="0">
                <a:ln>
                  <a:noFill/>
                </a:ln>
                <a:solidFill>
                  <a:schemeClr val="tx1"/>
                </a:solidFill>
                <a:effectLst/>
                <a:uLnTx/>
                <a:uFillTx/>
                <a:latin typeface="+mn-lt"/>
                <a:ea typeface="+mn-ea"/>
                <a:cs typeface="+mn-cs"/>
              </a:rPr>
              <a:t>Colon droit (ascendant: </a:t>
            </a:r>
            <a:r>
              <a:rPr kumimoji="0" lang="fr-FR" sz="2600" b="0" i="0" u="none" strike="noStrike" kern="1200" cap="none" spc="0" normalizeH="0" baseline="0" noProof="0" dirty="0" err="1" smtClean="0">
                <a:ln>
                  <a:noFill/>
                </a:ln>
                <a:solidFill>
                  <a:schemeClr val="tx1"/>
                </a:solidFill>
                <a:effectLst/>
                <a:uLnTx/>
                <a:uFillTx/>
                <a:latin typeface="+mn-lt"/>
                <a:ea typeface="+mn-ea"/>
                <a:cs typeface="+mn-cs"/>
              </a:rPr>
              <a:t>caecum</a:t>
            </a:r>
            <a:r>
              <a:rPr kumimoji="0" lang="fr-FR" sz="2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600" b="0" i="1" u="none" strike="noStrike" kern="1200" cap="none" spc="0" normalizeH="0" baseline="0" noProof="0" dirty="0" smtClean="0">
                <a:ln>
                  <a:noFill/>
                </a:ln>
                <a:solidFill>
                  <a:schemeClr val="tx1"/>
                </a:solidFill>
                <a:effectLst/>
                <a:uLnTx/>
                <a:uFillTx/>
                <a:latin typeface="+mn-lt"/>
                <a:ea typeface="+mn-ea"/>
                <a:cs typeface="+mn-cs"/>
              </a:rPr>
              <a:t>appendice</a:t>
            </a:r>
            <a:r>
              <a:rPr kumimoji="0" lang="fr-FR" sz="2600" b="0" i="0" u="none" strike="noStrike" kern="1200" cap="none" spc="0" normalizeH="0" baseline="0" noProof="0" dirty="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kumimoji="0" lang="fr-FR" sz="2600" b="0" i="0" u="none" strike="noStrike" kern="1200" cap="none" spc="0" normalizeH="0" baseline="0" noProof="0" dirty="0" smtClean="0">
                <a:ln>
                  <a:noFill/>
                </a:ln>
                <a:solidFill>
                  <a:schemeClr val="tx1"/>
                </a:solidFill>
                <a:effectLst/>
                <a:uLnTx/>
                <a:uFillTx/>
                <a:latin typeface="+mn-lt"/>
                <a:ea typeface="+mn-ea"/>
                <a:cs typeface="+mn-cs"/>
              </a:rPr>
              <a:t>Colon transverse, colon descendant sigmoïde (absorption eau +++ sel)</a:t>
            </a: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kumimoji="0" lang="fr-FR" sz="2600" b="0" i="0" u="none" strike="noStrike" kern="1200" cap="none" spc="0" normalizeH="0" baseline="0" noProof="0" dirty="0" smtClean="0">
                <a:ln>
                  <a:noFill/>
                </a:ln>
                <a:solidFill>
                  <a:schemeClr val="tx1"/>
                </a:solidFill>
                <a:effectLst/>
                <a:uLnTx/>
                <a:uFillTx/>
                <a:latin typeface="+mn-lt"/>
                <a:ea typeface="+mn-ea"/>
                <a:cs typeface="+mn-cs"/>
              </a:rPr>
              <a:t>Rectum: réservoir temporaire   canal anal.</a:t>
            </a: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endParaRPr kumimoji="0" lang="fr-F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itre 1"/>
          <p:cNvSpPr txBox="1">
            <a:spLocks/>
          </p:cNvSpPr>
          <p:nvPr/>
        </p:nvSpPr>
        <p:spPr>
          <a:xfrm>
            <a:off x="457200" y="320040"/>
            <a:ext cx="72390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800" b="1" i="0" u="none" strike="noStrike" kern="1200" cap="all" spc="0" normalizeH="0" baseline="0" noProof="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colon</a:t>
            </a:r>
            <a:endParaRPr kumimoji="0" lang="fr-FR"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Foie </a:t>
            </a:r>
            <a:endParaRPr lang="fr-FR" dirty="0"/>
          </a:p>
        </p:txBody>
      </p:sp>
      <p:sp>
        <p:nvSpPr>
          <p:cNvPr id="3" name="Espace réservé du contenu 2"/>
          <p:cNvSpPr>
            <a:spLocks noGrp="1"/>
          </p:cNvSpPr>
          <p:nvPr>
            <p:ph sz="quarter" idx="1"/>
          </p:nvPr>
        </p:nvSpPr>
        <p:spPr>
          <a:xfrm>
            <a:off x="301752" y="1527048"/>
            <a:ext cx="2398040" cy="5142312"/>
          </a:xfrm>
        </p:spPr>
        <p:txBody>
          <a:bodyPr>
            <a:normAutofit fontScale="40000" lnSpcReduction="20000"/>
          </a:bodyPr>
          <a:lstStyle/>
          <a:p>
            <a:r>
              <a:rPr lang="fr-FR" b="1" dirty="0" smtClean="0"/>
              <a:t>Foie et vésicule biliaire</a:t>
            </a:r>
            <a:endParaRPr lang="fr-FR" dirty="0" smtClean="0"/>
          </a:p>
          <a:p>
            <a:r>
              <a:rPr lang="fr-FR" dirty="0" smtClean="0"/>
              <a:t>Le</a:t>
            </a:r>
            <a:r>
              <a:rPr lang="fr-FR" i="1" dirty="0" smtClean="0"/>
              <a:t> foie</a:t>
            </a:r>
            <a:r>
              <a:rPr lang="fr-FR" dirty="0" smtClean="0"/>
              <a:t> et la</a:t>
            </a:r>
            <a:r>
              <a:rPr lang="fr-FR" i="1" dirty="0" smtClean="0"/>
              <a:t> vésicule biliaire</a:t>
            </a:r>
            <a:r>
              <a:rPr lang="fr-FR" dirty="0" smtClean="0"/>
              <a:t> sont des organes annexes associés à l'intestin grêle. Le foie, l'un des organes les plus importants de l'organisme, assure de nombreuses fonctions métaboliques et régulatrices. </a:t>
            </a:r>
          </a:p>
          <a:p>
            <a:r>
              <a:rPr lang="fr-FR" dirty="0" smtClean="0"/>
              <a:t>sa seule fonction</a:t>
            </a:r>
            <a:r>
              <a:rPr lang="fr-FR" i="1" dirty="0" smtClean="0"/>
              <a:t> digestive</a:t>
            </a:r>
            <a:r>
              <a:rPr lang="fr-FR" dirty="0" smtClean="0"/>
              <a:t> est la production de bile,. La bile est un agent émulsifiant des graisses; elle les dissipe en fines gouttelettes, facilite l’action des enzymes Lipase</a:t>
            </a:r>
          </a:p>
          <a:p>
            <a:r>
              <a:rPr lang="fr-FR" dirty="0" smtClean="0"/>
              <a:t>La bile est fabriqué par le foie acheminé par les canal hépatique vers la vésicule biliaire voie; le canal cholédoque canal cystique vésicule biliaire , passe derrière duodénum rentre dans le pancréas</a:t>
            </a:r>
          </a:p>
          <a:p>
            <a:r>
              <a:rPr lang="fr-FR" dirty="0" smtClean="0"/>
              <a:t> Loge dans l’HCD</a:t>
            </a:r>
          </a:p>
          <a:p>
            <a:r>
              <a:rPr lang="fr-FR" dirty="0" smtClean="0"/>
              <a:t>Le plus gros viscère</a:t>
            </a:r>
          </a:p>
          <a:p>
            <a:r>
              <a:rPr lang="fr-FR" dirty="0" smtClean="0"/>
              <a:t>1500g en moyenne</a:t>
            </a:r>
          </a:p>
          <a:p>
            <a:r>
              <a:rPr lang="fr-FR" dirty="0" smtClean="0"/>
              <a:t>Lobes D et G séparés hépatocytes organisées en lobules</a:t>
            </a:r>
            <a:endParaRPr lang="fr-FR" dirty="0"/>
          </a:p>
        </p:txBody>
      </p:sp>
      <p:pic>
        <p:nvPicPr>
          <p:cNvPr id="16385" name="Picture 1"/>
          <p:cNvPicPr>
            <a:picLocks noChangeAspect="1" noChangeArrowheads="1"/>
          </p:cNvPicPr>
          <p:nvPr/>
        </p:nvPicPr>
        <p:blipFill>
          <a:blip r:embed="rId2" cstate="print"/>
          <a:srcRect/>
          <a:stretch>
            <a:fillRect/>
          </a:stretch>
        </p:blipFill>
        <p:spPr bwMode="auto">
          <a:xfrm>
            <a:off x="3275856" y="188640"/>
            <a:ext cx="5532037" cy="3925044"/>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980728"/>
            <a:ext cx="4499992" cy="5184576"/>
          </a:xfrm>
        </p:spPr>
        <p:txBody>
          <a:bodyPr>
            <a:normAutofit fontScale="62500" lnSpcReduction="20000"/>
          </a:bodyPr>
          <a:lstStyle/>
          <a:p>
            <a:r>
              <a:rPr lang="fr-FR" dirty="0" smtClean="0"/>
              <a:t>Les VB transportent la bile synthétisée au niveau du foie ,déversée au niveau du duodénum et qui va avoir un rôle primordial dans la digestion.</a:t>
            </a:r>
          </a:p>
          <a:p>
            <a:r>
              <a:rPr lang="fr-FR" dirty="0" smtClean="0"/>
              <a:t>• On en distingue 2 sortes:</a:t>
            </a:r>
          </a:p>
          <a:p>
            <a:r>
              <a:rPr lang="fr-FR" dirty="0" smtClean="0"/>
              <a:t>– </a:t>
            </a:r>
            <a:r>
              <a:rPr lang="fr-FR" u="sng" dirty="0" smtClean="0"/>
              <a:t>Les voies biliaires intra-hépatiques </a:t>
            </a:r>
            <a:r>
              <a:rPr lang="fr-FR" dirty="0" smtClean="0"/>
              <a:t>qui récupèrent la bile synthétisée par les cellules hépatiques à la périphérie du lobule au niveau des espaces portes qui se regroupent en tronc plus gros jusqu’à former les canaux hépatiques droit et gauche drainant la bile de la moitié correspondante du foie. Il vont tous 2 quitter le foie au niveau du pédicule hépatique, se réunir, formant le canal hépatique commun et ainsi devenir </a:t>
            </a:r>
            <a:r>
              <a:rPr lang="fr-FR" u="sng" dirty="0" smtClean="0"/>
              <a:t>extra hépatique.</a:t>
            </a:r>
          </a:p>
          <a:p>
            <a:r>
              <a:rPr lang="fr-FR" dirty="0" smtClean="0"/>
              <a:t>La vésicule biliaire est attachée au foie au niveau de sa face inférieure dédiée à mise en réserve de la bile.</a:t>
            </a:r>
          </a:p>
          <a:p>
            <a:r>
              <a:rPr lang="fr-FR" dirty="0" smtClean="0"/>
              <a:t>• La bile fabriquée par la VB sort au niveau du canal cystique pour se réunir avec le canal hépatique commun et formé le canal cholédoque.</a:t>
            </a:r>
            <a:endParaRPr lang="fr-FR" dirty="0"/>
          </a:p>
        </p:txBody>
      </p:sp>
      <p:sp>
        <p:nvSpPr>
          <p:cNvPr id="6" name="Titre 5"/>
          <p:cNvSpPr>
            <a:spLocks noGrp="1"/>
          </p:cNvSpPr>
          <p:nvPr>
            <p:ph type="title"/>
          </p:nvPr>
        </p:nvSpPr>
        <p:spPr>
          <a:xfrm>
            <a:off x="457200" y="320040"/>
            <a:ext cx="7571184" cy="660688"/>
          </a:xfrm>
        </p:spPr>
        <p:txBody>
          <a:bodyPr/>
          <a:lstStyle/>
          <a:p>
            <a:r>
              <a:rPr lang="fr-FR" dirty="0" smtClean="0"/>
              <a:t>Voies biliaires</a:t>
            </a:r>
            <a:endParaRPr lang="fr-FR" dirty="0"/>
          </a:p>
        </p:txBody>
      </p:sp>
      <p:pic>
        <p:nvPicPr>
          <p:cNvPr id="7" name="Picture 5"/>
          <p:cNvPicPr>
            <a:picLocks noChangeAspect="1" noChangeArrowheads="1"/>
          </p:cNvPicPr>
          <p:nvPr/>
        </p:nvPicPr>
        <p:blipFill>
          <a:blip r:embed="rId2" cstate="print"/>
          <a:srcRect/>
          <a:stretch>
            <a:fillRect/>
          </a:stretch>
        </p:blipFill>
        <p:spPr bwMode="auto">
          <a:xfrm>
            <a:off x="5292080" y="3429000"/>
            <a:ext cx="3411303" cy="3179338"/>
          </a:xfrm>
          <a:prstGeom prst="rect">
            <a:avLst/>
          </a:prstGeom>
          <a:noFill/>
          <a:ln w="9525">
            <a:noFill/>
            <a:miter lim="800000"/>
            <a:headEnd/>
            <a:tailEnd/>
          </a:ln>
        </p:spPr>
      </p:pic>
      <p:pic>
        <p:nvPicPr>
          <p:cNvPr id="13313" name="Picture 1"/>
          <p:cNvPicPr>
            <a:picLocks noChangeAspect="1" noChangeArrowheads="1"/>
          </p:cNvPicPr>
          <p:nvPr/>
        </p:nvPicPr>
        <p:blipFill>
          <a:blip r:embed="rId3" cstate="print"/>
          <a:srcRect/>
          <a:stretch>
            <a:fillRect/>
          </a:stretch>
        </p:blipFill>
        <p:spPr bwMode="auto">
          <a:xfrm>
            <a:off x="4795837" y="476672"/>
            <a:ext cx="4348163" cy="288925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bile</a:t>
            </a:r>
            <a:endParaRPr lang="fr-FR" dirty="0"/>
          </a:p>
        </p:txBody>
      </p:sp>
      <p:sp>
        <p:nvSpPr>
          <p:cNvPr id="3" name="Espace réservé du contenu 2"/>
          <p:cNvSpPr>
            <a:spLocks noGrp="1"/>
          </p:cNvSpPr>
          <p:nvPr>
            <p:ph idx="1"/>
          </p:nvPr>
        </p:nvSpPr>
        <p:spPr>
          <a:xfrm>
            <a:off x="457200" y="1609416"/>
            <a:ext cx="5770984" cy="3763800"/>
          </a:xfrm>
        </p:spPr>
        <p:txBody>
          <a:bodyPr>
            <a:normAutofit fontScale="62500" lnSpcReduction="20000"/>
          </a:bodyPr>
          <a:lstStyle/>
          <a:p>
            <a:r>
              <a:rPr lang="fr-FR" dirty="0" smtClean="0"/>
              <a:t>Le principal pigment biliaire est la bilirubine, un résidu de la partie hème de l'hémoglobine qui apparaît pendant la dégradation des érythrocytes usés. La globine et le fer de l'hémoglobine sont conservés et recyclés, mais la bilirubine présente dans le sang est absorbée par les hépatocytes et sécrétée activement dans la bile. La plus grande partie de la bilirubine de la bile est métabolisée dans l'intestin grêle par des bactéries résidentes, et l'un de ses produits de dégradation,</a:t>
            </a:r>
            <a:r>
              <a:rPr lang="fr-FR" i="1" dirty="0" smtClean="0"/>
              <a:t> </a:t>
            </a:r>
            <a:r>
              <a:rPr lang="fr-FR" i="1" dirty="0" err="1" smtClean="0"/>
              <a:t>Vurobilinogène</a:t>
            </a:r>
            <a:r>
              <a:rPr lang="fr-FR" i="1" dirty="0" smtClean="0"/>
              <a:t>,</a:t>
            </a:r>
            <a:r>
              <a:rPr lang="fr-FR" dirty="0" smtClean="0"/>
              <a:t> confère aux fèces leur </a:t>
            </a:r>
            <a:r>
              <a:rPr lang="fr-FR" i="1" dirty="0" smtClean="0"/>
              <a:t>couleur brune</a:t>
            </a:r>
            <a:r>
              <a:rPr lang="fr-FR" dirty="0" smtClean="0"/>
              <a:t>. En l'absence de bile, les fèces sont d'un blanc grisâtre et présentent des bandes de graisses (parce que, dans ces conditions, les graisses ne sont presque pas digérées, ni absorbées).</a:t>
            </a:r>
          </a:p>
          <a:p>
            <a:r>
              <a:rPr lang="fr-FR" dirty="0" smtClean="0"/>
              <a:t>Au total, les hépatocytes produisent de 500 à 1000 </a:t>
            </a:r>
            <a:r>
              <a:rPr lang="fr-FR" dirty="0" err="1" smtClean="0"/>
              <a:t>mL</a:t>
            </a:r>
            <a:r>
              <a:rPr lang="fr-FR" dirty="0" smtClean="0"/>
              <a:t> de bile par jour.</a:t>
            </a:r>
          </a:p>
          <a:p>
            <a:endParaRPr lang="fr-FR" dirty="0"/>
          </a:p>
        </p:txBody>
      </p:sp>
      <p:pic>
        <p:nvPicPr>
          <p:cNvPr id="7170" name="Picture 2" descr="Image SF_03_PICT.jpg"/>
          <p:cNvPicPr>
            <a:picLocks noChangeAspect="1" noChangeArrowheads="1"/>
          </p:cNvPicPr>
          <p:nvPr/>
        </p:nvPicPr>
        <p:blipFill>
          <a:blip r:embed="rId2" cstate="print"/>
          <a:srcRect/>
          <a:stretch>
            <a:fillRect/>
          </a:stretch>
        </p:blipFill>
        <p:spPr bwMode="auto">
          <a:xfrm>
            <a:off x="179512" y="5085185"/>
            <a:ext cx="1833911" cy="1224136"/>
          </a:xfrm>
          <a:prstGeom prst="rect">
            <a:avLst/>
          </a:prstGeom>
          <a:noFill/>
        </p:spPr>
      </p:pic>
      <p:pic>
        <p:nvPicPr>
          <p:cNvPr id="7172" name="Picture 4" descr="http://www2.ulg.ac.be/cord/incinq/oonze.gif"/>
          <p:cNvPicPr>
            <a:picLocks noChangeAspect="1" noChangeArrowheads="1"/>
          </p:cNvPicPr>
          <p:nvPr/>
        </p:nvPicPr>
        <p:blipFill>
          <a:blip r:embed="rId3" cstate="print"/>
          <a:srcRect/>
          <a:stretch>
            <a:fillRect/>
          </a:stretch>
        </p:blipFill>
        <p:spPr bwMode="auto">
          <a:xfrm>
            <a:off x="2483768" y="5013176"/>
            <a:ext cx="1631909" cy="1440160"/>
          </a:xfrm>
          <a:prstGeom prst="rect">
            <a:avLst/>
          </a:prstGeom>
          <a:noFill/>
        </p:spPr>
      </p:pic>
      <p:pic>
        <p:nvPicPr>
          <p:cNvPr id="7174" name="Picture 6" descr="http://upload.wikimedia.org/wikipedia/commons/thumb/6/6a/Bilirubin.svg/300px-Bilirubin.svg.png"/>
          <p:cNvPicPr>
            <a:picLocks noChangeAspect="1" noChangeArrowheads="1"/>
          </p:cNvPicPr>
          <p:nvPr/>
        </p:nvPicPr>
        <p:blipFill>
          <a:blip r:embed="rId4" cstate="print"/>
          <a:srcRect/>
          <a:stretch>
            <a:fillRect/>
          </a:stretch>
        </p:blipFill>
        <p:spPr bwMode="auto">
          <a:xfrm>
            <a:off x="5436096" y="5229200"/>
            <a:ext cx="2857500" cy="1076326"/>
          </a:xfrm>
          <a:prstGeom prst="rect">
            <a:avLst/>
          </a:prstGeom>
          <a:noFill/>
        </p:spPr>
      </p:pic>
      <p:sp>
        <p:nvSpPr>
          <p:cNvPr id="7" name="Flèche droite 6"/>
          <p:cNvSpPr/>
          <p:nvPr/>
        </p:nvSpPr>
        <p:spPr>
          <a:xfrm>
            <a:off x="4211960" y="5589240"/>
            <a:ext cx="108012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foie</a:t>
            </a:r>
            <a:endParaRPr lang="fr-FR" dirty="0"/>
          </a:p>
        </p:txBody>
      </p:sp>
      <p:sp>
        <p:nvSpPr>
          <p:cNvPr id="8" name="ZoneTexte 7"/>
          <p:cNvSpPr txBox="1"/>
          <p:nvPr/>
        </p:nvSpPr>
        <p:spPr>
          <a:xfrm>
            <a:off x="2843808" y="6488668"/>
            <a:ext cx="10081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hème</a:t>
            </a:r>
            <a:endParaRPr lang="fr-FR" dirty="0"/>
          </a:p>
        </p:txBody>
      </p:sp>
      <p:sp>
        <p:nvSpPr>
          <p:cNvPr id="9" name="ZoneTexte 8"/>
          <p:cNvSpPr txBox="1"/>
          <p:nvPr/>
        </p:nvSpPr>
        <p:spPr>
          <a:xfrm>
            <a:off x="5868144" y="6488668"/>
            <a:ext cx="14401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t>bilirubine</a:t>
            </a:r>
            <a:endParaRPr lang="fr-F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 porte hépatique</a:t>
            </a:r>
            <a:endParaRPr lang="fr-FR" dirty="0"/>
          </a:p>
        </p:txBody>
      </p:sp>
      <p:sp>
        <p:nvSpPr>
          <p:cNvPr id="3" name="Espace réservé du contenu 2"/>
          <p:cNvSpPr>
            <a:spLocks noGrp="1"/>
          </p:cNvSpPr>
          <p:nvPr>
            <p:ph sz="quarter" idx="1"/>
          </p:nvPr>
        </p:nvSpPr>
        <p:spPr>
          <a:xfrm>
            <a:off x="301752" y="1527048"/>
            <a:ext cx="3190128" cy="4494240"/>
          </a:xfrm>
        </p:spPr>
        <p:txBody>
          <a:bodyPr>
            <a:normAutofit fontScale="85000" lnSpcReduction="10000"/>
          </a:bodyPr>
          <a:lstStyle/>
          <a:p>
            <a:r>
              <a:rPr lang="fr-FR" dirty="0" smtClean="0"/>
              <a:t>Vascularisation : système porte : le sang enrichi par des nutriments absorbés et des toxines de la flore intestinale est acheminé par la veine porte à côté de l’artère hépatique et le canal cholédoque jusqu’au foie , puis rejoint la veine cave par des veines sus hépatiques.</a:t>
            </a:r>
            <a:endParaRPr lang="fr-FR" dirty="0"/>
          </a:p>
        </p:txBody>
      </p:sp>
      <p:pic>
        <p:nvPicPr>
          <p:cNvPr id="112642" name="Picture 2"/>
          <p:cNvPicPr>
            <a:picLocks noChangeAspect="1" noChangeArrowheads="1"/>
          </p:cNvPicPr>
          <p:nvPr/>
        </p:nvPicPr>
        <p:blipFill>
          <a:blip r:embed="rId2" cstate="print"/>
          <a:srcRect/>
          <a:stretch>
            <a:fillRect/>
          </a:stretch>
        </p:blipFill>
        <p:spPr bwMode="auto">
          <a:xfrm>
            <a:off x="4283968" y="1772816"/>
            <a:ext cx="3495600" cy="396044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Rectum </a:t>
            </a:r>
            <a:endParaRPr lang="fr-FR" dirty="0"/>
          </a:p>
        </p:txBody>
      </p:sp>
      <p:sp>
        <p:nvSpPr>
          <p:cNvPr id="3" name="Espace réservé du contenu 2"/>
          <p:cNvSpPr>
            <a:spLocks noGrp="1"/>
          </p:cNvSpPr>
          <p:nvPr>
            <p:ph sz="quarter" idx="1"/>
          </p:nvPr>
        </p:nvSpPr>
        <p:spPr>
          <a:xfrm>
            <a:off x="301752" y="1527048"/>
            <a:ext cx="3982216" cy="4278216"/>
          </a:xfrm>
        </p:spPr>
        <p:txBody>
          <a:bodyPr>
            <a:normAutofit fontScale="92500" lnSpcReduction="10000"/>
          </a:bodyPr>
          <a:lstStyle/>
          <a:p>
            <a:r>
              <a:rPr lang="fr-FR" dirty="0" smtClean="0"/>
              <a:t>L’ampoule rectale comporte des plis transversaux ( retenir les selles).</a:t>
            </a:r>
          </a:p>
          <a:p>
            <a:r>
              <a:rPr lang="fr-FR" dirty="0" smtClean="0"/>
              <a:t>Deux sphincters :</a:t>
            </a:r>
          </a:p>
          <a:p>
            <a:pPr>
              <a:buNone/>
            </a:pPr>
            <a:r>
              <a:rPr lang="fr-FR" dirty="0" smtClean="0"/>
              <a:t>	 interne involontaire (muscles lisses) et externe volontaire (muscles striés). </a:t>
            </a:r>
          </a:p>
          <a:p>
            <a:r>
              <a:rPr lang="fr-FR" dirty="0" smtClean="0"/>
              <a:t>Défécation par nerf parasympathique. </a:t>
            </a:r>
          </a:p>
        </p:txBody>
      </p:sp>
      <p:pic>
        <p:nvPicPr>
          <p:cNvPr id="150531" name="Picture 3"/>
          <p:cNvPicPr>
            <a:picLocks noChangeAspect="1" noChangeArrowheads="1"/>
          </p:cNvPicPr>
          <p:nvPr/>
        </p:nvPicPr>
        <p:blipFill>
          <a:blip r:embed="rId2" cstate="print"/>
          <a:srcRect/>
          <a:stretch>
            <a:fillRect/>
          </a:stretch>
        </p:blipFill>
        <p:spPr bwMode="auto">
          <a:xfrm>
            <a:off x="4355976" y="1628800"/>
            <a:ext cx="4255658" cy="4176464"/>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Organes annexes </a:t>
            </a:r>
            <a:endParaRPr lang="fr-FR" dirty="0"/>
          </a:p>
        </p:txBody>
      </p:sp>
      <p:sp>
        <p:nvSpPr>
          <p:cNvPr id="3" name="Espace réservé du contenu 2"/>
          <p:cNvSpPr>
            <a:spLocks noGrp="1"/>
          </p:cNvSpPr>
          <p:nvPr>
            <p:ph sz="quarter" idx="1"/>
          </p:nvPr>
        </p:nvSpPr>
        <p:spPr>
          <a:xfrm>
            <a:off x="301752" y="1527048"/>
            <a:ext cx="4990328" cy="4782272"/>
          </a:xfrm>
        </p:spPr>
        <p:txBody>
          <a:bodyPr>
            <a:normAutofit fontScale="70000" lnSpcReduction="20000"/>
          </a:bodyPr>
          <a:lstStyle/>
          <a:p>
            <a:r>
              <a:rPr lang="fr-FR" b="1" i="1" dirty="0" smtClean="0"/>
              <a:t>Pancréas</a:t>
            </a:r>
            <a:r>
              <a:rPr lang="fr-FR" dirty="0" smtClean="0"/>
              <a:t> glandes exocrine (canal de Wirsung) et glande endocrine (ile de langerhans) </a:t>
            </a:r>
          </a:p>
          <a:p>
            <a:r>
              <a:rPr lang="fr-FR" dirty="0" smtClean="0"/>
              <a:t>Comporte 2 parties, la </a:t>
            </a:r>
            <a:r>
              <a:rPr lang="fr-FR" i="1" dirty="0" smtClean="0"/>
              <a:t>tête</a:t>
            </a:r>
            <a:r>
              <a:rPr lang="fr-FR" dirty="0" smtClean="0"/>
              <a:t> (attaché avec duodénum) la </a:t>
            </a:r>
            <a:r>
              <a:rPr lang="fr-FR" i="1" dirty="0" smtClean="0"/>
              <a:t>queue</a:t>
            </a:r>
            <a:r>
              <a:rPr lang="fr-FR" dirty="0" smtClean="0"/>
              <a:t> (en contact avec la rate derrière  l’estomac en avant de l’aorte et la veine cave inférieure très profonde)</a:t>
            </a:r>
          </a:p>
          <a:p>
            <a:r>
              <a:rPr lang="fr-FR" b="1" dirty="0" smtClean="0"/>
              <a:t>Canal pancréatique principal = Wirsung</a:t>
            </a:r>
          </a:p>
          <a:p>
            <a:pPr lvl="1"/>
            <a:r>
              <a:rPr lang="fr-FR" dirty="0" smtClean="0"/>
              <a:t>• Nait au niveau de la queue, s’étend jusqu’à la tête.</a:t>
            </a:r>
          </a:p>
          <a:p>
            <a:pPr lvl="1"/>
            <a:r>
              <a:rPr lang="fr-FR" dirty="0" smtClean="0"/>
              <a:t>• se termine dans  la partie médiane de D2, entre en contact avec le cholédoque. Ils fusionnent, formant </a:t>
            </a:r>
            <a:r>
              <a:rPr lang="fr-FR" i="1" dirty="0" smtClean="0"/>
              <a:t>l’ampoule hépato pancréatique</a:t>
            </a:r>
            <a:r>
              <a:rPr lang="fr-FR" dirty="0" smtClean="0"/>
              <a:t>, dite </a:t>
            </a:r>
            <a:r>
              <a:rPr lang="fr-FR" b="1" dirty="0" smtClean="0"/>
              <a:t>ampoule de Vater</a:t>
            </a:r>
            <a:r>
              <a:rPr lang="fr-FR" dirty="0" smtClean="0"/>
              <a:t>.</a:t>
            </a:r>
          </a:p>
          <a:p>
            <a:pPr lvl="1"/>
            <a:r>
              <a:rPr lang="fr-FR" dirty="0" smtClean="0"/>
              <a:t>•  enzymes (amylase lipase) , bicarbonate (neutralise l’acidité gastrique)</a:t>
            </a:r>
          </a:p>
          <a:p>
            <a:r>
              <a:rPr lang="fr-FR" dirty="0" smtClean="0"/>
              <a:t>Sphincter d’oddi : régule la sécrétion des suc pancréatique et la bile. </a:t>
            </a:r>
          </a:p>
        </p:txBody>
      </p:sp>
      <p:pic>
        <p:nvPicPr>
          <p:cNvPr id="5" name="Picture 2"/>
          <p:cNvPicPr>
            <a:picLocks noChangeAspect="1" noChangeArrowheads="1"/>
          </p:cNvPicPr>
          <p:nvPr/>
        </p:nvPicPr>
        <p:blipFill>
          <a:blip r:embed="rId2" cstate="print"/>
          <a:srcRect/>
          <a:stretch>
            <a:fillRect/>
          </a:stretch>
        </p:blipFill>
        <p:spPr bwMode="auto">
          <a:xfrm>
            <a:off x="5292080" y="1916832"/>
            <a:ext cx="3584575" cy="293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5201</TotalTime>
  <Words>6805</Words>
  <Application>Microsoft Office PowerPoint</Application>
  <PresentationFormat>Affichage à l'écran (4:3)</PresentationFormat>
  <Paragraphs>802</Paragraphs>
  <Slides>103</Slides>
  <Notes>1</Notes>
  <HiddenSlides>0</HiddenSlides>
  <MMClips>0</MMClips>
  <ScaleCrop>false</ScaleCrop>
  <HeadingPairs>
    <vt:vector size="4" baseType="variant">
      <vt:variant>
        <vt:lpstr>Thème</vt:lpstr>
      </vt:variant>
      <vt:variant>
        <vt:i4>1</vt:i4>
      </vt:variant>
      <vt:variant>
        <vt:lpstr>Titres des diapositives</vt:lpstr>
      </vt:variant>
      <vt:variant>
        <vt:i4>103</vt:i4>
      </vt:variant>
    </vt:vector>
  </HeadingPairs>
  <TitlesOfParts>
    <vt:vector size="104" baseType="lpstr">
      <vt:lpstr>Opulent</vt:lpstr>
      <vt:lpstr>Grandes fonctions de la vie</vt:lpstr>
      <vt:lpstr>Le  plan</vt:lpstr>
      <vt:lpstr>généralités</vt:lpstr>
      <vt:lpstr>Introduction </vt:lpstr>
      <vt:lpstr>lexique</vt:lpstr>
      <vt:lpstr>Exemple de lexique </vt:lpstr>
      <vt:lpstr>Structure d’une cellule</vt:lpstr>
      <vt:lpstr>Diapositive 8</vt:lpstr>
      <vt:lpstr>Diapositive 9</vt:lpstr>
      <vt:lpstr>Métabolisme nutriment énergétique</vt:lpstr>
      <vt:lpstr>thermorégulation</vt:lpstr>
      <vt:lpstr>La spécialisation cellulaire</vt:lpstr>
      <vt:lpstr>Tissu conjonctif</vt:lpstr>
      <vt:lpstr>Fibres et matrice </vt:lpstr>
      <vt:lpstr>Cartilage et os </vt:lpstr>
      <vt:lpstr>neurone</vt:lpstr>
      <vt:lpstr>Diapositive 17</vt:lpstr>
      <vt:lpstr>Potentiel d’action </vt:lpstr>
      <vt:lpstr>Nerf moteur</vt:lpstr>
      <vt:lpstr>Nerf sensitif</vt:lpstr>
      <vt:lpstr>Cellules intermédiaires </vt:lpstr>
      <vt:lpstr>Organes </vt:lpstr>
      <vt:lpstr>Diapositive 23</vt:lpstr>
      <vt:lpstr>Le crane</vt:lpstr>
      <vt:lpstr>Crane vue latérale endocrânienne   </vt:lpstr>
      <vt:lpstr>Diapositive 26</vt:lpstr>
      <vt:lpstr>Diapositive 27</vt:lpstr>
      <vt:lpstr>Muscles </vt:lpstr>
      <vt:lpstr>Diapositive 29</vt:lpstr>
      <vt:lpstr>Diapositive 30</vt:lpstr>
      <vt:lpstr>Viscères </vt:lpstr>
      <vt:lpstr>Organes viscéraux </vt:lpstr>
      <vt:lpstr>Anatomie topographie </vt:lpstr>
      <vt:lpstr>Cavité séreuse</vt:lpstr>
      <vt:lpstr>Topographie abdominale</vt:lpstr>
      <vt:lpstr>Corrélation entre la topographie et l’organe intra abdominal</vt:lpstr>
      <vt:lpstr>Diapositive 37</vt:lpstr>
      <vt:lpstr>Système cardio vasculaire</vt:lpstr>
      <vt:lpstr>sang</vt:lpstr>
      <vt:lpstr>Composition du Plasma </vt:lpstr>
      <vt:lpstr>Globules rouges érythrocytes </vt:lpstr>
      <vt:lpstr>Globules blancs </vt:lpstr>
      <vt:lpstr>Cœur </vt:lpstr>
      <vt:lpstr>Diapositive 44</vt:lpstr>
      <vt:lpstr>Diapositive 45</vt:lpstr>
      <vt:lpstr>Diapositive 46</vt:lpstr>
      <vt:lpstr>Anatomie topographique</vt:lpstr>
      <vt:lpstr>Double circulations </vt:lpstr>
      <vt:lpstr>Tissu nodal</vt:lpstr>
      <vt:lpstr>Cycle cardiaque</vt:lpstr>
      <vt:lpstr>Diapositive 51</vt:lpstr>
      <vt:lpstr>Circulation coronarienne</vt:lpstr>
      <vt:lpstr>Système cardiovasculaire</vt:lpstr>
      <vt:lpstr>Vaisseaux systémiques</vt:lpstr>
      <vt:lpstr>Artères conductrices </vt:lpstr>
      <vt:lpstr>Aorte </vt:lpstr>
      <vt:lpstr>Veines : veine cave supérieure</vt:lpstr>
      <vt:lpstr>Veines </vt:lpstr>
      <vt:lpstr>Circulation générale</vt:lpstr>
      <vt:lpstr>échange Capillaire </vt:lpstr>
      <vt:lpstr>Tension artérielle </vt:lpstr>
      <vt:lpstr>Termes cardiologiques</vt:lpstr>
      <vt:lpstr>Termes vasculaires</vt:lpstr>
      <vt:lpstr>Le système respiratoire </vt:lpstr>
      <vt:lpstr>Système respiratoire </vt:lpstr>
      <vt:lpstr>Organes du système respiratoire </vt:lpstr>
      <vt:lpstr>Voie aérienne supérieure</vt:lpstr>
      <vt:lpstr>trachée</vt:lpstr>
      <vt:lpstr>Bronches </vt:lpstr>
      <vt:lpstr>Poumons et bronches</vt:lpstr>
      <vt:lpstr>Diapositive 71</vt:lpstr>
      <vt:lpstr>Respiration </vt:lpstr>
      <vt:lpstr>Volumes pulmonaires statiques</vt:lpstr>
      <vt:lpstr>Diapositive 74</vt:lpstr>
      <vt:lpstr>Echange gazeux </vt:lpstr>
      <vt:lpstr>plèvre</vt:lpstr>
      <vt:lpstr>terminologie</vt:lpstr>
      <vt:lpstr>pneumothorax</vt:lpstr>
      <vt:lpstr>Diapositive 79</vt:lpstr>
      <vt:lpstr>Système digestif </vt:lpstr>
      <vt:lpstr>Le processus  digestif </vt:lpstr>
      <vt:lpstr>Diapositive 82</vt:lpstr>
      <vt:lpstr>péristaltisme</vt:lpstr>
      <vt:lpstr>Processus de digestion (résumé) </vt:lpstr>
      <vt:lpstr>Tube digestif haut</vt:lpstr>
      <vt:lpstr>Œsophage </vt:lpstr>
      <vt:lpstr>Estomac </vt:lpstr>
      <vt:lpstr>Diapositive 88</vt:lpstr>
      <vt:lpstr>Petit intestin </vt:lpstr>
      <vt:lpstr>Duodénum </vt:lpstr>
      <vt:lpstr>Grêle  </vt:lpstr>
      <vt:lpstr>Structure du clon</vt:lpstr>
      <vt:lpstr>Diapositive 93</vt:lpstr>
      <vt:lpstr>Foie </vt:lpstr>
      <vt:lpstr>Voies biliaires</vt:lpstr>
      <vt:lpstr>La bile</vt:lpstr>
      <vt:lpstr>Système porte hépatique</vt:lpstr>
      <vt:lpstr>Rectum </vt:lpstr>
      <vt:lpstr>Organes annexes </vt:lpstr>
      <vt:lpstr>Diapositive 100</vt:lpstr>
      <vt:lpstr>Commandes nerveuses du système digestif  </vt:lpstr>
      <vt:lpstr>terminologie</vt:lpstr>
      <vt:lpstr>merci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Grandes fonctions de la vie</dc:title>
  <dc:creator>ghavamian</dc:creator>
  <cp:lastModifiedBy>ghavamian</cp:lastModifiedBy>
  <cp:revision>21</cp:revision>
  <dcterms:created xsi:type="dcterms:W3CDTF">2012-01-12T22:27:09Z</dcterms:created>
  <dcterms:modified xsi:type="dcterms:W3CDTF">2012-01-17T23:16:28Z</dcterms:modified>
</cp:coreProperties>
</file>