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6" r:id="rId1"/>
  </p:sldMasterIdLst>
  <p:notesMasterIdLst>
    <p:notesMasterId r:id="rId79"/>
  </p:notesMasterIdLst>
  <p:sldIdLst>
    <p:sldId id="294" r:id="rId2"/>
    <p:sldId id="408" r:id="rId3"/>
    <p:sldId id="406" r:id="rId4"/>
    <p:sldId id="296" r:id="rId5"/>
    <p:sldId id="407" r:id="rId6"/>
    <p:sldId id="341" r:id="rId7"/>
    <p:sldId id="409" r:id="rId8"/>
    <p:sldId id="447" r:id="rId9"/>
    <p:sldId id="304" r:id="rId10"/>
    <p:sldId id="410" r:id="rId11"/>
    <p:sldId id="411" r:id="rId12"/>
    <p:sldId id="412" r:id="rId13"/>
    <p:sldId id="413" r:id="rId14"/>
    <p:sldId id="414" r:id="rId15"/>
    <p:sldId id="415" r:id="rId16"/>
    <p:sldId id="417" r:id="rId17"/>
    <p:sldId id="305" r:id="rId18"/>
    <p:sldId id="306" r:id="rId19"/>
    <p:sldId id="365" r:id="rId20"/>
    <p:sldId id="394" r:id="rId21"/>
    <p:sldId id="396" r:id="rId22"/>
    <p:sldId id="370" r:id="rId23"/>
    <p:sldId id="307" r:id="rId24"/>
    <p:sldId id="419" r:id="rId25"/>
    <p:sldId id="309" r:id="rId26"/>
    <p:sldId id="371" r:id="rId27"/>
    <p:sldId id="429" r:id="rId28"/>
    <p:sldId id="425" r:id="rId29"/>
    <p:sldId id="426" r:id="rId30"/>
    <p:sldId id="423" r:id="rId31"/>
    <p:sldId id="422" r:id="rId32"/>
    <p:sldId id="424" r:id="rId33"/>
    <p:sldId id="427" r:id="rId34"/>
    <p:sldId id="334" r:id="rId35"/>
    <p:sldId id="327" r:id="rId36"/>
    <p:sldId id="312" r:id="rId37"/>
    <p:sldId id="315" r:id="rId38"/>
    <p:sldId id="316" r:id="rId39"/>
    <p:sldId id="317" r:id="rId40"/>
    <p:sldId id="318" r:id="rId41"/>
    <p:sldId id="430" r:id="rId42"/>
    <p:sldId id="431" r:id="rId43"/>
    <p:sldId id="433" r:id="rId44"/>
    <p:sldId id="329" r:id="rId45"/>
    <p:sldId id="434" r:id="rId46"/>
    <p:sldId id="448" r:id="rId47"/>
    <p:sldId id="381" r:id="rId48"/>
    <p:sldId id="320" r:id="rId49"/>
    <p:sldId id="321" r:id="rId50"/>
    <p:sldId id="435" r:id="rId51"/>
    <p:sldId id="437" r:id="rId52"/>
    <p:sldId id="382" r:id="rId53"/>
    <p:sldId id="383" r:id="rId54"/>
    <p:sldId id="436" r:id="rId55"/>
    <p:sldId id="440" r:id="rId56"/>
    <p:sldId id="441" r:id="rId57"/>
    <p:sldId id="386" r:id="rId58"/>
    <p:sldId id="330" r:id="rId59"/>
    <p:sldId id="442" r:id="rId60"/>
    <p:sldId id="443" r:id="rId61"/>
    <p:sldId id="335" r:id="rId62"/>
    <p:sldId id="336" r:id="rId63"/>
    <p:sldId id="400" r:id="rId64"/>
    <p:sldId id="399" r:id="rId65"/>
    <p:sldId id="398" r:id="rId66"/>
    <p:sldId id="376" r:id="rId67"/>
    <p:sldId id="333" r:id="rId68"/>
    <p:sldId id="444" r:id="rId69"/>
    <p:sldId id="331" r:id="rId70"/>
    <p:sldId id="405" r:id="rId71"/>
    <p:sldId id="332" r:id="rId72"/>
    <p:sldId id="377" r:id="rId73"/>
    <p:sldId id="378" r:id="rId74"/>
    <p:sldId id="401" r:id="rId75"/>
    <p:sldId id="439" r:id="rId76"/>
    <p:sldId id="445" r:id="rId77"/>
    <p:sldId id="446" r:id="rId7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4588" autoAdjust="0"/>
    <p:restoredTop sz="86395" autoAdjust="0"/>
  </p:normalViewPr>
  <p:slideViewPr>
    <p:cSldViewPr>
      <p:cViewPr varScale="1">
        <p:scale>
          <a:sx n="98" d="100"/>
          <a:sy n="98" d="100"/>
        </p:scale>
        <p:origin x="-2154" y="-90"/>
      </p:cViewPr>
      <p:guideLst>
        <p:guide orient="horz" pos="2160"/>
        <p:guide pos="2880"/>
      </p:guideLst>
    </p:cSldViewPr>
  </p:slideViewPr>
  <p:outlineViewPr>
    <p:cViewPr>
      <p:scale>
        <a:sx n="33" d="100"/>
        <a:sy n="33" d="100"/>
      </p:scale>
      <p:origin x="216"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963F6A-41B3-440A-956E-BF59015F710B}" type="doc">
      <dgm:prSet loTypeId="urn:microsoft.com/office/officeart/2005/8/layout/cycle1" loCatId="cycle" qsTypeId="urn:microsoft.com/office/officeart/2005/8/quickstyle/simple3" qsCatId="simple" csTypeId="urn:microsoft.com/office/officeart/2005/8/colors/accent1_2" csCatId="accent1"/>
      <dgm:spPr/>
      <dgm:t>
        <a:bodyPr/>
        <a:lstStyle/>
        <a:p>
          <a:endParaRPr lang="fr-FR"/>
        </a:p>
      </dgm:t>
    </dgm:pt>
    <dgm:pt modelId="{0EDB7BEF-C7FC-4CED-A4BB-A82EFAE0869C}">
      <dgm:prSet/>
      <dgm:spPr/>
      <dgm:t>
        <a:bodyPr/>
        <a:lstStyle/>
        <a:p>
          <a:pPr rtl="0"/>
          <a:r>
            <a:rPr lang="fr-FR" dirty="0" smtClean="0"/>
            <a:t>Cerveau (hypothalamus) </a:t>
          </a:r>
          <a:endParaRPr lang="fr-FR" dirty="0"/>
        </a:p>
      </dgm:t>
    </dgm:pt>
    <dgm:pt modelId="{00A8214A-5C28-49A7-AE88-3C0E8A89EA0D}" type="parTrans" cxnId="{FD896C80-9A93-4029-81F9-866A19624CFC}">
      <dgm:prSet/>
      <dgm:spPr/>
      <dgm:t>
        <a:bodyPr/>
        <a:lstStyle/>
        <a:p>
          <a:endParaRPr lang="fr-FR"/>
        </a:p>
      </dgm:t>
    </dgm:pt>
    <dgm:pt modelId="{4842B067-2FAC-4AD8-BEC9-A05514FFFCB0}" type="sibTrans" cxnId="{FD896C80-9A93-4029-81F9-866A19624CFC}">
      <dgm:prSet/>
      <dgm:spPr/>
      <dgm:t>
        <a:bodyPr/>
        <a:lstStyle/>
        <a:p>
          <a:endParaRPr lang="fr-FR" dirty="0"/>
        </a:p>
      </dgm:t>
    </dgm:pt>
    <dgm:pt modelId="{E18F17E0-5356-402D-BB90-86E95865675B}">
      <dgm:prSet/>
      <dgm:spPr/>
      <dgm:t>
        <a:bodyPr/>
        <a:lstStyle/>
        <a:p>
          <a:pPr rtl="0"/>
          <a:r>
            <a:rPr lang="fr-FR" dirty="0" smtClean="0"/>
            <a:t>Stimulation de l’Hypophyse</a:t>
          </a:r>
          <a:endParaRPr lang="fr-FR" dirty="0"/>
        </a:p>
      </dgm:t>
    </dgm:pt>
    <dgm:pt modelId="{47BFEA90-0967-48AF-815D-93F78A68F663}" type="parTrans" cxnId="{39C1ED04-2D61-4CCC-8F16-D01E5E7DDF02}">
      <dgm:prSet/>
      <dgm:spPr/>
      <dgm:t>
        <a:bodyPr/>
        <a:lstStyle/>
        <a:p>
          <a:endParaRPr lang="fr-FR"/>
        </a:p>
      </dgm:t>
    </dgm:pt>
    <dgm:pt modelId="{082FED6E-65AD-499D-9D56-33704A707646}" type="sibTrans" cxnId="{39C1ED04-2D61-4CCC-8F16-D01E5E7DDF02}">
      <dgm:prSet/>
      <dgm:spPr/>
      <dgm:t>
        <a:bodyPr/>
        <a:lstStyle/>
        <a:p>
          <a:endParaRPr lang="fr-FR" dirty="0"/>
        </a:p>
      </dgm:t>
    </dgm:pt>
    <dgm:pt modelId="{20C34DE4-2157-43C7-B7AF-63EDE720ACE0}">
      <dgm:prSet/>
      <dgm:spPr/>
      <dgm:t>
        <a:bodyPr/>
        <a:lstStyle/>
        <a:p>
          <a:pPr rtl="0"/>
          <a:r>
            <a:rPr lang="fr-FR" dirty="0" smtClean="0"/>
            <a:t>Sécrétion hormone hypophysaire (TSH)</a:t>
          </a:r>
          <a:endParaRPr lang="fr-FR" dirty="0"/>
        </a:p>
      </dgm:t>
    </dgm:pt>
    <dgm:pt modelId="{D9059F25-CC57-49DD-B0B7-F564D2F630EA}" type="parTrans" cxnId="{3D3BF207-069E-43BB-8134-BC54F38C961E}">
      <dgm:prSet/>
      <dgm:spPr/>
      <dgm:t>
        <a:bodyPr/>
        <a:lstStyle/>
        <a:p>
          <a:endParaRPr lang="fr-FR"/>
        </a:p>
      </dgm:t>
    </dgm:pt>
    <dgm:pt modelId="{6F1D6B3D-693F-427E-B68B-D1D7247BB0FF}" type="sibTrans" cxnId="{3D3BF207-069E-43BB-8134-BC54F38C961E}">
      <dgm:prSet/>
      <dgm:spPr/>
      <dgm:t>
        <a:bodyPr/>
        <a:lstStyle/>
        <a:p>
          <a:endParaRPr lang="fr-FR" dirty="0"/>
        </a:p>
      </dgm:t>
    </dgm:pt>
    <dgm:pt modelId="{C4585281-8EA3-4864-B70F-B4E7158DBECB}">
      <dgm:prSet/>
      <dgm:spPr/>
      <dgm:t>
        <a:bodyPr/>
        <a:lstStyle/>
        <a:p>
          <a:pPr rtl="0"/>
          <a:r>
            <a:rPr lang="fr-FR" dirty="0" smtClean="0"/>
            <a:t>Action sur le gland endocrine (thyroïde)</a:t>
          </a:r>
          <a:endParaRPr lang="fr-FR" dirty="0"/>
        </a:p>
      </dgm:t>
    </dgm:pt>
    <dgm:pt modelId="{CF659D8E-ACA7-41B7-B571-B792ADED2F52}" type="parTrans" cxnId="{3332E0D0-FE7A-4B60-9FE1-6BEC679F8A61}">
      <dgm:prSet/>
      <dgm:spPr/>
      <dgm:t>
        <a:bodyPr/>
        <a:lstStyle/>
        <a:p>
          <a:endParaRPr lang="fr-FR"/>
        </a:p>
      </dgm:t>
    </dgm:pt>
    <dgm:pt modelId="{01D0CAAC-8112-418A-9334-E73A2BD83FFD}" type="sibTrans" cxnId="{3332E0D0-FE7A-4B60-9FE1-6BEC679F8A61}">
      <dgm:prSet/>
      <dgm:spPr/>
      <dgm:t>
        <a:bodyPr/>
        <a:lstStyle/>
        <a:p>
          <a:endParaRPr lang="fr-FR" dirty="0"/>
        </a:p>
      </dgm:t>
    </dgm:pt>
    <dgm:pt modelId="{792C8D18-D088-49B7-B743-DD08CD8B39B5}">
      <dgm:prSet/>
      <dgm:spPr/>
      <dgm:t>
        <a:bodyPr/>
        <a:lstStyle/>
        <a:p>
          <a:pPr rtl="0"/>
          <a:r>
            <a:rPr lang="fr-FR" dirty="0" smtClean="0"/>
            <a:t>Sécrétion hormone spécifique (Thyroxine)</a:t>
          </a:r>
          <a:endParaRPr lang="fr-FR" dirty="0"/>
        </a:p>
      </dgm:t>
    </dgm:pt>
    <dgm:pt modelId="{44B766E2-7475-4EC0-81C2-0D97B5BD889F}" type="parTrans" cxnId="{685B3600-2386-44FA-8B65-05C3E7C73B4A}">
      <dgm:prSet/>
      <dgm:spPr/>
      <dgm:t>
        <a:bodyPr/>
        <a:lstStyle/>
        <a:p>
          <a:endParaRPr lang="fr-FR"/>
        </a:p>
      </dgm:t>
    </dgm:pt>
    <dgm:pt modelId="{64C258AE-5DB7-41C7-A5D7-F3469520A4C4}" type="sibTrans" cxnId="{685B3600-2386-44FA-8B65-05C3E7C73B4A}">
      <dgm:prSet/>
      <dgm:spPr/>
      <dgm:t>
        <a:bodyPr/>
        <a:lstStyle/>
        <a:p>
          <a:endParaRPr lang="fr-FR" dirty="0"/>
        </a:p>
      </dgm:t>
    </dgm:pt>
    <dgm:pt modelId="{B54E24B4-6FF9-4D6E-B1F3-E4E2FC120A18}">
      <dgm:prSet/>
      <dgm:spPr/>
      <dgm:t>
        <a:bodyPr/>
        <a:lstStyle/>
        <a:p>
          <a:pPr rtl="0"/>
          <a:r>
            <a:rPr lang="fr-FR" dirty="0" smtClean="0"/>
            <a:t>Action sur les cellules cibles</a:t>
          </a:r>
          <a:endParaRPr lang="fr-FR" dirty="0"/>
        </a:p>
      </dgm:t>
    </dgm:pt>
    <dgm:pt modelId="{FCEB5703-CEA2-4BDA-8DBA-81274BFBEAB2}" type="parTrans" cxnId="{EEC174C2-BEC3-4228-B31A-F66CEF0441C7}">
      <dgm:prSet/>
      <dgm:spPr/>
      <dgm:t>
        <a:bodyPr/>
        <a:lstStyle/>
        <a:p>
          <a:endParaRPr lang="fr-FR"/>
        </a:p>
      </dgm:t>
    </dgm:pt>
    <dgm:pt modelId="{219F6FD5-B853-4D99-821C-9BBB5895F5E4}" type="sibTrans" cxnId="{EEC174C2-BEC3-4228-B31A-F66CEF0441C7}">
      <dgm:prSet/>
      <dgm:spPr/>
      <dgm:t>
        <a:bodyPr/>
        <a:lstStyle/>
        <a:p>
          <a:endParaRPr lang="fr-FR" dirty="0"/>
        </a:p>
      </dgm:t>
    </dgm:pt>
    <dgm:pt modelId="{A23060F5-BC9C-4AB1-B6BB-BE5CAF5BE191}">
      <dgm:prSet/>
      <dgm:spPr/>
      <dgm:t>
        <a:bodyPr/>
        <a:lstStyle/>
        <a:p>
          <a:pPr rtl="0"/>
          <a:r>
            <a:rPr lang="fr-FR" dirty="0" smtClean="0"/>
            <a:t>Action inhibitrice de thyroxine sur l’hypothalamus pour diminuer la sécrétion de l’hypophyse</a:t>
          </a:r>
          <a:endParaRPr lang="fr-FR" dirty="0"/>
        </a:p>
      </dgm:t>
    </dgm:pt>
    <dgm:pt modelId="{D4C74755-2CA2-4ADB-BE22-EC4445BC618B}" type="parTrans" cxnId="{792C8222-D6B4-44E0-A042-E83B17EDEB37}">
      <dgm:prSet/>
      <dgm:spPr/>
      <dgm:t>
        <a:bodyPr/>
        <a:lstStyle/>
        <a:p>
          <a:endParaRPr lang="fr-FR"/>
        </a:p>
      </dgm:t>
    </dgm:pt>
    <dgm:pt modelId="{1DC717D4-1A56-4DDE-B020-CD503DA952B7}" type="sibTrans" cxnId="{792C8222-D6B4-44E0-A042-E83B17EDEB37}">
      <dgm:prSet/>
      <dgm:spPr/>
      <dgm:t>
        <a:bodyPr/>
        <a:lstStyle/>
        <a:p>
          <a:endParaRPr lang="fr-FR" dirty="0"/>
        </a:p>
      </dgm:t>
    </dgm:pt>
    <dgm:pt modelId="{6DCBD295-5E8E-457F-8302-BB3674671B34}" type="pres">
      <dgm:prSet presAssocID="{AA963F6A-41B3-440A-956E-BF59015F710B}" presName="cycle" presStyleCnt="0">
        <dgm:presLayoutVars>
          <dgm:dir/>
          <dgm:resizeHandles val="exact"/>
        </dgm:presLayoutVars>
      </dgm:prSet>
      <dgm:spPr/>
      <dgm:t>
        <a:bodyPr/>
        <a:lstStyle/>
        <a:p>
          <a:endParaRPr lang="fr-FR"/>
        </a:p>
      </dgm:t>
    </dgm:pt>
    <dgm:pt modelId="{E04F18C3-41EE-4F1E-8F56-EFE4752ED164}" type="pres">
      <dgm:prSet presAssocID="{0EDB7BEF-C7FC-4CED-A4BB-A82EFAE0869C}" presName="dummy" presStyleCnt="0"/>
      <dgm:spPr/>
    </dgm:pt>
    <dgm:pt modelId="{34E26EAC-0AE6-4D35-8E72-D8417CF6F829}" type="pres">
      <dgm:prSet presAssocID="{0EDB7BEF-C7FC-4CED-A4BB-A82EFAE0869C}" presName="node" presStyleLbl="revTx" presStyleIdx="0" presStyleCnt="7">
        <dgm:presLayoutVars>
          <dgm:bulletEnabled val="1"/>
        </dgm:presLayoutVars>
      </dgm:prSet>
      <dgm:spPr/>
      <dgm:t>
        <a:bodyPr/>
        <a:lstStyle/>
        <a:p>
          <a:endParaRPr lang="fr-FR"/>
        </a:p>
      </dgm:t>
    </dgm:pt>
    <dgm:pt modelId="{7A95A09D-42ED-4A9D-AC2A-B3D17ECB2D0F}" type="pres">
      <dgm:prSet presAssocID="{4842B067-2FAC-4AD8-BEC9-A05514FFFCB0}" presName="sibTrans" presStyleLbl="node1" presStyleIdx="0" presStyleCnt="7"/>
      <dgm:spPr/>
      <dgm:t>
        <a:bodyPr/>
        <a:lstStyle/>
        <a:p>
          <a:endParaRPr lang="fr-FR"/>
        </a:p>
      </dgm:t>
    </dgm:pt>
    <dgm:pt modelId="{1414713E-2A46-4D12-A506-C33EA57407F1}" type="pres">
      <dgm:prSet presAssocID="{E18F17E0-5356-402D-BB90-86E95865675B}" presName="dummy" presStyleCnt="0"/>
      <dgm:spPr/>
    </dgm:pt>
    <dgm:pt modelId="{99BFF700-742F-4219-A3A7-3852385006FF}" type="pres">
      <dgm:prSet presAssocID="{E18F17E0-5356-402D-BB90-86E95865675B}" presName="node" presStyleLbl="revTx" presStyleIdx="1" presStyleCnt="7">
        <dgm:presLayoutVars>
          <dgm:bulletEnabled val="1"/>
        </dgm:presLayoutVars>
      </dgm:prSet>
      <dgm:spPr/>
      <dgm:t>
        <a:bodyPr/>
        <a:lstStyle/>
        <a:p>
          <a:endParaRPr lang="fr-FR"/>
        </a:p>
      </dgm:t>
    </dgm:pt>
    <dgm:pt modelId="{7793602F-3A3F-475C-A2E1-E4DC4FB6C73B}" type="pres">
      <dgm:prSet presAssocID="{082FED6E-65AD-499D-9D56-33704A707646}" presName="sibTrans" presStyleLbl="node1" presStyleIdx="1" presStyleCnt="7"/>
      <dgm:spPr/>
      <dgm:t>
        <a:bodyPr/>
        <a:lstStyle/>
        <a:p>
          <a:endParaRPr lang="fr-FR"/>
        </a:p>
      </dgm:t>
    </dgm:pt>
    <dgm:pt modelId="{907BC6BF-AB6D-4FFC-BC41-A26ABBBB5586}" type="pres">
      <dgm:prSet presAssocID="{20C34DE4-2157-43C7-B7AF-63EDE720ACE0}" presName="dummy" presStyleCnt="0"/>
      <dgm:spPr/>
    </dgm:pt>
    <dgm:pt modelId="{F464AF01-3D9A-4388-A46E-BFE5F74F4211}" type="pres">
      <dgm:prSet presAssocID="{20C34DE4-2157-43C7-B7AF-63EDE720ACE0}" presName="node" presStyleLbl="revTx" presStyleIdx="2" presStyleCnt="7">
        <dgm:presLayoutVars>
          <dgm:bulletEnabled val="1"/>
        </dgm:presLayoutVars>
      </dgm:prSet>
      <dgm:spPr/>
      <dgm:t>
        <a:bodyPr/>
        <a:lstStyle/>
        <a:p>
          <a:endParaRPr lang="fr-FR"/>
        </a:p>
      </dgm:t>
    </dgm:pt>
    <dgm:pt modelId="{240055B3-46F7-4307-904E-F33953A0634C}" type="pres">
      <dgm:prSet presAssocID="{6F1D6B3D-693F-427E-B68B-D1D7247BB0FF}" presName="sibTrans" presStyleLbl="node1" presStyleIdx="2" presStyleCnt="7"/>
      <dgm:spPr/>
      <dgm:t>
        <a:bodyPr/>
        <a:lstStyle/>
        <a:p>
          <a:endParaRPr lang="fr-FR"/>
        </a:p>
      </dgm:t>
    </dgm:pt>
    <dgm:pt modelId="{7ECDD0B0-4B1D-4970-BC88-DC304C2B18D9}" type="pres">
      <dgm:prSet presAssocID="{C4585281-8EA3-4864-B70F-B4E7158DBECB}" presName="dummy" presStyleCnt="0"/>
      <dgm:spPr/>
    </dgm:pt>
    <dgm:pt modelId="{DF1476A8-08DA-4D98-820A-D0D7E2DD2661}" type="pres">
      <dgm:prSet presAssocID="{C4585281-8EA3-4864-B70F-B4E7158DBECB}" presName="node" presStyleLbl="revTx" presStyleIdx="3" presStyleCnt="7">
        <dgm:presLayoutVars>
          <dgm:bulletEnabled val="1"/>
        </dgm:presLayoutVars>
      </dgm:prSet>
      <dgm:spPr/>
      <dgm:t>
        <a:bodyPr/>
        <a:lstStyle/>
        <a:p>
          <a:endParaRPr lang="fr-FR"/>
        </a:p>
      </dgm:t>
    </dgm:pt>
    <dgm:pt modelId="{91ACA9F5-046F-430E-8FE4-56DB8224C72B}" type="pres">
      <dgm:prSet presAssocID="{01D0CAAC-8112-418A-9334-E73A2BD83FFD}" presName="sibTrans" presStyleLbl="node1" presStyleIdx="3" presStyleCnt="7"/>
      <dgm:spPr/>
      <dgm:t>
        <a:bodyPr/>
        <a:lstStyle/>
        <a:p>
          <a:endParaRPr lang="fr-FR"/>
        </a:p>
      </dgm:t>
    </dgm:pt>
    <dgm:pt modelId="{88891AA1-91F6-436B-9231-CA288978327C}" type="pres">
      <dgm:prSet presAssocID="{792C8D18-D088-49B7-B743-DD08CD8B39B5}" presName="dummy" presStyleCnt="0"/>
      <dgm:spPr/>
    </dgm:pt>
    <dgm:pt modelId="{2D1AEED8-080D-46CB-83E7-C3E2DB62F637}" type="pres">
      <dgm:prSet presAssocID="{792C8D18-D088-49B7-B743-DD08CD8B39B5}" presName="node" presStyleLbl="revTx" presStyleIdx="4" presStyleCnt="7">
        <dgm:presLayoutVars>
          <dgm:bulletEnabled val="1"/>
        </dgm:presLayoutVars>
      </dgm:prSet>
      <dgm:spPr/>
      <dgm:t>
        <a:bodyPr/>
        <a:lstStyle/>
        <a:p>
          <a:endParaRPr lang="fr-FR"/>
        </a:p>
      </dgm:t>
    </dgm:pt>
    <dgm:pt modelId="{5E337AFD-E0B6-4851-86FD-DCF1E1885634}" type="pres">
      <dgm:prSet presAssocID="{64C258AE-5DB7-41C7-A5D7-F3469520A4C4}" presName="sibTrans" presStyleLbl="node1" presStyleIdx="4" presStyleCnt="7"/>
      <dgm:spPr/>
      <dgm:t>
        <a:bodyPr/>
        <a:lstStyle/>
        <a:p>
          <a:endParaRPr lang="fr-FR"/>
        </a:p>
      </dgm:t>
    </dgm:pt>
    <dgm:pt modelId="{B2F27D5C-F812-47CC-8EB1-2B355F452843}" type="pres">
      <dgm:prSet presAssocID="{B54E24B4-6FF9-4D6E-B1F3-E4E2FC120A18}" presName="dummy" presStyleCnt="0"/>
      <dgm:spPr/>
    </dgm:pt>
    <dgm:pt modelId="{9D2A0192-DC2B-4DF7-8982-651024041D67}" type="pres">
      <dgm:prSet presAssocID="{B54E24B4-6FF9-4D6E-B1F3-E4E2FC120A18}" presName="node" presStyleLbl="revTx" presStyleIdx="5" presStyleCnt="7">
        <dgm:presLayoutVars>
          <dgm:bulletEnabled val="1"/>
        </dgm:presLayoutVars>
      </dgm:prSet>
      <dgm:spPr/>
      <dgm:t>
        <a:bodyPr/>
        <a:lstStyle/>
        <a:p>
          <a:endParaRPr lang="fr-FR"/>
        </a:p>
      </dgm:t>
    </dgm:pt>
    <dgm:pt modelId="{D227BEC7-7D45-4506-B18F-85DE98F113E4}" type="pres">
      <dgm:prSet presAssocID="{219F6FD5-B853-4D99-821C-9BBB5895F5E4}" presName="sibTrans" presStyleLbl="node1" presStyleIdx="5" presStyleCnt="7"/>
      <dgm:spPr/>
      <dgm:t>
        <a:bodyPr/>
        <a:lstStyle/>
        <a:p>
          <a:endParaRPr lang="fr-FR"/>
        </a:p>
      </dgm:t>
    </dgm:pt>
    <dgm:pt modelId="{D1028926-F151-428E-93CA-666809F186EB}" type="pres">
      <dgm:prSet presAssocID="{A23060F5-BC9C-4AB1-B6BB-BE5CAF5BE191}" presName="dummy" presStyleCnt="0"/>
      <dgm:spPr/>
    </dgm:pt>
    <dgm:pt modelId="{B84CD6F1-1BF2-4B12-8724-83AE0E9625D6}" type="pres">
      <dgm:prSet presAssocID="{A23060F5-BC9C-4AB1-B6BB-BE5CAF5BE191}" presName="node" presStyleLbl="revTx" presStyleIdx="6" presStyleCnt="7">
        <dgm:presLayoutVars>
          <dgm:bulletEnabled val="1"/>
        </dgm:presLayoutVars>
      </dgm:prSet>
      <dgm:spPr/>
      <dgm:t>
        <a:bodyPr/>
        <a:lstStyle/>
        <a:p>
          <a:endParaRPr lang="fr-FR"/>
        </a:p>
      </dgm:t>
    </dgm:pt>
    <dgm:pt modelId="{19AFA813-4946-4E03-8658-854D6832FCC8}" type="pres">
      <dgm:prSet presAssocID="{1DC717D4-1A56-4DDE-B020-CD503DA952B7}" presName="sibTrans" presStyleLbl="node1" presStyleIdx="6" presStyleCnt="7"/>
      <dgm:spPr/>
      <dgm:t>
        <a:bodyPr/>
        <a:lstStyle/>
        <a:p>
          <a:endParaRPr lang="fr-FR"/>
        </a:p>
      </dgm:t>
    </dgm:pt>
  </dgm:ptLst>
  <dgm:cxnLst>
    <dgm:cxn modelId="{99F1624B-F2B3-425C-B4D0-94176BFE5AF4}" type="presOf" srcId="{4842B067-2FAC-4AD8-BEC9-A05514FFFCB0}" destId="{7A95A09D-42ED-4A9D-AC2A-B3D17ECB2D0F}" srcOrd="0" destOrd="0" presId="urn:microsoft.com/office/officeart/2005/8/layout/cycle1"/>
    <dgm:cxn modelId="{E8837BDF-0B53-403A-A9DE-FD9030D543AE}" type="presOf" srcId="{6F1D6B3D-693F-427E-B68B-D1D7247BB0FF}" destId="{240055B3-46F7-4307-904E-F33953A0634C}" srcOrd="0" destOrd="0" presId="urn:microsoft.com/office/officeart/2005/8/layout/cycle1"/>
    <dgm:cxn modelId="{4602BDB7-E0BC-4C20-BFCE-7994F5AFB3B3}" type="presOf" srcId="{B54E24B4-6FF9-4D6E-B1F3-E4E2FC120A18}" destId="{9D2A0192-DC2B-4DF7-8982-651024041D67}" srcOrd="0" destOrd="0" presId="urn:microsoft.com/office/officeart/2005/8/layout/cycle1"/>
    <dgm:cxn modelId="{5BEE93E6-667F-4F1B-88E6-607F391E8C62}" type="presOf" srcId="{219F6FD5-B853-4D99-821C-9BBB5895F5E4}" destId="{D227BEC7-7D45-4506-B18F-85DE98F113E4}" srcOrd="0" destOrd="0" presId="urn:microsoft.com/office/officeart/2005/8/layout/cycle1"/>
    <dgm:cxn modelId="{EEC174C2-BEC3-4228-B31A-F66CEF0441C7}" srcId="{AA963F6A-41B3-440A-956E-BF59015F710B}" destId="{B54E24B4-6FF9-4D6E-B1F3-E4E2FC120A18}" srcOrd="5" destOrd="0" parTransId="{FCEB5703-CEA2-4BDA-8DBA-81274BFBEAB2}" sibTransId="{219F6FD5-B853-4D99-821C-9BBB5895F5E4}"/>
    <dgm:cxn modelId="{AB67F943-615C-4334-AD8B-C0CB02EDD581}" type="presOf" srcId="{64C258AE-5DB7-41C7-A5D7-F3469520A4C4}" destId="{5E337AFD-E0B6-4851-86FD-DCF1E1885634}" srcOrd="0" destOrd="0" presId="urn:microsoft.com/office/officeart/2005/8/layout/cycle1"/>
    <dgm:cxn modelId="{8E3E22BC-D855-45E1-842D-271A802C9C49}" type="presOf" srcId="{AA963F6A-41B3-440A-956E-BF59015F710B}" destId="{6DCBD295-5E8E-457F-8302-BB3674671B34}" srcOrd="0" destOrd="0" presId="urn:microsoft.com/office/officeart/2005/8/layout/cycle1"/>
    <dgm:cxn modelId="{3D3BF207-069E-43BB-8134-BC54F38C961E}" srcId="{AA963F6A-41B3-440A-956E-BF59015F710B}" destId="{20C34DE4-2157-43C7-B7AF-63EDE720ACE0}" srcOrd="2" destOrd="0" parTransId="{D9059F25-CC57-49DD-B0B7-F564D2F630EA}" sibTransId="{6F1D6B3D-693F-427E-B68B-D1D7247BB0FF}"/>
    <dgm:cxn modelId="{52955659-20FE-4143-8CDA-28A768550BED}" type="presOf" srcId="{C4585281-8EA3-4864-B70F-B4E7158DBECB}" destId="{DF1476A8-08DA-4D98-820A-D0D7E2DD2661}" srcOrd="0" destOrd="0" presId="urn:microsoft.com/office/officeart/2005/8/layout/cycle1"/>
    <dgm:cxn modelId="{16363D9D-EE11-41F5-A101-E9E555817968}" type="presOf" srcId="{082FED6E-65AD-499D-9D56-33704A707646}" destId="{7793602F-3A3F-475C-A2E1-E4DC4FB6C73B}" srcOrd="0" destOrd="0" presId="urn:microsoft.com/office/officeart/2005/8/layout/cycle1"/>
    <dgm:cxn modelId="{22857502-5B96-4F5A-B79F-AF25704D5AF5}" type="presOf" srcId="{0EDB7BEF-C7FC-4CED-A4BB-A82EFAE0869C}" destId="{34E26EAC-0AE6-4D35-8E72-D8417CF6F829}" srcOrd="0" destOrd="0" presId="urn:microsoft.com/office/officeart/2005/8/layout/cycle1"/>
    <dgm:cxn modelId="{2C84D1DE-4F4B-4290-8795-CC4D1DD46C05}" type="presOf" srcId="{20C34DE4-2157-43C7-B7AF-63EDE720ACE0}" destId="{F464AF01-3D9A-4388-A46E-BFE5F74F4211}" srcOrd="0" destOrd="0" presId="urn:microsoft.com/office/officeart/2005/8/layout/cycle1"/>
    <dgm:cxn modelId="{4817BBD4-0C74-455C-BCD4-FA9A01A47162}" type="presOf" srcId="{792C8D18-D088-49B7-B743-DD08CD8B39B5}" destId="{2D1AEED8-080D-46CB-83E7-C3E2DB62F637}" srcOrd="0" destOrd="0" presId="urn:microsoft.com/office/officeart/2005/8/layout/cycle1"/>
    <dgm:cxn modelId="{FD896C80-9A93-4029-81F9-866A19624CFC}" srcId="{AA963F6A-41B3-440A-956E-BF59015F710B}" destId="{0EDB7BEF-C7FC-4CED-A4BB-A82EFAE0869C}" srcOrd="0" destOrd="0" parTransId="{00A8214A-5C28-49A7-AE88-3C0E8A89EA0D}" sibTransId="{4842B067-2FAC-4AD8-BEC9-A05514FFFCB0}"/>
    <dgm:cxn modelId="{3332E0D0-FE7A-4B60-9FE1-6BEC679F8A61}" srcId="{AA963F6A-41B3-440A-956E-BF59015F710B}" destId="{C4585281-8EA3-4864-B70F-B4E7158DBECB}" srcOrd="3" destOrd="0" parTransId="{CF659D8E-ACA7-41B7-B571-B792ADED2F52}" sibTransId="{01D0CAAC-8112-418A-9334-E73A2BD83FFD}"/>
    <dgm:cxn modelId="{39C1ED04-2D61-4CCC-8F16-D01E5E7DDF02}" srcId="{AA963F6A-41B3-440A-956E-BF59015F710B}" destId="{E18F17E0-5356-402D-BB90-86E95865675B}" srcOrd="1" destOrd="0" parTransId="{47BFEA90-0967-48AF-815D-93F78A68F663}" sibTransId="{082FED6E-65AD-499D-9D56-33704A707646}"/>
    <dgm:cxn modelId="{792C8222-D6B4-44E0-A042-E83B17EDEB37}" srcId="{AA963F6A-41B3-440A-956E-BF59015F710B}" destId="{A23060F5-BC9C-4AB1-B6BB-BE5CAF5BE191}" srcOrd="6" destOrd="0" parTransId="{D4C74755-2CA2-4ADB-BE22-EC4445BC618B}" sibTransId="{1DC717D4-1A56-4DDE-B020-CD503DA952B7}"/>
    <dgm:cxn modelId="{36FC74B0-03F5-45B0-8261-23C25CA73725}" type="presOf" srcId="{1DC717D4-1A56-4DDE-B020-CD503DA952B7}" destId="{19AFA813-4946-4E03-8658-854D6832FCC8}" srcOrd="0" destOrd="0" presId="urn:microsoft.com/office/officeart/2005/8/layout/cycle1"/>
    <dgm:cxn modelId="{AF38ECC6-54B5-4A8C-B3EF-15D08A49DED0}" type="presOf" srcId="{A23060F5-BC9C-4AB1-B6BB-BE5CAF5BE191}" destId="{B84CD6F1-1BF2-4B12-8724-83AE0E9625D6}" srcOrd="0" destOrd="0" presId="urn:microsoft.com/office/officeart/2005/8/layout/cycle1"/>
    <dgm:cxn modelId="{B7DF3047-AEA4-42AE-B6C0-CEFF59674927}" type="presOf" srcId="{E18F17E0-5356-402D-BB90-86E95865675B}" destId="{99BFF700-742F-4219-A3A7-3852385006FF}" srcOrd="0" destOrd="0" presId="urn:microsoft.com/office/officeart/2005/8/layout/cycle1"/>
    <dgm:cxn modelId="{7B6EA8C0-95E3-416C-9D26-089B9F4E66B9}" type="presOf" srcId="{01D0CAAC-8112-418A-9334-E73A2BD83FFD}" destId="{91ACA9F5-046F-430E-8FE4-56DB8224C72B}" srcOrd="0" destOrd="0" presId="urn:microsoft.com/office/officeart/2005/8/layout/cycle1"/>
    <dgm:cxn modelId="{685B3600-2386-44FA-8B65-05C3E7C73B4A}" srcId="{AA963F6A-41B3-440A-956E-BF59015F710B}" destId="{792C8D18-D088-49B7-B743-DD08CD8B39B5}" srcOrd="4" destOrd="0" parTransId="{44B766E2-7475-4EC0-81C2-0D97B5BD889F}" sibTransId="{64C258AE-5DB7-41C7-A5D7-F3469520A4C4}"/>
    <dgm:cxn modelId="{0858459C-81DF-436C-95A0-2B59F975AAF8}" type="presParOf" srcId="{6DCBD295-5E8E-457F-8302-BB3674671B34}" destId="{E04F18C3-41EE-4F1E-8F56-EFE4752ED164}" srcOrd="0" destOrd="0" presId="urn:microsoft.com/office/officeart/2005/8/layout/cycle1"/>
    <dgm:cxn modelId="{DBBF820D-FA88-4610-AAF2-EDA2723FFA10}" type="presParOf" srcId="{6DCBD295-5E8E-457F-8302-BB3674671B34}" destId="{34E26EAC-0AE6-4D35-8E72-D8417CF6F829}" srcOrd="1" destOrd="0" presId="urn:microsoft.com/office/officeart/2005/8/layout/cycle1"/>
    <dgm:cxn modelId="{7EAA284E-803C-4D9F-9BD5-28A5EAB7BF64}" type="presParOf" srcId="{6DCBD295-5E8E-457F-8302-BB3674671B34}" destId="{7A95A09D-42ED-4A9D-AC2A-B3D17ECB2D0F}" srcOrd="2" destOrd="0" presId="urn:microsoft.com/office/officeart/2005/8/layout/cycle1"/>
    <dgm:cxn modelId="{90FB8190-3235-4C5E-8F08-2E6CD7E14DA2}" type="presParOf" srcId="{6DCBD295-5E8E-457F-8302-BB3674671B34}" destId="{1414713E-2A46-4D12-A506-C33EA57407F1}" srcOrd="3" destOrd="0" presId="urn:microsoft.com/office/officeart/2005/8/layout/cycle1"/>
    <dgm:cxn modelId="{E2E8D54A-499A-461C-A3E2-E86BF3974BB4}" type="presParOf" srcId="{6DCBD295-5E8E-457F-8302-BB3674671B34}" destId="{99BFF700-742F-4219-A3A7-3852385006FF}" srcOrd="4" destOrd="0" presId="urn:microsoft.com/office/officeart/2005/8/layout/cycle1"/>
    <dgm:cxn modelId="{6FD2CA28-A546-4796-A455-8096CC41D2A3}" type="presParOf" srcId="{6DCBD295-5E8E-457F-8302-BB3674671B34}" destId="{7793602F-3A3F-475C-A2E1-E4DC4FB6C73B}" srcOrd="5" destOrd="0" presId="urn:microsoft.com/office/officeart/2005/8/layout/cycle1"/>
    <dgm:cxn modelId="{BE4DC48F-06F1-495D-B98C-6AF3304CD1B6}" type="presParOf" srcId="{6DCBD295-5E8E-457F-8302-BB3674671B34}" destId="{907BC6BF-AB6D-4FFC-BC41-A26ABBBB5586}" srcOrd="6" destOrd="0" presId="urn:microsoft.com/office/officeart/2005/8/layout/cycle1"/>
    <dgm:cxn modelId="{547FC6BE-344B-4530-9114-59547E07BEF6}" type="presParOf" srcId="{6DCBD295-5E8E-457F-8302-BB3674671B34}" destId="{F464AF01-3D9A-4388-A46E-BFE5F74F4211}" srcOrd="7" destOrd="0" presId="urn:microsoft.com/office/officeart/2005/8/layout/cycle1"/>
    <dgm:cxn modelId="{497A8493-E990-431A-BB68-5D4921EF6B17}" type="presParOf" srcId="{6DCBD295-5E8E-457F-8302-BB3674671B34}" destId="{240055B3-46F7-4307-904E-F33953A0634C}" srcOrd="8" destOrd="0" presId="urn:microsoft.com/office/officeart/2005/8/layout/cycle1"/>
    <dgm:cxn modelId="{90B309A7-C2C6-4756-9A57-12B2CF39802D}" type="presParOf" srcId="{6DCBD295-5E8E-457F-8302-BB3674671B34}" destId="{7ECDD0B0-4B1D-4970-BC88-DC304C2B18D9}" srcOrd="9" destOrd="0" presId="urn:microsoft.com/office/officeart/2005/8/layout/cycle1"/>
    <dgm:cxn modelId="{1469720C-8812-4AD7-A95F-427D9AF61F6B}" type="presParOf" srcId="{6DCBD295-5E8E-457F-8302-BB3674671B34}" destId="{DF1476A8-08DA-4D98-820A-D0D7E2DD2661}" srcOrd="10" destOrd="0" presId="urn:microsoft.com/office/officeart/2005/8/layout/cycle1"/>
    <dgm:cxn modelId="{C2FE9F87-2B3A-4BD0-A013-2E279F1B369E}" type="presParOf" srcId="{6DCBD295-5E8E-457F-8302-BB3674671B34}" destId="{91ACA9F5-046F-430E-8FE4-56DB8224C72B}" srcOrd="11" destOrd="0" presId="urn:microsoft.com/office/officeart/2005/8/layout/cycle1"/>
    <dgm:cxn modelId="{9E02BDCA-8D27-411E-8670-EB451FC9CC54}" type="presParOf" srcId="{6DCBD295-5E8E-457F-8302-BB3674671B34}" destId="{88891AA1-91F6-436B-9231-CA288978327C}" srcOrd="12" destOrd="0" presId="urn:microsoft.com/office/officeart/2005/8/layout/cycle1"/>
    <dgm:cxn modelId="{72469804-1DDD-4832-9810-F04EC84F39DB}" type="presParOf" srcId="{6DCBD295-5E8E-457F-8302-BB3674671B34}" destId="{2D1AEED8-080D-46CB-83E7-C3E2DB62F637}" srcOrd="13" destOrd="0" presId="urn:microsoft.com/office/officeart/2005/8/layout/cycle1"/>
    <dgm:cxn modelId="{908D92C4-2B1F-4070-B798-DE7D78C1C871}" type="presParOf" srcId="{6DCBD295-5E8E-457F-8302-BB3674671B34}" destId="{5E337AFD-E0B6-4851-86FD-DCF1E1885634}" srcOrd="14" destOrd="0" presId="urn:microsoft.com/office/officeart/2005/8/layout/cycle1"/>
    <dgm:cxn modelId="{38BF37C7-7DFF-4085-AC7C-D5A38340A743}" type="presParOf" srcId="{6DCBD295-5E8E-457F-8302-BB3674671B34}" destId="{B2F27D5C-F812-47CC-8EB1-2B355F452843}" srcOrd="15" destOrd="0" presId="urn:microsoft.com/office/officeart/2005/8/layout/cycle1"/>
    <dgm:cxn modelId="{AAB6A333-9E7B-4E25-99BB-B086CAF9F75F}" type="presParOf" srcId="{6DCBD295-5E8E-457F-8302-BB3674671B34}" destId="{9D2A0192-DC2B-4DF7-8982-651024041D67}" srcOrd="16" destOrd="0" presId="urn:microsoft.com/office/officeart/2005/8/layout/cycle1"/>
    <dgm:cxn modelId="{923616B0-7531-4F03-8334-DEBA00823DF0}" type="presParOf" srcId="{6DCBD295-5E8E-457F-8302-BB3674671B34}" destId="{D227BEC7-7D45-4506-B18F-85DE98F113E4}" srcOrd="17" destOrd="0" presId="urn:microsoft.com/office/officeart/2005/8/layout/cycle1"/>
    <dgm:cxn modelId="{ED926931-3BCF-49F9-9C4D-1C484CA3EC62}" type="presParOf" srcId="{6DCBD295-5E8E-457F-8302-BB3674671B34}" destId="{D1028926-F151-428E-93CA-666809F186EB}" srcOrd="18" destOrd="0" presId="urn:microsoft.com/office/officeart/2005/8/layout/cycle1"/>
    <dgm:cxn modelId="{B1B3C482-A8D7-4FDB-9312-1FC6397400F0}" type="presParOf" srcId="{6DCBD295-5E8E-457F-8302-BB3674671B34}" destId="{B84CD6F1-1BF2-4B12-8724-83AE0E9625D6}" srcOrd="19" destOrd="0" presId="urn:microsoft.com/office/officeart/2005/8/layout/cycle1"/>
    <dgm:cxn modelId="{F0464CF8-40D3-449D-8F7E-D00FA8E40B29}" type="presParOf" srcId="{6DCBD295-5E8E-457F-8302-BB3674671B34}" destId="{19AFA813-4946-4E03-8658-854D6832FCC8}" srcOrd="20"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E26EAC-0AE6-4D35-8E72-D8417CF6F829}">
      <dsp:nvSpPr>
        <dsp:cNvPr id="0" name=""/>
        <dsp:cNvSpPr/>
      </dsp:nvSpPr>
      <dsp:spPr>
        <a:xfrm>
          <a:off x="4326505" y="1580"/>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Cerveau (hypothalamus) </a:t>
          </a:r>
          <a:endParaRPr lang="fr-FR" sz="900" kern="1200" dirty="0"/>
        </a:p>
      </dsp:txBody>
      <dsp:txXfrm>
        <a:off x="4326505" y="1580"/>
        <a:ext cx="827335" cy="827335"/>
      </dsp:txXfrm>
    </dsp:sp>
    <dsp:sp modelId="{7A95A09D-42ED-4A9D-AC2A-B3D17ECB2D0F}">
      <dsp:nvSpPr>
        <dsp:cNvPr id="0" name=""/>
        <dsp:cNvSpPr/>
      </dsp:nvSpPr>
      <dsp:spPr>
        <a:xfrm>
          <a:off x="1743216" y="45559"/>
          <a:ext cx="4285966" cy="4285966"/>
        </a:xfrm>
        <a:prstGeom prst="circularArrow">
          <a:avLst>
            <a:gd name="adj1" fmla="val 3764"/>
            <a:gd name="adj2" fmla="val 234867"/>
            <a:gd name="adj3" fmla="val 19826807"/>
            <a:gd name="adj4" fmla="val 18605707"/>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9BFF700-742F-4219-A3A7-3852385006FF}">
      <dsp:nvSpPr>
        <dsp:cNvPr id="0" name=""/>
        <dsp:cNvSpPr/>
      </dsp:nvSpPr>
      <dsp:spPr>
        <a:xfrm>
          <a:off x="5391393" y="1336907"/>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Stimulation de l’Hypophyse</a:t>
          </a:r>
          <a:endParaRPr lang="fr-FR" sz="900" kern="1200" dirty="0"/>
        </a:p>
      </dsp:txBody>
      <dsp:txXfrm>
        <a:off x="5391393" y="1336907"/>
        <a:ext cx="827335" cy="827335"/>
      </dsp:txXfrm>
    </dsp:sp>
    <dsp:sp modelId="{7793602F-3A3F-475C-A2E1-E4DC4FB6C73B}">
      <dsp:nvSpPr>
        <dsp:cNvPr id="0" name=""/>
        <dsp:cNvSpPr/>
      </dsp:nvSpPr>
      <dsp:spPr>
        <a:xfrm>
          <a:off x="1743216" y="45559"/>
          <a:ext cx="4285966" cy="4285966"/>
        </a:xfrm>
        <a:prstGeom prst="circularArrow">
          <a:avLst>
            <a:gd name="adj1" fmla="val 3764"/>
            <a:gd name="adj2" fmla="val 234867"/>
            <a:gd name="adj3" fmla="val 1229928"/>
            <a:gd name="adj4" fmla="val 21557556"/>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464AF01-3D9A-4388-A46E-BFE5F74F4211}">
      <dsp:nvSpPr>
        <dsp:cNvPr id="0" name=""/>
        <dsp:cNvSpPr/>
      </dsp:nvSpPr>
      <dsp:spPr>
        <a:xfrm>
          <a:off x="5011339" y="3002033"/>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Sécrétion hormone hypophysaire (TSH)</a:t>
          </a:r>
          <a:endParaRPr lang="fr-FR" sz="900" kern="1200" dirty="0"/>
        </a:p>
      </dsp:txBody>
      <dsp:txXfrm>
        <a:off x="5011339" y="3002033"/>
        <a:ext cx="827335" cy="827335"/>
      </dsp:txXfrm>
    </dsp:sp>
    <dsp:sp modelId="{240055B3-46F7-4307-904E-F33953A0634C}">
      <dsp:nvSpPr>
        <dsp:cNvPr id="0" name=""/>
        <dsp:cNvSpPr/>
      </dsp:nvSpPr>
      <dsp:spPr>
        <a:xfrm>
          <a:off x="1743216" y="45559"/>
          <a:ext cx="4285966" cy="4285966"/>
        </a:xfrm>
        <a:prstGeom prst="circularArrow">
          <a:avLst>
            <a:gd name="adj1" fmla="val 3764"/>
            <a:gd name="adj2" fmla="val 234867"/>
            <a:gd name="adj3" fmla="val 4437177"/>
            <a:gd name="adj4" fmla="val 3308050"/>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F1476A8-08DA-4D98-820A-D0D7E2DD2661}">
      <dsp:nvSpPr>
        <dsp:cNvPr id="0" name=""/>
        <dsp:cNvSpPr/>
      </dsp:nvSpPr>
      <dsp:spPr>
        <a:xfrm>
          <a:off x="3472532" y="3743083"/>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Action sur le gland endocrine (thyroïde)</a:t>
          </a:r>
          <a:endParaRPr lang="fr-FR" sz="900" kern="1200" dirty="0"/>
        </a:p>
      </dsp:txBody>
      <dsp:txXfrm>
        <a:off x="3472532" y="3743083"/>
        <a:ext cx="827335" cy="827335"/>
      </dsp:txXfrm>
    </dsp:sp>
    <dsp:sp modelId="{91ACA9F5-046F-430E-8FE4-56DB8224C72B}">
      <dsp:nvSpPr>
        <dsp:cNvPr id="0" name=""/>
        <dsp:cNvSpPr/>
      </dsp:nvSpPr>
      <dsp:spPr>
        <a:xfrm>
          <a:off x="1743216" y="45559"/>
          <a:ext cx="4285966" cy="4285966"/>
        </a:xfrm>
        <a:prstGeom prst="circularArrow">
          <a:avLst>
            <a:gd name="adj1" fmla="val 3764"/>
            <a:gd name="adj2" fmla="val 234867"/>
            <a:gd name="adj3" fmla="val 7257083"/>
            <a:gd name="adj4" fmla="val 6127956"/>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D1AEED8-080D-46CB-83E7-C3E2DB62F637}">
      <dsp:nvSpPr>
        <dsp:cNvPr id="0" name=""/>
        <dsp:cNvSpPr/>
      </dsp:nvSpPr>
      <dsp:spPr>
        <a:xfrm>
          <a:off x="1933724" y="3002033"/>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Sécrétion hormone spécifique (Thyroxine)</a:t>
          </a:r>
          <a:endParaRPr lang="fr-FR" sz="900" kern="1200" dirty="0"/>
        </a:p>
      </dsp:txBody>
      <dsp:txXfrm>
        <a:off x="1933724" y="3002033"/>
        <a:ext cx="827335" cy="827335"/>
      </dsp:txXfrm>
    </dsp:sp>
    <dsp:sp modelId="{5E337AFD-E0B6-4851-86FD-DCF1E1885634}">
      <dsp:nvSpPr>
        <dsp:cNvPr id="0" name=""/>
        <dsp:cNvSpPr/>
      </dsp:nvSpPr>
      <dsp:spPr>
        <a:xfrm>
          <a:off x="1743216" y="45559"/>
          <a:ext cx="4285966" cy="4285966"/>
        </a:xfrm>
        <a:prstGeom prst="circularArrow">
          <a:avLst>
            <a:gd name="adj1" fmla="val 3764"/>
            <a:gd name="adj2" fmla="val 234867"/>
            <a:gd name="adj3" fmla="val 10607577"/>
            <a:gd name="adj4" fmla="val 9335205"/>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D2A0192-DC2B-4DF7-8982-651024041D67}">
      <dsp:nvSpPr>
        <dsp:cNvPr id="0" name=""/>
        <dsp:cNvSpPr/>
      </dsp:nvSpPr>
      <dsp:spPr>
        <a:xfrm>
          <a:off x="1553670" y="1336907"/>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Action sur les cellules cibles</a:t>
          </a:r>
          <a:endParaRPr lang="fr-FR" sz="900" kern="1200" dirty="0"/>
        </a:p>
      </dsp:txBody>
      <dsp:txXfrm>
        <a:off x="1553670" y="1336907"/>
        <a:ext cx="827335" cy="827335"/>
      </dsp:txXfrm>
    </dsp:sp>
    <dsp:sp modelId="{D227BEC7-7D45-4506-B18F-85DE98F113E4}">
      <dsp:nvSpPr>
        <dsp:cNvPr id="0" name=""/>
        <dsp:cNvSpPr/>
      </dsp:nvSpPr>
      <dsp:spPr>
        <a:xfrm>
          <a:off x="1743216" y="45559"/>
          <a:ext cx="4285966" cy="4285966"/>
        </a:xfrm>
        <a:prstGeom prst="circularArrow">
          <a:avLst>
            <a:gd name="adj1" fmla="val 3764"/>
            <a:gd name="adj2" fmla="val 234867"/>
            <a:gd name="adj3" fmla="val 13559426"/>
            <a:gd name="adj4" fmla="val 12338325"/>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84CD6F1-1BF2-4B12-8724-83AE0E9625D6}">
      <dsp:nvSpPr>
        <dsp:cNvPr id="0" name=""/>
        <dsp:cNvSpPr/>
      </dsp:nvSpPr>
      <dsp:spPr>
        <a:xfrm>
          <a:off x="2618558" y="1580"/>
          <a:ext cx="827335" cy="82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rtl="0">
            <a:lnSpc>
              <a:spcPct val="90000"/>
            </a:lnSpc>
            <a:spcBef>
              <a:spcPct val="0"/>
            </a:spcBef>
            <a:spcAft>
              <a:spcPct val="35000"/>
            </a:spcAft>
          </a:pPr>
          <a:r>
            <a:rPr lang="fr-FR" sz="900" kern="1200" dirty="0" smtClean="0"/>
            <a:t>Action inhibitrice de thyroxine sur l’hypothalamus pour diminuer la sécrétion de l’hypophyse</a:t>
          </a:r>
          <a:endParaRPr lang="fr-FR" sz="900" kern="1200" dirty="0"/>
        </a:p>
      </dsp:txBody>
      <dsp:txXfrm>
        <a:off x="2618558" y="1580"/>
        <a:ext cx="827335" cy="827335"/>
      </dsp:txXfrm>
    </dsp:sp>
    <dsp:sp modelId="{19AFA813-4946-4E03-8658-854D6832FCC8}">
      <dsp:nvSpPr>
        <dsp:cNvPr id="0" name=""/>
        <dsp:cNvSpPr/>
      </dsp:nvSpPr>
      <dsp:spPr>
        <a:xfrm>
          <a:off x="1743216" y="45559"/>
          <a:ext cx="4285966" cy="4285966"/>
        </a:xfrm>
        <a:prstGeom prst="circularArrow">
          <a:avLst>
            <a:gd name="adj1" fmla="val 3764"/>
            <a:gd name="adj2" fmla="val 234867"/>
            <a:gd name="adj3" fmla="val 16740751"/>
            <a:gd name="adj4" fmla="val 15424382"/>
            <a:gd name="adj5" fmla="val 4392"/>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5DD1FE-F9B8-4442-B66D-EA0A0064BE3A}" type="datetimeFigureOut">
              <a:rPr lang="fr-FR" smtClean="0"/>
              <a:pPr/>
              <a:t>16/01/2012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57CF5-D9E7-4CB3-82B2-B749A79757AF}"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7A57CF5-D9E7-4CB3-82B2-B749A79757AF}" type="slidenum">
              <a:rPr lang="fr-FR" smtClean="0"/>
              <a:pPr/>
              <a:t>54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ctangle à coins arrondi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ous-titr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17" name="Espace réservé du pied de page 16"/>
          <p:cNvSpPr>
            <a:spLocks noGrp="1"/>
          </p:cNvSpPr>
          <p:nvPr>
            <p:ph type="ftr" sz="quarter" idx="11"/>
          </p:nvPr>
        </p:nvSpPr>
        <p:spPr/>
        <p:txBody>
          <a:bodyPr/>
          <a:lstStyle/>
          <a:p>
            <a:endParaRPr lang="fr-FR" dirty="0"/>
          </a:p>
        </p:txBody>
      </p:sp>
      <p:sp>
        <p:nvSpPr>
          <p:cNvPr id="29" name="Espace réservé du numéro de diapositive 28"/>
          <p:cNvSpPr>
            <a:spLocks noGrp="1"/>
          </p:cNvSpPr>
          <p:nvPr>
            <p:ph type="sldNum" sz="quarter" idx="12"/>
          </p:nvPr>
        </p:nvSpPr>
        <p:spPr/>
        <p:txBody>
          <a:bodyPr lIns="0" tIns="0" rIns="0" bIns="0">
            <a:noAutofit/>
          </a:bodyPr>
          <a:lstStyle>
            <a:lvl1pPr>
              <a:defRPr sz="1400">
                <a:solidFill>
                  <a:srgbClr val="FFFFFF"/>
                </a:solidFill>
              </a:defRPr>
            </a:lvl1pPr>
          </a:lstStyle>
          <a:p>
            <a:fld id="{8032CCCC-B5A0-4D55-88E1-1449F8DC3691}" type="slidenum">
              <a:rPr lang="fr-FR" smtClean="0"/>
              <a:pPr/>
              <a:t>‹N°›</a:t>
            </a:fld>
            <a:endParaRPr lang="fr-FR"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032CCCC-B5A0-4D55-88E1-1449F8DC3691}"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1168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914400" y="274640"/>
            <a:ext cx="55626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032CCCC-B5A0-4D55-88E1-1449F8DC3691}"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032CCCC-B5A0-4D55-88E1-1449F8DC3691}" type="slidenum">
              <a:rPr lang="fr-FR" smtClean="0"/>
              <a:pPr/>
              <a:t>‹N°›</a:t>
            </a:fld>
            <a:endParaRPr lang="fr-FR" dirty="0"/>
          </a:p>
        </p:txBody>
      </p:sp>
      <p:sp>
        <p:nvSpPr>
          <p:cNvPr id="8" name="Espace réservé du contenu 7"/>
          <p:cNvSpPr>
            <a:spLocks noGrp="1"/>
          </p:cNvSpPr>
          <p:nvPr>
            <p:ph sz="quarter" idx="1"/>
          </p:nvPr>
        </p:nvSpPr>
        <p:spPr>
          <a:xfrm>
            <a:off x="914400" y="1447800"/>
            <a:ext cx="777240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ctangle à coins arrondi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5" name="Espace réservé du pied de page 4"/>
          <p:cNvSpPr>
            <a:spLocks noGrp="1"/>
          </p:cNvSpPr>
          <p:nvPr>
            <p:ph type="ftr" sz="quarter" idx="11"/>
          </p:nvPr>
        </p:nvSpPr>
        <p:spPr>
          <a:xfrm>
            <a:off x="800100" y="6172200"/>
            <a:ext cx="4000500" cy="457200"/>
          </a:xfrm>
        </p:spPr>
        <p:txBody>
          <a:bodyPr/>
          <a:lstStyle/>
          <a:p>
            <a:endParaRPr lang="fr-FR"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146304" y="6208776"/>
            <a:ext cx="457200" cy="457200"/>
          </a:xfrm>
        </p:spPr>
        <p:txBody>
          <a:bodyPr/>
          <a:lstStyle/>
          <a:p>
            <a:fld id="{8032CCCC-B5A0-4D55-88E1-1449F8DC3691}" type="slidenum">
              <a:rPr lang="fr-FR" smtClean="0"/>
              <a:pPr/>
              <a:t>‹N°›</a:t>
            </a:fld>
            <a:endParaRPr lang="fr-F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032CCCC-B5A0-4D55-88E1-1449F8DC3691}" type="slidenum">
              <a:rPr lang="fr-FR" smtClean="0"/>
              <a:pPr/>
              <a:t>‹N°›</a:t>
            </a:fld>
            <a:endParaRPr lang="fr-FR" dirty="0"/>
          </a:p>
        </p:txBody>
      </p:sp>
      <p:sp>
        <p:nvSpPr>
          <p:cNvPr id="9" name="Espace réservé du contenu 8"/>
          <p:cNvSpPr>
            <a:spLocks noGrp="1"/>
          </p:cNvSpPr>
          <p:nvPr>
            <p:ph sz="quarter" idx="1"/>
          </p:nvPr>
        </p:nvSpPr>
        <p:spPr>
          <a:xfrm>
            <a:off x="914400" y="1447800"/>
            <a:ext cx="374904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933950" y="1447800"/>
            <a:ext cx="374904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14400" y="273050"/>
            <a:ext cx="7772400" cy="1143000"/>
          </a:xfrm>
        </p:spPr>
        <p:txBody>
          <a:bodyPr anchor="b" anchorCtr="0"/>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8032CCCC-B5A0-4D55-88E1-1449F8DC3691}" type="slidenum">
              <a:rPr lang="fr-FR" smtClean="0"/>
              <a:pPr/>
              <a:t>‹N°›</a:t>
            </a:fld>
            <a:endParaRPr lang="fr-FR" dirty="0"/>
          </a:p>
        </p:txBody>
      </p:sp>
      <p:sp>
        <p:nvSpPr>
          <p:cNvPr id="11" name="Espace réservé du contenu 10"/>
          <p:cNvSpPr>
            <a:spLocks noGrp="1"/>
          </p:cNvSpPr>
          <p:nvPr>
            <p:ph sz="half" idx="2"/>
          </p:nvPr>
        </p:nvSpPr>
        <p:spPr>
          <a:xfrm>
            <a:off x="914400" y="2247900"/>
            <a:ext cx="3733800" cy="38862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4"/>
          </p:nvPr>
        </p:nvSpPr>
        <p:spPr>
          <a:xfrm>
            <a:off x="4953000" y="2247900"/>
            <a:ext cx="3733800" cy="38862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8032CCCC-B5A0-4D55-88E1-1449F8DC3691}"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8032CCCC-B5A0-4D55-88E1-1449F8DC3691}"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ctangle à coins arrondi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914400" y="273050"/>
            <a:ext cx="7772400" cy="1143000"/>
          </a:xfrm>
        </p:spPr>
        <p:txBody>
          <a:bodyPr anchor="b" anchorCtr="0"/>
          <a:lstStyle>
            <a:lvl1pPr algn="l">
              <a:buNone/>
              <a:defRPr sz="4000" b="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032CCCC-B5A0-4D55-88E1-1449F8DC3691}" type="slidenum">
              <a:rPr lang="fr-FR" smtClean="0"/>
              <a:pPr/>
              <a:t>‹N°›</a:t>
            </a:fld>
            <a:endParaRPr lang="fr-FR" dirty="0"/>
          </a:p>
        </p:txBody>
      </p:sp>
      <p:sp>
        <p:nvSpPr>
          <p:cNvPr id="11" name="Espace réservé du contenu 10"/>
          <p:cNvSpPr>
            <a:spLocks noGrp="1"/>
          </p:cNvSpPr>
          <p:nvPr>
            <p:ph sz="quarter" idx="1"/>
          </p:nvPr>
        </p:nvSpPr>
        <p:spPr>
          <a:xfrm>
            <a:off x="2971800" y="1600200"/>
            <a:ext cx="5715000" cy="44958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A56F3E2D-E8BD-4E6F-BFB7-73A3D77F9D30}" type="datetimeFigureOut">
              <a:rPr lang="fr-FR" smtClean="0"/>
              <a:pPr/>
              <a:t>16/01/2012</a:t>
            </a:fld>
            <a:endParaRPr lang="fr-FR" dirty="0"/>
          </a:p>
        </p:txBody>
      </p:sp>
      <p:sp>
        <p:nvSpPr>
          <p:cNvPr id="6" name="Espace réservé du pied de page 5"/>
          <p:cNvSpPr>
            <a:spLocks noGrp="1"/>
          </p:cNvSpPr>
          <p:nvPr>
            <p:ph type="ftr" sz="quarter" idx="11"/>
          </p:nvPr>
        </p:nvSpPr>
        <p:spPr>
          <a:xfrm>
            <a:off x="914400" y="6172200"/>
            <a:ext cx="3886200" cy="457200"/>
          </a:xfrm>
        </p:spPr>
        <p:txBody>
          <a:bodyPr/>
          <a:lstStyle/>
          <a:p>
            <a:endParaRPr lang="fr-FR" dirty="0"/>
          </a:p>
        </p:txBody>
      </p:sp>
      <p:sp>
        <p:nvSpPr>
          <p:cNvPr id="7" name="Espace réservé du numéro de diapositive 6"/>
          <p:cNvSpPr>
            <a:spLocks noGrp="1"/>
          </p:cNvSpPr>
          <p:nvPr>
            <p:ph type="sldNum" sz="quarter" idx="12"/>
          </p:nvPr>
        </p:nvSpPr>
        <p:spPr>
          <a:xfrm>
            <a:off x="146304" y="6208776"/>
            <a:ext cx="457200" cy="457200"/>
          </a:xfrm>
        </p:spPr>
        <p:txBody>
          <a:bodyPr/>
          <a:lstStyle/>
          <a:p>
            <a:fld id="{8032CCCC-B5A0-4D55-88E1-1449F8DC3691}" type="slidenum">
              <a:rPr lang="fr-FR" smtClean="0"/>
              <a:pPr/>
              <a:t>‹N°›</a:t>
            </a:fld>
            <a:endParaRPr lang="fr-FR"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pour une ima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fr-FR" smtClean="0"/>
              <a:t>Cliquez sur l'icône pour ajouter une image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ctangle à coins arrondi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Espace réservé du titre 21"/>
          <p:cNvSpPr>
            <a:spLocks noGrp="1"/>
          </p:cNvSpPr>
          <p:nvPr>
            <p:ph type="title"/>
          </p:nvPr>
        </p:nvSpPr>
        <p:spPr>
          <a:xfrm>
            <a:off x="914400" y="274638"/>
            <a:ext cx="7772400" cy="1143000"/>
          </a:xfrm>
          <a:prstGeom prst="rect">
            <a:avLst/>
          </a:prstGeom>
        </p:spPr>
        <p:txBody>
          <a:bodyPr bIns="91440" anchor="b" anchorCtr="0">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A56F3E2D-E8BD-4E6F-BFB7-73A3D77F9D30}" type="datetimeFigureOut">
              <a:rPr lang="fr-FR" smtClean="0"/>
              <a:pPr/>
              <a:t>16/01/2012</a:t>
            </a:fld>
            <a:endParaRPr lang="fr-FR" dirty="0"/>
          </a:p>
        </p:txBody>
      </p:sp>
      <p:sp>
        <p:nvSpPr>
          <p:cNvPr id="3" name="Espace réservé du pied de page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r-FR" dirty="0"/>
          </a:p>
        </p:txBody>
      </p:sp>
      <p:sp>
        <p:nvSpPr>
          <p:cNvPr id="23" name="Espace réservé du numéro de diapositive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032CCCC-B5A0-4D55-88E1-1449F8DC3691}"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oreillemudry.ch/introduction/"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corps.dufouraubin.com/cerveau/cerveau.htm" TargetMode="External"/><Relationship Id="rId2" Type="http://schemas.openxmlformats.org/officeDocument/2006/relationships/hyperlink" Target="http://www.corps.dufouraubin.com/nerveux/nerveux.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Système endocrinien </a:t>
            </a:r>
            <a:endParaRPr lang="fr-FR" dirty="0"/>
          </a:p>
        </p:txBody>
      </p:sp>
      <p:sp>
        <p:nvSpPr>
          <p:cNvPr id="3" name="Espace réservé du contenu 2"/>
          <p:cNvSpPr>
            <a:spLocks noGrp="1"/>
          </p:cNvSpPr>
          <p:nvPr>
            <p:ph sz="quarter" idx="1"/>
          </p:nvPr>
        </p:nvSpPr>
        <p:spPr/>
        <p:txBody>
          <a:bodyPr>
            <a:normAutofit fontScale="77500" lnSpcReduction="20000"/>
          </a:bodyPr>
          <a:lstStyle/>
          <a:p>
            <a:r>
              <a:rPr lang="fr-FR" dirty="0" smtClean="0"/>
              <a:t> </a:t>
            </a:r>
            <a:r>
              <a:rPr lang="fr-FR" dirty="0" smtClean="0">
                <a:solidFill>
                  <a:srgbClr val="FF0000"/>
                </a:solidFill>
              </a:rPr>
              <a:t>définition</a:t>
            </a:r>
            <a:r>
              <a:rPr lang="fr-FR" dirty="0" smtClean="0"/>
              <a:t>: est un système de glandes sans tube excrétrice qui sécrètent des messagers chimiques (hormones) qui agissent sur les tissus cibles grâce à la circulation sanguine.</a:t>
            </a:r>
          </a:p>
          <a:p>
            <a:endParaRPr lang="fr-FR" dirty="0" smtClean="0"/>
          </a:p>
          <a:p>
            <a:r>
              <a:rPr lang="fr-FR" dirty="0" smtClean="0"/>
              <a:t>Le système endocrinien, quant à lui, influe sur les activités métaboliques des cellules par l'intermédiaire d'hormones des messagers chimiques déversés dans le sang et transportés dans tout l'organisme. Les réactions des tissus ou des organes aux hormones surviennent généralement après une période de latence de quelques secondes ou même de quelques jours. Une fois amorcées, cependant, elles tendent à durer beaucoup plus longtemps que les réactions induites par le système nerveux.</a:t>
            </a:r>
          </a:p>
          <a:p>
            <a:r>
              <a:rPr lang="fr-FR" dirty="0" smtClean="0"/>
              <a:t>Les hormones influent sur la plupart des cellules de la reproduction, la croissance et le développement, la mobilisation des moyens de défense de l'organisme contre les facteurs de stress, le maintien de l'équilibre des électrolytes, de l'eau et des nutriments dans le sang ainsi que la régulation du métabolisme cellulaire et de l'équilibre énergétique.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Glandes parathyroïdes</a:t>
            </a:r>
            <a:br>
              <a:rPr lang="fr-FR" b="1" dirty="0" smtClean="0"/>
            </a:b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dirty="0" smtClean="0"/>
              <a:t>Les glandes parathyroïdes sont quatre petites glandes intégrées dans la face postérieure de la glande thyroïde.</a:t>
            </a:r>
          </a:p>
          <a:p>
            <a:r>
              <a:rPr lang="fr-FR" dirty="0" smtClean="0"/>
              <a:t>Elles sécrètent </a:t>
            </a:r>
            <a:r>
              <a:rPr lang="fr-FR" b="1" i="1" dirty="0" smtClean="0"/>
              <a:t>l'hormone parathyroïdienne (PTH)</a:t>
            </a:r>
            <a:r>
              <a:rPr lang="fr-FR" dirty="0" smtClean="0"/>
              <a:t> , ce qui augmente les taux sanguins de Ca </a:t>
            </a:r>
            <a:r>
              <a:rPr lang="fr-FR" baseline="30000" dirty="0" smtClean="0"/>
              <a:t>+ +</a:t>
            </a:r>
            <a:r>
              <a:rPr lang="fr-FR" dirty="0" smtClean="0"/>
              <a:t> .</a:t>
            </a:r>
          </a:p>
          <a:p>
            <a:r>
              <a:rPr lang="fr-FR" dirty="0" smtClean="0"/>
              <a:t>Le tissu osseux agit comme un réservoir de stockage pour le calcium; PTH stimule l'élimination du calcium de l'os pour augmenter les niveaux dans le sang.</a:t>
            </a:r>
          </a:p>
          <a:p>
            <a:r>
              <a:rPr lang="fr-FR" dirty="0" smtClean="0"/>
              <a:t>PTH augmente également la réabsorption rénale de Ca </a:t>
            </a:r>
            <a:r>
              <a:rPr lang="fr-FR" baseline="30000" dirty="0" smtClean="0"/>
              <a:t>+ +</a:t>
            </a:r>
            <a:r>
              <a:rPr lang="fr-FR" dirty="0" smtClean="0"/>
              <a:t> de telle sorte que moins est réabsorbé dans les urines et elle active la vitamine D qui améliore l’absorption de Ca </a:t>
            </a:r>
            <a:r>
              <a:rPr lang="fr-FR" baseline="30000" dirty="0" smtClean="0"/>
              <a:t>+ +</a:t>
            </a:r>
            <a:r>
              <a:rPr lang="fr-FR" dirty="0" smtClean="0"/>
              <a:t> dans l'intestin.</a:t>
            </a:r>
          </a:p>
          <a:p>
            <a:r>
              <a:rPr lang="fr-FR" dirty="0" smtClean="0"/>
              <a:t>La sécrétion est régulée par le Ca </a:t>
            </a:r>
            <a:r>
              <a:rPr lang="fr-FR" baseline="30000" dirty="0" smtClean="0"/>
              <a:t>+ +</a:t>
            </a:r>
            <a:r>
              <a:rPr lang="fr-FR" dirty="0" smtClean="0"/>
              <a:t>  dans le sang, (non régulée par l’axe </a:t>
            </a:r>
            <a:r>
              <a:rPr lang="fr-FR" dirty="0" err="1" smtClean="0"/>
              <a:t>hypothalamo</a:t>
            </a:r>
            <a:r>
              <a:rPr lang="fr-FR" dirty="0" smtClean="0"/>
              <a:t>-hypophysaire).</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Cortex surrénalien</a:t>
            </a:r>
            <a:br>
              <a:rPr lang="fr-FR" b="1" dirty="0" smtClean="0"/>
            </a:br>
            <a:endParaRPr lang="fr-FR" dirty="0"/>
          </a:p>
        </p:txBody>
      </p:sp>
      <p:sp>
        <p:nvSpPr>
          <p:cNvPr id="3" name="Espace réservé du contenu 2"/>
          <p:cNvSpPr>
            <a:spLocks noGrp="1"/>
          </p:cNvSpPr>
          <p:nvPr>
            <p:ph sz="quarter" idx="1"/>
          </p:nvPr>
        </p:nvSpPr>
        <p:spPr/>
        <p:txBody>
          <a:bodyPr>
            <a:normAutofit fontScale="92500"/>
          </a:bodyPr>
          <a:lstStyle/>
          <a:p>
            <a:r>
              <a:rPr lang="fr-FR" dirty="0" smtClean="0"/>
              <a:t>La couche externe de la glande surrénale est le cortex surrénalien.</a:t>
            </a:r>
          </a:p>
          <a:p>
            <a:r>
              <a:rPr lang="fr-FR" dirty="0" smtClean="0"/>
              <a:t>Il produit trois types d'hormones stéroïdes. Ce sont </a:t>
            </a:r>
            <a:r>
              <a:rPr lang="fr-FR" b="1" i="1" dirty="0" smtClean="0"/>
              <a:t>les glucocorticoïdes</a:t>
            </a:r>
            <a:r>
              <a:rPr lang="fr-FR" dirty="0" smtClean="0"/>
              <a:t> , </a:t>
            </a:r>
            <a:r>
              <a:rPr lang="fr-FR" b="1" i="1" dirty="0" smtClean="0"/>
              <a:t>les </a:t>
            </a:r>
            <a:r>
              <a:rPr lang="fr-FR" b="1" i="1" dirty="0" err="1" smtClean="0"/>
              <a:t>minéralocorticoïdes</a:t>
            </a:r>
            <a:r>
              <a:rPr lang="fr-FR" dirty="0" smtClean="0"/>
              <a:t>  et de petites quantités d'hormones sexuelles. Les glucocorticoïdes majeur est </a:t>
            </a:r>
            <a:r>
              <a:rPr lang="fr-FR" b="1" i="1" dirty="0" smtClean="0"/>
              <a:t>le cortisol</a:t>
            </a:r>
            <a:r>
              <a:rPr lang="fr-FR" dirty="0" smtClean="0"/>
              <a:t> et les </a:t>
            </a:r>
            <a:r>
              <a:rPr lang="fr-FR" dirty="0" err="1" smtClean="0"/>
              <a:t>minéralocorticoïdes</a:t>
            </a:r>
            <a:r>
              <a:rPr lang="fr-FR" dirty="0" smtClean="0"/>
              <a:t> majeur est </a:t>
            </a:r>
            <a:r>
              <a:rPr lang="fr-FR" b="1" i="1" dirty="0" smtClean="0"/>
              <a:t>l'aldostérone</a:t>
            </a:r>
            <a:r>
              <a:rPr lang="fr-FR" dirty="0" smtClean="0"/>
              <a:t> .</a:t>
            </a:r>
          </a:p>
          <a:p>
            <a:r>
              <a:rPr lang="fr-FR" b="1" i="1" u="sng" dirty="0" smtClean="0"/>
              <a:t>Le cortisol (un glucocorticoïde)</a:t>
            </a:r>
            <a:endParaRPr lang="fr-FR" b="1" u="sng" dirty="0" smtClean="0"/>
          </a:p>
          <a:p>
            <a:r>
              <a:rPr lang="fr-FR" dirty="0" smtClean="0"/>
              <a:t>Les glucocorticoïdes sont produites en réponse au stress.</a:t>
            </a:r>
          </a:p>
          <a:p>
            <a:r>
              <a:rPr lang="fr-FR" dirty="0" smtClean="0"/>
              <a:t>Le cortisol augmente le niveau de glucose dans le sang.</a:t>
            </a:r>
          </a:p>
          <a:p>
            <a:r>
              <a:rPr lang="fr-FR" dirty="0" smtClean="0"/>
              <a:t>Le cortisol réduit l’inflammation en inhibant le système immunitaire. </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914400" y="1447800"/>
            <a:ext cx="7041976" cy="4501480"/>
          </a:xfrm>
        </p:spPr>
        <p:txBody>
          <a:bodyPr>
            <a:normAutofit/>
          </a:bodyPr>
          <a:lstStyle/>
          <a:p>
            <a:r>
              <a:rPr lang="fr-FR" b="1" i="1" u="sng" dirty="0" smtClean="0"/>
              <a:t>L'aldostérone (</a:t>
            </a:r>
            <a:r>
              <a:rPr lang="fr-FR" b="1" i="1" u="sng" dirty="0" err="1" smtClean="0"/>
              <a:t>minéralocorticoïde</a:t>
            </a:r>
            <a:r>
              <a:rPr lang="fr-FR" b="1" i="1" u="sng" dirty="0" smtClean="0"/>
              <a:t>)</a:t>
            </a:r>
            <a:endParaRPr lang="fr-FR" b="1" u="sng" dirty="0" smtClean="0"/>
          </a:p>
          <a:p>
            <a:r>
              <a:rPr lang="fr-FR" dirty="0" smtClean="0"/>
              <a:t>Sécrétion d'aldostérone n'est pas sous le contrôle de l'hypophyse antérieure.</a:t>
            </a:r>
          </a:p>
          <a:p>
            <a:r>
              <a:rPr lang="fr-FR" dirty="0" smtClean="0"/>
              <a:t>Elle agit principalement sur les reins pour favoriser l'absorption de sodium et l'excrétion de potassium.</a:t>
            </a:r>
          </a:p>
          <a:p>
            <a:r>
              <a:rPr lang="fr-FR" dirty="0" smtClean="0"/>
              <a:t>Augmentation des niveaux de sodium contribue à la rétention d'eau et le volume sanguin est ainsi augmenté ( œdème , Hypertension).</a:t>
            </a:r>
          </a:p>
          <a:p>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Médullosurrénale</a:t>
            </a:r>
            <a:br>
              <a:rPr lang="fr-FR" b="1" dirty="0" smtClean="0"/>
            </a:b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dirty="0" smtClean="0"/>
              <a:t>La médullosurrénale est composé de neurones modifiés qui sécrètent l'adrénaline et la noradrénaline (adrénaline et noradrénaline) dans des conditions de stress.</a:t>
            </a:r>
          </a:p>
          <a:p>
            <a:r>
              <a:rPr lang="fr-FR" dirty="0" smtClean="0"/>
              <a:t>Ces hormones sont libérées en réponse à une variété de stress et de stimuler la réaction de lutte ou de fuite du système nerveux sympathique. Il en résulte une accélération du rythme cardiaque, le débit rapide de sang, et les voies respiratoires dilatées pour faciliter le flux d'oxygène vers les poumons. En outre, le niveau de glucose dans le sang est augmenté pour rendre l'énergie plus disponible.</a:t>
            </a:r>
          </a:p>
          <a:p>
            <a:r>
              <a:rPr lang="fr-FR" dirty="0" smtClean="0"/>
              <a:t>Leur sécrétion est contrôlée par les centres du cerveau (hypothalamus notamment) via les nerfs sympathiques, et non pas par les hormones hypophysaires.</a:t>
            </a:r>
          </a:p>
          <a:p>
            <a:endParaRPr lang="fr-FR" dirty="0" smtClean="0"/>
          </a:p>
          <a:p>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Les gonades</a:t>
            </a:r>
            <a:br>
              <a:rPr lang="fr-FR" b="1" dirty="0" smtClean="0"/>
            </a:br>
            <a:endParaRPr lang="fr-FR" dirty="0"/>
          </a:p>
        </p:txBody>
      </p:sp>
      <p:sp>
        <p:nvSpPr>
          <p:cNvPr id="3" name="Espace réservé du contenu 2"/>
          <p:cNvSpPr>
            <a:spLocks noGrp="1"/>
          </p:cNvSpPr>
          <p:nvPr>
            <p:ph sz="quarter" idx="1"/>
          </p:nvPr>
        </p:nvSpPr>
        <p:spPr/>
        <p:txBody>
          <a:bodyPr>
            <a:normAutofit fontScale="77500" lnSpcReduction="20000"/>
          </a:bodyPr>
          <a:lstStyle/>
          <a:p>
            <a:r>
              <a:rPr lang="fr-FR" b="1" i="1" dirty="0" smtClean="0"/>
              <a:t>LH</a:t>
            </a:r>
            <a:r>
              <a:rPr lang="fr-FR" dirty="0" smtClean="0"/>
              <a:t> et </a:t>
            </a:r>
            <a:r>
              <a:rPr lang="fr-FR" b="1" i="1" dirty="0" smtClean="0"/>
              <a:t>FSH</a:t>
            </a:r>
            <a:r>
              <a:rPr lang="fr-FR" dirty="0" smtClean="0"/>
              <a:t> de l'hypophyse antérieure stimulent les gonades (ovaires et testicules).</a:t>
            </a:r>
          </a:p>
          <a:p>
            <a:r>
              <a:rPr lang="fr-FR" dirty="0" smtClean="0"/>
              <a:t>LH stimule les testicules de produire plusieurs types d'hormones stéroïdes appelés </a:t>
            </a:r>
            <a:r>
              <a:rPr lang="fr-FR" b="1" i="1" dirty="0" smtClean="0"/>
              <a:t>androgènes</a:t>
            </a:r>
            <a:r>
              <a:rPr lang="fr-FR" dirty="0" smtClean="0"/>
              <a:t> . Un de ces androgènes est </a:t>
            </a:r>
            <a:r>
              <a:rPr lang="fr-FR" b="1" i="1" dirty="0" smtClean="0"/>
              <a:t>la testostérone</a:t>
            </a:r>
            <a:r>
              <a:rPr lang="fr-FR" dirty="0" smtClean="0"/>
              <a:t> , l'hormone sexuelle principale chez les mâles.</a:t>
            </a:r>
          </a:p>
          <a:p>
            <a:r>
              <a:rPr lang="fr-FR" dirty="0" smtClean="0"/>
              <a:t>LH stimule les ovaires qui produisent des </a:t>
            </a:r>
            <a:r>
              <a:rPr lang="fr-FR" b="1" i="1" dirty="0" smtClean="0"/>
              <a:t>œstrogènes</a:t>
            </a:r>
            <a:r>
              <a:rPr lang="fr-FR" dirty="0" smtClean="0"/>
              <a:t> et de la </a:t>
            </a:r>
            <a:r>
              <a:rPr lang="fr-FR" b="1" i="1" dirty="0" smtClean="0"/>
              <a:t>progestérone</a:t>
            </a:r>
            <a:r>
              <a:rPr lang="fr-FR" dirty="0" smtClean="0"/>
              <a:t> , les hormones sexuelles féminines.</a:t>
            </a:r>
          </a:p>
          <a:p>
            <a:r>
              <a:rPr lang="fr-FR" dirty="0" smtClean="0"/>
              <a:t>Les hormones sexuelles sont responsables du développement des </a:t>
            </a:r>
            <a:r>
              <a:rPr lang="fr-FR" b="1" i="1" dirty="0" smtClean="0"/>
              <a:t>caractères sexuels secondaires</a:t>
            </a:r>
            <a:r>
              <a:rPr lang="fr-FR" dirty="0" smtClean="0"/>
              <a:t> , qui se développent à la puberté. Quelques exemples de caractères sexuels secondaires chez les mâles sont le son grave de la voix (en raison d'un larynx de grande taille), la croissance des poils du visage, et le développement musculaire. Certains caractères sexuels secondaires chez les femmes sont le développement des seins et l'élargissement du bassin. Les deux sexes montrent une activité accrue des glandes sudoripares et des glandes sébacées (de la peau) et la croissance de poils pubiens et axillaires (aisselles).</a:t>
            </a:r>
          </a:p>
          <a:p>
            <a:r>
              <a:rPr lang="fr-FR" dirty="0" smtClean="0"/>
              <a:t>FSH contrôle des gamètes (ovule ou sperme) de production.</a:t>
            </a:r>
          </a:p>
          <a:p>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Pancréas</a:t>
            </a:r>
            <a:endParaRPr lang="fr-FR" dirty="0"/>
          </a:p>
        </p:txBody>
      </p:sp>
      <p:sp>
        <p:nvSpPr>
          <p:cNvPr id="3" name="Espace réservé du contenu 2"/>
          <p:cNvSpPr>
            <a:spLocks noGrp="1"/>
          </p:cNvSpPr>
          <p:nvPr>
            <p:ph sz="quarter" idx="1"/>
          </p:nvPr>
        </p:nvSpPr>
        <p:spPr/>
        <p:txBody>
          <a:bodyPr>
            <a:normAutofit fontScale="47500" lnSpcReduction="20000"/>
          </a:bodyPr>
          <a:lstStyle/>
          <a:p>
            <a:endParaRPr lang="fr-FR" b="1" u="sng" dirty="0" smtClean="0"/>
          </a:p>
          <a:p>
            <a:r>
              <a:rPr lang="fr-FR" sz="3400" dirty="0" smtClean="0"/>
              <a:t>Le pancréas est une glande digestive qui sécrète des enzymes digestives dans le duodénum par le canal pancréatique.</a:t>
            </a:r>
          </a:p>
          <a:p>
            <a:r>
              <a:rPr lang="fr-FR" sz="3400" dirty="0" smtClean="0"/>
              <a:t>Les </a:t>
            </a:r>
            <a:r>
              <a:rPr lang="fr-FR" sz="3400" b="1" i="1" dirty="0" smtClean="0"/>
              <a:t>îlots de </a:t>
            </a:r>
            <a:r>
              <a:rPr lang="fr-FR" sz="3400" b="1" i="1" dirty="0" err="1" smtClean="0"/>
              <a:t>Langerhans</a:t>
            </a:r>
            <a:r>
              <a:rPr lang="fr-FR" sz="3400" dirty="0" smtClean="0"/>
              <a:t> sont des groupes de cellules dans le pancréas qui sécrètent </a:t>
            </a:r>
            <a:r>
              <a:rPr lang="fr-FR" sz="3400" b="1" i="1" dirty="0" smtClean="0"/>
              <a:t>l'insuline</a:t>
            </a:r>
            <a:r>
              <a:rPr lang="fr-FR" sz="3400" dirty="0" smtClean="0"/>
              <a:t> et de </a:t>
            </a:r>
            <a:r>
              <a:rPr lang="fr-FR" sz="3400" b="1" i="1" dirty="0" smtClean="0"/>
              <a:t>glucagon</a:t>
            </a:r>
            <a:r>
              <a:rPr lang="fr-FR" sz="3400" dirty="0" smtClean="0"/>
              <a:t>. Les îlots sont des glandes endocrines, car ils sont sans conduits, le système circulatoire transporte leurs hormones aux cellules cibles.</a:t>
            </a:r>
          </a:p>
          <a:p>
            <a:r>
              <a:rPr lang="fr-FR" sz="3400" b="1" i="1" dirty="0" smtClean="0"/>
              <a:t>Insuline</a:t>
            </a:r>
          </a:p>
          <a:p>
            <a:r>
              <a:rPr lang="fr-FR" sz="3400" dirty="0" smtClean="0"/>
              <a:t>L'insuline favorise l'élimination de glucose dans le sang pour le stockage sous forme de glycogène (muscle, foie), les graisses (cellules graisseuses) et des protéines.</a:t>
            </a:r>
          </a:p>
          <a:p>
            <a:r>
              <a:rPr lang="fr-FR" sz="3400" dirty="0" smtClean="0"/>
              <a:t>Elle favorise l'accumulation de graisses et de protéines et la pénétration intra cellulaire du glucose. </a:t>
            </a:r>
          </a:p>
          <a:p>
            <a:r>
              <a:rPr lang="fr-FR" sz="3400" b="1" i="1" dirty="0" smtClean="0"/>
              <a:t>Le glucagon</a:t>
            </a:r>
          </a:p>
          <a:p>
            <a:r>
              <a:rPr lang="fr-FR" sz="3400" dirty="0" smtClean="0"/>
              <a:t>Le glucagon est produit dans les îlots de </a:t>
            </a:r>
            <a:r>
              <a:rPr lang="fr-FR" sz="3400" dirty="0" err="1" smtClean="0"/>
              <a:t>Langerhans</a:t>
            </a:r>
            <a:r>
              <a:rPr lang="fr-FR" sz="3400" dirty="0" smtClean="0"/>
              <a:t>, mais par des cellules différentes de celles qui produisent l'insuline.</a:t>
            </a:r>
          </a:p>
          <a:p>
            <a:r>
              <a:rPr lang="fr-FR" sz="3400" dirty="0" smtClean="0"/>
              <a:t>Les effets du glucagon sont opposés à celles de l'insuline. Il élève le niveau de glucose dans le sang.</a:t>
            </a:r>
          </a:p>
          <a:p>
            <a:r>
              <a:rPr lang="fr-FR" sz="3400" dirty="0" smtClean="0"/>
              <a:t>Il est normalement sécrété entre les repas afin de maintenir la concentration de glucose dans le sang.</a:t>
            </a:r>
          </a:p>
          <a:p>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Glande pinéale</a:t>
            </a:r>
            <a:br>
              <a:rPr lang="fr-FR" b="1" dirty="0" smtClean="0"/>
            </a:br>
            <a:endParaRPr lang="fr-FR" dirty="0"/>
          </a:p>
        </p:txBody>
      </p:sp>
      <p:sp>
        <p:nvSpPr>
          <p:cNvPr id="3" name="Espace réservé du contenu 2"/>
          <p:cNvSpPr>
            <a:spLocks noGrp="1"/>
          </p:cNvSpPr>
          <p:nvPr>
            <p:ph sz="quarter" idx="1"/>
          </p:nvPr>
        </p:nvSpPr>
        <p:spPr/>
        <p:txBody>
          <a:bodyPr>
            <a:normAutofit fontScale="92500"/>
          </a:bodyPr>
          <a:lstStyle/>
          <a:p>
            <a:r>
              <a:rPr lang="fr-FR" dirty="0" smtClean="0"/>
              <a:t>Chez les mammifères, elle est située dans le cerveau et ne peut donc pas recevoir la stimulation lumineuse directement. Lumière des yeux stimule la glande via le nerf optique.</a:t>
            </a:r>
          </a:p>
          <a:p>
            <a:r>
              <a:rPr lang="fr-FR" dirty="0" smtClean="0"/>
              <a:t>La mélatonine est produite lorsque la glande pinéale est dans l'obscurité. Pendant l'hiver, les nuits sont plus longues et par conséquent le niveau de mélatonine dans le sang est plus élevé. Le niveau de mélatonine dans le sang varie donc selon la saison .</a:t>
            </a:r>
          </a:p>
          <a:p>
            <a:r>
              <a:rPr lang="fr-FR" dirty="0" smtClean="0"/>
              <a:t>Ces cycles annuels sont appelés </a:t>
            </a:r>
            <a:r>
              <a:rPr lang="fr-FR" b="1" i="1" dirty="0" smtClean="0"/>
              <a:t>rythmes circannuels</a:t>
            </a:r>
            <a:r>
              <a:rPr lang="fr-FR" dirty="0" smtClean="0"/>
              <a:t> . La mélatonine peut également participer à la production cyclique de 24 heures appelés </a:t>
            </a:r>
            <a:r>
              <a:rPr lang="fr-FR" b="1" i="1" dirty="0" smtClean="0"/>
              <a:t>rythmes circadiens</a:t>
            </a:r>
            <a:r>
              <a:rPr lang="fr-FR" dirty="0" smtClean="0"/>
              <a:t> .</a:t>
            </a:r>
          </a:p>
          <a:p>
            <a:r>
              <a:rPr lang="fr-FR" dirty="0" smtClean="0"/>
              <a:t>Chez l'homme, la glande est impliquée dans la croissance.</a:t>
            </a:r>
          </a:p>
          <a:p>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Hormones : résumé </a:t>
            </a:r>
            <a:endParaRPr lang="fr-FR" dirty="0"/>
          </a:p>
        </p:txBody>
      </p:sp>
      <p:sp>
        <p:nvSpPr>
          <p:cNvPr id="3" name="Espace réservé du contenu 2"/>
          <p:cNvSpPr>
            <a:spLocks noGrp="1"/>
          </p:cNvSpPr>
          <p:nvPr>
            <p:ph sz="quarter" idx="1"/>
          </p:nvPr>
        </p:nvSpPr>
        <p:spPr/>
        <p:txBody>
          <a:bodyPr>
            <a:normAutofit fontScale="92500" lnSpcReduction="20000"/>
          </a:bodyPr>
          <a:lstStyle/>
          <a:p>
            <a:r>
              <a:rPr lang="fr-FR" i="1" dirty="0" smtClean="0"/>
              <a:t>Thyroxine</a:t>
            </a:r>
            <a:r>
              <a:rPr lang="fr-FR" dirty="0" smtClean="0"/>
              <a:t>: augmente le métabolisme de l’organisme : résorption de lipides, augmentation de la chaleur du corps, la fréquence cardiaque, l’excitabilité cérébrale.</a:t>
            </a:r>
          </a:p>
          <a:p>
            <a:r>
              <a:rPr lang="fr-FR" i="1" dirty="0" smtClean="0"/>
              <a:t>Parathormone</a:t>
            </a:r>
            <a:r>
              <a:rPr lang="fr-FR" dirty="0" smtClean="0"/>
              <a:t>: augmente la calcémie; en diminuant la captation osseuse de calcium et en diminuant l’élimination urinaire de calcium.</a:t>
            </a:r>
          </a:p>
          <a:p>
            <a:r>
              <a:rPr lang="fr-FR" i="1" dirty="0" smtClean="0"/>
              <a:t>Insuline</a:t>
            </a:r>
            <a:r>
              <a:rPr lang="fr-FR" dirty="0" smtClean="0"/>
              <a:t>: diminue la glycémie: facilite la captation de glucose par les muscles, le stockage sous forme de glycogène et lipides.</a:t>
            </a:r>
          </a:p>
          <a:p>
            <a:r>
              <a:rPr lang="fr-FR" i="1" dirty="0" smtClean="0"/>
              <a:t>Glucagon</a:t>
            </a:r>
            <a:r>
              <a:rPr lang="fr-FR" dirty="0" smtClean="0"/>
              <a:t>: action inverse, augmente la libération de glycémie</a:t>
            </a:r>
          </a:p>
          <a:p>
            <a:r>
              <a:rPr lang="fr-FR" dirty="0" smtClean="0"/>
              <a:t>Testostérone : hormone caractère masculin, la formation de spermatozoïde, inhibe la sécrétion d’œstrogène.</a:t>
            </a:r>
          </a:p>
          <a:p>
            <a:r>
              <a:rPr lang="fr-FR" dirty="0" smtClean="0"/>
              <a:t>Œstrogène :  favorise la maturation d’ovocyte en ovule, le cycle de menstruation,  développement des seins. </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Anatomie de principaux glands  </a:t>
            </a:r>
            <a:endParaRPr lang="fr-FR" dirty="0"/>
          </a:p>
        </p:txBody>
      </p:sp>
      <p:sp>
        <p:nvSpPr>
          <p:cNvPr id="3" name="Espace réservé du contenu 2"/>
          <p:cNvSpPr>
            <a:spLocks noGrp="1"/>
          </p:cNvSpPr>
          <p:nvPr>
            <p:ph sz="quarter" idx="1"/>
          </p:nvPr>
        </p:nvSpPr>
        <p:spPr>
          <a:xfrm>
            <a:off x="301752" y="1527048"/>
            <a:ext cx="3478160" cy="4422232"/>
          </a:xfrm>
        </p:spPr>
        <p:txBody>
          <a:bodyPr>
            <a:normAutofit fontScale="92500" lnSpcReduction="10000"/>
          </a:bodyPr>
          <a:lstStyle/>
          <a:p>
            <a:r>
              <a:rPr lang="fr-FR" dirty="0" smtClean="0"/>
              <a:t>Glande hypophyse </a:t>
            </a:r>
          </a:p>
          <a:p>
            <a:pPr lvl="1"/>
            <a:r>
              <a:rPr lang="fr-FR" dirty="0" smtClean="0"/>
              <a:t>Glande de taille d’un pois situé à la base de crane dans la selle turcique, attaché au cerveau (hypothalamus) par une petite appendice infundibulum, il est entouré par le croisement du nerf optique; chiasma; situé au fond de la fosse nasale (jamais en communication avec la voie aérienne).</a:t>
            </a:r>
          </a:p>
        </p:txBody>
      </p:sp>
      <p:pic>
        <p:nvPicPr>
          <p:cNvPr id="45058" name="Picture 2" descr="http://www.futura-sciences.com/uploads/RTEmagicC_dia_7.jpg.jpg"/>
          <p:cNvPicPr>
            <a:picLocks noChangeAspect="1" noChangeArrowheads="1"/>
          </p:cNvPicPr>
          <p:nvPr/>
        </p:nvPicPr>
        <p:blipFill>
          <a:blip r:embed="rId2" cstate="print"/>
          <a:srcRect/>
          <a:stretch>
            <a:fillRect/>
          </a:stretch>
        </p:blipFill>
        <p:spPr bwMode="auto">
          <a:xfrm>
            <a:off x="3995936" y="1556792"/>
            <a:ext cx="5123437" cy="388843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Thyroïde et parathyroïdes </a:t>
            </a:r>
            <a:endParaRPr lang="fr-FR" dirty="0"/>
          </a:p>
        </p:txBody>
      </p:sp>
      <p:sp>
        <p:nvSpPr>
          <p:cNvPr id="3" name="Espace réservé du contenu 2"/>
          <p:cNvSpPr>
            <a:spLocks noGrp="1"/>
          </p:cNvSpPr>
          <p:nvPr>
            <p:ph sz="quarter" idx="1"/>
          </p:nvPr>
        </p:nvSpPr>
        <p:spPr>
          <a:xfrm>
            <a:off x="301752" y="1527048"/>
            <a:ext cx="4054224" cy="4710264"/>
          </a:xfrm>
        </p:spPr>
        <p:txBody>
          <a:bodyPr>
            <a:normAutofit fontScale="92500" lnSpcReduction="20000"/>
          </a:bodyPr>
          <a:lstStyle/>
          <a:p>
            <a:r>
              <a:rPr lang="fr-FR" dirty="0" smtClean="0"/>
              <a:t>Glande thyroïde : </a:t>
            </a:r>
          </a:p>
          <a:p>
            <a:pPr lvl="1"/>
            <a:r>
              <a:rPr lang="fr-FR" dirty="0" smtClean="0"/>
              <a:t>au niveau du cou en avant de la trachée entre C5 et T1, sous la pomme d’Adam. </a:t>
            </a:r>
          </a:p>
          <a:p>
            <a:pPr lvl="1"/>
            <a:r>
              <a:rPr lang="fr-FR" dirty="0" smtClean="0"/>
              <a:t>Composé  de 2 lobes : droit et gauche, un isthme et pyramide de </a:t>
            </a:r>
            <a:r>
              <a:rPr lang="fr-FR" dirty="0" err="1" smtClean="0"/>
              <a:t>Lalouette</a:t>
            </a:r>
            <a:r>
              <a:rPr lang="fr-FR" dirty="0" smtClean="0"/>
              <a:t>.</a:t>
            </a:r>
          </a:p>
          <a:p>
            <a:pPr lvl="1"/>
            <a:r>
              <a:rPr lang="fr-FR" dirty="0" smtClean="0"/>
              <a:t> le nerf des cordes vocales passe entre l’isthme et les lobes (risque de paralysie en cas de chirurgie). </a:t>
            </a:r>
          </a:p>
          <a:p>
            <a:r>
              <a:rPr lang="fr-FR" dirty="0" smtClean="0"/>
              <a:t>Glandes parathyroïdes</a:t>
            </a:r>
          </a:p>
          <a:p>
            <a:pPr lvl="1"/>
            <a:r>
              <a:rPr lang="fr-FR" dirty="0" smtClean="0"/>
              <a:t>Aux nombres de 3 à 6, situées sur les lobes de la glande thyroïde.</a:t>
            </a:r>
          </a:p>
          <a:p>
            <a:endParaRPr lang="fr-FR" dirty="0"/>
          </a:p>
        </p:txBody>
      </p:sp>
      <p:pic>
        <p:nvPicPr>
          <p:cNvPr id="117762" name="Picture 2"/>
          <p:cNvPicPr>
            <a:picLocks noChangeAspect="1" noChangeArrowheads="1"/>
          </p:cNvPicPr>
          <p:nvPr/>
        </p:nvPicPr>
        <p:blipFill>
          <a:blip r:embed="rId2" cstate="print"/>
          <a:srcRect/>
          <a:stretch>
            <a:fillRect/>
          </a:stretch>
        </p:blipFill>
        <p:spPr bwMode="auto">
          <a:xfrm>
            <a:off x="4926374" y="1628800"/>
            <a:ext cx="3600907" cy="2232248"/>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5580112" y="3933056"/>
            <a:ext cx="2224665" cy="2448272"/>
          </a:xfrm>
          <a:prstGeom prst="rect">
            <a:avLst/>
          </a:prstGeom>
          <a:noFill/>
          <a:ln w="9525">
            <a:noFill/>
            <a:miter lim="800000"/>
            <a:headEnd/>
            <a:tailEnd/>
          </a:ln>
        </p:spPr>
      </p:pic>
      <p:cxnSp>
        <p:nvCxnSpPr>
          <p:cNvPr id="7" name="Connecteur droit avec flèche 6"/>
          <p:cNvCxnSpPr/>
          <p:nvPr/>
        </p:nvCxnSpPr>
        <p:spPr>
          <a:xfrm flipV="1">
            <a:off x="4139952" y="2564904"/>
            <a:ext cx="2592288"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Régulation hormonale</a:t>
            </a:r>
            <a:endParaRPr lang="fr-FR" dirty="0"/>
          </a:p>
        </p:txBody>
      </p:sp>
      <p:sp>
        <p:nvSpPr>
          <p:cNvPr id="3" name="Espace réservé du contenu 2"/>
          <p:cNvSpPr>
            <a:spLocks noGrp="1"/>
          </p:cNvSpPr>
          <p:nvPr>
            <p:ph sz="quarter" idx="1"/>
          </p:nvPr>
        </p:nvSpPr>
        <p:spPr>
          <a:xfrm>
            <a:off x="457200" y="1600201"/>
            <a:ext cx="4690864" cy="4277072"/>
          </a:xfrm>
        </p:spPr>
        <p:txBody>
          <a:bodyPr>
            <a:normAutofit fontScale="92500" lnSpcReduction="10000"/>
          </a:bodyPr>
          <a:lstStyle/>
          <a:p>
            <a:endParaRPr lang="fr-FR" dirty="0" smtClean="0"/>
          </a:p>
          <a:p>
            <a:r>
              <a:rPr lang="fr-FR" dirty="0" smtClean="0"/>
              <a:t>La sécrétion hormonale est REGULEE :</a:t>
            </a:r>
          </a:p>
          <a:p>
            <a:r>
              <a:rPr lang="fr-FR" dirty="0" smtClean="0"/>
              <a:t>l’activité des cellules endocrines est contrôlée, plusieurs schémas type de régulation existent dans l’organisme</a:t>
            </a:r>
          </a:p>
          <a:p>
            <a:r>
              <a:rPr lang="fr-FR" b="1" dirty="0" smtClean="0"/>
              <a:t>RETROACTION NEGATIVE</a:t>
            </a:r>
          </a:p>
          <a:p>
            <a:r>
              <a:rPr lang="fr-FR" u="sng" dirty="0" smtClean="0"/>
              <a:t>Exemples classiques</a:t>
            </a:r>
          </a:p>
          <a:p>
            <a:pPr lvl="1"/>
            <a:r>
              <a:rPr lang="fr-FR" dirty="0" smtClean="0"/>
              <a:t>Température corporelle</a:t>
            </a:r>
          </a:p>
          <a:p>
            <a:pPr lvl="1"/>
            <a:r>
              <a:rPr lang="fr-FR" dirty="0" smtClean="0"/>
              <a:t>Pression artérielle</a:t>
            </a:r>
          </a:p>
          <a:p>
            <a:pPr lvl="1"/>
            <a:r>
              <a:rPr lang="fr-FR" dirty="0" smtClean="0"/>
              <a:t>Glycémie</a:t>
            </a:r>
            <a:endParaRPr lang="fr-FR" dirty="0"/>
          </a:p>
        </p:txBody>
      </p:sp>
      <p:pic>
        <p:nvPicPr>
          <p:cNvPr id="151554" name="Picture 2"/>
          <p:cNvPicPr>
            <a:picLocks noChangeAspect="1" noChangeArrowheads="1"/>
          </p:cNvPicPr>
          <p:nvPr/>
        </p:nvPicPr>
        <p:blipFill>
          <a:blip r:embed="rId2" cstate="print"/>
          <a:srcRect/>
          <a:stretch>
            <a:fillRect/>
          </a:stretch>
        </p:blipFill>
        <p:spPr bwMode="auto">
          <a:xfrm>
            <a:off x="5004048" y="1988840"/>
            <a:ext cx="3930341"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Glandes surrénales</a:t>
            </a:r>
            <a:endParaRPr lang="fr-FR" dirty="0"/>
          </a:p>
        </p:txBody>
      </p:sp>
      <p:sp>
        <p:nvSpPr>
          <p:cNvPr id="3" name="Espace réservé du contenu 2"/>
          <p:cNvSpPr>
            <a:spLocks noGrp="1"/>
          </p:cNvSpPr>
          <p:nvPr>
            <p:ph sz="quarter" idx="1"/>
          </p:nvPr>
        </p:nvSpPr>
        <p:spPr>
          <a:xfrm>
            <a:off x="457200" y="1646237"/>
            <a:ext cx="3898776" cy="4879107"/>
          </a:xfrm>
        </p:spPr>
        <p:txBody>
          <a:bodyPr>
            <a:normAutofit/>
          </a:bodyPr>
          <a:lstStyle/>
          <a:p>
            <a:r>
              <a:rPr lang="fr-FR" dirty="0" smtClean="0"/>
              <a:t>triangulaires situées au dessus des reins formées de  couches:</a:t>
            </a:r>
          </a:p>
          <a:p>
            <a:pPr lvl="1"/>
            <a:r>
              <a:rPr lang="fr-FR" dirty="0" smtClean="0"/>
              <a:t> </a:t>
            </a:r>
            <a:r>
              <a:rPr lang="fr-FR" i="1" dirty="0" smtClean="0"/>
              <a:t>corticale</a:t>
            </a:r>
            <a:r>
              <a:rPr lang="fr-FR" dirty="0" smtClean="0"/>
              <a:t> (cortex) : corticostéroïde.   </a:t>
            </a:r>
          </a:p>
          <a:p>
            <a:pPr lvl="1"/>
            <a:r>
              <a:rPr lang="fr-FR" i="1" dirty="0" smtClean="0"/>
              <a:t>médullaire</a:t>
            </a:r>
            <a:r>
              <a:rPr lang="fr-FR" dirty="0" smtClean="0"/>
              <a:t> : noradrénaline et adrénaline stimulées directement par les nerfs sympathiques.</a:t>
            </a:r>
          </a:p>
          <a:p>
            <a:endParaRPr lang="fr-FR" dirty="0"/>
          </a:p>
        </p:txBody>
      </p:sp>
      <p:pic>
        <p:nvPicPr>
          <p:cNvPr id="43009" name="Picture 1"/>
          <p:cNvPicPr>
            <a:picLocks noChangeAspect="1" noChangeArrowheads="1"/>
          </p:cNvPicPr>
          <p:nvPr/>
        </p:nvPicPr>
        <p:blipFill>
          <a:blip r:embed="rId2" cstate="print"/>
          <a:srcRect/>
          <a:stretch>
            <a:fillRect/>
          </a:stretch>
        </p:blipFill>
        <p:spPr bwMode="auto">
          <a:xfrm>
            <a:off x="4860032" y="3933056"/>
            <a:ext cx="3487690" cy="2376264"/>
          </a:xfrm>
          <a:prstGeom prst="rect">
            <a:avLst/>
          </a:prstGeom>
          <a:noFill/>
          <a:ln w="9525">
            <a:noFill/>
            <a:miter lim="800000"/>
            <a:headEnd/>
            <a:tailEnd/>
          </a:ln>
        </p:spPr>
      </p:pic>
      <p:pic>
        <p:nvPicPr>
          <p:cNvPr id="5" name="Picture 4" descr="C://Users/GHAVAM~1/AppData/Local/Temp/dacudaTemp/Scan_03-01-2012-00-21-50.jpg"/>
          <p:cNvPicPr>
            <a:picLocks noChangeAspect="1" noChangeArrowheads="1"/>
          </p:cNvPicPr>
          <p:nvPr/>
        </p:nvPicPr>
        <p:blipFill>
          <a:blip r:embed="rId3" cstate="print"/>
          <a:srcRect/>
          <a:stretch>
            <a:fillRect/>
          </a:stretch>
        </p:blipFill>
        <p:spPr bwMode="auto">
          <a:xfrm>
            <a:off x="5004048" y="1268760"/>
            <a:ext cx="3203848" cy="266560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 urinaire</a:t>
            </a: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b="1" dirty="0" smtClean="0"/>
              <a:t>L</a:t>
            </a:r>
            <a:r>
              <a:rPr lang="fr-FR" dirty="0" smtClean="0"/>
              <a:t>es reins équilibrent les liquides du milieu interne. les reins filtrent le plasma, excrètent dans l'urine des toxines en provenance du foie de même que des déchets métaboliques comme l'urée et des ions en excès, et, ils renvoient les substances nécessaires dans le sang. </a:t>
            </a:r>
          </a:p>
          <a:p>
            <a:r>
              <a:rPr lang="fr-FR" dirty="0" smtClean="0"/>
              <a:t>Ils règlent le volume et la composition chimique du sang. </a:t>
            </a:r>
          </a:p>
          <a:p>
            <a:r>
              <a:rPr lang="fr-FR" dirty="0" smtClean="0"/>
              <a:t>Action sécrétoire : rénine (tension artérielle) et érythropoïétine :facteur de croissance de globule rouge .</a:t>
            </a:r>
          </a:p>
          <a:p>
            <a:r>
              <a:rPr lang="fr-FR" dirty="0" smtClean="0"/>
              <a:t>La clairance rénale est le volume du sang épuré par minute, mesuré habituellement sur le taux de créatinine plasmatique: normalement 100 à 120 ml par minute.</a:t>
            </a:r>
          </a:p>
          <a:p>
            <a:r>
              <a:rPr lang="fr-FR" dirty="0" smtClean="0"/>
              <a:t>Insuffisance rénale si la clairance est inférieure à 60 ml par min. </a:t>
            </a:r>
          </a:p>
          <a:p>
            <a:pPr>
              <a:buNone/>
            </a:pPr>
            <a:endParaRPr lang="fr-FR"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Différence entre homme et femme</a:t>
            </a:r>
            <a:endParaRPr lang="fr-FR" dirty="0"/>
          </a:p>
        </p:txBody>
      </p:sp>
      <p:pic>
        <p:nvPicPr>
          <p:cNvPr id="122882" name="Picture 2"/>
          <p:cNvPicPr>
            <a:picLocks noChangeAspect="1" noChangeArrowheads="1"/>
          </p:cNvPicPr>
          <p:nvPr/>
        </p:nvPicPr>
        <p:blipFill>
          <a:blip r:embed="rId2" cstate="print"/>
          <a:srcRect/>
          <a:stretch>
            <a:fillRect/>
          </a:stretch>
        </p:blipFill>
        <p:spPr bwMode="auto">
          <a:xfrm>
            <a:off x="631704" y="1628800"/>
            <a:ext cx="3549514" cy="3816424"/>
          </a:xfrm>
          <a:prstGeom prst="rect">
            <a:avLst/>
          </a:prstGeom>
          <a:noFill/>
          <a:ln w="9525">
            <a:noFill/>
            <a:miter lim="800000"/>
            <a:headEnd/>
            <a:tailEnd/>
          </a:ln>
        </p:spPr>
      </p:pic>
      <p:pic>
        <p:nvPicPr>
          <p:cNvPr id="117761" name="Picture 1"/>
          <p:cNvPicPr>
            <a:picLocks noChangeAspect="1" noChangeArrowheads="1"/>
          </p:cNvPicPr>
          <p:nvPr/>
        </p:nvPicPr>
        <p:blipFill>
          <a:blip r:embed="rId3" cstate="print"/>
          <a:srcRect/>
          <a:stretch>
            <a:fillRect/>
          </a:stretch>
        </p:blipFill>
        <p:spPr bwMode="auto">
          <a:xfrm>
            <a:off x="4598968" y="1988840"/>
            <a:ext cx="4131817" cy="367240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Appareil urinaire </a:t>
            </a:r>
            <a:endParaRPr lang="fr-FR" dirty="0"/>
          </a:p>
        </p:txBody>
      </p:sp>
      <p:sp>
        <p:nvSpPr>
          <p:cNvPr id="3" name="Espace réservé du contenu 2"/>
          <p:cNvSpPr>
            <a:spLocks noGrp="1"/>
          </p:cNvSpPr>
          <p:nvPr>
            <p:ph sz="quarter" idx="1"/>
          </p:nvPr>
        </p:nvSpPr>
        <p:spPr>
          <a:xfrm>
            <a:off x="301752" y="1527048"/>
            <a:ext cx="4990328" cy="4710264"/>
          </a:xfrm>
        </p:spPr>
        <p:txBody>
          <a:bodyPr>
            <a:normAutofit fontScale="92500" lnSpcReduction="20000"/>
          </a:bodyPr>
          <a:lstStyle/>
          <a:p>
            <a:r>
              <a:rPr lang="fr-FR" dirty="0" smtClean="0"/>
              <a:t>Les reins: </a:t>
            </a:r>
          </a:p>
          <a:p>
            <a:pPr lvl="1"/>
            <a:r>
              <a:rPr lang="fr-FR" dirty="0" smtClean="0"/>
              <a:t>organes bien vascularisés par l’artère rénale et situés en arrière de l’abdomen entre T12 et L3 (taille :11 cm x 5 cm ; poids de 150 grammes).</a:t>
            </a:r>
          </a:p>
          <a:p>
            <a:pPr lvl="1"/>
            <a:r>
              <a:rPr lang="fr-FR" dirty="0" smtClean="0"/>
              <a:t>portent une fente verticale appelée</a:t>
            </a:r>
            <a:r>
              <a:rPr lang="fr-FR" b="1" dirty="0" smtClean="0"/>
              <a:t> hile rénal;</a:t>
            </a:r>
            <a:r>
              <a:rPr lang="fr-FR" dirty="0" smtClean="0"/>
              <a:t> le hile conduit à une cavité appelée</a:t>
            </a:r>
            <a:r>
              <a:rPr lang="fr-FR" i="1" dirty="0" smtClean="0"/>
              <a:t> sinus rénal (vx et uretère).</a:t>
            </a:r>
            <a:endParaRPr lang="fr-FR" dirty="0" smtClean="0"/>
          </a:p>
          <a:p>
            <a:pPr lvl="1"/>
            <a:r>
              <a:rPr lang="fr-FR" dirty="0" smtClean="0"/>
              <a:t>Cortex = glomérule. </a:t>
            </a:r>
          </a:p>
          <a:p>
            <a:pPr lvl="1"/>
            <a:r>
              <a:rPr lang="fr-FR" dirty="0" smtClean="0"/>
              <a:t>Médullaire= tubule. </a:t>
            </a:r>
          </a:p>
          <a:p>
            <a:pPr lvl="1"/>
            <a:r>
              <a:rPr lang="fr-FR" dirty="0" smtClean="0"/>
              <a:t>Pyramides: débouchent dans les calices (réservoirs de recueil).</a:t>
            </a:r>
          </a:p>
          <a:p>
            <a:pPr lvl="1"/>
            <a:r>
              <a:rPr lang="fr-FR" dirty="0" smtClean="0"/>
              <a:t>Uretère: 25 cm de longueur et débouchent au niveau de  la paroi postérieure de la vessie.</a:t>
            </a:r>
            <a:endParaRPr lang="fr-FR" dirty="0"/>
          </a:p>
        </p:txBody>
      </p:sp>
      <p:pic>
        <p:nvPicPr>
          <p:cNvPr id="41985" name="Picture 1"/>
          <p:cNvPicPr>
            <a:picLocks noChangeAspect="1" noChangeArrowheads="1"/>
          </p:cNvPicPr>
          <p:nvPr/>
        </p:nvPicPr>
        <p:blipFill>
          <a:blip r:embed="rId2" cstate="print"/>
          <a:srcRect/>
          <a:stretch>
            <a:fillRect/>
          </a:stretch>
        </p:blipFill>
        <p:spPr bwMode="auto">
          <a:xfrm>
            <a:off x="5508104" y="1844824"/>
            <a:ext cx="3270909" cy="36004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Physiologie rénale</a:t>
            </a:r>
            <a:endParaRPr lang="fr-FR" dirty="0"/>
          </a:p>
        </p:txBody>
      </p:sp>
      <p:sp>
        <p:nvSpPr>
          <p:cNvPr id="3" name="Espace réservé du contenu 2"/>
          <p:cNvSpPr>
            <a:spLocks noGrp="1"/>
          </p:cNvSpPr>
          <p:nvPr>
            <p:ph sz="quarter" idx="1"/>
          </p:nvPr>
        </p:nvSpPr>
        <p:spPr>
          <a:xfrm>
            <a:off x="457200" y="1600200"/>
            <a:ext cx="4906888" cy="4493096"/>
          </a:xfrm>
        </p:spPr>
        <p:txBody>
          <a:bodyPr>
            <a:normAutofit fontScale="62500" lnSpcReduction="20000"/>
          </a:bodyPr>
          <a:lstStyle/>
          <a:p>
            <a:r>
              <a:rPr lang="fr-FR" dirty="0" smtClean="0"/>
              <a:t>Les </a:t>
            </a:r>
            <a:r>
              <a:rPr lang="fr-FR" b="1" dirty="0" smtClean="0"/>
              <a:t>reins filtrent</a:t>
            </a:r>
            <a:r>
              <a:rPr lang="fr-FR" dirty="0" smtClean="0"/>
              <a:t> le sang pour le débarrasser des déchets métaboliques produits par les cellules des tissus et organes. Chaque minute 600ml de sang arrivent dans chaque rein par l'artère rénale. Cela correspond à environ 20% du débit cardiaque. La </a:t>
            </a:r>
            <a:r>
              <a:rPr lang="fr-FR" b="1" dirty="0" smtClean="0"/>
              <a:t>formation de l'urine</a:t>
            </a:r>
            <a:r>
              <a:rPr lang="fr-FR" dirty="0" smtClean="0"/>
              <a:t> implique plusieurs étapes, elle consiste d'une part en une filtration glomérulaire et d'autre part en une réabsorption et une sécrétion dans les différents segments du tube urinaire.</a:t>
            </a:r>
          </a:p>
          <a:p>
            <a:r>
              <a:rPr lang="fr-FR" dirty="0" smtClean="0"/>
              <a:t>Le </a:t>
            </a:r>
            <a:r>
              <a:rPr lang="fr-FR" b="1" dirty="0" smtClean="0"/>
              <a:t>filtrat final</a:t>
            </a:r>
            <a:r>
              <a:rPr lang="fr-FR" dirty="0" smtClean="0"/>
              <a:t>,</a:t>
            </a:r>
            <a:r>
              <a:rPr lang="fr-FR" b="1" dirty="0" smtClean="0"/>
              <a:t> l'urine</a:t>
            </a:r>
            <a:r>
              <a:rPr lang="fr-FR" dirty="0" smtClean="0"/>
              <a:t>, est ensuite déversée dans les calices et parvient ainsi au bassinet. L'urine est transportée hors des reins par les </a:t>
            </a:r>
            <a:r>
              <a:rPr lang="fr-FR" b="1" dirty="0" smtClean="0"/>
              <a:t>uretères</a:t>
            </a:r>
            <a:r>
              <a:rPr lang="fr-FR" dirty="0" smtClean="0"/>
              <a:t> et amenée dans la </a:t>
            </a:r>
            <a:r>
              <a:rPr lang="fr-FR" b="1" dirty="0" smtClean="0"/>
              <a:t>vessie</a:t>
            </a:r>
            <a:r>
              <a:rPr lang="fr-FR" dirty="0" smtClean="0"/>
              <a:t>, avant d'être excrétée hors de l'organisme par l'</a:t>
            </a:r>
            <a:r>
              <a:rPr lang="fr-FR" b="1" dirty="0" smtClean="0"/>
              <a:t>urètre</a:t>
            </a:r>
            <a:r>
              <a:rPr lang="fr-FR" dirty="0" smtClean="0"/>
              <a:t>. La </a:t>
            </a:r>
            <a:r>
              <a:rPr lang="fr-FR" b="1" dirty="0" smtClean="0"/>
              <a:t>production</a:t>
            </a:r>
            <a:r>
              <a:rPr lang="fr-FR" dirty="0" smtClean="0"/>
              <a:t> d'urine est d'environ 1,5 litres/24 heures.</a:t>
            </a:r>
          </a:p>
          <a:p>
            <a:r>
              <a:rPr lang="fr-FR" dirty="0" smtClean="0"/>
              <a:t>L'</a:t>
            </a:r>
            <a:r>
              <a:rPr lang="fr-FR" b="1" dirty="0" smtClean="0"/>
              <a:t>urine contient</a:t>
            </a:r>
            <a:r>
              <a:rPr lang="fr-FR" dirty="0" smtClean="0"/>
              <a:t> principalement de l'eau, de l'urée, de l'acide urique, de l'ammoniaque, des électrolytes ainsi que des toxiques exogènes. L'urine ne contient normalement pas de protéines, ni de glucides ou de lipides. La présence de ces substances dans l'urine est un indice d'une pathologie.</a:t>
            </a:r>
          </a:p>
          <a:p>
            <a:endParaRPr lang="fr-FR" dirty="0"/>
          </a:p>
        </p:txBody>
      </p:sp>
      <p:pic>
        <p:nvPicPr>
          <p:cNvPr id="4" name="Picture 2"/>
          <p:cNvPicPr>
            <a:picLocks noChangeAspect="1" noChangeArrowheads="1"/>
          </p:cNvPicPr>
          <p:nvPr/>
        </p:nvPicPr>
        <p:blipFill>
          <a:blip r:embed="rId2" cstate="print"/>
          <a:srcRect/>
          <a:stretch>
            <a:fillRect/>
          </a:stretch>
        </p:blipFill>
        <p:spPr bwMode="auto">
          <a:xfrm>
            <a:off x="5652120" y="83883"/>
            <a:ext cx="3096344" cy="3377985"/>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5545285" y="3473624"/>
            <a:ext cx="3598715" cy="3384376"/>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vessie</a:t>
            </a:r>
            <a:endParaRPr lang="fr-FR" dirty="0"/>
          </a:p>
        </p:txBody>
      </p:sp>
      <p:sp>
        <p:nvSpPr>
          <p:cNvPr id="3" name="Espace réservé du contenu 2"/>
          <p:cNvSpPr>
            <a:spLocks noGrp="1"/>
          </p:cNvSpPr>
          <p:nvPr>
            <p:ph sz="quarter" idx="1"/>
          </p:nvPr>
        </p:nvSpPr>
        <p:spPr>
          <a:xfrm>
            <a:off x="251520" y="1412776"/>
            <a:ext cx="3744416" cy="4896544"/>
          </a:xfrm>
        </p:spPr>
        <p:txBody>
          <a:bodyPr>
            <a:normAutofit fontScale="70000" lnSpcReduction="20000"/>
          </a:bodyPr>
          <a:lstStyle/>
          <a:p>
            <a:r>
              <a:rPr lang="fr-FR" dirty="0" smtClean="0"/>
              <a:t>La vessie: réservoir d’urine qui reçoit des reins par uretère et évacue par urètre, située en arrière de pubis et en avant de rectum (homme) ou utérus (femme). </a:t>
            </a:r>
          </a:p>
          <a:p>
            <a:r>
              <a:rPr lang="fr-FR" dirty="0" smtClean="0"/>
              <a:t>dôme :Detrusor élastique, musculaire  constitué de muscle lisse longitudinale et circulaire involontaire (capacité de 1,1 à 1,3 litre). </a:t>
            </a:r>
          </a:p>
          <a:p>
            <a:r>
              <a:rPr lang="fr-FR" dirty="0" smtClean="0"/>
              <a:t> </a:t>
            </a:r>
            <a:r>
              <a:rPr lang="fr-FR" b="1" dirty="0" smtClean="0"/>
              <a:t>trigone</a:t>
            </a:r>
            <a:r>
              <a:rPr lang="fr-FR" dirty="0" smtClean="0"/>
              <a:t>: forme triangulaire, positionné  en  arrière où débouchent les urètres et sort l’urètre.</a:t>
            </a:r>
          </a:p>
          <a:p>
            <a:r>
              <a:rPr lang="fr-FR" dirty="0" smtClean="0"/>
              <a:t>Urètre: chez la femme : 4 cm et chez l’homme de 20 cm : composé de trois </a:t>
            </a:r>
            <a:r>
              <a:rPr lang="fr-FR" dirty="0" smtClean="0"/>
              <a:t>portions:</a:t>
            </a:r>
          </a:p>
          <a:p>
            <a:pPr lvl="1"/>
            <a:r>
              <a:rPr lang="fr-FR" dirty="0" smtClean="0"/>
              <a:t> </a:t>
            </a:r>
            <a:r>
              <a:rPr lang="fr-FR" dirty="0" smtClean="0"/>
              <a:t>urètre prostatique (avec les canaux déférents), </a:t>
            </a:r>
            <a:endParaRPr lang="fr-FR" dirty="0" smtClean="0"/>
          </a:p>
          <a:p>
            <a:pPr lvl="1"/>
            <a:r>
              <a:rPr lang="fr-FR" dirty="0" smtClean="0"/>
              <a:t>urètre </a:t>
            </a:r>
            <a:r>
              <a:rPr lang="fr-FR" dirty="0" smtClean="0"/>
              <a:t>membraneux avec le sphincter volontaire (1 à 2 cm) </a:t>
            </a:r>
            <a:endParaRPr lang="fr-FR" dirty="0" smtClean="0"/>
          </a:p>
          <a:p>
            <a:pPr lvl="1"/>
            <a:r>
              <a:rPr lang="fr-FR" dirty="0" smtClean="0"/>
              <a:t>urètre </a:t>
            </a:r>
            <a:r>
              <a:rPr lang="fr-FR" dirty="0" smtClean="0"/>
              <a:t>spongieux (15 cm).</a:t>
            </a:r>
          </a:p>
        </p:txBody>
      </p:sp>
      <p:pic>
        <p:nvPicPr>
          <p:cNvPr id="39937" name="Picture 1"/>
          <p:cNvPicPr>
            <a:picLocks noChangeAspect="1" noChangeArrowheads="1"/>
          </p:cNvPicPr>
          <p:nvPr/>
        </p:nvPicPr>
        <p:blipFill>
          <a:blip r:embed="rId2" cstate="print"/>
          <a:srcRect/>
          <a:stretch>
            <a:fillRect/>
          </a:stretch>
        </p:blipFill>
        <p:spPr bwMode="auto">
          <a:xfrm>
            <a:off x="3956377" y="3933056"/>
            <a:ext cx="4472709" cy="2520280"/>
          </a:xfrm>
          <a:prstGeom prst="rect">
            <a:avLst/>
          </a:prstGeom>
          <a:noFill/>
          <a:ln w="9525">
            <a:noFill/>
            <a:miter lim="800000"/>
            <a:headEnd/>
            <a:tailEnd/>
          </a:ln>
        </p:spPr>
      </p:pic>
      <p:pic>
        <p:nvPicPr>
          <p:cNvPr id="39938" name="Picture 2"/>
          <p:cNvPicPr>
            <a:picLocks noChangeAspect="1" noChangeArrowheads="1"/>
          </p:cNvPicPr>
          <p:nvPr/>
        </p:nvPicPr>
        <p:blipFill>
          <a:blip r:embed="rId3" cstate="print"/>
          <a:srcRect/>
          <a:stretch>
            <a:fillRect/>
          </a:stretch>
        </p:blipFill>
        <p:spPr bwMode="auto">
          <a:xfrm>
            <a:off x="4644008" y="1412776"/>
            <a:ext cx="3403827" cy="251364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www.incontinence-protection.com/_i/3544/p%7B295%7D-incontinence-urinaire-par-hyperactivite-vesicale-p-1281003944.png"/>
          <p:cNvPicPr>
            <a:picLocks noChangeAspect="1" noChangeArrowheads="1"/>
          </p:cNvPicPr>
          <p:nvPr/>
        </p:nvPicPr>
        <p:blipFill>
          <a:blip r:embed="rId2" cstate="print"/>
          <a:srcRect/>
          <a:stretch>
            <a:fillRect/>
          </a:stretch>
        </p:blipFill>
        <p:spPr bwMode="auto">
          <a:xfrm>
            <a:off x="467544" y="1654354"/>
            <a:ext cx="3024336" cy="2686022"/>
          </a:xfrm>
          <a:prstGeom prst="rect">
            <a:avLst/>
          </a:prstGeom>
          <a:noFill/>
        </p:spPr>
      </p:pic>
      <p:pic>
        <p:nvPicPr>
          <p:cNvPr id="123908" name="Picture 4" descr="http://www.sphere-sante.com/images/InformationMedicale/vidange_vessie.gif"/>
          <p:cNvPicPr>
            <a:picLocks noChangeAspect="1" noChangeArrowheads="1"/>
          </p:cNvPicPr>
          <p:nvPr/>
        </p:nvPicPr>
        <p:blipFill>
          <a:blip r:embed="rId3" cstate="print"/>
          <a:srcRect/>
          <a:stretch>
            <a:fillRect/>
          </a:stretch>
        </p:blipFill>
        <p:spPr bwMode="auto">
          <a:xfrm>
            <a:off x="4139952" y="1844824"/>
            <a:ext cx="3906143" cy="2304256"/>
          </a:xfrm>
          <a:prstGeom prst="rect">
            <a:avLst/>
          </a:prstGeom>
          <a:noFill/>
        </p:spPr>
      </p:pic>
      <p:sp>
        <p:nvSpPr>
          <p:cNvPr id="4" name="ZoneTexte 3"/>
          <p:cNvSpPr txBox="1"/>
          <p:nvPr/>
        </p:nvSpPr>
        <p:spPr>
          <a:xfrm>
            <a:off x="3347864" y="4365104"/>
            <a:ext cx="518457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Sphincter interne = muscles lisses = involontaire</a:t>
            </a:r>
          </a:p>
          <a:p>
            <a:r>
              <a:rPr lang="fr-FR" dirty="0" smtClean="0"/>
              <a:t>Sphincter externe = muscles striés = volontaire</a:t>
            </a:r>
            <a:endParaRPr lang="fr-FR" dirty="0"/>
          </a:p>
        </p:txBody>
      </p:sp>
      <p:sp>
        <p:nvSpPr>
          <p:cNvPr id="5" name="ZoneTexte 4"/>
          <p:cNvSpPr txBox="1"/>
          <p:nvPr/>
        </p:nvSpPr>
        <p:spPr>
          <a:xfrm>
            <a:off x="611560" y="692696"/>
            <a:ext cx="8064896" cy="646331"/>
          </a:xfrm>
          <a:prstGeom prst="rect">
            <a:avLst/>
          </a:prstGeom>
          <a:noFill/>
        </p:spPr>
        <p:txBody>
          <a:bodyPr wrap="square" rtlCol="0">
            <a:spAutoFit/>
          </a:bodyPr>
          <a:lstStyle/>
          <a:p>
            <a:r>
              <a:rPr lang="fr-FR" dirty="0" smtClean="0"/>
              <a:t>La miction est la synchronisation entre relâchement des sphincters de l’urètre et la contraction de muscles </a:t>
            </a:r>
            <a:r>
              <a:rPr lang="fr-FR" dirty="0" err="1" smtClean="0"/>
              <a:t>destrusor</a:t>
            </a:r>
            <a:r>
              <a:rPr lang="fr-FR" dirty="0" smtClean="0"/>
              <a:t> (système parasympathique).</a:t>
            </a:r>
          </a:p>
        </p:txBody>
      </p:sp>
      <p:sp>
        <p:nvSpPr>
          <p:cNvPr id="6" name="ZoneTexte 5"/>
          <p:cNvSpPr txBox="1"/>
          <p:nvPr/>
        </p:nvSpPr>
        <p:spPr>
          <a:xfrm>
            <a:off x="179512" y="5085184"/>
            <a:ext cx="878497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dysurie= miction difficile avec contraction des muscles abdominaux</a:t>
            </a:r>
          </a:p>
          <a:p>
            <a:r>
              <a:rPr lang="fr-FR" dirty="0" smtClean="0"/>
              <a:t>Polyurie= miction plus fréquente &gt;10 par jour  souvent associée avec une polydipsie (boire de l’eau en excès )</a:t>
            </a:r>
          </a:p>
          <a:p>
            <a:r>
              <a:rPr lang="fr-FR" dirty="0" smtClean="0"/>
              <a:t>Miction impérieuse= hyper contractilité de la vessie sans décontraction de sphincters  </a:t>
            </a:r>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 génital </a:t>
            </a:r>
            <a:endParaRPr lang="fr-FR" dirty="0"/>
          </a:p>
        </p:txBody>
      </p:sp>
      <p:sp>
        <p:nvSpPr>
          <p:cNvPr id="3" name="Espace réservé du contenu 2"/>
          <p:cNvSpPr>
            <a:spLocks noGrp="1"/>
          </p:cNvSpPr>
          <p:nvPr>
            <p:ph sz="quarter" idx="1"/>
          </p:nvPr>
        </p:nvSpPr>
        <p:spPr/>
        <p:txBody>
          <a:bodyPr>
            <a:normAutofit fontScale="92500" lnSpcReduction="20000"/>
          </a:bodyPr>
          <a:lstStyle/>
          <a:p>
            <a:r>
              <a:rPr lang="fr-FR" dirty="0" smtClean="0"/>
              <a:t>Le système génital </a:t>
            </a:r>
            <a:r>
              <a:rPr lang="fr-FR" b="1" dirty="0" smtClean="0"/>
              <a:t>masculin</a:t>
            </a:r>
            <a:r>
              <a:rPr lang="fr-FR" dirty="0" smtClean="0"/>
              <a:t> visible est composé du pénis et du scrotum qui contient les testicules. La partie interne du système génital masculin est constitué par la prostate et les cordons spermatiques. Les testicules produisent le sperme. La prostate entoure la partie interne de l'urètre. La prostate sécrète une solution indispensable au sperme.</a:t>
            </a:r>
          </a:p>
          <a:p>
            <a:r>
              <a:rPr lang="fr-FR" dirty="0" smtClean="0"/>
              <a:t>Tout le système génital </a:t>
            </a:r>
            <a:r>
              <a:rPr lang="fr-FR" b="1" dirty="0" smtClean="0"/>
              <a:t>féminin</a:t>
            </a:r>
            <a:r>
              <a:rPr lang="fr-FR" dirty="0" smtClean="0"/>
              <a:t> se trouve dans le bassin. Les ovaires sont responsables de la production des ovules qui, à chaque cycle mensuel, sont transportés vers l'utérus. L'ovule se niche dans la paroi de l'utérus. Lorsque l'ovule est fécondé par les spermatozoïdes, les conditions sont réunies pour le développement d'un embryon. Sans fécondation l'ovule sera rejeté avec du sang. Ce phénomène cyclique est appelé menstruation. Le vagin relie l'utérus </a:t>
            </a:r>
            <a:r>
              <a:rPr lang="fr-FR" dirty="0" smtClean="0"/>
              <a:t>à l</a:t>
            </a:r>
            <a:r>
              <a:rPr lang="fr-FR" dirty="0" smtClean="0"/>
              <a:t>’ extérieur du corps.</a:t>
            </a:r>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 génital masculin</a:t>
            </a:r>
            <a:endParaRPr lang="fr-FR" dirty="0"/>
          </a:p>
        </p:txBody>
      </p:sp>
      <p:sp>
        <p:nvSpPr>
          <p:cNvPr id="3" name="Espace réservé du contenu 2"/>
          <p:cNvSpPr>
            <a:spLocks noGrp="1"/>
          </p:cNvSpPr>
          <p:nvPr>
            <p:ph sz="quarter" idx="1"/>
          </p:nvPr>
        </p:nvSpPr>
        <p:spPr>
          <a:xfrm>
            <a:off x="301752" y="1527048"/>
            <a:ext cx="4774304" cy="4638256"/>
          </a:xfrm>
        </p:spPr>
        <p:txBody>
          <a:bodyPr>
            <a:normAutofit fontScale="70000" lnSpcReduction="20000"/>
          </a:bodyPr>
          <a:lstStyle/>
          <a:p>
            <a:r>
              <a:rPr lang="fr-FR" b="1" dirty="0" smtClean="0"/>
              <a:t>les testicules</a:t>
            </a:r>
          </a:p>
          <a:p>
            <a:r>
              <a:rPr lang="fr-FR" dirty="0" smtClean="0"/>
              <a:t> </a:t>
            </a:r>
            <a:r>
              <a:rPr lang="fr-FR" b="1" dirty="0" smtClean="0"/>
              <a:t>voies spermatiques</a:t>
            </a:r>
            <a:r>
              <a:rPr lang="fr-FR" dirty="0" smtClean="0"/>
              <a:t> : elles commencent au contact des testicules par un organe : </a:t>
            </a:r>
            <a:r>
              <a:rPr lang="fr-FR" b="1" dirty="0" smtClean="0"/>
              <a:t>l'épididyme</a:t>
            </a:r>
            <a:r>
              <a:rPr lang="fr-FR" dirty="0" smtClean="0"/>
              <a:t>. Celui-ci va se poursuivre par le canal excréteur du testicule : le </a:t>
            </a:r>
            <a:r>
              <a:rPr lang="fr-FR" b="1" dirty="0" smtClean="0"/>
              <a:t>canal déférent</a:t>
            </a:r>
            <a:r>
              <a:rPr lang="fr-FR" dirty="0" smtClean="0"/>
              <a:t>. Il pénètre dans l'abdomen en franchissant la paroi ; il se termine au niveau de la base de la vessie en se réunissant au canal excréteur d'un petit réservoir : la </a:t>
            </a:r>
            <a:r>
              <a:rPr lang="fr-FR" b="1" dirty="0" smtClean="0"/>
              <a:t>vésicule séminale</a:t>
            </a:r>
            <a:r>
              <a:rPr lang="fr-FR" dirty="0" smtClean="0"/>
              <a:t>. (Il y en a 2).</a:t>
            </a:r>
          </a:p>
          <a:p>
            <a:r>
              <a:rPr lang="fr-FR" dirty="0" smtClean="0"/>
              <a:t>La réunion de ces 2 éléments forme le </a:t>
            </a:r>
            <a:r>
              <a:rPr lang="fr-FR" b="1" dirty="0" smtClean="0"/>
              <a:t>canal éjaculateur</a:t>
            </a:r>
            <a:r>
              <a:rPr lang="fr-FR" dirty="0" smtClean="0"/>
              <a:t> qui vient s'ouvrir dans </a:t>
            </a:r>
            <a:r>
              <a:rPr lang="fr-FR" b="1" dirty="0" smtClean="0"/>
              <a:t>l'urètre</a:t>
            </a:r>
            <a:r>
              <a:rPr lang="fr-FR" dirty="0" smtClean="0"/>
              <a:t> qui présente une partie dans la prostate (urètre prostatique) et une partie dans les organes érectiles (urètre spongieux).</a:t>
            </a:r>
          </a:p>
          <a:p>
            <a:r>
              <a:rPr lang="fr-FR" dirty="0" smtClean="0"/>
              <a:t>A ces voies sont annexés une glande, la </a:t>
            </a:r>
            <a:r>
              <a:rPr lang="fr-FR" b="1" dirty="0" smtClean="0"/>
              <a:t>prostate</a:t>
            </a:r>
            <a:r>
              <a:rPr lang="fr-FR" dirty="0" smtClean="0"/>
              <a:t> (qui entoure la portion initiale de l'urètre spongieux) et les </a:t>
            </a:r>
            <a:r>
              <a:rPr lang="fr-FR" b="1" dirty="0" smtClean="0"/>
              <a:t>organes érectiles</a:t>
            </a:r>
            <a:r>
              <a:rPr lang="fr-FR" dirty="0" smtClean="0"/>
              <a:t> (qui entourent la portion antérieure de l'urètre / portion pénienne).</a:t>
            </a:r>
          </a:p>
          <a:p>
            <a:endParaRPr lang="fr-FR" dirty="0"/>
          </a:p>
        </p:txBody>
      </p:sp>
      <p:pic>
        <p:nvPicPr>
          <p:cNvPr id="133121" name="Picture 1"/>
          <p:cNvPicPr>
            <a:picLocks noChangeAspect="1" noChangeArrowheads="1"/>
          </p:cNvPicPr>
          <p:nvPr/>
        </p:nvPicPr>
        <p:blipFill>
          <a:blip r:embed="rId2" cstate="print"/>
          <a:srcRect/>
          <a:stretch>
            <a:fillRect/>
          </a:stretch>
        </p:blipFill>
        <p:spPr bwMode="auto">
          <a:xfrm>
            <a:off x="5148065" y="4532616"/>
            <a:ext cx="3312368" cy="1928558"/>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436096" y="1412776"/>
            <a:ext cx="2922174" cy="309634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611560" y="188640"/>
            <a:ext cx="3672408" cy="3178064"/>
          </a:xfrm>
          <a:prstGeom prst="rect">
            <a:avLst/>
          </a:prstGeom>
          <a:noFill/>
          <a:ln w="9525">
            <a:noFill/>
            <a:miter lim="800000"/>
            <a:headEnd/>
            <a:tailEnd/>
          </a:ln>
        </p:spPr>
      </p:pic>
      <p:pic>
        <p:nvPicPr>
          <p:cNvPr id="120835" name="Picture 3"/>
          <p:cNvPicPr>
            <a:picLocks noChangeAspect="1" noChangeArrowheads="1"/>
          </p:cNvPicPr>
          <p:nvPr/>
        </p:nvPicPr>
        <p:blipFill>
          <a:blip r:embed="rId3" cstate="print"/>
          <a:srcRect/>
          <a:stretch>
            <a:fillRect/>
          </a:stretch>
        </p:blipFill>
        <p:spPr bwMode="auto">
          <a:xfrm>
            <a:off x="4788024" y="260648"/>
            <a:ext cx="4355976" cy="2952292"/>
          </a:xfrm>
          <a:prstGeom prst="rect">
            <a:avLst/>
          </a:prstGeom>
          <a:noFill/>
          <a:ln w="9525">
            <a:noFill/>
            <a:miter lim="800000"/>
            <a:headEnd/>
            <a:tailEnd/>
          </a:ln>
        </p:spPr>
      </p:pic>
      <p:pic>
        <p:nvPicPr>
          <p:cNvPr id="120836" name="Picture 4"/>
          <p:cNvPicPr>
            <a:picLocks noChangeAspect="1" noChangeArrowheads="1"/>
          </p:cNvPicPr>
          <p:nvPr/>
        </p:nvPicPr>
        <p:blipFill>
          <a:blip r:embed="rId4" cstate="print"/>
          <a:srcRect/>
          <a:stretch>
            <a:fillRect/>
          </a:stretch>
        </p:blipFill>
        <p:spPr bwMode="auto">
          <a:xfrm>
            <a:off x="395536" y="2996952"/>
            <a:ext cx="5173638" cy="3111971"/>
          </a:xfrm>
          <a:prstGeom prst="rect">
            <a:avLst/>
          </a:prstGeom>
          <a:noFill/>
          <a:ln w="9525">
            <a:noFill/>
            <a:miter lim="800000"/>
            <a:headEnd/>
            <a:tailEnd/>
          </a:ln>
        </p:spPr>
      </p:pic>
      <p:pic>
        <p:nvPicPr>
          <p:cNvPr id="120837" name="Picture 5"/>
          <p:cNvPicPr>
            <a:picLocks noChangeAspect="1" noChangeArrowheads="1"/>
          </p:cNvPicPr>
          <p:nvPr/>
        </p:nvPicPr>
        <p:blipFill>
          <a:blip r:embed="rId5" cstate="print"/>
          <a:srcRect/>
          <a:stretch>
            <a:fillRect/>
          </a:stretch>
        </p:blipFill>
        <p:spPr bwMode="auto">
          <a:xfrm>
            <a:off x="6876256" y="3140968"/>
            <a:ext cx="1689458" cy="293684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Types de glandes </a:t>
            </a:r>
            <a:endParaRPr lang="fr-FR" dirty="0"/>
          </a:p>
        </p:txBody>
      </p:sp>
      <p:sp>
        <p:nvSpPr>
          <p:cNvPr id="3" name="Espace réservé du contenu 2"/>
          <p:cNvSpPr>
            <a:spLocks noGrp="1"/>
          </p:cNvSpPr>
          <p:nvPr>
            <p:ph sz="quarter" idx="1"/>
          </p:nvPr>
        </p:nvSpPr>
        <p:spPr/>
        <p:txBody>
          <a:bodyPr>
            <a:normAutofit fontScale="85000" lnSpcReduction="20000"/>
          </a:bodyPr>
          <a:lstStyle/>
          <a:p>
            <a:r>
              <a:rPr lang="fr-FR" dirty="0" smtClean="0"/>
              <a:t>il existe deux types de glandes : les glandes endocrines et les glandes exocrines.</a:t>
            </a:r>
          </a:p>
          <a:p>
            <a:r>
              <a:rPr lang="fr-FR" dirty="0" smtClean="0"/>
              <a:t> Les glandes exocrines sont dotées de conduits au moyen desquels elles déversent leurs sécrétions non hormonales dans une structure tubulaire ou une cavité.</a:t>
            </a:r>
          </a:p>
          <a:p>
            <a:r>
              <a:rPr lang="fr-FR" dirty="0" smtClean="0"/>
              <a:t> Les glandes endocrines, aussi appelées</a:t>
            </a:r>
            <a:r>
              <a:rPr lang="fr-FR" i="1" dirty="0" smtClean="0"/>
              <a:t> glandes à sécrétion interne,</a:t>
            </a:r>
            <a:r>
              <a:rPr lang="fr-FR" dirty="0" smtClean="0"/>
              <a:t> sont dépourvues de conduits</a:t>
            </a:r>
          </a:p>
          <a:p>
            <a:r>
              <a:rPr lang="fr-FR" dirty="0" smtClean="0"/>
              <a:t>Les glandes endocrines sont l'hypophyse, la glande thyroïde, les glandes parathyroïdes, les glandes surrénales, le corps pinéal et le thymus ; toutes ces glandes sont strictement endocrines. </a:t>
            </a:r>
          </a:p>
          <a:p>
            <a:r>
              <a:rPr lang="fr-FR" i="1" dirty="0" smtClean="0"/>
              <a:t>Les glandes mixtes.</a:t>
            </a:r>
            <a:r>
              <a:rPr lang="fr-FR" dirty="0" smtClean="0"/>
              <a:t> organes renferment des incrustations de tissu endocrinien et produisent des hormones en plus de sécrétions exocrines. Ces organes, dont le pancréas et les gonades (les ovaires et les testicules).</a:t>
            </a:r>
          </a:p>
          <a:p>
            <a:r>
              <a:rPr lang="fr-FR" dirty="0" smtClean="0"/>
              <a:t>L'hypothalamus = un organe </a:t>
            </a:r>
            <a:r>
              <a:rPr lang="fr-FR" dirty="0" err="1" smtClean="0"/>
              <a:t>neuro-endocrinien</a:t>
            </a:r>
            <a:r>
              <a:rPr lang="fr-FR" dirty="0" smtClean="0"/>
              <a:t>.</a:t>
            </a:r>
          </a:p>
          <a:p>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 génital </a:t>
            </a:r>
            <a:r>
              <a:rPr lang="fr-FR" dirty="0" smtClean="0"/>
              <a:t>féminin</a:t>
            </a:r>
            <a:endParaRPr lang="fr-FR" dirty="0"/>
          </a:p>
        </p:txBody>
      </p:sp>
      <p:sp>
        <p:nvSpPr>
          <p:cNvPr id="3" name="Espace réservé du contenu 2"/>
          <p:cNvSpPr>
            <a:spLocks noGrp="1"/>
          </p:cNvSpPr>
          <p:nvPr>
            <p:ph sz="quarter" idx="1"/>
          </p:nvPr>
        </p:nvSpPr>
        <p:spPr>
          <a:xfrm>
            <a:off x="301752" y="1527048"/>
            <a:ext cx="3694184" cy="4278216"/>
          </a:xfrm>
        </p:spPr>
        <p:txBody>
          <a:bodyPr>
            <a:normAutofit fontScale="55000" lnSpcReduction="20000"/>
          </a:bodyPr>
          <a:lstStyle/>
          <a:p>
            <a:r>
              <a:rPr lang="fr-FR" b="1" dirty="0" smtClean="0"/>
              <a:t>Ovaires</a:t>
            </a:r>
            <a:r>
              <a:rPr lang="fr-FR" dirty="0" smtClean="0"/>
              <a:t>: Il y a 2 glandes situées dans la partie basse de l'abdomen, intra péritonéales (une à droite, une à gauche). C'est le lieu de l'ovulation = expulsion des gamètes (ovocytes) qui sont récupérés par les franges (pavillon de la trompe). La trompe constitue un canal (il y en a un à droite et un à gauche) qui conduit les ovocytes jusqu'au niveau de l'utérus, muscle creux capable d'une formidable distension pendant la grossesse.</a:t>
            </a:r>
          </a:p>
          <a:p>
            <a:r>
              <a:rPr lang="fr-FR" dirty="0" smtClean="0"/>
              <a:t>L'ovocyte est fécondé dans la trompe. L'utérus est le lieu de la nidation et de la gestation (développement de la grossesse). A la base, le col de l'utérus, plus restreint, plus fin, s'ouvre dans une cavité entourée d'une membrane fine élastique : le vagin ; c'est le lieu de l'accouplement. Le vagin s'ouvre à son extrémité inférieure par l'</a:t>
            </a:r>
            <a:r>
              <a:rPr lang="fr-FR" dirty="0" err="1" smtClean="0"/>
              <a:t>ostium</a:t>
            </a:r>
            <a:r>
              <a:rPr lang="fr-FR" dirty="0" smtClean="0"/>
              <a:t> vaginal qui présente 2 reliefs cutanés : les petites lèvres et les grandes lèvres.</a:t>
            </a:r>
          </a:p>
          <a:p>
            <a:endParaRPr lang="fr-FR" dirty="0"/>
          </a:p>
        </p:txBody>
      </p:sp>
      <p:pic>
        <p:nvPicPr>
          <p:cNvPr id="132098" name="Picture 2" descr="http://grossesse.teteamodeler.com/image/voyage.jpg"/>
          <p:cNvPicPr>
            <a:picLocks noChangeAspect="1" noChangeArrowheads="1"/>
          </p:cNvPicPr>
          <p:nvPr/>
        </p:nvPicPr>
        <p:blipFill>
          <a:blip r:embed="rId2" cstate="print"/>
          <a:srcRect/>
          <a:stretch>
            <a:fillRect/>
          </a:stretch>
        </p:blipFill>
        <p:spPr bwMode="auto">
          <a:xfrm>
            <a:off x="4067944" y="1628800"/>
            <a:ext cx="4591050" cy="310515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Cycle menstruel </a:t>
            </a:r>
            <a:endParaRPr lang="fr-FR" dirty="0"/>
          </a:p>
        </p:txBody>
      </p:sp>
      <p:pic>
        <p:nvPicPr>
          <p:cNvPr id="151554" name="Picture 2"/>
          <p:cNvPicPr>
            <a:picLocks noGrp="1" noChangeAspect="1" noChangeArrowheads="1"/>
          </p:cNvPicPr>
          <p:nvPr>
            <p:ph sz="quarter" idx="1"/>
          </p:nvPr>
        </p:nvPicPr>
        <p:blipFill>
          <a:blip r:embed="rId2" cstate="print"/>
          <a:srcRect/>
          <a:stretch>
            <a:fillRect/>
          </a:stretch>
        </p:blipFill>
        <p:spPr bwMode="auto">
          <a:xfrm>
            <a:off x="467544" y="1340768"/>
            <a:ext cx="2952328" cy="501925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3419872" y="1412776"/>
            <a:ext cx="5549082" cy="475252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332656"/>
            <a:ext cx="5472608" cy="3298462"/>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a:stretch>
            <a:fillRect/>
          </a:stretch>
        </p:blipFill>
        <p:spPr bwMode="auto">
          <a:xfrm>
            <a:off x="5580112" y="260648"/>
            <a:ext cx="3382963" cy="3095625"/>
          </a:xfrm>
          <a:prstGeom prst="rect">
            <a:avLst/>
          </a:prstGeom>
          <a:noFill/>
          <a:ln w="9525">
            <a:noFill/>
            <a:miter lim="800000"/>
            <a:headEnd/>
            <a:tailEnd/>
          </a:ln>
        </p:spPr>
      </p:pic>
      <p:sp>
        <p:nvSpPr>
          <p:cNvPr id="5" name="ZoneTexte 4"/>
          <p:cNvSpPr txBox="1"/>
          <p:nvPr/>
        </p:nvSpPr>
        <p:spPr>
          <a:xfrm>
            <a:off x="5076056" y="3501008"/>
            <a:ext cx="3744416" cy="2585323"/>
          </a:xfrm>
          <a:prstGeom prst="rect">
            <a:avLst/>
          </a:prstGeom>
          <a:noFill/>
        </p:spPr>
        <p:txBody>
          <a:bodyPr wrap="square" rtlCol="0">
            <a:spAutoFit/>
          </a:bodyPr>
          <a:lstStyle/>
          <a:p>
            <a:r>
              <a:rPr lang="fr-FR" sz="1000" dirty="0" smtClean="0"/>
              <a:t>En avant se place le pubis. Le mont du pubis est recouvert par une pilosité.</a:t>
            </a:r>
          </a:p>
          <a:p>
            <a:r>
              <a:rPr lang="fr-FR" sz="1000" dirty="0" smtClean="0"/>
              <a:t>La </a:t>
            </a:r>
            <a:r>
              <a:rPr lang="fr-FR" sz="1000" b="1" dirty="0" smtClean="0"/>
              <a:t>vulve</a:t>
            </a:r>
            <a:r>
              <a:rPr lang="fr-FR" sz="1000" dirty="0" smtClean="0"/>
              <a:t> est une fente verticale d'avant en arrière. On trouve 3 orifices, d'avant en arrière :</a:t>
            </a:r>
          </a:p>
          <a:p>
            <a:r>
              <a:rPr lang="fr-FR" sz="1000" b="1" dirty="0" smtClean="0"/>
              <a:t>l'</a:t>
            </a:r>
            <a:r>
              <a:rPr lang="fr-FR" sz="1000" b="1" dirty="0" err="1" smtClean="0"/>
              <a:t>ostium</a:t>
            </a:r>
            <a:r>
              <a:rPr lang="fr-FR" sz="1000" b="1" dirty="0" smtClean="0"/>
              <a:t> urétral</a:t>
            </a:r>
            <a:r>
              <a:rPr lang="fr-FR" sz="1000" dirty="0" smtClean="0"/>
              <a:t> (méat de l'urètre)</a:t>
            </a:r>
          </a:p>
          <a:p>
            <a:r>
              <a:rPr lang="fr-FR" sz="1000" b="1" dirty="0" smtClean="0"/>
              <a:t>l'</a:t>
            </a:r>
            <a:r>
              <a:rPr lang="fr-FR" sz="1000" b="1" dirty="0" err="1" smtClean="0"/>
              <a:t>ostium</a:t>
            </a:r>
            <a:r>
              <a:rPr lang="fr-FR" sz="1000" b="1" dirty="0" smtClean="0"/>
              <a:t> vaginal</a:t>
            </a:r>
            <a:r>
              <a:rPr lang="fr-FR" sz="1000" dirty="0" smtClean="0"/>
              <a:t> (obturé par l'hymen chez la femme vierge)</a:t>
            </a:r>
          </a:p>
          <a:p>
            <a:r>
              <a:rPr lang="fr-FR" sz="1000" b="1" dirty="0" smtClean="0"/>
              <a:t>l'anus</a:t>
            </a:r>
            <a:r>
              <a:rPr lang="fr-FR" sz="1000" dirty="0" smtClean="0"/>
              <a:t> et les plis radiaires</a:t>
            </a:r>
          </a:p>
          <a:p>
            <a:r>
              <a:rPr lang="fr-FR" sz="1000" dirty="0" smtClean="0"/>
              <a:t>et le </a:t>
            </a:r>
            <a:r>
              <a:rPr lang="fr-FR" sz="1000" b="1" dirty="0" smtClean="0"/>
              <a:t>pli inter fessier</a:t>
            </a:r>
            <a:r>
              <a:rPr lang="fr-FR" sz="1000" dirty="0" smtClean="0"/>
              <a:t>, qui n'est pas un orifice.</a:t>
            </a:r>
          </a:p>
          <a:p>
            <a:r>
              <a:rPr lang="fr-FR" sz="1000" dirty="0" smtClean="0"/>
              <a:t>Au niveau de la fente vulvaire, il y a un relief : </a:t>
            </a:r>
            <a:r>
              <a:rPr lang="fr-FR" sz="1000" b="1" dirty="0" smtClean="0"/>
              <a:t>les petites lèvres</a:t>
            </a:r>
            <a:r>
              <a:rPr lang="fr-FR" sz="1000" dirty="0" smtClean="0"/>
              <a:t>. C'est un repli cutané. La jonction des 2 petites lèvres s'appelle le </a:t>
            </a:r>
            <a:r>
              <a:rPr lang="fr-FR" sz="1000" b="1" dirty="0" smtClean="0"/>
              <a:t>prépuce clitoridien</a:t>
            </a:r>
            <a:r>
              <a:rPr lang="fr-FR" sz="1000" dirty="0" smtClean="0"/>
              <a:t>.</a:t>
            </a:r>
            <a:br>
              <a:rPr lang="fr-FR" sz="1000" dirty="0" smtClean="0"/>
            </a:br>
            <a:r>
              <a:rPr lang="fr-FR" sz="1000" dirty="0" smtClean="0"/>
              <a:t>La réunion en arrière du clitoris forme un petit renflement : le frein du clitoris.</a:t>
            </a:r>
            <a:br>
              <a:rPr lang="fr-FR" sz="1000" dirty="0" smtClean="0"/>
            </a:br>
            <a:r>
              <a:rPr lang="fr-FR" sz="1000" dirty="0" smtClean="0"/>
              <a:t>De part et d'autre, il y a des replis cutanés : </a:t>
            </a:r>
            <a:r>
              <a:rPr lang="fr-FR" sz="1000" b="1" dirty="0" smtClean="0"/>
              <a:t>les grandes lèvres</a:t>
            </a:r>
            <a:r>
              <a:rPr lang="fr-FR" sz="1000" dirty="0" smtClean="0"/>
              <a:t>. La peau est rose et humide, recouverte de poils de chaque coté de la vulve.</a:t>
            </a:r>
            <a:br>
              <a:rPr lang="fr-FR" sz="1000" dirty="0" smtClean="0"/>
            </a:br>
            <a:r>
              <a:rPr lang="fr-FR" sz="1000" dirty="0" smtClean="0"/>
              <a:t>L'</a:t>
            </a:r>
            <a:r>
              <a:rPr lang="fr-FR" sz="1000" dirty="0" err="1" smtClean="0"/>
              <a:t>ostium</a:t>
            </a:r>
            <a:r>
              <a:rPr lang="fr-FR" sz="1000" dirty="0" smtClean="0"/>
              <a:t> vaginal en regard des 2 lèvres fait suite au </a:t>
            </a:r>
            <a:r>
              <a:rPr lang="fr-FR" sz="1000" b="1" dirty="0" smtClean="0"/>
              <a:t>vestibule vaginal</a:t>
            </a:r>
            <a:r>
              <a:rPr lang="fr-FR" sz="1000" dirty="0" smtClean="0"/>
              <a:t> : la partie toute inférieure du vagin est entourée par la pilosité pubienne.</a:t>
            </a:r>
            <a:endParaRPr lang="fr-FR" sz="1000" dirty="0"/>
          </a:p>
        </p:txBody>
      </p:sp>
      <p:sp>
        <p:nvSpPr>
          <p:cNvPr id="6" name="ZoneTexte 5"/>
          <p:cNvSpPr txBox="1"/>
          <p:nvPr/>
        </p:nvSpPr>
        <p:spPr>
          <a:xfrm>
            <a:off x="755576" y="4077072"/>
            <a:ext cx="3312368" cy="2031325"/>
          </a:xfrm>
          <a:prstGeom prst="rect">
            <a:avLst/>
          </a:prstGeom>
          <a:noFill/>
        </p:spPr>
        <p:txBody>
          <a:bodyPr wrap="square" rtlCol="0">
            <a:spAutoFit/>
          </a:bodyPr>
          <a:lstStyle/>
          <a:p>
            <a:r>
              <a:rPr lang="fr-FR" dirty="0" smtClean="0"/>
              <a:t>Les seins sont attachés </a:t>
            </a:r>
            <a:r>
              <a:rPr lang="fr-FR" dirty="0" smtClean="0"/>
              <a:t>au muscle grand pectoral , formant des lobules secrétant le lait, collecté par des canaux galactophores sortant par les orifices lactifères.</a:t>
            </a:r>
          </a:p>
          <a:p>
            <a:r>
              <a:rPr lang="fr-FR" dirty="0" smtClean="0"/>
              <a:t>Lactation est provoquée par la sécrétion de Prolactine  </a:t>
            </a:r>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79512" y="3429000"/>
            <a:ext cx="3528392" cy="2495768"/>
          </a:xfrm>
          <a:prstGeom prst="rect">
            <a:avLst/>
          </a:prstGeom>
          <a:noFill/>
          <a:ln w="9525">
            <a:no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6012160" y="3501008"/>
            <a:ext cx="2713879" cy="2572717"/>
          </a:xfrm>
          <a:prstGeom prst="rect">
            <a:avLst/>
          </a:prstGeom>
          <a:noFill/>
          <a:ln w="9525">
            <a:noFill/>
            <a:miter lim="800000"/>
            <a:headEnd/>
            <a:tailEnd/>
          </a:ln>
        </p:spPr>
      </p:pic>
      <p:sp>
        <p:nvSpPr>
          <p:cNvPr id="4" name="ZoneTexte 3"/>
          <p:cNvSpPr txBox="1"/>
          <p:nvPr/>
        </p:nvSpPr>
        <p:spPr>
          <a:xfrm>
            <a:off x="323528" y="332656"/>
            <a:ext cx="7560840" cy="954107"/>
          </a:xfrm>
          <a:prstGeom prst="rect">
            <a:avLst/>
          </a:prstGeom>
          <a:noFill/>
        </p:spPr>
        <p:txBody>
          <a:bodyPr wrap="square" rtlCol="0">
            <a:spAutoFit/>
          </a:bodyPr>
          <a:lstStyle/>
          <a:p>
            <a:r>
              <a:rPr lang="fr-FR" dirty="0" smtClean="0"/>
              <a:t>Vascularisation des gonades qui viennent de </a:t>
            </a:r>
            <a:r>
              <a:rPr lang="fr-FR" sz="2000" dirty="0" smtClean="0">
                <a:solidFill>
                  <a:srgbClr val="FF0000"/>
                </a:solidFill>
              </a:rPr>
              <a:t>l’aorte abdominale </a:t>
            </a:r>
            <a:r>
              <a:rPr lang="fr-FR" dirty="0" smtClean="0"/>
              <a:t>= </a:t>
            </a:r>
          </a:p>
          <a:p>
            <a:r>
              <a:rPr lang="fr-FR" dirty="0" smtClean="0"/>
              <a:t>pour  les ovaires = artères </a:t>
            </a:r>
            <a:r>
              <a:rPr lang="fr-FR" dirty="0" smtClean="0"/>
              <a:t>ovariennes </a:t>
            </a:r>
            <a:endParaRPr lang="fr-FR" dirty="0" smtClean="0"/>
          </a:p>
          <a:p>
            <a:r>
              <a:rPr lang="fr-FR" dirty="0" smtClean="0"/>
              <a:t>Pour les testicules = artères testiculaires </a:t>
            </a:r>
            <a:endParaRPr lang="fr-FR" dirty="0"/>
          </a:p>
        </p:txBody>
      </p:sp>
      <p:pic>
        <p:nvPicPr>
          <p:cNvPr id="121860" name="Picture 4"/>
          <p:cNvPicPr>
            <a:picLocks noChangeAspect="1" noChangeArrowheads="1"/>
          </p:cNvPicPr>
          <p:nvPr/>
        </p:nvPicPr>
        <p:blipFill>
          <a:blip r:embed="rId4" cstate="print"/>
          <a:srcRect/>
          <a:stretch>
            <a:fillRect/>
          </a:stretch>
        </p:blipFill>
        <p:spPr bwMode="auto">
          <a:xfrm>
            <a:off x="3347864" y="1268760"/>
            <a:ext cx="2909515" cy="2718664"/>
          </a:xfrm>
          <a:prstGeom prst="rect">
            <a:avLst/>
          </a:prstGeom>
          <a:noFill/>
          <a:ln w="9525">
            <a:noFill/>
            <a:miter lim="800000"/>
            <a:headEnd/>
            <a:tailEnd/>
          </a:ln>
        </p:spPr>
      </p:pic>
      <p:sp>
        <p:nvSpPr>
          <p:cNvPr id="7" name="Virage 6"/>
          <p:cNvSpPr/>
          <p:nvPr/>
        </p:nvSpPr>
        <p:spPr>
          <a:xfrm rot="5400000">
            <a:off x="6588224" y="2060848"/>
            <a:ext cx="1152128" cy="7920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Flèche à angle droit 7"/>
          <p:cNvSpPr/>
          <p:nvPr/>
        </p:nvSpPr>
        <p:spPr>
          <a:xfrm rot="10800000">
            <a:off x="1907704" y="1916832"/>
            <a:ext cx="1224136" cy="93610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979712" y="1484784"/>
            <a:ext cx="1224136" cy="369332"/>
          </a:xfrm>
          <a:prstGeom prst="rect">
            <a:avLst/>
          </a:prstGeom>
          <a:noFill/>
        </p:spPr>
        <p:txBody>
          <a:bodyPr wrap="square" rtlCol="0">
            <a:spAutoFit/>
          </a:bodyPr>
          <a:lstStyle/>
          <a:p>
            <a:r>
              <a:rPr lang="fr-FR" dirty="0" smtClean="0">
                <a:solidFill>
                  <a:srgbClr val="0070C0"/>
                </a:solidFill>
              </a:rPr>
              <a:t>homme</a:t>
            </a:r>
            <a:endParaRPr lang="fr-FR" dirty="0">
              <a:solidFill>
                <a:srgbClr val="0070C0"/>
              </a:solidFill>
            </a:endParaRPr>
          </a:p>
        </p:txBody>
      </p:sp>
      <p:sp>
        <p:nvSpPr>
          <p:cNvPr id="10" name="ZoneTexte 9"/>
          <p:cNvSpPr txBox="1"/>
          <p:nvPr/>
        </p:nvSpPr>
        <p:spPr>
          <a:xfrm>
            <a:off x="6732240" y="1412776"/>
            <a:ext cx="1008112" cy="369332"/>
          </a:xfrm>
          <a:prstGeom prst="rect">
            <a:avLst/>
          </a:prstGeom>
          <a:noFill/>
        </p:spPr>
        <p:txBody>
          <a:bodyPr wrap="square" rtlCol="0">
            <a:spAutoFit/>
          </a:bodyPr>
          <a:lstStyle/>
          <a:p>
            <a:r>
              <a:rPr lang="fr-FR" dirty="0" smtClean="0">
                <a:solidFill>
                  <a:srgbClr val="FF5050"/>
                </a:solidFill>
              </a:rPr>
              <a:t>femme</a:t>
            </a:r>
            <a:endParaRPr lang="fr-FR" dirty="0">
              <a:solidFill>
                <a:srgbClr val="FF5050"/>
              </a:solidFill>
            </a:endParaRPr>
          </a:p>
        </p:txBody>
      </p:sp>
      <p:sp>
        <p:nvSpPr>
          <p:cNvPr id="11" name="ZoneTexte 10"/>
          <p:cNvSpPr txBox="1"/>
          <p:nvPr/>
        </p:nvSpPr>
        <p:spPr>
          <a:xfrm>
            <a:off x="5364088" y="2852937"/>
            <a:ext cx="122413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Artères gonadiques</a:t>
            </a:r>
            <a:endParaRPr lang="fr-FR"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nerveux</a:t>
            </a:r>
            <a:endParaRPr lang="fr-FR" dirty="0"/>
          </a:p>
        </p:txBody>
      </p:sp>
      <p:sp>
        <p:nvSpPr>
          <p:cNvPr id="3" name="Espace réservé du contenu 2"/>
          <p:cNvSpPr>
            <a:spLocks noGrp="1"/>
          </p:cNvSpPr>
          <p:nvPr>
            <p:ph sz="quarter" idx="1"/>
          </p:nvPr>
        </p:nvSpPr>
        <p:spPr>
          <a:xfrm>
            <a:off x="395536" y="1556792"/>
            <a:ext cx="8229600" cy="5023123"/>
          </a:xfrm>
        </p:spPr>
        <p:txBody>
          <a:bodyPr>
            <a:normAutofit fontScale="70000" lnSpcReduction="20000"/>
          </a:bodyPr>
          <a:lstStyle/>
          <a:p>
            <a:r>
              <a:rPr lang="fr-FR" dirty="0" smtClean="0"/>
              <a:t>Le système nerveux a 3 fonctions essentielles :</a:t>
            </a:r>
          </a:p>
          <a:p>
            <a:pPr lvl="1"/>
            <a:r>
              <a:rPr lang="fr-FR" dirty="0" smtClean="0"/>
              <a:t>Une fonction sensitive de détection grâce à des récepteurs qui détectent toutes les modifications de l’organisme et l’environnement extérieur.</a:t>
            </a:r>
          </a:p>
          <a:p>
            <a:pPr lvl="1"/>
            <a:r>
              <a:rPr lang="fr-FR" dirty="0" smtClean="0"/>
              <a:t>Une fonction d’intégration et d’analyse des informations qu’il reçoit des récepteurs.</a:t>
            </a:r>
          </a:p>
          <a:p>
            <a:pPr lvl="1"/>
            <a:r>
              <a:rPr lang="fr-FR" dirty="0" smtClean="0"/>
              <a:t>Une fonction motrice permettant la contraction des diverses cellules musculaires de l’organisme.</a:t>
            </a:r>
          </a:p>
          <a:p>
            <a:r>
              <a:rPr lang="fr-FR" b="1" dirty="0" smtClean="0"/>
              <a:t>1) </a:t>
            </a:r>
            <a:r>
              <a:rPr lang="fr-FR" b="1" u="sng" dirty="0" smtClean="0"/>
              <a:t>Organisation du système nerveux</a:t>
            </a:r>
            <a:endParaRPr lang="fr-FR" b="1" dirty="0" smtClean="0"/>
          </a:p>
          <a:p>
            <a:r>
              <a:rPr lang="fr-FR" dirty="0" smtClean="0"/>
              <a:t>Toutes les informations de l’organisme affluent vers le SNC (système nerveux central)  à partir de détecteurs sensoriels de différents types.</a:t>
            </a:r>
          </a:p>
          <a:p>
            <a:r>
              <a:rPr lang="fr-FR" dirty="0" smtClean="0"/>
              <a:t>Le SNP </a:t>
            </a:r>
            <a:r>
              <a:rPr lang="fr-FR" dirty="0" smtClean="0"/>
              <a:t>(système nerveux </a:t>
            </a:r>
            <a:r>
              <a:rPr lang="fr-FR" dirty="0" smtClean="0"/>
              <a:t>périphérique) est </a:t>
            </a:r>
            <a:r>
              <a:rPr lang="fr-FR" dirty="0" smtClean="0"/>
              <a:t>constitué de deux voies :</a:t>
            </a:r>
          </a:p>
          <a:p>
            <a:pPr lvl="1"/>
            <a:r>
              <a:rPr lang="fr-FR" dirty="0" smtClean="0"/>
              <a:t>La </a:t>
            </a:r>
            <a:r>
              <a:rPr lang="fr-FR" b="1" dirty="0" smtClean="0"/>
              <a:t>voie sensitive</a:t>
            </a:r>
            <a:r>
              <a:rPr lang="fr-FR" dirty="0" smtClean="0"/>
              <a:t> (voie afférente) constituée de neurones sensitifs somatiques et viscéraux, et au niveau de laquelle la propagation des influx vient des récepteurs périphériques.</a:t>
            </a:r>
          </a:p>
          <a:p>
            <a:pPr lvl="1"/>
            <a:r>
              <a:rPr lang="fr-FR" dirty="0" smtClean="0"/>
              <a:t>La </a:t>
            </a:r>
            <a:r>
              <a:rPr lang="fr-FR" b="1" dirty="0" smtClean="0"/>
              <a:t>voie motrice</a:t>
            </a:r>
            <a:r>
              <a:rPr lang="fr-FR" dirty="0" smtClean="0"/>
              <a:t> (voie efférente) constituée de neurones moteurs dont l’origine des influx est le SNC. Cette voie motrice peut elle-même être divisée en deux types de système nerveux :</a:t>
            </a:r>
          </a:p>
          <a:p>
            <a:pPr lvl="2"/>
            <a:r>
              <a:rPr lang="fr-FR" b="1" dirty="0" smtClean="0"/>
              <a:t>Le système nerveux autonome</a:t>
            </a:r>
            <a:r>
              <a:rPr lang="fr-FR" dirty="0" smtClean="0"/>
              <a:t> (</a:t>
            </a:r>
            <a:r>
              <a:rPr lang="fr-FR" b="1" dirty="0" smtClean="0"/>
              <a:t>SNA</a:t>
            </a:r>
            <a:r>
              <a:rPr lang="fr-FR" dirty="0" smtClean="0"/>
              <a:t>), ou </a:t>
            </a:r>
            <a:r>
              <a:rPr lang="fr-FR" b="1" dirty="0" smtClean="0"/>
              <a:t>système nerveux végétatif</a:t>
            </a:r>
            <a:r>
              <a:rPr lang="fr-FR" dirty="0" smtClean="0"/>
              <a:t> (</a:t>
            </a:r>
            <a:r>
              <a:rPr lang="fr-FR" b="1" dirty="0" smtClean="0"/>
              <a:t>SNV</a:t>
            </a:r>
            <a:r>
              <a:rPr lang="fr-FR" dirty="0" smtClean="0"/>
              <a:t>), est involontaire. L’influx nerveux provenant du SNC est envoyé vers les muscles lisses, le myocarde et les glandes. Il possède le </a:t>
            </a:r>
            <a:r>
              <a:rPr lang="fr-FR" b="1" dirty="0" smtClean="0"/>
              <a:t>système sympathique</a:t>
            </a:r>
            <a:r>
              <a:rPr lang="fr-FR" dirty="0" smtClean="0"/>
              <a:t> (</a:t>
            </a:r>
            <a:r>
              <a:rPr lang="fr-FR" b="1" dirty="0" smtClean="0"/>
              <a:t>Σ</a:t>
            </a:r>
            <a:r>
              <a:rPr lang="fr-FR" dirty="0" smtClean="0"/>
              <a:t>) qui tend à activer les organes et le </a:t>
            </a:r>
            <a:r>
              <a:rPr lang="fr-FR" b="1" dirty="0" smtClean="0"/>
              <a:t>système parasympathique</a:t>
            </a:r>
            <a:r>
              <a:rPr lang="fr-FR" dirty="0" smtClean="0"/>
              <a:t> (</a:t>
            </a:r>
            <a:r>
              <a:rPr lang="fr-FR" b="1" dirty="0" smtClean="0"/>
              <a:t>pΣ</a:t>
            </a:r>
            <a:r>
              <a:rPr lang="fr-FR" dirty="0" smtClean="0"/>
              <a:t>) qui tend à les mettre au repos. Attention, les deux peuvent pourtant être excitateur et inhibiteur.</a:t>
            </a:r>
          </a:p>
          <a:p>
            <a:pPr lvl="2"/>
            <a:r>
              <a:rPr lang="fr-FR" b="1" dirty="0" smtClean="0"/>
              <a:t>Le système nerveux somatique</a:t>
            </a:r>
            <a:r>
              <a:rPr lang="fr-FR" dirty="0" smtClean="0"/>
              <a:t> (</a:t>
            </a:r>
            <a:r>
              <a:rPr lang="fr-FR" b="1" dirty="0" smtClean="0"/>
              <a:t>SNS</a:t>
            </a:r>
            <a:r>
              <a:rPr lang="fr-FR" dirty="0" smtClean="0"/>
              <a:t>) est volontaire et l’influx nerveux provenant du SNC est envoyé vers les muscles striés squelettiques.</a:t>
            </a:r>
          </a:p>
          <a:p>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81925" name="Picture 5" descr="C://Users/GHAVAM~1/AppData/Local/Temp/dacudaTemp/Scan_01-01-2012-22-09-38.jpg"/>
          <p:cNvPicPr>
            <a:picLocks noChangeAspect="1" noChangeArrowheads="1"/>
          </p:cNvPicPr>
          <p:nvPr/>
        </p:nvPicPr>
        <p:blipFill>
          <a:blip r:embed="rId2" cstate="print"/>
          <a:srcRect/>
          <a:stretch>
            <a:fillRect/>
          </a:stretch>
        </p:blipFill>
        <p:spPr bwMode="auto">
          <a:xfrm>
            <a:off x="3491880" y="332656"/>
            <a:ext cx="4629854" cy="5940423"/>
          </a:xfrm>
          <a:prstGeom prst="rect">
            <a:avLst/>
          </a:prstGeom>
          <a:noFill/>
        </p:spPr>
      </p:pic>
      <p:sp>
        <p:nvSpPr>
          <p:cNvPr id="9" name="ZoneTexte 8"/>
          <p:cNvSpPr txBox="1"/>
          <p:nvPr/>
        </p:nvSpPr>
        <p:spPr>
          <a:xfrm>
            <a:off x="395536" y="1268760"/>
            <a:ext cx="273630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1400" dirty="0" smtClean="0">
                <a:solidFill>
                  <a:schemeClr val="bg1"/>
                </a:solidFill>
              </a:rPr>
              <a:t>Les connections entre le cerveau et le reste du système nerveux </a:t>
            </a:r>
          </a:p>
        </p:txBody>
      </p:sp>
      <p:pic>
        <p:nvPicPr>
          <p:cNvPr id="112641" name="Picture 1"/>
          <p:cNvPicPr>
            <a:picLocks noChangeAspect="1" noChangeArrowheads="1"/>
          </p:cNvPicPr>
          <p:nvPr/>
        </p:nvPicPr>
        <p:blipFill>
          <a:blip r:embed="rId3" cstate="print"/>
          <a:srcRect/>
          <a:stretch>
            <a:fillRect/>
          </a:stretch>
        </p:blipFill>
        <p:spPr bwMode="auto">
          <a:xfrm>
            <a:off x="0" y="1916832"/>
            <a:ext cx="3324225" cy="39227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Encéphale </a:t>
            </a:r>
            <a:endParaRPr lang="fr-FR" dirty="0"/>
          </a:p>
        </p:txBody>
      </p:sp>
      <p:sp>
        <p:nvSpPr>
          <p:cNvPr id="3" name="Espace réservé du contenu 2"/>
          <p:cNvSpPr>
            <a:spLocks noGrp="1"/>
          </p:cNvSpPr>
          <p:nvPr>
            <p:ph sz="quarter" idx="1"/>
          </p:nvPr>
        </p:nvSpPr>
        <p:spPr>
          <a:xfrm>
            <a:off x="914400" y="1447800"/>
            <a:ext cx="7978080" cy="4141440"/>
          </a:xfrm>
        </p:spPr>
        <p:txBody>
          <a:bodyPr>
            <a:normAutofit/>
          </a:bodyPr>
          <a:lstStyle/>
          <a:p>
            <a:r>
              <a:rPr lang="fr-FR" dirty="0" smtClean="0"/>
              <a:t>L'encéphale est constitué de plusieurs éléments :</a:t>
            </a:r>
          </a:p>
          <a:p>
            <a:pPr lvl="1"/>
            <a:r>
              <a:rPr lang="fr-FR" dirty="0" smtClean="0"/>
              <a:t>le </a:t>
            </a:r>
            <a:r>
              <a:rPr lang="fr-FR" b="1" dirty="0" smtClean="0"/>
              <a:t>cerveau</a:t>
            </a:r>
            <a:r>
              <a:rPr lang="fr-FR" dirty="0" smtClean="0"/>
              <a:t> (dans la partie haute),</a:t>
            </a:r>
          </a:p>
          <a:p>
            <a:pPr lvl="1"/>
            <a:r>
              <a:rPr lang="fr-FR" dirty="0" smtClean="0"/>
              <a:t>il se prolonge vers le bas par le </a:t>
            </a:r>
            <a:r>
              <a:rPr lang="fr-FR" b="1" dirty="0" smtClean="0"/>
              <a:t>tronc cérébral,</a:t>
            </a:r>
            <a:endParaRPr lang="fr-FR" dirty="0" smtClean="0"/>
          </a:p>
          <a:p>
            <a:pPr lvl="1"/>
            <a:r>
              <a:rPr lang="fr-FR" dirty="0" smtClean="0"/>
              <a:t>le </a:t>
            </a:r>
            <a:r>
              <a:rPr lang="fr-FR" b="1" dirty="0" smtClean="0"/>
              <a:t>cervelet</a:t>
            </a:r>
            <a:r>
              <a:rPr lang="fr-FR" dirty="0" smtClean="0"/>
              <a:t> se greffe en arrière sur le tronc cérébral.</a:t>
            </a:r>
          </a:p>
          <a:p>
            <a:r>
              <a:rPr lang="fr-FR" dirty="0" smtClean="0"/>
              <a:t>Les hémisphères cérébraux sont aux nombres de deux. Ces deux hémisphères sont unis par plusieurs structures sur la ligne médiane. Le </a:t>
            </a:r>
            <a:r>
              <a:rPr lang="fr-FR" b="1" dirty="0" smtClean="0"/>
              <a:t>corps calleux</a:t>
            </a:r>
            <a:r>
              <a:rPr lang="fr-FR" dirty="0" smtClean="0"/>
              <a:t> situé sous la faux du cerveau, transversal, il unit l'hémisphère droit au gauche.</a:t>
            </a: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Le système nerveux périphérique </a:t>
            </a:r>
            <a:endParaRPr lang="fr-FR" dirty="0"/>
          </a:p>
        </p:txBody>
      </p:sp>
      <p:sp>
        <p:nvSpPr>
          <p:cNvPr id="3" name="Espace réservé du contenu 2"/>
          <p:cNvSpPr>
            <a:spLocks noGrp="1"/>
          </p:cNvSpPr>
          <p:nvPr>
            <p:ph sz="quarter" idx="1"/>
          </p:nvPr>
        </p:nvSpPr>
        <p:spPr>
          <a:xfrm>
            <a:off x="457200" y="1646237"/>
            <a:ext cx="8363272" cy="2718867"/>
          </a:xfrm>
        </p:spPr>
        <p:txBody>
          <a:bodyPr>
            <a:normAutofit fontScale="62500" lnSpcReduction="20000"/>
          </a:bodyPr>
          <a:lstStyle/>
          <a:p>
            <a:r>
              <a:rPr lang="fr-FR" dirty="0" smtClean="0"/>
              <a:t>Nerfs rachidiens :</a:t>
            </a:r>
          </a:p>
          <a:p>
            <a:pPr lvl="1"/>
            <a:r>
              <a:rPr lang="fr-FR" dirty="0" smtClean="0"/>
              <a:t>Nerf antérieur: moteur.</a:t>
            </a:r>
          </a:p>
          <a:p>
            <a:pPr lvl="1"/>
            <a:r>
              <a:rPr lang="fr-FR" dirty="0" smtClean="0"/>
              <a:t>Nerf postérieur: sensitif + ganglion (comportant les noyaux cellulaires.)</a:t>
            </a:r>
          </a:p>
          <a:p>
            <a:r>
              <a:rPr lang="fr-FR" dirty="0" smtClean="0"/>
              <a:t>Nerf crâniens :</a:t>
            </a:r>
          </a:p>
          <a:p>
            <a:pPr lvl="1"/>
            <a:r>
              <a:rPr lang="fr-FR" dirty="0" smtClean="0"/>
              <a:t>Sortant du tronc cérébral une paire de 12 nerfs.</a:t>
            </a:r>
          </a:p>
          <a:p>
            <a:pPr lvl="1"/>
            <a:r>
              <a:rPr lang="fr-FR" dirty="0" smtClean="0"/>
              <a:t>I olfactif ; II optique ; III IV VI oculomoteur ; V trijumeau (sensibilité de la face) ; VII facial (motricité de la face); VIII auditif ; IX XI glossopharyngien (pharynx) ;  X pneumogastrique ou nerf vague et XII hypoglosse. </a:t>
            </a:r>
          </a:p>
          <a:p>
            <a:r>
              <a:rPr lang="fr-FR" dirty="0" smtClean="0"/>
              <a:t>Chaines sympathiques :</a:t>
            </a:r>
          </a:p>
          <a:p>
            <a:pPr lvl="1"/>
            <a:r>
              <a:rPr lang="fr-FR" dirty="0" smtClean="0"/>
              <a:t>En dorsal et lombaire.</a:t>
            </a:r>
          </a:p>
          <a:p>
            <a:pPr>
              <a:buNone/>
            </a:pPr>
            <a:r>
              <a:rPr lang="fr-FR" dirty="0" smtClean="0"/>
              <a:t> </a:t>
            </a:r>
          </a:p>
          <a:p>
            <a:endParaRPr lang="fr-FR" dirty="0"/>
          </a:p>
        </p:txBody>
      </p:sp>
      <p:pic>
        <p:nvPicPr>
          <p:cNvPr id="10242" name="Picture 2" descr="C://Users/GHAVAM~1/AppData/Local/Temp/dacudaTemp/Scan_01-01-2012-23-44-11.jpg"/>
          <p:cNvPicPr>
            <a:picLocks noChangeAspect="1" noChangeArrowheads="1"/>
          </p:cNvPicPr>
          <p:nvPr/>
        </p:nvPicPr>
        <p:blipFill>
          <a:blip r:embed="rId2" cstate="print"/>
          <a:srcRect/>
          <a:stretch>
            <a:fillRect/>
          </a:stretch>
        </p:blipFill>
        <p:spPr bwMode="auto">
          <a:xfrm>
            <a:off x="899592" y="4149080"/>
            <a:ext cx="7088213" cy="166575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Système parasympathique</a:t>
            </a:r>
            <a:endParaRPr lang="fr-FR" dirty="0"/>
          </a:p>
        </p:txBody>
      </p:sp>
      <p:sp>
        <p:nvSpPr>
          <p:cNvPr id="3" name="Espace réservé du contenu 2"/>
          <p:cNvSpPr>
            <a:spLocks noGrp="1"/>
          </p:cNvSpPr>
          <p:nvPr>
            <p:ph sz="quarter" idx="1"/>
          </p:nvPr>
        </p:nvSpPr>
        <p:spPr/>
        <p:txBody>
          <a:bodyPr/>
          <a:lstStyle/>
          <a:p>
            <a:r>
              <a:rPr lang="fr-FR" i="1" u="sng" dirty="0" smtClean="0"/>
              <a:t>Rest and digest system </a:t>
            </a:r>
            <a:r>
              <a:rPr lang="fr-FR" dirty="0" smtClean="0"/>
              <a:t>: conserve l’énergie en ralentissant la fréquence cardiaque, stimule l’activité digestive et sécrétoire, relâche les sphincters musculaires (miction et transit intestinal). </a:t>
            </a:r>
            <a:r>
              <a:rPr lang="fr-FR" dirty="0" smtClean="0"/>
              <a:t>Broncho spasme, constriction des pupilles.</a:t>
            </a:r>
            <a:endParaRPr lang="fr-FR" dirty="0" smtClean="0"/>
          </a:p>
          <a:p>
            <a:r>
              <a:rPr lang="fr-FR" dirty="0" smtClean="0"/>
              <a:t>Nerf Pneumogastrique :  action sur le cœur, poumons, intestin, estomac, pancréas, surrénales et foie.  </a:t>
            </a:r>
          </a:p>
          <a:p>
            <a:r>
              <a:rPr lang="fr-FR" dirty="0" smtClean="0"/>
              <a:t>Nerf sacré pelvien: </a:t>
            </a:r>
            <a:r>
              <a:rPr lang="fr-FR" dirty="0" smtClean="0"/>
              <a:t>action sur le rectum</a:t>
            </a:r>
            <a:r>
              <a:rPr lang="fr-FR" dirty="0" smtClean="0"/>
              <a:t>, vessie et utérus. </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Sympathique </a:t>
            </a:r>
            <a:endParaRPr lang="fr-FR" dirty="0"/>
          </a:p>
        </p:txBody>
      </p:sp>
      <p:sp>
        <p:nvSpPr>
          <p:cNvPr id="3" name="Espace réservé du contenu 2"/>
          <p:cNvSpPr>
            <a:spLocks noGrp="1"/>
          </p:cNvSpPr>
          <p:nvPr>
            <p:ph sz="quarter" idx="1"/>
          </p:nvPr>
        </p:nvSpPr>
        <p:spPr>
          <a:xfrm>
            <a:off x="457200" y="1646237"/>
            <a:ext cx="3610744" cy="4303043"/>
          </a:xfrm>
        </p:spPr>
        <p:txBody>
          <a:bodyPr>
            <a:normAutofit/>
          </a:bodyPr>
          <a:lstStyle/>
          <a:p>
            <a:r>
              <a:rPr lang="fr-FR" dirty="0" smtClean="0"/>
              <a:t>Chaine dorsolombaire.</a:t>
            </a:r>
          </a:p>
          <a:p>
            <a:r>
              <a:rPr lang="fr-FR" i="1" dirty="0" smtClean="0"/>
              <a:t>Fight or Flight </a:t>
            </a:r>
            <a:r>
              <a:rPr lang="fr-FR" dirty="0" smtClean="0"/>
              <a:t>: attaquer ou courir.</a:t>
            </a:r>
          </a:p>
          <a:p>
            <a:r>
              <a:rPr lang="fr-FR" dirty="0" smtClean="0"/>
              <a:t>Dilatation de pupilles, sudation, accélération cardiaque, broncho dilatation, ralentissement du transit intestinal, constriction des sphincters (vessie, anus). </a:t>
            </a:r>
          </a:p>
          <a:p>
            <a:endParaRPr lang="fr-FR" dirty="0"/>
          </a:p>
        </p:txBody>
      </p:sp>
      <p:pic>
        <p:nvPicPr>
          <p:cNvPr id="8194" name="Picture 2" descr="C://Users/GHAVAM~1/AppData/Local/Temp/dacudaTemp/Scan_02-01-2012-00-12-35.jpg"/>
          <p:cNvPicPr>
            <a:picLocks noChangeAspect="1" noChangeArrowheads="1"/>
          </p:cNvPicPr>
          <p:nvPr/>
        </p:nvPicPr>
        <p:blipFill>
          <a:blip r:embed="rId2" cstate="print"/>
          <a:srcRect/>
          <a:stretch>
            <a:fillRect/>
          </a:stretch>
        </p:blipFill>
        <p:spPr bwMode="auto">
          <a:xfrm>
            <a:off x="4427984" y="1484784"/>
            <a:ext cx="3801272" cy="496855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Organes endocrines </a:t>
            </a:r>
            <a:endParaRPr lang="fr-FR" dirty="0"/>
          </a:p>
        </p:txBody>
      </p:sp>
      <p:pic>
        <p:nvPicPr>
          <p:cNvPr id="4" name="Picture 2" descr="C://Users/GHAVAM~1/AppData/Local/Temp/dacudaTemp/Scan_03-01-2012-00-03-50.jpg"/>
          <p:cNvPicPr>
            <a:picLocks noChangeAspect="1" noChangeArrowheads="1"/>
          </p:cNvPicPr>
          <p:nvPr/>
        </p:nvPicPr>
        <p:blipFill>
          <a:blip r:embed="rId2" cstate="print"/>
          <a:srcRect/>
          <a:stretch>
            <a:fillRect/>
          </a:stretch>
        </p:blipFill>
        <p:spPr bwMode="auto">
          <a:xfrm>
            <a:off x="6228184" y="1196752"/>
            <a:ext cx="2427295" cy="5184576"/>
          </a:xfrm>
          <a:prstGeom prst="rect">
            <a:avLst/>
          </a:prstGeom>
          <a:noFill/>
        </p:spPr>
      </p:pic>
      <p:graphicFrame>
        <p:nvGraphicFramePr>
          <p:cNvPr id="5" name="Tableau 4"/>
          <p:cNvGraphicFramePr>
            <a:graphicFrameLocks noGrp="1"/>
          </p:cNvGraphicFramePr>
          <p:nvPr/>
        </p:nvGraphicFramePr>
        <p:xfrm>
          <a:off x="395536" y="1196752"/>
          <a:ext cx="5616624" cy="5189220"/>
        </p:xfrm>
        <a:graphic>
          <a:graphicData uri="http://schemas.openxmlformats.org/drawingml/2006/table">
            <a:tbl>
              <a:tblPr/>
              <a:tblGrid>
                <a:gridCol w="2100206"/>
                <a:gridCol w="3516418"/>
              </a:tblGrid>
              <a:tr h="372791">
                <a:tc>
                  <a:txBody>
                    <a:bodyPr/>
                    <a:lstStyle/>
                    <a:p>
                      <a:pPr algn="ctr">
                        <a:spcAft>
                          <a:spcPts val="0"/>
                        </a:spcAft>
                      </a:pPr>
                      <a:r>
                        <a:rPr lang="fr-FR" sz="1050" b="1" dirty="0">
                          <a:latin typeface="Times New Roman"/>
                          <a:ea typeface="Times New Roman"/>
                          <a:cs typeface="Times New Roman"/>
                        </a:rPr>
                        <a:t>NOM ET LOCALISATION DES GLANDES ENDOCRINES</a:t>
                      </a:r>
                      <a:endParaRPr lang="fr-FR" sz="1100" dirty="0">
                        <a:latin typeface="Times New Roman"/>
                        <a:ea typeface="Times New Roman"/>
                        <a:cs typeface="Times New Roman"/>
                      </a:endParaRPr>
                    </a:p>
                    <a:p>
                      <a:pPr algn="ctr">
                        <a:spcAft>
                          <a:spcPts val="0"/>
                        </a:spcAft>
                      </a:pPr>
                      <a:r>
                        <a:rPr lang="fr-FR" sz="500" b="1" dirty="0">
                          <a:latin typeface="Times New Roman"/>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50" b="1">
                          <a:latin typeface="Times New Roman"/>
                          <a:ea typeface="Times New Roman"/>
                          <a:cs typeface="Times New Roman"/>
                        </a:rPr>
                        <a:t>RÔLES</a:t>
                      </a: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8607">
                <a:tc>
                  <a:txBody>
                    <a:bodyPr/>
                    <a:lstStyle/>
                    <a:p>
                      <a:pPr>
                        <a:spcAft>
                          <a:spcPts val="0"/>
                        </a:spcAft>
                      </a:pPr>
                      <a:r>
                        <a:rPr lang="fr-FR" sz="1050" dirty="0">
                          <a:latin typeface="Comic Sans MS"/>
                          <a:ea typeface="Times New Roman"/>
                          <a:cs typeface="Times New Roman"/>
                        </a:rPr>
                        <a:t>L’</a:t>
                      </a:r>
                      <a:r>
                        <a:rPr lang="fr-FR" sz="1050" b="1" dirty="0">
                          <a:latin typeface="Comic Sans MS"/>
                          <a:ea typeface="Times New Roman"/>
                          <a:cs typeface="Times New Roman"/>
                        </a:rPr>
                        <a:t>hypophyse</a:t>
                      </a:r>
                      <a:r>
                        <a:rPr lang="fr-FR" sz="1050" dirty="0">
                          <a:latin typeface="Comic Sans MS"/>
                          <a:ea typeface="Times New Roman"/>
                          <a:cs typeface="Times New Roman"/>
                        </a:rPr>
                        <a:t> </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située à la base du cerveau</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agit sur la croissance</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contrôle la rétention d’eau par les reins</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agit sur les glandes sexuelles</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agit sur l’utérus au moment de l’accouchement et sur les seins en période d’allaitement.</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t>
                      </a:r>
                      <a:r>
                        <a:rPr lang="fr-FR" sz="500" dirty="0">
                          <a:latin typeface="Comic Sans MS"/>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559">
                <a:tc>
                  <a:txBody>
                    <a:bodyPr/>
                    <a:lstStyle/>
                    <a:p>
                      <a:pPr>
                        <a:spcAft>
                          <a:spcPts val="0"/>
                        </a:spcAft>
                      </a:pPr>
                      <a:r>
                        <a:rPr lang="fr-FR" sz="1050" b="1">
                          <a:latin typeface="Comic Sans MS"/>
                          <a:ea typeface="Times New Roman"/>
                          <a:cs typeface="Times New Roman"/>
                        </a:rPr>
                        <a:t>La thyroïde</a:t>
                      </a:r>
                      <a:r>
                        <a:rPr lang="fr-FR" sz="1050">
                          <a:latin typeface="Comic Sans MS"/>
                          <a:ea typeface="Times New Roman"/>
                          <a:cs typeface="Times New Roman"/>
                        </a:rPr>
                        <a:t> située à la base du cou</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agit sur la croissance</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agit sur les combustions ( le métabolisme) de l’organisme.</a:t>
                      </a:r>
                      <a:endParaRPr lang="fr-FR" sz="1100" dirty="0">
                        <a:latin typeface="Times New Roman"/>
                        <a:ea typeface="Times New Roman"/>
                        <a:cs typeface="Times New Roman"/>
                      </a:endParaRPr>
                    </a:p>
                    <a:p>
                      <a:pPr>
                        <a:spcAft>
                          <a:spcPts val="0"/>
                        </a:spcAft>
                      </a:pPr>
                      <a:r>
                        <a:rPr lang="fr-FR" sz="500" dirty="0">
                          <a:latin typeface="Comic Sans MS"/>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303">
                <a:tc>
                  <a:txBody>
                    <a:bodyPr/>
                    <a:lstStyle/>
                    <a:p>
                      <a:pPr>
                        <a:spcAft>
                          <a:spcPts val="0"/>
                        </a:spcAft>
                      </a:pPr>
                      <a:r>
                        <a:rPr lang="fr-FR" sz="1050">
                          <a:latin typeface="Comic Sans MS"/>
                          <a:ea typeface="Times New Roman"/>
                          <a:cs typeface="Times New Roman"/>
                        </a:rPr>
                        <a:t>Le </a:t>
                      </a:r>
                      <a:r>
                        <a:rPr lang="fr-FR" sz="1050" b="1">
                          <a:latin typeface="Comic Sans MS"/>
                          <a:ea typeface="Times New Roman"/>
                          <a:cs typeface="Times New Roman"/>
                        </a:rPr>
                        <a:t>thymus</a:t>
                      </a:r>
                      <a:r>
                        <a:rPr lang="fr-FR" sz="1050">
                          <a:latin typeface="Comic Sans MS"/>
                          <a:ea typeface="Times New Roman"/>
                          <a:cs typeface="Times New Roman"/>
                        </a:rPr>
                        <a:t> situé derrière le sternum, se résorbe (diminue de volume) à l’adolescence. </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agit sur la croissance </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participe à la mise en place des défenses immunitaires.</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8839">
                <a:tc>
                  <a:txBody>
                    <a:bodyPr/>
                    <a:lstStyle/>
                    <a:p>
                      <a:pPr>
                        <a:spcAft>
                          <a:spcPts val="0"/>
                        </a:spcAft>
                      </a:pPr>
                      <a:r>
                        <a:rPr lang="fr-FR" sz="1050">
                          <a:latin typeface="Comic Sans MS"/>
                          <a:ea typeface="Times New Roman"/>
                          <a:cs typeface="Times New Roman"/>
                        </a:rPr>
                        <a:t>Les </a:t>
                      </a:r>
                      <a:r>
                        <a:rPr lang="fr-FR" sz="1050" b="1">
                          <a:latin typeface="Comic Sans MS"/>
                          <a:ea typeface="Times New Roman"/>
                          <a:cs typeface="Times New Roman"/>
                        </a:rPr>
                        <a:t>glandes surrénales</a:t>
                      </a:r>
                      <a:r>
                        <a:rPr lang="fr-FR" sz="1050">
                          <a:latin typeface="Comic Sans MS"/>
                          <a:ea typeface="Times New Roman"/>
                          <a:cs typeface="Times New Roman"/>
                        </a:rPr>
                        <a:t> situées au-dessus de chaque rein</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agissent sur le cœur et la tension artérielle. Elles sécrètent l’adrénaline</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interviennent dans le métabolisme des composants alimentaires</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t>
                      </a:r>
                      <a:r>
                        <a:rPr lang="fr-FR" sz="500" dirty="0">
                          <a:latin typeface="Comic Sans MS"/>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303">
                <a:tc>
                  <a:txBody>
                    <a:bodyPr/>
                    <a:lstStyle/>
                    <a:p>
                      <a:pPr>
                        <a:spcAft>
                          <a:spcPts val="0"/>
                        </a:spcAft>
                      </a:pPr>
                      <a:r>
                        <a:rPr lang="fr-FR" sz="1050">
                          <a:latin typeface="Comic Sans MS"/>
                          <a:ea typeface="Times New Roman"/>
                          <a:cs typeface="Times New Roman"/>
                        </a:rPr>
                        <a:t>Les glandes sexuelles féminines : les</a:t>
                      </a:r>
                      <a:r>
                        <a:rPr lang="fr-FR" sz="1050" b="1">
                          <a:latin typeface="Comic Sans MS"/>
                          <a:ea typeface="Times New Roman"/>
                          <a:cs typeface="Times New Roman"/>
                        </a:rPr>
                        <a:t> ovaires</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produisent des </a:t>
                      </a:r>
                      <a:r>
                        <a:rPr lang="fr-FR" sz="1050" dirty="0" smtClean="0">
                          <a:latin typeface="Comic Sans MS"/>
                          <a:ea typeface="Times New Roman"/>
                          <a:cs typeface="Times New Roman"/>
                        </a:rPr>
                        <a:t>œstrogènes  </a:t>
                      </a:r>
                      <a:r>
                        <a:rPr lang="fr-FR" sz="1050" dirty="0">
                          <a:latin typeface="Comic Sans MS"/>
                          <a:ea typeface="Times New Roman"/>
                          <a:cs typeface="Times New Roman"/>
                        </a:rPr>
                        <a:t>et la progestérone. Ces hormones sont responsables des caractères sexuels secondaires (morphologie féminine et cycle menstruel)</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559">
                <a:tc>
                  <a:txBody>
                    <a:bodyPr/>
                    <a:lstStyle/>
                    <a:p>
                      <a:pPr>
                        <a:spcAft>
                          <a:spcPts val="0"/>
                        </a:spcAft>
                      </a:pPr>
                      <a:r>
                        <a:rPr lang="fr-FR" sz="1050">
                          <a:latin typeface="Comic Sans MS"/>
                          <a:ea typeface="Times New Roman"/>
                          <a:cs typeface="Times New Roman"/>
                        </a:rPr>
                        <a:t>Les glandes sexuelles masculines : les </a:t>
                      </a:r>
                      <a:r>
                        <a:rPr lang="fr-FR" sz="1050" b="1">
                          <a:latin typeface="Comic Sans MS"/>
                          <a:ea typeface="Times New Roman"/>
                          <a:cs typeface="Times New Roman"/>
                        </a:rPr>
                        <a:t>testicules</a:t>
                      </a:r>
                      <a:endParaRPr lang="fr-FR" sz="1100">
                        <a:latin typeface="Times New Roman"/>
                        <a:ea typeface="Times New Roman"/>
                        <a:cs typeface="Times New Roman"/>
                      </a:endParaRPr>
                    </a:p>
                    <a:p>
                      <a:pPr>
                        <a:spcAft>
                          <a:spcPts val="0"/>
                        </a:spcAft>
                      </a:pPr>
                      <a:r>
                        <a:rPr lang="fr-FR" sz="1050">
                          <a:latin typeface="Comic Sans MS"/>
                          <a:ea typeface="Times New Roman"/>
                          <a:cs typeface="Times New Roman"/>
                        </a:rPr>
                        <a:t> </a:t>
                      </a:r>
                      <a:r>
                        <a:rPr lang="fr-FR" sz="500">
                          <a:latin typeface="Comic Sans MS"/>
                          <a:ea typeface="Times New Roman"/>
                          <a:cs typeface="Times New Roman"/>
                        </a:rPr>
                        <a:t> </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produisent la testostérone, responsable des caractères sexuels masculins et de la morphologie masculine.</a:t>
                      </a:r>
                      <a:endParaRPr lang="fr-FR" sz="1100" dirty="0">
                        <a:latin typeface="Times New Roman"/>
                        <a:ea typeface="Times New Roman"/>
                        <a:cs typeface="Times New Roman"/>
                      </a:endParaRPr>
                    </a:p>
                    <a:p>
                      <a:pPr>
                        <a:spcAft>
                          <a:spcPts val="0"/>
                        </a:spcAft>
                      </a:pPr>
                      <a:r>
                        <a:rPr lang="fr-FR" sz="500" dirty="0">
                          <a:latin typeface="Comic Sans MS"/>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303">
                <a:tc>
                  <a:txBody>
                    <a:bodyPr/>
                    <a:lstStyle/>
                    <a:p>
                      <a:pPr>
                        <a:spcAft>
                          <a:spcPts val="0"/>
                        </a:spcAft>
                      </a:pPr>
                      <a:r>
                        <a:rPr lang="fr-FR" sz="1050">
                          <a:latin typeface="Comic Sans MS"/>
                          <a:ea typeface="Times New Roman"/>
                          <a:cs typeface="Times New Roman"/>
                        </a:rPr>
                        <a:t>Le </a:t>
                      </a:r>
                      <a:r>
                        <a:rPr lang="fr-FR" sz="1050" b="1">
                          <a:latin typeface="Comic Sans MS"/>
                          <a:ea typeface="Times New Roman"/>
                          <a:cs typeface="Times New Roman"/>
                        </a:rPr>
                        <a:t>placenta</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il produit des hormones permettant le maintien et le bon déroulement de la grossesse, puis l’accouchement.</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t>
                      </a:r>
                      <a:r>
                        <a:rPr lang="fr-FR" sz="500" dirty="0">
                          <a:latin typeface="Comic Sans MS"/>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303">
                <a:tc>
                  <a:txBody>
                    <a:bodyPr/>
                    <a:lstStyle/>
                    <a:p>
                      <a:pPr>
                        <a:spcAft>
                          <a:spcPts val="0"/>
                        </a:spcAft>
                      </a:pPr>
                      <a:r>
                        <a:rPr lang="fr-FR" sz="1050">
                          <a:latin typeface="Comic Sans MS"/>
                          <a:ea typeface="Times New Roman"/>
                          <a:cs typeface="Times New Roman"/>
                        </a:rPr>
                        <a:t>Le </a:t>
                      </a:r>
                      <a:r>
                        <a:rPr lang="fr-FR" sz="1050" b="1">
                          <a:latin typeface="Comic Sans MS"/>
                          <a:ea typeface="Times New Roman"/>
                          <a:cs typeface="Times New Roman"/>
                        </a:rPr>
                        <a:t>pancréas</a:t>
                      </a:r>
                      <a:endParaRPr lang="fr-FR" sz="1100">
                        <a:latin typeface="Times New Roman"/>
                        <a:ea typeface="Times New Roman"/>
                        <a:cs typeface="Times New Roman"/>
                      </a:endParaRPr>
                    </a:p>
                    <a:p>
                      <a:pPr>
                        <a:spcAft>
                          <a:spcPts val="0"/>
                        </a:spcAft>
                      </a:pPr>
                      <a:r>
                        <a:rPr lang="fr-FR" sz="500">
                          <a:latin typeface="Comic Sans MS"/>
                          <a:ea typeface="Times New Roman"/>
                          <a:cs typeface="Times New Roman"/>
                        </a:rPr>
                        <a:t>  </a:t>
                      </a:r>
                      <a:endParaRPr lang="fr-FR" sz="110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050" dirty="0">
                          <a:latin typeface="Comic Sans MS"/>
                          <a:ea typeface="Times New Roman"/>
                          <a:cs typeface="Times New Roman"/>
                        </a:rPr>
                        <a:t>- Règle le taux de sucre dans le sang. Il sécrète l’insuline.</a:t>
                      </a:r>
                      <a:endParaRPr lang="fr-FR" sz="1100" dirty="0">
                        <a:latin typeface="Times New Roman"/>
                        <a:ea typeface="Times New Roman"/>
                        <a:cs typeface="Times New Roman"/>
                      </a:endParaRPr>
                    </a:p>
                    <a:p>
                      <a:pPr>
                        <a:spcAft>
                          <a:spcPts val="0"/>
                        </a:spcAft>
                      </a:pPr>
                      <a:r>
                        <a:rPr lang="fr-FR" sz="1050" dirty="0">
                          <a:latin typeface="Comic Sans MS"/>
                          <a:ea typeface="Times New Roman"/>
                          <a:cs typeface="Times New Roman"/>
                        </a:rPr>
                        <a:t> </a:t>
                      </a:r>
                      <a:r>
                        <a:rPr lang="fr-FR" sz="500" dirty="0">
                          <a:latin typeface="Comic Sans MS"/>
                          <a:ea typeface="Times New Roman"/>
                          <a:cs typeface="Times New Roman"/>
                        </a:rPr>
                        <a:t> </a:t>
                      </a:r>
                      <a:endParaRPr lang="fr-FR" sz="1100" dirty="0">
                        <a:latin typeface="Times New Roman"/>
                        <a:ea typeface="Times New Roman"/>
                        <a:cs typeface="Times New Roman"/>
                      </a:endParaRPr>
                    </a:p>
                  </a:txBody>
                  <a:tcPr marL="38485" marR="38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a:t>
            </a:r>
            <a:r>
              <a:rPr lang="fr-FR" dirty="0" smtClean="0"/>
              <a:t>cerveau : résumé</a:t>
            </a:r>
            <a:endParaRPr lang="fr-FR" dirty="0"/>
          </a:p>
        </p:txBody>
      </p:sp>
      <p:sp>
        <p:nvSpPr>
          <p:cNvPr id="3" name="Espace réservé du contenu 2"/>
          <p:cNvSpPr>
            <a:spLocks noGrp="1"/>
          </p:cNvSpPr>
          <p:nvPr>
            <p:ph sz="quarter" idx="1"/>
          </p:nvPr>
        </p:nvSpPr>
        <p:spPr>
          <a:xfrm>
            <a:off x="457200" y="1646236"/>
            <a:ext cx="7283152" cy="2358828"/>
          </a:xfrm>
        </p:spPr>
        <p:txBody>
          <a:bodyPr>
            <a:normAutofit fontScale="77500" lnSpcReduction="20000"/>
          </a:bodyPr>
          <a:lstStyle/>
          <a:p>
            <a:r>
              <a:rPr lang="fr-FR" dirty="0" smtClean="0"/>
              <a:t>Le centre de contrôle du système nerveux central. Constitué de 100 milliard de neurones avec jusqu’à 25000 connections </a:t>
            </a:r>
          </a:p>
          <a:p>
            <a:r>
              <a:rPr lang="fr-FR" dirty="0" smtClean="0"/>
              <a:t>Cortex = substance gris = noyaux</a:t>
            </a:r>
          </a:p>
          <a:p>
            <a:pPr lvl="1"/>
            <a:r>
              <a:rPr lang="fr-FR" dirty="0" smtClean="0"/>
              <a:t>Lobe frontale= aires de motricité</a:t>
            </a:r>
          </a:p>
          <a:p>
            <a:pPr lvl="1"/>
            <a:r>
              <a:rPr lang="fr-FR" dirty="0" smtClean="0"/>
              <a:t>Lobe pariétale= aires de sensibilité</a:t>
            </a:r>
          </a:p>
          <a:p>
            <a:pPr lvl="1"/>
            <a:r>
              <a:rPr lang="fr-FR" dirty="0" smtClean="0"/>
              <a:t>Lobe temporale= aires d’audition</a:t>
            </a:r>
          </a:p>
          <a:p>
            <a:pPr lvl="1"/>
            <a:r>
              <a:rPr lang="fr-FR" dirty="0" smtClean="0"/>
              <a:t>Lobe occipitale= aires de vision</a:t>
            </a:r>
          </a:p>
          <a:p>
            <a:r>
              <a:rPr lang="fr-FR" dirty="0" smtClean="0"/>
              <a:t>Profonde= substance blanche= axones</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p:txBody>
      </p:sp>
      <p:pic>
        <p:nvPicPr>
          <p:cNvPr id="7170" name="Picture 2" descr="C://Users/GHAVAM~1/AppData/Local/Temp/dacudaTemp/Scan_01-01-2012-22-33-36.jpg"/>
          <p:cNvPicPr>
            <a:picLocks noChangeAspect="1" noChangeArrowheads="1"/>
          </p:cNvPicPr>
          <p:nvPr/>
        </p:nvPicPr>
        <p:blipFill>
          <a:blip r:embed="rId2" cstate="print"/>
          <a:srcRect/>
          <a:stretch>
            <a:fillRect/>
          </a:stretch>
        </p:blipFill>
        <p:spPr bwMode="auto">
          <a:xfrm>
            <a:off x="5220072" y="2564904"/>
            <a:ext cx="2840779" cy="2952328"/>
          </a:xfrm>
          <a:prstGeom prst="rect">
            <a:avLst/>
          </a:prstGeom>
          <a:noFill/>
        </p:spPr>
      </p:pic>
      <p:pic>
        <p:nvPicPr>
          <p:cNvPr id="7172" name="Picture 4" descr="C://Users/GHAVAM~1/AppData/Local/Temp/dacudaTemp/Scan_01-01-2012-22-42-41.jpg"/>
          <p:cNvPicPr>
            <a:picLocks noChangeAspect="1" noChangeArrowheads="1"/>
          </p:cNvPicPr>
          <p:nvPr/>
        </p:nvPicPr>
        <p:blipFill>
          <a:blip r:embed="rId3" cstate="print"/>
          <a:srcRect/>
          <a:stretch>
            <a:fillRect/>
          </a:stretch>
        </p:blipFill>
        <p:spPr bwMode="auto">
          <a:xfrm>
            <a:off x="899592" y="4221088"/>
            <a:ext cx="2709689" cy="178420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SNC</a:t>
            </a:r>
            <a:endParaRPr lang="fr-FR" dirty="0"/>
          </a:p>
        </p:txBody>
      </p:sp>
      <p:sp>
        <p:nvSpPr>
          <p:cNvPr id="3" name="Espace réservé du contenu 2"/>
          <p:cNvSpPr>
            <a:spLocks noGrp="1"/>
          </p:cNvSpPr>
          <p:nvPr>
            <p:ph sz="quarter" idx="1"/>
          </p:nvPr>
        </p:nvSpPr>
        <p:spPr/>
        <p:txBody>
          <a:bodyPr>
            <a:normAutofit fontScale="70000" lnSpcReduction="20000"/>
          </a:bodyPr>
          <a:lstStyle/>
          <a:p>
            <a:r>
              <a:rPr lang="fr-FR" dirty="0" smtClean="0"/>
              <a:t>Le cerveau est l'un des organes les plus important et complexe dans le corps humain. </a:t>
            </a:r>
            <a:br>
              <a:rPr lang="fr-FR" dirty="0" smtClean="0"/>
            </a:br>
            <a:r>
              <a:rPr lang="fr-FR" dirty="0" smtClean="0"/>
              <a:t>Il est composé de plus de 100 milliards nerfs qui communiquent en milliers de milliards de connexions appelées synapses. Le cerveau est constitué de nombreux domaines spécialisés qui travaillent ensemble: • </a:t>
            </a:r>
          </a:p>
          <a:p>
            <a:r>
              <a:rPr lang="fr-FR" dirty="0" smtClean="0"/>
              <a:t>Le cortex est la couche externe des cellules du cerveau. Pensées et mouvements volontaires commencent dans le cortex. • </a:t>
            </a:r>
          </a:p>
          <a:p>
            <a:r>
              <a:rPr lang="fr-FR" dirty="0" smtClean="0"/>
              <a:t>Le tronc cérébral est entre la moelle épinière et le reste du cerveau. Les fonctions de base comme la respiration et le sommeil sont contrôlés ici. • </a:t>
            </a:r>
          </a:p>
          <a:p>
            <a:r>
              <a:rPr lang="fr-FR" dirty="0" smtClean="0"/>
              <a:t>Les noyaux gris centraux sont un ensemble de structures dans le centre du cerveau qui relie les différentes zones cérébrales : échange d’informations sensorielles et motrices.</a:t>
            </a:r>
          </a:p>
          <a:p>
            <a:r>
              <a:rPr lang="fr-FR" dirty="0" smtClean="0"/>
              <a:t>Le cervelet est à la base et l'arrière du cerveau. Le cervelet est responsable de la coordination et l'équilibre. </a:t>
            </a:r>
          </a:p>
          <a:p>
            <a:r>
              <a:rPr lang="fr-FR" dirty="0" smtClean="0"/>
              <a:t>Le cerveau est aussi divisé en plusieurs lobes: •</a:t>
            </a:r>
          </a:p>
          <a:p>
            <a:pPr lvl="1"/>
            <a:r>
              <a:rPr lang="fr-FR" dirty="0" smtClean="0"/>
              <a:t> Les lobes frontaux sont responsables de la résolution de problèmes et de jugement et de la fonction motrice. •</a:t>
            </a:r>
          </a:p>
          <a:p>
            <a:pPr lvl="1"/>
            <a:r>
              <a:rPr lang="fr-FR" dirty="0" smtClean="0"/>
              <a:t> Les lobes pariétaux de gérer la sensation, l'écriture et la position du corps. •</a:t>
            </a:r>
          </a:p>
          <a:p>
            <a:pPr lvl="1"/>
            <a:r>
              <a:rPr lang="fr-FR" dirty="0" smtClean="0"/>
              <a:t> Les lobes temporaux sont impliqués dans la mémoire et l'ouïe. •</a:t>
            </a:r>
          </a:p>
          <a:p>
            <a:pPr lvl="1"/>
            <a:r>
              <a:rPr lang="fr-FR" dirty="0" smtClean="0"/>
              <a:t> Le lobe occipital contient le système du cerveau du traitement visuel.</a:t>
            </a:r>
          </a:p>
          <a:p>
            <a:endParaRPr lang="fr-F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du cerveau</a:t>
            </a:r>
            <a:endParaRPr lang="fr-FR" dirty="0"/>
          </a:p>
        </p:txBody>
      </p:sp>
      <p:sp>
        <p:nvSpPr>
          <p:cNvPr id="3" name="Espace réservé du contenu 2"/>
          <p:cNvSpPr>
            <a:spLocks noGrp="1"/>
          </p:cNvSpPr>
          <p:nvPr>
            <p:ph sz="quarter" idx="1"/>
          </p:nvPr>
        </p:nvSpPr>
        <p:spPr/>
        <p:txBody>
          <a:bodyPr/>
          <a:lstStyle/>
          <a:p>
            <a:r>
              <a:rPr lang="fr-FR" dirty="0" smtClean="0"/>
              <a:t>Le cerveau reçoit des informations à travers nos cinq sens: vue, odorat, toucher, goût et l'ouïe - souvent plusieurs à la fois. Elle assemble les messages d'une manière qui a du sens pour nous, et peut stocker cette information dans notre mémoire. Le cerveau contrôle nos pensées, la mémoire et la parole, le mouvement des bras et des jambes, et la fonction de nombreux organes dans notre corps. Il détermine également la façon dont nous répondons à des situations stressantes (comme passer un test, perdre un emploi, ou souffrant d'une maladie) par la régulation de notre rythme cardiaque et la respiration. </a:t>
            </a:r>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smtClean="0"/>
              <a:t>Anatomie externe du cerveau </a:t>
            </a:r>
            <a:endParaRPr lang="fr-FR" sz="4400" dirty="0"/>
          </a:p>
        </p:txBody>
      </p:sp>
      <p:sp>
        <p:nvSpPr>
          <p:cNvPr id="3" name="Espace réservé du contenu 2"/>
          <p:cNvSpPr>
            <a:spLocks noGrp="1"/>
          </p:cNvSpPr>
          <p:nvPr>
            <p:ph sz="quarter" idx="1"/>
          </p:nvPr>
        </p:nvSpPr>
        <p:spPr>
          <a:xfrm>
            <a:off x="914400" y="1447800"/>
            <a:ext cx="7546032" cy="5005536"/>
          </a:xfrm>
        </p:spPr>
        <p:txBody>
          <a:bodyPr>
            <a:normAutofit fontScale="70000" lnSpcReduction="20000"/>
          </a:bodyPr>
          <a:lstStyle/>
          <a:p>
            <a:r>
              <a:rPr lang="fr-FR" dirty="0" smtClean="0"/>
              <a:t>La surface du cerveau a une apparence repliée appelée le cortex. </a:t>
            </a:r>
          </a:p>
          <a:p>
            <a:r>
              <a:rPr lang="fr-FR" dirty="0" smtClean="0"/>
              <a:t>Le cortex contient environ 70% des 100 milliards de cellules nerveuses. </a:t>
            </a:r>
            <a:endParaRPr lang="fr-FR" dirty="0" smtClean="0"/>
          </a:p>
          <a:p>
            <a:r>
              <a:rPr lang="fr-FR" dirty="0" smtClean="0"/>
              <a:t>Les </a:t>
            </a:r>
            <a:r>
              <a:rPr lang="fr-FR" dirty="0" smtClean="0"/>
              <a:t>cellules nerveuses du cortex corps colorés gris-brun en lui donnant son nom - la matière grise .</a:t>
            </a:r>
          </a:p>
          <a:p>
            <a:r>
              <a:rPr lang="fr-FR" dirty="0" smtClean="0"/>
              <a:t> Sous le cortex sont longues fibres connectant entre les neurones, appelées axones, qui constituent la matière blanche.</a:t>
            </a:r>
          </a:p>
          <a:p>
            <a:r>
              <a:rPr lang="fr-FR" dirty="0" smtClean="0"/>
              <a:t>Le pliage du cortex augmente la surface du cerveau permettant plus de neurones pour s'adapter à l'intérieur du crâne et permettant les fonctions supérieures. Chaque pli est appelée </a:t>
            </a:r>
            <a:r>
              <a:rPr lang="fr-FR" i="1" dirty="0" smtClean="0"/>
              <a:t>gyrus</a:t>
            </a:r>
            <a:r>
              <a:rPr lang="fr-FR" dirty="0" smtClean="0"/>
              <a:t>, et chaque rainure entre les plis est appelé un sillon. Il </a:t>
            </a:r>
            <a:r>
              <a:rPr lang="fr-FR" dirty="0" smtClean="0"/>
              <a:t>y a </a:t>
            </a:r>
            <a:r>
              <a:rPr lang="fr-FR" dirty="0" smtClean="0"/>
              <a:t>des noms pour les plis et les rainures qui permettent de définir des régions spécifiques du cerveau.</a:t>
            </a:r>
          </a:p>
          <a:p>
            <a:r>
              <a:rPr lang="fr-FR" dirty="0" smtClean="0"/>
              <a:t>Les hémisphères droit et gauche du cerveau sont reliées par un faisceau de fibres appelé le </a:t>
            </a:r>
            <a:r>
              <a:rPr lang="fr-FR" b="1" i="1" dirty="0" smtClean="0"/>
              <a:t>corps calleux </a:t>
            </a:r>
            <a:r>
              <a:rPr lang="fr-FR" dirty="0" smtClean="0"/>
              <a:t>qui remet les messages d'un côté à l'autre. Chaque hémisphère contrôle le côté opposé du corps. Si une tumeur au cerveau est situé sur le côté droit du cerveau, le bras gauche ou la jambe peut être faible ou paralysé.</a:t>
            </a:r>
          </a:p>
          <a:p>
            <a:r>
              <a:rPr lang="fr-FR" dirty="0" smtClean="0"/>
              <a:t>Non toutes les fonctions des hémisphères sont partagés. En général, l'hémisphère gauche contrôle la parole, la compréhension, l'arithmétique et l'écriture. L'hémisphère droit contrôle la créativité, aptitude spatiale, artistiques et compétences musicales. L'hémisphère gauche est dominant dans la main et l'utilisation des langues dans environ 92% de la population.</a:t>
            </a:r>
          </a:p>
          <a:p>
            <a:endParaRPr lang="fr-FR" dirty="0" smtClean="0"/>
          </a:p>
          <a:p>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524000" y="3131820"/>
          <a:ext cx="6096000" cy="594360"/>
        </p:xfrm>
        <a:graphic>
          <a:graphicData uri="http://schemas.openxmlformats.org/drawingml/2006/table">
            <a:tbl>
              <a:tblPr/>
              <a:tblGrid>
                <a:gridCol w="3048000"/>
                <a:gridCol w="3048000"/>
              </a:tblGrid>
              <a:tr h="0">
                <a:tc>
                  <a:txBody>
                    <a:bodyPr/>
                    <a:lstStyle/>
                    <a:p>
                      <a:endParaRPr lang="fr-FR" dirty="0"/>
                    </a:p>
                  </a:txBody>
                  <a:tcPr anchor="ctr">
                    <a:lnL>
                      <a:noFill/>
                    </a:lnL>
                    <a:lnR>
                      <a:noFill/>
                    </a:lnR>
                    <a:lnT>
                      <a:noFill/>
                    </a:lnT>
                    <a:lnB>
                      <a:noFill/>
                    </a:lnB>
                    <a:solidFill>
                      <a:srgbClr val="FFFFFF"/>
                    </a:solidFill>
                  </a:tcPr>
                </a:tc>
                <a:tc>
                  <a:txBody>
                    <a:bodyPr/>
                    <a:lstStyle/>
                    <a:p>
                      <a:r>
                        <a:rPr lang="fr-FR" sz="700" dirty="0">
                          <a:latin typeface="Arial"/>
                        </a:rPr>
                        <a:t>1 - i - ' &lt;</a:t>
                      </a:r>
                      <a:r>
                        <a:rPr lang="fr-FR" sz="900" i="1" dirty="0">
                          <a:latin typeface="Arial"/>
                        </a:rPr>
                        <a:t> s *</a:t>
                      </a:r>
                      <a:endParaRPr lang="fr-FR" dirty="0"/>
                    </a:p>
                  </a:txBody>
                  <a:tcPr anchor="ctr">
                    <a:lnL>
                      <a:noFill/>
                    </a:lnL>
                    <a:lnR>
                      <a:noFill/>
                    </a:lnR>
                    <a:lnT>
                      <a:noFill/>
                    </a:lnT>
                    <a:lnB>
                      <a:noFill/>
                    </a:lnB>
                    <a:solidFill>
                      <a:srgbClr val="FFFFFF"/>
                    </a:solidFill>
                  </a:tcPr>
                </a:tc>
              </a:tr>
              <a:tr h="0">
                <a:tc>
                  <a:txBody>
                    <a:bodyPr/>
                    <a:lstStyle/>
                    <a:p>
                      <a:pPr algn="just"/>
                      <a:r>
                        <a:rPr lang="fr-FR" sz="700" dirty="0">
                          <a:latin typeface="Arial"/>
                        </a:rPr>
                        <a:t>usteocytes \ dans des \ lacunes</a:t>
                      </a:r>
                      <a:endParaRPr lang="fr-FR" dirty="0"/>
                    </a:p>
                  </a:txBody>
                  <a:tcPr anchor="ctr">
                    <a:lnL>
                      <a:noFill/>
                    </a:lnL>
                    <a:lnR>
                      <a:noFill/>
                    </a:lnR>
                    <a:lnT>
                      <a:noFill/>
                    </a:lnT>
                    <a:lnB>
                      <a:noFill/>
                    </a:lnB>
                    <a:solidFill>
                      <a:srgbClr val="FFFFFF"/>
                    </a:solidFill>
                  </a:tcPr>
                </a:tc>
                <a:tc>
                  <a:txBody>
                    <a:bodyPr/>
                    <a:lstStyle/>
                    <a:p>
                      <a:r>
                        <a:rPr lang="fr-FR" sz="700" dirty="0">
                          <a:latin typeface="Arial"/>
                        </a:rPr>
                        <a:t>IURSSBSE v»</a:t>
                      </a:r>
                      <a:r>
                        <a:rPr lang="fr-FR" sz="900" i="1" dirty="0">
                          <a:latin typeface="Arial"/>
                        </a:rPr>
                        <a:t> * </a:t>
                      </a:r>
                      <a:r>
                        <a:rPr lang="fr-FR" sz="700" dirty="0">
                          <a:latin typeface="Arial"/>
                        </a:rPr>
                        <a:t>,</a:t>
                      </a:r>
                      <a:r>
                        <a:rPr lang="fr-FR" sz="900" i="1" dirty="0">
                          <a:latin typeface="Arial"/>
                        </a:rPr>
                        <a:t> .i</a:t>
                      </a:r>
                      <a:endParaRPr lang="fr-FR" dirty="0"/>
                    </a:p>
                  </a:txBody>
                  <a:tcPr anchor="ctr">
                    <a:lnL>
                      <a:noFill/>
                    </a:lnL>
                    <a:lnR>
                      <a:noFill/>
                    </a:lnR>
                    <a:lnT>
                      <a:noFill/>
                    </a:lnT>
                    <a:lnB>
                      <a:noFill/>
                    </a:lnB>
                    <a:solidFill>
                      <a:srgbClr val="FFFFFF"/>
                    </a:solidFill>
                  </a:tcPr>
                </a:tc>
              </a:tr>
            </a:tbl>
          </a:graphicData>
        </a:graphic>
      </p:graphicFrame>
      <p:pic>
        <p:nvPicPr>
          <p:cNvPr id="83970" name="Picture 2" descr="C://Users/GHAVAM~1/AppData/Local/Temp/dacudaTemp/Scan_01-01-2012-22-53-31.jpg"/>
          <p:cNvPicPr>
            <a:picLocks noChangeAspect="1" noChangeArrowheads="1"/>
          </p:cNvPicPr>
          <p:nvPr/>
        </p:nvPicPr>
        <p:blipFill>
          <a:blip r:embed="rId2" cstate="print"/>
          <a:srcRect/>
          <a:stretch>
            <a:fillRect/>
          </a:stretch>
        </p:blipFill>
        <p:spPr bwMode="auto">
          <a:xfrm>
            <a:off x="2699792" y="0"/>
            <a:ext cx="4570465" cy="3096344"/>
          </a:xfrm>
          <a:prstGeom prst="rect">
            <a:avLst/>
          </a:prstGeom>
          <a:noFill/>
        </p:spPr>
      </p:pic>
      <p:pic>
        <p:nvPicPr>
          <p:cNvPr id="24577" name="Picture 1"/>
          <p:cNvPicPr>
            <a:picLocks noChangeAspect="1" noChangeArrowheads="1"/>
          </p:cNvPicPr>
          <p:nvPr/>
        </p:nvPicPr>
        <p:blipFill>
          <a:blip r:embed="rId3" cstate="print"/>
          <a:srcRect/>
          <a:stretch>
            <a:fillRect/>
          </a:stretch>
        </p:blipFill>
        <p:spPr bwMode="auto">
          <a:xfrm>
            <a:off x="1259632" y="2852936"/>
            <a:ext cx="6350000" cy="3552825"/>
          </a:xfrm>
          <a:prstGeom prst="rect">
            <a:avLst/>
          </a:prstGeom>
          <a:noFill/>
          <a:ln w="9525">
            <a:noFill/>
            <a:miter lim="800000"/>
            <a:headEnd/>
            <a:tailEnd/>
          </a:ln>
        </p:spPr>
      </p:pic>
      <p:sp>
        <p:nvSpPr>
          <p:cNvPr id="5" name="ZoneTexte 4"/>
          <p:cNvSpPr txBox="1"/>
          <p:nvPr/>
        </p:nvSpPr>
        <p:spPr>
          <a:xfrm>
            <a:off x="323528" y="620688"/>
            <a:ext cx="1872208"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3600" b="1" dirty="0" smtClean="0"/>
              <a:t>Aires du cerveau</a:t>
            </a:r>
            <a:endParaRPr lang="fr-FR" sz="36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611560" y="548680"/>
            <a:ext cx="8136904" cy="5760640"/>
          </a:xfrm>
        </p:spPr>
        <p:txBody>
          <a:bodyPr>
            <a:normAutofit fontScale="70000" lnSpcReduction="20000"/>
          </a:bodyPr>
          <a:lstStyle/>
          <a:p>
            <a:r>
              <a:rPr lang="fr-FR" b="1" dirty="0" smtClean="0"/>
              <a:t>Lobe frontal</a:t>
            </a:r>
            <a:r>
              <a:rPr lang="fr-FR" dirty="0" smtClean="0"/>
              <a:t> :</a:t>
            </a:r>
          </a:p>
          <a:p>
            <a:pPr lvl="1"/>
            <a:r>
              <a:rPr lang="fr-FR" dirty="0" smtClean="0"/>
              <a:t>La personnalité, le comportement, les émotions. Jugement , la planification, la résolution de problèmes .Discours: expression orale et écrite (aire de Broca). Les mouvements du corps (moteur de bande). Intelligence, la concentration, d'auto prise de conscience.</a:t>
            </a:r>
          </a:p>
          <a:p>
            <a:r>
              <a:rPr lang="fr-FR" b="1" dirty="0" smtClean="0"/>
              <a:t>Lobe pariétal</a:t>
            </a:r>
            <a:endParaRPr lang="fr-FR" dirty="0" smtClean="0"/>
          </a:p>
          <a:p>
            <a:pPr lvl="1"/>
            <a:r>
              <a:rPr lang="fr-FR" dirty="0" smtClean="0"/>
              <a:t>Interprète des langues, des mots. Le sens du toucher, la douleur, la température (bande sensorielle). Interprète les signaux de la vision, auditive, motrice, sensorielle et la mémoire. Perception spatiale et perception visuelle.</a:t>
            </a:r>
          </a:p>
          <a:p>
            <a:r>
              <a:rPr lang="fr-FR" b="1" dirty="0" smtClean="0"/>
              <a:t>Lobe occipital</a:t>
            </a:r>
            <a:endParaRPr lang="fr-FR" dirty="0" smtClean="0"/>
          </a:p>
          <a:p>
            <a:pPr lvl="1"/>
            <a:r>
              <a:rPr lang="fr-FR" dirty="0" smtClean="0"/>
              <a:t>Interprète de vision (couleur, lumière, mouvement)</a:t>
            </a:r>
          </a:p>
          <a:p>
            <a:r>
              <a:rPr lang="fr-FR" b="1" dirty="0" smtClean="0"/>
              <a:t>Lobe temporal</a:t>
            </a:r>
            <a:endParaRPr lang="fr-FR" dirty="0" smtClean="0"/>
          </a:p>
          <a:p>
            <a:pPr lvl="1"/>
            <a:r>
              <a:rPr lang="fr-FR" dirty="0" smtClean="0"/>
              <a:t>Comprendre la langue (l'aire de Wernicke)</a:t>
            </a:r>
          </a:p>
          <a:p>
            <a:pPr lvl="1"/>
            <a:r>
              <a:rPr lang="fr-FR" dirty="0" smtClean="0"/>
              <a:t>Mémoire</a:t>
            </a:r>
          </a:p>
          <a:p>
            <a:pPr lvl="2">
              <a:buNone/>
            </a:pPr>
            <a:r>
              <a:rPr lang="fr-FR" dirty="0" smtClean="0"/>
              <a:t>Audition</a:t>
            </a:r>
          </a:p>
          <a:p>
            <a:pPr lvl="1"/>
            <a:r>
              <a:rPr lang="fr-FR" dirty="0" smtClean="0"/>
              <a:t>Séquençage et de l'organisation</a:t>
            </a:r>
          </a:p>
          <a:p>
            <a:r>
              <a:rPr lang="fr-FR" b="1" dirty="0" smtClean="0"/>
              <a:t>Structures profondes</a:t>
            </a:r>
          </a:p>
          <a:p>
            <a:r>
              <a:rPr lang="fr-FR" b="1" dirty="0" smtClean="0"/>
              <a:t>Hypothalamus -</a:t>
            </a:r>
            <a:r>
              <a:rPr lang="fr-FR" dirty="0" smtClean="0"/>
              <a:t> est situé dans le plancher du troisième ventricule et le contrôle maître du système nerveux autonome. Il joue un rôle dans les comportements tels que le contrôle de la faim, la soif, le sommeil et la réponse sexuelle. Il réglemente également la température du corps, la pression artérielle, les émotions et la sécrétion d'hormones.</a:t>
            </a:r>
          </a:p>
          <a:p>
            <a:r>
              <a:rPr lang="fr-FR" b="1" dirty="0" smtClean="0"/>
              <a:t>Thalamus</a:t>
            </a:r>
            <a:r>
              <a:rPr lang="fr-FR" dirty="0" smtClean="0"/>
              <a:t> - sert de relais pour presque toutes les informations qui vont et viennent vers le </a:t>
            </a:r>
            <a:r>
              <a:rPr lang="fr-FR" dirty="0" smtClean="0"/>
              <a:t>cortex.</a:t>
            </a:r>
            <a:r>
              <a:rPr lang="fr-FR" dirty="0" smtClean="0"/>
              <a:t> Il joue un rôle dans la sensation de douleur, l'attention, la vigilance et la mémoire.</a:t>
            </a:r>
          </a:p>
          <a:p>
            <a:endParaRPr lang="fr-F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p:txBody>
          <a:bodyPr>
            <a:normAutofit fontScale="92500" lnSpcReduction="10000"/>
          </a:bodyPr>
          <a:lstStyle/>
          <a:p>
            <a:r>
              <a:rPr lang="fr-FR" dirty="0" smtClean="0"/>
              <a:t>Le </a:t>
            </a:r>
            <a:r>
              <a:rPr lang="fr-FR" b="1" dirty="0" smtClean="0"/>
              <a:t>cervelet</a:t>
            </a:r>
            <a:r>
              <a:rPr lang="fr-FR" dirty="0" smtClean="0"/>
              <a:t> est situé sous le cerveau. Sa fonction est de coordonner les mouvements musculaires, maintenir une bonne posture et l'équilibre.</a:t>
            </a:r>
            <a:br>
              <a:rPr lang="fr-FR" dirty="0" smtClean="0"/>
            </a:br>
            <a:r>
              <a:rPr lang="fr-FR" dirty="0" smtClean="0"/>
              <a:t/>
            </a:r>
            <a:br>
              <a:rPr lang="fr-FR" dirty="0" smtClean="0"/>
            </a:br>
            <a:endParaRPr lang="fr-FR" dirty="0" smtClean="0"/>
          </a:p>
          <a:p>
            <a:r>
              <a:rPr lang="fr-FR" dirty="0" smtClean="0"/>
              <a:t>Le </a:t>
            </a:r>
            <a:r>
              <a:rPr lang="fr-FR" b="1" dirty="0" smtClean="0"/>
              <a:t>tronc cérébral</a:t>
            </a:r>
            <a:r>
              <a:rPr lang="fr-FR" dirty="0" smtClean="0"/>
              <a:t> comprend le mésencéphale, la protubérance, et la moelle. Il agit comme un centre de relais reliant le cerveau et le cervelet à la moelle épinière. Il remplit de nombreuses fonctions automatiques telles que les cycles de respiration,  le rythme cardiaque, la température corporelle, l’éveil et le sommeil, la digestion, l'éternuement, la toux, les vomissements et la déglutition. Dix des douze nerfs crâniens proviennent du tronc cérébral.</a:t>
            </a:r>
          </a:p>
          <a:p>
            <a:endParaRPr lang="fr-F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2" cstate="print"/>
          <a:srcRect/>
          <a:stretch>
            <a:fillRect/>
          </a:stretch>
        </p:blipFill>
        <p:spPr bwMode="auto">
          <a:xfrm>
            <a:off x="2748268" y="1268760"/>
            <a:ext cx="6149830" cy="4392488"/>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Anatomie du tronc cérébral </a:t>
            </a:r>
            <a:endParaRPr lang="fr-FR" dirty="0"/>
          </a:p>
        </p:txBody>
      </p:sp>
      <p:sp>
        <p:nvSpPr>
          <p:cNvPr id="3" name="Espace réservé du contenu 2"/>
          <p:cNvSpPr>
            <a:spLocks noGrp="1"/>
          </p:cNvSpPr>
          <p:nvPr>
            <p:ph sz="quarter" idx="1"/>
          </p:nvPr>
        </p:nvSpPr>
        <p:spPr>
          <a:xfrm>
            <a:off x="251520" y="1412776"/>
            <a:ext cx="2520280" cy="3168352"/>
          </a:xfrm>
        </p:spPr>
        <p:style>
          <a:lnRef idx="1">
            <a:schemeClr val="accent3"/>
          </a:lnRef>
          <a:fillRef idx="2">
            <a:schemeClr val="accent3"/>
          </a:fillRef>
          <a:effectRef idx="1">
            <a:schemeClr val="accent3"/>
          </a:effectRef>
          <a:fontRef idx="minor">
            <a:schemeClr val="dk1"/>
          </a:fontRef>
        </p:style>
        <p:txBody>
          <a:bodyPr>
            <a:normAutofit/>
          </a:bodyPr>
          <a:lstStyle/>
          <a:p>
            <a:r>
              <a:rPr lang="fr-FR" dirty="0" smtClean="0"/>
              <a:t>Mésencéphale</a:t>
            </a:r>
          </a:p>
          <a:p>
            <a:r>
              <a:rPr lang="fr-FR" dirty="0" smtClean="0"/>
              <a:t>Pont = cervelet</a:t>
            </a:r>
          </a:p>
          <a:p>
            <a:r>
              <a:rPr lang="fr-FR" dirty="0" smtClean="0"/>
              <a:t>Bulbe rachidien : centre </a:t>
            </a:r>
            <a:r>
              <a:rPr lang="fr-FR" dirty="0" err="1" smtClean="0"/>
              <a:t>cardio</a:t>
            </a:r>
            <a:r>
              <a:rPr lang="fr-FR" dirty="0" smtClean="0"/>
              <a:t> </a:t>
            </a:r>
            <a:r>
              <a:rPr lang="fr-FR" dirty="0" err="1" smtClean="0"/>
              <a:t>respiro</a:t>
            </a:r>
            <a:r>
              <a:rPr lang="fr-FR" dirty="0" smtClean="0"/>
              <a:t> digestif</a:t>
            </a:r>
          </a:p>
          <a:p>
            <a:r>
              <a:rPr lang="fr-FR" dirty="0" smtClean="0"/>
              <a:t>Origine des nerfs </a:t>
            </a:r>
            <a:r>
              <a:rPr lang="fr-FR" dirty="0" smtClean="0"/>
              <a:t>crâniens </a:t>
            </a:r>
            <a:endParaRPr lang="fr-FR"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moelle épinière </a:t>
            </a:r>
            <a:endParaRPr lang="fr-FR" dirty="0"/>
          </a:p>
        </p:txBody>
      </p:sp>
      <p:sp>
        <p:nvSpPr>
          <p:cNvPr id="3" name="Espace réservé du contenu 2"/>
          <p:cNvSpPr>
            <a:spLocks noGrp="1"/>
          </p:cNvSpPr>
          <p:nvPr>
            <p:ph sz="quarter" idx="1"/>
          </p:nvPr>
        </p:nvSpPr>
        <p:spPr>
          <a:xfrm>
            <a:off x="457200" y="1646237"/>
            <a:ext cx="3466728" cy="4526280"/>
          </a:xfrm>
        </p:spPr>
        <p:txBody>
          <a:bodyPr>
            <a:normAutofit fontScale="92500" lnSpcReduction="20000"/>
          </a:bodyPr>
          <a:lstStyle/>
          <a:p>
            <a:r>
              <a:rPr lang="fr-FR" dirty="0" smtClean="0"/>
              <a:t>Zone de communication entre le cerveau et le reste de l’organisme </a:t>
            </a:r>
          </a:p>
          <a:p>
            <a:r>
              <a:rPr lang="fr-FR" dirty="0" smtClean="0"/>
              <a:t>La partie centrale = substance grise </a:t>
            </a:r>
          </a:p>
          <a:p>
            <a:r>
              <a:rPr lang="fr-FR" dirty="0" smtClean="0"/>
              <a:t>La partie périphérique= substance blanche</a:t>
            </a:r>
          </a:p>
          <a:p>
            <a:r>
              <a:rPr lang="fr-FR" dirty="0" smtClean="0"/>
              <a:t>Partie antérieure= motrice</a:t>
            </a:r>
          </a:p>
          <a:p>
            <a:r>
              <a:rPr lang="fr-FR" dirty="0" smtClean="0"/>
              <a:t>Partie postérieure= sensitive</a:t>
            </a:r>
          </a:p>
          <a:p>
            <a:r>
              <a:rPr lang="fr-FR" dirty="0" smtClean="0"/>
              <a:t>Connexion entre les nerfs sensitif et moteurs à l’origine des reflexe </a:t>
            </a:r>
            <a:endParaRPr lang="fr-FR" dirty="0"/>
          </a:p>
        </p:txBody>
      </p:sp>
      <p:pic>
        <p:nvPicPr>
          <p:cNvPr id="5122" name="Picture 2" descr="C://Users/GHAVAM~1/AppData/Local/Temp/dacudaTemp/Scan_01-01-2012-23-17-51.jpg"/>
          <p:cNvPicPr>
            <a:picLocks noChangeAspect="1" noChangeArrowheads="1"/>
          </p:cNvPicPr>
          <p:nvPr/>
        </p:nvPicPr>
        <p:blipFill>
          <a:blip r:embed="rId2" cstate="print"/>
          <a:srcRect/>
          <a:stretch>
            <a:fillRect/>
          </a:stretch>
        </p:blipFill>
        <p:spPr bwMode="auto">
          <a:xfrm>
            <a:off x="4067944" y="1340768"/>
            <a:ext cx="4649613" cy="2880320"/>
          </a:xfrm>
          <a:prstGeom prst="rect">
            <a:avLst/>
          </a:prstGeom>
          <a:noFill/>
        </p:spPr>
      </p:pic>
      <p:pic>
        <p:nvPicPr>
          <p:cNvPr id="21505" name="Picture 1"/>
          <p:cNvPicPr>
            <a:picLocks noChangeAspect="1" noChangeArrowheads="1"/>
          </p:cNvPicPr>
          <p:nvPr/>
        </p:nvPicPr>
        <p:blipFill>
          <a:blip r:embed="rId3" cstate="print"/>
          <a:srcRect/>
          <a:stretch>
            <a:fillRect/>
          </a:stretch>
        </p:blipFill>
        <p:spPr bwMode="auto">
          <a:xfrm>
            <a:off x="4644008" y="4293096"/>
            <a:ext cx="3592533" cy="194421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Le </a:t>
            </a:r>
            <a:r>
              <a:rPr lang="fr-FR" b="1" dirty="0" smtClean="0"/>
              <a:t>Ventricules et le liquide céphalorachidien</a:t>
            </a:r>
            <a:endParaRPr lang="fr-FR" dirty="0"/>
          </a:p>
        </p:txBody>
      </p:sp>
      <p:sp>
        <p:nvSpPr>
          <p:cNvPr id="3" name="Espace réservé du contenu 2"/>
          <p:cNvSpPr>
            <a:spLocks noGrp="1"/>
          </p:cNvSpPr>
          <p:nvPr>
            <p:ph sz="quarter" idx="1"/>
          </p:nvPr>
        </p:nvSpPr>
        <p:spPr>
          <a:xfrm>
            <a:off x="457200" y="1628801"/>
            <a:ext cx="4546848" cy="4320480"/>
          </a:xfrm>
        </p:spPr>
        <p:txBody>
          <a:bodyPr>
            <a:normAutofit fontScale="47500" lnSpcReduction="20000"/>
          </a:bodyPr>
          <a:lstStyle/>
          <a:p>
            <a:r>
              <a:rPr lang="fr-FR" sz="3400" dirty="0" smtClean="0"/>
              <a:t>Le cerveau comporte des cavités remplies de liquide appelées ventricules. A l'intérieur des ventricules est une structure en forme de ruban appelé le plexus choroïde qui fait liquide clair et incolore céphalo-rachidien (LCR). </a:t>
            </a:r>
            <a:r>
              <a:rPr lang="fr-FR" sz="3400" dirty="0" smtClean="0"/>
              <a:t>LCR circule  </a:t>
            </a:r>
            <a:r>
              <a:rPr lang="fr-FR" sz="3400" dirty="0" smtClean="0"/>
              <a:t>à l'intérieur et autour du cerveau et la moelle épinière pour </a:t>
            </a:r>
            <a:r>
              <a:rPr lang="fr-FR" sz="3400" dirty="0" smtClean="0"/>
              <a:t>les aider </a:t>
            </a:r>
            <a:r>
              <a:rPr lang="fr-FR" sz="3400" dirty="0" smtClean="0"/>
              <a:t>à amortir les blessures. Ce fluide circulant est constamment absorbé et reconstitué.</a:t>
            </a:r>
          </a:p>
          <a:p>
            <a:endParaRPr lang="fr-FR" dirty="0" smtClean="0"/>
          </a:p>
          <a:p>
            <a:r>
              <a:rPr lang="fr-FR" dirty="0" smtClean="0"/>
              <a:t>les </a:t>
            </a:r>
            <a:r>
              <a:rPr lang="fr-FR" dirty="0" smtClean="0"/>
              <a:t>hémisphères cérébraux </a:t>
            </a:r>
            <a:r>
              <a:rPr lang="fr-FR" dirty="0" smtClean="0"/>
              <a:t>: ventricules </a:t>
            </a:r>
            <a:r>
              <a:rPr lang="fr-FR" dirty="0" smtClean="0"/>
              <a:t>latéraux. </a:t>
            </a:r>
            <a:endParaRPr lang="fr-FR" dirty="0" smtClean="0"/>
          </a:p>
          <a:p>
            <a:r>
              <a:rPr lang="fr-FR" dirty="0" smtClean="0"/>
              <a:t>Ils </a:t>
            </a:r>
            <a:r>
              <a:rPr lang="fr-FR" dirty="0" smtClean="0"/>
              <a:t>ont tous deux des liens avec le troisième ventricule par une ouverture séparée appelée foramen de Monro</a:t>
            </a:r>
            <a:r>
              <a:rPr lang="fr-FR" dirty="0" smtClean="0"/>
              <a:t>.</a:t>
            </a:r>
          </a:p>
          <a:p>
            <a:r>
              <a:rPr lang="fr-FR" dirty="0" smtClean="0"/>
              <a:t> Le troisième ventricule se connecte avec le quatrième ventricule par un long tube étroit appelé l'aqueduc de Sylvius. Depuis le quatrième ventricule, LCR se jette dans l'espace sous-arachnoïdien où il baigne et protège le cerveau. </a:t>
            </a:r>
            <a:r>
              <a:rPr lang="fr-FR" dirty="0" smtClean="0"/>
              <a:t>LCR </a:t>
            </a:r>
            <a:r>
              <a:rPr lang="fr-FR" dirty="0" smtClean="0"/>
              <a:t>est recyclé (ou absorbée) par des structures spéciales dans les villosités arachnoïdiennes supérieures du sinus sagittal </a:t>
            </a:r>
            <a:r>
              <a:rPr lang="fr-FR" dirty="0" smtClean="0"/>
              <a:t>appelé plexus choroïde. </a:t>
            </a:r>
            <a:endParaRPr lang="fr-FR" dirty="0" smtClean="0"/>
          </a:p>
          <a:p>
            <a:r>
              <a:rPr lang="fr-FR" dirty="0" smtClean="0"/>
              <a:t>Un équilibre est maintenu entre la quantité de LCR qui est absorbée et la quantité qui est produite. Une interruption ou un blocage dans le système peut causer une accumulation de LCR, ce qui peut causer l'élargissement des ventricules (hydrocéphalie) ou provoquer une accumulation de liquide dans la moelle épinière (syringomyélie).</a:t>
            </a:r>
          </a:p>
          <a:p>
            <a:endParaRPr lang="fr-FR" dirty="0"/>
          </a:p>
        </p:txBody>
      </p:sp>
      <p:pic>
        <p:nvPicPr>
          <p:cNvPr id="22529" name="Picture 1"/>
          <p:cNvPicPr>
            <a:picLocks noChangeAspect="1" noChangeArrowheads="1"/>
          </p:cNvPicPr>
          <p:nvPr/>
        </p:nvPicPr>
        <p:blipFill>
          <a:blip r:embed="rId2" cstate="print"/>
          <a:srcRect/>
          <a:stretch>
            <a:fillRect/>
          </a:stretch>
        </p:blipFill>
        <p:spPr bwMode="auto">
          <a:xfrm>
            <a:off x="5339312" y="1628800"/>
            <a:ext cx="3804687" cy="3528392"/>
          </a:xfrm>
          <a:prstGeom prst="rect">
            <a:avLst/>
          </a:prstGeom>
          <a:noFill/>
          <a:ln w="9525">
            <a:noFill/>
            <a:miter lim="800000"/>
            <a:headEnd/>
            <a:tailEnd/>
          </a:ln>
        </p:spPr>
      </p:pic>
      <p:sp>
        <p:nvSpPr>
          <p:cNvPr id="5" name="Rectangle 4"/>
          <p:cNvSpPr/>
          <p:nvPr/>
        </p:nvSpPr>
        <p:spPr>
          <a:xfrm>
            <a:off x="5364088" y="3933056"/>
            <a:ext cx="1800200" cy="1512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hypophyse</a:t>
            </a:r>
            <a:endParaRPr lang="fr-FR" dirty="0"/>
          </a:p>
        </p:txBody>
      </p:sp>
      <p:sp>
        <p:nvSpPr>
          <p:cNvPr id="3" name="Espace réservé du contenu 2"/>
          <p:cNvSpPr>
            <a:spLocks noGrp="1"/>
          </p:cNvSpPr>
          <p:nvPr>
            <p:ph sz="quarter" idx="1"/>
          </p:nvPr>
        </p:nvSpPr>
        <p:spPr>
          <a:xfrm>
            <a:off x="251520" y="1628800"/>
            <a:ext cx="4690864" cy="4421088"/>
          </a:xfrm>
        </p:spPr>
        <p:txBody>
          <a:bodyPr>
            <a:normAutofit fontScale="92500" lnSpcReduction="20000"/>
          </a:bodyPr>
          <a:lstStyle/>
          <a:p>
            <a:r>
              <a:rPr lang="fr-FR" dirty="0" smtClean="0"/>
              <a:t>L'hypophyse est située dans la selle turcique du sphénoïde; elle sécrète au moins neuf hormones importantes. l</a:t>
            </a:r>
            <a:r>
              <a:rPr lang="fr-FR" b="1" dirty="0" smtClean="0"/>
              <a:t>'infundibulum,</a:t>
            </a:r>
            <a:r>
              <a:rPr lang="fr-FR" dirty="0" smtClean="0"/>
              <a:t> relie l'hypophyse à la partie inférieure de l’hypothalamus.</a:t>
            </a:r>
          </a:p>
          <a:p>
            <a:r>
              <a:rPr lang="fr-FR" dirty="0" smtClean="0"/>
              <a:t> Chez l'être humain, l'hypophyse comprend deux lobes, l'un formé de tissu nerveux et l'autre, de tissu glandulaire. </a:t>
            </a:r>
          </a:p>
          <a:p>
            <a:r>
              <a:rPr lang="fr-FR" dirty="0" smtClean="0"/>
              <a:t>Le lobe postérieur, la</a:t>
            </a:r>
            <a:r>
              <a:rPr lang="fr-FR" b="1" dirty="0" smtClean="0"/>
              <a:t> </a:t>
            </a:r>
            <a:r>
              <a:rPr lang="fr-FR" b="1" dirty="0" err="1" smtClean="0"/>
              <a:t>neurohypophyse</a:t>
            </a:r>
            <a:r>
              <a:rPr lang="fr-FR" b="1" dirty="0" smtClean="0"/>
              <a:t>,</a:t>
            </a:r>
            <a:r>
              <a:rPr lang="fr-FR" dirty="0" smtClean="0"/>
              <a:t> est composé principalement de partie terminales des neurones de l'hypothalamus. </a:t>
            </a:r>
          </a:p>
          <a:p>
            <a:endParaRPr lang="fr-FR" dirty="0"/>
          </a:p>
        </p:txBody>
      </p:sp>
      <p:pic>
        <p:nvPicPr>
          <p:cNvPr id="4" name="Picture 4" descr="C://Users/GHAVAM~1/AppData/Local/Temp/dacudaTemp/Scan_03-01-2012-00-05-46.jpg"/>
          <p:cNvPicPr>
            <a:picLocks noChangeAspect="1" noChangeArrowheads="1"/>
          </p:cNvPicPr>
          <p:nvPr/>
        </p:nvPicPr>
        <p:blipFill>
          <a:blip r:embed="rId2" cstate="print"/>
          <a:srcRect/>
          <a:stretch>
            <a:fillRect/>
          </a:stretch>
        </p:blipFill>
        <p:spPr bwMode="auto">
          <a:xfrm>
            <a:off x="4740126" y="548679"/>
            <a:ext cx="4152354" cy="3816425"/>
          </a:xfrm>
          <a:prstGeom prst="rect">
            <a:avLst/>
          </a:prstGeom>
          <a:noFill/>
        </p:spPr>
      </p:pic>
      <p:pic>
        <p:nvPicPr>
          <p:cNvPr id="5" name="Picture 2" descr="http://www.futura-sciences.com/uploads/RTEmagicC_dia_7.jpg.jpg"/>
          <p:cNvPicPr>
            <a:picLocks noChangeAspect="1" noChangeArrowheads="1"/>
          </p:cNvPicPr>
          <p:nvPr/>
        </p:nvPicPr>
        <p:blipFill>
          <a:blip r:embed="rId3" cstate="print"/>
          <a:srcRect/>
          <a:stretch>
            <a:fillRect/>
          </a:stretch>
        </p:blipFill>
        <p:spPr bwMode="auto">
          <a:xfrm>
            <a:off x="5580112" y="4509120"/>
            <a:ext cx="2736304" cy="2076717"/>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méninges</a:t>
            </a:r>
            <a:endParaRPr lang="fr-FR" dirty="0"/>
          </a:p>
        </p:txBody>
      </p:sp>
      <p:sp>
        <p:nvSpPr>
          <p:cNvPr id="3" name="Espace réservé du contenu 2"/>
          <p:cNvSpPr>
            <a:spLocks noGrp="1"/>
          </p:cNvSpPr>
          <p:nvPr>
            <p:ph sz="quarter" idx="1"/>
          </p:nvPr>
        </p:nvSpPr>
        <p:spPr>
          <a:xfrm>
            <a:off x="251520" y="1412776"/>
            <a:ext cx="4608512" cy="4752528"/>
          </a:xfrm>
        </p:spPr>
        <p:txBody>
          <a:bodyPr>
            <a:noAutofit/>
          </a:bodyPr>
          <a:lstStyle/>
          <a:p>
            <a:r>
              <a:rPr lang="fr-FR" sz="1400" dirty="0" smtClean="0"/>
              <a:t>Le cerveau et la moelle épinière sont couverts et protégés par trois couches de tissus appelés méninges. De la couche extérieure vers l'intérieur elles sont: la dure-mère,  l’arachnoïde, et la pie-mère.</a:t>
            </a:r>
          </a:p>
          <a:p>
            <a:r>
              <a:rPr lang="fr-FR" sz="1400" dirty="0" smtClean="0"/>
              <a:t>La </a:t>
            </a:r>
            <a:r>
              <a:rPr lang="fr-FR" sz="1600" b="1" dirty="0" smtClean="0"/>
              <a:t>dure-mère</a:t>
            </a:r>
            <a:r>
              <a:rPr lang="fr-FR" sz="1600" dirty="0" smtClean="0"/>
              <a:t> </a:t>
            </a:r>
            <a:r>
              <a:rPr lang="fr-FR" sz="1400" dirty="0" smtClean="0"/>
              <a:t>est </a:t>
            </a:r>
            <a:r>
              <a:rPr lang="fr-FR" sz="1400" dirty="0" smtClean="0"/>
              <a:t>solide</a:t>
            </a:r>
            <a:r>
              <a:rPr lang="fr-FR" sz="1400" dirty="0" smtClean="0"/>
              <a:t>, </a:t>
            </a:r>
            <a:r>
              <a:rPr lang="fr-FR" sz="1400" dirty="0" smtClean="0"/>
              <a:t>membrane épaisse </a:t>
            </a:r>
            <a:r>
              <a:rPr lang="fr-FR" sz="1400" dirty="0" smtClean="0"/>
              <a:t>en contacte avec la structure osseuse.</a:t>
            </a:r>
            <a:r>
              <a:rPr lang="fr-FR" sz="1400" dirty="0" smtClean="0"/>
              <a:t> La dure-mère crée de petits plis ou des compartiments. Il ya deux plis spéciaux duraux, la faux et la tente du cervelet. La faux sépare les hémisphères droit et gauche du cerveau, et, la tente du cervelet sépare le cerveau du cervelet.</a:t>
            </a:r>
          </a:p>
          <a:p>
            <a:r>
              <a:rPr lang="fr-FR" sz="1400" dirty="0" smtClean="0"/>
              <a:t>L'</a:t>
            </a:r>
            <a:r>
              <a:rPr lang="fr-FR" sz="1600" dirty="0" smtClean="0"/>
              <a:t>arachnoïde</a:t>
            </a:r>
            <a:r>
              <a:rPr lang="fr-FR" sz="1400" dirty="0" smtClean="0"/>
              <a:t> est une mince toile d'araignée, une membrane qui recouvre l'ensemble du cerveau. L'arachnoïde est fait de tissu élastique. L'espace entre la dure-mère et la membrane arachnoïde est appelé espace sous-dural.</a:t>
            </a:r>
          </a:p>
          <a:p>
            <a:r>
              <a:rPr lang="fr-FR" sz="1400" dirty="0" smtClean="0"/>
              <a:t>La </a:t>
            </a:r>
            <a:r>
              <a:rPr lang="fr-FR" sz="1600" b="1" dirty="0" smtClean="0"/>
              <a:t>pie-mère</a:t>
            </a:r>
            <a:r>
              <a:rPr lang="fr-FR" sz="1400" dirty="0" smtClean="0"/>
              <a:t> embrasse la surface du cerveau suivant ses plis et les rainures. La pie-mère a de nombreux vaisseaux sanguins qui pénètrent en profondeur dans le cerveau. L'espace entre l'arachnoïde et la pie-mère est appelé l'espace sous-arachnoïdien. C'est ici où baigne le liquide céphalo-rachidien </a:t>
            </a:r>
            <a:r>
              <a:rPr lang="fr-FR" sz="1400" dirty="0" smtClean="0"/>
              <a:t>.</a:t>
            </a:r>
            <a:endParaRPr lang="fr-FR" sz="1400" dirty="0" smtClean="0"/>
          </a:p>
          <a:p>
            <a:endParaRPr lang="fr-FR" sz="1100" dirty="0"/>
          </a:p>
        </p:txBody>
      </p:sp>
      <p:pic>
        <p:nvPicPr>
          <p:cNvPr id="4" name="Picture 2" descr="C://Users/GHAVAM~1/AppData/Local/Temp/dacudaTemp/Scan_01-01-2012-23-15-00.jpg"/>
          <p:cNvPicPr>
            <a:picLocks noChangeAspect="1" noChangeArrowheads="1"/>
          </p:cNvPicPr>
          <p:nvPr/>
        </p:nvPicPr>
        <p:blipFill>
          <a:blip r:embed="rId2" cstate="print"/>
          <a:srcRect/>
          <a:stretch>
            <a:fillRect/>
          </a:stretch>
        </p:blipFill>
        <p:spPr bwMode="auto">
          <a:xfrm>
            <a:off x="4716016" y="836712"/>
            <a:ext cx="3888432" cy="1816190"/>
          </a:xfrm>
          <a:prstGeom prst="rect">
            <a:avLst/>
          </a:prstGeom>
          <a:noFill/>
        </p:spPr>
      </p:pic>
      <p:pic>
        <p:nvPicPr>
          <p:cNvPr id="156674" name="Picture 2" descr="http://www.elishean.org/wp-content/uploads/2010/07/CS010_cerveau-et-meninges.jpg"/>
          <p:cNvPicPr>
            <a:picLocks noChangeAspect="1" noChangeArrowheads="1"/>
          </p:cNvPicPr>
          <p:nvPr/>
        </p:nvPicPr>
        <p:blipFill>
          <a:blip r:embed="rId3" cstate="print"/>
          <a:srcRect/>
          <a:stretch>
            <a:fillRect/>
          </a:stretch>
        </p:blipFill>
        <p:spPr bwMode="auto">
          <a:xfrm>
            <a:off x="5076056" y="2708920"/>
            <a:ext cx="3250332" cy="325033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a:stretch>
            <a:fillRect/>
          </a:stretch>
        </p:blipFill>
        <p:spPr bwMode="auto">
          <a:xfrm>
            <a:off x="5148064" y="836712"/>
            <a:ext cx="3456384" cy="3202510"/>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Circulation cérébrale </a:t>
            </a:r>
            <a:endParaRPr lang="fr-FR" dirty="0"/>
          </a:p>
        </p:txBody>
      </p:sp>
      <p:sp>
        <p:nvSpPr>
          <p:cNvPr id="3" name="Espace réservé du contenu 2"/>
          <p:cNvSpPr>
            <a:spLocks noGrp="1"/>
          </p:cNvSpPr>
          <p:nvPr>
            <p:ph sz="quarter" idx="1"/>
          </p:nvPr>
        </p:nvSpPr>
        <p:spPr>
          <a:xfrm>
            <a:off x="914400" y="1447800"/>
            <a:ext cx="4017640" cy="3277344"/>
          </a:xfrm>
        </p:spPr>
        <p:txBody>
          <a:bodyPr>
            <a:normAutofit fontScale="47500" lnSpcReduction="20000"/>
          </a:bodyPr>
          <a:lstStyle/>
          <a:p>
            <a:r>
              <a:rPr lang="fr-FR" dirty="0" smtClean="0"/>
              <a:t>Le sang circule dans le cerveau par les deux artères appariés, les </a:t>
            </a:r>
            <a:r>
              <a:rPr lang="fr-FR" sz="3000" dirty="0" smtClean="0"/>
              <a:t>artères carotides internes </a:t>
            </a:r>
            <a:r>
              <a:rPr lang="fr-FR" dirty="0" smtClean="0"/>
              <a:t>et les </a:t>
            </a:r>
            <a:r>
              <a:rPr lang="fr-FR" sz="3000" dirty="0" smtClean="0"/>
              <a:t>artères vertébrales</a:t>
            </a:r>
            <a:r>
              <a:rPr lang="fr-FR" dirty="0" smtClean="0"/>
              <a:t>. Les artères carotides internes fournissent l'essentiel de l'encéphale.</a:t>
            </a:r>
          </a:p>
          <a:p>
            <a:r>
              <a:rPr lang="fr-FR" dirty="0" smtClean="0"/>
              <a:t>Les artères vertébrales approvisionnement le cervelet, le tronc cérébral, et la partie inférieure du cerveau. Après avoir traversé le crâne, les artères vertébrales droite et gauche se rejoignent pour former l'artère basilaire. L'artère basilaire et les artères carotides internes </a:t>
            </a:r>
            <a:r>
              <a:rPr lang="fr-FR" dirty="0" smtClean="0"/>
              <a:t>s’anastomosent  à </a:t>
            </a:r>
            <a:r>
              <a:rPr lang="fr-FR" dirty="0" smtClean="0"/>
              <a:t>la base du </a:t>
            </a:r>
            <a:r>
              <a:rPr lang="fr-FR" dirty="0" smtClean="0"/>
              <a:t>crâne formant  </a:t>
            </a:r>
            <a:r>
              <a:rPr lang="fr-FR" dirty="0" smtClean="0"/>
              <a:t>le cercle de Willis . La communication entre les systèmes internes carotides et vertébrales-basilaire est un élément de sécurité important du cerveau. Si l'un des principaux vaisseaux devient bloqué, il est possible pour la circulation collatérale à venir à travers le cercle de Willis et de prévenir des dommages au cerveau.</a:t>
            </a:r>
          </a:p>
          <a:p>
            <a:r>
              <a:rPr lang="fr-FR" dirty="0" smtClean="0"/>
              <a:t>La circulation veineuse du cerveau est très différente de celle du reste du corps</a:t>
            </a:r>
            <a:r>
              <a:rPr lang="fr-FR" dirty="0" smtClean="0"/>
              <a:t>..</a:t>
            </a:r>
            <a:r>
              <a:rPr lang="fr-FR" dirty="0" smtClean="0"/>
              <a:t> Les collecteurs majeurs de veines sont intégrés dans la </a:t>
            </a:r>
            <a:r>
              <a:rPr lang="fr-FR" dirty="0" smtClean="0"/>
              <a:t>dure mère </a:t>
            </a:r>
            <a:r>
              <a:rPr lang="fr-FR" dirty="0" smtClean="0"/>
              <a:t>pour former les sinus veineux </a:t>
            </a:r>
            <a:r>
              <a:rPr lang="fr-FR" dirty="0" smtClean="0"/>
              <a:t>.</a:t>
            </a:r>
            <a:r>
              <a:rPr lang="fr-FR" dirty="0" smtClean="0"/>
              <a:t> Les sinus veineux recueillent le sang du cerveau et va passer à la veine jugulaire interne. </a:t>
            </a:r>
          </a:p>
          <a:p>
            <a:endParaRPr lang="fr-FR" dirty="0"/>
          </a:p>
        </p:txBody>
      </p:sp>
      <p:pic>
        <p:nvPicPr>
          <p:cNvPr id="9" name="Picture 7"/>
          <p:cNvPicPr>
            <a:picLocks noChangeAspect="1" noChangeArrowheads="1"/>
          </p:cNvPicPr>
          <p:nvPr/>
        </p:nvPicPr>
        <p:blipFill>
          <a:blip r:embed="rId3" cstate="print"/>
          <a:srcRect/>
          <a:stretch>
            <a:fillRect/>
          </a:stretch>
        </p:blipFill>
        <p:spPr bwMode="auto">
          <a:xfrm>
            <a:off x="5292080" y="3933056"/>
            <a:ext cx="3022923" cy="2655519"/>
          </a:xfrm>
          <a:prstGeom prst="rect">
            <a:avLst/>
          </a:prstGeom>
          <a:noFill/>
          <a:ln w="9525">
            <a:noFill/>
            <a:miter lim="800000"/>
            <a:headEnd/>
            <a:tailEnd/>
          </a:ln>
        </p:spPr>
      </p:pic>
      <p:pic>
        <p:nvPicPr>
          <p:cNvPr id="10" name="Picture 2" descr="http://u.jimdo.com/www25/o/scf515a29d97a414f/img/i7f94c8e635a39e4f/1279893120/std/image.jpg"/>
          <p:cNvPicPr>
            <a:picLocks noChangeAspect="1" noChangeArrowheads="1"/>
          </p:cNvPicPr>
          <p:nvPr/>
        </p:nvPicPr>
        <p:blipFill>
          <a:blip r:embed="rId4" cstate="print"/>
          <a:srcRect/>
          <a:stretch>
            <a:fillRect/>
          </a:stretch>
        </p:blipFill>
        <p:spPr bwMode="auto">
          <a:xfrm>
            <a:off x="1547664" y="4725144"/>
            <a:ext cx="1944215" cy="194421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Exemple : anévrysme artères cérébrales  </a:t>
            </a:r>
            <a:endParaRPr lang="fr-FR" dirty="0"/>
          </a:p>
        </p:txBody>
      </p:sp>
      <p:sp>
        <p:nvSpPr>
          <p:cNvPr id="3" name="Espace réservé du contenu 2"/>
          <p:cNvSpPr>
            <a:spLocks noGrp="1"/>
          </p:cNvSpPr>
          <p:nvPr>
            <p:ph sz="quarter" idx="1"/>
          </p:nvPr>
        </p:nvSpPr>
        <p:spPr>
          <a:xfrm>
            <a:off x="301752" y="1527048"/>
            <a:ext cx="8590728" cy="533800"/>
          </a:xfrm>
        </p:spPr>
        <p:txBody>
          <a:bodyPr>
            <a:normAutofit/>
          </a:bodyPr>
          <a:lstStyle/>
          <a:p>
            <a:r>
              <a:rPr lang="fr-FR" dirty="0" smtClean="0"/>
              <a:t>Risque de rupture= hémorragie sévère= mortelle souvent</a:t>
            </a:r>
            <a:endParaRPr lang="fr-FR" dirty="0"/>
          </a:p>
        </p:txBody>
      </p:sp>
      <p:pic>
        <p:nvPicPr>
          <p:cNvPr id="135170" name="Picture 2" descr="http://www.neurochirurgie-cedres.com/wp-content/uploads/2010/08/ACoA1.png"/>
          <p:cNvPicPr>
            <a:picLocks noChangeAspect="1" noChangeArrowheads="1"/>
          </p:cNvPicPr>
          <p:nvPr/>
        </p:nvPicPr>
        <p:blipFill>
          <a:blip r:embed="rId2" cstate="print"/>
          <a:srcRect/>
          <a:stretch>
            <a:fillRect/>
          </a:stretch>
        </p:blipFill>
        <p:spPr bwMode="auto">
          <a:xfrm>
            <a:off x="0" y="2204864"/>
            <a:ext cx="2288091" cy="2376264"/>
          </a:xfrm>
          <a:prstGeom prst="rect">
            <a:avLst/>
          </a:prstGeom>
          <a:noFill/>
        </p:spPr>
      </p:pic>
      <p:pic>
        <p:nvPicPr>
          <p:cNvPr id="135172" name="Picture 4" descr="Hémorragie cérébro-méningée (scanner)"/>
          <p:cNvPicPr>
            <a:picLocks noChangeAspect="1" noChangeArrowheads="1"/>
          </p:cNvPicPr>
          <p:nvPr/>
        </p:nvPicPr>
        <p:blipFill>
          <a:blip r:embed="rId3" cstate="print"/>
          <a:srcRect/>
          <a:stretch>
            <a:fillRect/>
          </a:stretch>
        </p:blipFill>
        <p:spPr bwMode="auto">
          <a:xfrm>
            <a:off x="5580112" y="2204864"/>
            <a:ext cx="3299903" cy="3456384"/>
          </a:xfrm>
          <a:prstGeom prst="rect">
            <a:avLst/>
          </a:prstGeom>
          <a:noFill/>
        </p:spPr>
      </p:pic>
      <p:pic>
        <p:nvPicPr>
          <p:cNvPr id="135174" name="Picture 6" descr="Anévrisme visualisé sur un angio-scanner"/>
          <p:cNvPicPr>
            <a:picLocks noChangeAspect="1" noChangeArrowheads="1"/>
          </p:cNvPicPr>
          <p:nvPr/>
        </p:nvPicPr>
        <p:blipFill>
          <a:blip r:embed="rId4" cstate="print"/>
          <a:srcRect/>
          <a:stretch>
            <a:fillRect/>
          </a:stretch>
        </p:blipFill>
        <p:spPr bwMode="auto">
          <a:xfrm>
            <a:off x="2123728" y="2276872"/>
            <a:ext cx="3489459" cy="345638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Accident vasculaire cérébral</a:t>
            </a:r>
            <a:endParaRPr lang="fr-FR" dirty="0"/>
          </a:p>
        </p:txBody>
      </p:sp>
      <p:sp>
        <p:nvSpPr>
          <p:cNvPr id="3" name="Espace réservé du contenu 2"/>
          <p:cNvSpPr>
            <a:spLocks noGrp="1"/>
          </p:cNvSpPr>
          <p:nvPr>
            <p:ph sz="quarter" idx="1"/>
          </p:nvPr>
        </p:nvSpPr>
        <p:spPr>
          <a:xfrm>
            <a:off x="301752" y="1527048"/>
            <a:ext cx="8158680" cy="821832"/>
          </a:xfrm>
        </p:spPr>
        <p:txBody>
          <a:bodyPr>
            <a:normAutofit fontScale="62500" lnSpcReduction="20000"/>
          </a:bodyPr>
          <a:lstStyle/>
          <a:p>
            <a:r>
              <a:rPr lang="fr-FR" dirty="0" smtClean="0"/>
              <a:t>Thrombose ou un embole provoque une ischémie d’une zone irriguée = séquelles neurologies </a:t>
            </a:r>
          </a:p>
          <a:p>
            <a:r>
              <a:rPr lang="fr-FR" dirty="0" smtClean="0"/>
              <a:t>Exemple = thrombose d’artère cérébrale moyenne = paralysie  hémicorps</a:t>
            </a:r>
            <a:endParaRPr lang="fr-FR" dirty="0"/>
          </a:p>
        </p:txBody>
      </p:sp>
      <p:pic>
        <p:nvPicPr>
          <p:cNvPr id="136194" name="Picture 2" descr="http://i49.servimg.com/u/f49/11/29/39/88/avc_ma10.jpg"/>
          <p:cNvPicPr>
            <a:picLocks noChangeAspect="1" noChangeArrowheads="1"/>
          </p:cNvPicPr>
          <p:nvPr/>
        </p:nvPicPr>
        <p:blipFill>
          <a:blip r:embed="rId2" cstate="print"/>
          <a:srcRect/>
          <a:stretch>
            <a:fillRect/>
          </a:stretch>
        </p:blipFill>
        <p:spPr bwMode="auto">
          <a:xfrm>
            <a:off x="4355976" y="2564904"/>
            <a:ext cx="4572000" cy="3019425"/>
          </a:xfrm>
          <a:prstGeom prst="rect">
            <a:avLst/>
          </a:prstGeom>
          <a:noFill/>
        </p:spPr>
      </p:pic>
      <p:pic>
        <p:nvPicPr>
          <p:cNvPr id="136196" name="Picture 4" descr="http://genie.fr/wp-content/uploads/2011/01/artere.jpg"/>
          <p:cNvPicPr>
            <a:picLocks noChangeAspect="1" noChangeArrowheads="1"/>
          </p:cNvPicPr>
          <p:nvPr/>
        </p:nvPicPr>
        <p:blipFill>
          <a:blip r:embed="rId3" cstate="print"/>
          <a:srcRect/>
          <a:stretch>
            <a:fillRect/>
          </a:stretch>
        </p:blipFill>
        <p:spPr bwMode="auto">
          <a:xfrm>
            <a:off x="0" y="2780928"/>
            <a:ext cx="4753746" cy="2952328"/>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cognitive</a:t>
            </a:r>
            <a:endParaRPr lang="fr-FR" dirty="0"/>
          </a:p>
        </p:txBody>
      </p:sp>
      <p:sp>
        <p:nvSpPr>
          <p:cNvPr id="3" name="Espace réservé du contenu 2"/>
          <p:cNvSpPr>
            <a:spLocks noGrp="1"/>
          </p:cNvSpPr>
          <p:nvPr>
            <p:ph sz="quarter" idx="1"/>
          </p:nvPr>
        </p:nvSpPr>
        <p:spPr>
          <a:xfrm>
            <a:off x="914400" y="1447800"/>
            <a:ext cx="8050088" cy="5653608"/>
          </a:xfrm>
        </p:spPr>
        <p:txBody>
          <a:bodyPr>
            <a:normAutofit fontScale="32500" lnSpcReduction="20000"/>
          </a:bodyPr>
          <a:lstStyle/>
          <a:p>
            <a:r>
              <a:rPr lang="fr-FR" sz="5500" b="1" dirty="0" smtClean="0"/>
              <a:t>Langue</a:t>
            </a:r>
            <a:endParaRPr lang="fr-FR" sz="3400" b="1" dirty="0" smtClean="0"/>
          </a:p>
          <a:p>
            <a:r>
              <a:rPr lang="fr-FR" sz="3400" dirty="0" smtClean="0"/>
              <a:t>En général, l'hémisphère gauche du cerveau est responsable du langage et de la parole et est appelé la "dominante" hémisphère. L'hémisphère droit joue un grand rôle dans l'interprétation des informations visuelles et le traitement spatial. Dans environ un tiers des personnes qui sont gauchers, la fonction de la parole peuvent être situés sur le côté droit du cerveau. Les gauchers individus peuvent avoir besoin d'essais spéciaux pour déterminer si leur centre de la parole est sur le côté gauche ou droit avant toute chirurgie dans ce domaine.</a:t>
            </a:r>
          </a:p>
          <a:p>
            <a:r>
              <a:rPr lang="fr-FR" sz="3400" dirty="0" smtClean="0"/>
              <a:t>L'aphasie est un trouble du langage affectant la production, de compréhension, de lecture ou d'écriture, en raison d'une lésion cérébrale - le plus souvent d'un AVC ou un traumatisme. Le type d'aphasie dépend de la région du cerveau affectée.</a:t>
            </a:r>
          </a:p>
          <a:p>
            <a:pPr lvl="1"/>
            <a:r>
              <a:rPr lang="fr-FR" sz="3400" b="1" dirty="0" smtClean="0"/>
              <a:t>L'aire de Broca</a:t>
            </a:r>
            <a:r>
              <a:rPr lang="fr-FR" sz="3400" dirty="0" smtClean="0"/>
              <a:t> réside dans le lobe frontal </a:t>
            </a:r>
            <a:r>
              <a:rPr lang="fr-FR" sz="3400" dirty="0" smtClean="0"/>
              <a:t>gauche.</a:t>
            </a:r>
            <a:r>
              <a:rPr lang="fr-FR" sz="3400" dirty="0" smtClean="0"/>
              <a:t> Si cette zone est endommagée, on peut avoir la difficulté à bouger les muscles du visage ou de la langue pour produire les sons de la parole. L'individu peut encore lire et comprendre la langue parlée, mais a des difficultés à parler et à écrire (lettres formant des mots, ne pas écrire dans les lignes) - appelé aphasie de Broca.</a:t>
            </a:r>
            <a:br>
              <a:rPr lang="fr-FR" sz="3400" dirty="0" smtClean="0"/>
            </a:br>
            <a:r>
              <a:rPr lang="fr-FR" sz="3400" dirty="0" smtClean="0"/>
              <a:t/>
            </a:r>
            <a:br>
              <a:rPr lang="fr-FR" sz="3400" dirty="0" smtClean="0"/>
            </a:br>
            <a:endParaRPr lang="fr-FR" sz="3400" dirty="0" smtClean="0"/>
          </a:p>
          <a:p>
            <a:pPr lvl="1"/>
            <a:r>
              <a:rPr lang="fr-FR" sz="3400" b="1" dirty="0" smtClean="0"/>
              <a:t>L'aire de Wernicke</a:t>
            </a:r>
            <a:r>
              <a:rPr lang="fr-FR" sz="3400" dirty="0" smtClean="0"/>
              <a:t> se situe dans le lobe temporal </a:t>
            </a:r>
            <a:r>
              <a:rPr lang="fr-FR" sz="3400" dirty="0" smtClean="0"/>
              <a:t>gauche.</a:t>
            </a:r>
            <a:r>
              <a:rPr lang="fr-FR" sz="3400" dirty="0" smtClean="0"/>
              <a:t> Dommages à cette zone provoque l'aphasie de Wernicke. L'individu peut s'exprimer dans de longues phrases qui n'ont aucun sens, ajouter les mots inutiles, et même créer de nouveaux mots. Ils peuvent faire des sons de la parole, mais ils ont du mal à comprendre la parole et sont donc pas conscients de leurs erreurs.</a:t>
            </a:r>
          </a:p>
          <a:p>
            <a:r>
              <a:rPr lang="fr-FR" sz="4900" b="1" dirty="0" smtClean="0"/>
              <a:t>Mémoire</a:t>
            </a:r>
            <a:endParaRPr lang="fr-FR" sz="3400" b="1" dirty="0" smtClean="0"/>
          </a:p>
          <a:p>
            <a:r>
              <a:rPr lang="fr-FR" sz="3400" dirty="0" smtClean="0"/>
              <a:t>La mémoire est un processus complexe qui comprend trois phases: encodage (décider quelle information est importante), le stockage, et rappelant. Différentes régions du cerveau sont impliquées dans la mémoire en fonction du type de mémoire.</a:t>
            </a:r>
          </a:p>
          <a:p>
            <a:pPr lvl="1"/>
            <a:r>
              <a:rPr lang="fr-FR" sz="3400" b="1" dirty="0" smtClean="0"/>
              <a:t>Mémoire à court terme</a:t>
            </a:r>
            <a:r>
              <a:rPr lang="fr-FR" sz="3400" dirty="0" smtClean="0"/>
              <a:t> , aussi appelée mémoire de travail, se produit dans le cortex préfrontal. Il stocke les informations pendant environ une minute et sa capacité est limitée à environ 7 points. Par exemple, il vous permet de composer un numéro de téléphone à quelqu'un viens de vous dire. Elle intervient également lors de la lecture, de mémoriser la phrase que vous venez de lire, de sorte que le prochain fait sens</a:t>
            </a:r>
            <a:r>
              <a:rPr lang="fr-FR" sz="3400" dirty="0" smtClean="0"/>
              <a:t>.</a:t>
            </a:r>
            <a:r>
              <a:rPr lang="fr-FR" sz="3400" dirty="0" smtClean="0"/>
              <a:t/>
            </a:r>
            <a:br>
              <a:rPr lang="fr-FR" sz="3400" dirty="0" smtClean="0"/>
            </a:br>
            <a:endParaRPr lang="fr-FR" sz="3400" dirty="0" smtClean="0"/>
          </a:p>
          <a:p>
            <a:pPr lvl="1"/>
            <a:r>
              <a:rPr lang="fr-FR" sz="3400" b="1" dirty="0" smtClean="0"/>
              <a:t>Mémoire à long terme</a:t>
            </a:r>
            <a:r>
              <a:rPr lang="fr-FR" sz="3400" dirty="0" smtClean="0"/>
              <a:t> est traitée dans l'hippocampe du lobe temporal et est activé lorsque vous souhaitez mémoriser quelque chose pour un temps plus long. Cette mémoire a un contenu et une capacité illimitée de durée. Il contient des souvenirs personnels ainsi que des faits et chiffres.</a:t>
            </a:r>
            <a:br>
              <a:rPr lang="fr-FR" sz="3400" dirty="0" smtClean="0"/>
            </a:br>
            <a:r>
              <a:rPr lang="fr-FR" sz="3400" dirty="0" smtClean="0"/>
              <a:t/>
            </a:r>
            <a:br>
              <a:rPr lang="fr-FR" sz="3400" dirty="0" smtClean="0"/>
            </a:br>
            <a:endParaRPr lang="fr-FR" sz="3400" dirty="0" smtClean="0"/>
          </a:p>
          <a:p>
            <a:endParaRPr 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Voie pyramidal</a:t>
            </a:r>
            <a:endParaRPr lang="fr-FR" dirty="0"/>
          </a:p>
        </p:txBody>
      </p:sp>
      <p:sp>
        <p:nvSpPr>
          <p:cNvPr id="3" name="Espace réservé du contenu 2"/>
          <p:cNvSpPr>
            <a:spLocks noGrp="1"/>
          </p:cNvSpPr>
          <p:nvPr>
            <p:ph sz="quarter" idx="1"/>
          </p:nvPr>
        </p:nvSpPr>
        <p:spPr>
          <a:xfrm>
            <a:off x="914400" y="1447800"/>
            <a:ext cx="4161656" cy="4573488"/>
          </a:xfrm>
        </p:spPr>
        <p:txBody>
          <a:bodyPr>
            <a:normAutofit fontScale="70000" lnSpcReduction="20000"/>
          </a:bodyPr>
          <a:lstStyle/>
          <a:p>
            <a:r>
              <a:rPr lang="fr-FR" dirty="0" smtClean="0"/>
              <a:t>Cette </a:t>
            </a:r>
            <a:r>
              <a:rPr lang="fr-FR" i="1" dirty="0" smtClean="0"/>
              <a:t>voie motrice principale</a:t>
            </a:r>
            <a:r>
              <a:rPr lang="fr-FR" dirty="0" smtClean="0"/>
              <a:t> est responsable de la motricité volontaire.</a:t>
            </a:r>
          </a:p>
          <a:p>
            <a:r>
              <a:rPr lang="fr-FR" dirty="0" smtClean="0"/>
              <a:t>Les unes sont directes et monosynaptiques et constituent la voie </a:t>
            </a:r>
            <a:r>
              <a:rPr lang="fr-FR" dirty="0" err="1" smtClean="0"/>
              <a:t>cortico</a:t>
            </a:r>
            <a:r>
              <a:rPr lang="fr-FR" dirty="0" smtClean="0"/>
              <a:t>-spinale directe, présente dans </a:t>
            </a:r>
            <a:r>
              <a:rPr lang="fr-FR" b="1" dirty="0" smtClean="0"/>
              <a:t>le faisceau pyramidal</a:t>
            </a:r>
            <a:r>
              <a:rPr lang="fr-FR" dirty="0" smtClean="0"/>
              <a:t>. Elle est constituée par une chaîne de deux neurones.</a:t>
            </a:r>
          </a:p>
          <a:p>
            <a:r>
              <a:rPr lang="fr-FR" dirty="0" smtClean="0"/>
              <a:t>Le premier neurone est le neurone central, au trajet strictement </a:t>
            </a:r>
            <a:r>
              <a:rPr lang="fr-FR" dirty="0" err="1" smtClean="0"/>
              <a:t>cortico</a:t>
            </a:r>
            <a:r>
              <a:rPr lang="fr-FR" dirty="0" smtClean="0"/>
              <a:t>-spinal.</a:t>
            </a:r>
          </a:p>
          <a:p>
            <a:r>
              <a:rPr lang="fr-FR" dirty="0" smtClean="0"/>
              <a:t>Le deuxième neurone est le motoneurone de la corne ventrale ou motoneurone périphérique dont l’axone forme les fibres nerveuses motrices des racines spinales et des nerfs périphériques. </a:t>
            </a:r>
          </a:p>
          <a:p>
            <a:r>
              <a:rPr lang="fr-FR" dirty="0" smtClean="0"/>
              <a:t>Au niveau du tronc cérébral, le faisceau pyramidal, croise la ligne médiane (</a:t>
            </a:r>
            <a:r>
              <a:rPr lang="fr-FR" b="1" dirty="0" smtClean="0"/>
              <a:t>décussation pyramidale</a:t>
            </a:r>
            <a:r>
              <a:rPr lang="fr-FR" dirty="0" smtClean="0"/>
              <a:t>) et descend dans la moelle du côté opposé à l’hémisphère cérébral d’origine.</a:t>
            </a:r>
          </a:p>
          <a:p>
            <a:endParaRPr lang="fr-FR" dirty="0" smtClean="0"/>
          </a:p>
          <a:p>
            <a:endParaRPr lang="fr-FR" dirty="0" smtClean="0"/>
          </a:p>
          <a:p>
            <a:endParaRPr lang="fr-FR" dirty="0"/>
          </a:p>
        </p:txBody>
      </p:sp>
      <p:pic>
        <p:nvPicPr>
          <p:cNvPr id="1026" name="Picture 2" descr="http://www.anatomie-humaine.com/IMG/gif/_S.64_Organisation_generale_V._Pyramidale.gif"/>
          <p:cNvPicPr>
            <a:picLocks noChangeAspect="1" noChangeArrowheads="1"/>
          </p:cNvPicPr>
          <p:nvPr/>
        </p:nvPicPr>
        <p:blipFill>
          <a:blip r:embed="rId2" cstate="print"/>
          <a:srcRect/>
          <a:stretch>
            <a:fillRect/>
          </a:stretch>
        </p:blipFill>
        <p:spPr bwMode="auto">
          <a:xfrm>
            <a:off x="5220072" y="908720"/>
            <a:ext cx="3556507" cy="5301208"/>
          </a:xfrm>
          <a:prstGeom prst="rect">
            <a:avLst/>
          </a:prstGeom>
          <a:noFill/>
        </p:spPr>
      </p:pic>
      <p:cxnSp>
        <p:nvCxnSpPr>
          <p:cNvPr id="6" name="Connecteur droit avec flèche 5"/>
          <p:cNvCxnSpPr/>
          <p:nvPr/>
        </p:nvCxnSpPr>
        <p:spPr>
          <a:xfrm flipV="1">
            <a:off x="4355976" y="4149080"/>
            <a:ext cx="2376264" cy="115212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Voies </a:t>
            </a:r>
            <a:r>
              <a:rPr lang="fr-FR" dirty="0" smtClean="0"/>
              <a:t>extra </a:t>
            </a:r>
            <a:r>
              <a:rPr lang="fr-FR" dirty="0" smtClean="0"/>
              <a:t>pyramidales </a:t>
            </a:r>
            <a:endParaRPr lang="fr-FR" dirty="0"/>
          </a:p>
        </p:txBody>
      </p:sp>
      <p:sp>
        <p:nvSpPr>
          <p:cNvPr id="3" name="Espace réservé du contenu 2"/>
          <p:cNvSpPr>
            <a:spLocks noGrp="1"/>
          </p:cNvSpPr>
          <p:nvPr>
            <p:ph sz="quarter" idx="1"/>
          </p:nvPr>
        </p:nvSpPr>
        <p:spPr>
          <a:xfrm>
            <a:off x="395536" y="1447800"/>
            <a:ext cx="3960440" cy="4429472"/>
          </a:xfrm>
        </p:spPr>
        <p:txBody>
          <a:bodyPr>
            <a:normAutofit fontScale="85000" lnSpcReduction="20000"/>
          </a:bodyPr>
          <a:lstStyle/>
          <a:p>
            <a:r>
              <a:rPr lang="fr-FR" dirty="0" smtClean="0"/>
              <a:t>Elles sont responsables de l’activité motrice globale, consciente ou non, qui se manifeste dans le cadre du mouvement. Les fibres nerveuses issues des aires motrices corticales ou sous-corticales font relais au niveau de différents centres: noyau rouge, olive bulbaire, etc., ou établissent des dérivations avec le cervelet.</a:t>
            </a:r>
          </a:p>
          <a:p>
            <a:r>
              <a:rPr lang="fr-FR" dirty="0" smtClean="0"/>
              <a:t>Module et inhibe la voie pyramidale en fonction des informations d’origine sensorielle, posturale, etc.</a:t>
            </a:r>
            <a:endParaRPr lang="fr-FR" dirty="0"/>
          </a:p>
        </p:txBody>
      </p:sp>
      <p:pic>
        <p:nvPicPr>
          <p:cNvPr id="90114" name="Picture 2" descr="http://www.anatomie-humaine.com/IMG/gif/_S.67_Voies_Extra_-_Pyr._Organigramme.gif"/>
          <p:cNvPicPr>
            <a:picLocks noChangeAspect="1" noChangeArrowheads="1"/>
          </p:cNvPicPr>
          <p:nvPr/>
        </p:nvPicPr>
        <p:blipFill>
          <a:blip r:embed="rId2" cstate="print"/>
          <a:srcRect/>
          <a:stretch>
            <a:fillRect/>
          </a:stretch>
        </p:blipFill>
        <p:spPr bwMode="auto">
          <a:xfrm>
            <a:off x="5148064" y="1340768"/>
            <a:ext cx="3699592" cy="400506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Appareil sensoriel </a:t>
            </a:r>
            <a:endParaRPr lang="fr-FR" dirty="0"/>
          </a:p>
        </p:txBody>
      </p:sp>
      <p:sp>
        <p:nvSpPr>
          <p:cNvPr id="3" name="Espace réservé du contenu 2"/>
          <p:cNvSpPr>
            <a:spLocks noGrp="1"/>
          </p:cNvSpPr>
          <p:nvPr>
            <p:ph sz="quarter" idx="1"/>
          </p:nvPr>
        </p:nvSpPr>
        <p:spPr/>
        <p:txBody>
          <a:bodyPr/>
          <a:lstStyle/>
          <a:p>
            <a:r>
              <a:rPr lang="fr-FR" dirty="0" smtClean="0"/>
              <a:t>Ensemble d’organe qui permettent d’analyser le monde extérieur et de réagir en conséquence </a:t>
            </a:r>
          </a:p>
          <a:p>
            <a:pPr lvl="1"/>
            <a:r>
              <a:rPr lang="fr-FR" dirty="0" smtClean="0"/>
              <a:t>Odorat = Olfactif= nez </a:t>
            </a:r>
          </a:p>
          <a:p>
            <a:pPr lvl="1"/>
            <a:r>
              <a:rPr lang="fr-FR" dirty="0" smtClean="0"/>
              <a:t>Visuel= Optique= œil</a:t>
            </a:r>
          </a:p>
          <a:p>
            <a:pPr lvl="1"/>
            <a:r>
              <a:rPr lang="fr-FR" dirty="0" smtClean="0"/>
              <a:t>Ouïe =Auditif = oreille</a:t>
            </a:r>
          </a:p>
          <a:p>
            <a:pPr lvl="1"/>
            <a:r>
              <a:rPr lang="fr-FR" dirty="0" smtClean="0"/>
              <a:t>Le gout= Gustatif= langue </a:t>
            </a:r>
          </a:p>
          <a:p>
            <a:pPr lvl="1"/>
            <a:r>
              <a:rPr lang="fr-FR" dirty="0" smtClean="0"/>
              <a:t>Toucher = peau </a:t>
            </a:r>
          </a:p>
          <a:p>
            <a:pPr lvl="1"/>
            <a:r>
              <a:rPr lang="fr-FR" dirty="0" smtClean="0"/>
              <a:t>Equilibre = vestibule = oreille interne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Olfaction </a:t>
            </a:r>
            <a:endParaRPr lang="fr-FR" dirty="0"/>
          </a:p>
        </p:txBody>
      </p:sp>
      <p:sp>
        <p:nvSpPr>
          <p:cNvPr id="6" name="Espace réservé du contenu 5"/>
          <p:cNvSpPr>
            <a:spLocks noGrp="1"/>
          </p:cNvSpPr>
          <p:nvPr>
            <p:ph sz="quarter" idx="1"/>
          </p:nvPr>
        </p:nvSpPr>
        <p:spPr>
          <a:xfrm>
            <a:off x="4211960" y="3573016"/>
            <a:ext cx="3672408" cy="3096344"/>
          </a:xfrm>
        </p:spPr>
        <p:txBody>
          <a:bodyPr>
            <a:normAutofit/>
          </a:bodyPr>
          <a:lstStyle/>
          <a:p>
            <a:r>
              <a:rPr lang="fr-FR" dirty="0" smtClean="0"/>
              <a:t>Bulbe olfactif</a:t>
            </a:r>
          </a:p>
          <a:p>
            <a:r>
              <a:rPr lang="fr-FR" dirty="0" smtClean="0"/>
              <a:t>Nerf olfactif</a:t>
            </a:r>
          </a:p>
          <a:p>
            <a:r>
              <a:rPr lang="fr-FR" dirty="0" smtClean="0"/>
              <a:t>Lame criblée de l’éthmoïde</a:t>
            </a:r>
          </a:p>
          <a:p>
            <a:r>
              <a:rPr lang="fr-FR" dirty="0" smtClean="0"/>
              <a:t>Récepteur du nerf olfactif sur la muqueuse nasale</a:t>
            </a:r>
            <a:endParaRPr lang="fr-FR" dirty="0"/>
          </a:p>
        </p:txBody>
      </p:sp>
      <p:pic>
        <p:nvPicPr>
          <p:cNvPr id="84994" name="Picture 2" descr="C://Users/GHAVAM~1/AppData/Local/Temp/dacudaTemp/Scan_01-01-2012-23-56-34.jpg"/>
          <p:cNvPicPr>
            <a:picLocks noChangeAspect="1" noChangeArrowheads="1"/>
          </p:cNvPicPr>
          <p:nvPr/>
        </p:nvPicPr>
        <p:blipFill>
          <a:blip r:embed="rId2" cstate="print"/>
          <a:srcRect/>
          <a:stretch>
            <a:fillRect/>
          </a:stretch>
        </p:blipFill>
        <p:spPr bwMode="auto">
          <a:xfrm>
            <a:off x="683568" y="1628800"/>
            <a:ext cx="3528392" cy="4914794"/>
          </a:xfrm>
          <a:prstGeom prst="rect">
            <a:avLst/>
          </a:prstGeom>
          <a:noFill/>
        </p:spPr>
      </p:pic>
      <p:sp>
        <p:nvSpPr>
          <p:cNvPr id="5" name="ZoneTexte 4"/>
          <p:cNvSpPr txBox="1"/>
          <p:nvPr/>
        </p:nvSpPr>
        <p:spPr>
          <a:xfrm>
            <a:off x="3923928" y="1412776"/>
            <a:ext cx="4896544" cy="1754326"/>
          </a:xfrm>
          <a:prstGeom prst="rect">
            <a:avLst/>
          </a:prstGeom>
          <a:noFill/>
        </p:spPr>
        <p:txBody>
          <a:bodyPr wrap="square" rtlCol="0">
            <a:spAutoFit/>
          </a:bodyPr>
          <a:lstStyle/>
          <a:p>
            <a:r>
              <a:rPr lang="fr-FR" sz="1200" dirty="0" smtClean="0"/>
              <a:t>Quand les </a:t>
            </a:r>
            <a:r>
              <a:rPr lang="fr-FR" sz="1200" dirty="0" smtClean="0"/>
              <a:t>molécules </a:t>
            </a:r>
            <a:r>
              <a:rPr lang="fr-FR" sz="1200" dirty="0" smtClean="0"/>
              <a:t>volatiles pénètrent </a:t>
            </a:r>
            <a:r>
              <a:rPr lang="fr-FR" sz="1200" dirty="0" smtClean="0"/>
              <a:t>dans le nez, ces molécules vont atteindre un tissu appelé "membrane olfactive". La membrane olfactive est une région très petite située au sommet de la cavité nasale. Cette membrane est composée de tissu jaune-gris et couverte d'un épais mucus et contient de nombreuses cellules réceptrices. On suppose que chaque type de cellule réceptrice est sensible aux dimensions d'une molécule particulière. Dès qu'une molécule se fixe sur le récepteur qui lui correspond, elle déclenche la formation d'un influx nerveux. L'influx nerveux chemine jusqu'au cerveau par l'intermédiaire d'un os très fin appelé lame criblée, derrière lequel se trouvent les bulbes olfactifs, premier relais avec le </a:t>
            </a:r>
            <a:r>
              <a:rPr lang="fr-FR" sz="1200" dirty="0" smtClean="0"/>
              <a:t>cerveau.</a:t>
            </a:r>
            <a:endParaRPr lang="fr-FR" sz="1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Œil </a:t>
            </a:r>
            <a:endParaRPr lang="fr-FR" dirty="0"/>
          </a:p>
        </p:txBody>
      </p:sp>
      <p:sp>
        <p:nvSpPr>
          <p:cNvPr id="3" name="Espace réservé du contenu 2"/>
          <p:cNvSpPr>
            <a:spLocks noGrp="1"/>
          </p:cNvSpPr>
          <p:nvPr>
            <p:ph sz="quarter" idx="1"/>
          </p:nvPr>
        </p:nvSpPr>
        <p:spPr>
          <a:xfrm>
            <a:off x="611560" y="3356992"/>
            <a:ext cx="8064896" cy="2952328"/>
          </a:xfrm>
        </p:spPr>
        <p:txBody>
          <a:bodyPr>
            <a:normAutofit fontScale="62500" lnSpcReduction="20000"/>
          </a:bodyPr>
          <a:lstStyle/>
          <a:p>
            <a:r>
              <a:rPr lang="fr-FR" b="1" u="sng" dirty="0" smtClean="0"/>
              <a:t>La fonction de l'</a:t>
            </a:r>
            <a:r>
              <a:rPr lang="fr-FR" b="1" u="sng" dirty="0" err="1" smtClean="0"/>
              <a:t>oeil</a:t>
            </a:r>
            <a:r>
              <a:rPr lang="fr-FR" dirty="0" smtClean="0"/>
              <a:t> est de recevoir et de transformer les vibrations électromagnétiques de la lumière en </a:t>
            </a:r>
            <a:r>
              <a:rPr lang="fr-FR" b="1" dirty="0" smtClean="0"/>
              <a:t>influx nerveux</a:t>
            </a:r>
            <a:r>
              <a:rPr lang="fr-FR" dirty="0" smtClean="0"/>
              <a:t> qui sont transmis au </a:t>
            </a:r>
            <a:r>
              <a:rPr lang="fr-FR" b="1" dirty="0" smtClean="0"/>
              <a:t>cerveau</a:t>
            </a:r>
            <a:r>
              <a:rPr lang="fr-FR" dirty="0" smtClean="0"/>
              <a:t>. </a:t>
            </a:r>
            <a:r>
              <a:rPr lang="fr-FR" dirty="0" smtClean="0"/>
              <a:t>L'œil </a:t>
            </a:r>
            <a:r>
              <a:rPr lang="fr-FR" dirty="0" smtClean="0"/>
              <a:t>fonctionne comme un appareil photographique.</a:t>
            </a:r>
          </a:p>
          <a:p>
            <a:r>
              <a:rPr lang="fr-FR" b="1" u="sng" dirty="0" smtClean="0"/>
              <a:t>&gt; Le globe oculaire</a:t>
            </a:r>
            <a:r>
              <a:rPr lang="fr-FR" dirty="0" smtClean="0"/>
              <a:t> ressemble à une petite balle d'un diamètre de </a:t>
            </a:r>
            <a:r>
              <a:rPr lang="fr-FR" b="1" dirty="0" smtClean="0"/>
              <a:t>2,5 cm</a:t>
            </a:r>
            <a:r>
              <a:rPr lang="fr-FR" dirty="0" smtClean="0"/>
              <a:t>, d'une masse d'environ </a:t>
            </a:r>
            <a:r>
              <a:rPr lang="fr-FR" b="1" dirty="0" smtClean="0"/>
              <a:t>7 grammes</a:t>
            </a:r>
            <a:r>
              <a:rPr lang="fr-FR" dirty="0" smtClean="0"/>
              <a:t> et d'un volume de </a:t>
            </a:r>
            <a:r>
              <a:rPr lang="fr-FR" b="1" dirty="0" smtClean="0"/>
              <a:t>6,5 cm3</a:t>
            </a:r>
            <a:r>
              <a:rPr lang="fr-FR" dirty="0" smtClean="0"/>
              <a:t>.</a:t>
            </a:r>
          </a:p>
          <a:p>
            <a:r>
              <a:rPr lang="fr-FR" b="1" u="sng" dirty="0" smtClean="0"/>
              <a:t>&gt; La couche externe</a:t>
            </a:r>
            <a:r>
              <a:rPr lang="fr-FR" dirty="0" smtClean="0"/>
              <a:t>, la sclérotique, est une enveloppe de </a:t>
            </a:r>
            <a:r>
              <a:rPr lang="fr-FR" b="1" dirty="0" smtClean="0"/>
              <a:t>protection</a:t>
            </a:r>
            <a:r>
              <a:rPr lang="fr-FR" dirty="0" smtClean="0"/>
              <a:t>. Elle recouvre environ les </a:t>
            </a:r>
            <a:r>
              <a:rPr lang="fr-FR" b="1" dirty="0" smtClean="0"/>
              <a:t>cinq sixièmes</a:t>
            </a:r>
            <a:r>
              <a:rPr lang="fr-FR" dirty="0" smtClean="0"/>
              <a:t> de la surface de l'</a:t>
            </a:r>
            <a:r>
              <a:rPr lang="fr-FR" dirty="0" err="1" smtClean="0"/>
              <a:t>oeil</a:t>
            </a:r>
            <a:r>
              <a:rPr lang="fr-FR" dirty="0" smtClean="0"/>
              <a:t>. Elle donne à l'</a:t>
            </a:r>
            <a:r>
              <a:rPr lang="fr-FR" dirty="0" err="1" smtClean="0"/>
              <a:t>oeil</a:t>
            </a:r>
            <a:r>
              <a:rPr lang="fr-FR" dirty="0" smtClean="0"/>
              <a:t> sa couleur blanche et sa rigidité.</a:t>
            </a:r>
          </a:p>
          <a:p>
            <a:r>
              <a:rPr lang="fr-FR" b="1" u="sng" dirty="0" smtClean="0"/>
              <a:t>&gt; La choroïde ou </a:t>
            </a:r>
            <a:r>
              <a:rPr lang="fr-FR" b="1" u="sng" dirty="0" err="1" smtClean="0"/>
              <a:t>choroide</a:t>
            </a:r>
            <a:r>
              <a:rPr lang="fr-FR" dirty="0" smtClean="0"/>
              <a:t> : c'est une couche vasculaire de couleur noire qui tapisse les</a:t>
            </a:r>
            <a:r>
              <a:rPr lang="fr-FR" b="1" dirty="0" smtClean="0"/>
              <a:t> trois cinquièmes</a:t>
            </a:r>
            <a:r>
              <a:rPr lang="fr-FR" dirty="0" smtClean="0"/>
              <a:t> postérieurs du globe oculaire. Elle est en continuité avec le corps ciliaire et l'iris, qui se situent à l'avant de l'</a:t>
            </a:r>
            <a:r>
              <a:rPr lang="fr-FR" dirty="0" err="1" smtClean="0"/>
              <a:t>oeil</a:t>
            </a:r>
            <a:r>
              <a:rPr lang="fr-FR" dirty="0" smtClean="0"/>
              <a:t>. </a:t>
            </a:r>
            <a:r>
              <a:rPr lang="fr-FR" dirty="0" smtClean="0"/>
              <a:t> Elle</a:t>
            </a:r>
            <a:r>
              <a:rPr lang="fr-FR" dirty="0" smtClean="0"/>
              <a:t> </a:t>
            </a:r>
            <a:r>
              <a:rPr lang="fr-FR" b="1" dirty="0" smtClean="0"/>
              <a:t>absorbe</a:t>
            </a:r>
            <a:r>
              <a:rPr lang="fr-FR" dirty="0" smtClean="0"/>
              <a:t> les rayons lumineux inutiles pour la vision, elle est très riche en vaisseaux sanguins afin de nourrir les </a:t>
            </a:r>
            <a:r>
              <a:rPr lang="fr-FR" b="1" dirty="0" smtClean="0"/>
              <a:t>photorécepteurs</a:t>
            </a:r>
            <a:r>
              <a:rPr lang="fr-FR" dirty="0" smtClean="0"/>
              <a:t> de la rétine.</a:t>
            </a:r>
          </a:p>
          <a:p>
            <a:endParaRPr lang="fr-FR" dirty="0" smtClean="0"/>
          </a:p>
          <a:p>
            <a:endParaRPr lang="fr-FR" dirty="0"/>
          </a:p>
        </p:txBody>
      </p:sp>
      <p:pic>
        <p:nvPicPr>
          <p:cNvPr id="4" name="Picture 2" descr="C://Users/GHAVAM~1/AppData/Local/Temp/dacudaTemp/Scan_02-01-2012-01-06-48.jpg"/>
          <p:cNvPicPr>
            <a:picLocks noChangeAspect="1" noChangeArrowheads="1"/>
          </p:cNvPicPr>
          <p:nvPr/>
        </p:nvPicPr>
        <p:blipFill>
          <a:blip r:embed="rId2" cstate="print"/>
          <a:srcRect/>
          <a:stretch>
            <a:fillRect/>
          </a:stretch>
        </p:blipFill>
        <p:spPr bwMode="auto">
          <a:xfrm>
            <a:off x="4070759" y="260648"/>
            <a:ext cx="5073241" cy="309634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8" name="Picture 8" descr="C://Users/GHAVAM~1/AppData/Local/Temp/dacudaTemp/Scan_03-01-2012-00-12-38.jpg"/>
          <p:cNvPicPr>
            <a:picLocks noChangeAspect="1" noChangeArrowheads="1"/>
          </p:cNvPicPr>
          <p:nvPr/>
        </p:nvPicPr>
        <p:blipFill>
          <a:blip r:embed="rId2" cstate="print"/>
          <a:srcRect/>
          <a:stretch>
            <a:fillRect/>
          </a:stretch>
        </p:blipFill>
        <p:spPr bwMode="auto">
          <a:xfrm>
            <a:off x="10694399" y="-15221071"/>
            <a:ext cx="2462702" cy="3312367"/>
          </a:xfrm>
          <a:prstGeom prst="rect">
            <a:avLst/>
          </a:prstGeom>
          <a:noFill/>
        </p:spPr>
      </p:pic>
      <p:pic>
        <p:nvPicPr>
          <p:cNvPr id="135169" name="Picture 1"/>
          <p:cNvPicPr>
            <a:picLocks noChangeAspect="1" noChangeArrowheads="1"/>
          </p:cNvPicPr>
          <p:nvPr/>
        </p:nvPicPr>
        <p:blipFill>
          <a:blip r:embed="rId3" cstate="print"/>
          <a:srcRect/>
          <a:stretch>
            <a:fillRect/>
          </a:stretch>
        </p:blipFill>
        <p:spPr bwMode="auto">
          <a:xfrm>
            <a:off x="251520" y="0"/>
            <a:ext cx="4237072" cy="6176367"/>
          </a:xfrm>
          <a:prstGeom prst="rect">
            <a:avLst/>
          </a:prstGeom>
          <a:noFill/>
          <a:ln w="9525">
            <a:noFill/>
            <a:miter lim="800000"/>
            <a:headEnd/>
            <a:tailEnd/>
          </a:ln>
        </p:spPr>
      </p:pic>
      <p:pic>
        <p:nvPicPr>
          <p:cNvPr id="135170" name="Picture 2"/>
          <p:cNvPicPr>
            <a:picLocks noChangeAspect="1" noChangeArrowheads="1"/>
          </p:cNvPicPr>
          <p:nvPr/>
        </p:nvPicPr>
        <p:blipFill>
          <a:blip r:embed="rId4" cstate="print"/>
          <a:srcRect/>
          <a:stretch>
            <a:fillRect/>
          </a:stretch>
        </p:blipFill>
        <p:spPr bwMode="auto">
          <a:xfrm>
            <a:off x="4499992" y="332656"/>
            <a:ext cx="4501312"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755576" y="836712"/>
            <a:ext cx="7992888" cy="5472608"/>
          </a:xfrm>
        </p:spPr>
        <p:txBody>
          <a:bodyPr>
            <a:normAutofit fontScale="62500" lnSpcReduction="20000"/>
          </a:bodyPr>
          <a:lstStyle/>
          <a:p>
            <a:r>
              <a:rPr lang="fr-FR" b="1" u="sng" dirty="0" smtClean="0"/>
              <a:t> La rétine</a:t>
            </a:r>
            <a:r>
              <a:rPr lang="fr-FR" b="1" dirty="0" smtClean="0"/>
              <a:t> </a:t>
            </a:r>
            <a:r>
              <a:rPr lang="fr-FR" dirty="0" smtClean="0"/>
              <a:t>: c'est la couche </a:t>
            </a:r>
            <a:r>
              <a:rPr lang="fr-FR" b="1" dirty="0" smtClean="0"/>
              <a:t>sensible</a:t>
            </a:r>
            <a:r>
              <a:rPr lang="fr-FR" dirty="0" smtClean="0"/>
              <a:t> à la lumière grâce aux photorécepteurs (les </a:t>
            </a:r>
            <a:r>
              <a:rPr lang="fr-FR" b="1" dirty="0" smtClean="0"/>
              <a:t>cônes</a:t>
            </a:r>
            <a:r>
              <a:rPr lang="fr-FR" dirty="0" smtClean="0"/>
              <a:t> et les </a:t>
            </a:r>
            <a:r>
              <a:rPr lang="fr-FR" b="1" dirty="0" smtClean="0"/>
              <a:t>bâtonnets</a:t>
            </a:r>
            <a:r>
              <a:rPr lang="fr-FR" dirty="0" smtClean="0"/>
              <a:t>). </a:t>
            </a:r>
          </a:p>
          <a:p>
            <a:r>
              <a:rPr lang="fr-FR" b="1" u="sng" dirty="0" smtClean="0"/>
              <a:t>&gt; La cornée</a:t>
            </a:r>
            <a:r>
              <a:rPr lang="fr-FR" dirty="0" smtClean="0"/>
              <a:t> est une membrane solide et transparente de </a:t>
            </a:r>
            <a:r>
              <a:rPr lang="fr-FR" b="1" dirty="0" smtClean="0"/>
              <a:t>11 mm</a:t>
            </a:r>
            <a:r>
              <a:rPr lang="fr-FR" dirty="0" smtClean="0"/>
              <a:t> de diamètre au travers de laquelle la lumière entre à l'intérieur de l'œil. La cornée est privée de vaisseaux sanguins (sinon notre vision serait troublée), elle est donc nourrie par un liquide fluide comme l'eau : </a:t>
            </a:r>
            <a:r>
              <a:rPr lang="fr-FR" b="1" dirty="0" smtClean="0"/>
              <a:t>l'humeur aqueuse</a:t>
            </a:r>
            <a:r>
              <a:rPr lang="fr-FR" dirty="0" smtClean="0"/>
              <a:t>. La cornée contient </a:t>
            </a:r>
            <a:r>
              <a:rPr lang="fr-FR" b="1" dirty="0" smtClean="0"/>
              <a:t>78%</a:t>
            </a:r>
            <a:r>
              <a:rPr lang="fr-FR" dirty="0" smtClean="0"/>
              <a:t> d'eau et pour maintenir ce degré d'</a:t>
            </a:r>
            <a:r>
              <a:rPr lang="fr-FR" dirty="0" err="1" smtClean="0"/>
              <a:t>hydrophilie</a:t>
            </a:r>
            <a:r>
              <a:rPr lang="fr-FR" dirty="0" smtClean="0"/>
              <a:t> elle est constamment recouverte de larmes alimentées en continue par les glandes lacrymales et répartis par le battement des paupières. La cornée est la </a:t>
            </a:r>
            <a:r>
              <a:rPr lang="fr-FR" b="1" dirty="0" smtClean="0"/>
              <a:t>principale</a:t>
            </a:r>
            <a:r>
              <a:rPr lang="fr-FR" dirty="0" smtClean="0"/>
              <a:t> lentille de l'</a:t>
            </a:r>
            <a:r>
              <a:rPr lang="fr-FR" dirty="0" err="1" smtClean="0"/>
              <a:t>oeil</a:t>
            </a:r>
            <a:r>
              <a:rPr lang="fr-FR" dirty="0" smtClean="0"/>
              <a:t>, elle assure environ </a:t>
            </a:r>
            <a:r>
              <a:rPr lang="fr-FR" b="1" dirty="0" smtClean="0"/>
              <a:t>80%</a:t>
            </a:r>
            <a:r>
              <a:rPr lang="fr-FR" dirty="0" smtClean="0"/>
              <a:t> de la réfraction.</a:t>
            </a:r>
          </a:p>
          <a:p>
            <a:r>
              <a:rPr lang="fr-FR" b="1" u="sng" dirty="0" smtClean="0"/>
              <a:t>&gt; Le cristallin</a:t>
            </a:r>
            <a:r>
              <a:rPr lang="fr-FR" dirty="0" smtClean="0"/>
              <a:t> : C'est une lentille auxiliaire molle et composée de fines couches superposées. Il se déforme sous l'action du muscle ciliaire.</a:t>
            </a:r>
          </a:p>
          <a:p>
            <a:r>
              <a:rPr lang="fr-FR" b="1" u="sng" dirty="0" smtClean="0"/>
              <a:t>&gt; L'humeur vitrée</a:t>
            </a:r>
            <a:r>
              <a:rPr lang="fr-FR" dirty="0" smtClean="0"/>
              <a:t> : Elle occupe </a:t>
            </a:r>
            <a:r>
              <a:rPr lang="fr-FR" b="1" dirty="0" smtClean="0"/>
              <a:t>80% </a:t>
            </a:r>
            <a:r>
              <a:rPr lang="fr-FR" dirty="0" smtClean="0"/>
              <a:t>du volume de l'</a:t>
            </a:r>
            <a:r>
              <a:rPr lang="fr-FR" dirty="0" err="1" smtClean="0"/>
              <a:t>oeil</a:t>
            </a:r>
            <a:r>
              <a:rPr lang="fr-FR" dirty="0" smtClean="0"/>
              <a:t>, elle est constituée d'une </a:t>
            </a:r>
            <a:r>
              <a:rPr lang="fr-FR" b="1" dirty="0" smtClean="0"/>
              <a:t>gelée</a:t>
            </a:r>
            <a:r>
              <a:rPr lang="fr-FR" dirty="0" smtClean="0"/>
              <a:t> (acide </a:t>
            </a:r>
            <a:r>
              <a:rPr lang="fr-FR" dirty="0" err="1" smtClean="0"/>
              <a:t>hyaluronique</a:t>
            </a:r>
            <a:r>
              <a:rPr lang="fr-FR" dirty="0" smtClean="0"/>
              <a:t>) qui donne à l'</a:t>
            </a:r>
            <a:r>
              <a:rPr lang="fr-FR" dirty="0" err="1" smtClean="0"/>
              <a:t>oeil</a:t>
            </a:r>
            <a:r>
              <a:rPr lang="fr-FR" dirty="0" smtClean="0"/>
              <a:t> sa consistance.</a:t>
            </a:r>
          </a:p>
          <a:p>
            <a:r>
              <a:rPr lang="fr-FR" b="1" u="sng" dirty="0" smtClean="0"/>
              <a:t>&gt; L'iris (arc-en-ciel en grec)</a:t>
            </a:r>
            <a:r>
              <a:rPr lang="fr-FR" b="1" dirty="0" smtClean="0"/>
              <a:t> </a:t>
            </a:r>
            <a:r>
              <a:rPr lang="fr-FR" dirty="0" smtClean="0"/>
              <a:t>: Il s'agit du diaphragme de l'</a:t>
            </a:r>
            <a:r>
              <a:rPr lang="fr-FR" dirty="0" err="1" smtClean="0"/>
              <a:t>oeil</a:t>
            </a:r>
            <a:r>
              <a:rPr lang="fr-FR" dirty="0" smtClean="0"/>
              <a:t> percé en son centre par la pupille. C'est un muscle qui fait varier l'ouverture de la pupille (entre </a:t>
            </a:r>
            <a:r>
              <a:rPr lang="fr-FR" b="1" dirty="0" smtClean="0"/>
              <a:t>2,5 et 7 mm</a:t>
            </a:r>
            <a:r>
              <a:rPr lang="fr-FR" dirty="0" smtClean="0"/>
              <a:t>) afin de modifier la quantité de lumière qui pénètre dans l'</a:t>
            </a:r>
            <a:r>
              <a:rPr lang="fr-FR" dirty="0" err="1" smtClean="0"/>
              <a:t>oeil</a:t>
            </a:r>
            <a:r>
              <a:rPr lang="fr-FR" dirty="0" smtClean="0"/>
              <a:t> pour éviter l'aveuglement en plein soleil ou capter le peu de rayons la nuit.</a:t>
            </a:r>
            <a:br>
              <a:rPr lang="fr-FR" dirty="0" smtClean="0"/>
            </a:br>
            <a:r>
              <a:rPr lang="fr-FR" dirty="0" smtClean="0"/>
              <a:t>La couleur de l'iris est déterminée par la présence d'un pigment, la </a:t>
            </a:r>
            <a:r>
              <a:rPr lang="fr-FR" b="1" dirty="0" smtClean="0"/>
              <a:t>mélanine, </a:t>
            </a:r>
            <a:r>
              <a:rPr lang="fr-FR" dirty="0" smtClean="0"/>
              <a:t>le même composé chimique qui donne aussi la couleur aux cheveux et à la peau. L'iris est bleu si la mélanine est peu concentrée, il est plus foncé quand la concentration augmente. Tous les </a:t>
            </a:r>
            <a:r>
              <a:rPr lang="fr-FR" dirty="0" err="1" smtClean="0"/>
              <a:t>nouveaux-nés</a:t>
            </a:r>
            <a:r>
              <a:rPr lang="fr-FR" dirty="0" smtClean="0"/>
              <a:t> ont les yeux bleus parce que la mélanine est enfouie profondément dans le tissu de l'iris. Quelques mois plus tard cependant, ce composé peut se rapprocher de la surface de l'iris et modifier sa teinte.</a:t>
            </a:r>
          </a:p>
          <a:p>
            <a:r>
              <a:rPr lang="fr-FR" b="1" u="sng" dirty="0" smtClean="0"/>
              <a:t>&gt; La pupille</a:t>
            </a:r>
            <a:r>
              <a:rPr lang="fr-FR" dirty="0" smtClean="0"/>
              <a:t> : Il s'agit d'un </a:t>
            </a:r>
            <a:r>
              <a:rPr lang="fr-FR" b="1" dirty="0" smtClean="0"/>
              <a:t>trou</a:t>
            </a:r>
            <a:r>
              <a:rPr lang="fr-FR" dirty="0" smtClean="0"/>
              <a:t> au centre de l'iris permettant de faire passer les rayons lumineux vers la rétine</a:t>
            </a:r>
          </a:p>
          <a:p>
            <a:r>
              <a:rPr lang="fr-FR" dirty="0" smtClean="0"/>
              <a:t> </a:t>
            </a:r>
          </a:p>
          <a:p>
            <a:endParaRPr lang="fr-F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Anatomie externe de l’œil </a:t>
            </a:r>
            <a:endParaRPr lang="fr-FR" dirty="0"/>
          </a:p>
        </p:txBody>
      </p:sp>
      <p:pic>
        <p:nvPicPr>
          <p:cNvPr id="89090" name="Picture 2" descr="C://Users/GHAVAM~1/AppData/Local/Temp/dacudaTemp/Scan_02-01-2012-01-01-36.jpg"/>
          <p:cNvPicPr>
            <a:picLocks noChangeAspect="1" noChangeArrowheads="1"/>
          </p:cNvPicPr>
          <p:nvPr/>
        </p:nvPicPr>
        <p:blipFill>
          <a:blip r:embed="rId2" cstate="print"/>
          <a:srcRect/>
          <a:stretch>
            <a:fillRect/>
          </a:stretch>
        </p:blipFill>
        <p:spPr bwMode="auto">
          <a:xfrm>
            <a:off x="539552" y="1916832"/>
            <a:ext cx="3567915" cy="4248472"/>
          </a:xfrm>
          <a:prstGeom prst="rect">
            <a:avLst/>
          </a:prstGeom>
          <a:noFill/>
        </p:spPr>
      </p:pic>
      <p:pic>
        <p:nvPicPr>
          <p:cNvPr id="89092" name="Picture 4" descr="C://Users/GHAVAM~1/AppData/Local/Temp/dacudaTemp/Scan_02-01-2012-01-02-42.jpg"/>
          <p:cNvPicPr>
            <a:picLocks noChangeAspect="1" noChangeArrowheads="1"/>
          </p:cNvPicPr>
          <p:nvPr/>
        </p:nvPicPr>
        <p:blipFill>
          <a:blip r:embed="rId3" cstate="print"/>
          <a:srcRect/>
          <a:stretch>
            <a:fillRect/>
          </a:stretch>
        </p:blipFill>
        <p:spPr bwMode="auto">
          <a:xfrm>
            <a:off x="4211960" y="1916832"/>
            <a:ext cx="3927043" cy="4176464"/>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3536"/>
            <a:ext cx="8229600" cy="1015224"/>
          </a:xfrm>
        </p:spPr>
        <p:txBody>
          <a:bodyPr/>
          <a:lstStyle/>
          <a:p>
            <a:pPr algn="l"/>
            <a:r>
              <a:rPr lang="fr-FR" dirty="0" smtClean="0"/>
              <a:t>Anatomie de l’œil </a:t>
            </a:r>
            <a:endParaRPr lang="fr-FR" dirty="0"/>
          </a:p>
        </p:txBody>
      </p:sp>
      <p:sp>
        <p:nvSpPr>
          <p:cNvPr id="3" name="Espace réservé du contenu 2"/>
          <p:cNvSpPr>
            <a:spLocks noGrp="1"/>
          </p:cNvSpPr>
          <p:nvPr>
            <p:ph sz="quarter" idx="1"/>
          </p:nvPr>
        </p:nvSpPr>
        <p:spPr>
          <a:xfrm>
            <a:off x="457200" y="1646236"/>
            <a:ext cx="3322712" cy="4663083"/>
          </a:xfrm>
        </p:spPr>
        <p:txBody>
          <a:bodyPr>
            <a:normAutofit/>
          </a:bodyPr>
          <a:lstStyle/>
          <a:p>
            <a:r>
              <a:rPr lang="fr-FR" sz="2400" dirty="0" smtClean="0"/>
              <a:t>Segment antérieure</a:t>
            </a:r>
          </a:p>
          <a:p>
            <a:pPr lvl="1"/>
            <a:r>
              <a:rPr lang="fr-FR" sz="1800" dirty="0" smtClean="0"/>
              <a:t>Cornée+ kératine</a:t>
            </a:r>
          </a:p>
          <a:p>
            <a:pPr lvl="1"/>
            <a:r>
              <a:rPr lang="fr-FR" sz="1800" dirty="0" smtClean="0"/>
              <a:t>Pupille+iris</a:t>
            </a:r>
          </a:p>
          <a:p>
            <a:pPr lvl="1"/>
            <a:r>
              <a:rPr lang="fr-FR" sz="1800" dirty="0" smtClean="0"/>
              <a:t>Humeur aqueuse</a:t>
            </a:r>
          </a:p>
          <a:p>
            <a:pPr lvl="1"/>
            <a:r>
              <a:rPr lang="fr-FR" sz="1800" dirty="0" smtClean="0"/>
              <a:t>Cristallin + muscles ciliaires</a:t>
            </a:r>
          </a:p>
          <a:p>
            <a:r>
              <a:rPr lang="fr-FR" sz="2400" dirty="0" smtClean="0"/>
              <a:t>Segment postérieur</a:t>
            </a:r>
          </a:p>
          <a:p>
            <a:pPr lvl="1"/>
            <a:r>
              <a:rPr lang="fr-FR" sz="1800" dirty="0" smtClean="0"/>
              <a:t>Corps vitré</a:t>
            </a:r>
          </a:p>
          <a:p>
            <a:pPr lvl="1"/>
            <a:r>
              <a:rPr lang="fr-FR" sz="1800" dirty="0" smtClean="0"/>
              <a:t>Rétine </a:t>
            </a:r>
          </a:p>
          <a:p>
            <a:pPr lvl="2"/>
            <a:r>
              <a:rPr lang="fr-FR" sz="1500" dirty="0" smtClean="0"/>
              <a:t>Macula= vision centrale précise</a:t>
            </a:r>
          </a:p>
          <a:p>
            <a:pPr lvl="2"/>
            <a:r>
              <a:rPr lang="fr-FR" sz="1500" dirty="0" smtClean="0"/>
              <a:t>Point aveugle = le disque nerf optique </a:t>
            </a:r>
          </a:p>
          <a:p>
            <a:endParaRPr lang="fr-FR" sz="2400" dirty="0"/>
          </a:p>
        </p:txBody>
      </p:sp>
      <p:pic>
        <p:nvPicPr>
          <p:cNvPr id="91138" name="Picture 2" descr="C://Users/GHAVAM~1/AppData/Local/Temp/dacudaTemp/Scan_02-01-2012-01-06-48.jpg"/>
          <p:cNvPicPr>
            <a:picLocks noChangeAspect="1" noChangeArrowheads="1"/>
          </p:cNvPicPr>
          <p:nvPr/>
        </p:nvPicPr>
        <p:blipFill>
          <a:blip r:embed="rId2" cstate="print"/>
          <a:srcRect/>
          <a:stretch>
            <a:fillRect/>
          </a:stretch>
        </p:blipFill>
        <p:spPr bwMode="auto">
          <a:xfrm>
            <a:off x="3707904" y="1916832"/>
            <a:ext cx="5073241" cy="309634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de la rétine</a:t>
            </a:r>
            <a:endParaRPr lang="fr-FR" dirty="0"/>
          </a:p>
        </p:txBody>
      </p:sp>
      <p:sp>
        <p:nvSpPr>
          <p:cNvPr id="3" name="Espace réservé du contenu 2"/>
          <p:cNvSpPr>
            <a:spLocks noGrp="1"/>
          </p:cNvSpPr>
          <p:nvPr>
            <p:ph sz="quarter" idx="1"/>
          </p:nvPr>
        </p:nvSpPr>
        <p:spPr>
          <a:xfrm>
            <a:off x="301752" y="1527048"/>
            <a:ext cx="2110008" cy="4638256"/>
          </a:xfrm>
        </p:spPr>
        <p:txBody>
          <a:bodyPr>
            <a:normAutofit/>
          </a:bodyPr>
          <a:lstStyle/>
          <a:p>
            <a:r>
              <a:rPr lang="fr-FR" sz="1600" dirty="0" smtClean="0">
                <a:solidFill>
                  <a:schemeClr val="accent1"/>
                </a:solidFill>
              </a:rPr>
              <a:t>les bâtonnets </a:t>
            </a:r>
            <a:r>
              <a:rPr lang="fr-FR" sz="1600" dirty="0" smtClean="0"/>
              <a:t>qui détectent grossièrement les formes mais pas les couleurs, stimulés avec une faible luminosité.</a:t>
            </a:r>
          </a:p>
          <a:p>
            <a:r>
              <a:rPr lang="fr-FR" sz="1600" dirty="0" smtClean="0">
                <a:solidFill>
                  <a:srgbClr val="92D050"/>
                </a:solidFill>
              </a:rPr>
              <a:t>Les cônes </a:t>
            </a:r>
            <a:r>
              <a:rPr lang="fr-FR" sz="1600" dirty="0" smtClean="0">
                <a:solidFill>
                  <a:srgbClr val="FFFF00"/>
                </a:solidFill>
              </a:rPr>
              <a:t> </a:t>
            </a:r>
            <a:r>
              <a:rPr lang="fr-FR" sz="1600" dirty="0" smtClean="0"/>
              <a:t> qui permettent la vision des couleurs, mais reconnaissent également les formes</a:t>
            </a:r>
            <a:r>
              <a:rPr lang="fr-FR" sz="1100" dirty="0" smtClean="0"/>
              <a:t> </a:t>
            </a:r>
            <a:r>
              <a:rPr lang="fr-FR" sz="1600" dirty="0" smtClean="0"/>
              <a:t>nécessitant une bonne luminosité </a:t>
            </a:r>
            <a:r>
              <a:rPr lang="fr-FR" sz="1100" dirty="0" smtClean="0"/>
              <a:t> (rouge bleu vert).</a:t>
            </a:r>
            <a:endParaRPr lang="fr-FR" sz="1100" dirty="0"/>
          </a:p>
        </p:txBody>
      </p:sp>
      <p:pic>
        <p:nvPicPr>
          <p:cNvPr id="158722" name="Picture 2" descr="http://www.vetopsy.fr/sens/visu/images/ret_dessin.gif"/>
          <p:cNvPicPr>
            <a:picLocks noChangeAspect="1" noChangeArrowheads="1"/>
          </p:cNvPicPr>
          <p:nvPr/>
        </p:nvPicPr>
        <p:blipFill>
          <a:blip r:embed="rId2" cstate="print"/>
          <a:srcRect/>
          <a:stretch>
            <a:fillRect/>
          </a:stretch>
        </p:blipFill>
        <p:spPr bwMode="auto">
          <a:xfrm>
            <a:off x="2627784" y="1340768"/>
            <a:ext cx="1837243" cy="3528392"/>
          </a:xfrm>
          <a:prstGeom prst="rect">
            <a:avLst/>
          </a:prstGeom>
          <a:noFill/>
        </p:spPr>
      </p:pic>
      <p:pic>
        <p:nvPicPr>
          <p:cNvPr id="158724" name="Picture 4" descr="Oeil humain"/>
          <p:cNvPicPr>
            <a:picLocks noChangeAspect="1" noChangeArrowheads="1"/>
          </p:cNvPicPr>
          <p:nvPr/>
        </p:nvPicPr>
        <p:blipFill>
          <a:blip r:embed="rId3" cstate="print"/>
          <a:srcRect/>
          <a:stretch>
            <a:fillRect/>
          </a:stretch>
        </p:blipFill>
        <p:spPr bwMode="auto">
          <a:xfrm>
            <a:off x="4509792" y="1412776"/>
            <a:ext cx="4464272" cy="3816424"/>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rétine</a:t>
            </a:r>
            <a:endParaRPr lang="fr-FR" dirty="0"/>
          </a:p>
        </p:txBody>
      </p:sp>
      <p:sp>
        <p:nvSpPr>
          <p:cNvPr id="3" name="Espace réservé du contenu 2"/>
          <p:cNvSpPr>
            <a:spLocks noGrp="1"/>
          </p:cNvSpPr>
          <p:nvPr>
            <p:ph sz="quarter" idx="1"/>
          </p:nvPr>
        </p:nvSpPr>
        <p:spPr>
          <a:xfrm>
            <a:off x="301752" y="1527048"/>
            <a:ext cx="2902096" cy="4206208"/>
          </a:xfrm>
        </p:spPr>
        <p:txBody>
          <a:bodyPr>
            <a:normAutofit fontScale="55000" lnSpcReduction="20000"/>
          </a:bodyPr>
          <a:lstStyle/>
          <a:p>
            <a:r>
              <a:rPr lang="fr-FR" dirty="0" smtClean="0"/>
              <a:t>La rétine est la membrane qui tapisse le fond de l'œil, entre la sclérotique noire et l'humeur vitrée. D'une épaisseur moyenne de 0,2 mm.</a:t>
            </a:r>
          </a:p>
          <a:p>
            <a:r>
              <a:rPr lang="fr-FR" dirty="0" smtClean="0"/>
              <a:t>Elle est essentiellement constituée de cellules nerveuses (neurones) et de cellules gliales. </a:t>
            </a:r>
          </a:p>
          <a:p>
            <a:r>
              <a:rPr lang="fr-FR" dirty="0" smtClean="0"/>
              <a:t>C'est le photorécepteur de l'œil, qui transforme les stimulus lumineux en potentiels d'action. Les axones des neurones qui la constituent se réunissent pour former le nerf optique. A l'endroit précis où le nerf optique se forme, il n'y a pas de cellules visuelles : c'est le point </a:t>
            </a:r>
            <a:r>
              <a:rPr lang="fr-FR" dirty="0" smtClean="0"/>
              <a:t>aveugle. </a:t>
            </a:r>
            <a:r>
              <a:rPr lang="fr-FR" dirty="0" smtClean="0"/>
              <a:t>Dans l'axe optique de l'œil, la macula </a:t>
            </a:r>
            <a:r>
              <a:rPr lang="fr-FR" dirty="0" err="1" smtClean="0"/>
              <a:t>lutea</a:t>
            </a:r>
            <a:r>
              <a:rPr lang="fr-FR" dirty="0" smtClean="0"/>
              <a:t> (tache jaune) est la zone la plus sensible, avec sa dépression centrale : la fovéa. </a:t>
            </a:r>
            <a:br>
              <a:rPr lang="fr-FR" dirty="0" smtClean="0"/>
            </a:br>
            <a:endParaRPr lang="fr-FR" dirty="0"/>
          </a:p>
        </p:txBody>
      </p:sp>
      <p:pic>
        <p:nvPicPr>
          <p:cNvPr id="157698" name="Picture 2" descr="http://acces.inrp.fr/acces/ressources/neurosciences/vision/de_visu/soutien_scientifique_devisu/resolveuid/458945d3503d7b3cd26949f905556518"/>
          <p:cNvPicPr>
            <a:picLocks noChangeAspect="1" noChangeArrowheads="1"/>
          </p:cNvPicPr>
          <p:nvPr/>
        </p:nvPicPr>
        <p:blipFill>
          <a:blip r:embed="rId2" cstate="print"/>
          <a:srcRect/>
          <a:stretch>
            <a:fillRect/>
          </a:stretch>
        </p:blipFill>
        <p:spPr bwMode="auto">
          <a:xfrm>
            <a:off x="3347864" y="2420888"/>
            <a:ext cx="5508104" cy="2595695"/>
          </a:xfrm>
          <a:prstGeom prst="rect">
            <a:avLst/>
          </a:prstGeom>
          <a:noFill/>
        </p:spPr>
      </p:pic>
      <p:sp>
        <p:nvSpPr>
          <p:cNvPr id="5" name="ZoneTexte 4"/>
          <p:cNvSpPr txBox="1"/>
          <p:nvPr/>
        </p:nvSpPr>
        <p:spPr>
          <a:xfrm>
            <a:off x="3419872" y="1700808"/>
            <a:ext cx="5544616" cy="369332"/>
          </a:xfrm>
          <a:prstGeom prst="rect">
            <a:avLst/>
          </a:prstGeom>
          <a:noFill/>
        </p:spPr>
        <p:txBody>
          <a:bodyPr wrap="square" rtlCol="0">
            <a:spAutoFit/>
          </a:bodyPr>
          <a:lstStyle/>
          <a:p>
            <a:r>
              <a:rPr lang="fr-FR" dirty="0" smtClean="0"/>
              <a:t>Rétine périphérique	rétine centrale MACULA</a:t>
            </a:r>
            <a:endParaRPr 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Vascularisation de la rétine</a:t>
            </a:r>
            <a:endParaRPr lang="fr-FR" dirty="0"/>
          </a:p>
        </p:txBody>
      </p:sp>
      <p:sp>
        <p:nvSpPr>
          <p:cNvPr id="3" name="Espace réservé du contenu 2"/>
          <p:cNvSpPr>
            <a:spLocks noGrp="1"/>
          </p:cNvSpPr>
          <p:nvPr>
            <p:ph sz="quarter" idx="1"/>
          </p:nvPr>
        </p:nvSpPr>
        <p:spPr>
          <a:xfrm>
            <a:off x="301752" y="1527048"/>
            <a:ext cx="2542056" cy="4494240"/>
          </a:xfrm>
        </p:spPr>
        <p:txBody>
          <a:bodyPr/>
          <a:lstStyle/>
          <a:p>
            <a:pPr marL="274320" lvl="1">
              <a:buClr>
                <a:schemeClr val="accent1"/>
              </a:buClr>
              <a:buSzPct val="85000"/>
              <a:buFont typeface="Wingdings 2"/>
              <a:buChar char=""/>
            </a:pPr>
            <a:r>
              <a:rPr lang="fr-FR" sz="1800" dirty="0" smtClean="0"/>
              <a:t>Artère centrale de la rétine qui vient de l’artère carotide interne (artère ophtalmique)</a:t>
            </a:r>
          </a:p>
          <a:p>
            <a:endParaRPr lang="fr-FR" dirty="0"/>
          </a:p>
        </p:txBody>
      </p:sp>
      <p:pic>
        <p:nvPicPr>
          <p:cNvPr id="153602" name="Picture 2" descr="http://www.humans.be/images/physiologie/oeil%20nerfs%20ophtalmique.jpg"/>
          <p:cNvPicPr>
            <a:picLocks noChangeAspect="1" noChangeArrowheads="1"/>
          </p:cNvPicPr>
          <p:nvPr/>
        </p:nvPicPr>
        <p:blipFill>
          <a:blip r:embed="rId2" cstate="print"/>
          <a:srcRect/>
          <a:stretch>
            <a:fillRect/>
          </a:stretch>
        </p:blipFill>
        <p:spPr bwMode="auto">
          <a:xfrm>
            <a:off x="4427984" y="1628800"/>
            <a:ext cx="3627626" cy="2664296"/>
          </a:xfrm>
          <a:prstGeom prst="rect">
            <a:avLst/>
          </a:prstGeom>
          <a:noFill/>
        </p:spPr>
      </p:pic>
      <p:pic>
        <p:nvPicPr>
          <p:cNvPr id="153604" name="Picture 4" descr="http://www.medecine-et-sante.com/gimages/fondoeil.jpg"/>
          <p:cNvPicPr>
            <a:picLocks noChangeAspect="1" noChangeArrowheads="1"/>
          </p:cNvPicPr>
          <p:nvPr/>
        </p:nvPicPr>
        <p:blipFill>
          <a:blip r:embed="rId3" cstate="print"/>
          <a:srcRect/>
          <a:stretch>
            <a:fillRect/>
          </a:stretch>
        </p:blipFill>
        <p:spPr bwMode="auto">
          <a:xfrm>
            <a:off x="323528" y="3068960"/>
            <a:ext cx="3960440" cy="3416851"/>
          </a:xfrm>
          <a:prstGeom prst="rect">
            <a:avLst/>
          </a:prstGeom>
          <a:noFill/>
        </p:spPr>
      </p:pic>
      <p:cxnSp>
        <p:nvCxnSpPr>
          <p:cNvPr id="7" name="Connecteur droit avec flèche 6"/>
          <p:cNvCxnSpPr/>
          <p:nvPr/>
        </p:nvCxnSpPr>
        <p:spPr>
          <a:xfrm>
            <a:off x="2843808" y="1844824"/>
            <a:ext cx="2952328" cy="13681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123728" y="2708920"/>
            <a:ext cx="2736304"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GHAVAM~1/AppData/Local/Temp/dacudaTemp/Scan_08-01-2012-12-37-07.jpg"/>
          <p:cNvPicPr>
            <a:picLocks noChangeAspect="1" noChangeArrowheads="1"/>
          </p:cNvPicPr>
          <p:nvPr/>
        </p:nvPicPr>
        <p:blipFill>
          <a:blip r:embed="rId2" cstate="print"/>
          <a:srcRect/>
          <a:stretch>
            <a:fillRect/>
          </a:stretch>
        </p:blipFill>
        <p:spPr bwMode="auto">
          <a:xfrm>
            <a:off x="611560" y="2996952"/>
            <a:ext cx="8172400" cy="2820176"/>
          </a:xfrm>
          <a:prstGeom prst="rect">
            <a:avLst/>
          </a:prstGeom>
          <a:noFill/>
        </p:spPr>
      </p:pic>
      <p:pic>
        <p:nvPicPr>
          <p:cNvPr id="129028" name="Picture 4" descr="http://t2.gstatic.com/images?q=tbn:ANd9GcSbnF54cEXIuDkCndt2OBL4ab6Car0idIlj2MktzTouzn8CfHZTV9gsyApJ6w"/>
          <p:cNvPicPr>
            <a:picLocks noChangeAspect="1" noChangeArrowheads="1"/>
          </p:cNvPicPr>
          <p:nvPr/>
        </p:nvPicPr>
        <p:blipFill>
          <a:blip r:embed="rId3" cstate="print"/>
          <a:srcRect/>
          <a:stretch>
            <a:fillRect/>
          </a:stretch>
        </p:blipFill>
        <p:spPr bwMode="auto">
          <a:xfrm>
            <a:off x="1835696" y="836712"/>
            <a:ext cx="5371793" cy="194421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260648"/>
            <a:ext cx="7772400" cy="1143000"/>
          </a:xfrm>
        </p:spPr>
        <p:txBody>
          <a:bodyPr/>
          <a:lstStyle/>
          <a:p>
            <a:pPr algn="l"/>
            <a:r>
              <a:rPr lang="fr-FR" dirty="0" smtClean="0"/>
              <a:t>Accommodation: trouble  </a:t>
            </a:r>
            <a:endParaRPr lang="fr-FR" dirty="0"/>
          </a:p>
        </p:txBody>
      </p:sp>
      <p:pic>
        <p:nvPicPr>
          <p:cNvPr id="88068" name="Picture 4" descr="C://Users/GHAVAM~1/AppData/Local/Temp/dacudaTemp/Scan_02-01-2012-01-24-08.jpg"/>
          <p:cNvPicPr>
            <a:picLocks noChangeAspect="1" noChangeArrowheads="1"/>
          </p:cNvPicPr>
          <p:nvPr/>
        </p:nvPicPr>
        <p:blipFill>
          <a:blip r:embed="rId2" cstate="print"/>
          <a:srcRect/>
          <a:stretch>
            <a:fillRect/>
          </a:stretch>
        </p:blipFill>
        <p:spPr bwMode="auto">
          <a:xfrm>
            <a:off x="1115616" y="1628800"/>
            <a:ext cx="3024336" cy="4547909"/>
          </a:xfrm>
          <a:prstGeom prst="rect">
            <a:avLst/>
          </a:prstGeom>
          <a:noFill/>
        </p:spPr>
      </p:pic>
      <p:pic>
        <p:nvPicPr>
          <p:cNvPr id="88070" name="Picture 6" descr="C://Users/GHAVAM~1/AppData/Local/Temp/dacudaTemp/Scan_02-01-2012-01-26-16.jpg"/>
          <p:cNvPicPr>
            <a:picLocks noChangeAspect="1" noChangeArrowheads="1"/>
          </p:cNvPicPr>
          <p:nvPr/>
        </p:nvPicPr>
        <p:blipFill>
          <a:blip r:embed="rId3" cstate="print"/>
          <a:srcRect/>
          <a:stretch>
            <a:fillRect/>
          </a:stretch>
        </p:blipFill>
        <p:spPr bwMode="auto">
          <a:xfrm>
            <a:off x="4716016" y="3356992"/>
            <a:ext cx="2075856" cy="2592288"/>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Vision de loin et de près </a:t>
            </a:r>
            <a:endParaRPr lang="fr-FR" dirty="0"/>
          </a:p>
        </p:txBody>
      </p:sp>
      <p:sp>
        <p:nvSpPr>
          <p:cNvPr id="3" name="Espace réservé du contenu 2"/>
          <p:cNvSpPr>
            <a:spLocks noGrp="1"/>
          </p:cNvSpPr>
          <p:nvPr>
            <p:ph sz="quarter" idx="1"/>
          </p:nvPr>
        </p:nvSpPr>
        <p:spPr>
          <a:xfrm>
            <a:off x="1043608" y="3429000"/>
            <a:ext cx="6825952" cy="2845296"/>
          </a:xfrm>
        </p:spPr>
        <p:txBody>
          <a:bodyPr>
            <a:normAutofit fontScale="70000" lnSpcReduction="20000"/>
          </a:bodyPr>
          <a:lstStyle/>
          <a:p>
            <a:pPr marL="514350" indent="-514350">
              <a:buFont typeface="+mj-lt"/>
              <a:buAutoNum type="alphaLcParenR"/>
            </a:pPr>
            <a:r>
              <a:rPr lang="fr-FR" dirty="0" smtClean="0"/>
              <a:t>Le cristallin est peu utilisé en vision de loin car les rayons lumineux arrivent presque parallèles et la réfraction par la cornée suffit à les projeter sur le fond de l'</a:t>
            </a:r>
            <a:r>
              <a:rPr lang="fr-FR" dirty="0" err="1" smtClean="0"/>
              <a:t>oeil</a:t>
            </a:r>
            <a:r>
              <a:rPr lang="fr-FR" dirty="0" smtClean="0"/>
              <a:t>. Au repos le cristallin est tendu ce qui est rare dans le corps humain, ainsi le cristallin prend une forme mince et allongée.</a:t>
            </a:r>
          </a:p>
          <a:p>
            <a:pPr marL="514350" indent="-514350">
              <a:buFont typeface="+mj-lt"/>
              <a:buAutoNum type="alphaLcParenR"/>
            </a:pPr>
            <a:r>
              <a:rPr lang="fr-FR" dirty="0" smtClean="0"/>
              <a:t>les objets situés à moins de 6 mètres ne renvoient plus de rayons parallèles ce qui modifie la réfraction. Pour compenser cela, le cristallin épaissit (les muscles ciliaires se relâchent) et il se bombe sans que vous en ayez conscience.</a:t>
            </a:r>
            <a:br>
              <a:rPr lang="fr-FR" dirty="0" smtClean="0"/>
            </a:br>
            <a:r>
              <a:rPr lang="fr-FR" u="sng" dirty="0" smtClean="0"/>
              <a:t>Résultat</a:t>
            </a:r>
            <a:r>
              <a:rPr lang="fr-FR" dirty="0" smtClean="0"/>
              <a:t> : la surface est plus courbe et dévie davantage la lumière. cet ajustement de la forme du cristallin s'appelle : l'accommodation.</a:t>
            </a:r>
            <a:endParaRPr lang="fr-FR" dirty="0"/>
          </a:p>
        </p:txBody>
      </p:sp>
      <p:pic>
        <p:nvPicPr>
          <p:cNvPr id="4" name="Picture 2" descr="C://Users/GHAVAM~1/AppData/Local/Temp/dacudaTemp/Scan_02-01-2012-01-20-52.jpg"/>
          <p:cNvPicPr>
            <a:picLocks noChangeAspect="1" noChangeArrowheads="1"/>
          </p:cNvPicPr>
          <p:nvPr/>
        </p:nvPicPr>
        <p:blipFill>
          <a:blip r:embed="rId2" cstate="print"/>
          <a:srcRect/>
          <a:stretch>
            <a:fillRect/>
          </a:stretch>
        </p:blipFill>
        <p:spPr bwMode="auto">
          <a:xfrm>
            <a:off x="1763688" y="1268760"/>
            <a:ext cx="5946674" cy="216024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Nerfs optiques</a:t>
            </a:r>
            <a:endParaRPr lang="fr-FR" dirty="0"/>
          </a:p>
        </p:txBody>
      </p:sp>
      <p:sp>
        <p:nvSpPr>
          <p:cNvPr id="6" name="Espace réservé du contenu 5"/>
          <p:cNvSpPr>
            <a:spLocks noGrp="1"/>
          </p:cNvSpPr>
          <p:nvPr>
            <p:ph sz="quarter" idx="1"/>
          </p:nvPr>
        </p:nvSpPr>
        <p:spPr>
          <a:xfrm>
            <a:off x="457200" y="1646237"/>
            <a:ext cx="3466728" cy="4526280"/>
          </a:xfrm>
        </p:spPr>
        <p:txBody>
          <a:bodyPr>
            <a:normAutofit/>
          </a:bodyPr>
          <a:lstStyle/>
          <a:p>
            <a:r>
              <a:rPr lang="fr-FR" dirty="0" smtClean="0"/>
              <a:t>Les deux nerfs optiques se croisent au niveau du chiasma optique, la vision est latéralisée. </a:t>
            </a:r>
          </a:p>
          <a:p>
            <a:r>
              <a:rPr lang="fr-FR" dirty="0" smtClean="0"/>
              <a:t>la moitié droite du champs visuel  va vers l’aire visuelle gauche  et vice versa.</a:t>
            </a:r>
          </a:p>
        </p:txBody>
      </p:sp>
      <p:pic>
        <p:nvPicPr>
          <p:cNvPr id="86018" name="Picture 2" descr="C://Users/GHAVAM~1/AppData/Local/Temp/dacudaTemp/Scan_02-01-2012-00-02-39.jpg"/>
          <p:cNvPicPr>
            <a:picLocks noChangeAspect="1" noChangeArrowheads="1"/>
          </p:cNvPicPr>
          <p:nvPr/>
        </p:nvPicPr>
        <p:blipFill>
          <a:blip r:embed="rId2" cstate="print"/>
          <a:srcRect/>
          <a:stretch>
            <a:fillRect/>
          </a:stretch>
        </p:blipFill>
        <p:spPr bwMode="auto">
          <a:xfrm>
            <a:off x="4139952" y="1556792"/>
            <a:ext cx="4506565" cy="390992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1143000"/>
          </a:xfrm>
        </p:spPr>
        <p:txBody>
          <a:bodyPr>
            <a:normAutofit/>
          </a:bodyPr>
          <a:lstStyle/>
          <a:p>
            <a:r>
              <a:rPr lang="fr-FR" dirty="0" smtClean="0"/>
              <a:t>Feedback négatif hypophysaire </a:t>
            </a:r>
            <a:endParaRPr lang="fr-FR" dirty="0"/>
          </a:p>
        </p:txBody>
      </p:sp>
      <p:sp>
        <p:nvSpPr>
          <p:cNvPr id="3" name="Espace réservé du contenu 2"/>
          <p:cNvSpPr>
            <a:spLocks noGrp="1"/>
          </p:cNvSpPr>
          <p:nvPr>
            <p:ph sz="quarter" idx="1"/>
          </p:nvPr>
        </p:nvSpPr>
        <p:spPr>
          <a:xfrm>
            <a:off x="457200" y="1600201"/>
            <a:ext cx="3826768" cy="4493096"/>
          </a:xfrm>
        </p:spPr>
        <p:txBody>
          <a:bodyPr>
            <a:normAutofit lnSpcReduction="10000"/>
          </a:bodyPr>
          <a:lstStyle/>
          <a:p>
            <a:r>
              <a:rPr lang="fr-FR" dirty="0" smtClean="0"/>
              <a:t>Sécrétions d'hormones par les glandes qui sont sous le contrôle de l'hypothalamus, sont contrôlés par </a:t>
            </a:r>
            <a:r>
              <a:rPr lang="fr-FR" b="1" i="1" dirty="0" smtClean="0"/>
              <a:t>rétroaction négative.</a:t>
            </a:r>
            <a:r>
              <a:rPr lang="fr-FR" dirty="0" smtClean="0"/>
              <a:t> Lorsque les niveaux d'hormones sont élevés, ils inhibent l'hypothalamus et l'hypophyse antérieure, résultant  une baisse de leurs niveaux.</a:t>
            </a:r>
          </a:p>
          <a:p>
            <a:endParaRPr lang="fr-FR" dirty="0"/>
          </a:p>
        </p:txBody>
      </p:sp>
      <p:pic>
        <p:nvPicPr>
          <p:cNvPr id="153605" name="Picture 5" descr="http://courses.washington.edu/conj/bess/feedback/hpa-feedback.png"/>
          <p:cNvPicPr>
            <a:picLocks noChangeAspect="1" noChangeArrowheads="1"/>
          </p:cNvPicPr>
          <p:nvPr/>
        </p:nvPicPr>
        <p:blipFill>
          <a:blip r:embed="rId2" cstate="print"/>
          <a:srcRect/>
          <a:stretch>
            <a:fillRect/>
          </a:stretch>
        </p:blipFill>
        <p:spPr bwMode="auto">
          <a:xfrm>
            <a:off x="4994504" y="1484784"/>
            <a:ext cx="3583579" cy="4824536"/>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Champs visuels </a:t>
            </a:r>
            <a:endParaRPr lang="fr-FR" dirty="0"/>
          </a:p>
        </p:txBody>
      </p:sp>
      <p:sp>
        <p:nvSpPr>
          <p:cNvPr id="3" name="Espace réservé du contenu 2"/>
          <p:cNvSpPr>
            <a:spLocks noGrp="1"/>
          </p:cNvSpPr>
          <p:nvPr>
            <p:ph sz="quarter" idx="1"/>
          </p:nvPr>
        </p:nvSpPr>
        <p:spPr>
          <a:xfrm>
            <a:off x="301752" y="1484784"/>
            <a:ext cx="4054224" cy="1872208"/>
          </a:xfrm>
        </p:spPr>
        <p:txBody>
          <a:bodyPr>
            <a:normAutofit fontScale="85000" lnSpcReduction="20000"/>
          </a:bodyPr>
          <a:lstStyle/>
          <a:p>
            <a:r>
              <a:rPr lang="fr-FR" dirty="0" smtClean="0"/>
              <a:t>Rétine : vision centrale = macula riche avec cellules cônes.</a:t>
            </a:r>
          </a:p>
          <a:p>
            <a:r>
              <a:rPr lang="fr-FR" dirty="0" smtClean="0"/>
              <a:t>Vision périphérique= vision moins précise mais sensible au mouvement , riche en cellules bâtonnets.</a:t>
            </a:r>
          </a:p>
          <a:p>
            <a:endParaRPr lang="fr-FR" dirty="0"/>
          </a:p>
        </p:txBody>
      </p:sp>
      <p:pic>
        <p:nvPicPr>
          <p:cNvPr id="163842" name="Picture 2"/>
          <p:cNvPicPr>
            <a:picLocks noChangeAspect="1" noChangeArrowheads="1"/>
          </p:cNvPicPr>
          <p:nvPr/>
        </p:nvPicPr>
        <p:blipFill>
          <a:blip r:embed="rId2" cstate="print"/>
          <a:srcRect/>
          <a:stretch>
            <a:fillRect/>
          </a:stretch>
        </p:blipFill>
        <p:spPr bwMode="auto">
          <a:xfrm>
            <a:off x="5220072" y="1268760"/>
            <a:ext cx="2476709" cy="2592288"/>
          </a:xfrm>
          <a:prstGeom prst="rect">
            <a:avLst/>
          </a:prstGeom>
          <a:noFill/>
          <a:ln w="9525">
            <a:noFill/>
            <a:miter lim="800000"/>
            <a:headEnd/>
            <a:tailEnd/>
          </a:ln>
        </p:spPr>
      </p:pic>
      <p:pic>
        <p:nvPicPr>
          <p:cNvPr id="163843" name="Picture 3"/>
          <p:cNvPicPr>
            <a:picLocks noChangeAspect="1" noChangeArrowheads="1"/>
          </p:cNvPicPr>
          <p:nvPr/>
        </p:nvPicPr>
        <p:blipFill>
          <a:blip r:embed="rId3" cstate="print"/>
          <a:srcRect/>
          <a:stretch>
            <a:fillRect/>
          </a:stretch>
        </p:blipFill>
        <p:spPr bwMode="auto">
          <a:xfrm>
            <a:off x="1043608" y="3501008"/>
            <a:ext cx="3168352" cy="2471315"/>
          </a:xfrm>
          <a:prstGeom prst="rect">
            <a:avLst/>
          </a:prstGeom>
          <a:noFill/>
          <a:ln w="9525">
            <a:noFill/>
            <a:miter lim="800000"/>
            <a:headEnd/>
            <a:tailEnd/>
          </a:ln>
        </p:spPr>
      </p:pic>
      <p:pic>
        <p:nvPicPr>
          <p:cNvPr id="163844" name="Picture 4"/>
          <p:cNvPicPr>
            <a:picLocks noChangeAspect="1" noChangeArrowheads="1"/>
          </p:cNvPicPr>
          <p:nvPr/>
        </p:nvPicPr>
        <p:blipFill>
          <a:blip r:embed="rId4" cstate="print"/>
          <a:srcRect/>
          <a:stretch>
            <a:fillRect/>
          </a:stretch>
        </p:blipFill>
        <p:spPr bwMode="auto">
          <a:xfrm>
            <a:off x="4499992" y="3501008"/>
            <a:ext cx="3448050" cy="260032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audition</a:t>
            </a:r>
            <a:endParaRPr lang="fr-FR" dirty="0"/>
          </a:p>
        </p:txBody>
      </p:sp>
      <p:sp>
        <p:nvSpPr>
          <p:cNvPr id="6" name="Espace réservé du contenu 5"/>
          <p:cNvSpPr>
            <a:spLocks noGrp="1"/>
          </p:cNvSpPr>
          <p:nvPr>
            <p:ph sz="quarter" idx="1"/>
          </p:nvPr>
        </p:nvSpPr>
        <p:spPr>
          <a:xfrm>
            <a:off x="457200" y="1646237"/>
            <a:ext cx="2818656" cy="4526280"/>
          </a:xfrm>
        </p:spPr>
        <p:txBody>
          <a:bodyPr>
            <a:noAutofit/>
          </a:bodyPr>
          <a:lstStyle/>
          <a:p>
            <a:r>
              <a:rPr lang="fr-FR" sz="2400" dirty="0" smtClean="0"/>
              <a:t>Oreille externe</a:t>
            </a:r>
          </a:p>
          <a:p>
            <a:pPr lvl="1"/>
            <a:r>
              <a:rPr lang="fr-FR" sz="1900" dirty="0" smtClean="0"/>
              <a:t>Conduit les sons </a:t>
            </a:r>
          </a:p>
          <a:p>
            <a:r>
              <a:rPr lang="fr-FR" sz="2400" dirty="0" smtClean="0"/>
              <a:t>Oreille moyenne</a:t>
            </a:r>
          </a:p>
          <a:p>
            <a:pPr lvl="1"/>
            <a:r>
              <a:rPr lang="fr-FR" sz="1600" dirty="0" smtClean="0"/>
              <a:t>Tympan</a:t>
            </a:r>
          </a:p>
          <a:p>
            <a:pPr lvl="1"/>
            <a:r>
              <a:rPr lang="fr-FR" sz="1600" dirty="0" smtClean="0"/>
              <a:t>Osselets</a:t>
            </a:r>
          </a:p>
          <a:p>
            <a:pPr lvl="1"/>
            <a:r>
              <a:rPr lang="fr-FR" sz="1600" dirty="0" smtClean="0"/>
              <a:t>Transforme les ondes en mouvement des liquide de l’oreille interne</a:t>
            </a:r>
          </a:p>
          <a:p>
            <a:r>
              <a:rPr lang="fr-FR" sz="2400" dirty="0" smtClean="0"/>
              <a:t>Oreille interne </a:t>
            </a:r>
          </a:p>
          <a:p>
            <a:pPr lvl="1"/>
            <a:r>
              <a:rPr lang="fr-FR" sz="1600" dirty="0" smtClean="0"/>
              <a:t>Cochlée=audition</a:t>
            </a:r>
          </a:p>
          <a:p>
            <a:pPr lvl="1"/>
            <a:r>
              <a:rPr lang="fr-FR" sz="1600" dirty="0" smtClean="0"/>
              <a:t>Vestibule= équilibre </a:t>
            </a:r>
          </a:p>
          <a:p>
            <a:r>
              <a:rPr lang="fr-FR" sz="2400" dirty="0" smtClean="0"/>
              <a:t>Nerf auditif</a:t>
            </a:r>
          </a:p>
        </p:txBody>
      </p:sp>
      <p:pic>
        <p:nvPicPr>
          <p:cNvPr id="13314" name="Picture 2" descr="http://www.lyc-valdedurance.ac-aix-marseille.fr/risques-auditifs07/images5/oreille.JPG"/>
          <p:cNvPicPr>
            <a:picLocks noChangeAspect="1" noChangeArrowheads="1"/>
          </p:cNvPicPr>
          <p:nvPr/>
        </p:nvPicPr>
        <p:blipFill>
          <a:blip r:embed="rId2" cstate="print"/>
          <a:srcRect/>
          <a:stretch>
            <a:fillRect/>
          </a:stretch>
        </p:blipFill>
        <p:spPr bwMode="auto">
          <a:xfrm>
            <a:off x="3779912" y="1484784"/>
            <a:ext cx="3384376" cy="240608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oreille</a:t>
            </a:r>
            <a:endParaRPr lang="fr-FR" dirty="0"/>
          </a:p>
        </p:txBody>
      </p:sp>
      <p:sp>
        <p:nvSpPr>
          <p:cNvPr id="3" name="Espace réservé du contenu 2"/>
          <p:cNvSpPr>
            <a:spLocks noGrp="1"/>
          </p:cNvSpPr>
          <p:nvPr>
            <p:ph sz="quarter" idx="1"/>
          </p:nvPr>
        </p:nvSpPr>
        <p:spPr>
          <a:xfrm>
            <a:off x="301752" y="1527048"/>
            <a:ext cx="4630288" cy="4998296"/>
          </a:xfrm>
        </p:spPr>
        <p:txBody>
          <a:bodyPr>
            <a:normAutofit fontScale="47500" lnSpcReduction="20000"/>
          </a:bodyPr>
          <a:lstStyle/>
          <a:p>
            <a:r>
              <a:rPr lang="fr-FR" dirty="0" smtClean="0"/>
              <a:t>L’oreille se compose de trois parties : l’oreille externe, l’oreille moyenne et l’oreille interne .Elle se situe en grande partie dans de l’os, l’os temporal, (rocher).</a:t>
            </a:r>
          </a:p>
          <a:p>
            <a:r>
              <a:rPr lang="fr-FR" dirty="0" smtClean="0"/>
              <a:t>L’oreille externe comprend le pavillon et le conduit auditif externe jusqu’au tympan, l’interface avec l’oreille moyenne. L’oreille moyenne comprend le tympan</a:t>
            </a:r>
            <a:r>
              <a:rPr lang="fr-FR" dirty="0" smtClean="0">
                <a:hlinkClick r:id="rId2"/>
              </a:rPr>
              <a:t>[i]</a:t>
            </a:r>
            <a:r>
              <a:rPr lang="fr-FR" dirty="0" smtClean="0"/>
              <a:t>et la caisse du tympan, qui contient notamment les trois osselets. Cette cavité est en communication avec son voisinage par cinq « passages ». Le premier est le tympan qui communique avec l’oreille externe. Le deuxième est l’entrée de la trompe d’Eustache, qui communique avec l’arrière du nez. Elle est aussi en communication, à l’arrière, avec la mastoïde par un espace appelé l’antre, et avec l’oreille interne, plus particulièrement la cochlée, par deux petits « passages » appelés fenêtres : la fenêtre ovale sur laquelle repose l’étrier et la fenêtre ronde.</a:t>
            </a:r>
          </a:p>
          <a:p>
            <a:r>
              <a:rPr lang="fr-FR" dirty="0" smtClean="0"/>
              <a:t>L’oreille interne ou labyrinthe, se compose de la cochlée (l’organe de l’audition), du vestibule et des canaux semi-circulaires (les organes de l’équilibre). Ces deux parties sont reliées par des conduits liquidiens, ce qui explique pourquoi ils sont souvent malades en même temps. L’oreille interne est reliée au cerveau par les voies nerveuses auditives qui passent dans le conduit auditif interne. Ces voies nerveuses transmettent les informations recueillies par l’oreille dans des zones spécialisées du cerveau. L’oreille possède deux fonctions physiologiques principales : l’audition et l’équilibre. Au niveau auditif, l’oreille est un système anatomo-physiologique complexe qui transforme l’énergie sonore en énergie électrique compréhensible par le cerveau.</a:t>
            </a:r>
          </a:p>
          <a:p>
            <a:r>
              <a:rPr lang="fr-FR" dirty="0" smtClean="0"/>
              <a:t> </a:t>
            </a:r>
          </a:p>
          <a:p>
            <a:endParaRPr lang="fr-FR" dirty="0"/>
          </a:p>
        </p:txBody>
      </p:sp>
      <p:pic>
        <p:nvPicPr>
          <p:cNvPr id="130050" name="Picture 2" descr="Schéma de l"/>
          <p:cNvPicPr>
            <a:picLocks noChangeAspect="1" noChangeArrowheads="1"/>
          </p:cNvPicPr>
          <p:nvPr/>
        </p:nvPicPr>
        <p:blipFill>
          <a:blip r:embed="rId3" cstate="print"/>
          <a:srcRect/>
          <a:stretch>
            <a:fillRect/>
          </a:stretch>
        </p:blipFill>
        <p:spPr bwMode="auto">
          <a:xfrm>
            <a:off x="5004048" y="1700808"/>
            <a:ext cx="4139952" cy="286612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gout </a:t>
            </a:r>
            <a:endParaRPr lang="fr-FR" dirty="0"/>
          </a:p>
        </p:txBody>
      </p:sp>
      <p:sp>
        <p:nvSpPr>
          <p:cNvPr id="3" name="Espace réservé du contenu 2"/>
          <p:cNvSpPr>
            <a:spLocks noGrp="1"/>
          </p:cNvSpPr>
          <p:nvPr>
            <p:ph sz="quarter" idx="1"/>
          </p:nvPr>
        </p:nvSpPr>
        <p:spPr>
          <a:xfrm>
            <a:off x="640080" y="1412776"/>
            <a:ext cx="2707784" cy="4896544"/>
          </a:xfrm>
        </p:spPr>
        <p:txBody>
          <a:bodyPr>
            <a:normAutofit fontScale="47500" lnSpcReduction="20000"/>
          </a:bodyPr>
          <a:lstStyle/>
          <a:p>
            <a:r>
              <a:rPr lang="fr-FR" dirty="0" smtClean="0"/>
              <a:t>SENS CHIMIQUES:</a:t>
            </a:r>
          </a:p>
          <a:p>
            <a:r>
              <a:rPr lang="fr-FR" dirty="0" smtClean="0"/>
              <a:t>GOÛT ET ODORAT</a:t>
            </a:r>
          </a:p>
          <a:p>
            <a:r>
              <a:rPr lang="fr-FR" dirty="0" smtClean="0"/>
              <a:t>Le goût et l'odorat sont des sens primitifs qui nous indiquent grossièrement si les substances qui nous entourent ou que nous mettons dans notre bouche sont nocives ou inoffensives. Les récepteurs du goût et de l'odorat sont des </a:t>
            </a:r>
            <a:r>
              <a:rPr lang="fr-FR" b="1" dirty="0" smtClean="0"/>
              <a:t>chimiorécepteurs,</a:t>
            </a:r>
            <a:r>
              <a:rPr lang="fr-FR" dirty="0" smtClean="0"/>
              <a:t> car ils réagissent aux substances chimiques en solution aqueuse. Les récepteurs gustatifs sont stimulés par les substances chimiques contenues dans les aliments et dissoutes dans la salive; les récepteurs olfactifs sont stimulés par des substances chimiques en suspension dans l'air qui se dissolvent dans les liquides des membranes nasales. Les récepteurs du goût et ceux de l'odorat se complètent et réagissent à plusieurs des mêmes stimulus.</a:t>
            </a:r>
          </a:p>
          <a:p>
            <a:r>
              <a:rPr lang="fr-FR" dirty="0" smtClean="0"/>
              <a:t>Une fonction aide à la mastication, ingestion de l’aliment  et la déglutition , langue</a:t>
            </a:r>
          </a:p>
          <a:p>
            <a:r>
              <a:rPr lang="fr-FR" dirty="0" smtClean="0"/>
              <a:t>Formé de partie le corps mobile et la base attaché e à l’oropharynx </a:t>
            </a:r>
          </a:p>
          <a:p>
            <a:r>
              <a:rPr lang="fr-FR" dirty="0" smtClean="0"/>
              <a:t>Composé de  muscles strié  sans attachée sur un os</a:t>
            </a:r>
            <a:endParaRPr lang="fr-FR" dirty="0"/>
          </a:p>
        </p:txBody>
      </p:sp>
      <p:pic>
        <p:nvPicPr>
          <p:cNvPr id="131074" name="Picture 2"/>
          <p:cNvPicPr>
            <a:picLocks noChangeAspect="1" noChangeArrowheads="1"/>
          </p:cNvPicPr>
          <p:nvPr/>
        </p:nvPicPr>
        <p:blipFill>
          <a:blip r:embed="rId2" cstate="print"/>
          <a:srcRect/>
          <a:stretch>
            <a:fillRect/>
          </a:stretch>
        </p:blipFill>
        <p:spPr bwMode="auto">
          <a:xfrm>
            <a:off x="4139952" y="3933056"/>
            <a:ext cx="4022033" cy="2304256"/>
          </a:xfrm>
          <a:prstGeom prst="rect">
            <a:avLst/>
          </a:prstGeom>
          <a:noFill/>
          <a:ln w="9525">
            <a:noFill/>
            <a:miter lim="800000"/>
            <a:headEnd/>
            <a:tailEnd/>
          </a:ln>
        </p:spPr>
      </p:pic>
      <p:pic>
        <p:nvPicPr>
          <p:cNvPr id="131075" name="Picture 3"/>
          <p:cNvPicPr>
            <a:picLocks noChangeAspect="1" noChangeArrowheads="1"/>
          </p:cNvPicPr>
          <p:nvPr/>
        </p:nvPicPr>
        <p:blipFill>
          <a:blip r:embed="rId3" cstate="print"/>
          <a:srcRect/>
          <a:stretch>
            <a:fillRect/>
          </a:stretch>
        </p:blipFill>
        <p:spPr bwMode="auto">
          <a:xfrm>
            <a:off x="3995936" y="1412776"/>
            <a:ext cx="4662480" cy="246474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3779912" y="692696"/>
            <a:ext cx="3752850" cy="3863975"/>
          </a:xfrm>
          <a:prstGeom prst="rect">
            <a:avLst/>
          </a:prstGeom>
          <a:noFill/>
          <a:ln w="9525">
            <a:noFill/>
            <a:miter lim="800000"/>
            <a:headEnd/>
            <a:tailEnd/>
          </a:ln>
        </p:spPr>
      </p:pic>
      <p:sp>
        <p:nvSpPr>
          <p:cNvPr id="3" name="ZoneTexte 2"/>
          <p:cNvSpPr txBox="1"/>
          <p:nvPr/>
        </p:nvSpPr>
        <p:spPr>
          <a:xfrm>
            <a:off x="395536" y="1484784"/>
            <a:ext cx="3096344"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dirty="0" smtClean="0"/>
              <a:t>Innervation sensorielle = nerf crânien IX XI VII (bis)</a:t>
            </a:r>
          </a:p>
          <a:p>
            <a:endParaRPr lang="fr-FR" dirty="0" smtClean="0"/>
          </a:p>
          <a:p>
            <a:r>
              <a:rPr lang="fr-FR" dirty="0" smtClean="0"/>
              <a:t>Innervation motrice = nerf XII</a:t>
            </a:r>
            <a:endParaRPr lang="fr-F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Toucher </a:t>
            </a:r>
            <a:endParaRPr lang="fr-FR" dirty="0"/>
          </a:p>
        </p:txBody>
      </p:sp>
      <p:sp>
        <p:nvSpPr>
          <p:cNvPr id="3" name="Espace réservé du contenu 2"/>
          <p:cNvSpPr>
            <a:spLocks noGrp="1"/>
          </p:cNvSpPr>
          <p:nvPr>
            <p:ph sz="quarter" idx="1"/>
          </p:nvPr>
        </p:nvSpPr>
        <p:spPr/>
        <p:txBody>
          <a:bodyPr>
            <a:normAutofit fontScale="85000" lnSpcReduction="10000"/>
          </a:bodyPr>
          <a:lstStyle/>
          <a:p>
            <a:r>
              <a:rPr lang="fr-FR" dirty="0" smtClean="0"/>
              <a:t>1. Les mécanorécepteurs produisent des influx nerveux lorsqu'eux-mêmes ou les tissus adjacents sont déformés par des facteurs mécaniques tels que le toucher, la pression (y compris la pression artérielle), les vibrations et l'étirement.</a:t>
            </a:r>
          </a:p>
          <a:p>
            <a:r>
              <a:rPr lang="fr-FR" dirty="0" smtClean="0"/>
              <a:t>2. Les thermorécepteurs répondent aux changements de température.</a:t>
            </a:r>
          </a:p>
          <a:p>
            <a:r>
              <a:rPr lang="fr-FR" dirty="0" smtClean="0"/>
              <a:t>3. Les photorécepteurs, comme ceux de la rétine, réagissent à l'énergie lumineuse.</a:t>
            </a:r>
          </a:p>
          <a:p>
            <a:r>
              <a:rPr lang="fr-FR" dirty="0" smtClean="0"/>
              <a:t>4. Les chimiorécepteurs sont sensibles aux substances chimiques en solution (molécules respirées (odeurs) ou goûtées et changements de la composition chimique du sang).</a:t>
            </a:r>
          </a:p>
          <a:p>
            <a:r>
              <a:rPr lang="fr-FR" dirty="0" smtClean="0"/>
              <a:t>5. Les nocicepteurs</a:t>
            </a:r>
            <a:r>
              <a:rPr lang="fr-FR" i="1" dirty="0" smtClean="0"/>
              <a:t> (</a:t>
            </a:r>
            <a:r>
              <a:rPr lang="fr-FR" i="1" dirty="0" err="1" smtClean="0"/>
              <a:t>noci</a:t>
            </a:r>
            <a:r>
              <a:rPr lang="fr-FR" i="1" dirty="0" smtClean="0"/>
              <a:t> =</a:t>
            </a:r>
            <a:r>
              <a:rPr lang="fr-FR" dirty="0" smtClean="0"/>
              <a:t> mal) réagissent aux stimulus potentiellement nuisibles et les informations sensorielles qu'ils transmettent sont interprétées comme de la douleur par le cerveau</a:t>
            </a:r>
            <a:endParaRPr lang="fr-F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914400" y="1447800"/>
            <a:ext cx="4089648" cy="4645496"/>
          </a:xfrm>
        </p:spPr>
        <p:txBody>
          <a:bodyPr>
            <a:normAutofit fontScale="92500"/>
          </a:bodyPr>
          <a:lstStyle/>
          <a:p>
            <a:r>
              <a:rPr lang="fr-FR" dirty="0" smtClean="0"/>
              <a:t>Il nous permet le contact avec l'environnement et fonctionne comme un système d'alarme naturel. Sans le toucher, il serait impossible de faire la distinction entre un lieu dangereux et un lieu sûr. Le sens du toucher est dû à la présence de nombreux récepteurs et corpuscules situés sous la peau. 4 types :</a:t>
            </a:r>
          </a:p>
          <a:p>
            <a:r>
              <a:rPr lang="fr-FR" dirty="0" smtClean="0"/>
              <a:t> à la chaleur, au froid, à la pression ou à la douleur.</a:t>
            </a:r>
            <a:endParaRPr lang="fr-FR" dirty="0"/>
          </a:p>
        </p:txBody>
      </p:sp>
      <p:pic>
        <p:nvPicPr>
          <p:cNvPr id="91138" name="Picture 2" descr="La peau: organe du toucher"/>
          <p:cNvPicPr>
            <a:picLocks noChangeAspect="1" noChangeArrowheads="1"/>
          </p:cNvPicPr>
          <p:nvPr/>
        </p:nvPicPr>
        <p:blipFill>
          <a:blip r:embed="rId2" cstate="print"/>
          <a:srcRect/>
          <a:stretch>
            <a:fillRect/>
          </a:stretch>
        </p:blipFill>
        <p:spPr bwMode="auto">
          <a:xfrm>
            <a:off x="5220072" y="1700808"/>
            <a:ext cx="3410905" cy="388843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914400" y="1447800"/>
            <a:ext cx="7906072" cy="4141440"/>
          </a:xfrm>
        </p:spPr>
        <p:txBody>
          <a:bodyPr>
            <a:normAutofit fontScale="62500" lnSpcReduction="20000"/>
          </a:bodyPr>
          <a:lstStyle/>
          <a:p>
            <a:r>
              <a:rPr lang="fr-FR" dirty="0" smtClean="0"/>
              <a:t>Les corpuscules de </a:t>
            </a:r>
            <a:r>
              <a:rPr lang="fr-FR" dirty="0" err="1" smtClean="0"/>
              <a:t>Pacini</a:t>
            </a:r>
            <a:r>
              <a:rPr lang="fr-FR" dirty="0" smtClean="0"/>
              <a:t> sont les plus volumineux de ces organes sensoriels et sont situés dans la partie la plus interne du derme (hypoderme). Ils siègent principalement dans les régions </a:t>
            </a:r>
            <a:r>
              <a:rPr lang="fr-FR" dirty="0" err="1" smtClean="0"/>
              <a:t>palmo</a:t>
            </a:r>
            <a:r>
              <a:rPr lang="fr-FR" dirty="0" smtClean="0"/>
              <a:t>-plantaires et transmettent les informations relatives au tact et à la pression. Ils informent le cerveau des mouvements du corps. Les corpuscules de Meissner, en forme d'olive, sont surtout abondants dans la pulpe des doigts et véhiculent les informations relatives au tact: ils informent le cerveau que la peau a été touchée. Les disques de </a:t>
            </a:r>
            <a:r>
              <a:rPr lang="fr-FR" dirty="0" err="1" smtClean="0"/>
              <a:t>Merkel</a:t>
            </a:r>
            <a:r>
              <a:rPr lang="fr-FR" dirty="0" smtClean="0"/>
              <a:t> sont des organes plats répartis dans les même régions que les corpuscules de Meissner. Il informe le cerveau lorsque la peau est touchée de façon continue. Les récepteurs certainement les plus mystérieux sont les corpuscules de </a:t>
            </a:r>
            <a:r>
              <a:rPr lang="fr-FR" dirty="0" err="1" smtClean="0"/>
              <a:t>Ruffini</a:t>
            </a:r>
            <a:r>
              <a:rPr lang="fr-FR" dirty="0" smtClean="0"/>
              <a:t> et de </a:t>
            </a:r>
            <a:r>
              <a:rPr lang="fr-FR" dirty="0" err="1" smtClean="0"/>
              <a:t>Krause</a:t>
            </a:r>
            <a:r>
              <a:rPr lang="fr-FR" dirty="0" smtClean="0"/>
              <a:t>. Ils sont entourés de tissu conjonctif et de fibres nerveuses. On pense qu'ils servent essentiellement de système d'alarme, car ils sont sensibles au froid, au chaud, à la pression et à la douleur.</a:t>
            </a:r>
          </a:p>
          <a:p>
            <a:r>
              <a:rPr lang="fr-FR" dirty="0" smtClean="0"/>
              <a:t>La couche la plus externe de la peau, l'épiderme, contient un réseau de terminaisons nerveuses libres, chargées de transformer les informations recueillies par les récepteurs sensoriels en influx nerveux électriques. Les fibres nerveuses qui véhiculent ces informations rejoignent la </a:t>
            </a:r>
            <a:r>
              <a:rPr lang="fr-FR" dirty="0" smtClean="0">
                <a:hlinkClick r:id="rId2"/>
              </a:rPr>
              <a:t>moelle épinière</a:t>
            </a:r>
            <a:r>
              <a:rPr lang="fr-FR" dirty="0" smtClean="0"/>
              <a:t>, qui les transmet au </a:t>
            </a:r>
            <a:r>
              <a:rPr lang="fr-FR" dirty="0" smtClean="0">
                <a:hlinkClick r:id="rId3"/>
              </a:rPr>
              <a:t>cerveau</a:t>
            </a:r>
            <a:r>
              <a:rPr lang="fr-FR" dirty="0" smtClean="0"/>
              <a:t>, qui se charge de les analyser et de les comprendre. Ce sens remarquable qu'est le toucher nous protège tous les jours des agressions de l'environnement.</a:t>
            </a:r>
          </a:p>
          <a:p>
            <a:r>
              <a:rPr lang="fr-FR" dirty="0" smtClean="0"/>
              <a:t/>
            </a:r>
            <a:br>
              <a:rPr lang="fr-FR" dirty="0" smtClean="0"/>
            </a:b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2800" dirty="0" smtClean="0"/>
              <a:t>Exemple hormone thyroïdienne :</a:t>
            </a:r>
            <a:br>
              <a:rPr lang="fr-FR" sz="2800" dirty="0" smtClean="0"/>
            </a:br>
            <a:r>
              <a:rPr lang="fr-FR" sz="2800" dirty="0" smtClean="0"/>
              <a:t>feed back ou effet rétrograde négative  </a:t>
            </a:r>
            <a:endParaRPr lang="fr-FR" sz="2800" dirty="0"/>
          </a:p>
        </p:txBody>
      </p:sp>
      <p:graphicFrame>
        <p:nvGraphicFramePr>
          <p:cNvPr id="4" name="Espace réservé du contenu 3"/>
          <p:cNvGraphicFramePr>
            <a:graphicFrameLocks noGrp="1"/>
          </p:cNvGraphicFramePr>
          <p:nvPr>
            <p:ph sz="quarter" idx="1"/>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contenu 2"/>
          <p:cNvSpPr txBox="1">
            <a:spLocks/>
          </p:cNvSpPr>
          <p:nvPr/>
        </p:nvSpPr>
        <p:spPr>
          <a:xfrm>
            <a:off x="755576" y="5949280"/>
            <a:ext cx="7787208" cy="702643"/>
          </a:xfrm>
          <a:prstGeom prst="rect">
            <a:avLst/>
          </a:prstGeom>
        </p:spPr>
        <p:txBody>
          <a:bodyPr>
            <a:normAutofit fontScale="47500" lnSpcReduction="20000"/>
          </a:bodyPr>
          <a:lstStyle/>
          <a:p>
            <a:pPr marL="292100" marR="0" lvl="0" indent="-292100" algn="l" defTabSz="914400" rtl="0" eaLnBrk="1" fontAlgn="auto" latinLnBrk="0" hangingPunct="1">
              <a:lnSpc>
                <a:spcPct val="100000"/>
              </a:lnSpc>
              <a:spcBef>
                <a:spcPts val="0"/>
              </a:spcBef>
              <a:spcAft>
                <a:spcPts val="0"/>
              </a:spcAft>
              <a:buClr>
                <a:schemeClr val="accent1"/>
              </a:buClr>
              <a:buSzPct val="70000"/>
              <a:buFont typeface="Wingdings 2"/>
              <a:buChar char=""/>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Les effets d’une hormone sont souvent contrebalancés par une hormone antagoniste, qui produit un effet inverse de la première. C'est le mécanisme de rétroaction ou " feed back "</a:t>
            </a: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hormones thyroïdiennes</a:t>
            </a:r>
            <a:endParaRPr lang="fr-FR" dirty="0"/>
          </a:p>
        </p:txBody>
      </p:sp>
      <p:sp>
        <p:nvSpPr>
          <p:cNvPr id="3" name="Espace réservé du contenu 2"/>
          <p:cNvSpPr>
            <a:spLocks noGrp="1"/>
          </p:cNvSpPr>
          <p:nvPr>
            <p:ph sz="quarter" idx="1"/>
          </p:nvPr>
        </p:nvSpPr>
        <p:spPr>
          <a:xfrm>
            <a:off x="457200" y="1600200"/>
            <a:ext cx="5770984" cy="4853136"/>
          </a:xfrm>
        </p:spPr>
        <p:txBody>
          <a:bodyPr>
            <a:normAutofit fontScale="85000" lnSpcReduction="20000"/>
          </a:bodyPr>
          <a:lstStyle/>
          <a:p>
            <a:r>
              <a:rPr lang="fr-FR" dirty="0" smtClean="0"/>
              <a:t>La thyroïde produit </a:t>
            </a:r>
            <a:r>
              <a:rPr lang="fr-FR" b="1" i="1" dirty="0" smtClean="0"/>
              <a:t>la thyroxine</a:t>
            </a:r>
            <a:r>
              <a:rPr lang="fr-FR" dirty="0" smtClean="0"/>
              <a:t> (aussi appelée T </a:t>
            </a:r>
            <a:r>
              <a:rPr lang="fr-FR" baseline="-25000" dirty="0" smtClean="0"/>
              <a:t>4</a:t>
            </a:r>
            <a:r>
              <a:rPr lang="fr-FR" dirty="0" smtClean="0"/>
              <a:t> , car elle contient 4 atomes d'iode). et </a:t>
            </a:r>
            <a:r>
              <a:rPr lang="fr-FR" b="1" i="1" dirty="0" err="1" smtClean="0"/>
              <a:t>triiodothyronine</a:t>
            </a:r>
            <a:r>
              <a:rPr lang="fr-FR" dirty="0" smtClean="0"/>
              <a:t> (aussi appelé T </a:t>
            </a:r>
            <a:r>
              <a:rPr lang="fr-FR" baseline="-25000" dirty="0" smtClean="0"/>
              <a:t>3</a:t>
            </a:r>
            <a:r>
              <a:rPr lang="fr-FR" dirty="0" smtClean="0"/>
              <a:t> , car elle contient 3 atomes d'iode).</a:t>
            </a:r>
          </a:p>
          <a:p>
            <a:r>
              <a:rPr lang="fr-FR" dirty="0" smtClean="0"/>
              <a:t>Les deux T </a:t>
            </a:r>
            <a:r>
              <a:rPr lang="fr-FR" baseline="-25000" dirty="0" smtClean="0"/>
              <a:t>4</a:t>
            </a:r>
            <a:r>
              <a:rPr lang="fr-FR" dirty="0" smtClean="0"/>
              <a:t> et T </a:t>
            </a:r>
            <a:r>
              <a:rPr lang="fr-FR" baseline="-25000" dirty="0" smtClean="0"/>
              <a:t>3</a:t>
            </a:r>
            <a:r>
              <a:rPr lang="fr-FR" dirty="0" smtClean="0"/>
              <a:t> ont des effets similaires sur les cellules cibles. Dans la plupart des tissus cibles, T </a:t>
            </a:r>
            <a:r>
              <a:rPr lang="fr-FR" baseline="-25000" dirty="0" smtClean="0"/>
              <a:t>4</a:t>
            </a:r>
            <a:r>
              <a:rPr lang="fr-FR" dirty="0" smtClean="0"/>
              <a:t> est converti en T </a:t>
            </a:r>
            <a:r>
              <a:rPr lang="fr-FR" baseline="-25000" dirty="0" smtClean="0"/>
              <a:t>3</a:t>
            </a:r>
            <a:r>
              <a:rPr lang="fr-FR" dirty="0" smtClean="0"/>
              <a:t> . Ils influencent le taux métabolique, la croissance et le développement.</a:t>
            </a:r>
          </a:p>
          <a:p>
            <a:r>
              <a:rPr lang="fr-FR" dirty="0" smtClean="0"/>
              <a:t>Production de thyroxine est régulée par un mécanisme de rétroaction négatif dans laquelle elle inhibe l'hypothalamus qui stimule la thyroïde.</a:t>
            </a:r>
          </a:p>
          <a:p>
            <a:r>
              <a:rPr lang="fr-FR" b="1" i="1" u="sng" dirty="0" smtClean="0"/>
              <a:t>La calcitonine</a:t>
            </a:r>
            <a:endParaRPr lang="fr-FR" b="1" u="sng" dirty="0" smtClean="0"/>
          </a:p>
          <a:p>
            <a:r>
              <a:rPr lang="fr-FR" dirty="0" smtClean="0"/>
              <a:t>La glande thyroïde sécrète aussi </a:t>
            </a:r>
            <a:r>
              <a:rPr lang="fr-FR" b="1" i="1" dirty="0" smtClean="0"/>
              <a:t>la calcitonine</a:t>
            </a:r>
            <a:r>
              <a:rPr lang="fr-FR" dirty="0" smtClean="0"/>
              <a:t> , qui stimule le dépôt de calcium dans les os. C'est l'opposé de l'action de l'hormone parathyroïdienne.</a:t>
            </a:r>
          </a:p>
          <a:p>
            <a:endParaRPr lang="fr-F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pitaux">
  <a:themeElements>
    <a:clrScheme name="Capitaux">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pitaux">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37305</TotalTime>
  <Words>3849</Words>
  <Application>Microsoft Office PowerPoint</Application>
  <PresentationFormat>Affichage à l'écran (4:3)</PresentationFormat>
  <Paragraphs>445</Paragraphs>
  <Slides>77</Slides>
  <Notes>1</Notes>
  <HiddenSlides>0</HiddenSlides>
  <MMClips>0</MMClips>
  <ScaleCrop>false</ScaleCrop>
  <HeadingPairs>
    <vt:vector size="4" baseType="variant">
      <vt:variant>
        <vt:lpstr>Thème</vt:lpstr>
      </vt:variant>
      <vt:variant>
        <vt:i4>1</vt:i4>
      </vt:variant>
      <vt:variant>
        <vt:lpstr>Titres des diapositives</vt:lpstr>
      </vt:variant>
      <vt:variant>
        <vt:i4>77</vt:i4>
      </vt:variant>
    </vt:vector>
  </HeadingPairs>
  <TitlesOfParts>
    <vt:vector size="78" baseType="lpstr">
      <vt:lpstr>Capitaux</vt:lpstr>
      <vt:lpstr>Système endocrinien </vt:lpstr>
      <vt:lpstr>Régulation hormonale</vt:lpstr>
      <vt:lpstr>Types de glandes </vt:lpstr>
      <vt:lpstr>Organes endocrines </vt:lpstr>
      <vt:lpstr>hypophyse</vt:lpstr>
      <vt:lpstr>Diapositive 6</vt:lpstr>
      <vt:lpstr>Feedback négatif hypophysaire </vt:lpstr>
      <vt:lpstr>Exemple hormone thyroïdienne : feed back ou effet rétrograde négative  </vt:lpstr>
      <vt:lpstr>hormones thyroïdiennes</vt:lpstr>
      <vt:lpstr>Glandes parathyroïdes </vt:lpstr>
      <vt:lpstr>Cortex surrénalien </vt:lpstr>
      <vt:lpstr>Diapositive 12</vt:lpstr>
      <vt:lpstr>Médullosurrénale </vt:lpstr>
      <vt:lpstr>Les gonades </vt:lpstr>
      <vt:lpstr>Pancréas</vt:lpstr>
      <vt:lpstr>Glande pinéale </vt:lpstr>
      <vt:lpstr>Hormones : résumé </vt:lpstr>
      <vt:lpstr>Anatomie de principaux glands  </vt:lpstr>
      <vt:lpstr>Thyroïde et parathyroïdes </vt:lpstr>
      <vt:lpstr>Glandes surrénales</vt:lpstr>
      <vt:lpstr>Système urinaire</vt:lpstr>
      <vt:lpstr>Différence entre homme et femme</vt:lpstr>
      <vt:lpstr>Appareil urinaire </vt:lpstr>
      <vt:lpstr>Physiologie rénale</vt:lpstr>
      <vt:lpstr>vessie</vt:lpstr>
      <vt:lpstr>Diapositive 26</vt:lpstr>
      <vt:lpstr>Système génital </vt:lpstr>
      <vt:lpstr>système génital masculin</vt:lpstr>
      <vt:lpstr>Diapositive 29</vt:lpstr>
      <vt:lpstr>Système génital féminin</vt:lpstr>
      <vt:lpstr>Cycle menstruel </vt:lpstr>
      <vt:lpstr>Diapositive 32</vt:lpstr>
      <vt:lpstr>Diapositive 33</vt:lpstr>
      <vt:lpstr>Le système nerveux</vt:lpstr>
      <vt:lpstr>Diapositive 35</vt:lpstr>
      <vt:lpstr>Encéphale </vt:lpstr>
      <vt:lpstr>Le système nerveux périphérique </vt:lpstr>
      <vt:lpstr>Système parasympathique</vt:lpstr>
      <vt:lpstr>Sympathique </vt:lpstr>
      <vt:lpstr>Le cerveau : résumé</vt:lpstr>
      <vt:lpstr>Structure SNC</vt:lpstr>
      <vt:lpstr>Fonction du cerveau</vt:lpstr>
      <vt:lpstr>Anatomie externe du cerveau </vt:lpstr>
      <vt:lpstr>Diapositive 44</vt:lpstr>
      <vt:lpstr>Diapositive 45</vt:lpstr>
      <vt:lpstr>Diapositive 46</vt:lpstr>
      <vt:lpstr>Anatomie du tronc cérébral </vt:lpstr>
      <vt:lpstr>La moelle épinière </vt:lpstr>
      <vt:lpstr>Le Ventricules et le liquide céphalorachidien</vt:lpstr>
      <vt:lpstr>méninges</vt:lpstr>
      <vt:lpstr>Circulation cérébrale </vt:lpstr>
      <vt:lpstr>Exemple : anévrysme artères cérébrales  </vt:lpstr>
      <vt:lpstr>Accident vasculaire cérébral</vt:lpstr>
      <vt:lpstr>Fonction  cognitive</vt:lpstr>
      <vt:lpstr>Voie pyramidal</vt:lpstr>
      <vt:lpstr>Voies extra pyramidales </vt:lpstr>
      <vt:lpstr>Appareil sensoriel </vt:lpstr>
      <vt:lpstr>Olfaction </vt:lpstr>
      <vt:lpstr>Œil </vt:lpstr>
      <vt:lpstr>Diapositive 60</vt:lpstr>
      <vt:lpstr>Anatomie externe de l’œil </vt:lpstr>
      <vt:lpstr>Anatomie de l’œil </vt:lpstr>
      <vt:lpstr>Structure de la rétine</vt:lpstr>
      <vt:lpstr>La rétine</vt:lpstr>
      <vt:lpstr>Vascularisation de la rétine</vt:lpstr>
      <vt:lpstr>Diapositive 66</vt:lpstr>
      <vt:lpstr>Accommodation: trouble  </vt:lpstr>
      <vt:lpstr>Vision de loin et de près </vt:lpstr>
      <vt:lpstr>Nerfs optiques</vt:lpstr>
      <vt:lpstr>Champs visuels </vt:lpstr>
      <vt:lpstr>audition</vt:lpstr>
      <vt:lpstr>oreille</vt:lpstr>
      <vt:lpstr>Le gout </vt:lpstr>
      <vt:lpstr>Diapositive 74</vt:lpstr>
      <vt:lpstr>Toucher </vt:lpstr>
      <vt:lpstr>Diapositive 76</vt:lpstr>
      <vt:lpstr>Diapositive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Grandes fonctions de la vie</dc:title>
  <dc:creator>ghavamian</dc:creator>
  <cp:lastModifiedBy>ghavamian</cp:lastModifiedBy>
  <cp:revision>89</cp:revision>
  <dcterms:created xsi:type="dcterms:W3CDTF">2011-11-28T21:02:25Z</dcterms:created>
  <dcterms:modified xsi:type="dcterms:W3CDTF">2012-01-16T18:15:45Z</dcterms:modified>
</cp:coreProperties>
</file>