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0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DA51A-0029-4F98-AC9B-A4AFFD832F5D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478D1-F037-4D87-A0A4-DA664DDEC8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85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478D1-F037-4D87-A0A4-DA664DDEC8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37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AC749DF-8D17-4C10-B7FD-C772F88577E7}" type="datetimeFigureOut">
              <a:rPr lang="fr-FR" smtClean="0"/>
              <a:t>19/01/2012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AF13689-0225-4329-BDC1-B630EB1B6EC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107431"/>
          </a:xfrm>
        </p:spPr>
        <p:txBody>
          <a:bodyPr/>
          <a:lstStyle/>
          <a:p>
            <a:r>
              <a:rPr lang="fr-FR" dirty="0" smtClean="0"/>
              <a:t>Hypermétropie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1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0" indent="-228600" hangingPunct="0">
              <a:spcBef>
                <a:spcPts val="0"/>
              </a:spcBef>
              <a:buNone/>
              <a:tabLst>
                <a:tab pos="1828800" algn="l"/>
              </a:tabLst>
            </a:pPr>
            <a:r>
              <a:rPr lang="en-GB" dirty="0">
                <a:latin typeface="+mn-lt"/>
                <a:ea typeface="Arial Unicode MS" pitchFamily="2"/>
                <a:cs typeface="Tahoma" pitchFamily="2"/>
              </a:rPr>
              <a:t>	</a:t>
            </a: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>I) L'oeil 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/>
            </a:r>
            <a:br>
              <a:rPr lang="en-GB" dirty="0">
                <a:latin typeface="+mn-lt"/>
                <a:ea typeface="Arial Unicode MS" pitchFamily="2"/>
                <a:cs typeface="Tahoma" pitchFamily="2"/>
              </a:rPr>
            </a:b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>	1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) Les </a:t>
            </a:r>
            <a:r>
              <a:rPr lang="en-GB" dirty="0" err="1">
                <a:latin typeface="+mn-lt"/>
                <a:ea typeface="Arial Unicode MS" pitchFamily="2"/>
                <a:cs typeface="Tahoma" pitchFamily="2"/>
              </a:rPr>
              <a:t>différentes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 parties de l'oeil </a:t>
            </a:r>
            <a:endParaRPr lang="en-GB" dirty="0" smtClean="0">
              <a:latin typeface="+mn-lt"/>
              <a:ea typeface="Arial Unicode MS" pitchFamily="2"/>
              <a:cs typeface="Tahoma" pitchFamily="2"/>
            </a:endParaRPr>
          </a:p>
          <a:p>
            <a:pPr marL="914400" lvl="0" indent="-228600" hangingPunct="0">
              <a:spcBef>
                <a:spcPts val="0"/>
              </a:spcBef>
              <a:buNone/>
              <a:tabLst>
                <a:tab pos="1828800" algn="l"/>
              </a:tabLst>
            </a:pPr>
            <a:r>
              <a:rPr lang="en-GB" dirty="0">
                <a:latin typeface="+mn-lt"/>
                <a:ea typeface="Arial Unicode MS" pitchFamily="2"/>
                <a:cs typeface="Tahoma" pitchFamily="2"/>
              </a:rPr>
              <a:t>		2) La vision d'un objet</a:t>
            </a:r>
            <a:br>
              <a:rPr lang="en-GB" dirty="0">
                <a:latin typeface="+mn-lt"/>
                <a:ea typeface="Arial Unicode MS" pitchFamily="2"/>
                <a:cs typeface="Tahoma" pitchFamily="2"/>
              </a:rPr>
            </a:br>
            <a:r>
              <a:rPr lang="en-GB" dirty="0">
                <a:latin typeface="+mn-lt"/>
                <a:ea typeface="Arial Unicode MS" pitchFamily="2"/>
                <a:cs typeface="Tahoma" pitchFamily="2"/>
              </a:rPr>
              <a:t>	3) </a:t>
            </a:r>
            <a:r>
              <a:rPr lang="en-GB" dirty="0" err="1" smtClean="0">
                <a:latin typeface="+mn-lt"/>
                <a:ea typeface="Arial Unicode MS" pitchFamily="2"/>
                <a:cs typeface="Tahoma" pitchFamily="2"/>
              </a:rPr>
              <a:t>Expériences</a:t>
            </a: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/>
            </a:r>
            <a:br>
              <a:rPr lang="en-GB" dirty="0" smtClean="0">
                <a:latin typeface="+mn-lt"/>
                <a:ea typeface="Arial Unicode MS" pitchFamily="2"/>
                <a:cs typeface="Tahoma" pitchFamily="2"/>
              </a:rPr>
            </a:br>
            <a:endParaRPr lang="en-GB" dirty="0">
              <a:latin typeface="+mn-lt"/>
              <a:ea typeface="Arial Unicode MS" pitchFamily="2"/>
              <a:cs typeface="Tahoma" pitchFamily="2"/>
            </a:endParaRPr>
          </a:p>
          <a:p>
            <a:pPr marL="0" lvl="0" indent="0" hangingPunc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>	II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) </a:t>
            </a:r>
            <a:r>
              <a:rPr lang="fr-FR" dirty="0">
                <a:latin typeface="+mn-lt"/>
                <a:ea typeface="Arial Unicode MS" pitchFamily="2"/>
                <a:cs typeface="Tahoma" pitchFamily="2"/>
              </a:rPr>
              <a:t>L'hypermétropie</a:t>
            </a:r>
          </a:p>
          <a:p>
            <a:pPr marL="0" lvl="0" indent="0" hangingPunc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fr-FR" dirty="0">
                <a:latin typeface="+mn-lt"/>
                <a:ea typeface="Arial Unicode MS" pitchFamily="2"/>
                <a:cs typeface="Tahoma" pitchFamily="2"/>
              </a:rPr>
              <a:t>		</a:t>
            </a:r>
            <a:r>
              <a:rPr lang="fr-FR" dirty="0" smtClean="0">
                <a:latin typeface="+mn-lt"/>
                <a:ea typeface="Arial Unicode MS" pitchFamily="2"/>
                <a:cs typeface="Tahoma" pitchFamily="2"/>
              </a:rPr>
              <a:t>1</a:t>
            </a:r>
            <a:r>
              <a:rPr lang="fr-FR" dirty="0">
                <a:latin typeface="+mn-lt"/>
                <a:ea typeface="Arial Unicode MS" pitchFamily="2"/>
                <a:cs typeface="Tahoma" pitchFamily="2"/>
              </a:rPr>
              <a:t>) </a:t>
            </a:r>
            <a:r>
              <a:rPr lang="fr-FR" dirty="0" smtClean="0">
                <a:latin typeface="+mn-lt"/>
                <a:ea typeface="Arial Unicode MS" pitchFamily="2"/>
                <a:cs typeface="Tahoma" pitchFamily="2"/>
              </a:rPr>
              <a:t>Qu’est-ce </a:t>
            </a:r>
            <a:r>
              <a:rPr lang="fr-FR" dirty="0">
                <a:latin typeface="+mn-lt"/>
                <a:ea typeface="Arial Unicode MS" pitchFamily="2"/>
                <a:cs typeface="Tahoma" pitchFamily="2"/>
              </a:rPr>
              <a:t>que l’hypermétropie ?</a:t>
            </a:r>
          </a:p>
          <a:p>
            <a:pPr marL="0" lvl="0" indent="0" hangingPunc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fr-FR" dirty="0">
                <a:latin typeface="+mn-lt"/>
                <a:ea typeface="Arial Unicode MS" pitchFamily="2"/>
                <a:cs typeface="Tahoma" pitchFamily="2"/>
              </a:rPr>
              <a:t>		</a:t>
            </a:r>
            <a:r>
              <a:rPr lang="fr-FR" dirty="0" smtClean="0">
                <a:latin typeface="+mn-lt"/>
                <a:ea typeface="Arial Unicode MS" pitchFamily="2"/>
                <a:cs typeface="Tahoma" pitchFamily="2"/>
              </a:rPr>
              <a:t>2</a:t>
            </a:r>
            <a:r>
              <a:rPr lang="fr-FR" dirty="0">
                <a:latin typeface="+mn-lt"/>
                <a:ea typeface="Arial Unicode MS" pitchFamily="2"/>
                <a:cs typeface="Tahoma" pitchFamily="2"/>
              </a:rPr>
              <a:t>) Symptômes et diagnostic</a:t>
            </a:r>
          </a:p>
          <a:p>
            <a:pPr marL="0" lvl="0" indent="0" hangingPunct="0">
              <a:spcBef>
                <a:spcPts val="0"/>
              </a:spcBef>
              <a:buNone/>
              <a:tabLst>
                <a:tab pos="914400" algn="l"/>
              </a:tabLst>
            </a:pPr>
            <a:r>
              <a:rPr lang="en-GB" dirty="0">
                <a:latin typeface="+mn-lt"/>
                <a:ea typeface="Arial Unicode MS" pitchFamily="2"/>
                <a:cs typeface="Tahoma" pitchFamily="2"/>
              </a:rPr>
              <a:t>	</a:t>
            </a: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>	3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) Comment la </a:t>
            </a:r>
            <a:r>
              <a:rPr lang="en-GB" dirty="0" err="1">
                <a:latin typeface="+mn-lt"/>
                <a:ea typeface="Arial Unicode MS" pitchFamily="2"/>
                <a:cs typeface="Tahoma" pitchFamily="2"/>
              </a:rPr>
              <a:t>corriger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 ?</a:t>
            </a:r>
            <a:br>
              <a:rPr lang="en-GB" dirty="0">
                <a:latin typeface="+mn-lt"/>
                <a:ea typeface="Arial Unicode MS" pitchFamily="2"/>
                <a:cs typeface="Tahoma" pitchFamily="2"/>
              </a:rPr>
            </a:br>
            <a:r>
              <a:rPr lang="en-GB" dirty="0">
                <a:latin typeface="+mn-lt"/>
                <a:ea typeface="Arial Unicode MS" pitchFamily="2"/>
                <a:cs typeface="Tahoma" pitchFamily="2"/>
              </a:rPr>
              <a:t>		</a:t>
            </a:r>
            <a:r>
              <a:rPr lang="en-GB" dirty="0" smtClean="0">
                <a:latin typeface="+mn-lt"/>
                <a:ea typeface="Arial Unicode MS" pitchFamily="2"/>
                <a:cs typeface="Tahoma" pitchFamily="2"/>
              </a:rPr>
              <a:t>4</a:t>
            </a:r>
            <a:r>
              <a:rPr lang="en-GB" dirty="0">
                <a:latin typeface="+mn-lt"/>
                <a:ea typeface="Arial Unicode MS" pitchFamily="2"/>
                <a:cs typeface="Tahoma" pitchFamily="2"/>
              </a:rPr>
              <a:t>) </a:t>
            </a:r>
            <a:r>
              <a:rPr lang="en-GB" dirty="0" err="1">
                <a:latin typeface="+mn-lt"/>
                <a:ea typeface="Arial Unicode MS" pitchFamily="2"/>
                <a:cs typeface="Tahoma" pitchFamily="2"/>
              </a:rPr>
              <a:t>Expériences</a:t>
            </a:r>
            <a:endParaRPr lang="en-GB" dirty="0">
              <a:latin typeface="+mn-lt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927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I) L’œil </a:t>
            </a:r>
            <a:br>
              <a:rPr lang="fr-FR" sz="4000" dirty="0" smtClean="0"/>
            </a:br>
            <a:r>
              <a:rPr lang="fr-FR" sz="4000" dirty="0" smtClean="0"/>
              <a:t>1) Les différentes parties de l’œil 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1775883" y="5655027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Schéma d’un œil 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5909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 flipV="1">
            <a:off x="2051720" y="3861048"/>
            <a:ext cx="864096" cy="1142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6084168" y="4005064"/>
            <a:ext cx="648072" cy="11834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5508104" y="2708920"/>
            <a:ext cx="144016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3347864" y="2132856"/>
            <a:ext cx="216024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1115616" y="3292624"/>
            <a:ext cx="1872208" cy="196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2267744" y="1916832"/>
            <a:ext cx="730678" cy="1375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508104" y="19168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cristallin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6977582" y="25196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rétine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6588224" y="518855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erf optique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1746204" y="49663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cornée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11560" y="30578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iris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1583668" y="15567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pupille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6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2) La vision d’un objet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5909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riangle isocèle 4"/>
          <p:cNvSpPr/>
          <p:nvPr/>
        </p:nvSpPr>
        <p:spPr>
          <a:xfrm rot="5400000">
            <a:off x="4247964" y="2312876"/>
            <a:ext cx="432048" cy="2520280"/>
          </a:xfrm>
          <a:prstGeom prst="triangle">
            <a:avLst/>
          </a:prstGeom>
          <a:solidFill>
            <a:srgbClr val="0033CC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3356992"/>
            <a:ext cx="3203848" cy="432048"/>
          </a:xfrm>
          <a:prstGeom prst="rect">
            <a:avLst/>
          </a:prstGeom>
          <a:solidFill>
            <a:srgbClr val="0033CC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1714" y="3356992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1714" y="3789040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1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3) Expériences</a:t>
            </a:r>
            <a:endParaRPr lang="fr-FR" dirty="0"/>
          </a:p>
        </p:txBody>
      </p:sp>
      <p:pic>
        <p:nvPicPr>
          <p:cNvPr id="3074" name="Picture 2" descr="C:\Users\Antoine\Downloads\OjEXn_-_Imgu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37657" r="49096" b="31338"/>
          <a:stretch/>
        </p:blipFill>
        <p:spPr bwMode="auto">
          <a:xfrm>
            <a:off x="2411760" y="1844824"/>
            <a:ext cx="469445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23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II) Hypermétropie</a:t>
            </a:r>
            <a:br>
              <a:rPr lang="fr-FR" sz="4000" dirty="0" smtClean="0"/>
            </a:br>
            <a:r>
              <a:rPr lang="fr-FR" sz="4000" dirty="0" smtClean="0"/>
              <a:t>1) Qu’est-ce que l’hypermétropie ?</a:t>
            </a:r>
            <a:endParaRPr lang="fr-FR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253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Connecteur droit avec flèche 5"/>
          <p:cNvCxnSpPr/>
          <p:nvPr/>
        </p:nvCxnSpPr>
        <p:spPr>
          <a:xfrm>
            <a:off x="1922394" y="3429000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04389" y="539992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Objet proche de l’œil </a:t>
            </a:r>
            <a:endParaRPr lang="fr-FR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707904" y="3861048"/>
            <a:ext cx="36004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188679" y="539992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Cristallin</a:t>
            </a:r>
            <a:endParaRPr lang="fr-FR" sz="16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5627717" y="3212976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979645" y="539992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Rétine</a:t>
            </a:r>
            <a:br>
              <a:rPr lang="fr-FR" sz="1600" dirty="0" smtClean="0"/>
            </a:br>
            <a:r>
              <a:rPr lang="fr-FR" sz="1600" dirty="0" smtClean="0"/>
              <a:t>(objet flou)</a:t>
            </a:r>
            <a:endParaRPr lang="fr-FR" sz="1600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7524328" y="3311694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984268" y="537321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Objet net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133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2) Symptômes et diagnostic</a:t>
            </a:r>
            <a:endParaRPr lang="fr-FR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6"/>
          <a:stretch/>
        </p:blipFill>
        <p:spPr bwMode="auto">
          <a:xfrm>
            <a:off x="2038469" y="1988840"/>
            <a:ext cx="5231904" cy="314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55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3) Comment la corriger ?</a:t>
            </a:r>
            <a:endParaRPr lang="fr-FR" dirty="0"/>
          </a:p>
        </p:txBody>
      </p:sp>
      <p:pic>
        <p:nvPicPr>
          <p:cNvPr id="4" name="Picture 2" descr="http://www.generale-optique.com/images/service/visuel-hypermetropie4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5343" r="2754" b="7558"/>
          <a:stretch/>
        </p:blipFill>
        <p:spPr bwMode="auto">
          <a:xfrm>
            <a:off x="1403648" y="1772816"/>
            <a:ext cx="6285530" cy="246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ZoneTexte 4"/>
          <p:cNvSpPr txBox="1"/>
          <p:nvPr/>
        </p:nvSpPr>
        <p:spPr>
          <a:xfrm>
            <a:off x="1115616" y="4327887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Œil hypermétrope corrigé avec une lentille convergente de +3</a:t>
            </a:r>
            <a:r>
              <a:rPr lang="el-G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δ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4) Expériences</a:t>
            </a:r>
            <a:endParaRPr lang="fr-FR" dirty="0"/>
          </a:p>
        </p:txBody>
      </p:sp>
      <p:pic>
        <p:nvPicPr>
          <p:cNvPr id="2050" name="Picture 2" descr="C:\Users\Antoine\Downloads\VWYnv_-_Imgu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0" t="31146" r="42627" b="32804"/>
          <a:stretch/>
        </p:blipFill>
        <p:spPr bwMode="auto">
          <a:xfrm>
            <a:off x="198084" y="2047672"/>
            <a:ext cx="4053949" cy="303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Antoine\Downloads\Z1SUq_-_Imgu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11" t="40318" r="30763" b="29841"/>
          <a:stretch/>
        </p:blipFill>
        <p:spPr bwMode="auto">
          <a:xfrm>
            <a:off x="4374548" y="2047672"/>
            <a:ext cx="4517932" cy="3037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77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375</TotalTime>
  <Words>61</Words>
  <Application>Microsoft Office PowerPoint</Application>
  <PresentationFormat>Affichage à l'écran (4:3)</PresentationFormat>
  <Paragraphs>28</Paragraphs>
  <Slides>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Exécutif</vt:lpstr>
      <vt:lpstr>Hypermétropie</vt:lpstr>
      <vt:lpstr>Sommaire</vt:lpstr>
      <vt:lpstr>I) L’œil  1) Les différentes parties de l’œil </vt:lpstr>
      <vt:lpstr>2) La vision d’un objet</vt:lpstr>
      <vt:lpstr>3) Expériences</vt:lpstr>
      <vt:lpstr>II) Hypermétropie 1) Qu’est-ce que l’hypermétropie ?</vt:lpstr>
      <vt:lpstr>2) Symptômes et diagnostic</vt:lpstr>
      <vt:lpstr>3) Comment la corriger ?</vt:lpstr>
      <vt:lpstr>4) Expériences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Hypermétropie</dc:title>
  <dc:creator>Antoine</dc:creator>
  <cp:lastModifiedBy>Antoine</cp:lastModifiedBy>
  <cp:revision>22</cp:revision>
  <dcterms:created xsi:type="dcterms:W3CDTF">2012-01-14T11:37:29Z</dcterms:created>
  <dcterms:modified xsi:type="dcterms:W3CDTF">2012-01-19T20:21:53Z</dcterms:modified>
</cp:coreProperties>
</file>