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4" r:id="rId3"/>
    <p:sldId id="257" r:id="rId4"/>
    <p:sldId id="263" r:id="rId5"/>
    <p:sldId id="266" r:id="rId6"/>
    <p:sldId id="259" r:id="rId7"/>
    <p:sldId id="260" r:id="rId8"/>
    <p:sldId id="267" r:id="rId9"/>
    <p:sldId id="265" r:id="rId10"/>
    <p:sldId id="278" r:id="rId11"/>
    <p:sldId id="279" r:id="rId12"/>
    <p:sldId id="276" r:id="rId13"/>
    <p:sldId id="281" r:id="rId14"/>
    <p:sldId id="277" r:id="rId15"/>
    <p:sldId id="268" r:id="rId16"/>
    <p:sldId id="262" r:id="rId17"/>
    <p:sldId id="261" r:id="rId18"/>
    <p:sldId id="270" r:id="rId19"/>
    <p:sldId id="269" r:id="rId20"/>
    <p:sldId id="271" r:id="rId21"/>
    <p:sldId id="272" r:id="rId22"/>
    <p:sldId id="280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F2A7C-9E73-4787-B849-07A3A163A87D}" type="datetimeFigureOut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86B02-EB48-4549-BDA5-DDDA4673365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2545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7540-DE20-4259-B7C1-2F38CE39B344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80E4-B702-43CA-8766-80F35217249E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B0B7E-308A-4BA9-982E-BC1AD68B3F05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E453-28E2-4C20-B469-2095ACF20BDE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BC6B-5F1C-4A68-9397-0B892F140275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7DE-3D58-4D33-828A-669F2C599473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6CF0-A635-4077-9A55-16D4A29600A3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CD84-6661-4AA9-9AF6-1FB027AB8C31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4066B-3EC8-4E71-BFC6-77061B26899B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978E-F106-4D31-AE4F-4C159D00595A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8F24-CF6F-41CA-84DB-BD36EFE6CCFE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67456-9F30-401C-86A6-9FDBD8442029}" type="datetime1">
              <a:rPr lang="fr-FR" smtClean="0"/>
              <a:pPr/>
              <a:t>13/01/2012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8513A-E4C7-4BED-B839-878642A5C28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7200" b="1" dirty="0" smtClean="0">
                <a:latin typeface="Bradley Hand ITC" pitchFamily="66" charset="0"/>
              </a:rPr>
              <a:t>Le </a:t>
            </a:r>
            <a:r>
              <a:rPr lang="fr-FR" sz="7200" b="1" dirty="0">
                <a:latin typeface="Bradley Hand ITC" pitchFamily="66" charset="0"/>
              </a:rPr>
              <a:t>t</a:t>
            </a:r>
            <a:r>
              <a:rPr lang="fr-FR" sz="7200" b="1" dirty="0" smtClean="0">
                <a:latin typeface="Bradley Hand ITC" pitchFamily="66" charset="0"/>
              </a:rPr>
              <a:t>raumatisme psychique</a:t>
            </a:r>
            <a:endParaRPr lang="fr-FR" sz="7200" b="1" dirty="0">
              <a:latin typeface="Bradley Hand ITC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fr-FR" sz="2000" dirty="0" smtClean="0">
              <a:latin typeface="Bradley Hand ITC" pitchFamily="66" charset="0"/>
            </a:endParaRPr>
          </a:p>
          <a:p>
            <a:pPr algn="r"/>
            <a:endParaRPr lang="fr-FR" sz="2000" dirty="0">
              <a:latin typeface="Bradley Hand ITC" pitchFamily="66" charset="0"/>
            </a:endParaRPr>
          </a:p>
          <a:p>
            <a:pPr algn="r"/>
            <a:r>
              <a:rPr lang="fr-FR" sz="2000" dirty="0" smtClean="0">
                <a:latin typeface="Bradley Hand ITC" pitchFamily="66" charset="0"/>
              </a:rPr>
              <a:t>Marie-Christine SUTTER</a:t>
            </a:r>
          </a:p>
          <a:p>
            <a:pPr algn="r"/>
            <a:r>
              <a:rPr lang="fr-FR" sz="2000" dirty="0" smtClean="0">
                <a:latin typeface="Bradley Hand ITC" pitchFamily="66" charset="0"/>
              </a:rPr>
              <a:t>IDE  EPICURE EMPP</a:t>
            </a:r>
          </a:p>
          <a:p>
            <a:pPr algn="r"/>
            <a:endParaRPr lang="fr-FR" sz="2000" dirty="0" smtClean="0">
              <a:latin typeface="Bradley Hand ITC" pitchFamily="66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Conversions hystériques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/>
              <a:t>D</a:t>
            </a:r>
            <a:r>
              <a:rPr lang="fr-FR" dirty="0" smtClean="0"/>
              <a:t>écompensations psychotiques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L’approche psychanalytique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travail dans la cure, le transfert et la libre association permettront de faire lien entre le réel du sujet avec ses signifiants et le traumatisme</a:t>
            </a:r>
          </a:p>
          <a:p>
            <a:endParaRPr lang="fr-FR" dirty="0"/>
          </a:p>
          <a:p>
            <a:r>
              <a:rPr lang="fr-FR" dirty="0" smtClean="0"/>
              <a:t>La fonction du symptôme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 L ’événement traumatique est un nœud qui ne se digère pas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endParaRPr lang="fr-FR" dirty="0" smtClean="0"/>
          </a:p>
          <a:p>
            <a:endParaRPr lang="fr-FR" smtClean="0"/>
          </a:p>
          <a:p>
            <a:r>
              <a:rPr lang="fr-FR" smtClean="0"/>
              <a:t>Le </a:t>
            </a:r>
            <a:r>
              <a:rPr lang="fr-FR" dirty="0" smtClean="0"/>
              <a:t>traumatisme est une mauvaise rencontre au </a:t>
            </a:r>
            <a:r>
              <a:rPr lang="fr-FR" smtClean="0"/>
              <a:t>mauvais moment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Notion de deuil</a:t>
            </a:r>
          </a:p>
          <a:p>
            <a:pPr lvl="2"/>
            <a:r>
              <a:rPr lang="fr-FR" dirty="0" smtClean="0"/>
              <a:t>Choc</a:t>
            </a:r>
          </a:p>
          <a:p>
            <a:pPr lvl="2"/>
            <a:r>
              <a:rPr lang="fr-FR" dirty="0" smtClean="0"/>
              <a:t>Sidération</a:t>
            </a:r>
          </a:p>
          <a:p>
            <a:pPr lvl="2"/>
            <a:r>
              <a:rPr lang="fr-FR" dirty="0" smtClean="0"/>
              <a:t>Refus</a:t>
            </a:r>
          </a:p>
          <a:p>
            <a:pPr lvl="2"/>
            <a:r>
              <a:rPr lang="fr-FR" dirty="0" smtClean="0"/>
              <a:t>Dépression</a:t>
            </a:r>
          </a:p>
          <a:p>
            <a:pPr lvl="2"/>
            <a:r>
              <a:rPr lang="fr-FR" dirty="0" smtClean="0"/>
              <a:t>Négociation</a:t>
            </a:r>
          </a:p>
          <a:p>
            <a:pPr lvl="2"/>
            <a:r>
              <a:rPr lang="fr-FR" dirty="0" smtClean="0"/>
              <a:t>Colère</a:t>
            </a:r>
          </a:p>
          <a:p>
            <a:pPr lvl="2"/>
            <a:r>
              <a:rPr lang="fr-FR" dirty="0"/>
              <a:t>A</a:t>
            </a:r>
            <a:r>
              <a:rPr lang="fr-FR" dirty="0" smtClean="0"/>
              <a:t>cceptation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Crise d’angoisse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4043362" cy="4911741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Palpitations</a:t>
            </a:r>
          </a:p>
          <a:p>
            <a:r>
              <a:rPr lang="fr-FR" dirty="0" smtClean="0"/>
              <a:t>Fourmillements</a:t>
            </a:r>
          </a:p>
          <a:p>
            <a:r>
              <a:rPr lang="fr-FR" dirty="0" smtClean="0"/>
              <a:t>Malaise</a:t>
            </a:r>
          </a:p>
          <a:p>
            <a:r>
              <a:rPr lang="fr-FR" dirty="0" smtClean="0"/>
              <a:t>Vertiges</a:t>
            </a:r>
          </a:p>
          <a:p>
            <a:r>
              <a:rPr lang="fr-FR" dirty="0" smtClean="0"/>
              <a:t>Tremblements</a:t>
            </a:r>
          </a:p>
          <a:p>
            <a:r>
              <a:rPr lang="fr-FR" dirty="0" smtClean="0"/>
              <a:t>Sueurs </a:t>
            </a:r>
          </a:p>
          <a:p>
            <a:r>
              <a:rPr lang="fr-FR" dirty="0" smtClean="0"/>
              <a:t>Sensations d’oppression</a:t>
            </a:r>
          </a:p>
          <a:p>
            <a:r>
              <a:rPr lang="fr-FR" dirty="0" smtClean="0"/>
              <a:t>Nausées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2042" y="1214422"/>
            <a:ext cx="4043362" cy="49117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3200" dirty="0" smtClean="0"/>
              <a:t>« B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oule » dans la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gorge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Frissons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Hyperventilation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Douleur thoracique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Bouffées de chaleur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Crampes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Impression de mort imminente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Névroses post-traumatique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/>
              <a:t>	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		Notion de durée des signes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	Général Louis Crocq      </a:t>
            </a:r>
          </a:p>
          <a:p>
            <a:pPr algn="ctr">
              <a:buNone/>
            </a:pPr>
            <a:r>
              <a:rPr lang="fr-FR" dirty="0" smtClean="0"/>
              <a:t>   		Fondateur des CUMP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4214818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CUMP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Crée en 1995 après les attentats de Saint Michel à la demande de Jacques Chirac</a:t>
            </a:r>
          </a:p>
          <a:p>
            <a:r>
              <a:rPr lang="fr-FR" dirty="0" smtClean="0"/>
              <a:t>Circulaire du 18 mai 1997</a:t>
            </a:r>
          </a:p>
          <a:p>
            <a:r>
              <a:rPr lang="fr-FR" dirty="0" smtClean="0"/>
              <a:t>Un comité national, 7 cellules régionales permanentes, un psychiatre référent par département</a:t>
            </a:r>
          </a:p>
          <a:p>
            <a:r>
              <a:rPr lang="fr-FR" dirty="0" smtClean="0"/>
              <a:t>A partir d’appel du 15</a:t>
            </a:r>
          </a:p>
          <a:p>
            <a:r>
              <a:rPr lang="fr-FR" dirty="0" smtClean="0"/>
              <a:t>Réseau de volontaire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Mission de la CUMP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Prise en charge de plus de 10 personnes, victimes de catastrophes, victimes civiles ou  de guerre</a:t>
            </a:r>
          </a:p>
          <a:p>
            <a:r>
              <a:rPr lang="fr-FR" dirty="0" smtClean="0"/>
              <a:t>Doctrine du soutien psychologique</a:t>
            </a:r>
          </a:p>
          <a:p>
            <a:r>
              <a:rPr lang="fr-FR" dirty="0" smtClean="0"/>
              <a:t>Mise en place rapide</a:t>
            </a:r>
          </a:p>
          <a:p>
            <a:r>
              <a:rPr lang="fr-FR" dirty="0" smtClean="0"/>
              <a:t>Prévoir l’extension du dispositif à l’ensemble du territoire</a:t>
            </a:r>
          </a:p>
          <a:p>
            <a:r>
              <a:rPr lang="fr-FR" dirty="0" smtClean="0"/>
              <a:t>Formation des personnels</a:t>
            </a:r>
          </a:p>
          <a:p>
            <a:r>
              <a:rPr lang="fr-FR" dirty="0" smtClean="0"/>
              <a:t>Établir et maintenir les contacts entre les autorités administratives judiciaires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Attitude aidante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Font typeface="Wingdings" pitchFamily="2" charset="2"/>
              <a:buChar char="v"/>
            </a:pPr>
            <a:r>
              <a:rPr lang="fr-FR" dirty="0" smtClean="0"/>
              <a:t>Deafusing, dans un premier temps</a:t>
            </a:r>
          </a:p>
          <a:p>
            <a:r>
              <a:rPr lang="fr-FR" dirty="0" smtClean="0"/>
              <a:t>L’intervant offre une présence</a:t>
            </a:r>
          </a:p>
          <a:p>
            <a:r>
              <a:rPr lang="fr-FR" dirty="0" smtClean="0"/>
              <a:t>Etre chaleureux, humain, solliciter dans les besoins primaires</a:t>
            </a:r>
          </a:p>
          <a:p>
            <a:r>
              <a:rPr lang="fr-FR" dirty="0" smtClean="0"/>
              <a:t>Fonction de contenance ce qui limite les débordements</a:t>
            </a:r>
          </a:p>
          <a:p>
            <a:r>
              <a:rPr lang="fr-FR" dirty="0" smtClean="0"/>
              <a:t>Mettre du sens par les mots</a:t>
            </a:r>
          </a:p>
          <a:p>
            <a:r>
              <a:rPr lang="fr-FR" dirty="0" smtClean="0"/>
              <a:t>Resituer par rapport à l’avant et l’après, dans le présent et dans la réalité </a:t>
            </a:r>
          </a:p>
          <a:p>
            <a:r>
              <a:rPr lang="fr-FR" dirty="0" smtClean="0"/>
              <a:t>Reconnaitre la souffrance</a:t>
            </a:r>
          </a:p>
          <a:p>
            <a:r>
              <a:rPr lang="fr-FR" dirty="0" smtClean="0"/>
              <a:t>Questions simples non intrusives</a:t>
            </a:r>
          </a:p>
          <a:p>
            <a:r>
              <a:rPr lang="fr-FR" dirty="0" smtClean="0"/>
              <a:t>Pas de dédramatisation, ni de déculpabilisation</a:t>
            </a:r>
          </a:p>
          <a:p>
            <a:r>
              <a:rPr lang="fr-FR" dirty="0" smtClean="0"/>
              <a:t>L’intervenant est un tiers entre le sujet et son trauma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sz="5400" dirty="0">
                <a:latin typeface="Bradley Hand ITC" pitchFamily="66" charset="0"/>
              </a:rPr>
              <a:t>V</a:t>
            </a:r>
            <a:r>
              <a:rPr lang="fr-FR" sz="5400" dirty="0" smtClean="0">
                <a:latin typeface="Bradley Hand ITC" pitchFamily="66" charset="0"/>
              </a:rPr>
              <a:t>os </a:t>
            </a:r>
            <a:r>
              <a:rPr lang="fr-FR" sz="7200" dirty="0" smtClean="0">
                <a:latin typeface="Bradley Hand ITC" pitchFamily="66" charset="0"/>
              </a:rPr>
              <a:t>représentations</a:t>
            </a:r>
            <a:endParaRPr lang="fr-FR" sz="7200" dirty="0">
              <a:latin typeface="Bradley Hand ITC" pitchFamily="66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fr-FR" dirty="0" smtClean="0"/>
              <a:t>Débriefing, à quelques jours de l’évènement</a:t>
            </a:r>
          </a:p>
          <a:p>
            <a:r>
              <a:rPr lang="fr-FR" dirty="0" smtClean="0"/>
              <a:t>Mettre en place un groupe de victimes homogène</a:t>
            </a:r>
          </a:p>
          <a:p>
            <a:r>
              <a:rPr lang="fr-FR" dirty="0" smtClean="0"/>
              <a:t>Faire verbaliser les émotions</a:t>
            </a:r>
          </a:p>
          <a:p>
            <a:r>
              <a:rPr lang="fr-FR" dirty="0" smtClean="0"/>
              <a:t>Repérer les attitudes de chacun</a:t>
            </a:r>
          </a:p>
          <a:p>
            <a:r>
              <a:rPr lang="fr-FR" dirty="0" smtClean="0"/>
              <a:t>Expliquer les signes cliniques qui peuvent survenir : troubles du sommeil, ruminations … afin de faire baisser le seuil d’angoisse</a:t>
            </a:r>
          </a:p>
          <a:p>
            <a:r>
              <a:rPr lang="fr-FR" dirty="0" smtClean="0"/>
              <a:t>Etre dans « l’ici et le maintenant »</a:t>
            </a:r>
          </a:p>
          <a:p>
            <a:r>
              <a:rPr lang="fr-FR" dirty="0" smtClean="0"/>
              <a:t>Donner des coordonnées pour des consultations individuels , si besoin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NEUTRALITE BIENVEILLANTE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4400" dirty="0" smtClean="0"/>
              <a:t>Les mots ont un impact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22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 pratique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>
              <a:buNone/>
            </a:pPr>
            <a:r>
              <a:rPr lang="fr-FR" sz="4400" dirty="0" smtClean="0"/>
              <a:t>AUX URGENCES PSYCHIATRIQUES</a:t>
            </a:r>
          </a:p>
          <a:p>
            <a:pPr algn="ctr">
              <a:buNone/>
            </a:pPr>
            <a:endParaRPr lang="fr-FR" sz="4400" dirty="0" smtClean="0"/>
          </a:p>
          <a:p>
            <a:pPr algn="ctr">
              <a:buNone/>
            </a:pPr>
            <a:r>
              <a:rPr lang="fr-FR" sz="4400" dirty="0" smtClean="0"/>
              <a:t>A </a:t>
            </a:r>
            <a:r>
              <a:rPr lang="fr-FR" sz="4400" dirty="0" err="1" smtClean="0"/>
              <a:t>EPICurE</a:t>
            </a:r>
            <a:r>
              <a:rPr lang="fr-FR" sz="4400" smtClean="0"/>
              <a:t> EMPP</a:t>
            </a:r>
            <a:endParaRPr lang="fr-FR" sz="4400" dirty="0" smtClean="0"/>
          </a:p>
          <a:p>
            <a:pPr algn="ctr">
              <a:buNone/>
            </a:pPr>
            <a:endParaRPr lang="fr-FR" sz="4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Chaque événement a des répercutions qui peuvent être traumatisantes en fonction du sujet qui le vit, en fonction de son histoire.</a:t>
            </a:r>
          </a:p>
          <a:p>
            <a:endParaRPr lang="fr-FR" dirty="0"/>
          </a:p>
          <a:p>
            <a:r>
              <a:rPr lang="fr-FR" dirty="0" smtClean="0"/>
              <a:t>Chacun est unique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>
              <a:buNone/>
            </a:pPr>
            <a:r>
              <a:rPr lang="fr-FR" sz="4800" i="1" dirty="0" smtClean="0"/>
              <a:t>	Des questions ??</a:t>
            </a:r>
          </a:p>
          <a:p>
            <a:pPr lvl="7">
              <a:buNone/>
            </a:pPr>
            <a:r>
              <a:rPr lang="fr-FR" sz="3200" dirty="0"/>
              <a:t>	</a:t>
            </a:r>
            <a:r>
              <a:rPr lang="fr-FR" sz="3200" dirty="0" smtClean="0"/>
              <a:t>	</a:t>
            </a:r>
          </a:p>
          <a:p>
            <a:pPr lvl="7">
              <a:buNone/>
            </a:pPr>
            <a:endParaRPr lang="fr-FR" sz="3200" dirty="0"/>
          </a:p>
          <a:p>
            <a:pPr lvl="7" algn="r">
              <a:buNone/>
            </a:pPr>
            <a:r>
              <a:rPr lang="fr-FR" sz="3200" dirty="0" smtClean="0"/>
              <a:t>Merci de votre attention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« Les traumatismes psychiques sont les incidents qui ont déclenché l’affect originel et dont la charge en excitation s’est ensuite convertie en phénomène somatique »</a:t>
            </a:r>
          </a:p>
          <a:p>
            <a:pPr algn="r">
              <a:buNone/>
            </a:pPr>
            <a:endParaRPr lang="fr-FR" sz="2400" dirty="0" smtClean="0"/>
          </a:p>
          <a:p>
            <a:pPr algn="r">
              <a:buNone/>
            </a:pPr>
            <a:r>
              <a:rPr lang="fr-FR" sz="2400" dirty="0" smtClean="0"/>
              <a:t>Freud in Etudes sur l’hystérie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mots sur l hystérie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71610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La névrose hystérique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28596" y="3286124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Nous avons tous des traits hystériques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28596" y="4357694"/>
            <a:ext cx="8229600" cy="1000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Terme galvaudé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>
              <a:buNone/>
            </a:pPr>
            <a:r>
              <a:rPr lang="fr-FR" sz="6000" dirty="0" smtClean="0"/>
              <a:t>Le sujet</a:t>
            </a:r>
          </a:p>
          <a:p>
            <a:pPr algn="ctr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Il n’y pas d’évènement traumatisant, il y a des traumatisés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Freud décrit deux temps :</a:t>
            </a:r>
          </a:p>
          <a:p>
            <a:endParaRPr lang="fr-FR" dirty="0"/>
          </a:p>
          <a:p>
            <a:pPr lvl="1"/>
            <a:r>
              <a:rPr lang="fr-FR" dirty="0" smtClean="0"/>
              <a:t>L’événement originel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La mise en situation qui renvoie à l’évènement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4429132"/>
            <a:ext cx="8763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signes cliniques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Les réactions immédiates, adaptées ou inadaptées:</a:t>
            </a:r>
          </a:p>
          <a:p>
            <a:pPr lvl="1"/>
            <a:r>
              <a:rPr lang="fr-FR" dirty="0" smtClean="0"/>
              <a:t>réactions  liées au stress, mobilisation des ressources</a:t>
            </a:r>
          </a:p>
          <a:p>
            <a:pPr lvl="1"/>
            <a:r>
              <a:rPr lang="fr-FR" dirty="0" smtClean="0"/>
              <a:t>crise de larmes</a:t>
            </a:r>
          </a:p>
          <a:p>
            <a:pPr lvl="1"/>
            <a:r>
              <a:rPr lang="fr-FR" dirty="0" smtClean="0"/>
              <a:t>agitation confuse</a:t>
            </a:r>
          </a:p>
          <a:p>
            <a:pPr lvl="1"/>
            <a:r>
              <a:rPr lang="fr-FR" dirty="0" smtClean="0"/>
              <a:t>perte de connaissance</a:t>
            </a:r>
          </a:p>
          <a:p>
            <a:pPr lvl="1"/>
            <a:r>
              <a:rPr lang="fr-FR" dirty="0" smtClean="0"/>
              <a:t> excitation motrice</a:t>
            </a:r>
          </a:p>
          <a:p>
            <a:pPr lvl="1"/>
            <a:r>
              <a:rPr lang="fr-FR" dirty="0" smtClean="0"/>
              <a:t> stupeur</a:t>
            </a:r>
          </a:p>
          <a:p>
            <a:pPr lvl="1"/>
            <a:r>
              <a:rPr lang="fr-FR" dirty="0" smtClean="0"/>
              <a:t> DTS</a:t>
            </a:r>
          </a:p>
          <a:p>
            <a:pPr lvl="1"/>
            <a:r>
              <a:rPr lang="fr-FR" dirty="0"/>
              <a:t>p</a:t>
            </a:r>
            <a:r>
              <a:rPr lang="fr-FR" dirty="0" smtClean="0"/>
              <a:t>rostration</a:t>
            </a:r>
          </a:p>
          <a:p>
            <a:pPr lvl="1"/>
            <a:r>
              <a:rPr lang="fr-FR" dirty="0" smtClean="0"/>
              <a:t>activité automatique</a:t>
            </a:r>
          </a:p>
          <a:p>
            <a:pPr lvl="1"/>
            <a:r>
              <a:rPr lang="fr-FR" dirty="0" smtClean="0"/>
              <a:t>états de dissociation anxieuse : le sujet à l’impression de se regarder agir </a:t>
            </a:r>
          </a:p>
          <a:p>
            <a:pPr lvl="1"/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Signes cliniques </a:t>
            </a:r>
            <a:r>
              <a:rPr lang="fr-FR" sz="3200" dirty="0" smtClean="0"/>
              <a:t>suite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	Les réactions post-immédiates</a:t>
            </a:r>
          </a:p>
          <a:p>
            <a:pPr lvl="1"/>
            <a:r>
              <a:rPr lang="fr-FR" dirty="0" smtClean="0"/>
              <a:t>Le syndrome de répétition</a:t>
            </a:r>
          </a:p>
          <a:p>
            <a:pPr lvl="1"/>
            <a:r>
              <a:rPr lang="fr-FR" dirty="0" smtClean="0"/>
              <a:t>Reviviscences </a:t>
            </a:r>
          </a:p>
          <a:p>
            <a:pPr lvl="2"/>
            <a:r>
              <a:rPr lang="fr-FR" sz="1900" dirty="0" smtClean="0"/>
              <a:t>à l’état de veille , le souvenir revient ce qui parasite l’activité, vision fixe de la scène, +/- associés à des bruits, odeurs, cinesthésies    survenues spontanées quand le sujet relâche ses mécanismes de défense.</a:t>
            </a:r>
          </a:p>
          <a:p>
            <a:pPr lvl="1"/>
            <a:r>
              <a:rPr lang="fr-FR" dirty="0" smtClean="0"/>
              <a:t> Cauchemars </a:t>
            </a:r>
          </a:p>
          <a:p>
            <a:pPr lvl="1"/>
            <a:r>
              <a:rPr lang="fr-FR" dirty="0" smtClean="0"/>
              <a:t>Ruminations</a:t>
            </a:r>
          </a:p>
          <a:p>
            <a:pPr lvl="1"/>
            <a:r>
              <a:rPr lang="fr-FR" dirty="0" smtClean="0"/>
              <a:t>Evitements</a:t>
            </a:r>
            <a:endParaRPr lang="fr-FR" dirty="0"/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8513A-E4C7-4BED-B839-878642A5C284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11 janvier 2012- MCS - Semestre 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ersonnalisé 1">
      <a:majorFont>
        <a:latin typeface="Bradley Hand IT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Words>640</Words>
  <Application>Microsoft Office PowerPoint</Application>
  <PresentationFormat>Affichage à l'écran (4:3)</PresentationFormat>
  <Paragraphs>204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Le traumatisme psychique</vt:lpstr>
      <vt:lpstr>Présentation PowerPoint</vt:lpstr>
      <vt:lpstr>Définition</vt:lpstr>
      <vt:lpstr>Quelques mots sur l hystérie</vt:lpstr>
      <vt:lpstr>Présentation PowerPoint</vt:lpstr>
      <vt:lpstr>Présentation PowerPoint</vt:lpstr>
      <vt:lpstr>Présentation PowerPoint</vt:lpstr>
      <vt:lpstr>Les signes cliniques</vt:lpstr>
      <vt:lpstr>Signes cliniques suite</vt:lpstr>
      <vt:lpstr>Présentation PowerPoint</vt:lpstr>
      <vt:lpstr>L’approche psychanalytique</vt:lpstr>
      <vt:lpstr>Présentation PowerPoint</vt:lpstr>
      <vt:lpstr>Présentation PowerPoint</vt:lpstr>
      <vt:lpstr>Présentation PowerPoint</vt:lpstr>
      <vt:lpstr>Crise d’angoisse </vt:lpstr>
      <vt:lpstr>Névroses post-traumatique</vt:lpstr>
      <vt:lpstr>CUMP</vt:lpstr>
      <vt:lpstr>Mission de la CUMP</vt:lpstr>
      <vt:lpstr>Attitude aidante</vt:lpstr>
      <vt:lpstr>Présentation PowerPoint</vt:lpstr>
      <vt:lpstr>Présentation PowerPoint</vt:lpstr>
      <vt:lpstr>Présentation PowerPoint</vt:lpstr>
      <vt:lpstr>Ma pratique</vt:lpstr>
      <vt:lpstr>Conclusion</vt:lpstr>
      <vt:lpstr>Présentation PowerPoint</vt:lpstr>
    </vt:vector>
  </TitlesOfParts>
  <Company>fernandes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</dc:creator>
  <cp:lastModifiedBy>Etudiant Etudiant</cp:lastModifiedBy>
  <cp:revision>52</cp:revision>
  <dcterms:created xsi:type="dcterms:W3CDTF">2010-12-14T13:22:56Z</dcterms:created>
  <dcterms:modified xsi:type="dcterms:W3CDTF">2012-01-13T10:03:19Z</dcterms:modified>
</cp:coreProperties>
</file>