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77" y="-34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6BE58-0D0E-4929-9CB3-30B29D4C7E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6CB81-9995-4C97-8CB9-E028CD499F1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43CD-DDE1-49F8-B1BB-88FFF6996B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9CE3-37AA-4D6D-9BD5-A264730A4D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9975A-F808-4186-8D81-22B378227D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BEF3C-A977-43F4-9415-965E89980D1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E274E-CD20-495C-A1A6-2516599CE1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ACC8-1152-46D7-81E1-2734747202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D77BB-B99A-4286-8716-28B42DAFCF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374E-7AF8-434B-8A5D-4B0F658FC9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8092A2C-101A-497D-BB6C-B42D43805B1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32BEF6-2E89-4DAD-BEEF-AD1B8DF24776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7772400" cy="2514599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fr-FR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fr-FR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fr-FR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fr-FR" dirty="0">
                <a:solidFill>
                  <a:schemeClr val="tx2"/>
                </a:solidFill>
              </a:rPr>
              <a:t/>
            </a:r>
            <a:br>
              <a:rPr lang="fr-FR" dirty="0">
                <a:solidFill>
                  <a:schemeClr val="tx2"/>
                </a:solidFill>
              </a:rPr>
            </a:br>
            <a:r>
              <a:rPr lang="fr-FR" dirty="0" smtClean="0">
                <a:solidFill>
                  <a:schemeClr val="tx2"/>
                </a:solidFill>
              </a:rPr>
              <a:t/>
            </a:r>
            <a:br>
              <a:rPr lang="fr-FR" dirty="0" smtClean="0">
                <a:solidFill>
                  <a:schemeClr val="tx2"/>
                </a:solidFill>
              </a:rPr>
            </a:br>
            <a:r>
              <a:rPr lang="fr-FR" dirty="0">
                <a:solidFill>
                  <a:schemeClr val="tx2"/>
                </a:solidFill>
              </a:rPr>
              <a:t/>
            </a:r>
            <a:br>
              <a:rPr lang="fr-FR" dirty="0">
                <a:solidFill>
                  <a:schemeClr val="tx2"/>
                </a:solidFill>
              </a:rPr>
            </a:br>
            <a:r>
              <a:rPr lang="fr-FR" dirty="0" smtClean="0">
                <a:solidFill>
                  <a:schemeClr val="tx2"/>
                </a:solidFill>
              </a:rPr>
              <a:t/>
            </a:r>
            <a:br>
              <a:rPr lang="fr-FR" dirty="0" smtClean="0">
                <a:solidFill>
                  <a:schemeClr val="tx2"/>
                </a:solidFill>
              </a:rPr>
            </a:br>
            <a:r>
              <a:rPr lang="fr-FR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 </a:t>
            </a:r>
            <a:r>
              <a:rPr lang="fr-FR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L’ORIGINE DES POINTS  </a:t>
            </a:r>
            <a:r>
              <a:rPr lang="fr-FR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fr-FR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fr-FR" dirty="0">
                <a:solidFill>
                  <a:schemeClr val="tx2"/>
                </a:solidFill>
              </a:rPr>
              <a:t>D</a:t>
            </a:r>
            <a:r>
              <a:rPr lang="fr-FR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’ </a:t>
            </a:r>
            <a:r>
              <a:rPr lang="fr-FR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ECOUTE</a:t>
            </a:r>
            <a:r>
              <a:rPr lang="fr-FR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fr-FR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fr-FR" dirty="0"/>
          </a:p>
        </p:txBody>
      </p:sp>
      <p:pic>
        <p:nvPicPr>
          <p:cNvPr id="4100" name="Picture 4" descr="Lieu_ecoute_vaulx_logo"/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2971800"/>
            <a:ext cx="3810000" cy="19335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 txBox="1">
            <a:spLocks noGrp="1"/>
          </p:cNvSpPr>
          <p:nvPr>
            <p:ph type="title"/>
          </p:nvPr>
        </p:nvSpPr>
        <p:spPr>
          <a:xfrm>
            <a:off x="381000" y="990600"/>
            <a:ext cx="8229600" cy="4770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VOCATIONS DES PAEJ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029200"/>
          </a:xfrm>
        </p:spPr>
        <p:txBody>
          <a:bodyPr/>
          <a:lstStyle/>
          <a:p>
            <a:endParaRPr lang="fr-F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 direction des parents, travail visant à expliciter les problématiques de l’adolescence et restaurer la fonction parentale. »</a:t>
            </a:r>
          </a:p>
          <a:p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Fonction de médiation avec les f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amilles</a:t>
            </a:r>
            <a:r>
              <a:rPr lang="fr-FR" dirty="0" smtClean="0"/>
              <a:t> et d’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autres organismes, tels que, les établissements scolaires, les dispositifs d’insertion sociale ou professionnelle. action visant à éviter les décrochage et ruptures, rétablir la communication et restaurer les liens de confiance avec les adultes. »</a:t>
            </a:r>
          </a:p>
          <a:p>
            <a:endParaRPr lang="fr-F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1338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35563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Rôle 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sensibilisation des jeunes en vue de les aider à mieux s’écarter des conduites à risques, liées notamment à la consommation de produits psycho actifs. 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</a:t>
            </a:r>
          </a:p>
          <a:p>
            <a:r>
              <a:rPr lang="fr-FR" dirty="0"/>
              <a:t>A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ssurent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si 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justifié, 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préparation personnalisée d’une orientation vers un dispositif de prise en charge spécialisée de soins, d’insertion sociale et/ou professionnelle, de suivi éducatif, d’hébergement ou de logement… »</a:t>
            </a:r>
          </a:p>
          <a:p>
            <a:endParaRPr lang="fr-F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7564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838200" y="755183"/>
            <a:ext cx="7315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REPERES HISTORIQUES</a:t>
            </a:r>
            <a:endParaRPr lang="fr-FR" sz="28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229600" cy="5135563"/>
          </a:xfrm>
        </p:spPr>
        <p:txBody>
          <a:bodyPr/>
          <a:lstStyle/>
          <a:p>
            <a:endParaRPr lang="fr-FR" sz="2800" b="1" dirty="0" smtClean="0">
              <a:solidFill>
                <a:schemeClr val="tx1"/>
              </a:solidFill>
            </a:endParaRPr>
          </a:p>
          <a:p>
            <a:r>
              <a:rPr lang="fr-FR" sz="2800" b="1" dirty="0" smtClean="0">
                <a:solidFill>
                  <a:schemeClr val="tx1"/>
                </a:solidFill>
              </a:rPr>
              <a:t>1978</a:t>
            </a:r>
            <a:r>
              <a:rPr lang="fr-FR" sz="2800" dirty="0" smtClean="0">
                <a:solidFill>
                  <a:schemeClr val="tx1"/>
                </a:solidFill>
              </a:rPr>
              <a:t> :  Le rapport  </a:t>
            </a:r>
            <a:r>
              <a:rPr lang="fr-FR" sz="2800" dirty="0">
                <a:solidFill>
                  <a:schemeClr val="tx1"/>
                </a:solidFill>
              </a:rPr>
              <a:t>PELLETIER citait déjà l’intérêt d’ouvrir des  </a:t>
            </a:r>
            <a:r>
              <a:rPr lang="fr-FR" sz="2800" dirty="0" smtClean="0">
                <a:solidFill>
                  <a:schemeClr val="tx1"/>
                </a:solidFill>
              </a:rPr>
              <a:t>«</a:t>
            </a:r>
            <a:r>
              <a:rPr lang="fr-FR" sz="2800" dirty="0">
                <a:solidFill>
                  <a:schemeClr val="tx1"/>
                </a:solidFill>
              </a:rPr>
              <a:t>  consultations d’accueil pour les jeunes </a:t>
            </a:r>
            <a:r>
              <a:rPr lang="fr-FR" sz="2800" dirty="0" smtClean="0">
                <a:solidFill>
                  <a:schemeClr val="tx1"/>
                </a:solidFill>
              </a:rPr>
              <a:t>».</a:t>
            </a:r>
            <a:endParaRPr lang="fr-FR" sz="2800" dirty="0">
              <a:solidFill>
                <a:schemeClr val="tx1"/>
              </a:solidFill>
            </a:endParaRPr>
          </a:p>
          <a:p>
            <a:r>
              <a:rPr lang="fr-FR" sz="2800" b="1" dirty="0" smtClean="0">
                <a:solidFill>
                  <a:schemeClr val="tx1"/>
                </a:solidFill>
              </a:rPr>
              <a:t>Années 80</a:t>
            </a:r>
            <a:r>
              <a:rPr lang="fr-FR" sz="2800" dirty="0">
                <a:solidFill>
                  <a:schemeClr val="tx1"/>
                </a:solidFill>
              </a:rPr>
              <a:t>, les premiers points écoute se créent </a:t>
            </a:r>
            <a:endParaRPr lang="fr-FR" sz="2800" dirty="0" smtClean="0">
              <a:solidFill>
                <a:schemeClr val="tx1"/>
              </a:solidFill>
            </a:endParaRPr>
          </a:p>
          <a:p>
            <a:r>
              <a:rPr lang="fr-FR" sz="2800" b="1" dirty="0" smtClean="0">
                <a:solidFill>
                  <a:schemeClr val="tx1"/>
                </a:solidFill>
              </a:rPr>
              <a:t>1983</a:t>
            </a:r>
            <a:r>
              <a:rPr lang="fr-FR" sz="2800" dirty="0" smtClean="0">
                <a:solidFill>
                  <a:schemeClr val="tx1"/>
                </a:solidFill>
              </a:rPr>
              <a:t> :</a:t>
            </a:r>
            <a:r>
              <a:rPr lang="fr-FR" sz="2800" dirty="0" smtClean="0">
                <a:solidFill>
                  <a:schemeClr val="tx1"/>
                </a:solidFill>
              </a:rPr>
              <a:t>POINT </a:t>
            </a:r>
            <a:r>
              <a:rPr lang="fr-FR" sz="2800" dirty="0">
                <a:solidFill>
                  <a:schemeClr val="tx1"/>
                </a:solidFill>
              </a:rPr>
              <a:t>JEUNES de LILLE</a:t>
            </a:r>
            <a:r>
              <a:rPr lang="fr-FR" sz="2800" dirty="0" smtClean="0">
                <a:solidFill>
                  <a:schemeClr val="tx1"/>
                </a:solidFill>
              </a:rPr>
              <a:t>,</a:t>
            </a:r>
          </a:p>
          <a:p>
            <a:r>
              <a:rPr lang="fr-FR" sz="2800" b="1" dirty="0" smtClean="0">
                <a:solidFill>
                  <a:schemeClr val="tx1"/>
                </a:solidFill>
              </a:rPr>
              <a:t>1988</a:t>
            </a:r>
            <a:r>
              <a:rPr lang="fr-FR" sz="2800" dirty="0" smtClean="0">
                <a:solidFill>
                  <a:schemeClr val="tx1"/>
                </a:solidFill>
              </a:rPr>
              <a:t>: point relais oxygène, ouvert à VALENCE, </a:t>
            </a:r>
            <a:endParaRPr lang="fr-FR" dirty="0"/>
          </a:p>
          <a:p>
            <a:r>
              <a:rPr lang="fr-FR" sz="2800" b="1" dirty="0" smtClean="0">
                <a:solidFill>
                  <a:schemeClr val="tx1"/>
                </a:solidFill>
              </a:rPr>
              <a:t>1992 </a:t>
            </a:r>
            <a:r>
              <a:rPr lang="fr-FR" sz="2800" dirty="0" smtClean="0">
                <a:solidFill>
                  <a:schemeClr val="tx1"/>
                </a:solidFill>
              </a:rPr>
              <a:t>: </a:t>
            </a:r>
            <a:r>
              <a:rPr lang="fr-FR" sz="2800" dirty="0" smtClean="0">
                <a:solidFill>
                  <a:schemeClr val="tx1"/>
                </a:solidFill>
              </a:rPr>
              <a:t>GRENOBLE </a:t>
            </a:r>
          </a:p>
          <a:p>
            <a:r>
              <a:rPr lang="fr-FR" sz="2800" b="1" dirty="0" smtClean="0">
                <a:solidFill>
                  <a:schemeClr val="tx1"/>
                </a:solidFill>
              </a:rPr>
              <a:t>1 993</a:t>
            </a:r>
            <a:r>
              <a:rPr lang="fr-FR" sz="2800" dirty="0" smtClean="0">
                <a:solidFill>
                  <a:schemeClr val="tx1"/>
                </a:solidFill>
              </a:rPr>
              <a:t>: </a:t>
            </a:r>
            <a:r>
              <a:rPr lang="fr-FR" sz="2800" dirty="0" smtClean="0">
                <a:solidFill>
                  <a:schemeClr val="tx1"/>
                </a:solidFill>
              </a:rPr>
              <a:t>VILLEURBANNE etc</a:t>
            </a:r>
            <a:r>
              <a:rPr lang="fr-FR" sz="2800" dirty="0">
                <a:solidFill>
                  <a:schemeClr val="tx1"/>
                </a:solidFill>
              </a:rPr>
              <a:t>….</a:t>
            </a:r>
          </a:p>
          <a:p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endParaRPr lang="fr-FR" sz="2800" dirty="0" smtClean="0">
              <a:solidFill>
                <a:schemeClr val="tx1"/>
              </a:solidFill>
            </a:endParaRPr>
          </a:p>
          <a:p>
            <a:r>
              <a:rPr lang="fr-FR" sz="2800" b="1" dirty="0" smtClean="0">
                <a:solidFill>
                  <a:schemeClr val="tx1"/>
                </a:solidFill>
              </a:rPr>
              <a:t>Années 80</a:t>
            </a:r>
            <a:r>
              <a:rPr lang="fr-FR" sz="2800" dirty="0" smtClean="0">
                <a:solidFill>
                  <a:schemeClr val="tx1"/>
                </a:solidFill>
              </a:rPr>
              <a:t>, </a:t>
            </a:r>
            <a:r>
              <a:rPr lang="fr-FR" sz="2800" dirty="0">
                <a:solidFill>
                  <a:schemeClr val="tx1"/>
                </a:solidFill>
              </a:rPr>
              <a:t>voient également la montée de l’épidémie de </a:t>
            </a:r>
            <a:r>
              <a:rPr lang="fr-FR" sz="2800" dirty="0" smtClean="0">
                <a:solidFill>
                  <a:schemeClr val="tx1"/>
                </a:solidFill>
              </a:rPr>
              <a:t>sida</a:t>
            </a:r>
          </a:p>
          <a:p>
            <a:r>
              <a:rPr lang="fr-FR" sz="2800" b="1" dirty="0" smtClean="0">
                <a:solidFill>
                  <a:schemeClr val="tx1"/>
                </a:solidFill>
              </a:rPr>
              <a:t>Années </a:t>
            </a:r>
            <a:r>
              <a:rPr lang="fr-FR" sz="2800" b="1" dirty="0">
                <a:solidFill>
                  <a:schemeClr val="tx1"/>
                </a:solidFill>
              </a:rPr>
              <a:t>90</a:t>
            </a:r>
            <a:r>
              <a:rPr lang="fr-FR" sz="2800" dirty="0">
                <a:solidFill>
                  <a:schemeClr val="tx1"/>
                </a:solidFill>
              </a:rPr>
              <a:t>, dans le champ des toxicomanies, des changements notables dans l’appréhension  du volet de la prévention mais aussi du soin </a:t>
            </a:r>
            <a:endParaRPr lang="fr-FR" sz="2800" dirty="0" smtClean="0">
              <a:solidFill>
                <a:schemeClr val="tx1"/>
              </a:solidFill>
            </a:endParaRPr>
          </a:p>
          <a:p>
            <a:r>
              <a:rPr lang="fr-FR" sz="2800" b="1" dirty="0" smtClean="0">
                <a:solidFill>
                  <a:schemeClr val="tx1"/>
                </a:solidFill>
              </a:rPr>
              <a:t>1992</a:t>
            </a:r>
            <a:r>
              <a:rPr lang="fr-FR" sz="2800" dirty="0" smtClean="0">
                <a:solidFill>
                  <a:schemeClr val="tx1"/>
                </a:solidFill>
              </a:rPr>
              <a:t> : </a:t>
            </a:r>
            <a:r>
              <a:rPr lang="fr-FR" sz="2800" dirty="0" smtClean="0">
                <a:solidFill>
                  <a:schemeClr val="tx1"/>
                </a:solidFill>
              </a:rPr>
              <a:t>Ouverture </a:t>
            </a:r>
            <a:r>
              <a:rPr lang="fr-FR" sz="2800" dirty="0">
                <a:solidFill>
                  <a:schemeClr val="tx1"/>
                </a:solidFill>
              </a:rPr>
              <a:t>des boutiques « bas seuil » </a:t>
            </a:r>
            <a:endParaRPr lang="fr-FR" sz="2800" dirty="0" smtClean="0">
              <a:solidFill>
                <a:schemeClr val="tx1"/>
              </a:solidFill>
            </a:endParaRPr>
          </a:p>
          <a:p>
            <a:r>
              <a:rPr lang="fr-FR" sz="2800" b="1" dirty="0" smtClean="0">
                <a:solidFill>
                  <a:schemeClr val="tx1"/>
                </a:solidFill>
              </a:rPr>
              <a:t>1994</a:t>
            </a:r>
            <a:r>
              <a:rPr lang="fr-FR" sz="2800" dirty="0" smtClean="0">
                <a:solidFill>
                  <a:schemeClr val="tx1"/>
                </a:solidFill>
              </a:rPr>
              <a:t>: </a:t>
            </a:r>
            <a:r>
              <a:rPr lang="fr-FR" sz="2800" dirty="0" smtClean="0">
                <a:solidFill>
                  <a:schemeClr val="tx1"/>
                </a:solidFill>
              </a:rPr>
              <a:t>mise </a:t>
            </a:r>
            <a:r>
              <a:rPr lang="fr-FR" sz="2800" dirty="0">
                <a:solidFill>
                  <a:schemeClr val="tx1"/>
                </a:solidFill>
              </a:rPr>
              <a:t>en place des traitements de substitution aux opiacés par la </a:t>
            </a:r>
            <a:r>
              <a:rPr lang="fr-FR" sz="2800" dirty="0" smtClean="0">
                <a:solidFill>
                  <a:schemeClr val="tx1"/>
                </a:solidFill>
              </a:rPr>
              <a:t>Méthadone</a:t>
            </a:r>
          </a:p>
          <a:p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fr-FR" sz="2800" b="1" dirty="0" smtClean="0">
                <a:solidFill>
                  <a:schemeClr val="tx1"/>
                </a:solidFill>
              </a:rPr>
              <a:t>1996 </a:t>
            </a:r>
            <a:r>
              <a:rPr lang="fr-FR" sz="2800" dirty="0" smtClean="0">
                <a:solidFill>
                  <a:schemeClr val="tx1"/>
                </a:solidFill>
              </a:rPr>
              <a:t>: </a:t>
            </a:r>
            <a:r>
              <a:rPr lang="fr-FR" sz="2800" dirty="0" smtClean="0">
                <a:solidFill>
                  <a:schemeClr val="tx1"/>
                </a:solidFill>
              </a:rPr>
              <a:t>la </a:t>
            </a:r>
            <a:r>
              <a:rPr lang="fr-FR" sz="2800" dirty="0">
                <a:solidFill>
                  <a:schemeClr val="tx1"/>
                </a:solidFill>
              </a:rPr>
              <a:t>délivrance de </a:t>
            </a:r>
            <a:r>
              <a:rPr lang="fr-FR" sz="2800" dirty="0" err="1">
                <a:solidFill>
                  <a:schemeClr val="tx1"/>
                </a:solidFill>
              </a:rPr>
              <a:t>subutex</a:t>
            </a:r>
            <a:r>
              <a:rPr lang="fr-FR" sz="2800" dirty="0">
                <a:solidFill>
                  <a:schemeClr val="tx1"/>
                </a:solidFill>
              </a:rPr>
              <a:t> en </a:t>
            </a:r>
            <a:r>
              <a:rPr lang="fr-FR" sz="2800" dirty="0" smtClean="0">
                <a:solidFill>
                  <a:schemeClr val="tx1"/>
                </a:solidFill>
              </a:rPr>
              <a:t>pharmacie</a:t>
            </a:r>
            <a:endParaRPr lang="fr-FR" sz="2800" dirty="0"/>
          </a:p>
        </p:txBody>
      </p:sp>
      <p:sp>
        <p:nvSpPr>
          <p:cNvPr id="7" name="ZoneTexte 6"/>
          <p:cNvSpPr txBox="1"/>
          <p:nvPr/>
        </p:nvSpPr>
        <p:spPr>
          <a:xfrm>
            <a:off x="838200" y="493573"/>
            <a:ext cx="73152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REPERES HISTORIQUES</a:t>
            </a:r>
            <a:endParaRPr lang="fr-FR" sz="28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 txBox="1">
            <a:spLocks noGrp="1"/>
          </p:cNvSpPr>
          <p:nvPr>
            <p:ph type="title"/>
          </p:nvPr>
        </p:nvSpPr>
        <p:spPr>
          <a:xfrm>
            <a:off x="762000" y="838200"/>
            <a:ext cx="7924800" cy="4770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REPERES HISTORIQUES</a:t>
            </a:r>
            <a:endParaRPr lang="fr-FR" sz="2800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1994</a:t>
            </a:r>
            <a:r>
              <a:rPr lang="fr-FR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Monsieur  BALLADUR lance la consultation nationale des jeunes et met en place le FIL SANTE JEUNES avec l’Ecole des Parents et des </a:t>
            </a:r>
            <a:r>
              <a:rPr lang="fr-FR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Educateurs </a:t>
            </a:r>
            <a:r>
              <a:rPr lang="fr-FR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d’île de France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fr-FR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1994</a:t>
            </a:r>
            <a:r>
              <a:rPr lang="fr-FR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Enquête </a:t>
            </a:r>
            <a:r>
              <a:rPr lang="fr-FR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nationale sur les adolescents par Marie CHOQUET et Sylvie LEDOUX pour </a:t>
            </a:r>
            <a:r>
              <a:rPr lang="fr-FR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l’INSERM</a:t>
            </a:r>
          </a:p>
          <a:p>
            <a:r>
              <a:rPr lang="fr-FR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1995</a:t>
            </a:r>
            <a:r>
              <a:rPr lang="fr-FR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Rapport </a:t>
            </a:r>
            <a:r>
              <a:rPr lang="fr-FR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STROHL LAZARUS qui démontre le lien entre détresse sociale et souffrance psychique…</a:t>
            </a:r>
          </a:p>
          <a:p>
            <a:endParaRPr lang="fr-F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 txBox="1">
            <a:spLocks noGrp="1"/>
          </p:cNvSpPr>
          <p:nvPr>
            <p:ph type="title"/>
          </p:nvPr>
        </p:nvSpPr>
        <p:spPr>
          <a:xfrm>
            <a:off x="304800" y="533400"/>
            <a:ext cx="8229600" cy="533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REPERES HISTORIQUES</a:t>
            </a:r>
            <a:endParaRPr lang="fr-FR" sz="2800" b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983163"/>
          </a:xfrm>
        </p:spPr>
        <p:txBody>
          <a:bodyPr/>
          <a:lstStyle/>
          <a:p>
            <a:r>
              <a:rPr lang="fr-FR" sz="2800" dirty="0">
                <a:solidFill>
                  <a:schemeClr val="tx1"/>
                </a:solidFill>
              </a:rPr>
              <a:t>14 juin 1996, Monsieur  BARROT pointe les situations de souffrance et de ruptures vécues par certains adolescents et créé le concept des PAJ, points d’accueil pour les jeunes âgés de 10 à 25 ans. </a:t>
            </a:r>
            <a:endParaRPr lang="fr-FR" sz="2800" dirty="0" smtClean="0">
              <a:solidFill>
                <a:schemeClr val="tx1"/>
              </a:solidFill>
            </a:endParaRPr>
          </a:p>
          <a:p>
            <a:r>
              <a:rPr lang="fr-FR" sz="2800" dirty="0" smtClean="0">
                <a:solidFill>
                  <a:schemeClr val="tx1"/>
                </a:solidFill>
              </a:rPr>
              <a:t>Circulaire </a:t>
            </a:r>
            <a:r>
              <a:rPr lang="fr-FR" sz="2800" dirty="0">
                <a:solidFill>
                  <a:schemeClr val="tx1"/>
                </a:solidFill>
              </a:rPr>
              <a:t>du 10 avril 1997, du ministère de la ville et de l’intégration </a:t>
            </a:r>
            <a:r>
              <a:rPr lang="fr-FR" sz="2800" dirty="0" smtClean="0"/>
              <a:t>: </a:t>
            </a:r>
            <a:r>
              <a:rPr lang="fr-FR" sz="2800" dirty="0" smtClean="0">
                <a:solidFill>
                  <a:schemeClr val="tx1"/>
                </a:solidFill>
              </a:rPr>
              <a:t>cibler </a:t>
            </a:r>
            <a:r>
              <a:rPr lang="fr-FR" sz="2800" dirty="0">
                <a:solidFill>
                  <a:schemeClr val="tx1"/>
                </a:solidFill>
              </a:rPr>
              <a:t>les jeunes adultes âgés de 18 à 25 ans en risque de marginalisation </a:t>
            </a:r>
            <a:r>
              <a:rPr lang="fr-FR" sz="2800" dirty="0" smtClean="0">
                <a:solidFill>
                  <a:schemeClr val="tx1"/>
                </a:solidFill>
              </a:rPr>
              <a:t>, encouragement de la </a:t>
            </a:r>
            <a:r>
              <a:rPr lang="fr-FR" sz="2800" dirty="0">
                <a:solidFill>
                  <a:schemeClr val="tx1"/>
                </a:solidFill>
              </a:rPr>
              <a:t>création de 36 PEJ- points écoute jeunes et points écoute </a:t>
            </a:r>
            <a:r>
              <a:rPr lang="fr-FR" sz="2800" dirty="0" smtClean="0">
                <a:solidFill>
                  <a:schemeClr val="tx1"/>
                </a:solidFill>
              </a:rPr>
              <a:t>parents</a:t>
            </a: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fr-FR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/>
          <a:lstStyle/>
          <a:p>
            <a:r>
              <a:rPr lang="fr-FR" sz="2800" b="1" dirty="0" smtClean="0">
                <a:solidFill>
                  <a:schemeClr val="tx1"/>
                </a:solidFill>
              </a:rPr>
              <a:t>1997</a:t>
            </a:r>
            <a:r>
              <a:rPr lang="fr-FR" sz="2800" dirty="0" smtClean="0">
                <a:solidFill>
                  <a:schemeClr val="tx1"/>
                </a:solidFill>
              </a:rPr>
              <a:t>: </a:t>
            </a:r>
            <a:r>
              <a:rPr lang="fr-FR" sz="2800" dirty="0">
                <a:solidFill>
                  <a:schemeClr val="tx1"/>
                </a:solidFill>
              </a:rPr>
              <a:t>SOS Drogue international ouvre 19 points écoute,</a:t>
            </a:r>
          </a:p>
          <a:p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fr-FR" sz="2800" dirty="0">
                <a:solidFill>
                  <a:schemeClr val="tx1"/>
                </a:solidFill>
              </a:rPr>
              <a:t>CLUSES et CLERMONT FERRAND, par exemple ouvrent un PEJ, </a:t>
            </a:r>
          </a:p>
          <a:p>
            <a:r>
              <a:rPr lang="fr-FR" sz="2800" b="1" dirty="0" smtClean="0">
                <a:solidFill>
                  <a:schemeClr val="tx1"/>
                </a:solidFill>
              </a:rPr>
              <a:t>1999</a:t>
            </a:r>
            <a:r>
              <a:rPr lang="fr-FR" sz="2800" dirty="0" smtClean="0">
                <a:solidFill>
                  <a:schemeClr val="tx1"/>
                </a:solidFill>
              </a:rPr>
              <a:t>: ouverture du Lieu Ecoute</a:t>
            </a:r>
            <a:endParaRPr lang="fr-FR" sz="2800" dirty="0">
              <a:solidFill>
                <a:schemeClr val="tx1"/>
              </a:solidFill>
            </a:endParaRPr>
          </a:p>
          <a:p>
            <a:r>
              <a:rPr lang="fr-FR" sz="2800" b="1" dirty="0">
                <a:solidFill>
                  <a:schemeClr val="tx1"/>
                </a:solidFill>
              </a:rPr>
              <a:t>la circulaire de mars 2002 </a:t>
            </a:r>
            <a:r>
              <a:rPr lang="fr-FR" sz="2800" dirty="0" smtClean="0">
                <a:solidFill>
                  <a:schemeClr val="tx1"/>
                </a:solidFill>
              </a:rPr>
              <a:t>ouvre le champ </a:t>
            </a:r>
            <a:r>
              <a:rPr lang="fr-FR" sz="2800" dirty="0">
                <a:solidFill>
                  <a:schemeClr val="tx1"/>
                </a:solidFill>
              </a:rPr>
              <a:t>de la prévention et ne </a:t>
            </a:r>
            <a:r>
              <a:rPr lang="fr-FR" sz="2800" dirty="0" smtClean="0">
                <a:solidFill>
                  <a:schemeClr val="tx1"/>
                </a:solidFill>
              </a:rPr>
              <a:t>désigne plus de </a:t>
            </a:r>
            <a:r>
              <a:rPr lang="fr-FR" sz="2800" dirty="0">
                <a:solidFill>
                  <a:schemeClr val="tx1"/>
                </a:solidFill>
              </a:rPr>
              <a:t>façon </a:t>
            </a:r>
            <a:r>
              <a:rPr lang="fr-FR" sz="2800" dirty="0" err="1">
                <a:solidFill>
                  <a:schemeClr val="tx1"/>
                </a:solidFill>
              </a:rPr>
              <a:t>stigmatisante</a:t>
            </a:r>
            <a:r>
              <a:rPr lang="fr-FR" sz="2800" dirty="0">
                <a:solidFill>
                  <a:schemeClr val="tx1"/>
                </a:solidFill>
              </a:rPr>
              <a:t> les jeunes </a:t>
            </a:r>
            <a:r>
              <a:rPr lang="fr-FR" sz="2800" dirty="0" smtClean="0">
                <a:solidFill>
                  <a:schemeClr val="tx1"/>
                </a:solidFill>
              </a:rPr>
              <a:t>marginalisés,</a:t>
            </a:r>
          </a:p>
          <a:p>
            <a:r>
              <a:rPr lang="fr-FR" sz="2800" dirty="0"/>
              <a:t>C</a:t>
            </a:r>
            <a:r>
              <a:rPr lang="fr-FR" sz="2800" dirty="0" smtClean="0">
                <a:solidFill>
                  <a:schemeClr val="tx1"/>
                </a:solidFill>
              </a:rPr>
              <a:t>réation du </a:t>
            </a:r>
            <a:r>
              <a:rPr lang="fr-FR" sz="2800" dirty="0">
                <a:solidFill>
                  <a:schemeClr val="tx1"/>
                </a:solidFill>
              </a:rPr>
              <a:t>dispositif unifié des PEJ et des </a:t>
            </a:r>
            <a:r>
              <a:rPr lang="fr-FR" sz="2800" dirty="0" smtClean="0">
                <a:solidFill>
                  <a:schemeClr val="tx1"/>
                </a:solidFill>
              </a:rPr>
              <a:t>PAJ en PAEJ, introduisant </a:t>
            </a:r>
            <a:r>
              <a:rPr lang="fr-FR" sz="2800" dirty="0">
                <a:solidFill>
                  <a:schemeClr val="tx1"/>
                </a:solidFill>
              </a:rPr>
              <a:t>la notion </a:t>
            </a:r>
            <a:r>
              <a:rPr lang="fr-FR" sz="2800" dirty="0" smtClean="0">
                <a:solidFill>
                  <a:schemeClr val="tx1"/>
                </a:solidFill>
              </a:rPr>
              <a:t>de </a:t>
            </a:r>
            <a:r>
              <a:rPr lang="fr-FR" sz="2800" dirty="0">
                <a:solidFill>
                  <a:schemeClr val="tx1"/>
                </a:solidFill>
              </a:rPr>
              <a:t>l’accueil des parents </a:t>
            </a:r>
            <a:r>
              <a:rPr lang="fr-FR" sz="2800" dirty="0" smtClean="0">
                <a:solidFill>
                  <a:schemeClr val="tx1"/>
                </a:solidFill>
              </a:rPr>
              <a:t>avec un </a:t>
            </a:r>
            <a:r>
              <a:rPr lang="fr-FR" sz="2800" dirty="0">
                <a:solidFill>
                  <a:schemeClr val="tx1"/>
                </a:solidFill>
              </a:rPr>
              <a:t>objectif de soutien à la parentalité.</a:t>
            </a:r>
          </a:p>
          <a:p>
            <a:endParaRPr lang="fr-FR" sz="2800" dirty="0"/>
          </a:p>
        </p:txBody>
      </p:sp>
      <p:sp>
        <p:nvSpPr>
          <p:cNvPr id="5" name="ZoneTexte 4"/>
          <p:cNvSpPr txBox="1"/>
          <p:nvPr/>
        </p:nvSpPr>
        <p:spPr>
          <a:xfrm>
            <a:off x="804041" y="414010"/>
            <a:ext cx="79248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REPERES HISTORIQUES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2882949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4770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CIRCULAIRES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fr-FR" sz="2800" dirty="0">
                <a:solidFill>
                  <a:schemeClr val="tx1"/>
                </a:solidFill>
              </a:rPr>
              <a:t>Circulaire n°96/378 du 14 juin 1996 du Ministre du travail et des affaires sociales relative à la mise en place de points d’accueil pour les jeunes âgés de 10 à 25 </a:t>
            </a:r>
            <a:r>
              <a:rPr lang="fr-FR" sz="2800" dirty="0" smtClean="0">
                <a:solidFill>
                  <a:schemeClr val="tx1"/>
                </a:solidFill>
              </a:rPr>
              <a:t>ans.</a:t>
            </a:r>
          </a:p>
          <a:p>
            <a:r>
              <a:rPr lang="fr-FR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Circulaire n°97/280 du 10 avril 1997 du Ministre de l’aménagement du territoire, de la ville et de l’intégration, relative à la mise en place de points écoute pour les jeunes et/ou parents.</a:t>
            </a:r>
          </a:p>
          <a:p>
            <a:r>
              <a:rPr lang="fr-FR" sz="2800" dirty="0">
                <a:solidFill>
                  <a:schemeClr val="tx1"/>
                </a:solidFill>
              </a:rPr>
              <a:t>Circulaire DGS-DGAS n°2002/145 du 12 mars 2002 relative à la mise en œuvre d’un dispositif unifié des points d’accueil et d’écoute jeunes</a:t>
            </a:r>
            <a:r>
              <a:rPr lang="fr-FR" sz="2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fr-FR" sz="2800" dirty="0" smtClean="0"/>
              <a:t>Circulaire DGAS-LCE 1a n°2005-12 du 6 janvier 2005 relative au  plan triennal de création de 300 points d’accueil et d’écoute jeunes dans le cadre de la cohésion sociale.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917838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xfrm>
            <a:off x="609600" y="1066800"/>
            <a:ext cx="8153400" cy="4770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DIFFICULTES DES ADOLESCENTS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 lnSpcReduction="10000"/>
          </a:bodyPr>
          <a:lstStyle/>
          <a:p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mal-être, </a:t>
            </a:r>
            <a:endParaRPr lang="fr-F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souffrance 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psychique, </a:t>
            </a:r>
            <a:endParaRPr lang="fr-F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décrochage 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 échec scolaire, </a:t>
            </a:r>
            <a:endParaRPr lang="fr-F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situations 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crise, </a:t>
            </a:r>
            <a:endParaRPr lang="fr-F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usage 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substances psycho actives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difficultés à vivre sa sexualité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conduite violente, ou délinquante, maltraitance et conflits familiaux, </a:t>
            </a:r>
            <a:endParaRPr lang="fr-F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situations 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décrochage ou de rupture familiale, errance, précarité.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468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xfrm>
            <a:off x="457200" y="655766"/>
            <a:ext cx="8229600" cy="4770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VOCATION DES PAEJ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5334000"/>
          </a:xfrm>
        </p:spPr>
        <p:txBody>
          <a:bodyPr/>
          <a:lstStyle/>
          <a:p>
            <a:pPr marL="0" indent="0">
              <a:buNone/>
            </a:pPr>
            <a:endParaRPr lang="fr-F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dirty="0"/>
              <a:t>D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évelopper 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une approche attentive à l’ensemble des conduites à risques autour 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une 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fonction préventive d’accueil, d’écoute et de soutien 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aux 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jeunes en difficulté et à leurs parents. </a:t>
            </a:r>
            <a:endParaRPr lang="fr-F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Action centrée 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sur la parole 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 intéressés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sans projet 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psychothérapeutique.</a:t>
            </a:r>
          </a:p>
          <a:p>
            <a:r>
              <a:rPr lang="fr-FR" dirty="0"/>
              <a:t>P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ermettre 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aux jeunes d’exprimer leur mal-être, 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 comprendre 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 sens, 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formuler 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une 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attente, retrouver 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une capacité d’initiative et d’action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fr-F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7222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illage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</TotalTime>
  <Words>566</Words>
  <Application>Microsoft Office PowerPoint</Application>
  <PresentationFormat>Affichage à l'écran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3" baseType="lpstr">
      <vt:lpstr>Arial</vt:lpstr>
      <vt:lpstr>Débit</vt:lpstr>
      <vt:lpstr>      A L’ORIGINE DES POINTS   D’ ECOUTE </vt:lpstr>
      <vt:lpstr>Présentation PowerPoint</vt:lpstr>
      <vt:lpstr>Présentation PowerPoint</vt:lpstr>
      <vt:lpstr>REPERES HISTORIQUES</vt:lpstr>
      <vt:lpstr>REPERES HISTORIQUES</vt:lpstr>
      <vt:lpstr> </vt:lpstr>
      <vt:lpstr>CIRCULAIRES</vt:lpstr>
      <vt:lpstr>DIFFICULTES DES ADOLESCENTS</vt:lpstr>
      <vt:lpstr>VOCATION DES PAEJ</vt:lpstr>
      <vt:lpstr>VOCATIONS DES PAEJ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secretariat</dc:creator>
  <cp:lastModifiedBy>secretariat</cp:lastModifiedBy>
  <cp:revision>13</cp:revision>
  <cp:lastPrinted>1601-01-01T00:00:00Z</cp:lastPrinted>
  <dcterms:created xsi:type="dcterms:W3CDTF">1601-01-01T00:00:00Z</dcterms:created>
  <dcterms:modified xsi:type="dcterms:W3CDTF">2011-11-21T14:29:22Z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