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1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456" autoAdjust="0"/>
    <p:restoredTop sz="86444" autoAdjust="0"/>
  </p:normalViewPr>
  <p:slideViewPr>
    <p:cSldViewPr>
      <p:cViewPr varScale="1">
        <p:scale>
          <a:sx n="45" d="100"/>
          <a:sy n="45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EC183-4474-41A8-8E31-88549724DD0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D05C6-AE4E-44DE-B7A5-8CBBDF115C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5C6-AE4E-44DE-B7A5-8CBBDF115C4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D4017B-D3D3-4F8F-A81B-3B4DBF17F53A}" type="datetimeFigureOut">
              <a:rPr lang="fr-FR" smtClean="0"/>
              <a:pPr/>
              <a:t>03/12/2011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E3D48F-B616-4E14-9216-B4A0E0D942F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a%202.wmv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a%203.wmv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b%201.wmv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b%202.wmv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b%203.wmv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c%201.wmv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c%202.wmv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c%203.wmv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a%201.wm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a%202.wmv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a%203.wmv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b%201.wmv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b%202.wmv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b%203.wmv" TargetMode="Externa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c%201.wmv" TargetMode="Externa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c%202.wmv" TargetMode="Externa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I%20c%203.wmv" TargetMode="Externa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Documents\Documents\BTS%20Notariat\2&#232;me%20Ann&#233;e\U1\BA%20Le%20fils%20&#224;%20jo%20PP.mpg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line\Pictures\IMN\videos%20pour%20le%20fils%20&#224;%20jo\II%20a%201.wmv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7533456"/>
            <a:ext cx="2275344" cy="360040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pic>
        <p:nvPicPr>
          <p:cNvPr id="4" name="Image 3" descr="le-fils-a-jo-photo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54006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A)</a:t>
            </a:r>
            <a:r>
              <a:rPr lang="fr-FR" sz="3200" b="1" dirty="0" smtClean="0">
                <a:solidFill>
                  <a:schemeClr val="tx2"/>
                </a:solidFill>
              </a:rPr>
              <a:t> L’incompréhension entre Jo et son fils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Elle n’échappe pas aux autres personnes</a:t>
            </a:r>
            <a:endParaRPr lang="fr-FR" sz="2800" b="1" dirty="0"/>
          </a:p>
        </p:txBody>
      </p:sp>
      <p:pic>
        <p:nvPicPr>
          <p:cNvPr id="5" name="II a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988840"/>
            <a:ext cx="624069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A)</a:t>
            </a:r>
            <a:r>
              <a:rPr lang="fr-FR" sz="3200" b="1" dirty="0" smtClean="0">
                <a:solidFill>
                  <a:schemeClr val="tx2"/>
                </a:solidFill>
              </a:rPr>
              <a:t> L’incompréhension entre Jo et son fils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Un dialogue fermé et difficile à cause de 	cette incompréhension</a:t>
            </a:r>
            <a:endParaRPr lang="fr-FR" sz="2800" b="1" dirty="0"/>
          </a:p>
        </p:txBody>
      </p:sp>
      <p:pic>
        <p:nvPicPr>
          <p:cNvPr id="5" name="II a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2420888"/>
            <a:ext cx="5673824" cy="425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B) Le dégoût du sport et les jalousies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L’échec et les remarques qui poussent à 				bout</a:t>
            </a:r>
            <a:endParaRPr lang="fr-FR" sz="2800" b="1" dirty="0"/>
          </a:p>
        </p:txBody>
      </p:sp>
      <p:pic>
        <p:nvPicPr>
          <p:cNvPr id="5" name="II b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420888"/>
            <a:ext cx="566463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99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B) Le dégoût du sport et les jalousies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Jo est jaloux de Jonah</a:t>
            </a:r>
            <a:endParaRPr lang="fr-FR" sz="2800" b="1" dirty="0"/>
          </a:p>
        </p:txBody>
      </p:sp>
      <p:pic>
        <p:nvPicPr>
          <p:cNvPr id="6" name="II b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2276872"/>
            <a:ext cx="7415471" cy="415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5212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B) Le dégoût du sport et les jalousies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558924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2800" b="1" dirty="0" smtClean="0"/>
              <a:t>Un père jaloux mais surtout blessé et mis à l’écart</a:t>
            </a:r>
            <a:endParaRPr lang="fr-FR" sz="2800" b="1" dirty="0"/>
          </a:p>
        </p:txBody>
      </p:sp>
      <p:pic>
        <p:nvPicPr>
          <p:cNvPr id="5" name="II b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2348880"/>
            <a:ext cx="7287057" cy="40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C) Des rivalités entre les familles qui perdurent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93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Des rivalités sportives entre enfants qui se répercutent sur les parents</a:t>
            </a:r>
            <a:endParaRPr lang="fr-FR" sz="2800" b="1" dirty="0"/>
          </a:p>
        </p:txBody>
      </p:sp>
      <p:pic>
        <p:nvPicPr>
          <p:cNvPr id="5" name="II c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2492896"/>
            <a:ext cx="5544616" cy="415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C) Des rivalités entre les familles qui perdurent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Des disputes très anciennes</a:t>
            </a:r>
            <a:endParaRPr lang="fr-FR" sz="2800" b="1" dirty="0"/>
          </a:p>
        </p:txBody>
      </p:sp>
      <p:pic>
        <p:nvPicPr>
          <p:cNvPr id="5" name="II c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2060848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II. C) Des rivalités entre les familles qui perdurent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Les affronts répétés et les bagarres générales qui entrainent les familles et les amis</a:t>
            </a:r>
            <a:endParaRPr lang="fr-FR" sz="2800" b="1" dirty="0"/>
          </a:p>
        </p:txBody>
      </p:sp>
      <p:pic>
        <p:nvPicPr>
          <p:cNvPr id="5" name="II c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2636912"/>
            <a:ext cx="680595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417638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III. Sport et famille, une alliance parfaite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tx2"/>
                </a:solidFill>
              </a:rPr>
              <a:t>A) Cette union permet une entraide 				solide</a:t>
            </a:r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Les conseils pour l’entrainement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6" name="III a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2420888"/>
            <a:ext cx="480053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III. A) Cette union permet une entraide solide</a:t>
            </a:r>
            <a:br>
              <a:rPr lang="fr-FR" sz="3200" b="1" dirty="0" smtClean="0">
                <a:solidFill>
                  <a:schemeClr val="tx2"/>
                </a:solidFill>
              </a:rPr>
            </a:b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141277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 Les conseils de Pompon à Tom</a:t>
            </a:r>
            <a:endParaRPr lang="fr-FR" sz="2800" b="1" dirty="0"/>
          </a:p>
        </p:txBody>
      </p:sp>
      <p:pic>
        <p:nvPicPr>
          <p:cNvPr id="6" name="III a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2060848"/>
            <a:ext cx="5787099" cy="434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-Le-Fils-a-Jo-2009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Famille et sport font-ils</a:t>
            </a:r>
            <a:br>
              <a:rPr lang="fr-FR" sz="6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fr-FR" sz="6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bon ménage ?</a:t>
            </a:r>
            <a:endParaRPr lang="fr-FR" sz="6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III. A) Cette union permet une entraide solide</a:t>
            </a:r>
            <a:br>
              <a:rPr lang="fr-FR" sz="3200" b="1" dirty="0" smtClean="0">
                <a:solidFill>
                  <a:schemeClr val="tx2"/>
                </a:solidFill>
              </a:rPr>
            </a:b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 soutien de Jo à son fils</a:t>
            </a:r>
            <a:endParaRPr lang="fr-FR" sz="2800" b="1" dirty="0"/>
          </a:p>
        </p:txBody>
      </p:sp>
      <p:pic>
        <p:nvPicPr>
          <p:cNvPr id="5" name="III a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2204864"/>
            <a:ext cx="7287057" cy="40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III. B) Le rugby en famille, une tradition qui transmet des valeurs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 mur des </a:t>
            </a:r>
            <a:r>
              <a:rPr lang="fr-FR" sz="2800" b="1" dirty="0" err="1" smtClean="0"/>
              <a:t>Canavaro</a:t>
            </a:r>
            <a:endParaRPr lang="fr-FR" sz="2800" b="1" dirty="0"/>
          </a:p>
        </p:txBody>
      </p:sp>
      <p:pic>
        <p:nvPicPr>
          <p:cNvPr id="5" name="III b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484784"/>
            <a:ext cx="585665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III. B) Le rugby en famille, une tradition qui transmet des valeurs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 Des valeurs fondamentales et essentielles</a:t>
            </a:r>
            <a:endParaRPr lang="fr-FR" sz="2800" b="1" dirty="0"/>
          </a:p>
        </p:txBody>
      </p:sp>
      <p:pic>
        <p:nvPicPr>
          <p:cNvPr id="5" name="III b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1720" y="1988840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III. B) Le rugby en famille, une tradition qui transmet des valeurs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endParaRPr lang="fr-FR" sz="2800" b="1" dirty="0" smtClean="0"/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 centre du terrain, un lieu convivial</a:t>
            </a:r>
            <a:endParaRPr lang="fr-FR" sz="2800" b="1" dirty="0"/>
          </a:p>
        </p:txBody>
      </p:sp>
      <p:pic>
        <p:nvPicPr>
          <p:cNvPr id="5" name="III b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1556792"/>
            <a:ext cx="5688632" cy="426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III. C) L’équipe de rugby, une seconde famille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41020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sz="2800" b="1" dirty="0" smtClean="0"/>
              <a:t>Une amitié tolérante et sur laquelle on peut compter</a:t>
            </a:r>
            <a:endParaRPr lang="fr-FR" sz="2800" b="1" dirty="0"/>
          </a:p>
        </p:txBody>
      </p:sp>
      <p:pic>
        <p:nvPicPr>
          <p:cNvPr id="5" name="III c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2420888"/>
            <a:ext cx="5701141" cy="427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III. C) L’équipe de rugby, une seconde famille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93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Une entraide dans toutes les circonstances</a:t>
            </a:r>
            <a:endParaRPr lang="fr-FR" sz="2800" b="1" dirty="0"/>
          </a:p>
        </p:txBody>
      </p:sp>
      <p:pic>
        <p:nvPicPr>
          <p:cNvPr id="5" name="III c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2132856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III. C) L’équipe de rugby, une seconde famille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 Une équipe qui se sert les coudes</a:t>
            </a:r>
            <a:endParaRPr lang="fr-FR" sz="2800" b="1" dirty="0"/>
          </a:p>
        </p:txBody>
      </p:sp>
      <p:pic>
        <p:nvPicPr>
          <p:cNvPr id="5" name="III c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2276872"/>
            <a:ext cx="7287057" cy="40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551723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endParaRPr lang="fr-FR" sz="2800" dirty="0" smtClean="0"/>
          </a:p>
          <a:p>
            <a:pPr algn="ctr">
              <a:buFont typeface="Wingdings" pitchFamily="2" charset="2"/>
              <a:buChar char="Ø"/>
            </a:pPr>
            <a:r>
              <a:rPr lang="fr-FR" sz="2800" dirty="0" smtClean="0"/>
              <a:t>Le rugby est un sport familial qui transmet de nombreuses valeurs mais il est également vecteur de disputes et de rivalités entre membres d’une même famille mais aussi entre les familles.</a:t>
            </a:r>
          </a:p>
          <a:p>
            <a:pPr algn="ctr">
              <a:buFont typeface="Wingdings" pitchFamily="2" charset="2"/>
              <a:buChar char="Ø"/>
            </a:pPr>
            <a:endParaRPr lang="fr-FR" sz="2800" dirty="0" smtClean="0"/>
          </a:p>
          <a:p>
            <a:pPr algn="ctr">
              <a:buFont typeface="Wingdings" pitchFamily="2" charset="2"/>
              <a:buChar char="Ø"/>
            </a:pPr>
            <a:r>
              <a:rPr lang="fr-FR" sz="2800" dirty="0" smtClean="0"/>
              <a:t>Cependant, l’entraide est primordiale et est très présente.</a:t>
            </a:r>
          </a:p>
        </p:txBody>
      </p:sp>
      <p:pic>
        <p:nvPicPr>
          <p:cNvPr id="4" name="Image 3" descr="coloriage-ballon-de-rug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797152"/>
            <a:ext cx="2286000" cy="1905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rugby1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3152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689648"/>
            <a:ext cx="8496944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</a:rPr>
              <a:t>Ouverture :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mtClean="0">
                <a:solidFill>
                  <a:schemeClr val="bg1"/>
                </a:solidFill>
              </a:rPr>
              <a:t>L’affrontement entre sportifs les concerne-t-il </a:t>
            </a:r>
            <a:r>
              <a:rPr lang="fr-FR" dirty="0" smtClean="0">
                <a:solidFill>
                  <a:schemeClr val="bg1"/>
                </a:solidFill>
              </a:rPr>
              <a:t>uniquement ou va-t-il nécessairement jusqu’à inclure les abords du stade ?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-Le-Fils-a-Jo-2009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5517232"/>
          </a:xfrm>
        </p:spPr>
        <p:txBody>
          <a:bodyPr/>
          <a:lstStyle/>
          <a:p>
            <a:pPr>
              <a:buNone/>
            </a:pPr>
            <a:r>
              <a:rPr lang="fr-FR" sz="3000" dirty="0" smtClean="0"/>
              <a:t>Allociné.fr</a:t>
            </a:r>
          </a:p>
          <a:p>
            <a:pPr>
              <a:buNone/>
            </a:pPr>
            <a:r>
              <a:rPr lang="fr-FR" sz="3000" dirty="0" smtClean="0"/>
              <a:t>Wikipédia.fr</a:t>
            </a:r>
          </a:p>
          <a:p>
            <a:pPr>
              <a:buNone/>
            </a:pPr>
            <a:r>
              <a:rPr lang="fr-FR" sz="3000" dirty="0" smtClean="0"/>
              <a:t>Youtube.com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imagesCAD2P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95736" y="0"/>
            <a:ext cx="2808312" cy="90872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Sommaire</a:t>
            </a:r>
            <a:endParaRPr lang="fr-FR" sz="48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marL="653796" indent="-571500">
              <a:buNone/>
            </a:pPr>
            <a:r>
              <a:rPr lang="fr-FR" sz="2200" dirty="0" smtClean="0"/>
              <a:t>I. </a:t>
            </a:r>
            <a:r>
              <a:rPr lang="fr-FR" sz="2200" u="sng" dirty="0" smtClean="0"/>
              <a:t>Présentation du film</a:t>
            </a:r>
          </a:p>
          <a:p>
            <a:pPr marL="653796" indent="-571500">
              <a:buNone/>
            </a:pPr>
            <a:r>
              <a:rPr lang="fr-FR" sz="2000" dirty="0" smtClean="0"/>
              <a:t>	a) Le réalisateur</a:t>
            </a:r>
          </a:p>
          <a:p>
            <a:pPr marL="653796" indent="-571500">
              <a:buNone/>
            </a:pPr>
            <a:r>
              <a:rPr lang="fr-FR" sz="2000" dirty="0" smtClean="0"/>
              <a:t>	b) Les acteurs</a:t>
            </a:r>
          </a:p>
          <a:p>
            <a:pPr marL="653796" indent="-571500">
              <a:buNone/>
            </a:pPr>
            <a:r>
              <a:rPr lang="fr-FR" sz="2000" dirty="0" smtClean="0"/>
              <a:t>	c) La bande annonce</a:t>
            </a:r>
          </a:p>
          <a:p>
            <a:pPr marL="653796" indent="-571500">
              <a:buNone/>
            </a:pPr>
            <a:endParaRPr lang="fr-FR" sz="2000" dirty="0" smtClean="0"/>
          </a:p>
          <a:p>
            <a:pPr marL="653796" indent="-571500">
              <a:buNone/>
            </a:pPr>
            <a:r>
              <a:rPr lang="fr-FR" sz="2200" dirty="0" smtClean="0"/>
              <a:t>II. </a:t>
            </a:r>
            <a:r>
              <a:rPr lang="fr-FR" sz="2200" u="sng" dirty="0" smtClean="0"/>
              <a:t>L’alliance peut créer des tensions</a:t>
            </a:r>
          </a:p>
          <a:p>
            <a:pPr marL="653796" indent="-571500">
              <a:buNone/>
            </a:pPr>
            <a:r>
              <a:rPr lang="fr-FR" sz="2000" dirty="0" smtClean="0"/>
              <a:t>	a) L’incompréhension entre Jo et son fils</a:t>
            </a:r>
          </a:p>
          <a:p>
            <a:pPr marL="653796" indent="-571500">
              <a:buNone/>
            </a:pPr>
            <a:r>
              <a:rPr lang="fr-FR" sz="2000" dirty="0" smtClean="0"/>
              <a:t>	b) Le dégoût du sport et les jalousies</a:t>
            </a:r>
          </a:p>
          <a:p>
            <a:pPr marL="653796" indent="-571500">
              <a:buNone/>
            </a:pPr>
            <a:r>
              <a:rPr lang="fr-FR" sz="2000" dirty="0" smtClean="0"/>
              <a:t>	c) Des rivalités entre les familles qui perdurent</a:t>
            </a:r>
          </a:p>
          <a:p>
            <a:pPr marL="653796" indent="-571500">
              <a:buAutoNum type="romanUcPeriod"/>
            </a:pPr>
            <a:endParaRPr lang="fr-FR" sz="2000" dirty="0" smtClean="0"/>
          </a:p>
          <a:p>
            <a:pPr marL="653796" indent="-571500">
              <a:buNone/>
            </a:pPr>
            <a:r>
              <a:rPr lang="fr-FR" sz="2200" dirty="0" smtClean="0"/>
              <a:t>III. </a:t>
            </a:r>
            <a:r>
              <a:rPr lang="fr-FR" sz="2200" u="sng" dirty="0" smtClean="0"/>
              <a:t>Sport et famille, une alliance parfaite</a:t>
            </a:r>
          </a:p>
          <a:p>
            <a:pPr marL="653796" indent="-571500">
              <a:buNone/>
            </a:pPr>
            <a:r>
              <a:rPr lang="fr-FR" sz="2000" dirty="0" smtClean="0"/>
              <a:t>	a) Cette union permet une entraide solide</a:t>
            </a:r>
          </a:p>
          <a:p>
            <a:pPr marL="653796" indent="-571500">
              <a:buNone/>
            </a:pPr>
            <a:r>
              <a:rPr lang="fr-FR" sz="2000" dirty="0" smtClean="0"/>
              <a:t>	b) Le rugby en famille, une tradition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qui transmet des valeurs</a:t>
            </a:r>
          </a:p>
          <a:p>
            <a:pPr marL="653796" indent="-571500">
              <a:buNone/>
            </a:pPr>
            <a:r>
              <a:rPr lang="fr-FR" sz="2000" dirty="0" smtClean="0"/>
              <a:t>	c) L’équipe de rugby, une seconde famille</a:t>
            </a:r>
          </a:p>
          <a:p>
            <a:pPr marL="653796" indent="-571500">
              <a:buAutoNum type="romanUcPeriod"/>
            </a:pPr>
            <a:endParaRPr lang="fr-FR" sz="2000" dirty="0" smtClean="0"/>
          </a:p>
          <a:p>
            <a:pPr marL="653796" indent="-571500">
              <a:buNone/>
            </a:pPr>
            <a:r>
              <a:rPr lang="fr-FR" sz="2000" dirty="0" smtClean="0"/>
              <a:t>	 </a:t>
            </a:r>
            <a:endParaRPr lang="fr-FR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eden-park_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5877272"/>
            <a:ext cx="1774997" cy="720080"/>
          </a:xfrm>
          <a:prstGeom prst="rect">
            <a:avLst/>
          </a:prstGeom>
        </p:spPr>
      </p:pic>
      <p:pic>
        <p:nvPicPr>
          <p:cNvPr id="13" name="Image 12" descr="423px-Philippe_Guillard_Cabou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556792"/>
            <a:ext cx="3281541" cy="465466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I) Présentation du film</a:t>
            </a:r>
            <a:endParaRPr lang="fr-FR" u="sng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 marL="596646" indent="-514350">
              <a:buNone/>
            </a:pPr>
            <a:r>
              <a:rPr lang="fr-FR" b="1" dirty="0" smtClean="0">
                <a:solidFill>
                  <a:schemeClr val="tx2"/>
                </a:solidFill>
              </a:rPr>
              <a:t>A) Le réalisateur</a:t>
            </a:r>
          </a:p>
          <a:p>
            <a:pPr marL="596646" indent="-514350">
              <a:buAutoNum type="alphaUcParenR"/>
            </a:pPr>
            <a:endParaRPr lang="fr-FR" dirty="0" smtClean="0"/>
          </a:p>
          <a:p>
            <a:pPr marL="596646" indent="-514350">
              <a:buNone/>
            </a:pPr>
            <a:r>
              <a:rPr lang="fr-FR" dirty="0" smtClean="0"/>
              <a:t>	Philippe GUILLARD</a:t>
            </a:r>
          </a:p>
          <a:p>
            <a:pPr marL="596646" indent="-514350">
              <a:buNone/>
            </a:pPr>
            <a:r>
              <a:rPr lang="fr-FR" sz="2800" dirty="0" smtClean="0"/>
              <a:t>Joueur français de rugby</a:t>
            </a:r>
          </a:p>
          <a:p>
            <a:pPr marL="596646" indent="-514350">
              <a:buNone/>
            </a:pPr>
            <a:r>
              <a:rPr lang="fr-FR" sz="2800" dirty="0" smtClean="0"/>
              <a:t>Journaliste</a:t>
            </a:r>
          </a:p>
          <a:p>
            <a:pPr marL="596646" indent="-514350">
              <a:buNone/>
            </a:pPr>
            <a:r>
              <a:rPr lang="fr-FR" sz="2800" dirty="0" smtClean="0"/>
              <a:t>Ecrivain</a:t>
            </a:r>
          </a:p>
          <a:p>
            <a:pPr marL="596646" indent="-514350">
              <a:buNone/>
            </a:pPr>
            <a:r>
              <a:rPr lang="fr-FR" sz="2800" dirty="0" smtClean="0"/>
              <a:t>Scénariste</a:t>
            </a:r>
          </a:p>
          <a:p>
            <a:pPr marL="596646" indent="-514350">
              <a:buNone/>
            </a:pPr>
            <a:r>
              <a:rPr lang="fr-FR" sz="2800" dirty="0" smtClean="0"/>
              <a:t>Créateur de Eden Park</a:t>
            </a:r>
            <a:endParaRPr lang="fr-FR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I) Présentation du film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/>
          <a:lstStyle/>
          <a:p>
            <a:pPr marL="596646" indent="-514350">
              <a:buNone/>
            </a:pPr>
            <a:r>
              <a:rPr lang="fr-FR" b="1" dirty="0" smtClean="0">
                <a:solidFill>
                  <a:schemeClr val="tx2"/>
                </a:solidFill>
              </a:rPr>
              <a:t>B) Les acteurs</a:t>
            </a:r>
          </a:p>
          <a:p>
            <a:pPr marL="596646" indent="-514350">
              <a:buAutoNum type="alphaUcParenR"/>
            </a:pPr>
            <a:endParaRPr lang="fr-FR" b="1" dirty="0" smtClean="0"/>
          </a:p>
          <a:p>
            <a:pPr marL="596646" indent="-514350">
              <a:buAutoNum type="alphaUcParenR"/>
            </a:pPr>
            <a:endParaRPr lang="fr-FR" b="1" dirty="0" smtClean="0"/>
          </a:p>
          <a:p>
            <a:pPr marL="596646" indent="-514350">
              <a:buAutoNum type="alphaUcParenR"/>
            </a:pPr>
            <a:endParaRPr lang="fr-FR" b="1" dirty="0" smtClean="0"/>
          </a:p>
          <a:p>
            <a:pPr marL="596646" indent="-514350">
              <a:buAutoNum type="alphaUcParenR"/>
            </a:pPr>
            <a:endParaRPr lang="fr-FR" b="1" dirty="0" smtClean="0"/>
          </a:p>
          <a:p>
            <a:pPr marL="596646" indent="-514350">
              <a:buAutoNum type="alphaUcParenR"/>
            </a:pPr>
            <a:endParaRPr lang="fr-FR" b="1" dirty="0" smtClean="0"/>
          </a:p>
          <a:p>
            <a:pPr marL="596646" indent="-514350">
              <a:buNone/>
            </a:pPr>
            <a:r>
              <a:rPr lang="fr-FR" sz="2800" dirty="0" smtClean="0"/>
              <a:t>	Gérard Lanvin			Jérémie </a:t>
            </a:r>
            <a:r>
              <a:rPr lang="fr-FR" sz="2800" dirty="0" err="1" smtClean="0"/>
              <a:t>Duvall</a:t>
            </a:r>
            <a:endParaRPr lang="fr-FR" sz="2800" dirty="0" smtClean="0"/>
          </a:p>
          <a:p>
            <a:pPr marL="596646" indent="-514350">
              <a:buNone/>
            </a:pPr>
            <a:r>
              <a:rPr lang="fr-FR" sz="2800" i="1" dirty="0" smtClean="0"/>
              <a:t>		</a:t>
            </a:r>
            <a:r>
              <a:rPr lang="fr-FR" sz="2500" i="1" dirty="0" smtClean="0"/>
              <a:t>Jo </a:t>
            </a:r>
            <a:r>
              <a:rPr lang="fr-FR" sz="2500" i="1" dirty="0" err="1" smtClean="0"/>
              <a:t>Canavaro</a:t>
            </a:r>
            <a:r>
              <a:rPr lang="fr-FR" sz="2800" i="1" dirty="0" smtClean="0"/>
              <a:t>		         	  </a:t>
            </a:r>
            <a:r>
              <a:rPr lang="fr-FR" sz="2500" i="1" dirty="0" smtClean="0"/>
              <a:t>Tom </a:t>
            </a:r>
            <a:r>
              <a:rPr lang="fr-FR" sz="2500" i="1" dirty="0" err="1" smtClean="0"/>
              <a:t>Canavaro</a:t>
            </a:r>
            <a:endParaRPr lang="fr-FR" sz="2500" i="1" dirty="0" smtClean="0"/>
          </a:p>
          <a:p>
            <a:pPr marL="596646" indent="-514350">
              <a:buAutoNum type="alphaUcParenR"/>
            </a:pPr>
            <a:endParaRPr lang="fr-FR" dirty="0" smtClean="0"/>
          </a:p>
          <a:p>
            <a:pPr marL="596646" indent="-514350">
              <a:buAutoNum type="alphaUcParenR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gerard 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36912"/>
            <a:ext cx="3078728" cy="2049785"/>
          </a:xfrm>
          <a:prstGeom prst="rect">
            <a:avLst/>
          </a:prstGeom>
        </p:spPr>
      </p:pic>
      <p:pic>
        <p:nvPicPr>
          <p:cNvPr id="5" name="Image 4" descr="jeremie duv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32856"/>
            <a:ext cx="1944216" cy="25882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I.  B) Les acteurs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507754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Olivier Marchal		Vincent </a:t>
            </a:r>
            <a:r>
              <a:rPr lang="fr-FR" dirty="0" err="1" smtClean="0"/>
              <a:t>Moscato</a:t>
            </a:r>
            <a:endParaRPr lang="fr-FR" dirty="0" smtClean="0"/>
          </a:p>
          <a:p>
            <a:pPr>
              <a:buNone/>
            </a:pPr>
            <a:r>
              <a:rPr lang="fr-FR" sz="2500" i="1" dirty="0" smtClean="0"/>
              <a:t>		Le Chinois</a:t>
            </a:r>
            <a:r>
              <a:rPr lang="fr-FR" dirty="0" smtClean="0"/>
              <a:t>				</a:t>
            </a:r>
            <a:r>
              <a:rPr lang="fr-FR" sz="2500" i="1" dirty="0" smtClean="0"/>
              <a:t>Pompon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19112314_jpg-rx_160_214-b_1_CFD7E1-f_jpg-q_x-20090526_011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772816"/>
            <a:ext cx="2088232" cy="2779959"/>
          </a:xfrm>
          <a:prstGeom prst="rect">
            <a:avLst/>
          </a:prstGeom>
        </p:spPr>
      </p:pic>
      <p:pic>
        <p:nvPicPr>
          <p:cNvPr id="5" name="Image 4" descr="19629808_jpg-rx_160_214-b_1_CFD7E1-f_jpg-q_x-20101230_064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628800"/>
            <a:ext cx="2379983" cy="3168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I.  B) Les acteurs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41020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Karina Lombard			    Darren Adams</a:t>
            </a:r>
          </a:p>
          <a:p>
            <a:pPr>
              <a:buNone/>
            </a:pPr>
            <a:r>
              <a:rPr lang="fr-FR" sz="2500" i="1" dirty="0" smtClean="0"/>
              <a:t>	Alice Hamilton</a:t>
            </a:r>
            <a:r>
              <a:rPr lang="fr-FR" dirty="0" smtClean="0"/>
              <a:t>				</a:t>
            </a:r>
            <a:r>
              <a:rPr lang="fr-FR" sz="2500" i="1" dirty="0" smtClean="0"/>
              <a:t>Jonah </a:t>
            </a:r>
            <a:r>
              <a:rPr lang="fr-FR" sz="2500" i="1" dirty="0" err="1" smtClean="0"/>
              <a:t>Tukalo</a:t>
            </a:r>
            <a:endParaRPr lang="fr-FR" sz="2500" i="1" dirty="0" smtClean="0"/>
          </a:p>
        </p:txBody>
      </p:sp>
      <p:pic>
        <p:nvPicPr>
          <p:cNvPr id="4" name="Image 3" descr="19629803_jpg-rx_160_214-b_1_CFD7E1-f_jpg-q_x-20101230_064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2448272" cy="3259262"/>
          </a:xfrm>
          <a:prstGeom prst="rect">
            <a:avLst/>
          </a:prstGeom>
        </p:spPr>
      </p:pic>
      <p:pic>
        <p:nvPicPr>
          <p:cNvPr id="5" name="Image 4" descr="19629809_jpg-rx_160_214-b_1_CFD7E1-f_jpg-q_x-20101230_0648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700808"/>
            <a:ext cx="2650435" cy="35283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I). C) La bande annonce 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3000" dirty="0" smtClean="0"/>
              <a:t>		</a:t>
            </a:r>
          </a:p>
          <a:p>
            <a:pPr>
              <a:buNone/>
            </a:pPr>
            <a:endParaRPr lang="fr-FR" sz="3000" dirty="0" smtClean="0"/>
          </a:p>
          <a:p>
            <a:pPr>
              <a:buNone/>
            </a:pPr>
            <a:r>
              <a:rPr lang="fr-FR" sz="3000" dirty="0" smtClean="0"/>
              <a:t>		    Bande annonce du film, </a:t>
            </a:r>
            <a:r>
              <a:rPr lang="fr-FR" sz="3000" u="sng" dirty="0" smtClean="0"/>
              <a:t>Le fils à Jo</a:t>
            </a:r>
          </a:p>
        </p:txBody>
      </p:sp>
      <p:pic>
        <p:nvPicPr>
          <p:cNvPr id="4" name="BA Le fils à jo P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268760"/>
            <a:ext cx="6264696" cy="469852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268760"/>
          </a:xfrm>
        </p:spPr>
        <p:txBody>
          <a:bodyPr>
            <a:normAutofit/>
          </a:bodyPr>
          <a:lstStyle/>
          <a:p>
            <a:r>
              <a:rPr lang="fr-FR" dirty="0" smtClean="0"/>
              <a:t>II. L’alliance peut créer des tensions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661248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chemeClr val="tx2"/>
                </a:solidFill>
              </a:rPr>
              <a:t>A) L’incompréhension entre Jo et son 				fils</a:t>
            </a: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Une incompréhension qui n’est pas récente</a:t>
            </a:r>
            <a:endParaRPr lang="fr-FR" sz="2800" b="1" dirty="0"/>
          </a:p>
        </p:txBody>
      </p:sp>
      <p:pic>
        <p:nvPicPr>
          <p:cNvPr id="5" name="II a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2276872"/>
            <a:ext cx="528058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598</TotalTime>
  <Words>462</Words>
  <Application>Microsoft Office PowerPoint</Application>
  <PresentationFormat>Affichage à l'écran (4:3)</PresentationFormat>
  <Paragraphs>180</Paragraphs>
  <Slides>29</Slides>
  <Notes>29</Notes>
  <HiddenSlides>0</HiddenSlides>
  <MMClips>19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Solstice</vt:lpstr>
      <vt:lpstr>Diapositive 1</vt:lpstr>
      <vt:lpstr>Famille et sport font-ils bon ménage ?</vt:lpstr>
      <vt:lpstr>Sommaire</vt:lpstr>
      <vt:lpstr>I) Présentation du film</vt:lpstr>
      <vt:lpstr>I) Présentation du film</vt:lpstr>
      <vt:lpstr>I.  B) Les acteurs</vt:lpstr>
      <vt:lpstr>I.  B) Les acteurs</vt:lpstr>
      <vt:lpstr>I). C) La bande annonce </vt:lpstr>
      <vt:lpstr>II. L’alliance peut créer des tensions</vt:lpstr>
      <vt:lpstr>II. A) L’incompréhension entre Jo et son fils</vt:lpstr>
      <vt:lpstr>II. A) L’incompréhension entre Jo et son fils</vt:lpstr>
      <vt:lpstr>II. B) Le dégoût du sport et les jalousies</vt:lpstr>
      <vt:lpstr>II. B) Le dégoût du sport et les jalousies</vt:lpstr>
      <vt:lpstr>II. B) Le dégoût du sport et les jalousies</vt:lpstr>
      <vt:lpstr>II. C) Des rivalités entre les familles qui perdurent</vt:lpstr>
      <vt:lpstr>II. C) Des rivalités entre les familles qui perdurent</vt:lpstr>
      <vt:lpstr>II. C) Des rivalités entre les familles qui perdurent</vt:lpstr>
      <vt:lpstr>III. Sport et famille, une alliance parfaite</vt:lpstr>
      <vt:lpstr>III. A) Cette union permet une entraide solide </vt:lpstr>
      <vt:lpstr>III. A) Cette union permet une entraide solide </vt:lpstr>
      <vt:lpstr>III. B) Le rugby en famille, une tradition qui transmet des valeurs</vt:lpstr>
      <vt:lpstr>III. B) Le rugby en famille, une tradition qui transmet des valeurs</vt:lpstr>
      <vt:lpstr>III. B) Le rugby en famille, une tradition qui transmet des valeurs</vt:lpstr>
      <vt:lpstr>III. C) L’équipe de rugby, une seconde famille</vt:lpstr>
      <vt:lpstr>III. C) L’équipe de rugby, une seconde famille</vt:lpstr>
      <vt:lpstr>III. C) L’équipe de rugby, une seconde famille</vt:lpstr>
      <vt:lpstr>Conclusion</vt:lpstr>
      <vt:lpstr>Ouverture : L’affrontement entre sportifs les concerne-t-il uniquement ou va-t-il nécessairement jusqu’à inclure les abords du stade ?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Céline</dc:creator>
  <cp:lastModifiedBy>Céline</cp:lastModifiedBy>
  <cp:revision>85</cp:revision>
  <dcterms:created xsi:type="dcterms:W3CDTF">2011-09-28T19:48:41Z</dcterms:created>
  <dcterms:modified xsi:type="dcterms:W3CDTF">2011-12-03T13:34:07Z</dcterms:modified>
</cp:coreProperties>
</file>