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75" r:id="rId15"/>
    <p:sldId id="268" r:id="rId16"/>
    <p:sldId id="269" r:id="rId17"/>
    <p:sldId id="270" r:id="rId18"/>
    <p:sldId id="271" r:id="rId19"/>
    <p:sldId id="272" r:id="rId20"/>
    <p:sldId id="273" r:id="rId21"/>
    <p:sldId id="277" r:id="rId22"/>
    <p:sldId id="280" r:id="rId23"/>
    <p:sldId id="278" r:id="rId24"/>
    <p:sldId id="276" r:id="rId25"/>
    <p:sldId id="281"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F7C5E-D76A-467B-B9BB-E0F2F51E0888}" type="datetimeFigureOut">
              <a:rPr lang="fr-FR" smtClean="0"/>
              <a:pPr/>
              <a:t>01/01/2011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12A99-6C36-48EA-BF88-91B5B985060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12A99-6C36-48EA-BF88-91B5B9850608}"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6B5DA69-E0A2-49B4-88FC-5975E7F393A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5DA69-E0A2-49B4-88FC-5975E7F393A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5DA69-E0A2-49B4-88FC-5975E7F393A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1BE07CC-E72E-4F0E-A4F9-DCA5269E6F9B}" type="datetimeFigureOut">
              <a:rPr lang="fr-FR" smtClean="0"/>
              <a:pPr/>
              <a:t>01/01/2011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6B5DA69-E0A2-49B4-88FC-5975E7F393A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BE07CC-E72E-4F0E-A4F9-DCA5269E6F9B}" type="datetimeFigureOut">
              <a:rPr lang="fr-FR" smtClean="0"/>
              <a:pPr/>
              <a:t>01/01/2011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B5DA69-E0A2-49B4-88FC-5975E7F393A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7000" contrast="-38000"/>
          </a:blip>
          <a:srcRect/>
          <a:stretch>
            <a:fillRect/>
          </a:stretch>
        </p:blipFill>
        <p:spPr bwMode="auto">
          <a:xfrm>
            <a:off x="395536" y="1"/>
            <a:ext cx="8352928" cy="66851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467544" y="188640"/>
            <a:ext cx="806489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FF0000"/>
                </a:solidFill>
                <a:latin typeface="Comic Sans MS" pitchFamily="66" charset="0"/>
              </a:rPr>
              <a:t>USTHB</a:t>
            </a:r>
          </a:p>
          <a:p>
            <a:pPr algn="ctr"/>
            <a:r>
              <a:rPr lang="fr-FR" sz="3200" dirty="0" smtClean="0">
                <a:solidFill>
                  <a:srgbClr val="FF0000"/>
                </a:solidFill>
                <a:latin typeface="Comic Sans MS" pitchFamily="66" charset="0"/>
              </a:rPr>
              <a:t>FACULTE DES SCIENCES DE LA TERRE ET DE L’ UNIVERS  ( STU)</a:t>
            </a:r>
            <a:endParaRPr lang="fr-FR" sz="3200" dirty="0">
              <a:solidFill>
                <a:srgbClr val="FF0000"/>
              </a:solidFill>
              <a:latin typeface="Comic Sans MS" pitchFamily="66" charset="0"/>
            </a:endParaRPr>
          </a:p>
        </p:txBody>
      </p:sp>
      <p:sp>
        <p:nvSpPr>
          <p:cNvPr id="6" name="Rectangle 5"/>
          <p:cNvSpPr/>
          <p:nvPr/>
        </p:nvSpPr>
        <p:spPr>
          <a:xfrm>
            <a:off x="395536" y="2060848"/>
            <a:ext cx="8280920" cy="1323439"/>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Différentes formes de pollution terrestre</a:t>
            </a:r>
            <a:endParaRPr lang="fr-FR"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5508104" y="4725144"/>
            <a:ext cx="316835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1">
                    <a:lumMod val="50000"/>
                  </a:schemeClr>
                </a:solidFill>
                <a:latin typeface="Comic Sans MS" pitchFamily="66" charset="0"/>
              </a:rPr>
              <a:t>Préparer Par : </a:t>
            </a:r>
          </a:p>
          <a:p>
            <a:pPr algn="ctr"/>
            <a:r>
              <a:rPr lang="fr-FR" sz="2400" b="1" dirty="0" smtClean="0">
                <a:solidFill>
                  <a:schemeClr val="accent1">
                    <a:lumMod val="50000"/>
                  </a:schemeClr>
                </a:solidFill>
                <a:latin typeface="Comic Sans MS" pitchFamily="66" charset="0"/>
              </a:rPr>
              <a:t>MADENE  Nabila</a:t>
            </a:r>
          </a:p>
          <a:p>
            <a:pPr algn="ctr"/>
            <a:r>
              <a:rPr lang="fr-FR" sz="2400" b="1" dirty="0" smtClean="0">
                <a:solidFill>
                  <a:schemeClr val="accent1">
                    <a:lumMod val="50000"/>
                  </a:schemeClr>
                </a:solidFill>
                <a:latin typeface="Comic Sans MS" pitchFamily="66" charset="0"/>
              </a:rPr>
              <a:t>ADEM </a:t>
            </a:r>
            <a:r>
              <a:rPr lang="fr-FR" sz="2400" b="1" dirty="0" smtClean="0">
                <a:solidFill>
                  <a:schemeClr val="accent1">
                    <a:lumMod val="50000"/>
                  </a:schemeClr>
                </a:solidFill>
                <a:latin typeface="Comic Sans MS" pitchFamily="66" charset="0"/>
              </a:rPr>
              <a:t>Amina </a:t>
            </a:r>
          </a:p>
          <a:p>
            <a:pPr algn="ctr"/>
            <a:r>
              <a:rPr lang="fr-FR" sz="2400" b="1" dirty="0" smtClean="0">
                <a:solidFill>
                  <a:schemeClr val="accent1">
                    <a:lumMod val="50000"/>
                  </a:schemeClr>
                </a:solidFill>
                <a:latin typeface="Comic Sans MS" pitchFamily="66" charset="0"/>
              </a:rPr>
              <a:t>1</a:t>
            </a:r>
            <a:r>
              <a:rPr lang="fr-FR" sz="2400" b="1" baseline="30000" dirty="0" smtClean="0">
                <a:solidFill>
                  <a:schemeClr val="accent1">
                    <a:lumMod val="50000"/>
                  </a:schemeClr>
                </a:solidFill>
                <a:latin typeface="Comic Sans MS" pitchFamily="66" charset="0"/>
              </a:rPr>
              <a:t>è</a:t>
            </a:r>
            <a:r>
              <a:rPr lang="fr-FR" sz="2400" b="1" baseline="30000" dirty="0" smtClean="0">
                <a:solidFill>
                  <a:schemeClr val="accent1">
                    <a:lumMod val="50000"/>
                  </a:schemeClr>
                </a:solidFill>
                <a:latin typeface="Comic Sans MS" pitchFamily="66" charset="0"/>
              </a:rPr>
              <a:t>re</a:t>
            </a:r>
            <a:r>
              <a:rPr lang="fr-FR" sz="2400" b="1" dirty="0" smtClean="0">
                <a:solidFill>
                  <a:schemeClr val="accent1">
                    <a:lumMod val="50000"/>
                  </a:schemeClr>
                </a:solidFill>
                <a:latin typeface="Comic Sans MS" pitchFamily="66" charset="0"/>
              </a:rPr>
              <a:t> </a:t>
            </a:r>
            <a:r>
              <a:rPr lang="fr-FR" sz="2400" b="1" dirty="0" smtClean="0">
                <a:solidFill>
                  <a:schemeClr val="accent1">
                    <a:lumMod val="50000"/>
                  </a:schemeClr>
                </a:solidFill>
                <a:latin typeface="Comic Sans MS" pitchFamily="66" charset="0"/>
              </a:rPr>
              <a:t>année </a:t>
            </a:r>
          </a:p>
          <a:p>
            <a:pPr algn="ctr"/>
            <a:endParaRPr lang="fr-F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cidification.jpg"/>
          <p:cNvPicPr>
            <a:picLocks noGrp="1" noChangeAspect="1"/>
          </p:cNvPicPr>
          <p:nvPr>
            <p:ph idx="1"/>
          </p:nvPr>
        </p:nvPicPr>
        <p:blipFill>
          <a:blip r:embed="rId2" cstate="print"/>
          <a:stretch>
            <a:fillRect/>
          </a:stretch>
        </p:blipFill>
        <p:spPr>
          <a:xfrm>
            <a:off x="0" y="1196752"/>
            <a:ext cx="9144000" cy="5661248"/>
          </a:xfrm>
        </p:spPr>
      </p:pic>
      <p:sp>
        <p:nvSpPr>
          <p:cNvPr id="5" name="Rectangle à coins arrondis 4"/>
          <p:cNvSpPr/>
          <p:nvPr/>
        </p:nvSpPr>
        <p:spPr>
          <a:xfrm>
            <a:off x="1475656" y="404664"/>
            <a:ext cx="6336704" cy="5760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Acidification </a:t>
            </a:r>
            <a:endParaRPr lang="fr-FR"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4" name="Picture 4"/>
          <p:cNvPicPr>
            <a:picLocks noGrp="1" noChangeAspect="1" noChangeArrowheads="1"/>
          </p:cNvPicPr>
          <p:nvPr>
            <p:ph idx="1"/>
          </p:nvPr>
        </p:nvPicPr>
        <p:blipFill>
          <a:blip r:embed="rId2" cstate="print"/>
          <a:srcRect/>
          <a:stretch>
            <a:fillRect/>
          </a:stretch>
        </p:blipFill>
        <p:spPr bwMode="auto">
          <a:xfrm>
            <a:off x="251520" y="836712"/>
            <a:ext cx="8712968" cy="5760640"/>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0" y="836712"/>
            <a:ext cx="8964488" cy="5616624"/>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7544" y="1628800"/>
            <a:ext cx="8280920" cy="4358456"/>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Comment peut-on essayer de diminuer la pollution atmosphérique?</a:t>
            </a:r>
            <a:br>
              <a:rPr lang="fr-FR" sz="3200" dirty="0" smtClean="0"/>
            </a:br>
            <a:endParaRPr lang="fr-FR" sz="3200" dirty="0"/>
          </a:p>
        </p:txBody>
      </p:sp>
      <p:sp>
        <p:nvSpPr>
          <p:cNvPr id="3" name="Espace réservé du contenu 2"/>
          <p:cNvSpPr>
            <a:spLocks noGrp="1"/>
          </p:cNvSpPr>
          <p:nvPr>
            <p:ph idx="1"/>
          </p:nvPr>
        </p:nvSpPr>
        <p:spPr/>
        <p:txBody>
          <a:bodyPr>
            <a:normAutofit lnSpcReduction="10000"/>
          </a:bodyPr>
          <a:lstStyle/>
          <a:p>
            <a:r>
              <a:rPr lang="fr-FR" dirty="0" smtClean="0"/>
              <a:t>le protocole de Kyoto, entré en vigueur en 2005 propose de lutter contre les changements climatiques par la réduction des émissions de gaz polluant c’est-à-dire les gazes a effet de serre de 5,2% en moyenne d’ici 2012 .</a:t>
            </a:r>
          </a:p>
          <a:p>
            <a:r>
              <a:rPr lang="fr-FR" dirty="0" smtClean="0"/>
              <a:t>Egalement essayer d’utiliser des sources </a:t>
            </a:r>
            <a:r>
              <a:rPr lang="fr-FR" dirty="0" smtClean="0"/>
              <a:t>d’</a:t>
            </a:r>
            <a:r>
              <a:rPr lang="fr-FR" dirty="0" smtClean="0"/>
              <a:t>é</a:t>
            </a:r>
            <a:r>
              <a:rPr lang="fr-FR" dirty="0" smtClean="0"/>
              <a:t>nergie </a:t>
            </a:r>
            <a:r>
              <a:rPr lang="fr-FR" dirty="0" smtClean="0"/>
              <a:t>moins polluantes provenant de sources vertes .</a:t>
            </a:r>
          </a:p>
          <a:p>
            <a:r>
              <a:rPr lang="fr-FR" dirty="0" smtClean="0"/>
              <a:t> </a:t>
            </a:r>
          </a:p>
          <a:p>
            <a:r>
              <a:rPr lang="fr-FR" dirty="0" smtClean="0"/>
              <a:t>d’essayer de diminuer la destruction des forêts tropicales. Ces stations d’épuration naturelles sont importantes dans le système de photosynthèse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u="sng" dirty="0" smtClean="0"/>
              <a:t>Carte atmosphérique mondiale à haute résolution de la pollution par le dioxyde d’azote :</a:t>
            </a:r>
            <a:endParaRPr lang="fr-FR" sz="3200" u="sng"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1935163"/>
            <a:ext cx="8424936" cy="47341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Pollution Hydrique :</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r>
              <a:rPr lang="fr-FR" dirty="0" smtClean="0"/>
              <a:t>La pollution de l’eau survient lorsque des matières sont déversées dans l’eau qui en dégrade la qualité. La pollution dans l’eau inclut toutes les matières superflues qui ne peuvent être détruites par l’eau naturellement. Autrement dit, n’importe quelles matières ajoutées à l’eau qui est au-delà de sa capacité à le détruire est considérée comme de la pollution. </a:t>
            </a:r>
          </a:p>
          <a:p>
            <a:r>
              <a:rPr lang="fr-FR" dirty="0" smtClean="0"/>
              <a:t>La pollution peut, dans certaines circonstances, être causée par la nature elle-même, comme lorsque l’eau coule par des sols qui a un taux élevé d’acidité. Par contre, la plupart du temps ce sont les actions humaines qui polluent l’eau.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276640"/>
          </a:xfrm>
        </p:spPr>
        <p:txBody>
          <a:bodyPr>
            <a:noAutofit/>
          </a:bodyPr>
          <a:lstStyle/>
          <a:p>
            <a:pPr algn="ctr"/>
            <a:r>
              <a:rPr lang="fr-FR" sz="2800" dirty="0" smtClean="0"/>
              <a:t>Sources de pollutions des eaux de surface </a:t>
            </a:r>
            <a:endParaRPr lang="fr-FR" sz="2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ln>
            <a:noFill/>
          </a:ln>
          <a:effectLst>
            <a:softEdge rad="112500"/>
          </a:effectLst>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Sources de pollutions des eaux souterraines :</a:t>
            </a:r>
            <a:endParaRPr lang="fr-FR" dirty="0"/>
          </a:p>
        </p:txBody>
      </p:sp>
      <p:sp>
        <p:nvSpPr>
          <p:cNvPr id="3" name="Espace réservé du contenu 2"/>
          <p:cNvSpPr>
            <a:spLocks noGrp="1"/>
          </p:cNvSpPr>
          <p:nvPr>
            <p:ph idx="1"/>
          </p:nvPr>
        </p:nvSpPr>
        <p:spPr/>
        <p:txBody>
          <a:bodyPr/>
          <a:lstStyle/>
          <a:p>
            <a:r>
              <a:rPr lang="fr-FR" dirty="0" smtClean="0"/>
              <a:t>Le tableau suivant montre une liste de sources potentielles de contamination des eaux souterraines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0" y="0"/>
            <a:ext cx="9144000" cy="381952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0" y="3789040"/>
            <a:ext cx="9144000" cy="306896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Introduction </a:t>
            </a:r>
            <a:endParaRPr lang="fr-FR" dirty="0"/>
          </a:p>
        </p:txBody>
      </p:sp>
      <p:sp>
        <p:nvSpPr>
          <p:cNvPr id="3" name="Espace réservé du contenu 2"/>
          <p:cNvSpPr>
            <a:spLocks noGrp="1"/>
          </p:cNvSpPr>
          <p:nvPr>
            <p:ph idx="1"/>
          </p:nvPr>
        </p:nvSpPr>
        <p:spPr/>
        <p:txBody>
          <a:bodyPr/>
          <a:lstStyle/>
          <a:p>
            <a:r>
              <a:rPr lang="fr-FR" dirty="0" smtClean="0"/>
              <a:t>ceci conduit a se qu’on appel «  le </a:t>
            </a:r>
            <a:r>
              <a:rPr lang="fr-FR" dirty="0" smtClean="0"/>
              <a:t>réchauffement </a:t>
            </a:r>
            <a:r>
              <a:rPr lang="fr-FR" dirty="0" smtClean="0"/>
              <a:t>climatique  » causer par la pollution </a:t>
            </a:r>
            <a:r>
              <a:rPr lang="fr-FR" dirty="0" smtClean="0"/>
              <a:t>terrestre </a:t>
            </a:r>
            <a:r>
              <a:rPr lang="fr-FR" dirty="0" smtClean="0"/>
              <a:t>essentiellement la pollution atmosphérique.</a:t>
            </a:r>
          </a:p>
          <a:p>
            <a:r>
              <a:rPr lang="fr-FR" dirty="0" smtClean="0"/>
              <a:t>A la surface de la Terre, </a:t>
            </a:r>
            <a:r>
              <a:rPr lang="fr-FR" dirty="0" smtClean="0"/>
              <a:t>l’atmosphère </a:t>
            </a:r>
            <a:r>
              <a:rPr lang="fr-FR" dirty="0" smtClean="0"/>
              <a:t>se réchauffe , indubitablement selon le </a:t>
            </a:r>
            <a:r>
              <a:rPr lang="fr-FR" dirty="0" smtClean="0"/>
              <a:t>quatrième </a:t>
            </a:r>
            <a:r>
              <a:rPr lang="fr-FR" dirty="0" smtClean="0"/>
              <a:t>rapport du Groupe d’experts intergouvernemental sur </a:t>
            </a:r>
            <a:r>
              <a:rPr lang="fr-FR" dirty="0" smtClean="0"/>
              <a:t>l’</a:t>
            </a:r>
            <a:r>
              <a:rPr lang="fr-FR" dirty="0" smtClean="0"/>
              <a:t>é</a:t>
            </a:r>
            <a:r>
              <a:rPr lang="fr-FR" dirty="0" smtClean="0"/>
              <a:t>volution </a:t>
            </a:r>
            <a:r>
              <a:rPr lang="fr-FR" dirty="0" smtClean="0"/>
              <a:t>du climat  (GIEC) paru en 2007.</a:t>
            </a:r>
          </a:p>
          <a:p>
            <a:r>
              <a:rPr lang="fr-FR" dirty="0" smtClean="0"/>
              <a:t> la hausse de la température se </a:t>
            </a:r>
            <a:r>
              <a:rPr lang="fr-FR" dirty="0" smtClean="0"/>
              <a:t>situera </a:t>
            </a:r>
            <a:r>
              <a:rPr lang="fr-FR" dirty="0" smtClean="0"/>
              <a:t>entre 1,8°C et 4°C d’ici à la fin du </a:t>
            </a:r>
            <a:r>
              <a:rPr lang="fr-FR" dirty="0" err="1" smtClean="0"/>
              <a:t>siécle</a:t>
            </a:r>
            <a:r>
              <a:rPr lang="fr-FR" dirty="0" smtClean="0"/>
              <a: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Pollutions marine et océanique: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Causé principalement par les marées </a:t>
            </a:r>
            <a:r>
              <a:rPr lang="fr-FR" dirty="0" smtClean="0"/>
              <a:t>noires ; les  </a:t>
            </a:r>
            <a:r>
              <a:rPr lang="fr-FR" dirty="0" smtClean="0"/>
              <a:t>flotte pétrolière en provoque encore, en moyenne, une vingtaine chaque année - et que certaines sont entrées dans l’histoire par leur ampleur, dépassant les 250 000 tonnes. Cependant les pipelines, les plateformes et les raffineries restent de loin la source principale des marées noires, représentant un volume d’hydrocarbures en moyenne 5 fois supérieur à celui des navires ! La plus grosse marée noire de l’histoire a résulté de la guerre de 1991 en Irak et aurait dépassé le million de tonnes.</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les rejets nocifs de l’homme dans le milieu marin sont loin de se limiter à ces tombereaux d’hydrocarbures. Une bonne proportion de nos déchets, des plus toxiques aux plus bénins, se retrouve en effet dans les océans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Quels sont les effets de la pollution de l’eau?</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 Les substances toxiques contenues dans l’eau polluée peuvent être stockées par les plantes cultivées dont la consommation ultérieure peut provoquer des maladies digestives, des atteintes au foie et aux reins.</a:t>
            </a:r>
          </a:p>
          <a:p>
            <a:r>
              <a:rPr lang="fr-FR" dirty="0" smtClean="0"/>
              <a:t> La pollution marine est à la source de la dégradation de la faune et la flore aquatiques.</a:t>
            </a:r>
          </a:p>
          <a:p>
            <a:r>
              <a:rPr lang="fr-FR" dirty="0" smtClean="0"/>
              <a:t>  Les produits nocifs contenus dans les déchets qu’on déverse directement dans les mers sont plus ou moins absorbés par les organismes marins. De nombreuses espèces animales et végétales ont déjà disparu et beaucoup d’autres sont en voie de disparition.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Solution envisageables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 les pollutions diffuses d’origine agricole, les " bonnes pratiques " conciliant productivité et protection de la nature doivent être favorisées.</a:t>
            </a:r>
          </a:p>
          <a:p>
            <a:r>
              <a:rPr lang="fr-FR" dirty="0" smtClean="0"/>
              <a:t> surveillance des déchets toxiques des industries et interdire leur déversement dans les sources d’eau .</a:t>
            </a:r>
          </a:p>
          <a:p>
            <a:r>
              <a:rPr lang="fr-FR" dirty="0" smtClean="0"/>
              <a:t> Lutter contre l’émissions des gazes à effet de serre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31904"/>
          </a:xfrm>
        </p:spPr>
        <p:txBody>
          <a:bodyPr>
            <a:normAutofit fontScale="92500"/>
          </a:bodyPr>
          <a:lstStyle/>
          <a:p>
            <a:r>
              <a:rPr lang="fr-FR" dirty="0" smtClean="0"/>
              <a:t>Il n’y a au fond pas de solution strictement maritime à la pollution des océans. Certes, des réglementations plus strictes et surtout mieux appliquées sont indispensables pour le transport par mer des matières dangereuses. C’est notamment l’objectif de la convention internationale MARPOL, qui est d’ailleurs parvenue à faire baisser peu à peu le nombre d’accidents graves. L’interdiction en 2015 des derniers pétroliers « simple coque » devrait aller dans le même sens. Mais c’est en réalité le rapport aux déchets des sociétés humaines qui est ici en question : il s’agit avant tout de réduire leur production, et d’accroître leur recyclage. L’épuration de nos rejets fluviaux et atmosphériques doit également être améliorée et généralisée, d’autant que les technologies nécessaires sont désormais bien maîtrisées.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a:t>
            </a:r>
            <a:br>
              <a:rPr lang="fr-FR" dirty="0" smtClean="0"/>
            </a:br>
            <a:endParaRPr lang="fr-FR" dirty="0"/>
          </a:p>
        </p:txBody>
      </p:sp>
      <p:sp>
        <p:nvSpPr>
          <p:cNvPr id="3" name="Espace réservé du contenu 2"/>
          <p:cNvSpPr>
            <a:spLocks noGrp="1"/>
          </p:cNvSpPr>
          <p:nvPr>
            <p:ph idx="1"/>
          </p:nvPr>
        </p:nvSpPr>
        <p:spPr>
          <a:xfrm>
            <a:off x="457200" y="1628800"/>
            <a:ext cx="8229600" cy="4695800"/>
          </a:xfrm>
        </p:spPr>
        <p:txBody>
          <a:bodyPr/>
          <a:lstStyle/>
          <a:p>
            <a:r>
              <a:rPr lang="fr-FR" dirty="0" smtClean="0"/>
              <a:t>De ce fait nous avons constaté que notre terre est bien malade ceci du principalement a notre activité et notre </a:t>
            </a:r>
            <a:r>
              <a:rPr lang="fr-FR" dirty="0" smtClean="0"/>
              <a:t>négligence </a:t>
            </a:r>
            <a:r>
              <a:rPr lang="fr-FR" dirty="0" smtClean="0"/>
              <a:t>, mais nous pouvons agir pour réduire les </a:t>
            </a:r>
            <a:r>
              <a:rPr lang="fr-FR" dirty="0" smtClean="0"/>
              <a:t>émissions </a:t>
            </a:r>
            <a:r>
              <a:rPr lang="fr-FR" dirty="0" smtClean="0"/>
              <a:t>de gazes et autres produits polluants sans que cela ne se traduise par des pertes économique, le coût de </a:t>
            </a:r>
            <a:r>
              <a:rPr lang="fr-FR" dirty="0" smtClean="0"/>
              <a:t>l’adaptation pourrait même </a:t>
            </a:r>
            <a:r>
              <a:rPr lang="fr-FR" dirty="0" smtClean="0"/>
              <a:t>être négatif!!</a:t>
            </a:r>
          </a:p>
          <a:p>
            <a:r>
              <a:rPr lang="fr-FR" dirty="0" smtClean="0"/>
              <a:t> Chaque moindre effort à l’heure actuelle afin de moins polluer fait un grand effort collectif, car plusieurs </a:t>
            </a:r>
            <a:r>
              <a:rPr lang="fr-FR" dirty="0" smtClean="0"/>
              <a:t>peuvent faire </a:t>
            </a:r>
            <a:r>
              <a:rPr lang="fr-FR" dirty="0" smtClean="0"/>
              <a:t>beaucoup </a:t>
            </a:r>
            <a:r>
              <a:rPr lang="fr-FR" dirty="0" smtClean="0"/>
              <a:t>; alors contribuons </a:t>
            </a:r>
            <a:r>
              <a:rPr lang="fr-FR" dirty="0" smtClean="0"/>
              <a:t>tous a </a:t>
            </a:r>
            <a:r>
              <a:rPr lang="fr-FR" dirty="0" smtClean="0"/>
              <a:t>rétablir l’</a:t>
            </a:r>
            <a:r>
              <a:rPr lang="fr-FR" dirty="0" err="1" smtClean="0"/>
              <a:t>é</a:t>
            </a:r>
            <a:r>
              <a:rPr lang="fr-FR" dirty="0" err="1" smtClean="0"/>
              <a:t>quilible</a:t>
            </a:r>
            <a:r>
              <a:rPr lang="fr-FR" dirty="0" smtClean="0"/>
              <a:t> </a:t>
            </a:r>
            <a:r>
              <a:rPr lang="fr-FR" dirty="0" smtClean="0"/>
              <a:t>sur notre </a:t>
            </a:r>
            <a:r>
              <a:rPr lang="fr-FR" dirty="0" smtClean="0"/>
              <a:t>planète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ln>
            <a:noFill/>
          </a:ln>
          <a:effectLst>
            <a:softEdge rad="112500"/>
          </a:effectLst>
        </p:spPr>
      </p:pic>
      <p:sp>
        <p:nvSpPr>
          <p:cNvPr id="5" name="Rectangle 4"/>
          <p:cNvSpPr/>
          <p:nvPr/>
        </p:nvSpPr>
        <p:spPr>
          <a:xfrm>
            <a:off x="485918" y="2967335"/>
            <a:ext cx="8172174" cy="923330"/>
          </a:xfrm>
          <a:prstGeom prst="rect">
            <a:avLst/>
          </a:prstGeom>
          <a:noFill/>
        </p:spPr>
        <p:txBody>
          <a:bodyPr wrap="none" lIns="91440" tIns="45720" rIns="91440" bIns="45720">
            <a:spAutoFit/>
          </a:bodyPr>
          <a:lstStyle/>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Merci </a:t>
            </a:r>
            <a:r>
              <a:rPr lang="fr-F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a:t>
            </a: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Votre Attention</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271864"/>
          </a:xfrm>
        </p:spPr>
        <p:txBody>
          <a:bodyPr/>
          <a:lstStyle/>
          <a:p>
            <a:r>
              <a:rPr lang="fr-FR" dirty="0" smtClean="0"/>
              <a:t>  Quels sont les facteurs clé qui ont </a:t>
            </a:r>
            <a:r>
              <a:rPr lang="fr-FR" dirty="0" smtClean="0"/>
              <a:t>inéluctablement </a:t>
            </a:r>
            <a:r>
              <a:rPr lang="fr-FR" dirty="0" smtClean="0"/>
              <a:t>conduit à la pollution de la terre sous ses </a:t>
            </a:r>
            <a:r>
              <a:rPr lang="fr-FR" dirty="0" smtClean="0"/>
              <a:t>différentes </a:t>
            </a:r>
            <a:r>
              <a:rPr lang="fr-FR" dirty="0" smtClean="0"/>
              <a:t>cases ( air, eau , sol , </a:t>
            </a:r>
            <a:r>
              <a:rPr lang="fr-FR" dirty="0" smtClean="0"/>
              <a:t>lumière </a:t>
            </a:r>
            <a:r>
              <a:rPr lang="fr-FR" dirty="0" smtClean="0"/>
              <a:t>) </a:t>
            </a:r>
          </a:p>
          <a:p>
            <a:r>
              <a:rPr lang="fr-FR" dirty="0" smtClean="0"/>
              <a:t> face a cette situation que peut on faire ?</a:t>
            </a:r>
          </a:p>
          <a:p>
            <a:endParaRPr lang="fr-FR" dirty="0" smtClean="0"/>
          </a:p>
          <a:p>
            <a:r>
              <a:rPr lang="fr-FR" dirty="0" smtClean="0"/>
              <a:t> Est-ce que les objectifs du protocole de Kyoto seront il atteints , seront t’ils </a:t>
            </a:r>
            <a:r>
              <a:rPr lang="fr-FR" dirty="0" smtClean="0"/>
              <a:t>même suffisants </a:t>
            </a:r>
            <a:r>
              <a:rPr lang="fr-FR" dirty="0" smtClean="0"/>
              <a:t>? </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formes de pollution terrestre :</a:t>
            </a:r>
            <a:endParaRPr lang="fr-FR" dirty="0"/>
          </a:p>
        </p:txBody>
      </p:sp>
      <p:sp>
        <p:nvSpPr>
          <p:cNvPr id="3" name="Espace réservé du contenu 2"/>
          <p:cNvSpPr>
            <a:spLocks noGrp="1"/>
          </p:cNvSpPr>
          <p:nvPr>
            <p:ph idx="1"/>
          </p:nvPr>
        </p:nvSpPr>
        <p:spPr/>
        <p:txBody>
          <a:bodyPr/>
          <a:lstStyle/>
          <a:p>
            <a:r>
              <a:rPr lang="fr-FR" dirty="0" smtClean="0"/>
              <a:t>La principale et plus importante  forme de pollution et qui a conduit à la formation des autres types de pollutions c’est la Pollution atmosphérique </a:t>
            </a:r>
          </a:p>
          <a:p>
            <a:r>
              <a:rPr lang="fr-FR" dirty="0" smtClean="0"/>
              <a:t> on notera </a:t>
            </a:r>
            <a:r>
              <a:rPr lang="fr-FR" dirty="0" smtClean="0"/>
              <a:t>également </a:t>
            </a:r>
            <a:r>
              <a:rPr lang="fr-FR" dirty="0" smtClean="0"/>
              <a:t>: </a:t>
            </a:r>
          </a:p>
          <a:p>
            <a:r>
              <a:rPr lang="fr-FR" dirty="0" smtClean="0"/>
              <a:t> pollution édaphique ( du sol ) </a:t>
            </a:r>
          </a:p>
          <a:p>
            <a:r>
              <a:rPr lang="fr-FR" dirty="0" smtClean="0"/>
              <a:t> Pollution Hydrique( eau de surface , et les nappes phréatiques )</a:t>
            </a:r>
          </a:p>
          <a:p>
            <a:r>
              <a:rPr lang="fr-FR" dirty="0" smtClean="0"/>
              <a:t>Pollution Photochimique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Pollution atmosphérique :</a:t>
            </a:r>
            <a:endParaRPr lang="fr-FR" dirty="0"/>
          </a:p>
        </p:txBody>
      </p:sp>
      <p:sp>
        <p:nvSpPr>
          <p:cNvPr id="3" name="Espace réservé du contenu 2"/>
          <p:cNvSpPr>
            <a:spLocks noGrp="1"/>
          </p:cNvSpPr>
          <p:nvPr>
            <p:ph idx="1"/>
          </p:nvPr>
        </p:nvSpPr>
        <p:spPr/>
        <p:txBody>
          <a:bodyPr>
            <a:normAutofit/>
          </a:bodyPr>
          <a:lstStyle/>
          <a:p>
            <a:r>
              <a:rPr lang="fr-FR" dirty="0" smtClean="0"/>
              <a:t>L’atmosphère constitue un des éléments de notre écosystème et nous sommes en train de la détruire sa modification peut avoir des effets désastreux sur la vie sur terre . La pollution atmosphérique et surtout la diminution de la pollution sont devenues des sujets très actuels.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lstStyle/>
          <a:p>
            <a:r>
              <a:rPr lang="fr-FR" dirty="0" smtClean="0"/>
              <a:t>La pollution atmosphérique c’est la modification de la teneur des principaux composants de </a:t>
            </a:r>
            <a:r>
              <a:rPr lang="fr-FR" dirty="0" smtClean="0"/>
              <a:t>l’atmosphère </a:t>
            </a:r>
            <a:r>
              <a:rPr lang="fr-FR" dirty="0" smtClean="0"/>
              <a:t>, on peut assister a différents types de pollutions atmosphérique : induits principalement par les gazes a effet de serre , l’acidification , appauvrissement de l’ozone stratosphérique.</a:t>
            </a:r>
          </a:p>
          <a:p>
            <a:r>
              <a:rPr lang="fr-FR" dirty="0" smtClean="0"/>
              <a:t> pour mieux comprendre ces </a:t>
            </a:r>
            <a:r>
              <a:rPr lang="fr-FR" dirty="0" smtClean="0"/>
              <a:t>phénomènes </a:t>
            </a:r>
            <a:r>
              <a:rPr lang="fr-FR" dirty="0" smtClean="0"/>
              <a:t>nous allons nous penchées sur  les principales sources de pollutions atmosphérique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pollution de l’air</a:t>
            </a:r>
            <a:endParaRPr lang="fr-FR" dirty="0"/>
          </a:p>
        </p:txBody>
      </p:sp>
      <p:sp>
        <p:nvSpPr>
          <p:cNvPr id="3" name="Espace réservé du contenu 2"/>
          <p:cNvSpPr>
            <a:spLocks noGrp="1"/>
          </p:cNvSpPr>
          <p:nvPr>
            <p:ph idx="1"/>
          </p:nvPr>
        </p:nvSpPr>
        <p:spPr/>
        <p:txBody>
          <a:bodyPr/>
          <a:lstStyle/>
          <a:p>
            <a:r>
              <a:rPr lang="fr-FR" dirty="0" smtClean="0"/>
              <a:t>La liste des polluants atmosphériques est longue. Aux classiques habituels mais toujours réels polluants tels que : les poussières ( les aérosol ), le SO2, les </a:t>
            </a:r>
            <a:r>
              <a:rPr lang="fr-FR" dirty="0" err="1" smtClean="0"/>
              <a:t>NOx</a:t>
            </a:r>
            <a:r>
              <a:rPr lang="fr-FR" dirty="0" smtClean="0"/>
              <a:t>, le CO, les métaux lourds, les composés organiques volatils, le fluor, l'acide chlorhydrique, sont venus s'ajouter progressivement d'autres substances telles que les gaz à effet de serre : le CO2, le CH4, le N2O, les CFC, HFC, PFC et SF6 et d'autres substances telles que l' ozone, les organochlorés ( dioxines et furannes), les HAP (Hydrocarbures Aromatiques Polycycliques).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135960"/>
          </a:xfrm>
        </p:spPr>
        <p:txBody>
          <a:bodyPr>
            <a:normAutofit/>
          </a:bodyPr>
          <a:lstStyle/>
          <a:p>
            <a:r>
              <a:rPr lang="fr-FR" dirty="0" smtClean="0"/>
              <a:t>Bien entendu les sources émettrices de polluants dans l'atmosphère sont fort nombreuses et concernent </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a:buNone/>
            </a:pPr>
            <a:endParaRPr lang="fr-FR" dirty="0" smtClean="0"/>
          </a:p>
          <a:p>
            <a:pPr>
              <a:buNone/>
            </a:pPr>
            <a:endParaRPr lang="fr-FR" dirty="0" smtClean="0"/>
          </a:p>
        </p:txBody>
      </p:sp>
      <p:sp>
        <p:nvSpPr>
          <p:cNvPr id="4" name="Rectangle à coins arrondis 3"/>
          <p:cNvSpPr/>
          <p:nvPr/>
        </p:nvSpPr>
        <p:spPr>
          <a:xfrm>
            <a:off x="2915816" y="1124744"/>
            <a:ext cx="28083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Secteurs  relatifs au activités anthropiques</a:t>
            </a:r>
            <a:endParaRPr lang="fr-FR" dirty="0"/>
          </a:p>
        </p:txBody>
      </p:sp>
      <p:sp>
        <p:nvSpPr>
          <p:cNvPr id="5" name="Rectangle à coins arrondis 4"/>
          <p:cNvSpPr/>
          <p:nvPr/>
        </p:nvSpPr>
        <p:spPr>
          <a:xfrm>
            <a:off x="2915816" y="4509120"/>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Naturels </a:t>
            </a:r>
            <a:endParaRPr lang="fr-FR" dirty="0"/>
          </a:p>
        </p:txBody>
      </p:sp>
      <p:sp>
        <p:nvSpPr>
          <p:cNvPr id="9" name="Ellipse 8"/>
          <p:cNvSpPr/>
          <p:nvPr/>
        </p:nvSpPr>
        <p:spPr>
          <a:xfrm>
            <a:off x="0" y="2204864"/>
            <a:ext cx="190770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agriculture</a:t>
            </a:r>
            <a:endParaRPr lang="fr-FR" dirty="0"/>
          </a:p>
        </p:txBody>
      </p:sp>
      <p:sp>
        <p:nvSpPr>
          <p:cNvPr id="10" name="Ellipse 9"/>
          <p:cNvSpPr/>
          <p:nvPr/>
        </p:nvSpPr>
        <p:spPr>
          <a:xfrm>
            <a:off x="2195736" y="2204864"/>
            <a:ext cx="187220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Industries </a:t>
            </a:r>
            <a:endParaRPr lang="fr-FR" dirty="0"/>
          </a:p>
        </p:txBody>
      </p:sp>
      <p:sp>
        <p:nvSpPr>
          <p:cNvPr id="11" name="Ellipse 10"/>
          <p:cNvSpPr/>
          <p:nvPr/>
        </p:nvSpPr>
        <p:spPr>
          <a:xfrm>
            <a:off x="4644008" y="2132856"/>
            <a:ext cx="208823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Activités domestiques </a:t>
            </a:r>
            <a:endParaRPr lang="fr-FR" dirty="0"/>
          </a:p>
        </p:txBody>
      </p:sp>
      <p:sp>
        <p:nvSpPr>
          <p:cNvPr id="12" name="Ellipse 11"/>
          <p:cNvSpPr/>
          <p:nvPr/>
        </p:nvSpPr>
        <p:spPr>
          <a:xfrm>
            <a:off x="7020272" y="2348880"/>
            <a:ext cx="180020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Transport </a:t>
            </a:r>
            <a:endParaRPr lang="fr-FR" dirty="0"/>
          </a:p>
        </p:txBody>
      </p:sp>
      <p:sp>
        <p:nvSpPr>
          <p:cNvPr id="14" name="Ellipse 13"/>
          <p:cNvSpPr/>
          <p:nvPr/>
        </p:nvSpPr>
        <p:spPr>
          <a:xfrm>
            <a:off x="2339752" y="5517232"/>
            <a:ext cx="201622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Irruptions volcaniques </a:t>
            </a:r>
            <a:endParaRPr lang="fr-FR" dirty="0"/>
          </a:p>
        </p:txBody>
      </p:sp>
      <p:sp>
        <p:nvSpPr>
          <p:cNvPr id="15" name="Ellipse 14"/>
          <p:cNvSpPr/>
          <p:nvPr/>
        </p:nvSpPr>
        <p:spPr>
          <a:xfrm>
            <a:off x="4572000" y="5517232"/>
            <a:ext cx="216024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Feux de foret a grande échelle </a:t>
            </a:r>
            <a:endParaRPr lang="fr-FR" dirty="0"/>
          </a:p>
        </p:txBody>
      </p:sp>
      <p:sp>
        <p:nvSpPr>
          <p:cNvPr id="17" name="Ellipse 16"/>
          <p:cNvSpPr/>
          <p:nvPr/>
        </p:nvSpPr>
        <p:spPr>
          <a:xfrm>
            <a:off x="251520" y="5301208"/>
            <a:ext cx="194421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Erosion éolienne </a:t>
            </a:r>
            <a:endParaRPr lang="fr-FR" dirty="0"/>
          </a:p>
        </p:txBody>
      </p:sp>
      <p:sp>
        <p:nvSpPr>
          <p:cNvPr id="18" name="Ellipse 17"/>
          <p:cNvSpPr/>
          <p:nvPr/>
        </p:nvSpPr>
        <p:spPr>
          <a:xfrm>
            <a:off x="6948264" y="5589240"/>
            <a:ext cx="180020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Bactéris</a:t>
            </a:r>
            <a:r>
              <a:rPr lang="fr-FR" dirty="0" smtClean="0"/>
              <a:t> , spores , pollen </a:t>
            </a:r>
            <a:endParaRPr lang="fr-FR" dirty="0"/>
          </a:p>
        </p:txBody>
      </p:sp>
      <p:sp>
        <p:nvSpPr>
          <p:cNvPr id="19" name="Rectangle 18"/>
          <p:cNvSpPr/>
          <p:nvPr/>
        </p:nvSpPr>
        <p:spPr>
          <a:xfrm>
            <a:off x="6804248" y="3068960"/>
            <a:ext cx="18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Automobiles </a:t>
            </a:r>
          </a:p>
          <a:p>
            <a:pPr algn="ctr"/>
            <a:r>
              <a:rPr lang="fr-FR" dirty="0" smtClean="0"/>
              <a:t>Avions </a:t>
            </a:r>
            <a:endParaRPr lang="fr-FR" dirty="0"/>
          </a:p>
        </p:txBody>
      </p:sp>
      <p:sp>
        <p:nvSpPr>
          <p:cNvPr id="20" name="Rectangle 19"/>
          <p:cNvSpPr/>
          <p:nvPr/>
        </p:nvSpPr>
        <p:spPr>
          <a:xfrm>
            <a:off x="4932040" y="3140968"/>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 des produits ménagés </a:t>
            </a:r>
            <a:endParaRPr lang="fr-FR" dirty="0"/>
          </a:p>
        </p:txBody>
      </p:sp>
      <p:sp>
        <p:nvSpPr>
          <p:cNvPr id="21" name="Rectangle 20"/>
          <p:cNvSpPr/>
          <p:nvPr/>
        </p:nvSpPr>
        <p:spPr>
          <a:xfrm>
            <a:off x="2123728" y="2924944"/>
            <a:ext cx="237626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Industrie sidérurgique de transformation de matériaux et autres </a:t>
            </a:r>
          </a:p>
        </p:txBody>
      </p:sp>
      <p:cxnSp>
        <p:nvCxnSpPr>
          <p:cNvPr id="23" name="Connecteur droit avec flèche 22"/>
          <p:cNvCxnSpPr/>
          <p:nvPr/>
        </p:nvCxnSpPr>
        <p:spPr>
          <a:xfrm>
            <a:off x="5724128" y="1700808"/>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6200000" flipH="1">
            <a:off x="5040052" y="2024844"/>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3419872" y="1988840"/>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0800000" flipV="1">
            <a:off x="1115616" y="1484784"/>
            <a:ext cx="172819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5" idx="3"/>
          </p:cNvCxnSpPr>
          <p:nvPr/>
        </p:nvCxnSpPr>
        <p:spPr>
          <a:xfrm>
            <a:off x="5724128" y="4833156"/>
            <a:ext cx="1800200"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6200000" flipH="1">
            <a:off x="4896036" y="5265204"/>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14" idx="0"/>
          </p:cNvCxnSpPr>
          <p:nvPr/>
        </p:nvCxnSpPr>
        <p:spPr>
          <a:xfrm rot="5400000">
            <a:off x="3275856" y="5229200"/>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17" idx="7"/>
          </p:cNvCxnSpPr>
          <p:nvPr/>
        </p:nvCxnSpPr>
        <p:spPr>
          <a:xfrm rot="10800000" flipV="1">
            <a:off x="1911012" y="5013176"/>
            <a:ext cx="932796" cy="446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51520" y="2924944"/>
            <a:ext cx="17281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Epandages  d’</a:t>
            </a:r>
            <a:r>
              <a:rPr lang="fr-FR" dirty="0" err="1"/>
              <a:t>e</a:t>
            </a:r>
            <a:r>
              <a:rPr lang="fr-FR" dirty="0" err="1" smtClean="0"/>
              <a:t>ngrés</a:t>
            </a:r>
            <a:r>
              <a:rPr lang="fr-FR" dirty="0" smtClean="0"/>
              <a:t> et produits phytosanitaires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Gazes a effet de serre </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332656"/>
            <a:ext cx="9144000" cy="633670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397</TotalTime>
  <Words>1255</Words>
  <Application>Microsoft Office PowerPoint</Application>
  <PresentationFormat>Affichage à l'écran (4:3)</PresentationFormat>
  <Paragraphs>81</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Débit</vt:lpstr>
      <vt:lpstr>Diapositive 1</vt:lpstr>
      <vt:lpstr>Introduction </vt:lpstr>
      <vt:lpstr>Diapositive 3</vt:lpstr>
      <vt:lpstr>Les formes de pollution terrestre :</vt:lpstr>
      <vt:lpstr>Pollution atmosphérique :</vt:lpstr>
      <vt:lpstr>Diapositive 6</vt:lpstr>
      <vt:lpstr>Sources de pollution de l’air</vt:lpstr>
      <vt:lpstr>Diapositive 8</vt:lpstr>
      <vt:lpstr>Gazes a effet de serre </vt:lpstr>
      <vt:lpstr>Diapositive 10</vt:lpstr>
      <vt:lpstr>Diapositive 11</vt:lpstr>
      <vt:lpstr>Diapositive 12</vt:lpstr>
      <vt:lpstr>Diapositive 13</vt:lpstr>
      <vt:lpstr>Comment peut-on essayer de diminuer la pollution atmosphérique? </vt:lpstr>
      <vt:lpstr>Carte atmosphérique mondiale à haute résolution de la pollution par le dioxyde d’azote :</vt:lpstr>
      <vt:lpstr>Pollution Hydrique :</vt:lpstr>
      <vt:lpstr>Sources de pollutions des eaux de surface </vt:lpstr>
      <vt:lpstr>Sources de pollutions des eaux souterraines :</vt:lpstr>
      <vt:lpstr>Diapositive 19</vt:lpstr>
      <vt:lpstr>Pollutions marine et océanique:</vt:lpstr>
      <vt:lpstr>Diapositive 21</vt:lpstr>
      <vt:lpstr>Quels sont les effets de la pollution de l’eau?</vt:lpstr>
      <vt:lpstr>Solution envisageables : </vt:lpstr>
      <vt:lpstr>Diapositive 24</vt:lpstr>
      <vt:lpstr>Conclusion : </vt:lpstr>
      <vt:lpstr>Diapositive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PORTABLE</dc:creator>
  <cp:lastModifiedBy>PORTABLE</cp:lastModifiedBy>
  <cp:revision>8</cp:revision>
  <dcterms:created xsi:type="dcterms:W3CDTF">2010-12-12T17:27:22Z</dcterms:created>
  <dcterms:modified xsi:type="dcterms:W3CDTF">2011-01-01T13:42:41Z</dcterms:modified>
</cp:coreProperties>
</file>