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4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r.wikipedia.org/wiki/Bourse_economie_Histoire" TargetMode="External"/><Relationship Id="rId3" Type="http://schemas.openxmlformats.org/officeDocument/2006/relationships/hyperlink" Target="http://www.boursorama.com/cours.phtml?symbole=1rPF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BOURSE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00600" y="5188322"/>
            <a:ext cx="4038600" cy="748553"/>
          </a:xfrm>
        </p:spPr>
        <p:txBody>
          <a:bodyPr/>
          <a:lstStyle/>
          <a:p>
            <a:r>
              <a:rPr lang="fr-FR" dirty="0" smtClean="0"/>
              <a:t>UN LIEU D’ÉCHANGE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493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critiques de la Bourse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85630" y="1643063"/>
            <a:ext cx="7569157" cy="196596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- </a:t>
            </a:r>
            <a:r>
              <a:rPr lang="fr-FR" dirty="0" smtClean="0"/>
              <a:t>Morale 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- La capacité de rendement illusoire </a:t>
            </a:r>
          </a:p>
          <a:p>
            <a:pPr marL="0" indent="0">
              <a:buNone/>
            </a:pPr>
            <a:r>
              <a:rPr lang="fr-FR" dirty="0"/>
              <a:t>- Des valorisations toujours pas </a:t>
            </a:r>
            <a:r>
              <a:rPr lang="fr-FR" dirty="0" smtClean="0"/>
              <a:t>justes</a:t>
            </a:r>
            <a:endParaRPr lang="fr-FR" dirty="0"/>
          </a:p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4"/>
          </p:nvPr>
        </p:nvPicPr>
        <p:blipFill rotWithShape="1">
          <a:blip r:embed="rId2"/>
          <a:srcRect l="170" t="13916" r="-170" b="42977"/>
          <a:stretch/>
        </p:blipFill>
        <p:spPr>
          <a:xfrm>
            <a:off x="498517" y="3708400"/>
            <a:ext cx="7569157" cy="2447925"/>
          </a:xfrm>
        </p:spPr>
      </p:pic>
    </p:spTree>
    <p:extLst>
      <p:ext uri="{BB962C8B-B14F-4D97-AF65-F5344CB8AC3E}">
        <p14:creationId xmlns:p14="http://schemas.microsoft.com/office/powerpoint/2010/main" val="3922308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fr-FR" dirty="0" smtClean="0"/>
              <a:t>La </a:t>
            </a:r>
            <a:r>
              <a:rPr lang="fr-FR" dirty="0" smtClean="0"/>
              <a:t>bourse pour les nuls – Gérard Horny – Editions </a:t>
            </a:r>
            <a:r>
              <a:rPr lang="fr-FR" dirty="0" smtClean="0"/>
              <a:t>First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Wikipédia </a:t>
            </a:r>
            <a:r>
              <a:rPr lang="fr-FR" dirty="0">
                <a:hlinkClick r:id="rId2"/>
              </a:rPr>
              <a:t>http://fr.wikipedia.org/wiki/</a:t>
            </a:r>
            <a:r>
              <a:rPr lang="fr-FR" dirty="0" smtClean="0">
                <a:hlinkClick r:id="rId2"/>
              </a:rPr>
              <a:t>Bourse_economie_Histoire</a:t>
            </a:r>
            <a:r>
              <a:rPr lang="fr-FR" dirty="0"/>
              <a:t> </a:t>
            </a: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Boursorama                                                                              </a:t>
            </a:r>
            <a:r>
              <a:rPr lang="fr-FR" dirty="0" smtClean="0">
                <a:hlinkClick r:id="rId3"/>
              </a:rPr>
              <a:t>http</a:t>
            </a:r>
            <a:r>
              <a:rPr lang="fr-FR" dirty="0">
                <a:hlinkClick r:id="rId3"/>
              </a:rPr>
              <a:t>://www.boursorama.com/cours.phtml?symbole=</a:t>
            </a:r>
            <a:r>
              <a:rPr lang="fr-FR" dirty="0" smtClean="0">
                <a:hlinkClick r:id="rId3"/>
              </a:rPr>
              <a:t>1rPFP</a:t>
            </a:r>
            <a:endParaRPr lang="fr-FR" dirty="0" smtClean="0"/>
          </a:p>
          <a:p>
            <a:pPr>
              <a:buFontTx/>
              <a:buChar char="-"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12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69404" y="228600"/>
            <a:ext cx="3898272" cy="489298"/>
          </a:xfrm>
        </p:spPr>
        <p:txBody>
          <a:bodyPr/>
          <a:lstStyle/>
          <a:p>
            <a:r>
              <a:rPr lang="fr-FR" dirty="0" smtClean="0"/>
              <a:t>I – Son rôle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169404" y="828344"/>
            <a:ext cx="3898272" cy="2147888"/>
          </a:xfrm>
        </p:spPr>
        <p:txBody>
          <a:bodyPr/>
          <a:lstStyle/>
          <a:p>
            <a:r>
              <a:rPr lang="fr-FR" dirty="0" smtClean="0"/>
              <a:t>A- Etymologie et histoire </a:t>
            </a:r>
          </a:p>
          <a:p>
            <a:r>
              <a:rPr lang="fr-FR" dirty="0" smtClean="0"/>
              <a:t>B- Qu’est ce que la bourse?</a:t>
            </a:r>
          </a:p>
          <a:p>
            <a:r>
              <a:rPr lang="fr-FR" dirty="0" smtClean="0"/>
              <a:t>C- A quoi ça sert?</a:t>
            </a:r>
          </a:p>
          <a:p>
            <a:endParaRPr lang="fr-FR" dirty="0" smtClean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169404" y="2313803"/>
            <a:ext cx="3898272" cy="4892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II – Son fonctionnement</a:t>
            </a:r>
            <a:endParaRPr lang="fr-FR" dirty="0"/>
          </a:p>
        </p:txBody>
      </p:sp>
      <p:sp>
        <p:nvSpPr>
          <p:cNvPr id="9" name="Espace réservé du texte 3"/>
          <p:cNvSpPr txBox="1">
            <a:spLocks/>
          </p:cNvSpPr>
          <p:nvPr/>
        </p:nvSpPr>
        <p:spPr>
          <a:xfrm>
            <a:off x="4169404" y="2928135"/>
            <a:ext cx="3898272" cy="2147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lang="en-US" sz="9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A- Comment investir? </a:t>
            </a:r>
          </a:p>
          <a:p>
            <a:r>
              <a:rPr lang="fr-FR" dirty="0" smtClean="0"/>
              <a:t>B- La bourse en France et dans le monde</a:t>
            </a:r>
          </a:p>
          <a:p>
            <a:r>
              <a:rPr lang="fr-FR" dirty="0" smtClean="0"/>
              <a:t>C- Les critiques de la bourse</a:t>
            </a:r>
          </a:p>
          <a:p>
            <a:endParaRPr lang="fr-FR" dirty="0" smtClean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169404" y="4246606"/>
            <a:ext cx="3898272" cy="4892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Conclusion</a:t>
            </a:r>
            <a:endParaRPr lang="fr-FR" dirty="0"/>
          </a:p>
        </p:txBody>
      </p:sp>
      <p:pic>
        <p:nvPicPr>
          <p:cNvPr id="12" name="Espace réservé pour une image  1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649" r="29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578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Etymologie et histoire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447800"/>
            <a:ext cx="7556313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 smtClean="0"/>
              <a:t>Quelques dates </a:t>
            </a:r>
            <a:r>
              <a:rPr lang="fr-FR" sz="1600" dirty="0" smtClean="0"/>
              <a:t>:</a:t>
            </a:r>
          </a:p>
          <a:p>
            <a:pPr marL="0" indent="0">
              <a:buNone/>
            </a:pPr>
            <a:endParaRPr lang="fr-FR" sz="1600" dirty="0" smtClean="0"/>
          </a:p>
          <a:p>
            <a:pPr marL="0" indent="0">
              <a:buNone/>
            </a:pPr>
            <a:r>
              <a:rPr lang="fr-FR" sz="1600" dirty="0" smtClean="0"/>
              <a:t>XVe </a:t>
            </a:r>
            <a:r>
              <a:rPr lang="fr-FR" sz="1600" dirty="0" smtClean="0"/>
              <a:t>siècle :  Institutionnalisation de la Bourse à Bruges.</a:t>
            </a:r>
          </a:p>
          <a:p>
            <a:pPr marL="0" indent="0">
              <a:buNone/>
            </a:pPr>
            <a:r>
              <a:rPr lang="fr-FR" sz="1600" dirty="0" smtClean="0"/>
              <a:t>1602 :  Premier financement d’entreprise en Bourse en Hollande.</a:t>
            </a:r>
          </a:p>
          <a:p>
            <a:pPr marL="0" indent="0">
              <a:buNone/>
            </a:pPr>
            <a:r>
              <a:rPr lang="fr-FR" sz="1600" dirty="0" smtClean="0"/>
              <a:t>1724 : Création de la Bourse de paris</a:t>
            </a:r>
          </a:p>
          <a:p>
            <a:pPr marL="0" indent="0">
              <a:buNone/>
            </a:pPr>
            <a:r>
              <a:rPr lang="fr-FR" sz="1600" dirty="0" smtClean="0"/>
              <a:t>XIXe siècle : Révolution industriel</a:t>
            </a:r>
          </a:p>
          <a:p>
            <a:pPr marL="0" indent="0">
              <a:buNone/>
            </a:pPr>
            <a:r>
              <a:rPr lang="fr-FR" sz="1600" dirty="0" smtClean="0"/>
              <a:t>A partir de 1970 : Dématérialisation des titres échangés</a:t>
            </a:r>
          </a:p>
          <a:p>
            <a:pPr marL="0" indent="0">
              <a:buNone/>
            </a:pPr>
            <a:endParaRPr lang="fr-FR" sz="1400" dirty="0" smtClean="0"/>
          </a:p>
          <a:p>
            <a:pPr marL="0" indent="0">
              <a:buNone/>
            </a:pPr>
            <a:endParaRPr lang="fr-FR" sz="1400" dirty="0" smtClean="0"/>
          </a:p>
          <a:p>
            <a:pPr marL="0" indent="0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0421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 ce que la Bourse?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11500" y="1600200"/>
            <a:ext cx="4968875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Lieu d’échange</a:t>
            </a:r>
          </a:p>
          <a:p>
            <a:pPr marL="0" indent="0">
              <a:buNone/>
            </a:pPr>
            <a:r>
              <a:rPr lang="fr-FR" dirty="0" smtClean="0"/>
              <a:t>- Deux types bourses : valeurs et commerce</a:t>
            </a:r>
          </a:p>
          <a:p>
            <a:pPr marL="0" indent="0">
              <a:buNone/>
            </a:pPr>
            <a:r>
              <a:rPr lang="fr-FR" dirty="0" smtClean="0"/>
              <a:t>- 50 </a:t>
            </a:r>
            <a:r>
              <a:rPr lang="fr-FR" dirty="0" smtClean="0"/>
              <a:t>trillions de capitalisations boursière</a:t>
            </a:r>
          </a:p>
          <a:p>
            <a:pPr marL="0" indent="0">
              <a:buNone/>
            </a:pPr>
            <a:r>
              <a:rPr lang="fr-FR" dirty="0" smtClean="0"/>
              <a:t>- Milliers d’indices boursiers</a:t>
            </a:r>
          </a:p>
          <a:p>
            <a:pPr marL="0" indent="0">
              <a:buNone/>
            </a:pPr>
            <a:r>
              <a:rPr lang="fr-FR" dirty="0" smtClean="0"/>
              <a:t>- </a:t>
            </a:r>
            <a:r>
              <a:rPr lang="fr-FR" dirty="0" smtClean="0"/>
              <a:t>Lieu de rencontre</a:t>
            </a:r>
          </a:p>
          <a:p>
            <a:pPr marL="0" indent="0">
              <a:buNone/>
            </a:pPr>
            <a:r>
              <a:rPr lang="fr-FR" dirty="0" smtClean="0"/>
              <a:t>- Lieu règlementé 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5"/>
          </p:nvPr>
        </p:nvPicPr>
        <p:blipFill>
          <a:blip r:embed="rId2"/>
          <a:srcRect l="19581" r="19581"/>
          <a:stretch>
            <a:fillRect/>
          </a:stretch>
        </p:blipFill>
        <p:spPr>
          <a:xfrm>
            <a:off x="498475" y="1600200"/>
            <a:ext cx="2244725" cy="4525963"/>
          </a:xfrm>
        </p:spPr>
      </p:pic>
    </p:spTree>
    <p:extLst>
      <p:ext uri="{BB962C8B-B14F-4D97-AF65-F5344CB8AC3E}">
        <p14:creationId xmlns:p14="http://schemas.microsoft.com/office/powerpoint/2010/main" val="157726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quoi ça sert?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8517" y="1435100"/>
            <a:ext cx="7569157" cy="341629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Financement des entreprises</a:t>
            </a:r>
          </a:p>
          <a:p>
            <a:pPr marL="0" indent="0">
              <a:buNone/>
            </a:pPr>
            <a:r>
              <a:rPr lang="fr-FR" dirty="0" smtClean="0"/>
              <a:t>- Participer à la vie de l’entreprise </a:t>
            </a:r>
          </a:p>
          <a:p>
            <a:pPr marL="0" indent="0">
              <a:buNone/>
            </a:pPr>
            <a:r>
              <a:rPr lang="fr-FR" dirty="0" smtClean="0"/>
              <a:t>- Lieu d’épargne</a:t>
            </a:r>
          </a:p>
          <a:p>
            <a:pPr marL="0" indent="0">
              <a:buNone/>
            </a:pPr>
            <a:r>
              <a:rPr lang="fr-FR" dirty="0"/>
              <a:t>-</a:t>
            </a:r>
            <a:r>
              <a:rPr lang="fr-FR" dirty="0" smtClean="0"/>
              <a:t> </a:t>
            </a:r>
            <a:r>
              <a:rPr lang="fr-FR" dirty="0" smtClean="0"/>
              <a:t>Faire fonctionner l’économie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4"/>
          </p:nvPr>
        </p:nvPicPr>
        <p:blipFill>
          <a:blip r:embed="rId2"/>
          <a:srcRect t="39494" b="39494"/>
          <a:stretch>
            <a:fillRect/>
          </a:stretch>
        </p:blipFill>
        <p:spPr>
          <a:xfrm>
            <a:off x="498475" y="5181600"/>
            <a:ext cx="7569200" cy="949325"/>
          </a:xfrm>
        </p:spPr>
      </p:pic>
    </p:spTree>
    <p:extLst>
      <p:ext uri="{BB962C8B-B14F-4D97-AF65-F5344CB8AC3E}">
        <p14:creationId xmlns:p14="http://schemas.microsoft.com/office/powerpoint/2010/main" val="187327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investir?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790700"/>
            <a:ext cx="7556313" cy="43354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Avoir une épargne</a:t>
            </a:r>
          </a:p>
          <a:p>
            <a:pPr marL="0" indent="0">
              <a:buNone/>
            </a:pPr>
            <a:r>
              <a:rPr lang="fr-FR" dirty="0" smtClean="0"/>
              <a:t>- Passer par un agent de change ou par internet</a:t>
            </a:r>
          </a:p>
          <a:p>
            <a:pPr marL="0" indent="0">
              <a:buNone/>
            </a:pPr>
            <a:r>
              <a:rPr lang="fr-FR" dirty="0" smtClean="0"/>
              <a:t>- Accepter </a:t>
            </a:r>
            <a:r>
              <a:rPr lang="fr-FR" dirty="0" smtClean="0"/>
              <a:t>les risques </a:t>
            </a:r>
          </a:p>
          <a:p>
            <a:pPr marL="0" indent="0">
              <a:buNone/>
            </a:pPr>
            <a:r>
              <a:rPr lang="fr-FR" dirty="0" smtClean="0"/>
              <a:t>- </a:t>
            </a:r>
            <a:r>
              <a:rPr lang="fr-FR" dirty="0" smtClean="0"/>
              <a:t>Acheter et vendre au bon moment </a:t>
            </a:r>
          </a:p>
          <a:p>
            <a:pPr marL="0" indent="0">
              <a:buNone/>
            </a:pPr>
            <a:r>
              <a:rPr lang="fr-FR" dirty="0" smtClean="0"/>
              <a:t>- S’intéresser à l’actualité</a:t>
            </a:r>
          </a:p>
          <a:p>
            <a:pPr marL="0" indent="0">
              <a:buNone/>
            </a:pPr>
            <a:r>
              <a:rPr lang="fr-FR" dirty="0" smtClean="0"/>
              <a:t>- Se </a:t>
            </a:r>
            <a:r>
              <a:rPr lang="fr-FR" dirty="0" smtClean="0"/>
              <a:t>soumettre à la fiscalité en </a:t>
            </a:r>
            <a:r>
              <a:rPr lang="fr-FR" dirty="0" smtClean="0"/>
              <a:t>France</a:t>
            </a:r>
          </a:p>
          <a:p>
            <a:pPr marL="0" indent="0">
              <a:buNone/>
            </a:pPr>
            <a:r>
              <a:rPr lang="fr-FR" dirty="0"/>
              <a:t>- Savoir lire une fiche de cotations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408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75" y="4711700"/>
            <a:ext cx="3962400" cy="1752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fiche de cotations	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smtClean="0"/>
              <a:t>La cote d’une action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775" y="215900"/>
            <a:ext cx="2806700" cy="81280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/>
          <a:srcRect t="-33702" b="-33702"/>
          <a:stretch>
            <a:fillRect/>
          </a:stretch>
        </p:blipFill>
        <p:spPr>
          <a:xfrm>
            <a:off x="4168775" y="88900"/>
            <a:ext cx="4597400" cy="5853113"/>
          </a:xfrm>
        </p:spPr>
      </p:pic>
    </p:spTree>
    <p:extLst>
      <p:ext uri="{BB962C8B-B14F-4D97-AF65-F5344CB8AC3E}">
        <p14:creationId xmlns:p14="http://schemas.microsoft.com/office/powerpoint/2010/main" val="306194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France et dans le Monde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498600"/>
            <a:ext cx="7556313" cy="46275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Le CAC40 (1987) : </a:t>
            </a:r>
          </a:p>
          <a:p>
            <a:pPr marL="0" indent="0">
              <a:buNone/>
            </a:pPr>
            <a:r>
              <a:rPr lang="fr-FR" dirty="0" smtClean="0"/>
              <a:t>- Indice de référence des marchés boursiers français</a:t>
            </a:r>
          </a:p>
          <a:p>
            <a:pPr marL="0" indent="0">
              <a:buNone/>
            </a:pPr>
            <a:r>
              <a:rPr lang="fr-FR" dirty="0" smtClean="0"/>
              <a:t>- Représente les 40 entreprises les plus capitalisées en France</a:t>
            </a:r>
          </a:p>
          <a:p>
            <a:pPr marL="0" indent="0">
              <a:buNone/>
            </a:pPr>
            <a:r>
              <a:rPr lang="fr-FR" dirty="0" smtClean="0"/>
              <a:t>- Composition mise à jour tous les trimestres</a:t>
            </a:r>
          </a:p>
          <a:p>
            <a:pPr marL="0" indent="0">
              <a:buNone/>
            </a:pPr>
            <a:r>
              <a:rPr lang="fr-FR" dirty="0" smtClean="0"/>
              <a:t>- Ouvert uniquement les jours ouvrés </a:t>
            </a:r>
          </a:p>
          <a:p>
            <a:pPr marL="0" indent="0">
              <a:buNone/>
            </a:pPr>
            <a:r>
              <a:rPr lang="fr-FR" dirty="0" smtClean="0"/>
              <a:t>- Représentatif de l’économie française</a:t>
            </a:r>
          </a:p>
          <a:p>
            <a:pPr marL="0" indent="0">
              <a:buNone/>
            </a:pPr>
            <a:r>
              <a:rPr lang="fr-FR" dirty="0" smtClean="0"/>
              <a:t>- Capitalisation boursière de 782 milliards d’euros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93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France et dans le Monde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474" y="1498600"/>
            <a:ext cx="7556313" cy="46275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Les autres indices : </a:t>
            </a:r>
          </a:p>
          <a:p>
            <a:pPr marL="0" indent="0">
              <a:buNone/>
            </a:pPr>
            <a:r>
              <a:rPr lang="fr-FR" dirty="0" smtClean="0"/>
              <a:t>- NYSE</a:t>
            </a:r>
          </a:p>
          <a:p>
            <a:pPr marL="0" indent="0">
              <a:buNone/>
            </a:pPr>
            <a:r>
              <a:rPr lang="fr-FR" dirty="0" smtClean="0"/>
              <a:t>- NASDAQ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- DOW JONES</a:t>
            </a:r>
          </a:p>
          <a:p>
            <a:pPr marL="0" indent="0">
              <a:buNone/>
            </a:pPr>
            <a:r>
              <a:rPr lang="fr-FR" dirty="0" smtClean="0"/>
              <a:t>- NIKKEI 225</a:t>
            </a:r>
          </a:p>
          <a:p>
            <a:pPr marL="0" indent="0">
              <a:buNone/>
            </a:pPr>
            <a:r>
              <a:rPr lang="fr-FR" dirty="0" smtClean="0"/>
              <a:t>- DAX 30</a:t>
            </a:r>
          </a:p>
          <a:p>
            <a:pPr marL="0" indent="0">
              <a:buNone/>
            </a:pPr>
            <a:r>
              <a:rPr lang="fr-FR" dirty="0" smtClean="0"/>
              <a:t>- FTST </a:t>
            </a:r>
            <a:r>
              <a:rPr lang="fr-FR" dirty="0" smtClean="0"/>
              <a:t>100</a:t>
            </a: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56496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Avantage.thmx</Template>
  <TotalTime>4454</TotalTime>
  <Words>351</Words>
  <Application>Microsoft Macintosh PowerPoint</Application>
  <PresentationFormat>Présentation à l'écran (4:3)</PresentationFormat>
  <Paragraphs>66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Avantage</vt:lpstr>
      <vt:lpstr>LA BOURSE</vt:lpstr>
      <vt:lpstr>I – Son rôle </vt:lpstr>
      <vt:lpstr>Etymologie et histoire</vt:lpstr>
      <vt:lpstr>Qu’est ce que la Bourse?</vt:lpstr>
      <vt:lpstr>A quoi ça sert?</vt:lpstr>
      <vt:lpstr>Comment investir? </vt:lpstr>
      <vt:lpstr>La fiche de cotations </vt:lpstr>
      <vt:lpstr>En France et dans le Monde</vt:lpstr>
      <vt:lpstr>En France et dans le Monde</vt:lpstr>
      <vt:lpstr>Les critiques de la Bourse</vt:lpstr>
      <vt:lpstr>Source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BOURSE</dc:title>
  <dc:creator>nicolas</dc:creator>
  <cp:lastModifiedBy>nicolas</cp:lastModifiedBy>
  <cp:revision>36</cp:revision>
  <dcterms:created xsi:type="dcterms:W3CDTF">2011-11-21T19:22:00Z</dcterms:created>
  <dcterms:modified xsi:type="dcterms:W3CDTF">2011-11-25T13:05:09Z</dcterms:modified>
</cp:coreProperties>
</file>