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Default Extension="docx" ContentType="application/vnd.openxmlformats-officedocument.wordprocessingml.document"/>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8" r:id="rId2"/>
    <p:sldId id="262" r:id="rId3"/>
    <p:sldId id="263" r:id="rId4"/>
    <p:sldId id="274" r:id="rId5"/>
    <p:sldId id="275" r:id="rId6"/>
    <p:sldId id="276" r:id="rId7"/>
    <p:sldId id="264" r:id="rId8"/>
    <p:sldId id="277" r:id="rId9"/>
    <p:sldId id="278" r:id="rId10"/>
    <p:sldId id="318" r:id="rId11"/>
    <p:sldId id="270" r:id="rId12"/>
    <p:sldId id="315" r:id="rId13"/>
    <p:sldId id="279" r:id="rId14"/>
    <p:sldId id="266" r:id="rId15"/>
    <p:sldId id="267" r:id="rId16"/>
    <p:sldId id="268" r:id="rId17"/>
    <p:sldId id="269" r:id="rId18"/>
    <p:sldId id="314" r:id="rId19"/>
    <p:sldId id="313" r:id="rId20"/>
    <p:sldId id="271" r:id="rId21"/>
    <p:sldId id="272" r:id="rId22"/>
    <p:sldId id="273" r:id="rId23"/>
    <p:sldId id="280" r:id="rId24"/>
    <p:sldId id="284" r:id="rId25"/>
    <p:sldId id="293" r:id="rId26"/>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591" autoAdjust="0"/>
    <p:restoredTop sz="94637" autoAdjust="0"/>
  </p:normalViewPr>
  <p:slideViewPr>
    <p:cSldViewPr>
      <p:cViewPr>
        <p:scale>
          <a:sx n="70" d="100"/>
          <a:sy n="70" d="100"/>
        </p:scale>
        <p:origin x="-1386" y="-72"/>
      </p:cViewPr>
      <p:guideLst>
        <p:guide orient="horz" pos="2160"/>
        <p:guide pos="2880"/>
      </p:guideLst>
    </p:cSldViewPr>
  </p:slideViewPr>
  <p:notesTextViewPr>
    <p:cViewPr>
      <p:scale>
        <a:sx n="100" d="100"/>
        <a:sy n="100" d="100"/>
      </p:scale>
      <p:origin x="0" y="0"/>
    </p:cViewPr>
  </p:notesTextViewPr>
  <p:notesViewPr>
    <p:cSldViewPr>
      <p:cViewPr varScale="1">
        <p:scale>
          <a:sx n="55" d="100"/>
          <a:sy n="55" d="100"/>
        </p:scale>
        <p:origin x="-2502" y="-78"/>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4079AE1-37B3-468E-B57E-35BD42A81970}" type="datetimeFigureOut">
              <a:rPr lang="fr-FR" smtClean="0"/>
              <a:pPr/>
              <a:t>08/11/2011</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EFDAD7-5D80-4D2E-823D-67C727A5501A}" type="slidenum">
              <a:rPr lang="fr-FR" smtClean="0"/>
              <a:pPr/>
              <a:t>‹N°›</a:t>
            </a:fld>
            <a:endParaRPr lang="fr-F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29933A8A-25EF-47B0-9EE8-2457672DA77A}" type="datetimeFigureOut">
              <a:rPr lang="fr-FR" smtClean="0"/>
              <a:pPr/>
              <a:t>08/11/2011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B256DF1-FFD1-4777-A07C-E975FBCA4A17}"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29933A8A-25EF-47B0-9EE8-2457672DA77A}" type="datetimeFigureOut">
              <a:rPr lang="fr-FR" smtClean="0"/>
              <a:pPr/>
              <a:t>08/11/2011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B256DF1-FFD1-4777-A07C-E975FBCA4A17}"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29933A8A-25EF-47B0-9EE8-2457672DA77A}" type="datetimeFigureOut">
              <a:rPr lang="fr-FR" smtClean="0"/>
              <a:pPr/>
              <a:t>08/11/2011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B256DF1-FFD1-4777-A07C-E975FBCA4A17}"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29933A8A-25EF-47B0-9EE8-2457672DA77A}" type="datetimeFigureOut">
              <a:rPr lang="fr-FR" smtClean="0"/>
              <a:pPr/>
              <a:t>08/11/2011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B256DF1-FFD1-4777-A07C-E975FBCA4A17}"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29933A8A-25EF-47B0-9EE8-2457672DA77A}" type="datetimeFigureOut">
              <a:rPr lang="fr-FR" smtClean="0"/>
              <a:pPr/>
              <a:t>08/11/2011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B256DF1-FFD1-4777-A07C-E975FBCA4A17}"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29933A8A-25EF-47B0-9EE8-2457672DA77A}" type="datetimeFigureOut">
              <a:rPr lang="fr-FR" smtClean="0"/>
              <a:pPr/>
              <a:t>08/11/2011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B256DF1-FFD1-4777-A07C-E975FBCA4A17}"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29933A8A-25EF-47B0-9EE8-2457672DA77A}" type="datetimeFigureOut">
              <a:rPr lang="fr-FR" smtClean="0"/>
              <a:pPr/>
              <a:t>08/11/2011</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2B256DF1-FFD1-4777-A07C-E975FBCA4A17}"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29933A8A-25EF-47B0-9EE8-2457672DA77A}" type="datetimeFigureOut">
              <a:rPr lang="fr-FR" smtClean="0"/>
              <a:pPr/>
              <a:t>08/11/2011</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2B256DF1-FFD1-4777-A07C-E975FBCA4A17}"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29933A8A-25EF-47B0-9EE8-2457672DA77A}" type="datetimeFigureOut">
              <a:rPr lang="fr-FR" smtClean="0"/>
              <a:pPr/>
              <a:t>08/11/2011</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2B256DF1-FFD1-4777-A07C-E975FBCA4A17}"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29933A8A-25EF-47B0-9EE8-2457672DA77A}" type="datetimeFigureOut">
              <a:rPr lang="fr-FR" smtClean="0"/>
              <a:pPr/>
              <a:t>08/11/2011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B256DF1-FFD1-4777-A07C-E975FBCA4A17}"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29933A8A-25EF-47B0-9EE8-2457672DA77A}" type="datetimeFigureOut">
              <a:rPr lang="fr-FR" smtClean="0"/>
              <a:pPr/>
              <a:t>08/11/2011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B256DF1-FFD1-4777-A07C-E975FBCA4A17}"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933A8A-25EF-47B0-9EE8-2457672DA77A}" type="datetimeFigureOut">
              <a:rPr lang="fr-FR" smtClean="0"/>
              <a:pPr/>
              <a:t>08/11/2011</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256DF1-FFD1-4777-A07C-E975FBCA4A17}"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package" Target="../embeddings/Document_Microsoft_Office_Word1.docx"/><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package" Target="../embeddings/Document_Microsoft_Office_Word2.docx"/><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23.xml.rels><?xml version="1.0" encoding="UTF-8" standalone="yes"?>
<Relationships xmlns="http://schemas.openxmlformats.org/package/2006/relationships"><Relationship Id="rId3" Type="http://schemas.openxmlformats.org/officeDocument/2006/relationships/package" Target="../embeddings/Document_Microsoft_Office_Word3.docx"/><Relationship Id="rId2" Type="http://schemas.openxmlformats.org/officeDocument/2006/relationships/slideLayout" Target="../slideLayouts/slideLayout2.xml"/><Relationship Id="rId1" Type="http://schemas.openxmlformats.org/officeDocument/2006/relationships/vmlDrawing" Target="../drawings/vmlDrawing3.v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88640"/>
            <a:ext cx="8229600" cy="432048"/>
          </a:xfrm>
          <a:solidFill>
            <a:srgbClr val="FF0000"/>
          </a:solidFill>
        </p:spPr>
        <p:txBody>
          <a:bodyPr>
            <a:normAutofit fontScale="90000"/>
          </a:bodyPr>
          <a:lstStyle/>
          <a:p>
            <a:r>
              <a:rPr lang="fr-FR" b="1" dirty="0" smtClean="0"/>
              <a:t/>
            </a:r>
            <a:br>
              <a:rPr lang="fr-FR" b="1" dirty="0" smtClean="0"/>
            </a:br>
            <a:r>
              <a:rPr lang="fr-FR" sz="2700" b="1" dirty="0" smtClean="0"/>
              <a:t>gestion  –  économie d’entreprise</a:t>
            </a:r>
            <a:r>
              <a:rPr lang="fr-FR" b="1" dirty="0" smtClean="0"/>
              <a:t/>
            </a:r>
            <a:br>
              <a:rPr lang="fr-FR" b="1" dirty="0" smtClean="0"/>
            </a:br>
            <a:endParaRPr lang="fr-FR" dirty="0"/>
          </a:p>
        </p:txBody>
      </p:sp>
      <p:sp>
        <p:nvSpPr>
          <p:cNvPr id="3" name="Espace réservé du contenu 2"/>
          <p:cNvSpPr>
            <a:spLocks noGrp="1"/>
          </p:cNvSpPr>
          <p:nvPr>
            <p:ph idx="1"/>
          </p:nvPr>
        </p:nvSpPr>
        <p:spPr>
          <a:xfrm>
            <a:off x="179512" y="548680"/>
            <a:ext cx="8784976" cy="6309320"/>
          </a:xfrm>
        </p:spPr>
        <p:txBody>
          <a:bodyPr>
            <a:normAutofit fontScale="25000" lnSpcReduction="20000"/>
          </a:bodyPr>
          <a:lstStyle/>
          <a:p>
            <a:pPr>
              <a:buNone/>
            </a:pPr>
            <a:r>
              <a:rPr lang="fr-FR" sz="4900" dirty="0" smtClean="0"/>
              <a:t> </a:t>
            </a:r>
            <a:endParaRPr lang="fr-FR" sz="5600" dirty="0" smtClean="0"/>
          </a:p>
          <a:p>
            <a:r>
              <a:rPr lang="fr-FR" sz="6400" dirty="0" smtClean="0"/>
              <a:t>Enseignant responsable : Patrick LOUIS  . Contact: patrick-louis@wanadoo.fr</a:t>
            </a:r>
          </a:p>
          <a:p>
            <a:pPr>
              <a:buNone/>
            </a:pPr>
            <a:r>
              <a:rPr lang="fr-FR" sz="6400" dirty="0" smtClean="0"/>
              <a:t> </a:t>
            </a:r>
          </a:p>
          <a:p>
            <a:r>
              <a:rPr lang="fr-FR" sz="6400" b="1" dirty="0" smtClean="0"/>
              <a:t>Connaissances à acquérir :</a:t>
            </a:r>
            <a:endParaRPr lang="fr-FR" sz="6400" dirty="0" smtClean="0"/>
          </a:p>
          <a:p>
            <a:pPr>
              <a:buNone/>
            </a:pPr>
            <a:r>
              <a:rPr lang="fr-FR" sz="6400" dirty="0" smtClean="0"/>
              <a:t>	Bien situer l’entreprise dans son environnement juridique et économique et ses marchés et comprendre la cohérence des concepts de base de la gestion. </a:t>
            </a:r>
          </a:p>
          <a:p>
            <a:pPr>
              <a:buNone/>
            </a:pPr>
            <a:r>
              <a:rPr lang="fr-FR" sz="6400" dirty="0" smtClean="0"/>
              <a:t> </a:t>
            </a:r>
          </a:p>
          <a:p>
            <a:r>
              <a:rPr lang="fr-FR" sz="6400" b="1" dirty="0" smtClean="0"/>
              <a:t>Compétences cibles :</a:t>
            </a:r>
            <a:endParaRPr lang="fr-FR" sz="6400" dirty="0" smtClean="0"/>
          </a:p>
          <a:p>
            <a:pPr>
              <a:buNone/>
            </a:pPr>
            <a:r>
              <a:rPr lang="fr-FR" sz="6400" dirty="0" smtClean="0"/>
              <a:t>	Pour dominer son environnement l’entreprise s’adapte et s’organise : connaître le marketing,  l’ organisation, les livres compatibles .</a:t>
            </a:r>
          </a:p>
          <a:p>
            <a:pPr>
              <a:buNone/>
            </a:pPr>
            <a:r>
              <a:rPr lang="fr-FR" sz="6400" b="1" dirty="0" smtClean="0"/>
              <a:t> </a:t>
            </a:r>
            <a:endParaRPr lang="fr-FR" sz="6400" dirty="0" smtClean="0"/>
          </a:p>
          <a:p>
            <a:r>
              <a:rPr lang="fr-FR" sz="6400" b="1" dirty="0" smtClean="0"/>
              <a:t>Modalités d’évaluation</a:t>
            </a:r>
            <a:r>
              <a:rPr lang="fr-FR" sz="6400" dirty="0" smtClean="0"/>
              <a:t> : QCM terminal + épreuve intermédiaire</a:t>
            </a:r>
          </a:p>
          <a:p>
            <a:pPr>
              <a:buNone/>
            </a:pPr>
            <a:r>
              <a:rPr lang="fr-FR" sz="6400" dirty="0" smtClean="0"/>
              <a:t> </a:t>
            </a:r>
          </a:p>
          <a:p>
            <a:r>
              <a:rPr lang="fr-FR" sz="6400" b="1" dirty="0" smtClean="0"/>
              <a:t>Modalités pédagogiques</a:t>
            </a:r>
            <a:r>
              <a:rPr lang="fr-FR" sz="6400" dirty="0" smtClean="0"/>
              <a:t> : Cous magistral . Questions- réponses à chaque début de cours. Supports pédagogiques : Power point. Spirale.</a:t>
            </a:r>
          </a:p>
          <a:p>
            <a:pPr>
              <a:buNone/>
            </a:pPr>
            <a:r>
              <a:rPr lang="fr-FR" sz="6400" dirty="0" smtClean="0"/>
              <a:t> </a:t>
            </a:r>
          </a:p>
          <a:p>
            <a:r>
              <a:rPr lang="fr-FR" sz="6400" b="1" dirty="0" smtClean="0"/>
              <a:t>Pré requis en terme de connaissances :</a:t>
            </a:r>
            <a:endParaRPr lang="fr-FR" sz="6400" dirty="0" smtClean="0"/>
          </a:p>
          <a:p>
            <a:pPr>
              <a:buNone/>
            </a:pPr>
            <a:r>
              <a:rPr lang="fr-FR" sz="6400" dirty="0" smtClean="0"/>
              <a:t>	Cours d’introduction. Aucun pré-requis en exigé. Cependant une expérience de la vie professionnelle et une lecture des revues parlant des entreprises est vivement souhaitée.</a:t>
            </a:r>
          </a:p>
          <a:p>
            <a:pPr>
              <a:buNone/>
            </a:pPr>
            <a:r>
              <a:rPr lang="fr-FR" sz="6400" dirty="0" smtClean="0"/>
              <a:t>	</a:t>
            </a:r>
          </a:p>
          <a:p>
            <a:r>
              <a:rPr lang="fr-FR" sz="6400" b="1" dirty="0" smtClean="0"/>
              <a:t>Lectures conseillées :</a:t>
            </a:r>
            <a:endParaRPr lang="fr-FR" sz="6400" dirty="0" smtClean="0"/>
          </a:p>
          <a:p>
            <a:pPr>
              <a:buNone/>
            </a:pPr>
            <a:r>
              <a:rPr lang="fr-FR" sz="6400" dirty="0" smtClean="0"/>
              <a:t>	- Revues sur l’actualité de l’entreprise : Challenges, Capital, les échos, l’expansion….</a:t>
            </a:r>
          </a:p>
          <a:p>
            <a:pPr>
              <a:buNone/>
            </a:pPr>
            <a:r>
              <a:rPr lang="fr-FR" sz="6400" dirty="0" smtClean="0"/>
              <a:t>	- Livre témoignage : « Et pourquoi pas » de François Michelin interviewé par Ivan LEVAÏ et Yves MESSAROVITCH chez Grasset.</a:t>
            </a:r>
          </a:p>
          <a:p>
            <a:pPr>
              <a:buNone/>
            </a:pPr>
            <a:r>
              <a:rPr lang="fr-FR" sz="6400" dirty="0" smtClean="0"/>
              <a:t>	- Livre à avoir : Lexique de gestion. Dalloz  sous la direction de Alain Charles Martinet et Ahmed </a:t>
            </a:r>
            <a:r>
              <a:rPr lang="fr-FR" sz="6400" dirty="0" err="1" smtClean="0"/>
              <a:t>Silem</a:t>
            </a:r>
            <a:endParaRPr lang="fr-FR" sz="6400" dirty="0" smtClean="0"/>
          </a:p>
          <a:p>
            <a:pPr>
              <a:buNone/>
            </a:pPr>
            <a:r>
              <a:rPr lang="fr-FR" sz="6400" dirty="0" smtClean="0"/>
              <a:t>	- Manuel : livre d ‘économie d’entreprise.</a:t>
            </a:r>
          </a:p>
          <a:p>
            <a:endParaRPr lang="fr-F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868144" y="274638"/>
            <a:ext cx="2818656" cy="1570186"/>
          </a:xfrm>
        </p:spPr>
        <p:txBody>
          <a:bodyPr>
            <a:normAutofit/>
          </a:bodyPr>
          <a:lstStyle/>
          <a:p>
            <a:r>
              <a:rPr lang="fr-FR" sz="2000" dirty="0" smtClean="0"/>
              <a:t>La VA , production des entreprises, ressources des acteurs et de la Nation</a:t>
            </a:r>
            <a:endParaRPr lang="fr-FR" sz="2000" dirty="0"/>
          </a:p>
        </p:txBody>
      </p:sp>
      <p:pic>
        <p:nvPicPr>
          <p:cNvPr id="118786" name="Picture 2" descr="D:\Numérisé à 21-09-2010 08-14.bmp"/>
          <p:cNvPicPr>
            <a:picLocks noGrp="1" noChangeAspect="1" noChangeArrowheads="1"/>
          </p:cNvPicPr>
          <p:nvPr>
            <p:ph idx="1"/>
          </p:nvPr>
        </p:nvPicPr>
        <p:blipFill>
          <a:blip r:embed="rId2" cstate="print"/>
          <a:srcRect/>
          <a:stretch>
            <a:fillRect/>
          </a:stretch>
        </p:blipFill>
        <p:spPr bwMode="auto">
          <a:xfrm>
            <a:off x="467544" y="548680"/>
            <a:ext cx="4824535" cy="5576888"/>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C:\Users\Patrick LOUIS\Pictures\enseignements\GESTION\gestion VA.bmp"/>
          <p:cNvPicPr>
            <a:picLocks noGrp="1" noChangeAspect="1" noChangeArrowheads="1"/>
          </p:cNvPicPr>
          <p:nvPr>
            <p:ph idx="1"/>
          </p:nvPr>
        </p:nvPicPr>
        <p:blipFill>
          <a:blip r:embed="rId2" cstate="print"/>
          <a:srcRect/>
          <a:stretch>
            <a:fillRect/>
          </a:stretch>
        </p:blipFill>
        <p:spPr bwMode="auto">
          <a:xfrm>
            <a:off x="827584" y="0"/>
            <a:ext cx="8064896" cy="6669360"/>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5297" name="Object 1"/>
          <p:cNvGraphicFramePr>
            <a:graphicFrameLocks noChangeAspect="1"/>
          </p:cNvGraphicFramePr>
          <p:nvPr/>
        </p:nvGraphicFramePr>
        <p:xfrm>
          <a:off x="179512" y="1916832"/>
          <a:ext cx="9654495" cy="4680520"/>
        </p:xfrm>
        <a:graphic>
          <a:graphicData uri="http://schemas.openxmlformats.org/presentationml/2006/ole">
            <p:oleObj spid="_x0000_s55297" name="Document" r:id="rId3" imgW="10768841" imgH="5140227" progId="Word.Document.12">
              <p:embed/>
            </p:oleObj>
          </a:graphicData>
        </a:graphic>
      </p:graphicFrame>
      <p:sp>
        <p:nvSpPr>
          <p:cNvPr id="6" name="Titre 3"/>
          <p:cNvSpPr>
            <a:spLocks noGrp="1"/>
          </p:cNvSpPr>
          <p:nvPr>
            <p:ph type="title"/>
          </p:nvPr>
        </p:nvSpPr>
        <p:spPr>
          <a:solidFill>
            <a:schemeClr val="bg2">
              <a:lumMod val="75000"/>
            </a:schemeClr>
          </a:solidFill>
        </p:spPr>
        <p:txBody>
          <a:bodyPr>
            <a:noAutofit/>
          </a:bodyPr>
          <a:lstStyle/>
          <a:p>
            <a:pPr lvl="0" algn="l"/>
            <a:r>
              <a:rPr lang="fr-FR" sz="1600" dirty="0" smtClean="0"/>
              <a:t>	</a:t>
            </a:r>
            <a:br>
              <a:rPr lang="fr-FR" sz="1600" dirty="0" smtClean="0"/>
            </a:br>
            <a:r>
              <a:rPr lang="fr-FR" sz="1600" dirty="0" smtClean="0"/>
              <a:t>	B- Que nous produisons nous?</a:t>
            </a:r>
            <a:br>
              <a:rPr lang="fr-FR" sz="1600" dirty="0" smtClean="0"/>
            </a:br>
            <a:r>
              <a:rPr lang="fr-FR" sz="1600" dirty="0" smtClean="0"/>
              <a:t>		a- Des biens et des services marchands et non marchands</a:t>
            </a:r>
            <a:br>
              <a:rPr lang="fr-FR" sz="1600" dirty="0" smtClean="0"/>
            </a:br>
            <a:r>
              <a:rPr lang="fr-FR" sz="1600" dirty="0" smtClean="0"/>
              <a:t>		b- De la valeur ajoutée</a:t>
            </a:r>
            <a:br>
              <a:rPr lang="fr-FR" sz="1600" dirty="0" smtClean="0"/>
            </a:br>
            <a:r>
              <a:rPr lang="fr-FR" sz="1600" dirty="0" smtClean="0"/>
              <a:t>		</a:t>
            </a:r>
            <a:r>
              <a:rPr lang="fr-FR" sz="1600" dirty="0" smtClean="0">
                <a:effectLst>
                  <a:outerShdw blurRad="38100" dist="38100" dir="2700000" algn="tl">
                    <a:srgbClr val="000000">
                      <a:alpha val="43137"/>
                    </a:srgbClr>
                  </a:outerShdw>
                </a:effectLst>
              </a:rPr>
              <a:t>c- Et la TVA ?</a:t>
            </a:r>
            <a:r>
              <a:rPr lang="fr-FR" sz="1600" dirty="0" smtClean="0"/>
              <a:t/>
            </a:r>
            <a:br>
              <a:rPr lang="fr-FR" sz="1600" dirty="0" smtClean="0"/>
            </a:br>
            <a:endParaRPr lang="fr-FR" sz="1600" dirty="0"/>
          </a:p>
        </p:txBody>
      </p:sp>
      <p:sp>
        <p:nvSpPr>
          <p:cNvPr id="7" name="ZoneTexte 6"/>
          <p:cNvSpPr txBox="1"/>
          <p:nvPr/>
        </p:nvSpPr>
        <p:spPr>
          <a:xfrm>
            <a:off x="5148064" y="1556792"/>
            <a:ext cx="3168352" cy="369332"/>
          </a:xfrm>
          <a:prstGeom prst="rect">
            <a:avLst/>
          </a:prstGeom>
          <a:noFill/>
        </p:spPr>
        <p:txBody>
          <a:bodyPr wrap="square" rtlCol="0">
            <a:spAutoFit/>
          </a:bodyPr>
          <a:lstStyle/>
          <a:p>
            <a:r>
              <a:rPr lang="fr-FR" dirty="0" smtClean="0">
                <a:effectLst>
                  <a:outerShdw blurRad="38100" dist="38100" dir="2700000" algn="tl">
                    <a:srgbClr val="000000">
                      <a:alpha val="43137"/>
                    </a:srgbClr>
                  </a:outerShdw>
                </a:effectLst>
              </a:rPr>
              <a:t>Mécanisme de la TVA</a:t>
            </a:r>
            <a:endParaRPr lang="fr-FR" dirty="0">
              <a:effectLst>
                <a:outerShdw blurRad="38100" dist="38100" dir="2700000" algn="tl">
                  <a:srgbClr val="000000">
                    <a:alpha val="43137"/>
                  </a:srgbClr>
                </a:outerShdw>
              </a:effectLs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457200" y="274638"/>
            <a:ext cx="8229600" cy="994122"/>
          </a:xfrm>
          <a:solidFill>
            <a:schemeClr val="bg2">
              <a:lumMod val="75000"/>
            </a:schemeClr>
          </a:solidFill>
        </p:spPr>
        <p:txBody>
          <a:bodyPr>
            <a:noAutofit/>
          </a:bodyPr>
          <a:lstStyle/>
          <a:p>
            <a:pPr lvl="0" algn="l"/>
            <a:r>
              <a:rPr lang="fr-FR" sz="1600" dirty="0" smtClean="0"/>
              <a:t>	</a:t>
            </a:r>
            <a:br>
              <a:rPr lang="fr-FR" sz="1600" dirty="0" smtClean="0"/>
            </a:br>
            <a:r>
              <a:rPr lang="fr-FR" sz="1600" dirty="0" smtClean="0"/>
              <a:t>	B- Que nous produisons nous?</a:t>
            </a:r>
            <a:br>
              <a:rPr lang="fr-FR" sz="1600" dirty="0" smtClean="0"/>
            </a:br>
            <a:r>
              <a:rPr lang="fr-FR" sz="1600" dirty="0" smtClean="0"/>
              <a:t>		a- Des biens et des services marchands et non marchands</a:t>
            </a:r>
            <a:br>
              <a:rPr lang="fr-FR" sz="1600" dirty="0" smtClean="0"/>
            </a:br>
            <a:r>
              <a:rPr lang="fr-FR" sz="1600" dirty="0" smtClean="0"/>
              <a:t>		b- De la valeur ajoutée</a:t>
            </a:r>
            <a:br>
              <a:rPr lang="fr-FR" sz="1600" dirty="0" smtClean="0"/>
            </a:br>
            <a:r>
              <a:rPr lang="fr-FR" sz="1600" dirty="0" smtClean="0"/>
              <a:t>		</a:t>
            </a:r>
            <a:r>
              <a:rPr lang="fr-FR" sz="1600" dirty="0" smtClean="0">
                <a:effectLst>
                  <a:outerShdw blurRad="38100" dist="38100" dir="2700000" algn="tl">
                    <a:srgbClr val="000000">
                      <a:alpha val="43137"/>
                    </a:srgbClr>
                  </a:outerShdw>
                </a:effectLst>
              </a:rPr>
              <a:t>c- Et la TVA ?</a:t>
            </a:r>
            <a:r>
              <a:rPr lang="fr-FR" sz="1600" dirty="0" smtClean="0"/>
              <a:t/>
            </a:r>
            <a:br>
              <a:rPr lang="fr-FR" sz="1600" dirty="0" smtClean="0"/>
            </a:br>
            <a:endParaRPr lang="fr-FR" sz="1600" dirty="0"/>
          </a:p>
        </p:txBody>
      </p:sp>
      <p:sp>
        <p:nvSpPr>
          <p:cNvPr id="5" name="Espace réservé du contenu 4"/>
          <p:cNvSpPr>
            <a:spLocks noGrp="1"/>
          </p:cNvSpPr>
          <p:nvPr>
            <p:ph idx="1"/>
          </p:nvPr>
        </p:nvSpPr>
        <p:spPr>
          <a:xfrm>
            <a:off x="457200" y="1484784"/>
            <a:ext cx="8229600" cy="5040560"/>
          </a:xfrm>
          <a:solidFill>
            <a:schemeClr val="bg1"/>
          </a:solidFill>
        </p:spPr>
        <p:txBody>
          <a:bodyPr>
            <a:normAutofit fontScale="85000" lnSpcReduction="20000"/>
          </a:bodyPr>
          <a:lstStyle/>
          <a:p>
            <a:pPr lvl="0" fontAlgn="base">
              <a:spcBef>
                <a:spcPct val="0"/>
              </a:spcBef>
              <a:spcAft>
                <a:spcPct val="0"/>
              </a:spcAft>
            </a:pPr>
            <a:endParaRPr lang="fr-FR" sz="2400" b="1" dirty="0" smtClean="0">
              <a:solidFill>
                <a:srgbClr val="00B050"/>
              </a:solidFill>
              <a:latin typeface="Calibri" pitchFamily="34" charset="0"/>
              <a:ea typeface="Calibri" pitchFamily="34" charset="0"/>
              <a:cs typeface="Times New Roman" pitchFamily="18" charset="0"/>
            </a:endParaRPr>
          </a:p>
          <a:p>
            <a:pPr lvl="0" fontAlgn="base">
              <a:spcBef>
                <a:spcPct val="0"/>
              </a:spcBef>
              <a:spcAft>
                <a:spcPct val="0"/>
              </a:spcAft>
            </a:pPr>
            <a:r>
              <a:rPr lang="fr-FR" b="1" dirty="0" smtClean="0">
                <a:solidFill>
                  <a:srgbClr val="00B050"/>
                </a:solidFill>
                <a:ea typeface="Calibri" pitchFamily="34" charset="0"/>
                <a:cs typeface="Times New Roman" pitchFamily="18" charset="0"/>
              </a:rPr>
              <a:t>Exemple de Calcul de TVA :</a:t>
            </a:r>
          </a:p>
          <a:p>
            <a:pPr lvl="0" fontAlgn="base">
              <a:spcBef>
                <a:spcPct val="0"/>
              </a:spcBef>
              <a:spcAft>
                <a:spcPct val="0"/>
              </a:spcAft>
            </a:pPr>
            <a:endParaRPr lang="fr-FR" dirty="0" smtClean="0">
              <a:solidFill>
                <a:prstClr val="black"/>
              </a:solidFill>
              <a:cs typeface="Arial" pitchFamily="34" charset="0"/>
            </a:endParaRPr>
          </a:p>
          <a:p>
            <a:pPr lvl="0" eaLnBrk="0" fontAlgn="base" hangingPunct="0">
              <a:spcBef>
                <a:spcPct val="0"/>
              </a:spcBef>
              <a:spcAft>
                <a:spcPct val="0"/>
              </a:spcAft>
            </a:pPr>
            <a:r>
              <a:rPr lang="fr-FR" u="sng" dirty="0" smtClean="0">
                <a:solidFill>
                  <a:prstClr val="black"/>
                </a:solidFill>
                <a:ea typeface="Calibri" pitchFamily="34" charset="0"/>
                <a:cs typeface="Times New Roman" pitchFamily="18" charset="0"/>
              </a:rPr>
              <a:t>Exemple : </a:t>
            </a:r>
            <a:endParaRPr lang="fr-FR" dirty="0" smtClean="0">
              <a:solidFill>
                <a:prstClr val="black"/>
              </a:solidFill>
              <a:cs typeface="Arial" pitchFamily="34" charset="0"/>
            </a:endParaRPr>
          </a:p>
          <a:p>
            <a:pPr lvl="0" eaLnBrk="0" fontAlgn="base" hangingPunct="0">
              <a:spcBef>
                <a:spcPct val="0"/>
              </a:spcBef>
              <a:spcAft>
                <a:spcPct val="0"/>
              </a:spcAft>
              <a:buNone/>
            </a:pPr>
            <a:r>
              <a:rPr lang="fr-FR" dirty="0" smtClean="0">
                <a:solidFill>
                  <a:prstClr val="black"/>
                </a:solidFill>
                <a:ea typeface="Calibri" pitchFamily="34" charset="0"/>
                <a:cs typeface="Times New Roman" pitchFamily="18" charset="0"/>
              </a:rPr>
              <a:t>	Un détaillant revend 200€ HT un produit acheté 179,40€ TTC</a:t>
            </a:r>
            <a:endParaRPr lang="fr-FR" dirty="0" smtClean="0">
              <a:solidFill>
                <a:prstClr val="black"/>
              </a:solidFill>
              <a:cs typeface="Arial" pitchFamily="34" charset="0"/>
            </a:endParaRPr>
          </a:p>
          <a:p>
            <a:pPr lvl="0" eaLnBrk="0" fontAlgn="base" hangingPunct="0">
              <a:spcBef>
                <a:spcPct val="0"/>
              </a:spcBef>
              <a:spcAft>
                <a:spcPct val="0"/>
              </a:spcAft>
              <a:buNone/>
            </a:pPr>
            <a:r>
              <a:rPr lang="fr-FR" dirty="0" smtClean="0">
                <a:solidFill>
                  <a:prstClr val="black"/>
                </a:solidFill>
                <a:ea typeface="Calibri" pitchFamily="34" charset="0"/>
                <a:cs typeface="Times New Roman" pitchFamily="18" charset="0"/>
              </a:rPr>
              <a:t>	Le taux de  TVA est de 19.6%</a:t>
            </a:r>
            <a:endParaRPr lang="fr-FR" dirty="0" smtClean="0">
              <a:solidFill>
                <a:prstClr val="black"/>
              </a:solidFill>
              <a:cs typeface="Arial" pitchFamily="34" charset="0"/>
            </a:endParaRPr>
          </a:p>
          <a:p>
            <a:pPr lvl="0" eaLnBrk="0" fontAlgn="base" hangingPunct="0">
              <a:spcBef>
                <a:spcPct val="0"/>
              </a:spcBef>
              <a:spcAft>
                <a:spcPct val="0"/>
              </a:spcAft>
            </a:pPr>
            <a:endParaRPr lang="fr-FR" u="sng" dirty="0" smtClean="0">
              <a:solidFill>
                <a:prstClr val="black"/>
              </a:solidFill>
              <a:ea typeface="Calibri" pitchFamily="34" charset="0"/>
              <a:cs typeface="Arial" pitchFamily="34" charset="0"/>
            </a:endParaRPr>
          </a:p>
          <a:p>
            <a:pPr lvl="0" eaLnBrk="0" fontAlgn="base" hangingPunct="0">
              <a:spcBef>
                <a:spcPct val="0"/>
              </a:spcBef>
              <a:spcAft>
                <a:spcPct val="0"/>
              </a:spcAft>
            </a:pPr>
            <a:r>
              <a:rPr lang="fr-FR" u="sng" dirty="0" smtClean="0">
                <a:solidFill>
                  <a:prstClr val="black"/>
                </a:solidFill>
                <a:ea typeface="Calibri" pitchFamily="34" charset="0"/>
                <a:cs typeface="Times New Roman" pitchFamily="18" charset="0"/>
              </a:rPr>
              <a:t>Calculs : </a:t>
            </a:r>
          </a:p>
          <a:p>
            <a:pPr lvl="0" eaLnBrk="0" fontAlgn="base" hangingPunct="0">
              <a:spcBef>
                <a:spcPct val="0"/>
              </a:spcBef>
              <a:spcAft>
                <a:spcPct val="0"/>
              </a:spcAft>
              <a:buNone/>
            </a:pPr>
            <a:endParaRPr lang="fr-FR" dirty="0" smtClean="0">
              <a:solidFill>
                <a:prstClr val="black"/>
              </a:solidFill>
              <a:cs typeface="Arial" pitchFamily="34" charset="0"/>
            </a:endParaRPr>
          </a:p>
          <a:p>
            <a:pPr lvl="0" eaLnBrk="0" fontAlgn="base" hangingPunct="0">
              <a:spcBef>
                <a:spcPct val="0"/>
              </a:spcBef>
              <a:spcAft>
                <a:spcPct val="0"/>
              </a:spcAft>
              <a:buNone/>
            </a:pPr>
            <a:r>
              <a:rPr lang="fr-FR" dirty="0" smtClean="0">
                <a:solidFill>
                  <a:prstClr val="black"/>
                </a:solidFill>
                <a:ea typeface="Calibri" pitchFamily="34" charset="0"/>
                <a:cs typeface="Times New Roman" pitchFamily="18" charset="0"/>
              </a:rPr>
              <a:t>	A- Calculez le montant de la TVA payée par le client final lors de la vente</a:t>
            </a:r>
            <a:endParaRPr lang="fr-FR" dirty="0" smtClean="0">
              <a:solidFill>
                <a:prstClr val="black"/>
              </a:solidFill>
              <a:cs typeface="Arial" pitchFamily="34" charset="0"/>
            </a:endParaRPr>
          </a:p>
          <a:p>
            <a:pPr lvl="0" eaLnBrk="0" fontAlgn="base" hangingPunct="0">
              <a:spcBef>
                <a:spcPct val="0"/>
              </a:spcBef>
              <a:spcAft>
                <a:spcPct val="0"/>
              </a:spcAft>
              <a:buNone/>
            </a:pPr>
            <a:r>
              <a:rPr lang="fr-FR" dirty="0" smtClean="0">
                <a:solidFill>
                  <a:prstClr val="black"/>
                </a:solidFill>
                <a:ea typeface="Calibri" pitchFamily="34" charset="0"/>
                <a:cs typeface="Times New Roman" pitchFamily="18" charset="0"/>
              </a:rPr>
              <a:t>	Calculez le prix de vente TTC</a:t>
            </a:r>
            <a:endParaRPr lang="fr-FR" dirty="0" smtClean="0">
              <a:solidFill>
                <a:prstClr val="black"/>
              </a:solidFill>
              <a:cs typeface="Arial" pitchFamily="34" charset="0"/>
            </a:endParaRPr>
          </a:p>
          <a:p>
            <a:pPr lvl="0" eaLnBrk="0" fontAlgn="base" hangingPunct="0">
              <a:spcBef>
                <a:spcPct val="0"/>
              </a:spcBef>
              <a:spcAft>
                <a:spcPct val="0"/>
              </a:spcAft>
              <a:buNone/>
            </a:pPr>
            <a:r>
              <a:rPr lang="fr-FR" dirty="0" smtClean="0">
                <a:solidFill>
                  <a:prstClr val="black"/>
                </a:solidFill>
                <a:ea typeface="Calibri" pitchFamily="34" charset="0"/>
                <a:cs typeface="Times New Roman" pitchFamily="18" charset="0"/>
              </a:rPr>
              <a:t>	</a:t>
            </a:r>
            <a:endParaRPr lang="fr-F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0" y="501296"/>
            <a:ext cx="9144000" cy="553997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b="1" i="0" u="none" strike="noStrike" cap="none" normalizeH="0" baseline="0" dirty="0" smtClean="0">
                <a:ln>
                  <a:noFill/>
                </a:ln>
                <a:solidFill>
                  <a:srgbClr val="00B050"/>
                </a:solidFill>
                <a:effectLst/>
                <a:latin typeface="+mj-lt"/>
                <a:ea typeface="Calibri" pitchFamily="34" charset="0"/>
                <a:cs typeface="Times New Roman" pitchFamily="18" charset="0"/>
              </a:rPr>
              <a:t>Calcul de TVA :</a:t>
            </a:r>
            <a:endParaRPr kumimoji="0" lang="fr-FR" b="0" i="0" u="none" strike="noStrike" cap="none" normalizeH="0" baseline="0" dirty="0" smtClean="0">
              <a:ln>
                <a:noFill/>
              </a:ln>
              <a:solidFill>
                <a:srgbClr val="00B050"/>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b="0" i="0" u="sng" strike="noStrike" cap="none" normalizeH="0" baseline="0" dirty="0" smtClean="0">
                <a:ln>
                  <a:noFill/>
                </a:ln>
                <a:solidFill>
                  <a:schemeClr val="tx1"/>
                </a:solidFill>
                <a:effectLst/>
                <a:latin typeface="+mj-lt"/>
                <a:ea typeface="Calibri" pitchFamily="34" charset="0"/>
                <a:cs typeface="Times New Roman" pitchFamily="18" charset="0"/>
              </a:rPr>
              <a:t>Exemple : </a:t>
            </a:r>
            <a:endParaRPr kumimoji="0" lang="fr-FR" b="0" i="0" u="none" strike="noStrike" cap="none" normalizeH="0" baseline="0" dirty="0" smtClean="0">
              <a:ln>
                <a:noFill/>
              </a:ln>
              <a:solidFill>
                <a:schemeClr val="tx1"/>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b="0" i="0" u="none" strike="noStrike" cap="none" normalizeH="0" baseline="0" dirty="0" smtClean="0">
                <a:ln>
                  <a:noFill/>
                </a:ln>
                <a:solidFill>
                  <a:schemeClr val="tx1"/>
                </a:solidFill>
                <a:effectLst/>
                <a:latin typeface="+mj-lt"/>
                <a:ea typeface="Calibri" pitchFamily="34" charset="0"/>
                <a:cs typeface="Times New Roman" pitchFamily="18" charset="0"/>
              </a:rPr>
              <a:t>Un détaillant revend 200€ HT un produit acheté 179,40€</a:t>
            </a:r>
            <a:endParaRPr kumimoji="0" lang="fr-FR" b="0" i="0" u="none" strike="noStrike" cap="none" normalizeH="0" baseline="0" dirty="0" smtClean="0">
              <a:ln>
                <a:noFill/>
              </a:ln>
              <a:solidFill>
                <a:schemeClr val="tx1"/>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b="0" i="0" u="none" strike="noStrike" cap="none" normalizeH="0" baseline="0" dirty="0" smtClean="0">
                <a:ln>
                  <a:noFill/>
                </a:ln>
                <a:solidFill>
                  <a:schemeClr val="tx1"/>
                </a:solidFill>
                <a:effectLst/>
                <a:latin typeface="+mj-lt"/>
                <a:ea typeface="Calibri" pitchFamily="34" charset="0"/>
                <a:cs typeface="Times New Roman" pitchFamily="18" charset="0"/>
              </a:rPr>
              <a:t>Le taux de  TVA est de 19.6%</a:t>
            </a:r>
            <a:endParaRPr kumimoji="0" lang="fr-FR" b="0" i="0" u="none" strike="noStrike" cap="none" normalizeH="0" baseline="0" dirty="0" smtClean="0">
              <a:ln>
                <a:noFill/>
              </a:ln>
              <a:solidFill>
                <a:schemeClr val="tx1"/>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b="0" i="0" u="sng" strike="noStrike" cap="none" normalizeH="0" baseline="0" dirty="0" smtClean="0">
                <a:ln>
                  <a:noFill/>
                </a:ln>
                <a:solidFill>
                  <a:schemeClr val="tx1"/>
                </a:solidFill>
                <a:effectLst/>
                <a:latin typeface="+mj-lt"/>
                <a:ea typeface="Calibri" pitchFamily="34" charset="0"/>
                <a:cs typeface="Times New Roman" pitchFamily="18" charset="0"/>
              </a:rPr>
              <a:t>Solutions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smtClean="0">
              <a:ln>
                <a:noFill/>
              </a:ln>
              <a:solidFill>
                <a:schemeClr val="tx1"/>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fr-FR" sz="2400" b="1" i="0" u="none" strike="noStrike" cap="none" normalizeH="0" baseline="0" dirty="0" smtClean="0">
                <a:ln>
                  <a:noFill/>
                </a:ln>
                <a:solidFill>
                  <a:schemeClr val="tx1"/>
                </a:solidFill>
                <a:effectLst/>
                <a:latin typeface="+mj-lt"/>
                <a:ea typeface="Calibri" pitchFamily="34" charset="0"/>
                <a:cs typeface="Times New Roman" pitchFamily="18" charset="0"/>
              </a:rPr>
              <a:t>A- Calculez le montant de la TVA payée par le client final lors de la vente, puis le prix de vente TTC</a:t>
            </a:r>
            <a:endParaRPr kumimoji="0" lang="fr-FR" sz="2400" b="0" i="0" u="none" strike="noStrike" cap="none" normalizeH="0" baseline="0" dirty="0" smtClean="0">
              <a:ln>
                <a:noFill/>
              </a:ln>
              <a:solidFill>
                <a:schemeClr val="tx1"/>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2400" b="0" i="0" u="none" strike="noStrike" cap="none" normalizeH="0" baseline="0" dirty="0" smtClean="0">
                <a:ln>
                  <a:noFill/>
                </a:ln>
                <a:solidFill>
                  <a:schemeClr val="tx1"/>
                </a:solidFill>
                <a:effectLst/>
                <a:latin typeface="+mj-lt"/>
                <a:ea typeface="Calibri" pitchFamily="34" charset="0"/>
                <a:cs typeface="Times New Roman" pitchFamily="18" charset="0"/>
              </a:rPr>
              <a:t>Toute vente de biens et services faite en France est soumise à la Taxe sur la Valeur Ajoutée. La taxe est proportionnelle et s’ajoute au prix HT pour calculer le Prix TTC</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smtClean="0">
              <a:ln>
                <a:noFill/>
              </a:ln>
              <a:solidFill>
                <a:schemeClr val="tx1"/>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2400" b="0" i="0" u="none" strike="noStrike" cap="none" normalizeH="0" baseline="0" dirty="0" smtClean="0">
                <a:ln>
                  <a:noFill/>
                </a:ln>
                <a:solidFill>
                  <a:schemeClr val="tx1"/>
                </a:solidFill>
                <a:effectLst/>
                <a:latin typeface="+mj-lt"/>
                <a:ea typeface="Calibri" pitchFamily="34" charset="0"/>
                <a:cs typeface="Times New Roman" pitchFamily="18" charset="0"/>
              </a:rPr>
              <a:t>PVTTC= PVHT + TVA</a:t>
            </a:r>
            <a:endParaRPr kumimoji="0" lang="fr-FR" sz="2400" b="0" i="0" u="none" strike="noStrike" cap="none" normalizeH="0" baseline="0" dirty="0" smtClean="0">
              <a:ln>
                <a:noFill/>
              </a:ln>
              <a:solidFill>
                <a:schemeClr val="tx1"/>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2400" b="0" i="0" u="none" strike="noStrike" cap="none" normalizeH="0" baseline="0" dirty="0" smtClean="0">
                <a:ln>
                  <a:noFill/>
                </a:ln>
                <a:solidFill>
                  <a:schemeClr val="tx1"/>
                </a:solidFill>
                <a:effectLst/>
                <a:latin typeface="+mj-lt"/>
                <a:ea typeface="Calibri" pitchFamily="34" charset="0"/>
                <a:cs typeface="Times New Roman" pitchFamily="18" charset="0"/>
              </a:rPr>
              <a:t>TVA = HT x taux</a:t>
            </a:r>
            <a:endParaRPr kumimoji="0" lang="fr-FR" sz="2400" b="0" i="0" u="none" strike="noStrike" cap="none" normalizeH="0" baseline="0" dirty="0" smtClean="0">
              <a:ln>
                <a:noFill/>
              </a:ln>
              <a:solidFill>
                <a:schemeClr val="tx1"/>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2400" b="0" i="0" u="none" strike="noStrike" cap="none" normalizeH="0" baseline="0" dirty="0" smtClean="0">
                <a:ln>
                  <a:noFill/>
                </a:ln>
                <a:solidFill>
                  <a:schemeClr val="tx1"/>
                </a:solidFill>
                <a:effectLst/>
                <a:latin typeface="+mj-lt"/>
                <a:ea typeface="Calibri" pitchFamily="34" charset="0"/>
                <a:cs typeface="Times New Roman" pitchFamily="18" charset="0"/>
              </a:rPr>
              <a:t>TVA= 200x 0,196 = 39.20€</a:t>
            </a:r>
            <a:endParaRPr kumimoji="0" lang="fr-FR" sz="2400" b="0" i="0" u="none" strike="noStrike" cap="none" normalizeH="0" baseline="0" dirty="0" smtClean="0">
              <a:ln>
                <a:noFill/>
              </a:ln>
              <a:solidFill>
                <a:schemeClr val="tx1"/>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2400" b="0" i="0" u="none" strike="noStrike" cap="none" normalizeH="0" baseline="0" dirty="0" smtClean="0">
                <a:ln>
                  <a:noFill/>
                </a:ln>
                <a:solidFill>
                  <a:schemeClr val="tx1"/>
                </a:solidFill>
                <a:effectLst/>
                <a:latin typeface="+mj-lt"/>
                <a:ea typeface="Calibri" pitchFamily="34" charset="0"/>
                <a:cs typeface="Times New Roman" pitchFamily="18" charset="0"/>
              </a:rPr>
              <a:t>PVTTC= 200 + 39,20 = 239,20€</a:t>
            </a:r>
            <a:endParaRPr kumimoji="0" lang="fr-FR" sz="2400" b="0" i="0" u="none" strike="noStrike" cap="none" normalizeH="0" baseline="0" dirty="0" smtClean="0">
              <a:ln>
                <a:noFill/>
              </a:ln>
              <a:solidFill>
                <a:schemeClr val="tx1"/>
              </a:solidFill>
              <a:effectLst/>
              <a:latin typeface="+mj-lt"/>
              <a:cs typeface="Arial"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ChangeArrowheads="1"/>
          </p:cNvSpPr>
          <p:nvPr/>
        </p:nvSpPr>
        <p:spPr bwMode="auto">
          <a:xfrm>
            <a:off x="827584" y="77185"/>
            <a:ext cx="7776864" cy="63709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b="1" i="0" u="none" strike="noStrike" cap="none" normalizeH="0" baseline="0" dirty="0" smtClean="0">
                <a:ln>
                  <a:noFill/>
                </a:ln>
                <a:solidFill>
                  <a:srgbClr val="00B050"/>
                </a:solidFill>
                <a:effectLst/>
                <a:ea typeface="Calibri" pitchFamily="34" charset="0"/>
                <a:cs typeface="Times New Roman" pitchFamily="18" charset="0"/>
              </a:rPr>
              <a:t>Calcul de TVA :</a:t>
            </a:r>
            <a:endParaRPr kumimoji="0" lang="fr-FR" b="0" i="0" u="none" strike="noStrike" cap="none" normalizeH="0" baseline="0" dirty="0" smtClean="0">
              <a:ln>
                <a:noFill/>
              </a:ln>
              <a:solidFill>
                <a:srgbClr val="00B050"/>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b="0" i="0" u="sng" strike="noStrike" cap="none" normalizeH="0" baseline="0" dirty="0" smtClean="0">
                <a:ln>
                  <a:noFill/>
                </a:ln>
                <a:solidFill>
                  <a:schemeClr val="tx1"/>
                </a:solidFill>
                <a:effectLst/>
                <a:ea typeface="Calibri" pitchFamily="34" charset="0"/>
                <a:cs typeface="Times New Roman" pitchFamily="18" charset="0"/>
              </a:rPr>
              <a:t>Exemple : </a:t>
            </a:r>
            <a:endParaRPr kumimoji="0" lang="fr-FR"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b="0" i="0" u="none" strike="noStrike" cap="none" normalizeH="0" baseline="0" dirty="0" smtClean="0">
                <a:ln>
                  <a:noFill/>
                </a:ln>
                <a:solidFill>
                  <a:schemeClr val="tx1"/>
                </a:solidFill>
                <a:effectLst/>
                <a:ea typeface="Calibri" pitchFamily="34" charset="0"/>
                <a:cs typeface="Times New Roman" pitchFamily="18" charset="0"/>
              </a:rPr>
              <a:t>Un détaillant revend 200€ HT un produit acheté 179,40€</a:t>
            </a:r>
            <a:endParaRPr kumimoji="0" lang="fr-FR"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b="0" i="0" u="none" strike="noStrike" cap="none" normalizeH="0" baseline="0" dirty="0" smtClean="0">
                <a:ln>
                  <a:noFill/>
                </a:ln>
                <a:solidFill>
                  <a:schemeClr val="tx1"/>
                </a:solidFill>
                <a:effectLst/>
                <a:ea typeface="Calibri" pitchFamily="34" charset="0"/>
                <a:cs typeface="Times New Roman" pitchFamily="18" charset="0"/>
              </a:rPr>
              <a:t>Le taux de  TVA est de 19.6%</a:t>
            </a:r>
            <a:endParaRPr kumimoji="0" lang="fr-FR"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b="0" i="0" u="sng" strike="noStrike" cap="none" normalizeH="0" baseline="0" dirty="0" smtClean="0">
                <a:ln>
                  <a:noFill/>
                </a:ln>
                <a:solidFill>
                  <a:schemeClr val="tx1"/>
                </a:solidFill>
                <a:effectLst/>
                <a:ea typeface="Calibri" pitchFamily="34" charset="0"/>
                <a:cs typeface="Times New Roman" pitchFamily="18" charset="0"/>
              </a:rPr>
              <a:t>Solutions :</a:t>
            </a:r>
            <a:endParaRPr kumimoji="0" lang="fr-FR"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b="0" i="0" u="none" strike="noStrike" cap="none" normalizeH="0" baseline="0" dirty="0" smtClean="0">
                <a:ln>
                  <a:noFill/>
                </a:ln>
                <a:solidFill>
                  <a:schemeClr val="tx1"/>
                </a:solidFill>
                <a:effectLst/>
                <a:ea typeface="Calibri" pitchFamily="34" charset="0"/>
                <a:cs typeface="Times New Roman" pitchFamily="18" charset="0"/>
              </a:rPr>
              <a:t>Calculez le montant de la TVA payée par le client final lors de la vente : 39.20€</a:t>
            </a:r>
            <a:endParaRPr kumimoji="0" lang="fr-FR"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b="0" i="0" u="none" strike="noStrike" cap="none" normalizeH="0" baseline="0" dirty="0" smtClean="0">
                <a:ln>
                  <a:noFill/>
                </a:ln>
                <a:solidFill>
                  <a:schemeClr val="tx1"/>
                </a:solidFill>
                <a:effectLst/>
                <a:ea typeface="Calibri" pitchFamily="34" charset="0"/>
                <a:cs typeface="Times New Roman" pitchFamily="18" charset="0"/>
              </a:rPr>
              <a:t>Calculez le prix d’achat HT payé par le détaillant à son fournisseur : 239.20€</a:t>
            </a:r>
          </a:p>
          <a:p>
            <a:pPr marL="0" marR="0" lvl="0" indent="0" algn="l" defTabSz="914400" rtl="0" eaLnBrk="0" fontAlgn="base" latinLnBrk="0" hangingPunct="0">
              <a:lnSpc>
                <a:spcPct val="100000"/>
              </a:lnSpc>
              <a:spcBef>
                <a:spcPct val="0"/>
              </a:spcBef>
              <a:spcAft>
                <a:spcPct val="0"/>
              </a:spcAft>
              <a:buClrTx/>
              <a:buSzTx/>
              <a:buFontTx/>
              <a:buNone/>
              <a:tabLst/>
            </a:pPr>
            <a:endParaRPr lang="fr-FR" dirty="0" smtClean="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sz="2400" b="1"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fr-FR" sz="2400" b="1" i="0" u="none" strike="noStrike" cap="none" normalizeH="0" baseline="0" dirty="0" smtClean="0">
                <a:ln>
                  <a:noFill/>
                </a:ln>
                <a:solidFill>
                  <a:schemeClr val="tx1"/>
                </a:solidFill>
                <a:effectLst/>
                <a:ea typeface="Calibri" pitchFamily="34" charset="0"/>
                <a:cs typeface="Times New Roman" pitchFamily="18" charset="0"/>
              </a:rPr>
              <a:t>B- Calculez  le montant de la TVA payée par le détaillant au fournisseur</a:t>
            </a:r>
            <a:endParaRPr lang="fr-FR" sz="2400" b="1" dirty="0" smtClean="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sz="2400" b="1" i="0" u="none" strike="noStrike" cap="none" normalizeH="0" baseline="0" dirty="0" smtClean="0">
                <a:ln>
                  <a:noFill/>
                </a:ln>
                <a:solidFill>
                  <a:schemeClr val="tx1"/>
                </a:solidFill>
                <a:effectLst/>
                <a:ea typeface="Calibri" pitchFamily="34" charset="0"/>
                <a:cs typeface="Times New Roman" pitchFamily="18" charset="0"/>
              </a:rPr>
              <a:t>Calcul du prix d’achat Hors taxe :</a:t>
            </a:r>
            <a:endParaRPr kumimoji="0" lang="fr-FR" sz="2400" b="1"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2400" b="0" i="0" u="none" strike="noStrike" cap="none" normalizeH="0" baseline="0" dirty="0" smtClean="0">
                <a:ln>
                  <a:noFill/>
                </a:ln>
                <a:solidFill>
                  <a:schemeClr val="tx1"/>
                </a:solidFill>
                <a:effectLst/>
                <a:ea typeface="Calibri" pitchFamily="34" charset="0"/>
                <a:cs typeface="Times New Roman" pitchFamily="18" charset="0"/>
              </a:rPr>
              <a:t>PAHT= PVTTC/(1+ taux) =</a:t>
            </a:r>
            <a:r>
              <a:rPr kumimoji="0" lang="fr-FR" sz="2400" b="0" i="0" u="none" strike="noStrike" cap="none" normalizeH="0" dirty="0" smtClean="0">
                <a:ln>
                  <a:noFill/>
                </a:ln>
                <a:solidFill>
                  <a:schemeClr val="tx1"/>
                </a:solidFill>
                <a:effectLst/>
                <a:ea typeface="Calibri" pitchFamily="34" charset="0"/>
                <a:cs typeface="Times New Roman" pitchFamily="18" charset="0"/>
              </a:rPr>
              <a:t> 179,40 / (1+0,196)</a:t>
            </a:r>
            <a:endParaRPr kumimoji="0" lang="fr-FR" sz="2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2400" b="0" i="0" u="none" strike="noStrike" cap="none" normalizeH="0" baseline="0" dirty="0" smtClean="0">
                <a:ln>
                  <a:noFill/>
                </a:ln>
                <a:solidFill>
                  <a:schemeClr val="tx1"/>
                </a:solidFill>
                <a:effectLst/>
                <a:ea typeface="Calibri" pitchFamily="34" charset="0"/>
                <a:cs typeface="Times New Roman" pitchFamily="18" charset="0"/>
              </a:rPr>
              <a:t>PAHT= 179,40 / 1,196</a:t>
            </a:r>
            <a:endParaRPr kumimoji="0" lang="fr-FR" sz="2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2400" b="0" i="0" u="none" strike="noStrike" cap="none" normalizeH="0" baseline="0" dirty="0" smtClean="0">
                <a:ln>
                  <a:noFill/>
                </a:ln>
                <a:solidFill>
                  <a:schemeClr val="tx1"/>
                </a:solidFill>
                <a:effectLst/>
                <a:ea typeface="Calibri" pitchFamily="34" charset="0"/>
                <a:cs typeface="Times New Roman" pitchFamily="18" charset="0"/>
              </a:rPr>
              <a:t>PAHT= 150€</a:t>
            </a:r>
            <a:endParaRPr kumimoji="0" lang="fr-FR" sz="2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2400" b="1" i="0" u="none" strike="noStrike" cap="none" normalizeH="0" baseline="0" dirty="0" smtClean="0">
                <a:ln>
                  <a:noFill/>
                </a:ln>
                <a:solidFill>
                  <a:schemeClr val="tx1"/>
                </a:solidFill>
                <a:effectLst/>
                <a:ea typeface="Calibri" pitchFamily="34" charset="0"/>
                <a:cs typeface="Times New Roman" pitchFamily="18" charset="0"/>
              </a:rPr>
              <a:t> Calcul de la TVA sur achat </a:t>
            </a:r>
            <a:r>
              <a:rPr kumimoji="0" lang="fr-FR" sz="2400" b="0" i="0" u="none" strike="noStrike" cap="none" normalizeH="0" baseline="0" dirty="0" smtClean="0">
                <a:ln>
                  <a:noFill/>
                </a:ln>
                <a:solidFill>
                  <a:schemeClr val="tx1"/>
                </a:solidFill>
                <a:effectLst/>
                <a:ea typeface="Calibri" pitchFamily="34" charset="0"/>
                <a:cs typeface="Times New Roman" pitchFamily="18" charset="0"/>
              </a:rPr>
              <a:t>:</a:t>
            </a:r>
            <a:endParaRPr kumimoji="0" lang="fr-FR" sz="2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2400" b="0" i="0" u="none" strike="noStrike" cap="none" normalizeH="0" baseline="0" dirty="0" smtClean="0">
                <a:ln>
                  <a:noFill/>
                </a:ln>
                <a:solidFill>
                  <a:schemeClr val="tx1"/>
                </a:solidFill>
                <a:effectLst/>
                <a:ea typeface="Calibri" pitchFamily="34" charset="0"/>
                <a:cs typeface="Times New Roman" pitchFamily="18" charset="0"/>
              </a:rPr>
              <a:t>TVA sur achat = PATTC – PAHT</a:t>
            </a:r>
            <a:endParaRPr kumimoji="0" lang="fr-FR" sz="2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2400" b="0" i="0" u="none" strike="noStrike" cap="none" normalizeH="0" baseline="0" dirty="0" smtClean="0">
                <a:ln>
                  <a:noFill/>
                </a:ln>
                <a:solidFill>
                  <a:schemeClr val="tx1"/>
                </a:solidFill>
                <a:effectLst/>
                <a:ea typeface="Calibri" pitchFamily="34" charset="0"/>
                <a:cs typeface="Times New Roman" pitchFamily="18" charset="0"/>
              </a:rPr>
              <a:t>TVA sur achat = 179.40 – 150</a:t>
            </a:r>
            <a:endParaRPr kumimoji="0" lang="fr-FR" sz="2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2400" b="0" i="0" u="none" strike="noStrike" cap="none" normalizeH="0" baseline="0" dirty="0" smtClean="0">
                <a:ln>
                  <a:noFill/>
                </a:ln>
                <a:solidFill>
                  <a:schemeClr val="tx1"/>
                </a:solidFill>
                <a:effectLst/>
                <a:ea typeface="Calibri" pitchFamily="34" charset="0"/>
                <a:cs typeface="Times New Roman" pitchFamily="18" charset="0"/>
              </a:rPr>
              <a:t>TVA sur achat= 29.40€</a:t>
            </a:r>
            <a:endParaRPr kumimoji="0" lang="fr-FR" sz="2400" b="0" i="0" u="none" strike="noStrike" cap="none" normalizeH="0" baseline="0" dirty="0" smtClean="0">
              <a:ln>
                <a:noFill/>
              </a:ln>
              <a:solidFill>
                <a:schemeClr val="tx1"/>
              </a:solidFill>
              <a:effectLst/>
              <a:cs typeface="Arial"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
          <p:cNvSpPr>
            <a:spLocks noChangeArrowheads="1"/>
          </p:cNvSpPr>
          <p:nvPr/>
        </p:nvSpPr>
        <p:spPr bwMode="auto">
          <a:xfrm>
            <a:off x="0" y="64536"/>
            <a:ext cx="9144000" cy="572464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600" b="1" i="0" u="none" strike="noStrike" cap="none" normalizeH="0" baseline="0" dirty="0" smtClean="0">
              <a:ln>
                <a:noFill/>
              </a:ln>
              <a:solidFill>
                <a:schemeClr val="tx1"/>
              </a:solidFill>
              <a:effectLst/>
              <a:latin typeface="+mj-lt"/>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fr-FR" sz="1600" b="1" dirty="0" smtClean="0">
              <a:solidFill>
                <a:srgbClr val="00B050"/>
              </a:solidFill>
              <a:latin typeface="+mj-lt"/>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600" b="1" i="0" u="none" strike="noStrike" cap="none" normalizeH="0" baseline="0" dirty="0" smtClean="0">
                <a:ln>
                  <a:noFill/>
                </a:ln>
                <a:solidFill>
                  <a:srgbClr val="00B050"/>
                </a:solidFill>
                <a:effectLst/>
                <a:latin typeface="+mj-lt"/>
                <a:ea typeface="Calibri" pitchFamily="34" charset="0"/>
                <a:cs typeface="Times New Roman" pitchFamily="18" charset="0"/>
              </a:rPr>
              <a:t>Calcul de TVA :</a:t>
            </a:r>
            <a:endParaRPr kumimoji="0" lang="fr-FR" sz="1600" b="0" i="0" u="none" strike="noStrike" cap="none" normalizeH="0" baseline="0" dirty="0" smtClean="0">
              <a:ln>
                <a:noFill/>
              </a:ln>
              <a:solidFill>
                <a:srgbClr val="00B050"/>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600" b="0" i="0" u="sng" strike="noStrike" cap="none" normalizeH="0" baseline="0" dirty="0" smtClean="0">
                <a:ln>
                  <a:noFill/>
                </a:ln>
                <a:solidFill>
                  <a:schemeClr val="tx1"/>
                </a:solidFill>
                <a:effectLst/>
                <a:latin typeface="+mj-lt"/>
                <a:ea typeface="Calibri" pitchFamily="34" charset="0"/>
                <a:cs typeface="Times New Roman" pitchFamily="18" charset="0"/>
              </a:rPr>
              <a:t>Exemple : </a:t>
            </a:r>
            <a:endParaRPr kumimoji="0" lang="fr-FR" sz="1600" b="0" i="0" u="none" strike="noStrike" cap="none" normalizeH="0" baseline="0" dirty="0" smtClean="0">
              <a:ln>
                <a:noFill/>
              </a:ln>
              <a:solidFill>
                <a:schemeClr val="tx1"/>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600" b="0" i="0" u="none" strike="noStrike" cap="none" normalizeH="0" baseline="0" dirty="0" smtClean="0">
                <a:ln>
                  <a:noFill/>
                </a:ln>
                <a:solidFill>
                  <a:schemeClr val="tx1"/>
                </a:solidFill>
                <a:effectLst/>
                <a:latin typeface="+mj-lt"/>
                <a:ea typeface="Calibri" pitchFamily="34" charset="0"/>
                <a:cs typeface="Times New Roman" pitchFamily="18" charset="0"/>
              </a:rPr>
              <a:t>Un détaillant revend 200€ HT un produit acheté 179,40€</a:t>
            </a:r>
            <a:endParaRPr kumimoji="0" lang="fr-FR" sz="1600" b="0" i="0" u="none" strike="noStrike" cap="none" normalizeH="0" baseline="0" dirty="0" smtClean="0">
              <a:ln>
                <a:noFill/>
              </a:ln>
              <a:solidFill>
                <a:schemeClr val="tx1"/>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600" b="0" i="0" u="none" strike="noStrike" cap="none" normalizeH="0" baseline="0" dirty="0" smtClean="0">
                <a:ln>
                  <a:noFill/>
                </a:ln>
                <a:solidFill>
                  <a:schemeClr val="tx1"/>
                </a:solidFill>
                <a:effectLst/>
                <a:latin typeface="+mj-lt"/>
                <a:ea typeface="Calibri" pitchFamily="34" charset="0"/>
                <a:cs typeface="Times New Roman" pitchFamily="18" charset="0"/>
              </a:rPr>
              <a:t>Le taux de  TVA est de 19.6%</a:t>
            </a:r>
            <a:endParaRPr kumimoji="0" lang="fr-FR" sz="1600" b="0" i="0" u="none" strike="noStrike" cap="none" normalizeH="0" baseline="0" dirty="0" smtClean="0">
              <a:ln>
                <a:noFill/>
              </a:ln>
              <a:solidFill>
                <a:schemeClr val="tx1"/>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600" b="0" i="0" u="sng" strike="noStrike" cap="none" normalizeH="0" baseline="0" dirty="0" smtClean="0">
                <a:ln>
                  <a:noFill/>
                </a:ln>
                <a:solidFill>
                  <a:schemeClr val="tx1"/>
                </a:solidFill>
                <a:effectLst/>
                <a:latin typeface="+mj-lt"/>
                <a:ea typeface="Calibri" pitchFamily="34" charset="0"/>
                <a:cs typeface="Times New Roman" pitchFamily="18" charset="0"/>
              </a:rPr>
              <a:t>Solutions :</a:t>
            </a:r>
            <a:endParaRPr kumimoji="0" lang="fr-FR" sz="1600" b="0" i="0" u="none" strike="noStrike" cap="none" normalizeH="0" baseline="0" dirty="0" smtClean="0">
              <a:ln>
                <a:noFill/>
              </a:ln>
              <a:solidFill>
                <a:schemeClr val="tx1"/>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sz="1600" b="0" i="0" u="none" strike="noStrike" cap="none" normalizeH="0" baseline="0" dirty="0" smtClean="0">
                <a:ln>
                  <a:noFill/>
                </a:ln>
                <a:solidFill>
                  <a:schemeClr val="tx1"/>
                </a:solidFill>
                <a:effectLst/>
                <a:latin typeface="+mj-lt"/>
                <a:ea typeface="Calibri" pitchFamily="34" charset="0"/>
                <a:cs typeface="Times New Roman" pitchFamily="18" charset="0"/>
              </a:rPr>
              <a:t>Calculez le montant de la TVA payée par le client final lors de la vente : 39.20€</a:t>
            </a:r>
            <a:endParaRPr kumimoji="0" lang="fr-FR" sz="1600" b="0" i="0" u="none" strike="noStrike" cap="none" normalizeH="0" baseline="0" dirty="0" smtClean="0">
              <a:ln>
                <a:noFill/>
              </a:ln>
              <a:solidFill>
                <a:schemeClr val="tx1"/>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600" b="0" i="0" u="none" strike="noStrike" cap="none" normalizeH="0" baseline="0" dirty="0" smtClean="0">
                <a:ln>
                  <a:noFill/>
                </a:ln>
                <a:solidFill>
                  <a:schemeClr val="tx1"/>
                </a:solidFill>
                <a:effectLst/>
                <a:latin typeface="+mj-lt"/>
                <a:ea typeface="Calibri" pitchFamily="34" charset="0"/>
                <a:cs typeface="Times New Roman" pitchFamily="18" charset="0"/>
              </a:rPr>
              <a:t>Calculez le prix d’achat HT payé par le détaillant à son fournisseur : 239.20€</a:t>
            </a:r>
            <a:endParaRPr kumimoji="0" lang="fr-FR" sz="1600" b="0" i="0" u="none" strike="noStrike" cap="none" normalizeH="0" baseline="0" dirty="0" smtClean="0">
              <a:ln>
                <a:noFill/>
              </a:ln>
              <a:solidFill>
                <a:schemeClr val="tx1"/>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sz="1600" b="0" i="0" u="none" strike="noStrike" cap="none" normalizeH="0" baseline="0" dirty="0" smtClean="0">
                <a:ln>
                  <a:noFill/>
                </a:ln>
                <a:solidFill>
                  <a:schemeClr val="tx1"/>
                </a:solidFill>
                <a:effectLst/>
                <a:latin typeface="+mj-lt"/>
                <a:ea typeface="Calibri" pitchFamily="34" charset="0"/>
                <a:cs typeface="Times New Roman" pitchFamily="18" charset="0"/>
              </a:rPr>
              <a:t>Calculez  le montant de la TVA payée par le détaillant au fournisseur : 29.40€</a:t>
            </a:r>
            <a:endParaRPr kumimoji="0" lang="fr-FR" sz="1600" b="0" i="0" u="none" strike="noStrike" cap="none" normalizeH="0" baseline="0" dirty="0" smtClean="0">
              <a:ln>
                <a:noFill/>
              </a:ln>
              <a:solidFill>
                <a:schemeClr val="tx1"/>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600" b="0" i="0" u="none" strike="noStrike" cap="none" normalizeH="0" baseline="0" dirty="0" smtClean="0">
                <a:ln>
                  <a:noFill/>
                </a:ln>
                <a:solidFill>
                  <a:schemeClr val="tx1"/>
                </a:solidFill>
                <a:effectLst/>
                <a:latin typeface="+mj-lt"/>
                <a:ea typeface="Calibri" pitchFamily="34" charset="0"/>
                <a:cs typeface="Times New Roman" pitchFamily="18" charset="0"/>
              </a:rPr>
              <a:t>Calcul du prix d’achat Hors taxe :150€</a:t>
            </a:r>
          </a:p>
          <a:p>
            <a:pPr marL="0" marR="0" lvl="0" indent="0" algn="l" defTabSz="914400" rtl="0" eaLnBrk="0" fontAlgn="base" latinLnBrk="0" hangingPunct="0">
              <a:lnSpc>
                <a:spcPct val="100000"/>
              </a:lnSpc>
              <a:spcBef>
                <a:spcPct val="0"/>
              </a:spcBef>
              <a:spcAft>
                <a:spcPct val="0"/>
              </a:spcAft>
              <a:buClrTx/>
              <a:buSzTx/>
              <a:buFontTx/>
              <a:buNone/>
              <a:tabLst/>
            </a:pPr>
            <a:endParaRPr lang="fr-FR" sz="1600" dirty="0" smtClean="0">
              <a:latin typeface="+mj-lt"/>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sz="1600" b="0" i="0" u="none" strike="noStrike" cap="none" normalizeH="0" baseline="0" dirty="0" smtClean="0">
              <a:ln>
                <a:noFill/>
              </a:ln>
              <a:solidFill>
                <a:schemeClr val="tx1"/>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2800" b="1" i="0" u="none" strike="noStrike" cap="none" normalizeH="0" baseline="0" dirty="0" smtClean="0">
                <a:ln>
                  <a:noFill/>
                </a:ln>
                <a:solidFill>
                  <a:schemeClr val="tx1"/>
                </a:solidFill>
                <a:effectLst/>
                <a:latin typeface="+mj-lt"/>
                <a:ea typeface="Calibri" pitchFamily="34" charset="0"/>
                <a:cs typeface="Times New Roman" pitchFamily="18" charset="0"/>
              </a:rPr>
              <a:t>C-Calculez le montant de la TVA à décaisser :</a:t>
            </a:r>
          </a:p>
          <a:p>
            <a:pPr marL="0" marR="0" lvl="0" indent="0" algn="l" defTabSz="914400" rtl="0" eaLnBrk="0" fontAlgn="base" latinLnBrk="0" hangingPunct="0">
              <a:lnSpc>
                <a:spcPct val="100000"/>
              </a:lnSpc>
              <a:spcBef>
                <a:spcPct val="0"/>
              </a:spcBef>
              <a:spcAft>
                <a:spcPct val="0"/>
              </a:spcAft>
              <a:buClrTx/>
              <a:buSzTx/>
              <a:buFontTx/>
              <a:buNone/>
              <a:tabLst/>
            </a:pPr>
            <a:r>
              <a:rPr lang="fr-FR" sz="2800" b="1" dirty="0" smtClean="0">
                <a:latin typeface="+mj-lt"/>
                <a:ea typeface="Calibri" pitchFamily="34" charset="0"/>
                <a:cs typeface="Times New Roman" pitchFamily="18" charset="0"/>
              </a:rPr>
              <a:t>C’est-à-dire la </a:t>
            </a:r>
            <a:r>
              <a:rPr kumimoji="0" lang="fr-FR" sz="2800" b="1" i="0" u="none" strike="noStrike" cap="none" normalizeH="0" baseline="0" dirty="0" smtClean="0">
                <a:ln>
                  <a:noFill/>
                </a:ln>
                <a:solidFill>
                  <a:schemeClr val="tx1"/>
                </a:solidFill>
                <a:effectLst/>
                <a:latin typeface="+mj-lt"/>
                <a:ea typeface="Calibri" pitchFamily="34" charset="0"/>
                <a:cs typeface="Times New Roman" pitchFamily="18" charset="0"/>
              </a:rPr>
              <a:t> TVA à verser effectivement au trésor:</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sz="2800" b="0" i="0" u="none" strike="noStrike" cap="none" normalizeH="0" baseline="0" dirty="0" smtClean="0">
              <a:ln>
                <a:noFill/>
              </a:ln>
              <a:solidFill>
                <a:schemeClr val="tx1"/>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b="1" i="0" u="none" strike="noStrike" cap="none" normalizeH="0" baseline="0" dirty="0" smtClean="0">
                <a:ln>
                  <a:noFill/>
                </a:ln>
                <a:solidFill>
                  <a:schemeClr val="tx1"/>
                </a:solidFill>
                <a:effectLst/>
                <a:latin typeface="+mj-lt"/>
                <a:ea typeface="Calibri" pitchFamily="34" charset="0"/>
                <a:cs typeface="Times New Roman" pitchFamily="18" charset="0"/>
              </a:rPr>
              <a:t>TVA à décaisser : TVA collectée sur les ventes) – TVA déductible (payée par le détaillant)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sz="2800" b="0" i="0" u="none" strike="noStrike" cap="none" normalizeH="0" baseline="0" dirty="0" smtClean="0">
              <a:ln>
                <a:noFill/>
              </a:ln>
              <a:solidFill>
                <a:schemeClr val="tx1"/>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2800" b="0" i="0" u="none" strike="noStrike" cap="none" normalizeH="0" baseline="0" dirty="0" smtClean="0">
                <a:ln>
                  <a:noFill/>
                </a:ln>
                <a:solidFill>
                  <a:schemeClr val="tx1"/>
                </a:solidFill>
                <a:effectLst/>
                <a:latin typeface="+mj-lt"/>
                <a:ea typeface="Calibri" pitchFamily="34" charset="0"/>
                <a:cs typeface="Times New Roman" pitchFamily="18" charset="0"/>
              </a:rPr>
              <a:t>TVA à décaisser = 39.20-29.40 = 9.80€</a:t>
            </a:r>
            <a:endParaRPr kumimoji="0" lang="fr-FR" sz="2800" b="0" i="0" u="none" strike="noStrike" cap="none" normalizeH="0" baseline="0" dirty="0" smtClean="0">
              <a:ln>
                <a:noFill/>
              </a:ln>
              <a:solidFill>
                <a:schemeClr val="tx1"/>
              </a:solidFill>
              <a:effectLst/>
              <a:latin typeface="+mj-lt"/>
              <a:cs typeface="Arial"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400" dirty="0" smtClean="0">
                <a:solidFill>
                  <a:srgbClr val="00B050"/>
                </a:solidFill>
              </a:rPr>
              <a:t>TVA</a:t>
            </a:r>
            <a:endParaRPr lang="fr-FR" sz="2400" dirty="0">
              <a:solidFill>
                <a:srgbClr val="00B050"/>
              </a:solidFill>
            </a:endParaRPr>
          </a:p>
        </p:txBody>
      </p:sp>
      <p:sp>
        <p:nvSpPr>
          <p:cNvPr id="3" name="Espace réservé du contenu 2"/>
          <p:cNvSpPr>
            <a:spLocks noGrp="1"/>
          </p:cNvSpPr>
          <p:nvPr>
            <p:ph idx="1"/>
          </p:nvPr>
        </p:nvSpPr>
        <p:spPr/>
        <p:txBody>
          <a:bodyPr/>
          <a:lstStyle/>
          <a:p>
            <a:pPr lvl="0" eaLnBrk="0" fontAlgn="base" hangingPunct="0">
              <a:spcBef>
                <a:spcPct val="0"/>
              </a:spcBef>
              <a:spcAft>
                <a:spcPct val="0"/>
              </a:spcAft>
            </a:pPr>
            <a:r>
              <a:rPr lang="fr-FR" dirty="0" smtClean="0">
                <a:solidFill>
                  <a:prstClr val="black"/>
                </a:solidFill>
                <a:ea typeface="Calibri" pitchFamily="34" charset="0"/>
                <a:cs typeface="Times New Roman" pitchFamily="18" charset="0"/>
              </a:rPr>
              <a:t>D- Quels sont les prix annoncés au client particulier et au client entreprise?</a:t>
            </a:r>
          </a:p>
          <a:p>
            <a:pPr lvl="0" eaLnBrk="0" fontAlgn="base" hangingPunct="0">
              <a:spcBef>
                <a:spcPct val="0"/>
              </a:spcBef>
              <a:spcAft>
                <a:spcPct val="0"/>
              </a:spcAft>
              <a:buNone/>
            </a:pPr>
            <a:endParaRPr lang="fr-FR" dirty="0" smtClean="0">
              <a:solidFill>
                <a:prstClr val="black"/>
              </a:solidFill>
              <a:ea typeface="Calibri" pitchFamily="34" charset="0"/>
              <a:cs typeface="Times New Roman" pitchFamily="18" charset="0"/>
            </a:endParaRPr>
          </a:p>
          <a:p>
            <a:pPr lvl="0" eaLnBrk="0" fontAlgn="base" hangingPunct="0">
              <a:spcBef>
                <a:spcPct val="0"/>
              </a:spcBef>
              <a:spcAft>
                <a:spcPct val="0"/>
              </a:spcAft>
              <a:buNone/>
            </a:pPr>
            <a:r>
              <a:rPr lang="fr-FR" dirty="0" smtClean="0">
                <a:solidFill>
                  <a:prstClr val="black"/>
                </a:solidFill>
                <a:cs typeface="Times New Roman" pitchFamily="18" charset="0"/>
              </a:rPr>
              <a:t>		- client Entreprise : 200€ HT</a:t>
            </a:r>
          </a:p>
          <a:p>
            <a:pPr lvl="0" eaLnBrk="0" fontAlgn="base" hangingPunct="0">
              <a:spcBef>
                <a:spcPct val="0"/>
              </a:spcBef>
              <a:spcAft>
                <a:spcPct val="0"/>
              </a:spcAft>
              <a:buNone/>
            </a:pPr>
            <a:r>
              <a:rPr lang="fr-FR" dirty="0" smtClean="0">
                <a:solidFill>
                  <a:prstClr val="black"/>
                </a:solidFill>
                <a:cs typeface="Times New Roman" pitchFamily="18" charset="0"/>
              </a:rPr>
              <a:t>		- client particulier, administration ou 	association: 239.40€</a:t>
            </a:r>
            <a:endParaRPr lang="fr-FR" dirty="0" smtClean="0">
              <a:solidFill>
                <a:prstClr val="black"/>
              </a:solidFill>
              <a:cs typeface="Arial"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TVA: bilan</a:t>
            </a:r>
            <a:endParaRPr lang="fr-FR" dirty="0"/>
          </a:p>
        </p:txBody>
      </p:sp>
      <p:sp>
        <p:nvSpPr>
          <p:cNvPr id="3" name="Espace réservé du contenu 2"/>
          <p:cNvSpPr>
            <a:spLocks noGrp="1"/>
          </p:cNvSpPr>
          <p:nvPr>
            <p:ph idx="1"/>
          </p:nvPr>
        </p:nvSpPr>
        <p:spPr/>
        <p:txBody>
          <a:bodyPr>
            <a:normAutofit lnSpcReduction="10000"/>
          </a:bodyPr>
          <a:lstStyle/>
          <a:p>
            <a:r>
              <a:rPr lang="fr-FR" dirty="0" smtClean="0"/>
              <a:t>Un impôt payé uniquement par le consommateur final</a:t>
            </a:r>
          </a:p>
          <a:p>
            <a:r>
              <a:rPr lang="fr-FR" dirty="0" smtClean="0"/>
              <a:t>Un coût de collecte très faible pour l’Etat</a:t>
            </a:r>
          </a:p>
          <a:p>
            <a:r>
              <a:rPr lang="fr-FR" dirty="0" smtClean="0"/>
              <a:t>Une recette qui croit avec le PIB</a:t>
            </a:r>
          </a:p>
          <a:p>
            <a:r>
              <a:rPr lang="fr-FR" dirty="0" smtClean="0"/>
              <a:t>Un impôt qui encourage l’exportation</a:t>
            </a:r>
          </a:p>
          <a:p>
            <a:r>
              <a:rPr lang="fr-FR" dirty="0" smtClean="0"/>
              <a:t>Un impôt </a:t>
            </a:r>
            <a:r>
              <a:rPr lang="fr-FR" dirty="0" err="1" smtClean="0"/>
              <a:t>contracyclique</a:t>
            </a:r>
            <a:endParaRPr lang="fr-FR" dirty="0" smtClean="0"/>
          </a:p>
          <a:p>
            <a:pPr>
              <a:buNone/>
            </a:pPr>
            <a:r>
              <a:rPr lang="fr-FR" dirty="0" smtClean="0"/>
              <a:t>A discuter!!</a:t>
            </a:r>
          </a:p>
          <a:p>
            <a:r>
              <a:rPr lang="fr-FR" dirty="0" smtClean="0"/>
              <a:t>Un impôt indolore et inodore?</a:t>
            </a:r>
            <a:endParaRPr lang="fr-F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idx="1"/>
          </p:nvPr>
        </p:nvSpPr>
        <p:spPr>
          <a:xfrm>
            <a:off x="457200" y="2420888"/>
            <a:ext cx="8229600" cy="4176464"/>
          </a:xfrm>
        </p:spPr>
        <p:txBody>
          <a:bodyPr>
            <a:normAutofit fontScale="77500" lnSpcReduction="20000"/>
          </a:bodyPr>
          <a:lstStyle/>
          <a:p>
            <a:r>
              <a:rPr lang="fr-FR" dirty="0" smtClean="0"/>
              <a:t>1- l’école classique: l’entreprise est une unité de fonction avec pour objectif unique: le maximum de profit ( notion de rationalité)</a:t>
            </a:r>
          </a:p>
          <a:p>
            <a:r>
              <a:rPr lang="fr-FR" dirty="0" smtClean="0"/>
              <a:t>2- Ecole des relations humaines: qui met en évidence le rôle de la motivation des individus.</a:t>
            </a:r>
          </a:p>
          <a:p>
            <a:r>
              <a:rPr lang="fr-FR" dirty="0" smtClean="0"/>
              <a:t>3- école de la décision: qui insiste sur la complexité du processus de décision dans l’entreprise;</a:t>
            </a:r>
          </a:p>
          <a:p>
            <a:r>
              <a:rPr lang="fr-FR" dirty="0" smtClean="0"/>
              <a:t>4- Ecole systémique: l’entreprise est un système finalisé ouvert sur l’environnement.</a:t>
            </a:r>
          </a:p>
          <a:p>
            <a:r>
              <a:rPr lang="fr-FR" dirty="0" smtClean="0"/>
              <a:t>5- école de la contingence: chaque entreprise est spécifique. Il est impossible de définir un </a:t>
            </a:r>
            <a:r>
              <a:rPr lang="fr-FR" dirty="0" err="1" smtClean="0"/>
              <a:t>standart</a:t>
            </a:r>
            <a:r>
              <a:rPr lang="fr-FR" dirty="0" smtClean="0"/>
              <a:t> universel</a:t>
            </a:r>
            <a:endParaRPr lang="fr-FR" dirty="0"/>
          </a:p>
        </p:txBody>
      </p:sp>
      <p:sp>
        <p:nvSpPr>
          <p:cNvPr id="4" name="Rectangle 3"/>
          <p:cNvSpPr/>
          <p:nvPr/>
        </p:nvSpPr>
        <p:spPr>
          <a:xfrm>
            <a:off x="4355976" y="0"/>
            <a:ext cx="4788024" cy="2308324"/>
          </a:xfrm>
          <a:prstGeom prst="rect">
            <a:avLst/>
          </a:prstGeom>
          <a:solidFill>
            <a:schemeClr val="bg2">
              <a:lumMod val="50000"/>
            </a:schemeClr>
          </a:solidFill>
        </p:spPr>
        <p:txBody>
          <a:bodyPr wrap="square">
            <a:spAutoFit/>
          </a:bodyPr>
          <a:lstStyle/>
          <a:p>
            <a:r>
              <a:rPr lang="fr-FR" dirty="0" smtClean="0"/>
              <a:t>Introduction : Le système entreprise.</a:t>
            </a:r>
          </a:p>
          <a:p>
            <a:pPr lvl="0">
              <a:buNone/>
            </a:pPr>
            <a:r>
              <a:rPr lang="fr-FR" dirty="0" smtClean="0"/>
              <a:t>A- Qu’et ce qu’une démarche économique ?</a:t>
            </a:r>
          </a:p>
          <a:p>
            <a:pPr lvl="0">
              <a:buNone/>
            </a:pPr>
            <a:r>
              <a:rPr lang="fr-FR" dirty="0" smtClean="0"/>
              <a:t>B- Que nous produisons nous?</a:t>
            </a:r>
          </a:p>
          <a:p>
            <a:pPr lvl="0">
              <a:buNone/>
            </a:pPr>
            <a:r>
              <a:rPr lang="fr-FR" b="1" dirty="0" smtClean="0">
                <a:effectLst>
                  <a:outerShdw blurRad="38100" dist="38100" dir="2700000" algn="tl">
                    <a:srgbClr val="000000">
                      <a:alpha val="43137"/>
                    </a:srgbClr>
                  </a:outerShdw>
                </a:effectLst>
              </a:rPr>
              <a:t>C- Qu’est ce qu’une entreprise ?</a:t>
            </a:r>
          </a:p>
          <a:p>
            <a:pPr lvl="0">
              <a:buNone/>
            </a:pPr>
            <a:r>
              <a:rPr lang="fr-FR" b="1" dirty="0" smtClean="0">
                <a:effectLst>
                  <a:outerShdw blurRad="38100" dist="38100" dir="2700000" algn="tl">
                    <a:srgbClr val="000000">
                      <a:alpha val="43137"/>
                    </a:srgbClr>
                  </a:outerShdw>
                </a:effectLst>
              </a:rPr>
              <a:t>	</a:t>
            </a:r>
            <a:r>
              <a:rPr lang="fr-FR" dirty="0" smtClean="0"/>
              <a:t>1- un sous système</a:t>
            </a:r>
          </a:p>
          <a:p>
            <a:pPr lvl="0">
              <a:buNone/>
            </a:pPr>
            <a:r>
              <a:rPr lang="fr-FR" dirty="0" smtClean="0"/>
              <a:t>	2- un système finalisé</a:t>
            </a:r>
          </a:p>
          <a:p>
            <a:pPr lvl="0">
              <a:buNone/>
            </a:pPr>
            <a:r>
              <a:rPr lang="fr-FR" dirty="0" smtClean="0"/>
              <a:t>	3- Un système piloté</a:t>
            </a:r>
          </a:p>
          <a:p>
            <a:pPr lvl="0">
              <a:buNone/>
            </a:pPr>
            <a:r>
              <a:rPr lang="fr-FR" dirty="0" smtClean="0"/>
              <a:t>D- Qui sont les entreprises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88640"/>
            <a:ext cx="8229600" cy="6669360"/>
          </a:xfrm>
        </p:spPr>
        <p:txBody>
          <a:bodyPr>
            <a:normAutofit fontScale="47500" lnSpcReduction="20000"/>
          </a:bodyPr>
          <a:lstStyle/>
          <a:p>
            <a:pPr>
              <a:buNone/>
            </a:pPr>
            <a:r>
              <a:rPr lang="fr-FR" b="1" u="sng" dirty="0" smtClean="0"/>
              <a:t>Plan</a:t>
            </a:r>
            <a:endParaRPr lang="fr-FR" dirty="0" smtClean="0"/>
          </a:p>
          <a:p>
            <a:r>
              <a:rPr lang="fr-FR" b="1" dirty="0" smtClean="0"/>
              <a:t>Introduction : Le système entreprise.</a:t>
            </a:r>
            <a:endParaRPr lang="fr-FR" dirty="0" smtClean="0"/>
          </a:p>
          <a:p>
            <a:pPr lvl="0">
              <a:buNone/>
            </a:pPr>
            <a:r>
              <a:rPr lang="fr-FR" dirty="0" smtClean="0"/>
              <a:t>	A- Qu’est ce qu’une démarche économique ?</a:t>
            </a:r>
          </a:p>
          <a:p>
            <a:pPr lvl="0">
              <a:buNone/>
            </a:pPr>
            <a:r>
              <a:rPr lang="fr-FR" dirty="0" smtClean="0"/>
              <a:t>	B- Que nous produisons nous?</a:t>
            </a:r>
          </a:p>
          <a:p>
            <a:pPr lvl="0">
              <a:buNone/>
            </a:pPr>
            <a:r>
              <a:rPr lang="fr-FR" dirty="0" smtClean="0"/>
              <a:t>	C- Qu’est ce qu’une entreprise ?</a:t>
            </a:r>
          </a:p>
          <a:p>
            <a:pPr lvl="0">
              <a:buNone/>
            </a:pPr>
            <a:r>
              <a:rPr lang="fr-FR" dirty="0" smtClean="0"/>
              <a:t>	D- Qui sont les entreprises ?</a:t>
            </a:r>
          </a:p>
          <a:p>
            <a:pPr lvl="0">
              <a:buNone/>
            </a:pPr>
            <a:endParaRPr lang="fr-FR" dirty="0" smtClean="0"/>
          </a:p>
          <a:p>
            <a:r>
              <a:rPr lang="fr-FR" b="1" dirty="0" smtClean="0"/>
              <a:t>1</a:t>
            </a:r>
            <a:r>
              <a:rPr lang="fr-FR" b="1" baseline="30000" dirty="0" smtClean="0"/>
              <a:t>ère</a:t>
            </a:r>
            <a:r>
              <a:rPr lang="fr-FR" b="1" dirty="0" smtClean="0"/>
              <a:t> partie : Elle  s’organise pour répondre à la demande.</a:t>
            </a:r>
            <a:endParaRPr lang="fr-FR" dirty="0" smtClean="0"/>
          </a:p>
          <a:p>
            <a:pPr lvl="0">
              <a:buNone/>
            </a:pPr>
            <a:r>
              <a:rPr lang="fr-FR" dirty="0" smtClean="0"/>
              <a:t>	A- Les écoles d’Organisation : les visions.</a:t>
            </a:r>
          </a:p>
          <a:p>
            <a:pPr lvl="0">
              <a:buNone/>
            </a:pPr>
            <a:r>
              <a:rPr lang="fr-FR" dirty="0" smtClean="0"/>
              <a:t>	B- La structuration de l’entreprise.</a:t>
            </a:r>
          </a:p>
          <a:p>
            <a:pPr lvl="0">
              <a:buNone/>
            </a:pPr>
            <a:r>
              <a:rPr lang="fr-FR" dirty="0" smtClean="0"/>
              <a:t>	C- L’impérative  compétitivité</a:t>
            </a:r>
          </a:p>
          <a:p>
            <a:pPr lvl="0">
              <a:buNone/>
            </a:pPr>
            <a:endParaRPr lang="fr-FR" dirty="0" smtClean="0"/>
          </a:p>
          <a:p>
            <a:r>
              <a:rPr lang="fr-FR" b="1" dirty="0" smtClean="0"/>
              <a:t>2</a:t>
            </a:r>
            <a:r>
              <a:rPr lang="fr-FR" b="1" baseline="30000" dirty="0" smtClean="0"/>
              <a:t>ème</a:t>
            </a:r>
            <a:r>
              <a:rPr lang="fr-FR" b="1" dirty="0" smtClean="0"/>
              <a:t> partie : L’entreprise produit de la qualité</a:t>
            </a:r>
            <a:endParaRPr lang="fr-FR" dirty="0" smtClean="0"/>
          </a:p>
          <a:p>
            <a:pPr lvl="0">
              <a:buNone/>
            </a:pPr>
            <a:r>
              <a:rPr lang="fr-FR" dirty="0" smtClean="0"/>
              <a:t>	A- Qu’est ce qu’une démarche qualité en production?</a:t>
            </a:r>
          </a:p>
          <a:p>
            <a:pPr lvl="0">
              <a:buNone/>
            </a:pPr>
            <a:r>
              <a:rPr lang="fr-FR" dirty="0" smtClean="0"/>
              <a:t>	B- La qualité des approvisionnements</a:t>
            </a:r>
          </a:p>
          <a:p>
            <a:pPr lvl="0">
              <a:buNone/>
            </a:pPr>
            <a:r>
              <a:rPr lang="fr-FR" dirty="0" smtClean="0"/>
              <a:t>	C- La qualité du management </a:t>
            </a:r>
          </a:p>
          <a:p>
            <a:pPr lvl="0">
              <a:buNone/>
            </a:pPr>
            <a:endParaRPr lang="fr-FR" dirty="0" smtClean="0"/>
          </a:p>
          <a:p>
            <a:r>
              <a:rPr lang="fr-FR" b="1" dirty="0" smtClean="0"/>
              <a:t>3</a:t>
            </a:r>
            <a:r>
              <a:rPr lang="fr-FR" b="1" baseline="30000" dirty="0" smtClean="0"/>
              <a:t>ème</a:t>
            </a:r>
            <a:r>
              <a:rPr lang="fr-FR" b="1" dirty="0" smtClean="0"/>
              <a:t> partie : L’entreprise connait ses clients et son marché.</a:t>
            </a:r>
            <a:endParaRPr lang="fr-FR" dirty="0" smtClean="0"/>
          </a:p>
          <a:p>
            <a:pPr lvl="0">
              <a:buNone/>
            </a:pPr>
            <a:r>
              <a:rPr lang="fr-FR" dirty="0" smtClean="0"/>
              <a:t>	A- La connaissance du marché</a:t>
            </a:r>
          </a:p>
          <a:p>
            <a:pPr lvl="0">
              <a:buNone/>
            </a:pPr>
            <a:r>
              <a:rPr lang="fr-FR" dirty="0" smtClean="0"/>
              <a:t>	B- L’action sur le marché : le marketing mix</a:t>
            </a:r>
          </a:p>
          <a:p>
            <a:pPr lvl="0">
              <a:buNone/>
            </a:pPr>
            <a:r>
              <a:rPr lang="fr-FR" dirty="0" smtClean="0"/>
              <a:t>	C- La vente</a:t>
            </a:r>
          </a:p>
          <a:p>
            <a:pPr lvl="0">
              <a:buNone/>
            </a:pPr>
            <a:endParaRPr lang="fr-FR" dirty="0" smtClean="0"/>
          </a:p>
          <a:p>
            <a:r>
              <a:rPr lang="fr-FR" b="1" dirty="0" smtClean="0"/>
              <a:t>4</a:t>
            </a:r>
            <a:r>
              <a:rPr lang="fr-FR" b="1" baseline="30000" dirty="0" smtClean="0"/>
              <a:t>ème</a:t>
            </a:r>
            <a:r>
              <a:rPr lang="fr-FR" b="1" dirty="0" smtClean="0"/>
              <a:t> partie : L’entreprise mesure son activité</a:t>
            </a:r>
            <a:endParaRPr lang="fr-FR" dirty="0" smtClean="0"/>
          </a:p>
          <a:p>
            <a:pPr lvl="0">
              <a:buNone/>
            </a:pPr>
            <a:r>
              <a:rPr lang="fr-FR" dirty="0" smtClean="0"/>
              <a:t>	A- L’entreprise tiens ses livres comptables</a:t>
            </a:r>
          </a:p>
          <a:p>
            <a:pPr lvl="0">
              <a:buNone/>
            </a:pPr>
            <a:r>
              <a:rPr lang="fr-FR" dirty="0" smtClean="0"/>
              <a:t>	B- Elle mesure a performance</a:t>
            </a:r>
          </a:p>
          <a:p>
            <a:pPr lvl="0">
              <a:buNone/>
            </a:pPr>
            <a:r>
              <a:rPr lang="fr-FR" dirty="0" smtClean="0"/>
              <a:t>	C- Elle a une  politique de financement de ses investissements</a:t>
            </a:r>
          </a:p>
          <a:p>
            <a:pPr lvl="0">
              <a:buNone/>
            </a:pPr>
            <a:endParaRPr lang="fr-FR" dirty="0" smtClean="0"/>
          </a:p>
          <a:p>
            <a:r>
              <a:rPr lang="fr-FR" b="1" dirty="0" smtClean="0"/>
              <a:t>Conclusion : L’entreprise  et s</a:t>
            </a:r>
            <a:r>
              <a:rPr lang="fr-FR" dirty="0" smtClean="0"/>
              <a:t>es </a:t>
            </a:r>
            <a:r>
              <a:rPr lang="fr-FR" b="1" dirty="0" smtClean="0"/>
              <a:t>partenaires.</a:t>
            </a:r>
            <a:endParaRPr lang="fr-FR" dirty="0"/>
          </a:p>
        </p:txBody>
      </p:sp>
      <p:sp>
        <p:nvSpPr>
          <p:cNvPr id="5" name="ZoneTexte 4"/>
          <p:cNvSpPr txBox="1"/>
          <p:nvPr/>
        </p:nvSpPr>
        <p:spPr>
          <a:xfrm>
            <a:off x="5508104" y="404664"/>
            <a:ext cx="3384376" cy="369332"/>
          </a:xfrm>
          <a:prstGeom prst="rect">
            <a:avLst/>
          </a:prstGeom>
          <a:solidFill>
            <a:srgbClr val="FF0000"/>
          </a:solidFill>
        </p:spPr>
        <p:txBody>
          <a:bodyPr wrap="square" rtlCol="0">
            <a:spAutoFit/>
          </a:bodyPr>
          <a:lstStyle/>
          <a:p>
            <a:r>
              <a:rPr lang="fr-FR" dirty="0" smtClean="0"/>
              <a:t>Gestion – économie d’entreprise</a:t>
            </a:r>
            <a:endParaRPr lang="fr-F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2" y="6093296"/>
            <a:ext cx="8229600" cy="418058"/>
          </a:xfrm>
          <a:solidFill>
            <a:schemeClr val="tx2">
              <a:lumMod val="40000"/>
              <a:lumOff val="60000"/>
            </a:schemeClr>
          </a:solidFill>
        </p:spPr>
        <p:txBody>
          <a:bodyPr>
            <a:noAutofit/>
          </a:bodyPr>
          <a:lstStyle/>
          <a:p>
            <a:r>
              <a:rPr lang="fr-FR" sz="2400" dirty="0" smtClean="0">
                <a:effectLst>
                  <a:outerShdw blurRad="38100" dist="38100" dir="2700000" algn="tl">
                    <a:srgbClr val="000000">
                      <a:alpha val="43137"/>
                    </a:srgbClr>
                  </a:outerShdw>
                </a:effectLst>
              </a:rPr>
              <a:t>L’entreprise est un sous système</a:t>
            </a:r>
            <a:endParaRPr lang="fr-FR" sz="2400" dirty="0">
              <a:effectLst>
                <a:outerShdw blurRad="38100" dist="38100" dir="2700000" algn="tl">
                  <a:srgbClr val="000000">
                    <a:alpha val="43137"/>
                  </a:srgbClr>
                </a:outerShdw>
              </a:effectLst>
            </a:endParaRPr>
          </a:p>
        </p:txBody>
      </p:sp>
      <p:sp>
        <p:nvSpPr>
          <p:cNvPr id="4" name="Rectangle 3"/>
          <p:cNvSpPr/>
          <p:nvPr/>
        </p:nvSpPr>
        <p:spPr>
          <a:xfrm>
            <a:off x="4716016" y="476672"/>
            <a:ext cx="4032448" cy="2585323"/>
          </a:xfrm>
          <a:prstGeom prst="rect">
            <a:avLst/>
          </a:prstGeom>
          <a:solidFill>
            <a:schemeClr val="bg2">
              <a:lumMod val="50000"/>
            </a:schemeClr>
          </a:solidFill>
        </p:spPr>
        <p:txBody>
          <a:bodyPr wrap="square">
            <a:spAutoFit/>
          </a:bodyPr>
          <a:lstStyle/>
          <a:p>
            <a:r>
              <a:rPr lang="fr-FR" dirty="0" smtClean="0"/>
              <a:t>Introduction : Le système entreprise.</a:t>
            </a:r>
          </a:p>
          <a:p>
            <a:pPr lvl="0">
              <a:buNone/>
            </a:pPr>
            <a:r>
              <a:rPr lang="fr-FR" dirty="0" smtClean="0"/>
              <a:t>A- Qu’est ce qu’une démarche économique ?</a:t>
            </a:r>
          </a:p>
          <a:p>
            <a:pPr lvl="0">
              <a:buNone/>
            </a:pPr>
            <a:r>
              <a:rPr lang="fr-FR" dirty="0" smtClean="0"/>
              <a:t>B- Que nous produisons nous?</a:t>
            </a:r>
          </a:p>
          <a:p>
            <a:pPr lvl="0">
              <a:buNone/>
            </a:pPr>
            <a:r>
              <a:rPr lang="fr-FR" b="1" dirty="0" smtClean="0">
                <a:effectLst>
                  <a:outerShdw blurRad="38100" dist="38100" dir="2700000" algn="tl">
                    <a:srgbClr val="000000">
                      <a:alpha val="43137"/>
                    </a:srgbClr>
                  </a:outerShdw>
                </a:effectLst>
              </a:rPr>
              <a:t>C- Qu’est ce qu’une entreprise ?</a:t>
            </a:r>
          </a:p>
          <a:p>
            <a:pPr lvl="0">
              <a:buNone/>
            </a:pPr>
            <a:r>
              <a:rPr lang="fr-FR" b="1" dirty="0" smtClean="0">
                <a:effectLst>
                  <a:outerShdw blurRad="38100" dist="38100" dir="2700000" algn="tl">
                    <a:srgbClr val="000000">
                      <a:alpha val="43137"/>
                    </a:srgbClr>
                  </a:outerShdw>
                </a:effectLst>
              </a:rPr>
              <a:t>	</a:t>
            </a:r>
            <a:r>
              <a:rPr lang="fr-FR" dirty="0" smtClean="0"/>
              <a:t>1- un sous système</a:t>
            </a:r>
          </a:p>
          <a:p>
            <a:pPr lvl="0">
              <a:buNone/>
            </a:pPr>
            <a:r>
              <a:rPr lang="fr-FR" dirty="0" smtClean="0"/>
              <a:t>	2- un système finalisé</a:t>
            </a:r>
          </a:p>
          <a:p>
            <a:pPr lvl="0">
              <a:buNone/>
            </a:pPr>
            <a:r>
              <a:rPr lang="fr-FR" dirty="0" smtClean="0"/>
              <a:t>	3- Un système piloté</a:t>
            </a:r>
          </a:p>
          <a:p>
            <a:pPr lvl="0">
              <a:buNone/>
            </a:pPr>
            <a:r>
              <a:rPr lang="fr-FR" dirty="0" smtClean="0"/>
              <a:t>D- Qui sont les entreprises ?</a:t>
            </a:r>
          </a:p>
        </p:txBody>
      </p:sp>
      <p:pic>
        <p:nvPicPr>
          <p:cNvPr id="46081" name="Picture 1" descr="C:\Users\Patrick LOUIS\Pictures\enseignements\GESTION\Numérisé à 18-09-2010 18-47.bmp"/>
          <p:cNvPicPr>
            <a:picLocks noChangeAspect="1" noChangeArrowheads="1"/>
          </p:cNvPicPr>
          <p:nvPr/>
        </p:nvPicPr>
        <p:blipFill>
          <a:blip r:embed="rId2" cstate="print"/>
          <a:srcRect/>
          <a:stretch>
            <a:fillRect/>
          </a:stretch>
        </p:blipFill>
        <p:spPr bwMode="auto">
          <a:xfrm>
            <a:off x="611560" y="332656"/>
            <a:ext cx="3170596" cy="5785222"/>
          </a:xfrm>
          <a:prstGeom prst="rect">
            <a:avLst/>
          </a:prstGeom>
          <a:noFill/>
        </p:spPr>
      </p:pic>
      <p:sp>
        <p:nvSpPr>
          <p:cNvPr id="6" name="ZoneTexte 5"/>
          <p:cNvSpPr txBox="1"/>
          <p:nvPr/>
        </p:nvSpPr>
        <p:spPr>
          <a:xfrm>
            <a:off x="4644008" y="3356992"/>
            <a:ext cx="3960440" cy="2585323"/>
          </a:xfrm>
          <a:prstGeom prst="rect">
            <a:avLst/>
          </a:prstGeom>
          <a:noFill/>
        </p:spPr>
        <p:txBody>
          <a:bodyPr wrap="square" rtlCol="0">
            <a:spAutoFit/>
          </a:bodyPr>
          <a:lstStyle/>
          <a:p>
            <a:r>
              <a:rPr lang="fr-FR" dirty="0" smtClean="0"/>
              <a:t>Le terme système désigne un ensemble de parties qui interagissent entres elles pour produire certains effets. Dans cette conception globale, une partie ou sous système ne peut être étudié isolément, elle doit être envisagée dans l’ensemble en tenant compte des influences multiples des différents facteurs et de leur évolution dans le temps.</a:t>
            </a:r>
            <a:endParaRPr lang="fr-F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188640"/>
            <a:ext cx="8229600" cy="418058"/>
          </a:xfrm>
          <a:solidFill>
            <a:schemeClr val="tx2">
              <a:lumMod val="40000"/>
              <a:lumOff val="60000"/>
            </a:schemeClr>
          </a:solidFill>
        </p:spPr>
        <p:txBody>
          <a:bodyPr>
            <a:noAutofit/>
          </a:bodyPr>
          <a:lstStyle/>
          <a:p>
            <a:r>
              <a:rPr lang="fr-FR" sz="2400" dirty="0" smtClean="0">
                <a:effectLst>
                  <a:outerShdw blurRad="38100" dist="38100" dir="2700000" algn="tl">
                    <a:srgbClr val="000000">
                      <a:alpha val="43137"/>
                    </a:srgbClr>
                  </a:outerShdw>
                </a:effectLst>
              </a:rPr>
              <a:t>L’entreprise est un sous système</a:t>
            </a:r>
            <a:endParaRPr lang="fr-FR" sz="2400" dirty="0">
              <a:effectLst>
                <a:outerShdw blurRad="38100" dist="38100" dir="2700000" algn="tl">
                  <a:srgbClr val="000000">
                    <a:alpha val="43137"/>
                  </a:srgbClr>
                </a:outerShdw>
              </a:effectLst>
            </a:endParaRPr>
          </a:p>
        </p:txBody>
      </p:sp>
      <p:pic>
        <p:nvPicPr>
          <p:cNvPr id="58370" name="Picture 2" descr="C:\Users\Patrick LOUIS\Pictures\enseignements\GESTION\Numérisé à 18-09-2010 11-42.bmp"/>
          <p:cNvPicPr>
            <a:picLocks noGrp="1" noChangeAspect="1" noChangeArrowheads="1"/>
          </p:cNvPicPr>
          <p:nvPr>
            <p:ph idx="1"/>
          </p:nvPr>
        </p:nvPicPr>
        <p:blipFill>
          <a:blip r:embed="rId2" cstate="print"/>
          <a:srcRect/>
          <a:stretch>
            <a:fillRect/>
          </a:stretch>
        </p:blipFill>
        <p:spPr bwMode="auto">
          <a:xfrm>
            <a:off x="1387942" y="692697"/>
            <a:ext cx="7000482" cy="6165304"/>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346050"/>
          </a:xfrm>
          <a:solidFill>
            <a:schemeClr val="tx2">
              <a:lumMod val="20000"/>
              <a:lumOff val="80000"/>
            </a:schemeClr>
          </a:solidFill>
        </p:spPr>
        <p:txBody>
          <a:bodyPr>
            <a:noAutofit/>
          </a:bodyPr>
          <a:lstStyle/>
          <a:p>
            <a:r>
              <a:rPr lang="fr-FR" sz="2400" dirty="0" smtClean="0"/>
              <a:t>L’organisation de l’entreprise  se fait face à son environnement </a:t>
            </a:r>
            <a:endParaRPr lang="fr-FR" sz="2400" dirty="0"/>
          </a:p>
        </p:txBody>
      </p:sp>
      <p:graphicFrame>
        <p:nvGraphicFramePr>
          <p:cNvPr id="44034" name="Object 2"/>
          <p:cNvGraphicFramePr>
            <a:graphicFrameLocks noChangeAspect="1"/>
          </p:cNvGraphicFramePr>
          <p:nvPr/>
        </p:nvGraphicFramePr>
        <p:xfrm>
          <a:off x="467819" y="883526"/>
          <a:ext cx="8568508" cy="5713826"/>
        </p:xfrm>
        <a:graphic>
          <a:graphicData uri="http://schemas.openxmlformats.org/presentationml/2006/ole">
            <p:oleObj spid="_x0000_s44034" name="Document" r:id="rId3" imgW="10365786" imgH="6912357" progId="Word.Document.12">
              <p:embed/>
            </p:oleObj>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346050"/>
          </a:xfrm>
        </p:spPr>
        <p:txBody>
          <a:bodyPr>
            <a:noAutofit/>
          </a:bodyPr>
          <a:lstStyle/>
          <a:p>
            <a:r>
              <a:rPr lang="fr-FR" sz="2400" dirty="0" smtClean="0"/>
              <a:t>L’organisation de l’entreprise face à son environnement </a:t>
            </a:r>
            <a:endParaRPr lang="fr-FR" sz="2400" dirty="0"/>
          </a:p>
        </p:txBody>
      </p:sp>
      <p:graphicFrame>
        <p:nvGraphicFramePr>
          <p:cNvPr id="44034" name="Object 2"/>
          <p:cNvGraphicFramePr>
            <a:graphicFrameLocks noChangeAspect="1"/>
          </p:cNvGraphicFramePr>
          <p:nvPr/>
        </p:nvGraphicFramePr>
        <p:xfrm>
          <a:off x="575492" y="836712"/>
          <a:ext cx="8568508" cy="5713826"/>
        </p:xfrm>
        <a:graphic>
          <a:graphicData uri="http://schemas.openxmlformats.org/presentationml/2006/ole">
            <p:oleObj spid="_x0000_s75778" name="Document" r:id="rId3" imgW="10365786" imgH="6912357" progId="Word.Document.12">
              <p:embed/>
            </p:oleObj>
          </a:graphicData>
        </a:graphic>
      </p:graphicFrame>
      <p:sp>
        <p:nvSpPr>
          <p:cNvPr id="4" name="Organigramme : Ou 3"/>
          <p:cNvSpPr/>
          <p:nvPr/>
        </p:nvSpPr>
        <p:spPr>
          <a:xfrm>
            <a:off x="3635896" y="3212976"/>
            <a:ext cx="1656184" cy="1656184"/>
          </a:xfrm>
          <a:prstGeom prst="flowChar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Chef d’</a:t>
            </a:r>
          </a:p>
          <a:p>
            <a:pPr algn="ctr"/>
            <a:r>
              <a:rPr lang="fr-FR" dirty="0" smtClean="0"/>
              <a:t>entreprise</a:t>
            </a:r>
            <a:endParaRPr lang="fr-FR" dirty="0"/>
          </a:p>
        </p:txBody>
      </p:sp>
      <p:sp>
        <p:nvSpPr>
          <p:cNvPr id="5" name="Secteurs 4"/>
          <p:cNvSpPr/>
          <p:nvPr/>
        </p:nvSpPr>
        <p:spPr>
          <a:xfrm rot="12496813" flipV="1">
            <a:off x="5992693" y="1529863"/>
            <a:ext cx="1840105" cy="1593172"/>
          </a:xfrm>
          <a:prstGeom prst="p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tx1"/>
                </a:solidFill>
              </a:rPr>
              <a:t>Directeur commercial</a:t>
            </a:r>
            <a:endParaRPr lang="fr-FR" dirty="0">
              <a:solidFill>
                <a:schemeClr val="tx1"/>
              </a:solidFill>
            </a:endParaRPr>
          </a:p>
        </p:txBody>
      </p:sp>
      <p:sp>
        <p:nvSpPr>
          <p:cNvPr id="22" name="Secteurs 21"/>
          <p:cNvSpPr/>
          <p:nvPr/>
        </p:nvSpPr>
        <p:spPr>
          <a:xfrm rot="19159467">
            <a:off x="1495131" y="1784614"/>
            <a:ext cx="1728192" cy="1584176"/>
          </a:xfrm>
          <a:prstGeom prst="p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tx1"/>
                </a:solidFill>
              </a:rPr>
              <a:t>Directeur de production</a:t>
            </a:r>
            <a:endParaRPr lang="fr-FR" dirty="0">
              <a:solidFill>
                <a:schemeClr val="tx1"/>
              </a:solidFill>
            </a:endParaRPr>
          </a:p>
        </p:txBody>
      </p:sp>
      <p:sp>
        <p:nvSpPr>
          <p:cNvPr id="23" name="Secteurs 22"/>
          <p:cNvSpPr/>
          <p:nvPr/>
        </p:nvSpPr>
        <p:spPr>
          <a:xfrm rot="13173708">
            <a:off x="1710205" y="4517994"/>
            <a:ext cx="1728192" cy="1584176"/>
          </a:xfrm>
          <a:prstGeom prst="p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tx1"/>
                </a:solidFill>
              </a:rPr>
              <a:t>Directeur des ressources Humaines</a:t>
            </a:r>
            <a:endParaRPr lang="fr-FR" dirty="0">
              <a:solidFill>
                <a:schemeClr val="tx1"/>
              </a:solidFill>
            </a:endParaRPr>
          </a:p>
        </p:txBody>
      </p:sp>
      <p:sp>
        <p:nvSpPr>
          <p:cNvPr id="24" name="Secteurs 23"/>
          <p:cNvSpPr/>
          <p:nvPr/>
        </p:nvSpPr>
        <p:spPr>
          <a:xfrm rot="3949067">
            <a:off x="5527580" y="4520917"/>
            <a:ext cx="1728192" cy="1584176"/>
          </a:xfrm>
          <a:prstGeom prst="p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tx1"/>
                </a:solidFill>
              </a:rPr>
              <a:t>Directeur Financier DAF</a:t>
            </a:r>
            <a:endParaRPr lang="fr-FR" dirty="0">
              <a:solidFill>
                <a:schemeClr val="tx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800" dirty="0" smtClean="0"/>
              <a:t>De l’environnement à l’organisation, </a:t>
            </a:r>
            <a:br>
              <a:rPr lang="fr-FR" sz="2800" dirty="0" smtClean="0"/>
            </a:br>
            <a:r>
              <a:rPr lang="fr-FR" sz="2800" dirty="0" smtClean="0"/>
              <a:t>de l’organisation à l’organigramme</a:t>
            </a:r>
            <a:endParaRPr lang="fr-FR" sz="2800" dirty="0"/>
          </a:p>
        </p:txBody>
      </p:sp>
      <p:sp>
        <p:nvSpPr>
          <p:cNvPr id="8" name="Rectangle 7"/>
          <p:cNvSpPr/>
          <p:nvPr/>
        </p:nvSpPr>
        <p:spPr>
          <a:xfrm>
            <a:off x="3275856" y="1916832"/>
            <a:ext cx="2304256"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Chef d’entreprise</a:t>
            </a:r>
            <a:endParaRPr lang="fr-FR" dirty="0"/>
          </a:p>
        </p:txBody>
      </p:sp>
      <p:sp>
        <p:nvSpPr>
          <p:cNvPr id="9" name="Rectangle 8"/>
          <p:cNvSpPr/>
          <p:nvPr/>
        </p:nvSpPr>
        <p:spPr>
          <a:xfrm>
            <a:off x="2843808" y="3356992"/>
            <a:ext cx="1872208"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DAF</a:t>
            </a:r>
            <a:endParaRPr lang="fr-FR" dirty="0"/>
          </a:p>
        </p:txBody>
      </p:sp>
      <p:sp>
        <p:nvSpPr>
          <p:cNvPr id="10" name="Rectangle 9"/>
          <p:cNvSpPr/>
          <p:nvPr/>
        </p:nvSpPr>
        <p:spPr>
          <a:xfrm>
            <a:off x="4860032" y="3356992"/>
            <a:ext cx="1872208"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DIR COM</a:t>
            </a:r>
            <a:endParaRPr lang="fr-FR" dirty="0"/>
          </a:p>
        </p:txBody>
      </p:sp>
      <p:sp>
        <p:nvSpPr>
          <p:cNvPr id="11" name="Rectangle 10"/>
          <p:cNvSpPr/>
          <p:nvPr/>
        </p:nvSpPr>
        <p:spPr>
          <a:xfrm>
            <a:off x="6948264" y="3356992"/>
            <a:ext cx="1728192"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DIR PRO</a:t>
            </a:r>
            <a:endParaRPr lang="fr-FR" dirty="0"/>
          </a:p>
        </p:txBody>
      </p:sp>
      <p:sp>
        <p:nvSpPr>
          <p:cNvPr id="12" name="Rectangle 11"/>
          <p:cNvSpPr/>
          <p:nvPr/>
        </p:nvSpPr>
        <p:spPr>
          <a:xfrm>
            <a:off x="611560" y="3356992"/>
            <a:ext cx="2088232"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DRH</a:t>
            </a:r>
            <a:endParaRPr lang="fr-FR" dirty="0"/>
          </a:p>
        </p:txBody>
      </p:sp>
      <p:sp>
        <p:nvSpPr>
          <p:cNvPr id="13" name="Rectangle 12"/>
          <p:cNvSpPr/>
          <p:nvPr/>
        </p:nvSpPr>
        <p:spPr>
          <a:xfrm>
            <a:off x="611560" y="4869160"/>
            <a:ext cx="792088"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p:nvSpPr>
        <p:spPr>
          <a:xfrm>
            <a:off x="1619672" y="4869160"/>
            <a:ext cx="792088"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p:nvSpPr>
        <p:spPr>
          <a:xfrm>
            <a:off x="2915816" y="4869160"/>
            <a:ext cx="792088"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p:cNvSpPr/>
          <p:nvPr/>
        </p:nvSpPr>
        <p:spPr>
          <a:xfrm>
            <a:off x="3851920" y="4869160"/>
            <a:ext cx="792088"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p:nvSpPr>
        <p:spPr>
          <a:xfrm>
            <a:off x="4932040" y="4869160"/>
            <a:ext cx="792088"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p:nvSpPr>
        <p:spPr>
          <a:xfrm>
            <a:off x="5940152" y="4869160"/>
            <a:ext cx="792088"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p:cNvSpPr/>
          <p:nvPr/>
        </p:nvSpPr>
        <p:spPr>
          <a:xfrm>
            <a:off x="7020272" y="4869160"/>
            <a:ext cx="792088"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p:cNvSpPr/>
          <p:nvPr/>
        </p:nvSpPr>
        <p:spPr>
          <a:xfrm>
            <a:off x="7884368" y="4869160"/>
            <a:ext cx="792088"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Flèche vers le bas 20"/>
          <p:cNvSpPr/>
          <p:nvPr/>
        </p:nvSpPr>
        <p:spPr>
          <a:xfrm>
            <a:off x="4427984" y="2780928"/>
            <a:ext cx="45719" cy="2880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3" name="Connecteur droit 22"/>
          <p:cNvCxnSpPr/>
          <p:nvPr/>
        </p:nvCxnSpPr>
        <p:spPr>
          <a:xfrm>
            <a:off x="1475656" y="3068960"/>
            <a:ext cx="6480720" cy="0"/>
          </a:xfrm>
          <a:prstGeom prst="line">
            <a:avLst/>
          </a:prstGeom>
        </p:spPr>
        <p:style>
          <a:lnRef idx="1">
            <a:schemeClr val="accent1"/>
          </a:lnRef>
          <a:fillRef idx="0">
            <a:schemeClr val="accent1"/>
          </a:fillRef>
          <a:effectRef idx="0">
            <a:schemeClr val="accent1"/>
          </a:effectRef>
          <a:fontRef idx="minor">
            <a:schemeClr val="tx1"/>
          </a:fontRef>
        </p:style>
      </p:cxnSp>
      <p:sp>
        <p:nvSpPr>
          <p:cNvPr id="24" name="Flèche vers le bas 23"/>
          <p:cNvSpPr/>
          <p:nvPr/>
        </p:nvSpPr>
        <p:spPr>
          <a:xfrm>
            <a:off x="1403648" y="3068960"/>
            <a:ext cx="45719" cy="2880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Flèche vers le bas 24"/>
          <p:cNvSpPr/>
          <p:nvPr/>
        </p:nvSpPr>
        <p:spPr>
          <a:xfrm>
            <a:off x="3563888" y="3068960"/>
            <a:ext cx="45719" cy="2880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Flèche vers le bas 25"/>
          <p:cNvSpPr/>
          <p:nvPr/>
        </p:nvSpPr>
        <p:spPr>
          <a:xfrm>
            <a:off x="5724128" y="3068960"/>
            <a:ext cx="45719" cy="2880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Flèche vers le bas 26"/>
          <p:cNvSpPr/>
          <p:nvPr/>
        </p:nvSpPr>
        <p:spPr>
          <a:xfrm>
            <a:off x="7956376" y="3068960"/>
            <a:ext cx="45719" cy="2880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Flèche vers le bas 27"/>
          <p:cNvSpPr/>
          <p:nvPr/>
        </p:nvSpPr>
        <p:spPr>
          <a:xfrm>
            <a:off x="1115616" y="4293096"/>
            <a:ext cx="45719" cy="5760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Flèche vers le bas 28"/>
          <p:cNvSpPr/>
          <p:nvPr/>
        </p:nvSpPr>
        <p:spPr>
          <a:xfrm>
            <a:off x="2051720" y="4293096"/>
            <a:ext cx="72008"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Flèche vers le bas 29"/>
          <p:cNvSpPr/>
          <p:nvPr/>
        </p:nvSpPr>
        <p:spPr>
          <a:xfrm>
            <a:off x="3347864" y="4221088"/>
            <a:ext cx="72008" cy="6480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Flèche vers le bas 30"/>
          <p:cNvSpPr/>
          <p:nvPr/>
        </p:nvSpPr>
        <p:spPr>
          <a:xfrm>
            <a:off x="4283968" y="4221088"/>
            <a:ext cx="72008" cy="6480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Flèche vers le bas 31"/>
          <p:cNvSpPr/>
          <p:nvPr/>
        </p:nvSpPr>
        <p:spPr>
          <a:xfrm>
            <a:off x="5436096" y="4221088"/>
            <a:ext cx="72008" cy="6480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Flèche vers le bas 32"/>
          <p:cNvSpPr/>
          <p:nvPr/>
        </p:nvSpPr>
        <p:spPr>
          <a:xfrm>
            <a:off x="6372200" y="4221088"/>
            <a:ext cx="72008" cy="6480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Flèche vers le bas 33"/>
          <p:cNvSpPr/>
          <p:nvPr/>
        </p:nvSpPr>
        <p:spPr>
          <a:xfrm>
            <a:off x="7380312" y="4221088"/>
            <a:ext cx="72008" cy="6480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Flèche vers le bas 34"/>
          <p:cNvSpPr/>
          <p:nvPr/>
        </p:nvSpPr>
        <p:spPr>
          <a:xfrm>
            <a:off x="8316416" y="4221088"/>
            <a:ext cx="72008" cy="6480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2" y="6093296"/>
            <a:ext cx="8229600" cy="418058"/>
          </a:xfrm>
          <a:solidFill>
            <a:schemeClr val="tx2">
              <a:lumMod val="40000"/>
              <a:lumOff val="60000"/>
            </a:schemeClr>
          </a:solidFill>
        </p:spPr>
        <p:txBody>
          <a:bodyPr>
            <a:noAutofit/>
          </a:bodyPr>
          <a:lstStyle/>
          <a:p>
            <a:r>
              <a:rPr lang="fr-FR" sz="2400" dirty="0" smtClean="0">
                <a:effectLst>
                  <a:outerShdw blurRad="38100" dist="38100" dir="2700000" algn="tl">
                    <a:srgbClr val="000000">
                      <a:alpha val="43137"/>
                    </a:srgbClr>
                  </a:outerShdw>
                </a:effectLst>
              </a:rPr>
              <a:t>L’entreprise est un sous système</a:t>
            </a:r>
            <a:endParaRPr lang="fr-FR" sz="2400" dirty="0">
              <a:effectLst>
                <a:outerShdw blurRad="38100" dist="38100" dir="2700000" algn="tl">
                  <a:srgbClr val="000000">
                    <a:alpha val="43137"/>
                  </a:srgbClr>
                </a:outerShdw>
              </a:effectLst>
            </a:endParaRPr>
          </a:p>
        </p:txBody>
      </p:sp>
      <p:pic>
        <p:nvPicPr>
          <p:cNvPr id="57346" name="Picture 2" descr="C:\Users\Patrick LOUIS\Pictures\enseignements\GESTION\Numérisé à 18-09-2010 11-37.bmp"/>
          <p:cNvPicPr>
            <a:picLocks noGrp="1" noChangeAspect="1" noChangeArrowheads="1"/>
          </p:cNvPicPr>
          <p:nvPr>
            <p:ph idx="1"/>
          </p:nvPr>
        </p:nvPicPr>
        <p:blipFill>
          <a:blip r:embed="rId2" cstate="print"/>
          <a:srcRect/>
          <a:stretch>
            <a:fillRect/>
          </a:stretch>
        </p:blipFill>
        <p:spPr bwMode="auto">
          <a:xfrm>
            <a:off x="683568" y="201184"/>
            <a:ext cx="4752528" cy="5761872"/>
          </a:xfrm>
          <a:prstGeom prst="rect">
            <a:avLst/>
          </a:prstGeom>
          <a:noFill/>
        </p:spPr>
      </p:pic>
      <p:sp>
        <p:nvSpPr>
          <p:cNvPr id="4" name="Rectangle 3"/>
          <p:cNvSpPr/>
          <p:nvPr/>
        </p:nvSpPr>
        <p:spPr>
          <a:xfrm>
            <a:off x="5508104" y="692696"/>
            <a:ext cx="3635896" cy="1754326"/>
          </a:xfrm>
          <a:prstGeom prst="rect">
            <a:avLst/>
          </a:prstGeom>
          <a:solidFill>
            <a:schemeClr val="bg2">
              <a:lumMod val="50000"/>
            </a:schemeClr>
          </a:solidFill>
        </p:spPr>
        <p:txBody>
          <a:bodyPr wrap="square">
            <a:spAutoFit/>
          </a:bodyPr>
          <a:lstStyle/>
          <a:p>
            <a:r>
              <a:rPr lang="fr-FR" dirty="0" smtClean="0"/>
              <a:t>Introduction : Le système entreprise.</a:t>
            </a:r>
          </a:p>
          <a:p>
            <a:pPr lvl="0">
              <a:buNone/>
            </a:pPr>
            <a:r>
              <a:rPr lang="fr-FR" dirty="0" smtClean="0"/>
              <a:t>A- Qu’est ce qu’une démarche économique ?</a:t>
            </a:r>
          </a:p>
          <a:p>
            <a:pPr lvl="0">
              <a:buNone/>
            </a:pPr>
            <a:r>
              <a:rPr lang="fr-FR" dirty="0" smtClean="0"/>
              <a:t>B- Que nous produisons nous?</a:t>
            </a:r>
          </a:p>
          <a:p>
            <a:pPr lvl="0">
              <a:buNone/>
            </a:pPr>
            <a:r>
              <a:rPr lang="fr-FR" b="1" dirty="0" smtClean="0">
                <a:effectLst>
                  <a:outerShdw blurRad="38100" dist="38100" dir="2700000" algn="tl">
                    <a:srgbClr val="000000">
                      <a:alpha val="43137"/>
                    </a:srgbClr>
                  </a:outerShdw>
                </a:effectLst>
              </a:rPr>
              <a:t>C- Qu’est ce qu’une entreprise ?</a:t>
            </a:r>
          </a:p>
          <a:p>
            <a:pPr lvl="0">
              <a:buNone/>
            </a:pPr>
            <a:r>
              <a:rPr lang="fr-FR" dirty="0" smtClean="0"/>
              <a:t>D- Qui sont les entreprises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418058"/>
          </a:xfrm>
          <a:solidFill>
            <a:srgbClr val="FFFF00"/>
          </a:solidFill>
        </p:spPr>
        <p:txBody>
          <a:bodyPr>
            <a:normAutofit fontScale="90000"/>
          </a:bodyPr>
          <a:lstStyle/>
          <a:p>
            <a:r>
              <a:rPr lang="fr-FR" sz="1800" b="1" dirty="0" smtClean="0"/>
              <a:t/>
            </a:r>
            <a:br>
              <a:rPr lang="fr-FR" sz="1800" b="1" dirty="0" smtClean="0"/>
            </a:br>
            <a:r>
              <a:rPr lang="fr-FR" sz="1800" b="1" dirty="0" smtClean="0"/>
              <a:t>GESTION – économie d’entreprise.            introduction</a:t>
            </a:r>
            <a:r>
              <a:rPr lang="fr-FR" sz="1400" dirty="0" smtClean="0"/>
              <a:t/>
            </a:r>
            <a:br>
              <a:rPr lang="fr-FR" sz="1400" dirty="0" smtClean="0"/>
            </a:br>
            <a:endParaRPr lang="fr-FR" sz="1800" dirty="0"/>
          </a:p>
        </p:txBody>
      </p:sp>
      <p:sp>
        <p:nvSpPr>
          <p:cNvPr id="3" name="Espace réservé du contenu 2"/>
          <p:cNvSpPr>
            <a:spLocks noGrp="1"/>
          </p:cNvSpPr>
          <p:nvPr>
            <p:ph idx="1"/>
          </p:nvPr>
        </p:nvSpPr>
        <p:spPr>
          <a:xfrm>
            <a:off x="457200" y="908720"/>
            <a:ext cx="8229600" cy="5217443"/>
          </a:xfrm>
        </p:spPr>
        <p:txBody>
          <a:bodyPr>
            <a:normAutofit fontScale="47500" lnSpcReduction="20000"/>
          </a:bodyPr>
          <a:lstStyle/>
          <a:p>
            <a:r>
              <a:rPr lang="fr-FR" sz="3400" b="1" dirty="0" smtClean="0"/>
              <a:t>Introduction : Le système entreprise.</a:t>
            </a:r>
          </a:p>
          <a:p>
            <a:pPr>
              <a:buNone/>
            </a:pPr>
            <a:endParaRPr lang="fr-FR" sz="3400" dirty="0" smtClean="0"/>
          </a:p>
          <a:p>
            <a:pPr lvl="0">
              <a:buNone/>
            </a:pPr>
            <a:r>
              <a:rPr lang="fr-FR" sz="3400" dirty="0" smtClean="0"/>
              <a:t>	A- Qu’est ce qu’une démarche économique ?</a:t>
            </a:r>
          </a:p>
          <a:p>
            <a:pPr lvl="0">
              <a:buNone/>
            </a:pPr>
            <a:r>
              <a:rPr lang="fr-FR" sz="3400" dirty="0" smtClean="0"/>
              <a:t>		a- Le problème central : la rareté des ressources</a:t>
            </a:r>
          </a:p>
          <a:p>
            <a:pPr lvl="0">
              <a:buNone/>
            </a:pPr>
            <a:r>
              <a:rPr lang="fr-FR" sz="3400" dirty="0" smtClean="0"/>
              <a:t>		b- L’appel au marché</a:t>
            </a:r>
          </a:p>
          <a:p>
            <a:pPr lvl="0">
              <a:buNone/>
            </a:pPr>
            <a:r>
              <a:rPr lang="fr-FR" sz="3400" dirty="0" smtClean="0"/>
              <a:t>		c- Approche micro économique ou macroéconomique</a:t>
            </a:r>
          </a:p>
          <a:p>
            <a:pPr>
              <a:buNone/>
            </a:pPr>
            <a:r>
              <a:rPr lang="fr-FR" sz="3400" dirty="0" smtClean="0"/>
              <a:t> </a:t>
            </a:r>
          </a:p>
          <a:p>
            <a:pPr lvl="0">
              <a:buNone/>
            </a:pPr>
            <a:r>
              <a:rPr lang="fr-FR" sz="3400" dirty="0" smtClean="0"/>
              <a:t>	B- Que nous produisons nous?</a:t>
            </a:r>
          </a:p>
          <a:p>
            <a:pPr lvl="0">
              <a:buNone/>
            </a:pPr>
            <a:r>
              <a:rPr lang="fr-FR" sz="3400" dirty="0" smtClean="0"/>
              <a:t>		a- Des biens et des services marchands et non marchands</a:t>
            </a:r>
          </a:p>
          <a:p>
            <a:pPr lvl="0">
              <a:buNone/>
            </a:pPr>
            <a:r>
              <a:rPr lang="fr-FR" sz="3400" dirty="0" smtClean="0"/>
              <a:t>		b- De la valeur ajoutée</a:t>
            </a:r>
          </a:p>
          <a:p>
            <a:pPr lvl="0">
              <a:buNone/>
            </a:pPr>
            <a:r>
              <a:rPr lang="fr-FR" sz="3400" dirty="0" smtClean="0"/>
              <a:t>		c- Et la TVA ?</a:t>
            </a:r>
          </a:p>
          <a:p>
            <a:endParaRPr lang="fr-FR" sz="3400" dirty="0" smtClean="0"/>
          </a:p>
          <a:p>
            <a:pPr lvl="0">
              <a:buNone/>
            </a:pPr>
            <a:r>
              <a:rPr lang="fr-FR" sz="3400" dirty="0" smtClean="0"/>
              <a:t>	C- Qu’est ce qu’une entreprise ?</a:t>
            </a:r>
          </a:p>
          <a:p>
            <a:pPr lvl="1">
              <a:buNone/>
            </a:pPr>
            <a:r>
              <a:rPr lang="fr-FR" sz="3400" dirty="0" smtClean="0"/>
              <a:t>		a- Quel est la finalité de l’entreprise</a:t>
            </a:r>
          </a:p>
          <a:p>
            <a:pPr lvl="1">
              <a:buNone/>
            </a:pPr>
            <a:r>
              <a:rPr lang="fr-FR" sz="3400" dirty="0" smtClean="0"/>
              <a:t>		b- L’organisation de la décision dans l’entreprise.</a:t>
            </a:r>
          </a:p>
          <a:p>
            <a:pPr lvl="1">
              <a:buNone/>
            </a:pPr>
            <a:r>
              <a:rPr lang="fr-FR" sz="3400" dirty="0" smtClean="0"/>
              <a:t>		c- L’entreprise dépend de son environnement.</a:t>
            </a:r>
          </a:p>
          <a:p>
            <a:pPr>
              <a:buNone/>
            </a:pPr>
            <a:r>
              <a:rPr lang="fr-FR" sz="3400" dirty="0" smtClean="0"/>
              <a:t> </a:t>
            </a:r>
          </a:p>
          <a:p>
            <a:pPr lvl="0">
              <a:buNone/>
            </a:pPr>
            <a:r>
              <a:rPr lang="fr-FR" sz="3400" dirty="0" smtClean="0"/>
              <a:t>	D- Qui sont les entreprises ?</a:t>
            </a:r>
          </a:p>
          <a:p>
            <a:pPr lvl="1">
              <a:buNone/>
            </a:pPr>
            <a:r>
              <a:rPr lang="fr-FR" sz="3400" dirty="0" smtClean="0"/>
              <a:t>		a- La classification sectorielle</a:t>
            </a:r>
          </a:p>
          <a:p>
            <a:pPr lvl="1">
              <a:buNone/>
            </a:pPr>
            <a:r>
              <a:rPr lang="fr-FR" sz="3400" dirty="0" smtClean="0"/>
              <a:t>		b- La typologie selon les effectifs</a:t>
            </a:r>
          </a:p>
          <a:p>
            <a:pPr lvl="1">
              <a:buNone/>
            </a:pPr>
            <a:r>
              <a:rPr lang="fr-FR" sz="3400" dirty="0" smtClean="0"/>
              <a:t>		c- La classification juridique.</a:t>
            </a:r>
          </a:p>
          <a:p>
            <a:endParaRPr lang="fr-F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C:\Users\Patrick LOUIS\Pictures\enseignements\GESTION\Numérisé à 18-09-2010 13-18 (2).bmp"/>
          <p:cNvPicPr>
            <a:picLocks noGrp="1" noChangeAspect="1" noChangeArrowheads="1"/>
          </p:cNvPicPr>
          <p:nvPr>
            <p:ph idx="1"/>
          </p:nvPr>
        </p:nvPicPr>
        <p:blipFill>
          <a:blip r:embed="rId2" cstate="print"/>
          <a:srcRect/>
          <a:stretch>
            <a:fillRect/>
          </a:stretch>
        </p:blipFill>
        <p:spPr bwMode="auto">
          <a:xfrm>
            <a:off x="1785918" y="-714404"/>
            <a:ext cx="6120680" cy="6990531"/>
          </a:xfrm>
          <a:prstGeom prst="rect">
            <a:avLst/>
          </a:prstGeom>
          <a:noFill/>
        </p:spPr>
      </p:pic>
      <p:sp>
        <p:nvSpPr>
          <p:cNvPr id="5" name="ZoneTexte 4"/>
          <p:cNvSpPr txBox="1"/>
          <p:nvPr/>
        </p:nvSpPr>
        <p:spPr>
          <a:xfrm>
            <a:off x="467544" y="332656"/>
            <a:ext cx="1512168" cy="646331"/>
          </a:xfrm>
          <a:prstGeom prst="rect">
            <a:avLst/>
          </a:prstGeom>
          <a:solidFill>
            <a:srgbClr val="92D050"/>
          </a:solidFill>
        </p:spPr>
        <p:txBody>
          <a:bodyPr wrap="square" rtlCol="0">
            <a:spAutoFit/>
          </a:bodyPr>
          <a:lstStyle/>
          <a:p>
            <a:r>
              <a:rPr lang="fr-FR" dirty="0" smtClean="0"/>
              <a:t>Texte de soutien</a:t>
            </a:r>
            <a:endParaRPr lang="fr-F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556792"/>
            <a:ext cx="8229600" cy="4569371"/>
          </a:xfrm>
        </p:spPr>
        <p:txBody>
          <a:bodyPr>
            <a:normAutofit fontScale="92500"/>
          </a:bodyPr>
          <a:lstStyle/>
          <a:p>
            <a:r>
              <a:rPr lang="fr-FR" dirty="0" smtClean="0"/>
              <a:t>Le concept central:</a:t>
            </a:r>
          </a:p>
          <a:p>
            <a:pPr lvl="1"/>
            <a:r>
              <a:rPr lang="fr-FR" dirty="0" smtClean="0"/>
              <a:t>La question de départ:</a:t>
            </a:r>
          </a:p>
          <a:p>
            <a:pPr lvl="2"/>
            <a:r>
              <a:rPr lang="fr-FR" dirty="0" smtClean="0"/>
              <a:t>Des ressources limitées</a:t>
            </a:r>
          </a:p>
          <a:p>
            <a:pPr lvl="2"/>
            <a:r>
              <a:rPr lang="fr-FR" dirty="0" smtClean="0"/>
              <a:t>Des besoins infinis? </a:t>
            </a:r>
          </a:p>
          <a:p>
            <a:pPr lvl="1"/>
            <a:r>
              <a:rPr lang="fr-FR" dirty="0" smtClean="0"/>
              <a:t>La question du choix:</a:t>
            </a:r>
          </a:p>
          <a:p>
            <a:pPr lvl="2"/>
            <a:r>
              <a:rPr lang="fr-FR" dirty="0" smtClean="0"/>
              <a:t>La question de l’allocation optimum des ressources rares</a:t>
            </a:r>
          </a:p>
          <a:p>
            <a:pPr lvl="2"/>
            <a:r>
              <a:rPr lang="fr-FR" dirty="0" smtClean="0"/>
              <a:t>La méthode coût / avantage</a:t>
            </a:r>
          </a:p>
          <a:p>
            <a:pPr lvl="1"/>
            <a:r>
              <a:rPr lang="fr-FR" dirty="0" smtClean="0"/>
              <a:t>La question de la valeur:</a:t>
            </a:r>
          </a:p>
          <a:p>
            <a:pPr lvl="2"/>
            <a:r>
              <a:rPr lang="fr-FR" dirty="0" smtClean="0"/>
              <a:t>Le prix</a:t>
            </a:r>
          </a:p>
          <a:p>
            <a:pPr lvl="2"/>
            <a:r>
              <a:rPr lang="fr-FR" dirty="0" smtClean="0"/>
              <a:t>La fixation du prix</a:t>
            </a:r>
          </a:p>
        </p:txBody>
      </p:sp>
      <p:sp>
        <p:nvSpPr>
          <p:cNvPr id="4" name="Rectangle 3"/>
          <p:cNvSpPr/>
          <p:nvPr/>
        </p:nvSpPr>
        <p:spPr>
          <a:xfrm>
            <a:off x="683568" y="260649"/>
            <a:ext cx="8064896" cy="1200329"/>
          </a:xfrm>
          <a:prstGeom prst="rect">
            <a:avLst/>
          </a:prstGeom>
          <a:solidFill>
            <a:schemeClr val="bg2"/>
          </a:solidFill>
        </p:spPr>
        <p:txBody>
          <a:bodyPr wrap="square">
            <a:spAutoFit/>
          </a:bodyPr>
          <a:lstStyle/>
          <a:p>
            <a:pPr lvl="0">
              <a:buNone/>
            </a:pPr>
            <a:r>
              <a:rPr lang="fr-FR" dirty="0" smtClean="0"/>
              <a:t>A- Qu’est ce qu’une démarche économique ?</a:t>
            </a:r>
          </a:p>
          <a:p>
            <a:pPr lvl="0">
              <a:buNone/>
            </a:pPr>
            <a:r>
              <a:rPr lang="fr-FR" dirty="0" smtClean="0"/>
              <a:t>		</a:t>
            </a:r>
            <a:r>
              <a:rPr lang="fr-FR" b="1" dirty="0" smtClean="0">
                <a:effectLst>
                  <a:outerShdw blurRad="38100" dist="38100" dir="2700000" algn="tl">
                    <a:srgbClr val="000000">
                      <a:alpha val="43137"/>
                    </a:srgbClr>
                  </a:outerShdw>
                </a:effectLst>
              </a:rPr>
              <a:t>a- Le problème central : la rareté des ressources</a:t>
            </a:r>
          </a:p>
          <a:p>
            <a:pPr lvl="0">
              <a:buNone/>
            </a:pPr>
            <a:r>
              <a:rPr lang="fr-FR" dirty="0" smtClean="0"/>
              <a:t>		b- L’appel au marché</a:t>
            </a:r>
          </a:p>
          <a:p>
            <a:pPr lvl="0">
              <a:buNone/>
            </a:pPr>
            <a:r>
              <a:rPr lang="fr-FR" dirty="0" smtClean="0"/>
              <a:t>		c- Approche micro économique ou macroéconomique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916832"/>
            <a:ext cx="8229600" cy="4209331"/>
          </a:xfrm>
        </p:spPr>
        <p:txBody>
          <a:bodyPr/>
          <a:lstStyle/>
          <a:p>
            <a:endParaRPr lang="fr-FR" dirty="0" smtClean="0"/>
          </a:p>
          <a:p>
            <a:r>
              <a:rPr lang="fr-FR" dirty="0" smtClean="0"/>
              <a:t>L’appel au marché:</a:t>
            </a:r>
          </a:p>
          <a:p>
            <a:pPr lvl="1"/>
            <a:r>
              <a:rPr lang="fr-FR" dirty="0" smtClean="0"/>
              <a:t>Comment fonctionne un marché</a:t>
            </a:r>
          </a:p>
          <a:p>
            <a:pPr lvl="1"/>
            <a:r>
              <a:rPr lang="fr-FR" dirty="0" smtClean="0"/>
              <a:t>L’évolution du prix</a:t>
            </a:r>
          </a:p>
          <a:p>
            <a:pPr lvl="1"/>
            <a:r>
              <a:rPr lang="fr-FR" dirty="0" smtClean="0"/>
              <a:t>Qu’est ce qu’un prix?</a:t>
            </a:r>
          </a:p>
          <a:p>
            <a:pPr lvl="1"/>
            <a:r>
              <a:rPr lang="fr-FR" dirty="0" smtClean="0"/>
              <a:t>La force des prix « libres » face aux prix administrés</a:t>
            </a:r>
            <a:endParaRPr lang="fr-FR" dirty="0"/>
          </a:p>
        </p:txBody>
      </p:sp>
      <p:sp>
        <p:nvSpPr>
          <p:cNvPr id="4" name="Rectangle 3"/>
          <p:cNvSpPr/>
          <p:nvPr/>
        </p:nvSpPr>
        <p:spPr>
          <a:xfrm>
            <a:off x="467544" y="332656"/>
            <a:ext cx="8352928" cy="1200329"/>
          </a:xfrm>
          <a:prstGeom prst="rect">
            <a:avLst/>
          </a:prstGeom>
          <a:solidFill>
            <a:schemeClr val="bg2"/>
          </a:solidFill>
        </p:spPr>
        <p:txBody>
          <a:bodyPr wrap="square">
            <a:spAutoFit/>
          </a:bodyPr>
          <a:lstStyle/>
          <a:p>
            <a:pPr lvl="0">
              <a:buNone/>
            </a:pPr>
            <a:r>
              <a:rPr lang="fr-FR" dirty="0" smtClean="0"/>
              <a:t>A- Qu’est ce qu’une démarche économique ?</a:t>
            </a:r>
          </a:p>
          <a:p>
            <a:pPr lvl="0">
              <a:buNone/>
            </a:pPr>
            <a:r>
              <a:rPr lang="fr-FR" dirty="0" smtClean="0"/>
              <a:t>		a- Le problème central : la rareté des ressources</a:t>
            </a:r>
          </a:p>
          <a:p>
            <a:pPr lvl="0">
              <a:buNone/>
            </a:pPr>
            <a:r>
              <a:rPr lang="fr-FR" dirty="0" smtClean="0"/>
              <a:t>		</a:t>
            </a:r>
            <a:r>
              <a:rPr lang="fr-FR" dirty="0" smtClean="0">
                <a:effectLst>
                  <a:outerShdw blurRad="38100" dist="38100" dir="2700000" algn="tl">
                    <a:srgbClr val="000000">
                      <a:alpha val="43137"/>
                    </a:srgbClr>
                  </a:outerShdw>
                </a:effectLst>
              </a:rPr>
              <a:t>b- L’appel au marché</a:t>
            </a:r>
          </a:p>
          <a:p>
            <a:pPr lvl="0">
              <a:buNone/>
            </a:pPr>
            <a:r>
              <a:rPr lang="fr-FR" dirty="0" smtClean="0"/>
              <a:t>		c- Approche micro économique ou macroéconomique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178" name="Group 2"/>
          <p:cNvGrpSpPr>
            <a:grpSpLocks/>
          </p:cNvGrpSpPr>
          <p:nvPr/>
        </p:nvGrpSpPr>
        <p:grpSpPr bwMode="auto">
          <a:xfrm>
            <a:off x="1187624" y="1241376"/>
            <a:ext cx="6840760" cy="5616624"/>
            <a:chOff x="1515" y="3255"/>
            <a:chExt cx="8955" cy="7893"/>
          </a:xfrm>
        </p:grpSpPr>
        <p:grpSp>
          <p:nvGrpSpPr>
            <p:cNvPr id="50179" name="Group 3"/>
            <p:cNvGrpSpPr>
              <a:grpSpLocks/>
            </p:cNvGrpSpPr>
            <p:nvPr/>
          </p:nvGrpSpPr>
          <p:grpSpPr bwMode="auto">
            <a:xfrm>
              <a:off x="1515" y="4323"/>
              <a:ext cx="8955" cy="5715"/>
              <a:chOff x="1515" y="4323"/>
              <a:chExt cx="8955" cy="5715"/>
            </a:xfrm>
          </p:grpSpPr>
          <p:grpSp>
            <p:nvGrpSpPr>
              <p:cNvPr id="50180" name="Group 4"/>
              <p:cNvGrpSpPr>
                <a:grpSpLocks/>
              </p:cNvGrpSpPr>
              <p:nvPr/>
            </p:nvGrpSpPr>
            <p:grpSpPr bwMode="auto">
              <a:xfrm>
                <a:off x="1515" y="4323"/>
                <a:ext cx="8955" cy="5715"/>
                <a:chOff x="1440" y="4218"/>
                <a:chExt cx="8955" cy="5715"/>
              </a:xfrm>
            </p:grpSpPr>
            <p:grpSp>
              <p:nvGrpSpPr>
                <p:cNvPr id="50182" name="Group 6"/>
                <p:cNvGrpSpPr>
                  <a:grpSpLocks/>
                </p:cNvGrpSpPr>
                <p:nvPr/>
              </p:nvGrpSpPr>
              <p:grpSpPr bwMode="auto">
                <a:xfrm>
                  <a:off x="1440" y="4218"/>
                  <a:ext cx="8955" cy="4792"/>
                  <a:chOff x="1440" y="4218"/>
                  <a:chExt cx="8955" cy="4792"/>
                </a:xfrm>
              </p:grpSpPr>
              <p:sp>
                <p:nvSpPr>
                  <p:cNvPr id="50183" name="Oval 7"/>
                  <p:cNvSpPr>
                    <a:spLocks noChangeArrowheads="1"/>
                  </p:cNvSpPr>
                  <p:nvPr/>
                </p:nvSpPr>
                <p:spPr bwMode="auto">
                  <a:xfrm>
                    <a:off x="3723" y="4585"/>
                    <a:ext cx="4425" cy="4425"/>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0184" name="Oval 8"/>
                  <p:cNvSpPr>
                    <a:spLocks noChangeArrowheads="1"/>
                  </p:cNvSpPr>
                  <p:nvPr/>
                </p:nvSpPr>
                <p:spPr bwMode="auto">
                  <a:xfrm>
                    <a:off x="6675" y="4818"/>
                    <a:ext cx="585" cy="570"/>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0185" name="Oval 9"/>
                  <p:cNvSpPr>
                    <a:spLocks noChangeArrowheads="1"/>
                  </p:cNvSpPr>
                  <p:nvPr/>
                </p:nvSpPr>
                <p:spPr bwMode="auto">
                  <a:xfrm>
                    <a:off x="4074" y="5123"/>
                    <a:ext cx="3795" cy="3795"/>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0186" name="Oval 10"/>
                  <p:cNvSpPr>
                    <a:spLocks noChangeArrowheads="1"/>
                  </p:cNvSpPr>
                  <p:nvPr/>
                </p:nvSpPr>
                <p:spPr bwMode="auto">
                  <a:xfrm>
                    <a:off x="4162" y="5751"/>
                    <a:ext cx="3165" cy="3165"/>
                  </a:xfrm>
                  <a:prstGeom prst="ellipse">
                    <a:avLst/>
                  </a:prstGeom>
                  <a:gradFill rotWithShape="0">
                    <a:gsLst>
                      <a:gs pos="0">
                        <a:srgbClr val="4F81BD"/>
                      </a:gs>
                      <a:gs pos="100000">
                        <a:srgbClr val="4F81BD">
                          <a:gamma/>
                          <a:tint val="20000"/>
                          <a:invGamma/>
                        </a:srgbClr>
                      </a:gs>
                    </a:gsLst>
                    <a:lin ang="18900000" scaled="1"/>
                  </a:gra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0187" name="Oval 11"/>
                  <p:cNvSpPr>
                    <a:spLocks noChangeArrowheads="1"/>
                  </p:cNvSpPr>
                  <p:nvPr/>
                </p:nvSpPr>
                <p:spPr bwMode="auto">
                  <a:xfrm>
                    <a:off x="4350" y="6483"/>
                    <a:ext cx="2325" cy="2325"/>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0188" name="Oval 12"/>
                  <p:cNvSpPr>
                    <a:spLocks noChangeArrowheads="1"/>
                  </p:cNvSpPr>
                  <p:nvPr/>
                </p:nvSpPr>
                <p:spPr bwMode="auto">
                  <a:xfrm>
                    <a:off x="4440" y="6963"/>
                    <a:ext cx="1845" cy="1845"/>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50189" name="AutoShape 13"/>
                  <p:cNvSpPr>
                    <a:spLocks/>
                  </p:cNvSpPr>
                  <p:nvPr/>
                </p:nvSpPr>
                <p:spPr bwMode="auto">
                  <a:xfrm>
                    <a:off x="8040" y="4218"/>
                    <a:ext cx="1440" cy="960"/>
                  </a:xfrm>
                  <a:prstGeom prst="callout2">
                    <a:avLst>
                      <a:gd name="adj1" fmla="val 18750"/>
                      <a:gd name="adj2" fmla="val -8333"/>
                      <a:gd name="adj3" fmla="val 18750"/>
                      <a:gd name="adj4" fmla="val -38819"/>
                      <a:gd name="adj5" fmla="val 89065"/>
                      <a:gd name="adj6" fmla="val -69792"/>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200"/>
                      </a:spcAft>
                      <a:buClrTx/>
                      <a:buSzTx/>
                      <a:buFontTx/>
                      <a:buNone/>
                      <a:tabLst/>
                    </a:pPr>
                    <a:r>
                      <a:rPr kumimoji="0" lang="fr-FR" sz="1100" b="0" i="0" u="none" strike="noStrike" cap="none" normalizeH="0" baseline="0" smtClean="0">
                        <a:ln>
                          <a:noFill/>
                        </a:ln>
                        <a:solidFill>
                          <a:schemeClr val="tx1"/>
                        </a:solidFill>
                        <a:effectLst/>
                        <a:latin typeface="Calibri" pitchFamily="34" charset="0"/>
                        <a:cs typeface="Arial" pitchFamily="34" charset="0"/>
                      </a:rPr>
                      <a:t>Politique économique</a:t>
                    </a: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50190" name="AutoShape 14"/>
                  <p:cNvSpPr>
                    <a:spLocks/>
                  </p:cNvSpPr>
                  <p:nvPr/>
                </p:nvSpPr>
                <p:spPr bwMode="auto">
                  <a:xfrm>
                    <a:off x="2475" y="4263"/>
                    <a:ext cx="1440" cy="960"/>
                  </a:xfrm>
                  <a:prstGeom prst="callout2">
                    <a:avLst>
                      <a:gd name="adj1" fmla="val 18750"/>
                      <a:gd name="adj2" fmla="val 108333"/>
                      <a:gd name="adj3" fmla="val 18750"/>
                      <a:gd name="adj4" fmla="val 145000"/>
                      <a:gd name="adj5" fmla="val 76565"/>
                      <a:gd name="adj6" fmla="val 182292"/>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ts val="1000"/>
                      </a:spcAft>
                      <a:buClrTx/>
                      <a:buSzTx/>
                      <a:buFontTx/>
                      <a:buNone/>
                      <a:tabLst/>
                    </a:pPr>
                    <a:r>
                      <a:rPr kumimoji="0" lang="fr-FR" sz="1100" b="0" i="0" u="none" strike="noStrike" cap="none" normalizeH="0" baseline="0" smtClean="0">
                        <a:ln>
                          <a:noFill/>
                        </a:ln>
                        <a:solidFill>
                          <a:schemeClr val="tx1"/>
                        </a:solidFill>
                        <a:effectLst/>
                        <a:latin typeface="Calibri" pitchFamily="34" charset="0"/>
                        <a:cs typeface="Arial" pitchFamily="34" charset="0"/>
                      </a:rPr>
                      <a:t>Economie politique</a:t>
                    </a: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50191" name="AutoShape 15"/>
                  <p:cNvSpPr>
                    <a:spLocks/>
                  </p:cNvSpPr>
                  <p:nvPr/>
                </p:nvSpPr>
                <p:spPr bwMode="auto">
                  <a:xfrm>
                    <a:off x="1440" y="5673"/>
                    <a:ext cx="2010" cy="1155"/>
                  </a:xfrm>
                  <a:prstGeom prst="callout2">
                    <a:avLst>
                      <a:gd name="adj1" fmla="val 15583"/>
                      <a:gd name="adj2" fmla="val 105972"/>
                      <a:gd name="adj3" fmla="val 15583"/>
                      <a:gd name="adj4" fmla="val 140051"/>
                      <a:gd name="adj5" fmla="val 0"/>
                      <a:gd name="adj6" fmla="val 174625"/>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0" i="0" u="none" strike="noStrike" cap="none" normalizeH="0" baseline="0" smtClean="0">
                        <a:ln>
                          <a:noFill/>
                        </a:ln>
                        <a:solidFill>
                          <a:schemeClr val="tx1"/>
                        </a:solidFill>
                        <a:effectLst/>
                        <a:latin typeface="Calibri" pitchFamily="34" charset="0"/>
                        <a:cs typeface="Arial" pitchFamily="34" charset="0"/>
                      </a:rPr>
                      <a:t>Economie générale</a:t>
                    </a:r>
                    <a:endParaRPr kumimoji="0" lang="fr-FR" sz="1000" b="0" i="0" u="none" strike="noStrike" cap="none" normalizeH="0" baseline="0" smtClean="0">
                      <a:ln>
                        <a:noFill/>
                      </a:ln>
                      <a:solidFill>
                        <a:schemeClr val="tx1"/>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0" i="0" u="none" strike="noStrike" cap="none" normalizeH="0" baseline="0" smtClean="0">
                        <a:ln>
                          <a:noFill/>
                        </a:ln>
                        <a:solidFill>
                          <a:schemeClr val="tx1"/>
                        </a:solidFill>
                        <a:effectLst/>
                        <a:latin typeface="Calibri" pitchFamily="34" charset="0"/>
                        <a:cs typeface="Arial" pitchFamily="34" charset="0"/>
                      </a:rPr>
                      <a:t>(Économie d’un pays) = science éco.</a:t>
                    </a: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cxnSp>
                <p:nvCxnSpPr>
                  <p:cNvPr id="50192" name="AutoShape 16"/>
                  <p:cNvCxnSpPr>
                    <a:cxnSpLocks noChangeShapeType="1"/>
                  </p:cNvCxnSpPr>
                  <p:nvPr/>
                </p:nvCxnSpPr>
                <p:spPr bwMode="auto">
                  <a:xfrm flipV="1">
                    <a:off x="1800" y="5088"/>
                    <a:ext cx="8595" cy="2145"/>
                  </a:xfrm>
                  <a:prstGeom prst="straightConnector1">
                    <a:avLst/>
                  </a:prstGeom>
                  <a:noFill/>
                  <a:ln w="9525">
                    <a:solidFill>
                      <a:srgbClr val="000000"/>
                    </a:solidFill>
                    <a:round/>
                    <a:headEnd/>
                    <a:tailEnd/>
                  </a:ln>
                </p:spPr>
              </p:cxnSp>
            </p:grpSp>
            <p:sp>
              <p:nvSpPr>
                <p:cNvPr id="50193" name="AutoShape 17"/>
                <p:cNvSpPr>
                  <a:spLocks/>
                </p:cNvSpPr>
                <p:nvPr/>
              </p:nvSpPr>
              <p:spPr bwMode="auto">
                <a:xfrm>
                  <a:off x="8250" y="8973"/>
                  <a:ext cx="1440" cy="960"/>
                </a:xfrm>
                <a:prstGeom prst="callout2">
                  <a:avLst>
                    <a:gd name="adj1" fmla="val 18750"/>
                    <a:gd name="adj2" fmla="val -8333"/>
                    <a:gd name="adj3" fmla="val 18750"/>
                    <a:gd name="adj4" fmla="val -67292"/>
                    <a:gd name="adj5" fmla="val -142190"/>
                    <a:gd name="adj6" fmla="val -127083"/>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fr-FR" sz="1100" b="0" i="0" u="none" strike="noStrike" cap="none" normalizeH="0" baseline="0" smtClean="0">
                      <a:ln>
                        <a:noFill/>
                      </a:ln>
                      <a:solidFill>
                        <a:schemeClr val="tx1"/>
                      </a:solidFill>
                      <a:effectLst/>
                      <a:latin typeface="Calibri" pitchFamily="34" charset="0"/>
                      <a:cs typeface="Arial" pitchFamily="34" charset="0"/>
                    </a:rPr>
                    <a:t>Gestion </a:t>
                  </a: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21" name="AutoShape 5"/>
                <p:cNvSpPr>
                  <a:spLocks/>
                </p:cNvSpPr>
                <p:nvPr/>
              </p:nvSpPr>
              <p:spPr bwMode="auto">
                <a:xfrm>
                  <a:off x="8903" y="7545"/>
                  <a:ext cx="1440" cy="960"/>
                </a:xfrm>
                <a:prstGeom prst="callout2">
                  <a:avLst>
                    <a:gd name="adj1" fmla="val 18750"/>
                    <a:gd name="adj2" fmla="val -8333"/>
                    <a:gd name="adj3" fmla="val -45135"/>
                    <a:gd name="adj4" fmla="val -124614"/>
                    <a:gd name="adj5" fmla="val -33573"/>
                    <a:gd name="adj6" fmla="val -99987"/>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fr-FR" sz="1000" b="0" i="0" u="none" strike="noStrike" cap="none" normalizeH="0" baseline="0" dirty="0" smtClean="0">
                      <a:ln>
                        <a:noFill/>
                      </a:ln>
                      <a:solidFill>
                        <a:schemeClr val="tx1"/>
                      </a:solidFill>
                      <a:effectLst/>
                      <a:latin typeface="Calibri" pitchFamily="34" charset="0"/>
                      <a:cs typeface="Arial" pitchFamily="34" charset="0"/>
                    </a:rPr>
                    <a:t>Economie de l’entreprise</a:t>
                  </a: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p:txBody>
            </p:sp>
          </p:grpSp>
          <p:sp>
            <p:nvSpPr>
              <p:cNvPr id="50194" name="Text Box 18"/>
              <p:cNvSpPr txBox="1">
                <a:spLocks noChangeArrowheads="1"/>
              </p:cNvSpPr>
              <p:nvPr/>
            </p:nvSpPr>
            <p:spPr bwMode="auto">
              <a:xfrm>
                <a:off x="4560" y="7773"/>
                <a:ext cx="1590" cy="79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fr-FR" sz="1100" b="0" i="0" u="none" strike="noStrike" cap="none" normalizeH="0" baseline="0" smtClean="0">
                    <a:ln>
                      <a:noFill/>
                    </a:ln>
                    <a:solidFill>
                      <a:schemeClr val="tx1"/>
                    </a:solidFill>
                    <a:effectLst/>
                    <a:latin typeface="Calibri" pitchFamily="34" charset="0"/>
                    <a:cs typeface="Arial" pitchFamily="34" charset="0"/>
                  </a:rPr>
                  <a:t>Comptabilité</a:t>
                </a: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grpSp>
        <p:sp>
          <p:nvSpPr>
            <p:cNvPr id="50195" name="Text Box 19"/>
            <p:cNvSpPr txBox="1">
              <a:spLocks noChangeArrowheads="1"/>
            </p:cNvSpPr>
            <p:nvPr/>
          </p:nvSpPr>
          <p:spPr bwMode="auto">
            <a:xfrm>
              <a:off x="2895" y="9933"/>
              <a:ext cx="5700" cy="12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fr-FR" sz="1600" b="0" i="0" u="none" strike="noStrike" cap="none" normalizeH="0" baseline="0" dirty="0" err="1" smtClean="0">
                  <a:ln>
                    <a:noFill/>
                  </a:ln>
                  <a:solidFill>
                    <a:schemeClr val="tx1"/>
                  </a:solidFill>
                  <a:effectLst/>
                  <a:latin typeface="Felix Titling" pitchFamily="82" charset="0"/>
                  <a:cs typeface="Arial" pitchFamily="34" charset="0"/>
                </a:rPr>
                <a:t>MIcro</a:t>
              </a:r>
              <a:r>
                <a:rPr kumimoji="0" lang="fr-FR" sz="1600" b="0" i="0" u="none" strike="noStrike" cap="none" normalizeH="0" baseline="0" dirty="0" smtClean="0">
                  <a:ln>
                    <a:noFill/>
                  </a:ln>
                  <a:solidFill>
                    <a:schemeClr val="tx1"/>
                  </a:solidFill>
                  <a:effectLst/>
                  <a:latin typeface="Felix Titling" pitchFamily="82" charset="0"/>
                  <a:cs typeface="Arial" pitchFamily="34" charset="0"/>
                </a:rPr>
                <a:t> économie</a:t>
              </a: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0196" name="Text Box 20"/>
            <p:cNvSpPr txBox="1">
              <a:spLocks noChangeArrowheads="1"/>
            </p:cNvSpPr>
            <p:nvPr/>
          </p:nvSpPr>
          <p:spPr bwMode="auto">
            <a:xfrm>
              <a:off x="3135" y="3255"/>
              <a:ext cx="5700" cy="12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fr-FR" sz="1600" b="0" i="0" u="none" strike="noStrike" cap="none" normalizeH="0" baseline="0" smtClean="0">
                  <a:ln>
                    <a:noFill/>
                  </a:ln>
                  <a:solidFill>
                    <a:schemeClr val="tx1"/>
                  </a:solidFill>
                  <a:effectLst/>
                  <a:latin typeface="Felix Titling" pitchFamily="82" charset="0"/>
                  <a:cs typeface="Arial" pitchFamily="34" charset="0"/>
                </a:rPr>
                <a:t>MAcro économie</a:t>
              </a: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grpSp>
      <p:sp>
        <p:nvSpPr>
          <p:cNvPr id="22" name="Rectangle 21"/>
          <p:cNvSpPr/>
          <p:nvPr/>
        </p:nvSpPr>
        <p:spPr>
          <a:xfrm>
            <a:off x="755576" y="0"/>
            <a:ext cx="8136904" cy="1200329"/>
          </a:xfrm>
          <a:prstGeom prst="rect">
            <a:avLst/>
          </a:prstGeom>
          <a:solidFill>
            <a:schemeClr val="bg2"/>
          </a:solidFill>
        </p:spPr>
        <p:txBody>
          <a:bodyPr wrap="square">
            <a:spAutoFit/>
          </a:bodyPr>
          <a:lstStyle/>
          <a:p>
            <a:pPr lvl="0">
              <a:buNone/>
            </a:pPr>
            <a:r>
              <a:rPr lang="fr-FR" dirty="0" smtClean="0"/>
              <a:t>A- Qu’est ce qu’une démarche économique ?</a:t>
            </a:r>
          </a:p>
          <a:p>
            <a:pPr lvl="0">
              <a:buNone/>
            </a:pPr>
            <a:r>
              <a:rPr lang="fr-FR" dirty="0" smtClean="0"/>
              <a:t>		a- Le problème central : la rareté des ressources</a:t>
            </a:r>
          </a:p>
          <a:p>
            <a:pPr lvl="0">
              <a:buNone/>
            </a:pPr>
            <a:r>
              <a:rPr lang="fr-FR" dirty="0" smtClean="0"/>
              <a:t>		b- L’appel au marché</a:t>
            </a:r>
          </a:p>
          <a:p>
            <a:pPr lvl="0">
              <a:buNone/>
            </a:pPr>
            <a:r>
              <a:rPr lang="fr-FR" dirty="0" smtClean="0"/>
              <a:t>		</a:t>
            </a:r>
            <a:r>
              <a:rPr lang="fr-FR" dirty="0" smtClean="0">
                <a:effectLst>
                  <a:outerShdw blurRad="38100" dist="38100" dir="2700000" algn="tl">
                    <a:srgbClr val="000000">
                      <a:alpha val="43137"/>
                    </a:srgbClr>
                  </a:outerShdw>
                </a:effectLst>
              </a:rPr>
              <a:t>c- Approche micro économique ou macroéconomique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457200" y="274638"/>
            <a:ext cx="8229600" cy="994122"/>
          </a:xfrm>
          <a:solidFill>
            <a:schemeClr val="bg2">
              <a:lumMod val="75000"/>
            </a:schemeClr>
          </a:solidFill>
        </p:spPr>
        <p:txBody>
          <a:bodyPr>
            <a:noAutofit/>
          </a:bodyPr>
          <a:lstStyle/>
          <a:p>
            <a:pPr lvl="0" algn="l"/>
            <a:r>
              <a:rPr lang="fr-FR" sz="1600" dirty="0" smtClean="0"/>
              <a:t>	</a:t>
            </a:r>
            <a:br>
              <a:rPr lang="fr-FR" sz="1600" dirty="0" smtClean="0"/>
            </a:br>
            <a:r>
              <a:rPr lang="fr-FR" sz="1600" dirty="0" smtClean="0"/>
              <a:t>	B- Que nous produisons nous?</a:t>
            </a:r>
            <a:br>
              <a:rPr lang="fr-FR" sz="1600" dirty="0" smtClean="0"/>
            </a:br>
            <a:r>
              <a:rPr lang="fr-FR" sz="1600" dirty="0" smtClean="0"/>
              <a:t>		</a:t>
            </a:r>
            <a:r>
              <a:rPr lang="fr-FR" sz="1600" dirty="0" smtClean="0">
                <a:effectLst>
                  <a:outerShdw blurRad="38100" dist="38100" dir="2700000" algn="tl">
                    <a:srgbClr val="000000">
                      <a:alpha val="43137"/>
                    </a:srgbClr>
                  </a:outerShdw>
                </a:effectLst>
              </a:rPr>
              <a:t>a- Des biens et des services marchands et non marchands</a:t>
            </a:r>
            <a:r>
              <a:rPr lang="fr-FR" sz="1600" dirty="0" smtClean="0"/>
              <a:t/>
            </a:r>
            <a:br>
              <a:rPr lang="fr-FR" sz="1600" dirty="0" smtClean="0"/>
            </a:br>
            <a:r>
              <a:rPr lang="fr-FR" sz="1600" dirty="0" smtClean="0"/>
              <a:t>		b- De la valeur ajoutée</a:t>
            </a:r>
            <a:br>
              <a:rPr lang="fr-FR" sz="1600" dirty="0" smtClean="0"/>
            </a:br>
            <a:r>
              <a:rPr lang="fr-FR" sz="1600" dirty="0" smtClean="0"/>
              <a:t>		c- Et la TVA ?</a:t>
            </a:r>
            <a:br>
              <a:rPr lang="fr-FR" sz="1600" dirty="0" smtClean="0"/>
            </a:br>
            <a:endParaRPr lang="fr-FR" sz="1600" dirty="0"/>
          </a:p>
        </p:txBody>
      </p:sp>
      <p:pic>
        <p:nvPicPr>
          <p:cNvPr id="55297" name="Picture 1" descr="C:\Users\Patrick LOUIS\Pictures\enseignements\GESTION\Numérisé à 18-09-2010 14-27.bmp"/>
          <p:cNvPicPr>
            <a:picLocks noGrp="1" noChangeAspect="1" noChangeArrowheads="1"/>
          </p:cNvPicPr>
          <p:nvPr>
            <p:ph idx="1"/>
          </p:nvPr>
        </p:nvPicPr>
        <p:blipFill>
          <a:blip r:embed="rId2" cstate="print"/>
          <a:srcRect/>
          <a:stretch>
            <a:fillRect/>
          </a:stretch>
        </p:blipFill>
        <p:spPr bwMode="auto">
          <a:xfrm>
            <a:off x="611560" y="2348880"/>
            <a:ext cx="7842129" cy="3456384"/>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457200" y="116632"/>
            <a:ext cx="5338936" cy="1152128"/>
          </a:xfrm>
          <a:solidFill>
            <a:schemeClr val="bg2">
              <a:lumMod val="75000"/>
            </a:schemeClr>
          </a:solidFill>
        </p:spPr>
        <p:txBody>
          <a:bodyPr>
            <a:noAutofit/>
          </a:bodyPr>
          <a:lstStyle/>
          <a:p>
            <a:pPr lvl="0" algn="l"/>
            <a:r>
              <a:rPr lang="fr-FR" sz="1600" dirty="0" smtClean="0"/>
              <a:t>	</a:t>
            </a:r>
            <a:br>
              <a:rPr lang="fr-FR" sz="1600" dirty="0" smtClean="0"/>
            </a:br>
            <a:r>
              <a:rPr lang="fr-FR" sz="1600" dirty="0" smtClean="0"/>
              <a:t>B- Que nous produisons nous?</a:t>
            </a:r>
            <a:br>
              <a:rPr lang="fr-FR" sz="1600" dirty="0" smtClean="0"/>
            </a:br>
            <a:r>
              <a:rPr lang="fr-FR" sz="1600" dirty="0" smtClean="0"/>
              <a:t>a- Des biens et des services marchands et non marchands</a:t>
            </a:r>
            <a:br>
              <a:rPr lang="fr-FR" sz="1600" dirty="0" smtClean="0"/>
            </a:br>
            <a:r>
              <a:rPr lang="fr-FR" sz="1600" dirty="0" smtClean="0">
                <a:effectLst>
                  <a:outerShdw blurRad="38100" dist="38100" dir="2700000" algn="tl">
                    <a:srgbClr val="000000">
                      <a:alpha val="43137"/>
                    </a:srgbClr>
                  </a:outerShdw>
                </a:effectLst>
              </a:rPr>
              <a:t>b- De la valeur ajoutée</a:t>
            </a:r>
            <a:r>
              <a:rPr lang="fr-FR" sz="1600" dirty="0" smtClean="0"/>
              <a:t/>
            </a:r>
            <a:br>
              <a:rPr lang="fr-FR" sz="1600" dirty="0" smtClean="0"/>
            </a:br>
            <a:r>
              <a:rPr lang="fr-FR" sz="1600" dirty="0" smtClean="0"/>
              <a:t>c- Et la TVA ?</a:t>
            </a:r>
            <a:br>
              <a:rPr lang="fr-FR" sz="1600" dirty="0" smtClean="0"/>
            </a:br>
            <a:endParaRPr lang="fr-FR" sz="1600" dirty="0"/>
          </a:p>
        </p:txBody>
      </p:sp>
      <p:sp>
        <p:nvSpPr>
          <p:cNvPr id="5" name="Espace réservé du contenu 4"/>
          <p:cNvSpPr>
            <a:spLocks noGrp="1"/>
          </p:cNvSpPr>
          <p:nvPr>
            <p:ph idx="1"/>
          </p:nvPr>
        </p:nvSpPr>
        <p:spPr>
          <a:xfrm>
            <a:off x="457200" y="1484784"/>
            <a:ext cx="8229600" cy="5040560"/>
          </a:xfrm>
          <a:solidFill>
            <a:schemeClr val="bg1"/>
          </a:solidFill>
        </p:spPr>
        <p:txBody>
          <a:bodyPr>
            <a:normAutofit fontScale="92500" lnSpcReduction="10000"/>
          </a:bodyPr>
          <a:lstStyle/>
          <a:p>
            <a:r>
              <a:rPr lang="fr-FR" dirty="0" smtClean="0"/>
              <a:t>Calcul de la VA</a:t>
            </a:r>
          </a:p>
          <a:p>
            <a:pPr lvl="1"/>
            <a:r>
              <a:rPr lang="fr-FR" dirty="0" smtClean="0"/>
              <a:t>Consommation intermédiaires:</a:t>
            </a:r>
          </a:p>
          <a:p>
            <a:pPr lvl="1"/>
            <a:r>
              <a:rPr lang="fr-FR" dirty="0" smtClean="0"/>
              <a:t>Travail:</a:t>
            </a:r>
          </a:p>
          <a:p>
            <a:pPr lvl="1"/>
            <a:r>
              <a:rPr lang="fr-FR" dirty="0" smtClean="0"/>
              <a:t>Capital:</a:t>
            </a:r>
          </a:p>
          <a:p>
            <a:pPr lvl="1"/>
            <a:r>
              <a:rPr lang="fr-FR" dirty="0" smtClean="0"/>
              <a:t>Infrastructures collectives:</a:t>
            </a:r>
          </a:p>
          <a:p>
            <a:pPr lvl="1">
              <a:buNone/>
            </a:pPr>
            <a:r>
              <a:rPr lang="fr-FR" dirty="0" smtClean="0"/>
              <a:t>______________________________</a:t>
            </a:r>
          </a:p>
          <a:p>
            <a:pPr lvl="1">
              <a:buNone/>
            </a:pPr>
            <a:r>
              <a:rPr lang="fr-FR" dirty="0" smtClean="0"/>
              <a:t>= somme = Prix de revient:</a:t>
            </a:r>
          </a:p>
          <a:p>
            <a:pPr lvl="1">
              <a:buFont typeface="Symbol" pitchFamily="18" charset="2"/>
              <a:buChar char="Þ"/>
            </a:pPr>
            <a:r>
              <a:rPr lang="fr-FR" dirty="0" smtClean="0"/>
              <a:t>Quid du prix de vente:</a:t>
            </a:r>
          </a:p>
          <a:p>
            <a:pPr lvl="1">
              <a:buFont typeface="Symbol" pitchFamily="18" charset="2"/>
              <a:buChar char="Þ"/>
            </a:pPr>
            <a:r>
              <a:rPr lang="fr-FR" dirty="0" smtClean="0"/>
              <a:t>Quid du Profit:</a:t>
            </a:r>
          </a:p>
          <a:p>
            <a:pPr lvl="1">
              <a:buFont typeface="Symbol" pitchFamily="18" charset="2"/>
              <a:buChar char="Þ"/>
            </a:pPr>
            <a:r>
              <a:rPr lang="fr-FR" dirty="0" smtClean="0"/>
              <a:t>Quid de la valeur:</a:t>
            </a:r>
          </a:p>
          <a:p>
            <a:pPr lvl="1">
              <a:buFont typeface="Symbol" pitchFamily="18" charset="2"/>
              <a:buChar char="Þ"/>
            </a:pPr>
            <a:r>
              <a:rPr lang="fr-FR" dirty="0" smtClean="0"/>
              <a:t>Quid de la valeur ajoutée:</a:t>
            </a:r>
            <a:endParaRPr lang="fr-FR" dirty="0"/>
          </a:p>
        </p:txBody>
      </p:sp>
    </p:spTree>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541</TotalTime>
  <Words>464</Words>
  <Application>Microsoft Office PowerPoint</Application>
  <PresentationFormat>Affichage à l'écran (4:3)</PresentationFormat>
  <Paragraphs>247</Paragraphs>
  <Slides>25</Slides>
  <Notes>0</Notes>
  <HiddenSlides>0</HiddenSlides>
  <MMClips>0</MMClips>
  <ScaleCrop>false</ScaleCrop>
  <HeadingPairs>
    <vt:vector size="6" baseType="variant">
      <vt:variant>
        <vt:lpstr>Thème</vt:lpstr>
      </vt:variant>
      <vt:variant>
        <vt:i4>1</vt:i4>
      </vt:variant>
      <vt:variant>
        <vt:lpstr>Serveurs OLE incorporés</vt:lpstr>
      </vt:variant>
      <vt:variant>
        <vt:i4>1</vt:i4>
      </vt:variant>
      <vt:variant>
        <vt:lpstr>Titres des diapositives</vt:lpstr>
      </vt:variant>
      <vt:variant>
        <vt:i4>25</vt:i4>
      </vt:variant>
    </vt:vector>
  </HeadingPairs>
  <TitlesOfParts>
    <vt:vector size="27" baseType="lpstr">
      <vt:lpstr>Thème Office</vt:lpstr>
      <vt:lpstr>Document</vt:lpstr>
      <vt:lpstr> gestion  –  économie d’entreprise </vt:lpstr>
      <vt:lpstr>Diapositive 2</vt:lpstr>
      <vt:lpstr> GESTION – économie d’entreprise.            introduction </vt:lpstr>
      <vt:lpstr>Diapositive 4</vt:lpstr>
      <vt:lpstr>Diapositive 5</vt:lpstr>
      <vt:lpstr>Diapositive 6</vt:lpstr>
      <vt:lpstr>Diapositive 7</vt:lpstr>
      <vt:lpstr>   B- Que nous produisons nous?   a- Des biens et des services marchands et non marchands   b- De la valeur ajoutée   c- Et la TVA ? </vt:lpstr>
      <vt:lpstr>  B- Que nous produisons nous? a- Des biens et des services marchands et non marchands b- De la valeur ajoutée c- Et la TVA ? </vt:lpstr>
      <vt:lpstr>La VA , production des entreprises, ressources des acteurs et de la Nation</vt:lpstr>
      <vt:lpstr>Diapositive 11</vt:lpstr>
      <vt:lpstr>   B- Que nous produisons nous?   a- Des biens et des services marchands et non marchands   b- De la valeur ajoutée   c- Et la TVA ? </vt:lpstr>
      <vt:lpstr>   B- Que nous produisons nous?   a- Des biens et des services marchands et non marchands   b- De la valeur ajoutée   c- Et la TVA ? </vt:lpstr>
      <vt:lpstr>Diapositive 14</vt:lpstr>
      <vt:lpstr>Diapositive 15</vt:lpstr>
      <vt:lpstr>Diapositive 16</vt:lpstr>
      <vt:lpstr>TVA</vt:lpstr>
      <vt:lpstr>LA TVA: bilan</vt:lpstr>
      <vt:lpstr>Diapositive 19</vt:lpstr>
      <vt:lpstr>L’entreprise est un sous système</vt:lpstr>
      <vt:lpstr>L’entreprise est un sous système</vt:lpstr>
      <vt:lpstr>L’organisation de l’entreprise  se fait face à son environnement </vt:lpstr>
      <vt:lpstr>L’organisation de l’entreprise face à son environnement </vt:lpstr>
      <vt:lpstr>De l’environnement à l’organisation,  de l’organisation à l’organigramme</vt:lpstr>
      <vt:lpstr>L’entreprise est un sous système</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Patrick LOUIS</dc:creator>
  <cp:lastModifiedBy>Sandra</cp:lastModifiedBy>
  <cp:revision>64</cp:revision>
  <dcterms:created xsi:type="dcterms:W3CDTF">2010-02-03T15:53:12Z</dcterms:created>
  <dcterms:modified xsi:type="dcterms:W3CDTF">2011-11-08T18:04:21Z</dcterms:modified>
</cp:coreProperties>
</file>