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6" r:id="rId6"/>
    <p:sldId id="290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70" r:id="rId16"/>
    <p:sldId id="271" r:id="rId17"/>
    <p:sldId id="274" r:id="rId18"/>
    <p:sldId id="272" r:id="rId19"/>
    <p:sldId id="273" r:id="rId20"/>
    <p:sldId id="291" r:id="rId21"/>
    <p:sldId id="275" r:id="rId22"/>
    <p:sldId id="276" r:id="rId23"/>
    <p:sldId id="277" r:id="rId24"/>
    <p:sldId id="279" r:id="rId25"/>
    <p:sldId id="292" r:id="rId26"/>
    <p:sldId id="280" r:id="rId27"/>
    <p:sldId id="281" r:id="rId28"/>
    <p:sldId id="283" r:id="rId29"/>
    <p:sldId id="284" r:id="rId30"/>
    <p:sldId id="286" r:id="rId31"/>
    <p:sldId id="287" r:id="rId32"/>
    <p:sldId id="288" r:id="rId33"/>
    <p:sldId id="289" r:id="rId3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 varScale="1">
        <p:scale>
          <a:sx n="30" d="100"/>
          <a:sy n="30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C0776-9F2C-42BA-B6FD-B9F9605EEA9D}" type="datetimeFigureOut">
              <a:rPr lang="fr-FR" smtClean="0"/>
              <a:pPr/>
              <a:t>15/11/2011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48FAC-4041-46D5-A373-431D9E8E22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dirty="0" smtClean="0"/>
              <a:t>Appareil Génital Féminin</a:t>
            </a:r>
            <a:endParaRPr lang="fr-FR" sz="54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80320"/>
          </a:xfrm>
        </p:spPr>
        <p:txBody>
          <a:bodyPr>
            <a:normAutofit/>
          </a:bodyPr>
          <a:lstStyle/>
          <a:p>
            <a:r>
              <a:rPr lang="fr-FR" sz="4000" dirty="0" smtClean="0"/>
              <a:t>Embryologie</a:t>
            </a:r>
          </a:p>
          <a:p>
            <a:endParaRPr lang="fr-FR" sz="1800" dirty="0" smtClean="0"/>
          </a:p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b="1" dirty="0" smtClean="0"/>
              <a:t>Dr Mama SY DIALLO</a:t>
            </a:r>
          </a:p>
          <a:p>
            <a:r>
              <a:rPr lang="fr-FR" sz="1800" b="1" dirty="0" smtClean="0"/>
              <a:t>UCAD</a:t>
            </a:r>
            <a:endParaRPr lang="fr-FR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Gonade indifférenciée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dirty="0" smtClean="0"/>
              <a:t> 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1. </a:t>
            </a:r>
            <a:r>
              <a:rPr lang="en-US" sz="2600" dirty="0" err="1" smtClean="0"/>
              <a:t>Coelomic</a:t>
            </a:r>
            <a:r>
              <a:rPr lang="en-US" sz="2600" dirty="0" smtClean="0"/>
              <a:t> epithelium                   3. Primordial germ cell</a:t>
            </a:r>
          </a:p>
          <a:p>
            <a:pPr>
              <a:buNone/>
            </a:pPr>
            <a:r>
              <a:rPr lang="en-US" sz="2600" dirty="0" smtClean="0"/>
              <a:t> 2. Primitive sex cords                     4. Dorsal mesentery</a:t>
            </a:r>
            <a:br>
              <a:rPr lang="en-US" sz="2600" dirty="0" smtClean="0"/>
            </a:br>
            <a:r>
              <a:rPr lang="en-US" sz="2600" dirty="0" smtClean="0"/>
              <a:t>				       5. </a:t>
            </a:r>
            <a:r>
              <a:rPr lang="en-US" sz="2600" dirty="0" err="1" smtClean="0"/>
              <a:t>Mesenchyme</a:t>
            </a:r>
            <a:endParaRPr lang="fr-FR" sz="26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6" name="Image 5" descr="http://www.embryo.chronolab.com/images/S2_5_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124744"/>
            <a:ext cx="6120679" cy="38164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voies génitales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Canaux de Wolff et de Müller dans les 2 sexes</a:t>
            </a:r>
          </a:p>
          <a:p>
            <a:r>
              <a:rPr lang="fr-FR" dirty="0" smtClean="0"/>
              <a:t>Les canaux de Wolff ou canaux </a:t>
            </a:r>
            <a:r>
              <a:rPr lang="fr-FR" dirty="0" err="1" smtClean="0"/>
              <a:t>mésonéphrotiques</a:t>
            </a:r>
            <a:r>
              <a:rPr lang="fr-FR" dirty="0" smtClean="0"/>
              <a:t> =voie d’excrétion du </a:t>
            </a:r>
            <a:r>
              <a:rPr lang="fr-FR" dirty="0" err="1" smtClean="0"/>
              <a:t>mésonéphros</a:t>
            </a:r>
            <a:r>
              <a:rPr lang="fr-FR" dirty="0" smtClean="0"/>
              <a:t> région dorsal sinus uro-génital</a:t>
            </a:r>
          </a:p>
          <a:p>
            <a:r>
              <a:rPr lang="fr-FR" dirty="0" smtClean="0"/>
              <a:t>Les canaux de </a:t>
            </a:r>
            <a:r>
              <a:rPr lang="fr-FR" dirty="0"/>
              <a:t>M</a:t>
            </a:r>
            <a:r>
              <a:rPr lang="fr-FR" dirty="0" smtClean="0"/>
              <a:t>üller ou </a:t>
            </a:r>
            <a:r>
              <a:rPr lang="fr-FR" dirty="0" err="1" smtClean="0"/>
              <a:t>paramésonéphrotiques</a:t>
            </a:r>
            <a:r>
              <a:rPr lang="fr-FR" dirty="0" smtClean="0"/>
              <a:t> =invagination de l’épithélium </a:t>
            </a:r>
            <a:r>
              <a:rPr lang="fr-FR" dirty="0" err="1" smtClean="0"/>
              <a:t>coelomique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Voies génitales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81128"/>
          </a:xfrm>
        </p:spPr>
        <p:txBody>
          <a:bodyPr>
            <a:normAutofit/>
          </a:bodyPr>
          <a:lstStyle/>
          <a:p>
            <a:r>
              <a:rPr lang="en-US" dirty="0" smtClean="0"/>
              <a:t> </a:t>
            </a:r>
            <a:endParaRPr lang="fr-FR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	                 </a:t>
            </a:r>
            <a:r>
              <a:rPr lang="en-US" sz="2200" dirty="0" smtClean="0"/>
              <a:t>1.  1. </a:t>
            </a:r>
            <a:r>
              <a:rPr lang="en-US" sz="2200" dirty="0" err="1" smtClean="0"/>
              <a:t>ostium</a:t>
            </a:r>
            <a:r>
              <a:rPr lang="en-US" sz="2200" dirty="0" smtClean="0"/>
              <a:t> of uterine tube</a:t>
            </a:r>
            <a:br>
              <a:rPr lang="en-US" sz="2200" dirty="0" smtClean="0"/>
            </a:br>
            <a:r>
              <a:rPr lang="en-US" sz="2200" dirty="0" smtClean="0"/>
              <a:t>			                             2. </a:t>
            </a:r>
            <a:r>
              <a:rPr lang="en-US" sz="2200" dirty="0" err="1" smtClean="0"/>
              <a:t>Paramesonephric</a:t>
            </a:r>
            <a:r>
              <a:rPr lang="en-US" sz="2200" dirty="0" smtClean="0"/>
              <a:t> </a:t>
            </a:r>
            <a:r>
              <a:rPr lang="en-US" sz="2200" dirty="0" err="1" smtClean="0"/>
              <a:t>tubercule</a:t>
            </a:r>
            <a:r>
              <a:rPr lang="en-US" sz="2200" dirty="0" smtClean="0"/>
              <a:t/>
            </a:r>
            <a:br>
              <a:rPr lang="en-US" sz="2200" dirty="0" smtClean="0"/>
            </a:br>
            <a:r>
              <a:rPr lang="en-US" sz="2200" dirty="0" smtClean="0"/>
              <a:t>			                             3. Uterine canal</a:t>
            </a:r>
            <a:br>
              <a:rPr lang="en-US" sz="2200" dirty="0" smtClean="0"/>
            </a:br>
            <a:r>
              <a:rPr lang="en-US" sz="2200" dirty="0" smtClean="0"/>
              <a:t>			                             4. </a:t>
            </a:r>
            <a:r>
              <a:rPr lang="en-US" sz="2200" dirty="0" err="1" smtClean="0"/>
              <a:t>Paramesonephric</a:t>
            </a:r>
            <a:r>
              <a:rPr lang="en-US" sz="2200" dirty="0" smtClean="0"/>
              <a:t> duct</a:t>
            </a:r>
            <a:br>
              <a:rPr lang="en-US" sz="2200" dirty="0" smtClean="0"/>
            </a:br>
            <a:r>
              <a:rPr lang="en-US" sz="2200" dirty="0" smtClean="0"/>
              <a:t>			                             5. </a:t>
            </a:r>
            <a:r>
              <a:rPr lang="fr-FR" sz="2200" dirty="0" smtClean="0"/>
              <a:t>Cortical </a:t>
            </a:r>
            <a:r>
              <a:rPr lang="fr-FR" sz="2200" dirty="0" err="1" smtClean="0"/>
              <a:t>cords</a:t>
            </a:r>
            <a:r>
              <a:rPr lang="fr-FR" sz="2200" dirty="0" smtClean="0"/>
              <a:t> of </a:t>
            </a:r>
            <a:r>
              <a:rPr lang="fr-FR" sz="2200" dirty="0" err="1" smtClean="0"/>
              <a:t>ovary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				              6. </a:t>
            </a:r>
            <a:r>
              <a:rPr lang="fr-FR" sz="2200" dirty="0" err="1" smtClean="0"/>
              <a:t>Mesonephric</a:t>
            </a:r>
            <a:r>
              <a:rPr lang="fr-FR" sz="2200" dirty="0" smtClean="0"/>
              <a:t> </a:t>
            </a:r>
            <a:r>
              <a:rPr lang="fr-FR" sz="2200" dirty="0" err="1" smtClean="0"/>
              <a:t>duct</a:t>
            </a:r>
            <a:r>
              <a:rPr lang="fr-FR" sz="2200" dirty="0" smtClean="0"/>
              <a:t/>
            </a:r>
            <a:br>
              <a:rPr lang="fr-FR" sz="2200" dirty="0" smtClean="0"/>
            </a:br>
            <a:r>
              <a:rPr lang="fr-FR" sz="2200" dirty="0" smtClean="0"/>
              <a:t>					7. </a:t>
            </a:r>
            <a:r>
              <a:rPr lang="fr-FR" sz="2200" dirty="0" err="1" smtClean="0"/>
              <a:t>Mesonephros</a:t>
            </a:r>
            <a:endParaRPr lang="fr-FR" sz="2200" dirty="0" smtClean="0"/>
          </a:p>
          <a:p>
            <a:endParaRPr lang="fr-FR" dirty="0"/>
          </a:p>
        </p:txBody>
      </p:sp>
      <p:pic>
        <p:nvPicPr>
          <p:cNvPr id="4" name="Image 3" descr="http://www.embryo.chronolab.com/images/S2_5_1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4392488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Organes Génitaux externes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Ebauche des OGE au niveau de la membrane cloacale</a:t>
            </a:r>
          </a:p>
          <a:p>
            <a:r>
              <a:rPr lang="fr-FR" dirty="0" smtClean="0"/>
              <a:t>FIN 3</a:t>
            </a:r>
            <a:r>
              <a:rPr lang="fr-FR" baseline="30000" dirty="0" smtClean="0"/>
              <a:t>ème</a:t>
            </a:r>
            <a:r>
              <a:rPr lang="fr-FR" dirty="0" smtClean="0"/>
              <a:t> semaine :bourrelets cloacaux s’</a:t>
            </a:r>
            <a:r>
              <a:rPr lang="fr-FR" dirty="0" err="1" smtClean="0"/>
              <a:t>unisssent</a:t>
            </a:r>
            <a:r>
              <a:rPr lang="fr-FR" dirty="0" smtClean="0"/>
              <a:t> en avant =&gt; tubercule génital</a:t>
            </a:r>
          </a:p>
          <a:p>
            <a:r>
              <a:rPr lang="fr-FR" dirty="0" smtClean="0"/>
              <a:t>8</a:t>
            </a:r>
            <a:r>
              <a:rPr lang="fr-FR" baseline="30000" dirty="0" smtClean="0"/>
              <a:t>ème</a:t>
            </a:r>
            <a:r>
              <a:rPr lang="fr-FR" dirty="0" smtClean="0"/>
              <a:t> semaine(fin 2</a:t>
            </a:r>
            <a:r>
              <a:rPr lang="fr-FR" baseline="30000" dirty="0" smtClean="0"/>
              <a:t>ème</a:t>
            </a:r>
            <a:r>
              <a:rPr lang="fr-FR" dirty="0" smtClean="0"/>
              <a:t> mois), cloisonnement du cloaque</a:t>
            </a:r>
          </a:p>
          <a:p>
            <a:pPr lvl="1"/>
            <a:r>
              <a:rPr lang="fr-FR" dirty="0" smtClean="0"/>
              <a:t>Membrane uro-génitale, ventrale</a:t>
            </a:r>
          </a:p>
          <a:p>
            <a:pPr lvl="1"/>
            <a:r>
              <a:rPr lang="fr-FR" dirty="0" smtClean="0"/>
              <a:t>Membrane anale , dorsale</a:t>
            </a:r>
          </a:p>
          <a:p>
            <a:pPr lvl="1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organes génitaux externes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/>
              <a:t>Ouverture de la membrane urogénitale=&gt;fente urogénitale</a:t>
            </a:r>
          </a:p>
          <a:p>
            <a:pPr lvl="1"/>
            <a:r>
              <a:rPr lang="fr-FR" dirty="0" smtClean="0"/>
              <a:t>Les bords de la membrane=replis génitaux (en dedans des bourrelets génitaux</a:t>
            </a:r>
          </a:p>
          <a:p>
            <a:pPr lvl="1"/>
            <a:endParaRPr lang="fr-FR" dirty="0"/>
          </a:p>
          <a:p>
            <a:r>
              <a:rPr lang="fr-FR" dirty="0" smtClean="0"/>
              <a:t>A la fin du 2</a:t>
            </a:r>
            <a:r>
              <a:rPr lang="fr-FR" baseline="30000" dirty="0" smtClean="0"/>
              <a:t>ème</a:t>
            </a:r>
            <a:r>
              <a:rPr lang="fr-FR" dirty="0" smtClean="0"/>
              <a:t> mois, les OGE sont identiques dans les deux sexes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229600" cy="1143000"/>
          </a:xfrm>
        </p:spPr>
        <p:txBody>
          <a:bodyPr/>
          <a:lstStyle/>
          <a:p>
            <a:r>
              <a:rPr lang="fr-FR" dirty="0" smtClean="0"/>
              <a:t>Différenciation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Différenciation ovarienne= lente et tardive</a:t>
            </a:r>
          </a:p>
          <a:p>
            <a:r>
              <a:rPr lang="fr-FR" dirty="0" smtClean="0"/>
              <a:t>Cordons sexuels de 1</a:t>
            </a:r>
            <a:r>
              <a:rPr lang="fr-FR" baseline="30000" dirty="0" smtClean="0"/>
              <a:t>ère</a:t>
            </a:r>
            <a:r>
              <a:rPr lang="fr-FR" dirty="0" smtClean="0"/>
              <a:t> génération disparaissent=&gt;Cordons sexuels de 2</a:t>
            </a:r>
            <a:r>
              <a:rPr lang="fr-FR" baseline="30000" dirty="0" smtClean="0"/>
              <a:t>ème</a:t>
            </a:r>
            <a:r>
              <a:rPr lang="fr-FR" dirty="0" smtClean="0"/>
              <a:t> génération (de l’épithélium de </a:t>
            </a:r>
            <a:r>
              <a:rPr lang="fr-FR" dirty="0" err="1" smtClean="0"/>
              <a:t>surfance</a:t>
            </a:r>
            <a:r>
              <a:rPr lang="fr-FR" dirty="0" smtClean="0"/>
              <a:t> ou </a:t>
            </a:r>
            <a:r>
              <a:rPr lang="fr-FR" dirty="0" err="1" smtClean="0"/>
              <a:t>mésothélium</a:t>
            </a:r>
            <a:r>
              <a:rPr lang="fr-FR" dirty="0" smtClean="0"/>
              <a:t>)</a:t>
            </a:r>
          </a:p>
          <a:p>
            <a:r>
              <a:rPr lang="fr-FR" dirty="0" smtClean="0"/>
              <a:t>Cordons de 2</a:t>
            </a:r>
            <a:r>
              <a:rPr lang="fr-FR" baseline="30000" dirty="0" smtClean="0"/>
              <a:t>ème</a:t>
            </a:r>
            <a:r>
              <a:rPr lang="fr-FR" dirty="0" smtClean="0"/>
              <a:t> génération=&gt; les cellules folliculaires qui entourent les cellules germinales (follicule ovarien)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/>
          <a:lstStyle/>
          <a:p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1600" b="1" dirty="0" smtClean="0"/>
              <a:t>					</a:t>
            </a:r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r>
              <a:rPr lang="fr-FR" sz="1600" b="1" dirty="0" smtClean="0"/>
              <a:t>					                                 </a:t>
            </a:r>
            <a:r>
              <a:rPr lang="fr-FR" sz="2100" b="1" dirty="0" smtClean="0"/>
              <a:t>1.</a:t>
            </a:r>
            <a:r>
              <a:rPr lang="fr-FR" sz="2100" dirty="0" smtClean="0"/>
              <a:t>Conduit </a:t>
            </a:r>
            <a:r>
              <a:rPr lang="fr-FR" sz="2100" dirty="0" err="1" smtClean="0"/>
              <a:t>mésonéphrotique</a:t>
            </a:r>
            <a:r>
              <a:rPr lang="fr-FR" sz="2100" dirty="0" smtClean="0"/>
              <a:t> (Wolff) régression </a:t>
            </a:r>
            <a:br>
              <a:rPr lang="fr-FR" sz="2100" dirty="0" smtClean="0"/>
            </a:br>
            <a:r>
              <a:rPr lang="fr-FR" sz="2100" dirty="0" smtClean="0"/>
              <a:t>				                           2.Follicules ovariens primordiaux corticaux</a:t>
            </a:r>
            <a:br>
              <a:rPr lang="fr-FR" sz="2100" dirty="0" smtClean="0"/>
            </a:br>
            <a:r>
              <a:rPr lang="fr-FR" sz="2100" dirty="0" smtClean="0"/>
              <a:t>				                          3.Aorte</a:t>
            </a:r>
            <a:br>
              <a:rPr lang="fr-FR" sz="2100" dirty="0" smtClean="0"/>
            </a:br>
            <a:r>
              <a:rPr lang="fr-FR" sz="2100" dirty="0" smtClean="0"/>
              <a:t>				                           4.Conduit para-</a:t>
            </a:r>
            <a:r>
              <a:rPr lang="fr-FR" sz="2100" dirty="0" err="1" smtClean="0"/>
              <a:t>mésonéphrotique</a:t>
            </a:r>
            <a:r>
              <a:rPr lang="fr-FR" sz="2100" dirty="0" smtClean="0"/>
              <a:t> (Müller)</a:t>
            </a:r>
            <a:br>
              <a:rPr lang="fr-FR" sz="2100" dirty="0" smtClean="0"/>
            </a:br>
            <a:r>
              <a:rPr lang="fr-FR" sz="2100" dirty="0" smtClean="0"/>
              <a:t>				                           5.Néphrons </a:t>
            </a:r>
            <a:r>
              <a:rPr lang="fr-FR" sz="2100" dirty="0" err="1" smtClean="0"/>
              <a:t>mésonéphrotiques</a:t>
            </a:r>
            <a:r>
              <a:rPr lang="fr-FR" sz="2100" dirty="0" smtClean="0"/>
              <a:t> en régression </a:t>
            </a:r>
            <a:br>
              <a:rPr lang="fr-FR" sz="2100" dirty="0" smtClean="0"/>
            </a:br>
            <a:r>
              <a:rPr lang="fr-FR" sz="2100" dirty="0" smtClean="0"/>
              <a:t>				                           6.Cordons sexuels dégénérés</a:t>
            </a:r>
            <a:br>
              <a:rPr lang="fr-FR" sz="2100" dirty="0" smtClean="0"/>
            </a:br>
            <a:r>
              <a:rPr lang="fr-FR" sz="2100" dirty="0" smtClean="0"/>
              <a:t>				                           7.</a:t>
            </a:r>
            <a:r>
              <a:rPr lang="fr-FR" sz="2100" dirty="0" err="1" smtClean="0"/>
              <a:t>Mésothélium</a:t>
            </a:r>
            <a:r>
              <a:rPr lang="fr-FR" sz="2100" dirty="0" smtClean="0"/>
              <a:t> ovarien</a:t>
            </a:r>
          </a:p>
          <a:p>
            <a:pPr>
              <a:buNone/>
            </a:pPr>
            <a:endParaRPr lang="fr-FR" sz="2100" dirty="0" smtClean="0"/>
          </a:p>
          <a:p>
            <a:pPr>
              <a:buNone/>
            </a:pPr>
            <a:endParaRPr lang="fr-FR" sz="21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r>
              <a:rPr lang="fr-FR" sz="1600" b="1" dirty="0" smtClean="0"/>
              <a:t>					</a:t>
            </a:r>
            <a:endParaRPr lang="fr-FR" dirty="0"/>
          </a:p>
        </p:txBody>
      </p:sp>
      <p:pic>
        <p:nvPicPr>
          <p:cNvPr id="4" name="Image 3" descr="http://www.embryology.ch/images/uimggenital/u3diffmorpho/u3f5_different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608512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fr-FR" dirty="0" smtClean="0"/>
              <a:t>Les cellules germinales (ovogonies) mitoses successives , constitution d’un stock définitif</a:t>
            </a:r>
          </a:p>
          <a:p>
            <a:r>
              <a:rPr lang="fr-FR" dirty="0" smtClean="0"/>
              <a:t>Au 7</a:t>
            </a:r>
            <a:r>
              <a:rPr lang="fr-FR" baseline="30000" dirty="0" smtClean="0"/>
              <a:t>ème</a:t>
            </a:r>
            <a:r>
              <a:rPr lang="fr-FR" dirty="0" smtClean="0"/>
              <a:t> mois </a:t>
            </a:r>
            <a:r>
              <a:rPr lang="fr-FR" dirty="0" err="1" smtClean="0"/>
              <a:t>méïose</a:t>
            </a:r>
            <a:r>
              <a:rPr lang="fr-FR" dirty="0" smtClean="0"/>
              <a:t> des ovogonies avec blocage en prophase</a:t>
            </a:r>
          </a:p>
          <a:p>
            <a:r>
              <a:rPr lang="fr-FR" dirty="0" smtClean="0"/>
              <a:t>Reprise de la </a:t>
            </a:r>
            <a:r>
              <a:rPr lang="fr-FR" dirty="0" err="1" smtClean="0"/>
              <a:t>méïose</a:t>
            </a:r>
            <a:r>
              <a:rPr lang="fr-FR" dirty="0" smtClean="0"/>
              <a:t> , puberté au moment de l’ovulation</a:t>
            </a:r>
          </a:p>
          <a:p>
            <a:r>
              <a:rPr lang="fr-FR" dirty="0" smtClean="0"/>
              <a:t>Seuls ovocytes entourés de cellules folliculaires survivent=&gt;follicules primordiaux</a:t>
            </a:r>
          </a:p>
          <a:p>
            <a:pPr>
              <a:buNone/>
            </a:pPr>
            <a:r>
              <a:rPr lang="fr-FR" dirty="0" smtClean="0"/>
              <a:t>Sinon atrésie des ovogonies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Cellules mésenchymateuses=&gt;cellules </a:t>
            </a:r>
            <a:r>
              <a:rPr lang="fr-FR" dirty="0" err="1" smtClean="0"/>
              <a:t>intertitielles</a:t>
            </a:r>
            <a:r>
              <a:rPr lang="fr-FR" dirty="0" smtClean="0"/>
              <a:t> du stroma ovarien</a:t>
            </a:r>
          </a:p>
          <a:p>
            <a:r>
              <a:rPr lang="fr-FR" dirty="0" smtClean="0"/>
              <a:t>L’épithélium de surface persiste</a:t>
            </a:r>
          </a:p>
          <a:p>
            <a:r>
              <a:rPr lang="fr-FR" dirty="0" smtClean="0"/>
              <a:t>L’ovaire primitivement lombaire migre progressivement dans le petit bassin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Embryologie de l’appareil génital</a:t>
            </a:r>
            <a:br>
              <a:rPr lang="fr-FR" dirty="0" smtClean="0"/>
            </a:br>
            <a:r>
              <a:rPr lang="fr-FR" dirty="0" smtClean="0"/>
              <a:t>féminin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I – Stade indifférencié 3</a:t>
            </a:r>
            <a:r>
              <a:rPr lang="fr-FR" baseline="30000" dirty="0" smtClean="0"/>
              <a:t>ème</a:t>
            </a:r>
            <a:r>
              <a:rPr lang="fr-FR" dirty="0" smtClean="0"/>
              <a:t> 6</a:t>
            </a:r>
            <a:r>
              <a:rPr lang="fr-FR" baseline="30000" dirty="0" smtClean="0"/>
              <a:t>ème</a:t>
            </a:r>
            <a:r>
              <a:rPr lang="fr-FR" dirty="0" smtClean="0"/>
              <a:t> semaine</a:t>
            </a:r>
          </a:p>
          <a:p>
            <a:r>
              <a:rPr lang="fr-FR" dirty="0" smtClean="0"/>
              <a:t>II – Stade différencié, début 7</a:t>
            </a:r>
            <a:r>
              <a:rPr lang="fr-FR" baseline="30000" dirty="0" smtClean="0"/>
              <a:t>ème</a:t>
            </a:r>
            <a:r>
              <a:rPr lang="fr-FR" dirty="0" smtClean="0"/>
              <a:t> semaine</a:t>
            </a:r>
          </a:p>
          <a:p>
            <a:r>
              <a:rPr lang="fr-FR" dirty="0" smtClean="0"/>
              <a:t>III – Les facteurs du déterminisme sexuel</a:t>
            </a:r>
          </a:p>
          <a:p>
            <a:r>
              <a:rPr lang="fr-FR" dirty="0" smtClean="0"/>
              <a:t>IV – Les anomalies de développement de l’appareil génital féminin</a:t>
            </a:r>
          </a:p>
          <a:p>
            <a:r>
              <a:rPr lang="fr-FR" dirty="0" smtClean="0"/>
              <a:t>V - Synthèse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Migration de l’ovaire</a:t>
            </a:r>
            <a:endParaRPr lang="fr-FR" dirty="0"/>
          </a:p>
        </p:txBody>
      </p:sp>
      <p:pic>
        <p:nvPicPr>
          <p:cNvPr id="4" name="Espace réservé du contenu 3" descr="http://www.embryology.ch/images/uimggenital/u3diffmorpho/u3u3_migrovair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700808"/>
            <a:ext cx="4176464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http://www.embryology.ch/images/uimggenital/u3diffmorpho/u3u4_migrovair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988840"/>
            <a:ext cx="3528392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Voies génitales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Différenciation </a:t>
            </a:r>
            <a:r>
              <a:rPr lang="fr-FR" dirty="0" err="1" smtClean="0"/>
              <a:t>hormono</a:t>
            </a:r>
            <a:r>
              <a:rPr lang="fr-FR" dirty="0" smtClean="0"/>
              <a:t> dépendante</a:t>
            </a:r>
          </a:p>
          <a:p>
            <a:r>
              <a:rPr lang="fr-FR" dirty="0" smtClean="0"/>
              <a:t>Présence ou absence de sécrétions hormonales testiculaires</a:t>
            </a:r>
          </a:p>
          <a:p>
            <a:r>
              <a:rPr lang="fr-FR" dirty="0" smtClean="0"/>
              <a:t>Absence de testostérone gonadique</a:t>
            </a:r>
          </a:p>
          <a:p>
            <a:pPr lvl="1"/>
            <a:r>
              <a:rPr lang="fr-FR" dirty="0" smtClean="0"/>
              <a:t>Régression des canaux de Wolff</a:t>
            </a:r>
          </a:p>
          <a:p>
            <a:r>
              <a:rPr lang="fr-FR" dirty="0" smtClean="0"/>
              <a:t>Absence d’AMH(Hormone anti </a:t>
            </a:r>
            <a:r>
              <a:rPr lang="fr-FR" dirty="0" err="1" smtClean="0"/>
              <a:t>Müllérienne</a:t>
            </a:r>
            <a:r>
              <a:rPr lang="fr-FR" dirty="0" smtClean="0"/>
              <a:t>)</a:t>
            </a:r>
          </a:p>
          <a:p>
            <a:pPr lvl="1"/>
            <a:r>
              <a:rPr lang="fr-FR" dirty="0" smtClean="0"/>
              <a:t>Développement des canaux de Müller</a:t>
            </a:r>
            <a:endParaRPr lang="fr-F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Voies génitales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Canaux de Müller</a:t>
            </a:r>
          </a:p>
          <a:p>
            <a:pPr lvl="1"/>
            <a:r>
              <a:rPr lang="fr-FR" dirty="0" smtClean="0"/>
              <a:t>Partie </a:t>
            </a:r>
            <a:r>
              <a:rPr lang="fr-FR" dirty="0" err="1" smtClean="0"/>
              <a:t>crâniale</a:t>
            </a:r>
            <a:r>
              <a:rPr lang="fr-FR" dirty="0" smtClean="0"/>
              <a:t> :pavillon trompe</a:t>
            </a:r>
          </a:p>
          <a:p>
            <a:pPr lvl="1"/>
            <a:r>
              <a:rPr lang="fr-FR" dirty="0" smtClean="0"/>
              <a:t>Partie </a:t>
            </a:r>
            <a:r>
              <a:rPr lang="fr-FR" dirty="0" err="1" smtClean="0"/>
              <a:t>médianne</a:t>
            </a:r>
            <a:r>
              <a:rPr lang="fr-FR" dirty="0" smtClean="0"/>
              <a:t> : trompes, utérus, et une partie du vagin</a:t>
            </a:r>
          </a:p>
          <a:p>
            <a:pPr lvl="1"/>
            <a:r>
              <a:rPr lang="fr-FR" dirty="0" smtClean="0"/>
              <a:t>Partie caudale : au contact du sinus uro-génital forme le bulbe sino-vaginal =&gt; la plaque vaginale</a:t>
            </a:r>
          </a:p>
          <a:p>
            <a:pPr lvl="1">
              <a:buNone/>
            </a:pPr>
            <a:r>
              <a:rPr lang="fr-FR" dirty="0"/>
              <a:t> </a:t>
            </a:r>
            <a:r>
              <a:rPr lang="fr-FR" dirty="0" smtClean="0"/>
              <a:t>   la plaque vaginale se creuse et =&gt;cavité vaginale</a:t>
            </a:r>
          </a:p>
          <a:p>
            <a:pPr lvl="1">
              <a:buNone/>
            </a:pPr>
            <a:r>
              <a:rPr lang="fr-FR" dirty="0" smtClean="0"/>
              <a:t>Origine </a:t>
            </a:r>
            <a:r>
              <a:rPr lang="fr-FR" dirty="0" err="1" smtClean="0"/>
              <a:t>contoversée</a:t>
            </a:r>
            <a:r>
              <a:rPr lang="fr-FR" dirty="0" smtClean="0"/>
              <a:t> de l’épithélium vaginal</a:t>
            </a:r>
            <a:endParaRPr lang="fr-F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Voies génitales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Composantes musculaires et conjonctives proviennent du mésenchyme environnant</a:t>
            </a:r>
          </a:p>
          <a:p>
            <a:r>
              <a:rPr lang="fr-FR" dirty="0" smtClean="0"/>
              <a:t>Régression des canaux de Wolff et des tubes </a:t>
            </a:r>
            <a:r>
              <a:rPr lang="fr-FR" dirty="0" err="1" smtClean="0"/>
              <a:t>mésonéphrotiques</a:t>
            </a:r>
            <a:r>
              <a:rPr lang="fr-FR" dirty="0" smtClean="0"/>
              <a:t>=&gt; vestiges</a:t>
            </a:r>
          </a:p>
          <a:p>
            <a:pPr lvl="1"/>
            <a:r>
              <a:rPr lang="fr-FR" dirty="0" err="1" smtClean="0"/>
              <a:t>Epophoore</a:t>
            </a:r>
            <a:endParaRPr lang="fr-FR" dirty="0" smtClean="0"/>
          </a:p>
          <a:p>
            <a:pPr lvl="1"/>
            <a:r>
              <a:rPr lang="fr-FR" dirty="0" smtClean="0"/>
              <a:t>Organe de </a:t>
            </a:r>
            <a:r>
              <a:rPr lang="fr-FR" dirty="0" err="1" smtClean="0"/>
              <a:t>Gärtner</a:t>
            </a:r>
            <a:endParaRPr lang="fr-FR" dirty="0" smtClean="0"/>
          </a:p>
          <a:p>
            <a:r>
              <a:rPr lang="fr-FR" dirty="0" smtClean="0"/>
              <a:t>Absence de connexion directe entre l’ovaire et la trompe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Organes génitaux externes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Absence de testostérone=&gt; peu de modification, morphologie proche du stade indifférencié</a:t>
            </a:r>
          </a:p>
          <a:p>
            <a:r>
              <a:rPr lang="fr-FR" dirty="0" smtClean="0"/>
              <a:t>Fente urogénitale : reste ouverte, vestibule</a:t>
            </a:r>
          </a:p>
          <a:p>
            <a:r>
              <a:rPr lang="fr-FR" dirty="0" smtClean="0"/>
              <a:t>Bourrelets et relis génitaux: petites et grandes lèvres</a:t>
            </a:r>
          </a:p>
          <a:p>
            <a:r>
              <a:rPr lang="fr-FR" dirty="0" smtClean="0"/>
              <a:t>Tubercule génital :Pénis</a:t>
            </a:r>
          </a:p>
          <a:p>
            <a:pPr lvl="1">
              <a:buNone/>
            </a:pPr>
            <a:r>
              <a:rPr lang="fr-FR" dirty="0" smtClean="0"/>
              <a:t>Puberté maturation OGE, apparition caractères sexuels secondaires (axe </a:t>
            </a:r>
            <a:r>
              <a:rPr lang="fr-FR" dirty="0" err="1" smtClean="0"/>
              <a:t>Hypothalamo</a:t>
            </a:r>
            <a:r>
              <a:rPr lang="fr-FR" dirty="0" smtClean="0"/>
              <a:t>-hypophysaire)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Voies génitales indifférenciées</a:t>
            </a:r>
            <a:endParaRPr lang="fr-FR" dirty="0"/>
          </a:p>
        </p:txBody>
      </p:sp>
      <p:pic>
        <p:nvPicPr>
          <p:cNvPr id="4" name="Espace réservé du contenu 3" descr="http://www.embryo.chronolab.com/images/S2_5_15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16832"/>
            <a:ext cx="7272808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Facteurs du déterminisme sexuel</a:t>
            </a:r>
            <a:endParaRPr lang="fr-F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Facteurs génétiques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chromosomes sexuels haploïdes, détermination du sexe au moment de la fécondation</a:t>
            </a:r>
          </a:p>
          <a:p>
            <a:r>
              <a:rPr lang="fr-FR" dirty="0" smtClean="0"/>
              <a:t>Les gènes SRY (</a:t>
            </a:r>
            <a:r>
              <a:rPr lang="fr-FR" dirty="0" err="1" smtClean="0"/>
              <a:t>sex</a:t>
            </a:r>
            <a:r>
              <a:rPr lang="fr-FR" dirty="0" smtClean="0"/>
              <a:t> </a:t>
            </a:r>
            <a:r>
              <a:rPr lang="fr-FR" dirty="0" err="1" smtClean="0"/>
              <a:t>region</a:t>
            </a:r>
            <a:r>
              <a:rPr lang="fr-FR" dirty="0" smtClean="0"/>
              <a:t> of the Y chromosome) à l’origine du TDF (</a:t>
            </a:r>
            <a:r>
              <a:rPr lang="fr-FR" dirty="0" err="1" smtClean="0"/>
              <a:t>testis</a:t>
            </a:r>
            <a:r>
              <a:rPr lang="fr-FR" dirty="0" smtClean="0"/>
              <a:t> </a:t>
            </a:r>
            <a:r>
              <a:rPr lang="fr-FR" dirty="0" err="1" smtClean="0"/>
              <a:t>determining</a:t>
            </a:r>
            <a:r>
              <a:rPr lang="fr-FR" dirty="0" smtClean="0"/>
              <a:t> factor) avec effet masculinisant</a:t>
            </a:r>
          </a:p>
          <a:p>
            <a:r>
              <a:rPr lang="fr-FR" dirty="0" smtClean="0"/>
              <a:t>20aine de gènes dont AZF identifiés sur le chromosome Y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Facteurs hormonaux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Androgènes</a:t>
            </a:r>
          </a:p>
          <a:p>
            <a:r>
              <a:rPr lang="fr-FR" b="1" dirty="0" smtClean="0"/>
              <a:t>La testostérone </a:t>
            </a:r>
            <a:r>
              <a:rPr lang="fr-FR" dirty="0" smtClean="0"/>
              <a:t>des cellules de </a:t>
            </a:r>
            <a:r>
              <a:rPr lang="fr-FR" dirty="0" err="1" smtClean="0"/>
              <a:t>Leydig</a:t>
            </a:r>
            <a:endParaRPr lang="fr-FR" dirty="0" smtClean="0"/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-&gt;Convertie en DHT par la 5</a:t>
            </a:r>
            <a:r>
              <a:rPr lang="el-GR" baseline="30000" dirty="0" smtClean="0"/>
              <a:t>α</a:t>
            </a:r>
            <a:r>
              <a:rPr lang="fr-FR" dirty="0" smtClean="0"/>
              <a:t> </a:t>
            </a:r>
            <a:r>
              <a:rPr lang="fr-FR" dirty="0" err="1" smtClean="0"/>
              <a:t>reductase</a:t>
            </a:r>
            <a:r>
              <a:rPr lang="fr-FR" dirty="0" smtClean="0"/>
              <a:t> arrive dans les cellules cibles pour induire une différenciation dans le sens masculin</a:t>
            </a:r>
          </a:p>
          <a:p>
            <a:r>
              <a:rPr lang="fr-FR" b="1" dirty="0" smtClean="0"/>
              <a:t>AMH</a:t>
            </a:r>
            <a:r>
              <a:rPr lang="fr-FR" dirty="0" smtClean="0"/>
              <a:t> des cellules de </a:t>
            </a:r>
            <a:r>
              <a:rPr lang="fr-FR" dirty="0" err="1" smtClean="0"/>
              <a:t>Sertoli</a:t>
            </a:r>
            <a:r>
              <a:rPr lang="fr-FR" dirty="0" smtClean="0"/>
              <a:t> permet régression canaux de Müller chez l’homme</a:t>
            </a:r>
            <a:endParaRPr lang="fr-F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Malformation isolées</a:t>
            </a:r>
          </a:p>
          <a:p>
            <a:pPr lvl="1"/>
            <a:r>
              <a:rPr lang="fr-FR" dirty="0" smtClean="0"/>
              <a:t>Anomalies de développement des canaux de Müller</a:t>
            </a:r>
          </a:p>
          <a:p>
            <a:pPr lvl="1"/>
            <a:r>
              <a:rPr lang="fr-FR" dirty="0"/>
              <a:t> </a:t>
            </a:r>
            <a:r>
              <a:rPr lang="fr-FR" dirty="0" smtClean="0"/>
              <a:t>Utérus cloisonné(défaut de résorption cloison urogénitale)</a:t>
            </a:r>
          </a:p>
          <a:p>
            <a:pPr lvl="1"/>
            <a:r>
              <a:rPr lang="fr-FR" dirty="0" smtClean="0"/>
              <a:t>Agénésie</a:t>
            </a:r>
          </a:p>
          <a:p>
            <a:pPr lvl="1"/>
            <a:r>
              <a:rPr lang="fr-FR" dirty="0" smtClean="0"/>
              <a:t>Utérus unicorne</a:t>
            </a:r>
          </a:p>
          <a:p>
            <a:pPr lvl="1"/>
            <a:r>
              <a:rPr lang="fr-FR" dirty="0" err="1" smtClean="0"/>
              <a:t>Etc</a:t>
            </a:r>
            <a:r>
              <a:rPr lang="fr-FR" dirty="0" smtClean="0"/>
              <a:t>….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420888"/>
            <a:ext cx="8229600" cy="1143000"/>
          </a:xfrm>
        </p:spPr>
        <p:txBody>
          <a:bodyPr/>
          <a:lstStyle/>
          <a:p>
            <a:r>
              <a:rPr lang="fr-FR" dirty="0" smtClean="0"/>
              <a:t>Le Stade Indifférencié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Dysgénésies gonadiques</a:t>
            </a:r>
            <a:r>
              <a:rPr lang="fr-FR" dirty="0" smtClean="0"/>
              <a:t> développement anormal des gonades</a:t>
            </a:r>
          </a:p>
          <a:p>
            <a:r>
              <a:rPr lang="fr-FR" b="1" dirty="0" smtClean="0"/>
              <a:t>Monosomie X</a:t>
            </a:r>
            <a:r>
              <a:rPr lang="fr-FR" dirty="0" smtClean="0"/>
              <a:t> (45,X0)s’accompagne </a:t>
            </a:r>
            <a:r>
              <a:rPr lang="fr-FR" b="1" dirty="0" smtClean="0"/>
              <a:t>dégénération des </a:t>
            </a:r>
            <a:r>
              <a:rPr lang="fr-FR" b="1" dirty="0" err="1" smtClean="0"/>
              <a:t>gonocytes,</a:t>
            </a:r>
            <a:r>
              <a:rPr lang="fr-FR" dirty="0" err="1" smtClean="0"/>
              <a:t>dev</a:t>
            </a:r>
            <a:r>
              <a:rPr lang="fr-FR" dirty="0" smtClean="0"/>
              <a:t> folliculaire anormal, canaux de Müller infantiles</a:t>
            </a:r>
          </a:p>
          <a:p>
            <a:endParaRPr lang="fr-FR" dirty="0" smtClean="0"/>
          </a:p>
          <a:p>
            <a:r>
              <a:rPr lang="fr-FR" b="1" dirty="0" smtClean="0"/>
              <a:t>Klinefelter</a:t>
            </a:r>
            <a:r>
              <a:rPr lang="fr-FR" dirty="0" smtClean="0"/>
              <a:t>(47,XXY)Gynécomastie, phénotype </a:t>
            </a:r>
            <a:r>
              <a:rPr lang="fr-FR" dirty="0" err="1" smtClean="0"/>
              <a:t>masculin,cryptorchidie</a:t>
            </a:r>
            <a:r>
              <a:rPr lang="fr-FR" dirty="0" smtClean="0"/>
              <a:t>,virilisation incomplète</a:t>
            </a:r>
            <a:endParaRPr lang="fr-F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                    </a:t>
            </a:r>
            <a:r>
              <a:rPr lang="fr-FR" b="1" dirty="0" smtClean="0"/>
              <a:t>Etats intersexués</a:t>
            </a:r>
          </a:p>
          <a:p>
            <a:pPr>
              <a:buNone/>
            </a:pPr>
            <a:endParaRPr lang="fr-FR" b="1" dirty="0" smtClean="0"/>
          </a:p>
          <a:p>
            <a:r>
              <a:rPr lang="fr-FR" dirty="0" smtClean="0"/>
              <a:t>Pseudohermaphrodisme féminin XX</a:t>
            </a:r>
          </a:p>
          <a:p>
            <a:pPr lvl="1"/>
            <a:r>
              <a:rPr lang="fr-FR" dirty="0" smtClean="0"/>
              <a:t>Hyperplasie congénitale des surrénales</a:t>
            </a:r>
          </a:p>
          <a:p>
            <a:pPr lvl="1"/>
            <a:r>
              <a:rPr lang="fr-FR" dirty="0" smtClean="0"/>
              <a:t>Progestérone , stéroïdes pendant la grossesse</a:t>
            </a:r>
          </a:p>
          <a:p>
            <a:pPr lvl="1"/>
            <a:r>
              <a:rPr lang="fr-FR" dirty="0" smtClean="0"/>
              <a:t>Tumeur ovarienne durant la grossesse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Pseudohermaphrodisme masculin XY</a:t>
            </a:r>
          </a:p>
          <a:p>
            <a:endParaRPr lang="fr-FR" b="1" dirty="0" smtClean="0"/>
          </a:p>
          <a:p>
            <a:pPr lvl="1"/>
            <a:r>
              <a:rPr lang="fr-FR" dirty="0" smtClean="0"/>
              <a:t>Agénésie cellules de </a:t>
            </a:r>
            <a:r>
              <a:rPr lang="fr-FR" dirty="0" err="1" smtClean="0"/>
              <a:t>Leydig</a:t>
            </a:r>
            <a:endParaRPr lang="fr-FR" dirty="0" smtClean="0"/>
          </a:p>
          <a:p>
            <a:pPr lvl="1"/>
            <a:r>
              <a:rPr lang="fr-FR" dirty="0" smtClean="0"/>
              <a:t>Trouble de </a:t>
            </a:r>
            <a:r>
              <a:rPr lang="fr-FR" dirty="0" err="1" smtClean="0"/>
              <a:t>Synthése</a:t>
            </a:r>
            <a:r>
              <a:rPr lang="fr-FR" dirty="0" smtClean="0"/>
              <a:t> ou d’action périphérique de la testostérone</a:t>
            </a:r>
          </a:p>
          <a:p>
            <a:pPr lvl="1"/>
            <a:r>
              <a:rPr lang="fr-FR" dirty="0" smtClean="0"/>
              <a:t>Dysgénésies mosaïque XX/XXY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Anomalies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Hermaphrodisme vrai XX, XY</a:t>
            </a:r>
          </a:p>
          <a:p>
            <a:endParaRPr lang="fr-FR" dirty="0" smtClean="0"/>
          </a:p>
          <a:p>
            <a:r>
              <a:rPr lang="fr-FR" dirty="0" smtClean="0"/>
              <a:t>Présence des organes génitaux  internes et externe mâles et femelle</a:t>
            </a:r>
          </a:p>
          <a:p>
            <a:endParaRPr lang="fr-FR" dirty="0" smtClean="0"/>
          </a:p>
          <a:p>
            <a:r>
              <a:rPr lang="fr-FR" dirty="0" smtClean="0"/>
              <a:t>Existence de mosaïques XO,XXY    XY,XXXY  </a:t>
            </a:r>
            <a:r>
              <a:rPr lang="fr-FR" dirty="0" err="1" smtClean="0"/>
              <a:t>etc</a:t>
            </a:r>
            <a:r>
              <a:rPr lang="fr-FR" dirty="0" smtClean="0"/>
              <a:t>……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Ebauche des gonades = crêtes génitales</a:t>
            </a:r>
          </a:p>
          <a:p>
            <a:r>
              <a:rPr lang="fr-FR" dirty="0" smtClean="0"/>
              <a:t>Fin 4ème semaine</a:t>
            </a:r>
          </a:p>
          <a:p>
            <a:r>
              <a:rPr lang="fr-FR" dirty="0" smtClean="0"/>
              <a:t>Résultat prolifération de l’épithélium </a:t>
            </a:r>
            <a:r>
              <a:rPr lang="fr-FR" dirty="0" err="1" smtClean="0"/>
              <a:t>coelomique</a:t>
            </a:r>
            <a:r>
              <a:rPr lang="fr-FR" dirty="0" smtClean="0"/>
              <a:t> et condensation du mésenchyme sous jacent</a:t>
            </a:r>
          </a:p>
          <a:p>
            <a:r>
              <a:rPr lang="fr-FR" dirty="0" smtClean="0"/>
              <a:t>De part et d’autre de la ligne médiane </a:t>
            </a:r>
          </a:p>
          <a:p>
            <a:r>
              <a:rPr lang="fr-FR" dirty="0" smtClean="0"/>
              <a:t>Entre </a:t>
            </a:r>
            <a:r>
              <a:rPr lang="fr-FR" dirty="0" err="1" smtClean="0"/>
              <a:t>mésonéphros</a:t>
            </a:r>
            <a:r>
              <a:rPr lang="fr-FR" dirty="0" smtClean="0"/>
              <a:t> et racine du mésentère dorsal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Crêtes génitales</a:t>
            </a:r>
            <a:endParaRPr lang="fr-FR" dirty="0"/>
          </a:p>
        </p:txBody>
      </p:sp>
      <p:pic>
        <p:nvPicPr>
          <p:cNvPr id="4" name="Espace réservé du contenu 3" descr="http://www.snv.jussieu.fr/vie/dossiers/sexegene/images/2fig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471601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http://www.embryology.ch/images/imgmultuse/c1d_embryo5w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3520" y="1268760"/>
            <a:ext cx="4320480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52128"/>
          </a:xfrm>
        </p:spPr>
        <p:txBody>
          <a:bodyPr/>
          <a:lstStyle/>
          <a:p>
            <a:r>
              <a:rPr lang="fr-FR" dirty="0" smtClean="0"/>
              <a:t>Migration des PGC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fontScale="25000" lnSpcReduction="20000"/>
          </a:bodyPr>
          <a:lstStyle/>
          <a:p>
            <a:r>
              <a:rPr lang="fr-FR" dirty="0" smtClean="0"/>
              <a:t> </a:t>
            </a:r>
            <a:r>
              <a:rPr lang="fr-FR" b="1" dirty="0" smtClean="0"/>
              <a:t>1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 smtClean="0"/>
          </a:p>
          <a:p>
            <a:r>
              <a:rPr lang="fr-FR" sz="9600" dirty="0" smtClean="0"/>
              <a:t>1.PGC</a:t>
            </a:r>
            <a:br>
              <a:rPr lang="fr-FR" sz="9600" dirty="0" smtClean="0"/>
            </a:br>
            <a:r>
              <a:rPr lang="fr-FR" sz="9600" dirty="0" smtClean="0"/>
              <a:t>2.allantoïde</a:t>
            </a:r>
            <a:br>
              <a:rPr lang="fr-FR" sz="9600" dirty="0" smtClean="0"/>
            </a:br>
            <a:r>
              <a:rPr lang="fr-FR" sz="9600" dirty="0" smtClean="0"/>
              <a:t>3.membrane cloacale</a:t>
            </a:r>
            <a:br>
              <a:rPr lang="fr-FR" sz="9600" dirty="0" smtClean="0"/>
            </a:br>
            <a:r>
              <a:rPr lang="fr-FR" sz="9600" dirty="0" smtClean="0"/>
              <a:t>4.</a:t>
            </a:r>
            <a:r>
              <a:rPr lang="fr-FR" sz="9600" dirty="0" err="1" smtClean="0"/>
              <a:t>épiblaste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9600" dirty="0" smtClean="0"/>
              <a:t>5.membrane oropharynx</a:t>
            </a:r>
            <a:br>
              <a:rPr lang="fr-FR" sz="9600" dirty="0" smtClean="0"/>
            </a:br>
            <a:r>
              <a:rPr lang="fr-FR" sz="9600" dirty="0" smtClean="0"/>
              <a:t>6.ébauche cardiaque</a:t>
            </a:r>
            <a:br>
              <a:rPr lang="fr-FR" sz="9600" dirty="0" smtClean="0"/>
            </a:br>
            <a:r>
              <a:rPr lang="fr-FR" sz="9600" dirty="0" smtClean="0"/>
              <a:t>7.sac </a:t>
            </a:r>
            <a:r>
              <a:rPr lang="fr-FR" sz="9600" dirty="0" err="1" smtClean="0"/>
              <a:t>vittelin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9600" dirty="0" smtClean="0"/>
              <a:t>8.</a:t>
            </a:r>
            <a:r>
              <a:rPr lang="fr-FR" sz="9600" dirty="0" err="1" smtClean="0"/>
              <a:t>entoblaste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9600" dirty="0" smtClean="0"/>
              <a:t>9.mésoblaste</a:t>
            </a:r>
          </a:p>
          <a:p>
            <a:pPr>
              <a:buNone/>
            </a:pPr>
            <a:endParaRPr lang="fr-FR" sz="7200" dirty="0" smtClean="0"/>
          </a:p>
          <a:p>
            <a:endParaRPr lang="fr-FR" sz="7200" dirty="0" smtClean="0"/>
          </a:p>
          <a:p>
            <a:r>
              <a:rPr lang="fr-FR" sz="9600" dirty="0" smtClean="0"/>
              <a:t> 1.intestin postérieur</a:t>
            </a:r>
            <a:br>
              <a:rPr lang="fr-FR" sz="9600" dirty="0" smtClean="0"/>
            </a:br>
            <a:r>
              <a:rPr lang="fr-FR" sz="9600" dirty="0" smtClean="0"/>
              <a:t>2.canal </a:t>
            </a:r>
            <a:r>
              <a:rPr lang="fr-FR" sz="9600" dirty="0" err="1" smtClean="0"/>
              <a:t>vittelin</a:t>
            </a:r>
            <a:r>
              <a:rPr lang="fr-FR" sz="9600" dirty="0" smtClean="0"/>
              <a:t/>
            </a:r>
            <a:br>
              <a:rPr lang="fr-FR" sz="9600" dirty="0" smtClean="0"/>
            </a:br>
            <a:r>
              <a:rPr lang="fr-FR" sz="9600" dirty="0" smtClean="0"/>
              <a:t>3.allantoïde</a:t>
            </a:r>
            <a:br>
              <a:rPr lang="fr-FR" sz="9600" dirty="0" smtClean="0"/>
            </a:br>
            <a:r>
              <a:rPr lang="fr-FR" sz="9600" dirty="0" smtClean="0"/>
              <a:t>4.crête urinaire(rose)</a:t>
            </a:r>
            <a:br>
              <a:rPr lang="fr-FR" sz="9600" dirty="0" smtClean="0"/>
            </a:br>
            <a:r>
              <a:rPr lang="fr-FR" sz="9600" dirty="0" smtClean="0"/>
              <a:t>5.crête génitale (vert)</a:t>
            </a:r>
            <a:br>
              <a:rPr lang="fr-FR" sz="9600" dirty="0" smtClean="0"/>
            </a:br>
            <a:r>
              <a:rPr lang="fr-FR" sz="9600" dirty="0" smtClean="0"/>
              <a:t>6.PGC</a:t>
            </a:r>
            <a:br>
              <a:rPr lang="fr-FR" sz="9600" dirty="0" smtClean="0"/>
            </a:br>
            <a:r>
              <a:rPr lang="fr-FR" sz="9600" dirty="0" smtClean="0"/>
              <a:t>7.ébauche cardiaque</a:t>
            </a:r>
          </a:p>
          <a:p>
            <a:endParaRPr lang="fr-FR" sz="8000" dirty="0" smtClean="0"/>
          </a:p>
          <a:p>
            <a:endParaRPr lang="fr-FR" sz="8000" dirty="0" smtClean="0"/>
          </a:p>
          <a:p>
            <a:endParaRPr lang="fr-FR" sz="8000" dirty="0" smtClean="0"/>
          </a:p>
          <a:p>
            <a:r>
              <a:rPr lang="fr-FR" sz="8000" dirty="0" smtClean="0"/>
              <a:t>                                          </a:t>
            </a:r>
            <a:r>
              <a:rPr lang="fr-FR" dirty="0" smtClean="0"/>
              <a:t>                                                             </a:t>
            </a:r>
          </a:p>
        </p:txBody>
      </p:sp>
      <p:pic>
        <p:nvPicPr>
          <p:cNvPr id="5" name="Image 4" descr="http://www.embryology.ch/images/imgmultuse/c1d_embryo5w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861048"/>
            <a:ext cx="4320480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http://www.embryology.ch/images/uimggenital/u3diffmorpho/u3a_migrcell11_29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48680"/>
            <a:ext cx="4320480" cy="32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Arrivée des cellules germinales=&gt;poursuite développement gonadique</a:t>
            </a:r>
          </a:p>
          <a:p>
            <a:r>
              <a:rPr lang="fr-FR" dirty="0" smtClean="0"/>
              <a:t>Cellules germinales ou gonocytes primordiaux</a:t>
            </a:r>
          </a:p>
          <a:p>
            <a:pPr lvl="1"/>
            <a:r>
              <a:rPr lang="fr-FR" dirty="0" smtClean="0"/>
              <a:t>4</a:t>
            </a:r>
            <a:r>
              <a:rPr lang="fr-FR" baseline="30000" dirty="0" smtClean="0"/>
              <a:t>ème</a:t>
            </a:r>
            <a:r>
              <a:rPr lang="fr-FR" dirty="0" smtClean="0"/>
              <a:t> semaine</a:t>
            </a:r>
          </a:p>
          <a:p>
            <a:pPr lvl="1"/>
            <a:r>
              <a:rPr lang="fr-FR" dirty="0" smtClean="0"/>
              <a:t>Paroi vésicule vitelline( près du diverticule allantoïdien)</a:t>
            </a:r>
          </a:p>
          <a:p>
            <a:pPr lvl="1"/>
            <a:r>
              <a:rPr lang="fr-FR" dirty="0" smtClean="0"/>
              <a:t>Pouvoir migratoire</a:t>
            </a:r>
          </a:p>
          <a:p>
            <a:pPr lvl="1"/>
            <a:r>
              <a:rPr lang="fr-FR" dirty="0" smtClean="0"/>
              <a:t>Le long du mésentère dorsal</a:t>
            </a:r>
          </a:p>
          <a:p>
            <a:r>
              <a:rPr lang="fr-FR" dirty="0" smtClean="0"/>
              <a:t>5</a:t>
            </a:r>
            <a:r>
              <a:rPr lang="fr-FR" baseline="30000" dirty="0" smtClean="0"/>
              <a:t>ème</a:t>
            </a:r>
            <a:r>
              <a:rPr lang="fr-FR" dirty="0" smtClean="0"/>
              <a:t> semaine Colonisation des crêtes génitales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Colonisation des crêtes génitales</a:t>
            </a:r>
            <a:endParaRPr lang="fr-FR" dirty="0"/>
          </a:p>
        </p:txBody>
      </p:sp>
      <p:pic>
        <p:nvPicPr>
          <p:cNvPr id="4" name="Espace réservé du contenu 3" descr="http://www.snv.jussieu.fr/vie/dossiers/sexegene/images/2fig2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8244408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Formation des Gonades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Colonisation des crêtes génitales=&gt; prolifération de l’épithélium </a:t>
            </a:r>
            <a:r>
              <a:rPr lang="fr-FR" dirty="0" err="1" smtClean="0"/>
              <a:t>coelomique</a:t>
            </a:r>
            <a:r>
              <a:rPr lang="fr-FR" dirty="0" smtClean="0"/>
              <a:t> et cellules du </a:t>
            </a:r>
            <a:r>
              <a:rPr lang="fr-FR" dirty="0" err="1" smtClean="0"/>
              <a:t>mésonéphros</a:t>
            </a:r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Constitution des cordons sexuels primitifs</a:t>
            </a:r>
          </a:p>
          <a:p>
            <a:pPr lvl="1"/>
            <a:r>
              <a:rPr lang="fr-FR" dirty="0" smtClean="0"/>
              <a:t>Territoire cortical, superficiel</a:t>
            </a:r>
          </a:p>
          <a:p>
            <a:pPr lvl="1"/>
            <a:r>
              <a:rPr lang="fr-FR" dirty="0" smtClean="0"/>
              <a:t>Territoire médullaire, profond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789</Words>
  <Application>Microsoft Office PowerPoint</Application>
  <PresentationFormat>Affichage à l'écran (4:3)</PresentationFormat>
  <Paragraphs>174</Paragraphs>
  <Slides>33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4" baseType="lpstr">
      <vt:lpstr>Thème Office</vt:lpstr>
      <vt:lpstr>Appareil Génital Féminin</vt:lpstr>
      <vt:lpstr>Embryologie de l’appareil génital féminin</vt:lpstr>
      <vt:lpstr>Le Stade Indifférencié</vt:lpstr>
      <vt:lpstr>Les Gonades</vt:lpstr>
      <vt:lpstr>Crêtes génitales</vt:lpstr>
      <vt:lpstr>Migration des PGC</vt:lpstr>
      <vt:lpstr>Les Gonades</vt:lpstr>
      <vt:lpstr>Colonisation des crêtes génitales</vt:lpstr>
      <vt:lpstr>Formation des Gonades</vt:lpstr>
      <vt:lpstr>Gonade indifférenciée</vt:lpstr>
      <vt:lpstr>Les voies génitales</vt:lpstr>
      <vt:lpstr>Voies génitales</vt:lpstr>
      <vt:lpstr>Les Organes Génitaux externes</vt:lpstr>
      <vt:lpstr>Les organes génitaux externes</vt:lpstr>
      <vt:lpstr>Différenciation</vt:lpstr>
      <vt:lpstr>Gonades</vt:lpstr>
      <vt:lpstr> </vt:lpstr>
      <vt:lpstr>Gonades</vt:lpstr>
      <vt:lpstr>Gonades</vt:lpstr>
      <vt:lpstr>Migration de l’ovaire</vt:lpstr>
      <vt:lpstr>Voies génitales</vt:lpstr>
      <vt:lpstr>Voies génitales</vt:lpstr>
      <vt:lpstr>Voies génitales</vt:lpstr>
      <vt:lpstr>Organes génitaux externes</vt:lpstr>
      <vt:lpstr>Voies génitales indifférenciées</vt:lpstr>
      <vt:lpstr>Facteurs du déterminisme sexuel</vt:lpstr>
      <vt:lpstr>Facteurs génétiques</vt:lpstr>
      <vt:lpstr>Facteurs hormonaux</vt:lpstr>
      <vt:lpstr>Anomalies</vt:lpstr>
      <vt:lpstr>Anomalies</vt:lpstr>
      <vt:lpstr>Anomalies</vt:lpstr>
      <vt:lpstr>Anomalies</vt:lpstr>
      <vt:lpstr>Anomalies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Appareil Génital Féminin</dc:title>
  <dc:creator>Misty</dc:creator>
  <cp:lastModifiedBy>Misty</cp:lastModifiedBy>
  <cp:revision>31</cp:revision>
  <dcterms:created xsi:type="dcterms:W3CDTF">2011-11-14T21:04:25Z</dcterms:created>
  <dcterms:modified xsi:type="dcterms:W3CDTF">2011-11-15T09:50:43Z</dcterms:modified>
</cp:coreProperties>
</file>