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37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3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Modifiez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957EE37F-17AC-4FAD-BC9C-6FE0125BE879}" type="datetimeFigureOut">
              <a:rPr lang="fr-FR" smtClean="0"/>
              <a:t>20/11/2011</a:t>
            </a:fld>
            <a:endParaRPr lang="fr-FR"/>
          </a:p>
        </p:txBody>
      </p:sp>
      <p:sp>
        <p:nvSpPr>
          <p:cNvPr id="16" name="Espace réservé du numéro de diapositive 15"/>
          <p:cNvSpPr>
            <a:spLocks noGrp="1"/>
          </p:cNvSpPr>
          <p:nvPr>
            <p:ph type="sldNum" sz="quarter" idx="11"/>
          </p:nvPr>
        </p:nvSpPr>
        <p:spPr/>
        <p:txBody>
          <a:bodyPr/>
          <a:lstStyle/>
          <a:p>
            <a:fld id="{F78C9832-651C-4F2A-8F97-37D89A5E49BE}" type="slidenum">
              <a:rPr lang="fr-FR" smtClean="0"/>
              <a:t>‹N°›</a:t>
            </a:fld>
            <a:endParaRPr lang="fr-FR"/>
          </a:p>
        </p:txBody>
      </p:sp>
      <p:sp>
        <p:nvSpPr>
          <p:cNvPr id="17" name="Espace réservé du pied de page 16"/>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57EE37F-17AC-4FAD-BC9C-6FE0125BE879}" type="datetimeFigureOut">
              <a:rPr lang="fr-FR" smtClean="0"/>
              <a:t>20/11/2011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8C9832-651C-4F2A-8F97-37D89A5E49B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57EE37F-17AC-4FAD-BC9C-6FE0125BE879}" type="datetimeFigureOut">
              <a:rPr lang="fr-FR" smtClean="0"/>
              <a:t>20/11/2011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8C9832-651C-4F2A-8F97-37D89A5E49B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957EE37F-17AC-4FAD-BC9C-6FE0125BE879}" type="datetimeFigureOut">
              <a:rPr lang="fr-FR" smtClean="0"/>
              <a:t>20/11/2011</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F78C9832-651C-4F2A-8F97-37D89A5E49BE}" type="slidenum">
              <a:rPr lang="fr-FR" smtClean="0"/>
              <a:t>‹N°›</a:t>
            </a:fld>
            <a:endParaRPr lang="fr-FR"/>
          </a:p>
        </p:txBody>
      </p:sp>
      <p:sp>
        <p:nvSpPr>
          <p:cNvPr id="16" name="Espace réservé du pied de page 15"/>
          <p:cNvSpPr>
            <a:spLocks noGrp="1"/>
          </p:cNvSpPr>
          <p:nvPr>
            <p:ph type="ftr" sz="quarter" idx="16"/>
          </p:nvPr>
        </p:nvSpPr>
        <p:spPr/>
        <p:txBody>
          <a:bodyPr/>
          <a:lstStyle/>
          <a:p>
            <a:endParaRPr lang="fr-FR"/>
          </a:p>
        </p:txBody>
      </p:sp>
      <p:sp>
        <p:nvSpPr>
          <p:cNvPr id="17" name="Titre 16"/>
          <p:cNvSpPr>
            <a:spLocks noGrp="1"/>
          </p:cNvSpPr>
          <p:nvPr>
            <p:ph type="title"/>
          </p:nvPr>
        </p:nvSpPr>
        <p:spPr/>
        <p:txBody>
          <a:bodyPr rtlCol="0" anchor="b" anchorCtr="0"/>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957EE37F-17AC-4FAD-BC9C-6FE0125BE879}" type="datetimeFigureOut">
              <a:rPr lang="fr-FR" smtClean="0"/>
              <a:t>20/11/2011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78C9832-651C-4F2A-8F97-37D89A5E49BE}" type="slidenum">
              <a:rPr lang="fr-FR" smtClean="0"/>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957EE37F-17AC-4FAD-BC9C-6FE0125BE879}" type="datetimeFigureOut">
              <a:rPr lang="fr-FR" smtClean="0"/>
              <a:t>20/11/2011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78C9832-651C-4F2A-8F97-37D89A5E49BE}" type="slidenum">
              <a:rPr lang="fr-FR" smtClean="0"/>
              <a:t>‹N°›</a:t>
            </a:fld>
            <a:endParaRPr lang="fr-FR"/>
          </a:p>
        </p:txBody>
      </p:sp>
      <p:sp>
        <p:nvSpPr>
          <p:cNvPr id="2" name="Titre 1"/>
          <p:cNvSpPr>
            <a:spLocks noGrp="1"/>
          </p:cNvSpPr>
          <p:nvPr>
            <p:ph type="title"/>
          </p:nvPr>
        </p:nvSpPr>
        <p:spPr/>
        <p:txBody>
          <a:bodyPr/>
          <a:lstStyle/>
          <a:p>
            <a:r>
              <a:rPr kumimoji="0" lang="fr-FR" smtClean="0"/>
              <a:t>Modifiez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F78C9832-651C-4F2A-8F97-37D89A5E49BE}" type="slidenum">
              <a:rPr lang="fr-FR" smtClean="0"/>
              <a:t>‹N°›</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7" name="Espace réservé de la date 6"/>
          <p:cNvSpPr>
            <a:spLocks noGrp="1"/>
          </p:cNvSpPr>
          <p:nvPr>
            <p:ph type="dt" sz="half" idx="10"/>
          </p:nvPr>
        </p:nvSpPr>
        <p:spPr/>
        <p:txBody>
          <a:bodyPr/>
          <a:lstStyle/>
          <a:p>
            <a:fld id="{957EE37F-17AC-4FAD-BC9C-6FE0125BE879}" type="datetimeFigureOut">
              <a:rPr lang="fr-FR" smtClean="0"/>
              <a:t>20/11/2011</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Modifiez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957EE37F-17AC-4FAD-BC9C-6FE0125BE879}" type="datetimeFigureOut">
              <a:rPr lang="fr-FR" smtClean="0"/>
              <a:t>20/11/2011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78C9832-651C-4F2A-8F97-37D89A5E49BE}" type="slidenum">
              <a:rPr lang="fr-FR" smtClean="0"/>
              <a:t>‹N°›</a:t>
            </a:fld>
            <a:endParaRPr lang="fr-FR"/>
          </a:p>
        </p:txBody>
      </p:sp>
      <p:sp>
        <p:nvSpPr>
          <p:cNvPr id="2" name="Titre 1"/>
          <p:cNvSpPr>
            <a:spLocks noGrp="1"/>
          </p:cNvSpPr>
          <p:nvPr>
            <p:ph type="title"/>
          </p:nvPr>
        </p:nvSpPr>
        <p:spPr/>
        <p:txBody>
          <a:bodyPr/>
          <a:lstStyle/>
          <a:p>
            <a:r>
              <a:rPr kumimoji="0" lang="fr-FR" smtClean="0"/>
              <a:t>Modifiez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7EE37F-17AC-4FAD-BC9C-6FE0125BE879}" type="datetimeFigureOut">
              <a:rPr lang="fr-FR" smtClean="0"/>
              <a:t>20/11/2011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78C9832-651C-4F2A-8F97-37D89A5E49B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Modifiez le style du titre</a:t>
            </a:r>
            <a:endParaRPr kumimoji="0" lang="en-US"/>
          </a:p>
        </p:txBody>
      </p:sp>
      <p:sp>
        <p:nvSpPr>
          <p:cNvPr id="8" name="Espace réservé de la date 7"/>
          <p:cNvSpPr>
            <a:spLocks noGrp="1"/>
          </p:cNvSpPr>
          <p:nvPr>
            <p:ph type="dt" sz="half" idx="14"/>
          </p:nvPr>
        </p:nvSpPr>
        <p:spPr/>
        <p:txBody>
          <a:bodyPr/>
          <a:lstStyle/>
          <a:p>
            <a:fld id="{957EE37F-17AC-4FAD-BC9C-6FE0125BE879}" type="datetimeFigureOut">
              <a:rPr lang="fr-FR" smtClean="0"/>
              <a:t>20/11/2011</a:t>
            </a:fld>
            <a:endParaRPr lang="fr-FR"/>
          </a:p>
        </p:txBody>
      </p:sp>
      <p:sp>
        <p:nvSpPr>
          <p:cNvPr id="9" name="Espace réservé du numéro de diapositive 8"/>
          <p:cNvSpPr>
            <a:spLocks noGrp="1"/>
          </p:cNvSpPr>
          <p:nvPr>
            <p:ph type="sldNum" sz="quarter" idx="15"/>
          </p:nvPr>
        </p:nvSpPr>
        <p:spPr/>
        <p:txBody>
          <a:bodyPr/>
          <a:lstStyle/>
          <a:p>
            <a:fld id="{F78C9832-651C-4F2A-8F97-37D89A5E49BE}" type="slidenum">
              <a:rPr lang="fr-FR" smtClean="0"/>
              <a:t>‹N°›</a:t>
            </a:fld>
            <a:endParaRPr lang="fr-FR"/>
          </a:p>
        </p:txBody>
      </p:sp>
      <p:sp>
        <p:nvSpPr>
          <p:cNvPr id="10" name="Espace réservé du pied de page 9"/>
          <p:cNvSpPr>
            <a:spLocks noGrp="1"/>
          </p:cNvSpPr>
          <p:nvPr>
            <p:ph type="ftr" sz="quarter" idx="16"/>
          </p:nvPr>
        </p:nvSpPr>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8" name="Espace réservé de la date 7"/>
          <p:cNvSpPr>
            <a:spLocks noGrp="1"/>
          </p:cNvSpPr>
          <p:nvPr>
            <p:ph type="dt" sz="half" idx="10"/>
          </p:nvPr>
        </p:nvSpPr>
        <p:spPr/>
        <p:txBody>
          <a:bodyPr/>
          <a:lstStyle/>
          <a:p>
            <a:fld id="{957EE37F-17AC-4FAD-BC9C-6FE0125BE879}" type="datetimeFigureOut">
              <a:rPr lang="fr-FR" smtClean="0"/>
              <a:t>20/11/2011</a:t>
            </a:fld>
            <a:endParaRPr lang="fr-FR"/>
          </a:p>
        </p:txBody>
      </p:sp>
      <p:sp>
        <p:nvSpPr>
          <p:cNvPr id="9" name="Espace réservé du numéro de diapositive 8"/>
          <p:cNvSpPr>
            <a:spLocks noGrp="1"/>
          </p:cNvSpPr>
          <p:nvPr>
            <p:ph type="sldNum" sz="quarter" idx="11"/>
          </p:nvPr>
        </p:nvSpPr>
        <p:spPr/>
        <p:txBody>
          <a:bodyPr/>
          <a:lstStyle/>
          <a:p>
            <a:fld id="{F78C9832-651C-4F2A-8F97-37D89A5E49BE}" type="slidenum">
              <a:rPr lang="fr-FR" smtClean="0"/>
              <a:t>‹N°›</a:t>
            </a:fld>
            <a:endParaRPr lang="fr-FR"/>
          </a:p>
        </p:txBody>
      </p:sp>
      <p:sp>
        <p:nvSpPr>
          <p:cNvPr id="10" name="Espace réservé du pied de page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57EE37F-17AC-4FAD-BC9C-6FE0125BE879}" type="datetimeFigureOut">
              <a:rPr lang="fr-FR" smtClean="0"/>
              <a:t>20/11/2011</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78C9832-651C-4F2A-8F97-37D89A5E49BE}" type="slidenum">
              <a:rPr lang="fr-FR" smtClean="0"/>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Modifiez le style du titre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971600" y="3717032"/>
            <a:ext cx="7385248" cy="2592288"/>
          </a:xfrm>
        </p:spPr>
        <p:txBody>
          <a:bodyPr>
            <a:normAutofit/>
          </a:bodyPr>
          <a:lstStyle/>
          <a:p>
            <a:pPr algn="ctr"/>
            <a:r>
              <a:rPr lang="fr-FR" sz="5400" dirty="0">
                <a:solidFill>
                  <a:schemeClr val="bg1"/>
                </a:solidFill>
                <a:effectLst>
                  <a:outerShdw blurRad="38100" dist="38100" dir="2700000" algn="tl">
                    <a:srgbClr val="000000">
                      <a:alpha val="43137"/>
                    </a:srgbClr>
                  </a:outerShdw>
                </a:effectLst>
                <a:latin typeface="Casper Open SF" pitchFamily="2" charset="0"/>
                <a:cs typeface="MV Boli" pitchFamily="2" charset="0"/>
              </a:rPr>
              <a:t>Music, characteristics and themes of Harlem </a:t>
            </a:r>
            <a:r>
              <a:rPr lang="fr-FR" sz="5400" dirty="0" smtClean="0">
                <a:solidFill>
                  <a:schemeClr val="bg1"/>
                </a:solidFill>
                <a:effectLst>
                  <a:outerShdw blurRad="38100" dist="38100" dir="2700000" algn="tl">
                    <a:srgbClr val="000000">
                      <a:alpha val="43137"/>
                    </a:srgbClr>
                  </a:outerShdw>
                </a:effectLst>
                <a:latin typeface="Casper Open SF" pitchFamily="2" charset="0"/>
                <a:cs typeface="MV Boli" pitchFamily="2" charset="0"/>
              </a:rPr>
              <a:t>Renaissance.</a:t>
            </a:r>
            <a:endParaRPr lang="fr-FR" sz="5400" dirty="0">
              <a:solidFill>
                <a:schemeClr val="bg1"/>
              </a:solidFill>
              <a:effectLst>
                <a:outerShdw blurRad="38100" dist="38100" dir="2700000" algn="tl">
                  <a:srgbClr val="000000">
                    <a:alpha val="43137"/>
                  </a:srgbClr>
                </a:outerShdw>
              </a:effectLst>
              <a:latin typeface="Casper Open SF" pitchFamily="2" charset="0"/>
            </a:endParaRPr>
          </a:p>
        </p:txBody>
      </p:sp>
      <p:sp>
        <p:nvSpPr>
          <p:cNvPr id="2" name="Titre 1"/>
          <p:cNvSpPr>
            <a:spLocks noGrp="1"/>
          </p:cNvSpPr>
          <p:nvPr>
            <p:ph type="ctrTitle"/>
          </p:nvPr>
        </p:nvSpPr>
        <p:spPr>
          <a:xfrm>
            <a:off x="685800" y="1"/>
            <a:ext cx="7772400" cy="3429000"/>
          </a:xfrm>
        </p:spPr>
        <p:txBody>
          <a:bodyPr>
            <a:normAutofit/>
          </a:bodyPr>
          <a:lstStyle/>
          <a:p>
            <a:r>
              <a:rPr lang="fr-FR" b="1" dirty="0" smtClean="0">
                <a:latin typeface="Casper Open SF" pitchFamily="2" charset="0"/>
              </a:rPr>
              <a:t/>
            </a:r>
            <a:br>
              <a:rPr lang="fr-FR" b="1" dirty="0" smtClean="0">
                <a:latin typeface="Casper Open SF" pitchFamily="2" charset="0"/>
              </a:rPr>
            </a:br>
            <a:endParaRPr lang="fr-FR" dirty="0">
              <a:latin typeface="Casper Open SF" pitchFamily="2" charset="0"/>
              <a:cs typeface="MV Boli" pitchFamily="2" charset="0"/>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332656"/>
            <a:ext cx="4286250" cy="3168352"/>
          </a:xfrm>
          <a:prstGeom prst="rect">
            <a:avLst/>
          </a:prstGeom>
          <a:effectLst>
            <a:glow rad="228600">
              <a:schemeClr val="bg1">
                <a:alpha val="40000"/>
              </a:schemeClr>
            </a:glow>
            <a:innerShdw blurRad="63500" dist="50800" dir="18900000">
              <a:schemeClr val="bg1">
                <a:alpha val="50000"/>
              </a:schemeClr>
            </a:innerShdw>
          </a:effectLst>
        </p:spPr>
      </p:pic>
    </p:spTree>
    <p:extLst>
      <p:ext uri="{BB962C8B-B14F-4D97-AF65-F5344CB8AC3E}">
        <p14:creationId xmlns:p14="http://schemas.microsoft.com/office/powerpoint/2010/main" val="2236285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7"/>
            <a:ext cx="8496944" cy="6073157"/>
          </a:xfrm>
        </p:spPr>
        <p:txBody>
          <a:bodyPr/>
          <a:lstStyle/>
          <a:p>
            <a:pPr marL="0" indent="0" algn="ctr">
              <a:buNone/>
            </a:pPr>
            <a:r>
              <a:rPr lang="fr-FR" dirty="0" err="1" smtClean="0">
                <a:effectLst>
                  <a:outerShdw blurRad="38100" dist="38100" dir="2700000" algn="tl">
                    <a:srgbClr val="000000">
                      <a:alpha val="43137"/>
                    </a:srgbClr>
                  </a:outerShdw>
                </a:effectLst>
                <a:latin typeface="Firenze SF" pitchFamily="2" charset="0"/>
              </a:rPr>
              <a:t>During</a:t>
            </a:r>
            <a:r>
              <a:rPr lang="fr-FR" dirty="0" smtClean="0">
                <a:effectLst>
                  <a:outerShdw blurRad="38100" dist="38100" dir="2700000" algn="tl">
                    <a:srgbClr val="000000">
                      <a:alpha val="43137"/>
                    </a:srgbClr>
                  </a:outerShdw>
                </a:effectLst>
                <a:latin typeface="Firenze SF" pitchFamily="2" charset="0"/>
              </a:rPr>
              <a:t> the Harlem Renaissance, the new </a:t>
            </a:r>
            <a:r>
              <a:rPr lang="fr-FR" dirty="0" err="1" smtClean="0">
                <a:effectLst>
                  <a:outerShdw blurRad="38100" dist="38100" dir="2700000" algn="tl">
                    <a:srgbClr val="000000">
                      <a:alpha val="43137"/>
                    </a:srgbClr>
                  </a:outerShdw>
                </a:effectLst>
                <a:latin typeface="Firenze SF" pitchFamily="2" charset="0"/>
              </a:rPr>
              <a:t>way</a:t>
            </a:r>
            <a:r>
              <a:rPr lang="fr-FR" dirty="0" smtClean="0">
                <a:effectLst>
                  <a:outerShdw blurRad="38100" dist="38100" dir="2700000" algn="tl">
                    <a:srgbClr val="000000">
                      <a:alpha val="43137"/>
                    </a:srgbClr>
                  </a:outerShdw>
                </a:effectLst>
                <a:latin typeface="Firenze SF" pitchFamily="2" charset="0"/>
              </a:rPr>
              <a:t> of </a:t>
            </a:r>
            <a:r>
              <a:rPr lang="fr-FR" dirty="0" err="1" smtClean="0">
                <a:effectLst>
                  <a:outerShdw blurRad="38100" dist="38100" dir="2700000" algn="tl">
                    <a:srgbClr val="000000">
                      <a:alpha val="43137"/>
                    </a:srgbClr>
                  </a:outerShdw>
                </a:effectLst>
                <a:latin typeface="Firenze SF" pitchFamily="2" charset="0"/>
              </a:rPr>
              <a:t>playing</a:t>
            </a:r>
            <a:r>
              <a:rPr lang="fr-FR" dirty="0" smtClean="0">
                <a:effectLst>
                  <a:outerShdw blurRad="38100" dist="38100" dir="2700000" algn="tl">
                    <a:srgbClr val="000000">
                      <a:alpha val="43137"/>
                    </a:srgbClr>
                  </a:outerShdw>
                </a:effectLst>
                <a:latin typeface="Firenze SF" pitchFamily="2" charset="0"/>
              </a:rPr>
              <a:t> piano </a:t>
            </a:r>
            <a:r>
              <a:rPr lang="fr-FR" dirty="0" err="1" smtClean="0">
                <a:effectLst>
                  <a:outerShdw blurRad="38100" dist="38100" dir="2700000" algn="tl">
                    <a:srgbClr val="000000">
                      <a:alpha val="43137"/>
                    </a:srgbClr>
                  </a:outerShdw>
                </a:effectLst>
                <a:latin typeface="Firenze SF" pitchFamily="2" charset="0"/>
              </a:rPr>
              <a:t>helped</a:t>
            </a:r>
            <a:r>
              <a:rPr lang="fr-FR" dirty="0" smtClean="0">
                <a:effectLst>
                  <a:outerShdw blurRad="38100" dist="38100" dir="2700000" algn="tl">
                    <a:srgbClr val="000000">
                      <a:alpha val="43137"/>
                    </a:srgbClr>
                  </a:outerShdw>
                </a:effectLst>
                <a:latin typeface="Firenze SF" pitchFamily="2" charset="0"/>
              </a:rPr>
              <a:t> the </a:t>
            </a:r>
            <a:r>
              <a:rPr lang="fr-FR" dirty="0" err="1" smtClean="0">
                <a:effectLst>
                  <a:outerShdw blurRad="38100" dist="38100" dir="2700000" algn="tl">
                    <a:srgbClr val="000000">
                      <a:alpha val="43137"/>
                    </a:srgbClr>
                  </a:outerShdw>
                </a:effectLst>
                <a:latin typeface="Firenze SF" pitchFamily="2" charset="0"/>
              </a:rPr>
              <a:t>poor</a:t>
            </a:r>
            <a:r>
              <a:rPr lang="fr-FR" dirty="0" smtClean="0">
                <a:effectLst>
                  <a:outerShdw blurRad="38100" dist="38100" dir="2700000" algn="tl">
                    <a:srgbClr val="000000">
                      <a:alpha val="43137"/>
                    </a:srgbClr>
                  </a:outerShdw>
                </a:effectLst>
                <a:latin typeface="Firenze SF" pitchFamily="2" charset="0"/>
              </a:rPr>
              <a:t> and </a:t>
            </a:r>
            <a:r>
              <a:rPr lang="fr-FR" dirty="0" err="1" smtClean="0">
                <a:effectLst>
                  <a:outerShdw blurRad="38100" dist="38100" dir="2700000" algn="tl">
                    <a:srgbClr val="000000">
                      <a:alpha val="43137"/>
                    </a:srgbClr>
                  </a:outerShdw>
                </a:effectLst>
                <a:latin typeface="Firenze SF" pitchFamily="2" charset="0"/>
              </a:rPr>
              <a:t>rich</a:t>
            </a:r>
            <a:r>
              <a:rPr lang="fr-FR" dirty="0" smtClean="0">
                <a:effectLst>
                  <a:outerShdw blurRad="38100" dist="38100" dir="2700000" algn="tl">
                    <a:srgbClr val="000000">
                      <a:alpha val="43137"/>
                    </a:srgbClr>
                  </a:outerShdw>
                </a:effectLst>
                <a:latin typeface="Firenze SF" pitchFamily="2" charset="0"/>
              </a:rPr>
              <a:t> blacks to </a:t>
            </a:r>
            <a:r>
              <a:rPr lang="fr-FR" dirty="0" err="1" smtClean="0">
                <a:effectLst>
                  <a:outerShdw blurRad="38100" dist="38100" dir="2700000" algn="tl">
                    <a:srgbClr val="000000">
                      <a:alpha val="43137"/>
                    </a:srgbClr>
                  </a:outerShdw>
                </a:effectLst>
                <a:latin typeface="Firenze SF" pitchFamily="2" charset="0"/>
              </a:rPr>
              <a:t>get</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closer</a:t>
            </a:r>
            <a:r>
              <a:rPr lang="fr-FR" dirty="0" smtClean="0">
                <a:effectLst>
                  <a:outerShdw blurRad="38100" dist="38100" dir="2700000" algn="tl">
                    <a:srgbClr val="000000">
                      <a:alpha val="43137"/>
                    </a:srgbClr>
                  </a:outerShdw>
                </a:effectLst>
                <a:latin typeface="Firenze SF" pitchFamily="2" charset="0"/>
              </a:rPr>
              <a:t>. </a:t>
            </a:r>
          </a:p>
          <a:p>
            <a:pPr marL="0" indent="0">
              <a:buNone/>
            </a:pPr>
            <a:endParaRPr lang="fr-FR" dirty="0">
              <a:latin typeface="Firenze SF" pitchFamily="2" charset="0"/>
            </a:endParaRPr>
          </a:p>
        </p:txBody>
      </p:sp>
      <p:sp>
        <p:nvSpPr>
          <p:cNvPr id="2" name="Titre 1"/>
          <p:cNvSpPr>
            <a:spLocks noGrp="1"/>
          </p:cNvSpPr>
          <p:nvPr>
            <p:ph type="title"/>
          </p:nvPr>
        </p:nvSpPr>
        <p:spPr>
          <a:xfrm>
            <a:off x="4788024" y="4653136"/>
            <a:ext cx="7776864" cy="592895"/>
          </a:xfrm>
        </p:spPr>
        <p:txBody>
          <a:bodyPr>
            <a:normAutofit/>
          </a:bodyPr>
          <a:lstStyle/>
          <a:p>
            <a:r>
              <a:rPr lang="fr-FR" sz="2400" dirty="0" err="1" smtClean="0">
                <a:solidFill>
                  <a:schemeClr val="bg1"/>
                </a:solidFill>
                <a:effectLst>
                  <a:outerShdw blurRad="38100" dist="38100" dir="2700000" algn="tl">
                    <a:srgbClr val="000000">
                      <a:alpha val="43137"/>
                    </a:srgbClr>
                  </a:outerShdw>
                </a:effectLst>
                <a:latin typeface="Firenze SF" pitchFamily="2" charset="0"/>
              </a:rPr>
              <a:t>Gathering</a:t>
            </a:r>
            <a:r>
              <a:rPr lang="fr-FR" sz="2400" dirty="0" smtClean="0">
                <a:solidFill>
                  <a:schemeClr val="bg1"/>
                </a:solidFill>
                <a:effectLst>
                  <a:outerShdw blurRad="38100" dist="38100" dir="2700000" algn="tl">
                    <a:srgbClr val="000000">
                      <a:alpha val="43137"/>
                    </a:srgbClr>
                  </a:outerShdw>
                </a:effectLst>
                <a:latin typeface="Firenze SF" pitchFamily="2" charset="0"/>
              </a:rPr>
              <a:t> of </a:t>
            </a:r>
            <a:r>
              <a:rPr lang="fr-FR" sz="2400" dirty="0" err="1" smtClean="0">
                <a:solidFill>
                  <a:schemeClr val="bg1"/>
                </a:solidFill>
                <a:effectLst>
                  <a:outerShdw blurRad="38100" dist="38100" dir="2700000" algn="tl">
                    <a:srgbClr val="000000">
                      <a:alpha val="43137"/>
                    </a:srgbClr>
                  </a:outerShdw>
                </a:effectLst>
                <a:latin typeface="Firenze SF" pitchFamily="2" charset="0"/>
              </a:rPr>
              <a:t>rich</a:t>
            </a:r>
            <a:r>
              <a:rPr lang="fr-FR" sz="2400" dirty="0" smtClean="0">
                <a:solidFill>
                  <a:schemeClr val="bg1"/>
                </a:solidFill>
                <a:effectLst>
                  <a:outerShdw blurRad="38100" dist="38100" dir="2700000" algn="tl">
                    <a:srgbClr val="000000">
                      <a:alpha val="43137"/>
                    </a:srgbClr>
                  </a:outerShdw>
                </a:effectLst>
                <a:latin typeface="Firenze SF" pitchFamily="2" charset="0"/>
              </a:rPr>
              <a:t> and </a:t>
            </a:r>
            <a:r>
              <a:rPr lang="fr-FR" sz="2400" dirty="0" err="1" smtClean="0">
                <a:solidFill>
                  <a:schemeClr val="bg1"/>
                </a:solidFill>
                <a:effectLst>
                  <a:outerShdw blurRad="38100" dist="38100" dir="2700000" algn="tl">
                    <a:srgbClr val="000000">
                      <a:alpha val="43137"/>
                    </a:srgbClr>
                  </a:outerShdw>
                </a:effectLst>
                <a:latin typeface="Firenze SF" pitchFamily="2" charset="0"/>
              </a:rPr>
              <a:t>poor</a:t>
            </a:r>
            <a:r>
              <a:rPr lang="fr-FR" sz="2400" dirty="0" smtClean="0">
                <a:solidFill>
                  <a:schemeClr val="bg1"/>
                </a:solidFill>
                <a:effectLst>
                  <a:outerShdw blurRad="38100" dist="38100" dir="2700000" algn="tl">
                    <a:srgbClr val="000000">
                      <a:alpha val="43137"/>
                    </a:srgbClr>
                  </a:outerShdw>
                </a:effectLst>
                <a:latin typeface="Firenze SF" pitchFamily="2" charset="0"/>
              </a:rPr>
              <a:t> blacks. </a:t>
            </a:r>
            <a:endParaRPr lang="fr-FR" sz="2400" dirty="0">
              <a:solidFill>
                <a:schemeClr val="bg1"/>
              </a:solidFill>
              <a:effectLst>
                <a:outerShdw blurRad="38100" dist="38100" dir="2700000" algn="tl">
                  <a:srgbClr val="000000">
                    <a:alpha val="43137"/>
                  </a:srgbClr>
                </a:outerShdw>
              </a:effectLst>
              <a:latin typeface="Firenze SF" pitchFamily="2"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253805"/>
            <a:ext cx="3860800" cy="5080000"/>
          </a:xfrm>
          <a:prstGeom prst="rect">
            <a:avLst/>
          </a:prstGeom>
          <a:effectLst>
            <a:softEdge rad="292100"/>
          </a:effectLst>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2545" y="2420888"/>
            <a:ext cx="3810000" cy="2387600"/>
          </a:xfrm>
          <a:prstGeom prst="rect">
            <a:avLst/>
          </a:prstGeom>
          <a:effectLst>
            <a:softEdge rad="63500"/>
          </a:effectLst>
        </p:spPr>
      </p:pic>
    </p:spTree>
    <p:extLst>
      <p:ext uri="{BB962C8B-B14F-4D97-AF65-F5344CB8AC3E}">
        <p14:creationId xmlns:p14="http://schemas.microsoft.com/office/powerpoint/2010/main" val="3374539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6637" y="332656"/>
            <a:ext cx="8424936" cy="6192688"/>
          </a:xfrm>
        </p:spPr>
        <p:txBody>
          <a:bodyPr/>
          <a:lstStyle/>
          <a:p>
            <a:pPr marL="0" indent="0" algn="ctr">
              <a:buNone/>
            </a:pPr>
            <a:r>
              <a:rPr lang="fr-FR" dirty="0" smtClean="0">
                <a:effectLst>
                  <a:outerShdw blurRad="38100" dist="38100" dir="2700000" algn="tl">
                    <a:srgbClr val="000000">
                      <a:alpha val="43137"/>
                    </a:srgbClr>
                  </a:outerShdw>
                </a:effectLst>
                <a:latin typeface="Firenze SF" pitchFamily="2" charset="0"/>
              </a:rPr>
              <a:t>It </a:t>
            </a:r>
            <a:r>
              <a:rPr lang="fr-FR" dirty="0" err="1" smtClean="0">
                <a:effectLst>
                  <a:outerShdw blurRad="38100" dist="38100" dir="2700000" algn="tl">
                    <a:srgbClr val="000000">
                      <a:alpha val="43137"/>
                    </a:srgbClr>
                  </a:outerShdw>
                </a:effectLst>
                <a:latin typeface="Firenze SF" pitchFamily="2" charset="0"/>
              </a:rPr>
              <a:t>is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through</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this</a:t>
            </a:r>
            <a:r>
              <a:rPr lang="fr-FR" dirty="0" smtClean="0">
                <a:effectLst>
                  <a:outerShdw blurRad="38100" dist="38100" dir="2700000" algn="tl">
                    <a:srgbClr val="000000">
                      <a:alpha val="43137"/>
                    </a:srgbClr>
                  </a:outerShdw>
                </a:effectLst>
                <a:latin typeface="Firenze SF" pitchFamily="2" charset="0"/>
              </a:rPr>
              <a:t> new </a:t>
            </a:r>
            <a:r>
              <a:rPr lang="fr-FR" dirty="0" err="1" smtClean="0">
                <a:effectLst>
                  <a:outerShdw blurRad="38100" dist="38100" dir="2700000" algn="tl">
                    <a:srgbClr val="000000">
                      <a:alpha val="43137"/>
                    </a:srgbClr>
                  </a:outerShdw>
                </a:effectLst>
                <a:latin typeface="Firenze SF" pitchFamily="2" charset="0"/>
              </a:rPr>
              <a:t>way</a:t>
            </a:r>
            <a:r>
              <a:rPr lang="fr-FR" dirty="0" smtClean="0">
                <a:effectLst>
                  <a:outerShdw blurRad="38100" dist="38100" dir="2700000" algn="tl">
                    <a:srgbClr val="000000">
                      <a:alpha val="43137"/>
                    </a:srgbClr>
                  </a:outerShdw>
                </a:effectLst>
                <a:latin typeface="Firenze SF" pitchFamily="2" charset="0"/>
              </a:rPr>
              <a:t> to </a:t>
            </a:r>
            <a:r>
              <a:rPr lang="fr-FR" dirty="0" err="1" smtClean="0">
                <a:effectLst>
                  <a:outerShdw blurRad="38100" dist="38100" dir="2700000" algn="tl">
                    <a:srgbClr val="000000">
                      <a:alpha val="43137"/>
                    </a:srgbClr>
                  </a:outerShdw>
                </a:effectLst>
                <a:latin typeface="Firenze SF" pitchFamily="2" charset="0"/>
              </a:rPr>
              <a:t>play</a:t>
            </a:r>
            <a:r>
              <a:rPr lang="fr-FR" dirty="0" smtClean="0">
                <a:effectLst>
                  <a:outerShdw blurRad="38100" dist="38100" dir="2700000" algn="tl">
                    <a:srgbClr val="000000">
                      <a:alpha val="43137"/>
                    </a:srgbClr>
                  </a:outerShdw>
                </a:effectLst>
                <a:latin typeface="Firenze SF" pitchFamily="2" charset="0"/>
              </a:rPr>
              <a:t> piano </a:t>
            </a:r>
            <a:r>
              <a:rPr lang="fr-FR" dirty="0" err="1" smtClean="0">
                <a:effectLst>
                  <a:outerShdw blurRad="38100" dist="38100" dir="2700000" algn="tl">
                    <a:srgbClr val="000000">
                      <a:alpha val="43137"/>
                    </a:srgbClr>
                  </a:outerShdw>
                </a:effectLst>
                <a:latin typeface="Firenze SF" pitchFamily="2" charset="0"/>
              </a:rPr>
              <a:t>accompagnied</a:t>
            </a:r>
            <a:r>
              <a:rPr lang="fr-FR" dirty="0" smtClean="0">
                <a:effectLst>
                  <a:outerShdw blurRad="38100" dist="38100" dir="2700000" algn="tl">
                    <a:srgbClr val="000000">
                      <a:alpha val="43137"/>
                    </a:srgbClr>
                  </a:outerShdw>
                </a:effectLst>
                <a:latin typeface="Firenze SF" pitchFamily="2" charset="0"/>
              </a:rPr>
              <a:t> by </a:t>
            </a:r>
            <a:r>
              <a:rPr lang="fr-FR" dirty="0" err="1" smtClean="0">
                <a:effectLst>
                  <a:outerShdw blurRad="38100" dist="38100" dir="2700000" algn="tl">
                    <a:srgbClr val="000000">
                      <a:alpha val="43137"/>
                    </a:srgbClr>
                  </a:outerShdw>
                </a:effectLst>
                <a:latin typeface="Firenze SF" pitchFamily="2" charset="0"/>
              </a:rPr>
              <a:t>brass</a:t>
            </a:r>
            <a:r>
              <a:rPr lang="fr-FR" dirty="0" smtClean="0">
                <a:effectLst>
                  <a:outerShdw blurRad="38100" dist="38100" dir="2700000" algn="tl">
                    <a:srgbClr val="000000">
                      <a:alpha val="43137"/>
                    </a:srgbClr>
                  </a:outerShdw>
                </a:effectLst>
                <a:latin typeface="Firenze SF" pitchFamily="2" charset="0"/>
              </a:rPr>
              <a:t> instruments </a:t>
            </a:r>
            <a:r>
              <a:rPr lang="fr-FR" dirty="0" err="1" smtClean="0">
                <a:effectLst>
                  <a:outerShdw blurRad="38100" dist="38100" dir="2700000" algn="tl">
                    <a:srgbClr val="000000">
                      <a:alpha val="43137"/>
                    </a:srgbClr>
                  </a:outerShdw>
                </a:effectLst>
                <a:latin typeface="Firenze SF" pitchFamily="2" charset="0"/>
              </a:rPr>
              <a:t>that</a:t>
            </a:r>
            <a:r>
              <a:rPr lang="fr-FR" dirty="0" smtClean="0">
                <a:effectLst>
                  <a:outerShdw blurRad="38100" dist="38100" dir="2700000" algn="tl">
                    <a:srgbClr val="000000">
                      <a:alpha val="43137"/>
                    </a:srgbClr>
                  </a:outerShdw>
                </a:effectLst>
                <a:latin typeface="Firenze SF" pitchFamily="2" charset="0"/>
              </a:rPr>
              <a:t> jazz </a:t>
            </a:r>
            <a:r>
              <a:rPr lang="fr-FR" dirty="0" err="1" smtClean="0">
                <a:effectLst>
                  <a:outerShdw blurRad="38100" dist="38100" dir="2700000" algn="tl">
                    <a:srgbClr val="000000">
                      <a:alpha val="43137"/>
                    </a:srgbClr>
                  </a:outerShdw>
                </a:effectLst>
                <a:latin typeface="Firenze SF" pitchFamily="2" charset="0"/>
              </a:rPr>
              <a:t>was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truly</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born</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with</a:t>
            </a:r>
            <a:r>
              <a:rPr lang="fr-FR" dirty="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several</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musicians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such</a:t>
            </a:r>
            <a:r>
              <a:rPr lang="fr-FR" dirty="0" smtClean="0">
                <a:effectLst>
                  <a:outerShdw blurRad="38100" dist="38100" dir="2700000" algn="tl">
                    <a:srgbClr val="000000">
                      <a:alpha val="43137"/>
                    </a:srgbClr>
                  </a:outerShdw>
                </a:effectLst>
                <a:latin typeface="Firenze SF" pitchFamily="2" charset="0"/>
              </a:rPr>
              <a:t> as Duke Ellington</a:t>
            </a:r>
            <a:r>
              <a:rPr lang="fr-FR" sz="4000" dirty="0" smtClean="0">
                <a:effectLst>
                  <a:outerShdw blurRad="38100" dist="38100" dir="2700000" algn="tl">
                    <a:srgbClr val="000000">
                      <a:alpha val="43137"/>
                    </a:srgbClr>
                  </a:outerShdw>
                </a:effectLst>
                <a:latin typeface="Firenze SF" pitchFamily="2" charset="0"/>
              </a:rPr>
              <a:t>.</a:t>
            </a:r>
          </a:p>
          <a:p>
            <a:pPr marL="0" indent="0" algn="ctr">
              <a:buNone/>
            </a:pPr>
            <a:endParaRPr lang="fr-FR" sz="2800" dirty="0">
              <a:effectLst>
                <a:outerShdw blurRad="38100" dist="38100" dir="2700000" algn="tl">
                  <a:srgbClr val="000000">
                    <a:alpha val="43137"/>
                  </a:srgbClr>
                </a:outerShdw>
              </a:effectLst>
              <a:latin typeface="Firenze SF" pitchFamily="2" charset="0"/>
            </a:endParaRPr>
          </a:p>
          <a:p>
            <a:pPr marL="0" indent="0" algn="ctr">
              <a:buNone/>
            </a:pPr>
            <a:r>
              <a:rPr lang="fr-FR" sz="2800" dirty="0" smtClean="0">
                <a:effectLst>
                  <a:outerShdw blurRad="38100" dist="38100" dir="2700000" algn="tl">
                    <a:srgbClr val="000000">
                      <a:alpha val="43137"/>
                    </a:srgbClr>
                  </a:outerShdw>
                </a:effectLst>
                <a:latin typeface="Firenze SF" pitchFamily="2" charset="0"/>
              </a:rPr>
              <a:t>                                 </a:t>
            </a:r>
            <a:endParaRPr lang="fr-FR" sz="2800" dirty="0">
              <a:effectLst>
                <a:outerShdw blurRad="38100" dist="38100" dir="2700000" algn="tl">
                  <a:srgbClr val="000000">
                    <a:alpha val="43137"/>
                  </a:srgbClr>
                </a:outerShdw>
              </a:effectLst>
              <a:latin typeface="Firenze SF" pitchFamily="2" charset="0"/>
            </a:endParaRPr>
          </a:p>
        </p:txBody>
      </p:sp>
      <p:sp>
        <p:nvSpPr>
          <p:cNvPr id="4" name="Titre 3"/>
          <p:cNvSpPr>
            <a:spLocks noGrp="1"/>
          </p:cNvSpPr>
          <p:nvPr>
            <p:ph type="title"/>
          </p:nvPr>
        </p:nvSpPr>
        <p:spPr>
          <a:xfrm>
            <a:off x="510892" y="6165304"/>
            <a:ext cx="8229600" cy="427112"/>
          </a:xfrm>
        </p:spPr>
        <p:txBody>
          <a:bodyPr>
            <a:normAutofit fontScale="90000"/>
          </a:bodyPr>
          <a:lstStyle/>
          <a:p>
            <a:r>
              <a:rPr lang="fr-FR" dirty="0" smtClean="0">
                <a:effectLst>
                  <a:outerShdw blurRad="38100" dist="38100" dir="2700000" algn="tl">
                    <a:srgbClr val="000000">
                      <a:alpha val="43137"/>
                    </a:srgbClr>
                  </a:outerShdw>
                </a:effectLst>
              </a:rPr>
              <a:t>Duke Ellington</a:t>
            </a:r>
            <a:endParaRPr lang="fr-FR" dirty="0">
              <a:effectLst>
                <a:outerShdw blurRad="38100" dist="38100" dir="2700000" algn="tl">
                  <a:srgbClr val="000000">
                    <a:alpha val="43137"/>
                  </a:srgbClr>
                </a:outerShdw>
              </a:effectLst>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988840"/>
            <a:ext cx="3562847" cy="4067743"/>
          </a:xfrm>
          <a:prstGeom prst="rect">
            <a:avLst/>
          </a:prstGeom>
          <a:effectLst>
            <a:softEdge rad="127000"/>
          </a:effectLst>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2444948"/>
            <a:ext cx="4672013" cy="3114676"/>
          </a:xfrm>
          <a:prstGeom prst="rect">
            <a:avLst/>
          </a:prstGeom>
        </p:spPr>
      </p:pic>
    </p:spTree>
    <p:extLst>
      <p:ext uri="{BB962C8B-B14F-4D97-AF65-F5344CB8AC3E}">
        <p14:creationId xmlns:p14="http://schemas.microsoft.com/office/powerpoint/2010/main" val="3302494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27584" y="328713"/>
            <a:ext cx="4320480" cy="5688632"/>
          </a:xfrm>
        </p:spPr>
        <p:txBody>
          <a:bodyPr>
            <a:normAutofit/>
          </a:bodyPr>
          <a:lstStyle/>
          <a:p>
            <a:pPr marL="0" indent="0" algn="ctr">
              <a:buNone/>
            </a:pPr>
            <a:r>
              <a:rPr lang="en-US" sz="2400" dirty="0">
                <a:effectLst>
                  <a:outerShdw blurRad="38100" dist="38100" dir="2700000" algn="tl">
                    <a:srgbClr val="000000">
                      <a:alpha val="43137"/>
                    </a:srgbClr>
                  </a:outerShdw>
                </a:effectLst>
                <a:latin typeface="Firenze SF" pitchFamily="2" charset="0"/>
              </a:rPr>
              <a:t>During this period, the whites were attracted by the musical style of black, and especially in the </a:t>
            </a:r>
            <a:r>
              <a:rPr lang="en-US" sz="2400" dirty="0" err="1">
                <a:effectLst>
                  <a:outerShdw blurRad="38100" dist="38100" dir="2700000" algn="tl">
                    <a:srgbClr val="000000">
                      <a:alpha val="43137"/>
                    </a:srgbClr>
                  </a:outerShdw>
                </a:effectLst>
                <a:latin typeface="Firenze SF" pitchFamily="2" charset="0"/>
              </a:rPr>
              <a:t>litterature</a:t>
            </a:r>
            <a:r>
              <a:rPr lang="en-US" sz="2400" dirty="0">
                <a:effectLst>
                  <a:outerShdw blurRad="38100" dist="38100" dir="2700000" algn="tl">
                    <a:srgbClr val="000000">
                      <a:alpha val="43137"/>
                    </a:srgbClr>
                  </a:outerShdw>
                </a:effectLst>
                <a:latin typeface="Firenze SF" pitchFamily="2" charset="0"/>
              </a:rPr>
              <a:t>, like novelists, dramatists. Even white composers used poems written by black people and were inspired by them, and put some pieces of jazz, like </a:t>
            </a:r>
            <a:r>
              <a:rPr lang="en-US" sz="2400" dirty="0" err="1">
                <a:effectLst>
                  <a:outerShdw blurRad="38100" dist="38100" dir="2700000" algn="tl">
                    <a:srgbClr val="000000">
                      <a:alpha val="43137"/>
                    </a:srgbClr>
                  </a:outerShdw>
                </a:effectLst>
                <a:latin typeface="Firenze SF" pitchFamily="2" charset="0"/>
              </a:rPr>
              <a:t>rhytms</a:t>
            </a:r>
            <a:r>
              <a:rPr lang="en-US" sz="2400" dirty="0">
                <a:effectLst>
                  <a:outerShdw blurRad="38100" dist="38100" dir="2700000" algn="tl">
                    <a:srgbClr val="000000">
                      <a:alpha val="43137"/>
                    </a:srgbClr>
                  </a:outerShdw>
                </a:effectLst>
                <a:latin typeface="Firenze SF" pitchFamily="2" charset="0"/>
              </a:rPr>
              <a:t>, melodies, in their concerts pieces. Progressively</a:t>
            </a:r>
            <a:r>
              <a:rPr lang="en-US" sz="2400" dirty="0" smtClean="0">
                <a:effectLst>
                  <a:outerShdw blurRad="38100" dist="38100" dir="2700000" algn="tl">
                    <a:srgbClr val="000000">
                      <a:alpha val="43137"/>
                    </a:srgbClr>
                  </a:outerShdw>
                </a:effectLst>
                <a:latin typeface="Firenze SF" pitchFamily="2" charset="0"/>
              </a:rPr>
              <a:t>, African </a:t>
            </a:r>
            <a:r>
              <a:rPr lang="en-US" sz="2400" dirty="0">
                <a:effectLst>
                  <a:outerShdw blurRad="38100" dist="38100" dir="2700000" algn="tl">
                    <a:srgbClr val="000000">
                      <a:alpha val="43137"/>
                    </a:srgbClr>
                  </a:outerShdw>
                </a:effectLst>
                <a:latin typeface="Firenze SF" pitchFamily="2" charset="0"/>
              </a:rPr>
              <a:t>American began to be recognized </a:t>
            </a:r>
            <a:r>
              <a:rPr lang="en-US" sz="2400" dirty="0" err="1">
                <a:effectLst>
                  <a:outerShdw blurRad="38100" dist="38100" dir="2700000" algn="tl">
                    <a:srgbClr val="000000">
                      <a:alpha val="43137"/>
                    </a:srgbClr>
                  </a:outerShdw>
                </a:effectLst>
                <a:latin typeface="Firenze SF" pitchFamily="2" charset="0"/>
              </a:rPr>
              <a:t>internationnaly</a:t>
            </a:r>
            <a:r>
              <a:rPr lang="en-US" sz="2400" dirty="0">
                <a:effectLst>
                  <a:outerShdw blurRad="38100" dist="38100" dir="2700000" algn="tl">
                    <a:srgbClr val="000000">
                      <a:alpha val="43137"/>
                    </a:srgbClr>
                  </a:outerShdw>
                </a:effectLst>
                <a:latin typeface="Firenze SF" pitchFamily="2" charset="0"/>
              </a:rPr>
              <a:t>. The first was Roland Hayes, who was a </a:t>
            </a:r>
            <a:r>
              <a:rPr lang="en-US" sz="2400" dirty="0" err="1">
                <a:effectLst>
                  <a:outerShdw blurRad="38100" dist="38100" dir="2700000" algn="tl">
                    <a:srgbClr val="000000">
                      <a:alpha val="43137"/>
                    </a:srgbClr>
                  </a:outerShdw>
                </a:effectLst>
                <a:latin typeface="Firenze SF" pitchFamily="2" charset="0"/>
              </a:rPr>
              <a:t>brilllant</a:t>
            </a:r>
            <a:r>
              <a:rPr lang="en-US" sz="2400" dirty="0">
                <a:effectLst>
                  <a:outerShdw blurRad="38100" dist="38100" dir="2700000" algn="tl">
                    <a:srgbClr val="000000">
                      <a:alpha val="43137"/>
                    </a:srgbClr>
                  </a:outerShdw>
                </a:effectLst>
                <a:latin typeface="Firenze SF" pitchFamily="2" charset="0"/>
              </a:rPr>
              <a:t> singer.</a:t>
            </a:r>
            <a:endParaRPr lang="fr-FR" sz="2400" dirty="0">
              <a:effectLst>
                <a:outerShdw blurRad="38100" dist="38100" dir="2700000" algn="tl">
                  <a:srgbClr val="000000">
                    <a:alpha val="43137"/>
                  </a:srgbClr>
                </a:outerShdw>
              </a:effectLst>
              <a:latin typeface="Firenze SF" pitchFamily="2" charset="0"/>
            </a:endParaRPr>
          </a:p>
        </p:txBody>
      </p:sp>
      <p:sp>
        <p:nvSpPr>
          <p:cNvPr id="3" name="Titre 2"/>
          <p:cNvSpPr>
            <a:spLocks noGrp="1"/>
          </p:cNvSpPr>
          <p:nvPr>
            <p:ph type="title"/>
          </p:nvPr>
        </p:nvSpPr>
        <p:spPr>
          <a:xfrm>
            <a:off x="5490089" y="1124744"/>
            <a:ext cx="3528392" cy="648072"/>
          </a:xfrm>
        </p:spPr>
        <p:txBody>
          <a:bodyPr>
            <a:normAutofit fontScale="90000"/>
          </a:bodyPr>
          <a:lstStyle/>
          <a:p>
            <a:r>
              <a:rPr lang="fr-FR" dirty="0" smtClean="0">
                <a:effectLst>
                  <a:outerShdw blurRad="38100" dist="38100" dir="2700000" algn="tl">
                    <a:srgbClr val="000000">
                      <a:alpha val="43137"/>
                    </a:srgbClr>
                  </a:outerShdw>
                </a:effectLst>
              </a:rPr>
              <a:t>Roland Hayes</a:t>
            </a:r>
            <a:endParaRPr lang="fr-FR" dirty="0">
              <a:effectLst>
                <a:outerShdw blurRad="38100" dist="38100" dir="2700000" algn="tl">
                  <a:srgbClr val="000000">
                    <a:alpha val="43137"/>
                  </a:srgbClr>
                </a:outerShdw>
              </a:effectLs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1916832"/>
            <a:ext cx="2857500" cy="4100513"/>
          </a:xfrm>
          <a:prstGeom prst="rect">
            <a:avLst/>
          </a:prstGeom>
          <a:effectLst>
            <a:softEdge rad="127000"/>
          </a:effectLst>
        </p:spPr>
      </p:pic>
    </p:spTree>
    <p:extLst>
      <p:ext uri="{BB962C8B-B14F-4D97-AF65-F5344CB8AC3E}">
        <p14:creationId xmlns:p14="http://schemas.microsoft.com/office/powerpoint/2010/main" val="2274156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692696"/>
            <a:ext cx="5256584" cy="3904285"/>
          </a:xfrm>
        </p:spPr>
        <p:txBody>
          <a:bodyPr/>
          <a:lstStyle/>
          <a:p>
            <a:pPr marL="0" indent="0" algn="ctr">
              <a:buNone/>
            </a:pPr>
            <a:r>
              <a:rPr lang="fr-FR" dirty="0" smtClean="0">
                <a:effectLst>
                  <a:outerShdw blurRad="38100" dist="38100" dir="2700000" algn="tl">
                    <a:srgbClr val="000000">
                      <a:alpha val="43137"/>
                    </a:srgbClr>
                  </a:outerShdw>
                </a:effectLst>
                <a:latin typeface="Firenze SF" pitchFamily="2" charset="0"/>
              </a:rPr>
              <a:t>It </a:t>
            </a:r>
            <a:r>
              <a:rPr lang="fr-FR" dirty="0" err="1" smtClean="0">
                <a:effectLst>
                  <a:outerShdw blurRad="38100" dist="38100" dir="2700000" algn="tl">
                    <a:srgbClr val="000000">
                      <a:alpha val="43137"/>
                    </a:srgbClr>
                  </a:outerShdw>
                </a:effectLst>
                <a:latin typeface="Firenze SF" pitchFamily="2" charset="0"/>
              </a:rPr>
              <a:t>is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thanks</a:t>
            </a:r>
            <a:r>
              <a:rPr lang="fr-FR" dirty="0" smtClean="0">
                <a:effectLst>
                  <a:outerShdw blurRad="38100" dist="38100" dir="2700000" algn="tl">
                    <a:srgbClr val="000000">
                      <a:alpha val="43137"/>
                    </a:srgbClr>
                  </a:outerShdw>
                </a:effectLst>
                <a:latin typeface="Firenze SF" pitchFamily="2" charset="0"/>
              </a:rPr>
              <a:t> to the Harlem Renaissance </a:t>
            </a:r>
            <a:r>
              <a:rPr lang="fr-FR" dirty="0" err="1" smtClean="0">
                <a:effectLst>
                  <a:outerShdw blurRad="38100" dist="38100" dir="2700000" algn="tl">
                    <a:srgbClr val="000000">
                      <a:alpha val="43137"/>
                    </a:srgbClr>
                  </a:outerShdw>
                </a:effectLst>
                <a:latin typeface="Firenze SF" pitchFamily="2" charset="0"/>
              </a:rPr>
              <a:t>that</a:t>
            </a:r>
            <a:r>
              <a:rPr lang="fr-FR" dirty="0" smtClean="0">
                <a:effectLst>
                  <a:outerShdw blurRad="38100" dist="38100" dir="2700000" algn="tl">
                    <a:srgbClr val="000000">
                      <a:alpha val="43137"/>
                    </a:srgbClr>
                  </a:outerShdw>
                </a:effectLst>
                <a:latin typeface="Firenze SF" pitchFamily="2" charset="0"/>
              </a:rPr>
              <a:t> the blacks </a:t>
            </a:r>
            <a:r>
              <a:rPr lang="fr-FR" dirty="0" err="1" smtClean="0">
                <a:effectLst>
                  <a:outerShdw blurRad="38100" dist="38100" dir="2700000" algn="tl">
                    <a:srgbClr val="000000">
                      <a:alpha val="43137"/>
                    </a:srgbClr>
                  </a:outerShdw>
                </a:effectLst>
                <a:latin typeface="Firenze SF" pitchFamily="2" charset="0"/>
              </a:rPr>
              <a:t>were</a:t>
            </a:r>
            <a:r>
              <a:rPr lang="fr-FR" dirty="0" smtClean="0">
                <a:effectLst>
                  <a:outerShdw blurRad="38100" dist="38100" dir="2700000" algn="tl">
                    <a:srgbClr val="000000">
                      <a:alpha val="43137"/>
                    </a:srgbClr>
                  </a:outerShdw>
                </a:effectLst>
                <a:latin typeface="Firenze SF" pitchFamily="2" charset="0"/>
              </a:rPr>
              <a:t> able to </a:t>
            </a:r>
            <a:r>
              <a:rPr lang="fr-FR" dirty="0" err="1" smtClean="0">
                <a:effectLst>
                  <a:outerShdw blurRad="38100" dist="38100" dir="2700000" algn="tl">
                    <a:srgbClr val="000000">
                      <a:alpha val="43137"/>
                    </a:srgbClr>
                  </a:outerShdw>
                </a:effectLst>
                <a:latin typeface="Firenze SF" pitchFamily="2" charset="0"/>
              </a:rPr>
              <a:t>advance</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their</a:t>
            </a:r>
            <a:r>
              <a:rPr lang="fr-FR" dirty="0" smtClean="0">
                <a:effectLst>
                  <a:outerShdw blurRad="38100" dist="38100" dir="2700000" algn="tl">
                    <a:srgbClr val="000000">
                      <a:alpha val="43137"/>
                    </a:srgbClr>
                  </a:outerShdw>
                </a:effectLst>
                <a:latin typeface="Firenze SF" pitchFamily="2" charset="0"/>
              </a:rPr>
              <a:t> condition.  This </a:t>
            </a:r>
            <a:r>
              <a:rPr lang="fr-FR" dirty="0" err="1" smtClean="0">
                <a:effectLst>
                  <a:outerShdw blurRad="38100" dist="38100" dir="2700000" algn="tl">
                    <a:srgbClr val="000000">
                      <a:alpha val="43137"/>
                    </a:srgbClr>
                  </a:outerShdw>
                </a:effectLst>
                <a:latin typeface="Firenze SF" pitchFamily="2" charset="0"/>
              </a:rPr>
              <a:t>is</a:t>
            </a:r>
            <a:r>
              <a:rPr lang="fr-FR" dirty="0" smtClean="0">
                <a:effectLst>
                  <a:outerShdw blurRad="38100" dist="38100" dir="2700000" algn="tl">
                    <a:srgbClr val="000000">
                      <a:alpha val="43137"/>
                    </a:srgbClr>
                  </a:outerShdw>
                </a:effectLst>
                <a:latin typeface="Firenze SF" pitchFamily="2" charset="0"/>
              </a:rPr>
              <a:t> due to the white </a:t>
            </a:r>
            <a:r>
              <a:rPr lang="fr-FR" dirty="0" err="1" smtClean="0">
                <a:effectLst>
                  <a:outerShdw blurRad="38100" dist="38100" dir="2700000" algn="tl">
                    <a:srgbClr val="000000">
                      <a:alpha val="43137"/>
                    </a:srgbClr>
                  </a:outerShdw>
                </a:effectLst>
                <a:latin typeface="Firenze SF" pitchFamily="2" charset="0"/>
              </a:rPr>
              <a:t>americans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such</a:t>
            </a:r>
            <a:r>
              <a:rPr lang="fr-FR" dirty="0" smtClean="0">
                <a:effectLst>
                  <a:outerShdw blurRad="38100" dist="38100" dir="2700000" algn="tl">
                    <a:srgbClr val="000000">
                      <a:alpha val="43137"/>
                    </a:srgbClr>
                  </a:outerShdw>
                </a:effectLst>
                <a:latin typeface="Firenze SF" pitchFamily="2" charset="0"/>
              </a:rPr>
              <a:t> as Charlotte </a:t>
            </a:r>
            <a:r>
              <a:rPr lang="fr-FR" dirty="0" err="1" smtClean="0">
                <a:effectLst>
                  <a:outerShdw blurRad="38100" dist="38100" dir="2700000" algn="tl">
                    <a:srgbClr val="000000">
                      <a:alpha val="43137"/>
                    </a:srgbClr>
                  </a:outerShdw>
                </a:effectLst>
                <a:latin typeface="Firenze SF" pitchFamily="2" charset="0"/>
              </a:rPr>
              <a:t>Osgood</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Mason</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who</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was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coming</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from</a:t>
            </a:r>
            <a:r>
              <a:rPr lang="fr-FR" dirty="0" smtClean="0">
                <a:effectLst>
                  <a:outerShdw blurRad="38100" dist="38100" dir="2700000" algn="tl">
                    <a:srgbClr val="000000">
                      <a:alpha val="43137"/>
                    </a:srgbClr>
                  </a:outerShdw>
                </a:effectLst>
                <a:latin typeface="Firenze SF" pitchFamily="2" charset="0"/>
              </a:rPr>
              <a:t> a </a:t>
            </a:r>
            <a:r>
              <a:rPr lang="fr-FR" dirty="0" err="1" smtClean="0">
                <a:effectLst>
                  <a:outerShdw blurRad="38100" dist="38100" dir="2700000" algn="tl">
                    <a:srgbClr val="000000">
                      <a:alpha val="43137"/>
                    </a:srgbClr>
                  </a:outerShdw>
                </a:effectLst>
                <a:latin typeface="Firenze SF" pitchFamily="2" charset="0"/>
              </a:rPr>
              <a:t>wealthy</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family</a:t>
            </a:r>
            <a:r>
              <a:rPr lang="fr-FR" dirty="0" smtClean="0">
                <a:effectLst>
                  <a:outerShdw blurRad="38100" dist="38100" dir="2700000" algn="tl">
                    <a:srgbClr val="000000">
                      <a:alpha val="43137"/>
                    </a:srgbClr>
                  </a:outerShdw>
                </a:effectLst>
                <a:latin typeface="Firenze SF" pitchFamily="2" charset="0"/>
              </a:rPr>
              <a:t> and </a:t>
            </a:r>
            <a:r>
              <a:rPr lang="fr-FR" dirty="0" err="1" smtClean="0">
                <a:effectLst>
                  <a:outerShdw blurRad="38100" dist="38100" dir="2700000" algn="tl">
                    <a:srgbClr val="000000">
                      <a:alpha val="43137"/>
                    </a:srgbClr>
                  </a:outerShdw>
                </a:effectLst>
                <a:latin typeface="Firenze SF" pitchFamily="2" charset="0"/>
              </a:rPr>
              <a:t>who</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was</a:t>
            </a:r>
            <a:r>
              <a:rPr lang="fr-FR" dirty="0" smtClean="0">
                <a:effectLst>
                  <a:outerShdw blurRad="38100" dist="38100" dir="2700000" algn="tl">
                    <a:srgbClr val="000000">
                      <a:alpha val="43137"/>
                    </a:srgbClr>
                  </a:outerShdw>
                </a:effectLst>
                <a:latin typeface="Firenze SF" pitchFamily="2" charset="0"/>
              </a:rPr>
              <a:t> a </a:t>
            </a:r>
            <a:r>
              <a:rPr lang="fr-FR" dirty="0" err="1" smtClean="0">
                <a:effectLst>
                  <a:outerShdw blurRad="38100" dist="38100" dir="2700000" algn="tl">
                    <a:srgbClr val="000000">
                      <a:alpha val="43137"/>
                    </a:srgbClr>
                  </a:outerShdw>
                </a:effectLst>
                <a:latin typeface="Firenze SF" pitchFamily="2" charset="0"/>
              </a:rPr>
              <a:t>philantropist</a:t>
            </a:r>
            <a:r>
              <a:rPr lang="fr-FR" dirty="0" smtClean="0">
                <a:effectLst>
                  <a:outerShdw blurRad="38100" dist="38100" dir="2700000" algn="tl">
                    <a:srgbClr val="000000">
                      <a:alpha val="43137"/>
                    </a:srgbClr>
                  </a:outerShdw>
                </a:effectLst>
                <a:latin typeface="Firenze SF" pitchFamily="2" charset="0"/>
              </a:rPr>
              <a:t>. </a:t>
            </a:r>
          </a:p>
          <a:p>
            <a:pPr marL="0" indent="0" algn="ctr">
              <a:buNone/>
            </a:pPr>
            <a:endParaRPr lang="fr-FR" dirty="0" smtClean="0">
              <a:effectLst>
                <a:outerShdw blurRad="38100" dist="38100" dir="2700000" algn="tl">
                  <a:srgbClr val="000000">
                    <a:alpha val="43137"/>
                  </a:srgbClr>
                </a:outerShdw>
              </a:effectLst>
              <a:latin typeface="Firenze SF" pitchFamily="2" charset="0"/>
            </a:endParaRPr>
          </a:p>
          <a:p>
            <a:pPr marL="0" indent="0" algn="ctr">
              <a:buNone/>
            </a:pPr>
            <a:r>
              <a:rPr lang="fr-FR" dirty="0" smtClean="0">
                <a:effectLst>
                  <a:outerShdw blurRad="38100" dist="38100" dir="2700000" algn="tl">
                    <a:srgbClr val="000000">
                      <a:alpha val="43137"/>
                    </a:srgbClr>
                  </a:outerShdw>
                </a:effectLst>
                <a:latin typeface="Firenze SF" pitchFamily="2" charset="0"/>
              </a:rPr>
              <a:t>Born in 1855 in New-Jersey and </a:t>
            </a:r>
            <a:r>
              <a:rPr lang="fr-FR" dirty="0" err="1" smtClean="0">
                <a:effectLst>
                  <a:outerShdw blurRad="38100" dist="38100" dir="2700000" algn="tl">
                    <a:srgbClr val="000000">
                      <a:alpha val="43137"/>
                    </a:srgbClr>
                  </a:outerShdw>
                </a:effectLst>
                <a:latin typeface="Firenze SF" pitchFamily="2" charset="0"/>
              </a:rPr>
              <a:t>died</a:t>
            </a:r>
            <a:r>
              <a:rPr lang="fr-FR" dirty="0" smtClean="0">
                <a:effectLst>
                  <a:outerShdw blurRad="38100" dist="38100" dir="2700000" algn="tl">
                    <a:srgbClr val="000000">
                      <a:alpha val="43137"/>
                    </a:srgbClr>
                  </a:outerShdw>
                </a:effectLst>
                <a:latin typeface="Firenze SF" pitchFamily="2" charset="0"/>
              </a:rPr>
              <a:t> in 1956 in New-York.</a:t>
            </a:r>
            <a:endParaRPr lang="fr-FR" dirty="0">
              <a:effectLst>
                <a:outerShdw blurRad="38100" dist="38100" dir="2700000" algn="tl">
                  <a:srgbClr val="000000">
                    <a:alpha val="43137"/>
                  </a:srgbClr>
                </a:outerShdw>
              </a:effectLst>
              <a:latin typeface="Firenze SF" pitchFamily="2" charset="0"/>
            </a:endParaRPr>
          </a:p>
        </p:txBody>
      </p:sp>
      <p:sp>
        <p:nvSpPr>
          <p:cNvPr id="3" name="Titre 2"/>
          <p:cNvSpPr>
            <a:spLocks noGrp="1"/>
          </p:cNvSpPr>
          <p:nvPr>
            <p:ph type="title"/>
          </p:nvPr>
        </p:nvSpPr>
        <p:spPr>
          <a:xfrm>
            <a:off x="5029200" y="6093296"/>
            <a:ext cx="8229600" cy="534888"/>
          </a:xfrm>
        </p:spPr>
        <p:txBody>
          <a:bodyPr>
            <a:normAutofit/>
          </a:bodyPr>
          <a:lstStyle/>
          <a:p>
            <a:r>
              <a:rPr lang="fr-FR" sz="2800" dirty="0" smtClean="0">
                <a:effectLst>
                  <a:outerShdw blurRad="38100" dist="38100" dir="2700000" algn="tl">
                    <a:srgbClr val="000000">
                      <a:alpha val="43137"/>
                    </a:srgbClr>
                  </a:outerShdw>
                </a:effectLst>
              </a:rPr>
              <a:t>Charlotte </a:t>
            </a:r>
            <a:r>
              <a:rPr lang="fr-FR" sz="2800" dirty="0" err="1" smtClean="0">
                <a:effectLst>
                  <a:outerShdw blurRad="38100" dist="38100" dir="2700000" algn="tl">
                    <a:srgbClr val="000000">
                      <a:alpha val="43137"/>
                    </a:srgbClr>
                  </a:outerShdw>
                </a:effectLst>
              </a:rPr>
              <a:t>Osgood</a:t>
            </a:r>
            <a:r>
              <a:rPr lang="fr-FR" sz="2800" dirty="0" smtClean="0">
                <a:effectLst>
                  <a:outerShdw blurRad="38100" dist="38100" dir="2700000" algn="tl">
                    <a:srgbClr val="000000">
                      <a:alpha val="43137"/>
                    </a:srgbClr>
                  </a:outerShdw>
                </a:effectLst>
              </a:rPr>
              <a:t> </a:t>
            </a:r>
            <a:r>
              <a:rPr lang="fr-FR" sz="2800" dirty="0" err="1" smtClean="0">
                <a:effectLst>
                  <a:outerShdw blurRad="38100" dist="38100" dir="2700000" algn="tl">
                    <a:srgbClr val="000000">
                      <a:alpha val="43137"/>
                    </a:srgbClr>
                  </a:outerShdw>
                </a:effectLst>
              </a:rPr>
              <a:t>Mason</a:t>
            </a:r>
            <a:endParaRPr lang="fr-FR" sz="2800" dirty="0">
              <a:effectLst>
                <a:outerShdw blurRad="38100" dist="38100" dir="2700000" algn="tl">
                  <a:srgbClr val="000000">
                    <a:alpha val="43137"/>
                  </a:srgbClr>
                </a:outerShdw>
              </a:effectLst>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332656"/>
            <a:ext cx="3571875" cy="5900738"/>
          </a:xfrm>
          <a:prstGeom prst="rect">
            <a:avLst/>
          </a:prstGeom>
          <a:effectLst>
            <a:softEdge rad="127000"/>
          </a:effectLst>
        </p:spPr>
      </p:pic>
    </p:spTree>
    <p:extLst>
      <p:ext uri="{BB962C8B-B14F-4D97-AF65-F5344CB8AC3E}">
        <p14:creationId xmlns:p14="http://schemas.microsoft.com/office/powerpoint/2010/main" val="3499205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64347" y="332656"/>
            <a:ext cx="3888432" cy="3240360"/>
          </a:xfrm>
        </p:spPr>
        <p:txBody>
          <a:bodyPr>
            <a:normAutofit lnSpcReduction="10000"/>
          </a:bodyPr>
          <a:lstStyle/>
          <a:p>
            <a:pPr marL="0" indent="0" algn="ctr">
              <a:buNone/>
            </a:pPr>
            <a:r>
              <a:rPr lang="fr-FR" dirty="0" smtClean="0">
                <a:effectLst>
                  <a:outerShdw blurRad="38100" dist="38100" dir="2700000" algn="tl">
                    <a:srgbClr val="000000">
                      <a:alpha val="43137"/>
                    </a:srgbClr>
                  </a:outerShdw>
                </a:effectLst>
                <a:latin typeface="Firenze SF" pitchFamily="2" charset="0"/>
              </a:rPr>
              <a:t>There </a:t>
            </a:r>
            <a:r>
              <a:rPr lang="fr-FR" dirty="0" err="1" smtClean="0">
                <a:effectLst>
                  <a:outerShdw blurRad="38100" dist="38100" dir="2700000" algn="tl">
                    <a:srgbClr val="000000">
                      <a:alpha val="43137"/>
                    </a:srgbClr>
                  </a:outerShdw>
                </a:effectLst>
                <a:latin typeface="Firenze SF" pitchFamily="2" charset="0"/>
              </a:rPr>
              <a:t>is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also</a:t>
            </a:r>
            <a:r>
              <a:rPr lang="fr-FR" dirty="0" smtClean="0">
                <a:effectLst>
                  <a:outerShdw blurRad="38100" dist="38100" dir="2700000" algn="tl">
                    <a:srgbClr val="000000">
                      <a:alpha val="43137"/>
                    </a:srgbClr>
                  </a:outerShdw>
                </a:effectLst>
                <a:latin typeface="Firenze SF" pitchFamily="2" charset="0"/>
              </a:rPr>
              <a:t> George Gershwin, an </a:t>
            </a:r>
            <a:r>
              <a:rPr lang="fr-FR" dirty="0" err="1" smtClean="0">
                <a:effectLst>
                  <a:outerShdw blurRad="38100" dist="38100" dir="2700000" algn="tl">
                    <a:srgbClr val="000000">
                      <a:alpha val="43137"/>
                    </a:srgbClr>
                  </a:outerShdw>
                </a:effectLst>
                <a:latin typeface="Firenze SF" pitchFamily="2" charset="0"/>
              </a:rPr>
              <a:t>american</a:t>
            </a:r>
            <a:r>
              <a:rPr lang="fr-FR" dirty="0" smtClean="0">
                <a:effectLst>
                  <a:outerShdw blurRad="38100" dist="38100" dir="2700000" algn="tl">
                    <a:srgbClr val="000000">
                      <a:alpha val="43137"/>
                    </a:srgbClr>
                  </a:outerShdw>
                </a:effectLst>
                <a:latin typeface="Firenze SF" pitchFamily="2" charset="0"/>
              </a:rPr>
              <a:t> and white </a:t>
            </a:r>
            <a:r>
              <a:rPr lang="fr-FR" dirty="0" err="1" smtClean="0">
                <a:effectLst>
                  <a:outerShdw blurRad="38100" dist="38100" dir="2700000" algn="tl">
                    <a:srgbClr val="000000">
                      <a:alpha val="43137"/>
                    </a:srgbClr>
                  </a:outerShdw>
                </a:effectLst>
                <a:latin typeface="Firenze SF" pitchFamily="2" charset="0"/>
              </a:rPr>
              <a:t>opera</a:t>
            </a:r>
            <a:r>
              <a:rPr lang="fr-FR" dirty="0" smtClean="0">
                <a:effectLst>
                  <a:outerShdw blurRad="38100" dist="38100" dir="2700000" algn="tl">
                    <a:srgbClr val="000000">
                      <a:alpha val="43137"/>
                    </a:srgbClr>
                  </a:outerShdw>
                </a:effectLst>
                <a:latin typeface="Firenze SF" pitchFamily="2" charset="0"/>
              </a:rPr>
              <a:t> composer and </a:t>
            </a:r>
            <a:r>
              <a:rPr lang="fr-FR" dirty="0" err="1" smtClean="0">
                <a:effectLst>
                  <a:outerShdw blurRad="38100" dist="38100" dir="2700000" algn="tl">
                    <a:srgbClr val="000000">
                      <a:alpha val="43137"/>
                    </a:srgbClr>
                  </a:outerShdw>
                </a:effectLst>
                <a:latin typeface="Firenze SF" pitchFamily="2" charset="0"/>
              </a:rPr>
              <a:t>pianist</a:t>
            </a:r>
            <a:r>
              <a:rPr lang="fr-FR" dirty="0" smtClean="0">
                <a:effectLst>
                  <a:outerShdw blurRad="38100" dist="38100" dir="2700000" algn="tl">
                    <a:srgbClr val="000000">
                      <a:alpha val="43137"/>
                    </a:srgbClr>
                  </a:outerShdw>
                </a:effectLst>
                <a:latin typeface="Firenze SF" pitchFamily="2" charset="0"/>
              </a:rPr>
              <a:t>. He </a:t>
            </a:r>
            <a:r>
              <a:rPr lang="fr-FR" dirty="0" err="1" smtClean="0">
                <a:effectLst>
                  <a:outerShdw blurRad="38100" dist="38100" dir="2700000" algn="tl">
                    <a:srgbClr val="000000">
                      <a:alpha val="43137"/>
                    </a:srgbClr>
                  </a:outerShdw>
                </a:effectLst>
                <a:latin typeface="Firenze SF" pitchFamily="2" charset="0"/>
              </a:rPr>
              <a:t>is</a:t>
            </a:r>
            <a:r>
              <a:rPr lang="fr-FR" dirty="0" smtClean="0">
                <a:effectLst>
                  <a:outerShdw blurRad="38100" dist="38100" dir="2700000" algn="tl">
                    <a:srgbClr val="000000">
                      <a:alpha val="43137"/>
                    </a:srgbClr>
                  </a:outerShdw>
                </a:effectLst>
                <a:latin typeface="Firenze SF" pitchFamily="2" charset="0"/>
              </a:rPr>
              <a:t> the </a:t>
            </a:r>
            <a:r>
              <a:rPr lang="fr-FR" dirty="0" err="1" smtClean="0">
                <a:effectLst>
                  <a:outerShdw blurRad="38100" dist="38100" dir="2700000" algn="tl">
                    <a:srgbClr val="000000">
                      <a:alpha val="43137"/>
                    </a:srgbClr>
                  </a:outerShdw>
                </a:effectLst>
                <a:latin typeface="Firenze SF" pitchFamily="2" charset="0"/>
              </a:rPr>
              <a:t>example</a:t>
            </a:r>
            <a:r>
              <a:rPr lang="fr-FR" dirty="0" smtClean="0">
                <a:effectLst>
                  <a:outerShdw blurRad="38100" dist="38100" dir="2700000" algn="tl">
                    <a:srgbClr val="000000">
                      <a:alpha val="43137"/>
                    </a:srgbClr>
                  </a:outerShdw>
                </a:effectLst>
                <a:latin typeface="Firenze SF" pitchFamily="2" charset="0"/>
              </a:rPr>
              <a:t> of </a:t>
            </a:r>
            <a:r>
              <a:rPr lang="fr-FR" dirty="0" err="1" smtClean="0">
                <a:effectLst>
                  <a:outerShdw blurRad="38100" dist="38100" dir="2700000" algn="tl">
                    <a:srgbClr val="000000">
                      <a:alpha val="43137"/>
                    </a:srgbClr>
                  </a:outerShdw>
                </a:effectLst>
                <a:latin typeface="Firenze SF" pitchFamily="2" charset="0"/>
              </a:rPr>
              <a:t>whites</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who</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defied</a:t>
            </a:r>
            <a:r>
              <a:rPr lang="fr-FR" dirty="0" smtClean="0">
                <a:effectLst>
                  <a:outerShdw blurRad="38100" dist="38100" dir="2700000" algn="tl">
                    <a:srgbClr val="000000">
                      <a:alpha val="43137"/>
                    </a:srgbClr>
                  </a:outerShdw>
                </a:effectLst>
                <a:latin typeface="Firenze SF" pitchFamily="2" charset="0"/>
              </a:rPr>
              <a:t> the </a:t>
            </a:r>
            <a:r>
              <a:rPr lang="fr-FR" dirty="0" err="1" smtClean="0">
                <a:effectLst>
                  <a:outerShdw blurRad="38100" dist="38100" dir="2700000" algn="tl">
                    <a:srgbClr val="000000">
                      <a:alpha val="43137"/>
                    </a:srgbClr>
                  </a:outerShdw>
                </a:effectLst>
                <a:latin typeface="Firenze SF" pitchFamily="2" charset="0"/>
              </a:rPr>
              <a:t>racist</a:t>
            </a:r>
            <a:r>
              <a:rPr lang="fr-FR" dirty="0" smtClean="0">
                <a:effectLst>
                  <a:outerShdw blurRad="38100" dist="38100" dir="2700000" algn="tl">
                    <a:srgbClr val="000000">
                      <a:alpha val="43137"/>
                    </a:srgbClr>
                  </a:outerShdw>
                </a:effectLst>
                <a:latin typeface="Firenze SF" pitchFamily="2" charset="0"/>
              </a:rPr>
              <a:t> attitudes and </a:t>
            </a:r>
            <a:r>
              <a:rPr lang="fr-FR" dirty="0" err="1" smtClean="0">
                <a:effectLst>
                  <a:outerShdw blurRad="38100" dist="38100" dir="2700000" algn="tl">
                    <a:srgbClr val="000000">
                      <a:alpha val="43137"/>
                    </a:srgbClr>
                  </a:outerShdw>
                </a:effectLst>
                <a:latin typeface="Firenze SF" pitchFamily="2" charset="0"/>
              </a:rPr>
              <a:t>which</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helped</a:t>
            </a:r>
            <a:r>
              <a:rPr lang="fr-FR" dirty="0" smtClean="0">
                <a:effectLst>
                  <a:outerShdw blurRad="38100" dist="38100" dir="2700000" algn="tl">
                    <a:srgbClr val="000000">
                      <a:alpha val="43137"/>
                    </a:srgbClr>
                  </a:outerShdw>
                </a:effectLst>
                <a:latin typeface="Firenze SF" pitchFamily="2" charset="0"/>
              </a:rPr>
              <a:t> the </a:t>
            </a:r>
            <a:r>
              <a:rPr lang="fr-FR" dirty="0" err="1" smtClean="0">
                <a:effectLst>
                  <a:outerShdw blurRad="38100" dist="38100" dir="2700000" algn="tl">
                    <a:srgbClr val="000000">
                      <a:alpha val="43137"/>
                    </a:srgbClr>
                  </a:outerShdw>
                </a:effectLst>
                <a:latin typeface="Firenze SF" pitchFamily="2" charset="0"/>
              </a:rPr>
              <a:t>Afro-Americans</a:t>
            </a:r>
            <a:r>
              <a:rPr lang="fr-FR" dirty="0" smtClean="0">
                <a:effectLst>
                  <a:outerShdw blurRad="38100" dist="38100" dir="2700000" algn="tl">
                    <a:srgbClr val="000000">
                      <a:alpha val="43137"/>
                    </a:srgbClr>
                  </a:outerShdw>
                </a:effectLst>
                <a:latin typeface="Firenze SF" pitchFamily="2" charset="0"/>
              </a:rPr>
              <a:t> to </a:t>
            </a:r>
            <a:r>
              <a:rPr lang="fr-FR" dirty="0" err="1" smtClean="0">
                <a:effectLst>
                  <a:outerShdw blurRad="38100" dist="38100" dir="2700000" algn="tl">
                    <a:srgbClr val="000000">
                      <a:alpha val="43137"/>
                    </a:srgbClr>
                  </a:outerShdw>
                </a:effectLst>
                <a:latin typeface="Firenze SF" pitchFamily="2" charset="0"/>
              </a:rPr>
              <a:t>become</a:t>
            </a:r>
            <a:r>
              <a:rPr lang="fr-FR" dirty="0" smtClean="0">
                <a:effectLst>
                  <a:outerShdw blurRad="38100" dist="38100" dir="2700000" algn="tl">
                    <a:srgbClr val="000000">
                      <a:alpha val="43137"/>
                    </a:srgbClr>
                  </a:outerShdw>
                </a:effectLst>
                <a:latin typeface="Firenze SF" pitchFamily="2" charset="0"/>
              </a:rPr>
              <a:t> </a:t>
            </a:r>
            <a:r>
              <a:rPr lang="fr-FR" dirty="0" err="1" smtClean="0">
                <a:effectLst>
                  <a:outerShdw blurRad="38100" dist="38100" dir="2700000" algn="tl">
                    <a:srgbClr val="000000">
                      <a:alpha val="43137"/>
                    </a:srgbClr>
                  </a:outerShdw>
                </a:effectLst>
                <a:latin typeface="Firenze SF" pitchFamily="2" charset="0"/>
              </a:rPr>
              <a:t>famous</a:t>
            </a:r>
            <a:r>
              <a:rPr lang="fr-FR" dirty="0" smtClean="0">
                <a:effectLst>
                  <a:outerShdw blurRad="38100" dist="38100" dir="2700000" algn="tl">
                    <a:srgbClr val="000000">
                      <a:alpha val="43137"/>
                    </a:srgbClr>
                  </a:outerShdw>
                </a:effectLst>
                <a:latin typeface="Firenze SF" pitchFamily="2" charset="0"/>
              </a:rPr>
              <a:t>.</a:t>
            </a:r>
          </a:p>
          <a:p>
            <a:pPr marL="0" indent="0" algn="just">
              <a:buNone/>
            </a:pPr>
            <a:endParaRPr lang="fr-FR" dirty="0">
              <a:latin typeface="Firenze SF" pitchFamily="2" charset="0"/>
            </a:endParaRPr>
          </a:p>
        </p:txBody>
      </p:sp>
      <p:sp>
        <p:nvSpPr>
          <p:cNvPr id="3" name="Titre 2"/>
          <p:cNvSpPr>
            <a:spLocks noGrp="1"/>
          </p:cNvSpPr>
          <p:nvPr>
            <p:ph type="title"/>
          </p:nvPr>
        </p:nvSpPr>
        <p:spPr>
          <a:xfrm>
            <a:off x="683568" y="4221088"/>
            <a:ext cx="3456384" cy="742900"/>
          </a:xfrm>
        </p:spPr>
        <p:txBody>
          <a:bodyPr>
            <a:noAutofit/>
          </a:bodyPr>
          <a:lstStyle/>
          <a:p>
            <a:r>
              <a:rPr lang="en-US" sz="3600" dirty="0" smtClean="0">
                <a:effectLst>
                  <a:outerShdw blurRad="38100" dist="38100" dir="2700000" algn="tl">
                    <a:srgbClr val="000000">
                      <a:alpha val="43137"/>
                    </a:srgbClr>
                  </a:outerShdw>
                </a:effectLst>
              </a:rPr>
              <a:t> </a:t>
            </a:r>
            <a:br>
              <a:rPr lang="en-US" sz="3600" dirty="0" smtClean="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
            </a:r>
            <a:br>
              <a:rPr lang="en-US" sz="3600" dirty="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George Gershwin</a:t>
            </a:r>
            <a:endParaRPr lang="fr-FR" sz="3600" dirty="0">
              <a:effectLst>
                <a:outerShdw blurRad="38100" dist="38100" dir="2700000" algn="tl">
                  <a:srgbClr val="000000">
                    <a:alpha val="43137"/>
                  </a:srgbClr>
                </a:outerShdw>
              </a:effectLs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332656"/>
            <a:ext cx="4529138" cy="5715001"/>
          </a:xfrm>
          <a:prstGeom prst="rect">
            <a:avLst/>
          </a:prstGeom>
          <a:effectLst>
            <a:softEdge rad="127000"/>
          </a:effectLst>
        </p:spPr>
      </p:pic>
    </p:spTree>
    <p:extLst>
      <p:ext uri="{BB962C8B-B14F-4D97-AF65-F5344CB8AC3E}">
        <p14:creationId xmlns:p14="http://schemas.microsoft.com/office/powerpoint/2010/main" val="3701677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9552" y="332656"/>
            <a:ext cx="8229600" cy="1368152"/>
          </a:xfrm>
        </p:spPr>
        <p:txBody>
          <a:bodyPr>
            <a:normAutofit fontScale="92500" lnSpcReduction="20000"/>
          </a:bodyPr>
          <a:lstStyle/>
          <a:p>
            <a:pPr marL="0" indent="0">
              <a:buNone/>
            </a:pPr>
            <a:r>
              <a:rPr lang="en-US" dirty="0">
                <a:effectLst>
                  <a:outerShdw blurRad="38100" dist="38100" dir="2700000" algn="tl">
                    <a:srgbClr val="000000">
                      <a:alpha val="43137"/>
                    </a:srgbClr>
                  </a:outerShdw>
                </a:effectLst>
                <a:latin typeface="Firenze SF" pitchFamily="2" charset="0"/>
              </a:rPr>
              <a:t>These new trends have permitted to Blacks to publish their novels, newspapers and magazines. But it is mostly blacks who have succeeded in changing the habits</a:t>
            </a:r>
            <a:r>
              <a:rPr lang="en-US" dirty="0" smtClean="0">
                <a:effectLst>
                  <a:outerShdw blurRad="38100" dist="38100" dir="2700000" algn="tl">
                    <a:srgbClr val="000000">
                      <a:alpha val="43137"/>
                    </a:srgbClr>
                  </a:outerShdw>
                </a:effectLst>
                <a:latin typeface="Firenze SF" pitchFamily="2" charset="0"/>
              </a:rPr>
              <a:t>. </a:t>
            </a:r>
            <a:r>
              <a:rPr lang="en-US" dirty="0">
                <a:effectLst>
                  <a:outerShdw blurRad="38100" dist="38100" dir="2700000" algn="tl">
                    <a:srgbClr val="000000">
                      <a:alpha val="43137"/>
                    </a:srgbClr>
                  </a:outerShdw>
                </a:effectLst>
                <a:latin typeface="Firenze SF" pitchFamily="2" charset="0"/>
              </a:rPr>
              <a:t>Indeed, we think especially Langston </a:t>
            </a:r>
            <a:r>
              <a:rPr lang="en-US" dirty="0" smtClean="0">
                <a:effectLst>
                  <a:outerShdw blurRad="38100" dist="38100" dir="2700000" algn="tl">
                    <a:srgbClr val="000000">
                      <a:alpha val="43137"/>
                    </a:srgbClr>
                  </a:outerShdw>
                </a:effectLst>
                <a:latin typeface="Firenze SF" pitchFamily="2" charset="0"/>
              </a:rPr>
              <a:t>Hughes.</a:t>
            </a:r>
            <a:endParaRPr lang="fr-FR" dirty="0">
              <a:effectLst>
                <a:outerShdw blurRad="38100" dist="38100" dir="2700000" algn="tl">
                  <a:srgbClr val="000000">
                    <a:alpha val="43137"/>
                  </a:srgbClr>
                </a:outerShdw>
              </a:effectLst>
              <a:latin typeface="Firenze SF" pitchFamily="2" charset="0"/>
            </a:endParaRPr>
          </a:p>
        </p:txBody>
      </p:sp>
      <p:sp>
        <p:nvSpPr>
          <p:cNvPr id="3" name="Titre 2"/>
          <p:cNvSpPr>
            <a:spLocks noGrp="1"/>
          </p:cNvSpPr>
          <p:nvPr>
            <p:ph type="title"/>
          </p:nvPr>
        </p:nvSpPr>
        <p:spPr>
          <a:xfrm>
            <a:off x="409576" y="4293096"/>
            <a:ext cx="8496944" cy="2088232"/>
          </a:xfrm>
        </p:spPr>
        <p:txBody>
          <a:bodyPr>
            <a:noAutofit/>
          </a:bodyPr>
          <a:lstStyle/>
          <a:p>
            <a:r>
              <a:rPr lang="en-US" sz="2000" b="1" dirty="0">
                <a:effectLst>
                  <a:outerShdw blurRad="38100" dist="38100" dir="2700000" algn="tl">
                    <a:srgbClr val="000000">
                      <a:alpha val="43137"/>
                    </a:srgbClr>
                  </a:outerShdw>
                </a:effectLst>
              </a:rPr>
              <a:t>James Mercer Langston </a:t>
            </a:r>
            <a:r>
              <a:rPr lang="en-US" sz="2000" b="1" dirty="0" smtClean="0">
                <a:effectLst>
                  <a:outerShdw blurRad="38100" dist="38100" dir="2700000" algn="tl">
                    <a:srgbClr val="000000">
                      <a:alpha val="43137"/>
                    </a:srgbClr>
                  </a:outerShdw>
                </a:effectLst>
              </a:rPr>
              <a:t>Hughes was </a:t>
            </a:r>
            <a:r>
              <a:rPr lang="en-US" sz="2000" b="1" dirty="0">
                <a:effectLst>
                  <a:outerShdw blurRad="38100" dist="38100" dir="2700000" algn="tl">
                    <a:srgbClr val="000000">
                      <a:alpha val="43137"/>
                    </a:srgbClr>
                  </a:outerShdw>
                </a:effectLst>
              </a:rPr>
              <a:t>an American poet, social activist, novelist, playwright, and columnist. He was one of the earliest </a:t>
            </a:r>
            <a:r>
              <a:rPr lang="en-US" sz="2000" b="1" dirty="0" smtClean="0">
                <a:effectLst>
                  <a:outerShdw blurRad="38100" dist="38100" dir="2700000" algn="tl">
                    <a:srgbClr val="000000">
                      <a:alpha val="43137"/>
                    </a:srgbClr>
                  </a:outerShdw>
                </a:effectLst>
              </a:rPr>
              <a:t>innovators  </a:t>
            </a:r>
            <a:r>
              <a:rPr lang="en-US" sz="2000" b="1" dirty="0">
                <a:effectLst>
                  <a:outerShdw blurRad="38100" dist="38100" dir="2700000" algn="tl">
                    <a:srgbClr val="000000">
                      <a:alpha val="43137"/>
                    </a:srgbClr>
                  </a:outerShdw>
                </a:effectLst>
              </a:rPr>
              <a:t>of the then-new literary art form jazz </a:t>
            </a:r>
            <a:r>
              <a:rPr lang="en-US" sz="2000" b="1" dirty="0" smtClean="0">
                <a:effectLst>
                  <a:outerShdw blurRad="38100" dist="38100" dir="2700000" algn="tl">
                    <a:srgbClr val="000000">
                      <a:alpha val="43137"/>
                    </a:srgbClr>
                  </a:outerShdw>
                </a:effectLst>
              </a:rPr>
              <a:t>poetry. </a:t>
            </a:r>
            <a:r>
              <a:rPr lang="en-US" sz="2000" b="1" dirty="0">
                <a:effectLst>
                  <a:outerShdw blurRad="38100" dist="38100" dir="2700000" algn="tl">
                    <a:srgbClr val="000000">
                      <a:alpha val="43137"/>
                    </a:srgbClr>
                  </a:outerShdw>
                </a:effectLst>
              </a:rPr>
              <a:t>Hughes is best known for his work during the Harlem </a:t>
            </a:r>
            <a:r>
              <a:rPr lang="en-US" sz="2000" b="1" dirty="0" smtClean="0">
                <a:effectLst>
                  <a:outerShdw blurRad="38100" dist="38100" dir="2700000" algn="tl">
                    <a:srgbClr val="000000">
                      <a:alpha val="43137"/>
                    </a:srgbClr>
                  </a:outerShdw>
                </a:effectLst>
              </a:rPr>
              <a:t>Renaissance. </a:t>
            </a:r>
            <a:r>
              <a:rPr lang="en-US" sz="2000" b="1" dirty="0">
                <a:effectLst>
                  <a:outerShdw blurRad="38100" dist="38100" dir="2700000" algn="tl">
                    <a:srgbClr val="000000">
                      <a:alpha val="43137"/>
                    </a:srgbClr>
                  </a:outerShdw>
                </a:effectLst>
              </a:rPr>
              <a:t>He famously </a:t>
            </a:r>
            <a:r>
              <a:rPr lang="en-US" sz="2000" b="1" dirty="0" smtClean="0">
                <a:effectLst>
                  <a:outerShdw blurRad="38100" dist="38100" dir="2700000" algn="tl">
                    <a:srgbClr val="000000">
                      <a:alpha val="43137"/>
                    </a:srgbClr>
                  </a:outerShdw>
                </a:effectLst>
              </a:rPr>
              <a:t>wrote  </a:t>
            </a:r>
            <a:r>
              <a:rPr lang="en-US" sz="2000" b="1" dirty="0">
                <a:effectLst>
                  <a:outerShdw blurRad="38100" dist="38100" dir="2700000" algn="tl">
                    <a:srgbClr val="000000">
                      <a:alpha val="43137"/>
                    </a:srgbClr>
                  </a:outerShdw>
                </a:effectLst>
              </a:rPr>
              <a:t>about the period that "Harlem was in </a:t>
            </a:r>
            <a:r>
              <a:rPr lang="en-US" sz="2000" b="1" dirty="0" smtClean="0">
                <a:effectLst>
                  <a:outerShdw blurRad="38100" dist="38100" dir="2700000" algn="tl">
                    <a:srgbClr val="000000">
                      <a:alpha val="43137"/>
                    </a:srgbClr>
                  </a:outerShdw>
                </a:effectLst>
              </a:rPr>
              <a:t>vogue”.</a:t>
            </a:r>
            <a:endParaRPr lang="fr-FR" sz="2000" b="1" dirty="0">
              <a:effectLst>
                <a:outerShdw blurRad="38100" dist="38100" dir="2700000" algn="tl">
                  <a:srgbClr val="000000">
                    <a:alpha val="43137"/>
                  </a:srgbClr>
                </a:outerShdw>
              </a:effectLs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1484783"/>
            <a:ext cx="5500688" cy="3286125"/>
          </a:xfrm>
          <a:prstGeom prst="rect">
            <a:avLst/>
          </a:prstGeom>
          <a:effectLst>
            <a:softEdge rad="127000"/>
          </a:effectLst>
        </p:spPr>
      </p:pic>
    </p:spTree>
    <p:extLst>
      <p:ext uri="{BB962C8B-B14F-4D97-AF65-F5344CB8AC3E}">
        <p14:creationId xmlns:p14="http://schemas.microsoft.com/office/powerpoint/2010/main" val="2954650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620688"/>
            <a:ext cx="5688632" cy="4104456"/>
          </a:xfrm>
        </p:spPr>
        <p:txBody>
          <a:bodyPr>
            <a:normAutofit fontScale="92500" lnSpcReduction="10000"/>
          </a:bodyPr>
          <a:lstStyle/>
          <a:p>
            <a:pPr marL="0" indent="0">
              <a:buNone/>
            </a:pPr>
            <a:r>
              <a:rPr lang="en-US" sz="2000" dirty="0">
                <a:effectLst>
                  <a:outerShdw blurRad="38100" dist="38100" dir="2700000" algn="tl">
                    <a:srgbClr val="000000">
                      <a:alpha val="43137"/>
                    </a:srgbClr>
                  </a:outerShdw>
                </a:effectLst>
              </a:rPr>
              <a:t>T</a:t>
            </a:r>
            <a:r>
              <a:rPr lang="en-US" sz="2000" dirty="0" smtClean="0">
                <a:effectLst>
                  <a:outerShdw blurRad="38100" dist="38100" dir="2700000" algn="tl">
                    <a:srgbClr val="000000">
                      <a:alpha val="43137"/>
                    </a:srgbClr>
                  </a:outerShdw>
                </a:effectLst>
              </a:rPr>
              <a:t>his </a:t>
            </a:r>
            <a:r>
              <a:rPr lang="en-US" sz="2000" dirty="0">
                <a:effectLst>
                  <a:outerShdw blurRad="38100" dist="38100" dir="2700000" algn="tl">
                    <a:srgbClr val="000000">
                      <a:alpha val="43137"/>
                    </a:srgbClr>
                  </a:outerShdw>
                </a:effectLst>
              </a:rPr>
              <a:t>progress will lead to a black nationalism.  One thinks especially UNIA  </a:t>
            </a:r>
            <a:r>
              <a:rPr lang="en-US" sz="1400" dirty="0">
                <a:effectLst>
                  <a:outerShdw blurRad="38100" dist="38100" dir="2700000" algn="tl">
                    <a:srgbClr val="000000">
                      <a:alpha val="43137"/>
                    </a:srgbClr>
                  </a:outerShdw>
                </a:effectLst>
              </a:rPr>
              <a:t>(Universal Negro Improvement Association and African Communities League), </a:t>
            </a:r>
            <a:r>
              <a:rPr lang="en-US" sz="2000" dirty="0">
                <a:effectLst>
                  <a:outerShdw blurRad="38100" dist="38100" dir="2700000" algn="tl">
                    <a:srgbClr val="000000">
                      <a:alpha val="43137"/>
                    </a:srgbClr>
                  </a:outerShdw>
                </a:effectLst>
              </a:rPr>
              <a:t>a black nationalist fraternal organization founded by Marcus Garvey. The motto of the organization is "</a:t>
            </a:r>
            <a:r>
              <a:rPr lang="en-US" sz="2000" i="1" dirty="0">
                <a:effectLst>
                  <a:outerShdw blurRad="38100" dist="38100" dir="2700000" algn="tl">
                    <a:srgbClr val="000000">
                      <a:alpha val="43137"/>
                    </a:srgbClr>
                  </a:outerShdw>
                </a:effectLst>
              </a:rPr>
              <a:t>One God! One Aim! One Destiny!</a:t>
            </a:r>
            <a:r>
              <a:rPr lang="en-US" sz="2000" dirty="0">
                <a:effectLst>
                  <a:outerShdw blurRad="38100" dist="38100" dir="2700000" algn="tl">
                    <a:srgbClr val="000000">
                      <a:alpha val="43137"/>
                    </a:srgbClr>
                  </a:outerShdw>
                </a:effectLst>
              </a:rPr>
              <a:t>".  After traveling through the United States beginning in March 1916, Garvey inaugurated the New York Division of the UNIA in 1917 with 13 members. After only three months, the organization's dues-paying membership reached 3500. </a:t>
            </a:r>
          </a:p>
          <a:p>
            <a:pPr marL="0" indent="0">
              <a:buNone/>
            </a:pPr>
            <a:r>
              <a:rPr lang="en-US"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The </a:t>
            </a:r>
            <a:r>
              <a:rPr lang="en-US" sz="2000" dirty="0">
                <a:effectLst>
                  <a:outerShdw blurRad="38100" dist="38100" dir="2700000" algn="tl">
                    <a:srgbClr val="000000">
                      <a:alpha val="43137"/>
                    </a:srgbClr>
                  </a:outerShdw>
                </a:effectLst>
              </a:rPr>
              <a:t>ideology of the UNIA is threefold: improving the lot of black people wherever they are, African independence, the return of American blacks in Africa.</a:t>
            </a:r>
            <a:endParaRPr lang="fr-FR" sz="2000" b="1" dirty="0">
              <a:effectLst>
                <a:outerShdw blurRad="38100" dist="38100" dir="2700000" algn="tl">
                  <a:srgbClr val="000000">
                    <a:alpha val="43137"/>
                  </a:srgbClr>
                </a:outerShdw>
              </a:effectLst>
            </a:endParaRPr>
          </a:p>
        </p:txBody>
      </p:sp>
      <p:sp>
        <p:nvSpPr>
          <p:cNvPr id="3" name="Titre 2"/>
          <p:cNvSpPr>
            <a:spLocks noGrp="1"/>
          </p:cNvSpPr>
          <p:nvPr>
            <p:ph type="title"/>
          </p:nvPr>
        </p:nvSpPr>
        <p:spPr>
          <a:xfrm>
            <a:off x="539552" y="4941168"/>
            <a:ext cx="8229600" cy="1368152"/>
          </a:xfrm>
        </p:spPr>
        <p:txBody>
          <a:bodyPr>
            <a:noAutofit/>
          </a:bodyPr>
          <a:lstStyle/>
          <a:p>
            <a:r>
              <a:rPr lang="en-US" sz="2800" b="1" dirty="0">
                <a:effectLst>
                  <a:outerShdw blurRad="38100" dist="38100" dir="2700000" algn="tl">
                    <a:srgbClr val="000000">
                      <a:alpha val="43137"/>
                    </a:srgbClr>
                  </a:outerShdw>
                </a:effectLst>
              </a:rPr>
              <a:t>Marcus Garvey was born August 17, 1887 at St. Ann's Bay in Jamaica and died June 10, 1940 in London. He was a musician and activist.</a:t>
            </a:r>
            <a:endParaRPr lang="fr-FR" sz="2800" b="1" dirty="0">
              <a:effectLst>
                <a:outerShdw blurRad="38100" dist="38100" dir="2700000" algn="tl">
                  <a:srgbClr val="000000">
                    <a:alpha val="43137"/>
                  </a:srgbClr>
                </a:outerShdw>
              </a:effectLs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7327" y="404664"/>
            <a:ext cx="3352800" cy="4286250"/>
          </a:xfrm>
          <a:prstGeom prst="rect">
            <a:avLst/>
          </a:prstGeom>
          <a:effectLst>
            <a:softEdge rad="317500"/>
          </a:effectLst>
        </p:spPr>
      </p:pic>
    </p:spTree>
    <p:extLst>
      <p:ext uri="{BB962C8B-B14F-4D97-AF65-F5344CB8AC3E}">
        <p14:creationId xmlns:p14="http://schemas.microsoft.com/office/powerpoint/2010/main" val="3543838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524000"/>
            <a:ext cx="8229600" cy="2193032"/>
          </a:xfrm>
        </p:spPr>
        <p:txBody>
          <a:bodyPr/>
          <a:lstStyle/>
          <a:p>
            <a:r>
              <a:rPr lang="en-US" b="1" dirty="0">
                <a:effectLst>
                  <a:outerShdw blurRad="38100" dist="38100" dir="2700000" algn="tl">
                    <a:srgbClr val="000000">
                      <a:alpha val="43137"/>
                    </a:srgbClr>
                  </a:outerShdw>
                </a:effectLst>
              </a:rPr>
              <a:t>We can therefore say that the Harlem Renaissance helped to change minds to allow black Americans to live like everyone else. Today the situation is much better, but discriminations still exist.</a:t>
            </a:r>
            <a:endParaRPr lang="fr-FR" b="1" dirty="0">
              <a:effectLst>
                <a:outerShdw blurRad="38100" dist="38100" dir="2700000" algn="tl">
                  <a:srgbClr val="000000">
                    <a:alpha val="43137"/>
                  </a:srgbClr>
                </a:outerShdw>
              </a:effectLst>
            </a:endParaRPr>
          </a:p>
          <a:p>
            <a:endParaRPr lang="fr-FR" dirty="0"/>
          </a:p>
        </p:txBody>
      </p:sp>
      <p:sp>
        <p:nvSpPr>
          <p:cNvPr id="3" name="Titre 2"/>
          <p:cNvSpPr>
            <a:spLocks noGrp="1"/>
          </p:cNvSpPr>
          <p:nvPr>
            <p:ph type="title"/>
          </p:nvPr>
        </p:nvSpPr>
        <p:spPr>
          <a:xfrm>
            <a:off x="611560" y="4581128"/>
            <a:ext cx="8229600" cy="1219200"/>
          </a:xfrm>
        </p:spPr>
        <p:txBody>
          <a:bodyPr/>
          <a:lstStyle/>
          <a:p>
            <a:r>
              <a:rPr lang="fr-FR" dirty="0">
                <a:effectLst>
                  <a:outerShdw blurRad="38100" dist="38100" dir="2700000" algn="tl">
                    <a:srgbClr val="000000">
                      <a:alpha val="43137"/>
                    </a:srgbClr>
                  </a:outerShdw>
                </a:effectLst>
              </a:rPr>
              <a:t>R. Peirone / S. Laurenti. </a:t>
            </a:r>
            <a:endParaRPr lang="fr-FR" dirty="0"/>
          </a:p>
        </p:txBody>
      </p:sp>
    </p:spTree>
    <p:extLst>
      <p:ext uri="{BB962C8B-B14F-4D97-AF65-F5344CB8AC3E}">
        <p14:creationId xmlns:p14="http://schemas.microsoft.com/office/powerpoint/2010/main" val="18054118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497</TotalTime>
  <Words>529</Words>
  <Application>Microsoft Office PowerPoint</Application>
  <PresentationFormat>Affichage à l'écran (4:3)</PresentationFormat>
  <Paragraphs>23</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Papier</vt:lpstr>
      <vt:lpstr> </vt:lpstr>
      <vt:lpstr>Gathering of rich and poor blacks. </vt:lpstr>
      <vt:lpstr>Duke Ellington</vt:lpstr>
      <vt:lpstr>Roland Hayes</vt:lpstr>
      <vt:lpstr>Charlotte Osgood Mason</vt:lpstr>
      <vt:lpstr>   George Gershwin</vt:lpstr>
      <vt:lpstr>James Mercer Langston Hughes was an American poet, social activist, novelist, playwright, and columnist. He was one of the earliest innovators  of the then-new literary art form jazz poetry. Hughes is best known for his work during the Harlem Renaissance. He famously wrote  about the period that "Harlem was in vogue”.</vt:lpstr>
      <vt:lpstr>Marcus Garvey was born August 17, 1887 at St. Ann's Bay in Jamaica and died June 10, 1940 in London. He was a musician and activist.</vt:lpstr>
      <vt:lpstr>R. Peirone / S. Laurenti.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characteristics and themes</dc:title>
  <dc:creator>Steve</dc:creator>
  <cp:lastModifiedBy>Steve</cp:lastModifiedBy>
  <cp:revision>55</cp:revision>
  <dcterms:created xsi:type="dcterms:W3CDTF">2011-11-09T13:52:22Z</dcterms:created>
  <dcterms:modified xsi:type="dcterms:W3CDTF">2011-11-20T16:59:40Z</dcterms:modified>
</cp:coreProperties>
</file>