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FDE306-D95F-46F3-9761-229430C64FE0}" type="datetimeFigureOut">
              <a:rPr lang="fr-FR" smtClean="0"/>
              <a:pPr/>
              <a:t>11/10/2011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913A0C7-E71B-4B3D-B26D-C4C481119D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harvardbusiness.org/product/the-five-competitive-forces-that-shape-strategy/an/R0801E-PDF-ENG?Ntt=five%20forc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u="sng" dirty="0" smtClean="0"/>
              <a:t>LES CINQ FORCES CONCURRENTIELLES DE PORTER.</a:t>
            </a:r>
            <a:endParaRPr lang="fr-FR" b="1" i="1" u="sng" dirty="0"/>
          </a:p>
        </p:txBody>
      </p:sp>
      <p:sp>
        <p:nvSpPr>
          <p:cNvPr id="3" name="Sous-titre 2"/>
          <p:cNvSpPr>
            <a:spLocks noGrp="1"/>
          </p:cNvSpPr>
          <p:nvPr>
            <p:ph sz="half" idx="1"/>
          </p:nvPr>
        </p:nvSpPr>
        <p:spPr>
          <a:xfrm>
            <a:off x="457200" y="4000504"/>
            <a:ext cx="7615262" cy="2571768"/>
          </a:xfrm>
        </p:spPr>
        <p:txBody>
          <a:bodyPr>
            <a:normAutofit lnSpcReduction="10000"/>
          </a:bodyPr>
          <a:lstStyle/>
          <a:p>
            <a:r>
              <a:rPr lang="fr-FR" sz="2000" dirty="0" smtClean="0"/>
              <a:t>Estelle GOUDOU</a:t>
            </a:r>
          </a:p>
          <a:p>
            <a:r>
              <a:rPr lang="fr-FR" sz="2000" dirty="0" smtClean="0"/>
              <a:t>Caroline FISCHER</a:t>
            </a:r>
          </a:p>
          <a:p>
            <a:r>
              <a:rPr lang="fr-FR" sz="2000" dirty="0" smtClean="0"/>
              <a:t>Nicolas JESPERE</a:t>
            </a:r>
          </a:p>
          <a:p>
            <a:r>
              <a:rPr lang="fr-FR" sz="2000" dirty="0" smtClean="0"/>
              <a:t>Abir DHOKKAR</a:t>
            </a:r>
          </a:p>
          <a:p>
            <a:r>
              <a:rPr lang="fr-FR" sz="2000" dirty="0" smtClean="0"/>
              <a:t>Imane ESSADOUKI</a:t>
            </a:r>
          </a:p>
          <a:p>
            <a:endParaRPr lang="fr-FR" sz="2000" dirty="0" smtClean="0"/>
          </a:p>
          <a:p>
            <a:pPr lvl="8">
              <a:buNone/>
            </a:pPr>
            <a:r>
              <a:rPr lang="fr-FR" sz="1000" dirty="0" smtClean="0"/>
              <a:t>			</a:t>
            </a:r>
            <a:r>
              <a:rPr lang="fr-FR" sz="2000" dirty="0" smtClean="0"/>
              <a:t>Michael Porter </a:t>
            </a:r>
          </a:p>
          <a:p>
            <a:endParaRPr lang="fr-FR" dirty="0" smtClean="0"/>
          </a:p>
        </p:txBody>
      </p:sp>
      <p:pic>
        <p:nvPicPr>
          <p:cNvPr id="5" name="Espace réservé du contenu 4" descr="porter1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25256" y="1881187"/>
            <a:ext cx="2905125" cy="3857625"/>
          </a:xfr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dirty="0"/>
              <a:t>Analyser le contexte industriel dans lequel l'organisation évolue afin de déployer des stratégies </a:t>
            </a:r>
            <a:r>
              <a:rPr lang="fr-FR" dirty="0" smtClean="0"/>
              <a:t>concurrentielles. </a:t>
            </a:r>
            <a:r>
              <a:rPr lang="fr-FR" dirty="0"/>
              <a:t>Le diagnostic s'oriente autour des cinq forces de compétitivité qui influent sur la profitabilité à long terme de </a:t>
            </a:r>
            <a:r>
              <a:rPr lang="fr-FR" dirty="0" smtClean="0"/>
              <a:t>l'organisation.</a:t>
            </a:r>
          </a:p>
          <a:p>
            <a:r>
              <a:rPr lang="fr-FR" dirty="0" smtClean="0"/>
              <a:t>Le </a:t>
            </a:r>
            <a:r>
              <a:rPr lang="fr-FR" dirty="0"/>
              <a:t>modèle des </a:t>
            </a:r>
            <a:r>
              <a:rPr lang="fr-FR" dirty="0">
                <a:hlinkClick r:id="rId2"/>
              </a:rPr>
              <a:t>cinq forces concurrentielles de Porter</a:t>
            </a:r>
            <a:r>
              <a:rPr lang="fr-FR" dirty="0"/>
              <a:t> est un </a:t>
            </a:r>
            <a:r>
              <a:rPr lang="fr-FR" dirty="0" smtClean="0"/>
              <a:t>outil </a:t>
            </a:r>
            <a:r>
              <a:rPr lang="fr-FR" dirty="0"/>
              <a:t>d’analyse stratégique de l’environnement concurrentiel d’une entreprise.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u="sng" dirty="0" smtClean="0"/>
              <a:t>INTRODUCTION</a:t>
            </a:r>
            <a:endParaRPr lang="fr-FR" b="1" i="1" u="sng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tableau_02_modifi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642918"/>
            <a:ext cx="7286676" cy="5643601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  La principale influence des clients sur un marché se manifeste à travers leur </a:t>
            </a:r>
            <a:r>
              <a:rPr lang="fr-FR" b="1" dirty="0"/>
              <a:t>capacité à négocier</a:t>
            </a:r>
            <a:r>
              <a:rPr lang="fr-FR" dirty="0"/>
              <a:t>.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- Leur influence sur le prix et les conditions de vente (termes de paiement, services associés) détermine la rentabilité du marché. </a:t>
            </a:r>
            <a:br>
              <a:rPr lang="fr-FR" dirty="0"/>
            </a:br>
            <a:r>
              <a:rPr lang="fr-FR" dirty="0"/>
              <a:t>- Le niveau de concentration des clients leur accorde plus ou moins de pouvoir ; des clients peu nombreux faisant face à des producteurs multiples ont de plus grandes possibilités de négociation (ex : la grande distribution). </a:t>
            </a:r>
            <a:br>
              <a:rPr lang="fr-FR" dirty="0"/>
            </a:br>
            <a:r>
              <a:rPr lang="fr-FR" dirty="0"/>
              <a:t>- Le pouvoir des clients est d'autant plus grand que les produits sont standardisés ou qu'il existe des produits de substitution facilement disponibles (coût de changement de fournisseur bas).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u="sng" dirty="0" smtClean="0"/>
              <a:t>Pouvoir de négociation des clients.</a:t>
            </a:r>
            <a:endParaRPr lang="fr-FR" b="1" i="1" u="sng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</a:t>
            </a:r>
            <a:r>
              <a:rPr lang="fr-FR" dirty="0"/>
              <a:t>capacité des fournisseurs à imposer leurs conditions à un marché (en termes de coût ou de qualité) impacte directement la marge de manœuvre et la profitabilité des entreprises engagées sur celui-ci. 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- Cette capacité est généralement inversement proportionnelle à celles des clients. </a:t>
            </a:r>
            <a:br>
              <a:rPr lang="fr-FR" dirty="0"/>
            </a:br>
            <a:r>
              <a:rPr lang="fr-FR" dirty="0"/>
              <a:t>- Un faible nombre de fournisseurs, une marque forte, des produits très différenciés sont autant de facteurs qui accroissent le coût de changement de fournisseur et donc le pouvoir de ceux-ci.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u="sng" dirty="0" smtClean="0"/>
              <a:t>Pouvoir de négociation des fournisseurs.</a:t>
            </a:r>
            <a:endParaRPr lang="fr-FR" b="1" i="1" u="sng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</a:t>
            </a:r>
            <a:r>
              <a:rPr lang="fr-FR" dirty="0"/>
              <a:t>existe plusieurs sortes de barrières à l’entrée :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- </a:t>
            </a:r>
            <a:r>
              <a:rPr lang="fr-FR" dirty="0"/>
              <a:t>Economie d’échelle</a:t>
            </a:r>
            <a:br>
              <a:rPr lang="fr-FR" dirty="0"/>
            </a:br>
            <a:r>
              <a:rPr lang="fr-FR" dirty="0"/>
              <a:t>- Différenciation des produits </a:t>
            </a:r>
            <a:br>
              <a:rPr lang="fr-FR" dirty="0"/>
            </a:br>
            <a:r>
              <a:rPr lang="fr-FR" dirty="0"/>
              <a:t>- Investissements importants</a:t>
            </a:r>
            <a:br>
              <a:rPr lang="fr-FR" dirty="0"/>
            </a:br>
            <a:r>
              <a:rPr lang="fr-FR" dirty="0"/>
              <a:t>- </a:t>
            </a:r>
            <a:r>
              <a:rPr lang="fr-FR" dirty="0" smtClean="0"/>
              <a:t>Brevets</a:t>
            </a:r>
            <a:br>
              <a:rPr lang="fr-FR" dirty="0" smtClean="0"/>
            </a:br>
            <a:r>
              <a:rPr lang="fr-FR" dirty="0" smtClean="0"/>
              <a:t>- </a:t>
            </a:r>
            <a:r>
              <a:rPr lang="fr-FR" dirty="0"/>
              <a:t>L’accès </a:t>
            </a:r>
            <a:r>
              <a:rPr lang="fr-FR"/>
              <a:t>aux </a:t>
            </a:r>
            <a:r>
              <a:rPr lang="fr-FR" smtClean="0"/>
              <a:t>réseaux </a:t>
            </a:r>
            <a:r>
              <a:rPr lang="fr-FR" dirty="0"/>
              <a:t>de </a:t>
            </a:r>
            <a:r>
              <a:rPr lang="fr-FR" dirty="0" smtClean="0"/>
              <a:t>distribution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- Normes</a:t>
            </a:r>
            <a:br>
              <a:rPr lang="fr-FR" dirty="0"/>
            </a:br>
            <a:r>
              <a:rPr lang="fr-FR" dirty="0"/>
              <a:t>- Barrières culturelles</a:t>
            </a:r>
            <a:br>
              <a:rPr lang="fr-FR" dirty="0"/>
            </a:br>
            <a:r>
              <a:rPr lang="fr-FR" dirty="0"/>
              <a:t>- Standards </a:t>
            </a:r>
            <a:r>
              <a:rPr lang="fr-FR" dirty="0" smtClean="0"/>
              <a:t>techniques.</a:t>
            </a:r>
            <a:endParaRPr lang="fr-FR" dirty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i="1" u="sng" dirty="0" smtClean="0"/>
              <a:t>Menaces des nouveaux entrants.</a:t>
            </a:r>
            <a:endParaRPr lang="fr-FR" b="1" i="1" u="sng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</a:t>
            </a:r>
            <a:r>
              <a:rPr lang="fr-FR" dirty="0"/>
              <a:t>concurrents luttent au sein du secteur pour accroître ou simplement maintenir leur position. </a:t>
            </a:r>
            <a:br>
              <a:rPr lang="fr-FR" dirty="0"/>
            </a:br>
            <a:r>
              <a:rPr lang="fr-FR" dirty="0"/>
              <a:t>Il existe entre les firmes des rapports de forces plus ou moins intenses, en fonction :</a:t>
            </a:r>
            <a:br>
              <a:rPr lang="fr-FR" dirty="0"/>
            </a:br>
            <a:r>
              <a:rPr lang="fr-FR" dirty="0"/>
              <a:t>- Du caractère stratégique du secteur </a:t>
            </a:r>
            <a:br>
              <a:rPr lang="fr-FR" dirty="0"/>
            </a:br>
            <a:r>
              <a:rPr lang="fr-FR" dirty="0"/>
              <a:t>- De l’attrait du marché </a:t>
            </a:r>
            <a:br>
              <a:rPr lang="fr-FR" dirty="0"/>
            </a:br>
            <a:r>
              <a:rPr lang="fr-FR" dirty="0"/>
              <a:t>- De ses perspectives de développement</a:t>
            </a:r>
            <a:br>
              <a:rPr lang="fr-FR" dirty="0"/>
            </a:br>
            <a:r>
              <a:rPr lang="fr-FR" dirty="0"/>
              <a:t>- De l’existence de « barrières à l’entrée et à la   sortie ».</a:t>
            </a:r>
            <a:br>
              <a:rPr lang="fr-FR" dirty="0"/>
            </a:br>
            <a:r>
              <a:rPr lang="fr-FR" dirty="0"/>
              <a:t>- Du nombre, de la taille et de la diversité des   compétiteurs</a:t>
            </a:r>
            <a:br>
              <a:rPr lang="fr-FR" dirty="0"/>
            </a:br>
            <a:r>
              <a:rPr lang="fr-FR" dirty="0"/>
              <a:t>- De l’importance des frais fixes, </a:t>
            </a:r>
            <a:br>
              <a:rPr lang="fr-FR" dirty="0"/>
            </a:br>
            <a:r>
              <a:rPr lang="fr-FR" dirty="0"/>
              <a:t>- Du caractère banal ou périssable des produits,   etc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u="sng" dirty="0" smtClean="0"/>
              <a:t>Intensité de la concurrence.</a:t>
            </a:r>
            <a:endParaRPr lang="fr-FR" b="1" i="1" u="sng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produits de substitution ne font pas partie du marché mais représentent une alternative à l'offre. </a:t>
            </a:r>
            <a:br>
              <a:rPr lang="fr-FR" dirty="0"/>
            </a:br>
            <a:r>
              <a:rPr lang="fr-FR" dirty="0"/>
              <a:t>  Il s'agit de produits différents répondant à un même besoin (ex : téléchargement MP3/Disque Compact</a:t>
            </a:r>
            <a:r>
              <a:rPr lang="fr-FR" dirty="0" smtClean="0"/>
              <a:t>).</a:t>
            </a:r>
          </a:p>
          <a:p>
            <a:r>
              <a:rPr lang="fr-FR" dirty="0" smtClean="0"/>
              <a:t> </a:t>
            </a:r>
            <a:r>
              <a:rPr lang="fr-FR" dirty="0"/>
              <a:t>Principale source de substitution : l’évolution technologique.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u="sng" dirty="0" smtClean="0"/>
              <a:t>Produits de substitution.</a:t>
            </a:r>
            <a:endParaRPr lang="fr-FR" b="1" i="1" u="sng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Pour </a:t>
            </a:r>
            <a:r>
              <a:rPr lang="fr-FR" dirty="0"/>
              <a:t>résumer, le modèle des 5 (+1) forces de Porter est un outil puissant pour analyser l’environnement sectoriel d’une entreprise. Il permet notamment d’évaluer l’attrait d’une industrie, de déterminer les facteurs clés de succès pour y entrer et d’anticiper les risques liés à une modification d’équilibre des forces concurrentielles.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i="1" u="sng" dirty="0" smtClean="0"/>
              <a:t>Conclusion.</a:t>
            </a:r>
            <a:endParaRPr lang="fr-FR" sz="5400" b="1" i="1" u="sng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170</TotalTime>
  <Words>215</Words>
  <Application>Microsoft Office PowerPoint</Application>
  <PresentationFormat>Affichage à l'écran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Papier</vt:lpstr>
      <vt:lpstr>LES CINQ FORCES CONCURRENTIELLES DE PORTER.</vt:lpstr>
      <vt:lpstr>INTRODUCTION</vt:lpstr>
      <vt:lpstr>Diapositive 3</vt:lpstr>
      <vt:lpstr>Pouvoir de négociation des clients.</vt:lpstr>
      <vt:lpstr>Pouvoir de négociation des fournisseurs.</vt:lpstr>
      <vt:lpstr>Menaces des nouveaux entrants.</vt:lpstr>
      <vt:lpstr>Intensité de la concurrence.</vt:lpstr>
      <vt:lpstr>Produits de substitution.</vt:lpstr>
      <vt:lpstr>Conclusion.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CINQ FORCES CONCURRENTIELLES DE PORTER.</dc:title>
  <dc:creator>Abir</dc:creator>
  <cp:lastModifiedBy>Abir</cp:lastModifiedBy>
  <cp:revision>17</cp:revision>
  <dcterms:created xsi:type="dcterms:W3CDTF">2011-10-08T13:20:38Z</dcterms:created>
  <dcterms:modified xsi:type="dcterms:W3CDTF">2011-10-11T12:22:21Z</dcterms:modified>
</cp:coreProperties>
</file>