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59" r:id="rId5"/>
    <p:sldId id="260" r:id="rId6"/>
    <p:sldId id="261" r:id="rId7"/>
    <p:sldId id="258" r:id="rId8"/>
    <p:sldId id="269" r:id="rId9"/>
    <p:sldId id="270" r:id="rId10"/>
    <p:sldId id="271" r:id="rId11"/>
    <p:sldId id="262" r:id="rId12"/>
    <p:sldId id="263" r:id="rId13"/>
    <p:sldId id="266" r:id="rId14"/>
    <p:sldId id="267" r:id="rId15"/>
    <p:sldId id="264" r:id="rId16"/>
    <p:sldId id="265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1ABAF1A-601C-4979-8187-20DB7F03715E}" type="datetimeFigureOut">
              <a:rPr lang="fr-FR" smtClean="0"/>
              <a:pPr/>
              <a:t>28/09/2011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53FA3C-5C6D-4D10-B2CF-523FF066A9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irn.info/article.php?ID_REVUE=PE&amp;ID_NUMPUBLIE=PE_063&amp;ID_ARTICLE=PE_063_0507" TargetMode="External"/><Relationship Id="rId2" Type="http://schemas.openxmlformats.org/officeDocument/2006/relationships/hyperlink" Target="http://www.cairn.info/resume.php?ID_ARTICLE=EG_381_001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erodote.org/spip.php?article282" TargetMode="External"/><Relationship Id="rId4" Type="http://schemas.openxmlformats.org/officeDocument/2006/relationships/hyperlink" Target="http://www.cairn.info/article.php?ID_REVUE=PE&amp;ID_NUMPUBLIE=PE_063&amp;ID_ARTICLE=PE_063_05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8077200" cy="1673352"/>
          </a:xfrm>
        </p:spPr>
        <p:txBody>
          <a:bodyPr>
            <a:noAutofit/>
          </a:bodyPr>
          <a:lstStyle/>
          <a:p>
            <a:pPr algn="ctr"/>
            <a:r>
              <a:rPr lang="fr-FR" sz="6600" i="1" u="sng" dirty="0" smtClean="0">
                <a:latin typeface="Aparajita" pitchFamily="34" charset="0"/>
                <a:cs typeface="Aparajita" pitchFamily="34" charset="0"/>
              </a:rPr>
              <a:t>LA GEOPOLITIQUE DE L’INTERNET</a:t>
            </a:r>
            <a:endParaRPr lang="fr-FR" sz="6600" i="1" u="sng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5286388"/>
            <a:ext cx="2714644" cy="1323972"/>
          </a:xfrm>
        </p:spPr>
        <p:txBody>
          <a:bodyPr>
            <a:normAutofit/>
          </a:bodyPr>
          <a:lstStyle/>
          <a:p>
            <a:r>
              <a:rPr lang="fr-FR" sz="1800" dirty="0" smtClean="0">
                <a:solidFill>
                  <a:schemeClr val="tx1"/>
                </a:solidFill>
              </a:rPr>
              <a:t>Alexis DANGLADE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Maeva CORNEILLE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Abir </a:t>
            </a:r>
            <a:r>
              <a:rPr lang="fr-FR" sz="1800" dirty="0" smtClean="0">
                <a:solidFill>
                  <a:schemeClr val="tx1"/>
                </a:solidFill>
              </a:rPr>
              <a:t> DHOKKAR</a:t>
            </a:r>
            <a:endParaRPr lang="fr-FR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i="1" u="sng" dirty="0" smtClean="0"/>
              <a:t>Qui gouverne Internet ?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 Appartient à l’Etat américain car ses serveurs de bases sont la propriété  du département de commerce des Etats-Unis.</a:t>
            </a:r>
          </a:p>
          <a:p>
            <a:endParaRPr lang="fr-FR" dirty="0" smtClean="0"/>
          </a:p>
          <a:p>
            <a:r>
              <a:rPr lang="fr-FR" dirty="0" smtClean="0"/>
              <a:t> Sa gouvernance est contestée.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Pour l’Europe une nouvelle constitution de réseau permettrait l’équilibre entre les grandes puissances et les petits pays.</a:t>
            </a:r>
          </a:p>
          <a:p>
            <a:endParaRPr lang="fr-FR" dirty="0" smtClean="0"/>
          </a:p>
          <a:p>
            <a:r>
              <a:rPr lang="fr-FR" dirty="0" smtClean="0"/>
              <a:t> conséquence pour l’Europe serait fragmentation de l’Internet.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u="sng" dirty="0" smtClean="0"/>
              <a:t>3. Les frontières chinoises de l’Internet. 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 La croissance exponentielle de l’Internet en Chine</a:t>
            </a:r>
          </a:p>
          <a:p>
            <a:endParaRPr lang="fr-FR" dirty="0" smtClean="0"/>
          </a:p>
          <a:p>
            <a:r>
              <a:rPr lang="fr-FR" dirty="0" smtClean="0"/>
              <a:t>Le contrôle du gouvernement chinois sur Internet</a:t>
            </a:r>
          </a:p>
          <a:p>
            <a:endParaRPr lang="fr-FR" dirty="0" smtClean="0"/>
          </a:p>
          <a:p>
            <a:r>
              <a:rPr lang="fr-FR" dirty="0" smtClean="0"/>
              <a:t>La force d’Internet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7328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 </a:t>
            </a:r>
            <a:br>
              <a:rPr lang="fr-FR" dirty="0" smtClean="0"/>
            </a:br>
            <a:r>
              <a:rPr lang="fr-FR" u="sng" dirty="0" smtClean="0"/>
              <a:t>La croissance exponentielle de l’Internet en Chine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Espace réservé du contenu 4" descr="untitled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428736"/>
            <a:ext cx="6367404" cy="52863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i="1" u="sng" dirty="0" smtClean="0"/>
              <a:t>YANG  ZILI</a:t>
            </a:r>
            <a:endParaRPr lang="fr-FR" sz="4800" i="1" u="sng" dirty="0"/>
          </a:p>
        </p:txBody>
      </p:sp>
      <p:pic>
        <p:nvPicPr>
          <p:cNvPr id="4" name="Espace réservé du contenu 3" descr="yang-zili[1]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42976" y="2214554"/>
            <a:ext cx="3000396" cy="3786214"/>
          </a:xfrm>
        </p:spPr>
      </p:pic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endParaRPr lang="fr-FR" sz="4000" dirty="0" smtClean="0"/>
          </a:p>
          <a:p>
            <a:pPr algn="ctr">
              <a:buNone/>
            </a:pPr>
            <a:r>
              <a:rPr lang="fr-FR" sz="4000" dirty="0" smtClean="0"/>
              <a:t>En 2007 ,</a:t>
            </a:r>
          </a:p>
          <a:p>
            <a:pPr algn="ctr">
              <a:buNone/>
            </a:pPr>
            <a:r>
              <a:rPr lang="fr-FR" sz="4000" dirty="0" smtClean="0"/>
              <a:t> Yang </a:t>
            </a:r>
            <a:r>
              <a:rPr lang="fr-FR" sz="4000" dirty="0" err="1" smtClean="0"/>
              <a:t>Zili</a:t>
            </a:r>
            <a:r>
              <a:rPr lang="fr-FR" sz="4000" dirty="0" smtClean="0"/>
              <a:t> est condamné à 8 ans de prison .</a:t>
            </a:r>
          </a:p>
          <a:p>
            <a:pPr algn="ctr">
              <a:buNone/>
            </a:pPr>
            <a:r>
              <a:rPr lang="fr-FR" dirty="0" smtClean="0"/>
              <a:t> </a:t>
            </a:r>
            <a:endParaRPr lang="fr-FR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i="1" u="sng" dirty="0" smtClean="0"/>
              <a:t>SHI   TAO</a:t>
            </a:r>
            <a:endParaRPr lang="fr-FR" sz="4800" i="1" u="sng" dirty="0"/>
          </a:p>
        </p:txBody>
      </p:sp>
      <p:pic>
        <p:nvPicPr>
          <p:cNvPr id="4" name="Espace réservé du contenu 3" descr="shi-tao[1]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57324" y="2214554"/>
            <a:ext cx="2614609" cy="3857652"/>
          </a:xfrm>
        </p:spPr>
      </p:pic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endParaRPr lang="fr-FR" sz="4000" dirty="0" smtClean="0"/>
          </a:p>
          <a:p>
            <a:pPr algn="ctr">
              <a:buNone/>
            </a:pPr>
            <a:r>
              <a:rPr lang="fr-FR" sz="4000" dirty="0" smtClean="0"/>
              <a:t>Dénoncé par le site Yahoo! , </a:t>
            </a:r>
            <a:r>
              <a:rPr lang="fr-FR" sz="4000" dirty="0" err="1" smtClean="0"/>
              <a:t>Shi</a:t>
            </a:r>
            <a:r>
              <a:rPr lang="fr-FR" sz="4000" dirty="0" smtClean="0"/>
              <a:t> tao 37 ans est condamné à 10 ans de prison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/>
              <a:t/>
            </a:r>
            <a:br>
              <a:rPr lang="fr-FR" u="sng" dirty="0" smtClean="0"/>
            </a:br>
            <a:r>
              <a:rPr lang="fr-FR" i="1" u="sng" dirty="0" smtClean="0"/>
              <a:t>Le contrôle du gouvernement chinois sur Internet.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Espace réservé du contenu 3" descr="imagesCA5BPQLV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2000240"/>
            <a:ext cx="3786214" cy="4071966"/>
          </a:xfrm>
        </p:spPr>
      </p:pic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i="1" u="sng" dirty="0" smtClean="0"/>
          </a:p>
          <a:p>
            <a:pPr>
              <a:buNone/>
            </a:pPr>
            <a:r>
              <a:rPr lang="fr-FR" sz="2000" i="1" u="sng" dirty="0" smtClean="0"/>
              <a:t>Taux de population locale ( % ) </a:t>
            </a:r>
            <a:r>
              <a:rPr lang="fr-FR" sz="2000" dirty="0" smtClean="0"/>
              <a:t>: </a:t>
            </a:r>
          </a:p>
          <a:p>
            <a:endParaRPr lang="fr-FR" dirty="0" smtClean="0"/>
          </a:p>
          <a:p>
            <a:pPr algn="ctr"/>
            <a:r>
              <a:rPr lang="fr-FR" dirty="0" smtClean="0"/>
              <a:t>30.40</a:t>
            </a:r>
          </a:p>
          <a:p>
            <a:pPr algn="ctr"/>
            <a:r>
              <a:rPr lang="fr-FR" dirty="0" smtClean="0"/>
              <a:t>24.90</a:t>
            </a:r>
          </a:p>
          <a:p>
            <a:pPr algn="ctr"/>
            <a:r>
              <a:rPr lang="fr-FR" dirty="0" smtClean="0"/>
              <a:t>19.90</a:t>
            </a:r>
          </a:p>
          <a:p>
            <a:pPr algn="ctr"/>
            <a:r>
              <a:rPr lang="fr-FR" dirty="0" smtClean="0"/>
              <a:t>13.70</a:t>
            </a:r>
          </a:p>
          <a:p>
            <a:pPr algn="ctr"/>
            <a:r>
              <a:rPr lang="fr-FR" dirty="0" smtClean="0"/>
              <a:t>8.40</a:t>
            </a:r>
          </a:p>
          <a:p>
            <a:pPr algn="ctr"/>
            <a:r>
              <a:rPr lang="fr-FR" dirty="0" smtClean="0"/>
              <a:t>3.80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i="1" u="sng" dirty="0" smtClean="0"/>
              <a:t>La force d’Internet.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7" name="Espace réservé du contenu 6" descr="20061110inetcop[1]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3108" y="3357562"/>
            <a:ext cx="4643470" cy="2786082"/>
          </a:xfrm>
        </p:spPr>
      </p:pic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1571604" y="1773936"/>
            <a:ext cx="7115196" cy="1440750"/>
          </a:xfrm>
        </p:spPr>
        <p:txBody>
          <a:bodyPr/>
          <a:lstStyle/>
          <a:p>
            <a:r>
              <a:rPr lang="fr-FR" dirty="0" smtClean="0"/>
              <a:t>Nous pouvons constater que l’autorité rentre dans les mœurs 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000" b="0" i="1" u="sng" dirty="0" smtClean="0"/>
              <a:t>SOURCES </a:t>
            </a:r>
            <a:endParaRPr lang="fr-FR" sz="6000" b="0" i="1" u="sng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Définitions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 Images : photo Chine : </a:t>
            </a:r>
            <a:r>
              <a:rPr lang="fr-FR" u="sng" dirty="0" smtClean="0">
                <a:hlinkClick r:id="rId2"/>
              </a:rPr>
              <a:t>http://www.cairn.info/resume.php?ID_ARTICLE=EG_381_0017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      </a:t>
            </a:r>
            <a:r>
              <a:rPr lang="fr-FR" dirty="0" err="1" smtClean="0"/>
              <a:t>Shi</a:t>
            </a:r>
            <a:r>
              <a:rPr lang="fr-FR" dirty="0" smtClean="0"/>
              <a:t> Tao et Yang </a:t>
            </a:r>
            <a:r>
              <a:rPr lang="fr-FR" dirty="0" err="1" smtClean="0"/>
              <a:t>Zili</a:t>
            </a:r>
            <a:r>
              <a:rPr lang="fr-FR" dirty="0" smtClean="0"/>
              <a:t> : Google image.</a:t>
            </a:r>
          </a:p>
          <a:p>
            <a:r>
              <a:rPr lang="fr-FR" dirty="0" smtClean="0"/>
              <a:t>  Documents : * </a:t>
            </a:r>
            <a:r>
              <a:rPr lang="fr-FR" dirty="0" smtClean="0">
                <a:hlinkClick r:id="rId3"/>
              </a:rPr>
              <a:t>http://www.cairn.info/article.php?ID_REVUE=PE&amp;ID_NUMPUBLIE=PE_063&amp;ID_ARTICLE=PE_063_0507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            * </a:t>
            </a:r>
            <a:r>
              <a:rPr lang="fr-FR" u="sng" dirty="0" smtClean="0">
                <a:hlinkClick r:id="rId4"/>
              </a:rPr>
              <a:t>http://www.cairn.info/article.php?ID_REVUE=PE&amp;ID_NUMPUBLIE=PE_063&amp;ID_ARTICLE=PE_063_059</a:t>
            </a:r>
            <a:endParaRPr lang="fr-FR" u="sng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        *  </a:t>
            </a:r>
            <a:r>
              <a:rPr lang="fr-FR" dirty="0" smtClean="0">
                <a:hlinkClick r:id="rId5"/>
              </a:rPr>
              <a:t>http://www.herodote.org/spip.php?article282</a:t>
            </a:r>
            <a:r>
              <a:rPr lang="fr-FR" dirty="0" smtClean="0"/>
              <a:t> </a:t>
            </a:r>
            <a:endParaRPr lang="fr-FR" u="sng" dirty="0" smtClean="0"/>
          </a:p>
          <a:p>
            <a:pPr>
              <a:buNone/>
            </a:pPr>
            <a:r>
              <a:rPr lang="fr-FR" u="sng" dirty="0" smtClean="0"/>
              <a:t>          </a:t>
            </a:r>
            <a:endParaRPr lang="fr-F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i="1" u="sng" dirty="0" smtClean="0"/>
              <a:t>PLAN </a:t>
            </a:r>
            <a:endParaRPr lang="fr-FR" sz="5400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 LA SOUVERAINETE DES RESEAUX NUMERIQUES.</a:t>
            </a:r>
          </a:p>
          <a:p>
            <a:endParaRPr lang="fr-FR" dirty="0" smtClean="0"/>
          </a:p>
          <a:p>
            <a:r>
              <a:rPr lang="fr-FR" dirty="0" smtClean="0"/>
              <a:t> LA  GOUVERNANCE  INTERNATIONALE  DE L’INTERNET.</a:t>
            </a:r>
          </a:p>
          <a:p>
            <a:endParaRPr lang="fr-FR" dirty="0" smtClean="0"/>
          </a:p>
          <a:p>
            <a:r>
              <a:rPr lang="fr-FR" dirty="0" smtClean="0"/>
              <a:t> LES FRONTIERES CHINOISES DE L’INTERNET.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u="sng" dirty="0" smtClean="0"/>
              <a:t>1. La souveraineté des réseaux numériques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L’architecture de l’Internet </a:t>
            </a:r>
          </a:p>
          <a:p>
            <a:endParaRPr lang="fr-FR" dirty="0" smtClean="0"/>
          </a:p>
          <a:p>
            <a:r>
              <a:rPr lang="fr-FR" dirty="0" smtClean="0"/>
              <a:t> Quelle régulation adopter ?</a:t>
            </a:r>
          </a:p>
          <a:p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Les enjeux politiques de la neutralité de l’Internet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i="1" u="sng" dirty="0" smtClean="0"/>
              <a:t>L’architecture de l’Internet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 Internet historiquement était un outil de sécurité et de recherche.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Années 90: Révolution de l’Internet diffusé aux particuliers , aux entreprises et aux gouvernements.</a:t>
            </a:r>
          </a:p>
          <a:p>
            <a:endParaRPr lang="fr-FR" dirty="0" smtClean="0"/>
          </a:p>
          <a:p>
            <a:r>
              <a:rPr lang="fr-FR" dirty="0" smtClean="0"/>
              <a:t> Deux instances fondamentales pour les Etats-Unis géniteurs du </a:t>
            </a:r>
            <a:r>
              <a:rPr lang="fr" dirty="0" smtClean="0"/>
              <a:t>"</a:t>
            </a:r>
            <a:r>
              <a:rPr lang="fr-FR" dirty="0" smtClean="0"/>
              <a:t>réseau des réseaux </a:t>
            </a:r>
            <a:r>
              <a:rPr lang="fr" dirty="0" smtClean="0"/>
              <a:t>": DNS et ICANN.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i="1" u="sng" dirty="0" smtClean="0"/>
              <a:t>Quelle régulation adopter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 L’union européenne propose une régulation multilatérale et démocratique.</a:t>
            </a:r>
          </a:p>
          <a:p>
            <a:endParaRPr lang="fr-FR" dirty="0" smtClean="0"/>
          </a:p>
          <a:p>
            <a:r>
              <a:rPr lang="fr-FR" dirty="0" smtClean="0"/>
              <a:t> Les USA revendiquent le </a:t>
            </a:r>
            <a:r>
              <a:rPr lang="fr-FR" i="1" dirty="0" smtClean="0"/>
              <a:t>statu quo.</a:t>
            </a:r>
          </a:p>
          <a:p>
            <a:endParaRPr lang="fr-FR" i="1" dirty="0" smtClean="0"/>
          </a:p>
          <a:p>
            <a:r>
              <a:rPr lang="fr-FR" i="1" dirty="0" smtClean="0"/>
              <a:t> </a:t>
            </a:r>
            <a:r>
              <a:rPr lang="fr-FR" dirty="0" smtClean="0"/>
              <a:t>Les Etats moins démocratiques ( Chine , Iran Cuba ) désirent une législation gérée par l’ONU.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u="sng" dirty="0" smtClean="0"/>
              <a:t>Les enjeux politiques de la neutralité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Le principe de neutralité ( end to end ) fondamental à une régulation démocratique.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Des acteurs privés et publics remettent en cause ce concept.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u="sng" dirty="0" smtClean="0"/>
              <a:t>2. La gouvernance internationale de l’Internet 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 Le succès de l’Internet 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Les conséquences sur la sphère réelle 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Qui gouverne Internet 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i="1" u="sng" dirty="0" smtClean="0"/>
              <a:t>Le succès de l’Internet.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 Moyen d’information et de communication.</a:t>
            </a:r>
          </a:p>
          <a:p>
            <a:endParaRPr lang="fr-FR" dirty="0" smtClean="0"/>
          </a:p>
          <a:p>
            <a:r>
              <a:rPr lang="fr-FR" dirty="0" smtClean="0"/>
              <a:t> Sa généralisation modifie les relations Usagers/Etat.</a:t>
            </a:r>
          </a:p>
          <a:p>
            <a:endParaRPr lang="fr-FR" dirty="0" smtClean="0"/>
          </a:p>
          <a:p>
            <a:r>
              <a:rPr lang="fr-FR" dirty="0" smtClean="0"/>
              <a:t> Plus présent chez les hommes.</a:t>
            </a:r>
          </a:p>
          <a:p>
            <a:endParaRPr lang="fr-FR" dirty="0" smtClean="0"/>
          </a:p>
          <a:p>
            <a:r>
              <a:rPr lang="fr-FR" dirty="0" smtClean="0"/>
              <a:t> PME positionnées sur le marché de la cartographie numérique.</a:t>
            </a:r>
          </a:p>
          <a:p>
            <a:endParaRPr lang="fr-FR" dirty="0" smtClean="0"/>
          </a:p>
          <a:p>
            <a:r>
              <a:rPr lang="fr-FR" dirty="0" smtClean="0"/>
              <a:t> Internet se développe aussi sur des puces électroniques.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i="1" u="sng" dirty="0" smtClean="0"/>
              <a:t>Les conséquences sur la sphère réelle.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Sur la numérisation.</a:t>
            </a:r>
          </a:p>
          <a:p>
            <a:endParaRPr lang="fr-FR" dirty="0" smtClean="0"/>
          </a:p>
          <a:p>
            <a:r>
              <a:rPr lang="fr-FR" dirty="0" smtClean="0"/>
              <a:t> Interopérabilité = capacité que possède un système à fonctionner avec d’autres systèmes sans restrictions d’accès.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	  * produit de l’évolution technologique qui s’effectue selon certains rapports de forces.</a:t>
            </a:r>
          </a:p>
          <a:p>
            <a:pPr>
              <a:buNone/>
            </a:pPr>
            <a:r>
              <a:rPr lang="fr-FR" dirty="0" smtClean="0"/>
              <a:t>		  * peut être voulu </a:t>
            </a:r>
            <a:r>
              <a:rPr lang="fr-FR" smtClean="0"/>
              <a:t>ou non.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380</TotalTime>
  <Words>428</Words>
  <Application>Microsoft Office PowerPoint</Application>
  <PresentationFormat>Affichage à l'écran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Module</vt:lpstr>
      <vt:lpstr>LA GEOPOLITIQUE DE L’INTERNET</vt:lpstr>
      <vt:lpstr>PLAN </vt:lpstr>
      <vt:lpstr>1. La souveraineté des réseaux numériques</vt:lpstr>
      <vt:lpstr>L’architecture de l’Internet</vt:lpstr>
      <vt:lpstr>Quelle régulation adopter</vt:lpstr>
      <vt:lpstr>Les enjeux politiques de la neutralité</vt:lpstr>
      <vt:lpstr>2. La gouvernance internationale de l’Internet </vt:lpstr>
      <vt:lpstr>Le succès de l’Internet.</vt:lpstr>
      <vt:lpstr>Les conséquences sur la sphère réelle.</vt:lpstr>
      <vt:lpstr>Qui gouverne Internet ?</vt:lpstr>
      <vt:lpstr>3. Les frontières chinoises de l’Internet. </vt:lpstr>
      <vt:lpstr>  La croissance exponentielle de l’Internet en Chine </vt:lpstr>
      <vt:lpstr>YANG  ZILI</vt:lpstr>
      <vt:lpstr>SHI   TAO</vt:lpstr>
      <vt:lpstr> Le contrôle du gouvernement chinois sur Internet. </vt:lpstr>
      <vt:lpstr>La force d’Internet.  </vt:lpstr>
      <vt:lpstr>SOURCES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GEOPOLITIQUE DE L’INTERNET</dc:title>
  <dc:creator>Abir</dc:creator>
  <cp:lastModifiedBy>Abir</cp:lastModifiedBy>
  <cp:revision>39</cp:revision>
  <dcterms:created xsi:type="dcterms:W3CDTF">2011-09-26T14:43:16Z</dcterms:created>
  <dcterms:modified xsi:type="dcterms:W3CDTF">2011-09-28T13:51:31Z</dcterms:modified>
</cp:coreProperties>
</file>