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339" r:id="rId3"/>
    <p:sldId id="258" r:id="rId4"/>
    <p:sldId id="336" r:id="rId5"/>
    <p:sldId id="346" r:id="rId6"/>
    <p:sldId id="348" r:id="rId7"/>
    <p:sldId id="349" r:id="rId8"/>
    <p:sldId id="350" r:id="rId9"/>
    <p:sldId id="351" r:id="rId10"/>
    <p:sldId id="352" r:id="rId11"/>
    <p:sldId id="337" r:id="rId12"/>
    <p:sldId id="338" r:id="rId13"/>
    <p:sldId id="340" r:id="rId14"/>
    <p:sldId id="341" r:id="rId15"/>
    <p:sldId id="345" r:id="rId16"/>
    <p:sldId id="365" r:id="rId17"/>
    <p:sldId id="344" r:id="rId18"/>
    <p:sldId id="343" r:id="rId19"/>
    <p:sldId id="353" r:id="rId20"/>
    <p:sldId id="354" r:id="rId21"/>
    <p:sldId id="342" r:id="rId22"/>
    <p:sldId id="355" r:id="rId23"/>
    <p:sldId id="356" r:id="rId24"/>
    <p:sldId id="357" r:id="rId25"/>
    <p:sldId id="358" r:id="rId26"/>
    <p:sldId id="359" r:id="rId27"/>
    <p:sldId id="360" r:id="rId28"/>
    <p:sldId id="361" r:id="rId29"/>
    <p:sldId id="364" r:id="rId30"/>
    <p:sldId id="318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3390" autoAdjust="0"/>
  </p:normalViewPr>
  <p:slideViewPr>
    <p:cSldViewPr>
      <p:cViewPr varScale="1">
        <p:scale>
          <a:sx n="63" d="100"/>
          <a:sy n="63" d="100"/>
        </p:scale>
        <p:origin x="-13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3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30370-FF2C-4124-AE3E-DD1F4F815119}" type="datetimeFigureOut">
              <a:rPr lang="fr-FR" smtClean="0"/>
              <a:pPr/>
              <a:t>10/11/2011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17E27-D19B-4A1C-A21B-94A53BDF862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A1AB4-393A-48D1-9226-FF11E46194E7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17E27-D19B-4A1C-A21B-94A53BDF8621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10/11/2011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ctrTitle" idx="4294967295"/>
          </p:nvPr>
        </p:nvSpPr>
        <p:spPr>
          <a:xfrm>
            <a:off x="0" y="620688"/>
            <a:ext cx="7851775" cy="172819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8900" b="1" dirty="0" smtClean="0"/>
              <a:t>DETECTEURS</a:t>
            </a:r>
            <a:r>
              <a:rPr lang="fr-FR" dirty="0" smtClean="0"/>
              <a:t>     </a:t>
            </a:r>
            <a:endParaRPr lang="fr-FR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4294967295"/>
          </p:nvPr>
        </p:nvSpPr>
        <p:spPr>
          <a:xfrm>
            <a:off x="0" y="3228975"/>
            <a:ext cx="7854950" cy="17526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dirty="0" smtClean="0"/>
              <a:t>Cours P.C.E.M2 de Biophysique 2011-2012</a:t>
            </a:r>
          </a:p>
          <a:p>
            <a:pPr algn="ctr">
              <a:buNone/>
            </a:pPr>
            <a:r>
              <a:rPr lang="fr-FR" dirty="0" smtClean="0"/>
              <a:t> Dr BOUCAR NDONG  - FMPOS –UCAD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8408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II- CARACTERISTIQUES D’UN DETECTEUR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dirty="0" smtClean="0"/>
              <a:t>b) Fluctuations Statistiques</a:t>
            </a: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° Erreur absolue (incertitude statistique) est:</a:t>
            </a:r>
          </a:p>
          <a:p>
            <a:pPr>
              <a:buNone/>
            </a:pPr>
            <a:r>
              <a:rPr lang="el-GR" sz="2800" dirty="0" smtClean="0"/>
              <a:t>Δ</a:t>
            </a:r>
            <a:r>
              <a:rPr lang="fr-FR" sz="2800" dirty="0" smtClean="0"/>
              <a:t>N= 2√N</a:t>
            </a:r>
          </a:p>
          <a:p>
            <a:pPr>
              <a:buFont typeface="Courier New" pitchFamily="49" charset="0"/>
              <a:buChar char="o"/>
            </a:pPr>
            <a:r>
              <a:rPr lang="fr-FR" sz="2800" dirty="0" smtClean="0"/>
              <a:t>Erreur relative (précision statistique) est:</a:t>
            </a:r>
          </a:p>
          <a:p>
            <a:pPr>
              <a:buNone/>
            </a:pPr>
            <a:r>
              <a:rPr lang="fr-FR" sz="2800" dirty="0" smtClean="0"/>
              <a:t>        </a:t>
            </a:r>
          </a:p>
          <a:p>
            <a:pPr>
              <a:buNone/>
            </a:pPr>
            <a:r>
              <a:rPr lang="fr-FR" sz="2800" dirty="0" smtClean="0"/>
              <a:t> </a:t>
            </a:r>
          </a:p>
          <a:p>
            <a:pPr>
              <a:buNone/>
            </a:pPr>
            <a:endParaRPr lang="fr-FR" sz="2800" dirty="0" smtClean="0"/>
          </a:p>
          <a:p>
            <a:endParaRPr lang="fr-FR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4509120"/>
            <a:ext cx="360040" cy="68218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fr-FR" b="1" dirty="0" smtClean="0"/>
              <a:t>III –  DIFFERENTS TYPES DE DETECTEURS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1- Détecteurs Physiques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Calorimétrie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Dosimètre de </a:t>
            </a:r>
            <a:r>
              <a:rPr lang="fr-FR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Fricke</a:t>
            </a:r>
            <a:r>
              <a:rPr lang="fr-FR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Détecteurs utilisant le noircissement des films photographiques</a:t>
            </a:r>
          </a:p>
          <a:p>
            <a:pPr>
              <a:buNone/>
            </a:pPr>
            <a:r>
              <a:rPr lang="fr-FR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2- Détecteurs Electroniques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Détecteurs mettant en jeu l’ionisation des gaz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Détecteurs à scintillations: gamma camera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Détecteurs a semi- conducteurs</a:t>
            </a:r>
          </a:p>
          <a:p>
            <a:pPr>
              <a:buNone/>
            </a:pPr>
            <a:endParaRPr lang="fr-FR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fr-FR" b="1" dirty="0" smtClean="0"/>
              <a:t>DETECTEURS PHYSIQUES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r>
              <a:rPr lang="fr-FR" dirty="0" smtClean="0"/>
              <a:t>1- DOSIMETRE PHOTOGRAPHIQUE(DOSIFILM)</a:t>
            </a:r>
          </a:p>
          <a:p>
            <a:pPr>
              <a:buNone/>
            </a:pPr>
            <a:r>
              <a:rPr lang="fr-FR" dirty="0" smtClean="0"/>
              <a:t>Rayonnement ionisant impressionne film photographique:</a:t>
            </a:r>
          </a:p>
          <a:p>
            <a:pPr>
              <a:buNone/>
            </a:pPr>
            <a:r>
              <a:rPr lang="fr-FR" dirty="0" smtClean="0"/>
              <a:t>Noircissement du film à partir de la réaction d’</a:t>
            </a:r>
            <a:r>
              <a:rPr lang="fr-FR" dirty="0" err="1" smtClean="0"/>
              <a:t>oxydo-réduction</a:t>
            </a:r>
            <a:r>
              <a:rPr lang="fr-FR" dirty="0" smtClean="0"/>
              <a:t> du couple </a:t>
            </a:r>
            <a:r>
              <a:rPr lang="fr-FR" dirty="0" err="1" smtClean="0"/>
              <a:t>rédox</a:t>
            </a:r>
            <a:r>
              <a:rPr lang="fr-FR" dirty="0" smtClean="0"/>
              <a:t> Ag+/Ag</a:t>
            </a:r>
          </a:p>
          <a:p>
            <a:pPr>
              <a:buNone/>
            </a:pPr>
            <a:r>
              <a:rPr lang="fr-FR" dirty="0" smtClean="0"/>
              <a:t>Intensité du noircissement proportionnel aux flux de RI </a:t>
            </a:r>
            <a:r>
              <a:rPr lang="fr-FR" dirty="0" smtClean="0"/>
              <a:t>reçus </a:t>
            </a:r>
            <a:r>
              <a:rPr lang="fr-FR" dirty="0" smtClean="0"/>
              <a:t>:mesure du noircissement du film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437112"/>
            <a:ext cx="237626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fr-FR" dirty="0" smtClean="0"/>
              <a:t>DETECTEURS PHYSIQUES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r>
              <a:rPr lang="fr-FR" dirty="0" smtClean="0"/>
              <a:t>2- DOSIMETRE DE FRICKE: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 Oxydation d’une solution aqueuse d’acide de sulfate de fer  FeSO4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Formation d’ions ferriques à partir de la réaction d’</a:t>
            </a:r>
            <a:r>
              <a:rPr lang="fr-FR" dirty="0" err="1" smtClean="0"/>
              <a:t>oxydo-réduction</a:t>
            </a:r>
            <a:r>
              <a:rPr lang="fr-FR" dirty="0" smtClean="0"/>
              <a:t> du couple </a:t>
            </a:r>
            <a:r>
              <a:rPr lang="fr-FR" dirty="0" err="1" smtClean="0"/>
              <a:t>rédox</a:t>
            </a:r>
            <a:r>
              <a:rPr lang="fr-FR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Plus la solution est irradiée plus elle contient des ions </a:t>
            </a:r>
            <a:r>
              <a:rPr lang="fr-FR" dirty="0" err="1" smtClean="0"/>
              <a:t>férriques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Mesure de la dose d’irradiation à partir du dosage des ions ferriques par </a:t>
            </a:r>
            <a:r>
              <a:rPr lang="fr-FR" dirty="0" err="1" smtClean="0"/>
              <a:t>spectrophotometrie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427984" y="3755649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3+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/F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2+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b="1" dirty="0" smtClean="0"/>
              <a:t>DETECTEURS PHYSIQUES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38912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r>
              <a:rPr lang="fr-FR" dirty="0" smtClean="0"/>
              <a:t>3-CALORIMETRIE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Permet de mesurer les quantités de chaleur échangées dans le milieu par effet des radiations ionisantes.</a:t>
            </a:r>
          </a:p>
          <a:p>
            <a:pPr lvl="0">
              <a:buFont typeface="Wingdings" pitchFamily="2" charset="2"/>
              <a:buChar char="Ø"/>
            </a:pPr>
            <a:r>
              <a:rPr lang="fr-FR" dirty="0" smtClean="0"/>
              <a:t>Apport d’une quantité de chaleur Q entraine une </a:t>
            </a:r>
            <a:r>
              <a:rPr lang="fr-FR" dirty="0" smtClean="0"/>
              <a:t>élévation </a:t>
            </a:r>
            <a:r>
              <a:rPr lang="fr-FR" dirty="0" smtClean="0"/>
              <a:t>de la température d’une quantité de matière M dont la capacité calorique est </a:t>
            </a:r>
            <a:r>
              <a:rPr lang="fr-FR" dirty="0" smtClean="0"/>
              <a:t>C et </a:t>
            </a:r>
            <a:r>
              <a:rPr lang="fr-FR" dirty="0" smtClean="0"/>
              <a:t>est donnée par</a:t>
            </a:r>
            <a:r>
              <a:rPr lang="fr-FR" dirty="0" smtClean="0"/>
              <a:t>: </a:t>
            </a:r>
            <a:r>
              <a:rPr lang="fr-FR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∆θ=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Technique utilisée en dosimétrie</a:t>
            </a:r>
            <a:endParaRPr lang="fr-FR" dirty="0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3861048"/>
            <a:ext cx="792088" cy="597024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4000" b="1" dirty="0" smtClean="0"/>
              <a:t>DETECTEURS ELECTRONIQUES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Détecteurs mettant en jeu l’ionisation des gaz</a:t>
            </a:r>
          </a:p>
          <a:p>
            <a:pPr>
              <a:buNone/>
            </a:pPr>
            <a:r>
              <a:rPr lang="fr-FR" b="1" dirty="0" smtClean="0"/>
              <a:t>°</a:t>
            </a:r>
            <a:r>
              <a:rPr lang="fr-FR" dirty="0" smtClean="0"/>
              <a:t>Normalement, en l’absence de tout RI ???</a:t>
            </a:r>
          </a:p>
          <a:p>
            <a:pPr>
              <a:buNone/>
            </a:pPr>
            <a:r>
              <a:rPr lang="fr-FR" b="1" dirty="0" smtClean="0"/>
              <a:t>° </a:t>
            </a:r>
            <a:r>
              <a:rPr lang="fr-FR" dirty="0" smtClean="0"/>
              <a:t>Si une particule ionisante pénètre dans l’enceinte:</a:t>
            </a:r>
          </a:p>
          <a:p>
            <a:pPr>
              <a:buNone/>
            </a:pPr>
            <a:r>
              <a:rPr lang="fr-FR" dirty="0" smtClean="0"/>
              <a:t>production d’un grand nombre d’ions positifs et négatifs.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FR" dirty="0" smtClean="0"/>
              <a:t>Les ions positifs→ cathode </a:t>
            </a:r>
          </a:p>
          <a:p>
            <a:pPr marL="880110" lvl="1" indent="-514350">
              <a:buFont typeface="+mj-lt"/>
              <a:buAutoNum type="arabicPeriod"/>
            </a:pPr>
            <a:r>
              <a:rPr lang="fr-FR" dirty="0" smtClean="0"/>
              <a:t>Les ions négatifs →anode</a:t>
            </a:r>
          </a:p>
          <a:p>
            <a:pPr marL="880110" lvl="1" indent="-514350">
              <a:buNone/>
            </a:pPr>
            <a:r>
              <a:rPr lang="fr-FR" dirty="0" smtClean="0"/>
              <a:t>La migration des électrons entrainent un courant électrique traduit en signal de détection par un dispositif électronique.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575" y="2001044"/>
            <a:ext cx="7562850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4864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Détecteurs mettant en jeu l’ionisation des gaz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ransition spd="slow">
    <p:wheel spokes="8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2424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fr-FR" sz="4400" b="1" dirty="0" smtClean="0"/>
              <a:t>DETECTEURS METTANT EN JEU L’IONISATION DES GAZ</a:t>
            </a:r>
            <a:endParaRPr lang="fr-FR" sz="4400" b="1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96117"/>
            <a:ext cx="8640960" cy="5061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fr-FR" sz="4000" b="1" dirty="0" smtClean="0"/>
              <a:t>DETECTEURS METTANT EN JEU L’IONISATION DES GAZ</a:t>
            </a:r>
            <a:endParaRPr lang="fr-FR" sz="4000" b="1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half" idx="2"/>
          </p:nvPr>
        </p:nvSpPr>
        <p:spPr>
          <a:xfrm>
            <a:off x="3203848" y="1920085"/>
            <a:ext cx="5482952" cy="44348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buNone/>
            </a:pPr>
            <a:r>
              <a:rPr lang="fr-FR" sz="2000" dirty="0" smtClean="0"/>
              <a:t>1/ Régime de recombinaison :</a:t>
            </a:r>
          </a:p>
          <a:p>
            <a:pPr>
              <a:buNone/>
            </a:pPr>
            <a:r>
              <a:rPr lang="fr-FR" sz="2000" dirty="0" smtClean="0"/>
              <a:t> V petite </a:t>
            </a:r>
            <a:r>
              <a:rPr lang="fr-FR" sz="2000" dirty="0" err="1" smtClean="0"/>
              <a:t>ddp</a:t>
            </a:r>
            <a:r>
              <a:rPr lang="fr-FR" sz="2000" dirty="0" smtClean="0"/>
              <a:t> &lt; 100V, champ électrique faible:</a:t>
            </a:r>
          </a:p>
          <a:p>
            <a:pPr>
              <a:buNone/>
            </a:pPr>
            <a:r>
              <a:rPr lang="fr-FR" sz="2000" dirty="0" smtClean="0"/>
              <a:t> e- et ions se recombinent tous avant d’atteindre électrodes</a:t>
            </a:r>
          </a:p>
          <a:p>
            <a:pPr>
              <a:buNone/>
            </a:pPr>
            <a:r>
              <a:rPr lang="fr-FR" sz="2000" dirty="0" smtClean="0"/>
              <a:t>2/ Régime d’ionisation primaire :</a:t>
            </a:r>
          </a:p>
          <a:p>
            <a:pPr>
              <a:buNone/>
            </a:pPr>
            <a:r>
              <a:rPr lang="fr-FR" sz="2000" dirty="0" smtClean="0"/>
              <a:t>100&lt;</a:t>
            </a:r>
            <a:r>
              <a:rPr lang="fr-FR" sz="2000" dirty="0" err="1" smtClean="0"/>
              <a:t>ddp</a:t>
            </a:r>
            <a:r>
              <a:rPr lang="fr-FR" sz="2000" dirty="0" smtClean="0"/>
              <a:t>&lt;200V: recombinaison ions nulle car tous collectes,</a:t>
            </a:r>
          </a:p>
          <a:p>
            <a:pPr>
              <a:buNone/>
            </a:pPr>
            <a:r>
              <a:rPr lang="fr-FR" sz="2000" dirty="0" smtClean="0"/>
              <a:t>- l’amplitude de l’impulsion dépend E particules</a:t>
            </a:r>
          </a:p>
          <a:p>
            <a:pPr>
              <a:buNone/>
            </a:pPr>
            <a:r>
              <a:rPr lang="fr-FR" sz="2000" dirty="0" smtClean="0"/>
              <a:t>- Les appareils fonctionnant dans cette région:</a:t>
            </a:r>
          </a:p>
          <a:p>
            <a:pPr>
              <a:buNone/>
            </a:pPr>
            <a:r>
              <a:rPr lang="fr-FR" sz="2000" dirty="0" smtClean="0"/>
              <a:t> chambres d’ionisation type ≪</a:t>
            </a:r>
            <a:r>
              <a:rPr lang="fr-FR" sz="2000" dirty="0" err="1" smtClean="0"/>
              <a:t>Babyline</a:t>
            </a:r>
            <a:r>
              <a:rPr lang="fr-FR" sz="2000" dirty="0" smtClean="0"/>
              <a:t>≫; rôle:</a:t>
            </a:r>
          </a:p>
          <a:p>
            <a:pPr>
              <a:buNone/>
            </a:pPr>
            <a:r>
              <a:rPr lang="fr-FR" sz="2000" dirty="0" smtClean="0"/>
              <a:t>dénombrent les particules et mesurent leur énergie.</a:t>
            </a:r>
            <a:endParaRPr lang="fr-FR" sz="2000" dirty="0"/>
          </a:p>
        </p:txBody>
      </p:sp>
      <p:pic>
        <p:nvPicPr>
          <p:cNvPr id="10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20888"/>
            <a:ext cx="32758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fr-FR" sz="4000" dirty="0" smtClean="0"/>
              <a:t>DETECTEURS METTANT EN JEU L’IONISATION DES GAZ</a:t>
            </a:r>
            <a:endParaRPr lang="fr-FR" sz="4000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half" idx="2"/>
          </p:nvPr>
        </p:nvSpPr>
        <p:spPr>
          <a:xfrm>
            <a:off x="3203848" y="1920085"/>
            <a:ext cx="5482952" cy="44348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buNone/>
            </a:pPr>
            <a:r>
              <a:rPr lang="fr-FR" sz="2000" dirty="0" smtClean="0"/>
              <a:t>3/ régime proportionnel : Entre 300 et 1000 V: particule incidente Pi</a:t>
            </a:r>
          </a:p>
          <a:p>
            <a:pPr>
              <a:buNone/>
            </a:pPr>
            <a:r>
              <a:rPr lang="fr-FR" sz="2000" dirty="0" err="1" smtClean="0"/>
              <a:t>Pi</a:t>
            </a:r>
            <a:r>
              <a:rPr lang="fr-FR" sz="2000" b="1" dirty="0" err="1" smtClean="0"/>
              <a:t>→</a:t>
            </a:r>
            <a:r>
              <a:rPr lang="fr-FR" sz="2000" dirty="0" err="1" smtClean="0"/>
              <a:t>ions</a:t>
            </a:r>
            <a:r>
              <a:rPr lang="fr-FR" sz="2000" dirty="0" smtClean="0"/>
              <a:t> I          N=</a:t>
            </a:r>
            <a:r>
              <a:rPr lang="fr-FR" sz="2000" dirty="0" err="1" smtClean="0"/>
              <a:t>k.n;k:facteur</a:t>
            </a: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>           ↓                    d’amplification et f(V)</a:t>
            </a:r>
          </a:p>
          <a:p>
            <a:pPr>
              <a:buNone/>
            </a:pPr>
            <a:r>
              <a:rPr lang="fr-FR" sz="2000" dirty="0" smtClean="0"/>
              <a:t>            n            N(électrons collectés /anode)</a:t>
            </a:r>
          </a:p>
          <a:p>
            <a:pPr>
              <a:buNone/>
            </a:pPr>
            <a:r>
              <a:rPr lang="fr-FR" sz="2000" dirty="0" smtClean="0"/>
              <a:t>Le compteur proportionnel détecte:</a:t>
            </a:r>
          </a:p>
          <a:p>
            <a:pPr>
              <a:buNone/>
            </a:pPr>
            <a:r>
              <a:rPr lang="fr-FR" sz="2000" dirty="0" smtClean="0"/>
              <a:t> </a:t>
            </a:r>
            <a:r>
              <a:rPr lang="fr-FR" sz="2000" b="1" dirty="0" smtClean="0"/>
              <a:t>°</a:t>
            </a:r>
            <a:r>
              <a:rPr lang="fr-FR" sz="2000" dirty="0" smtClean="0"/>
              <a:t>RX et </a:t>
            </a:r>
            <a:r>
              <a:rPr lang="fr-FR" sz="2000" dirty="0" err="1" smtClean="0"/>
              <a:t>Rγ</a:t>
            </a:r>
            <a:r>
              <a:rPr lang="fr-FR" sz="2000" dirty="0" smtClean="0"/>
              <a:t> de faible énergie</a:t>
            </a:r>
          </a:p>
          <a:p>
            <a:pPr>
              <a:buNone/>
            </a:pPr>
            <a:r>
              <a:rPr lang="fr-FR" sz="2000" dirty="0" smtClean="0"/>
              <a:t> </a:t>
            </a:r>
            <a:r>
              <a:rPr lang="fr-FR" sz="2000" b="1" dirty="0" smtClean="0"/>
              <a:t>° </a:t>
            </a:r>
            <a:r>
              <a:rPr lang="fr-FR" sz="2000" dirty="0" smtClean="0"/>
              <a:t>des particules : α et </a:t>
            </a:r>
            <a:r>
              <a:rPr lang="el-GR" sz="2000" dirty="0" smtClean="0"/>
              <a:t>β</a:t>
            </a:r>
            <a:r>
              <a:rPr lang="fr-FR" sz="2000" dirty="0" smtClean="0"/>
              <a:t>  en cas de contamination</a:t>
            </a:r>
          </a:p>
          <a:p>
            <a:pPr>
              <a:buNone/>
            </a:pPr>
            <a:r>
              <a:rPr lang="fr-FR" sz="2000" dirty="0" smtClean="0"/>
              <a:t>4/ Régime de semi proportionnalité </a:t>
            </a:r>
          </a:p>
          <a:p>
            <a:pPr>
              <a:buNone/>
            </a:pPr>
            <a:r>
              <a:rPr lang="fr-FR" sz="2000" dirty="0" smtClean="0"/>
              <a:t>  1000&lt;</a:t>
            </a:r>
            <a:r>
              <a:rPr lang="fr-FR" sz="2000" dirty="0" err="1" smtClean="0"/>
              <a:t>ddp</a:t>
            </a:r>
            <a:r>
              <a:rPr lang="fr-FR" sz="2000" dirty="0" smtClean="0"/>
              <a:t>&lt;1100 </a:t>
            </a:r>
          </a:p>
          <a:p>
            <a:pPr>
              <a:buNone/>
            </a:pPr>
            <a:r>
              <a:rPr lang="fr-FR" sz="2000" dirty="0" smtClean="0"/>
              <a:t>Pas de fonctionnement dans cette zone</a:t>
            </a:r>
          </a:p>
        </p:txBody>
      </p:sp>
      <p:pic>
        <p:nvPicPr>
          <p:cNvPr id="10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20888"/>
            <a:ext cx="32758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ctrTitle" idx="4294967295"/>
          </p:nvPr>
        </p:nvSpPr>
        <p:spPr>
          <a:xfrm>
            <a:off x="0" y="620688"/>
            <a:ext cx="7851775" cy="21602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chemeClr val="tx1"/>
                </a:solidFill>
              </a:rPr>
              <a:t>OBJECTIFS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4294967295"/>
          </p:nvPr>
        </p:nvSpPr>
        <p:spPr>
          <a:xfrm>
            <a:off x="683568" y="2924944"/>
            <a:ext cx="8208912" cy="244827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dirty="0" smtClean="0"/>
              <a:t>1-Décrire le principe et le régime de fonctionnement des compteurs à gaz</a:t>
            </a:r>
          </a:p>
          <a:p>
            <a:pPr algn="just">
              <a:buNone/>
            </a:pPr>
            <a:r>
              <a:rPr lang="fr-FR" dirty="0" smtClean="0"/>
              <a:t>2- Connaître le principe des semi conducteurs</a:t>
            </a:r>
          </a:p>
          <a:p>
            <a:pPr algn="just">
              <a:buNone/>
            </a:pPr>
            <a:r>
              <a:rPr lang="fr-FR" dirty="0" smtClean="0"/>
              <a:t>3- Décrire le principe des détecteurs à scintillation</a:t>
            </a:r>
          </a:p>
          <a:p>
            <a:pPr algn="just">
              <a:buNone/>
            </a:pPr>
            <a:r>
              <a:rPr lang="fr-FR" dirty="0" smtClean="0"/>
              <a:t>4- Connaître les caractéristiques des compteurs</a:t>
            </a:r>
          </a:p>
          <a:p>
            <a:pPr algn="ctr">
              <a:buNone/>
            </a:pPr>
            <a:endParaRPr lang="fr-FR" dirty="0" smtClean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fr-FR" sz="4000" dirty="0" smtClean="0"/>
              <a:t>DETECTEURS METTANT EN JEU L’IONISATION DES GAZ</a:t>
            </a:r>
            <a:endParaRPr lang="fr-FR" sz="4000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half" idx="2"/>
          </p:nvPr>
        </p:nvSpPr>
        <p:spPr>
          <a:xfrm>
            <a:off x="3203848" y="1920085"/>
            <a:ext cx="5482952" cy="44348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buNone/>
            </a:pPr>
            <a:r>
              <a:rPr lang="fr-FR" sz="2000" dirty="0" smtClean="0"/>
              <a:t>5/ compteur Geiger -Müller </a:t>
            </a:r>
          </a:p>
          <a:p>
            <a:pPr>
              <a:buNone/>
            </a:pPr>
            <a:r>
              <a:rPr lang="fr-FR" sz="2000" b="1" dirty="0" smtClean="0"/>
              <a:t>°</a:t>
            </a:r>
            <a:r>
              <a:rPr lang="fr-FR" sz="2000" dirty="0" smtClean="0"/>
              <a:t> DDP&gt;1100V: valeur critique ou seuil de Geiger</a:t>
            </a:r>
          </a:p>
          <a:p>
            <a:pPr>
              <a:buNone/>
            </a:pPr>
            <a:r>
              <a:rPr lang="fr-FR" sz="2000" b="1" dirty="0" smtClean="0"/>
              <a:t>° </a:t>
            </a:r>
            <a:r>
              <a:rPr lang="fr-FR" sz="2000" dirty="0" smtClean="0"/>
              <a:t>Tout rayonnement ionisant incident déclenche une cascade d’ionisation.</a:t>
            </a:r>
          </a:p>
          <a:p>
            <a:pPr>
              <a:buNone/>
            </a:pPr>
            <a:r>
              <a:rPr lang="fr-FR" sz="2000" b="1" dirty="0" smtClean="0"/>
              <a:t>°</a:t>
            </a:r>
            <a:r>
              <a:rPr lang="fr-FR" sz="2000" dirty="0" smtClean="0"/>
              <a:t> Recueil d’une quantité d’électricité q indépendante des caractéristiques du </a:t>
            </a:r>
            <a:r>
              <a:rPr lang="fr-FR" sz="2000" dirty="0" err="1" smtClean="0"/>
              <a:t>Ryt</a:t>
            </a:r>
            <a:r>
              <a:rPr lang="fr-FR" sz="2000" dirty="0" smtClean="0"/>
              <a:t>: domaine des compteurs de Geiger-Müller</a:t>
            </a:r>
          </a:p>
          <a:p>
            <a:pPr>
              <a:buNone/>
            </a:pPr>
            <a:r>
              <a:rPr lang="fr-FR" sz="2000" dirty="0" smtClean="0"/>
              <a:t>NB: Pour des tensions encore supérieures, on obtient des décharges spontanées dans le gaz ce qui rend toute détection impossible</a:t>
            </a:r>
          </a:p>
        </p:txBody>
      </p:sp>
      <p:pic>
        <p:nvPicPr>
          <p:cNvPr id="10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20888"/>
            <a:ext cx="327585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620688"/>
            <a:ext cx="8229600" cy="11430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DETECTEURS A SCINTILLATION SOLIDE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860032" y="1916832"/>
            <a:ext cx="3826768" cy="4438093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°Le collimateur: (Plomb ou Tungstène) :</a:t>
            </a:r>
          </a:p>
          <a:p>
            <a:pPr>
              <a:buNone/>
            </a:pPr>
            <a:r>
              <a:rPr lang="fr-FR" dirty="0" smtClean="0"/>
              <a:t>-Localise la distribution du radio traceur dans l’organisme</a:t>
            </a:r>
          </a:p>
          <a:p>
            <a:pPr>
              <a:buNone/>
            </a:pPr>
            <a:r>
              <a:rPr lang="fr-FR" dirty="0" smtClean="0"/>
              <a:t>- Ne laisse passer que les photons arrivant perpendiculaire à la surface de la camera</a:t>
            </a:r>
          </a:p>
          <a:p>
            <a:pPr>
              <a:buNone/>
            </a:pPr>
            <a:r>
              <a:rPr lang="fr-FR" dirty="0" smtClean="0"/>
              <a:t>°Le Scintillateur : Cristal scintillateur</a:t>
            </a:r>
          </a:p>
          <a:p>
            <a:pPr>
              <a:buNone/>
            </a:pPr>
            <a:endParaRPr lang="fr-FR" dirty="0" smtClean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44824"/>
            <a:ext cx="464400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DETECTEURS A SCINTILLATION SOLIDE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860032" y="1916832"/>
            <a:ext cx="3826768" cy="4438093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sz="3400" dirty="0" smtClean="0"/>
              <a:t>Quel est son rôle?</a:t>
            </a:r>
          </a:p>
          <a:p>
            <a:pPr>
              <a:buNone/>
            </a:pPr>
            <a:r>
              <a:rPr lang="fr-FR" sz="3400" dirty="0" smtClean="0"/>
              <a:t>- arrêter les R</a:t>
            </a:r>
            <a:r>
              <a:rPr lang="el-GR" sz="3400" dirty="0" smtClean="0"/>
              <a:t>γ</a:t>
            </a:r>
            <a:r>
              <a:rPr lang="fr-FR" sz="3400" dirty="0" smtClean="0"/>
              <a:t> incidents  et de convertir l’énergie déposée par ces photons en scintillations lumineuses (photons visibles ou UV),</a:t>
            </a:r>
          </a:p>
          <a:p>
            <a:pPr>
              <a:buNone/>
            </a:pPr>
            <a:r>
              <a:rPr lang="fr-FR" sz="3400" dirty="0" smtClean="0"/>
              <a:t> d’où: terme de scintigraphie, qui désigne un examen réalise avec une gamma camera a scintillations.</a:t>
            </a:r>
          </a:p>
          <a:p>
            <a:pPr>
              <a:buNone/>
            </a:pPr>
            <a:r>
              <a:rPr lang="fr-FR" sz="3400" dirty="0" smtClean="0"/>
              <a:t>-Le cristal utilise </a:t>
            </a:r>
            <a:r>
              <a:rPr lang="fr-FR" sz="3400" dirty="0" err="1" smtClean="0"/>
              <a:t>NaI</a:t>
            </a:r>
            <a:r>
              <a:rPr lang="fr-FR" sz="3400" dirty="0" smtClean="0"/>
              <a:t> (Tl) présentant un bon rendement lumineux</a:t>
            </a:r>
          </a:p>
          <a:p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44824"/>
            <a:ext cx="464400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DETECTEURS A SCINTILLATION SOLIDE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860032" y="1916832"/>
            <a:ext cx="3826768" cy="4438093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sz="3200" dirty="0" smtClean="0"/>
              <a:t>°Les tubes photomultiplicateurs : TPM</a:t>
            </a:r>
          </a:p>
          <a:p>
            <a:pPr>
              <a:buNone/>
            </a:pPr>
            <a:r>
              <a:rPr lang="fr-FR" sz="3200" dirty="0" smtClean="0"/>
              <a:t> Rôle: Convertit signal lumineux issu du cristal en signal électrique mesurable. Les TPM : facteur d’amplification comprennent:</a:t>
            </a:r>
          </a:p>
          <a:p>
            <a:pPr>
              <a:buNone/>
            </a:pPr>
            <a:r>
              <a:rPr lang="fr-FR" sz="3200" dirty="0" smtClean="0"/>
              <a:t>-photocathode (-): transforme les photons lumineux en électrons.</a:t>
            </a:r>
          </a:p>
          <a:p>
            <a:pPr>
              <a:buNone/>
            </a:pPr>
            <a:r>
              <a:rPr lang="fr-FR" sz="3200" dirty="0" smtClean="0"/>
              <a:t>- dynodes:</a:t>
            </a:r>
          </a:p>
          <a:p>
            <a:pPr>
              <a:buNone/>
            </a:pPr>
            <a:r>
              <a:rPr lang="fr-FR" sz="3200" dirty="0" smtClean="0"/>
              <a:t>-Anode (+): recueille les e issus et les transforme en impulsions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b="1" dirty="0" smtClean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44824"/>
            <a:ext cx="464400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DETECTEURS A SCINTILLATION SOLIDE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860032" y="1916832"/>
            <a:ext cx="3826768" cy="4438093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 smtClean="0"/>
              <a:t>°Circuit électronique de positionnement  </a:t>
            </a:r>
            <a:r>
              <a:rPr lang="fr-FR" dirty="0" smtClean="0"/>
              <a:t>: comprend</a:t>
            </a:r>
          </a:p>
          <a:p>
            <a:pPr>
              <a:buNone/>
            </a:pPr>
            <a:r>
              <a:rPr lang="fr-FR" dirty="0" smtClean="0"/>
              <a:t>- Alimentation H.T - Préamplificateur, - Amplificateur d’amplitude</a:t>
            </a:r>
          </a:p>
          <a:p>
            <a:pPr>
              <a:buNone/>
            </a:pPr>
            <a:r>
              <a:rPr lang="fr-FR" dirty="0" smtClean="0"/>
              <a:t>monocanal; - analyseur multicanaux - dispositif de comptage.</a:t>
            </a:r>
          </a:p>
          <a:p>
            <a:pPr>
              <a:buNone/>
            </a:pPr>
            <a:r>
              <a:rPr lang="fr-FR" dirty="0" smtClean="0"/>
              <a:t>Rôle: Signaux électriques issus des TPM sont traites par un circuit de positionnement, ce qui permet de déterminer la position de la scintillation lumineuse, et de l’interaction entre le R</a:t>
            </a:r>
            <a:r>
              <a:rPr lang="el-GR" dirty="0" smtClean="0"/>
              <a:t>γ</a:t>
            </a:r>
            <a:r>
              <a:rPr lang="fr-FR" dirty="0" smtClean="0"/>
              <a:t> et le cristal.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44824"/>
            <a:ext cx="464400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DETECTEURS A SEMI CONDUCTEURS</a:t>
            </a:r>
            <a:endParaRPr lang="fr-FR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buNone/>
            </a:pPr>
            <a:r>
              <a:rPr lang="fr-FR" sz="2000" b="1" dirty="0" smtClean="0"/>
              <a:t>LE principe basé sur les propriétés</a:t>
            </a:r>
          </a:p>
          <a:p>
            <a:pPr>
              <a:buNone/>
            </a:pPr>
            <a:r>
              <a:rPr lang="fr-FR" sz="2000" dirty="0" smtClean="0"/>
              <a:t>électriques des jonctions p-n</a:t>
            </a:r>
          </a:p>
          <a:p>
            <a:pPr>
              <a:buNone/>
            </a:pPr>
            <a:r>
              <a:rPr lang="fr-FR" sz="2000" dirty="0" smtClean="0"/>
              <a:t>lorsque sont accolés des</a:t>
            </a:r>
          </a:p>
          <a:p>
            <a:pPr>
              <a:buNone/>
            </a:pPr>
            <a:r>
              <a:rPr lang="fr-FR" sz="2000" dirty="0" smtClean="0"/>
              <a:t>monocristaux de type n et p.</a:t>
            </a:r>
          </a:p>
          <a:p>
            <a:pPr>
              <a:buNone/>
            </a:pPr>
            <a:r>
              <a:rPr lang="fr-FR" sz="2000" dirty="0" smtClean="0"/>
              <a:t> Irradiation de cette zone crée des</a:t>
            </a:r>
          </a:p>
          <a:p>
            <a:pPr>
              <a:buNone/>
            </a:pPr>
            <a:r>
              <a:rPr lang="fr-FR" sz="2000" dirty="0" smtClean="0"/>
              <a:t>paires ions (électron-trou) dont la</a:t>
            </a:r>
          </a:p>
          <a:p>
            <a:pPr>
              <a:buNone/>
            </a:pPr>
            <a:r>
              <a:rPr lang="fr-FR" sz="2000" dirty="0" smtClean="0"/>
              <a:t>collecte permet de mesurer la dose</a:t>
            </a:r>
          </a:p>
          <a:p>
            <a:pPr>
              <a:buNone/>
            </a:pPr>
            <a:r>
              <a:rPr lang="fr-FR" sz="2000" dirty="0" smtClean="0"/>
              <a:t> Détecteurs plus sensibles que les</a:t>
            </a:r>
          </a:p>
          <a:p>
            <a:pPr>
              <a:buNone/>
            </a:pPr>
            <a:r>
              <a:rPr lang="fr-FR" sz="2000" dirty="0" smtClean="0"/>
              <a:t>détecteurs à gaz avec comme</a:t>
            </a:r>
          </a:p>
          <a:p>
            <a:pPr>
              <a:buNone/>
            </a:pPr>
            <a:r>
              <a:rPr lang="fr-FR" sz="2000" dirty="0" smtClean="0"/>
              <a:t>conséquence une meilleure</a:t>
            </a:r>
          </a:p>
          <a:p>
            <a:pPr>
              <a:buNone/>
            </a:pPr>
            <a:r>
              <a:rPr lang="fr-FR" sz="2000" dirty="0" smtClean="0"/>
              <a:t>résolution en énergie</a:t>
            </a:r>
            <a:endParaRPr lang="fr-FR" sz="2000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827583" y="2780928"/>
            <a:ext cx="3672410" cy="309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fr-FR" b="1" dirty="0" smtClean="0"/>
              <a:t>SPECTROMETRIE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/>
              <a:t>Le spectre</a:t>
            </a:r>
          </a:p>
          <a:p>
            <a:pPr>
              <a:buNone/>
            </a:pPr>
            <a:r>
              <a:rPr lang="fr-FR" b="1" dirty="0" smtClean="0"/>
              <a:t>°</a:t>
            </a:r>
            <a:r>
              <a:rPr lang="fr-FR" dirty="0" smtClean="0"/>
              <a:t> histogramme du nombre de photons détectés en fonction de leur énergie.</a:t>
            </a:r>
          </a:p>
          <a:p>
            <a:pPr>
              <a:buNone/>
            </a:pPr>
            <a:r>
              <a:rPr lang="fr-FR" b="1" dirty="0" smtClean="0"/>
              <a:t>°</a:t>
            </a:r>
            <a:r>
              <a:rPr lang="fr-FR" dirty="0" smtClean="0"/>
              <a:t> Réalisable avec les compteurs qui donnent</a:t>
            </a:r>
          </a:p>
          <a:p>
            <a:pPr>
              <a:buNone/>
            </a:pPr>
            <a:r>
              <a:rPr lang="fr-FR" dirty="0" smtClean="0"/>
              <a:t>   un signal dont l’amplitude est</a:t>
            </a:r>
          </a:p>
          <a:p>
            <a:pPr>
              <a:buNone/>
            </a:pPr>
            <a:r>
              <a:rPr lang="fr-FR" dirty="0" smtClean="0"/>
              <a:t>proportionnelle à l’énergie absorbée dans le</a:t>
            </a:r>
          </a:p>
          <a:p>
            <a:pPr>
              <a:buNone/>
            </a:pPr>
            <a:r>
              <a:rPr lang="fr-FR" dirty="0" smtClean="0"/>
              <a:t>détecteur</a:t>
            </a:r>
          </a:p>
          <a:p>
            <a:pPr>
              <a:buNone/>
            </a:pPr>
            <a:r>
              <a:rPr lang="fr-FR" b="1" dirty="0" smtClean="0"/>
              <a:t>°</a:t>
            </a:r>
            <a:r>
              <a:rPr lang="fr-FR" dirty="0" smtClean="0"/>
              <a:t> Nécessite une chaîne de détection</a:t>
            </a:r>
          </a:p>
          <a:p>
            <a:pPr>
              <a:buNone/>
            </a:pPr>
            <a:r>
              <a:rPr lang="fr-FR" dirty="0" smtClean="0"/>
              <a:t>comportant un sélecteur d’amplitude</a:t>
            </a:r>
            <a:endParaRPr lang="fr-FR" dirty="0"/>
          </a:p>
        </p:txBody>
      </p:sp>
    </p:spTree>
  </p:cSld>
  <p:clrMapOvr>
    <a:masterClrMapping/>
  </p:clrMapOvr>
  <p:transition spd="slow">
    <p:wheel spokes="8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fr-FR" b="1" dirty="0" smtClean="0"/>
              <a:t>SPECTROMETRIE</a:t>
            </a:r>
            <a:endParaRPr lang="fr-FR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38912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dirty="0" smtClean="0"/>
              <a:t>SPECTRE GAMMA THÉORIQUE</a:t>
            </a:r>
          </a:p>
          <a:p>
            <a:pPr>
              <a:buNone/>
            </a:pPr>
            <a:r>
              <a:rPr lang="fr-FR" dirty="0" smtClean="0"/>
              <a:t> °Pics d’absorption totale centré sur l’énergie du photon gamma</a:t>
            </a:r>
          </a:p>
          <a:p>
            <a:pPr>
              <a:buNone/>
            </a:pPr>
            <a:r>
              <a:rPr lang="fr-FR" dirty="0" smtClean="0"/>
              <a:t>émis par la source E = h</a:t>
            </a:r>
            <a:r>
              <a:rPr lang="el-GR" dirty="0" smtClean="0"/>
              <a:t> ν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° Fond Compton</a:t>
            </a:r>
          </a:p>
          <a:p>
            <a:pPr>
              <a:buNone/>
            </a:pPr>
            <a:r>
              <a:rPr lang="fr-FR" dirty="0" smtClean="0"/>
              <a:t>° Spectre Compton : l’ échappement de photons diffusés Compton</a:t>
            </a:r>
          </a:p>
          <a:p>
            <a:pPr>
              <a:buNone/>
            </a:pPr>
            <a:r>
              <a:rPr lang="fr-FR" dirty="0" smtClean="0"/>
              <a:t>( E = h</a:t>
            </a:r>
            <a:r>
              <a:rPr lang="el-GR" dirty="0" smtClean="0"/>
              <a:t>ν</a:t>
            </a:r>
            <a:r>
              <a:rPr lang="fr-FR" dirty="0" smtClean="0"/>
              <a:t>- h</a:t>
            </a:r>
            <a:r>
              <a:rPr lang="el-GR" dirty="0" smtClean="0"/>
              <a:t>ν</a:t>
            </a:r>
            <a:r>
              <a:rPr lang="fr-FR" dirty="0" smtClean="0"/>
              <a:t>Compton) dont les énergies varient de 0 à </a:t>
            </a:r>
            <a:r>
              <a:rPr lang="fr-FR" dirty="0" err="1" smtClean="0"/>
              <a:t>Emax</a:t>
            </a:r>
            <a:r>
              <a:rPr lang="fr-FR" dirty="0" smtClean="0"/>
              <a:t> se</a:t>
            </a:r>
          </a:p>
          <a:p>
            <a:pPr>
              <a:buNone/>
            </a:pPr>
            <a:r>
              <a:rPr lang="fr-FR" dirty="0" smtClean="0"/>
              <a:t>traduit par un spectre continu</a:t>
            </a:r>
          </a:p>
          <a:p>
            <a:pPr>
              <a:buNone/>
            </a:pPr>
            <a:r>
              <a:rPr lang="fr-FR" dirty="0" smtClean="0"/>
              <a:t>° Autres Pics</a:t>
            </a:r>
          </a:p>
          <a:p>
            <a:pPr>
              <a:buNone/>
            </a:pPr>
            <a:r>
              <a:rPr lang="fr-FR" dirty="0" smtClean="0"/>
              <a:t>- Pics de somme : émission de 2 photons gamma détectés</a:t>
            </a:r>
          </a:p>
          <a:p>
            <a:pPr>
              <a:buNone/>
            </a:pPr>
            <a:r>
              <a:rPr lang="fr-FR" dirty="0" smtClean="0"/>
              <a:t>simultanément</a:t>
            </a:r>
          </a:p>
          <a:p>
            <a:pPr>
              <a:buNone/>
            </a:pPr>
            <a:r>
              <a:rPr lang="fr-FR" dirty="0" smtClean="0"/>
              <a:t>- Pics de rétrodiffusion du gamma Compton après interaction</a:t>
            </a:r>
          </a:p>
          <a:p>
            <a:pPr>
              <a:buNone/>
            </a:pPr>
            <a:r>
              <a:rPr lang="fr-FR" dirty="0" smtClean="0"/>
              <a:t>avec le plomb entourant le détecteur</a:t>
            </a:r>
          </a:p>
          <a:p>
            <a:pPr>
              <a:buNone/>
            </a:pPr>
            <a:r>
              <a:rPr lang="fr-FR" dirty="0" smtClean="0"/>
              <a:t>- Pics d’échappement de 1 ou 2 photons de dématérialisation</a:t>
            </a:r>
            <a:endParaRPr lang="fr-FR" dirty="0"/>
          </a:p>
        </p:txBody>
      </p:sp>
    </p:spTree>
  </p:cSld>
  <p:clrMapOvr>
    <a:masterClrMapping/>
  </p:clrMapOvr>
  <p:transition spd="slow">
    <p:wheel spokes="8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fr-FR" b="1" dirty="0" smtClean="0"/>
              <a:t>SPECTROMETRIE</a:t>
            </a:r>
            <a:endParaRPr lang="fr-FR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buNone/>
            </a:pPr>
            <a:r>
              <a:rPr lang="fr-FR" sz="2000" b="1" dirty="0" smtClean="0"/>
              <a:t>APPLICATIONS DE LA SPECTROMETRIE </a:t>
            </a:r>
          </a:p>
          <a:p>
            <a:pPr>
              <a:buNone/>
            </a:pPr>
            <a:r>
              <a:rPr lang="fr-FR" sz="2000" dirty="0" smtClean="0"/>
              <a:t> 1°) Identification des radio-isotopes présents dans</a:t>
            </a:r>
          </a:p>
          <a:p>
            <a:pPr>
              <a:buNone/>
            </a:pPr>
            <a:r>
              <a:rPr lang="fr-FR" sz="2000" dirty="0" smtClean="0"/>
              <a:t>l’échantillon à partir de la position des pics (ou</a:t>
            </a:r>
          </a:p>
          <a:p>
            <a:pPr>
              <a:buNone/>
            </a:pPr>
            <a:r>
              <a:rPr lang="fr-FR" sz="2000" dirty="0" smtClean="0"/>
              <a:t>énergie des photons),</a:t>
            </a:r>
          </a:p>
          <a:p>
            <a:pPr>
              <a:buNone/>
            </a:pPr>
            <a:r>
              <a:rPr lang="fr-FR" sz="2000" dirty="0" smtClean="0"/>
              <a:t> Analyse qualitative du spectre : ex  </a:t>
            </a:r>
            <a:r>
              <a:rPr lang="fr-FR" sz="2000" baseline="30000" dirty="0" smtClean="0"/>
              <a:t>137</a:t>
            </a:r>
            <a:r>
              <a:rPr lang="fr-FR" sz="2000" dirty="0" smtClean="0"/>
              <a:t> Cs</a:t>
            </a:r>
            <a:r>
              <a:rPr lang="fr-FR" sz="2000" baseline="30000" dirty="0" smtClean="0"/>
              <a:t> </a:t>
            </a:r>
            <a:r>
              <a:rPr lang="fr-FR" sz="2000" dirty="0" smtClean="0"/>
              <a:t> pic </a:t>
            </a:r>
          </a:p>
          <a:p>
            <a:pPr>
              <a:buNone/>
            </a:pPr>
            <a:r>
              <a:rPr lang="fr-FR" sz="2000" dirty="0" smtClean="0"/>
              <a:t>                                                                                                                                 d’absorption totale :662 </a:t>
            </a:r>
            <a:r>
              <a:rPr lang="fr-FR" sz="2000" dirty="0" err="1" smtClean="0"/>
              <a:t>Kev</a:t>
            </a:r>
            <a:r>
              <a:rPr lang="fr-FR" sz="2000" dirty="0" smtClean="0"/>
              <a:t> et front Compton à 375</a:t>
            </a:r>
          </a:p>
          <a:p>
            <a:pPr>
              <a:buNone/>
            </a:pPr>
            <a:r>
              <a:rPr lang="fr-FR" sz="2000" dirty="0" err="1" smtClean="0"/>
              <a:t>KeV</a:t>
            </a: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> 2°) Réglage des équipements : compteurs et gamma</a:t>
            </a:r>
          </a:p>
          <a:p>
            <a:pPr>
              <a:buNone/>
            </a:pPr>
            <a:r>
              <a:rPr lang="fr-FR" sz="2000" dirty="0" smtClean="0"/>
              <a:t>caméra</a:t>
            </a:r>
          </a:p>
          <a:p>
            <a:pPr>
              <a:buNone/>
            </a:pPr>
            <a:r>
              <a:rPr lang="fr-FR" sz="2000" dirty="0" smtClean="0"/>
              <a:t> Calibrage du système sur l’énergie du </a:t>
            </a:r>
            <a:r>
              <a:rPr lang="el-GR" sz="2000" dirty="0" smtClean="0"/>
              <a:t>γ</a:t>
            </a:r>
            <a:r>
              <a:rPr lang="fr-FR" sz="2000" dirty="0" smtClean="0"/>
              <a:t> de la source</a:t>
            </a:r>
          </a:p>
          <a:p>
            <a:pPr>
              <a:buNone/>
            </a:pPr>
            <a:r>
              <a:rPr lang="fr-FR" sz="2000" dirty="0" smtClean="0"/>
              <a:t>utilisée</a:t>
            </a:r>
          </a:p>
          <a:p>
            <a:pPr>
              <a:buNone/>
            </a:pPr>
            <a:r>
              <a:rPr lang="fr-FR" sz="2000" dirty="0" smtClean="0"/>
              <a:t> </a:t>
            </a:r>
          </a:p>
        </p:txBody>
      </p:sp>
    </p:spTree>
  </p:cSld>
  <p:clrMapOvr>
    <a:masterClrMapping/>
  </p:clrMapOvr>
  <p:transition spd="slow">
    <p:wheel spokes="8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914400" y="476672"/>
            <a:ext cx="8229600" cy="11430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fr-FR" b="1" i="1" dirty="0" smtClean="0"/>
              <a:t>CONCLUSION</a:t>
            </a:r>
            <a:endParaRPr lang="fr-FR" b="1" i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r>
              <a:rPr lang="fr-FR" dirty="0" err="1" smtClean="0"/>
              <a:t>Detecteurs</a:t>
            </a:r>
            <a:r>
              <a:rPr lang="fr-FR" dirty="0" smtClean="0"/>
              <a:t> ont plusieurs applications 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Compteurs à cristal puits(déterminent in vitro activité de </a:t>
            </a:r>
            <a:r>
              <a:rPr lang="fr-FR" dirty="0" err="1" smtClean="0"/>
              <a:t>radio-éléments</a:t>
            </a:r>
            <a:r>
              <a:rPr lang="fr-FR" dirty="0" smtClean="0"/>
              <a:t> émetteurs </a:t>
            </a:r>
            <a:r>
              <a:rPr lang="el-GR" dirty="0" smtClean="0"/>
              <a:t>γ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Sonde de comptage externe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Caméra à scintillation ou gamma caméra</a:t>
            </a:r>
            <a:endParaRPr lang="fr-FR" dirty="0"/>
          </a:p>
        </p:txBody>
      </p:sp>
    </p:spTree>
  </p:cSld>
  <p:clrMapOvr>
    <a:masterClrMapping/>
  </p:clrMapOvr>
  <p:transition spd="slow"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fr-F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  <a:endParaRPr lang="fr-F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168196"/>
            <a:ext cx="8229600" cy="4429156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I- GENERALITES</a:t>
            </a:r>
          </a:p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Définition</a:t>
            </a:r>
          </a:p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Intérêt</a:t>
            </a:r>
          </a:p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II- CARACTERISTIQUES D’UN DETECTEUR</a:t>
            </a:r>
          </a:p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III- DIFFERENTS TYPES DE DETECTEURS</a:t>
            </a:r>
          </a:p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Détecteurs Physiques</a:t>
            </a:r>
          </a:p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Détecteurs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Electroniques</a:t>
            </a:r>
            <a:endPara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V- SPECTROMETRIE</a:t>
            </a:r>
          </a:p>
          <a:p>
            <a:pPr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ctrTitle"/>
          </p:nvPr>
        </p:nvSpPr>
        <p:spPr>
          <a:xfrm>
            <a:off x="285720" y="1142984"/>
            <a:ext cx="8643998" cy="278608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fr-FR" sz="7200" dirty="0" smtClean="0"/>
              <a:t>JE VOUS REMERCIE DE VOTRE ATTENTION</a:t>
            </a:r>
            <a:endParaRPr lang="fr-FR" sz="7200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"/>
          </p:nvPr>
        </p:nvSpPr>
        <p:spPr>
          <a:xfrm>
            <a:off x="0" y="4786313"/>
            <a:ext cx="9144000" cy="1428750"/>
          </a:xfrm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fr-FR" i="1" dirty="0" smtClean="0"/>
              <a:t>Dr BOUCAR NDONG BIOPHYSIQUE </a:t>
            </a:r>
            <a:endParaRPr lang="fr-FR" i="1" dirty="0" smtClean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fr-FR" b="1" dirty="0" smtClean="0"/>
              <a:t>I- GENERALITES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fr-FR" b="1" dirty="0" smtClean="0"/>
              <a:t>1</a:t>
            </a:r>
            <a:r>
              <a:rPr lang="fr-FR" dirty="0" smtClean="0"/>
              <a:t>- </a:t>
            </a:r>
            <a:r>
              <a:rPr lang="fr-FR" b="1" dirty="0" smtClean="0"/>
              <a:t>Définition</a:t>
            </a:r>
          </a:p>
          <a:p>
            <a:pPr algn="just">
              <a:buNone/>
            </a:pPr>
            <a:r>
              <a:rPr lang="fr-FR" dirty="0" smtClean="0"/>
              <a:t> Détecteurs: dispositifs capables de déceler les « traces » faisant suite aux dépôts d’énergie des rayonnements dans la matière.</a:t>
            </a:r>
          </a:p>
          <a:p>
            <a:pPr algn="just">
              <a:buNone/>
            </a:pPr>
            <a:r>
              <a:rPr lang="fr-FR" b="1" dirty="0" smtClean="0"/>
              <a:t>2- Intérêt</a:t>
            </a:r>
          </a:p>
          <a:p>
            <a:pPr algn="just">
              <a:buNone/>
            </a:pPr>
            <a:r>
              <a:rPr lang="fr-FR" b="1" dirty="0" smtClean="0"/>
              <a:t>°</a:t>
            </a:r>
            <a:r>
              <a:rPr lang="fr-FR" dirty="0" smtClean="0"/>
              <a:t> Base de l’utilisation diagnostique en révélant l’image radiante</a:t>
            </a:r>
          </a:p>
          <a:p>
            <a:pPr algn="just">
              <a:buNone/>
            </a:pPr>
            <a:r>
              <a:rPr lang="fr-FR" b="1" dirty="0" smtClean="0"/>
              <a:t>°</a:t>
            </a:r>
            <a:r>
              <a:rPr lang="fr-FR" dirty="0" smtClean="0"/>
              <a:t> Mesure l’activité des sources radioactives et permet leur localisation(Gamma caméra)</a:t>
            </a:r>
          </a:p>
          <a:p>
            <a:pPr algn="just">
              <a:buNone/>
            </a:pPr>
            <a:r>
              <a:rPr lang="fr-FR" b="1" dirty="0" smtClean="0"/>
              <a:t>°</a:t>
            </a:r>
            <a:r>
              <a:rPr lang="fr-FR" dirty="0" smtClean="0"/>
              <a:t> Dosimétrie  </a:t>
            </a:r>
            <a:endParaRPr lang="fr-F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II- CARACTERISTIQUES D’UN DETECTEUR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r>
              <a:rPr lang="fr-FR" b="1" dirty="0" smtClean="0"/>
              <a:t>a) Relation activité-comptage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1- Efficacité de détection</a:t>
            </a:r>
          </a:p>
          <a:p>
            <a:pPr>
              <a:buNone/>
            </a:pPr>
            <a:r>
              <a:rPr lang="fr-FR" dirty="0" smtClean="0"/>
              <a:t>2- Temps mort</a:t>
            </a:r>
          </a:p>
          <a:p>
            <a:pPr>
              <a:buNone/>
            </a:pPr>
            <a:r>
              <a:rPr lang="fr-FR" dirty="0" smtClean="0"/>
              <a:t>3- Mouvement propre </a:t>
            </a:r>
          </a:p>
          <a:p>
            <a:pPr>
              <a:buNone/>
            </a:pPr>
            <a:r>
              <a:rPr lang="fr-FR" dirty="0" smtClean="0"/>
              <a:t>4- Résolution en énergie</a:t>
            </a:r>
          </a:p>
          <a:p>
            <a:pPr>
              <a:buNone/>
            </a:pPr>
            <a:r>
              <a:rPr lang="fr-FR" dirty="0" smtClean="0"/>
              <a:t>5- Caractéristiques géométriques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II- CARACTERISTIQUES D’UN DETECTEUR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 smtClean="0"/>
              <a:t>a) Relation activité-comptage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1- Efficacité de détection( E.D):</a:t>
            </a:r>
          </a:p>
          <a:p>
            <a:pPr>
              <a:buNone/>
            </a:pPr>
            <a:r>
              <a:rPr lang="fr-FR" b="1" dirty="0" smtClean="0"/>
              <a:t>° </a:t>
            </a:r>
            <a:r>
              <a:rPr lang="fr-FR" dirty="0" smtClean="0"/>
              <a:t>E.D = Rapport entre le nombre de particules détectées par le nombre de particules reçues.</a:t>
            </a:r>
          </a:p>
          <a:p>
            <a:pPr>
              <a:buNone/>
            </a:pPr>
            <a:r>
              <a:rPr lang="fr-FR" b="1" dirty="0" smtClean="0"/>
              <a:t>°</a:t>
            </a:r>
            <a:r>
              <a:rPr lang="fr-FR" dirty="0" smtClean="0"/>
              <a:t> Dépend de la nature et de l’énergie du rayonnement ionisant (RI).</a:t>
            </a:r>
          </a:p>
          <a:p>
            <a:pPr>
              <a:buNone/>
            </a:pPr>
            <a:r>
              <a:rPr lang="fr-FR" dirty="0" smtClean="0"/>
              <a:t>2- Temps mort : plus petit intervalle de temps qui sépare deux informations prises en compte par le système.</a:t>
            </a:r>
          </a:p>
          <a:p>
            <a:pPr>
              <a:buNone/>
            </a:pPr>
            <a:r>
              <a:rPr lang="fr-FR" dirty="0" smtClean="0"/>
              <a:t>3- Résolution en énergie:</a:t>
            </a:r>
          </a:p>
          <a:p>
            <a:pPr>
              <a:buNone/>
            </a:pPr>
            <a:r>
              <a:rPr lang="fr-FR" dirty="0" smtClean="0"/>
              <a:t>Caractérise la qualité du détecteur à séparer 2 énergies proches.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8408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II- CARACTERISTIQUES D’UN DETECTEUR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/>
              <a:t>a) Relation activité-comptage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4- Mouvement propre( MP):</a:t>
            </a:r>
          </a:p>
          <a:p>
            <a:pPr>
              <a:buNone/>
            </a:pPr>
            <a:r>
              <a:rPr lang="fr-FR" dirty="0" smtClean="0"/>
              <a:t>Correspond au temps de comptage enregistré en l’absence de toute source de RI.</a:t>
            </a:r>
          </a:p>
          <a:p>
            <a:pPr>
              <a:buNone/>
            </a:pPr>
            <a:r>
              <a:rPr lang="fr-FR" dirty="0" smtClean="0"/>
              <a:t>L’origine du MP est:</a:t>
            </a:r>
          </a:p>
          <a:p>
            <a:pPr>
              <a:buNone/>
            </a:pPr>
            <a:r>
              <a:rPr lang="fr-FR" dirty="0" smtClean="0"/>
              <a:t>- Le bruit de fond naturel:</a:t>
            </a:r>
          </a:p>
          <a:p>
            <a:pPr>
              <a:buNone/>
            </a:pPr>
            <a:r>
              <a:rPr lang="fr-FR" b="1" dirty="0" smtClean="0"/>
              <a:t>°</a:t>
            </a:r>
            <a:r>
              <a:rPr lang="fr-FR" dirty="0" smtClean="0"/>
              <a:t> Radioactivité ambiante</a:t>
            </a:r>
          </a:p>
          <a:p>
            <a:pPr>
              <a:buNone/>
            </a:pPr>
            <a:r>
              <a:rPr lang="fr-FR" b="1" dirty="0" smtClean="0"/>
              <a:t>°</a:t>
            </a:r>
            <a:r>
              <a:rPr lang="fr-FR" dirty="0" smtClean="0"/>
              <a:t> Rayonnement cosmique</a:t>
            </a:r>
          </a:p>
          <a:p>
            <a:pPr>
              <a:buNone/>
            </a:pPr>
            <a:r>
              <a:rPr lang="fr-FR" dirty="0" smtClean="0"/>
              <a:t>- La radioactivité propre des matériaux et le bruit de l’électronique associée.</a:t>
            </a:r>
            <a:endParaRPr lang="fr-FR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II- CARACTERISTIQUES D’UN DETECTEUR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r>
              <a:rPr lang="fr-FR" b="1" dirty="0" smtClean="0"/>
              <a:t>a) Relation activité-comptage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5- Caractéristiques géométriques</a:t>
            </a:r>
          </a:p>
          <a:p>
            <a:pPr>
              <a:buNone/>
            </a:pPr>
            <a:r>
              <a:rPr lang="fr-FR" dirty="0" smtClean="0"/>
              <a:t>Elles définissent:</a:t>
            </a:r>
          </a:p>
          <a:p>
            <a:pPr>
              <a:buNone/>
            </a:pPr>
            <a:r>
              <a:rPr lang="fr-FR" dirty="0" smtClean="0"/>
              <a:t>-La forme du détecteur;</a:t>
            </a:r>
          </a:p>
          <a:p>
            <a:pPr>
              <a:buNone/>
            </a:pPr>
            <a:r>
              <a:rPr lang="fr-FR" dirty="0" smtClean="0"/>
              <a:t>L’importance de sa surface sensible et sa directivité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8408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II- CARACTERISTIQUES D’UN DETECTEUR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buNone/>
            </a:pPr>
            <a:r>
              <a:rPr lang="fr-FR" sz="2400" b="1" dirty="0" smtClean="0"/>
              <a:t>b</a:t>
            </a:r>
            <a:r>
              <a:rPr lang="fr-FR" sz="2800" b="1" dirty="0" smtClean="0"/>
              <a:t>) Fluctuations Statistiques</a:t>
            </a:r>
          </a:p>
          <a:p>
            <a:pPr>
              <a:buNone/>
            </a:pPr>
            <a:r>
              <a:rPr lang="fr-FR" sz="2800" b="1" dirty="0" smtClean="0"/>
              <a:t>° </a:t>
            </a:r>
            <a:r>
              <a:rPr lang="fr-FR" sz="2800" dirty="0" smtClean="0"/>
              <a:t>Désintégrations radioactives et interactions des </a:t>
            </a:r>
            <a:r>
              <a:rPr lang="fr-FR" sz="2800" dirty="0" err="1" smtClean="0"/>
              <a:t>rayts</a:t>
            </a:r>
            <a:r>
              <a:rPr lang="fr-FR" sz="2800" dirty="0" smtClean="0"/>
              <a:t> avec la matière : phénomènes aléatoires</a:t>
            </a:r>
          </a:p>
          <a:p>
            <a:pPr>
              <a:buNone/>
            </a:pPr>
            <a:r>
              <a:rPr lang="fr-FR" sz="2800" b="1" dirty="0" smtClean="0"/>
              <a:t>°</a:t>
            </a:r>
            <a:r>
              <a:rPr lang="fr-FR" sz="2800" dirty="0" smtClean="0"/>
              <a:t> N:nbre d’impulsions observées pendant  </a:t>
            </a:r>
            <a:r>
              <a:rPr lang="el-GR" sz="2800" dirty="0" smtClean="0"/>
              <a:t>Δ</a:t>
            </a:r>
            <a:r>
              <a:rPr lang="fr-FR" sz="2800" dirty="0" smtClean="0"/>
              <a:t>t: </a:t>
            </a:r>
            <a:r>
              <a:rPr lang="fr-FR" sz="2800" dirty="0" smtClean="0"/>
              <a:t>95% de chance pour que la vraie valeur inconnue soit dans</a:t>
            </a:r>
          </a:p>
          <a:p>
            <a:pPr>
              <a:buNone/>
            </a:pPr>
            <a:r>
              <a:rPr lang="fr-FR" sz="2800" dirty="0" smtClean="0"/>
              <a:t> </a:t>
            </a:r>
            <a:r>
              <a:rPr lang="fr-FR" sz="2800" b="1" dirty="0" smtClean="0"/>
              <a:t>  </a:t>
            </a:r>
            <a:r>
              <a:rPr lang="fr-FR" sz="2800" dirty="0" smtClean="0"/>
              <a:t>N- 2√N,  N+2√N</a:t>
            </a:r>
          </a:p>
          <a:p>
            <a:pPr>
              <a:buNone/>
            </a:pPr>
            <a:r>
              <a:rPr lang="pt-BR" sz="2800" dirty="0" smtClean="0"/>
              <a:t> </a:t>
            </a:r>
          </a:p>
          <a:p>
            <a:pPr>
              <a:buNone/>
            </a:pPr>
            <a:r>
              <a:rPr lang="fr-FR" sz="2400" dirty="0" smtClean="0"/>
              <a:t> </a:t>
            </a:r>
            <a:endParaRPr lang="fr-FR" sz="2400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qu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2666</TotalTime>
  <Words>1447</Words>
  <Application>Microsoft Office PowerPoint</Application>
  <PresentationFormat>Affichage à l'écran (4:3)</PresentationFormat>
  <Paragraphs>240</Paragraphs>
  <Slides>30</Slides>
  <Notes>30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Débit</vt:lpstr>
      <vt:lpstr>                           DETECTEURS     </vt:lpstr>
      <vt:lpstr>                          OBJECTIFS </vt:lpstr>
      <vt:lpstr>PLAN</vt:lpstr>
      <vt:lpstr>I- GENERALITES</vt:lpstr>
      <vt:lpstr>II- CARACTERISTIQUES D’UN DETECTEUR</vt:lpstr>
      <vt:lpstr>II- CARACTERISTIQUES D’UN DETECTEUR</vt:lpstr>
      <vt:lpstr>II- CARACTERISTIQUES D’UN DETECTEUR</vt:lpstr>
      <vt:lpstr>II- CARACTERISTIQUES D’UN DETECTEUR</vt:lpstr>
      <vt:lpstr>II- CARACTERISTIQUES D’UN DETECTEUR</vt:lpstr>
      <vt:lpstr>II- CARACTERISTIQUES D’UN DETECTEUR</vt:lpstr>
      <vt:lpstr>III –  DIFFERENTS TYPES DE DETECTEURS</vt:lpstr>
      <vt:lpstr>DETECTEURS PHYSIQUES</vt:lpstr>
      <vt:lpstr>DETECTEURS PHYSIQUES</vt:lpstr>
      <vt:lpstr>DETECTEURS PHYSIQUES</vt:lpstr>
      <vt:lpstr>DETECTEURS ELECTRONIQUES</vt:lpstr>
      <vt:lpstr>  Détecteurs mettant en jeu l’ionisation des gaz </vt:lpstr>
      <vt:lpstr>DETECTEURS METTANT EN JEU L’IONISATION DES GAZ</vt:lpstr>
      <vt:lpstr>DETECTEURS METTANT EN JEU L’IONISATION DES GAZ</vt:lpstr>
      <vt:lpstr>DETECTEURS METTANT EN JEU L’IONISATION DES GAZ</vt:lpstr>
      <vt:lpstr>DETECTEURS METTANT EN JEU L’IONISATION DES GAZ</vt:lpstr>
      <vt:lpstr>DETECTEURS A SCINTILLATION SOLIDE</vt:lpstr>
      <vt:lpstr>DETECTEURS A SCINTILLATION SOLIDE</vt:lpstr>
      <vt:lpstr>DETECTEURS A SCINTILLATION SOLIDE</vt:lpstr>
      <vt:lpstr>DETECTEURS A SCINTILLATION SOLIDE</vt:lpstr>
      <vt:lpstr>DETECTEURS A SEMI CONDUCTEURS</vt:lpstr>
      <vt:lpstr>SPECTROMETRIE</vt:lpstr>
      <vt:lpstr>SPECTROMETRIE</vt:lpstr>
      <vt:lpstr>SPECTROMETRIE</vt:lpstr>
      <vt:lpstr>CONCLUSION</vt:lpstr>
      <vt:lpstr>JE VOUS REMERCIE DE VOTRE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SCANNER CRANIO-ENCEPHALIQUE</dc:title>
  <cp:lastModifiedBy>Utilisateur Windows</cp:lastModifiedBy>
  <cp:revision>213</cp:revision>
  <dcterms:modified xsi:type="dcterms:W3CDTF">2011-11-10T07:45:10Z</dcterms:modified>
</cp:coreProperties>
</file>